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1"/>
  </p:notesMasterIdLst>
  <p:sldIdLst>
    <p:sldId id="268" r:id="rId2"/>
    <p:sldId id="269" r:id="rId3"/>
    <p:sldId id="271" r:id="rId4"/>
    <p:sldId id="272" r:id="rId5"/>
    <p:sldId id="273" r:id="rId6"/>
    <p:sldId id="275" r:id="rId7"/>
    <p:sldId id="277" r:id="rId8"/>
    <p:sldId id="278" r:id="rId9"/>
    <p:sldId id="279" r:id="rId10"/>
    <p:sldId id="280" r:id="rId11"/>
    <p:sldId id="281" r:id="rId12"/>
    <p:sldId id="282" r:id="rId13"/>
    <p:sldId id="283" r:id="rId14"/>
    <p:sldId id="289" r:id="rId15"/>
    <p:sldId id="293" r:id="rId16"/>
    <p:sldId id="297" r:id="rId17"/>
    <p:sldId id="321" r:id="rId18"/>
    <p:sldId id="295" r:id="rId19"/>
    <p:sldId id="296" r:id="rId20"/>
    <p:sldId id="294" r:id="rId21"/>
    <p:sldId id="292" r:id="rId22"/>
    <p:sldId id="290" r:id="rId23"/>
    <p:sldId id="299" r:id="rId24"/>
    <p:sldId id="300" r:id="rId25"/>
    <p:sldId id="301" r:id="rId26"/>
    <p:sldId id="302" r:id="rId27"/>
    <p:sldId id="324" r:id="rId28"/>
    <p:sldId id="304" r:id="rId29"/>
    <p:sldId id="305" r:id="rId30"/>
    <p:sldId id="306" r:id="rId31"/>
    <p:sldId id="307" r:id="rId32"/>
    <p:sldId id="308" r:id="rId33"/>
    <p:sldId id="320" r:id="rId34"/>
    <p:sldId id="309" r:id="rId35"/>
    <p:sldId id="319" r:id="rId36"/>
    <p:sldId id="310" r:id="rId37"/>
    <p:sldId id="311" r:id="rId38"/>
    <p:sldId id="312" r:id="rId39"/>
    <p:sldId id="313" r:id="rId40"/>
    <p:sldId id="316" r:id="rId41"/>
    <p:sldId id="284" r:id="rId42"/>
    <p:sldId id="285" r:id="rId43"/>
    <p:sldId id="287" r:id="rId44"/>
    <p:sldId id="286" r:id="rId45"/>
    <p:sldId id="317" r:id="rId46"/>
    <p:sldId id="318" r:id="rId47"/>
    <p:sldId id="288" r:id="rId48"/>
    <p:sldId id="315" r:id="rId49"/>
    <p:sldId id="267" r:id="rId50"/>
  </p:sldIdLst>
  <p:sldSz cx="12192000" cy="6858000"/>
  <p:notesSz cx="6858000" cy="9144000"/>
  <p:embeddedFontLst>
    <p:embeddedFont>
      <p:font typeface="Open Sauce" pitchFamily="2" charset="77"/>
      <p:regular r:id="rId52"/>
    </p:embeddedFont>
    <p:embeddedFont>
      <p:font typeface="Open Sauce Bold"/>
      <p:regular r:id="rId53"/>
      <p:bold r:id="rId54"/>
    </p:embeddedFont>
    <p:embeddedFont>
      <p:font typeface="Open Sauce Heavy"/>
      <p:regular r:id="rId55"/>
      <p:bold r:id="rId56"/>
    </p:embeddedFont>
    <p:embeddedFont>
      <p:font typeface="Open Sauce Light"/>
      <p:regular r:id="rId57"/>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19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B4FF"/>
    <a:srgbClr val="C55CD1"/>
    <a:srgbClr val="933ACD"/>
    <a:srgbClr val="9244C4"/>
    <a:srgbClr val="AD64DE"/>
    <a:srgbClr val="282828"/>
    <a:srgbClr val="E393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87" autoAdjust="0"/>
    <p:restoredTop sz="68119" autoAdjust="0"/>
  </p:normalViewPr>
  <p:slideViewPr>
    <p:cSldViewPr>
      <p:cViewPr varScale="1">
        <p:scale>
          <a:sx n="83" d="100"/>
          <a:sy n="83" d="100"/>
        </p:scale>
        <p:origin x="2480" y="200"/>
      </p:cViewPr>
      <p:guideLst>
        <p:guide orient="horz" pos="1440"/>
        <p:guide pos="19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0CC127-F39B-5E43-93F5-06DB628AC603}" type="datetimeFigureOut">
              <a:t>10/13/26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D274E5-11C2-814A-B0BC-DA9B82DFF9C1}" type="slidenum">
              <a:t>‹#›</a:t>
            </a:fld>
            <a:endParaRPr lang="en-US"/>
          </a:p>
        </p:txBody>
      </p:sp>
    </p:spTree>
    <p:extLst>
      <p:ext uri="{BB962C8B-B14F-4D97-AF65-F5344CB8AC3E}">
        <p14:creationId xmlns:p14="http://schemas.microsoft.com/office/powerpoint/2010/main" val="1727026364"/>
      </p:ext>
    </p:extLst>
  </p:cSld>
  <p:clrMap bg1="lt1" tx1="dk1" bg2="lt2" tx2="dk2" accent1="accent1" accent2="accent2" accent3="accent3" accent4="accent4" accent5="accent5" accent6="accent6" hlink="hlink" folHlink="folHlink"/>
  <p:notesStyle>
    <a:lvl1pPr marL="0"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304770"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2pPr>
    <a:lvl3pPr marL="609539"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3pPr>
    <a:lvl4pPr marL="914309"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4pPr>
    <a:lvl5pPr marL="1219078"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na.org/virtua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www.na.org/ar"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BD274E5-11C2-814A-B0BC-DA9B82DFF9C1}" type="slidenum">
              <a:rPr lang="en-US" smtClean="0"/>
              <a:t>1</a:t>
            </a:fld>
            <a:endParaRPr lang="en-US"/>
          </a:p>
        </p:txBody>
      </p:sp>
    </p:spTree>
    <p:extLst>
      <p:ext uri="{BB962C8B-B14F-4D97-AF65-F5344CB8AC3E}">
        <p14:creationId xmlns:p14="http://schemas.microsoft.com/office/powerpoint/2010/main" val="677127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Overview of session. 50 minutes. We’ll try to save time for questions. You can always</a:t>
            </a:r>
            <a:r>
              <a:rPr lang="en-US" sz="1200" baseline="0" dirty="0">
                <a:solidFill>
                  <a:schemeClr val="tx1"/>
                </a:solidFill>
              </a:rPr>
              <a:t> write to </a:t>
            </a:r>
            <a:r>
              <a:rPr lang="en-US" sz="1200" baseline="0" dirty="0" err="1">
                <a:solidFill>
                  <a:schemeClr val="tx1"/>
                </a:solidFill>
              </a:rPr>
              <a:t>wb@na.org</a:t>
            </a:r>
            <a:r>
              <a:rPr lang="en-US" sz="1200" baseline="0" dirty="0">
                <a:solidFill>
                  <a:schemeClr val="tx1"/>
                </a:solidFill>
              </a:rPr>
              <a:t> if you have a question you didn’t get a chance to ask today</a:t>
            </a:r>
            <a:r>
              <a:rPr lang="en-US" sz="1200" dirty="0">
                <a:solidFill>
                  <a:schemeClr val="tx1"/>
                </a:solidFill>
              </a:rPr>
              <a:t>:</a:t>
            </a:r>
          </a:p>
          <a:p>
            <a:endParaRPr lang="en-US" sz="1200" dirty="0">
              <a:solidFill>
                <a:schemeClr val="tx1"/>
              </a:solidFill>
            </a:endParaRPr>
          </a:p>
          <a:p>
            <a:pPr marL="907878" indent="-520225">
              <a:buClr>
                <a:srgbClr val="0070C0"/>
              </a:buClr>
              <a:buFont typeface="Wingdings" panose="05000000000000000000" pitchFamily="2" charset="2"/>
              <a:buChar char="§"/>
            </a:pPr>
            <a:r>
              <a:rPr lang="en-US" sz="1200" dirty="0">
                <a:solidFill>
                  <a:schemeClr val="tx1"/>
                </a:solidFill>
              </a:rPr>
              <a:t>Intro</a:t>
            </a:r>
          </a:p>
          <a:p>
            <a:pPr marL="907878" indent="-520225">
              <a:buClr>
                <a:srgbClr val="0070C0"/>
              </a:buClr>
              <a:buFont typeface="Wingdings" panose="05000000000000000000" pitchFamily="2" charset="2"/>
              <a:buChar char="§"/>
            </a:pPr>
            <a:r>
              <a:rPr lang="en-US" sz="1200" dirty="0">
                <a:solidFill>
                  <a:schemeClr val="tx1"/>
                </a:solidFill>
              </a:rPr>
              <a:t>WSC</a:t>
            </a:r>
          </a:p>
          <a:p>
            <a:pPr marL="907878" indent="-520225">
              <a:buClr>
                <a:srgbClr val="0070C0"/>
              </a:buClr>
              <a:buFont typeface="Wingdings" panose="05000000000000000000" pitchFamily="2" charset="2"/>
              <a:buChar char="§"/>
            </a:pPr>
            <a:r>
              <a:rPr lang="en-US" sz="1200" dirty="0">
                <a:solidFill>
                  <a:schemeClr val="tx1"/>
                </a:solidFill>
              </a:rPr>
              <a:t>Resources / When We Share</a:t>
            </a:r>
          </a:p>
          <a:p>
            <a:pPr marL="907878" marR="0" lvl="0" indent="-520225" algn="l" defTabSz="609539"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r>
              <a:rPr lang="en-US" sz="1200" dirty="0">
                <a:solidFill>
                  <a:schemeClr val="tx1"/>
                </a:solidFill>
              </a:rPr>
              <a:t>Literature / Carrying the Message </a:t>
            </a:r>
          </a:p>
          <a:p>
            <a:pPr marL="907878" indent="-520225">
              <a:buClr>
                <a:srgbClr val="0070C0"/>
              </a:buClr>
              <a:buFont typeface="Wingdings" panose="05000000000000000000" pitchFamily="2" charset="2"/>
              <a:buChar char="§"/>
            </a:pPr>
            <a:r>
              <a:rPr lang="en-US" sz="1200" dirty="0">
                <a:solidFill>
                  <a:schemeClr val="tx1"/>
                </a:solidFill>
              </a:rPr>
              <a:t>Services and Communication</a:t>
            </a:r>
          </a:p>
          <a:p>
            <a:pPr marL="907878" indent="-520225">
              <a:buClr>
                <a:srgbClr val="0070C0"/>
              </a:buClr>
              <a:buFont typeface="Wingdings" panose="05000000000000000000" pitchFamily="2" charset="2"/>
              <a:buChar char="§"/>
            </a:pPr>
            <a:r>
              <a:rPr lang="en-US" sz="1200" dirty="0">
                <a:solidFill>
                  <a:schemeClr val="tx1"/>
                </a:solidFill>
              </a:rPr>
              <a:t>Questions and Answers</a:t>
            </a:r>
          </a:p>
          <a:p>
            <a:endParaRPr lang="en-US" sz="1200" dirty="0">
              <a:solidFill>
                <a:schemeClr val="tx1"/>
              </a:solidFill>
            </a:endParaRPr>
          </a:p>
          <a:p>
            <a:r>
              <a:rPr lang="en-US" sz="1200" baseline="0" dirty="0">
                <a:solidFill>
                  <a:schemeClr val="tx1"/>
                </a:solidFill>
              </a:rPr>
              <a:t>There is PR work, legal work, work responding to emails and calls, and much more that is not covered in detail here. </a:t>
            </a:r>
            <a:endParaRPr lang="en-US" sz="1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2</a:t>
            </a:fld>
            <a:endParaRPr lang="en-US"/>
          </a:p>
        </p:txBody>
      </p:sp>
    </p:spTree>
    <p:extLst>
      <p:ext uri="{BB962C8B-B14F-4D97-AF65-F5344CB8AC3E}">
        <p14:creationId xmlns:p14="http://schemas.microsoft.com/office/powerpoint/2010/main" val="3375334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NAWS stands for Narcotics Anonymous World Services. </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Some of the resources provided by NAWS are in the brochure posted at na.org/what-is-na-world-services</a:t>
            </a:r>
          </a:p>
          <a:p>
            <a:endParaRPr lang="en-US" sz="1200" dirty="0">
              <a:solidFill>
                <a:schemeClr val="tx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a:t>
            </a:fld>
            <a:endParaRPr lang="en-US"/>
          </a:p>
        </p:txBody>
      </p:sp>
    </p:spTree>
    <p:extLst>
      <p:ext uri="{BB962C8B-B14F-4D97-AF65-F5344CB8AC3E}">
        <p14:creationId xmlns:p14="http://schemas.microsoft.com/office/powerpoint/2010/main" val="2916298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“World services” = the World Service Conference and the World Board (WB), Human Resource Panel (HRP), and WSC Cofacilitators who are elected by the conference, plus the World Service Office, whose activities are overseen by the World Board.</a:t>
            </a:r>
          </a:p>
          <a:p>
            <a:endParaRPr lang="en-US" sz="1200" dirty="0">
              <a:solidFill>
                <a:schemeClr val="tx1"/>
              </a:solidFill>
            </a:endParaRPr>
          </a:p>
          <a:p>
            <a:pPr defTabSz="1288753">
              <a:defRPr/>
            </a:pPr>
            <a:r>
              <a:rPr lang="en-US" sz="1200" dirty="0">
                <a:solidFill>
                  <a:schemeClr val="tx1"/>
                </a:solidFill>
              </a:rPr>
              <a:t>This diagram illustrates that the office and workgroups are accountable to the WB</a:t>
            </a:r>
          </a:p>
          <a:p>
            <a:r>
              <a:rPr lang="en-US" sz="1200" dirty="0">
                <a:solidFill>
                  <a:schemeClr val="tx1"/>
                </a:solidFill>
              </a:rPr>
              <a:t>And the WB and HRP are accountable to the WSC. </a:t>
            </a:r>
          </a:p>
          <a:p>
            <a:r>
              <a:rPr lang="en-US" sz="1200" dirty="0">
                <a:solidFill>
                  <a:schemeClr val="tx1"/>
                </a:solidFill>
              </a:rPr>
              <a:t>The WB, the HRP, and the WSC Cofacilitators</a:t>
            </a:r>
            <a:r>
              <a:rPr lang="en-US" sz="1200" baseline="0" dirty="0">
                <a:solidFill>
                  <a:schemeClr val="tx1"/>
                </a:solidFill>
              </a:rPr>
              <a:t> are all elected by the conference.</a:t>
            </a:r>
            <a:endParaRPr lang="en-US" sz="1200" dirty="0">
              <a:solidFill>
                <a:schemeClr val="tx1"/>
              </a:solidFill>
            </a:endParaRPr>
          </a:p>
          <a:p>
            <a:endParaRPr lang="en-US" sz="1200" dirty="0">
              <a:solidFill>
                <a:schemeClr val="tx1"/>
              </a:solidFill>
            </a:endParaRPr>
          </a:p>
          <a:p>
            <a:r>
              <a:rPr lang="en-US" sz="1200" dirty="0">
                <a:solidFill>
                  <a:schemeClr val="tx1"/>
                </a:solidFill>
              </a:rPr>
              <a:t>You can find more information about World Services from </a:t>
            </a:r>
            <a:r>
              <a:rPr lang="en-US" sz="1200" i="1" dirty="0">
                <a:solidFill>
                  <a:schemeClr val="tx1"/>
                </a:solidFill>
              </a:rPr>
              <a:t>A Guide to World Services in NA</a:t>
            </a:r>
            <a:r>
              <a:rPr lang="en-US" sz="1200" dirty="0">
                <a:solidFill>
                  <a:schemeClr val="tx1"/>
                </a:solidFill>
              </a:rPr>
              <a:t>. That’s where this diagram comes from. </a:t>
            </a:r>
          </a:p>
          <a:p>
            <a:endParaRPr lang="en-US" sz="8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4</a:t>
            </a:fld>
            <a:endParaRPr lang="en-US"/>
          </a:p>
        </p:txBody>
      </p:sp>
    </p:spTree>
    <p:extLst>
      <p:ext uri="{BB962C8B-B14F-4D97-AF65-F5344CB8AC3E}">
        <p14:creationId xmlns:p14="http://schemas.microsoft.com/office/powerpoint/2010/main" val="1434268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1288753">
              <a:defRPr/>
            </a:pPr>
            <a:r>
              <a:rPr lang="en-US" sz="1200" dirty="0">
                <a:solidFill>
                  <a:schemeClr val="tx1"/>
                </a:solidFill>
              </a:rPr>
              <a:t>The conference is, in turn, accountable to groups. All of the entities in NA World Services are directly accountable to the Fellowship that created them. </a:t>
            </a:r>
          </a:p>
          <a:p>
            <a:pPr defTabSz="1288753">
              <a:defRPr/>
            </a:pPr>
            <a:endParaRPr lang="en-US" sz="1200" dirty="0">
              <a:solidFill>
                <a:schemeClr val="tx1"/>
              </a:solidFill>
            </a:endParaRPr>
          </a:p>
          <a:p>
            <a:pPr defTabSz="1288753">
              <a:defRPr/>
            </a:pPr>
            <a:r>
              <a:rPr lang="en-US" sz="1200" dirty="0">
                <a:solidFill>
                  <a:schemeClr val="tx1"/>
                </a:solidFill>
              </a:rPr>
              <a:t>This diagram is also from </a:t>
            </a:r>
            <a:r>
              <a:rPr lang="en-US" sz="1200" i="1" dirty="0">
                <a:solidFill>
                  <a:schemeClr val="tx1"/>
                </a:solidFill>
              </a:rPr>
              <a:t>GWSNA</a:t>
            </a:r>
            <a:r>
              <a:rPr lang="en-US" sz="1200" dirty="0">
                <a:solidFill>
                  <a:schemeClr val="tx1"/>
                </a:solidFill>
              </a:rPr>
              <a:t>. It shows the connection of the groups to the World Service Conference, including some of the diversity that NA communities use to organize their services. This is a great diagram to use as a handout or slide if you need an overview of the structure from group to WSC.</a:t>
            </a: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5</a:t>
            </a:fld>
            <a:endParaRPr lang="en-US"/>
          </a:p>
        </p:txBody>
      </p:sp>
    </p:spTree>
    <p:extLst>
      <p:ext uri="{BB962C8B-B14F-4D97-AF65-F5344CB8AC3E}">
        <p14:creationId xmlns:p14="http://schemas.microsoft.com/office/powerpoint/2010/main" val="2482362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dirty="0">
                <a:solidFill>
                  <a:schemeClr val="tx1"/>
                </a:solidFill>
              </a:rPr>
              <a:t>A Guide to World Services</a:t>
            </a:r>
            <a:r>
              <a:rPr lang="en-US" sz="1200" dirty="0">
                <a:solidFill>
                  <a:schemeClr val="tx1"/>
                </a:solidFill>
              </a:rPr>
              <a:t> describes the basic purpose of NAWS as “communication, coordination, information, and guidance.” CCIG, for short.</a:t>
            </a:r>
          </a:p>
          <a:p>
            <a:endParaRPr lang="en-US" sz="1200" dirty="0">
              <a:solidFill>
                <a:schemeClr val="tx1"/>
              </a:solidFill>
            </a:endParaRPr>
          </a:p>
          <a:p>
            <a:r>
              <a:rPr lang="en-US" sz="1200" dirty="0">
                <a:solidFill>
                  <a:schemeClr val="tx1"/>
                </a:solidFill>
              </a:rPr>
              <a:t>If NAWS had a mission statement, this would pretty much be it. Like the Vision Statement, this informs all of our work--the projects that we work on that are approved by the WSC, as well as the work that continues week in and week out. </a:t>
            </a:r>
          </a:p>
          <a:p>
            <a:endParaRPr lang="en-US" sz="1200" dirty="0">
              <a:solidFill>
                <a:schemeClr val="tx1"/>
              </a:solidFill>
            </a:endParaRPr>
          </a:p>
          <a:p>
            <a:r>
              <a:rPr lang="en-US" sz="1200" dirty="0">
                <a:solidFill>
                  <a:schemeClr val="tx1"/>
                </a:solidFill>
              </a:rPr>
              <a:t>The five locations of NA World Services around the world spend the vast majority of their time and resources on what we call essential services. That is primarily literature production and distribution; protecting the Fellowship’s intellectual property; and providing communication</a:t>
            </a:r>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6</a:t>
            </a:fld>
            <a:endParaRPr lang="en-US"/>
          </a:p>
        </p:txBody>
      </p:sp>
    </p:spTree>
    <p:extLst>
      <p:ext uri="{BB962C8B-B14F-4D97-AF65-F5344CB8AC3E}">
        <p14:creationId xmlns:p14="http://schemas.microsoft.com/office/powerpoint/2010/main" val="2600900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These</a:t>
            </a:r>
            <a:r>
              <a:rPr lang="en-US" sz="1200" baseline="0" dirty="0">
                <a:solidFill>
                  <a:schemeClr val="tx1"/>
                </a:solidFill>
                <a:latin typeface="Calibri" panose="020F0502020204030204" pitchFamily="34" charset="0"/>
                <a:cs typeface="Calibri" panose="020F0502020204030204" pitchFamily="34" charset="0"/>
              </a:rPr>
              <a:t> are pictures</a:t>
            </a:r>
            <a:r>
              <a:rPr lang="en-US" sz="1200" dirty="0">
                <a:solidFill>
                  <a:schemeClr val="tx1"/>
                </a:solidFill>
                <a:latin typeface="Calibri" panose="020F0502020204030204" pitchFamily="34" charset="0"/>
                <a:cs typeface="Calibri" panose="020F0502020204030204" pitchFamily="34" charset="0"/>
              </a:rPr>
              <a:t> of the 4 World Service locations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defTabSz="966612">
              <a:defRPr/>
            </a:pPr>
            <a:r>
              <a:rPr lang="en-US" sz="1200" kern="1200" dirty="0">
                <a:solidFill>
                  <a:schemeClr val="tx1"/>
                </a:solidFill>
                <a:effectLst/>
                <a:latin typeface="Calibri" panose="020F0502020204030204" pitchFamily="34" charset="0"/>
                <a:ea typeface="+mn-ea"/>
                <a:cs typeface="Calibri" panose="020F0502020204030204" pitchFamily="34" charset="0"/>
              </a:rPr>
              <a:t>WSO-E, in Brussels, Belgium closed </a:t>
            </a:r>
            <a:r>
              <a:rPr lang="en-US" sz="1200" dirty="0">
                <a:latin typeface="Calibri" panose="020F0502020204030204" pitchFamily="34" charset="0"/>
                <a:ea typeface="Aptos" panose="020B0004020202020204" pitchFamily="34" charset="0"/>
                <a:cs typeface="Calibri" panose="020F0502020204030204" pitchFamily="34" charset="0"/>
              </a:rPr>
              <a:t>temporarily, but has since </a:t>
            </a:r>
            <a:r>
              <a:rPr lang="en-US" sz="1200" dirty="0">
                <a:effectLst/>
                <a:latin typeface="Calibri" panose="020F0502020204030204" pitchFamily="34" charset="0"/>
                <a:cs typeface="Calibri" panose="020F0502020204030204" pitchFamily="34" charset="0"/>
              </a:rPr>
              <a:t>resumed shipping from the European office. Orders are now processed at our Chatsworth locations and packed and shipped from Europe. They are looking for a larger Brussels location so that they can build up stock there. Questions about European orders can be directed to wsoeurope@na.org. </a:t>
            </a:r>
          </a:p>
          <a:p>
            <a:endParaRPr lang="en-US" sz="1200" dirty="0">
              <a:solidFill>
                <a:schemeClr val="tx1"/>
              </a:solidFill>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7</a:t>
            </a:fld>
            <a:endParaRPr lang="en-US"/>
          </a:p>
        </p:txBody>
      </p:sp>
    </p:spTree>
    <p:extLst>
      <p:ext uri="{BB962C8B-B14F-4D97-AF65-F5344CB8AC3E}">
        <p14:creationId xmlns:p14="http://schemas.microsoft.com/office/powerpoint/2010/main" val="3912871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NA World Services also helps administer the World Service Conference and the projects it approves.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a:spcBef>
                <a:spcPts val="0"/>
              </a:spcBef>
            </a:pPr>
            <a:r>
              <a:rPr lang="en-US" sz="1200" dirty="0">
                <a:solidFill>
                  <a:schemeClr val="tx1"/>
                </a:solidFill>
                <a:latin typeface="Calibri" panose="020F0502020204030204" pitchFamily="34" charset="0"/>
                <a:cs typeface="Calibri" panose="020F0502020204030204" pitchFamily="34" charset="0"/>
              </a:rPr>
              <a:t>The 37</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World Service Conference was held 3– 9 May 2026. It was the 50th anniversary of the WSC.</a:t>
            </a:r>
          </a:p>
        </p:txBody>
      </p:sp>
      <p:sp>
        <p:nvSpPr>
          <p:cNvPr id="4" name="Slide Number Placeholder 3"/>
          <p:cNvSpPr>
            <a:spLocks noGrp="1"/>
          </p:cNvSpPr>
          <p:nvPr>
            <p:ph type="sldNum" sz="quarter" idx="5"/>
          </p:nvPr>
        </p:nvSpPr>
        <p:spPr/>
        <p:txBody>
          <a:bodyPr/>
          <a:lstStyle/>
          <a:p>
            <a:fld id="{CBD274E5-11C2-814A-B0BC-DA9B82DFF9C1}" type="slidenum">
              <a:rPr lang="en-US"/>
              <a:t>8</a:t>
            </a:fld>
            <a:endParaRPr lang="en-US"/>
          </a:p>
        </p:txBody>
      </p:sp>
    </p:spTree>
    <p:extLst>
      <p:ext uri="{BB962C8B-B14F-4D97-AF65-F5344CB8AC3E}">
        <p14:creationId xmlns:p14="http://schemas.microsoft.com/office/powerpoint/2010/main" val="3381052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NAWS organizes and funds the World Service Conference—now hybrid, with a virtual interim meeting and bimonthly webinars. </a:t>
            </a:r>
          </a:p>
          <a:p>
            <a:endParaRPr lang="en-US" sz="1200" dirty="0"/>
          </a:p>
          <a:p>
            <a:r>
              <a:rPr lang="en-US" sz="1200" dirty="0"/>
              <a:t>More than 300 people, including Conference participants, World Board members, translators, and support staff come together in person and virtually </a:t>
            </a:r>
            <a:r>
              <a:rPr lang="en-US" sz="1200" dirty="0" err="1"/>
              <a:t>tomake</a:t>
            </a:r>
            <a:r>
              <a:rPr lang="en-US" sz="1200" dirty="0"/>
              <a:t> decisions, plan, and develop communication strategies to inform and involve members.</a:t>
            </a:r>
          </a:p>
          <a:p>
            <a:r>
              <a:rPr lang="en-US" sz="1200" dirty="0"/>
              <a:t>This is from the NAWS brochure that </a:t>
            </a:r>
            <a:r>
              <a:rPr lang="en-US" sz="1200" dirty="0" err="1"/>
              <a:t>wa</a:t>
            </a:r>
            <a:r>
              <a:rPr lang="en-US" sz="1200" dirty="0"/>
              <a:t> mentioned earlier.</a:t>
            </a:r>
          </a:p>
          <a:p>
            <a:endParaRPr lang="en-US" sz="1200" dirty="0"/>
          </a:p>
          <a:p>
            <a:r>
              <a:rPr lang="en-US" sz="1200" dirty="0"/>
              <a:t>Highlights about WSC 2026 can be found in the NAWS Update PPT. </a:t>
            </a:r>
          </a:p>
          <a:p>
            <a:endParaRPr lang="en-US" sz="1200" dirty="0"/>
          </a:p>
          <a:p>
            <a:r>
              <a:rPr lang="en-US" sz="1200" dirty="0"/>
              <a:t>It includes information about adopted motions, projects, and the Information Discussion Topics (IDTs) for this cycle.</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9</a:t>
            </a:fld>
            <a:endParaRPr lang="en-US"/>
          </a:p>
        </p:txBody>
      </p:sp>
    </p:spTree>
    <p:extLst>
      <p:ext uri="{BB962C8B-B14F-4D97-AF65-F5344CB8AC3E}">
        <p14:creationId xmlns:p14="http://schemas.microsoft.com/office/powerpoint/2010/main" val="2906065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1362341">
              <a:defRPr/>
            </a:pPr>
            <a:r>
              <a:rPr lang="en-US" sz="1200" dirty="0">
                <a:solidFill>
                  <a:schemeClr val="tx1"/>
                </a:solidFill>
                <a:latin typeface="Calibri" panose="020F0502020204030204" pitchFamily="34" charset="0"/>
                <a:cs typeface="Calibri" panose="020F0502020204030204" pitchFamily="34" charset="0"/>
              </a:rPr>
              <a:t>Most of you have seen A Vision for NA Service before. This is the touchstone for all of the work of World Services. </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WSC 2023 revised the Vision statement to change “his or her own” to “their own language and culture” as shown here. </a:t>
            </a:r>
          </a:p>
          <a:p>
            <a:pPr defTabSz="1362341">
              <a:defRPr/>
            </a:pPr>
            <a:endParaRPr lang="en-US" sz="1200" dirty="0">
              <a:solidFill>
                <a:schemeClr val="tx1"/>
              </a:solidFill>
              <a:latin typeface="Calibri" panose="020F0502020204030204" pitchFamily="34" charset="0"/>
              <a:cs typeface="Calibri" panose="020F0502020204030204" pitchFamily="34" charset="0"/>
            </a:endParaRPr>
          </a:p>
          <a:p>
            <a:pPr defTabSz="1362341">
              <a:defRPr/>
            </a:pPr>
            <a:r>
              <a:rPr lang="en-US" sz="1200" kern="1200" dirty="0">
                <a:solidFill>
                  <a:schemeClr val="tx1"/>
                </a:solidFill>
                <a:effectLst/>
                <a:latin typeface="Calibri" panose="020F0502020204030204" pitchFamily="34" charset="0"/>
                <a:ea typeface="+mn-ea"/>
                <a:cs typeface="Calibri" panose="020F0502020204030204" pitchFamily="34" charset="0"/>
              </a:rPr>
              <a:t>This small change may be barely noticeable to some, but it is a big step in helping to achieve our Vision by using language inclusive of all members. </a:t>
            </a:r>
            <a:endParaRPr lang="en-US" sz="1200" dirty="0">
              <a:solidFill>
                <a:schemeClr val="tx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10</a:t>
            </a:fld>
            <a:endParaRPr lang="en-US"/>
          </a:p>
        </p:txBody>
      </p:sp>
    </p:spTree>
    <p:extLst>
      <p:ext uri="{BB962C8B-B14F-4D97-AF65-F5344CB8AC3E}">
        <p14:creationId xmlns:p14="http://schemas.microsoft.com/office/powerpoint/2010/main" val="2551644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We update this map every WSC, based on the numbers delegates report. </a:t>
            </a:r>
          </a:p>
          <a:p>
            <a:endParaRPr lang="en-US" sz="1200" dirty="0">
              <a:solidFill>
                <a:schemeClr val="tx1"/>
              </a:solidFill>
            </a:endParaRPr>
          </a:p>
          <a:p>
            <a:r>
              <a:rPr lang="en-US" sz="1200" dirty="0">
                <a:solidFill>
                  <a:schemeClr val="tx1"/>
                </a:solidFill>
              </a:rPr>
              <a:t>Meeting numbers have exceeded pre-pandemic levels but there may be many more virtual meeting than are being accounted for.</a:t>
            </a:r>
          </a:p>
        </p:txBody>
      </p:sp>
      <p:sp>
        <p:nvSpPr>
          <p:cNvPr id="4" name="Slide Number Placeholder 3"/>
          <p:cNvSpPr>
            <a:spLocks noGrp="1"/>
          </p:cNvSpPr>
          <p:nvPr>
            <p:ph type="sldNum" sz="quarter" idx="5"/>
          </p:nvPr>
        </p:nvSpPr>
        <p:spPr/>
        <p:txBody>
          <a:bodyPr/>
          <a:lstStyle/>
          <a:p>
            <a:fld id="{CBD274E5-11C2-814A-B0BC-DA9B82DFF9C1}" type="slidenum">
              <a:rPr lang="en-US"/>
              <a:t>11</a:t>
            </a:fld>
            <a:endParaRPr lang="en-US"/>
          </a:p>
        </p:txBody>
      </p:sp>
    </p:spTree>
    <p:extLst>
      <p:ext uri="{BB962C8B-B14F-4D97-AF65-F5344CB8AC3E}">
        <p14:creationId xmlns:p14="http://schemas.microsoft.com/office/powerpoint/2010/main" val="607607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This slide shows meeting counts in different parts of the world over the past 16 years.  About one third of NA meetings are now in the US, about 1/3 in Iran, and 1/3 everywhere else.</a:t>
            </a:r>
          </a:p>
          <a:p>
            <a:endParaRPr lang="en-US" sz="1200" dirty="0">
              <a:solidFill>
                <a:schemeClr val="tx1"/>
              </a:solidFill>
            </a:endParaRPr>
          </a:p>
          <a:p>
            <a:r>
              <a:rPr lang="en-US" sz="1200" dirty="0">
                <a:solidFill>
                  <a:schemeClr val="tx1"/>
                </a:solidFill>
              </a:rPr>
              <a:t>Even before the pandemic, NA growth had flattened in some parts of the world, particularly within the US. </a:t>
            </a:r>
          </a:p>
          <a:p>
            <a:r>
              <a:rPr lang="en-US" sz="1200" dirty="0">
                <a:solidFill>
                  <a:schemeClr val="tx1"/>
                </a:solidFill>
              </a:rPr>
              <a:t>It can be easy to think of Fellowship development as something that happens “somewhere else,” but there is work to do locally no matter where we are.</a:t>
            </a:r>
          </a:p>
          <a:p>
            <a:endParaRPr lang="en-US" sz="1200" dirty="0">
              <a:solidFill>
                <a:schemeClr val="tx1"/>
              </a:solidFill>
            </a:endParaRPr>
          </a:p>
          <a:p>
            <a:r>
              <a:rPr lang="en-US" sz="1200" dirty="0">
                <a:solidFill>
                  <a:schemeClr val="tx1"/>
                </a:solidFill>
              </a:rPr>
              <a:t>We are eager to do what we can to support efforts to reverse that trend. </a:t>
            </a:r>
          </a:p>
          <a:p>
            <a:r>
              <a:rPr lang="en-US" sz="1200" dirty="0">
                <a:solidFill>
                  <a:schemeClr val="tx1"/>
                </a:solidFill>
              </a:rPr>
              <a:t>This chart is posted on na.org/maps, which is a page full of interesting maps, diagrams, and illustrations of NA’s growth. </a:t>
            </a:r>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12</a:t>
            </a:fld>
            <a:endParaRPr lang="en-US"/>
          </a:p>
        </p:txBody>
      </p:sp>
    </p:spTree>
    <p:extLst>
      <p:ext uri="{BB962C8B-B14F-4D97-AF65-F5344CB8AC3E}">
        <p14:creationId xmlns:p14="http://schemas.microsoft.com/office/powerpoint/2010/main" val="290098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At WSC 2023, the strategic planning process was rebooted. The new planning process was a big focus last cycle and the result was a collaborative plan that conference participants have collectively created. It includes extensive communication with and guidance from delegates throughout the process.</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WSC 2026 adopted the 2026-2029 plan and began the process of creating the 2029–2032 plan by conducting an inventory: identifying factors, inside and outside of NA, that could affect our ability to carry the message.</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As was done last cycle, there will be zonal workshops that will discuss the challenges raised by the factors conference participants identified and prioritized.</a:t>
            </a:r>
            <a:br>
              <a:rPr lang="en-US" sz="1200" kern="100" dirty="0">
                <a:effectLst/>
                <a:latin typeface="Calibri" panose="020F0502020204030204" pitchFamily="34" charset="0"/>
                <a:ea typeface="Aptos" panose="020B0004020202020204" pitchFamily="34" charset="0"/>
                <a:cs typeface="Calibri" panose="020F0502020204030204" pitchFamily="34" charset="0"/>
              </a:rPr>
            </a:br>
            <a:br>
              <a:rPr lang="en-US" sz="1200" kern="100" dirty="0">
                <a:effectLst/>
                <a:latin typeface="Calibri" panose="020F0502020204030204" pitchFamily="34" charset="0"/>
                <a:ea typeface="Aptos" panose="020B0004020202020204" pitchFamily="34" charset="0"/>
                <a:cs typeface="Calibri" panose="020F0502020204030204" pitchFamily="34" charset="0"/>
              </a:rPr>
            </a:br>
            <a:r>
              <a:rPr lang="en-US" sz="1200" kern="100" dirty="0">
                <a:effectLst/>
                <a:latin typeface="Calibri" panose="020F0502020204030204" pitchFamily="34" charset="0"/>
                <a:ea typeface="Aptos" panose="020B0004020202020204" pitchFamily="34" charset="0"/>
                <a:cs typeface="Calibri" panose="020F0502020204030204" pitchFamily="34" charset="0"/>
              </a:rPr>
              <a:t>For more information on the process, see the planning section of the conference page: </a:t>
            </a:r>
            <a:r>
              <a:rPr lang="en-US" sz="1200" kern="100" dirty="0" err="1">
                <a:effectLst/>
                <a:latin typeface="Calibri" panose="020F0502020204030204" pitchFamily="34" charset="0"/>
                <a:ea typeface="Aptos" panose="020B0004020202020204" pitchFamily="34" charset="0"/>
                <a:cs typeface="Calibri" panose="020F0502020204030204" pitchFamily="34" charset="0"/>
              </a:rPr>
              <a:t>na.org</a:t>
            </a:r>
            <a:r>
              <a:rPr lang="en-US" sz="1200" kern="100" dirty="0">
                <a:effectLst/>
                <a:latin typeface="Calibri" panose="020F0502020204030204" pitchFamily="34" charset="0"/>
                <a:ea typeface="Aptos" panose="020B0004020202020204" pitchFamily="34" charset="0"/>
                <a:cs typeface="Calibri" panose="020F0502020204030204" pitchFamily="34" charset="0"/>
              </a:rPr>
              <a:t>/planning.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13</a:t>
            </a:fld>
            <a:endParaRPr lang="en-US"/>
          </a:p>
        </p:txBody>
      </p:sp>
    </p:spTree>
    <p:extLst>
      <p:ext uri="{BB962C8B-B14F-4D97-AF65-F5344CB8AC3E}">
        <p14:creationId xmlns:p14="http://schemas.microsoft.com/office/powerpoint/2010/main" val="3138145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Making</a:t>
            </a:r>
            <a:r>
              <a:rPr lang="en-US" sz="1200" baseline="0" dirty="0">
                <a:solidFill>
                  <a:schemeClr val="tx1"/>
                </a:solidFill>
              </a:rPr>
              <a:t> literature available</a:t>
            </a:r>
            <a:r>
              <a:rPr lang="en-US" sz="1200" dirty="0">
                <a:solidFill>
                  <a:schemeClr val="tx1"/>
                </a:solidFill>
              </a:rPr>
              <a:t> is a huge part of what we do, and we could fill this whole presentation simply with the efforts to draft, translate, produce, distribute, and protect NA literature.</a:t>
            </a:r>
          </a:p>
          <a:p>
            <a:endParaRPr lang="en-US" sz="1200" dirty="0">
              <a:solidFill>
                <a:schemeClr val="tx1"/>
              </a:solidFill>
            </a:endParaRPr>
          </a:p>
          <a:p>
            <a:r>
              <a:rPr lang="en-US" sz="1200" dirty="0">
                <a:solidFill>
                  <a:schemeClr val="tx1"/>
                </a:solidFill>
              </a:rPr>
              <a:t>NAWS makes many choices that are purely about carrying the message that no ordinary corporation would make. Two examples are explained in the next two slides: giving</a:t>
            </a:r>
            <a:r>
              <a:rPr lang="en-US" sz="1200" baseline="0" dirty="0">
                <a:solidFill>
                  <a:schemeClr val="tx1"/>
                </a:solidFill>
              </a:rPr>
              <a:t> away and subsidizing literature and providing literature for inmate tablets.</a:t>
            </a:r>
            <a:r>
              <a:rPr lang="en-US" sz="1200" dirty="0">
                <a:solidFill>
                  <a:schemeClr val="tx1"/>
                </a:solidFill>
              </a:rPr>
              <a:t> </a:t>
            </a:r>
          </a:p>
        </p:txBody>
      </p:sp>
      <p:sp>
        <p:nvSpPr>
          <p:cNvPr id="4" name="Slide Number Placeholder 3"/>
          <p:cNvSpPr>
            <a:spLocks noGrp="1"/>
          </p:cNvSpPr>
          <p:nvPr>
            <p:ph type="sldNum" sz="quarter" idx="5"/>
          </p:nvPr>
        </p:nvSpPr>
        <p:spPr/>
        <p:txBody>
          <a:bodyPr/>
          <a:lstStyle/>
          <a:p>
            <a:fld id="{CBD274E5-11C2-814A-B0BC-DA9B82DFF9C1}" type="slidenum">
              <a:rPr lang="en-US"/>
              <a:t>14</a:t>
            </a:fld>
            <a:endParaRPr lang="en-US"/>
          </a:p>
        </p:txBody>
      </p:sp>
    </p:spTree>
    <p:extLst>
      <p:ext uri="{BB962C8B-B14F-4D97-AF65-F5344CB8AC3E}">
        <p14:creationId xmlns:p14="http://schemas.microsoft.com/office/powerpoint/2010/main" val="2567033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ts val="1340"/>
              </a:lnSpc>
            </a:pPr>
            <a:r>
              <a:rPr lang="en-US" sz="1200" dirty="0">
                <a:solidFill>
                  <a:schemeClr val="tx1"/>
                </a:solidFill>
                <a:latin typeface="Calibri" panose="020F0502020204030204" pitchFamily="34" charset="0"/>
                <a:cs typeface="Calibri" panose="020F0502020204030204" pitchFamily="34" charset="0"/>
              </a:rPr>
              <a:t>This graph represents the cost of free and subsidized literature that NAWS distributes to communities around the world. </a:t>
            </a:r>
          </a:p>
          <a:p>
            <a:pPr defTabSz="966612">
              <a:lnSpc>
                <a:spcPts val="1340"/>
              </a:lnSpc>
              <a:defRPr/>
            </a:pPr>
            <a:endParaRPr lang="en-US" sz="1200" dirty="0">
              <a:solidFill>
                <a:schemeClr val="tx1"/>
              </a:solidFill>
              <a:latin typeface="Calibri" panose="020F0502020204030204" pitchFamily="34" charset="0"/>
              <a:cs typeface="Calibri" panose="020F0502020204030204" pitchFamily="34" charset="0"/>
            </a:endParaRPr>
          </a:p>
          <a:p>
            <a:pPr defTabSz="966612">
              <a:lnSpc>
                <a:spcPts val="1340"/>
              </a:lnSpc>
              <a:defRPr/>
            </a:pPr>
            <a:r>
              <a:rPr lang="en-US" sz="1200" dirty="0">
                <a:solidFill>
                  <a:schemeClr val="tx1"/>
                </a:solidFill>
                <a:latin typeface="Calibri" panose="020F0502020204030204" pitchFamily="34" charset="0"/>
                <a:cs typeface="Calibri" panose="020F0502020204030204" pitchFamily="34" charset="0"/>
              </a:rPr>
              <a:t>The total for FY 2020 was just under $580,000 and for FY 2021 was just over $368,000. The total for 2025 was $754,054.  The need continues regardless of resources available. And so does our commitment to meet that need.</a:t>
            </a:r>
            <a:r>
              <a:rPr lang="en-US" sz="1200" kern="1200" dirty="0">
                <a:solidFill>
                  <a:schemeClr val="tx1"/>
                </a:solidFill>
                <a:effectLst/>
                <a:latin typeface="Calibri" panose="020F0502020204030204" pitchFamily="34" charset="0"/>
                <a:ea typeface="+mn-ea"/>
                <a:cs typeface="Calibri" panose="020F0502020204030204" pitchFamily="34" charset="0"/>
              </a:rPr>
              <a:t> </a:t>
            </a:r>
          </a:p>
          <a:p>
            <a:pPr defTabSz="966612">
              <a:lnSpc>
                <a:spcPts val="1340"/>
              </a:lnSpc>
              <a:defRPr/>
            </a:pPr>
            <a:endParaRPr lang="en-US" sz="1200" dirty="0">
              <a:solidFill>
                <a:schemeClr val="tx1"/>
              </a:solidFill>
              <a:latin typeface="Calibri" panose="020F0502020204030204" pitchFamily="34" charset="0"/>
              <a:cs typeface="Calibri" panose="020F0502020204030204" pitchFamily="34" charset="0"/>
            </a:endParaRPr>
          </a:p>
          <a:p>
            <a:pPr>
              <a:lnSpc>
                <a:spcPts val="1340"/>
              </a:lnSpc>
            </a:pPr>
            <a:r>
              <a:rPr lang="en-US" sz="1200" kern="1200" dirty="0">
                <a:solidFill>
                  <a:schemeClr val="tx1"/>
                </a:solidFill>
                <a:effectLst/>
                <a:latin typeface="Calibri" panose="020F0502020204030204" pitchFamily="34" charset="0"/>
                <a:ea typeface="+mn-ea"/>
                <a:cs typeface="Calibri" panose="020F0502020204030204" pitchFamily="34" charset="0"/>
              </a:rPr>
              <a:t>The support NA World Services has received from the Fellowship help make these efforts possible. </a:t>
            </a:r>
          </a:p>
          <a:p>
            <a:pPr>
              <a:lnSpc>
                <a:spcPts val="1340"/>
              </a:lnSpc>
            </a:pPr>
            <a:endParaRPr lang="en-US" sz="1200" dirty="0">
              <a:solidFill>
                <a:schemeClr val="tx1"/>
              </a:solidFill>
              <a:latin typeface="Calibri" panose="020F0502020204030204" pitchFamily="34" charset="0"/>
              <a:cs typeface="Calibri" panose="020F0502020204030204" pitchFamily="34" charset="0"/>
            </a:endParaRPr>
          </a:p>
          <a:p>
            <a:pPr>
              <a:lnSpc>
                <a:spcPts val="1340"/>
              </a:lnSpc>
            </a:pPr>
            <a:r>
              <a:rPr lang="en-US" sz="1200" dirty="0">
                <a:solidFill>
                  <a:schemeClr val="tx1"/>
                </a:solidFill>
                <a:latin typeface="Calibri" panose="020F0502020204030204" pitchFamily="34" charset="0"/>
                <a:cs typeface="Calibri" panose="020F0502020204030204" pitchFamily="34" charset="0"/>
              </a:rPr>
              <a:t>Note: We don’t report many of the details of where this literature goes partly not to embarrass or call attention to any communities. We never want to cause a community confusion or harm, even inadvertently.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15</a:t>
            </a:fld>
            <a:endParaRPr lang="en-US"/>
          </a:p>
        </p:txBody>
      </p:sp>
    </p:spTree>
    <p:extLst>
      <p:ext uri="{BB962C8B-B14F-4D97-AF65-F5344CB8AC3E}">
        <p14:creationId xmlns:p14="http://schemas.microsoft.com/office/powerpoint/2010/main" val="3548731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Calibri" panose="020F0502020204030204" pitchFamily="34" charset="0"/>
                <a:ea typeface="+mn-ea"/>
                <a:cs typeface="Calibri" panose="020F0502020204030204" pitchFamily="34" charset="0"/>
              </a:rPr>
              <a:t>Our message is available for free reading, listening (audio BTs), and watching (ASL) online. </a:t>
            </a:r>
          </a:p>
          <a:p>
            <a:endParaRPr lang="en-US" sz="1200" kern="1200" dirty="0">
              <a:solidFill>
                <a:schemeClr val="tx1"/>
              </a:solidFill>
              <a:effectLst/>
              <a:latin typeface="Calibri" panose="020F0502020204030204" pitchFamily="34" charset="0"/>
              <a:ea typeface="+mn-ea"/>
              <a:cs typeface="Calibri" panose="020F0502020204030204" pitchFamily="34" charset="0"/>
            </a:endParaRPr>
          </a:p>
          <a:p>
            <a:r>
              <a:rPr lang="en-US" sz="1200" kern="1200" dirty="0">
                <a:solidFill>
                  <a:schemeClr val="tx1"/>
                </a:solidFill>
                <a:effectLst/>
                <a:latin typeface="Calibri" panose="020F0502020204030204" pitchFamily="34" charset="0"/>
                <a:ea typeface="+mn-ea"/>
                <a:cs typeface="Calibri" panose="020F0502020204030204" pitchFamily="34" charset="0"/>
              </a:rPr>
              <a:t>IPs and booklets in 61 languages are posted at na.org/literature. </a:t>
            </a:r>
          </a:p>
          <a:p>
            <a:endParaRPr lang="en-US" sz="1200" kern="1200" dirty="0">
              <a:solidFill>
                <a:schemeClr val="tx1"/>
              </a:solidFill>
              <a:effectLst/>
              <a:latin typeface="Calibri" panose="020F0502020204030204" pitchFamily="34" charset="0"/>
              <a:ea typeface="+mn-ea"/>
              <a:cs typeface="Calibri" panose="020F0502020204030204" pitchFamily="34" charset="0"/>
            </a:endParaRPr>
          </a:p>
          <a:p>
            <a:r>
              <a:rPr lang="en-US" sz="1200" kern="1200" dirty="0">
                <a:solidFill>
                  <a:schemeClr val="tx1"/>
                </a:solidFill>
                <a:effectLst/>
                <a:latin typeface="Calibri" panose="020F0502020204030204" pitchFamily="34" charset="0"/>
                <a:ea typeface="+mn-ea"/>
                <a:cs typeface="Calibri" panose="020F0502020204030204" pitchFamily="34" charset="0"/>
              </a:rPr>
              <a:t>Last year, web-formatted literature was added to the website! This browser-friendly format is much easier to read on mobile devices.</a:t>
            </a:r>
          </a:p>
          <a:p>
            <a:endParaRPr lang="en-US" sz="1200" dirty="0">
              <a:solidFill>
                <a:schemeClr val="tx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16</a:t>
            </a:fld>
            <a:endParaRPr lang="en-US"/>
          </a:p>
        </p:txBody>
      </p:sp>
    </p:spTree>
    <p:extLst>
      <p:ext uri="{BB962C8B-B14F-4D97-AF65-F5344CB8AC3E}">
        <p14:creationId xmlns:p14="http://schemas.microsoft.com/office/powerpoint/2010/main" val="3706627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It should also be brought to your attention that </a:t>
            </a:r>
            <a:r>
              <a:rPr lang="en-US" i="1" dirty="0"/>
              <a:t>An Introductory Guide to NA</a:t>
            </a:r>
            <a:r>
              <a:rPr lang="en-US" dirty="0"/>
              <a:t> is a one-stop-shop to welcome newcomers.</a:t>
            </a:r>
          </a:p>
          <a:p>
            <a:endParaRPr lang="en-US" dirty="0"/>
          </a:p>
          <a:p>
            <a:r>
              <a:rPr lang="en-US" dirty="0"/>
              <a:t>It is a booklet with a total of 142 pages that contains 10 Informational Pamphlets and a full chapter from the Basic Text.</a:t>
            </a:r>
          </a:p>
          <a:p>
            <a:endParaRPr lang="en-US" dirty="0"/>
          </a:p>
          <a:p>
            <a:r>
              <a:rPr lang="en-US" dirty="0"/>
              <a:t>It is available in 23 languages and costs a mere $2.45 US or 2.15 €.</a:t>
            </a:r>
          </a:p>
          <a:p>
            <a:endParaRPr lang="en-US" dirty="0"/>
          </a:p>
          <a:p>
            <a:r>
              <a:rPr lang="en-US" dirty="0"/>
              <a:t>Some groups cannot always afford to give the newcomer a Basic Text. A beget-friendly alternative is the </a:t>
            </a:r>
            <a:r>
              <a:rPr lang="en-US" i="1" dirty="0"/>
              <a:t>Intro Guide.</a:t>
            </a:r>
          </a:p>
        </p:txBody>
      </p:sp>
      <p:sp>
        <p:nvSpPr>
          <p:cNvPr id="4" name="Slide Number Placeholder 3"/>
          <p:cNvSpPr>
            <a:spLocks noGrp="1"/>
          </p:cNvSpPr>
          <p:nvPr>
            <p:ph type="sldNum" sz="quarter" idx="5"/>
          </p:nvPr>
        </p:nvSpPr>
        <p:spPr/>
        <p:txBody>
          <a:bodyPr/>
          <a:lstStyle/>
          <a:p>
            <a:fld id="{CBD274E5-11C2-814A-B0BC-DA9B82DFF9C1}" type="slidenum">
              <a:rPr lang="en-US" smtClean="0"/>
              <a:t>17</a:t>
            </a:fld>
            <a:endParaRPr lang="en-US"/>
          </a:p>
        </p:txBody>
      </p:sp>
    </p:spTree>
    <p:extLst>
      <p:ext uri="{BB962C8B-B14F-4D97-AF65-F5344CB8AC3E}">
        <p14:creationId xmlns:p14="http://schemas.microsoft.com/office/powerpoint/2010/main" val="1687840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66612">
              <a:defRPr/>
            </a:pPr>
            <a:r>
              <a:rPr lang="en-US" sz="1200" dirty="0">
                <a:solidFill>
                  <a:schemeClr val="tx1"/>
                </a:solidFill>
              </a:rPr>
              <a:t>Free audio versions of the Basic Text have been posted as they become available. You can stream or download.</a:t>
            </a:r>
          </a:p>
          <a:p>
            <a:endParaRPr lang="en-US" sz="1200" dirty="0">
              <a:solidFill>
                <a:schemeClr val="tx1"/>
              </a:solidFill>
            </a:endParaRPr>
          </a:p>
          <a:p>
            <a:r>
              <a:rPr lang="en-US" sz="1200" dirty="0">
                <a:solidFill>
                  <a:schemeClr val="tx1"/>
                </a:solidFill>
              </a:rPr>
              <a:t>So far, there are 15 versions: Arabic, two English versions—one British and one American English, French Canadian, Greek, Hebrew, Hindi, Hungarian, Lithuanian, Nepali, Brazilian Portuguese, Russian, Spanish, Swedish, and Thai posted. </a:t>
            </a:r>
          </a:p>
          <a:p>
            <a:endParaRPr lang="en-US" sz="1200" dirty="0">
              <a:solidFill>
                <a:schemeClr val="tx1"/>
              </a:solidFill>
            </a:endParaRPr>
          </a:p>
          <a:p>
            <a:r>
              <a:rPr lang="en-US" sz="1200" i="1" dirty="0">
                <a:solidFill>
                  <a:schemeClr val="tx1"/>
                </a:solidFill>
              </a:rPr>
              <a:t>An Introductory Guide to NA </a:t>
            </a:r>
            <a:r>
              <a:rPr lang="en-US" sz="1200" dirty="0">
                <a:solidFill>
                  <a:schemeClr val="tx1"/>
                </a:solidFill>
              </a:rPr>
              <a:t>with ten IPs and the Steps chapter from the Basic Text is also available in English and Spanish audio.</a:t>
            </a:r>
          </a:p>
          <a:p>
            <a:endParaRPr lang="en-US" sz="1200" dirty="0">
              <a:solidFill>
                <a:schemeClr val="tx1"/>
              </a:solidFill>
            </a:endParaRPr>
          </a:p>
          <a:p>
            <a:r>
              <a:rPr lang="en-US" sz="1200" dirty="0">
                <a:solidFill>
                  <a:schemeClr val="tx1"/>
                </a:solidFill>
              </a:rPr>
              <a:t>NAWS is also working on recording </a:t>
            </a:r>
            <a:r>
              <a:rPr lang="en-US" sz="1200" i="1" dirty="0">
                <a:solidFill>
                  <a:schemeClr val="tx1"/>
                </a:solidFill>
              </a:rPr>
              <a:t>the Just for Today</a:t>
            </a:r>
            <a:r>
              <a:rPr lang="en-US" sz="1200" dirty="0">
                <a:solidFill>
                  <a:schemeClr val="tx1"/>
                </a:solidFill>
              </a:rPr>
              <a:t>, with the help of NA zones.</a:t>
            </a:r>
          </a:p>
          <a:p>
            <a:endParaRPr lang="en-US" sz="1200" dirty="0">
              <a:solidFill>
                <a:schemeClr val="tx1"/>
              </a:solidFill>
            </a:endParaRPr>
          </a:p>
          <a:p>
            <a:r>
              <a:rPr lang="en-US" sz="1200" dirty="0">
                <a:solidFill>
                  <a:schemeClr val="tx1"/>
                </a:solidFill>
              </a:rPr>
              <a:t>You can find them at na.org/audio.</a:t>
            </a: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18</a:t>
            </a:fld>
            <a:endParaRPr lang="en-US"/>
          </a:p>
        </p:txBody>
      </p:sp>
    </p:spTree>
    <p:extLst>
      <p:ext uri="{BB962C8B-B14F-4D97-AF65-F5344CB8AC3E}">
        <p14:creationId xmlns:p14="http://schemas.microsoft.com/office/powerpoint/2010/main" val="772499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Some correctional facilities offer inmates tablets pre-loaded with a variety of material, including, in some cases, NA recovery literature, at no cost to the inmate. </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One of the most important duties the Fellowship has assigned NA World Services is the protection of NA’s intellectual property and copyrights on behalf of the Fellowship. Inmate tablets are a new way to carry the message, and World Services must grant legal permission to load Narcotics Anonymous literature on tablets. Each of these agreements involves a lot of communication among corrections authorities, local NA members, and NA World Services.</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The agreements made in these cases allow for the material that is currently posted on the NAWS website to be on tablets for inmates – audio Basic Texts, IPs, and booklets such as the White Booklet and the Intro Guide. NAWS continues to provide paper copies of the Basic Text to inmates upon request.</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NAWS has about 40 agreements, ranging in size from one jail to a big provider or with the government in the case of Sweden. </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WSC 2026 agreed to create a project plan relating to NA literature on inmate tablets.</a:t>
            </a:r>
          </a:p>
          <a:p>
            <a:endParaRPr lang="en-US" sz="1200" dirty="0">
              <a:latin typeface="Calibri" panose="020F0502020204030204" pitchFamily="34" charset="0"/>
              <a:cs typeface="Calibri" panose="020F0502020204030204" pitchFamily="34" charset="0"/>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NAWS is working on an app for tablets that will make it easier for incarcerated people to access materials and easier for provide the content for free in more facilities.</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19</a:t>
            </a:fld>
            <a:endParaRPr lang="en-US"/>
          </a:p>
        </p:txBody>
      </p:sp>
    </p:spTree>
    <p:extLst>
      <p:ext uri="{BB962C8B-B14F-4D97-AF65-F5344CB8AC3E}">
        <p14:creationId xmlns:p14="http://schemas.microsoft.com/office/powerpoint/2010/main" val="227132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ts val="1220"/>
              </a:lnSpc>
            </a:pPr>
            <a:r>
              <a:rPr lang="en-US" sz="1200" dirty="0">
                <a:solidFill>
                  <a:schemeClr val="tx1"/>
                </a:solidFill>
              </a:rPr>
              <a:t>One of World Services’ most important responsibilities is protecting the Fellowship’s property—its name, logos, and literature for the current and future Fellowship. </a:t>
            </a:r>
          </a:p>
          <a:p>
            <a:pPr>
              <a:lnSpc>
                <a:spcPts val="1220"/>
              </a:lnSpc>
            </a:pPr>
            <a:endParaRPr lang="en-US" sz="1200" dirty="0">
              <a:solidFill>
                <a:schemeClr val="tx1"/>
              </a:solidFill>
            </a:endParaRPr>
          </a:p>
          <a:p>
            <a:pPr>
              <a:lnSpc>
                <a:spcPts val="1220"/>
              </a:lnSpc>
            </a:pPr>
            <a:r>
              <a:rPr lang="en-US" sz="1200" dirty="0">
                <a:solidFill>
                  <a:schemeClr val="tx1"/>
                </a:solidFill>
              </a:rPr>
              <a:t>The </a:t>
            </a:r>
            <a:r>
              <a:rPr lang="en-US" sz="1200" i="1" dirty="0">
                <a:solidFill>
                  <a:schemeClr val="tx1"/>
                </a:solidFill>
              </a:rPr>
              <a:t>Fellowship Intellectual Property Trust</a:t>
            </a:r>
            <a:r>
              <a:rPr lang="en-US" sz="1200" dirty="0">
                <a:solidFill>
                  <a:schemeClr val="tx1"/>
                </a:solidFill>
              </a:rPr>
              <a:t> (</a:t>
            </a:r>
            <a:r>
              <a:rPr lang="en-US" sz="1200" i="1" dirty="0">
                <a:solidFill>
                  <a:schemeClr val="tx1"/>
                </a:solidFill>
              </a:rPr>
              <a:t>FIPT </a:t>
            </a:r>
            <a:r>
              <a:rPr lang="en-US" sz="1200" dirty="0">
                <a:solidFill>
                  <a:schemeClr val="tx1"/>
                </a:solidFill>
              </a:rPr>
              <a:t>for short) is a legal document that contains the collective decisions the NA Fellowship has made to preserve the integrity of our published message and the accountability of our publishing services. The Fellowship of Narcotics Anonymous, as given voice by its groups through their regional delegates at the World Service Conference, created and makes decisions about the trust. NA World Services, Inc. manages the trust on their behalf, and the Fellowship of Narcotics Anonymous as a whole is the beneficiary.</a:t>
            </a:r>
          </a:p>
          <a:p>
            <a:pPr>
              <a:lnSpc>
                <a:spcPts val="1220"/>
              </a:lnSpc>
            </a:pPr>
            <a:endParaRPr lang="en-US" sz="1200" dirty="0">
              <a:solidFill>
                <a:schemeClr val="tx1"/>
              </a:solidFill>
            </a:endParaRPr>
          </a:p>
          <a:p>
            <a:pPr>
              <a:lnSpc>
                <a:spcPts val="1220"/>
              </a:lnSpc>
            </a:pPr>
            <a:r>
              <a:rPr lang="en-US" sz="1200" dirty="0">
                <a:solidFill>
                  <a:schemeClr val="tx1"/>
                </a:solidFill>
              </a:rPr>
              <a:t>There is a lot of misinformation about the </a:t>
            </a:r>
            <a:r>
              <a:rPr lang="en-US" sz="1200" i="1" dirty="0">
                <a:solidFill>
                  <a:schemeClr val="tx1"/>
                </a:solidFill>
              </a:rPr>
              <a:t>FIPT</a:t>
            </a:r>
            <a:r>
              <a:rPr lang="en-US" sz="1200" dirty="0">
                <a:solidFill>
                  <a:schemeClr val="tx1"/>
                </a:solidFill>
              </a:rPr>
              <a:t>. Here is what the document itself says. The purpose of the trust is: </a:t>
            </a:r>
          </a:p>
          <a:p>
            <a:pPr>
              <a:lnSpc>
                <a:spcPts val="1220"/>
              </a:lnSpc>
            </a:pPr>
            <a:r>
              <a:rPr lang="en-US" sz="1200" dirty="0">
                <a:solidFill>
                  <a:schemeClr val="tx1"/>
                </a:solidFill>
              </a:rPr>
              <a:t> “to hold and administer all recovery literature and other intellectual properties of the Fellowship of Narcotics Anonymous in a manner that will help addicts find recovery from the disease of addiction and carry that message of recovery to the addict who still suffers, in keeping with the Twelve Steps and Twelve Traditions of NA.”</a:t>
            </a:r>
          </a:p>
          <a:p>
            <a:pPr>
              <a:lnSpc>
                <a:spcPts val="1220"/>
              </a:lnSpc>
            </a:pPr>
            <a:r>
              <a:rPr lang="en-US" sz="1200" dirty="0">
                <a:solidFill>
                  <a:schemeClr val="tx1"/>
                </a:solidFill>
              </a:rPr>
              <a:t> </a:t>
            </a:r>
          </a:p>
          <a:p>
            <a:pPr>
              <a:lnSpc>
                <a:spcPts val="1220"/>
              </a:lnSpc>
            </a:pPr>
            <a:r>
              <a:rPr lang="en-US" sz="1200" dirty="0">
                <a:solidFill>
                  <a:schemeClr val="tx1"/>
                </a:solidFill>
              </a:rPr>
              <a:t>If you want more information about what the </a:t>
            </a:r>
            <a:r>
              <a:rPr lang="en-US" sz="1200" i="1" dirty="0">
                <a:solidFill>
                  <a:schemeClr val="tx1"/>
                </a:solidFill>
              </a:rPr>
              <a:t>FIPT </a:t>
            </a:r>
            <a:r>
              <a:rPr lang="en-US" sz="1200" dirty="0">
                <a:solidFill>
                  <a:schemeClr val="tx1"/>
                </a:solidFill>
              </a:rPr>
              <a:t>is and why it is important, see the video on the </a:t>
            </a:r>
            <a:r>
              <a:rPr lang="en-US" sz="1200" i="1" dirty="0">
                <a:solidFill>
                  <a:schemeClr val="tx1"/>
                </a:solidFill>
              </a:rPr>
              <a:t>FIPT</a:t>
            </a:r>
            <a:r>
              <a:rPr lang="en-US" sz="1200" dirty="0">
                <a:solidFill>
                  <a:schemeClr val="tx1"/>
                </a:solidFill>
              </a:rPr>
              <a:t> page: na.org/fipt. </a:t>
            </a:r>
          </a:p>
        </p:txBody>
      </p:sp>
      <p:sp>
        <p:nvSpPr>
          <p:cNvPr id="4" name="Slide Number Placeholder 3"/>
          <p:cNvSpPr>
            <a:spLocks noGrp="1"/>
          </p:cNvSpPr>
          <p:nvPr>
            <p:ph type="sldNum" sz="quarter" idx="5"/>
          </p:nvPr>
        </p:nvSpPr>
        <p:spPr/>
        <p:txBody>
          <a:bodyPr/>
          <a:lstStyle/>
          <a:p>
            <a:fld id="{CBD274E5-11C2-814A-B0BC-DA9B82DFF9C1}" type="slidenum">
              <a:rPr lang="en-US"/>
              <a:t>20</a:t>
            </a:fld>
            <a:endParaRPr lang="en-US"/>
          </a:p>
        </p:txBody>
      </p:sp>
    </p:spTree>
    <p:extLst>
      <p:ext uri="{BB962C8B-B14F-4D97-AF65-F5344CB8AC3E}">
        <p14:creationId xmlns:p14="http://schemas.microsoft.com/office/powerpoint/2010/main" val="1995066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This map shows the 105 languages NA members speak. Literature is translated into 61 of those languages.</a:t>
            </a:r>
          </a:p>
          <a:p>
            <a:endParaRPr lang="en-US" sz="1200" dirty="0">
              <a:solidFill>
                <a:schemeClr val="tx1"/>
              </a:solidFill>
            </a:endParaRPr>
          </a:p>
          <a:p>
            <a:r>
              <a:rPr lang="en-US" sz="1200" dirty="0">
                <a:solidFill>
                  <a:schemeClr val="tx1"/>
                </a:solidFill>
              </a:rPr>
              <a:t>This “Carrying the message map” is revised each fiscal year to include in the Annual Report. The latest version is posted at na.org/maps. </a:t>
            </a:r>
          </a:p>
          <a:p>
            <a:endParaRPr lang="en-US" sz="1200" dirty="0">
              <a:solidFill>
                <a:schemeClr val="tx1"/>
              </a:solidFill>
            </a:endParaRPr>
          </a:p>
          <a:p>
            <a:r>
              <a:rPr lang="en-US" sz="1200" dirty="0">
                <a:solidFill>
                  <a:schemeClr val="tx1"/>
                </a:solidFill>
              </a:rPr>
              <a:t>Not reflected in this graphic is the addition of 2 more Basic Text translations bringing the total to 42. The most recent translations are Azerbaijani, Slovenian, and </a:t>
            </a:r>
            <a:r>
              <a:rPr lang="en-US" sz="800" dirty="0">
                <a:solidFill>
                  <a:schemeClr val="tx1"/>
                </a:solidFill>
              </a:rPr>
              <a:t>Ukrainian.</a:t>
            </a:r>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21</a:t>
            </a:fld>
            <a:endParaRPr lang="en-US"/>
          </a:p>
        </p:txBody>
      </p:sp>
    </p:spTree>
    <p:extLst>
      <p:ext uri="{BB962C8B-B14F-4D97-AF65-F5344CB8AC3E}">
        <p14:creationId xmlns:p14="http://schemas.microsoft.com/office/powerpoint/2010/main" val="3212418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Many of the languages</a:t>
            </a:r>
            <a:r>
              <a:rPr lang="en-US" sz="1200" baseline="0" dirty="0">
                <a:solidFill>
                  <a:schemeClr val="tx1"/>
                </a:solidFill>
              </a:rPr>
              <a:t> in NA are reflected in our </a:t>
            </a:r>
            <a:r>
              <a:rPr lang="en-US" sz="1200" baseline="0" dirty="0" err="1">
                <a:solidFill>
                  <a:schemeClr val="tx1"/>
                </a:solidFill>
              </a:rPr>
              <a:t>keytags</a:t>
            </a:r>
            <a:r>
              <a:rPr lang="en-US" sz="1200" baseline="0" dirty="0">
                <a:solidFill>
                  <a:schemeClr val="tx1"/>
                </a:solidFill>
              </a:rPr>
              <a:t>. We produce welcome tags in 69 languages. </a:t>
            </a:r>
            <a:r>
              <a:rPr lang="en-US" sz="1200" baseline="0" dirty="0" err="1">
                <a:solidFill>
                  <a:schemeClr val="tx1"/>
                </a:solidFill>
              </a:rPr>
              <a:t>Keytags</a:t>
            </a:r>
            <a:r>
              <a:rPr lang="en-US" sz="1200" baseline="0" dirty="0">
                <a:solidFill>
                  <a:schemeClr val="tx1"/>
                </a:solidFill>
              </a:rPr>
              <a:t> are sometimes created in indigenous languages to better welcome members in their own language and culture, even if that language isn’t spoken in the meeting they are attending. Examples are Hawaiian, Welsh, Blackfoot, and others. </a:t>
            </a:r>
            <a:endParaRPr lang="en-US" sz="1200" dirty="0">
              <a:solidFill>
                <a:schemeClr val="tx1"/>
              </a:solidFill>
            </a:endParaRPr>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22</a:t>
            </a:fld>
            <a:endParaRPr lang="en-US"/>
          </a:p>
        </p:txBody>
      </p:sp>
    </p:spTree>
    <p:extLst>
      <p:ext uri="{BB962C8B-B14F-4D97-AF65-F5344CB8AC3E}">
        <p14:creationId xmlns:p14="http://schemas.microsoft.com/office/powerpoint/2010/main" val="1130978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This graph shows the number of translated items published at World Services as of the end of the 2025 fiscal year, which was June 2025. At that time, we had published 1,408 translated titles. </a:t>
            </a:r>
          </a:p>
          <a:p>
            <a:endParaRPr lang="en-US" sz="1200" dirty="0">
              <a:solidFill>
                <a:schemeClr val="tx1"/>
              </a:solidFill>
            </a:endParaRPr>
          </a:p>
          <a:p>
            <a:pPr defTabSz="1080151">
              <a:spcAft>
                <a:spcPts val="708"/>
              </a:spcAft>
              <a:defRPr/>
            </a:pPr>
            <a:r>
              <a:rPr lang="en-US" sz="1200" dirty="0">
                <a:solidFill>
                  <a:schemeClr val="tx1"/>
                </a:solidFill>
              </a:rPr>
              <a:t>Local members do the heavy lifting in almost all translations. It takes dedicated members willing to devote countless hours to the work, even when a professional translator is used. NAWS oversees translations to make sure conceptual fidelity is maintained, and they organize proofing, copyrights, layout, and production. For almost a year during the pandemic, they had a translations staff of one and a production staff of one. They are slowly building back and now have a translations team of three and half.</a:t>
            </a:r>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23</a:t>
            </a:fld>
            <a:endParaRPr lang="en-US"/>
          </a:p>
        </p:txBody>
      </p:sp>
    </p:spTree>
    <p:extLst>
      <p:ext uri="{BB962C8B-B14F-4D97-AF65-F5344CB8AC3E}">
        <p14:creationId xmlns:p14="http://schemas.microsoft.com/office/powerpoint/2010/main" val="1091348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Calibri" panose="020F0502020204030204" pitchFamily="34" charset="0"/>
                <a:ea typeface="+mn-ea"/>
                <a:cs typeface="Calibri" panose="020F0502020204030204" pitchFamily="34" charset="0"/>
              </a:rPr>
              <a:t>For the last 20 years, each literature project has had the same basic process. </a:t>
            </a:r>
          </a:p>
          <a:p>
            <a:pPr marL="171450" lvl="0" indent="-17145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NAWS surveys the Fellowship for input about the project itself. This allows input to be gathered from members all across the globe, speaking many different languages. </a:t>
            </a:r>
          </a:p>
          <a:p>
            <a:pPr marL="171450" lvl="0" indent="-17145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They collect source material from members. </a:t>
            </a:r>
          </a:p>
          <a:p>
            <a:pPr marL="171450" lvl="0" indent="-17145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They form a workgroup of members who review all of the source material and the resulting drafts. For the IP#21 revision, </a:t>
            </a:r>
            <a:r>
              <a:rPr lang="en-US" sz="1200" i="1" kern="1200" dirty="0">
                <a:solidFill>
                  <a:schemeClr val="tx1"/>
                </a:solidFill>
                <a:effectLst/>
                <a:latin typeface="Calibri" panose="020F0502020204030204" pitchFamily="34" charset="0"/>
                <a:ea typeface="+mn-ea"/>
                <a:cs typeface="Calibri" panose="020F0502020204030204" pitchFamily="34" charset="0"/>
              </a:rPr>
              <a:t>Staying Clean in Isolation</a:t>
            </a:r>
            <a:r>
              <a:rPr lang="en-US" sz="1200" kern="1200" dirty="0">
                <a:solidFill>
                  <a:schemeClr val="tx1"/>
                </a:solidFill>
                <a:effectLst/>
                <a:latin typeface="Calibri" panose="020F0502020204030204" pitchFamily="34" charset="0"/>
                <a:ea typeface="+mn-ea"/>
                <a:cs typeface="Calibri" panose="020F0502020204030204" pitchFamily="34" charset="0"/>
              </a:rPr>
              <a:t>, focus groups were used, inviting any member who expressed interest. The same model will be used for the 2026-2029 cycle.</a:t>
            </a:r>
          </a:p>
          <a:p>
            <a:pPr marL="171450" lvl="0" indent="-17145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Release drafts for Fellowship review</a:t>
            </a:r>
          </a:p>
          <a:p>
            <a:pPr marL="171450" lvl="0" indent="-17145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Revise based on input.</a:t>
            </a:r>
          </a:p>
          <a:p>
            <a:pPr marL="171450" lvl="0" indent="-17145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Publish an approval draft no later than with the </a:t>
            </a:r>
            <a:r>
              <a:rPr lang="en-US" sz="1200" i="1" kern="1200" dirty="0">
                <a:solidFill>
                  <a:schemeClr val="tx1"/>
                </a:solidFill>
                <a:effectLst/>
                <a:latin typeface="Calibri" panose="020F0502020204030204" pitchFamily="34" charset="0"/>
                <a:ea typeface="+mn-ea"/>
                <a:cs typeface="Calibri" panose="020F0502020204030204" pitchFamily="34" charset="0"/>
              </a:rPr>
              <a:t>CAR</a:t>
            </a:r>
            <a:r>
              <a:rPr lang="en-US" sz="1200" kern="1200" dirty="0">
                <a:solidFill>
                  <a:schemeClr val="tx1"/>
                </a:solidFill>
                <a:effectLst/>
                <a:latin typeface="Calibri" panose="020F0502020204030204" pitchFamily="34" charset="0"/>
                <a:ea typeface="+mn-ea"/>
                <a:cs typeface="Calibri" panose="020F0502020204030204" pitchFamily="34" charset="0"/>
              </a:rPr>
              <a:t> publication.</a:t>
            </a:r>
          </a:p>
          <a:p>
            <a:r>
              <a:rPr lang="en-US" sz="1200" kern="1200" dirty="0">
                <a:solidFill>
                  <a:schemeClr val="tx1"/>
                </a:solidFill>
                <a:effectLst/>
                <a:latin typeface="Calibri" panose="020F0502020204030204" pitchFamily="34" charset="0"/>
                <a:ea typeface="+mn-ea"/>
                <a:cs typeface="Calibri" panose="020F0502020204030204" pitchFamily="34" charset="0"/>
              </a:rPr>
              <a:t>It’s a process that allows members all around the world, regardless of literacy level or language spoken, to contribute. Those contributions shape and give voice to the resulting draft.</a:t>
            </a:r>
          </a:p>
          <a:p>
            <a:endParaRPr lang="en-US" sz="1200" kern="1200" dirty="0">
              <a:solidFill>
                <a:schemeClr val="tx1"/>
              </a:solidFill>
              <a:effectLst/>
              <a:latin typeface="Calibri" panose="020F0502020204030204" pitchFamily="34" charset="0"/>
              <a:ea typeface="+mn-ea"/>
              <a:cs typeface="Calibri" panose="020F0502020204030204" pitchFamily="34" charset="0"/>
            </a:endParaRPr>
          </a:p>
          <a:p>
            <a:r>
              <a:rPr lang="en-US" sz="1200" kern="1200" dirty="0">
                <a:solidFill>
                  <a:schemeClr val="tx1"/>
                </a:solidFill>
                <a:effectLst/>
                <a:latin typeface="Calibri" panose="020F0502020204030204" pitchFamily="34" charset="0"/>
                <a:ea typeface="+mn-ea"/>
                <a:cs typeface="Calibri" panose="020F0502020204030204" pitchFamily="34" charset="0"/>
              </a:rPr>
              <a:t>NAWS used the volunteer form posted on na.org/projects to form web meetings with any interested member to work on projects like the revisions to IP #21 and H&amp;I Basics, and the restructuring of our website.</a:t>
            </a:r>
          </a:p>
          <a:p>
            <a:endParaRPr lang="en-US" sz="1200" kern="1200" dirty="0">
              <a:solidFill>
                <a:schemeClr val="tx1"/>
              </a:solidFill>
              <a:effectLst/>
              <a:latin typeface="Calibri" panose="020F0502020204030204" pitchFamily="34" charset="0"/>
              <a:ea typeface="+mn-ea"/>
              <a:cs typeface="Calibri" panose="020F0502020204030204" pitchFamily="34" charset="0"/>
            </a:endParaRPr>
          </a:p>
          <a:p>
            <a:r>
              <a:rPr lang="en-US" sz="1200" kern="1200" dirty="0">
                <a:solidFill>
                  <a:schemeClr val="tx1"/>
                </a:solidFill>
                <a:effectLst/>
                <a:latin typeface="Calibri" panose="020F0502020204030204" pitchFamily="34" charset="0"/>
                <a:ea typeface="+mn-ea"/>
                <a:cs typeface="Calibri" panose="020F0502020204030204" pitchFamily="34" charset="0"/>
              </a:rPr>
              <a:t>You can use a new version of the form for the orijects for this cycle.</a:t>
            </a:r>
          </a:p>
          <a:p>
            <a:endParaRPr lang="en-US" sz="1200" kern="1200" dirty="0">
              <a:solidFill>
                <a:schemeClr val="tx1"/>
              </a:solidFill>
              <a:effectLst/>
              <a:latin typeface="Calibri" panose="020F0502020204030204" pitchFamily="34" charset="0"/>
              <a:ea typeface="+mn-ea"/>
              <a:cs typeface="Calibri" panose="020F0502020204030204" pitchFamily="34" charset="0"/>
            </a:endParaRPr>
          </a:p>
          <a:p>
            <a:endParaRPr lang="en-US" sz="1200" kern="1200" dirty="0">
              <a:solidFill>
                <a:schemeClr val="tx1"/>
              </a:solidFill>
              <a:effectLst/>
              <a:latin typeface="Calibri" panose="020F0502020204030204" pitchFamily="34" charset="0"/>
              <a:ea typeface="+mn-ea"/>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24</a:t>
            </a:fld>
            <a:endParaRPr lang="en-US"/>
          </a:p>
        </p:txBody>
      </p:sp>
    </p:spTree>
    <p:extLst>
      <p:ext uri="{BB962C8B-B14F-4D97-AF65-F5344CB8AC3E}">
        <p14:creationId xmlns:p14="http://schemas.microsoft.com/office/powerpoint/2010/main" val="1220984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0" dirty="0">
                <a:solidFill>
                  <a:schemeClr val="tx1"/>
                </a:solidFill>
              </a:rPr>
              <a:t>NA’s Basic Text explains the significance of the Steps in this way: </a:t>
            </a:r>
          </a:p>
          <a:p>
            <a:r>
              <a:rPr lang="en-US" sz="1200" i="0" dirty="0">
                <a:solidFill>
                  <a:schemeClr val="tx1"/>
                </a:solidFill>
              </a:rPr>
              <a:t>The steps are our solution. They are our survival kit. They are our defense against addiction which is a deadly disease. Our steps are the principles that make our recovery possible.</a:t>
            </a:r>
          </a:p>
          <a:p>
            <a:r>
              <a:rPr lang="en-US" sz="1200" i="0" dirty="0">
                <a:solidFill>
                  <a:schemeClr val="tx1"/>
                </a:solidFill>
              </a:rPr>
              <a:t>“How it Works,” </a:t>
            </a:r>
            <a:r>
              <a:rPr lang="en-US" sz="1200" i="1" dirty="0">
                <a:solidFill>
                  <a:schemeClr val="tx1"/>
                </a:solidFill>
              </a:rPr>
              <a:t>Narcotics Anonymous </a:t>
            </a:r>
            <a:endParaRPr lang="en-US" sz="1200" i="0" dirty="0">
              <a:solidFill>
                <a:schemeClr val="tx1"/>
              </a:solidFill>
            </a:endParaRPr>
          </a:p>
          <a:p>
            <a:endParaRPr lang="en-US" sz="1200" i="0" dirty="0">
              <a:solidFill>
                <a:schemeClr val="tx1"/>
              </a:solidFill>
            </a:endParaRPr>
          </a:p>
          <a:p>
            <a:r>
              <a:rPr lang="en-US" sz="1200" i="0" dirty="0">
                <a:solidFill>
                  <a:schemeClr val="tx1"/>
                </a:solidFill>
              </a:rPr>
              <a:t>Information about the Twelve Steps is included in three different NA books. It’s common for NA sponsors to advise sponsees to read about the Step they are working in the Basic Text and</a:t>
            </a:r>
            <a:r>
              <a:rPr lang="en-US" sz="1200" i="1" dirty="0">
                <a:solidFill>
                  <a:schemeClr val="tx1"/>
                </a:solidFill>
              </a:rPr>
              <a:t> It Works: How and Why </a:t>
            </a:r>
            <a:r>
              <a:rPr lang="en-US" sz="1200" i="0" dirty="0">
                <a:solidFill>
                  <a:schemeClr val="tx1"/>
                </a:solidFill>
              </a:rPr>
              <a:t>before answering the questions in </a:t>
            </a:r>
            <a:r>
              <a:rPr lang="en-US" sz="1200" i="1" dirty="0">
                <a:solidFill>
                  <a:schemeClr val="tx1"/>
                </a:solidFill>
              </a:rPr>
              <a:t>The Narcotics Anonymous Step Working Guides. </a:t>
            </a:r>
          </a:p>
          <a:p>
            <a:endParaRPr lang="en-US" sz="1200" i="0" dirty="0">
              <a:solidFill>
                <a:schemeClr val="tx1"/>
              </a:solidFill>
            </a:endParaRPr>
          </a:p>
          <a:p>
            <a:r>
              <a:rPr lang="en-US" sz="1200" i="0" dirty="0">
                <a:solidFill>
                  <a:schemeClr val="tx1"/>
                </a:solidFill>
              </a:rPr>
              <a:t>In that spirit, we have published this material into one boxed set titled The NA Survival Kit. </a:t>
            </a:r>
          </a:p>
          <a:p>
            <a:endParaRPr lang="en-US" sz="1200" i="0" dirty="0">
              <a:solidFill>
                <a:schemeClr val="tx1"/>
              </a:solidFill>
            </a:endParaRPr>
          </a:p>
          <a:p>
            <a:r>
              <a:rPr lang="en-US" sz="1200" i="0" dirty="0">
                <a:solidFill>
                  <a:schemeClr val="tx1"/>
                </a:solidFill>
              </a:rPr>
              <a:t>English, Spanish, Brazilian Portuguese, and Swedish are now available. We are working on Farsi and Russian.</a:t>
            </a:r>
          </a:p>
          <a:p>
            <a:endParaRPr lang="en-US" sz="1200" i="0" dirty="0">
              <a:solidFill>
                <a:schemeClr val="tx1"/>
              </a:solidFill>
            </a:endParaRPr>
          </a:p>
          <a:p>
            <a:r>
              <a:rPr lang="en-US" sz="1200" i="0" dirty="0">
                <a:solidFill>
                  <a:schemeClr val="tx1"/>
                </a:solidFill>
              </a:rPr>
              <a:t>For each Step, the Survival Kit includes the section from the Basic Text chapter “How It Works,” the chapter from </a:t>
            </a:r>
            <a:r>
              <a:rPr lang="en-US" sz="1200" i="1" dirty="0">
                <a:solidFill>
                  <a:schemeClr val="tx1"/>
                </a:solidFill>
              </a:rPr>
              <a:t>It Works: How and Why</a:t>
            </a:r>
            <a:r>
              <a:rPr lang="en-US" sz="1200" i="0" dirty="0">
                <a:solidFill>
                  <a:schemeClr val="tx1"/>
                </a:solidFill>
              </a:rPr>
              <a:t>, and the chapter from </a:t>
            </a:r>
            <a:r>
              <a:rPr lang="en-US" sz="1200" i="1" dirty="0">
                <a:solidFill>
                  <a:schemeClr val="tx1"/>
                </a:solidFill>
              </a:rPr>
              <a:t>The NA Step Working Guides</a:t>
            </a:r>
            <a:r>
              <a:rPr lang="en-US" sz="1200" i="0" dirty="0">
                <a:solidFill>
                  <a:schemeClr val="tx1"/>
                </a:solidFill>
              </a:rPr>
              <a:t>, with the questions numbered rather than bulleted. </a:t>
            </a:r>
          </a:p>
          <a:p>
            <a:endParaRPr lang="en-US" sz="1200" i="0" dirty="0">
              <a:solidFill>
                <a:schemeClr val="tx1"/>
              </a:solidFill>
            </a:endParaRPr>
          </a:p>
          <a:p>
            <a:r>
              <a:rPr lang="en-US" sz="1200" i="0" dirty="0">
                <a:solidFill>
                  <a:schemeClr val="tx1"/>
                </a:solidFill>
              </a:rPr>
              <a:t>The NA Survival Kit consists of five bound packets together in one slip case: </a:t>
            </a:r>
          </a:p>
          <a:p>
            <a:r>
              <a:rPr lang="en-US" sz="1200" i="0" dirty="0">
                <a:solidFill>
                  <a:schemeClr val="tx1"/>
                </a:solidFill>
              </a:rPr>
              <a:t>•	Steps One, Two, and Three</a:t>
            </a:r>
          </a:p>
          <a:p>
            <a:r>
              <a:rPr lang="en-US" sz="1200" i="0" dirty="0">
                <a:solidFill>
                  <a:schemeClr val="tx1"/>
                </a:solidFill>
              </a:rPr>
              <a:t>•	Steps Four and Five</a:t>
            </a:r>
          </a:p>
          <a:p>
            <a:r>
              <a:rPr lang="en-US" sz="1200" i="0" dirty="0">
                <a:solidFill>
                  <a:schemeClr val="tx1"/>
                </a:solidFill>
              </a:rPr>
              <a:t>•	Steps Six and Seven</a:t>
            </a:r>
          </a:p>
          <a:p>
            <a:r>
              <a:rPr lang="en-US" sz="1200" i="0" dirty="0">
                <a:solidFill>
                  <a:schemeClr val="tx1"/>
                </a:solidFill>
              </a:rPr>
              <a:t>•	Steps Eight and Nine</a:t>
            </a:r>
          </a:p>
          <a:p>
            <a:r>
              <a:rPr lang="en-US" sz="1200" i="0" dirty="0">
                <a:solidFill>
                  <a:schemeClr val="tx1"/>
                </a:solidFill>
              </a:rPr>
              <a:t>•	Steps Ten, Eleven, and Twelve</a:t>
            </a:r>
          </a:p>
          <a:p>
            <a:endParaRPr lang="en-US" sz="1200" i="0" dirty="0">
              <a:solidFill>
                <a:schemeClr val="tx1"/>
              </a:solidFill>
            </a:endParaRPr>
          </a:p>
          <a:p>
            <a:r>
              <a:rPr lang="en-US" sz="1200" i="0" dirty="0">
                <a:solidFill>
                  <a:schemeClr val="tx1"/>
                </a:solidFill>
              </a:rPr>
              <a:t>They can be found at na.org/webstore</a:t>
            </a:r>
          </a:p>
          <a:p>
            <a:endParaRPr lang="en-US" sz="1200" i="0" dirty="0">
              <a:solidFill>
                <a:schemeClr val="tx1"/>
              </a:solidFill>
            </a:endParaRPr>
          </a:p>
          <a:p>
            <a:endParaRPr lang="en-US" sz="1200" i="0" dirty="0">
              <a:solidFill>
                <a:schemeClr val="tx1"/>
              </a:solidFill>
            </a:endParaRPr>
          </a:p>
          <a:p>
            <a:endParaRPr lang="en-US" sz="1200" i="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25</a:t>
            </a:fld>
            <a:endParaRPr lang="en-US"/>
          </a:p>
        </p:txBody>
      </p:sp>
    </p:spTree>
    <p:extLst>
      <p:ext uri="{BB962C8B-B14F-4D97-AF65-F5344CB8AC3E}">
        <p14:creationId xmlns:p14="http://schemas.microsoft.com/office/powerpoint/2010/main" val="1748826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NAWS connects with the Fellowship and members stay connected with the whole world.</a:t>
            </a:r>
          </a:p>
          <a:p>
            <a:endParaRPr lang="en-US" sz="1200" dirty="0">
              <a:solidFill>
                <a:schemeClr val="tx1"/>
              </a:solidFill>
            </a:endParaRPr>
          </a:p>
          <a:p>
            <a:r>
              <a:rPr lang="en-US" sz="1200" dirty="0">
                <a:solidFill>
                  <a:schemeClr val="tx1"/>
                </a:solidFill>
              </a:rPr>
              <a:t>There are so many ways to keep up with NAWS: the website, eblasts (that you can subscribe to at na.org/subscribe), social media, webinars, email correspondence, NAWS News, and more.</a:t>
            </a:r>
          </a:p>
          <a:p>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26</a:t>
            </a:fld>
            <a:endParaRPr lang="en-US"/>
          </a:p>
        </p:txBody>
      </p:sp>
    </p:spTree>
    <p:extLst>
      <p:ext uri="{BB962C8B-B14F-4D97-AF65-F5344CB8AC3E}">
        <p14:creationId xmlns:p14="http://schemas.microsoft.com/office/powerpoint/2010/main" val="3914371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find a meeting? </a:t>
            </a:r>
          </a:p>
          <a:p>
            <a:endParaRPr lang="en-US" dirty="0"/>
          </a:p>
          <a:p>
            <a:r>
              <a:rPr lang="en-US" dirty="0"/>
              <a:t>na.org/virtualmeetings</a:t>
            </a:r>
          </a:p>
          <a:p>
            <a:r>
              <a:rPr lang="en-US" dirty="0"/>
              <a:t>World Services keeps a list of virtual meetings around the world. Your meetings can be added here as well.</a:t>
            </a:r>
          </a:p>
          <a:p>
            <a:endParaRPr lang="en-US" dirty="0"/>
          </a:p>
          <a:p>
            <a:r>
              <a:rPr lang="en-US" dirty="0"/>
              <a:t>na.org/meetingsearch</a:t>
            </a:r>
          </a:p>
          <a:p>
            <a:r>
              <a:rPr lang="en-US" dirty="0"/>
              <a:t>From here you can find meetings on local websites and helpline numbers around the world.</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t>27</a:t>
            </a:fld>
            <a:endParaRPr lang="en-US"/>
          </a:p>
        </p:txBody>
      </p:sp>
    </p:spTree>
    <p:extLst>
      <p:ext uri="{BB962C8B-B14F-4D97-AF65-F5344CB8AC3E}">
        <p14:creationId xmlns:p14="http://schemas.microsoft.com/office/powerpoint/2010/main" val="19071474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Most of NA had to learn to do things differently during the pandemic. NAWS provided a lot of online service and support for virtual meetings and service efforts. </a:t>
            </a:r>
          </a:p>
          <a:p>
            <a:endParaRPr lang="en-US" sz="1200" dirty="0">
              <a:solidFill>
                <a:schemeClr val="tx1"/>
              </a:solidFill>
            </a:endParaRPr>
          </a:p>
          <a:p>
            <a:r>
              <a:rPr lang="en-US" sz="1200" dirty="0">
                <a:solidFill>
                  <a:schemeClr val="tx1"/>
                </a:solidFill>
              </a:rPr>
              <a:t>One of the first things they did when so much of the world closed down was to post a page of resources to help addicts find virtual meetings and to help members who were serving meetings and service bodies virtually: </a:t>
            </a:r>
            <a:r>
              <a:rPr lang="en-US" sz="1200" u="sng" dirty="0">
                <a:solidFill>
                  <a:schemeClr val="tx1"/>
                </a:solidFill>
                <a:hlinkClick r:id="rId3">
                  <a:extLst>
                    <a:ext uri="{A12FA001-AC4F-418D-AE19-62706E023703}">
                      <ahyp:hlinkClr xmlns:ahyp="http://schemas.microsoft.com/office/drawing/2018/hyperlinkcolor" val="tx"/>
                    </a:ext>
                  </a:extLst>
                </a:hlinkClick>
              </a:rPr>
              <a:t>na.org/virtual</a:t>
            </a:r>
            <a:r>
              <a:rPr lang="en-US" sz="1200" dirty="0">
                <a:solidFill>
                  <a:schemeClr val="tx1"/>
                </a:solidFill>
              </a:rPr>
              <a:t>. It is a treasure trove. New materials are posted whenever they are sent in.</a:t>
            </a:r>
          </a:p>
          <a:p>
            <a:endParaRPr lang="en-US" sz="1200" dirty="0">
              <a:solidFill>
                <a:schemeClr val="tx1"/>
              </a:solidFill>
            </a:endParaRPr>
          </a:p>
          <a:p>
            <a:r>
              <a:rPr lang="en-US" sz="1200" dirty="0">
                <a:solidFill>
                  <a:schemeClr val="tx1"/>
                </a:solidFill>
              </a:rPr>
              <a:t>The page includes: onscreen resources for virtual meetings, info on hybrid meetings, 7</a:t>
            </a:r>
            <a:r>
              <a:rPr lang="en-US" sz="1200" baseline="30000" dirty="0">
                <a:solidFill>
                  <a:schemeClr val="tx1"/>
                </a:solidFill>
              </a:rPr>
              <a:t>th</a:t>
            </a:r>
            <a:r>
              <a:rPr lang="en-US" sz="1200" dirty="0">
                <a:solidFill>
                  <a:schemeClr val="tx1"/>
                </a:solidFill>
              </a:rPr>
              <a:t> tradition, and more. One of our most recent resources is Electronic Funds—Money Management under the Seventh Tradition section. </a:t>
            </a:r>
          </a:p>
          <a:p>
            <a:endParaRPr lang="en-US" sz="1200" dirty="0">
              <a:solidFill>
                <a:schemeClr val="tx1"/>
              </a:solidFill>
            </a:endParaRPr>
          </a:p>
          <a:p>
            <a:r>
              <a:rPr lang="en-US" sz="1200" dirty="0">
                <a:solidFill>
                  <a:schemeClr val="tx1"/>
                </a:solidFill>
              </a:rPr>
              <a:t>Let us know if there’s something you’d like to see on this page. </a:t>
            </a: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28</a:t>
            </a:fld>
            <a:endParaRPr lang="en-US"/>
          </a:p>
        </p:txBody>
      </p:sp>
    </p:spTree>
    <p:extLst>
      <p:ext uri="{BB962C8B-B14F-4D97-AF65-F5344CB8AC3E}">
        <p14:creationId xmlns:p14="http://schemas.microsoft.com/office/powerpoint/2010/main" val="778129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dirty="0">
                <a:solidFill>
                  <a:schemeClr val="tx1"/>
                </a:solidFill>
                <a:latin typeface="Calibri" panose="020F0502020204030204" pitchFamily="34" charset="0"/>
                <a:cs typeface="Calibri" panose="020F0502020204030204" pitchFamily="34" charset="0"/>
              </a:rPr>
              <a:t>Virtual Meeting Basics is posted at the top of the drop-down menus on the Virtual NA Meeting Resources webpage. It is also posted at na.org/toolbox. It is currently translated in Farsi, French, Hungarian, Italian, Portuguese (Brazil), and Spanish.</a:t>
            </a:r>
          </a:p>
          <a:p>
            <a:pPr rtl="0"/>
            <a:endParaRPr lang="en-US" sz="1200" kern="1200" dirty="0">
              <a:solidFill>
                <a:schemeClr val="tx1"/>
              </a:solidFill>
              <a:effectLst/>
              <a:latin typeface="Calibri" panose="020F0502020204030204" pitchFamily="34" charset="0"/>
              <a:ea typeface="+mn-ea"/>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This tool comes</a:t>
            </a:r>
            <a:r>
              <a:rPr lang="en-US" sz="1200" baseline="0" dirty="0">
                <a:solidFill>
                  <a:schemeClr val="tx1"/>
                </a:solidFill>
                <a:latin typeface="Calibri" panose="020F0502020204030204" pitchFamily="34" charset="0"/>
                <a:cs typeface="Calibri" panose="020F0502020204030204" pitchFamily="34" charset="0"/>
              </a:rPr>
              <a:t> from the</a:t>
            </a:r>
            <a:r>
              <a:rPr lang="en-US" sz="1200" dirty="0">
                <a:solidFill>
                  <a:schemeClr val="tx1"/>
                </a:solidFill>
                <a:latin typeface="Calibri" panose="020F0502020204030204" pitchFamily="34" charset="0"/>
                <a:cs typeface="Calibri" panose="020F0502020204030204" pitchFamily="34" charset="0"/>
              </a:rPr>
              <a:t> Local Service Toolbox project.</a:t>
            </a:r>
          </a:p>
          <a:p>
            <a:r>
              <a:rPr lang="en-US" sz="1200" dirty="0">
                <a:solidFill>
                  <a:schemeClr val="tx1"/>
                </a:solidFill>
                <a:latin typeface="Calibri" panose="020F0502020204030204" pitchFamily="34" charset="0"/>
                <a:cs typeface="Calibri" panose="020F0502020204030204" pitchFamily="34" charset="0"/>
              </a:rPr>
              <a:t>NAWS held many open webinars on the topic. They also collected a lot of resources from trusted servants around the world and posted several surveys to collect information. All of that information was used to put together a tool that compiles best practices for virtual meetings.</a:t>
            </a:r>
          </a:p>
          <a:p>
            <a:pPr rtl="0"/>
            <a:endParaRPr lang="en-US" sz="1200" kern="1200" dirty="0">
              <a:solidFill>
                <a:schemeClr val="tx1"/>
              </a:solidFill>
              <a:effectLst/>
              <a:latin typeface="Calibri" panose="020F0502020204030204" pitchFamily="34" charset="0"/>
              <a:ea typeface="+mn-ea"/>
              <a:cs typeface="Calibri" panose="020F0502020204030204" pitchFamily="34" charset="0"/>
            </a:endParaRPr>
          </a:p>
          <a:p>
            <a:pPr rtl="0"/>
            <a:r>
              <a:rPr lang="en-US" sz="1200" kern="1200" dirty="0">
                <a:solidFill>
                  <a:schemeClr val="tx1"/>
                </a:solidFill>
                <a:effectLst/>
                <a:latin typeface="Calibri" panose="020F0502020204030204" pitchFamily="34" charset="0"/>
                <a:ea typeface="+mn-ea"/>
                <a:cs typeface="Calibri" panose="020F0502020204030204" pitchFamily="34" charset="0"/>
              </a:rPr>
              <a:t>The tool covers a range of topics related to virtual NA recovery meetings, including</a:t>
            </a:r>
          </a:p>
          <a:p>
            <a:pPr marL="171450" indent="-171450" rtl="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keeping meetings secure from disruption, </a:t>
            </a:r>
          </a:p>
          <a:p>
            <a:pPr marL="171450" indent="-171450" rtl="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welcoming newcomers and sponsorship, </a:t>
            </a:r>
          </a:p>
          <a:p>
            <a:pPr marL="171450" indent="-171450" rtl="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practicing the Seventh Tradition and signing attendance cards</a:t>
            </a:r>
          </a:p>
          <a:p>
            <a:pPr marL="171450" indent="-171450" rtl="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making meetings accessible</a:t>
            </a:r>
          </a:p>
          <a:p>
            <a:pPr marL="171450" indent="-171450" rtl="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hybrid meetings </a:t>
            </a:r>
          </a:p>
          <a:p>
            <a:pPr marL="171450" indent="-171450" rtl="0">
              <a:buFont typeface="Arial" panose="020B0604020202020204" pitchFamily="34" charset="0"/>
              <a:buChar char="•"/>
            </a:pPr>
            <a:r>
              <a:rPr lang="en-US" sz="1200" kern="1200" dirty="0">
                <a:solidFill>
                  <a:schemeClr val="tx1"/>
                </a:solidFill>
                <a:effectLst/>
                <a:latin typeface="Calibri" panose="020F0502020204030204" pitchFamily="34" charset="0"/>
                <a:ea typeface="+mn-ea"/>
                <a:cs typeface="Calibri" panose="020F0502020204030204" pitchFamily="34" charset="0"/>
              </a:rPr>
              <a:t>and more.</a:t>
            </a:r>
            <a:endParaRPr lang="en-US" sz="1200"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29</a:t>
            </a:fld>
            <a:endParaRPr lang="en-US"/>
          </a:p>
        </p:txBody>
      </p:sp>
    </p:spTree>
    <p:extLst>
      <p:ext uri="{BB962C8B-B14F-4D97-AF65-F5344CB8AC3E}">
        <p14:creationId xmlns:p14="http://schemas.microsoft.com/office/powerpoint/2010/main" val="17659698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Another place on the website that you can find lots and lots of resources for groups and service bodies is the Local Service Resources page: na.org/localresources</a:t>
            </a:r>
          </a:p>
          <a:p>
            <a:endParaRPr lang="en-US" sz="1200" dirty="0">
              <a:solidFill>
                <a:schemeClr val="tx1"/>
              </a:solidFill>
            </a:endParaRPr>
          </a:p>
          <a:p>
            <a:r>
              <a:rPr lang="en-US" sz="1200" dirty="0">
                <a:solidFill>
                  <a:schemeClr val="tx1"/>
                </a:solidFill>
              </a:rPr>
              <a:t>If you have a resource or tool that others might benefit from, please send it to worldboard@na.org.</a:t>
            </a:r>
          </a:p>
          <a:p>
            <a:endParaRPr lang="en-US" sz="1200" dirty="0">
              <a:solidFill>
                <a:schemeClr val="tx1"/>
              </a:solidFill>
            </a:endParaRPr>
          </a:p>
          <a:p>
            <a:endParaRPr lang="en-US" sz="1200" dirty="0">
              <a:solidFill>
                <a:schemeClr val="tx1"/>
              </a:solidFill>
            </a:endParaRPr>
          </a:p>
          <a:p>
            <a:endParaRPr lang="en-US" sz="1200" dirty="0">
              <a:solidFill>
                <a:schemeClr val="tx1"/>
              </a:solidFill>
            </a:endParaRPr>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30</a:t>
            </a:fld>
            <a:endParaRPr lang="en-US"/>
          </a:p>
        </p:txBody>
      </p:sp>
    </p:spTree>
    <p:extLst>
      <p:ext uri="{BB962C8B-B14F-4D97-AF65-F5344CB8AC3E}">
        <p14:creationId xmlns:p14="http://schemas.microsoft.com/office/powerpoint/2010/main" val="1767575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NAWS holds PR and H&amp;I web meetings every few months. They are a great way to gather information and share experiences on service related topics. </a:t>
            </a:r>
          </a:p>
          <a:p>
            <a:endParaRPr lang="en-US" sz="1200" dirty="0">
              <a:solidFill>
                <a:schemeClr val="tx1"/>
              </a:solidFill>
            </a:endParaRPr>
          </a:p>
          <a:p>
            <a:r>
              <a:rPr lang="en-US" sz="1200" dirty="0">
                <a:solidFill>
                  <a:schemeClr val="tx1"/>
                </a:solidFill>
              </a:rPr>
              <a:t>These meetings are focused on members talking to each other and sharing successes and challenges. We’ve been holding them on a quarterly basis for years. You can find flyers for the most recent at na.org/webinar. </a:t>
            </a:r>
          </a:p>
          <a:p>
            <a:endParaRPr lang="en-US" sz="1200" dirty="0">
              <a:solidFill>
                <a:schemeClr val="tx1"/>
              </a:solidFill>
            </a:endParaRPr>
          </a:p>
          <a:p>
            <a:r>
              <a:rPr lang="en-US" sz="1200" dirty="0">
                <a:solidFill>
                  <a:schemeClr val="tx1"/>
                </a:solidFill>
              </a:rPr>
              <a:t>If you’re doing PR service work, and are interested, send an email to pr@na.org and we will keep you updated about dates and topics. </a:t>
            </a:r>
          </a:p>
          <a:p>
            <a:r>
              <a:rPr lang="en-US" sz="1200" dirty="0">
                <a:solidFill>
                  <a:schemeClr val="tx1"/>
                </a:solidFill>
              </a:rPr>
              <a:t>Likewise, if H&amp;I is your jam, email handi@na.org.</a:t>
            </a:r>
          </a:p>
          <a:p>
            <a:endParaRPr lang="en-US" sz="1200" dirty="0">
              <a:solidFill>
                <a:schemeClr val="tx1"/>
              </a:solidFill>
            </a:endParaRPr>
          </a:p>
          <a:p>
            <a:endParaRPr lang="en-US" sz="1200" dirty="0">
              <a:solidFill>
                <a:schemeClr val="tx1"/>
              </a:solidFill>
            </a:endParaRPr>
          </a:p>
          <a:p>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31</a:t>
            </a:fld>
            <a:endParaRPr lang="en-US"/>
          </a:p>
        </p:txBody>
      </p:sp>
    </p:spTree>
    <p:extLst>
      <p:ext uri="{BB962C8B-B14F-4D97-AF65-F5344CB8AC3E}">
        <p14:creationId xmlns:p14="http://schemas.microsoft.com/office/powerpoint/2010/main" val="14082135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We also hold quarterly webinars open to any interested member on topics of general Fellowship interest.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You can find the latest posted at na.org/webinar. </a:t>
            </a:r>
          </a:p>
        </p:txBody>
      </p:sp>
      <p:sp>
        <p:nvSpPr>
          <p:cNvPr id="4" name="Slide Number Placeholder 3"/>
          <p:cNvSpPr>
            <a:spLocks noGrp="1"/>
          </p:cNvSpPr>
          <p:nvPr>
            <p:ph type="sldNum" sz="quarter" idx="5"/>
          </p:nvPr>
        </p:nvSpPr>
        <p:spPr/>
        <p:txBody>
          <a:bodyPr/>
          <a:lstStyle/>
          <a:p>
            <a:fld id="{CBD274E5-11C2-814A-B0BC-DA9B82DFF9C1}" type="slidenum">
              <a:rPr lang="en-US"/>
              <a:t>32</a:t>
            </a:fld>
            <a:endParaRPr lang="en-US"/>
          </a:p>
        </p:txBody>
      </p:sp>
    </p:spTree>
    <p:extLst>
      <p:ext uri="{BB962C8B-B14F-4D97-AF65-F5344CB8AC3E}">
        <p14:creationId xmlns:p14="http://schemas.microsoft.com/office/powerpoint/2010/main" val="13084667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dirty="0">
                <a:solidFill>
                  <a:schemeClr val="tx1"/>
                </a:solidFill>
              </a:rPr>
              <a:t>Another way to get involved is to fill out the volunteer/focus group form on the project page: na.org/projects.</a:t>
            </a:r>
          </a:p>
          <a:p>
            <a:pPr rtl="0"/>
            <a:endParaRPr lang="en-US" sz="1200" dirty="0">
              <a:solidFill>
                <a:schemeClr val="tx1"/>
              </a:solidFill>
            </a:endParaRPr>
          </a:p>
          <a:p>
            <a:pPr rtl="0"/>
            <a:r>
              <a:rPr lang="en-US" sz="1200" dirty="0">
                <a:solidFill>
                  <a:schemeClr val="tx1"/>
                </a:solidFill>
              </a:rPr>
              <a:t>Any member with skills or interests relevant to current projects is encouraged to use the form to speak up! That list becomes the backbone of many efforts throughout the cycle.  There are projects about local service this cycle, so you don’t need a ton of cleantime or service experience to participate. Every NA member deserves the gift of serving selflessly. Let’s create new tools for members and groups!</a:t>
            </a:r>
          </a:p>
          <a:p>
            <a:pPr rtl="0"/>
            <a:endParaRPr lang="en-US" sz="1200" dirty="0">
              <a:solidFill>
                <a:schemeClr val="tx1"/>
              </a:solidFill>
            </a:endParaRPr>
          </a:p>
          <a:p>
            <a:pPr rtl="0"/>
            <a:r>
              <a:rPr lang="en-US" sz="1200" dirty="0">
                <a:solidFill>
                  <a:schemeClr val="tx1"/>
                </a:solidFill>
              </a:rPr>
              <a:t>The list of available opportunities:</a:t>
            </a:r>
          </a:p>
          <a:p>
            <a:pPr marL="171450" indent="-171450" rtl="0">
              <a:buFont typeface="Arial" panose="020B0604020202020204" pitchFamily="34" charset="0"/>
              <a:buChar char="•"/>
            </a:pPr>
            <a:r>
              <a:rPr lang="en-US" sz="1200" dirty="0">
                <a:solidFill>
                  <a:schemeClr val="tx1"/>
                </a:solidFill>
              </a:rPr>
              <a:t>Public Relations Service</a:t>
            </a:r>
          </a:p>
          <a:p>
            <a:pPr marL="171450" indent="-171450" rtl="0">
              <a:buFont typeface="Arial" panose="020B0604020202020204" pitchFamily="34" charset="0"/>
              <a:buChar char="•"/>
            </a:pPr>
            <a:r>
              <a:rPr lang="en-US" sz="1200" dirty="0">
                <a:solidFill>
                  <a:schemeClr val="tx1"/>
                </a:solidFill>
              </a:rPr>
              <a:t>New Recovery Literature—Disruptive and Predatory Behavior</a:t>
            </a:r>
          </a:p>
          <a:p>
            <a:pPr marL="171450" indent="-171450" rtl="0">
              <a:buFont typeface="Arial" panose="020B0604020202020204" pitchFamily="34" charset="0"/>
              <a:buChar char="•"/>
            </a:pPr>
            <a:r>
              <a:rPr lang="en-US" sz="1200" dirty="0">
                <a:solidFill>
                  <a:schemeClr val="tx1"/>
                </a:solidFill>
              </a:rPr>
              <a:t>Revising Existing Recovery Literature—Gender-Neutral and Inclusive Language</a:t>
            </a:r>
          </a:p>
          <a:p>
            <a:pPr marL="171450" indent="-171450" rtl="0">
              <a:buFont typeface="Arial" panose="020B0604020202020204" pitchFamily="34" charset="0"/>
              <a:buChar char="•"/>
            </a:pPr>
            <a:r>
              <a:rPr lang="en-US" sz="1200" dirty="0">
                <a:solidFill>
                  <a:schemeClr val="tx1"/>
                </a:solidFill>
              </a:rPr>
              <a:t>Generational and Cultural Diversity</a:t>
            </a:r>
          </a:p>
          <a:p>
            <a:pPr marL="171450" indent="-171450" rtl="0">
              <a:buFont typeface="Arial" panose="020B0604020202020204" pitchFamily="34" charset="0"/>
              <a:buChar char="•"/>
            </a:pPr>
            <a:r>
              <a:rPr lang="en-US" sz="1200" dirty="0">
                <a:solidFill>
                  <a:schemeClr val="tx1"/>
                </a:solidFill>
              </a:rPr>
              <a:t>New and Revised Service Tools—Group Service</a:t>
            </a:r>
          </a:p>
          <a:p>
            <a:pPr marL="171450" indent="-171450" rtl="0">
              <a:buFont typeface="Arial" panose="020B0604020202020204" pitchFamily="34" charset="0"/>
              <a:buChar char="•"/>
            </a:pPr>
            <a:r>
              <a:rPr lang="en-US" sz="1200" dirty="0">
                <a:solidFill>
                  <a:schemeClr val="tx1"/>
                </a:solidFill>
              </a:rPr>
              <a:t>New and Revised Service Tools—Area Service</a:t>
            </a:r>
          </a:p>
          <a:p>
            <a:pPr marL="171450" indent="-171450" rtl="0">
              <a:buFont typeface="Arial" panose="020B0604020202020204" pitchFamily="34" charset="0"/>
              <a:buChar char="•"/>
            </a:pPr>
            <a:r>
              <a:rPr lang="en-US" sz="1200" dirty="0">
                <a:solidFill>
                  <a:schemeClr val="tx1"/>
                </a:solidFill>
              </a:rPr>
              <a:t>DRT/MAT—Helping Members Take Root</a:t>
            </a:r>
          </a:p>
          <a:p>
            <a:pPr marL="171450" indent="-171450" rtl="0">
              <a:buFont typeface="Arial" panose="020B0604020202020204" pitchFamily="34" charset="0"/>
              <a:buChar char="•"/>
            </a:pPr>
            <a:r>
              <a:rPr lang="en-US" sz="1200" dirty="0">
                <a:solidFill>
                  <a:schemeClr val="tx1"/>
                </a:solidFill>
              </a:rPr>
              <a:t>WCNA 39 speaker evaluation </a:t>
            </a:r>
          </a:p>
          <a:p>
            <a:pPr marL="171450" indent="-171450" rtl="0">
              <a:buFont typeface="Arial" panose="020B0604020202020204" pitchFamily="34" charset="0"/>
              <a:buChar char="•"/>
            </a:pPr>
            <a:r>
              <a:rPr lang="en-US" sz="1200" dirty="0">
                <a:solidFill>
                  <a:schemeClr val="tx1"/>
                </a:solidFill>
              </a:rPr>
              <a:t>Translations </a:t>
            </a:r>
          </a:p>
          <a:p>
            <a:pPr marL="171450" indent="-171450" rtl="0">
              <a:buFont typeface="Arial" panose="020B0604020202020204" pitchFamily="34" charset="0"/>
              <a:buChar char="•"/>
            </a:pPr>
            <a:r>
              <a:rPr lang="en-US" sz="1200" dirty="0">
                <a:solidFill>
                  <a:schemeClr val="tx1"/>
                </a:solidFill>
              </a:rPr>
              <a:t>Technology</a:t>
            </a:r>
          </a:p>
          <a:p>
            <a:pPr marL="171450" indent="-171450" rtl="0">
              <a:buFont typeface="Arial" panose="020B0604020202020204" pitchFamily="34" charset="0"/>
              <a:buChar char="•"/>
            </a:pPr>
            <a:r>
              <a:rPr lang="en-US" sz="1200" dirty="0">
                <a:solidFill>
                  <a:schemeClr val="tx1"/>
                </a:solidFill>
              </a:rPr>
              <a:t>Proofing and/or Layout</a:t>
            </a:r>
          </a:p>
        </p:txBody>
      </p:sp>
      <p:sp>
        <p:nvSpPr>
          <p:cNvPr id="4" name="Slide Number Placeholder 3"/>
          <p:cNvSpPr>
            <a:spLocks noGrp="1"/>
          </p:cNvSpPr>
          <p:nvPr>
            <p:ph type="sldNum" sz="quarter" idx="5"/>
          </p:nvPr>
        </p:nvSpPr>
        <p:spPr/>
        <p:txBody>
          <a:bodyPr/>
          <a:lstStyle/>
          <a:p>
            <a:fld id="{CBD274E5-11C2-814A-B0BC-DA9B82DFF9C1}" type="slidenum">
              <a:rPr lang="en-US"/>
              <a:t>33</a:t>
            </a:fld>
            <a:endParaRPr lang="en-US"/>
          </a:p>
        </p:txBody>
      </p:sp>
    </p:spTree>
    <p:extLst>
      <p:ext uri="{BB962C8B-B14F-4D97-AF65-F5344CB8AC3E}">
        <p14:creationId xmlns:p14="http://schemas.microsoft.com/office/powerpoint/2010/main" val="1246069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t>34</a:t>
            </a:fld>
            <a:endParaRPr lang="en-US"/>
          </a:p>
        </p:txBody>
      </p:sp>
    </p:spTree>
    <p:extLst>
      <p:ext uri="{BB962C8B-B14F-4D97-AF65-F5344CB8AC3E}">
        <p14:creationId xmlns:p14="http://schemas.microsoft.com/office/powerpoint/2010/main" val="503643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The conversation about how to welcome all members regardless of gender has been ongoing for years now and it was clear that many groups are creatively addressing this challenge, while others are seeking resources to support their efforts to welcome all members “regardless of” gender.</a:t>
            </a:r>
          </a:p>
          <a:p>
            <a:endParaRPr lang="en-US" sz="1200" dirty="0"/>
          </a:p>
          <a:p>
            <a:r>
              <a:rPr lang="en-US" sz="1200" dirty="0"/>
              <a:t>The NA Fellowship has not provided NA groups the ability to unilaterally change NA recovery literature. But it is very much within the scope of group autonomy to choose which literature is read in a meeting: The reading cards are a convenience, not a requirement. Many groups choose readings from elsewhere in the Basic Text or other NA literature that does not use gendered language. World Services built this resource page so groups can share what is working for them. If your group uses alternative, gender-neutral readings from NA texts that are </a:t>
            </a:r>
            <a:r>
              <a:rPr lang="en-US" sz="1200" b="1" u="sng" dirty="0"/>
              <a:t>unaltered</a:t>
            </a:r>
            <a:r>
              <a:rPr lang="en-US" sz="1200" dirty="0"/>
              <a:t>, send them to </a:t>
            </a:r>
            <a:r>
              <a:rPr lang="en-US" sz="1200" dirty="0" err="1"/>
              <a:t>wb@na.org</a:t>
            </a:r>
            <a:r>
              <a:rPr lang="en-US" sz="1200" dirty="0"/>
              <a:t>. If your group makes an announcement or addresses the issue in your format, please share that as well.</a:t>
            </a:r>
          </a:p>
          <a:p>
            <a:endParaRPr lang="en-US" sz="1200" dirty="0"/>
          </a:p>
          <a:p>
            <a:r>
              <a:rPr lang="en-US" sz="1200" dirty="0"/>
              <a:t>There is a current project on the topic of gender-neutral language. More information can be found at na.org/genderproject or in the NAWS Update PPT.</a:t>
            </a:r>
          </a:p>
        </p:txBody>
      </p:sp>
      <p:sp>
        <p:nvSpPr>
          <p:cNvPr id="4" name="Slide Number Placeholder 3"/>
          <p:cNvSpPr>
            <a:spLocks noGrp="1"/>
          </p:cNvSpPr>
          <p:nvPr>
            <p:ph type="sldNum" sz="quarter" idx="5"/>
          </p:nvPr>
        </p:nvSpPr>
        <p:spPr/>
        <p:txBody>
          <a:bodyPr/>
          <a:lstStyle/>
          <a:p>
            <a:fld id="{CBD274E5-11C2-814A-B0BC-DA9B82DFF9C1}" type="slidenum">
              <a:rPr lang="en-US"/>
              <a:t>35</a:t>
            </a:fld>
            <a:endParaRPr lang="en-US"/>
          </a:p>
        </p:txBody>
      </p:sp>
    </p:spTree>
    <p:extLst>
      <p:ext uri="{BB962C8B-B14F-4D97-AF65-F5344CB8AC3E}">
        <p14:creationId xmlns:p14="http://schemas.microsoft.com/office/powerpoint/2010/main" val="4168125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The World Convention of Narcotics Anonymous brings tens of thousands of members together. Thousands more, including many correctional facilities, connect for free through simultaneously translated audio streaming of main meetings.</a:t>
            </a:r>
          </a:p>
          <a:p>
            <a:endParaRPr lang="en-US" sz="1200" dirty="0">
              <a:solidFill>
                <a:schemeClr val="tx1"/>
              </a:solidFill>
            </a:endParaRPr>
          </a:p>
          <a:p>
            <a:r>
              <a:rPr lang="en-US" sz="1200" dirty="0">
                <a:solidFill>
                  <a:schemeClr val="tx1"/>
                </a:solidFill>
              </a:rPr>
              <a:t>We are delighted to announce that in 2028, WCNA 39 will celebrate NA’s 75th anniversary in Dublin, Ireland!</a:t>
            </a:r>
          </a:p>
          <a:p>
            <a:endParaRPr lang="en-US" sz="1200" dirty="0">
              <a:solidFill>
                <a:schemeClr val="tx1"/>
              </a:solidFill>
            </a:endParaRPr>
          </a:p>
          <a:p>
            <a:r>
              <a:rPr lang="en-US" sz="1200" dirty="0">
                <a:solidFill>
                  <a:schemeClr val="tx1"/>
                </a:solidFill>
              </a:rPr>
              <a:t>Go to na.org/wcna to keep updated and listen to past recordings.</a:t>
            </a:r>
          </a:p>
          <a:p>
            <a:endParaRPr lang="en-US" sz="1200" dirty="0">
              <a:solidFill>
                <a:schemeClr val="tx1"/>
              </a:solidFill>
            </a:endParaRPr>
          </a:p>
          <a:p>
            <a:r>
              <a:rPr lang="en-US" sz="1200" dirty="0">
                <a:solidFill>
                  <a:schemeClr val="tx1"/>
                </a:solidFill>
              </a:rPr>
              <a:t>Or subscribe to NAWS Update emails (na.org/subscribe) or read the </a:t>
            </a:r>
            <a:r>
              <a:rPr lang="en-US" sz="1200" i="1" dirty="0">
                <a:solidFill>
                  <a:schemeClr val="tx1"/>
                </a:solidFill>
              </a:rPr>
              <a:t>NAWS News </a:t>
            </a:r>
            <a:r>
              <a:rPr lang="en-US" sz="1200" dirty="0">
                <a:solidFill>
                  <a:schemeClr val="tx1"/>
                </a:solidFill>
              </a:rPr>
              <a:t>(na.org/nawsnews) to stay informed.</a:t>
            </a:r>
          </a:p>
          <a:p>
            <a:endParaRPr lang="en-US" sz="1200" dirty="0">
              <a:solidFill>
                <a:schemeClr val="tx1"/>
              </a:solidFill>
            </a:endParaRPr>
          </a:p>
          <a:p>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37</a:t>
            </a:fld>
            <a:endParaRPr lang="en-US"/>
          </a:p>
        </p:txBody>
      </p:sp>
    </p:spTree>
    <p:extLst>
      <p:ext uri="{BB962C8B-B14F-4D97-AF65-F5344CB8AC3E}">
        <p14:creationId xmlns:p14="http://schemas.microsoft.com/office/powerpoint/2010/main" val="37480030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Most of our frequently accessed webpages have URL short cuts. Here are some of them. You can find a longer list of these shortcuts posted in Miscellaneous on </a:t>
            </a:r>
            <a:r>
              <a:rPr lang="en-US" sz="1200" dirty="0" err="1"/>
              <a:t>na.org</a:t>
            </a:r>
            <a:r>
              <a:rPr lang="en-US" sz="1200" dirty="0"/>
              <a:t>/maps</a:t>
            </a:r>
          </a:p>
          <a:p>
            <a:endParaRPr lang="en-US" sz="1200" dirty="0"/>
          </a:p>
          <a:p>
            <a:r>
              <a:rPr lang="en-US" sz="1200" dirty="0"/>
              <a:t>There is so very much more that we do at World Services, much more than we can cover in one presentation. For more information, see our FD resources page, </a:t>
            </a:r>
            <a:r>
              <a:rPr lang="en-US" sz="1200" i="1" dirty="0"/>
              <a:t>NAWS News</a:t>
            </a:r>
            <a:r>
              <a:rPr lang="en-US" sz="1200" dirty="0"/>
              <a:t>, and the </a:t>
            </a:r>
            <a:r>
              <a:rPr lang="en-US" sz="1200" i="1" dirty="0"/>
              <a:t>Annual Report</a:t>
            </a:r>
            <a:r>
              <a:rPr lang="en-US" sz="1200" dirty="0"/>
              <a:t>. </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38</a:t>
            </a:fld>
            <a:endParaRPr lang="en-US"/>
          </a:p>
        </p:txBody>
      </p:sp>
    </p:spTree>
    <p:extLst>
      <p:ext uri="{BB962C8B-B14F-4D97-AF65-F5344CB8AC3E}">
        <p14:creationId xmlns:p14="http://schemas.microsoft.com/office/powerpoint/2010/main" val="20047704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Our Instagram handle is @narcoticsanonymous.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We also now have an official World Services’ Facebook page: @naworldservices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Check it out if you haven’t already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We also have an Instagram account just for events @naglobalevents where we post flyers for area, regional, and zonal celebrations and service events.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Stay tuned for our new YouTube channel!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If you have an event flyer you’d like posted or an idea for Instagram let us know: socialmedia@na.org.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39</a:t>
            </a:fld>
            <a:endParaRPr lang="en-US"/>
          </a:p>
        </p:txBody>
      </p:sp>
    </p:spTree>
    <p:extLst>
      <p:ext uri="{BB962C8B-B14F-4D97-AF65-F5344CB8AC3E}">
        <p14:creationId xmlns:p14="http://schemas.microsoft.com/office/powerpoint/2010/main" val="7791322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There is a photo upload form at na.org/</a:t>
            </a:r>
            <a:r>
              <a:rPr lang="en-US" sz="1200" dirty="0" err="1"/>
              <a:t>wcna</a:t>
            </a:r>
            <a:r>
              <a:rPr lang="en-US" sz="1200" dirty="0"/>
              <a:t> for you to send us photos of NA events, celebrations, cool logos, and member art.</a:t>
            </a:r>
          </a:p>
          <a:p>
            <a:r>
              <a:rPr lang="en-US" sz="1200" dirty="0"/>
              <a:t>World Services needs your images to make our PowerPoints, videos, and social media posts shine. </a:t>
            </a:r>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40</a:t>
            </a:fld>
            <a:endParaRPr lang="en-US"/>
          </a:p>
        </p:txBody>
      </p:sp>
    </p:spTree>
    <p:extLst>
      <p:ext uri="{BB962C8B-B14F-4D97-AF65-F5344CB8AC3E}">
        <p14:creationId xmlns:p14="http://schemas.microsoft.com/office/powerpoint/2010/main" val="28675535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biggest story for NAWS  in</a:t>
            </a:r>
            <a:r>
              <a:rPr lang="en-US" sz="1200" baseline="0" dirty="0">
                <a:solidFill>
                  <a:schemeClr val="tx1"/>
                </a:solidFill>
              </a:rPr>
              <a:t> the past six years is</a:t>
            </a:r>
            <a:r>
              <a:rPr lang="en-US" sz="1200" dirty="0">
                <a:solidFill>
                  <a:schemeClr val="tx1"/>
                </a:solidFill>
              </a:rPr>
              <a:t> about how the changing world environment has affected resources, and how it has responded. </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From the pandemic to wars to natural disasters, meetings have opened and closed, supply chains have been disrupted, and World Services has felt the effects.</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 Through it all, member dedication has been the steadying force in some very rough seas. </a:t>
            </a: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41</a:t>
            </a:fld>
            <a:endParaRPr lang="en-US"/>
          </a:p>
        </p:txBody>
      </p:sp>
    </p:spTree>
    <p:extLst>
      <p:ext uri="{BB962C8B-B14F-4D97-AF65-F5344CB8AC3E}">
        <p14:creationId xmlns:p14="http://schemas.microsoft.com/office/powerpoint/2010/main" val="1967782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latin typeface="Calibri" panose="020F0502020204030204" pitchFamily="34" charset="0"/>
                <a:cs typeface="Calibri" panose="020F0502020204030204" pitchFamily="34" charset="0"/>
              </a:rPr>
              <a:t>The Annual Report tells this story and more. The AR is the best picture of NAWS financials. It is published as a PDF and in a device friendly format.</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It takes a long time to put together an AR. Inventories are conducted at the WSO, the branch offices and distribution centers. They do an on-site audit, conduct currency conversions, summarize all contributions, and have a World Board review. </a:t>
            </a:r>
          </a:p>
          <a:p>
            <a:r>
              <a:rPr lang="en-US" sz="1200" dirty="0">
                <a:solidFill>
                  <a:schemeClr val="tx1"/>
                </a:solidFill>
                <a:latin typeface="Calibri" panose="020F0502020204030204" pitchFamily="34" charset="0"/>
                <a:cs typeface="Calibri" panose="020F0502020204030204" pitchFamily="34" charset="0"/>
              </a:rPr>
              <a:t>Because it can take so long, WCNA 38 was reported in the 2024 AR, even though it took place in the 2025 fiscal year. </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With locations operating in different currencies and operating under different legal systems, it isn’t really possible to produce a short, simple financial report. The closest to that is the financial position provided by our auditors in the AR. </a:t>
            </a:r>
          </a:p>
          <a:p>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Present and past Annual Reports are posted to </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hlinkClick r:id="rId3" tooltip="http://www.na.org/ar">
                  <a:extLst>
                    <a:ext uri="{A12FA001-AC4F-418D-AE19-62706E023703}">
                      <ahyp:hlinkClr xmlns:ahyp="http://schemas.microsoft.com/office/drawing/2018/hyperlinkcolor" val="tx"/>
                    </a:ext>
                  </a:extLst>
                </a:hlinkClick>
              </a:rPr>
              <a:t>na.org/ar</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42</a:t>
            </a:fld>
            <a:endParaRPr lang="en-US"/>
          </a:p>
        </p:txBody>
      </p:sp>
    </p:spTree>
    <p:extLst>
      <p:ext uri="{BB962C8B-B14F-4D97-AF65-F5344CB8AC3E}">
        <p14:creationId xmlns:p14="http://schemas.microsoft.com/office/powerpoint/2010/main" val="741271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For years, we have been saying that member contributions are the most sustainable source of income, and the most in line with our spiritual principle of self-support.</a:t>
            </a:r>
          </a:p>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 have long known that relying on literature income primarily from the US to fund our global efforts is not sustainable. The pandemic forced a shift toward an income model that is more reliant on member contributions (including groups, service bodies and events). We don’t want to lose the lessons we learned so painfully in that time. </a:t>
            </a:r>
          </a:p>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Consistency is key.</a:t>
            </a:r>
          </a:p>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When members provide ongoing direct contributions we experience self-support in the purest way. When we share directly—in the basket at our homegroup and through </a:t>
            </a:r>
            <a:r>
              <a:rPr lang="en-US"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Donorbox</a:t>
            </a: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directly to World Services, we make sure that services continue uninterrupted, No Matter What.</a:t>
            </a:r>
          </a:p>
          <a:p>
            <a:endParaRPr lang="en-US" sz="1200" dirty="0">
              <a:solidFill>
                <a:schemeClr val="tx1"/>
              </a:solidFill>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43</a:t>
            </a:fld>
            <a:endParaRPr lang="en-US"/>
          </a:p>
        </p:txBody>
      </p:sp>
    </p:spTree>
    <p:extLst>
      <p:ext uri="{BB962C8B-B14F-4D97-AF65-F5344CB8AC3E}">
        <p14:creationId xmlns:p14="http://schemas.microsoft.com/office/powerpoint/2010/main" val="31599939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0" dirty="0">
                <a:solidFill>
                  <a:schemeClr val="tx1"/>
                </a:solidFill>
              </a:rPr>
              <a:t>One thing we know about NA is that if everyone does a little we can accomplish a lot. </a:t>
            </a:r>
          </a:p>
          <a:p>
            <a:endParaRPr lang="en-US" sz="1200" i="0" dirty="0">
              <a:solidFill>
                <a:schemeClr val="tx1"/>
              </a:solidFill>
            </a:endParaRPr>
          </a:p>
          <a:p>
            <a:r>
              <a:rPr lang="en-US" sz="1200" i="0" dirty="0">
                <a:solidFill>
                  <a:schemeClr val="tx1"/>
                </a:solidFill>
              </a:rPr>
              <a:t>Member contributions continue to support our services at every level, and direct member contributions to NAWS have allowed us to increase direct support of developing NA communities.</a:t>
            </a:r>
          </a:p>
          <a:p>
            <a:endParaRPr lang="en-US" sz="1200" i="0" dirty="0">
              <a:solidFill>
                <a:schemeClr val="tx1"/>
              </a:solidFill>
            </a:endParaRPr>
          </a:p>
          <a:p>
            <a:r>
              <a:rPr lang="en-US" sz="1200" i="0" dirty="0">
                <a:solidFill>
                  <a:schemeClr val="tx1"/>
                </a:solidFill>
              </a:rPr>
              <a:t>If you’re a member, you can set up a recurring or a one-time contribution at na.org/give.</a:t>
            </a:r>
          </a:p>
          <a:p>
            <a:endParaRPr lang="en-US" sz="1200" i="1"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44</a:t>
            </a:fld>
            <a:endParaRPr lang="en-US"/>
          </a:p>
        </p:txBody>
      </p:sp>
    </p:spTree>
    <p:extLst>
      <p:ext uri="{BB962C8B-B14F-4D97-AF65-F5344CB8AC3E}">
        <p14:creationId xmlns:p14="http://schemas.microsoft.com/office/powerpoint/2010/main" val="20492962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latin typeface="Calibri" panose="020F0502020204030204" pitchFamily="34" charset="0"/>
                <a:cs typeface="Calibri" panose="020F0502020204030204" pitchFamily="34" charset="0"/>
              </a:rPr>
              <a:t>This graph is from the 2025 Annual Report.</a:t>
            </a:r>
          </a:p>
          <a:p>
            <a:endParaRPr lang="en-US" sz="1200" b="0" i="0" u="none" strike="noStrike" kern="1200" dirty="0">
              <a:solidFill>
                <a:schemeClr val="tx1"/>
              </a:solidFill>
              <a:effectLst/>
              <a:latin typeface="Calibri" panose="020F0502020204030204" pitchFamily="34" charset="0"/>
              <a:ea typeface="+mn-ea"/>
              <a:cs typeface="Calibri" panose="020F0502020204030204" pitchFamily="34" charset="0"/>
            </a:endParaRPr>
          </a:p>
          <a:p>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NA World Services does its best to maximize return on every Fellowship dollar. This chart,</a:t>
            </a:r>
            <a:r>
              <a:rPr lang="en-US" sz="1200" dirty="0">
                <a:solidFill>
                  <a:schemeClr val="tx1"/>
                </a:solidFill>
                <a:latin typeface="Calibri" panose="020F0502020204030204" pitchFamily="34" charset="0"/>
                <a:cs typeface="Calibri" panose="020F0502020204030204" pitchFamily="34" charset="0"/>
              </a:rPr>
              <a:t> from the 2025 Annual Report,</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shows the number of NA meetings worldwide relative to the number of NAWS staff at all five locations. During the pandemic (where you see the question mark on the chart), many meetings closed or suspended operation and NAWS staff numbers were cut drastically. Even through that difficult time, our meetings-to-staff ratio has remained very high. This chart also cannot fully account for the rising number of virtual meetings. NAWS has been creating tools and providing support for virtual meetings since the shutdowns began, but because so many virtual meetings are not plugged into the service system, we have no way of counting them all.</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While staffing has increased since the pandemic, World Services has not yet returned to pre-pandemic staffing levels which requires continued prioritization of projects and services.</a:t>
            </a:r>
          </a:p>
        </p:txBody>
      </p:sp>
      <p:sp>
        <p:nvSpPr>
          <p:cNvPr id="4" name="Slide Number Placeholder 3"/>
          <p:cNvSpPr>
            <a:spLocks noGrp="1"/>
          </p:cNvSpPr>
          <p:nvPr>
            <p:ph type="sldNum" sz="quarter" idx="5"/>
          </p:nvPr>
        </p:nvSpPr>
        <p:spPr/>
        <p:txBody>
          <a:bodyPr/>
          <a:lstStyle/>
          <a:p>
            <a:fld id="{CBD274E5-11C2-814A-B0BC-DA9B82DFF9C1}" type="slidenum">
              <a:rPr lang="en-US"/>
              <a:t>45</a:t>
            </a:fld>
            <a:endParaRPr lang="en-US"/>
          </a:p>
        </p:txBody>
      </p:sp>
    </p:spTree>
    <p:extLst>
      <p:ext uri="{BB962C8B-B14F-4D97-AF65-F5344CB8AC3E}">
        <p14:creationId xmlns:p14="http://schemas.microsoft.com/office/powerpoint/2010/main" val="6327760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latin typeface="Calibri" panose="020F0502020204030204" pitchFamily="34" charset="0"/>
                <a:cs typeface="Calibri" panose="020F0502020204030204" pitchFamily="34" charset="0"/>
              </a:rPr>
              <a:t>This graph is also from the 2025 Annual Report.</a:t>
            </a:r>
          </a:p>
          <a:p>
            <a:endParaRPr lang="en-US" sz="1200" b="0" i="0" u="none" strike="noStrike" kern="1200" dirty="0">
              <a:solidFill>
                <a:schemeClr val="tx1"/>
              </a:solidFill>
              <a:effectLst/>
              <a:latin typeface="Calibri" panose="020F0502020204030204" pitchFamily="34" charset="0"/>
              <a:ea typeface="+mn-ea"/>
              <a:cs typeface="Calibri" panose="020F0502020204030204" pitchFamily="34" charset="0"/>
            </a:endParaRPr>
          </a:p>
          <a:p>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Sales for each book are down compared to fiscal year 2024.</a:t>
            </a:r>
          </a:p>
          <a:p>
            <a:endParaRPr lang="en-US" sz="1200" b="0" i="0" u="none" strike="noStrike" kern="1200" dirty="0">
              <a:solidFill>
                <a:schemeClr val="tx1"/>
              </a:solidFill>
              <a:effectLst/>
              <a:latin typeface="Calibri" panose="020F0502020204030204" pitchFamily="34" charset="0"/>
              <a:ea typeface="+mn-ea"/>
              <a:cs typeface="Calibri" panose="020F0502020204030204" pitchFamily="34" charset="0"/>
            </a:endParaRPr>
          </a:p>
          <a:p>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There were also declines in the distribution of booklets, IPs, and welcome keytags. </a:t>
            </a:r>
          </a:p>
          <a:p>
            <a:endParaRPr lang="en-US" sz="1200" b="0" i="0" u="none" strike="noStrike" kern="1200" dirty="0">
              <a:solidFill>
                <a:schemeClr val="tx1"/>
              </a:solidFill>
              <a:effectLst/>
              <a:latin typeface="Calibri" panose="020F0502020204030204" pitchFamily="34" charset="0"/>
              <a:ea typeface="+mn-ea"/>
              <a:cs typeface="Calibri" panose="020F0502020204030204" pitchFamily="34" charset="0"/>
            </a:endParaRPr>
          </a:p>
          <a:p>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It’s possible that free online availability decreases demand of IPs, but together with the decline in book sales and keytags, it is beginning to look like there are fewer newcomers finding their way to our doors.</a:t>
            </a:r>
          </a:p>
        </p:txBody>
      </p:sp>
      <p:sp>
        <p:nvSpPr>
          <p:cNvPr id="4" name="Slide Number Placeholder 3"/>
          <p:cNvSpPr>
            <a:spLocks noGrp="1"/>
          </p:cNvSpPr>
          <p:nvPr>
            <p:ph type="sldNum" sz="quarter" idx="5"/>
          </p:nvPr>
        </p:nvSpPr>
        <p:spPr/>
        <p:txBody>
          <a:bodyPr/>
          <a:lstStyle/>
          <a:p>
            <a:fld id="{CBD274E5-11C2-814A-B0BC-DA9B82DFF9C1}" type="slidenum">
              <a:rPr lang="en-US"/>
              <a:t>46</a:t>
            </a:fld>
            <a:endParaRPr lang="en-US"/>
          </a:p>
        </p:txBody>
      </p:sp>
    </p:spTree>
    <p:extLst>
      <p:ext uri="{BB962C8B-B14F-4D97-AF65-F5344CB8AC3E}">
        <p14:creationId xmlns:p14="http://schemas.microsoft.com/office/powerpoint/2010/main" val="27597193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The cost per meeting to support NA World Services would now be a little more than $14 a month. </a:t>
            </a:r>
          </a:p>
          <a:p>
            <a:r>
              <a:rPr lang="en-US" sz="1200" dirty="0"/>
              <a:t>That’s less than the coffee budget at many home groups. </a:t>
            </a:r>
          </a:p>
          <a:p>
            <a:r>
              <a:rPr lang="en-US" sz="1200" dirty="0"/>
              <a:t>The idea of direct contribution has been discussed since the 1970s.</a:t>
            </a:r>
          </a:p>
          <a:p>
            <a:r>
              <a:rPr lang="en-US" sz="1200" dirty="0"/>
              <a:t>The need for it has never been greater.</a:t>
            </a:r>
          </a:p>
        </p:txBody>
      </p:sp>
      <p:sp>
        <p:nvSpPr>
          <p:cNvPr id="4" name="Slide Number Placeholder 3"/>
          <p:cNvSpPr>
            <a:spLocks noGrp="1"/>
          </p:cNvSpPr>
          <p:nvPr>
            <p:ph type="sldNum" sz="quarter" idx="5"/>
          </p:nvPr>
        </p:nvSpPr>
        <p:spPr/>
        <p:txBody>
          <a:bodyPr/>
          <a:lstStyle/>
          <a:p>
            <a:fld id="{CBD274E5-11C2-814A-B0BC-DA9B82DFF9C1}" type="slidenum">
              <a:rPr lang="en-US"/>
              <a:t>47</a:t>
            </a:fld>
            <a:endParaRPr lang="en-US"/>
          </a:p>
        </p:txBody>
      </p:sp>
    </p:spTree>
    <p:extLst>
      <p:ext uri="{BB962C8B-B14F-4D97-AF65-F5344CB8AC3E}">
        <p14:creationId xmlns:p14="http://schemas.microsoft.com/office/powerpoint/2010/main" val="13237136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BD274E5-11C2-814A-B0BC-DA9B82DFF9C1}" type="slidenum">
              <a:rPr lang="en-US" smtClean="0"/>
              <a:t>48</a:t>
            </a:fld>
            <a:endParaRPr lang="en-US"/>
          </a:p>
        </p:txBody>
      </p:sp>
    </p:spTree>
    <p:extLst>
      <p:ext uri="{BB962C8B-B14F-4D97-AF65-F5344CB8AC3E}">
        <p14:creationId xmlns:p14="http://schemas.microsoft.com/office/powerpoint/2010/main" val="3358025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0C9F9B79-F0F0-7C4D-0887-D8E18408626B}"/>
              </a:ext>
            </a:extLst>
          </p:cNvPr>
          <p:cNvSpPr/>
          <p:nvPr userDrawn="1"/>
        </p:nvSpPr>
        <p:spPr>
          <a:xfrm flipV="1">
            <a:off x="0" y="0"/>
            <a:ext cx="12192000" cy="6858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9B7BDB1C-08FA-B318-AACB-C6C0E94AFC17}"/>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F48CCDC-63FA-B8AB-4D90-BBEFB78E5329}"/>
              </a:ext>
            </a:extLst>
          </p:cNvPr>
          <p:cNvSpPr/>
          <p:nvPr userDrawn="1"/>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338DE047-2052-1F19-3FD9-F23E0060104A}"/>
              </a:ext>
            </a:extLst>
          </p:cNvPr>
          <p:cNvSpPr/>
          <p:nvPr userDrawn="1"/>
        </p:nvSpPr>
        <p:spPr>
          <a:xfrm flipH="1">
            <a:off x="0" y="0"/>
            <a:ext cx="12192000" cy="6858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152F1C20-088B-10FA-BD28-35D812CE61B7}"/>
              </a:ext>
            </a:extLst>
          </p:cNvPr>
          <p:cNvSpPr/>
          <p:nvPr userDrawn="1"/>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descr="A blue and purple background&#10;&#10;Description automatically generated">
            <a:extLst>
              <a:ext uri="{FF2B5EF4-FFF2-40B4-BE49-F238E27FC236}">
                <a16:creationId xmlns:a16="http://schemas.microsoft.com/office/drawing/2014/main" id="{D07258AB-1DF2-BC29-BD3E-1A8C0D3EE8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446"/>
            <a:ext cx="12192001" cy="684855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0C9F9B79-F0F0-7C4D-0887-D8E18408626B}"/>
              </a:ext>
            </a:extLst>
          </p:cNvPr>
          <p:cNvSpPr/>
          <p:nvPr userDrawn="1"/>
        </p:nvSpPr>
        <p:spPr>
          <a:xfrm rot="10800000" flipV="1">
            <a:off x="0" y="0"/>
            <a:ext cx="12192000" cy="6858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222" b="-9222"/>
            </a:stretch>
          </a:blipFill>
        </p:spPr>
        <p:txBody>
          <a:bodyPr/>
          <a:lstStyle/>
          <a:p>
            <a:endParaRPr lang="en-US" sz="800"/>
          </a:p>
        </p:txBody>
      </p:sp>
    </p:spTree>
    <p:extLst>
      <p:ext uri="{BB962C8B-B14F-4D97-AF65-F5344CB8AC3E}">
        <p14:creationId xmlns:p14="http://schemas.microsoft.com/office/powerpoint/2010/main" val="4252916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10/13/26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0.jp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5.png"/><Relationship Id="rId9"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14.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56.jpg"/><Relationship Id="rId5" Type="http://schemas.openxmlformats.org/officeDocument/2006/relationships/image" Target="../media/image14.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62.jp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14.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65.jp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5CDD981-8F33-1316-38AA-038636715459}"/>
              </a:ext>
            </a:extLst>
          </p:cNvPr>
          <p:cNvGrpSpPr/>
          <p:nvPr/>
        </p:nvGrpSpPr>
        <p:grpSpPr>
          <a:xfrm>
            <a:off x="6959600" y="-1"/>
            <a:ext cx="5232402" cy="4953001"/>
            <a:chOff x="10439400" y="-2"/>
            <a:chExt cx="7848603" cy="7429502"/>
          </a:xfrm>
        </p:grpSpPr>
        <p:pic>
          <p:nvPicPr>
            <p:cNvPr id="13" name="Picture 12" descr="A black circle with white lines&#10;&#10;Description automatically generated">
              <a:extLst>
                <a:ext uri="{FF2B5EF4-FFF2-40B4-BE49-F238E27FC236}">
                  <a16:creationId xmlns:a16="http://schemas.microsoft.com/office/drawing/2014/main" id="{D9C28D49-0C83-3706-9BB8-B630F0345B9B}"/>
                </a:ext>
              </a:extLst>
            </p:cNvPr>
            <p:cNvPicPr>
              <a:picLocks noChangeAspect="1"/>
            </p:cNvPicPr>
            <p:nvPr/>
          </p:nvPicPr>
          <p:blipFill rotWithShape="1">
            <a:blip r:embed="rId3">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14" name="Picture 13" descr="A black circle with white lines&#10;&#10;Description automatically generated">
              <a:extLst>
                <a:ext uri="{FF2B5EF4-FFF2-40B4-BE49-F238E27FC236}">
                  <a16:creationId xmlns:a16="http://schemas.microsoft.com/office/drawing/2014/main" id="{714C431A-76E1-C78A-DBF0-FA8773F99B11}"/>
                </a:ext>
              </a:extLst>
            </p:cNvPr>
            <p:cNvPicPr>
              <a:picLocks noChangeAspect="1"/>
            </p:cNvPicPr>
            <p:nvPr/>
          </p:nvPicPr>
          <p:blipFill rotWithShape="1">
            <a:blip r:embed="rId4">
              <a:extLst>
                <a:ext uri="{28A0092B-C50C-407E-A947-70E740481C1C}">
                  <a14:useLocalDpi xmlns:a14="http://schemas.microsoft.com/office/drawing/2010/main" val="0"/>
                </a:ext>
              </a:extLst>
            </a:blip>
            <a:srcRect r="11401" b="4445"/>
            <a:stretch/>
          </p:blipFill>
          <p:spPr>
            <a:xfrm rot="16200000">
              <a:off x="11946693" y="-211892"/>
              <a:ext cx="6129420" cy="6553200"/>
            </a:xfrm>
            <a:prstGeom prst="rect">
              <a:avLst/>
            </a:prstGeom>
          </p:spPr>
        </p:pic>
      </p:grpSp>
      <p:grpSp>
        <p:nvGrpSpPr>
          <p:cNvPr id="2" name="Group 3">
            <a:extLst>
              <a:ext uri="{FF2B5EF4-FFF2-40B4-BE49-F238E27FC236}">
                <a16:creationId xmlns:a16="http://schemas.microsoft.com/office/drawing/2014/main" id="{99291838-02BE-41DD-C016-EA2171B22ECE}"/>
              </a:ext>
            </a:extLst>
          </p:cNvPr>
          <p:cNvGrpSpPr/>
          <p:nvPr/>
        </p:nvGrpSpPr>
        <p:grpSpPr>
          <a:xfrm>
            <a:off x="9630005" y="5740463"/>
            <a:ext cx="1876195" cy="429027"/>
            <a:chOff x="0" y="0"/>
            <a:chExt cx="741213" cy="169492"/>
          </a:xfrm>
        </p:grpSpPr>
        <p:sp>
          <p:nvSpPr>
            <p:cNvPr id="3" name="Freeform 4">
              <a:extLst>
                <a:ext uri="{FF2B5EF4-FFF2-40B4-BE49-F238E27FC236}">
                  <a16:creationId xmlns:a16="http://schemas.microsoft.com/office/drawing/2014/main" id="{B4873A7A-B783-395C-D390-9EFE3A21E44A}"/>
                </a:ext>
              </a:extLst>
            </p:cNvPr>
            <p:cNvSpPr/>
            <p:nvPr/>
          </p:nvSpPr>
          <p:spPr>
            <a:xfrm>
              <a:off x="0" y="0"/>
              <a:ext cx="741213" cy="169492"/>
            </a:xfrm>
            <a:custGeom>
              <a:avLst/>
              <a:gdLst/>
              <a:ahLst/>
              <a:cxnLst/>
              <a:rect l="l" t="t" r="r" b="b"/>
              <a:pathLst>
                <a:path w="741213" h="169492">
                  <a:moveTo>
                    <a:pt x="84746" y="0"/>
                  </a:moveTo>
                  <a:lnTo>
                    <a:pt x="656467" y="0"/>
                  </a:lnTo>
                  <a:cubicBezTo>
                    <a:pt x="678943" y="0"/>
                    <a:pt x="700498" y="8929"/>
                    <a:pt x="716391" y="24822"/>
                  </a:cubicBezTo>
                  <a:cubicBezTo>
                    <a:pt x="732284" y="40714"/>
                    <a:pt x="741213" y="62270"/>
                    <a:pt x="741213" y="84746"/>
                  </a:cubicBezTo>
                  <a:lnTo>
                    <a:pt x="741213" y="84746"/>
                  </a:lnTo>
                  <a:cubicBezTo>
                    <a:pt x="741213" y="107222"/>
                    <a:pt x="732284" y="128777"/>
                    <a:pt x="716391" y="144670"/>
                  </a:cubicBezTo>
                  <a:cubicBezTo>
                    <a:pt x="700498" y="160563"/>
                    <a:pt x="678943" y="169492"/>
                    <a:pt x="656467" y="169492"/>
                  </a:cubicBezTo>
                  <a:lnTo>
                    <a:pt x="84746" y="169492"/>
                  </a:lnTo>
                  <a:cubicBezTo>
                    <a:pt x="62270" y="169492"/>
                    <a:pt x="40714" y="160563"/>
                    <a:pt x="24822" y="144670"/>
                  </a:cubicBezTo>
                  <a:cubicBezTo>
                    <a:pt x="8929" y="128777"/>
                    <a:pt x="0" y="107222"/>
                    <a:pt x="0" y="84746"/>
                  </a:cubicBezTo>
                  <a:lnTo>
                    <a:pt x="0" y="84746"/>
                  </a:lnTo>
                  <a:cubicBezTo>
                    <a:pt x="0" y="62270"/>
                    <a:pt x="8929" y="40714"/>
                    <a:pt x="24822" y="24822"/>
                  </a:cubicBezTo>
                  <a:cubicBezTo>
                    <a:pt x="40714" y="8929"/>
                    <a:pt x="62270" y="0"/>
                    <a:pt x="84746" y="0"/>
                  </a:cubicBezTo>
                  <a:close/>
                </a:path>
              </a:pathLst>
            </a:custGeom>
            <a:gradFill rotWithShape="1">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ln w="19050" cap="rnd">
              <a:solidFill>
                <a:srgbClr val="FFFFFF"/>
              </a:solidFill>
              <a:prstDash val="solid"/>
              <a:round/>
            </a:ln>
          </p:spPr>
          <p:txBody>
            <a:bodyPr/>
            <a:lstStyle/>
            <a:p>
              <a:endParaRPr lang="en-US" sz="800"/>
            </a:p>
          </p:txBody>
        </p:sp>
        <p:sp>
          <p:nvSpPr>
            <p:cNvPr id="4" name="TextBox 5">
              <a:extLst>
                <a:ext uri="{FF2B5EF4-FFF2-40B4-BE49-F238E27FC236}">
                  <a16:creationId xmlns:a16="http://schemas.microsoft.com/office/drawing/2014/main" id="{8E5B5CC5-39FD-AA54-D040-2984B8939940}"/>
                </a:ext>
              </a:extLst>
            </p:cNvPr>
            <p:cNvSpPr txBox="1"/>
            <p:nvPr/>
          </p:nvSpPr>
          <p:spPr>
            <a:xfrm>
              <a:off x="0" y="85725"/>
              <a:ext cx="741213" cy="83767"/>
            </a:xfrm>
            <a:prstGeom prst="rect">
              <a:avLst/>
            </a:prstGeom>
          </p:spPr>
          <p:txBody>
            <a:bodyPr lIns="33867" tIns="33867" rIns="33867" bIns="33867" rtlCol="0" anchor="ctr"/>
            <a:lstStyle/>
            <a:p>
              <a:pPr algn="ctr">
                <a:lnSpc>
                  <a:spcPts val="1479"/>
                </a:lnSpc>
              </a:pPr>
              <a:endParaRPr sz="800"/>
            </a:p>
          </p:txBody>
        </p:sp>
      </p:grpSp>
      <p:sp>
        <p:nvSpPr>
          <p:cNvPr id="5" name="TextBox 6">
            <a:extLst>
              <a:ext uri="{FF2B5EF4-FFF2-40B4-BE49-F238E27FC236}">
                <a16:creationId xmlns:a16="http://schemas.microsoft.com/office/drawing/2014/main" id="{1FECC188-EE97-6FE3-1A26-6309FCD1EDEB}"/>
              </a:ext>
            </a:extLst>
          </p:cNvPr>
          <p:cNvSpPr txBox="1"/>
          <p:nvPr/>
        </p:nvSpPr>
        <p:spPr>
          <a:xfrm>
            <a:off x="228600" y="1524000"/>
            <a:ext cx="8407400" cy="3389582"/>
          </a:xfrm>
          <a:prstGeom prst="rect">
            <a:avLst/>
          </a:prstGeom>
        </p:spPr>
        <p:txBody>
          <a:bodyPr wrap="square" lIns="0" tIns="0" rIns="0" bIns="0" rtlCol="0" anchor="t">
            <a:spAutoFit/>
          </a:bodyPr>
          <a:lstStyle/>
          <a:p>
            <a:pPr>
              <a:lnSpc>
                <a:spcPts val="13116"/>
              </a:lnSpc>
            </a:pPr>
            <a:r>
              <a:rPr lang="en-US" sz="15000" b="1" spc="-717">
                <a:solidFill>
                  <a:srgbClr val="FFFFFF"/>
                </a:solidFill>
                <a:latin typeface="Open Sauce Heavy"/>
                <a:ea typeface="Open Sauce Heavy"/>
                <a:cs typeface="Open Sauce Heavy"/>
                <a:sym typeface="Open Sauce Heavy"/>
              </a:rPr>
              <a:t>What is</a:t>
            </a:r>
          </a:p>
          <a:p>
            <a:pPr>
              <a:lnSpc>
                <a:spcPts val="13116"/>
              </a:lnSpc>
            </a:pPr>
            <a:r>
              <a:rPr lang="en-US" sz="15000" b="1" spc="-717">
                <a:solidFill>
                  <a:srgbClr val="FFFFFF"/>
                </a:solidFill>
                <a:latin typeface="Open Sauce Heavy"/>
                <a:ea typeface="Open Sauce Heavy"/>
                <a:cs typeface="Open Sauce Heavy"/>
                <a:sym typeface="Open Sauce Heavy"/>
              </a:rPr>
              <a:t>NAWS?</a:t>
            </a:r>
          </a:p>
        </p:txBody>
      </p:sp>
      <p:sp>
        <p:nvSpPr>
          <p:cNvPr id="6" name="TextBox 8">
            <a:extLst>
              <a:ext uri="{FF2B5EF4-FFF2-40B4-BE49-F238E27FC236}">
                <a16:creationId xmlns:a16="http://schemas.microsoft.com/office/drawing/2014/main" id="{6FE7BC52-E779-22A4-518A-A4999E961B0C}"/>
              </a:ext>
            </a:extLst>
          </p:cNvPr>
          <p:cNvSpPr txBox="1"/>
          <p:nvPr/>
        </p:nvSpPr>
        <p:spPr>
          <a:xfrm>
            <a:off x="457200" y="4953000"/>
            <a:ext cx="8534400" cy="1713674"/>
          </a:xfrm>
          <a:prstGeom prst="rect">
            <a:avLst/>
          </a:prstGeom>
        </p:spPr>
        <p:txBody>
          <a:bodyPr wrap="square" lIns="0" tIns="0" rIns="0" bIns="0" rtlCol="0" anchor="t">
            <a:spAutoFit/>
          </a:bodyPr>
          <a:lstStyle/>
          <a:p>
            <a:pPr>
              <a:lnSpc>
                <a:spcPts val="3360"/>
              </a:lnSpc>
            </a:pPr>
            <a:r>
              <a:rPr lang="en-US" sz="2667">
                <a:solidFill>
                  <a:srgbClr val="FFFFFF"/>
                </a:solidFill>
                <a:latin typeface="Open Sauce Light"/>
                <a:ea typeface="Open Sauce Light"/>
                <a:cs typeface="Open Sauce Light"/>
                <a:sym typeface="Open Sauce Light"/>
              </a:rPr>
              <a:t>NAWS provides services to support the worldwide Fellowship of NA, including literature publishing, translation, public relations, conference support, and coordination of global Fellowship development.</a:t>
            </a:r>
          </a:p>
        </p:txBody>
      </p:sp>
      <p:sp>
        <p:nvSpPr>
          <p:cNvPr id="7" name="TextBox 16">
            <a:extLst>
              <a:ext uri="{FF2B5EF4-FFF2-40B4-BE49-F238E27FC236}">
                <a16:creationId xmlns:a16="http://schemas.microsoft.com/office/drawing/2014/main" id="{1A5D86A0-360E-2643-3AD6-594788B0B78F}"/>
              </a:ext>
            </a:extLst>
          </p:cNvPr>
          <p:cNvSpPr txBox="1"/>
          <p:nvPr/>
        </p:nvSpPr>
        <p:spPr>
          <a:xfrm>
            <a:off x="9630005" y="5842582"/>
            <a:ext cx="1876195" cy="202812"/>
          </a:xfrm>
          <a:prstGeom prst="rect">
            <a:avLst/>
          </a:prstGeom>
        </p:spPr>
        <p:txBody>
          <a:bodyPr lIns="0" tIns="0" rIns="0" bIns="0" rtlCol="0" anchor="t">
            <a:spAutoFit/>
          </a:bodyPr>
          <a:lstStyle/>
          <a:p>
            <a:pPr algn="ctr">
              <a:lnSpc>
                <a:spcPts val="1680"/>
              </a:lnSpc>
            </a:pPr>
            <a:r>
              <a:rPr lang="en-US" sz="1333" spc="-75" dirty="0">
                <a:solidFill>
                  <a:srgbClr val="FFFFFF"/>
                </a:solidFill>
                <a:latin typeface="Open Sauce"/>
                <a:ea typeface="Open Sauce"/>
                <a:cs typeface="Open Sauce"/>
                <a:sym typeface="Open Sauce"/>
              </a:rPr>
              <a:t>October 2026</a:t>
            </a:r>
          </a:p>
        </p:txBody>
      </p:sp>
      <p:sp>
        <p:nvSpPr>
          <p:cNvPr id="9" name="TextBox 9">
            <a:extLst>
              <a:ext uri="{FF2B5EF4-FFF2-40B4-BE49-F238E27FC236}">
                <a16:creationId xmlns:a16="http://schemas.microsoft.com/office/drawing/2014/main" id="{31AA5B40-4B07-58AB-401E-30712D4F625E}"/>
              </a:ext>
            </a:extLst>
          </p:cNvPr>
          <p:cNvSpPr txBox="1"/>
          <p:nvPr/>
        </p:nvSpPr>
        <p:spPr>
          <a:xfrm rot="2335913">
            <a:off x="5942316" y="-1589300"/>
            <a:ext cx="7867422" cy="7147008"/>
          </a:xfrm>
          <a:prstGeom prst="ellipse">
            <a:avLst/>
          </a:prstGeom>
        </p:spPr>
        <p:txBody>
          <a:bodyPr spcFirstLastPara="1" lIns="0" tIns="0" rIns="0" bIns="0" numCol="1" rtlCol="0" anchor="t">
            <a:prstTxWarp prst="textArchDown">
              <a:avLst/>
            </a:prstTxWarp>
            <a:spAutoFit/>
          </a:bodyPr>
          <a:lstStyle/>
          <a:p>
            <a:pPr algn="r">
              <a:lnSpc>
                <a:spcPts val="11050"/>
              </a:lnSpc>
            </a:pPr>
            <a:r>
              <a:rPr lang="en-US" sz="5000" b="1" spc="67">
                <a:solidFill>
                  <a:srgbClr val="FFFFFF">
                    <a:alpha val="23000"/>
                  </a:srgbClr>
                </a:solidFill>
                <a:latin typeface="Open Sauce Bold"/>
                <a:ea typeface="Open Sauce Bold"/>
                <a:cs typeface="Open Sauce Bold"/>
                <a:sym typeface="Open Sauce Bold"/>
              </a:rPr>
              <a:t>WORLD SERVICES</a:t>
            </a:r>
          </a:p>
        </p:txBody>
      </p:sp>
      <p:pic>
        <p:nvPicPr>
          <p:cNvPr id="10" name="Picture 9">
            <a:extLst>
              <a:ext uri="{FF2B5EF4-FFF2-40B4-BE49-F238E27FC236}">
                <a16:creationId xmlns:a16="http://schemas.microsoft.com/office/drawing/2014/main" id="{77E43A2B-A543-A071-A257-EA3EE02C0D9A}"/>
              </a:ext>
            </a:extLst>
          </p:cNvPr>
          <p:cNvPicPr>
            <a:picLocks noChangeAspect="1"/>
          </p:cNvPicPr>
          <p:nvPr/>
        </p:nvPicPr>
        <p:blipFill>
          <a:blip r:embed="rId5">
            <a:alphaModFix amt="23000"/>
          </a:blip>
          <a:stretch>
            <a:fillRect/>
          </a:stretch>
        </p:blipFill>
        <p:spPr>
          <a:xfrm>
            <a:off x="8280400" y="127000"/>
            <a:ext cx="3761083" cy="3406264"/>
          </a:xfrm>
          <a:prstGeom prst="rect">
            <a:avLst/>
          </a:prstGeom>
        </p:spPr>
      </p:pic>
      <p:pic>
        <p:nvPicPr>
          <p:cNvPr id="11" name="Picture 10">
            <a:extLst>
              <a:ext uri="{FF2B5EF4-FFF2-40B4-BE49-F238E27FC236}">
                <a16:creationId xmlns:a16="http://schemas.microsoft.com/office/drawing/2014/main" id="{5DBD96A1-467D-EB0D-E2CB-9B5405D2298F}"/>
              </a:ext>
            </a:extLst>
          </p:cNvPr>
          <p:cNvPicPr>
            <a:picLocks noChangeAspect="1"/>
          </p:cNvPicPr>
          <p:nvPr/>
        </p:nvPicPr>
        <p:blipFill>
          <a:blip r:embed="rId6">
            <a:alphaModFix amt="23000"/>
          </a:blip>
          <a:stretch>
            <a:fillRect/>
          </a:stretch>
        </p:blipFill>
        <p:spPr>
          <a:xfrm>
            <a:off x="11277600" y="3327400"/>
            <a:ext cx="215359" cy="215359"/>
          </a:xfrm>
          <a:prstGeom prst="rect">
            <a:avLst/>
          </a:prstGeom>
        </p:spPr>
      </p:pic>
    </p:spTree>
    <p:extLst>
      <p:ext uri="{BB962C8B-B14F-4D97-AF65-F5344CB8AC3E}">
        <p14:creationId xmlns:p14="http://schemas.microsoft.com/office/powerpoint/2010/main" val="2885817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ounded Rectangle 112">
            <a:extLst>
              <a:ext uri="{FF2B5EF4-FFF2-40B4-BE49-F238E27FC236}">
                <a16:creationId xmlns:a16="http://schemas.microsoft.com/office/drawing/2014/main" id="{1C2BB1D8-754C-3982-BC8D-A197F5E678AD}"/>
              </a:ext>
            </a:extLst>
          </p:cNvPr>
          <p:cNvSpPr/>
          <p:nvPr/>
        </p:nvSpPr>
        <p:spPr>
          <a:xfrm>
            <a:off x="152400" y="4724400"/>
            <a:ext cx="59436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descr="A black circle with white lines&#10;&#10;Description automatically generated">
            <a:extLst>
              <a:ext uri="{FF2B5EF4-FFF2-40B4-BE49-F238E27FC236}">
                <a16:creationId xmlns:a16="http://schemas.microsoft.com/office/drawing/2014/main" id="{935AA6D8-AAC1-EE62-7990-251AA2056CA3}"/>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sp>
        <p:nvSpPr>
          <p:cNvPr id="116" name="Rounded Rectangle 115">
            <a:extLst>
              <a:ext uri="{FF2B5EF4-FFF2-40B4-BE49-F238E27FC236}">
                <a16:creationId xmlns:a16="http://schemas.microsoft.com/office/drawing/2014/main" id="{BEE10807-40BE-94CA-03B9-AF09C5C75D81}"/>
              </a:ext>
            </a:extLst>
          </p:cNvPr>
          <p:cNvSpPr/>
          <p:nvPr/>
        </p:nvSpPr>
        <p:spPr>
          <a:xfrm>
            <a:off x="990602" y="3657600"/>
            <a:ext cx="21336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ounded Rectangle 114">
            <a:extLst>
              <a:ext uri="{FF2B5EF4-FFF2-40B4-BE49-F238E27FC236}">
                <a16:creationId xmlns:a16="http://schemas.microsoft.com/office/drawing/2014/main" id="{EB858A86-49E1-2CDD-2DDA-89D1D75C4B0F}"/>
              </a:ext>
            </a:extLst>
          </p:cNvPr>
          <p:cNvSpPr/>
          <p:nvPr/>
        </p:nvSpPr>
        <p:spPr>
          <a:xfrm>
            <a:off x="6400800" y="4724400"/>
            <a:ext cx="36576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ounded Rectangle 113">
            <a:extLst>
              <a:ext uri="{FF2B5EF4-FFF2-40B4-BE49-F238E27FC236}">
                <a16:creationId xmlns:a16="http://schemas.microsoft.com/office/drawing/2014/main" id="{F32643EC-F302-0995-C970-3CB562CC71A0}"/>
              </a:ext>
            </a:extLst>
          </p:cNvPr>
          <p:cNvSpPr/>
          <p:nvPr/>
        </p:nvSpPr>
        <p:spPr>
          <a:xfrm>
            <a:off x="3429000" y="3657600"/>
            <a:ext cx="67818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9">
            <a:extLst>
              <a:ext uri="{FF2B5EF4-FFF2-40B4-BE49-F238E27FC236}">
                <a16:creationId xmlns:a16="http://schemas.microsoft.com/office/drawing/2014/main" id="{7B125757-C744-A7A3-6093-4C735B3EE29D}"/>
              </a:ext>
            </a:extLst>
          </p:cNvPr>
          <p:cNvSpPr txBox="1"/>
          <p:nvPr/>
        </p:nvSpPr>
        <p:spPr>
          <a:xfrm>
            <a:off x="4665573" y="719965"/>
            <a:ext cx="6840627" cy="1423467"/>
          </a:xfrm>
          <a:prstGeom prst="rect">
            <a:avLst/>
          </a:prstGeom>
        </p:spPr>
        <p:txBody>
          <a:bodyPr lIns="0" tIns="0" rIns="0" bIns="0" rtlCol="0" anchor="t">
            <a:spAutoFit/>
          </a:bodyPr>
          <a:lstStyle/>
          <a:p>
            <a:pPr algn="r">
              <a:lnSpc>
                <a:spcPts val="11050"/>
              </a:lnSpc>
            </a:pPr>
            <a:r>
              <a:rPr lang="en-US" sz="9444" b="1" spc="-396">
                <a:solidFill>
                  <a:srgbClr val="FFFFFF"/>
                </a:solidFill>
                <a:latin typeface="Open Sauce Bold"/>
                <a:ea typeface="Open Sauce Bold"/>
                <a:cs typeface="Open Sauce Bold"/>
                <a:sym typeface="Open Sauce Bold"/>
              </a:rPr>
              <a:t>Contents</a:t>
            </a:r>
          </a:p>
        </p:txBody>
      </p:sp>
      <p:pic>
        <p:nvPicPr>
          <p:cNvPr id="54" name="Picture 53" descr="A black circle with white lines&#10;&#10;Description automatically generated">
            <a:extLst>
              <a:ext uri="{FF2B5EF4-FFF2-40B4-BE49-F238E27FC236}">
                <a16:creationId xmlns:a16="http://schemas.microsoft.com/office/drawing/2014/main" id="{3410F920-19B4-474F-9346-139D00A0116A}"/>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12700"/>
            <a:ext cx="2523067" cy="2497667"/>
          </a:xfrm>
          <a:prstGeom prst="rect">
            <a:avLst/>
          </a:prstGeom>
        </p:spPr>
      </p:pic>
      <p:grpSp>
        <p:nvGrpSpPr>
          <p:cNvPr id="97" name="Google Shape;7127;p88">
            <a:extLst>
              <a:ext uri="{FF2B5EF4-FFF2-40B4-BE49-F238E27FC236}">
                <a16:creationId xmlns:a16="http://schemas.microsoft.com/office/drawing/2014/main" id="{B418654A-2AB1-FE65-7D33-43477FF33D58}"/>
              </a:ext>
            </a:extLst>
          </p:cNvPr>
          <p:cNvGrpSpPr/>
          <p:nvPr/>
        </p:nvGrpSpPr>
        <p:grpSpPr>
          <a:xfrm>
            <a:off x="233362" y="4876800"/>
            <a:ext cx="674404" cy="528102"/>
            <a:chOff x="-41526450" y="3653375"/>
            <a:chExt cx="315875" cy="247350"/>
          </a:xfrm>
          <a:solidFill>
            <a:schemeClr val="bg1">
              <a:alpha val="40000"/>
            </a:schemeClr>
          </a:solidFill>
        </p:grpSpPr>
        <p:sp>
          <p:nvSpPr>
            <p:cNvPr id="98" name="Google Shape;7128;p88">
              <a:extLst>
                <a:ext uri="{FF2B5EF4-FFF2-40B4-BE49-F238E27FC236}">
                  <a16:creationId xmlns:a16="http://schemas.microsoft.com/office/drawing/2014/main" id="{93829F49-0263-23E2-F377-49C9C345E0BE}"/>
                </a:ext>
              </a:extLst>
            </p:cNvPr>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121900" tIns="121900" rIns="121900" bIns="121900" anchor="ctr" anchorCtr="0">
              <a:noAutofit/>
            </a:bodyPr>
            <a:lstStyle/>
            <a:p>
              <a:endParaRPr sz="2400"/>
            </a:p>
          </p:txBody>
        </p:sp>
        <p:sp>
          <p:nvSpPr>
            <p:cNvPr id="99" name="Google Shape;7129;p88">
              <a:extLst>
                <a:ext uri="{FF2B5EF4-FFF2-40B4-BE49-F238E27FC236}">
                  <a16:creationId xmlns:a16="http://schemas.microsoft.com/office/drawing/2014/main" id="{E8D380C3-E8D0-E00B-7101-368681439995}"/>
                </a:ext>
              </a:extLst>
            </p:cNvPr>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70" name="TextBox 54">
            <a:extLst>
              <a:ext uri="{FF2B5EF4-FFF2-40B4-BE49-F238E27FC236}">
                <a16:creationId xmlns:a16="http://schemas.microsoft.com/office/drawing/2014/main" id="{B4B367F7-1DBB-C78A-E4E3-B49807B80905}"/>
              </a:ext>
            </a:extLst>
          </p:cNvPr>
          <p:cNvSpPr txBox="1"/>
          <p:nvPr/>
        </p:nvSpPr>
        <p:spPr>
          <a:xfrm>
            <a:off x="1905001" y="4038600"/>
            <a:ext cx="1066801" cy="284501"/>
          </a:xfrm>
          <a:prstGeom prst="rect">
            <a:avLst/>
          </a:prstGeom>
        </p:spPr>
        <p:txBody>
          <a:bodyPr wrap="square" lIns="0" tIns="0" rIns="0" bIns="0" rtlCol="0" anchor="t">
            <a:spAutoFit/>
          </a:bodyPr>
          <a:lstStyle/>
          <a:p>
            <a:pPr>
              <a:lnSpc>
                <a:spcPts val="2053"/>
              </a:lnSpc>
              <a:spcBef>
                <a:spcPct val="0"/>
              </a:spcBef>
            </a:pPr>
            <a:r>
              <a:rPr lang="en-US" sz="2800" b="1">
                <a:solidFill>
                  <a:srgbClr val="FFFFFF"/>
                </a:solidFill>
                <a:latin typeface="Open Sauce Bold"/>
                <a:ea typeface="Open Sauce Bold"/>
                <a:cs typeface="Open Sauce Bold"/>
                <a:sym typeface="Open Sauce Bold"/>
              </a:rPr>
              <a:t>WSC</a:t>
            </a:r>
          </a:p>
        </p:txBody>
      </p:sp>
      <p:pic>
        <p:nvPicPr>
          <p:cNvPr id="75" name="Picture 74" descr="A grey sphere with black lines and dots&#10;&#10;Description automatically generated with low confidence">
            <a:extLst>
              <a:ext uri="{FF2B5EF4-FFF2-40B4-BE49-F238E27FC236}">
                <a16:creationId xmlns:a16="http://schemas.microsoft.com/office/drawing/2014/main" id="{7551809A-6060-B437-50B4-CA53BB8B554A}"/>
              </a:ext>
            </a:extLst>
          </p:cNvPr>
          <p:cNvPicPr>
            <a:picLocks noChangeAspect="1"/>
          </p:cNvPicPr>
          <p:nvPr/>
        </p:nvPicPr>
        <p:blipFill>
          <a:blip r:embed="rId5">
            <a:biLevel thresh="25000"/>
            <a:alphaModFix amt="40000"/>
          </a:blip>
          <a:stretch>
            <a:fillRect/>
          </a:stretch>
        </p:blipFill>
        <p:spPr>
          <a:xfrm>
            <a:off x="1143001" y="3810000"/>
            <a:ext cx="531223" cy="531223"/>
          </a:xfrm>
          <a:prstGeom prst="rect">
            <a:avLst/>
          </a:prstGeom>
        </p:spPr>
      </p:pic>
      <p:sp>
        <p:nvSpPr>
          <p:cNvPr id="106" name="TextBox 54">
            <a:extLst>
              <a:ext uri="{FF2B5EF4-FFF2-40B4-BE49-F238E27FC236}">
                <a16:creationId xmlns:a16="http://schemas.microsoft.com/office/drawing/2014/main" id="{9C9E5B4B-B2DF-5C6A-2E07-7D069EAEDD9D}"/>
              </a:ext>
            </a:extLst>
          </p:cNvPr>
          <p:cNvSpPr txBox="1"/>
          <p:nvPr/>
        </p:nvSpPr>
        <p:spPr>
          <a:xfrm>
            <a:off x="7198477" y="5105400"/>
            <a:ext cx="2707523" cy="284501"/>
          </a:xfrm>
          <a:prstGeom prst="rect">
            <a:avLst/>
          </a:prstGeom>
        </p:spPr>
        <p:txBody>
          <a:bodyPr wrap="square" lIns="0" tIns="0" rIns="0" bIns="0" rtlCol="0" anchor="t">
            <a:spAutoFit/>
          </a:bodyPr>
          <a:lstStyle/>
          <a:p>
            <a:pPr>
              <a:lnSpc>
                <a:spcPts val="2053"/>
              </a:lnSpc>
              <a:spcBef>
                <a:spcPct val="0"/>
              </a:spcBef>
            </a:pPr>
            <a:r>
              <a:rPr lang="en-US" sz="2800" b="1" spc="-160">
                <a:solidFill>
                  <a:srgbClr val="FFFFFF"/>
                </a:solidFill>
                <a:latin typeface="Open Sauce Bold"/>
                <a:ea typeface="Open Sauce Bold"/>
                <a:cs typeface="Open Sauce Bold"/>
                <a:sym typeface="Open Sauce Bold"/>
              </a:rPr>
              <a:t>When We Share</a:t>
            </a:r>
          </a:p>
        </p:txBody>
      </p:sp>
      <p:grpSp>
        <p:nvGrpSpPr>
          <p:cNvPr id="77" name="Google Shape;6708;p87">
            <a:extLst>
              <a:ext uri="{FF2B5EF4-FFF2-40B4-BE49-F238E27FC236}">
                <a16:creationId xmlns:a16="http://schemas.microsoft.com/office/drawing/2014/main" id="{0117D621-81E9-FF3E-7F7F-8B3DA7B738EC}"/>
              </a:ext>
            </a:extLst>
          </p:cNvPr>
          <p:cNvGrpSpPr/>
          <p:nvPr/>
        </p:nvGrpSpPr>
        <p:grpSpPr>
          <a:xfrm>
            <a:off x="6553200" y="4876800"/>
            <a:ext cx="530002" cy="524883"/>
            <a:chOff x="5049725" y="1435050"/>
            <a:chExt cx="486550" cy="481850"/>
          </a:xfrm>
          <a:solidFill>
            <a:schemeClr val="bg1">
              <a:alpha val="40000"/>
            </a:schemeClr>
          </a:solidFill>
        </p:grpSpPr>
        <p:sp>
          <p:nvSpPr>
            <p:cNvPr id="78" name="Google Shape;6709;p87">
              <a:extLst>
                <a:ext uri="{FF2B5EF4-FFF2-40B4-BE49-F238E27FC236}">
                  <a16:creationId xmlns:a16="http://schemas.microsoft.com/office/drawing/2014/main" id="{783F0CD0-A788-FBB9-6F79-EB5C11C6FFD9}"/>
                </a:ext>
              </a:extLst>
            </p:cNvPr>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79" name="Google Shape;6710;p87">
              <a:extLst>
                <a:ext uri="{FF2B5EF4-FFF2-40B4-BE49-F238E27FC236}">
                  <a16:creationId xmlns:a16="http://schemas.microsoft.com/office/drawing/2014/main" id="{E2B3739C-4F16-422F-7D07-B29D3C4FAFD6}"/>
                </a:ext>
              </a:extLst>
            </p:cNvPr>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80" name="Google Shape;6711;p87">
              <a:extLst>
                <a:ext uri="{FF2B5EF4-FFF2-40B4-BE49-F238E27FC236}">
                  <a16:creationId xmlns:a16="http://schemas.microsoft.com/office/drawing/2014/main" id="{5C246EB5-62B2-6763-9767-73EBEBC18856}"/>
                </a:ext>
              </a:extLst>
            </p:cNvPr>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81" name="Google Shape;6712;p87">
              <a:extLst>
                <a:ext uri="{FF2B5EF4-FFF2-40B4-BE49-F238E27FC236}">
                  <a16:creationId xmlns:a16="http://schemas.microsoft.com/office/drawing/2014/main" id="{A00B3837-31BC-BE27-311B-048B8FA57F02}"/>
                </a:ext>
              </a:extLst>
            </p:cNvPr>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108" name="TextBox 54">
            <a:extLst>
              <a:ext uri="{FF2B5EF4-FFF2-40B4-BE49-F238E27FC236}">
                <a16:creationId xmlns:a16="http://schemas.microsoft.com/office/drawing/2014/main" id="{E7D4A525-6FED-ED55-7F06-17DF6CD8799B}"/>
              </a:ext>
            </a:extLst>
          </p:cNvPr>
          <p:cNvSpPr txBox="1"/>
          <p:nvPr/>
        </p:nvSpPr>
        <p:spPr>
          <a:xfrm>
            <a:off x="4343400" y="4038600"/>
            <a:ext cx="6192460" cy="284501"/>
          </a:xfrm>
          <a:prstGeom prst="rect">
            <a:avLst/>
          </a:prstGeom>
        </p:spPr>
        <p:txBody>
          <a:bodyPr wrap="square" lIns="0" tIns="0" rIns="0" bIns="0" rtlCol="0" anchor="t">
            <a:spAutoFit/>
          </a:bodyPr>
          <a:lstStyle/>
          <a:p>
            <a:pPr>
              <a:lnSpc>
                <a:spcPts val="2053"/>
              </a:lnSpc>
              <a:spcBef>
                <a:spcPct val="0"/>
              </a:spcBef>
            </a:pPr>
            <a:r>
              <a:rPr lang="en-US" sz="2800" b="1" spc="-100">
                <a:solidFill>
                  <a:srgbClr val="FFFFFF"/>
                </a:solidFill>
                <a:latin typeface="Open Sauce Bold"/>
                <a:ea typeface="Open Sauce Bold"/>
                <a:cs typeface="Open Sauce Bold"/>
                <a:sym typeface="Open Sauce Bold"/>
              </a:rPr>
              <a:t>Literature / Carrying the Message</a:t>
            </a:r>
          </a:p>
        </p:txBody>
      </p:sp>
      <p:grpSp>
        <p:nvGrpSpPr>
          <p:cNvPr id="92" name="Google Shape;7064;p88">
            <a:extLst>
              <a:ext uri="{FF2B5EF4-FFF2-40B4-BE49-F238E27FC236}">
                <a16:creationId xmlns:a16="http://schemas.microsoft.com/office/drawing/2014/main" id="{AA08BA71-4C06-877D-A71A-F6D574C102D8}"/>
              </a:ext>
            </a:extLst>
          </p:cNvPr>
          <p:cNvGrpSpPr/>
          <p:nvPr/>
        </p:nvGrpSpPr>
        <p:grpSpPr>
          <a:xfrm>
            <a:off x="3581401" y="3810000"/>
            <a:ext cx="536260" cy="488366"/>
            <a:chOff x="-40378075" y="3267450"/>
            <a:chExt cx="317425" cy="289075"/>
          </a:xfrm>
          <a:solidFill>
            <a:schemeClr val="bg1">
              <a:alpha val="40000"/>
            </a:schemeClr>
          </a:solidFill>
        </p:grpSpPr>
        <p:sp>
          <p:nvSpPr>
            <p:cNvPr id="93" name="Google Shape;7065;p88">
              <a:extLst>
                <a:ext uri="{FF2B5EF4-FFF2-40B4-BE49-F238E27FC236}">
                  <a16:creationId xmlns:a16="http://schemas.microsoft.com/office/drawing/2014/main" id="{28EBE14B-D349-4EF3-4BFC-91C478B00C51}"/>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121900" tIns="121900" rIns="121900" bIns="121900" anchor="ctr" anchorCtr="0">
              <a:noAutofit/>
            </a:bodyPr>
            <a:lstStyle/>
            <a:p>
              <a:endParaRPr sz="2400"/>
            </a:p>
          </p:txBody>
        </p:sp>
        <p:sp>
          <p:nvSpPr>
            <p:cNvPr id="94" name="Google Shape;7066;p88">
              <a:extLst>
                <a:ext uri="{FF2B5EF4-FFF2-40B4-BE49-F238E27FC236}">
                  <a16:creationId xmlns:a16="http://schemas.microsoft.com/office/drawing/2014/main" id="{E195A397-3521-FD1E-55F6-40EA8E4C6B80}"/>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121900" tIns="121900" rIns="121900" bIns="121900" anchor="ctr" anchorCtr="0">
              <a:noAutofit/>
            </a:bodyPr>
            <a:lstStyle/>
            <a:p>
              <a:endParaRPr sz="2400"/>
            </a:p>
          </p:txBody>
        </p:sp>
        <p:sp>
          <p:nvSpPr>
            <p:cNvPr id="95" name="Google Shape;7067;p88">
              <a:extLst>
                <a:ext uri="{FF2B5EF4-FFF2-40B4-BE49-F238E27FC236}">
                  <a16:creationId xmlns:a16="http://schemas.microsoft.com/office/drawing/2014/main" id="{BBA17FE0-75FC-1E72-F8CC-1D61AAEB817C}"/>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121900" tIns="121900" rIns="121900" bIns="121900" anchor="ctr" anchorCtr="0">
              <a:noAutofit/>
            </a:bodyPr>
            <a:lstStyle/>
            <a:p>
              <a:endParaRPr sz="2400"/>
            </a:p>
          </p:txBody>
        </p:sp>
        <p:sp>
          <p:nvSpPr>
            <p:cNvPr id="96" name="Google Shape;7068;p88">
              <a:extLst>
                <a:ext uri="{FF2B5EF4-FFF2-40B4-BE49-F238E27FC236}">
                  <a16:creationId xmlns:a16="http://schemas.microsoft.com/office/drawing/2014/main" id="{8304BF20-D5CB-2F09-4C62-810F3BD40600}"/>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121900" tIns="121900" rIns="121900" bIns="121900" anchor="ctr" anchorCtr="0">
              <a:noAutofit/>
            </a:bodyPr>
            <a:lstStyle/>
            <a:p>
              <a:endParaRPr sz="2400"/>
            </a:p>
          </p:txBody>
        </p:sp>
      </p:grpSp>
      <p:sp>
        <p:nvSpPr>
          <p:cNvPr id="117" name="Rounded Rectangle 116">
            <a:extLst>
              <a:ext uri="{FF2B5EF4-FFF2-40B4-BE49-F238E27FC236}">
                <a16:creationId xmlns:a16="http://schemas.microsoft.com/office/drawing/2014/main" id="{969FFA1C-FF62-04F0-AA30-0F6DC9813D4A}"/>
              </a:ext>
            </a:extLst>
          </p:cNvPr>
          <p:cNvSpPr/>
          <p:nvPr/>
        </p:nvSpPr>
        <p:spPr>
          <a:xfrm>
            <a:off x="3810000" y="5791200"/>
            <a:ext cx="51054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54">
            <a:extLst>
              <a:ext uri="{FF2B5EF4-FFF2-40B4-BE49-F238E27FC236}">
                <a16:creationId xmlns:a16="http://schemas.microsoft.com/office/drawing/2014/main" id="{7F183B7C-5B95-79BE-1987-8F20FDB604F6}"/>
              </a:ext>
            </a:extLst>
          </p:cNvPr>
          <p:cNvSpPr txBox="1"/>
          <p:nvPr/>
        </p:nvSpPr>
        <p:spPr>
          <a:xfrm>
            <a:off x="1071562" y="5105400"/>
            <a:ext cx="4800600" cy="284501"/>
          </a:xfrm>
          <a:prstGeom prst="rect">
            <a:avLst/>
          </a:prstGeom>
        </p:spPr>
        <p:txBody>
          <a:bodyPr wrap="square" lIns="0" tIns="0" rIns="0" bIns="0" rtlCol="0" anchor="t">
            <a:spAutoFit/>
          </a:bodyPr>
          <a:lstStyle/>
          <a:p>
            <a:pPr>
              <a:lnSpc>
                <a:spcPts val="2053"/>
              </a:lnSpc>
              <a:spcBef>
                <a:spcPct val="0"/>
              </a:spcBef>
            </a:pPr>
            <a:r>
              <a:rPr lang="en-US" sz="2800" b="1">
                <a:solidFill>
                  <a:srgbClr val="FFFFFF"/>
                </a:solidFill>
                <a:latin typeface="Open Sauce Bold"/>
                <a:ea typeface="Open Sauce Bold"/>
                <a:cs typeface="Open Sauce Bold"/>
                <a:sym typeface="Open Sauce Bold"/>
              </a:rPr>
              <a:t>Services &amp; Communication</a:t>
            </a:r>
          </a:p>
        </p:txBody>
      </p:sp>
      <p:sp>
        <p:nvSpPr>
          <p:cNvPr id="124" name="TextBox 54">
            <a:extLst>
              <a:ext uri="{FF2B5EF4-FFF2-40B4-BE49-F238E27FC236}">
                <a16:creationId xmlns:a16="http://schemas.microsoft.com/office/drawing/2014/main" id="{8BB66E61-EB8C-217C-082D-C87283012898}"/>
              </a:ext>
            </a:extLst>
          </p:cNvPr>
          <p:cNvSpPr txBox="1"/>
          <p:nvPr/>
        </p:nvSpPr>
        <p:spPr>
          <a:xfrm>
            <a:off x="4572000" y="6172200"/>
            <a:ext cx="5029201" cy="284501"/>
          </a:xfrm>
          <a:prstGeom prst="rect">
            <a:avLst/>
          </a:prstGeom>
        </p:spPr>
        <p:txBody>
          <a:bodyPr wrap="square" lIns="0" tIns="0" rIns="0" bIns="0" rtlCol="0" anchor="t">
            <a:spAutoFit/>
          </a:bodyPr>
          <a:lstStyle/>
          <a:p>
            <a:pPr>
              <a:lnSpc>
                <a:spcPts val="2053"/>
              </a:lnSpc>
              <a:spcBef>
                <a:spcPct val="0"/>
              </a:spcBef>
            </a:pPr>
            <a:r>
              <a:rPr lang="en-US" sz="2800" b="1">
                <a:solidFill>
                  <a:srgbClr val="FFFFFF"/>
                </a:solidFill>
                <a:latin typeface="Open Sauce Bold"/>
                <a:ea typeface="Open Sauce Bold"/>
                <a:cs typeface="Open Sauce Bold"/>
                <a:sym typeface="Open Sauce Bold"/>
              </a:rPr>
              <a:t>Questions and Answers</a:t>
            </a:r>
          </a:p>
        </p:txBody>
      </p:sp>
      <p:sp>
        <p:nvSpPr>
          <p:cNvPr id="100" name="Google Shape;8026;p90">
            <a:extLst>
              <a:ext uri="{FF2B5EF4-FFF2-40B4-BE49-F238E27FC236}">
                <a16:creationId xmlns:a16="http://schemas.microsoft.com/office/drawing/2014/main" id="{979D3256-9888-CCCA-2D04-59FE7974EAD7}"/>
              </a:ext>
            </a:extLst>
          </p:cNvPr>
          <p:cNvSpPr/>
          <p:nvPr/>
        </p:nvSpPr>
        <p:spPr>
          <a:xfrm>
            <a:off x="3909460" y="5890710"/>
            <a:ext cx="586340" cy="586290"/>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bg1">
              <a:alpha val="40000"/>
            </a:schemeClr>
          </a:solidFill>
          <a:ln>
            <a:noFill/>
          </a:ln>
        </p:spPr>
        <p:txBody>
          <a:bodyPr spcFirstLastPara="1" wrap="square" lIns="121900" tIns="121900" rIns="121900" bIns="121900" anchor="ctr" anchorCtr="0">
            <a:noAutofit/>
          </a:bodyPr>
          <a:lstStyle/>
          <a:p>
            <a:endParaRPr sz="2400"/>
          </a:p>
        </p:txBody>
      </p:sp>
      <p:sp>
        <p:nvSpPr>
          <p:cNvPr id="2" name="Rounded Rectangle 1">
            <a:extLst>
              <a:ext uri="{FF2B5EF4-FFF2-40B4-BE49-F238E27FC236}">
                <a16:creationId xmlns:a16="http://schemas.microsoft.com/office/drawing/2014/main" id="{101A3284-064B-DDDA-9214-8353F6C75463}"/>
              </a:ext>
            </a:extLst>
          </p:cNvPr>
          <p:cNvSpPr/>
          <p:nvPr/>
        </p:nvSpPr>
        <p:spPr>
          <a:xfrm>
            <a:off x="152400" y="2590800"/>
            <a:ext cx="40386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oogle Shape;6964;p87">
            <a:extLst>
              <a:ext uri="{FF2B5EF4-FFF2-40B4-BE49-F238E27FC236}">
                <a16:creationId xmlns:a16="http://schemas.microsoft.com/office/drawing/2014/main" id="{044672F8-B513-097F-5456-6CA9D9366C4F}"/>
              </a:ext>
            </a:extLst>
          </p:cNvPr>
          <p:cNvGrpSpPr/>
          <p:nvPr/>
        </p:nvGrpSpPr>
        <p:grpSpPr>
          <a:xfrm>
            <a:off x="304800" y="2743200"/>
            <a:ext cx="515210" cy="515210"/>
            <a:chOff x="3271124" y="4992081"/>
            <a:chExt cx="481814" cy="481821"/>
          </a:xfrm>
          <a:solidFill>
            <a:schemeClr val="bg1">
              <a:alpha val="39904"/>
            </a:schemeClr>
          </a:solidFill>
        </p:grpSpPr>
        <p:sp>
          <p:nvSpPr>
            <p:cNvPr id="64" name="Google Shape;6965;p87">
              <a:extLst>
                <a:ext uri="{FF2B5EF4-FFF2-40B4-BE49-F238E27FC236}">
                  <a16:creationId xmlns:a16="http://schemas.microsoft.com/office/drawing/2014/main" id="{DE4FE3C0-114A-CE5C-FDF1-9C5C196D1227}"/>
                </a:ext>
              </a:extLst>
            </p:cNvPr>
            <p:cNvSpPr/>
            <p:nvPr/>
          </p:nvSpPr>
          <p:spPr>
            <a:xfrm>
              <a:off x="3497950" y="5106025"/>
              <a:ext cx="28250" cy="28250"/>
            </a:xfrm>
            <a:custGeom>
              <a:avLst/>
              <a:gdLst/>
              <a:ahLst/>
              <a:cxnLst/>
              <a:rect l="l" t="t" r="r" b="b"/>
              <a:pathLst>
                <a:path w="1130" h="1130" extrusionOk="0">
                  <a:moveTo>
                    <a:pt x="566" y="1"/>
                  </a:moveTo>
                  <a:cubicBezTo>
                    <a:pt x="253" y="1"/>
                    <a:pt x="0" y="251"/>
                    <a:pt x="0" y="564"/>
                  </a:cubicBezTo>
                  <a:cubicBezTo>
                    <a:pt x="0" y="877"/>
                    <a:pt x="253" y="1130"/>
                    <a:pt x="566" y="1130"/>
                  </a:cubicBezTo>
                  <a:cubicBezTo>
                    <a:pt x="877" y="1130"/>
                    <a:pt x="1130" y="877"/>
                    <a:pt x="1130" y="564"/>
                  </a:cubicBezTo>
                  <a:cubicBezTo>
                    <a:pt x="1130" y="251"/>
                    <a:pt x="877" y="1"/>
                    <a:pt x="566"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65" name="Google Shape;6966;p87">
              <a:extLst>
                <a:ext uri="{FF2B5EF4-FFF2-40B4-BE49-F238E27FC236}">
                  <a16:creationId xmlns:a16="http://schemas.microsoft.com/office/drawing/2014/main" id="{A1DEC070-B946-5BC7-B6E2-265F854FBFF5}"/>
                </a:ext>
              </a:extLst>
            </p:cNvPr>
            <p:cNvSpPr/>
            <p:nvPr/>
          </p:nvSpPr>
          <p:spPr>
            <a:xfrm>
              <a:off x="3497950" y="5218950"/>
              <a:ext cx="28250" cy="141175"/>
            </a:xfrm>
            <a:custGeom>
              <a:avLst/>
              <a:gdLst/>
              <a:ahLst/>
              <a:cxnLst/>
              <a:rect l="l" t="t" r="r" b="b"/>
              <a:pathLst>
                <a:path w="1130" h="5647" extrusionOk="0">
                  <a:moveTo>
                    <a:pt x="0" y="0"/>
                  </a:moveTo>
                  <a:lnTo>
                    <a:pt x="0" y="5647"/>
                  </a:lnTo>
                  <a:lnTo>
                    <a:pt x="1130" y="5647"/>
                  </a:lnTo>
                  <a:lnTo>
                    <a:pt x="1130" y="0"/>
                  </a:ln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66" name="Google Shape;6967;p87">
              <a:extLst>
                <a:ext uri="{FF2B5EF4-FFF2-40B4-BE49-F238E27FC236}">
                  <a16:creationId xmlns:a16="http://schemas.microsoft.com/office/drawing/2014/main" id="{8165EFCD-1C3D-4102-495A-6314A9D3A5FB}"/>
                </a:ext>
              </a:extLst>
            </p:cNvPr>
            <p:cNvSpPr/>
            <p:nvPr/>
          </p:nvSpPr>
          <p:spPr>
            <a:xfrm>
              <a:off x="3271200" y="4992125"/>
              <a:ext cx="481825" cy="481825"/>
            </a:xfrm>
            <a:custGeom>
              <a:avLst/>
              <a:gdLst/>
              <a:ahLst/>
              <a:cxnLst/>
              <a:rect l="l" t="t" r="r" b="b"/>
              <a:pathLst>
                <a:path w="19273" h="19273" extrusionOk="0">
                  <a:moveTo>
                    <a:pt x="9636" y="3427"/>
                  </a:moveTo>
                  <a:cubicBezTo>
                    <a:pt x="10320" y="3427"/>
                    <a:pt x="10937" y="3840"/>
                    <a:pt x="11199" y="4472"/>
                  </a:cubicBezTo>
                  <a:cubicBezTo>
                    <a:pt x="11461" y="5105"/>
                    <a:pt x="11317" y="5833"/>
                    <a:pt x="10832" y="6318"/>
                  </a:cubicBezTo>
                  <a:cubicBezTo>
                    <a:pt x="10508" y="6642"/>
                    <a:pt x="10074" y="6814"/>
                    <a:pt x="9634" y="6814"/>
                  </a:cubicBezTo>
                  <a:cubicBezTo>
                    <a:pt x="9415" y="6814"/>
                    <a:pt x="9195" y="6772"/>
                    <a:pt x="8986" y="6686"/>
                  </a:cubicBezTo>
                  <a:cubicBezTo>
                    <a:pt x="8354" y="6424"/>
                    <a:pt x="7941" y="5806"/>
                    <a:pt x="7941" y="5120"/>
                  </a:cubicBezTo>
                  <a:cubicBezTo>
                    <a:pt x="7941" y="4183"/>
                    <a:pt x="8700" y="3427"/>
                    <a:pt x="9636" y="3427"/>
                  </a:cubicBezTo>
                  <a:close/>
                  <a:moveTo>
                    <a:pt x="10766" y="7944"/>
                  </a:moveTo>
                  <a:cubicBezTo>
                    <a:pt x="11076" y="7944"/>
                    <a:pt x="11329" y="8194"/>
                    <a:pt x="11329" y="8507"/>
                  </a:cubicBezTo>
                  <a:lnTo>
                    <a:pt x="11329" y="14720"/>
                  </a:lnTo>
                  <a:lnTo>
                    <a:pt x="11895" y="14720"/>
                  </a:lnTo>
                  <a:cubicBezTo>
                    <a:pt x="12205" y="14720"/>
                    <a:pt x="12458" y="14969"/>
                    <a:pt x="12458" y="15283"/>
                  </a:cubicBezTo>
                  <a:cubicBezTo>
                    <a:pt x="12458" y="15596"/>
                    <a:pt x="12205" y="15849"/>
                    <a:pt x="11895" y="15849"/>
                  </a:cubicBezTo>
                  <a:lnTo>
                    <a:pt x="7378" y="15849"/>
                  </a:lnTo>
                  <a:cubicBezTo>
                    <a:pt x="7065" y="15849"/>
                    <a:pt x="6812" y="15596"/>
                    <a:pt x="6812" y="15283"/>
                  </a:cubicBezTo>
                  <a:cubicBezTo>
                    <a:pt x="6812" y="14969"/>
                    <a:pt x="7065" y="14720"/>
                    <a:pt x="7378" y="14720"/>
                  </a:cubicBezTo>
                  <a:lnTo>
                    <a:pt x="7941" y="14720"/>
                  </a:lnTo>
                  <a:lnTo>
                    <a:pt x="7941" y="9073"/>
                  </a:lnTo>
                  <a:lnTo>
                    <a:pt x="7378" y="9073"/>
                  </a:lnTo>
                  <a:cubicBezTo>
                    <a:pt x="7065" y="9073"/>
                    <a:pt x="6812" y="8821"/>
                    <a:pt x="6812" y="8507"/>
                  </a:cubicBezTo>
                  <a:cubicBezTo>
                    <a:pt x="6812" y="8194"/>
                    <a:pt x="7065" y="7944"/>
                    <a:pt x="7378" y="7944"/>
                  </a:cubicBezTo>
                  <a:close/>
                  <a:moveTo>
                    <a:pt x="1693" y="1"/>
                  </a:moveTo>
                  <a:cubicBezTo>
                    <a:pt x="756" y="1"/>
                    <a:pt x="0" y="759"/>
                    <a:pt x="0" y="1696"/>
                  </a:cubicBezTo>
                  <a:lnTo>
                    <a:pt x="0" y="17580"/>
                  </a:lnTo>
                  <a:cubicBezTo>
                    <a:pt x="0" y="18514"/>
                    <a:pt x="756" y="19273"/>
                    <a:pt x="1693" y="19273"/>
                  </a:cubicBezTo>
                  <a:lnTo>
                    <a:pt x="17577" y="19273"/>
                  </a:lnTo>
                  <a:cubicBezTo>
                    <a:pt x="18514" y="19273"/>
                    <a:pt x="19269" y="18514"/>
                    <a:pt x="19272" y="17580"/>
                  </a:cubicBezTo>
                  <a:lnTo>
                    <a:pt x="19272" y="1696"/>
                  </a:lnTo>
                  <a:cubicBezTo>
                    <a:pt x="19269" y="759"/>
                    <a:pt x="18514" y="1"/>
                    <a:pt x="17577"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47" name="TextBox 54">
            <a:extLst>
              <a:ext uri="{FF2B5EF4-FFF2-40B4-BE49-F238E27FC236}">
                <a16:creationId xmlns:a16="http://schemas.microsoft.com/office/drawing/2014/main" id="{C7E67659-E43C-703E-DE48-279C203EA0B0}"/>
              </a:ext>
            </a:extLst>
          </p:cNvPr>
          <p:cNvSpPr txBox="1"/>
          <p:nvPr/>
        </p:nvSpPr>
        <p:spPr>
          <a:xfrm>
            <a:off x="1066800" y="2971800"/>
            <a:ext cx="2945460" cy="284501"/>
          </a:xfrm>
          <a:prstGeom prst="rect">
            <a:avLst/>
          </a:prstGeom>
        </p:spPr>
        <p:txBody>
          <a:bodyPr wrap="square" lIns="0" tIns="0" rIns="0" bIns="0" rtlCol="0" anchor="t">
            <a:spAutoFit/>
          </a:bodyPr>
          <a:lstStyle/>
          <a:p>
            <a:pPr>
              <a:lnSpc>
                <a:spcPts val="2053"/>
              </a:lnSpc>
              <a:spcBef>
                <a:spcPct val="0"/>
              </a:spcBef>
            </a:pPr>
            <a:r>
              <a:rPr lang="en-US" sz="2800" b="1">
                <a:solidFill>
                  <a:srgbClr val="FFFFFF"/>
                </a:solidFill>
                <a:latin typeface="Open Sauce Bold"/>
                <a:ea typeface="Open Sauce Bold"/>
                <a:cs typeface="Open Sauce Bold"/>
                <a:sym typeface="Open Sauce Bold"/>
              </a:rPr>
              <a:t>World Services</a:t>
            </a:r>
          </a:p>
        </p:txBody>
      </p:sp>
      <p:sp>
        <p:nvSpPr>
          <p:cNvPr id="7" name="Freeform 6">
            <a:extLst>
              <a:ext uri="{FF2B5EF4-FFF2-40B4-BE49-F238E27FC236}">
                <a16:creationId xmlns:a16="http://schemas.microsoft.com/office/drawing/2014/main" id="{1E3A2F13-0F69-2420-BBF0-04303C249F22}"/>
              </a:ext>
            </a:extLst>
          </p:cNvPr>
          <p:cNvSpPr/>
          <p:nvPr/>
        </p:nvSpPr>
        <p:spPr>
          <a:xfrm>
            <a:off x="0" y="3657600"/>
            <a:ext cx="685800" cy="838200"/>
          </a:xfrm>
          <a:custGeom>
            <a:avLst/>
            <a:gdLst>
              <a:gd name="connsiteX0" fmla="*/ 0 w 685800"/>
              <a:gd name="connsiteY0" fmla="*/ 0 h 838200"/>
              <a:gd name="connsiteX1" fmla="*/ 546097 w 685800"/>
              <a:gd name="connsiteY1" fmla="*/ 0 h 838200"/>
              <a:gd name="connsiteX2" fmla="*/ 685800 w 685800"/>
              <a:gd name="connsiteY2" fmla="*/ 139703 h 838200"/>
              <a:gd name="connsiteX3" fmla="*/ 685800 w 685800"/>
              <a:gd name="connsiteY3" fmla="*/ 698497 h 838200"/>
              <a:gd name="connsiteX4" fmla="*/ 546097 w 685800"/>
              <a:gd name="connsiteY4" fmla="*/ 838200 h 838200"/>
              <a:gd name="connsiteX5" fmla="*/ 0 w 685800"/>
              <a:gd name="connsiteY5"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 h="838200">
                <a:moveTo>
                  <a:pt x="0" y="0"/>
                </a:moveTo>
                <a:lnTo>
                  <a:pt x="546097" y="0"/>
                </a:lnTo>
                <a:cubicBezTo>
                  <a:pt x="623253" y="0"/>
                  <a:pt x="685800" y="62547"/>
                  <a:pt x="685800" y="139703"/>
                </a:cubicBezTo>
                <a:lnTo>
                  <a:pt x="685800" y="698497"/>
                </a:lnTo>
                <a:cubicBezTo>
                  <a:pt x="685800" y="775653"/>
                  <a:pt x="623253" y="838200"/>
                  <a:pt x="546097" y="838200"/>
                </a:cubicBezTo>
                <a:lnTo>
                  <a:pt x="0" y="838200"/>
                </a:ln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D92E040B-A07D-2B1B-3F0E-F89F2427B257}"/>
              </a:ext>
            </a:extLst>
          </p:cNvPr>
          <p:cNvSpPr/>
          <p:nvPr/>
        </p:nvSpPr>
        <p:spPr>
          <a:xfrm>
            <a:off x="10363200" y="4724400"/>
            <a:ext cx="1828800" cy="838200"/>
          </a:xfrm>
          <a:custGeom>
            <a:avLst/>
            <a:gdLst>
              <a:gd name="connsiteX0" fmla="*/ 139703 w 1905000"/>
              <a:gd name="connsiteY0" fmla="*/ 0 h 838200"/>
              <a:gd name="connsiteX1" fmla="*/ 1905000 w 1905000"/>
              <a:gd name="connsiteY1" fmla="*/ 0 h 838200"/>
              <a:gd name="connsiteX2" fmla="*/ 1905000 w 1905000"/>
              <a:gd name="connsiteY2" fmla="*/ 838200 h 838200"/>
              <a:gd name="connsiteX3" fmla="*/ 139703 w 1905000"/>
              <a:gd name="connsiteY3" fmla="*/ 838200 h 838200"/>
              <a:gd name="connsiteX4" fmla="*/ 0 w 1905000"/>
              <a:gd name="connsiteY4" fmla="*/ 698497 h 838200"/>
              <a:gd name="connsiteX5" fmla="*/ 0 w 1905000"/>
              <a:gd name="connsiteY5" fmla="*/ 139703 h 838200"/>
              <a:gd name="connsiteX6" fmla="*/ 139703 w 1905000"/>
              <a:gd name="connsiteY6"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0" h="838200">
                <a:moveTo>
                  <a:pt x="139703" y="0"/>
                </a:moveTo>
                <a:lnTo>
                  <a:pt x="1905000" y="0"/>
                </a:lnTo>
                <a:lnTo>
                  <a:pt x="1905000" y="838200"/>
                </a:lnTo>
                <a:lnTo>
                  <a:pt x="139703" y="838200"/>
                </a:lnTo>
                <a:cubicBezTo>
                  <a:pt x="62547" y="838200"/>
                  <a:pt x="0" y="775653"/>
                  <a:pt x="0" y="698497"/>
                </a:cubicBezTo>
                <a:lnTo>
                  <a:pt x="0" y="139703"/>
                </a:lnTo>
                <a:cubicBezTo>
                  <a:pt x="0" y="62547"/>
                  <a:pt x="62547" y="0"/>
                  <a:pt x="139703" y="0"/>
                </a:cubicBezTo>
                <a:close/>
              </a:path>
            </a:pathLst>
          </a:cu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61A6C609-6F64-1501-580F-35DD869B6052}"/>
              </a:ext>
            </a:extLst>
          </p:cNvPr>
          <p:cNvSpPr/>
          <p:nvPr/>
        </p:nvSpPr>
        <p:spPr>
          <a:xfrm>
            <a:off x="1" y="5791200"/>
            <a:ext cx="3505200" cy="838200"/>
          </a:xfrm>
          <a:custGeom>
            <a:avLst/>
            <a:gdLst>
              <a:gd name="connsiteX0" fmla="*/ 0 w 3581401"/>
              <a:gd name="connsiteY0" fmla="*/ 0 h 838200"/>
              <a:gd name="connsiteX1" fmla="*/ 3441698 w 3581401"/>
              <a:gd name="connsiteY1" fmla="*/ 0 h 838200"/>
              <a:gd name="connsiteX2" fmla="*/ 3581401 w 3581401"/>
              <a:gd name="connsiteY2" fmla="*/ 139703 h 838200"/>
              <a:gd name="connsiteX3" fmla="*/ 3581401 w 3581401"/>
              <a:gd name="connsiteY3" fmla="*/ 698497 h 838200"/>
              <a:gd name="connsiteX4" fmla="*/ 3441698 w 3581401"/>
              <a:gd name="connsiteY4" fmla="*/ 838200 h 838200"/>
              <a:gd name="connsiteX5" fmla="*/ 0 w 3581401"/>
              <a:gd name="connsiteY5"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1401" h="838200">
                <a:moveTo>
                  <a:pt x="0" y="0"/>
                </a:moveTo>
                <a:lnTo>
                  <a:pt x="3441698" y="0"/>
                </a:lnTo>
                <a:cubicBezTo>
                  <a:pt x="3518854" y="0"/>
                  <a:pt x="3581401" y="62547"/>
                  <a:pt x="3581401" y="139703"/>
                </a:cubicBezTo>
                <a:lnTo>
                  <a:pt x="3581401" y="698497"/>
                </a:lnTo>
                <a:cubicBezTo>
                  <a:pt x="3581401" y="775653"/>
                  <a:pt x="3518854" y="838200"/>
                  <a:pt x="3441698" y="838200"/>
                </a:cubicBezTo>
                <a:lnTo>
                  <a:pt x="0" y="838200"/>
                </a:ln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CAF937CA-5B10-7A7A-6442-A9B3A0FDED14}"/>
              </a:ext>
            </a:extLst>
          </p:cNvPr>
          <p:cNvSpPr/>
          <p:nvPr/>
        </p:nvSpPr>
        <p:spPr>
          <a:xfrm>
            <a:off x="-3505200" y="4800600"/>
            <a:ext cx="3429000" cy="2590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E7167516-82D4-4FDC-23E7-E73AAAC562A0}"/>
              </a:ext>
            </a:extLst>
          </p:cNvPr>
          <p:cNvSpPr/>
          <p:nvPr/>
        </p:nvSpPr>
        <p:spPr>
          <a:xfrm rot="10800000">
            <a:off x="9220199" y="5791200"/>
            <a:ext cx="2971801" cy="838200"/>
          </a:xfrm>
          <a:custGeom>
            <a:avLst/>
            <a:gdLst>
              <a:gd name="connsiteX0" fmla="*/ 2832098 w 2971801"/>
              <a:gd name="connsiteY0" fmla="*/ 838200 h 838200"/>
              <a:gd name="connsiteX1" fmla="*/ 0 w 2971801"/>
              <a:gd name="connsiteY1" fmla="*/ 838200 h 838200"/>
              <a:gd name="connsiteX2" fmla="*/ 0 w 2971801"/>
              <a:gd name="connsiteY2" fmla="*/ 0 h 838200"/>
              <a:gd name="connsiteX3" fmla="*/ 2832098 w 2971801"/>
              <a:gd name="connsiteY3" fmla="*/ 0 h 838200"/>
              <a:gd name="connsiteX4" fmla="*/ 2971801 w 2971801"/>
              <a:gd name="connsiteY4" fmla="*/ 139703 h 838200"/>
              <a:gd name="connsiteX5" fmla="*/ 2971801 w 2971801"/>
              <a:gd name="connsiteY5" fmla="*/ 698497 h 838200"/>
              <a:gd name="connsiteX6" fmla="*/ 2832098 w 2971801"/>
              <a:gd name="connsiteY6"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1801" h="838200">
                <a:moveTo>
                  <a:pt x="2832098" y="838200"/>
                </a:moveTo>
                <a:lnTo>
                  <a:pt x="0" y="838200"/>
                </a:lnTo>
                <a:lnTo>
                  <a:pt x="0" y="0"/>
                </a:lnTo>
                <a:lnTo>
                  <a:pt x="2832098" y="0"/>
                </a:lnTo>
                <a:cubicBezTo>
                  <a:pt x="2909254" y="0"/>
                  <a:pt x="2971801" y="62547"/>
                  <a:pt x="2971801" y="139703"/>
                </a:cubicBezTo>
                <a:lnTo>
                  <a:pt x="2971801" y="698497"/>
                </a:lnTo>
                <a:cubicBezTo>
                  <a:pt x="2971801" y="775653"/>
                  <a:pt x="2909254" y="838200"/>
                  <a:pt x="2832098" y="838200"/>
                </a:cubicBez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Rounded Rectangle 33">
            <a:extLst>
              <a:ext uri="{FF2B5EF4-FFF2-40B4-BE49-F238E27FC236}">
                <a16:creationId xmlns:a16="http://schemas.microsoft.com/office/drawing/2014/main" id="{875450DE-5236-BDB6-DE6F-2F935AF8334B}"/>
              </a:ext>
            </a:extLst>
          </p:cNvPr>
          <p:cNvSpPr/>
          <p:nvPr/>
        </p:nvSpPr>
        <p:spPr>
          <a:xfrm>
            <a:off x="4495799" y="2590800"/>
            <a:ext cx="51054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B89612AB-31DA-2B04-F1E4-29623E18964B}"/>
              </a:ext>
            </a:extLst>
          </p:cNvPr>
          <p:cNvSpPr/>
          <p:nvPr/>
        </p:nvSpPr>
        <p:spPr>
          <a:xfrm rot="10800000">
            <a:off x="9905998" y="2590800"/>
            <a:ext cx="2286001" cy="838200"/>
          </a:xfrm>
          <a:custGeom>
            <a:avLst/>
            <a:gdLst>
              <a:gd name="connsiteX0" fmla="*/ 2222498 w 2362201"/>
              <a:gd name="connsiteY0" fmla="*/ 838200 h 838200"/>
              <a:gd name="connsiteX1" fmla="*/ 0 w 2362201"/>
              <a:gd name="connsiteY1" fmla="*/ 838200 h 838200"/>
              <a:gd name="connsiteX2" fmla="*/ 0 w 2362201"/>
              <a:gd name="connsiteY2" fmla="*/ 0 h 838200"/>
              <a:gd name="connsiteX3" fmla="*/ 2222498 w 2362201"/>
              <a:gd name="connsiteY3" fmla="*/ 0 h 838200"/>
              <a:gd name="connsiteX4" fmla="*/ 2362201 w 2362201"/>
              <a:gd name="connsiteY4" fmla="*/ 139703 h 838200"/>
              <a:gd name="connsiteX5" fmla="*/ 2362201 w 2362201"/>
              <a:gd name="connsiteY5" fmla="*/ 698497 h 838200"/>
              <a:gd name="connsiteX6" fmla="*/ 2222498 w 2362201"/>
              <a:gd name="connsiteY6"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2201" h="838200">
                <a:moveTo>
                  <a:pt x="2222498" y="838200"/>
                </a:moveTo>
                <a:lnTo>
                  <a:pt x="0" y="838200"/>
                </a:lnTo>
                <a:lnTo>
                  <a:pt x="0" y="0"/>
                </a:lnTo>
                <a:lnTo>
                  <a:pt x="2222498" y="0"/>
                </a:lnTo>
                <a:cubicBezTo>
                  <a:pt x="2299654" y="0"/>
                  <a:pt x="2362201" y="62547"/>
                  <a:pt x="2362201" y="139703"/>
                </a:cubicBezTo>
                <a:lnTo>
                  <a:pt x="2362201" y="698497"/>
                </a:lnTo>
                <a:cubicBezTo>
                  <a:pt x="2362201" y="775653"/>
                  <a:pt x="2299654" y="838200"/>
                  <a:pt x="2222498" y="838200"/>
                </a:cubicBez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Freeform 2">
            <a:extLst>
              <a:ext uri="{FF2B5EF4-FFF2-40B4-BE49-F238E27FC236}">
                <a16:creationId xmlns:a16="http://schemas.microsoft.com/office/drawing/2014/main" id="{22BD1775-C052-C2B6-154A-4DFA5D011B5A}"/>
              </a:ext>
            </a:extLst>
          </p:cNvPr>
          <p:cNvSpPr/>
          <p:nvPr/>
        </p:nvSpPr>
        <p:spPr>
          <a:xfrm>
            <a:off x="10515600" y="3657600"/>
            <a:ext cx="1676400" cy="838200"/>
          </a:xfrm>
          <a:custGeom>
            <a:avLst/>
            <a:gdLst>
              <a:gd name="connsiteX0" fmla="*/ 139703 w 1905000"/>
              <a:gd name="connsiteY0" fmla="*/ 0 h 838200"/>
              <a:gd name="connsiteX1" fmla="*/ 1905000 w 1905000"/>
              <a:gd name="connsiteY1" fmla="*/ 0 h 838200"/>
              <a:gd name="connsiteX2" fmla="*/ 1905000 w 1905000"/>
              <a:gd name="connsiteY2" fmla="*/ 838200 h 838200"/>
              <a:gd name="connsiteX3" fmla="*/ 139703 w 1905000"/>
              <a:gd name="connsiteY3" fmla="*/ 838200 h 838200"/>
              <a:gd name="connsiteX4" fmla="*/ 0 w 1905000"/>
              <a:gd name="connsiteY4" fmla="*/ 698497 h 838200"/>
              <a:gd name="connsiteX5" fmla="*/ 0 w 1905000"/>
              <a:gd name="connsiteY5" fmla="*/ 139703 h 838200"/>
              <a:gd name="connsiteX6" fmla="*/ 139703 w 1905000"/>
              <a:gd name="connsiteY6"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0" h="838200">
                <a:moveTo>
                  <a:pt x="139703" y="0"/>
                </a:moveTo>
                <a:lnTo>
                  <a:pt x="1905000" y="0"/>
                </a:lnTo>
                <a:lnTo>
                  <a:pt x="1905000" y="838200"/>
                </a:lnTo>
                <a:lnTo>
                  <a:pt x="139703" y="838200"/>
                </a:lnTo>
                <a:cubicBezTo>
                  <a:pt x="62547" y="838200"/>
                  <a:pt x="0" y="775653"/>
                  <a:pt x="0" y="698497"/>
                </a:cubicBezTo>
                <a:lnTo>
                  <a:pt x="0" y="139703"/>
                </a:lnTo>
                <a:cubicBezTo>
                  <a:pt x="0" y="62547"/>
                  <a:pt x="62547" y="0"/>
                  <a:pt x="139703" y="0"/>
                </a:cubicBezTo>
                <a:close/>
              </a:path>
            </a:pathLst>
          </a:cu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1734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4" name="Rounded Rectangle 3">
            <a:extLst>
              <a:ext uri="{FF2B5EF4-FFF2-40B4-BE49-F238E27FC236}">
                <a16:creationId xmlns:a16="http://schemas.microsoft.com/office/drawing/2014/main" id="{CCE2C4DD-34E6-559C-6354-DC280ADB3203}"/>
              </a:ext>
            </a:extLst>
          </p:cNvPr>
          <p:cNvSpPr/>
          <p:nvPr/>
        </p:nvSpPr>
        <p:spPr>
          <a:xfrm>
            <a:off x="3429000" y="838200"/>
            <a:ext cx="8444345" cy="17526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oogle Shape;6964;p87">
            <a:extLst>
              <a:ext uri="{FF2B5EF4-FFF2-40B4-BE49-F238E27FC236}">
                <a16:creationId xmlns:a16="http://schemas.microsoft.com/office/drawing/2014/main" id="{54AA2C00-C1D7-D106-5BAB-B6C9BE9070CC}"/>
              </a:ext>
            </a:extLst>
          </p:cNvPr>
          <p:cNvGrpSpPr/>
          <p:nvPr/>
        </p:nvGrpSpPr>
        <p:grpSpPr>
          <a:xfrm>
            <a:off x="3657601" y="1219199"/>
            <a:ext cx="1077257" cy="1077257"/>
            <a:chOff x="3271124" y="4992081"/>
            <a:chExt cx="481814" cy="481821"/>
          </a:xfrm>
          <a:solidFill>
            <a:schemeClr val="bg1">
              <a:alpha val="39904"/>
            </a:schemeClr>
          </a:solidFill>
        </p:grpSpPr>
        <p:sp>
          <p:nvSpPr>
            <p:cNvPr id="6" name="Google Shape;6965;p87">
              <a:extLst>
                <a:ext uri="{FF2B5EF4-FFF2-40B4-BE49-F238E27FC236}">
                  <a16:creationId xmlns:a16="http://schemas.microsoft.com/office/drawing/2014/main" id="{9ECE7098-5D2B-7558-B605-B2B581C825CE}"/>
                </a:ext>
              </a:extLst>
            </p:cNvPr>
            <p:cNvSpPr/>
            <p:nvPr/>
          </p:nvSpPr>
          <p:spPr>
            <a:xfrm>
              <a:off x="3497950" y="5106025"/>
              <a:ext cx="28250" cy="28250"/>
            </a:xfrm>
            <a:custGeom>
              <a:avLst/>
              <a:gdLst/>
              <a:ahLst/>
              <a:cxnLst/>
              <a:rect l="l" t="t" r="r" b="b"/>
              <a:pathLst>
                <a:path w="1130" h="1130" extrusionOk="0">
                  <a:moveTo>
                    <a:pt x="566" y="1"/>
                  </a:moveTo>
                  <a:cubicBezTo>
                    <a:pt x="253" y="1"/>
                    <a:pt x="0" y="251"/>
                    <a:pt x="0" y="564"/>
                  </a:cubicBezTo>
                  <a:cubicBezTo>
                    <a:pt x="0" y="877"/>
                    <a:pt x="253" y="1130"/>
                    <a:pt x="566" y="1130"/>
                  </a:cubicBezTo>
                  <a:cubicBezTo>
                    <a:pt x="877" y="1130"/>
                    <a:pt x="1130" y="877"/>
                    <a:pt x="1130" y="564"/>
                  </a:cubicBezTo>
                  <a:cubicBezTo>
                    <a:pt x="1130" y="251"/>
                    <a:pt x="877" y="1"/>
                    <a:pt x="566"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7" name="Google Shape;6966;p87">
              <a:extLst>
                <a:ext uri="{FF2B5EF4-FFF2-40B4-BE49-F238E27FC236}">
                  <a16:creationId xmlns:a16="http://schemas.microsoft.com/office/drawing/2014/main" id="{33CA5DB4-7EAB-A728-A75D-BF9EBE3B7FFD}"/>
                </a:ext>
              </a:extLst>
            </p:cNvPr>
            <p:cNvSpPr/>
            <p:nvPr/>
          </p:nvSpPr>
          <p:spPr>
            <a:xfrm>
              <a:off x="3497950" y="5218950"/>
              <a:ext cx="28250" cy="141175"/>
            </a:xfrm>
            <a:custGeom>
              <a:avLst/>
              <a:gdLst/>
              <a:ahLst/>
              <a:cxnLst/>
              <a:rect l="l" t="t" r="r" b="b"/>
              <a:pathLst>
                <a:path w="1130" h="5647" extrusionOk="0">
                  <a:moveTo>
                    <a:pt x="0" y="0"/>
                  </a:moveTo>
                  <a:lnTo>
                    <a:pt x="0" y="5647"/>
                  </a:lnTo>
                  <a:lnTo>
                    <a:pt x="1130" y="5647"/>
                  </a:lnTo>
                  <a:lnTo>
                    <a:pt x="1130" y="0"/>
                  </a:ln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8" name="Google Shape;6967;p87">
              <a:extLst>
                <a:ext uri="{FF2B5EF4-FFF2-40B4-BE49-F238E27FC236}">
                  <a16:creationId xmlns:a16="http://schemas.microsoft.com/office/drawing/2014/main" id="{52354680-EEF7-9360-60DE-0BFBB8C2834F}"/>
                </a:ext>
              </a:extLst>
            </p:cNvPr>
            <p:cNvSpPr/>
            <p:nvPr/>
          </p:nvSpPr>
          <p:spPr>
            <a:xfrm>
              <a:off x="3271200" y="4992125"/>
              <a:ext cx="481825" cy="481825"/>
            </a:xfrm>
            <a:custGeom>
              <a:avLst/>
              <a:gdLst/>
              <a:ahLst/>
              <a:cxnLst/>
              <a:rect l="l" t="t" r="r" b="b"/>
              <a:pathLst>
                <a:path w="19273" h="19273" extrusionOk="0">
                  <a:moveTo>
                    <a:pt x="9636" y="3427"/>
                  </a:moveTo>
                  <a:cubicBezTo>
                    <a:pt x="10320" y="3427"/>
                    <a:pt x="10937" y="3840"/>
                    <a:pt x="11199" y="4472"/>
                  </a:cubicBezTo>
                  <a:cubicBezTo>
                    <a:pt x="11461" y="5105"/>
                    <a:pt x="11317" y="5833"/>
                    <a:pt x="10832" y="6318"/>
                  </a:cubicBezTo>
                  <a:cubicBezTo>
                    <a:pt x="10508" y="6642"/>
                    <a:pt x="10074" y="6814"/>
                    <a:pt x="9634" y="6814"/>
                  </a:cubicBezTo>
                  <a:cubicBezTo>
                    <a:pt x="9415" y="6814"/>
                    <a:pt x="9195" y="6772"/>
                    <a:pt x="8986" y="6686"/>
                  </a:cubicBezTo>
                  <a:cubicBezTo>
                    <a:pt x="8354" y="6424"/>
                    <a:pt x="7941" y="5806"/>
                    <a:pt x="7941" y="5120"/>
                  </a:cubicBezTo>
                  <a:cubicBezTo>
                    <a:pt x="7941" y="4183"/>
                    <a:pt x="8700" y="3427"/>
                    <a:pt x="9636" y="3427"/>
                  </a:cubicBezTo>
                  <a:close/>
                  <a:moveTo>
                    <a:pt x="10766" y="7944"/>
                  </a:moveTo>
                  <a:cubicBezTo>
                    <a:pt x="11076" y="7944"/>
                    <a:pt x="11329" y="8194"/>
                    <a:pt x="11329" y="8507"/>
                  </a:cubicBezTo>
                  <a:lnTo>
                    <a:pt x="11329" y="14720"/>
                  </a:lnTo>
                  <a:lnTo>
                    <a:pt x="11895" y="14720"/>
                  </a:lnTo>
                  <a:cubicBezTo>
                    <a:pt x="12205" y="14720"/>
                    <a:pt x="12458" y="14969"/>
                    <a:pt x="12458" y="15283"/>
                  </a:cubicBezTo>
                  <a:cubicBezTo>
                    <a:pt x="12458" y="15596"/>
                    <a:pt x="12205" y="15849"/>
                    <a:pt x="11895" y="15849"/>
                  </a:cubicBezTo>
                  <a:lnTo>
                    <a:pt x="7378" y="15849"/>
                  </a:lnTo>
                  <a:cubicBezTo>
                    <a:pt x="7065" y="15849"/>
                    <a:pt x="6812" y="15596"/>
                    <a:pt x="6812" y="15283"/>
                  </a:cubicBezTo>
                  <a:cubicBezTo>
                    <a:pt x="6812" y="14969"/>
                    <a:pt x="7065" y="14720"/>
                    <a:pt x="7378" y="14720"/>
                  </a:cubicBezTo>
                  <a:lnTo>
                    <a:pt x="7941" y="14720"/>
                  </a:lnTo>
                  <a:lnTo>
                    <a:pt x="7941" y="9073"/>
                  </a:lnTo>
                  <a:lnTo>
                    <a:pt x="7378" y="9073"/>
                  </a:lnTo>
                  <a:cubicBezTo>
                    <a:pt x="7065" y="9073"/>
                    <a:pt x="6812" y="8821"/>
                    <a:pt x="6812" y="8507"/>
                  </a:cubicBezTo>
                  <a:cubicBezTo>
                    <a:pt x="6812" y="8194"/>
                    <a:pt x="7065" y="7944"/>
                    <a:pt x="7378" y="7944"/>
                  </a:cubicBezTo>
                  <a:close/>
                  <a:moveTo>
                    <a:pt x="1693" y="1"/>
                  </a:moveTo>
                  <a:cubicBezTo>
                    <a:pt x="756" y="1"/>
                    <a:pt x="0" y="759"/>
                    <a:pt x="0" y="1696"/>
                  </a:cubicBezTo>
                  <a:lnTo>
                    <a:pt x="0" y="17580"/>
                  </a:lnTo>
                  <a:cubicBezTo>
                    <a:pt x="0" y="18514"/>
                    <a:pt x="756" y="19273"/>
                    <a:pt x="1693" y="19273"/>
                  </a:cubicBezTo>
                  <a:lnTo>
                    <a:pt x="17577" y="19273"/>
                  </a:lnTo>
                  <a:cubicBezTo>
                    <a:pt x="18514" y="19273"/>
                    <a:pt x="19269" y="18514"/>
                    <a:pt x="19272" y="17580"/>
                  </a:cubicBezTo>
                  <a:lnTo>
                    <a:pt x="19272" y="1696"/>
                  </a:lnTo>
                  <a:cubicBezTo>
                    <a:pt x="19269" y="759"/>
                    <a:pt x="18514" y="1"/>
                    <a:pt x="17577"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9" name="TextBox 54">
            <a:extLst>
              <a:ext uri="{FF2B5EF4-FFF2-40B4-BE49-F238E27FC236}">
                <a16:creationId xmlns:a16="http://schemas.microsoft.com/office/drawing/2014/main" id="{4A280C08-87AC-419C-909B-58DDCD2B82D5}"/>
              </a:ext>
            </a:extLst>
          </p:cNvPr>
          <p:cNvSpPr txBox="1"/>
          <p:nvPr/>
        </p:nvSpPr>
        <p:spPr>
          <a:xfrm>
            <a:off x="4953001" y="1904999"/>
            <a:ext cx="7391400" cy="396583"/>
          </a:xfrm>
          <a:prstGeom prst="rect">
            <a:avLst/>
          </a:prstGeom>
        </p:spPr>
        <p:txBody>
          <a:bodyPr wrap="square" lIns="0" tIns="0" rIns="0" bIns="0" rtlCol="0" anchor="t">
            <a:spAutoFit/>
          </a:bodyPr>
          <a:lstStyle/>
          <a:p>
            <a:pPr>
              <a:lnSpc>
                <a:spcPts val="2053"/>
              </a:lnSpc>
              <a:spcBef>
                <a:spcPct val="0"/>
              </a:spcBef>
            </a:pPr>
            <a:r>
              <a:rPr lang="en-US" sz="6600" b="1">
                <a:solidFill>
                  <a:srgbClr val="FFFFFF"/>
                </a:solidFill>
                <a:latin typeface="Open Sauce Bold"/>
                <a:ea typeface="Open Sauce Bold"/>
                <a:cs typeface="Open Sauce Bold"/>
                <a:sym typeface="Open Sauce Bold"/>
              </a:rPr>
              <a:t>World Services</a:t>
            </a:r>
          </a:p>
        </p:txBody>
      </p:sp>
      <p:sp>
        <p:nvSpPr>
          <p:cNvPr id="10" name="TextBox 54">
            <a:extLst>
              <a:ext uri="{FF2B5EF4-FFF2-40B4-BE49-F238E27FC236}">
                <a16:creationId xmlns:a16="http://schemas.microsoft.com/office/drawing/2014/main" id="{744B2F2B-4604-DB5A-EB32-2105261A646F}"/>
              </a:ext>
            </a:extLst>
          </p:cNvPr>
          <p:cNvSpPr txBox="1"/>
          <p:nvPr/>
        </p:nvSpPr>
        <p:spPr>
          <a:xfrm>
            <a:off x="5753100" y="3048000"/>
            <a:ext cx="6400800" cy="1107996"/>
          </a:xfrm>
          <a:prstGeom prst="rect">
            <a:avLst/>
          </a:prstGeom>
        </p:spPr>
        <p:txBody>
          <a:bodyPr wrap="square" lIns="0" tIns="0" rIns="0" bIns="0" rtlCol="0" anchor="t">
            <a:spAutoFit/>
          </a:bodyPr>
          <a:lstStyle/>
          <a:p>
            <a:pPr>
              <a:spcBef>
                <a:spcPct val="0"/>
              </a:spcBef>
            </a:pPr>
            <a:r>
              <a:rPr lang="en-US" sz="3600" b="1" dirty="0">
                <a:solidFill>
                  <a:srgbClr val="FFFFFF"/>
                </a:solidFill>
                <a:latin typeface="Open Sauce Bold"/>
                <a:ea typeface="Open Sauce Bold"/>
                <a:cs typeface="Open Sauce Bold"/>
                <a:sym typeface="Open Sauce Bold"/>
              </a:rPr>
              <a:t>aka Narcotics Anonymous </a:t>
            </a:r>
            <a:br>
              <a:rPr lang="en-US" sz="3600" b="1" dirty="0">
                <a:solidFill>
                  <a:srgbClr val="FFFFFF"/>
                </a:solidFill>
                <a:latin typeface="Open Sauce Bold"/>
                <a:ea typeface="Open Sauce Bold"/>
                <a:cs typeface="Open Sauce Bold"/>
                <a:sym typeface="Open Sauce Bold"/>
              </a:rPr>
            </a:br>
            <a:r>
              <a:rPr lang="en-US" sz="3600" b="1" dirty="0">
                <a:solidFill>
                  <a:srgbClr val="FFFFFF"/>
                </a:solidFill>
                <a:latin typeface="Open Sauce Bold"/>
                <a:ea typeface="Open Sauce Bold"/>
                <a:cs typeface="Open Sauce Bold"/>
                <a:sym typeface="Open Sauce Bold"/>
              </a:rPr>
              <a:t>World Services</a:t>
            </a:r>
          </a:p>
        </p:txBody>
      </p:sp>
      <p:pic>
        <p:nvPicPr>
          <p:cNvPr id="12" name="Picture 11" descr="A close-up of a brochure&#10;&#10;Description automatically generated">
            <a:extLst>
              <a:ext uri="{FF2B5EF4-FFF2-40B4-BE49-F238E27FC236}">
                <a16:creationId xmlns:a16="http://schemas.microsoft.com/office/drawing/2014/main" id="{215116F5-D4F7-39DE-B0E8-1533F87F9FD0}"/>
              </a:ext>
            </a:extLst>
          </p:cNvPr>
          <p:cNvPicPr>
            <a:picLocks noChangeAspect="1"/>
          </p:cNvPicPr>
          <p:nvPr/>
        </p:nvPicPr>
        <p:blipFill rotWithShape="1">
          <a:blip r:embed="rId5">
            <a:extLst>
              <a:ext uri="{28A0092B-C50C-407E-A947-70E740481C1C}">
                <a14:useLocalDpi xmlns:a14="http://schemas.microsoft.com/office/drawing/2010/main" val="0"/>
              </a:ext>
            </a:extLst>
          </a:blip>
          <a:srcRect l="6198"/>
          <a:stretch/>
        </p:blipFill>
        <p:spPr>
          <a:xfrm>
            <a:off x="0" y="1371600"/>
            <a:ext cx="4612481" cy="4495800"/>
          </a:xfrm>
          <a:prstGeom prst="rect">
            <a:avLst/>
          </a:prstGeom>
        </p:spPr>
      </p:pic>
      <p:pic>
        <p:nvPicPr>
          <p:cNvPr id="14" name="Picture 13" descr="A screen shot of a phone&#10;&#10;Description automatically generated">
            <a:extLst>
              <a:ext uri="{FF2B5EF4-FFF2-40B4-BE49-F238E27FC236}">
                <a16:creationId xmlns:a16="http://schemas.microsoft.com/office/drawing/2014/main" id="{B8CCB230-02BA-429C-08C4-7FC7D41FD3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4059">
            <a:off x="3188243" y="3428039"/>
            <a:ext cx="1955089" cy="3457420"/>
          </a:xfrm>
          <a:prstGeom prst="rect">
            <a:avLst/>
          </a:prstGeom>
        </p:spPr>
      </p:pic>
      <p:sp>
        <p:nvSpPr>
          <p:cNvPr id="16" name="TextBox 8">
            <a:extLst>
              <a:ext uri="{FF2B5EF4-FFF2-40B4-BE49-F238E27FC236}">
                <a16:creationId xmlns:a16="http://schemas.microsoft.com/office/drawing/2014/main" id="{9DBC9C89-55FD-8911-A866-93DFEE512C20}"/>
              </a:ext>
            </a:extLst>
          </p:cNvPr>
          <p:cNvSpPr txBox="1"/>
          <p:nvPr/>
        </p:nvSpPr>
        <p:spPr>
          <a:xfrm>
            <a:off x="5638800" y="5410200"/>
            <a:ext cx="5791200" cy="1269835"/>
          </a:xfrm>
          <a:prstGeom prst="rect">
            <a:avLst/>
          </a:prstGeom>
        </p:spPr>
        <p:txBody>
          <a:bodyPr wrap="square" lIns="0" tIns="0" rIns="0" bIns="0" rtlCol="0" anchor="t">
            <a:spAutoFit/>
          </a:bodyPr>
          <a:lstStyle/>
          <a:p>
            <a:pPr>
              <a:lnSpc>
                <a:spcPts val="3360"/>
              </a:lnSpc>
            </a:pPr>
            <a:r>
              <a:rPr lang="en-US" sz="2600" dirty="0">
                <a:solidFill>
                  <a:srgbClr val="F5B4FF"/>
                </a:solidFill>
                <a:latin typeface="Open Sauce Light"/>
                <a:ea typeface="Open Sauce Light"/>
                <a:cs typeface="Open Sauce Light"/>
                <a:sym typeface="Open Sauce Light"/>
              </a:rPr>
              <a:t>Some of the resources provided by NAWS are in the brochure posted at </a:t>
            </a:r>
            <a:r>
              <a:rPr lang="en-US" sz="2600" dirty="0" err="1">
                <a:solidFill>
                  <a:srgbClr val="F5B4FF"/>
                </a:solidFill>
                <a:latin typeface="Open Sauce Light"/>
                <a:ea typeface="Open Sauce Light"/>
                <a:cs typeface="Open Sauce Light"/>
                <a:sym typeface="Open Sauce Light"/>
              </a:rPr>
              <a:t>na.org</a:t>
            </a:r>
            <a:r>
              <a:rPr lang="en-US" sz="2600" dirty="0">
                <a:solidFill>
                  <a:srgbClr val="F5B4FF"/>
                </a:solidFill>
                <a:latin typeface="Open Sauce Light"/>
                <a:ea typeface="Open Sauce Light"/>
                <a:cs typeface="Open Sauce Light"/>
                <a:sym typeface="Open Sauce Light"/>
              </a:rPr>
              <a:t>/what-is-</a:t>
            </a:r>
            <a:r>
              <a:rPr lang="en-US" sz="2600" dirty="0" err="1">
                <a:solidFill>
                  <a:srgbClr val="F5B4FF"/>
                </a:solidFill>
                <a:latin typeface="Open Sauce Light"/>
                <a:ea typeface="Open Sauce Light"/>
                <a:cs typeface="Open Sauce Light"/>
                <a:sym typeface="Open Sauce Light"/>
              </a:rPr>
              <a:t>na</a:t>
            </a:r>
            <a:r>
              <a:rPr lang="en-US" sz="2600" dirty="0">
                <a:solidFill>
                  <a:srgbClr val="F5B4FF"/>
                </a:solidFill>
                <a:latin typeface="Open Sauce Light"/>
                <a:ea typeface="Open Sauce Light"/>
                <a:cs typeface="Open Sauce Light"/>
                <a:sym typeface="Open Sauce Light"/>
              </a:rPr>
              <a:t>-world-services</a:t>
            </a:r>
          </a:p>
        </p:txBody>
      </p:sp>
    </p:spTree>
    <p:extLst>
      <p:ext uri="{BB962C8B-B14F-4D97-AF65-F5344CB8AC3E}">
        <p14:creationId xmlns:p14="http://schemas.microsoft.com/office/powerpoint/2010/main" val="1661373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service&#10;&#10;Description automatically generated">
            <a:extLst>
              <a:ext uri="{FF2B5EF4-FFF2-40B4-BE49-F238E27FC236}">
                <a16:creationId xmlns:a16="http://schemas.microsoft.com/office/drawing/2014/main" id="{3EFEA0D9-6579-B455-97D1-63A32684BF99}"/>
              </a:ext>
            </a:extLst>
          </p:cNvPr>
          <p:cNvPicPr>
            <a:picLocks noChangeAspect="1"/>
          </p:cNvPicPr>
          <p:nvPr/>
        </p:nvPicPr>
        <p:blipFill rotWithShape="1">
          <a:blip r:embed="rId3">
            <a:extLst>
              <a:ext uri="{28A0092B-C50C-407E-A947-70E740481C1C}">
                <a14:useLocalDpi xmlns:a14="http://schemas.microsoft.com/office/drawing/2010/main" val="0"/>
              </a:ext>
            </a:extLst>
          </a:blip>
          <a:srcRect t="2160" r="2737"/>
          <a:stretch/>
        </p:blipFill>
        <p:spPr>
          <a:xfrm>
            <a:off x="3148012" y="0"/>
            <a:ext cx="9043988" cy="6858000"/>
          </a:xfrm>
          <a:prstGeom prst="rect">
            <a:avLst/>
          </a:prstGeom>
        </p:spPr>
      </p:pic>
      <p:sp>
        <p:nvSpPr>
          <p:cNvPr id="3" name="TextBox 54">
            <a:extLst>
              <a:ext uri="{FF2B5EF4-FFF2-40B4-BE49-F238E27FC236}">
                <a16:creationId xmlns:a16="http://schemas.microsoft.com/office/drawing/2014/main" id="{A2DDE3DA-08F8-52B2-A759-7FD0B7FAD7EA}"/>
              </a:ext>
            </a:extLst>
          </p:cNvPr>
          <p:cNvSpPr txBox="1"/>
          <p:nvPr/>
        </p:nvSpPr>
        <p:spPr>
          <a:xfrm>
            <a:off x="304800" y="4770572"/>
            <a:ext cx="2362200" cy="738664"/>
          </a:xfrm>
          <a:prstGeom prst="rect">
            <a:avLst/>
          </a:prstGeom>
        </p:spPr>
        <p:txBody>
          <a:bodyPr wrap="square" lIns="0" tIns="0" rIns="0" bIns="0" rtlCol="0" anchor="t">
            <a:spAutoFit/>
          </a:bodyPr>
          <a:lstStyle/>
          <a:p>
            <a:pPr>
              <a:spcBef>
                <a:spcPct val="0"/>
              </a:spcBef>
            </a:pPr>
            <a:r>
              <a:rPr lang="en-US" sz="2400" b="1" dirty="0">
                <a:solidFill>
                  <a:srgbClr val="933ACD"/>
                </a:solidFill>
                <a:latin typeface="Open Sauce Bold"/>
                <a:ea typeface="Open Sauce Bold"/>
                <a:cs typeface="Open Sauce Bold"/>
                <a:sym typeface="Open Sauce Bold"/>
              </a:rPr>
              <a:t>World Board</a:t>
            </a:r>
          </a:p>
          <a:p>
            <a:pPr>
              <a:spcBef>
                <a:spcPct val="0"/>
              </a:spcBef>
            </a:pPr>
            <a:r>
              <a:rPr lang="en-US" sz="2400" b="1" dirty="0">
                <a:solidFill>
                  <a:srgbClr val="933ACD"/>
                </a:solidFill>
                <a:latin typeface="Open Sauce Bold"/>
                <a:ea typeface="Open Sauce Bold"/>
                <a:cs typeface="Open Sauce Bold"/>
                <a:sym typeface="Open Sauce Bold"/>
              </a:rPr>
              <a:t>2026–2029</a:t>
            </a:r>
          </a:p>
        </p:txBody>
      </p:sp>
      <p:pic>
        <p:nvPicPr>
          <p:cNvPr id="12" name="Picture 11">
            <a:extLst>
              <a:ext uri="{FF2B5EF4-FFF2-40B4-BE49-F238E27FC236}">
                <a16:creationId xmlns:a16="http://schemas.microsoft.com/office/drawing/2014/main" id="{A1A90073-9494-81DC-74DD-BBF83E2903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56" y="1989255"/>
            <a:ext cx="4670156" cy="2754195"/>
          </a:xfrm>
          <a:prstGeom prst="rect">
            <a:avLst/>
          </a:prstGeom>
        </p:spPr>
      </p:pic>
    </p:spTree>
    <p:extLst>
      <p:ext uri="{BB962C8B-B14F-4D97-AF65-F5344CB8AC3E}">
        <p14:creationId xmlns:p14="http://schemas.microsoft.com/office/powerpoint/2010/main" val="3902377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service structure&#10;&#10;Description automatically generated">
            <a:extLst>
              <a:ext uri="{FF2B5EF4-FFF2-40B4-BE49-F238E27FC236}">
                <a16:creationId xmlns:a16="http://schemas.microsoft.com/office/drawing/2014/main" id="{018CB71A-1157-BC67-3DE4-9A51889B7036}"/>
              </a:ext>
            </a:extLst>
          </p:cNvPr>
          <p:cNvPicPr>
            <a:picLocks noChangeAspect="1"/>
          </p:cNvPicPr>
          <p:nvPr/>
        </p:nvPicPr>
        <p:blipFill rotWithShape="1">
          <a:blip r:embed="rId3">
            <a:extLst>
              <a:ext uri="{28A0092B-C50C-407E-A947-70E740481C1C}">
                <a14:useLocalDpi xmlns:a14="http://schemas.microsoft.com/office/drawing/2010/main" val="0"/>
              </a:ext>
            </a:extLst>
          </a:blip>
          <a:srcRect t="1" b="1109"/>
          <a:stretch/>
        </p:blipFill>
        <p:spPr>
          <a:xfrm>
            <a:off x="1600200" y="29094"/>
            <a:ext cx="8991600" cy="6857929"/>
          </a:xfrm>
          <a:prstGeom prst="rect">
            <a:avLst/>
          </a:prstGeom>
        </p:spPr>
      </p:pic>
    </p:spTree>
    <p:extLst>
      <p:ext uri="{BB962C8B-B14F-4D97-AF65-F5344CB8AC3E}">
        <p14:creationId xmlns:p14="http://schemas.microsoft.com/office/powerpoint/2010/main" val="2666512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9">
            <a:extLst>
              <a:ext uri="{FF2B5EF4-FFF2-40B4-BE49-F238E27FC236}">
                <a16:creationId xmlns:a16="http://schemas.microsoft.com/office/drawing/2014/main" id="{9E0C4E96-E72E-9476-AF5E-A854CDB01B36}"/>
              </a:ext>
            </a:extLst>
          </p:cNvPr>
          <p:cNvSpPr txBox="1"/>
          <p:nvPr/>
        </p:nvSpPr>
        <p:spPr>
          <a:xfrm>
            <a:off x="5867400" y="685800"/>
            <a:ext cx="5257800" cy="2954655"/>
          </a:xfrm>
          <a:prstGeom prst="rect">
            <a:avLst/>
          </a:prstGeom>
        </p:spPr>
        <p:txBody>
          <a:bodyPr wrap="square" lIns="0" tIns="0" rIns="0" bIns="0" rtlCol="0" anchor="t">
            <a:spAutoFit/>
          </a:bodyPr>
          <a:lstStyle/>
          <a:p>
            <a:pPr algn="ctr"/>
            <a:r>
              <a:rPr lang="en-US" sz="4800" b="1">
                <a:solidFill>
                  <a:srgbClr val="C55CD1"/>
                </a:solidFill>
                <a:latin typeface="Open Sauce Bold"/>
                <a:ea typeface="Open Sauce Bold"/>
                <a:cs typeface="Open Sauce Bold"/>
                <a:sym typeface="Open Sauce Bold"/>
              </a:rPr>
              <a:t>communication, coordination, </a:t>
            </a:r>
            <a:br>
              <a:rPr lang="en-US" sz="4800" b="1">
                <a:solidFill>
                  <a:srgbClr val="C55CD1"/>
                </a:solidFill>
                <a:latin typeface="Open Sauce Bold"/>
                <a:ea typeface="Open Sauce Bold"/>
                <a:cs typeface="Open Sauce Bold"/>
                <a:sym typeface="Open Sauce Bold"/>
              </a:rPr>
            </a:br>
            <a:r>
              <a:rPr lang="en-US" sz="4800" b="1">
                <a:solidFill>
                  <a:srgbClr val="C55CD1"/>
                </a:solidFill>
                <a:latin typeface="Open Sauce Bold"/>
                <a:ea typeface="Open Sauce Bold"/>
                <a:cs typeface="Open Sauce Bold"/>
                <a:sym typeface="Open Sauce Bold"/>
              </a:rPr>
              <a:t>information, </a:t>
            </a:r>
            <a:br>
              <a:rPr lang="en-US" sz="4800" b="1">
                <a:solidFill>
                  <a:srgbClr val="C55CD1"/>
                </a:solidFill>
                <a:latin typeface="Open Sauce Bold"/>
                <a:ea typeface="Open Sauce Bold"/>
                <a:cs typeface="Open Sauce Bold"/>
                <a:sym typeface="Open Sauce Bold"/>
              </a:rPr>
            </a:br>
            <a:r>
              <a:rPr lang="en-US" sz="4800" b="1">
                <a:solidFill>
                  <a:srgbClr val="C55CD1"/>
                </a:solidFill>
                <a:latin typeface="Open Sauce Bold"/>
                <a:ea typeface="Open Sauce Bold"/>
                <a:cs typeface="Open Sauce Bold"/>
                <a:sym typeface="Open Sauce Bold"/>
              </a:rPr>
              <a:t>and guidance.</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4" name="TextBox 25">
            <a:extLst>
              <a:ext uri="{FF2B5EF4-FFF2-40B4-BE49-F238E27FC236}">
                <a16:creationId xmlns:a16="http://schemas.microsoft.com/office/drawing/2014/main" id="{AF407074-6D3D-E3B8-AE59-6ED1AFFB091E}"/>
              </a:ext>
            </a:extLst>
          </p:cNvPr>
          <p:cNvSpPr txBox="1"/>
          <p:nvPr/>
        </p:nvSpPr>
        <p:spPr>
          <a:xfrm>
            <a:off x="457200" y="317748"/>
            <a:ext cx="5181600" cy="4811445"/>
          </a:xfrm>
          <a:prstGeom prst="rect">
            <a:avLst/>
          </a:prstGeom>
        </p:spPr>
        <p:txBody>
          <a:bodyPr wrap="square" lIns="0" tIns="0" rIns="0" bIns="0" rtlCol="0" anchor="t">
            <a:spAutoFit/>
          </a:bodyPr>
          <a:lstStyle/>
          <a:p>
            <a:r>
              <a:rPr lang="en-US" sz="6000" b="1" spc="-305">
                <a:solidFill>
                  <a:srgbClr val="FFFFFF"/>
                </a:solidFill>
                <a:latin typeface="Open Sauce Bold"/>
                <a:ea typeface="Open Sauce Bold"/>
                <a:cs typeface="Open Sauce Bold"/>
                <a:sym typeface="Open Sauce Bold"/>
              </a:rPr>
              <a:t>The basic purposes of our World Services are…</a:t>
            </a:r>
          </a:p>
          <a:p>
            <a:endParaRPr lang="en-US" sz="7266" b="1" spc="-305">
              <a:solidFill>
                <a:srgbClr val="FFFFFF"/>
              </a:solidFill>
              <a:latin typeface="Open Sauce Bold"/>
              <a:ea typeface="Open Sauce Bold"/>
              <a:cs typeface="Open Sauce Bold"/>
              <a:sym typeface="Open Sauce Bold"/>
            </a:endParaRPr>
          </a:p>
        </p:txBody>
      </p:sp>
      <p:sp>
        <p:nvSpPr>
          <p:cNvPr id="2" name="Rounded Rectangle 1">
            <a:extLst>
              <a:ext uri="{FF2B5EF4-FFF2-40B4-BE49-F238E27FC236}">
                <a16:creationId xmlns:a16="http://schemas.microsoft.com/office/drawing/2014/main" id="{F86B156D-9F6A-7C67-6838-9021760F5B74}"/>
              </a:ext>
            </a:extLst>
          </p:cNvPr>
          <p:cNvSpPr/>
          <p:nvPr/>
        </p:nvSpPr>
        <p:spPr>
          <a:xfrm>
            <a:off x="2590800" y="4495800"/>
            <a:ext cx="8763000" cy="2328862"/>
          </a:xfrm>
          <a:prstGeom prst="roundRect">
            <a:avLst/>
          </a:prstGeom>
          <a:gradFill>
            <a:gsLst>
              <a:gs pos="0">
                <a:srgbClr val="FFFFFF">
                  <a:alpha val="100000"/>
                </a:srgbClr>
              </a:gs>
              <a:gs pos="100000">
                <a:srgbClr val="DBD8D8">
                  <a:alpha val="100000"/>
                </a:srgbClr>
              </a:gs>
            </a:gsLst>
            <a:lin ang="54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33">
            <a:extLst>
              <a:ext uri="{FF2B5EF4-FFF2-40B4-BE49-F238E27FC236}">
                <a16:creationId xmlns:a16="http://schemas.microsoft.com/office/drawing/2014/main" id="{19398590-6414-75AB-649E-CA43511B37C4}"/>
              </a:ext>
            </a:extLst>
          </p:cNvPr>
          <p:cNvSpPr txBox="1"/>
          <p:nvPr/>
        </p:nvSpPr>
        <p:spPr>
          <a:xfrm>
            <a:off x="2971800" y="4876800"/>
            <a:ext cx="8077201" cy="2154436"/>
          </a:xfrm>
          <a:prstGeom prst="rect">
            <a:avLst/>
          </a:prstGeom>
        </p:spPr>
        <p:txBody>
          <a:bodyPr wrap="square" lIns="0" tIns="0" rIns="0" bIns="0" rtlCol="0" anchor="t">
            <a:spAutoFit/>
          </a:bodyPr>
          <a:lstStyle/>
          <a:p>
            <a:r>
              <a:rPr lang="en-US" sz="2400" spc="-27">
                <a:solidFill>
                  <a:srgbClr val="0E0637"/>
                </a:solidFill>
                <a:latin typeface="Open Sauce Light"/>
                <a:ea typeface="Open Sauce Light"/>
                <a:cs typeface="Open Sauce Light"/>
                <a:sym typeface="Open Sauce Light"/>
              </a:rPr>
              <a:t>We provide these services so that our groups and members can more successfully carry the message of recovery and so that our program of recovery can be made more available to addicts everywhere.</a:t>
            </a:r>
          </a:p>
          <a:p>
            <a:pPr algn="r"/>
            <a:r>
              <a:rPr lang="en-US" sz="2000" i="1" spc="-27">
                <a:solidFill>
                  <a:srgbClr val="0E0637"/>
                </a:solidFill>
                <a:latin typeface="Open Sauce Light"/>
                <a:ea typeface="Open Sauce Light"/>
                <a:cs typeface="Open Sauce Light"/>
                <a:sym typeface="Open Sauce Light"/>
              </a:rPr>
              <a:t>A Guide to World Services in NA</a:t>
            </a:r>
          </a:p>
          <a:p>
            <a:endParaRPr lang="en-US" sz="2400" spc="-27">
              <a:solidFill>
                <a:srgbClr val="0E0637"/>
              </a:solidFill>
              <a:latin typeface="Open Sauce Light"/>
              <a:ea typeface="Open Sauce Light"/>
              <a:cs typeface="Open Sauce Light"/>
              <a:sym typeface="Open Sauce Light"/>
            </a:endParaRPr>
          </a:p>
        </p:txBody>
      </p:sp>
    </p:spTree>
    <p:extLst>
      <p:ext uri="{BB962C8B-B14F-4D97-AF65-F5344CB8AC3E}">
        <p14:creationId xmlns:p14="http://schemas.microsoft.com/office/powerpoint/2010/main" val="2358921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black circle with white lines&#10;&#10;Description automatically generated">
            <a:extLst>
              <a:ext uri="{FF2B5EF4-FFF2-40B4-BE49-F238E27FC236}">
                <a16:creationId xmlns:a16="http://schemas.microsoft.com/office/drawing/2014/main" id="{A06C47C0-BAE3-976A-F2E5-84898B387423}"/>
              </a:ext>
            </a:extLst>
          </p:cNvPr>
          <p:cNvPicPr>
            <a:picLocks noChangeAspect="1"/>
          </p:cNvPicPr>
          <p:nvPr/>
        </p:nvPicPr>
        <p:blipFill rotWithShape="1">
          <a:blip r:embed="rId3">
            <a:extLst>
              <a:ext uri="{28A0092B-C50C-407E-A947-70E740481C1C}">
                <a14:useLocalDpi xmlns:a14="http://schemas.microsoft.com/office/drawing/2010/main" val="0"/>
              </a:ext>
            </a:extLst>
          </a:blip>
          <a:srcRect l="2380" t="48858" r="2382"/>
          <a:stretch/>
        </p:blipFill>
        <p:spPr>
          <a:xfrm>
            <a:off x="-76200" y="0"/>
            <a:ext cx="12268200" cy="6540500"/>
          </a:xfrm>
          <a:prstGeom prst="rect">
            <a:avLst/>
          </a:prstGeom>
        </p:spPr>
      </p:pic>
      <p:pic>
        <p:nvPicPr>
          <p:cNvPr id="29" name="Picture 28" descr="A black circle with white lines&#10;&#10;Description automatically generated">
            <a:extLst>
              <a:ext uri="{FF2B5EF4-FFF2-40B4-BE49-F238E27FC236}">
                <a16:creationId xmlns:a16="http://schemas.microsoft.com/office/drawing/2014/main" id="{C36B5204-A882-C51F-B738-C0922C6F2A37}"/>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50" name="Rounded Rectangle 49">
            <a:extLst>
              <a:ext uri="{FF2B5EF4-FFF2-40B4-BE49-F238E27FC236}">
                <a16:creationId xmlns:a16="http://schemas.microsoft.com/office/drawing/2014/main" id="{0434C34A-A045-2420-5C43-B7C750963AE9}"/>
              </a:ext>
            </a:extLst>
          </p:cNvPr>
          <p:cNvSpPr/>
          <p:nvPr/>
        </p:nvSpPr>
        <p:spPr>
          <a:xfrm>
            <a:off x="1828800" y="2590800"/>
            <a:ext cx="5181600" cy="23622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64147C28-5BD8-D6BF-F353-D82006045712}"/>
              </a:ext>
            </a:extLst>
          </p:cNvPr>
          <p:cNvSpPr/>
          <p:nvPr/>
        </p:nvSpPr>
        <p:spPr>
          <a:xfrm>
            <a:off x="8001000" y="1981200"/>
            <a:ext cx="4038600" cy="3048000"/>
          </a:xfrm>
          <a:prstGeom prst="roundRect">
            <a:avLst/>
          </a:prstGeom>
          <a:gradFill>
            <a:gsLst>
              <a:gs pos="0">
                <a:srgbClr val="9244C4"/>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5EF19128-F601-CB83-2072-A3C6F646FF17}"/>
              </a:ext>
            </a:extLst>
          </p:cNvPr>
          <p:cNvSpPr/>
          <p:nvPr/>
        </p:nvSpPr>
        <p:spPr>
          <a:xfrm>
            <a:off x="2133600" y="381000"/>
            <a:ext cx="5181600" cy="1981200"/>
          </a:xfrm>
          <a:prstGeom prst="roundRect">
            <a:avLst/>
          </a:prstGeom>
          <a:gradFill>
            <a:gsLst>
              <a:gs pos="0">
                <a:srgbClr val="FFFFFF">
                  <a:alpha val="100000"/>
                </a:srgbClr>
              </a:gs>
              <a:gs pos="100000">
                <a:srgbClr val="DBD8D8">
                  <a:alpha val="100000"/>
                </a:srgbClr>
              </a:gs>
            </a:gsLst>
            <a:lin ang="54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28">
            <a:extLst>
              <a:ext uri="{FF2B5EF4-FFF2-40B4-BE49-F238E27FC236}">
                <a16:creationId xmlns:a16="http://schemas.microsoft.com/office/drawing/2014/main" id="{72242D12-911C-85C2-7149-12D5275F0DBB}"/>
              </a:ext>
            </a:extLst>
          </p:cNvPr>
          <p:cNvSpPr txBox="1"/>
          <p:nvPr/>
        </p:nvSpPr>
        <p:spPr>
          <a:xfrm>
            <a:off x="2895600" y="838200"/>
            <a:ext cx="4688424" cy="1231106"/>
          </a:xfrm>
          <a:prstGeom prst="rect">
            <a:avLst/>
          </a:prstGeom>
        </p:spPr>
        <p:txBody>
          <a:bodyPr wrap="square" lIns="0" tIns="0" rIns="0" bIns="0" rtlCol="0" anchor="t">
            <a:spAutoFit/>
          </a:bodyPr>
          <a:lstStyle/>
          <a:p>
            <a:r>
              <a:rPr lang="en-US" sz="3200" b="1" spc="-73">
                <a:solidFill>
                  <a:srgbClr val="0E0637"/>
                </a:solidFill>
                <a:latin typeface="Open Sauce Bold"/>
                <a:ea typeface="Open Sauce Bold"/>
                <a:cs typeface="Open Sauce Bold"/>
                <a:sym typeface="Open Sauce Bold"/>
              </a:rPr>
              <a:t>Narcotics Anonymous</a:t>
            </a:r>
          </a:p>
          <a:p>
            <a:r>
              <a:rPr lang="en-US" sz="2400" b="1" spc="-73">
                <a:solidFill>
                  <a:srgbClr val="0E0637"/>
                </a:solidFill>
                <a:latin typeface="Open Sauce Bold"/>
                <a:ea typeface="Open Sauce Bold"/>
                <a:cs typeface="Open Sauce Bold"/>
                <a:sym typeface="Open Sauce Bold"/>
              </a:rPr>
              <a:t>World Service Office</a:t>
            </a:r>
          </a:p>
          <a:p>
            <a:r>
              <a:rPr lang="en-US" sz="2400" b="1" i="1" spc="-73">
                <a:solidFill>
                  <a:srgbClr val="0E0637"/>
                </a:solidFill>
                <a:latin typeface="Open Sauce Bold"/>
                <a:ea typeface="Open Sauce Bold"/>
                <a:cs typeface="Open Sauce Bold"/>
                <a:sym typeface="Open Sauce Bold"/>
              </a:rPr>
              <a:t>Chatsworth, California, USA</a:t>
            </a:r>
          </a:p>
        </p:txBody>
      </p:sp>
      <p:pic>
        <p:nvPicPr>
          <p:cNvPr id="35" name="Picture 34" descr="A sign on a brick building&#10;&#10;Description automatically generated">
            <a:extLst>
              <a:ext uri="{FF2B5EF4-FFF2-40B4-BE49-F238E27FC236}">
                <a16:creationId xmlns:a16="http://schemas.microsoft.com/office/drawing/2014/main" id="{E202235E-AA26-30D8-7F21-10475EE2E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2971800"/>
            <a:ext cx="1950244" cy="198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7" name="Picture 36" descr="A sign on the wall of a building&#10;&#10;Description automatically generated">
            <a:extLst>
              <a:ext uri="{FF2B5EF4-FFF2-40B4-BE49-F238E27FC236}">
                <a16:creationId xmlns:a16="http://schemas.microsoft.com/office/drawing/2014/main" id="{DD398A50-8611-C3D8-876F-AD9031C09B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4724400"/>
            <a:ext cx="1981200" cy="198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9" name="Picture 38" descr="A building with blue doors and windows&#10;&#10;Description automatically generated">
            <a:extLst>
              <a:ext uri="{FF2B5EF4-FFF2-40B4-BE49-F238E27FC236}">
                <a16:creationId xmlns:a16="http://schemas.microsoft.com/office/drawing/2014/main" id="{3F4611A0-46D1-B7F0-AC2C-4FA89831F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47200" y="4064000"/>
            <a:ext cx="2641600" cy="198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1" name="Picture 40" descr="A building with trees and bushes&#10;&#10;Description automatically generated">
            <a:extLst>
              <a:ext uri="{FF2B5EF4-FFF2-40B4-BE49-F238E27FC236}">
                <a16:creationId xmlns:a16="http://schemas.microsoft.com/office/drawing/2014/main" id="{B3779DC4-BB0F-B601-6722-E94B952F21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304800"/>
            <a:ext cx="1911927"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2" name="TextBox 28">
            <a:extLst>
              <a:ext uri="{FF2B5EF4-FFF2-40B4-BE49-F238E27FC236}">
                <a16:creationId xmlns:a16="http://schemas.microsoft.com/office/drawing/2014/main" id="{61B929E0-BC25-A81B-0C86-ABE125D7FC9B}"/>
              </a:ext>
            </a:extLst>
          </p:cNvPr>
          <p:cNvSpPr txBox="1"/>
          <p:nvPr/>
        </p:nvSpPr>
        <p:spPr>
          <a:xfrm>
            <a:off x="2209800" y="3048000"/>
            <a:ext cx="4876800" cy="1600438"/>
          </a:xfrm>
          <a:prstGeom prst="rect">
            <a:avLst/>
          </a:prstGeom>
        </p:spPr>
        <p:txBody>
          <a:bodyPr wrap="square" lIns="0" tIns="0" rIns="0" bIns="0" rtlCol="0" anchor="t">
            <a:spAutoFit/>
          </a:bodyPr>
          <a:lstStyle/>
          <a:p>
            <a:r>
              <a:rPr lang="en-US" sz="3200" b="1" spc="-73">
                <a:solidFill>
                  <a:srgbClr val="0E0637"/>
                </a:solidFill>
                <a:latin typeface="Open Sauce Bold"/>
                <a:ea typeface="Open Sauce Bold"/>
                <a:cs typeface="Open Sauce Bold"/>
                <a:sym typeface="Open Sauce Bold"/>
              </a:rPr>
              <a:t>Two distribution centers</a:t>
            </a:r>
          </a:p>
          <a:p>
            <a:r>
              <a:rPr lang="en-US" sz="2400" b="1" i="1" spc="-73">
                <a:solidFill>
                  <a:srgbClr val="0E0637"/>
                </a:solidFill>
                <a:latin typeface="Open Sauce Bold"/>
                <a:ea typeface="Open Sauce Bold"/>
                <a:cs typeface="Open Sauce Bold"/>
                <a:sym typeface="Open Sauce Bold"/>
              </a:rPr>
              <a:t>One in Mississauga, Ontario, Canada, and the other in Bangalore, India</a:t>
            </a:r>
          </a:p>
        </p:txBody>
      </p:sp>
      <p:sp>
        <p:nvSpPr>
          <p:cNvPr id="43" name="TextBox 28">
            <a:extLst>
              <a:ext uri="{FF2B5EF4-FFF2-40B4-BE49-F238E27FC236}">
                <a16:creationId xmlns:a16="http://schemas.microsoft.com/office/drawing/2014/main" id="{05ABFFB2-0CD6-8FC4-6E57-72541CAC4399}"/>
              </a:ext>
            </a:extLst>
          </p:cNvPr>
          <p:cNvSpPr txBox="1"/>
          <p:nvPr/>
        </p:nvSpPr>
        <p:spPr>
          <a:xfrm>
            <a:off x="8229600" y="2376885"/>
            <a:ext cx="3657600" cy="1354217"/>
          </a:xfrm>
          <a:prstGeom prst="rect">
            <a:avLst/>
          </a:prstGeom>
        </p:spPr>
        <p:txBody>
          <a:bodyPr wrap="square" lIns="0" tIns="0" rIns="0" bIns="0" rtlCol="0" anchor="t">
            <a:spAutoFit/>
          </a:bodyPr>
          <a:lstStyle/>
          <a:p>
            <a:r>
              <a:rPr lang="en-US" sz="3200" b="1" spc="-73" dirty="0">
                <a:solidFill>
                  <a:srgbClr val="0E0637"/>
                </a:solidFill>
                <a:latin typeface="Open Sauce Bold"/>
                <a:ea typeface="Open Sauce Bold"/>
                <a:cs typeface="Open Sauce Bold"/>
                <a:sym typeface="Open Sauce Bold"/>
              </a:rPr>
              <a:t>NAWS has one branch office</a:t>
            </a:r>
          </a:p>
          <a:p>
            <a:r>
              <a:rPr lang="en-US" sz="2400" b="1" i="1" spc="-73" dirty="0">
                <a:solidFill>
                  <a:srgbClr val="0E0637"/>
                </a:solidFill>
                <a:latin typeface="Open Sauce Bold"/>
                <a:ea typeface="Open Sauce Bold"/>
                <a:cs typeface="Open Sauce Bold"/>
                <a:sym typeface="Open Sauce Bold"/>
              </a:rPr>
              <a:t>In Brussels, Belgium</a:t>
            </a:r>
          </a:p>
        </p:txBody>
      </p:sp>
    </p:spTree>
    <p:extLst>
      <p:ext uri="{BB962C8B-B14F-4D97-AF65-F5344CB8AC3E}">
        <p14:creationId xmlns:p14="http://schemas.microsoft.com/office/powerpoint/2010/main" val="2194017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0" name="TextBox 54">
            <a:extLst>
              <a:ext uri="{FF2B5EF4-FFF2-40B4-BE49-F238E27FC236}">
                <a16:creationId xmlns:a16="http://schemas.microsoft.com/office/drawing/2014/main" id="{744B2F2B-4604-DB5A-EB32-2105261A646F}"/>
              </a:ext>
            </a:extLst>
          </p:cNvPr>
          <p:cNvSpPr txBox="1"/>
          <p:nvPr/>
        </p:nvSpPr>
        <p:spPr>
          <a:xfrm>
            <a:off x="5867400" y="2971800"/>
            <a:ext cx="4572000" cy="1107996"/>
          </a:xfrm>
          <a:prstGeom prst="rect">
            <a:avLst/>
          </a:prstGeom>
        </p:spPr>
        <p:txBody>
          <a:bodyPr wrap="square" lIns="0" tIns="0" rIns="0" bIns="0" rtlCol="0" anchor="t">
            <a:spAutoFit/>
          </a:bodyPr>
          <a:lstStyle/>
          <a:p>
            <a:pPr>
              <a:spcBef>
                <a:spcPct val="0"/>
              </a:spcBef>
            </a:pPr>
            <a:r>
              <a:rPr lang="en-US" sz="3600" b="1">
                <a:solidFill>
                  <a:srgbClr val="FFFFFF"/>
                </a:solidFill>
                <a:latin typeface="Open Sauce Bold"/>
                <a:ea typeface="Open Sauce Bold"/>
                <a:cs typeface="Open Sauce Bold"/>
                <a:sym typeface="Open Sauce Bold"/>
              </a:rPr>
              <a:t>aka World Service Conference</a:t>
            </a:r>
          </a:p>
        </p:txBody>
      </p:sp>
      <p:sp>
        <p:nvSpPr>
          <p:cNvPr id="11" name="Rounded Rectangle 10">
            <a:extLst>
              <a:ext uri="{FF2B5EF4-FFF2-40B4-BE49-F238E27FC236}">
                <a16:creationId xmlns:a16="http://schemas.microsoft.com/office/drawing/2014/main" id="{FFA321AF-BA99-B44C-3C5A-722F87F9E288}"/>
              </a:ext>
            </a:extLst>
          </p:cNvPr>
          <p:cNvSpPr/>
          <p:nvPr/>
        </p:nvSpPr>
        <p:spPr>
          <a:xfrm>
            <a:off x="5943600" y="762000"/>
            <a:ext cx="5638800" cy="17526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54">
            <a:extLst>
              <a:ext uri="{FF2B5EF4-FFF2-40B4-BE49-F238E27FC236}">
                <a16:creationId xmlns:a16="http://schemas.microsoft.com/office/drawing/2014/main" id="{7F723C44-1F3A-F127-6FB3-5BDC3A154B9E}"/>
              </a:ext>
            </a:extLst>
          </p:cNvPr>
          <p:cNvSpPr txBox="1"/>
          <p:nvPr/>
        </p:nvSpPr>
        <p:spPr>
          <a:xfrm>
            <a:off x="7924801" y="1752600"/>
            <a:ext cx="3733800" cy="396583"/>
          </a:xfrm>
          <a:prstGeom prst="rect">
            <a:avLst/>
          </a:prstGeom>
        </p:spPr>
        <p:txBody>
          <a:bodyPr wrap="square" lIns="0" tIns="0" rIns="0" bIns="0" rtlCol="0" anchor="t">
            <a:spAutoFit/>
          </a:bodyPr>
          <a:lstStyle/>
          <a:p>
            <a:pPr>
              <a:lnSpc>
                <a:spcPts val="2053"/>
              </a:lnSpc>
              <a:spcBef>
                <a:spcPct val="0"/>
              </a:spcBef>
            </a:pPr>
            <a:r>
              <a:rPr lang="en-US" sz="6600" b="1">
                <a:solidFill>
                  <a:srgbClr val="FFFFFF"/>
                </a:solidFill>
                <a:latin typeface="Open Sauce Bold"/>
                <a:ea typeface="Open Sauce Bold"/>
                <a:cs typeface="Open Sauce Bold"/>
                <a:sym typeface="Open Sauce Bold"/>
              </a:rPr>
              <a:t>WSC</a:t>
            </a:r>
          </a:p>
        </p:txBody>
      </p:sp>
      <p:pic>
        <p:nvPicPr>
          <p:cNvPr id="13" name="Picture 12" descr="A grey sphere with black lines and dots&#10;&#10;Description automatically generated with low confidence">
            <a:extLst>
              <a:ext uri="{FF2B5EF4-FFF2-40B4-BE49-F238E27FC236}">
                <a16:creationId xmlns:a16="http://schemas.microsoft.com/office/drawing/2014/main" id="{A21EF64C-7703-9D96-45B0-7E08DF9821F6}"/>
              </a:ext>
            </a:extLst>
          </p:cNvPr>
          <p:cNvPicPr>
            <a:picLocks noChangeAspect="1"/>
          </p:cNvPicPr>
          <p:nvPr/>
        </p:nvPicPr>
        <p:blipFill>
          <a:blip r:embed="rId5">
            <a:biLevel thresh="25000"/>
            <a:alphaModFix amt="40000"/>
          </a:blip>
          <a:stretch>
            <a:fillRect/>
          </a:stretch>
        </p:blipFill>
        <p:spPr>
          <a:xfrm>
            <a:off x="6324600" y="990600"/>
            <a:ext cx="1269753" cy="1269753"/>
          </a:xfrm>
          <a:prstGeom prst="rect">
            <a:avLst/>
          </a:prstGeom>
        </p:spPr>
      </p:pic>
      <p:pic>
        <p:nvPicPr>
          <p:cNvPr id="15" name="Picture 14" descr="A group of people sitting at a table&#10;&#10;Description automatically generated">
            <a:extLst>
              <a:ext uri="{FF2B5EF4-FFF2-40B4-BE49-F238E27FC236}">
                <a16:creationId xmlns:a16="http://schemas.microsoft.com/office/drawing/2014/main" id="{E4C9BEFB-6D9C-0A1E-406F-A0FCDD059F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8200" y="4114800"/>
            <a:ext cx="5867400" cy="2591435"/>
          </a:xfrm>
          <a:prstGeom prst="rect">
            <a:avLst/>
          </a:prstGeom>
        </p:spPr>
      </p:pic>
      <p:pic>
        <p:nvPicPr>
          <p:cNvPr id="19" name="Picture 18" descr="A group of people in a room&#10;&#10;Description automatically generated">
            <a:extLst>
              <a:ext uri="{FF2B5EF4-FFF2-40B4-BE49-F238E27FC236}">
                <a16:creationId xmlns:a16="http://schemas.microsoft.com/office/drawing/2014/main" id="{65C30420-B0D5-0DF9-7DBC-03B82350B0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438400"/>
            <a:ext cx="4775200" cy="3581400"/>
          </a:xfrm>
          <a:prstGeom prst="rect">
            <a:avLst/>
          </a:prstGeom>
        </p:spPr>
      </p:pic>
      <p:pic>
        <p:nvPicPr>
          <p:cNvPr id="7" name="Picture 6" descr="A close up of a logo&#10;&#10;Description automatically generated">
            <a:extLst>
              <a:ext uri="{FF2B5EF4-FFF2-40B4-BE49-F238E27FC236}">
                <a16:creationId xmlns:a16="http://schemas.microsoft.com/office/drawing/2014/main" id="{EE525B50-7076-277C-F6B9-416ADECB24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 y="152400"/>
            <a:ext cx="3848100" cy="3352800"/>
          </a:xfrm>
          <a:prstGeom prst="rect">
            <a:avLst/>
          </a:prstGeom>
        </p:spPr>
      </p:pic>
      <p:pic>
        <p:nvPicPr>
          <p:cNvPr id="9" name="Picture 8" descr="A logo of a company&#10;&#10;Description automatically generated">
            <a:extLst>
              <a:ext uri="{FF2B5EF4-FFF2-40B4-BE49-F238E27FC236}">
                <a16:creationId xmlns:a16="http://schemas.microsoft.com/office/drawing/2014/main" id="{532CCEFD-FAC1-8B2D-BAA6-B0C23BE5F2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29000" y="1828800"/>
            <a:ext cx="1466850" cy="1466850"/>
          </a:xfrm>
          <a:prstGeom prst="rect">
            <a:avLst/>
          </a:prstGeom>
        </p:spPr>
      </p:pic>
    </p:spTree>
    <p:extLst>
      <p:ext uri="{BB962C8B-B14F-4D97-AF65-F5344CB8AC3E}">
        <p14:creationId xmlns:p14="http://schemas.microsoft.com/office/powerpoint/2010/main" val="1403236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4" name="TextBox 25">
            <a:extLst>
              <a:ext uri="{FF2B5EF4-FFF2-40B4-BE49-F238E27FC236}">
                <a16:creationId xmlns:a16="http://schemas.microsoft.com/office/drawing/2014/main" id="{AF407074-6D3D-E3B8-AE59-6ED1AFFB091E}"/>
              </a:ext>
            </a:extLst>
          </p:cNvPr>
          <p:cNvSpPr txBox="1"/>
          <p:nvPr/>
        </p:nvSpPr>
        <p:spPr>
          <a:xfrm>
            <a:off x="381000" y="304800"/>
            <a:ext cx="7620000" cy="6432530"/>
          </a:xfrm>
          <a:prstGeom prst="rect">
            <a:avLst/>
          </a:prstGeom>
        </p:spPr>
        <p:txBody>
          <a:bodyPr wrap="square" lIns="0" tIns="0" rIns="0" bIns="0" rtlCol="0" anchor="t">
            <a:spAutoFit/>
          </a:bodyPr>
          <a:lstStyle/>
          <a:p>
            <a:r>
              <a:rPr lang="en-US" sz="3400" b="1">
                <a:solidFill>
                  <a:srgbClr val="FFFFFF"/>
                </a:solidFill>
                <a:latin typeface="Open Sauce Bold"/>
                <a:ea typeface="Open Sauce Bold"/>
                <a:cs typeface="Open Sauce Bold"/>
                <a:sym typeface="Open Sauce Bold"/>
              </a:rPr>
              <a:t>NAWS organizes and funds the World Service Conference—now hybrid, with a virtual interim meeting and bimonthly webinars. </a:t>
            </a:r>
          </a:p>
          <a:p>
            <a:pPr>
              <a:spcBef>
                <a:spcPts val="1200"/>
              </a:spcBef>
            </a:pPr>
            <a:r>
              <a:rPr lang="en-US" sz="3400" b="1">
                <a:solidFill>
                  <a:srgbClr val="FFFFFF"/>
                </a:solidFill>
                <a:latin typeface="Open Sauce Bold"/>
                <a:ea typeface="Open Sauce Bold"/>
                <a:cs typeface="Open Sauce Bold"/>
                <a:sym typeface="Open Sauce Bold"/>
              </a:rPr>
              <a:t>More than 300 people, including Conference participants, World Board members, translators, and support staff come together in person and virtually tomake decisions, plan, and develop communication strategies to inform and involve members.</a:t>
            </a:r>
          </a:p>
        </p:txBody>
      </p:sp>
      <p:sp>
        <p:nvSpPr>
          <p:cNvPr id="3" name="Rounded Rectangle 2">
            <a:extLst>
              <a:ext uri="{FF2B5EF4-FFF2-40B4-BE49-F238E27FC236}">
                <a16:creationId xmlns:a16="http://schemas.microsoft.com/office/drawing/2014/main" id="{45A1B895-56B5-373E-3562-12EDC456D791}"/>
              </a:ext>
            </a:extLst>
          </p:cNvPr>
          <p:cNvSpPr/>
          <p:nvPr/>
        </p:nvSpPr>
        <p:spPr>
          <a:xfrm>
            <a:off x="8001000" y="1981200"/>
            <a:ext cx="4038600" cy="4572000"/>
          </a:xfrm>
          <a:prstGeom prst="roundRect">
            <a:avLst/>
          </a:prstGeom>
          <a:solidFill>
            <a:schemeClr val="accent5"/>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33">
            <a:extLst>
              <a:ext uri="{FF2B5EF4-FFF2-40B4-BE49-F238E27FC236}">
                <a16:creationId xmlns:a16="http://schemas.microsoft.com/office/drawing/2014/main" id="{19398590-6414-75AB-649E-CA43511B37C4}"/>
              </a:ext>
            </a:extLst>
          </p:cNvPr>
          <p:cNvSpPr txBox="1"/>
          <p:nvPr/>
        </p:nvSpPr>
        <p:spPr>
          <a:xfrm>
            <a:off x="8610600" y="2362200"/>
            <a:ext cx="3124200" cy="3924151"/>
          </a:xfrm>
          <a:prstGeom prst="rect">
            <a:avLst/>
          </a:prstGeom>
        </p:spPr>
        <p:txBody>
          <a:bodyPr wrap="square" lIns="0" tIns="0" rIns="0" bIns="0" rtlCol="0" anchor="t">
            <a:spAutoFit/>
          </a:bodyPr>
          <a:lstStyle/>
          <a:p>
            <a:r>
              <a:rPr lang="en-US" sz="2400" spc="-27">
                <a:ln>
                  <a:solidFill>
                    <a:srgbClr val="282828"/>
                  </a:solidFill>
                </a:ln>
                <a:solidFill>
                  <a:srgbClr val="282828"/>
                </a:solidFill>
                <a:latin typeface="Open Sauce Light"/>
                <a:ea typeface="Open Sauce Light"/>
                <a:cs typeface="Open Sauce Light"/>
                <a:sym typeface="Open Sauce Light"/>
              </a:rPr>
              <a:t>Highlights about </a:t>
            </a:r>
            <a:br>
              <a:rPr lang="en-US" sz="2400" spc="-27">
                <a:ln>
                  <a:solidFill>
                    <a:srgbClr val="282828"/>
                  </a:solidFill>
                </a:ln>
                <a:solidFill>
                  <a:srgbClr val="282828"/>
                </a:solidFill>
                <a:latin typeface="Open Sauce Light"/>
                <a:ea typeface="Open Sauce Light"/>
                <a:cs typeface="Open Sauce Light"/>
                <a:sym typeface="Open Sauce Light"/>
              </a:rPr>
            </a:br>
            <a:r>
              <a:rPr lang="en-US" sz="2400" spc="-27">
                <a:ln>
                  <a:solidFill>
                    <a:srgbClr val="282828"/>
                  </a:solidFill>
                </a:ln>
                <a:solidFill>
                  <a:srgbClr val="282828"/>
                </a:solidFill>
                <a:latin typeface="Open Sauce Light"/>
                <a:ea typeface="Open Sauce Light"/>
                <a:cs typeface="Open Sauce Light"/>
                <a:sym typeface="Open Sauce Light"/>
              </a:rPr>
              <a:t>WSC 2026 can be found in the NAWS Update PPT. </a:t>
            </a:r>
          </a:p>
          <a:p>
            <a:pPr>
              <a:spcBef>
                <a:spcPts val="1800"/>
              </a:spcBef>
            </a:pPr>
            <a:r>
              <a:rPr lang="en-US" sz="2400" spc="-27">
                <a:ln>
                  <a:solidFill>
                    <a:srgbClr val="282828"/>
                  </a:solidFill>
                </a:ln>
                <a:solidFill>
                  <a:srgbClr val="282828"/>
                </a:solidFill>
                <a:latin typeface="Open Sauce Light"/>
                <a:ea typeface="Open Sauce Light"/>
                <a:cs typeface="Open Sauce Light"/>
                <a:sym typeface="Open Sauce Light"/>
              </a:rPr>
              <a:t>It includes information about adopted motions, projects, and the Information Discussion Topics (IDTs) for this cycle.</a:t>
            </a:r>
          </a:p>
        </p:txBody>
      </p:sp>
    </p:spTree>
    <p:extLst>
      <p:ext uri="{BB962C8B-B14F-4D97-AF65-F5344CB8AC3E}">
        <p14:creationId xmlns:p14="http://schemas.microsoft.com/office/powerpoint/2010/main" val="292378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message&#10;&#10;Description automatically generated">
            <a:extLst>
              <a:ext uri="{FF2B5EF4-FFF2-40B4-BE49-F238E27FC236}">
                <a16:creationId xmlns:a16="http://schemas.microsoft.com/office/drawing/2014/main" id="{7125FD44-E3B2-EBA4-586D-0AB457D41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3267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world with different colored countries/regions&#10;&#10;Description automatically generated">
            <a:extLst>
              <a:ext uri="{FF2B5EF4-FFF2-40B4-BE49-F238E27FC236}">
                <a16:creationId xmlns:a16="http://schemas.microsoft.com/office/drawing/2014/main" id="{90B10ED6-4E84-CF40-5AA3-0702602F8251}"/>
              </a:ext>
            </a:extLst>
          </p:cNvPr>
          <p:cNvPicPr>
            <a:picLocks noChangeAspect="1"/>
          </p:cNvPicPr>
          <p:nvPr/>
        </p:nvPicPr>
        <p:blipFill rotWithShape="1">
          <a:blip r:embed="rId3">
            <a:extLst>
              <a:ext uri="{28A0092B-C50C-407E-A947-70E740481C1C}">
                <a14:useLocalDpi xmlns:a14="http://schemas.microsoft.com/office/drawing/2010/main" val="0"/>
              </a:ext>
            </a:extLst>
          </a:blip>
          <a:srcRect t="2164" b="2595"/>
          <a:stretch/>
        </p:blipFill>
        <p:spPr>
          <a:xfrm>
            <a:off x="304800" y="9316"/>
            <a:ext cx="11430000" cy="6848684"/>
          </a:xfrm>
          <a:prstGeom prst="rect">
            <a:avLst/>
          </a:prstGeom>
        </p:spPr>
      </p:pic>
    </p:spTree>
    <p:extLst>
      <p:ext uri="{BB962C8B-B14F-4D97-AF65-F5344CB8AC3E}">
        <p14:creationId xmlns:p14="http://schemas.microsoft.com/office/powerpoint/2010/main" val="2529494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ble with numbers and a number of people&#10;&#10;Description automatically generated">
            <a:extLst>
              <a:ext uri="{FF2B5EF4-FFF2-40B4-BE49-F238E27FC236}">
                <a16:creationId xmlns:a16="http://schemas.microsoft.com/office/drawing/2014/main" id="{2E37B085-BDDA-C220-4FAC-D3FB585EAEEF}"/>
              </a:ext>
            </a:extLst>
          </p:cNvPr>
          <p:cNvPicPr>
            <a:picLocks noChangeAspect="1"/>
          </p:cNvPicPr>
          <p:nvPr/>
        </p:nvPicPr>
        <p:blipFill rotWithShape="1">
          <a:blip r:embed="rId3">
            <a:extLst>
              <a:ext uri="{28A0092B-C50C-407E-A947-70E740481C1C}">
                <a14:useLocalDpi xmlns:a14="http://schemas.microsoft.com/office/drawing/2010/main" val="0"/>
              </a:ext>
            </a:extLst>
          </a:blip>
          <a:srcRect t="2002" b="7871"/>
          <a:stretch/>
        </p:blipFill>
        <p:spPr>
          <a:xfrm>
            <a:off x="1066800" y="0"/>
            <a:ext cx="9829800" cy="6845754"/>
          </a:xfrm>
          <a:prstGeom prst="rect">
            <a:avLst/>
          </a:prstGeom>
        </p:spPr>
      </p:pic>
    </p:spTree>
    <p:extLst>
      <p:ext uri="{BB962C8B-B14F-4D97-AF65-F5344CB8AC3E}">
        <p14:creationId xmlns:p14="http://schemas.microsoft.com/office/powerpoint/2010/main" val="150058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road trip&#10;&#10;Description automatically generated with medium confidence">
            <a:extLst>
              <a:ext uri="{FF2B5EF4-FFF2-40B4-BE49-F238E27FC236}">
                <a16:creationId xmlns:a16="http://schemas.microsoft.com/office/drawing/2014/main" id="{ACE82386-54E7-41DD-0BFE-AD2BF1C23978}"/>
              </a:ext>
            </a:extLst>
          </p:cNvPr>
          <p:cNvPicPr>
            <a:picLocks noChangeAspect="1"/>
          </p:cNvPicPr>
          <p:nvPr/>
        </p:nvPicPr>
        <p:blipFill rotWithShape="1">
          <a:blip r:embed="rId3">
            <a:extLst>
              <a:ext uri="{28A0092B-C50C-407E-A947-70E740481C1C}">
                <a14:useLocalDpi xmlns:a14="http://schemas.microsoft.com/office/drawing/2010/main" val="0"/>
              </a:ext>
            </a:extLst>
          </a:blip>
          <a:srcRect l="886" t="10721" r="1507" b="3348"/>
          <a:stretch/>
        </p:blipFill>
        <p:spPr>
          <a:xfrm>
            <a:off x="10886" y="1110343"/>
            <a:ext cx="11985173" cy="5758543"/>
          </a:xfrm>
          <a:prstGeom prst="rect">
            <a:avLst/>
          </a:prstGeom>
        </p:spPr>
      </p:pic>
      <p:sp>
        <p:nvSpPr>
          <p:cNvPr id="5" name="TextBox 29">
            <a:extLst>
              <a:ext uri="{FF2B5EF4-FFF2-40B4-BE49-F238E27FC236}">
                <a16:creationId xmlns:a16="http://schemas.microsoft.com/office/drawing/2014/main" id="{8393920B-4832-8AF2-6030-A1A16099902D}"/>
              </a:ext>
            </a:extLst>
          </p:cNvPr>
          <p:cNvSpPr txBox="1"/>
          <p:nvPr/>
        </p:nvSpPr>
        <p:spPr>
          <a:xfrm>
            <a:off x="0" y="152400"/>
            <a:ext cx="12192000" cy="738664"/>
          </a:xfrm>
          <a:prstGeom prst="rect">
            <a:avLst/>
          </a:prstGeom>
        </p:spPr>
        <p:txBody>
          <a:bodyPr wrap="square" lIns="0" tIns="0" rIns="0" bIns="0" rtlCol="0" anchor="t">
            <a:spAutoFit/>
          </a:bodyPr>
          <a:lstStyle/>
          <a:p>
            <a:pPr algn="ctr"/>
            <a:r>
              <a:rPr lang="en-US" sz="4800" b="1">
                <a:solidFill>
                  <a:srgbClr val="C55CD1"/>
                </a:solidFill>
                <a:latin typeface="Open Sauce Bold"/>
                <a:ea typeface="Open Sauce Bold"/>
                <a:cs typeface="Open Sauce Bold"/>
                <a:sym typeface="Open Sauce Bold"/>
              </a:rPr>
              <a:t>Collaborative Planning</a:t>
            </a:r>
          </a:p>
        </p:txBody>
      </p:sp>
    </p:spTree>
    <p:extLst>
      <p:ext uri="{BB962C8B-B14F-4D97-AF65-F5344CB8AC3E}">
        <p14:creationId xmlns:p14="http://schemas.microsoft.com/office/powerpoint/2010/main" val="2353838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1" name="Rounded Rectangle 10">
            <a:extLst>
              <a:ext uri="{FF2B5EF4-FFF2-40B4-BE49-F238E27FC236}">
                <a16:creationId xmlns:a16="http://schemas.microsoft.com/office/drawing/2014/main" id="{DF2168F0-480C-11DE-DDDC-9F7602F57950}"/>
              </a:ext>
            </a:extLst>
          </p:cNvPr>
          <p:cNvSpPr/>
          <p:nvPr/>
        </p:nvSpPr>
        <p:spPr>
          <a:xfrm>
            <a:off x="1295400" y="762000"/>
            <a:ext cx="10515600" cy="1835387"/>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54">
            <a:extLst>
              <a:ext uri="{FF2B5EF4-FFF2-40B4-BE49-F238E27FC236}">
                <a16:creationId xmlns:a16="http://schemas.microsoft.com/office/drawing/2014/main" id="{744B2F2B-4604-DB5A-EB32-2105261A646F}"/>
              </a:ext>
            </a:extLst>
          </p:cNvPr>
          <p:cNvSpPr txBox="1"/>
          <p:nvPr/>
        </p:nvSpPr>
        <p:spPr>
          <a:xfrm>
            <a:off x="5791200" y="3352800"/>
            <a:ext cx="6400800" cy="3016210"/>
          </a:xfrm>
          <a:prstGeom prst="rect">
            <a:avLst/>
          </a:prstGeom>
        </p:spPr>
        <p:txBody>
          <a:bodyPr wrap="square" lIns="0" tIns="0" rIns="0" bIns="0" rtlCol="0" anchor="t">
            <a:spAutoFit/>
          </a:bodyPr>
          <a:lstStyle/>
          <a:p>
            <a:pPr>
              <a:spcBef>
                <a:spcPct val="0"/>
              </a:spcBef>
            </a:pPr>
            <a:r>
              <a:rPr lang="en-US" sz="4000" b="1" dirty="0">
                <a:solidFill>
                  <a:srgbClr val="C55CD1"/>
                </a:solidFill>
                <a:latin typeface="Open Sauce Bold"/>
                <a:ea typeface="Open Sauce Bold"/>
                <a:cs typeface="Open Sauce Bold"/>
                <a:sym typeface="Open Sauce Bold"/>
              </a:rPr>
              <a:t>Production, </a:t>
            </a:r>
            <a:br>
              <a:rPr lang="en-US" sz="4000" b="1" dirty="0">
                <a:solidFill>
                  <a:srgbClr val="C55CD1"/>
                </a:solidFill>
                <a:latin typeface="Open Sauce Bold"/>
                <a:ea typeface="Open Sauce Bold"/>
                <a:cs typeface="Open Sauce Bold"/>
                <a:sym typeface="Open Sauce Bold"/>
              </a:rPr>
            </a:br>
            <a:r>
              <a:rPr lang="en-US" sz="4000" b="1" dirty="0">
                <a:solidFill>
                  <a:srgbClr val="C55CD1"/>
                </a:solidFill>
                <a:latin typeface="Open Sauce Bold"/>
                <a:ea typeface="Open Sauce Bold"/>
                <a:cs typeface="Open Sauce Bold"/>
                <a:sym typeface="Open Sauce Bold"/>
              </a:rPr>
              <a:t>protection, </a:t>
            </a:r>
            <a:br>
              <a:rPr lang="en-US" sz="4000" b="1" dirty="0">
                <a:solidFill>
                  <a:srgbClr val="C55CD1"/>
                </a:solidFill>
                <a:latin typeface="Open Sauce Bold"/>
                <a:ea typeface="Open Sauce Bold"/>
                <a:cs typeface="Open Sauce Bold"/>
                <a:sym typeface="Open Sauce Bold"/>
              </a:rPr>
            </a:br>
            <a:r>
              <a:rPr lang="en-US" sz="4000" b="1" dirty="0">
                <a:solidFill>
                  <a:srgbClr val="C55CD1"/>
                </a:solidFill>
                <a:latin typeface="Open Sauce Bold"/>
                <a:ea typeface="Open Sauce Bold"/>
                <a:cs typeface="Open Sauce Bold"/>
                <a:sym typeface="Open Sauce Bold"/>
              </a:rPr>
              <a:t>translation, </a:t>
            </a:r>
            <a:br>
              <a:rPr lang="en-US" sz="4000" b="1" dirty="0">
                <a:solidFill>
                  <a:srgbClr val="C55CD1"/>
                </a:solidFill>
                <a:latin typeface="Open Sauce Bold"/>
                <a:ea typeface="Open Sauce Bold"/>
                <a:cs typeface="Open Sauce Bold"/>
                <a:sym typeface="Open Sauce Bold"/>
              </a:rPr>
            </a:br>
            <a:r>
              <a:rPr lang="en-US" sz="4000" b="1" dirty="0">
                <a:solidFill>
                  <a:srgbClr val="C55CD1"/>
                </a:solidFill>
                <a:latin typeface="Open Sauce Bold"/>
                <a:ea typeface="Open Sauce Bold"/>
                <a:cs typeface="Open Sauce Bold"/>
                <a:sym typeface="Open Sauce Bold"/>
              </a:rPr>
              <a:t>distribution…</a:t>
            </a:r>
          </a:p>
          <a:p>
            <a:pPr>
              <a:spcBef>
                <a:spcPct val="0"/>
              </a:spcBef>
            </a:pPr>
            <a:endParaRPr lang="en-US" sz="3600" b="1" dirty="0">
              <a:solidFill>
                <a:srgbClr val="C55CD1"/>
              </a:solidFill>
              <a:latin typeface="Open Sauce Bold"/>
              <a:ea typeface="Open Sauce Bold"/>
              <a:cs typeface="Open Sauce Bold"/>
              <a:sym typeface="Open Sauce Bold"/>
            </a:endParaRPr>
          </a:p>
        </p:txBody>
      </p:sp>
      <p:sp>
        <p:nvSpPr>
          <p:cNvPr id="13" name="TextBox 54">
            <a:extLst>
              <a:ext uri="{FF2B5EF4-FFF2-40B4-BE49-F238E27FC236}">
                <a16:creationId xmlns:a16="http://schemas.microsoft.com/office/drawing/2014/main" id="{6E622458-9D5C-2232-1A09-E4569ABB90DA}"/>
              </a:ext>
            </a:extLst>
          </p:cNvPr>
          <p:cNvSpPr txBox="1"/>
          <p:nvPr/>
        </p:nvSpPr>
        <p:spPr>
          <a:xfrm>
            <a:off x="2895600" y="838200"/>
            <a:ext cx="8915400" cy="1744067"/>
          </a:xfrm>
          <a:prstGeom prst="rect">
            <a:avLst/>
          </a:prstGeom>
        </p:spPr>
        <p:txBody>
          <a:bodyPr wrap="square" lIns="0" tIns="0" rIns="0" bIns="0" rtlCol="0" anchor="t">
            <a:spAutoFit/>
          </a:bodyPr>
          <a:lstStyle/>
          <a:p>
            <a:pPr>
              <a:lnSpc>
                <a:spcPts val="6820"/>
              </a:lnSpc>
              <a:spcBef>
                <a:spcPct val="0"/>
              </a:spcBef>
            </a:pPr>
            <a:r>
              <a:rPr lang="en-US" sz="6600" b="1" spc="-160">
                <a:solidFill>
                  <a:srgbClr val="FFFFFF"/>
                </a:solidFill>
                <a:latin typeface="Open Sauce Bold"/>
                <a:ea typeface="Open Sauce Bold"/>
                <a:cs typeface="Open Sauce Bold"/>
                <a:sym typeface="Open Sauce Bold"/>
              </a:rPr>
              <a:t>Literature / </a:t>
            </a:r>
            <a:br>
              <a:rPr lang="en-US" sz="6600" b="1" spc="-160">
                <a:solidFill>
                  <a:srgbClr val="FFFFFF"/>
                </a:solidFill>
                <a:latin typeface="Open Sauce Bold"/>
                <a:ea typeface="Open Sauce Bold"/>
                <a:cs typeface="Open Sauce Bold"/>
                <a:sym typeface="Open Sauce Bold"/>
              </a:rPr>
            </a:br>
            <a:r>
              <a:rPr lang="en-US" sz="6600" b="1" spc="-160">
                <a:solidFill>
                  <a:srgbClr val="FFFFFF"/>
                </a:solidFill>
                <a:latin typeface="Open Sauce Bold"/>
                <a:ea typeface="Open Sauce Bold"/>
                <a:cs typeface="Open Sauce Bold"/>
                <a:sym typeface="Open Sauce Bold"/>
              </a:rPr>
              <a:t>Carrying the Message</a:t>
            </a:r>
          </a:p>
        </p:txBody>
      </p:sp>
      <p:grpSp>
        <p:nvGrpSpPr>
          <p:cNvPr id="15" name="Google Shape;7064;p88">
            <a:extLst>
              <a:ext uri="{FF2B5EF4-FFF2-40B4-BE49-F238E27FC236}">
                <a16:creationId xmlns:a16="http://schemas.microsoft.com/office/drawing/2014/main" id="{753FCC58-BE4C-F6BC-8D08-D19BFAE4C7A4}"/>
              </a:ext>
            </a:extLst>
          </p:cNvPr>
          <p:cNvGrpSpPr/>
          <p:nvPr/>
        </p:nvGrpSpPr>
        <p:grpSpPr>
          <a:xfrm>
            <a:off x="1524000" y="1143000"/>
            <a:ext cx="1125484" cy="1024965"/>
            <a:chOff x="-40378075" y="3267450"/>
            <a:chExt cx="317425" cy="289075"/>
          </a:xfrm>
          <a:solidFill>
            <a:schemeClr val="bg1">
              <a:alpha val="40000"/>
            </a:schemeClr>
          </a:solidFill>
        </p:grpSpPr>
        <p:sp>
          <p:nvSpPr>
            <p:cNvPr id="17" name="Google Shape;7065;p88">
              <a:extLst>
                <a:ext uri="{FF2B5EF4-FFF2-40B4-BE49-F238E27FC236}">
                  <a16:creationId xmlns:a16="http://schemas.microsoft.com/office/drawing/2014/main" id="{1EC2A3D5-C4E2-2883-D06A-3E3F24C0EAB9}"/>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121900" tIns="121900" rIns="121900" bIns="121900" anchor="ctr" anchorCtr="0">
              <a:noAutofit/>
            </a:bodyPr>
            <a:lstStyle/>
            <a:p>
              <a:endParaRPr sz="2400"/>
            </a:p>
          </p:txBody>
        </p:sp>
        <p:sp>
          <p:nvSpPr>
            <p:cNvPr id="18" name="Google Shape;7066;p88">
              <a:extLst>
                <a:ext uri="{FF2B5EF4-FFF2-40B4-BE49-F238E27FC236}">
                  <a16:creationId xmlns:a16="http://schemas.microsoft.com/office/drawing/2014/main" id="{2268D23A-FA25-D291-4B76-B6FA0796D7D9}"/>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121900" tIns="121900" rIns="121900" bIns="121900" anchor="ctr" anchorCtr="0">
              <a:noAutofit/>
            </a:bodyPr>
            <a:lstStyle/>
            <a:p>
              <a:endParaRPr sz="2400"/>
            </a:p>
          </p:txBody>
        </p:sp>
        <p:sp>
          <p:nvSpPr>
            <p:cNvPr id="19" name="Google Shape;7067;p88">
              <a:extLst>
                <a:ext uri="{FF2B5EF4-FFF2-40B4-BE49-F238E27FC236}">
                  <a16:creationId xmlns:a16="http://schemas.microsoft.com/office/drawing/2014/main" id="{259643B0-DA04-9FA2-EB37-6152DF8D97B1}"/>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121900" tIns="121900" rIns="121900" bIns="121900" anchor="ctr" anchorCtr="0">
              <a:noAutofit/>
            </a:bodyPr>
            <a:lstStyle/>
            <a:p>
              <a:endParaRPr sz="2400"/>
            </a:p>
          </p:txBody>
        </p:sp>
        <p:sp>
          <p:nvSpPr>
            <p:cNvPr id="20" name="Google Shape;7068;p88">
              <a:extLst>
                <a:ext uri="{FF2B5EF4-FFF2-40B4-BE49-F238E27FC236}">
                  <a16:creationId xmlns:a16="http://schemas.microsoft.com/office/drawing/2014/main" id="{9EB9F500-E606-A367-A0A5-EE8665BC63F9}"/>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3754653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a line graph&#10;&#10;Description automatically generated with medium confidence">
            <a:extLst>
              <a:ext uri="{FF2B5EF4-FFF2-40B4-BE49-F238E27FC236}">
                <a16:creationId xmlns:a16="http://schemas.microsoft.com/office/drawing/2014/main" id="{A1B1BB0A-A780-E69E-0A47-1AC67E820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400"/>
            <a:ext cx="12153580" cy="5562600"/>
          </a:xfrm>
          <a:prstGeom prst="rect">
            <a:avLst/>
          </a:prstGeom>
        </p:spPr>
      </p:pic>
    </p:spTree>
    <p:extLst>
      <p:ext uri="{BB962C8B-B14F-4D97-AF65-F5344CB8AC3E}">
        <p14:creationId xmlns:p14="http://schemas.microsoft.com/office/powerpoint/2010/main" val="3743966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3" name="TextBox 29">
            <a:extLst>
              <a:ext uri="{FF2B5EF4-FFF2-40B4-BE49-F238E27FC236}">
                <a16:creationId xmlns:a16="http://schemas.microsoft.com/office/drawing/2014/main" id="{D27CC550-2957-C117-78F9-7E34132CA7BE}"/>
              </a:ext>
            </a:extLst>
          </p:cNvPr>
          <p:cNvSpPr txBox="1"/>
          <p:nvPr/>
        </p:nvSpPr>
        <p:spPr>
          <a:xfrm>
            <a:off x="457200" y="1371600"/>
            <a:ext cx="6934200" cy="738664"/>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Free Literature Online</a:t>
            </a:r>
          </a:p>
        </p:txBody>
      </p:sp>
      <p:sp>
        <p:nvSpPr>
          <p:cNvPr id="5" name="TextBox 33">
            <a:extLst>
              <a:ext uri="{FF2B5EF4-FFF2-40B4-BE49-F238E27FC236}">
                <a16:creationId xmlns:a16="http://schemas.microsoft.com/office/drawing/2014/main" id="{7FFDE886-1464-1100-9D68-29A3396E7B31}"/>
              </a:ext>
            </a:extLst>
          </p:cNvPr>
          <p:cNvSpPr txBox="1"/>
          <p:nvPr/>
        </p:nvSpPr>
        <p:spPr>
          <a:xfrm>
            <a:off x="457200" y="2743200"/>
            <a:ext cx="10287001" cy="4308872"/>
          </a:xfrm>
          <a:prstGeom prst="rect">
            <a:avLst/>
          </a:prstGeom>
        </p:spPr>
        <p:txBody>
          <a:bodyPr wrap="square" lIns="0" tIns="0" rIns="0" bIns="0" rtlCol="0" anchor="t">
            <a:spAutoFit/>
          </a:bodyPr>
          <a:lstStyle/>
          <a:p>
            <a:r>
              <a:rPr lang="en-US" sz="3200" spc="-27" dirty="0">
                <a:solidFill>
                  <a:srgbClr val="F5B4FF"/>
                </a:solidFill>
                <a:latin typeface="Open Sauce Light"/>
                <a:ea typeface="Open Sauce Light"/>
                <a:cs typeface="Open Sauce Light"/>
                <a:sym typeface="Open Sauce Light"/>
              </a:rPr>
              <a:t>Pamphlets and booklets are </a:t>
            </a:r>
            <a:br>
              <a:rPr lang="en-US" sz="3200" spc="-27" dirty="0">
                <a:solidFill>
                  <a:srgbClr val="F5B4FF"/>
                </a:solidFill>
                <a:latin typeface="Open Sauce Light"/>
                <a:ea typeface="Open Sauce Light"/>
                <a:cs typeface="Open Sauce Light"/>
                <a:sym typeface="Open Sauce Light"/>
              </a:rPr>
            </a:br>
            <a:r>
              <a:rPr lang="en-US" sz="3200" spc="-27" dirty="0">
                <a:solidFill>
                  <a:srgbClr val="F5B4FF"/>
                </a:solidFill>
                <a:latin typeface="Open Sauce Light"/>
                <a:ea typeface="Open Sauce Light"/>
                <a:cs typeface="Open Sauce Light"/>
                <a:sym typeface="Open Sauce Light"/>
              </a:rPr>
              <a:t>posted in 61 languages. </a:t>
            </a:r>
          </a:p>
          <a:p>
            <a:endParaRPr lang="en-US" sz="3200" spc="-27" dirty="0">
              <a:solidFill>
                <a:srgbClr val="F5B4FF"/>
              </a:solidFill>
              <a:latin typeface="Open Sauce Light"/>
              <a:ea typeface="Open Sauce Light"/>
              <a:cs typeface="Open Sauce Light"/>
              <a:sym typeface="Open Sauce Light"/>
            </a:endParaRPr>
          </a:p>
          <a:p>
            <a:r>
              <a:rPr lang="en-US" sz="3200" spc="-27" dirty="0">
                <a:ln>
                  <a:solidFill>
                    <a:srgbClr val="00B0F0"/>
                  </a:solidFill>
                </a:ln>
                <a:solidFill>
                  <a:srgbClr val="00B0F0"/>
                </a:solidFill>
                <a:latin typeface="Open Sauce Light"/>
                <a:ea typeface="Open Sauce Light"/>
                <a:cs typeface="Open Sauce Light"/>
                <a:sym typeface="Open Sauce Light"/>
              </a:rPr>
              <a:t>NEW—web-formatted literature. </a:t>
            </a:r>
            <a:br>
              <a:rPr lang="en-US" sz="3200" spc="-27" dirty="0">
                <a:ln>
                  <a:solidFill>
                    <a:srgbClr val="00B0F0"/>
                  </a:solidFill>
                </a:ln>
                <a:solidFill>
                  <a:srgbClr val="00B0F0"/>
                </a:solidFill>
                <a:latin typeface="Open Sauce Light"/>
                <a:ea typeface="Open Sauce Light"/>
                <a:cs typeface="Open Sauce Light"/>
                <a:sym typeface="Open Sauce Light"/>
              </a:rPr>
            </a:br>
            <a:r>
              <a:rPr lang="en-US" sz="3200" spc="-27" dirty="0">
                <a:ln>
                  <a:solidFill>
                    <a:srgbClr val="00B0F0"/>
                  </a:solidFill>
                </a:ln>
                <a:solidFill>
                  <a:srgbClr val="00B0F0"/>
                </a:solidFill>
                <a:latin typeface="Open Sauce Light"/>
                <a:ea typeface="Open Sauce Light"/>
                <a:cs typeface="Open Sauce Light"/>
                <a:sym typeface="Open Sauce Light"/>
              </a:rPr>
              <a:t>Easy to view on mobile devices!!</a:t>
            </a:r>
          </a:p>
          <a:p>
            <a:endParaRPr lang="en-US" sz="3200" spc="-27" dirty="0">
              <a:solidFill>
                <a:srgbClr val="F5B4FF"/>
              </a:solidFill>
              <a:latin typeface="Open Sauce Light"/>
              <a:ea typeface="Open Sauce Light"/>
              <a:cs typeface="Open Sauce Light"/>
              <a:sym typeface="Open Sauce Light"/>
            </a:endParaRPr>
          </a:p>
          <a:p>
            <a:r>
              <a:rPr lang="en-US" sz="3200" i="1" spc="-27" dirty="0">
                <a:solidFill>
                  <a:srgbClr val="F5B4FF"/>
                </a:solidFill>
                <a:latin typeface="Open Sauce Light"/>
                <a:ea typeface="Open Sauce Light"/>
                <a:cs typeface="Open Sauce Light"/>
                <a:sym typeface="Open Sauce Light"/>
              </a:rPr>
              <a:t>The Introductory Guide</a:t>
            </a:r>
            <a:r>
              <a:rPr lang="en-US" sz="3200" spc="-27" dirty="0">
                <a:solidFill>
                  <a:srgbClr val="F5B4FF"/>
                </a:solidFill>
                <a:latin typeface="Open Sauce Light"/>
                <a:ea typeface="Open Sauce Light"/>
                <a:cs typeface="Open Sauce Light"/>
                <a:sym typeface="Open Sauce Light"/>
              </a:rPr>
              <a:t>, which was developed specifically for the newcomer, is also online for free.</a:t>
            </a:r>
          </a:p>
          <a:p>
            <a:endParaRPr lang="en-US" sz="2400" spc="-27" dirty="0">
              <a:solidFill>
                <a:srgbClr val="F5B4FF"/>
              </a:solidFill>
              <a:latin typeface="Open Sauce Light"/>
              <a:ea typeface="Open Sauce Light"/>
              <a:cs typeface="Open Sauce Light"/>
              <a:sym typeface="Open Sauce Light"/>
            </a:endParaRPr>
          </a:p>
        </p:txBody>
      </p:sp>
      <p:sp>
        <p:nvSpPr>
          <p:cNvPr id="6" name="TextBox 25">
            <a:extLst>
              <a:ext uri="{FF2B5EF4-FFF2-40B4-BE49-F238E27FC236}">
                <a16:creationId xmlns:a16="http://schemas.microsoft.com/office/drawing/2014/main" id="{190DD3A9-B22F-DE55-569A-96B03A346DF9}"/>
              </a:ext>
            </a:extLst>
          </p:cNvPr>
          <p:cNvSpPr txBox="1"/>
          <p:nvPr/>
        </p:nvSpPr>
        <p:spPr>
          <a:xfrm>
            <a:off x="457200" y="317748"/>
            <a:ext cx="67818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na.org/literature</a:t>
            </a:r>
            <a:endParaRPr lang="en-US" sz="7266" b="1" spc="-100">
              <a:solidFill>
                <a:srgbClr val="FFFFFF"/>
              </a:solidFill>
              <a:latin typeface="Open Sauce Bold"/>
              <a:ea typeface="Open Sauce Bold"/>
              <a:cs typeface="Open Sauce Bold"/>
              <a:sym typeface="Open Sauce Bold"/>
            </a:endParaRPr>
          </a:p>
        </p:txBody>
      </p:sp>
      <p:pic>
        <p:nvPicPr>
          <p:cNvPr id="11" name="Picture 10" descr="A screenshot of a document&#10;&#10;Description automatically generated">
            <a:extLst>
              <a:ext uri="{FF2B5EF4-FFF2-40B4-BE49-F238E27FC236}">
                <a16:creationId xmlns:a16="http://schemas.microsoft.com/office/drawing/2014/main" id="{5E70768B-F86D-BB45-409D-2CB26A1D6C54}"/>
              </a:ext>
            </a:extLst>
          </p:cNvPr>
          <p:cNvPicPr>
            <a:picLocks noChangeAspect="1"/>
          </p:cNvPicPr>
          <p:nvPr/>
        </p:nvPicPr>
        <p:blipFill rotWithShape="1">
          <a:blip r:embed="rId4">
            <a:extLst>
              <a:ext uri="{28A0092B-C50C-407E-A947-70E740481C1C}">
                <a14:useLocalDpi xmlns:a14="http://schemas.microsoft.com/office/drawing/2010/main" val="0"/>
              </a:ext>
            </a:extLst>
          </a:blip>
          <a:srcRect l="2773" t="1" b="39193"/>
          <a:stretch/>
        </p:blipFill>
        <p:spPr>
          <a:xfrm>
            <a:off x="7408189" y="1"/>
            <a:ext cx="4754105" cy="5625884"/>
          </a:xfrm>
          <a:prstGeom prst="rect">
            <a:avLst/>
          </a:prstGeom>
        </p:spPr>
      </p:pic>
    </p:spTree>
    <p:extLst>
      <p:ext uri="{BB962C8B-B14F-4D97-AF65-F5344CB8AC3E}">
        <p14:creationId xmlns:p14="http://schemas.microsoft.com/office/powerpoint/2010/main" val="21574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C9F5F9DA-457C-96DF-B446-58ADB9F501AC}"/>
              </a:ext>
            </a:extLst>
          </p:cNvPr>
          <p:cNvPicPr>
            <a:picLocks noChangeAspect="1"/>
          </p:cNvPicPr>
          <p:nvPr/>
        </p:nvPicPr>
        <p:blipFill rotWithShape="1">
          <a:blip r:embed="rId3">
            <a:extLst>
              <a:ext uri="{28A0092B-C50C-407E-A947-70E740481C1C}">
                <a14:useLocalDpi xmlns:a14="http://schemas.microsoft.com/office/drawing/2010/main" val="0"/>
              </a:ext>
            </a:extLst>
          </a:blip>
          <a:srcRect t="49289" r="45162"/>
          <a:stretch/>
        </p:blipFill>
        <p:spPr>
          <a:xfrm rot="10800000">
            <a:off x="0" y="874362"/>
            <a:ext cx="6477000" cy="5983637"/>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03916068-34AD-6FAC-CDD8-1E84D8EFE4F0}"/>
              </a:ext>
            </a:extLst>
          </p:cNvPr>
          <p:cNvPicPr>
            <a:picLocks noChangeAspect="1"/>
          </p:cNvPicPr>
          <p:nvPr/>
        </p:nvPicPr>
        <p:blipFill rotWithShape="1">
          <a:blip r:embed="rId3">
            <a:extLst>
              <a:ext uri="{28A0092B-C50C-407E-A947-70E740481C1C}">
                <a14:useLocalDpi xmlns:a14="http://schemas.microsoft.com/office/drawing/2010/main" val="0"/>
              </a:ext>
            </a:extLst>
          </a:blip>
          <a:srcRect t="49023" r="46898" b="1"/>
          <a:stretch/>
        </p:blipFill>
        <p:spPr>
          <a:xfrm rot="10800000">
            <a:off x="0" y="2667000"/>
            <a:ext cx="4267200" cy="4191000"/>
          </a:xfrm>
          <a:prstGeom prst="rect">
            <a:avLst/>
          </a:prstGeom>
        </p:spPr>
      </p:pic>
      <p:sp>
        <p:nvSpPr>
          <p:cNvPr id="4" name="TextBox 29">
            <a:extLst>
              <a:ext uri="{FF2B5EF4-FFF2-40B4-BE49-F238E27FC236}">
                <a16:creationId xmlns:a16="http://schemas.microsoft.com/office/drawing/2014/main" id="{061D552B-3729-6614-65AF-32A2AC34879E}"/>
              </a:ext>
            </a:extLst>
          </p:cNvPr>
          <p:cNvSpPr txBox="1"/>
          <p:nvPr/>
        </p:nvSpPr>
        <p:spPr>
          <a:xfrm>
            <a:off x="304800" y="457200"/>
            <a:ext cx="6934200" cy="1538883"/>
          </a:xfrm>
          <a:prstGeom prst="rect">
            <a:avLst/>
          </a:prstGeom>
        </p:spPr>
        <p:txBody>
          <a:bodyPr wrap="square" lIns="0" tIns="0" rIns="0" bIns="0" rtlCol="0" anchor="t">
            <a:spAutoFit/>
          </a:bodyPr>
          <a:lstStyle/>
          <a:p>
            <a:r>
              <a:rPr lang="en-US" sz="5000" b="1" dirty="0">
                <a:solidFill>
                  <a:srgbClr val="C55CD1"/>
                </a:solidFill>
                <a:latin typeface="Open Sauce Bold"/>
                <a:ea typeface="Open Sauce Bold"/>
                <a:cs typeface="Open Sauce Bold"/>
                <a:sym typeface="Open Sauce Bold"/>
              </a:rPr>
              <a:t>A one-stop-shop to welcome newcomers</a:t>
            </a:r>
          </a:p>
        </p:txBody>
      </p:sp>
      <p:sp>
        <p:nvSpPr>
          <p:cNvPr id="5" name="TextBox 33">
            <a:extLst>
              <a:ext uri="{FF2B5EF4-FFF2-40B4-BE49-F238E27FC236}">
                <a16:creationId xmlns:a16="http://schemas.microsoft.com/office/drawing/2014/main" id="{B5EB3906-56A6-B9CD-9C3C-AA4483B44C35}"/>
              </a:ext>
            </a:extLst>
          </p:cNvPr>
          <p:cNvSpPr txBox="1"/>
          <p:nvPr/>
        </p:nvSpPr>
        <p:spPr>
          <a:xfrm>
            <a:off x="304800" y="2199263"/>
            <a:ext cx="7042936" cy="2769989"/>
          </a:xfrm>
          <a:prstGeom prst="rect">
            <a:avLst/>
          </a:prstGeom>
        </p:spPr>
        <p:txBody>
          <a:bodyPr wrap="square" lIns="0" tIns="0" rIns="0" bIns="0" rtlCol="0" anchor="t">
            <a:spAutoFit/>
          </a:bodyPr>
          <a:lstStyle/>
          <a:p>
            <a:r>
              <a:rPr lang="en-US" sz="3600" i="1" spc="-27" dirty="0">
                <a:solidFill>
                  <a:schemeClr val="bg1"/>
                </a:solidFill>
                <a:latin typeface="Open Sauce Light"/>
                <a:ea typeface="Open Sauce Light"/>
                <a:cs typeface="Open Sauce Light"/>
                <a:sym typeface="Open Sauce Light"/>
              </a:rPr>
              <a:t>An Introductory Guide to NA </a:t>
            </a:r>
            <a:r>
              <a:rPr lang="en-US" sz="3600" spc="-27" dirty="0">
                <a:solidFill>
                  <a:schemeClr val="bg1"/>
                </a:solidFill>
                <a:latin typeface="Open Sauce Light"/>
                <a:ea typeface="Open Sauce Light"/>
                <a:cs typeface="Open Sauce Light"/>
                <a:sym typeface="Open Sauce Light"/>
              </a:rPr>
              <a:t>is a booklet with a total of 142 pages that contains 10 Informational Pamphlets and a full chapter from the Basic Text.</a:t>
            </a:r>
          </a:p>
        </p:txBody>
      </p:sp>
      <p:sp>
        <p:nvSpPr>
          <p:cNvPr id="8" name="TextBox 7">
            <a:extLst>
              <a:ext uri="{FF2B5EF4-FFF2-40B4-BE49-F238E27FC236}">
                <a16:creationId xmlns:a16="http://schemas.microsoft.com/office/drawing/2014/main" id="{867BFE2D-BFF1-7F9F-FDC0-3535FB51BAEF}"/>
              </a:ext>
            </a:extLst>
          </p:cNvPr>
          <p:cNvSpPr txBox="1"/>
          <p:nvPr/>
        </p:nvSpPr>
        <p:spPr>
          <a:xfrm>
            <a:off x="4281755" y="5486400"/>
            <a:ext cx="3232936" cy="1200329"/>
          </a:xfrm>
          <a:prstGeom prst="rect">
            <a:avLst/>
          </a:prstGeom>
          <a:noFill/>
        </p:spPr>
        <p:txBody>
          <a:bodyPr wrap="square" rtlCol="0">
            <a:spAutoFit/>
          </a:bodyPr>
          <a:lstStyle/>
          <a:p>
            <a:r>
              <a:rPr lang="en-US" sz="3600" i="1" spc="-27" dirty="0">
                <a:solidFill>
                  <a:schemeClr val="bg1"/>
                </a:solidFill>
                <a:latin typeface="Open Sauce Light"/>
              </a:rPr>
              <a:t>Available in 23 languages</a:t>
            </a:r>
            <a:endParaRPr lang="en-US" sz="3600" dirty="0"/>
          </a:p>
        </p:txBody>
      </p:sp>
      <p:pic>
        <p:nvPicPr>
          <p:cNvPr id="14" name="Picture 13">
            <a:extLst>
              <a:ext uri="{FF2B5EF4-FFF2-40B4-BE49-F238E27FC236}">
                <a16:creationId xmlns:a16="http://schemas.microsoft.com/office/drawing/2014/main" id="{3B772D7C-833F-FD9C-2A8A-7111CBD22D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7736" y="2034515"/>
            <a:ext cx="4736314" cy="4823485"/>
          </a:xfrm>
          <a:prstGeom prst="rect">
            <a:avLst/>
          </a:prstGeom>
        </p:spPr>
      </p:pic>
    </p:spTree>
    <p:extLst>
      <p:ext uri="{BB962C8B-B14F-4D97-AF65-F5344CB8AC3E}">
        <p14:creationId xmlns:p14="http://schemas.microsoft.com/office/powerpoint/2010/main" val="3552221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black circle with white lines&#10;&#10;Description automatically generated">
            <a:extLst>
              <a:ext uri="{FF2B5EF4-FFF2-40B4-BE49-F238E27FC236}">
                <a16:creationId xmlns:a16="http://schemas.microsoft.com/office/drawing/2014/main" id="{DDD989C0-F7DB-E8DA-1D50-7B8ECE32AFF3}"/>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rot="5400000">
            <a:off x="8737600" y="-9041"/>
            <a:ext cx="3454400" cy="3454400"/>
          </a:xfrm>
          <a:prstGeom prst="rect">
            <a:avLst/>
          </a:prstGeom>
        </p:spPr>
      </p:pic>
      <p:pic>
        <p:nvPicPr>
          <p:cNvPr id="15" name="Picture 14" descr="A black circle with white lines&#10;&#10;Description automatically generated">
            <a:extLst>
              <a:ext uri="{FF2B5EF4-FFF2-40B4-BE49-F238E27FC236}">
                <a16:creationId xmlns:a16="http://schemas.microsoft.com/office/drawing/2014/main" id="{4589E271-BF1A-0C9D-C255-C60B0F36FCD8}"/>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a:off x="9668933" y="0"/>
            <a:ext cx="2523067" cy="2497667"/>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6697851" y="304800"/>
            <a:ext cx="54864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na.org/audio</a:t>
            </a:r>
            <a:endParaRPr lang="en-US" sz="7266" b="1" spc="-100">
              <a:solidFill>
                <a:srgbClr val="FFFFFF"/>
              </a:solidFill>
              <a:latin typeface="Open Sauce Bold"/>
              <a:ea typeface="Open Sauce Bold"/>
              <a:cs typeface="Open Sauce Bold"/>
              <a:sym typeface="Open Sauce Bold"/>
            </a:endParaRPr>
          </a:p>
        </p:txBody>
      </p:sp>
      <p:pic>
        <p:nvPicPr>
          <p:cNvPr id="9" name="Picture 8" descr="A screenshot of a computer&#10;&#10;Description automatically generated">
            <a:extLst>
              <a:ext uri="{FF2B5EF4-FFF2-40B4-BE49-F238E27FC236}">
                <a16:creationId xmlns:a16="http://schemas.microsoft.com/office/drawing/2014/main" id="{5213B362-FD9A-6848-8261-ED1C89C6C692}"/>
              </a:ext>
            </a:extLst>
          </p:cNvPr>
          <p:cNvPicPr>
            <a:picLocks noChangeAspect="1"/>
          </p:cNvPicPr>
          <p:nvPr/>
        </p:nvPicPr>
        <p:blipFill rotWithShape="1">
          <a:blip r:embed="rId5">
            <a:extLst>
              <a:ext uri="{28A0092B-C50C-407E-A947-70E740481C1C}">
                <a14:useLocalDpi xmlns:a14="http://schemas.microsoft.com/office/drawing/2010/main" val="0"/>
              </a:ext>
            </a:extLst>
          </a:blip>
          <a:srcRect l="5208" t="1" b="47996"/>
          <a:stretch/>
        </p:blipFill>
        <p:spPr>
          <a:xfrm>
            <a:off x="0" y="0"/>
            <a:ext cx="6395233" cy="6324956"/>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9921F6AA-3BFD-279A-DE85-A000DCCB9F16}"/>
              </a:ext>
            </a:extLst>
          </p:cNvPr>
          <p:cNvPicPr>
            <a:picLocks noChangeAspect="1"/>
          </p:cNvPicPr>
          <p:nvPr/>
        </p:nvPicPr>
        <p:blipFill rotWithShape="1">
          <a:blip r:embed="rId5">
            <a:extLst>
              <a:ext uri="{28A0092B-C50C-407E-A947-70E740481C1C}">
                <a14:useLocalDpi xmlns:a14="http://schemas.microsoft.com/office/drawing/2010/main" val="0"/>
              </a:ext>
            </a:extLst>
          </a:blip>
          <a:srcRect l="8121" t="53735" r="3818" b="3305"/>
          <a:stretch/>
        </p:blipFill>
        <p:spPr>
          <a:xfrm>
            <a:off x="6533165" y="1905000"/>
            <a:ext cx="5631713" cy="4953000"/>
          </a:xfrm>
          <a:prstGeom prst="rect">
            <a:avLst/>
          </a:prstGeom>
        </p:spPr>
      </p:pic>
      <p:pic>
        <p:nvPicPr>
          <p:cNvPr id="11" name="Picture 10" descr="A blue book with white text&#10;&#10;Description automatically generated with low confidence">
            <a:extLst>
              <a:ext uri="{FF2B5EF4-FFF2-40B4-BE49-F238E27FC236}">
                <a16:creationId xmlns:a16="http://schemas.microsoft.com/office/drawing/2014/main" id="{761BC2EA-B080-7D1C-5885-2C5007F2999C}"/>
              </a:ext>
            </a:extLst>
          </p:cNvPr>
          <p:cNvPicPr>
            <a:picLocks noChangeAspect="1"/>
          </p:cNvPicPr>
          <p:nvPr/>
        </p:nvPicPr>
        <p:blipFill>
          <a:blip r:embed="rId6"/>
          <a:stretch>
            <a:fillRect/>
          </a:stretch>
        </p:blipFill>
        <p:spPr>
          <a:xfrm rot="20838318">
            <a:off x="10765475" y="1360911"/>
            <a:ext cx="1516773" cy="2041264"/>
          </a:xfrm>
          <a:prstGeom prst="rect">
            <a:avLst/>
          </a:prstGeom>
        </p:spPr>
      </p:pic>
      <p:pic>
        <p:nvPicPr>
          <p:cNvPr id="12" name="Picture 11">
            <a:extLst>
              <a:ext uri="{FF2B5EF4-FFF2-40B4-BE49-F238E27FC236}">
                <a16:creationId xmlns:a16="http://schemas.microsoft.com/office/drawing/2014/main" id="{70ADE3F9-1387-63F4-1745-BCD892C2304C}"/>
              </a:ext>
            </a:extLst>
          </p:cNvPr>
          <p:cNvPicPr>
            <a:picLocks noChangeAspect="1"/>
          </p:cNvPicPr>
          <p:nvPr/>
        </p:nvPicPr>
        <p:blipFill>
          <a:blip r:embed="rId7"/>
          <a:stretch>
            <a:fillRect/>
          </a:stretch>
        </p:blipFill>
        <p:spPr>
          <a:xfrm rot="20792845">
            <a:off x="-126906" y="869212"/>
            <a:ext cx="1264716" cy="1724612"/>
          </a:xfrm>
          <a:prstGeom prst="rect">
            <a:avLst/>
          </a:prstGeom>
          <a:effectLst>
            <a:outerShdw blurRad="50800" dist="38100" dir="2700000" algn="tl" rotWithShape="0">
              <a:prstClr val="black">
                <a:alpha val="40000"/>
              </a:prstClr>
            </a:outerShdw>
          </a:effectLst>
        </p:spPr>
      </p:pic>
      <p:pic>
        <p:nvPicPr>
          <p:cNvPr id="13" name="Picture 12" descr="A headphones on a black background&#10;&#10;Description automatically generated with medium confidence">
            <a:extLst>
              <a:ext uri="{FF2B5EF4-FFF2-40B4-BE49-F238E27FC236}">
                <a16:creationId xmlns:a16="http://schemas.microsoft.com/office/drawing/2014/main" id="{9AB44FB3-AA27-F71D-2326-DF098295C97E}"/>
              </a:ext>
            </a:extLst>
          </p:cNvPr>
          <p:cNvPicPr>
            <a:picLocks noChangeAspect="1"/>
          </p:cNvPicPr>
          <p:nvPr/>
        </p:nvPicPr>
        <p:blipFill>
          <a:blip r:embed="rId8">
            <a:duotone>
              <a:schemeClr val="accent4">
                <a:shade val="45000"/>
                <a:satMod val="135000"/>
              </a:schemeClr>
              <a:prstClr val="white"/>
            </a:duotone>
            <a:extLst>
              <a:ext uri="{BEBA8EAE-BF5A-486C-A8C5-ECC9F3942E4B}">
                <a14:imgProps xmlns:a14="http://schemas.microsoft.com/office/drawing/2010/main">
                  <a14:imgLayer r:embed="rId9">
                    <a14:imgEffect>
                      <a14:colorTemperature colorTemp="4700"/>
                    </a14:imgEffect>
                    <a14:imgEffect>
                      <a14:saturation sat="400000"/>
                    </a14:imgEffect>
                  </a14:imgLayer>
                </a14:imgProps>
              </a:ext>
            </a:extLst>
          </a:blip>
          <a:stretch>
            <a:fillRect/>
          </a:stretch>
        </p:blipFill>
        <p:spPr>
          <a:xfrm rot="1687169">
            <a:off x="4655505" y="98317"/>
            <a:ext cx="1833973" cy="1783704"/>
          </a:xfrm>
          <a:prstGeom prst="rect">
            <a:avLst/>
          </a:prstGeom>
        </p:spPr>
      </p:pic>
    </p:spTree>
    <p:extLst>
      <p:ext uri="{BB962C8B-B14F-4D97-AF65-F5344CB8AC3E}">
        <p14:creationId xmlns:p14="http://schemas.microsoft.com/office/powerpoint/2010/main" val="1762586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lines&#10;&#10;Description automatically generated">
            <a:extLst>
              <a:ext uri="{FF2B5EF4-FFF2-40B4-BE49-F238E27FC236}">
                <a16:creationId xmlns:a16="http://schemas.microsoft.com/office/drawing/2014/main" id="{45AD3A70-AFDB-92AA-1AE5-CC39FE51AC26}"/>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76200" y="3733800"/>
            <a:ext cx="3556000" cy="31242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0EC86202-CFBD-BD4B-79D3-8C3D0EDD0A55}"/>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76200" y="4800600"/>
            <a:ext cx="2548467" cy="2108200"/>
          </a:xfrm>
          <a:prstGeom prst="rect">
            <a:avLst/>
          </a:prstGeom>
        </p:spPr>
      </p:pic>
      <p:sp>
        <p:nvSpPr>
          <p:cNvPr id="2" name="TextBox 29">
            <a:extLst>
              <a:ext uri="{FF2B5EF4-FFF2-40B4-BE49-F238E27FC236}">
                <a16:creationId xmlns:a16="http://schemas.microsoft.com/office/drawing/2014/main" id="{0D385B9C-8ADE-7D45-F003-68D86141F732}"/>
              </a:ext>
            </a:extLst>
          </p:cNvPr>
          <p:cNvSpPr txBox="1"/>
          <p:nvPr/>
        </p:nvSpPr>
        <p:spPr>
          <a:xfrm>
            <a:off x="381000" y="304800"/>
            <a:ext cx="6934200" cy="1477328"/>
          </a:xfrm>
          <a:prstGeom prst="rect">
            <a:avLst/>
          </a:prstGeom>
        </p:spPr>
        <p:txBody>
          <a:bodyPr wrap="square" lIns="0" tIns="0" rIns="0" bIns="0" rtlCol="0" anchor="t">
            <a:spAutoFit/>
          </a:bodyPr>
          <a:lstStyle/>
          <a:p>
            <a:r>
              <a:rPr lang="en-US" sz="4800" b="1">
                <a:solidFill>
                  <a:srgbClr val="C55CD1"/>
                </a:solidFill>
                <a:latin typeface="Open Sauce Bold"/>
                <a:ea typeface="Open Sauce Bold"/>
                <a:cs typeface="Open Sauce Bold"/>
                <a:sym typeface="Open Sauce Bold"/>
              </a:rPr>
              <a:t>Inmate Tablets</a:t>
            </a:r>
          </a:p>
          <a:p>
            <a:endParaRPr lang="en-US" sz="4800" b="1">
              <a:solidFill>
                <a:srgbClr val="C55CD1"/>
              </a:solidFill>
              <a:latin typeface="Open Sauce Bold"/>
              <a:ea typeface="Open Sauce Bold"/>
              <a:cs typeface="Open Sauce Bold"/>
              <a:sym typeface="Open Sauce Bold"/>
            </a:endParaRPr>
          </a:p>
        </p:txBody>
      </p:sp>
      <p:pic>
        <p:nvPicPr>
          <p:cNvPr id="8" name="Picture 7" descr="A cell phone with a blue screen&#10;&#10;Description automatically generated">
            <a:extLst>
              <a:ext uri="{FF2B5EF4-FFF2-40B4-BE49-F238E27FC236}">
                <a16:creationId xmlns:a16="http://schemas.microsoft.com/office/drawing/2014/main" id="{0CDE81F4-C395-D00A-288B-D0581117E9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5399" y="230449"/>
            <a:ext cx="3753273" cy="5029200"/>
          </a:xfrm>
          <a:prstGeom prst="rect">
            <a:avLst/>
          </a:prstGeom>
        </p:spPr>
      </p:pic>
      <p:sp>
        <p:nvSpPr>
          <p:cNvPr id="10" name="TextBox 33">
            <a:extLst>
              <a:ext uri="{FF2B5EF4-FFF2-40B4-BE49-F238E27FC236}">
                <a16:creationId xmlns:a16="http://schemas.microsoft.com/office/drawing/2014/main" id="{2EC10052-1A13-F22B-E1CC-6BE707E12691}"/>
              </a:ext>
            </a:extLst>
          </p:cNvPr>
          <p:cNvSpPr txBox="1"/>
          <p:nvPr/>
        </p:nvSpPr>
        <p:spPr>
          <a:xfrm>
            <a:off x="381000" y="1219200"/>
            <a:ext cx="5105400" cy="5201424"/>
          </a:xfrm>
          <a:prstGeom prst="rect">
            <a:avLst/>
          </a:prstGeom>
        </p:spPr>
        <p:txBody>
          <a:bodyPr wrap="square" lIns="0" tIns="0" rIns="0" bIns="0" rtlCol="0" anchor="t">
            <a:spAutoFit/>
          </a:bodyPr>
          <a:lstStyle/>
          <a:p>
            <a:pPr marL="342900" indent="-342900">
              <a:spcBef>
                <a:spcPts val="1200"/>
              </a:spcBef>
              <a:buFont typeface="Arial" panose="020B0604020202020204" pitchFamily="34" charset="0"/>
              <a:buChar char="•"/>
            </a:pPr>
            <a:r>
              <a:rPr lang="en-US" sz="3600" spc="-27">
                <a:ln>
                  <a:solidFill>
                    <a:schemeClr val="bg1"/>
                  </a:solidFill>
                </a:ln>
                <a:solidFill>
                  <a:schemeClr val="bg1"/>
                </a:solidFill>
                <a:latin typeface="Open Sauce Light"/>
                <a:ea typeface="Open Sauce Light"/>
                <a:cs typeface="Open Sauce Light"/>
                <a:sym typeface="Open Sauce Light"/>
              </a:rPr>
              <a:t>Some facilities offer tablets to inmates</a:t>
            </a:r>
          </a:p>
          <a:p>
            <a:pPr marL="342900" indent="-342900">
              <a:spcBef>
                <a:spcPts val="1200"/>
              </a:spcBef>
              <a:buFont typeface="Arial" panose="020B0604020202020204" pitchFamily="34" charset="0"/>
              <a:buChar char="•"/>
            </a:pPr>
            <a:r>
              <a:rPr lang="en-US" sz="3600" spc="-27">
                <a:ln>
                  <a:solidFill>
                    <a:schemeClr val="bg1"/>
                  </a:solidFill>
                </a:ln>
                <a:solidFill>
                  <a:schemeClr val="bg1"/>
                </a:solidFill>
                <a:latin typeface="Open Sauce Light"/>
                <a:ea typeface="Open Sauce Light"/>
                <a:cs typeface="Open Sauce Light"/>
                <a:sym typeface="Open Sauce Light"/>
              </a:rPr>
              <a:t>NAWS clears the way to share NA literature</a:t>
            </a:r>
          </a:p>
          <a:p>
            <a:pPr marL="647670" lvl="1" indent="-342900">
              <a:spcBef>
                <a:spcPts val="1200"/>
              </a:spcBef>
              <a:buSzPct val="75000"/>
              <a:buFont typeface="Wingdings" pitchFamily="2" charset="2"/>
              <a:buChar char="ü"/>
            </a:pPr>
            <a:r>
              <a:rPr lang="en-US" sz="3600" spc="-27">
                <a:ln>
                  <a:solidFill>
                    <a:schemeClr val="bg1"/>
                  </a:solidFill>
                </a:ln>
                <a:solidFill>
                  <a:schemeClr val="bg1"/>
                </a:solidFill>
                <a:latin typeface="Open Sauce Light"/>
                <a:ea typeface="Open Sauce Light"/>
                <a:cs typeface="Open Sauce Light"/>
                <a:sym typeface="Open Sauce Light"/>
              </a:rPr>
              <a:t>Audio BT</a:t>
            </a:r>
          </a:p>
          <a:p>
            <a:pPr marL="647670" lvl="1" indent="-342900">
              <a:spcBef>
                <a:spcPts val="1200"/>
              </a:spcBef>
              <a:buSzPct val="75000"/>
              <a:buFont typeface="Wingdings" pitchFamily="2" charset="2"/>
              <a:buChar char="ü"/>
            </a:pPr>
            <a:r>
              <a:rPr lang="en-US" sz="3600" spc="-27">
                <a:ln>
                  <a:solidFill>
                    <a:schemeClr val="bg1"/>
                  </a:solidFill>
                </a:ln>
                <a:solidFill>
                  <a:schemeClr val="bg1"/>
                </a:solidFill>
                <a:latin typeface="Open Sauce Light"/>
                <a:ea typeface="Open Sauce Light"/>
                <a:cs typeface="Open Sauce Light"/>
                <a:sym typeface="Open Sauce Light"/>
              </a:rPr>
              <a:t>Pamphlets </a:t>
            </a:r>
          </a:p>
          <a:p>
            <a:pPr marL="647670" lvl="1" indent="-342900">
              <a:spcBef>
                <a:spcPts val="1200"/>
              </a:spcBef>
              <a:buSzPct val="75000"/>
              <a:buFont typeface="Wingdings" pitchFamily="2" charset="2"/>
              <a:buChar char="ü"/>
            </a:pPr>
            <a:r>
              <a:rPr lang="en-US" sz="3600" spc="-27">
                <a:ln>
                  <a:solidFill>
                    <a:schemeClr val="bg1"/>
                  </a:solidFill>
                </a:ln>
                <a:solidFill>
                  <a:schemeClr val="bg1"/>
                </a:solidFill>
                <a:latin typeface="Open Sauce Light"/>
                <a:ea typeface="Open Sauce Light"/>
                <a:cs typeface="Open Sauce Light"/>
                <a:sym typeface="Open Sauce Light"/>
              </a:rPr>
              <a:t>Booklets</a:t>
            </a:r>
          </a:p>
          <a:p>
            <a:pPr marL="647670" lvl="1" indent="-342900">
              <a:spcBef>
                <a:spcPts val="1200"/>
              </a:spcBef>
              <a:buSzPct val="75000"/>
              <a:buFont typeface="Wingdings" pitchFamily="2" charset="2"/>
              <a:buChar char="ü"/>
            </a:pPr>
            <a:r>
              <a:rPr lang="en-US" sz="3600" spc="-27">
                <a:ln>
                  <a:solidFill>
                    <a:schemeClr val="bg1"/>
                  </a:solidFill>
                </a:ln>
                <a:solidFill>
                  <a:schemeClr val="bg1"/>
                </a:solidFill>
                <a:latin typeface="Open Sauce Light"/>
                <a:ea typeface="Open Sauce Light"/>
                <a:cs typeface="Open Sauce Light"/>
                <a:sym typeface="Open Sauce Light"/>
              </a:rPr>
              <a:t>Intro Guide</a:t>
            </a:r>
          </a:p>
        </p:txBody>
      </p:sp>
      <p:sp>
        <p:nvSpPr>
          <p:cNvPr id="3" name="Rounded Rectangle 2">
            <a:extLst>
              <a:ext uri="{FF2B5EF4-FFF2-40B4-BE49-F238E27FC236}">
                <a16:creationId xmlns:a16="http://schemas.microsoft.com/office/drawing/2014/main" id="{C5682368-EC5C-C060-02A0-2430F43E509C}"/>
              </a:ext>
            </a:extLst>
          </p:cNvPr>
          <p:cNvSpPr/>
          <p:nvPr/>
        </p:nvSpPr>
        <p:spPr>
          <a:xfrm>
            <a:off x="4382894" y="4353312"/>
            <a:ext cx="4800600" cy="2286000"/>
          </a:xfrm>
          <a:prstGeom prst="roundRect">
            <a:avLst/>
          </a:prstGeom>
          <a:gradFill>
            <a:gsLst>
              <a:gs pos="0">
                <a:srgbClr val="9244C4"/>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8">
            <a:extLst>
              <a:ext uri="{FF2B5EF4-FFF2-40B4-BE49-F238E27FC236}">
                <a16:creationId xmlns:a16="http://schemas.microsoft.com/office/drawing/2014/main" id="{186F2CFE-7A90-E946-46A8-CB505DA6C0FC}"/>
              </a:ext>
            </a:extLst>
          </p:cNvPr>
          <p:cNvSpPr txBox="1"/>
          <p:nvPr/>
        </p:nvSpPr>
        <p:spPr>
          <a:xfrm>
            <a:off x="4630978" y="4581912"/>
            <a:ext cx="4425516" cy="1969770"/>
          </a:xfrm>
          <a:prstGeom prst="rect">
            <a:avLst/>
          </a:prstGeom>
        </p:spPr>
        <p:txBody>
          <a:bodyPr wrap="square" lIns="0" tIns="0" rIns="0" bIns="0" rtlCol="0" anchor="t">
            <a:spAutoFit/>
          </a:bodyPr>
          <a:lstStyle/>
          <a:p>
            <a:r>
              <a:rPr lang="en-US" sz="3200" b="1" spc="-73" dirty="0">
                <a:solidFill>
                  <a:srgbClr val="0E0637"/>
                </a:solidFill>
                <a:latin typeface="Open Sauce Bold"/>
                <a:ea typeface="Open Sauce Bold"/>
                <a:cs typeface="Open Sauce Bold"/>
                <a:sym typeface="Open Sauce Bold"/>
              </a:rPr>
              <a:t>NAWS is working on an app for tablets that will make it easier to access materials.</a:t>
            </a:r>
          </a:p>
        </p:txBody>
      </p:sp>
    </p:spTree>
    <p:extLst>
      <p:ext uri="{BB962C8B-B14F-4D97-AF65-F5344CB8AC3E}">
        <p14:creationId xmlns:p14="http://schemas.microsoft.com/office/powerpoint/2010/main" val="139047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7749"/>
            <a:ext cx="9296400" cy="4943778"/>
          </a:xfrm>
          <a:prstGeom prst="rect">
            <a:avLst/>
          </a:prstGeom>
        </p:spPr>
      </p:pic>
      <p:sp>
        <p:nvSpPr>
          <p:cNvPr id="3" name="TextBox 29">
            <a:extLst>
              <a:ext uri="{FF2B5EF4-FFF2-40B4-BE49-F238E27FC236}">
                <a16:creationId xmlns:a16="http://schemas.microsoft.com/office/drawing/2014/main" id="{D27CC550-2957-C117-78F9-7E34132CA7BE}"/>
              </a:ext>
            </a:extLst>
          </p:cNvPr>
          <p:cNvSpPr txBox="1"/>
          <p:nvPr/>
        </p:nvSpPr>
        <p:spPr>
          <a:xfrm>
            <a:off x="990600" y="1198003"/>
            <a:ext cx="8686800" cy="661720"/>
          </a:xfrm>
          <a:prstGeom prst="rect">
            <a:avLst/>
          </a:prstGeom>
        </p:spPr>
        <p:txBody>
          <a:bodyPr wrap="square" lIns="0" tIns="0" rIns="0" bIns="0" rtlCol="0" anchor="t">
            <a:spAutoFit/>
          </a:bodyPr>
          <a:lstStyle/>
          <a:p>
            <a:r>
              <a:rPr lang="en-US" sz="4300" b="1" dirty="0">
                <a:solidFill>
                  <a:srgbClr val="C55CD1"/>
                </a:solidFill>
                <a:latin typeface="Open Sauce Bold"/>
                <a:ea typeface="Open Sauce Bold"/>
                <a:cs typeface="Open Sauce Bold"/>
                <a:sym typeface="Open Sauce Bold"/>
              </a:rPr>
              <a:t>The purpose of the Trust is: </a:t>
            </a:r>
          </a:p>
        </p:txBody>
      </p:sp>
      <p:sp>
        <p:nvSpPr>
          <p:cNvPr id="5" name="TextBox 33">
            <a:extLst>
              <a:ext uri="{FF2B5EF4-FFF2-40B4-BE49-F238E27FC236}">
                <a16:creationId xmlns:a16="http://schemas.microsoft.com/office/drawing/2014/main" id="{7FFDE886-1464-1100-9D68-29A3396E7B31}"/>
              </a:ext>
            </a:extLst>
          </p:cNvPr>
          <p:cNvSpPr txBox="1"/>
          <p:nvPr/>
        </p:nvSpPr>
        <p:spPr>
          <a:xfrm>
            <a:off x="990600" y="2209800"/>
            <a:ext cx="10591800" cy="4185761"/>
          </a:xfrm>
          <a:prstGeom prst="rect">
            <a:avLst/>
          </a:prstGeom>
        </p:spPr>
        <p:txBody>
          <a:bodyPr wrap="square" lIns="0" tIns="0" rIns="0" bIns="0" rtlCol="0" anchor="t">
            <a:spAutoFit/>
          </a:bodyPr>
          <a:lstStyle/>
          <a:p>
            <a:r>
              <a:rPr lang="en-US" sz="3400" spc="-27" dirty="0">
                <a:solidFill>
                  <a:srgbClr val="F5B4FF"/>
                </a:solidFill>
                <a:latin typeface="Open Sauce Light"/>
                <a:ea typeface="Open Sauce Light"/>
                <a:cs typeface="Open Sauce Light"/>
                <a:sym typeface="Open Sauce Light"/>
              </a:rPr>
              <a:t>“to hold and administer all recovery literature and other intellectual properties of the Fellowship of Narcotics Anonymous in a manner that will help addicts find recovery from the disease of addiction and carry that message of recovery to the addict who still suffers, in keeping with the Twelve Steps and Twelve Traditions of NA.”</a:t>
            </a:r>
          </a:p>
          <a:p>
            <a:endParaRPr lang="en-US" sz="3400" spc="-27" dirty="0">
              <a:solidFill>
                <a:srgbClr val="F5B4FF"/>
              </a:solidFill>
              <a:latin typeface="Open Sauce Light"/>
              <a:ea typeface="Open Sauce Light"/>
              <a:cs typeface="Open Sauce Light"/>
              <a:sym typeface="Open Sauce Light"/>
            </a:endParaRPr>
          </a:p>
        </p:txBody>
      </p:sp>
      <p:sp>
        <p:nvSpPr>
          <p:cNvPr id="6" name="TextBox 25">
            <a:extLst>
              <a:ext uri="{FF2B5EF4-FFF2-40B4-BE49-F238E27FC236}">
                <a16:creationId xmlns:a16="http://schemas.microsoft.com/office/drawing/2014/main" id="{190DD3A9-B22F-DE55-569A-96B03A346DF9}"/>
              </a:ext>
            </a:extLst>
          </p:cNvPr>
          <p:cNvSpPr txBox="1"/>
          <p:nvPr/>
        </p:nvSpPr>
        <p:spPr>
          <a:xfrm>
            <a:off x="228600" y="228601"/>
            <a:ext cx="11734800" cy="1538883"/>
          </a:xfrm>
          <a:prstGeom prst="rect">
            <a:avLst/>
          </a:prstGeom>
        </p:spPr>
        <p:txBody>
          <a:bodyPr wrap="square" lIns="0" tIns="0" rIns="0" bIns="0" rtlCol="0" anchor="t">
            <a:spAutoFit/>
          </a:bodyPr>
          <a:lstStyle/>
          <a:p>
            <a:pPr algn="ctr"/>
            <a:r>
              <a:rPr lang="en-US" sz="4800" b="1" spc="-100" dirty="0">
                <a:solidFill>
                  <a:srgbClr val="FFFFFF"/>
                </a:solidFill>
                <a:latin typeface="Open Sauce Bold"/>
                <a:ea typeface="Open Sauce Bold"/>
                <a:cs typeface="Open Sauce Bold"/>
                <a:sym typeface="Open Sauce Bold"/>
              </a:rPr>
              <a:t>Fellowship Intellectual Property Trust </a:t>
            </a:r>
          </a:p>
          <a:p>
            <a:endParaRPr lang="en-US" sz="5000" b="1" spc="-100" dirty="0">
              <a:solidFill>
                <a:srgbClr val="FFFFFF"/>
              </a:solidFill>
              <a:latin typeface="Open Sauce Bold"/>
              <a:ea typeface="Open Sauce Bold"/>
              <a:cs typeface="Open Sauce Bold"/>
              <a:sym typeface="Open Sauce Bold"/>
            </a:endParaRPr>
          </a:p>
        </p:txBody>
      </p:sp>
      <p:sp>
        <p:nvSpPr>
          <p:cNvPr id="4" name="TextBox 29">
            <a:extLst>
              <a:ext uri="{FF2B5EF4-FFF2-40B4-BE49-F238E27FC236}">
                <a16:creationId xmlns:a16="http://schemas.microsoft.com/office/drawing/2014/main" id="{20229065-FE76-436D-729E-13BA9FDA3A36}"/>
              </a:ext>
            </a:extLst>
          </p:cNvPr>
          <p:cNvSpPr txBox="1"/>
          <p:nvPr/>
        </p:nvSpPr>
        <p:spPr>
          <a:xfrm>
            <a:off x="7848600" y="6006974"/>
            <a:ext cx="4343400" cy="738664"/>
          </a:xfrm>
          <a:prstGeom prst="rect">
            <a:avLst/>
          </a:prstGeom>
        </p:spPr>
        <p:txBody>
          <a:bodyPr wrap="square" lIns="0" tIns="0" rIns="0" bIns="0" rtlCol="0" anchor="t">
            <a:spAutoFit/>
          </a:bodyPr>
          <a:lstStyle/>
          <a:p>
            <a:r>
              <a:rPr lang="en-US" sz="4800" b="1" dirty="0">
                <a:solidFill>
                  <a:schemeClr val="bg1"/>
                </a:solidFill>
                <a:latin typeface="Open Sauce Bold"/>
                <a:ea typeface="Open Sauce Bold"/>
                <a:cs typeface="Open Sauce Bold"/>
                <a:sym typeface="Open Sauce Bold"/>
              </a:rPr>
              <a:t>na.org/fipt</a:t>
            </a:r>
          </a:p>
        </p:txBody>
      </p:sp>
    </p:spTree>
    <p:extLst>
      <p:ext uri="{BB962C8B-B14F-4D97-AF65-F5344CB8AC3E}">
        <p14:creationId xmlns:p14="http://schemas.microsoft.com/office/powerpoint/2010/main" val="2180860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map of the world with text&#10;&#10;Description automatically generated">
            <a:extLst>
              <a:ext uri="{FF2B5EF4-FFF2-40B4-BE49-F238E27FC236}">
                <a16:creationId xmlns:a16="http://schemas.microsoft.com/office/drawing/2014/main" id="{ABA04030-FC49-589B-E299-130303939118}"/>
              </a:ext>
            </a:extLst>
          </p:cNvPr>
          <p:cNvPicPr>
            <a:picLocks noChangeAspect="1"/>
          </p:cNvPicPr>
          <p:nvPr/>
        </p:nvPicPr>
        <p:blipFill rotWithShape="1">
          <a:blip r:embed="rId3">
            <a:extLst>
              <a:ext uri="{28A0092B-C50C-407E-A947-70E740481C1C}">
                <a14:useLocalDpi xmlns:a14="http://schemas.microsoft.com/office/drawing/2010/main" val="0"/>
              </a:ext>
            </a:extLst>
          </a:blip>
          <a:srcRect t="2640" b="3261"/>
          <a:stretch/>
        </p:blipFill>
        <p:spPr>
          <a:xfrm>
            <a:off x="457200" y="0"/>
            <a:ext cx="11277600" cy="6866686"/>
          </a:xfrm>
          <a:prstGeom prst="rect">
            <a:avLst/>
          </a:prstGeom>
        </p:spPr>
      </p:pic>
    </p:spTree>
    <p:extLst>
      <p:ext uri="{BB962C8B-B14F-4D97-AF65-F5344CB8AC3E}">
        <p14:creationId xmlns:p14="http://schemas.microsoft.com/office/powerpoint/2010/main" val="3079576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art of key tags&#10;&#10;Description automatically generated">
            <a:extLst>
              <a:ext uri="{FF2B5EF4-FFF2-40B4-BE49-F238E27FC236}">
                <a16:creationId xmlns:a16="http://schemas.microsoft.com/office/drawing/2014/main" id="{2103BD74-69CF-C640-6AA2-84CA2D5CB2C0}"/>
              </a:ext>
            </a:extLst>
          </p:cNvPr>
          <p:cNvPicPr>
            <a:picLocks noChangeAspect="1"/>
          </p:cNvPicPr>
          <p:nvPr/>
        </p:nvPicPr>
        <p:blipFill rotWithShape="1">
          <a:blip r:embed="rId3">
            <a:extLst>
              <a:ext uri="{28A0092B-C50C-407E-A947-70E740481C1C}">
                <a14:useLocalDpi xmlns:a14="http://schemas.microsoft.com/office/drawing/2010/main" val="0"/>
              </a:ext>
            </a:extLst>
          </a:blip>
          <a:srcRect r="1266"/>
          <a:stretch/>
        </p:blipFill>
        <p:spPr>
          <a:xfrm>
            <a:off x="76200" y="0"/>
            <a:ext cx="12037671" cy="6858000"/>
          </a:xfrm>
          <a:prstGeom prst="rect">
            <a:avLst/>
          </a:prstGeom>
        </p:spPr>
      </p:pic>
    </p:spTree>
    <p:extLst>
      <p:ext uri="{BB962C8B-B14F-4D97-AF65-F5344CB8AC3E}">
        <p14:creationId xmlns:p14="http://schemas.microsoft.com/office/powerpoint/2010/main" val="3060669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9">
            <a:extLst>
              <a:ext uri="{FF2B5EF4-FFF2-40B4-BE49-F238E27FC236}">
                <a16:creationId xmlns:a16="http://schemas.microsoft.com/office/drawing/2014/main" id="{82FC78DE-1060-C84A-65D9-D45C9DD8892C}"/>
              </a:ext>
            </a:extLst>
          </p:cNvPr>
          <p:cNvSpPr txBox="1"/>
          <p:nvPr/>
        </p:nvSpPr>
        <p:spPr>
          <a:xfrm>
            <a:off x="381000" y="228600"/>
            <a:ext cx="11506200" cy="1046440"/>
          </a:xfrm>
          <a:prstGeom prst="rect">
            <a:avLst/>
          </a:prstGeom>
        </p:spPr>
        <p:txBody>
          <a:bodyPr wrap="square" lIns="0" tIns="0" rIns="0" bIns="0" rtlCol="0" anchor="t">
            <a:spAutoFit/>
          </a:bodyPr>
          <a:lstStyle/>
          <a:p>
            <a:pPr algn="ctr"/>
            <a:r>
              <a:rPr lang="en-US" sz="3400" b="1">
                <a:solidFill>
                  <a:srgbClr val="C55CD1"/>
                </a:solidFill>
                <a:latin typeface="Open Sauce Bold"/>
                <a:ea typeface="Open Sauce Bold"/>
                <a:cs typeface="Open Sauce Bold"/>
                <a:sym typeface="Open Sauce Bold"/>
              </a:rPr>
              <a:t>Total Published Translated Items &amp; Pieces Per Year </a:t>
            </a:r>
            <a:br>
              <a:rPr lang="en-US" sz="3400" b="1">
                <a:solidFill>
                  <a:srgbClr val="C55CD1"/>
                </a:solidFill>
                <a:latin typeface="Open Sauce Bold"/>
                <a:ea typeface="Open Sauce Bold"/>
                <a:cs typeface="Open Sauce Bold"/>
                <a:sym typeface="Open Sauce Bold"/>
              </a:rPr>
            </a:br>
            <a:r>
              <a:rPr lang="en-US" sz="3400" b="1">
                <a:solidFill>
                  <a:srgbClr val="C55CD1"/>
                </a:solidFill>
                <a:latin typeface="Open Sauce Bold"/>
                <a:ea typeface="Open Sauce Bold"/>
                <a:cs typeface="Open Sauce Bold"/>
                <a:sym typeface="Open Sauce Bold"/>
              </a:rPr>
              <a:t>for Fiscal Years 2003–2025</a:t>
            </a:r>
          </a:p>
        </p:txBody>
      </p:sp>
      <p:pic>
        <p:nvPicPr>
          <p:cNvPr id="4" name="Picture 3" descr="A graph showing the number of books&#10;&#10;Description automatically generated">
            <a:extLst>
              <a:ext uri="{FF2B5EF4-FFF2-40B4-BE49-F238E27FC236}">
                <a16:creationId xmlns:a16="http://schemas.microsoft.com/office/drawing/2014/main" id="{A1068F9A-027E-1185-67FD-7C3504EFDFCC}"/>
              </a:ext>
            </a:extLst>
          </p:cNvPr>
          <p:cNvPicPr>
            <a:picLocks noChangeAspect="1"/>
          </p:cNvPicPr>
          <p:nvPr/>
        </p:nvPicPr>
        <p:blipFill rotWithShape="1">
          <a:blip r:embed="rId3">
            <a:extLst>
              <a:ext uri="{28A0092B-C50C-407E-A947-70E740481C1C}">
                <a14:useLocalDpi xmlns:a14="http://schemas.microsoft.com/office/drawing/2010/main" val="0"/>
              </a:ext>
            </a:extLst>
          </a:blip>
          <a:srcRect t="11804"/>
          <a:stretch/>
        </p:blipFill>
        <p:spPr>
          <a:xfrm>
            <a:off x="-7749" y="1447800"/>
            <a:ext cx="12202492" cy="5105400"/>
          </a:xfrm>
          <a:prstGeom prst="rect">
            <a:avLst/>
          </a:prstGeom>
        </p:spPr>
      </p:pic>
    </p:spTree>
    <p:extLst>
      <p:ext uri="{BB962C8B-B14F-4D97-AF65-F5344CB8AC3E}">
        <p14:creationId xmlns:p14="http://schemas.microsoft.com/office/powerpoint/2010/main" val="1312528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B84E6E76-A7A2-ED47-696D-C9A3E9664551}"/>
              </a:ext>
            </a:extLst>
          </p:cNvPr>
          <p:cNvPicPr>
            <a:picLocks noChangeAspect="1"/>
          </p:cNvPicPr>
          <p:nvPr/>
        </p:nvPicPr>
        <p:blipFill rotWithShape="1">
          <a:blip r:embed="rId3">
            <a:extLst>
              <a:ext uri="{28A0092B-C50C-407E-A947-70E740481C1C}">
                <a14:useLocalDpi xmlns:a14="http://schemas.microsoft.com/office/drawing/2010/main" val="0"/>
              </a:ext>
            </a:extLst>
          </a:blip>
          <a:srcRect t="49289" r="45162"/>
          <a:stretch/>
        </p:blipFill>
        <p:spPr>
          <a:xfrm rot="10800000">
            <a:off x="0" y="874362"/>
            <a:ext cx="6477000" cy="5983637"/>
          </a:xfrm>
          <a:prstGeom prst="rect">
            <a:avLst/>
          </a:prstGeom>
        </p:spPr>
      </p:pic>
      <p:pic>
        <p:nvPicPr>
          <p:cNvPr id="2" name="Picture 1" descr="A black circle with white lines&#10;&#10;Description automatically generated">
            <a:extLst>
              <a:ext uri="{FF2B5EF4-FFF2-40B4-BE49-F238E27FC236}">
                <a16:creationId xmlns:a16="http://schemas.microsoft.com/office/drawing/2014/main" id="{B37AA23D-33AF-2DA1-787C-B55AE62968E2}"/>
              </a:ext>
            </a:extLst>
          </p:cNvPr>
          <p:cNvPicPr>
            <a:picLocks noChangeAspect="1"/>
          </p:cNvPicPr>
          <p:nvPr/>
        </p:nvPicPr>
        <p:blipFill rotWithShape="1">
          <a:blip r:embed="rId3">
            <a:extLst>
              <a:ext uri="{28A0092B-C50C-407E-A947-70E740481C1C}">
                <a14:useLocalDpi xmlns:a14="http://schemas.microsoft.com/office/drawing/2010/main" val="0"/>
              </a:ext>
            </a:extLst>
          </a:blip>
          <a:srcRect t="49023" r="46898" b="1"/>
          <a:stretch/>
        </p:blipFill>
        <p:spPr>
          <a:xfrm rot="10800000">
            <a:off x="0" y="2667000"/>
            <a:ext cx="4267200" cy="4191000"/>
          </a:xfrm>
          <a:prstGeom prst="rect">
            <a:avLst/>
          </a:prstGeom>
        </p:spPr>
      </p:pic>
      <p:sp>
        <p:nvSpPr>
          <p:cNvPr id="4" name="TextBox 9">
            <a:extLst>
              <a:ext uri="{FF2B5EF4-FFF2-40B4-BE49-F238E27FC236}">
                <a16:creationId xmlns:a16="http://schemas.microsoft.com/office/drawing/2014/main" id="{30160B7C-DF25-B22B-A8AE-11745ECF2330}"/>
              </a:ext>
            </a:extLst>
          </p:cNvPr>
          <p:cNvSpPr txBox="1"/>
          <p:nvPr/>
        </p:nvSpPr>
        <p:spPr>
          <a:xfrm>
            <a:off x="609600" y="457200"/>
            <a:ext cx="10134600" cy="2346796"/>
          </a:xfrm>
          <a:prstGeom prst="rect">
            <a:avLst/>
          </a:prstGeom>
        </p:spPr>
        <p:txBody>
          <a:bodyPr wrap="square" lIns="0" tIns="0" rIns="0" bIns="0" rtlCol="0" anchor="t">
            <a:spAutoFit/>
          </a:bodyPr>
          <a:lstStyle/>
          <a:p>
            <a:pPr>
              <a:lnSpc>
                <a:spcPts val="6081"/>
              </a:lnSpc>
            </a:pPr>
            <a:r>
              <a:rPr lang="en-US" sz="6000" b="1" spc="-218">
                <a:solidFill>
                  <a:srgbClr val="FFFFFF"/>
                </a:solidFill>
                <a:latin typeface="Open Sauce Bold"/>
                <a:ea typeface="Open Sauce Bold"/>
                <a:cs typeface="Open Sauce Bold"/>
                <a:sym typeface="Open Sauce Bold"/>
              </a:rPr>
              <a:t>By addicts, for addicts</a:t>
            </a:r>
          </a:p>
          <a:p>
            <a:pPr>
              <a:lnSpc>
                <a:spcPts val="6081"/>
              </a:lnSpc>
            </a:pPr>
            <a:r>
              <a:rPr lang="en-US" sz="3200" b="1">
                <a:solidFill>
                  <a:srgbClr val="C55CD1"/>
                </a:solidFill>
                <a:latin typeface="Open Sauce Bold"/>
                <a:ea typeface="Open Sauce Bold"/>
                <a:cs typeface="Open Sauce Bold"/>
                <a:sym typeface="Open Sauce Bold"/>
              </a:rPr>
              <a:t>our literature development process</a:t>
            </a:r>
            <a:endParaRPr lang="en-US" sz="3200" b="1" spc="-218">
              <a:solidFill>
                <a:srgbClr val="FFFFFF"/>
              </a:solidFill>
              <a:latin typeface="Open Sauce Bold"/>
              <a:ea typeface="Open Sauce Bold"/>
              <a:cs typeface="Open Sauce Bold"/>
              <a:sym typeface="Open Sauce Bold"/>
            </a:endParaRPr>
          </a:p>
          <a:p>
            <a:pPr>
              <a:lnSpc>
                <a:spcPts val="6081"/>
              </a:lnSpc>
            </a:pPr>
            <a:endParaRPr lang="en-US" sz="5197" b="1" spc="-218">
              <a:solidFill>
                <a:srgbClr val="FFFFFF"/>
              </a:solidFill>
              <a:latin typeface="Open Sauce Bold"/>
              <a:ea typeface="Open Sauce Bold"/>
              <a:cs typeface="Open Sauce Bold"/>
              <a:sym typeface="Open Sauce Bold"/>
            </a:endParaRPr>
          </a:p>
        </p:txBody>
      </p:sp>
      <p:sp>
        <p:nvSpPr>
          <p:cNvPr id="9" name="Freeform 14">
            <a:extLst>
              <a:ext uri="{FF2B5EF4-FFF2-40B4-BE49-F238E27FC236}">
                <a16:creationId xmlns:a16="http://schemas.microsoft.com/office/drawing/2014/main" id="{4A8EDE7E-A9A8-BDA0-5312-9FFEA2C081BF}"/>
              </a:ext>
            </a:extLst>
          </p:cNvPr>
          <p:cNvSpPr/>
          <p:nvPr/>
        </p:nvSpPr>
        <p:spPr>
          <a:xfrm rot="18900000">
            <a:off x="356243" y="3015968"/>
            <a:ext cx="2431113" cy="2445667"/>
          </a:xfrm>
          <a:custGeom>
            <a:avLst/>
            <a:gdLst/>
            <a:ahLst/>
            <a:cxnLst/>
            <a:rect l="l" t="t" r="r" b="b"/>
            <a:pathLst>
              <a:path w="1510737" h="1601790">
                <a:moveTo>
                  <a:pt x="98375" y="0"/>
                </a:moveTo>
                <a:lnTo>
                  <a:pt x="1412362" y="0"/>
                </a:lnTo>
                <a:cubicBezTo>
                  <a:pt x="1438453" y="0"/>
                  <a:pt x="1463475" y="10364"/>
                  <a:pt x="1481923" y="28813"/>
                </a:cubicBezTo>
                <a:cubicBezTo>
                  <a:pt x="1500372" y="47262"/>
                  <a:pt x="1510737" y="72284"/>
                  <a:pt x="1510737" y="98375"/>
                </a:cubicBezTo>
                <a:lnTo>
                  <a:pt x="1510737" y="1503415"/>
                </a:lnTo>
                <a:cubicBezTo>
                  <a:pt x="1510737" y="1529506"/>
                  <a:pt x="1500372" y="1554528"/>
                  <a:pt x="1481923" y="1572977"/>
                </a:cubicBezTo>
                <a:cubicBezTo>
                  <a:pt x="1463475" y="1591425"/>
                  <a:pt x="1438453" y="1601790"/>
                  <a:pt x="1412362" y="1601790"/>
                </a:cubicBezTo>
                <a:lnTo>
                  <a:pt x="98375" y="1601790"/>
                </a:lnTo>
                <a:cubicBezTo>
                  <a:pt x="72284" y="1601790"/>
                  <a:pt x="47262" y="1591425"/>
                  <a:pt x="28813" y="1572977"/>
                </a:cubicBezTo>
                <a:cubicBezTo>
                  <a:pt x="10364" y="1554528"/>
                  <a:pt x="0" y="1529506"/>
                  <a:pt x="0" y="1503415"/>
                </a:cubicBezTo>
                <a:lnTo>
                  <a:pt x="0" y="98375"/>
                </a:lnTo>
                <a:cubicBezTo>
                  <a:pt x="0" y="72284"/>
                  <a:pt x="10364" y="47262"/>
                  <a:pt x="28813" y="28813"/>
                </a:cubicBezTo>
                <a:cubicBezTo>
                  <a:pt x="47262" y="10364"/>
                  <a:pt x="72284" y="0"/>
                  <a:pt x="98375" y="0"/>
                </a:cubicBezTo>
                <a:close/>
              </a:path>
            </a:pathLst>
          </a:custGeom>
          <a:gradFill rotWithShape="1">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ln w="19050" cap="rnd">
            <a:solidFill>
              <a:srgbClr val="FFFFFF"/>
            </a:solidFill>
            <a:prstDash val="solid"/>
            <a:round/>
          </a:ln>
        </p:spPr>
        <p:txBody>
          <a:bodyPr/>
          <a:lstStyle/>
          <a:p>
            <a:endParaRPr lang="en-US" sz="800"/>
          </a:p>
        </p:txBody>
      </p:sp>
      <p:sp>
        <p:nvSpPr>
          <p:cNvPr id="28" name="TextBox 33">
            <a:extLst>
              <a:ext uri="{FF2B5EF4-FFF2-40B4-BE49-F238E27FC236}">
                <a16:creationId xmlns:a16="http://schemas.microsoft.com/office/drawing/2014/main" id="{ABC701C1-A7F0-8D36-3B18-A54632683955}"/>
              </a:ext>
            </a:extLst>
          </p:cNvPr>
          <p:cNvSpPr txBox="1"/>
          <p:nvPr/>
        </p:nvSpPr>
        <p:spPr>
          <a:xfrm>
            <a:off x="234873" y="3224604"/>
            <a:ext cx="2581835" cy="2308324"/>
          </a:xfrm>
          <a:prstGeom prst="rect">
            <a:avLst/>
          </a:prstGeom>
        </p:spPr>
        <p:txBody>
          <a:bodyPr wrap="square" lIns="0" tIns="0" rIns="0" bIns="0" rtlCol="0" anchor="t">
            <a:spAutoFit/>
          </a:bodyPr>
          <a:lstStyle/>
          <a:p>
            <a:pPr algn="ctr">
              <a:spcBef>
                <a:spcPts val="1200"/>
              </a:spcBef>
            </a:pPr>
            <a:r>
              <a:rPr lang="en-US" sz="2800" spc="-27" dirty="0">
                <a:ln>
                  <a:solidFill>
                    <a:schemeClr val="bg1"/>
                  </a:solidFill>
                </a:ln>
                <a:solidFill>
                  <a:schemeClr val="bg1"/>
                </a:solidFill>
                <a:latin typeface="Open Sauce Light"/>
                <a:ea typeface="Open Sauce Light"/>
                <a:cs typeface="Open Sauce Light"/>
                <a:sym typeface="Open Sauce Light"/>
              </a:rPr>
              <a:t>Source material submitted by members</a:t>
            </a:r>
          </a:p>
          <a:p>
            <a:pPr>
              <a:spcBef>
                <a:spcPts val="1200"/>
              </a:spcBef>
            </a:pPr>
            <a:endParaRPr lang="en-US" sz="2800" spc="-27" dirty="0">
              <a:ln>
                <a:solidFill>
                  <a:schemeClr val="bg1"/>
                </a:solidFill>
              </a:ln>
              <a:solidFill>
                <a:schemeClr val="bg1"/>
              </a:solidFill>
              <a:latin typeface="Open Sauce Light"/>
              <a:ea typeface="Open Sauce Light"/>
              <a:cs typeface="Open Sauce Light"/>
              <a:sym typeface="Open Sauce Light"/>
            </a:endParaRPr>
          </a:p>
        </p:txBody>
      </p:sp>
      <p:sp>
        <p:nvSpPr>
          <p:cNvPr id="30" name="Freeform 14">
            <a:extLst>
              <a:ext uri="{FF2B5EF4-FFF2-40B4-BE49-F238E27FC236}">
                <a16:creationId xmlns:a16="http://schemas.microsoft.com/office/drawing/2014/main" id="{D46A86B1-4AB7-32A6-F1F1-A77EE8D7C969}"/>
              </a:ext>
            </a:extLst>
          </p:cNvPr>
          <p:cNvSpPr/>
          <p:nvPr/>
        </p:nvSpPr>
        <p:spPr>
          <a:xfrm rot="18900000">
            <a:off x="3354042" y="3047999"/>
            <a:ext cx="2431113" cy="2445667"/>
          </a:xfrm>
          <a:custGeom>
            <a:avLst/>
            <a:gdLst/>
            <a:ahLst/>
            <a:cxnLst/>
            <a:rect l="l" t="t" r="r" b="b"/>
            <a:pathLst>
              <a:path w="1510737" h="1601790">
                <a:moveTo>
                  <a:pt x="98375" y="0"/>
                </a:moveTo>
                <a:lnTo>
                  <a:pt x="1412362" y="0"/>
                </a:lnTo>
                <a:cubicBezTo>
                  <a:pt x="1438453" y="0"/>
                  <a:pt x="1463475" y="10364"/>
                  <a:pt x="1481923" y="28813"/>
                </a:cubicBezTo>
                <a:cubicBezTo>
                  <a:pt x="1500372" y="47262"/>
                  <a:pt x="1510737" y="72284"/>
                  <a:pt x="1510737" y="98375"/>
                </a:cubicBezTo>
                <a:lnTo>
                  <a:pt x="1510737" y="1503415"/>
                </a:lnTo>
                <a:cubicBezTo>
                  <a:pt x="1510737" y="1529506"/>
                  <a:pt x="1500372" y="1554528"/>
                  <a:pt x="1481923" y="1572977"/>
                </a:cubicBezTo>
                <a:cubicBezTo>
                  <a:pt x="1463475" y="1591425"/>
                  <a:pt x="1438453" y="1601790"/>
                  <a:pt x="1412362" y="1601790"/>
                </a:cubicBezTo>
                <a:lnTo>
                  <a:pt x="98375" y="1601790"/>
                </a:lnTo>
                <a:cubicBezTo>
                  <a:pt x="72284" y="1601790"/>
                  <a:pt x="47262" y="1591425"/>
                  <a:pt x="28813" y="1572977"/>
                </a:cubicBezTo>
                <a:cubicBezTo>
                  <a:pt x="10364" y="1554528"/>
                  <a:pt x="0" y="1529506"/>
                  <a:pt x="0" y="1503415"/>
                </a:cubicBezTo>
                <a:lnTo>
                  <a:pt x="0" y="98375"/>
                </a:lnTo>
                <a:cubicBezTo>
                  <a:pt x="0" y="72284"/>
                  <a:pt x="10364" y="47262"/>
                  <a:pt x="28813" y="28813"/>
                </a:cubicBezTo>
                <a:cubicBezTo>
                  <a:pt x="47262" y="10364"/>
                  <a:pt x="72284" y="0"/>
                  <a:pt x="98375" y="0"/>
                </a:cubicBezTo>
                <a:close/>
              </a:path>
            </a:pathLst>
          </a:custGeom>
          <a:gradFill rotWithShape="1">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ln w="19050" cap="rnd">
            <a:solidFill>
              <a:srgbClr val="FFFFFF"/>
            </a:solidFill>
            <a:prstDash val="solid"/>
            <a:round/>
          </a:ln>
        </p:spPr>
        <p:txBody>
          <a:bodyPr/>
          <a:lstStyle/>
          <a:p>
            <a:endParaRPr lang="en-US" sz="800"/>
          </a:p>
        </p:txBody>
      </p:sp>
      <p:sp>
        <p:nvSpPr>
          <p:cNvPr id="31" name="TextBox 33">
            <a:extLst>
              <a:ext uri="{FF2B5EF4-FFF2-40B4-BE49-F238E27FC236}">
                <a16:creationId xmlns:a16="http://schemas.microsoft.com/office/drawing/2014/main" id="{D5E8F1ED-D196-E32E-94E8-267D5DCB2334}"/>
              </a:ext>
            </a:extLst>
          </p:cNvPr>
          <p:cNvSpPr txBox="1"/>
          <p:nvPr/>
        </p:nvSpPr>
        <p:spPr>
          <a:xfrm>
            <a:off x="3266739" y="3066293"/>
            <a:ext cx="2581835" cy="3108543"/>
          </a:xfrm>
          <a:prstGeom prst="rect">
            <a:avLst/>
          </a:prstGeom>
        </p:spPr>
        <p:txBody>
          <a:bodyPr wrap="square" lIns="0" tIns="0" rIns="0" bIns="0" rtlCol="0" anchor="t">
            <a:spAutoFit/>
          </a:bodyPr>
          <a:lstStyle/>
          <a:p>
            <a:pPr algn="ctr">
              <a:lnSpc>
                <a:spcPts val="3160"/>
              </a:lnSpc>
              <a:spcBef>
                <a:spcPts val="1200"/>
              </a:spcBef>
            </a:pPr>
            <a:r>
              <a:rPr lang="en-US" sz="2800" spc="-27" dirty="0">
                <a:ln>
                  <a:solidFill>
                    <a:schemeClr val="bg1"/>
                  </a:solidFill>
                </a:ln>
                <a:solidFill>
                  <a:schemeClr val="bg1"/>
                </a:solidFill>
                <a:latin typeface="Open Sauce Light"/>
                <a:ea typeface="Open Sauce Light"/>
                <a:cs typeface="Open Sauce Light"/>
                <a:sym typeface="Open Sauce Light"/>
              </a:rPr>
              <a:t>Drafts developed </a:t>
            </a:r>
            <a:br>
              <a:rPr lang="en-US" sz="2800" spc="-27" dirty="0">
                <a:ln>
                  <a:solidFill>
                    <a:schemeClr val="bg1"/>
                  </a:solidFill>
                </a:ln>
                <a:solidFill>
                  <a:schemeClr val="bg1"/>
                </a:solidFill>
                <a:latin typeface="Open Sauce Light"/>
                <a:ea typeface="Open Sauce Light"/>
                <a:cs typeface="Open Sauce Light"/>
                <a:sym typeface="Open Sauce Light"/>
              </a:rPr>
            </a:br>
            <a:r>
              <a:rPr lang="en-US" sz="2800" spc="-27" dirty="0">
                <a:ln>
                  <a:solidFill>
                    <a:schemeClr val="bg1"/>
                  </a:solidFill>
                </a:ln>
                <a:solidFill>
                  <a:schemeClr val="bg1"/>
                </a:solidFill>
                <a:latin typeface="Open Sauce Light"/>
                <a:ea typeface="Open Sauce Light"/>
                <a:cs typeface="Open Sauce Light"/>
                <a:sym typeface="Open Sauce Light"/>
              </a:rPr>
              <a:t>by workgroup/</a:t>
            </a:r>
            <a:br>
              <a:rPr lang="en-US" sz="2800" spc="-27" dirty="0">
                <a:ln>
                  <a:solidFill>
                    <a:schemeClr val="bg1"/>
                  </a:solidFill>
                </a:ln>
                <a:solidFill>
                  <a:schemeClr val="bg1"/>
                </a:solidFill>
                <a:latin typeface="Open Sauce Light"/>
                <a:ea typeface="Open Sauce Light"/>
                <a:cs typeface="Open Sauce Light"/>
                <a:sym typeface="Open Sauce Light"/>
              </a:rPr>
            </a:br>
            <a:r>
              <a:rPr lang="en-US" sz="2800" spc="-27" dirty="0">
                <a:ln>
                  <a:solidFill>
                    <a:schemeClr val="bg1"/>
                  </a:solidFill>
                </a:ln>
                <a:solidFill>
                  <a:schemeClr val="bg1"/>
                </a:solidFill>
                <a:latin typeface="Open Sauce Light"/>
                <a:ea typeface="Open Sauce Light"/>
                <a:cs typeface="Open Sauce Light"/>
                <a:sym typeface="Open Sauce Light"/>
              </a:rPr>
              <a:t>focus group/</a:t>
            </a:r>
            <a:br>
              <a:rPr lang="en-US" sz="2800" spc="-27" dirty="0">
                <a:ln>
                  <a:solidFill>
                    <a:schemeClr val="bg1"/>
                  </a:solidFill>
                </a:ln>
                <a:solidFill>
                  <a:schemeClr val="bg1"/>
                </a:solidFill>
                <a:latin typeface="Open Sauce Light"/>
                <a:ea typeface="Open Sauce Light"/>
                <a:cs typeface="Open Sauce Light"/>
                <a:sym typeface="Open Sauce Light"/>
              </a:rPr>
            </a:br>
            <a:r>
              <a:rPr lang="en-US" sz="2800" spc="-27" dirty="0">
                <a:ln>
                  <a:solidFill>
                    <a:schemeClr val="bg1"/>
                  </a:solidFill>
                </a:ln>
                <a:solidFill>
                  <a:schemeClr val="bg1"/>
                </a:solidFill>
                <a:latin typeface="Open Sauce Light"/>
                <a:ea typeface="Open Sauce Light"/>
                <a:cs typeface="Open Sauce Light"/>
                <a:sym typeface="Open Sauce Light"/>
              </a:rPr>
              <a:t>World </a:t>
            </a:r>
            <a:br>
              <a:rPr lang="en-US" sz="2800" spc="-27" dirty="0">
                <a:ln>
                  <a:solidFill>
                    <a:schemeClr val="bg1"/>
                  </a:solidFill>
                </a:ln>
                <a:solidFill>
                  <a:schemeClr val="bg1"/>
                </a:solidFill>
                <a:latin typeface="Open Sauce Light"/>
                <a:ea typeface="Open Sauce Light"/>
                <a:cs typeface="Open Sauce Light"/>
                <a:sym typeface="Open Sauce Light"/>
              </a:rPr>
            </a:br>
            <a:r>
              <a:rPr lang="en-US" sz="2800" spc="-27" dirty="0">
                <a:ln>
                  <a:solidFill>
                    <a:schemeClr val="bg1"/>
                  </a:solidFill>
                </a:ln>
                <a:solidFill>
                  <a:schemeClr val="bg1"/>
                </a:solidFill>
                <a:latin typeface="Open Sauce Light"/>
                <a:ea typeface="Open Sauce Light"/>
                <a:cs typeface="Open Sauce Light"/>
                <a:sym typeface="Open Sauce Light"/>
              </a:rPr>
              <a:t>Board</a:t>
            </a:r>
          </a:p>
          <a:p>
            <a:pPr>
              <a:spcBef>
                <a:spcPts val="1200"/>
              </a:spcBef>
            </a:pPr>
            <a:endParaRPr lang="en-US" sz="3200" spc="-27" dirty="0">
              <a:ln>
                <a:solidFill>
                  <a:schemeClr val="bg1"/>
                </a:solidFill>
              </a:ln>
              <a:solidFill>
                <a:schemeClr val="bg1"/>
              </a:solidFill>
              <a:latin typeface="Open Sauce Light"/>
              <a:ea typeface="Open Sauce Light"/>
              <a:cs typeface="Open Sauce Light"/>
              <a:sym typeface="Open Sauce Light"/>
            </a:endParaRPr>
          </a:p>
        </p:txBody>
      </p:sp>
      <p:sp>
        <p:nvSpPr>
          <p:cNvPr id="32" name="Freeform 14">
            <a:extLst>
              <a:ext uri="{FF2B5EF4-FFF2-40B4-BE49-F238E27FC236}">
                <a16:creationId xmlns:a16="http://schemas.microsoft.com/office/drawing/2014/main" id="{7E70097B-668A-F3E1-FD99-CF1BD7590068}"/>
              </a:ext>
            </a:extLst>
          </p:cNvPr>
          <p:cNvSpPr/>
          <p:nvPr/>
        </p:nvSpPr>
        <p:spPr>
          <a:xfrm rot="18900000">
            <a:off x="6299845" y="3048000"/>
            <a:ext cx="2431113" cy="2445667"/>
          </a:xfrm>
          <a:custGeom>
            <a:avLst/>
            <a:gdLst/>
            <a:ahLst/>
            <a:cxnLst/>
            <a:rect l="l" t="t" r="r" b="b"/>
            <a:pathLst>
              <a:path w="1510737" h="1601790">
                <a:moveTo>
                  <a:pt x="98375" y="0"/>
                </a:moveTo>
                <a:lnTo>
                  <a:pt x="1412362" y="0"/>
                </a:lnTo>
                <a:cubicBezTo>
                  <a:pt x="1438453" y="0"/>
                  <a:pt x="1463475" y="10364"/>
                  <a:pt x="1481923" y="28813"/>
                </a:cubicBezTo>
                <a:cubicBezTo>
                  <a:pt x="1500372" y="47262"/>
                  <a:pt x="1510737" y="72284"/>
                  <a:pt x="1510737" y="98375"/>
                </a:cubicBezTo>
                <a:lnTo>
                  <a:pt x="1510737" y="1503415"/>
                </a:lnTo>
                <a:cubicBezTo>
                  <a:pt x="1510737" y="1529506"/>
                  <a:pt x="1500372" y="1554528"/>
                  <a:pt x="1481923" y="1572977"/>
                </a:cubicBezTo>
                <a:cubicBezTo>
                  <a:pt x="1463475" y="1591425"/>
                  <a:pt x="1438453" y="1601790"/>
                  <a:pt x="1412362" y="1601790"/>
                </a:cubicBezTo>
                <a:lnTo>
                  <a:pt x="98375" y="1601790"/>
                </a:lnTo>
                <a:cubicBezTo>
                  <a:pt x="72284" y="1601790"/>
                  <a:pt x="47262" y="1591425"/>
                  <a:pt x="28813" y="1572977"/>
                </a:cubicBezTo>
                <a:cubicBezTo>
                  <a:pt x="10364" y="1554528"/>
                  <a:pt x="0" y="1529506"/>
                  <a:pt x="0" y="1503415"/>
                </a:cubicBezTo>
                <a:lnTo>
                  <a:pt x="0" y="98375"/>
                </a:lnTo>
                <a:cubicBezTo>
                  <a:pt x="0" y="72284"/>
                  <a:pt x="10364" y="47262"/>
                  <a:pt x="28813" y="28813"/>
                </a:cubicBezTo>
                <a:cubicBezTo>
                  <a:pt x="47262" y="10364"/>
                  <a:pt x="72284" y="0"/>
                  <a:pt x="98375" y="0"/>
                </a:cubicBezTo>
                <a:close/>
              </a:path>
            </a:pathLst>
          </a:custGeom>
          <a:gradFill rotWithShape="1">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ln w="19050" cap="rnd">
            <a:solidFill>
              <a:srgbClr val="FFFFFF"/>
            </a:solidFill>
            <a:prstDash val="solid"/>
            <a:round/>
          </a:ln>
        </p:spPr>
        <p:txBody>
          <a:bodyPr/>
          <a:lstStyle/>
          <a:p>
            <a:endParaRPr lang="en-US" sz="800"/>
          </a:p>
        </p:txBody>
      </p:sp>
      <p:sp>
        <p:nvSpPr>
          <p:cNvPr id="33" name="TextBox 33">
            <a:extLst>
              <a:ext uri="{FF2B5EF4-FFF2-40B4-BE49-F238E27FC236}">
                <a16:creationId xmlns:a16="http://schemas.microsoft.com/office/drawing/2014/main" id="{A8B50CD8-502B-47EE-F3AF-494F953C19A1}"/>
              </a:ext>
            </a:extLst>
          </p:cNvPr>
          <p:cNvSpPr txBox="1"/>
          <p:nvPr/>
        </p:nvSpPr>
        <p:spPr>
          <a:xfrm>
            <a:off x="6199094" y="3048002"/>
            <a:ext cx="2658035" cy="2585323"/>
          </a:xfrm>
          <a:prstGeom prst="rect">
            <a:avLst/>
          </a:prstGeom>
        </p:spPr>
        <p:txBody>
          <a:bodyPr wrap="square" lIns="0" tIns="0" rIns="0" bIns="0" rtlCol="0" anchor="t">
            <a:spAutoFit/>
          </a:bodyPr>
          <a:lstStyle/>
          <a:p>
            <a:pPr algn="ctr">
              <a:spcBef>
                <a:spcPts val="1200"/>
              </a:spcBef>
            </a:pPr>
            <a:r>
              <a:rPr lang="en-US" sz="2800" spc="-27">
                <a:ln>
                  <a:solidFill>
                    <a:schemeClr val="bg1"/>
                  </a:solidFill>
                </a:ln>
                <a:solidFill>
                  <a:schemeClr val="bg1"/>
                </a:solidFill>
                <a:latin typeface="Open Sauce Light"/>
                <a:ea typeface="Open Sauce Light"/>
                <a:cs typeface="Open Sauce Light"/>
                <a:sym typeface="Open Sauce Light"/>
              </a:rPr>
              <a:t>Review </a:t>
            </a:r>
            <a:br>
              <a:rPr lang="en-US" sz="2800" spc="-27">
                <a:ln>
                  <a:solidFill>
                    <a:schemeClr val="bg1"/>
                  </a:solidFill>
                </a:ln>
                <a:solidFill>
                  <a:schemeClr val="bg1"/>
                </a:solidFill>
                <a:latin typeface="Open Sauce Light"/>
                <a:ea typeface="Open Sauce Light"/>
                <a:cs typeface="Open Sauce Light"/>
                <a:sym typeface="Open Sauce Light"/>
              </a:rPr>
            </a:br>
            <a:r>
              <a:rPr lang="en-US" sz="2800" spc="-27">
                <a:ln>
                  <a:solidFill>
                    <a:schemeClr val="bg1"/>
                  </a:solidFill>
                </a:ln>
                <a:solidFill>
                  <a:schemeClr val="bg1"/>
                </a:solidFill>
                <a:latin typeface="Open Sauce Light"/>
                <a:ea typeface="Open Sauce Light"/>
                <a:cs typeface="Open Sauce Light"/>
                <a:sym typeface="Open Sauce Light"/>
              </a:rPr>
              <a:t>drafts circulated </a:t>
            </a:r>
            <a:br>
              <a:rPr lang="en-US" sz="2800" spc="-27">
                <a:ln>
                  <a:solidFill>
                    <a:schemeClr val="bg1"/>
                  </a:solidFill>
                </a:ln>
                <a:solidFill>
                  <a:schemeClr val="bg1"/>
                </a:solidFill>
                <a:latin typeface="Open Sauce Light"/>
                <a:ea typeface="Open Sauce Light"/>
                <a:cs typeface="Open Sauce Light"/>
                <a:sym typeface="Open Sauce Light"/>
              </a:rPr>
            </a:br>
            <a:r>
              <a:rPr lang="en-US" sz="2800" spc="-27">
                <a:ln>
                  <a:solidFill>
                    <a:schemeClr val="bg1"/>
                  </a:solidFill>
                </a:ln>
                <a:solidFill>
                  <a:schemeClr val="bg1"/>
                </a:solidFill>
                <a:latin typeface="Open Sauce Light"/>
                <a:ea typeface="Open Sauce Light"/>
                <a:cs typeface="Open Sauce Light"/>
                <a:sym typeface="Open Sauce Light"/>
              </a:rPr>
              <a:t>to gather Fellowship input</a:t>
            </a:r>
          </a:p>
        </p:txBody>
      </p:sp>
      <p:sp>
        <p:nvSpPr>
          <p:cNvPr id="34" name="Freeform 14">
            <a:extLst>
              <a:ext uri="{FF2B5EF4-FFF2-40B4-BE49-F238E27FC236}">
                <a16:creationId xmlns:a16="http://schemas.microsoft.com/office/drawing/2014/main" id="{A2DD5BCA-3B6F-5620-08D7-703FA6F1865E}"/>
              </a:ext>
            </a:extLst>
          </p:cNvPr>
          <p:cNvSpPr/>
          <p:nvPr/>
        </p:nvSpPr>
        <p:spPr>
          <a:xfrm rot="18900000">
            <a:off x="9404641" y="3048001"/>
            <a:ext cx="2431113" cy="2445667"/>
          </a:xfrm>
          <a:custGeom>
            <a:avLst/>
            <a:gdLst/>
            <a:ahLst/>
            <a:cxnLst/>
            <a:rect l="l" t="t" r="r" b="b"/>
            <a:pathLst>
              <a:path w="1510737" h="1601790">
                <a:moveTo>
                  <a:pt x="98375" y="0"/>
                </a:moveTo>
                <a:lnTo>
                  <a:pt x="1412362" y="0"/>
                </a:lnTo>
                <a:cubicBezTo>
                  <a:pt x="1438453" y="0"/>
                  <a:pt x="1463475" y="10364"/>
                  <a:pt x="1481923" y="28813"/>
                </a:cubicBezTo>
                <a:cubicBezTo>
                  <a:pt x="1500372" y="47262"/>
                  <a:pt x="1510737" y="72284"/>
                  <a:pt x="1510737" y="98375"/>
                </a:cubicBezTo>
                <a:lnTo>
                  <a:pt x="1510737" y="1503415"/>
                </a:lnTo>
                <a:cubicBezTo>
                  <a:pt x="1510737" y="1529506"/>
                  <a:pt x="1500372" y="1554528"/>
                  <a:pt x="1481923" y="1572977"/>
                </a:cubicBezTo>
                <a:cubicBezTo>
                  <a:pt x="1463475" y="1591425"/>
                  <a:pt x="1438453" y="1601790"/>
                  <a:pt x="1412362" y="1601790"/>
                </a:cubicBezTo>
                <a:lnTo>
                  <a:pt x="98375" y="1601790"/>
                </a:lnTo>
                <a:cubicBezTo>
                  <a:pt x="72284" y="1601790"/>
                  <a:pt x="47262" y="1591425"/>
                  <a:pt x="28813" y="1572977"/>
                </a:cubicBezTo>
                <a:cubicBezTo>
                  <a:pt x="10364" y="1554528"/>
                  <a:pt x="0" y="1529506"/>
                  <a:pt x="0" y="1503415"/>
                </a:cubicBezTo>
                <a:lnTo>
                  <a:pt x="0" y="98375"/>
                </a:lnTo>
                <a:cubicBezTo>
                  <a:pt x="0" y="72284"/>
                  <a:pt x="10364" y="47262"/>
                  <a:pt x="28813" y="28813"/>
                </a:cubicBezTo>
                <a:cubicBezTo>
                  <a:pt x="47262" y="10364"/>
                  <a:pt x="72284" y="0"/>
                  <a:pt x="98375" y="0"/>
                </a:cubicBezTo>
                <a:close/>
              </a:path>
            </a:pathLst>
          </a:custGeom>
          <a:gradFill rotWithShape="1">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ln w="19050" cap="rnd">
            <a:solidFill>
              <a:srgbClr val="FFFFFF"/>
            </a:solidFill>
            <a:prstDash val="solid"/>
            <a:round/>
          </a:ln>
        </p:spPr>
        <p:txBody>
          <a:bodyPr/>
          <a:lstStyle/>
          <a:p>
            <a:endParaRPr lang="en-US" sz="800"/>
          </a:p>
        </p:txBody>
      </p:sp>
      <p:sp>
        <p:nvSpPr>
          <p:cNvPr id="35" name="TextBox 33">
            <a:extLst>
              <a:ext uri="{FF2B5EF4-FFF2-40B4-BE49-F238E27FC236}">
                <a16:creationId xmlns:a16="http://schemas.microsoft.com/office/drawing/2014/main" id="{0C924066-E332-76E7-1EB2-B2390D065C11}"/>
              </a:ext>
            </a:extLst>
          </p:cNvPr>
          <p:cNvSpPr txBox="1"/>
          <p:nvPr/>
        </p:nvSpPr>
        <p:spPr>
          <a:xfrm>
            <a:off x="9186452" y="3352801"/>
            <a:ext cx="2810435" cy="2154436"/>
          </a:xfrm>
          <a:prstGeom prst="rect">
            <a:avLst/>
          </a:prstGeom>
        </p:spPr>
        <p:txBody>
          <a:bodyPr wrap="square" lIns="0" tIns="0" rIns="0" bIns="0" rtlCol="0" anchor="t">
            <a:spAutoFit/>
          </a:bodyPr>
          <a:lstStyle/>
          <a:p>
            <a:pPr algn="ctr">
              <a:spcBef>
                <a:spcPts val="1200"/>
              </a:spcBef>
            </a:pPr>
            <a:r>
              <a:rPr lang="en-US" sz="2800" spc="-27">
                <a:ln>
                  <a:solidFill>
                    <a:schemeClr val="bg1"/>
                  </a:solidFill>
                </a:ln>
                <a:solidFill>
                  <a:schemeClr val="bg1"/>
                </a:solidFill>
                <a:latin typeface="Open Sauce Light"/>
                <a:ea typeface="Open Sauce Light"/>
                <a:cs typeface="Open Sauce Light"/>
                <a:sym typeface="Open Sauce Light"/>
              </a:rPr>
              <a:t>Approval </a:t>
            </a:r>
            <a:br>
              <a:rPr lang="en-US" sz="2800" spc="-27">
                <a:ln>
                  <a:solidFill>
                    <a:schemeClr val="bg1"/>
                  </a:solidFill>
                </a:ln>
                <a:solidFill>
                  <a:schemeClr val="bg1"/>
                </a:solidFill>
                <a:latin typeface="Open Sauce Light"/>
                <a:ea typeface="Open Sauce Light"/>
                <a:cs typeface="Open Sauce Light"/>
                <a:sym typeface="Open Sauce Light"/>
              </a:rPr>
            </a:br>
            <a:r>
              <a:rPr lang="en-US" sz="2800" spc="-27">
                <a:ln>
                  <a:solidFill>
                    <a:schemeClr val="bg1"/>
                  </a:solidFill>
                </a:ln>
                <a:solidFill>
                  <a:schemeClr val="bg1"/>
                </a:solidFill>
                <a:latin typeface="Open Sauce Light"/>
                <a:ea typeface="Open Sauce Light"/>
                <a:cs typeface="Open Sauce Light"/>
                <a:sym typeface="Open Sauce Light"/>
              </a:rPr>
              <a:t>draft appears in the Conference Agenda </a:t>
            </a:r>
            <a:br>
              <a:rPr lang="en-US" sz="2800" spc="-27">
                <a:ln>
                  <a:solidFill>
                    <a:schemeClr val="bg1"/>
                  </a:solidFill>
                </a:ln>
                <a:solidFill>
                  <a:schemeClr val="bg1"/>
                </a:solidFill>
                <a:latin typeface="Open Sauce Light"/>
                <a:ea typeface="Open Sauce Light"/>
                <a:cs typeface="Open Sauce Light"/>
                <a:sym typeface="Open Sauce Light"/>
              </a:rPr>
            </a:br>
            <a:r>
              <a:rPr lang="en-US" sz="2800" spc="-27">
                <a:ln>
                  <a:solidFill>
                    <a:schemeClr val="bg1"/>
                  </a:solidFill>
                </a:ln>
                <a:solidFill>
                  <a:schemeClr val="bg1"/>
                </a:solidFill>
                <a:latin typeface="Open Sauce Light"/>
                <a:ea typeface="Open Sauce Light"/>
                <a:cs typeface="Open Sauce Light"/>
                <a:sym typeface="Open Sauce Light"/>
              </a:rPr>
              <a:t>Report</a:t>
            </a:r>
          </a:p>
        </p:txBody>
      </p:sp>
      <p:sp>
        <p:nvSpPr>
          <p:cNvPr id="44" name="Freeform 43">
            <a:extLst>
              <a:ext uri="{FF2B5EF4-FFF2-40B4-BE49-F238E27FC236}">
                <a16:creationId xmlns:a16="http://schemas.microsoft.com/office/drawing/2014/main" id="{0C373A6F-2F1F-6752-6E8D-793A0C683058}"/>
              </a:ext>
            </a:extLst>
          </p:cNvPr>
          <p:cNvSpPr/>
          <p:nvPr/>
        </p:nvSpPr>
        <p:spPr>
          <a:xfrm rot="18900000">
            <a:off x="2462986" y="3910786"/>
            <a:ext cx="674019" cy="674019"/>
          </a:xfrm>
          <a:custGeom>
            <a:avLst/>
            <a:gdLst>
              <a:gd name="connsiteX0" fmla="*/ 674019 w 674019"/>
              <a:gd name="connsiteY0" fmla="*/ 0 h 674019"/>
              <a:gd name="connsiteX1" fmla="*/ 674019 w 674019"/>
              <a:gd name="connsiteY1" fmla="*/ 523817 h 674019"/>
              <a:gd name="connsiteX2" fmla="*/ 627651 w 674019"/>
              <a:gd name="connsiteY2" fmla="*/ 630026 h 674019"/>
              <a:gd name="connsiteX3" fmla="*/ 515712 w 674019"/>
              <a:gd name="connsiteY3" fmla="*/ 674019 h 674019"/>
              <a:gd name="connsiteX4" fmla="*/ 0 w 674019"/>
              <a:gd name="connsiteY4" fmla="*/ 674019 h 674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019" h="674019">
                <a:moveTo>
                  <a:pt x="674019" y="0"/>
                </a:moveTo>
                <a:lnTo>
                  <a:pt x="674019" y="523817"/>
                </a:lnTo>
                <a:cubicBezTo>
                  <a:pt x="674019" y="563653"/>
                  <a:pt x="657340" y="601858"/>
                  <a:pt x="627651" y="630026"/>
                </a:cubicBezTo>
                <a:cubicBezTo>
                  <a:pt x="597964" y="658193"/>
                  <a:pt x="557698" y="674019"/>
                  <a:pt x="515712" y="674019"/>
                </a:cubicBezTo>
                <a:lnTo>
                  <a:pt x="0" y="674019"/>
                </a:lnTo>
                <a:close/>
              </a:path>
            </a:pathLst>
          </a:custGeom>
          <a:solidFill>
            <a:srgbClr val="C55CD1"/>
          </a:solidFill>
          <a:ln w="19050" cap="rnd">
            <a:noFill/>
            <a:prstDash val="solid"/>
            <a:round/>
          </a:ln>
        </p:spPr>
        <p:txBody>
          <a:bodyPr wrap="square">
            <a:noAutofit/>
          </a:bodyPr>
          <a:lstStyle/>
          <a:p>
            <a:endParaRPr lang="en-US" sz="800"/>
          </a:p>
        </p:txBody>
      </p:sp>
      <p:sp>
        <p:nvSpPr>
          <p:cNvPr id="45" name="Freeform 44">
            <a:extLst>
              <a:ext uri="{FF2B5EF4-FFF2-40B4-BE49-F238E27FC236}">
                <a16:creationId xmlns:a16="http://schemas.microsoft.com/office/drawing/2014/main" id="{832D52C0-FF98-5887-05EA-06C4F705CC6E}"/>
              </a:ext>
            </a:extLst>
          </p:cNvPr>
          <p:cNvSpPr/>
          <p:nvPr/>
        </p:nvSpPr>
        <p:spPr>
          <a:xfrm rot="18900000">
            <a:off x="5473593" y="3949593"/>
            <a:ext cx="674019" cy="674019"/>
          </a:xfrm>
          <a:custGeom>
            <a:avLst/>
            <a:gdLst>
              <a:gd name="connsiteX0" fmla="*/ 674019 w 674019"/>
              <a:gd name="connsiteY0" fmla="*/ 0 h 674019"/>
              <a:gd name="connsiteX1" fmla="*/ 674019 w 674019"/>
              <a:gd name="connsiteY1" fmla="*/ 523817 h 674019"/>
              <a:gd name="connsiteX2" fmla="*/ 627651 w 674019"/>
              <a:gd name="connsiteY2" fmla="*/ 630026 h 674019"/>
              <a:gd name="connsiteX3" fmla="*/ 515712 w 674019"/>
              <a:gd name="connsiteY3" fmla="*/ 674019 h 674019"/>
              <a:gd name="connsiteX4" fmla="*/ 0 w 674019"/>
              <a:gd name="connsiteY4" fmla="*/ 674019 h 674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019" h="674019">
                <a:moveTo>
                  <a:pt x="674019" y="0"/>
                </a:moveTo>
                <a:lnTo>
                  <a:pt x="674019" y="523817"/>
                </a:lnTo>
                <a:cubicBezTo>
                  <a:pt x="674019" y="563653"/>
                  <a:pt x="657340" y="601858"/>
                  <a:pt x="627651" y="630026"/>
                </a:cubicBezTo>
                <a:cubicBezTo>
                  <a:pt x="597964" y="658193"/>
                  <a:pt x="557698" y="674019"/>
                  <a:pt x="515712" y="674019"/>
                </a:cubicBezTo>
                <a:lnTo>
                  <a:pt x="0" y="674019"/>
                </a:lnTo>
                <a:close/>
              </a:path>
            </a:pathLst>
          </a:custGeom>
          <a:solidFill>
            <a:srgbClr val="C55CD1"/>
          </a:solidFill>
          <a:ln w="19050" cap="rnd">
            <a:noFill/>
            <a:prstDash val="solid"/>
            <a:round/>
          </a:ln>
        </p:spPr>
        <p:txBody>
          <a:bodyPr wrap="square">
            <a:noAutofit/>
          </a:bodyPr>
          <a:lstStyle/>
          <a:p>
            <a:endParaRPr lang="en-US" sz="800"/>
          </a:p>
        </p:txBody>
      </p:sp>
      <p:sp>
        <p:nvSpPr>
          <p:cNvPr id="46" name="Freeform 45">
            <a:extLst>
              <a:ext uri="{FF2B5EF4-FFF2-40B4-BE49-F238E27FC236}">
                <a16:creationId xmlns:a16="http://schemas.microsoft.com/office/drawing/2014/main" id="{044CE93B-A98D-1C27-0962-E8827E215794}"/>
              </a:ext>
            </a:extLst>
          </p:cNvPr>
          <p:cNvSpPr/>
          <p:nvPr/>
        </p:nvSpPr>
        <p:spPr>
          <a:xfrm rot="18900000">
            <a:off x="8406587" y="3949594"/>
            <a:ext cx="674019" cy="674019"/>
          </a:xfrm>
          <a:custGeom>
            <a:avLst/>
            <a:gdLst>
              <a:gd name="connsiteX0" fmla="*/ 674019 w 674019"/>
              <a:gd name="connsiteY0" fmla="*/ 0 h 674019"/>
              <a:gd name="connsiteX1" fmla="*/ 674019 w 674019"/>
              <a:gd name="connsiteY1" fmla="*/ 523817 h 674019"/>
              <a:gd name="connsiteX2" fmla="*/ 627651 w 674019"/>
              <a:gd name="connsiteY2" fmla="*/ 630026 h 674019"/>
              <a:gd name="connsiteX3" fmla="*/ 515712 w 674019"/>
              <a:gd name="connsiteY3" fmla="*/ 674019 h 674019"/>
              <a:gd name="connsiteX4" fmla="*/ 0 w 674019"/>
              <a:gd name="connsiteY4" fmla="*/ 674019 h 674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019" h="674019">
                <a:moveTo>
                  <a:pt x="674019" y="0"/>
                </a:moveTo>
                <a:lnTo>
                  <a:pt x="674019" y="523817"/>
                </a:lnTo>
                <a:cubicBezTo>
                  <a:pt x="674019" y="563653"/>
                  <a:pt x="657340" y="601858"/>
                  <a:pt x="627651" y="630026"/>
                </a:cubicBezTo>
                <a:cubicBezTo>
                  <a:pt x="597964" y="658193"/>
                  <a:pt x="557698" y="674019"/>
                  <a:pt x="515712" y="674019"/>
                </a:cubicBezTo>
                <a:lnTo>
                  <a:pt x="0" y="674019"/>
                </a:lnTo>
                <a:close/>
              </a:path>
            </a:pathLst>
          </a:custGeom>
          <a:solidFill>
            <a:srgbClr val="C55CD1"/>
          </a:solidFill>
          <a:ln w="19050" cap="rnd">
            <a:noFill/>
            <a:prstDash val="solid"/>
            <a:round/>
          </a:ln>
        </p:spPr>
        <p:txBody>
          <a:bodyPr wrap="square">
            <a:noAutofit/>
          </a:bodyPr>
          <a:lstStyle/>
          <a:p>
            <a:endParaRPr lang="en-US" sz="800"/>
          </a:p>
        </p:txBody>
      </p:sp>
    </p:spTree>
    <p:extLst>
      <p:ext uri="{BB962C8B-B14F-4D97-AF65-F5344CB8AC3E}">
        <p14:creationId xmlns:p14="http://schemas.microsoft.com/office/powerpoint/2010/main" val="4167281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3">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4">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pic>
        <p:nvPicPr>
          <p:cNvPr id="6" name="Picture 5" descr="Several books on a black background&#10;&#10;Description automatically generated">
            <a:extLst>
              <a:ext uri="{FF2B5EF4-FFF2-40B4-BE49-F238E27FC236}">
                <a16:creationId xmlns:a16="http://schemas.microsoft.com/office/drawing/2014/main" id="{98876CAA-B503-0E6D-F551-859F77C68D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0637"/>
            <a:ext cx="12192000" cy="6864626"/>
          </a:xfrm>
          <a:prstGeom prst="rect">
            <a:avLst/>
          </a:prstGeom>
        </p:spPr>
      </p:pic>
      <p:sp>
        <p:nvSpPr>
          <p:cNvPr id="15" name="TextBox 29">
            <a:extLst>
              <a:ext uri="{FF2B5EF4-FFF2-40B4-BE49-F238E27FC236}">
                <a16:creationId xmlns:a16="http://schemas.microsoft.com/office/drawing/2014/main" id="{9E0C4E96-E72E-9476-AF5E-A854CDB01B36}"/>
              </a:ext>
            </a:extLst>
          </p:cNvPr>
          <p:cNvSpPr txBox="1"/>
          <p:nvPr/>
        </p:nvSpPr>
        <p:spPr>
          <a:xfrm>
            <a:off x="381000" y="457200"/>
            <a:ext cx="6324600" cy="769441"/>
          </a:xfrm>
          <a:prstGeom prst="rect">
            <a:avLst/>
          </a:prstGeom>
        </p:spPr>
        <p:txBody>
          <a:bodyPr wrap="square" lIns="0" tIns="0" rIns="0" bIns="0" rtlCol="0" anchor="t">
            <a:spAutoFit/>
          </a:bodyPr>
          <a:lstStyle/>
          <a:p>
            <a:r>
              <a:rPr lang="en-US" sz="5000" b="1" dirty="0">
                <a:solidFill>
                  <a:srgbClr val="C55CD1"/>
                </a:solidFill>
                <a:latin typeface="Open Sauce Bold"/>
                <a:ea typeface="Open Sauce Bold"/>
                <a:cs typeface="Open Sauce Bold"/>
                <a:sym typeface="Open Sauce Bold"/>
              </a:rPr>
              <a:t>NA Survival Kit</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4">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6">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sp>
        <p:nvSpPr>
          <p:cNvPr id="7" name="TextBox 33">
            <a:extLst>
              <a:ext uri="{FF2B5EF4-FFF2-40B4-BE49-F238E27FC236}">
                <a16:creationId xmlns:a16="http://schemas.microsoft.com/office/drawing/2014/main" id="{8B5B8C20-814A-6B3A-614F-DA092769DA93}"/>
              </a:ext>
            </a:extLst>
          </p:cNvPr>
          <p:cNvSpPr txBox="1"/>
          <p:nvPr/>
        </p:nvSpPr>
        <p:spPr>
          <a:xfrm>
            <a:off x="10287000" y="685800"/>
            <a:ext cx="1905000" cy="800219"/>
          </a:xfrm>
          <a:prstGeom prst="rect">
            <a:avLst/>
          </a:prstGeom>
        </p:spPr>
        <p:txBody>
          <a:bodyPr wrap="square" lIns="0" tIns="0" rIns="0" bIns="0" rtlCol="0" anchor="t">
            <a:spAutoFit/>
          </a:bodyPr>
          <a:lstStyle/>
          <a:p>
            <a:r>
              <a:rPr lang="en-US" sz="2800" spc="-27">
                <a:solidFill>
                  <a:schemeClr val="bg1"/>
                </a:solidFill>
                <a:latin typeface="Open Sauce Light"/>
                <a:ea typeface="Open Sauce Light"/>
                <a:cs typeface="Open Sauce Light"/>
                <a:sym typeface="Open Sauce Light"/>
              </a:rPr>
              <a:t>English</a:t>
            </a:r>
          </a:p>
          <a:p>
            <a:r>
              <a:rPr lang="en-US" sz="2400" spc="-27">
                <a:solidFill>
                  <a:srgbClr val="00B0F0"/>
                </a:solidFill>
                <a:latin typeface="Open Sauce Light"/>
                <a:ea typeface="Open Sauce Light"/>
                <a:cs typeface="Open Sauce Light"/>
                <a:sym typeface="Open Sauce Light"/>
              </a:rPr>
              <a:t>Item #9425</a:t>
            </a:r>
          </a:p>
        </p:txBody>
      </p:sp>
      <p:sp>
        <p:nvSpPr>
          <p:cNvPr id="8" name="TextBox 33">
            <a:extLst>
              <a:ext uri="{FF2B5EF4-FFF2-40B4-BE49-F238E27FC236}">
                <a16:creationId xmlns:a16="http://schemas.microsoft.com/office/drawing/2014/main" id="{B9224558-50CA-5381-8B20-285FFECBC088}"/>
              </a:ext>
            </a:extLst>
          </p:cNvPr>
          <p:cNvSpPr txBox="1"/>
          <p:nvPr/>
        </p:nvSpPr>
        <p:spPr>
          <a:xfrm>
            <a:off x="3581400" y="1524000"/>
            <a:ext cx="2362200" cy="1261884"/>
          </a:xfrm>
          <a:prstGeom prst="rect">
            <a:avLst/>
          </a:prstGeom>
        </p:spPr>
        <p:txBody>
          <a:bodyPr wrap="square" lIns="0" tIns="0" rIns="0" bIns="0" rtlCol="0" anchor="t">
            <a:spAutoFit/>
          </a:bodyPr>
          <a:lstStyle/>
          <a:p>
            <a:pPr algn="r"/>
            <a:r>
              <a:rPr lang="en-US" sz="2800" spc="-27">
                <a:solidFill>
                  <a:schemeClr val="bg1"/>
                </a:solidFill>
                <a:latin typeface="Open Sauce Light"/>
                <a:ea typeface="Open Sauce Light"/>
                <a:cs typeface="Open Sauce Light"/>
                <a:sym typeface="Open Sauce Light"/>
              </a:rPr>
              <a:t>Brazilian Portuguese</a:t>
            </a:r>
          </a:p>
          <a:p>
            <a:pPr algn="r"/>
            <a:r>
              <a:rPr lang="en-US" sz="2400" spc="-27">
                <a:solidFill>
                  <a:srgbClr val="00B0F0"/>
                </a:solidFill>
                <a:latin typeface="Open Sauce Light"/>
                <a:ea typeface="Open Sauce Light"/>
                <a:cs typeface="Open Sauce Light"/>
                <a:sym typeface="Open Sauce Light"/>
              </a:rPr>
              <a:t>Item #PB9425</a:t>
            </a:r>
          </a:p>
        </p:txBody>
      </p:sp>
      <p:sp>
        <p:nvSpPr>
          <p:cNvPr id="9" name="TextBox 33">
            <a:extLst>
              <a:ext uri="{FF2B5EF4-FFF2-40B4-BE49-F238E27FC236}">
                <a16:creationId xmlns:a16="http://schemas.microsoft.com/office/drawing/2014/main" id="{76210ACB-1C81-69CD-7975-5107B6B517EF}"/>
              </a:ext>
            </a:extLst>
          </p:cNvPr>
          <p:cNvSpPr txBox="1"/>
          <p:nvPr/>
        </p:nvSpPr>
        <p:spPr>
          <a:xfrm>
            <a:off x="5486400" y="228600"/>
            <a:ext cx="2438400" cy="830997"/>
          </a:xfrm>
          <a:prstGeom prst="rect">
            <a:avLst/>
          </a:prstGeom>
        </p:spPr>
        <p:txBody>
          <a:bodyPr wrap="square" lIns="0" tIns="0" rIns="0" bIns="0" rtlCol="0" anchor="t">
            <a:spAutoFit/>
          </a:bodyPr>
          <a:lstStyle/>
          <a:p>
            <a:pPr algn="r"/>
            <a:r>
              <a:rPr lang="en-US" sz="2800" spc="-27">
                <a:solidFill>
                  <a:schemeClr val="bg1"/>
                </a:solidFill>
                <a:latin typeface="Open Sauce Light"/>
                <a:ea typeface="Open Sauce Light"/>
                <a:cs typeface="Open Sauce Light"/>
                <a:sym typeface="Open Sauce Light"/>
              </a:rPr>
              <a:t>Spanish</a:t>
            </a:r>
          </a:p>
          <a:p>
            <a:pPr algn="r"/>
            <a:r>
              <a:rPr lang="en-US" sz="2400" spc="-27">
                <a:solidFill>
                  <a:srgbClr val="00B0F0"/>
                </a:solidFill>
                <a:latin typeface="Open Sauce Light"/>
                <a:ea typeface="Open Sauce Light"/>
                <a:cs typeface="Open Sauce Light"/>
                <a:sym typeface="Open Sauce Light"/>
              </a:rPr>
              <a:t>Item #SP9425</a:t>
            </a:r>
          </a:p>
        </p:txBody>
      </p:sp>
      <p:sp>
        <p:nvSpPr>
          <p:cNvPr id="10" name="TextBox 33">
            <a:extLst>
              <a:ext uri="{FF2B5EF4-FFF2-40B4-BE49-F238E27FC236}">
                <a16:creationId xmlns:a16="http://schemas.microsoft.com/office/drawing/2014/main" id="{1EA62956-D7C8-D664-231E-0784E1911D7D}"/>
              </a:ext>
            </a:extLst>
          </p:cNvPr>
          <p:cNvSpPr txBox="1"/>
          <p:nvPr/>
        </p:nvSpPr>
        <p:spPr>
          <a:xfrm>
            <a:off x="4800600" y="6164759"/>
            <a:ext cx="2514600" cy="718145"/>
          </a:xfrm>
          <a:prstGeom prst="rect">
            <a:avLst/>
          </a:prstGeom>
        </p:spPr>
        <p:txBody>
          <a:bodyPr wrap="square" lIns="0" tIns="0" rIns="0" bIns="0" rtlCol="0" anchor="t">
            <a:spAutoFit/>
          </a:bodyPr>
          <a:lstStyle/>
          <a:p>
            <a:pPr>
              <a:lnSpc>
                <a:spcPts val="2760"/>
              </a:lnSpc>
            </a:pPr>
            <a:r>
              <a:rPr lang="en-US" sz="2800" spc="-27">
                <a:solidFill>
                  <a:schemeClr val="bg1"/>
                </a:solidFill>
                <a:latin typeface="Open Sauce Light"/>
                <a:ea typeface="Open Sauce Light"/>
                <a:cs typeface="Open Sauce Light"/>
                <a:sym typeface="Open Sauce Light"/>
              </a:rPr>
              <a:t>Swedish</a:t>
            </a:r>
          </a:p>
          <a:p>
            <a:pPr>
              <a:lnSpc>
                <a:spcPts val="2760"/>
              </a:lnSpc>
            </a:pPr>
            <a:r>
              <a:rPr lang="en-US" sz="2400" spc="-27">
                <a:solidFill>
                  <a:srgbClr val="00B0F0"/>
                </a:solidFill>
                <a:latin typeface="Open Sauce Light"/>
                <a:ea typeface="Open Sauce Light"/>
                <a:cs typeface="Open Sauce Light"/>
                <a:sym typeface="Open Sauce Light"/>
              </a:rPr>
              <a:t>Item #SW9425</a:t>
            </a:r>
          </a:p>
        </p:txBody>
      </p:sp>
      <p:sp>
        <p:nvSpPr>
          <p:cNvPr id="11" name="TextBox 33">
            <a:extLst>
              <a:ext uri="{FF2B5EF4-FFF2-40B4-BE49-F238E27FC236}">
                <a16:creationId xmlns:a16="http://schemas.microsoft.com/office/drawing/2014/main" id="{81985B91-78D3-43BD-DFF5-01B489466301}"/>
              </a:ext>
            </a:extLst>
          </p:cNvPr>
          <p:cNvSpPr txBox="1"/>
          <p:nvPr/>
        </p:nvSpPr>
        <p:spPr>
          <a:xfrm>
            <a:off x="228600" y="1447800"/>
            <a:ext cx="3505200" cy="4739759"/>
          </a:xfrm>
          <a:prstGeom prst="rect">
            <a:avLst/>
          </a:prstGeom>
        </p:spPr>
        <p:txBody>
          <a:bodyPr wrap="square" lIns="0" tIns="0" rIns="0" bIns="0" rtlCol="0" anchor="t">
            <a:spAutoFit/>
          </a:bodyPr>
          <a:lstStyle/>
          <a:p>
            <a:r>
              <a:rPr lang="en-US" sz="2800" spc="-27" dirty="0">
                <a:solidFill>
                  <a:srgbClr val="F5B4FF"/>
                </a:solidFill>
                <a:latin typeface="Open Sauce Light"/>
                <a:ea typeface="Open Sauce Light"/>
                <a:cs typeface="Open Sauce Light"/>
                <a:sym typeface="Open Sauce Light"/>
              </a:rPr>
              <a:t>For each Step, there’s a section from the Basic Text chapter “How It Works,” the chapter from </a:t>
            </a:r>
            <a:r>
              <a:rPr lang="en-US" sz="2800" i="1" spc="-27" dirty="0">
                <a:solidFill>
                  <a:srgbClr val="F5B4FF"/>
                </a:solidFill>
                <a:latin typeface="Open Sauce Light"/>
                <a:ea typeface="Open Sauce Light"/>
                <a:cs typeface="Open Sauce Light"/>
                <a:sym typeface="Open Sauce Light"/>
              </a:rPr>
              <a:t>It Works: How and Why</a:t>
            </a:r>
            <a:r>
              <a:rPr lang="en-US" sz="2800" spc="-27" dirty="0">
                <a:solidFill>
                  <a:srgbClr val="F5B4FF"/>
                </a:solidFill>
                <a:latin typeface="Open Sauce Light"/>
                <a:ea typeface="Open Sauce Light"/>
                <a:cs typeface="Open Sauce Light"/>
                <a:sym typeface="Open Sauce Light"/>
              </a:rPr>
              <a:t>, and the chapter from </a:t>
            </a:r>
            <a:r>
              <a:rPr lang="en-US" sz="2800" i="1" spc="-27" dirty="0">
                <a:solidFill>
                  <a:srgbClr val="F5B4FF"/>
                </a:solidFill>
                <a:latin typeface="Open Sauce Light"/>
                <a:ea typeface="Open Sauce Light"/>
                <a:cs typeface="Open Sauce Light"/>
                <a:sym typeface="Open Sauce Light"/>
              </a:rPr>
              <a:t>The NA Step Working Guides</a:t>
            </a:r>
            <a:r>
              <a:rPr lang="en-US" sz="2800" spc="-27" dirty="0">
                <a:solidFill>
                  <a:srgbClr val="F5B4FF"/>
                </a:solidFill>
                <a:latin typeface="Open Sauce Light"/>
                <a:ea typeface="Open Sauce Light"/>
                <a:cs typeface="Open Sauce Light"/>
                <a:sym typeface="Open Sauce Light"/>
              </a:rPr>
              <a:t>. </a:t>
            </a:r>
          </a:p>
          <a:p>
            <a:endParaRPr lang="en-US" sz="2800" spc="-27" dirty="0">
              <a:solidFill>
                <a:srgbClr val="F5B4FF"/>
              </a:solidFill>
              <a:latin typeface="Open Sauce Light"/>
              <a:ea typeface="Open Sauce Light"/>
              <a:cs typeface="Open Sauce Light"/>
              <a:sym typeface="Open Sauce Light"/>
            </a:endParaRPr>
          </a:p>
        </p:txBody>
      </p:sp>
      <p:sp>
        <p:nvSpPr>
          <p:cNvPr id="2" name="TextBox 29">
            <a:extLst>
              <a:ext uri="{FF2B5EF4-FFF2-40B4-BE49-F238E27FC236}">
                <a16:creationId xmlns:a16="http://schemas.microsoft.com/office/drawing/2014/main" id="{8D32FBEE-0079-49BE-1CFC-2BDAE3E48766}"/>
              </a:ext>
            </a:extLst>
          </p:cNvPr>
          <p:cNvSpPr txBox="1"/>
          <p:nvPr/>
        </p:nvSpPr>
        <p:spPr>
          <a:xfrm>
            <a:off x="114300" y="6093023"/>
            <a:ext cx="4343400" cy="615553"/>
          </a:xfrm>
          <a:prstGeom prst="rect">
            <a:avLst/>
          </a:prstGeom>
        </p:spPr>
        <p:txBody>
          <a:bodyPr wrap="square" lIns="0" tIns="0" rIns="0" bIns="0" rtlCol="0" anchor="t">
            <a:spAutoFit/>
          </a:bodyPr>
          <a:lstStyle/>
          <a:p>
            <a:r>
              <a:rPr lang="en-US" sz="4000" b="1" dirty="0" err="1">
                <a:solidFill>
                  <a:schemeClr val="bg1"/>
                </a:solidFill>
                <a:latin typeface="Open Sauce Bold"/>
                <a:ea typeface="Open Sauce Bold"/>
                <a:cs typeface="Open Sauce Bold"/>
                <a:sym typeface="Open Sauce Bold"/>
              </a:rPr>
              <a:t>na.org</a:t>
            </a:r>
            <a:r>
              <a:rPr lang="en-US" sz="4000" b="1" dirty="0">
                <a:solidFill>
                  <a:schemeClr val="bg1"/>
                </a:solidFill>
                <a:latin typeface="Open Sauce Bold"/>
                <a:ea typeface="Open Sauce Bold"/>
                <a:cs typeface="Open Sauce Bold"/>
                <a:sym typeface="Open Sauce Bold"/>
              </a:rPr>
              <a:t>/webstore</a:t>
            </a:r>
          </a:p>
        </p:txBody>
      </p:sp>
    </p:spTree>
    <p:extLst>
      <p:ext uri="{BB962C8B-B14F-4D97-AF65-F5344CB8AC3E}">
        <p14:creationId xmlns:p14="http://schemas.microsoft.com/office/powerpoint/2010/main" val="3024627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4" name="Rounded Rectangle 3">
            <a:extLst>
              <a:ext uri="{FF2B5EF4-FFF2-40B4-BE49-F238E27FC236}">
                <a16:creationId xmlns:a16="http://schemas.microsoft.com/office/drawing/2014/main" id="{A3B01A6B-509C-F952-4F23-9E356E20F301}"/>
              </a:ext>
            </a:extLst>
          </p:cNvPr>
          <p:cNvSpPr/>
          <p:nvPr/>
        </p:nvSpPr>
        <p:spPr>
          <a:xfrm>
            <a:off x="3352800" y="762000"/>
            <a:ext cx="8534400" cy="18288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54">
            <a:extLst>
              <a:ext uri="{FF2B5EF4-FFF2-40B4-BE49-F238E27FC236}">
                <a16:creationId xmlns:a16="http://schemas.microsoft.com/office/drawing/2014/main" id="{6E622458-9D5C-2232-1A09-E4569ABB90DA}"/>
              </a:ext>
            </a:extLst>
          </p:cNvPr>
          <p:cNvSpPr txBox="1"/>
          <p:nvPr/>
        </p:nvSpPr>
        <p:spPr>
          <a:xfrm>
            <a:off x="4953000" y="838200"/>
            <a:ext cx="6705600" cy="1744067"/>
          </a:xfrm>
          <a:prstGeom prst="rect">
            <a:avLst/>
          </a:prstGeom>
        </p:spPr>
        <p:txBody>
          <a:bodyPr wrap="square" lIns="0" tIns="0" rIns="0" bIns="0" rtlCol="0" anchor="t">
            <a:spAutoFit/>
          </a:bodyPr>
          <a:lstStyle/>
          <a:p>
            <a:pPr>
              <a:lnSpc>
                <a:spcPts val="6820"/>
              </a:lnSpc>
              <a:spcBef>
                <a:spcPct val="0"/>
              </a:spcBef>
            </a:pPr>
            <a:r>
              <a:rPr lang="en-US" sz="6600" b="1">
                <a:solidFill>
                  <a:srgbClr val="FFFFFF"/>
                </a:solidFill>
                <a:latin typeface="Open Sauce Bold"/>
                <a:ea typeface="Open Sauce Bold"/>
                <a:cs typeface="Open Sauce Bold"/>
                <a:sym typeface="Open Sauce Bold"/>
              </a:rPr>
              <a:t>Services &amp; Communication</a:t>
            </a:r>
          </a:p>
        </p:txBody>
      </p:sp>
      <p:grpSp>
        <p:nvGrpSpPr>
          <p:cNvPr id="5" name="Google Shape;7127;p88">
            <a:extLst>
              <a:ext uri="{FF2B5EF4-FFF2-40B4-BE49-F238E27FC236}">
                <a16:creationId xmlns:a16="http://schemas.microsoft.com/office/drawing/2014/main" id="{08719EB9-2761-7DEC-0073-E9BD7E5B5839}"/>
              </a:ext>
            </a:extLst>
          </p:cNvPr>
          <p:cNvGrpSpPr/>
          <p:nvPr/>
        </p:nvGrpSpPr>
        <p:grpSpPr>
          <a:xfrm>
            <a:off x="3505200" y="1066800"/>
            <a:ext cx="1219200" cy="1061502"/>
            <a:chOff x="-41526450" y="3653375"/>
            <a:chExt cx="315875" cy="247350"/>
          </a:xfrm>
          <a:solidFill>
            <a:schemeClr val="bg1">
              <a:alpha val="40000"/>
            </a:schemeClr>
          </a:solidFill>
        </p:grpSpPr>
        <p:sp>
          <p:nvSpPr>
            <p:cNvPr id="6" name="Google Shape;7128;p88">
              <a:extLst>
                <a:ext uri="{FF2B5EF4-FFF2-40B4-BE49-F238E27FC236}">
                  <a16:creationId xmlns:a16="http://schemas.microsoft.com/office/drawing/2014/main" id="{07A59BFB-6F39-F63E-912B-52FEB3D43208}"/>
                </a:ext>
              </a:extLst>
            </p:cNvPr>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121900" tIns="121900" rIns="121900" bIns="121900" anchor="ctr" anchorCtr="0">
              <a:noAutofit/>
            </a:bodyPr>
            <a:lstStyle/>
            <a:p>
              <a:endParaRPr sz="2400"/>
            </a:p>
          </p:txBody>
        </p:sp>
        <p:sp>
          <p:nvSpPr>
            <p:cNvPr id="7" name="Google Shape;7129;p88">
              <a:extLst>
                <a:ext uri="{FF2B5EF4-FFF2-40B4-BE49-F238E27FC236}">
                  <a16:creationId xmlns:a16="http://schemas.microsoft.com/office/drawing/2014/main" id="{2BD3E154-7A06-8A4C-EA1C-CB8EFF2F01EE}"/>
                </a:ext>
              </a:extLst>
            </p:cNvPr>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9" name="TextBox 54">
            <a:extLst>
              <a:ext uri="{FF2B5EF4-FFF2-40B4-BE49-F238E27FC236}">
                <a16:creationId xmlns:a16="http://schemas.microsoft.com/office/drawing/2014/main" id="{CD29C671-3B52-D8DB-D0B1-7F574A8F72C5}"/>
              </a:ext>
            </a:extLst>
          </p:cNvPr>
          <p:cNvSpPr txBox="1"/>
          <p:nvPr/>
        </p:nvSpPr>
        <p:spPr>
          <a:xfrm>
            <a:off x="5562600" y="3124200"/>
            <a:ext cx="6629400" cy="3477875"/>
          </a:xfrm>
          <a:prstGeom prst="rect">
            <a:avLst/>
          </a:prstGeom>
        </p:spPr>
        <p:txBody>
          <a:bodyPr wrap="square" lIns="0" tIns="0" rIns="0" bIns="0" rtlCol="0" anchor="t">
            <a:spAutoFit/>
          </a:bodyPr>
          <a:lstStyle/>
          <a:p>
            <a:pPr>
              <a:spcBef>
                <a:spcPct val="0"/>
              </a:spcBef>
            </a:pPr>
            <a:r>
              <a:rPr lang="en-US" sz="3600" b="1">
                <a:solidFill>
                  <a:srgbClr val="C55CD1"/>
                </a:solidFill>
                <a:latin typeface="Open Sauce Bold"/>
                <a:ea typeface="Open Sauce Bold"/>
                <a:cs typeface="Open Sauce Bold"/>
                <a:sym typeface="Open Sauce Bold"/>
              </a:rPr>
              <a:t>na.org, eblasts, </a:t>
            </a:r>
            <a:br>
              <a:rPr lang="en-US" sz="3600" b="1">
                <a:solidFill>
                  <a:srgbClr val="C55CD1"/>
                </a:solidFill>
                <a:latin typeface="Open Sauce Bold"/>
                <a:ea typeface="Open Sauce Bold"/>
                <a:cs typeface="Open Sauce Bold"/>
                <a:sym typeface="Open Sauce Bold"/>
              </a:rPr>
            </a:br>
            <a:r>
              <a:rPr lang="en-US" sz="3600" b="1">
                <a:solidFill>
                  <a:srgbClr val="C55CD1"/>
                </a:solidFill>
                <a:latin typeface="Open Sauce Bold"/>
                <a:ea typeface="Open Sauce Bold"/>
                <a:cs typeface="Open Sauce Bold"/>
                <a:sym typeface="Open Sauce Bold"/>
              </a:rPr>
              <a:t>social media, webinars,</a:t>
            </a:r>
            <a:br>
              <a:rPr lang="en-US" sz="3600" b="1">
                <a:solidFill>
                  <a:srgbClr val="C55CD1"/>
                </a:solidFill>
                <a:latin typeface="Open Sauce Bold"/>
                <a:ea typeface="Open Sauce Bold"/>
                <a:cs typeface="Open Sauce Bold"/>
                <a:sym typeface="Open Sauce Bold"/>
              </a:rPr>
            </a:br>
            <a:r>
              <a:rPr lang="en-US" sz="3600" b="1">
                <a:solidFill>
                  <a:srgbClr val="C55CD1"/>
                </a:solidFill>
                <a:latin typeface="Open Sauce Bold"/>
                <a:ea typeface="Open Sauce Bold"/>
                <a:cs typeface="Open Sauce Bold"/>
                <a:sym typeface="Open Sauce Bold"/>
              </a:rPr>
              <a:t>email correspondence, NAWS News, etc.</a:t>
            </a:r>
          </a:p>
          <a:p>
            <a:pPr>
              <a:spcBef>
                <a:spcPts val="1200"/>
              </a:spcBef>
            </a:pPr>
            <a:r>
              <a:rPr lang="en-US" sz="3600" b="1">
                <a:solidFill>
                  <a:schemeClr val="bg1"/>
                </a:solidFill>
                <a:latin typeface="Open Sauce Bold"/>
                <a:ea typeface="Open Sauce Bold"/>
                <a:cs typeface="Open Sauce Bold"/>
                <a:sym typeface="Open Sauce Bold"/>
              </a:rPr>
              <a:t>So many ways to stay connected.</a:t>
            </a:r>
          </a:p>
        </p:txBody>
      </p:sp>
    </p:spTree>
    <p:extLst>
      <p:ext uri="{BB962C8B-B14F-4D97-AF65-F5344CB8AC3E}">
        <p14:creationId xmlns:p14="http://schemas.microsoft.com/office/powerpoint/2010/main" val="3516811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2C96515-5ECF-DD2A-0067-CFF8B2303E6E}"/>
              </a:ext>
            </a:extLst>
          </p:cNvPr>
          <p:cNvPicPr>
            <a:picLocks noChangeAspect="1"/>
          </p:cNvPicPr>
          <p:nvPr/>
        </p:nvPicPr>
        <p:blipFill rotWithShape="1">
          <a:blip r:embed="rId3">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6B42F153-1F5A-90D6-3EC1-6726C3C5E7EE}"/>
              </a:ext>
            </a:extLst>
          </p:cNvPr>
          <p:cNvPicPr>
            <a:picLocks noChangeAspect="1"/>
          </p:cNvPicPr>
          <p:nvPr/>
        </p:nvPicPr>
        <p:blipFill rotWithShape="1">
          <a:blip r:embed="rId4">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4" name="TextBox 29">
            <a:extLst>
              <a:ext uri="{FF2B5EF4-FFF2-40B4-BE49-F238E27FC236}">
                <a16:creationId xmlns:a16="http://schemas.microsoft.com/office/drawing/2014/main" id="{64EE1DD5-37B6-FEA4-5684-4A4AA5094894}"/>
              </a:ext>
            </a:extLst>
          </p:cNvPr>
          <p:cNvSpPr txBox="1"/>
          <p:nvPr/>
        </p:nvSpPr>
        <p:spPr>
          <a:xfrm>
            <a:off x="381000" y="457200"/>
            <a:ext cx="9982200" cy="984885"/>
          </a:xfrm>
          <a:prstGeom prst="rect">
            <a:avLst/>
          </a:prstGeom>
        </p:spPr>
        <p:txBody>
          <a:bodyPr wrap="square" lIns="0" tIns="0" rIns="0" bIns="0" rtlCol="0" anchor="t">
            <a:spAutoFit/>
          </a:bodyPr>
          <a:lstStyle/>
          <a:p>
            <a:r>
              <a:rPr lang="en-US" sz="6400" b="1" dirty="0">
                <a:solidFill>
                  <a:srgbClr val="C55CD1"/>
                </a:solidFill>
                <a:latin typeface="Open Sauce Bold"/>
                <a:ea typeface="Open Sauce Bold"/>
                <a:cs typeface="Open Sauce Bold"/>
                <a:sym typeface="Open Sauce Bold"/>
              </a:rPr>
              <a:t>Need to find a meeting? </a:t>
            </a:r>
          </a:p>
        </p:txBody>
      </p:sp>
      <p:sp>
        <p:nvSpPr>
          <p:cNvPr id="5" name="TextBox 29">
            <a:extLst>
              <a:ext uri="{FF2B5EF4-FFF2-40B4-BE49-F238E27FC236}">
                <a16:creationId xmlns:a16="http://schemas.microsoft.com/office/drawing/2014/main" id="{783A1111-42B2-F861-0C70-5E1BF7AF419E}"/>
              </a:ext>
            </a:extLst>
          </p:cNvPr>
          <p:cNvSpPr txBox="1"/>
          <p:nvPr/>
        </p:nvSpPr>
        <p:spPr>
          <a:xfrm>
            <a:off x="723900" y="1561237"/>
            <a:ext cx="9982200" cy="769441"/>
          </a:xfrm>
          <a:prstGeom prst="rect">
            <a:avLst/>
          </a:prstGeom>
        </p:spPr>
        <p:txBody>
          <a:bodyPr wrap="square" lIns="0" tIns="0" rIns="0" bIns="0" rtlCol="0" anchor="t">
            <a:spAutoFit/>
          </a:bodyPr>
          <a:lstStyle/>
          <a:p>
            <a:r>
              <a:rPr lang="en-US" sz="5000" b="1" dirty="0">
                <a:solidFill>
                  <a:schemeClr val="bg1"/>
                </a:solidFill>
                <a:latin typeface="Open Sauce Bold"/>
                <a:ea typeface="Open Sauce Bold"/>
                <a:cs typeface="Open Sauce Bold"/>
                <a:sym typeface="Open Sauce Bold"/>
              </a:rPr>
              <a:t>na.org/virtualmeetings</a:t>
            </a:r>
          </a:p>
        </p:txBody>
      </p:sp>
      <p:sp>
        <p:nvSpPr>
          <p:cNvPr id="6" name="TextBox 29">
            <a:extLst>
              <a:ext uri="{FF2B5EF4-FFF2-40B4-BE49-F238E27FC236}">
                <a16:creationId xmlns:a16="http://schemas.microsoft.com/office/drawing/2014/main" id="{99E434C8-3A1E-878D-3DDE-520EB251D0E6}"/>
              </a:ext>
            </a:extLst>
          </p:cNvPr>
          <p:cNvSpPr txBox="1"/>
          <p:nvPr/>
        </p:nvSpPr>
        <p:spPr>
          <a:xfrm>
            <a:off x="723900" y="4631085"/>
            <a:ext cx="9982200" cy="769441"/>
          </a:xfrm>
          <a:prstGeom prst="rect">
            <a:avLst/>
          </a:prstGeom>
        </p:spPr>
        <p:txBody>
          <a:bodyPr wrap="square" lIns="0" tIns="0" rIns="0" bIns="0" rtlCol="0" anchor="t">
            <a:spAutoFit/>
          </a:bodyPr>
          <a:lstStyle/>
          <a:p>
            <a:r>
              <a:rPr lang="en-US" sz="5000" b="1" dirty="0">
                <a:solidFill>
                  <a:schemeClr val="bg1"/>
                </a:solidFill>
                <a:latin typeface="Open Sauce Bold"/>
                <a:ea typeface="Open Sauce Bold"/>
                <a:cs typeface="Open Sauce Bold"/>
                <a:sym typeface="Open Sauce Bold"/>
              </a:rPr>
              <a:t>na.org/meetingsearch</a:t>
            </a:r>
          </a:p>
        </p:txBody>
      </p:sp>
      <p:pic>
        <p:nvPicPr>
          <p:cNvPr id="10" name="Picture 9">
            <a:extLst>
              <a:ext uri="{FF2B5EF4-FFF2-40B4-BE49-F238E27FC236}">
                <a16:creationId xmlns:a16="http://schemas.microsoft.com/office/drawing/2014/main" id="{CBE488C3-3C43-25C0-BFAE-06643CAC189C}"/>
              </a:ext>
            </a:extLst>
          </p:cNvPr>
          <p:cNvPicPr>
            <a:picLocks noChangeAspect="1"/>
          </p:cNvPicPr>
          <p:nvPr/>
        </p:nvPicPr>
        <p:blipFill>
          <a:blip r:embed="rId5">
            <a:extLst>
              <a:ext uri="{28A0092B-C50C-407E-A947-70E740481C1C}">
                <a14:useLocalDpi xmlns:a14="http://schemas.microsoft.com/office/drawing/2010/main" val="0"/>
              </a:ext>
            </a:extLst>
          </a:blip>
          <a:srcRect r="6066"/>
          <a:stretch>
            <a:fillRect/>
          </a:stretch>
        </p:blipFill>
        <p:spPr>
          <a:xfrm>
            <a:off x="9144000" y="2429123"/>
            <a:ext cx="3048000" cy="3288699"/>
          </a:xfrm>
          <a:prstGeom prst="rect">
            <a:avLst/>
          </a:prstGeom>
        </p:spPr>
      </p:pic>
      <p:sp>
        <p:nvSpPr>
          <p:cNvPr id="7" name="TextBox 33">
            <a:extLst>
              <a:ext uri="{FF2B5EF4-FFF2-40B4-BE49-F238E27FC236}">
                <a16:creationId xmlns:a16="http://schemas.microsoft.com/office/drawing/2014/main" id="{D0D8A5C0-F3DE-42E9-8D10-72E30A114CFC}"/>
              </a:ext>
            </a:extLst>
          </p:cNvPr>
          <p:cNvSpPr txBox="1"/>
          <p:nvPr/>
        </p:nvSpPr>
        <p:spPr>
          <a:xfrm>
            <a:off x="1295400" y="2543414"/>
            <a:ext cx="9067800" cy="1661993"/>
          </a:xfrm>
          <a:prstGeom prst="rect">
            <a:avLst/>
          </a:prstGeom>
        </p:spPr>
        <p:txBody>
          <a:bodyPr wrap="square" lIns="0" tIns="0" rIns="0" bIns="0" rtlCol="0" anchor="t">
            <a:spAutoFit/>
          </a:bodyPr>
          <a:lstStyle/>
          <a:p>
            <a:r>
              <a:rPr lang="en-US" sz="3600" spc="-27" dirty="0">
                <a:solidFill>
                  <a:srgbClr val="F5B4FF"/>
                </a:solidFill>
                <a:latin typeface="Open Sauce Light"/>
                <a:ea typeface="Open Sauce Light"/>
                <a:cs typeface="Open Sauce Light"/>
                <a:sym typeface="Open Sauce Light"/>
              </a:rPr>
              <a:t>World Services keeps a list of virtual meetings around the world. Your meetings can be added here as well.</a:t>
            </a:r>
          </a:p>
        </p:txBody>
      </p:sp>
      <p:sp>
        <p:nvSpPr>
          <p:cNvPr id="8" name="TextBox 33">
            <a:extLst>
              <a:ext uri="{FF2B5EF4-FFF2-40B4-BE49-F238E27FC236}">
                <a16:creationId xmlns:a16="http://schemas.microsoft.com/office/drawing/2014/main" id="{B45B2CFA-8F54-21A7-D9A3-5A94784D3F2B}"/>
              </a:ext>
            </a:extLst>
          </p:cNvPr>
          <p:cNvSpPr txBox="1"/>
          <p:nvPr/>
        </p:nvSpPr>
        <p:spPr>
          <a:xfrm>
            <a:off x="1295400" y="5505648"/>
            <a:ext cx="10896600" cy="1107996"/>
          </a:xfrm>
          <a:prstGeom prst="rect">
            <a:avLst/>
          </a:prstGeom>
        </p:spPr>
        <p:txBody>
          <a:bodyPr wrap="square" lIns="0" tIns="0" rIns="0" bIns="0" rtlCol="0" anchor="t">
            <a:spAutoFit/>
          </a:bodyPr>
          <a:lstStyle/>
          <a:p>
            <a:r>
              <a:rPr lang="en-US" sz="3600" spc="-27" dirty="0">
                <a:solidFill>
                  <a:srgbClr val="F5B4FF"/>
                </a:solidFill>
                <a:latin typeface="Open Sauce Light"/>
                <a:ea typeface="Open Sauce Light"/>
                <a:cs typeface="Open Sauce Light"/>
                <a:sym typeface="Open Sauce Light"/>
              </a:rPr>
              <a:t>From here you can find meetings on local websites and helpline numbers around the world.</a:t>
            </a:r>
          </a:p>
        </p:txBody>
      </p:sp>
    </p:spTree>
    <p:extLst>
      <p:ext uri="{BB962C8B-B14F-4D97-AF65-F5344CB8AC3E}">
        <p14:creationId xmlns:p14="http://schemas.microsoft.com/office/powerpoint/2010/main" val="1403221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6553200" y="-16042"/>
            <a:ext cx="67818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na.org/virtual</a:t>
            </a:r>
            <a:endParaRPr lang="en-US" sz="7266" b="1" spc="-100">
              <a:solidFill>
                <a:srgbClr val="FFFFFF"/>
              </a:solidFill>
              <a:latin typeface="Open Sauce Bold"/>
              <a:ea typeface="Open Sauce Bold"/>
              <a:cs typeface="Open Sauce Bold"/>
              <a:sym typeface="Open Sauce Bold"/>
            </a:endParaRPr>
          </a:p>
        </p:txBody>
      </p:sp>
      <p:pic>
        <p:nvPicPr>
          <p:cNvPr id="7" name="Picture 6" descr="A screenshot of a virtual meeting&#10;&#10;Description automatically generated">
            <a:extLst>
              <a:ext uri="{FF2B5EF4-FFF2-40B4-BE49-F238E27FC236}">
                <a16:creationId xmlns:a16="http://schemas.microsoft.com/office/drawing/2014/main" id="{00884512-8EC3-3719-CEE0-9AC8EBCA9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095"/>
            <a:ext cx="6400800" cy="6800850"/>
          </a:xfrm>
          <a:prstGeom prst="rect">
            <a:avLst/>
          </a:prstGeom>
        </p:spPr>
      </p:pic>
      <p:pic>
        <p:nvPicPr>
          <p:cNvPr id="9" name="Picture 8" descr="A screenshot of a white screen&#10;&#10;Description automatically generated">
            <a:extLst>
              <a:ext uri="{FF2B5EF4-FFF2-40B4-BE49-F238E27FC236}">
                <a16:creationId xmlns:a16="http://schemas.microsoft.com/office/drawing/2014/main" id="{9BFA4868-77D4-DA31-565D-30E1FCA18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1800" y="990600"/>
            <a:ext cx="4953000" cy="5874808"/>
          </a:xfrm>
          <a:prstGeom prst="rect">
            <a:avLst/>
          </a:prstGeom>
        </p:spPr>
      </p:pic>
      <p:sp>
        <p:nvSpPr>
          <p:cNvPr id="10" name="Triangle 9">
            <a:extLst>
              <a:ext uri="{FF2B5EF4-FFF2-40B4-BE49-F238E27FC236}">
                <a16:creationId xmlns:a16="http://schemas.microsoft.com/office/drawing/2014/main" id="{B7184744-E223-1E05-BF0B-3E25AB8BF817}"/>
              </a:ext>
            </a:extLst>
          </p:cNvPr>
          <p:cNvSpPr/>
          <p:nvPr/>
        </p:nvSpPr>
        <p:spPr>
          <a:xfrm>
            <a:off x="4712368" y="1026694"/>
            <a:ext cx="2093496" cy="5859379"/>
          </a:xfrm>
          <a:custGeom>
            <a:avLst/>
            <a:gdLst>
              <a:gd name="connsiteX0" fmla="*/ 0 w 1524000"/>
              <a:gd name="connsiteY0" fmla="*/ 2362200 h 2362200"/>
              <a:gd name="connsiteX1" fmla="*/ 762000 w 1524000"/>
              <a:gd name="connsiteY1" fmla="*/ 0 h 2362200"/>
              <a:gd name="connsiteX2" fmla="*/ 1524000 w 1524000"/>
              <a:gd name="connsiteY2" fmla="*/ 2362200 h 2362200"/>
              <a:gd name="connsiteX3" fmla="*/ 0 w 1524000"/>
              <a:gd name="connsiteY3" fmla="*/ 2362200 h 2362200"/>
              <a:gd name="connsiteX0" fmla="*/ 0 w 2374232"/>
              <a:gd name="connsiteY0" fmla="*/ 3035968 h 3035968"/>
              <a:gd name="connsiteX1" fmla="*/ 1612232 w 2374232"/>
              <a:gd name="connsiteY1" fmla="*/ 0 h 3035968"/>
              <a:gd name="connsiteX2" fmla="*/ 2374232 w 2374232"/>
              <a:gd name="connsiteY2" fmla="*/ 2362200 h 3035968"/>
              <a:gd name="connsiteX3" fmla="*/ 0 w 2374232"/>
              <a:gd name="connsiteY3" fmla="*/ 3035968 h 3035968"/>
              <a:gd name="connsiteX0" fmla="*/ 0 w 2085474"/>
              <a:gd name="connsiteY0" fmla="*/ 3035968 h 4447674"/>
              <a:gd name="connsiteX1" fmla="*/ 1612232 w 2085474"/>
              <a:gd name="connsiteY1" fmla="*/ 0 h 4447674"/>
              <a:gd name="connsiteX2" fmla="*/ 2085474 w 2085474"/>
              <a:gd name="connsiteY2" fmla="*/ 4447674 h 4447674"/>
              <a:gd name="connsiteX3" fmla="*/ 0 w 2085474"/>
              <a:gd name="connsiteY3" fmla="*/ 3035968 h 4447674"/>
              <a:gd name="connsiteX0" fmla="*/ 0 w 2093496"/>
              <a:gd name="connsiteY0" fmla="*/ 4447673 h 5859379"/>
              <a:gd name="connsiteX1" fmla="*/ 2093496 w 2093496"/>
              <a:gd name="connsiteY1" fmla="*/ 0 h 5859379"/>
              <a:gd name="connsiteX2" fmla="*/ 2085474 w 2093496"/>
              <a:gd name="connsiteY2" fmla="*/ 5859379 h 5859379"/>
              <a:gd name="connsiteX3" fmla="*/ 0 w 2093496"/>
              <a:gd name="connsiteY3" fmla="*/ 4447673 h 5859379"/>
            </a:gdLst>
            <a:ahLst/>
            <a:cxnLst>
              <a:cxn ang="0">
                <a:pos x="connsiteX0" y="connsiteY0"/>
              </a:cxn>
              <a:cxn ang="0">
                <a:pos x="connsiteX1" y="connsiteY1"/>
              </a:cxn>
              <a:cxn ang="0">
                <a:pos x="connsiteX2" y="connsiteY2"/>
              </a:cxn>
              <a:cxn ang="0">
                <a:pos x="connsiteX3" y="connsiteY3"/>
              </a:cxn>
            </a:cxnLst>
            <a:rect l="l" t="t" r="r" b="b"/>
            <a:pathLst>
              <a:path w="2093496" h="5859379">
                <a:moveTo>
                  <a:pt x="0" y="4447673"/>
                </a:moveTo>
                <a:lnTo>
                  <a:pt x="2093496" y="0"/>
                </a:lnTo>
                <a:lnTo>
                  <a:pt x="2085474" y="5859379"/>
                </a:lnTo>
                <a:lnTo>
                  <a:pt x="0" y="4447673"/>
                </a:lnTo>
                <a:close/>
              </a:path>
            </a:pathLst>
          </a:custGeom>
          <a:solidFill>
            <a:srgbClr val="C55CD1">
              <a:alpha val="4811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8480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C527D8A-CB11-071C-E675-908B36BC294B}"/>
              </a:ext>
            </a:extLst>
          </p:cNvPr>
          <p:cNvPicPr>
            <a:picLocks noChangeAspect="1"/>
          </p:cNvPicPr>
          <p:nvPr/>
        </p:nvPicPr>
        <p:blipFill>
          <a:blip r:embed="rId3"/>
          <a:stretch>
            <a:fillRect/>
          </a:stretch>
        </p:blipFill>
        <p:spPr>
          <a:xfrm>
            <a:off x="2209800" y="282575"/>
            <a:ext cx="10058400" cy="6600825"/>
          </a:xfrm>
          <a:prstGeom prst="rect">
            <a:avLst/>
          </a:prstGeom>
        </p:spPr>
      </p:pic>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4">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381000" y="228600"/>
            <a:ext cx="6781800" cy="2031324"/>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na.org/virtual</a:t>
            </a:r>
          </a:p>
          <a:p>
            <a:r>
              <a:rPr lang="en-US" sz="6600" b="1" spc="-100">
                <a:solidFill>
                  <a:srgbClr val="FFFFFF"/>
                </a:solidFill>
                <a:latin typeface="Open Sauce Bold"/>
                <a:ea typeface="Open Sauce Bold"/>
                <a:cs typeface="Open Sauce Bold"/>
                <a:sym typeface="Open Sauce Bold"/>
              </a:rPr>
              <a:t>na.org/toolbox</a:t>
            </a:r>
          </a:p>
        </p:txBody>
      </p:sp>
    </p:spTree>
    <p:extLst>
      <p:ext uri="{BB962C8B-B14F-4D97-AF65-F5344CB8AC3E}">
        <p14:creationId xmlns:p14="http://schemas.microsoft.com/office/powerpoint/2010/main" val="1417260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5D99311A-309C-0D1B-3482-398E1AAB80A6}"/>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5" name="Picture 4" descr="A screenshot of a phone&#10;&#10;Description automatically generated">
            <a:extLst>
              <a:ext uri="{FF2B5EF4-FFF2-40B4-BE49-F238E27FC236}">
                <a16:creationId xmlns:a16="http://schemas.microsoft.com/office/drawing/2014/main" id="{6E956528-784E-431C-1DEF-0D032C2E1131}"/>
              </a:ext>
            </a:extLst>
          </p:cNvPr>
          <p:cNvPicPr>
            <a:picLocks noChangeAspect="1"/>
          </p:cNvPicPr>
          <p:nvPr/>
        </p:nvPicPr>
        <p:blipFill rotWithShape="1">
          <a:blip r:embed="rId4"/>
          <a:srcRect b="23532"/>
          <a:stretch/>
        </p:blipFill>
        <p:spPr>
          <a:xfrm>
            <a:off x="0" y="25400"/>
            <a:ext cx="6000135" cy="68580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D12C170C-B22C-DF83-C2FA-9140A0FAAC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251859"/>
            <a:ext cx="5867400" cy="4618841"/>
          </a:xfrm>
          <a:prstGeom prst="rect">
            <a:avLst/>
          </a:prstGeom>
        </p:spPr>
      </p:pic>
      <p:sp>
        <p:nvSpPr>
          <p:cNvPr id="8" name="Rectangle 7">
            <a:extLst>
              <a:ext uri="{FF2B5EF4-FFF2-40B4-BE49-F238E27FC236}">
                <a16:creationId xmlns:a16="http://schemas.microsoft.com/office/drawing/2014/main" id="{EBE85F4E-BD91-DBBE-06AE-43A305F75B58}"/>
              </a:ext>
            </a:extLst>
          </p:cNvPr>
          <p:cNvSpPr/>
          <p:nvPr/>
        </p:nvSpPr>
        <p:spPr>
          <a:xfrm>
            <a:off x="2895600" y="381000"/>
            <a:ext cx="9296400" cy="1295400"/>
          </a:xfrm>
          <a:prstGeom prst="rect">
            <a:avLst/>
          </a:prstGeom>
          <a:solidFill>
            <a:srgbClr val="C55C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5">
            <a:extLst>
              <a:ext uri="{FF2B5EF4-FFF2-40B4-BE49-F238E27FC236}">
                <a16:creationId xmlns:a16="http://schemas.microsoft.com/office/drawing/2014/main" id="{F41AD6AA-F4EE-8BED-72AE-03C8A8BADF37}"/>
              </a:ext>
            </a:extLst>
          </p:cNvPr>
          <p:cNvSpPr txBox="1"/>
          <p:nvPr/>
        </p:nvSpPr>
        <p:spPr>
          <a:xfrm>
            <a:off x="2971800" y="457200"/>
            <a:ext cx="94488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na.org/localresources </a:t>
            </a:r>
          </a:p>
        </p:txBody>
      </p:sp>
    </p:spTree>
    <p:extLst>
      <p:ext uri="{BB962C8B-B14F-4D97-AF65-F5344CB8AC3E}">
        <p14:creationId xmlns:p14="http://schemas.microsoft.com/office/powerpoint/2010/main" val="1570218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9">
            <a:extLst>
              <a:ext uri="{FF2B5EF4-FFF2-40B4-BE49-F238E27FC236}">
                <a16:creationId xmlns:a16="http://schemas.microsoft.com/office/drawing/2014/main" id="{9E0C4E96-E72E-9476-AF5E-A854CDB01B36}"/>
              </a:ext>
            </a:extLst>
          </p:cNvPr>
          <p:cNvSpPr txBox="1"/>
          <p:nvPr/>
        </p:nvSpPr>
        <p:spPr>
          <a:xfrm>
            <a:off x="1219200" y="5562600"/>
            <a:ext cx="5257800" cy="1477328"/>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Public Relations</a:t>
            </a:r>
          </a:p>
          <a:p>
            <a:pPr algn="ctr"/>
            <a:endParaRPr lang="en-US" sz="4800" b="1" dirty="0">
              <a:solidFill>
                <a:srgbClr val="C55CD1"/>
              </a:solidFill>
              <a:latin typeface="Open Sauce Bold"/>
              <a:ea typeface="Open Sauce Bold"/>
              <a:cs typeface="Open Sauce Bold"/>
              <a:sym typeface="Open Sauce Bold"/>
            </a:endParaRP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4" name="TextBox 25">
            <a:extLst>
              <a:ext uri="{FF2B5EF4-FFF2-40B4-BE49-F238E27FC236}">
                <a16:creationId xmlns:a16="http://schemas.microsoft.com/office/drawing/2014/main" id="{AF407074-6D3D-E3B8-AE59-6ED1AFFB091E}"/>
              </a:ext>
            </a:extLst>
          </p:cNvPr>
          <p:cNvSpPr txBox="1"/>
          <p:nvPr/>
        </p:nvSpPr>
        <p:spPr>
          <a:xfrm>
            <a:off x="457200" y="317748"/>
            <a:ext cx="5181600" cy="3046988"/>
          </a:xfrm>
          <a:prstGeom prst="rect">
            <a:avLst/>
          </a:prstGeom>
        </p:spPr>
        <p:txBody>
          <a:bodyPr wrap="square" lIns="0" tIns="0" rIns="0" bIns="0" rtlCol="0" anchor="t">
            <a:spAutoFit/>
          </a:bodyPr>
          <a:lstStyle/>
          <a:p>
            <a:r>
              <a:rPr lang="en-US" sz="6600" b="1" spc="-305">
                <a:solidFill>
                  <a:srgbClr val="FFFFFF"/>
                </a:solidFill>
                <a:latin typeface="Open Sauce Bold"/>
                <a:ea typeface="Open Sauce Bold"/>
                <a:cs typeface="Open Sauce Bold"/>
                <a:sym typeface="Open Sauce Bold"/>
              </a:rPr>
              <a:t>Web Meetings</a:t>
            </a:r>
          </a:p>
          <a:p>
            <a:endParaRPr lang="en-US" sz="6600" b="1" spc="-305">
              <a:solidFill>
                <a:srgbClr val="FFFFFF"/>
              </a:solidFill>
              <a:latin typeface="Open Sauce Bold"/>
              <a:ea typeface="Open Sauce Bold"/>
              <a:cs typeface="Open Sauce Bold"/>
              <a:sym typeface="Open Sauce Bold"/>
            </a:endParaRPr>
          </a:p>
        </p:txBody>
      </p:sp>
      <p:pic>
        <p:nvPicPr>
          <p:cNvPr id="2" name="Picture 1">
            <a:extLst>
              <a:ext uri="{FF2B5EF4-FFF2-40B4-BE49-F238E27FC236}">
                <a16:creationId xmlns:a16="http://schemas.microsoft.com/office/drawing/2014/main" id="{F0E0C690-C6BB-6875-4FE4-2F285DE9CFCA}"/>
              </a:ext>
            </a:extLst>
          </p:cNvPr>
          <p:cNvPicPr>
            <a:picLocks noChangeAspect="1"/>
          </p:cNvPicPr>
          <p:nvPr/>
        </p:nvPicPr>
        <p:blipFill>
          <a:blip r:embed="rId6"/>
          <a:stretch>
            <a:fillRect/>
          </a:stretch>
        </p:blipFill>
        <p:spPr>
          <a:xfrm>
            <a:off x="2438400" y="2438400"/>
            <a:ext cx="2959100" cy="3149600"/>
          </a:xfrm>
          <a:prstGeom prst="rect">
            <a:avLst/>
          </a:prstGeom>
        </p:spPr>
      </p:pic>
      <p:pic>
        <p:nvPicPr>
          <p:cNvPr id="3" name="Picture 2">
            <a:extLst>
              <a:ext uri="{FF2B5EF4-FFF2-40B4-BE49-F238E27FC236}">
                <a16:creationId xmlns:a16="http://schemas.microsoft.com/office/drawing/2014/main" id="{65E17730-2E2E-C685-2CF7-10CE22D90E4C}"/>
              </a:ext>
            </a:extLst>
          </p:cNvPr>
          <p:cNvPicPr>
            <a:picLocks noChangeAspect="1"/>
          </p:cNvPicPr>
          <p:nvPr/>
        </p:nvPicPr>
        <p:blipFill>
          <a:blip r:embed="rId7"/>
          <a:stretch>
            <a:fillRect/>
          </a:stretch>
        </p:blipFill>
        <p:spPr>
          <a:xfrm>
            <a:off x="8458200" y="457200"/>
            <a:ext cx="2984500" cy="2984500"/>
          </a:xfrm>
          <a:prstGeom prst="rect">
            <a:avLst/>
          </a:prstGeom>
        </p:spPr>
      </p:pic>
      <p:sp>
        <p:nvSpPr>
          <p:cNvPr id="4" name="TextBox 29">
            <a:extLst>
              <a:ext uri="{FF2B5EF4-FFF2-40B4-BE49-F238E27FC236}">
                <a16:creationId xmlns:a16="http://schemas.microsoft.com/office/drawing/2014/main" id="{0767EEC0-8077-49B9-870F-E50624A7CD4F}"/>
              </a:ext>
            </a:extLst>
          </p:cNvPr>
          <p:cNvSpPr txBox="1"/>
          <p:nvPr/>
        </p:nvSpPr>
        <p:spPr>
          <a:xfrm>
            <a:off x="8001000" y="3429000"/>
            <a:ext cx="3962400" cy="1477328"/>
          </a:xfrm>
          <a:prstGeom prst="rect">
            <a:avLst/>
          </a:prstGeom>
        </p:spPr>
        <p:txBody>
          <a:bodyPr wrap="square" lIns="0" tIns="0" rIns="0" bIns="0" rtlCol="0" anchor="t">
            <a:spAutoFit/>
          </a:bodyPr>
          <a:lstStyle/>
          <a:p>
            <a:pPr algn="ctr"/>
            <a:r>
              <a:rPr lang="en-US" sz="4800" b="1">
                <a:solidFill>
                  <a:srgbClr val="C55CD1"/>
                </a:solidFill>
                <a:latin typeface="Open Sauce Bold"/>
                <a:ea typeface="Open Sauce Bold"/>
                <a:cs typeface="Open Sauce Bold"/>
                <a:sym typeface="Open Sauce Bold"/>
              </a:rPr>
              <a:t>Hospitals &amp; Institutions</a:t>
            </a:r>
          </a:p>
        </p:txBody>
      </p:sp>
      <p:sp>
        <p:nvSpPr>
          <p:cNvPr id="5" name="TextBox 33">
            <a:extLst>
              <a:ext uri="{FF2B5EF4-FFF2-40B4-BE49-F238E27FC236}">
                <a16:creationId xmlns:a16="http://schemas.microsoft.com/office/drawing/2014/main" id="{0E266BC4-6733-7DE0-264A-65157C3616EE}"/>
              </a:ext>
            </a:extLst>
          </p:cNvPr>
          <p:cNvSpPr txBox="1"/>
          <p:nvPr/>
        </p:nvSpPr>
        <p:spPr>
          <a:xfrm>
            <a:off x="4038600" y="6172200"/>
            <a:ext cx="2514600" cy="553998"/>
          </a:xfrm>
          <a:prstGeom prst="rect">
            <a:avLst/>
          </a:prstGeom>
        </p:spPr>
        <p:txBody>
          <a:bodyPr wrap="square" lIns="0" tIns="0" rIns="0" bIns="0" rtlCol="0" anchor="t">
            <a:spAutoFit/>
          </a:bodyPr>
          <a:lstStyle/>
          <a:p>
            <a:r>
              <a:rPr lang="en-US" sz="3600" spc="-27" dirty="0" err="1">
                <a:solidFill>
                  <a:srgbClr val="F5B4FF"/>
                </a:solidFill>
                <a:latin typeface="Open Sauce Light"/>
                <a:ea typeface="Open Sauce Light"/>
                <a:cs typeface="Open Sauce Light"/>
                <a:sym typeface="Open Sauce Light"/>
              </a:rPr>
              <a:t>pr@na.org</a:t>
            </a:r>
            <a:r>
              <a:rPr lang="en-US" sz="3600" spc="-27" dirty="0">
                <a:solidFill>
                  <a:srgbClr val="F5B4FF"/>
                </a:solidFill>
                <a:latin typeface="Open Sauce Light"/>
                <a:ea typeface="Open Sauce Light"/>
                <a:cs typeface="Open Sauce Light"/>
                <a:sym typeface="Open Sauce Light"/>
              </a:rPr>
              <a:t> </a:t>
            </a:r>
          </a:p>
        </p:txBody>
      </p:sp>
      <p:sp>
        <p:nvSpPr>
          <p:cNvPr id="6" name="TextBox 33">
            <a:extLst>
              <a:ext uri="{FF2B5EF4-FFF2-40B4-BE49-F238E27FC236}">
                <a16:creationId xmlns:a16="http://schemas.microsoft.com/office/drawing/2014/main" id="{76930A23-779A-606D-96E9-5B7A78C35FFB}"/>
              </a:ext>
            </a:extLst>
          </p:cNvPr>
          <p:cNvSpPr txBox="1"/>
          <p:nvPr/>
        </p:nvSpPr>
        <p:spPr>
          <a:xfrm>
            <a:off x="8763000" y="4876800"/>
            <a:ext cx="3200400" cy="553998"/>
          </a:xfrm>
          <a:prstGeom prst="rect">
            <a:avLst/>
          </a:prstGeom>
        </p:spPr>
        <p:txBody>
          <a:bodyPr wrap="square" lIns="0" tIns="0" rIns="0" bIns="0" rtlCol="0" anchor="t">
            <a:spAutoFit/>
          </a:bodyPr>
          <a:lstStyle/>
          <a:p>
            <a:r>
              <a:rPr lang="en-US" sz="3600" spc="-27">
                <a:solidFill>
                  <a:srgbClr val="F5B4FF"/>
                </a:solidFill>
                <a:latin typeface="Open Sauce Light"/>
                <a:ea typeface="Open Sauce Light"/>
                <a:cs typeface="Open Sauce Light"/>
                <a:sym typeface="Open Sauce Light"/>
              </a:rPr>
              <a:t>handi@na.org </a:t>
            </a:r>
          </a:p>
        </p:txBody>
      </p:sp>
    </p:spTree>
    <p:extLst>
      <p:ext uri="{BB962C8B-B14F-4D97-AF65-F5344CB8AC3E}">
        <p14:creationId xmlns:p14="http://schemas.microsoft.com/office/powerpoint/2010/main" val="2985126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pic>
        <p:nvPicPr>
          <p:cNvPr id="7" name="Picture 6" descr="A collection of posters with text&#10;&#10;Description automatically generated">
            <a:extLst>
              <a:ext uri="{FF2B5EF4-FFF2-40B4-BE49-F238E27FC236}">
                <a16:creationId xmlns:a16="http://schemas.microsoft.com/office/drawing/2014/main" id="{A8D00B50-20A8-BB4C-3BAB-AC71C8FF792E}"/>
              </a:ext>
            </a:extLst>
          </p:cNvPr>
          <p:cNvPicPr>
            <a:picLocks noChangeAspect="1"/>
          </p:cNvPicPr>
          <p:nvPr/>
        </p:nvPicPr>
        <p:blipFill rotWithShape="1">
          <a:blip r:embed="rId4">
            <a:extLst>
              <a:ext uri="{28A0092B-C50C-407E-A947-70E740481C1C}">
                <a14:useLocalDpi xmlns:a14="http://schemas.microsoft.com/office/drawing/2010/main" val="0"/>
              </a:ext>
            </a:extLst>
          </a:blip>
          <a:srcRect t="168" b="2171"/>
          <a:stretch/>
        </p:blipFill>
        <p:spPr>
          <a:xfrm>
            <a:off x="-13252" y="0"/>
            <a:ext cx="12153900" cy="6858000"/>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381000" y="228600"/>
            <a:ext cx="67818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na.org/webinar</a:t>
            </a:r>
          </a:p>
        </p:txBody>
      </p:sp>
    </p:spTree>
    <p:extLst>
      <p:ext uri="{BB962C8B-B14F-4D97-AF65-F5344CB8AC3E}">
        <p14:creationId xmlns:p14="http://schemas.microsoft.com/office/powerpoint/2010/main" val="3981487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16565"/>
            <a:ext cx="9296400" cy="4943778"/>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304800" y="3313"/>
            <a:ext cx="67818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na.org/projects</a:t>
            </a:r>
          </a:p>
        </p:txBody>
      </p:sp>
      <p:pic>
        <p:nvPicPr>
          <p:cNvPr id="4" name="Picture 3" descr="A screenshot of a computer application&#10;&#10;Description automatically generated">
            <a:extLst>
              <a:ext uri="{FF2B5EF4-FFF2-40B4-BE49-F238E27FC236}">
                <a16:creationId xmlns:a16="http://schemas.microsoft.com/office/drawing/2014/main" id="{DC7717E6-3632-5615-E336-B673DD71BE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2010" y="-14068"/>
            <a:ext cx="5062264" cy="6858000"/>
          </a:xfrm>
          <a:prstGeom prst="rect">
            <a:avLst/>
          </a:prstGeom>
        </p:spPr>
      </p:pic>
      <p:sp>
        <p:nvSpPr>
          <p:cNvPr id="7" name="TextBox 33">
            <a:extLst>
              <a:ext uri="{FF2B5EF4-FFF2-40B4-BE49-F238E27FC236}">
                <a16:creationId xmlns:a16="http://schemas.microsoft.com/office/drawing/2014/main" id="{3F0C86EE-136F-EA4A-E255-DB2408CCC676}"/>
              </a:ext>
            </a:extLst>
          </p:cNvPr>
          <p:cNvSpPr txBox="1"/>
          <p:nvPr/>
        </p:nvSpPr>
        <p:spPr>
          <a:xfrm>
            <a:off x="152400" y="1066800"/>
            <a:ext cx="7162800" cy="5655394"/>
          </a:xfrm>
          <a:prstGeom prst="rect">
            <a:avLst/>
          </a:prstGeom>
        </p:spPr>
        <p:txBody>
          <a:bodyPr wrap="square" lIns="0" tIns="0" rIns="0" bIns="0" rtlCol="0" anchor="t">
            <a:spAutoFit/>
          </a:bodyPr>
          <a:lstStyle/>
          <a:p>
            <a:pPr>
              <a:lnSpc>
                <a:spcPts val="2720"/>
              </a:lnSpc>
              <a:spcBef>
                <a:spcPts val="900"/>
              </a:spcBef>
            </a:pPr>
            <a:r>
              <a:rPr lang="en-US" sz="2600" spc="-70">
                <a:solidFill>
                  <a:srgbClr val="F5B4FF"/>
                </a:solidFill>
                <a:latin typeface="Open Sauce Light"/>
                <a:ea typeface="Open Sauce Light"/>
                <a:cs typeface="Open Sauce Light"/>
                <a:sym typeface="Open Sauce Light"/>
              </a:rPr>
              <a:t>Public Relations Service</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New Recovery Literature—Disruptive and Predatory Behavior</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Revising Existing Recovery Literature—Gender-Neutral and Inclusive Language</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Generational and Cultural Diversity</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New and Revised Service Tools—Group Service</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New and Revised Service Tools—Area Service</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DRT/MAT—Helping Members Take Root</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WCNA 39 speaker evaluation </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Translations </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Technology</a:t>
            </a:r>
          </a:p>
          <a:p>
            <a:pPr>
              <a:lnSpc>
                <a:spcPts val="2720"/>
              </a:lnSpc>
              <a:spcBef>
                <a:spcPts val="900"/>
              </a:spcBef>
            </a:pPr>
            <a:r>
              <a:rPr lang="en-US" sz="2600" spc="-70">
                <a:solidFill>
                  <a:srgbClr val="F5B4FF"/>
                </a:solidFill>
                <a:latin typeface="Open Sauce Light"/>
                <a:ea typeface="Open Sauce Light"/>
                <a:cs typeface="Open Sauce Light"/>
                <a:sym typeface="Open Sauce Light"/>
              </a:rPr>
              <a:t>Proofing and/or Layout</a:t>
            </a:r>
          </a:p>
        </p:txBody>
      </p:sp>
      <p:sp>
        <p:nvSpPr>
          <p:cNvPr id="8" name="Rounded Rectangle 7">
            <a:extLst>
              <a:ext uri="{FF2B5EF4-FFF2-40B4-BE49-F238E27FC236}">
                <a16:creationId xmlns:a16="http://schemas.microsoft.com/office/drawing/2014/main" id="{40D35D7E-C43C-ABB2-A701-47ED1DCC1146}"/>
              </a:ext>
            </a:extLst>
          </p:cNvPr>
          <p:cNvSpPr/>
          <p:nvPr/>
        </p:nvSpPr>
        <p:spPr>
          <a:xfrm>
            <a:off x="4267200" y="5257800"/>
            <a:ext cx="3200400" cy="1603512"/>
          </a:xfrm>
          <a:prstGeom prst="roundRect">
            <a:avLst/>
          </a:prstGeom>
          <a:solidFill>
            <a:schemeClr val="accent5"/>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33">
            <a:extLst>
              <a:ext uri="{FF2B5EF4-FFF2-40B4-BE49-F238E27FC236}">
                <a16:creationId xmlns:a16="http://schemas.microsoft.com/office/drawing/2014/main" id="{63ADFC7C-FDCC-B890-694C-0F43EF4CB1A4}"/>
              </a:ext>
            </a:extLst>
          </p:cNvPr>
          <p:cNvSpPr txBox="1"/>
          <p:nvPr/>
        </p:nvSpPr>
        <p:spPr>
          <a:xfrm>
            <a:off x="4419600" y="5334000"/>
            <a:ext cx="3124200" cy="1477328"/>
          </a:xfrm>
          <a:prstGeom prst="rect">
            <a:avLst/>
          </a:prstGeom>
        </p:spPr>
        <p:txBody>
          <a:bodyPr wrap="square" lIns="0" tIns="0" rIns="0" bIns="0" rtlCol="0" anchor="t">
            <a:spAutoFit/>
          </a:bodyPr>
          <a:lstStyle/>
          <a:p>
            <a:r>
              <a:rPr lang="en-US" sz="2400" spc="-27">
                <a:ln>
                  <a:solidFill>
                    <a:srgbClr val="282828"/>
                  </a:solidFill>
                </a:ln>
                <a:solidFill>
                  <a:srgbClr val="282828"/>
                </a:solidFill>
                <a:latin typeface="Open Sauce Light"/>
                <a:ea typeface="Open Sauce Light"/>
                <a:cs typeface="Open Sauce Light"/>
                <a:sym typeface="Open Sauce Light"/>
              </a:rPr>
              <a:t>More info on this cycle’s projects can be found in the NAWS Update PPT. </a:t>
            </a:r>
          </a:p>
        </p:txBody>
      </p:sp>
    </p:spTree>
    <p:extLst>
      <p:ext uri="{BB962C8B-B14F-4D97-AF65-F5344CB8AC3E}">
        <p14:creationId xmlns:p14="http://schemas.microsoft.com/office/powerpoint/2010/main" val="3816555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EB34E03F-0945-2331-236D-68BA309F0988}"/>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rot="16200000">
            <a:off x="8915400" y="-1524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FC2B26D9-2449-9DF9-998D-1F729E8D87AE}"/>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a:off x="9829800" y="0"/>
            <a:ext cx="2362200" cy="1828800"/>
          </a:xfrm>
          <a:prstGeom prst="rect">
            <a:avLst/>
          </a:prstGeom>
        </p:spPr>
      </p:pic>
      <p:pic>
        <p:nvPicPr>
          <p:cNvPr id="7" name="Picture 6" descr="A screenshot of a phone&#10;&#10;Description automatically generated">
            <a:extLst>
              <a:ext uri="{FF2B5EF4-FFF2-40B4-BE49-F238E27FC236}">
                <a16:creationId xmlns:a16="http://schemas.microsoft.com/office/drawing/2014/main" id="{4375438F-7855-A837-180C-39D8DF6A7FAD}"/>
              </a:ext>
            </a:extLst>
          </p:cNvPr>
          <p:cNvPicPr>
            <a:picLocks noChangeAspect="1"/>
          </p:cNvPicPr>
          <p:nvPr/>
        </p:nvPicPr>
        <p:blipFill>
          <a:blip r:embed="rId5"/>
          <a:stretch>
            <a:fillRect/>
          </a:stretch>
        </p:blipFill>
        <p:spPr>
          <a:xfrm>
            <a:off x="0" y="0"/>
            <a:ext cx="5517050" cy="6858000"/>
          </a:xfrm>
          <a:prstGeom prst="rect">
            <a:avLst/>
          </a:prstGeom>
        </p:spPr>
      </p:pic>
      <p:pic>
        <p:nvPicPr>
          <p:cNvPr id="8" name="Picture 7" descr="A screenshot of a website&#10;&#10;Description automatically generated">
            <a:extLst>
              <a:ext uri="{FF2B5EF4-FFF2-40B4-BE49-F238E27FC236}">
                <a16:creationId xmlns:a16="http://schemas.microsoft.com/office/drawing/2014/main" id="{505B713E-A22A-7920-40DF-308E22679C66}"/>
              </a:ext>
            </a:extLst>
          </p:cNvPr>
          <p:cNvPicPr>
            <a:picLocks noChangeAspect="1"/>
          </p:cNvPicPr>
          <p:nvPr/>
        </p:nvPicPr>
        <p:blipFill rotWithShape="1">
          <a:blip r:embed="rId6"/>
          <a:srcRect l="1751" r="1"/>
          <a:stretch/>
        </p:blipFill>
        <p:spPr>
          <a:xfrm>
            <a:off x="6505574" y="3577015"/>
            <a:ext cx="5686426" cy="3280985"/>
          </a:xfrm>
          <a:prstGeom prst="rect">
            <a:avLst/>
          </a:prstGeom>
        </p:spPr>
      </p:pic>
      <p:sp>
        <p:nvSpPr>
          <p:cNvPr id="9" name="TextBox 25">
            <a:extLst>
              <a:ext uri="{FF2B5EF4-FFF2-40B4-BE49-F238E27FC236}">
                <a16:creationId xmlns:a16="http://schemas.microsoft.com/office/drawing/2014/main" id="{A689BFC9-303F-F585-715C-CAE54600CFFE}"/>
              </a:ext>
            </a:extLst>
          </p:cNvPr>
          <p:cNvSpPr txBox="1"/>
          <p:nvPr/>
        </p:nvSpPr>
        <p:spPr>
          <a:xfrm>
            <a:off x="5867400" y="1600200"/>
            <a:ext cx="5867400" cy="1846659"/>
          </a:xfrm>
          <a:prstGeom prst="rect">
            <a:avLst/>
          </a:prstGeom>
        </p:spPr>
        <p:txBody>
          <a:bodyPr wrap="square" lIns="0" tIns="0" rIns="0" bIns="0" rtlCol="0" anchor="t">
            <a:spAutoFit/>
          </a:bodyPr>
          <a:lstStyle/>
          <a:p>
            <a:pPr algn="ctr"/>
            <a:r>
              <a:rPr lang="en-US" sz="6000" b="1" spc="-100">
                <a:solidFill>
                  <a:srgbClr val="FFFFFF"/>
                </a:solidFill>
                <a:latin typeface="Open Sauce Bold"/>
                <a:ea typeface="Open Sauce Bold"/>
                <a:cs typeface="Open Sauce Bold"/>
                <a:sym typeface="Open Sauce Bold"/>
              </a:rPr>
              <a:t>na.org/videos</a:t>
            </a:r>
          </a:p>
          <a:p>
            <a:pPr algn="ctr"/>
            <a:r>
              <a:rPr lang="en-US" sz="6000" b="1" spc="-100">
                <a:solidFill>
                  <a:srgbClr val="FFFFFF"/>
                </a:solidFill>
                <a:latin typeface="Open Sauce Bold"/>
                <a:ea typeface="Open Sauce Bold"/>
                <a:cs typeface="Open Sauce Bold"/>
                <a:sym typeface="Open Sauce Bold"/>
              </a:rPr>
              <a:t>na.org/maps</a:t>
            </a:r>
          </a:p>
        </p:txBody>
      </p:sp>
      <p:sp>
        <p:nvSpPr>
          <p:cNvPr id="10" name="Rectangle 9">
            <a:extLst>
              <a:ext uri="{FF2B5EF4-FFF2-40B4-BE49-F238E27FC236}">
                <a16:creationId xmlns:a16="http://schemas.microsoft.com/office/drawing/2014/main" id="{D1107239-94A4-ACF1-54A6-069D83EF7EE2}"/>
              </a:ext>
            </a:extLst>
          </p:cNvPr>
          <p:cNvSpPr/>
          <p:nvPr/>
        </p:nvSpPr>
        <p:spPr>
          <a:xfrm>
            <a:off x="4038600" y="228600"/>
            <a:ext cx="8153400" cy="1295400"/>
          </a:xfrm>
          <a:prstGeom prst="rect">
            <a:avLst/>
          </a:prstGeom>
          <a:solidFill>
            <a:srgbClr val="AD6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25">
            <a:extLst>
              <a:ext uri="{FF2B5EF4-FFF2-40B4-BE49-F238E27FC236}">
                <a16:creationId xmlns:a16="http://schemas.microsoft.com/office/drawing/2014/main" id="{61B725BD-CB88-77C3-9C1B-B74E95A451F5}"/>
              </a:ext>
            </a:extLst>
          </p:cNvPr>
          <p:cNvSpPr txBox="1"/>
          <p:nvPr/>
        </p:nvSpPr>
        <p:spPr>
          <a:xfrm>
            <a:off x="4191000" y="304800"/>
            <a:ext cx="8001000" cy="1015663"/>
          </a:xfrm>
          <a:prstGeom prst="rect">
            <a:avLst/>
          </a:prstGeom>
        </p:spPr>
        <p:txBody>
          <a:bodyPr wrap="square" lIns="0" tIns="0" rIns="0" bIns="0" rtlCol="0" anchor="t">
            <a:spAutoFit/>
          </a:bodyPr>
          <a:lstStyle/>
          <a:p>
            <a:pPr algn="ctr"/>
            <a:r>
              <a:rPr lang="en-US" sz="6600" b="1" spc="-100">
                <a:solidFill>
                  <a:srgbClr val="FFFFFF"/>
                </a:solidFill>
                <a:latin typeface="Open Sauce Bold"/>
                <a:ea typeface="Open Sauce Bold"/>
                <a:cs typeface="Open Sauce Bold"/>
                <a:sym typeface="Open Sauce Bold"/>
              </a:rPr>
              <a:t>na.org/fdresources</a:t>
            </a:r>
          </a:p>
        </p:txBody>
      </p:sp>
      <p:cxnSp>
        <p:nvCxnSpPr>
          <p:cNvPr id="11" name="Straight Arrow Connector 10">
            <a:extLst>
              <a:ext uri="{FF2B5EF4-FFF2-40B4-BE49-F238E27FC236}">
                <a16:creationId xmlns:a16="http://schemas.microsoft.com/office/drawing/2014/main" id="{DCC061B7-D0F9-3220-11BA-6E5F1E94DA73}"/>
              </a:ext>
            </a:extLst>
          </p:cNvPr>
          <p:cNvCxnSpPr>
            <a:cxnSpLocks/>
          </p:cNvCxnSpPr>
          <p:nvPr/>
        </p:nvCxnSpPr>
        <p:spPr>
          <a:xfrm flipH="1">
            <a:off x="4419600" y="2133600"/>
            <a:ext cx="1861930" cy="3352800"/>
          </a:xfrm>
          <a:prstGeom prst="straightConnector1">
            <a:avLst/>
          </a:prstGeom>
          <a:ln w="104775">
            <a:solidFill>
              <a:srgbClr val="C55CD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7E4E8F1-57B2-40DE-D4C1-7498A728BB81}"/>
              </a:ext>
            </a:extLst>
          </p:cNvPr>
          <p:cNvCxnSpPr>
            <a:cxnSpLocks/>
          </p:cNvCxnSpPr>
          <p:nvPr/>
        </p:nvCxnSpPr>
        <p:spPr>
          <a:xfrm>
            <a:off x="6629400" y="3276600"/>
            <a:ext cx="838200" cy="685800"/>
          </a:xfrm>
          <a:prstGeom prst="straightConnector1">
            <a:avLst/>
          </a:prstGeom>
          <a:ln w="104775">
            <a:solidFill>
              <a:srgbClr val="C55CD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8411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EB34E03F-0945-2331-236D-68BA309F0988}"/>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rot="16200000">
            <a:off x="8915400" y="-1524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FC2B26D9-2449-9DF9-998D-1F729E8D87AE}"/>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a:off x="9829800" y="0"/>
            <a:ext cx="2362200" cy="1828800"/>
          </a:xfrm>
          <a:prstGeom prst="rect">
            <a:avLst/>
          </a:prstGeom>
        </p:spPr>
      </p:pic>
      <p:pic>
        <p:nvPicPr>
          <p:cNvPr id="5" name="Picture 4" descr="A screenshot of a white paper&#10;&#10;Description automatically generated">
            <a:extLst>
              <a:ext uri="{FF2B5EF4-FFF2-40B4-BE49-F238E27FC236}">
                <a16:creationId xmlns:a16="http://schemas.microsoft.com/office/drawing/2014/main" id="{849860E1-480A-4965-35EC-D3D8E027B3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5050321" cy="6858000"/>
          </a:xfrm>
          <a:prstGeom prst="rect">
            <a:avLst/>
          </a:prstGeom>
        </p:spPr>
      </p:pic>
      <p:sp>
        <p:nvSpPr>
          <p:cNvPr id="10" name="Rectangle 9">
            <a:extLst>
              <a:ext uri="{FF2B5EF4-FFF2-40B4-BE49-F238E27FC236}">
                <a16:creationId xmlns:a16="http://schemas.microsoft.com/office/drawing/2014/main" id="{D1107239-94A4-ACF1-54A6-069D83EF7EE2}"/>
              </a:ext>
            </a:extLst>
          </p:cNvPr>
          <p:cNvSpPr/>
          <p:nvPr/>
        </p:nvSpPr>
        <p:spPr>
          <a:xfrm>
            <a:off x="5562600" y="228600"/>
            <a:ext cx="6324600" cy="1295400"/>
          </a:xfrm>
          <a:prstGeom prst="rect">
            <a:avLst/>
          </a:prstGeom>
          <a:solidFill>
            <a:srgbClr val="AD6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25">
            <a:extLst>
              <a:ext uri="{FF2B5EF4-FFF2-40B4-BE49-F238E27FC236}">
                <a16:creationId xmlns:a16="http://schemas.microsoft.com/office/drawing/2014/main" id="{61B725BD-CB88-77C3-9C1B-B74E95A451F5}"/>
              </a:ext>
            </a:extLst>
          </p:cNvPr>
          <p:cNvSpPr txBox="1"/>
          <p:nvPr/>
        </p:nvSpPr>
        <p:spPr>
          <a:xfrm>
            <a:off x="5638800" y="304800"/>
            <a:ext cx="6248400" cy="1015663"/>
          </a:xfrm>
          <a:prstGeom prst="rect">
            <a:avLst/>
          </a:prstGeom>
        </p:spPr>
        <p:txBody>
          <a:bodyPr wrap="square" lIns="0" tIns="0" rIns="0" bIns="0" rtlCol="0" anchor="t">
            <a:spAutoFit/>
          </a:bodyPr>
          <a:lstStyle/>
          <a:p>
            <a:pPr algn="ctr"/>
            <a:r>
              <a:rPr lang="en-US" sz="6600" b="1" spc="-100" dirty="0">
                <a:solidFill>
                  <a:srgbClr val="FFFFFF"/>
                </a:solidFill>
                <a:latin typeface="Open Sauce Bold"/>
                <a:ea typeface="Open Sauce Bold"/>
                <a:cs typeface="Open Sauce Bold"/>
                <a:sym typeface="Open Sauce Bold"/>
              </a:rPr>
              <a:t>na.org/gender</a:t>
            </a:r>
          </a:p>
        </p:txBody>
      </p:sp>
      <p:sp>
        <p:nvSpPr>
          <p:cNvPr id="4" name="TextBox 29">
            <a:extLst>
              <a:ext uri="{FF2B5EF4-FFF2-40B4-BE49-F238E27FC236}">
                <a16:creationId xmlns:a16="http://schemas.microsoft.com/office/drawing/2014/main" id="{139E5B1A-AB6D-818D-97B6-8B94723F249C}"/>
              </a:ext>
            </a:extLst>
          </p:cNvPr>
          <p:cNvSpPr txBox="1"/>
          <p:nvPr/>
        </p:nvSpPr>
        <p:spPr>
          <a:xfrm>
            <a:off x="5143500" y="5915565"/>
            <a:ext cx="7048500" cy="738664"/>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na.org/genderproject </a:t>
            </a:r>
          </a:p>
        </p:txBody>
      </p:sp>
      <p:sp>
        <p:nvSpPr>
          <p:cNvPr id="8" name="TextBox 33">
            <a:extLst>
              <a:ext uri="{FF2B5EF4-FFF2-40B4-BE49-F238E27FC236}">
                <a16:creationId xmlns:a16="http://schemas.microsoft.com/office/drawing/2014/main" id="{27D521CF-80CF-675D-C430-C57F52ADE743}"/>
              </a:ext>
            </a:extLst>
          </p:cNvPr>
          <p:cNvSpPr txBox="1"/>
          <p:nvPr/>
        </p:nvSpPr>
        <p:spPr>
          <a:xfrm>
            <a:off x="6073739" y="3699574"/>
            <a:ext cx="5943600" cy="2215991"/>
          </a:xfrm>
          <a:prstGeom prst="rect">
            <a:avLst/>
          </a:prstGeom>
        </p:spPr>
        <p:txBody>
          <a:bodyPr wrap="square" lIns="0" tIns="0" rIns="0" bIns="0" rtlCol="0" anchor="t">
            <a:spAutoFit/>
          </a:bodyPr>
          <a:lstStyle/>
          <a:p>
            <a:r>
              <a:rPr lang="en-US" sz="3600" spc="-27" dirty="0">
                <a:solidFill>
                  <a:srgbClr val="F5B4FF"/>
                </a:solidFill>
                <a:latin typeface="Open Sauce Light"/>
                <a:ea typeface="Open Sauce Light"/>
                <a:cs typeface="Open Sauce Light"/>
                <a:sym typeface="Open Sauce Light"/>
              </a:rPr>
              <a:t>More information on the new project on the topic of gender-neutral language can be found here:</a:t>
            </a:r>
          </a:p>
        </p:txBody>
      </p:sp>
    </p:spTree>
    <p:extLst>
      <p:ext uri="{BB962C8B-B14F-4D97-AF65-F5344CB8AC3E}">
        <p14:creationId xmlns:p14="http://schemas.microsoft.com/office/powerpoint/2010/main" val="937101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EB34E03F-0945-2331-236D-68BA309F0988}"/>
              </a:ext>
            </a:extLst>
          </p:cNvPr>
          <p:cNvPicPr>
            <a:picLocks noChangeAspect="1"/>
          </p:cNvPicPr>
          <p:nvPr/>
        </p:nvPicPr>
        <p:blipFill rotWithShape="1">
          <a:blip r:embed="rId2">
            <a:extLst>
              <a:ext uri="{28A0092B-C50C-407E-A947-70E740481C1C}">
                <a14:useLocalDpi xmlns:a14="http://schemas.microsoft.com/office/drawing/2010/main" val="0"/>
              </a:ext>
            </a:extLst>
          </a:blip>
          <a:srcRect r="52874" b="48276"/>
          <a:stretch/>
        </p:blipFill>
        <p:spPr>
          <a:xfrm rot="16200000">
            <a:off x="8915400" y="-1524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FC2B26D9-2449-9DF9-998D-1F729E8D87AE}"/>
              </a:ext>
            </a:extLst>
          </p:cNvPr>
          <p:cNvPicPr>
            <a:picLocks noChangeAspect="1"/>
          </p:cNvPicPr>
          <p:nvPr/>
        </p:nvPicPr>
        <p:blipFill rotWithShape="1">
          <a:blip r:embed="rId3">
            <a:extLst>
              <a:ext uri="{28A0092B-C50C-407E-A947-70E740481C1C}">
                <a14:useLocalDpi xmlns:a14="http://schemas.microsoft.com/office/drawing/2010/main" val="0"/>
              </a:ext>
            </a:extLst>
          </a:blip>
          <a:srcRect t="55556" r="42593"/>
          <a:stretch/>
        </p:blipFill>
        <p:spPr>
          <a:xfrm>
            <a:off x="9829800" y="0"/>
            <a:ext cx="2362200" cy="1828800"/>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E6671BED-03BE-6436-4CC6-D515850A3B15}"/>
              </a:ext>
            </a:extLst>
          </p:cNvPr>
          <p:cNvPicPr>
            <a:picLocks noChangeAspect="1"/>
          </p:cNvPicPr>
          <p:nvPr/>
        </p:nvPicPr>
        <p:blipFill rotWithShape="1">
          <a:blip r:embed="rId4">
            <a:extLst>
              <a:ext uri="{28A0092B-C50C-407E-A947-70E740481C1C}">
                <a14:useLocalDpi xmlns:a14="http://schemas.microsoft.com/office/drawing/2010/main" val="0"/>
              </a:ext>
            </a:extLst>
          </a:blip>
          <a:srcRect b="3103"/>
          <a:stretch/>
        </p:blipFill>
        <p:spPr>
          <a:xfrm>
            <a:off x="5486400" y="-1"/>
            <a:ext cx="4572000" cy="6858001"/>
          </a:xfrm>
          <a:prstGeom prst="rect">
            <a:avLst/>
          </a:prstGeom>
        </p:spPr>
      </p:pic>
      <p:pic>
        <p:nvPicPr>
          <p:cNvPr id="14" name="Picture 13" descr="A screenshot of a website&#10;&#10;Description automatically generated">
            <a:extLst>
              <a:ext uri="{FF2B5EF4-FFF2-40B4-BE49-F238E27FC236}">
                <a16:creationId xmlns:a16="http://schemas.microsoft.com/office/drawing/2014/main" id="{7B9C820A-2AB3-89FF-C31C-5BC3A24071F7}"/>
              </a:ext>
            </a:extLst>
          </p:cNvPr>
          <p:cNvPicPr>
            <a:picLocks noChangeAspect="1"/>
          </p:cNvPicPr>
          <p:nvPr/>
        </p:nvPicPr>
        <p:blipFill rotWithShape="1">
          <a:blip r:embed="rId5">
            <a:extLst>
              <a:ext uri="{28A0092B-C50C-407E-A947-70E740481C1C}">
                <a14:useLocalDpi xmlns:a14="http://schemas.microsoft.com/office/drawing/2010/main" val="0"/>
              </a:ext>
            </a:extLst>
          </a:blip>
          <a:srcRect l="2691" r="7452" b="2532"/>
          <a:stretch/>
        </p:blipFill>
        <p:spPr>
          <a:xfrm>
            <a:off x="0" y="990600"/>
            <a:ext cx="4466866" cy="5867400"/>
          </a:xfrm>
          <a:prstGeom prst="rect">
            <a:avLst/>
          </a:prstGeom>
        </p:spPr>
      </p:pic>
      <p:pic>
        <p:nvPicPr>
          <p:cNvPr id="16" name="Picture 15" descr="A screenshot of a computer&#10;&#10;Description automatically generated">
            <a:extLst>
              <a:ext uri="{FF2B5EF4-FFF2-40B4-BE49-F238E27FC236}">
                <a16:creationId xmlns:a16="http://schemas.microsoft.com/office/drawing/2014/main" id="{42550E40-EC62-46A6-FE0B-2251446100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3622" y="2667000"/>
            <a:ext cx="3601874" cy="4191000"/>
          </a:xfrm>
          <a:prstGeom prst="rect">
            <a:avLst/>
          </a:prstGeom>
          <a:effectLst>
            <a:outerShdw blurRad="50800" dist="38100" dir="13500000" algn="br" rotWithShape="0">
              <a:prstClr val="black">
                <a:alpha val="40000"/>
              </a:prstClr>
            </a:outerShdw>
          </a:effectLst>
        </p:spPr>
      </p:pic>
      <p:sp>
        <p:nvSpPr>
          <p:cNvPr id="10" name="Rectangle 9">
            <a:extLst>
              <a:ext uri="{FF2B5EF4-FFF2-40B4-BE49-F238E27FC236}">
                <a16:creationId xmlns:a16="http://schemas.microsoft.com/office/drawing/2014/main" id="{D1107239-94A4-ACF1-54A6-069D83EF7EE2}"/>
              </a:ext>
            </a:extLst>
          </p:cNvPr>
          <p:cNvSpPr/>
          <p:nvPr/>
        </p:nvSpPr>
        <p:spPr>
          <a:xfrm>
            <a:off x="9939" y="36443"/>
            <a:ext cx="5400261" cy="954157"/>
          </a:xfrm>
          <a:prstGeom prst="rect">
            <a:avLst/>
          </a:prstGeom>
          <a:solidFill>
            <a:srgbClr val="AD6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25">
            <a:extLst>
              <a:ext uri="{FF2B5EF4-FFF2-40B4-BE49-F238E27FC236}">
                <a16:creationId xmlns:a16="http://schemas.microsoft.com/office/drawing/2014/main" id="{8D4F32BA-8119-77E9-0FE5-EAC9525E39C9}"/>
              </a:ext>
            </a:extLst>
          </p:cNvPr>
          <p:cNvSpPr txBox="1"/>
          <p:nvPr/>
        </p:nvSpPr>
        <p:spPr>
          <a:xfrm>
            <a:off x="-228600" y="9939"/>
            <a:ext cx="5867400" cy="923330"/>
          </a:xfrm>
          <a:prstGeom prst="rect">
            <a:avLst/>
          </a:prstGeom>
        </p:spPr>
        <p:txBody>
          <a:bodyPr wrap="square" lIns="0" tIns="0" rIns="0" bIns="0" rtlCol="0" anchor="t">
            <a:spAutoFit/>
          </a:bodyPr>
          <a:lstStyle/>
          <a:p>
            <a:pPr algn="ctr"/>
            <a:r>
              <a:rPr lang="en-US" sz="6000" b="1" spc="-100">
                <a:solidFill>
                  <a:srgbClr val="FFFFFF"/>
                </a:solidFill>
                <a:latin typeface="Open Sauce Bold"/>
                <a:ea typeface="Open Sauce Bold"/>
                <a:cs typeface="Open Sauce Bold"/>
                <a:sym typeface="Open Sauce Bold"/>
              </a:rPr>
              <a:t>na.org/videos</a:t>
            </a:r>
          </a:p>
        </p:txBody>
      </p:sp>
      <p:sp>
        <p:nvSpPr>
          <p:cNvPr id="18" name="Rectangle 17">
            <a:extLst>
              <a:ext uri="{FF2B5EF4-FFF2-40B4-BE49-F238E27FC236}">
                <a16:creationId xmlns:a16="http://schemas.microsoft.com/office/drawing/2014/main" id="{988C1502-B1F4-6BA8-6B6C-F384CDC87A8C}"/>
              </a:ext>
            </a:extLst>
          </p:cNvPr>
          <p:cNvSpPr/>
          <p:nvPr/>
        </p:nvSpPr>
        <p:spPr>
          <a:xfrm>
            <a:off x="7239000" y="457201"/>
            <a:ext cx="4953000" cy="914400"/>
          </a:xfrm>
          <a:prstGeom prst="rect">
            <a:avLst/>
          </a:prstGeom>
          <a:solidFill>
            <a:srgbClr val="AD6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25">
            <a:extLst>
              <a:ext uri="{FF2B5EF4-FFF2-40B4-BE49-F238E27FC236}">
                <a16:creationId xmlns:a16="http://schemas.microsoft.com/office/drawing/2014/main" id="{A689BFC9-303F-F585-715C-CAE54600CFFE}"/>
              </a:ext>
            </a:extLst>
          </p:cNvPr>
          <p:cNvSpPr txBox="1"/>
          <p:nvPr/>
        </p:nvSpPr>
        <p:spPr>
          <a:xfrm>
            <a:off x="7086600" y="381000"/>
            <a:ext cx="5334000" cy="923330"/>
          </a:xfrm>
          <a:prstGeom prst="rect">
            <a:avLst/>
          </a:prstGeom>
        </p:spPr>
        <p:txBody>
          <a:bodyPr wrap="square" lIns="0" tIns="0" rIns="0" bIns="0" rtlCol="0" anchor="t">
            <a:spAutoFit/>
          </a:bodyPr>
          <a:lstStyle/>
          <a:p>
            <a:pPr algn="ctr"/>
            <a:r>
              <a:rPr lang="en-US" sz="6000" b="1" spc="-100">
                <a:solidFill>
                  <a:srgbClr val="FFFFFF"/>
                </a:solidFill>
                <a:latin typeface="Open Sauce Bold"/>
                <a:ea typeface="Open Sauce Bold"/>
                <a:cs typeface="Open Sauce Bold"/>
                <a:sym typeface="Open Sauce Bold"/>
              </a:rPr>
              <a:t>na.org/maps</a:t>
            </a:r>
          </a:p>
        </p:txBody>
      </p:sp>
    </p:spTree>
    <p:extLst>
      <p:ext uri="{BB962C8B-B14F-4D97-AF65-F5344CB8AC3E}">
        <p14:creationId xmlns:p14="http://schemas.microsoft.com/office/powerpoint/2010/main" val="3180378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7" name="TextBox 25">
            <a:extLst>
              <a:ext uri="{FF2B5EF4-FFF2-40B4-BE49-F238E27FC236}">
                <a16:creationId xmlns:a16="http://schemas.microsoft.com/office/drawing/2014/main" id="{A1404243-9EF4-6293-04DD-DDA72AA4EB37}"/>
              </a:ext>
            </a:extLst>
          </p:cNvPr>
          <p:cNvSpPr txBox="1"/>
          <p:nvPr/>
        </p:nvSpPr>
        <p:spPr>
          <a:xfrm>
            <a:off x="228600" y="304800"/>
            <a:ext cx="80010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na.org/wcna</a:t>
            </a:r>
          </a:p>
        </p:txBody>
      </p:sp>
      <p:sp>
        <p:nvSpPr>
          <p:cNvPr id="15" name="TextBox 29">
            <a:extLst>
              <a:ext uri="{FF2B5EF4-FFF2-40B4-BE49-F238E27FC236}">
                <a16:creationId xmlns:a16="http://schemas.microsoft.com/office/drawing/2014/main" id="{9E0C4E96-E72E-9476-AF5E-A854CDB01B36}"/>
              </a:ext>
            </a:extLst>
          </p:cNvPr>
          <p:cNvSpPr txBox="1"/>
          <p:nvPr/>
        </p:nvSpPr>
        <p:spPr>
          <a:xfrm>
            <a:off x="152400" y="1441132"/>
            <a:ext cx="5334000" cy="5416868"/>
          </a:xfrm>
          <a:prstGeom prst="rect">
            <a:avLst/>
          </a:prstGeom>
        </p:spPr>
        <p:txBody>
          <a:bodyPr wrap="square" lIns="0" tIns="0" rIns="0" bIns="0" rtlCol="0" anchor="t">
            <a:spAutoFit/>
          </a:bodyPr>
          <a:lstStyle/>
          <a:p>
            <a:r>
              <a:rPr lang="en-US" sz="3200">
                <a:solidFill>
                  <a:srgbClr val="C55CD1"/>
                </a:solidFill>
                <a:latin typeface="Open Sauce Bold"/>
                <a:ea typeface="Open Sauce Bold"/>
                <a:cs typeface="Open Sauce Bold"/>
                <a:sym typeface="Open Sauce Bold"/>
              </a:rPr>
              <a:t>The World Convention of Narcotics Anonymous brings tens of thousands of members together. Thousands more, including many correctional facilities, connect for free through simultaneously translated audio streaming of main meetings.</a:t>
            </a:r>
          </a:p>
        </p:txBody>
      </p:sp>
      <p:sp>
        <p:nvSpPr>
          <p:cNvPr id="10" name="TextBox 33">
            <a:extLst>
              <a:ext uri="{FF2B5EF4-FFF2-40B4-BE49-F238E27FC236}">
                <a16:creationId xmlns:a16="http://schemas.microsoft.com/office/drawing/2014/main" id="{1D777710-886D-F875-AD02-93F1F262D130}"/>
              </a:ext>
            </a:extLst>
          </p:cNvPr>
          <p:cNvSpPr txBox="1"/>
          <p:nvPr/>
        </p:nvSpPr>
        <p:spPr>
          <a:xfrm>
            <a:off x="7467600" y="304800"/>
            <a:ext cx="5334000" cy="1661993"/>
          </a:xfrm>
          <a:prstGeom prst="rect">
            <a:avLst/>
          </a:prstGeom>
        </p:spPr>
        <p:txBody>
          <a:bodyPr wrap="square" lIns="0" tIns="0" rIns="0" bIns="0" rtlCol="0" anchor="t">
            <a:spAutoFit/>
          </a:bodyPr>
          <a:lstStyle/>
          <a:p>
            <a:r>
              <a:rPr lang="en-US" sz="3600" spc="-27">
                <a:solidFill>
                  <a:schemeClr val="bg1"/>
                </a:solidFill>
                <a:latin typeface="Open Sauce Light"/>
                <a:ea typeface="Open Sauce Light"/>
                <a:cs typeface="Open Sauce Light"/>
                <a:sym typeface="Open Sauce Light"/>
              </a:rPr>
              <a:t>Go here to keep updated and listen to past recordings.</a:t>
            </a:r>
          </a:p>
        </p:txBody>
      </p:sp>
      <p:cxnSp>
        <p:nvCxnSpPr>
          <p:cNvPr id="11" name="Straight Arrow Connector 10">
            <a:extLst>
              <a:ext uri="{FF2B5EF4-FFF2-40B4-BE49-F238E27FC236}">
                <a16:creationId xmlns:a16="http://schemas.microsoft.com/office/drawing/2014/main" id="{65730903-FBB7-5ED8-5829-48E19084A116}"/>
              </a:ext>
            </a:extLst>
          </p:cNvPr>
          <p:cNvCxnSpPr>
            <a:cxnSpLocks/>
          </p:cNvCxnSpPr>
          <p:nvPr/>
        </p:nvCxnSpPr>
        <p:spPr>
          <a:xfrm flipH="1">
            <a:off x="5562600" y="609600"/>
            <a:ext cx="1905000" cy="228600"/>
          </a:xfrm>
          <a:prstGeom prst="straightConnector1">
            <a:avLst/>
          </a:prstGeom>
          <a:ln w="104775">
            <a:solidFill>
              <a:srgbClr val="9244C4"/>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large crowd of people in a room&#10;&#10;Description automatically generated">
            <a:extLst>
              <a:ext uri="{FF2B5EF4-FFF2-40B4-BE49-F238E27FC236}">
                <a16:creationId xmlns:a16="http://schemas.microsoft.com/office/drawing/2014/main" id="{7CB19838-BF34-1272-EF76-760A0939EA64}"/>
              </a:ext>
            </a:extLst>
          </p:cNvPr>
          <p:cNvPicPr>
            <a:picLocks noChangeAspect="1"/>
          </p:cNvPicPr>
          <p:nvPr/>
        </p:nvPicPr>
        <p:blipFill rotWithShape="1">
          <a:blip r:embed="rId6">
            <a:extLst>
              <a:ext uri="{28A0092B-C50C-407E-A947-70E740481C1C}">
                <a14:useLocalDpi xmlns:a14="http://schemas.microsoft.com/office/drawing/2010/main" val="0"/>
              </a:ext>
            </a:extLst>
          </a:blip>
          <a:srcRect t="19815" b="23177"/>
          <a:stretch/>
        </p:blipFill>
        <p:spPr>
          <a:xfrm>
            <a:off x="5638800" y="2057400"/>
            <a:ext cx="6172200" cy="3499073"/>
          </a:xfrm>
          <a:prstGeom prst="rect">
            <a:avLst/>
          </a:prstGeom>
        </p:spPr>
      </p:pic>
      <p:sp>
        <p:nvSpPr>
          <p:cNvPr id="8" name="Rounded Rectangle 7">
            <a:extLst>
              <a:ext uri="{FF2B5EF4-FFF2-40B4-BE49-F238E27FC236}">
                <a16:creationId xmlns:a16="http://schemas.microsoft.com/office/drawing/2014/main" id="{2BCF402D-08FE-9C0B-C349-B5FAC241DD50}"/>
              </a:ext>
            </a:extLst>
          </p:cNvPr>
          <p:cNvSpPr/>
          <p:nvPr/>
        </p:nvSpPr>
        <p:spPr>
          <a:xfrm>
            <a:off x="5562600" y="4495800"/>
            <a:ext cx="6400800" cy="22098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28">
            <a:extLst>
              <a:ext uri="{FF2B5EF4-FFF2-40B4-BE49-F238E27FC236}">
                <a16:creationId xmlns:a16="http://schemas.microsoft.com/office/drawing/2014/main" id="{F92A4D25-E8DB-44B1-FC51-696357DB20D2}"/>
              </a:ext>
            </a:extLst>
          </p:cNvPr>
          <p:cNvSpPr txBox="1"/>
          <p:nvPr/>
        </p:nvSpPr>
        <p:spPr>
          <a:xfrm>
            <a:off x="5867400" y="4572000"/>
            <a:ext cx="6172200" cy="1969770"/>
          </a:xfrm>
          <a:prstGeom prst="rect">
            <a:avLst/>
          </a:prstGeom>
        </p:spPr>
        <p:txBody>
          <a:bodyPr wrap="square" lIns="0" tIns="0" rIns="0" bIns="0" rtlCol="0" anchor="t">
            <a:spAutoFit/>
          </a:bodyPr>
          <a:lstStyle/>
          <a:p>
            <a:r>
              <a:rPr lang="en-US" sz="3200" b="1" spc="-73">
                <a:solidFill>
                  <a:srgbClr val="0E0637"/>
                </a:solidFill>
                <a:latin typeface="Open Sauce Bold"/>
                <a:ea typeface="Open Sauce Bold"/>
                <a:cs typeface="Open Sauce Bold"/>
                <a:sym typeface="Open Sauce Bold"/>
              </a:rPr>
              <a:t>We are delighted to announce that in 2028, WCNA 39 will celebrate NA’s 75th anniversary in Dublin, Ireland!</a:t>
            </a:r>
          </a:p>
        </p:txBody>
      </p:sp>
    </p:spTree>
    <p:extLst>
      <p:ext uri="{BB962C8B-B14F-4D97-AF65-F5344CB8AC3E}">
        <p14:creationId xmlns:p14="http://schemas.microsoft.com/office/powerpoint/2010/main" val="1242354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B84E6E76-A7A2-ED47-696D-C9A3E9664551}"/>
              </a:ext>
            </a:extLst>
          </p:cNvPr>
          <p:cNvPicPr>
            <a:picLocks noChangeAspect="1"/>
          </p:cNvPicPr>
          <p:nvPr/>
        </p:nvPicPr>
        <p:blipFill rotWithShape="1">
          <a:blip r:embed="rId3">
            <a:extLst>
              <a:ext uri="{28A0092B-C50C-407E-A947-70E740481C1C}">
                <a14:useLocalDpi xmlns:a14="http://schemas.microsoft.com/office/drawing/2010/main" val="0"/>
              </a:ext>
            </a:extLst>
          </a:blip>
          <a:srcRect t="49289" r="45162"/>
          <a:stretch/>
        </p:blipFill>
        <p:spPr>
          <a:xfrm rot="10800000">
            <a:off x="0" y="874362"/>
            <a:ext cx="6477000" cy="5983637"/>
          </a:xfrm>
          <a:prstGeom prst="rect">
            <a:avLst/>
          </a:prstGeom>
        </p:spPr>
      </p:pic>
      <p:pic>
        <p:nvPicPr>
          <p:cNvPr id="2" name="Picture 1" descr="A black circle with white lines&#10;&#10;Description automatically generated">
            <a:extLst>
              <a:ext uri="{FF2B5EF4-FFF2-40B4-BE49-F238E27FC236}">
                <a16:creationId xmlns:a16="http://schemas.microsoft.com/office/drawing/2014/main" id="{B37AA23D-33AF-2DA1-787C-B55AE62968E2}"/>
              </a:ext>
            </a:extLst>
          </p:cNvPr>
          <p:cNvPicPr>
            <a:picLocks noChangeAspect="1"/>
          </p:cNvPicPr>
          <p:nvPr/>
        </p:nvPicPr>
        <p:blipFill rotWithShape="1">
          <a:blip r:embed="rId3">
            <a:extLst>
              <a:ext uri="{28A0092B-C50C-407E-A947-70E740481C1C}">
                <a14:useLocalDpi xmlns:a14="http://schemas.microsoft.com/office/drawing/2010/main" val="0"/>
              </a:ext>
            </a:extLst>
          </a:blip>
          <a:srcRect t="49023" r="46898" b="1"/>
          <a:stretch/>
        </p:blipFill>
        <p:spPr>
          <a:xfrm rot="10800000">
            <a:off x="0" y="2667000"/>
            <a:ext cx="4267200" cy="4191000"/>
          </a:xfrm>
          <a:prstGeom prst="rect">
            <a:avLst/>
          </a:prstGeom>
        </p:spPr>
      </p:pic>
      <p:sp>
        <p:nvSpPr>
          <p:cNvPr id="4" name="TextBox 9">
            <a:extLst>
              <a:ext uri="{FF2B5EF4-FFF2-40B4-BE49-F238E27FC236}">
                <a16:creationId xmlns:a16="http://schemas.microsoft.com/office/drawing/2014/main" id="{30160B7C-DF25-B22B-A8AE-11745ECF2330}"/>
              </a:ext>
            </a:extLst>
          </p:cNvPr>
          <p:cNvSpPr txBox="1"/>
          <p:nvPr/>
        </p:nvSpPr>
        <p:spPr>
          <a:xfrm>
            <a:off x="457200" y="304800"/>
            <a:ext cx="10134600" cy="5374676"/>
          </a:xfrm>
          <a:prstGeom prst="rect">
            <a:avLst/>
          </a:prstGeom>
        </p:spPr>
        <p:txBody>
          <a:bodyPr wrap="square" lIns="0" tIns="0" rIns="0" bIns="0" rtlCol="0" anchor="t">
            <a:spAutoFit/>
          </a:bodyPr>
          <a:lstStyle/>
          <a:p>
            <a:pPr>
              <a:lnSpc>
                <a:spcPts val="6081"/>
              </a:lnSpc>
            </a:pPr>
            <a:r>
              <a:rPr lang="en-US" sz="6000" b="1" spc="-218">
                <a:solidFill>
                  <a:srgbClr val="FFFFFF"/>
                </a:solidFill>
                <a:latin typeface="Open Sauce Bold"/>
                <a:ea typeface="Open Sauce Bold"/>
                <a:cs typeface="Open Sauce Bold"/>
                <a:sym typeface="Open Sauce Bold"/>
              </a:rPr>
              <a:t>For more information</a:t>
            </a:r>
          </a:p>
          <a:p>
            <a:pPr>
              <a:lnSpc>
                <a:spcPts val="6081"/>
              </a:lnSpc>
            </a:pPr>
            <a:r>
              <a:rPr lang="en-US" sz="3400" b="1" i="1">
                <a:solidFill>
                  <a:srgbClr val="C55CD1"/>
                </a:solidFill>
                <a:latin typeface="Open Sauce Bold"/>
                <a:ea typeface="Open Sauce Bold"/>
                <a:cs typeface="Open Sauce Bold"/>
                <a:sym typeface="Open Sauce Bold"/>
              </a:rPr>
              <a:t>NAWS News</a:t>
            </a:r>
            <a:r>
              <a:rPr lang="en-US" sz="3400" b="1">
                <a:solidFill>
                  <a:srgbClr val="C55CD1"/>
                </a:solidFill>
                <a:latin typeface="Open Sauce Bold"/>
                <a:ea typeface="Open Sauce Bold"/>
                <a:cs typeface="Open Sauce Bold"/>
                <a:sym typeface="Open Sauce Bold"/>
              </a:rPr>
              <a:t>: </a:t>
            </a:r>
            <a:r>
              <a:rPr lang="en-US" sz="3400" b="1">
                <a:solidFill>
                  <a:srgbClr val="F5B4FF"/>
                </a:solidFill>
                <a:latin typeface="Open Sauce Bold"/>
                <a:ea typeface="Open Sauce Bold"/>
                <a:cs typeface="Open Sauce Bold"/>
                <a:sym typeface="Open Sauce Bold"/>
              </a:rPr>
              <a:t>na.org/nawsnews </a:t>
            </a:r>
          </a:p>
          <a:p>
            <a:pPr>
              <a:lnSpc>
                <a:spcPts val="6081"/>
              </a:lnSpc>
            </a:pPr>
            <a:r>
              <a:rPr lang="en-US" sz="3400" b="1" i="1">
                <a:solidFill>
                  <a:srgbClr val="C55CD1"/>
                </a:solidFill>
                <a:latin typeface="Open Sauce Bold"/>
                <a:ea typeface="Open Sauce Bold"/>
                <a:cs typeface="Open Sauce Bold"/>
                <a:sym typeface="Open Sauce Bold"/>
              </a:rPr>
              <a:t>Annual Report</a:t>
            </a:r>
            <a:r>
              <a:rPr lang="en-US" sz="3400" b="1">
                <a:solidFill>
                  <a:srgbClr val="C55CD1"/>
                </a:solidFill>
                <a:latin typeface="Open Sauce Bold"/>
                <a:ea typeface="Open Sauce Bold"/>
                <a:cs typeface="Open Sauce Bold"/>
                <a:sym typeface="Open Sauce Bold"/>
              </a:rPr>
              <a:t>: </a:t>
            </a:r>
            <a:r>
              <a:rPr lang="en-US" sz="3400" b="1">
                <a:solidFill>
                  <a:srgbClr val="F5B4FF"/>
                </a:solidFill>
                <a:latin typeface="Open Sauce Bold"/>
                <a:ea typeface="Open Sauce Bold"/>
                <a:cs typeface="Open Sauce Bold"/>
                <a:sym typeface="Open Sauce Bold"/>
              </a:rPr>
              <a:t>na.org/ar</a:t>
            </a:r>
          </a:p>
          <a:p>
            <a:pPr>
              <a:lnSpc>
                <a:spcPts val="6081"/>
              </a:lnSpc>
            </a:pPr>
            <a:r>
              <a:rPr lang="en-US" sz="3400" b="1">
                <a:solidFill>
                  <a:srgbClr val="C55CD1"/>
                </a:solidFill>
                <a:latin typeface="Open Sauce Bold"/>
                <a:ea typeface="Open Sauce Bold"/>
                <a:cs typeface="Open Sauce Bold"/>
                <a:sym typeface="Open Sauce Bold"/>
              </a:rPr>
              <a:t>About Us: </a:t>
            </a:r>
            <a:r>
              <a:rPr lang="en-US" sz="3400" b="1">
                <a:solidFill>
                  <a:srgbClr val="F5B4FF"/>
                </a:solidFill>
                <a:latin typeface="Open Sauce Bold"/>
                <a:ea typeface="Open Sauce Bold"/>
                <a:cs typeface="Open Sauce Bold"/>
                <a:sym typeface="Open Sauce Bold"/>
              </a:rPr>
              <a:t>na.org/aboutus</a:t>
            </a:r>
          </a:p>
          <a:p>
            <a:pPr>
              <a:lnSpc>
                <a:spcPts val="6081"/>
              </a:lnSpc>
            </a:pPr>
            <a:r>
              <a:rPr lang="en-US" sz="3400" b="1">
                <a:solidFill>
                  <a:srgbClr val="C55CD1"/>
                </a:solidFill>
                <a:latin typeface="Open Sauce Bold"/>
                <a:ea typeface="Open Sauce Bold"/>
                <a:cs typeface="Open Sauce Bold"/>
                <a:sym typeface="Open Sauce Bold"/>
              </a:rPr>
              <a:t>Projects &amp; Surveys: </a:t>
            </a:r>
            <a:r>
              <a:rPr lang="en-US" sz="3400" b="1">
                <a:solidFill>
                  <a:srgbClr val="F5B4FF"/>
                </a:solidFill>
                <a:latin typeface="Open Sauce Bold"/>
                <a:ea typeface="Open Sauce Bold"/>
                <a:cs typeface="Open Sauce Bold"/>
                <a:sym typeface="Open Sauce Bold"/>
              </a:rPr>
              <a:t>na.org/projects</a:t>
            </a:r>
          </a:p>
          <a:p>
            <a:pPr>
              <a:lnSpc>
                <a:spcPts val="6081"/>
              </a:lnSpc>
            </a:pPr>
            <a:r>
              <a:rPr lang="en-US" sz="3400" b="1">
                <a:solidFill>
                  <a:srgbClr val="C55CD1"/>
                </a:solidFill>
                <a:latin typeface="Open Sauce Bold"/>
                <a:ea typeface="Open Sauce Bold"/>
                <a:cs typeface="Open Sauce Bold"/>
                <a:sym typeface="Open Sauce Bold"/>
              </a:rPr>
              <a:t>World Service Conference: </a:t>
            </a:r>
            <a:r>
              <a:rPr lang="en-US" sz="3400" b="1">
                <a:solidFill>
                  <a:srgbClr val="F5B4FF"/>
                </a:solidFill>
                <a:latin typeface="Open Sauce Bold"/>
                <a:ea typeface="Open Sauce Bold"/>
                <a:cs typeface="Open Sauce Bold"/>
                <a:sym typeface="Open Sauce Bold"/>
              </a:rPr>
              <a:t>na.org/conference</a:t>
            </a:r>
          </a:p>
          <a:p>
            <a:pPr>
              <a:lnSpc>
                <a:spcPts val="6081"/>
              </a:lnSpc>
            </a:pPr>
            <a:r>
              <a:rPr lang="en-US" sz="3400" b="1">
                <a:solidFill>
                  <a:srgbClr val="C55CD1"/>
                </a:solidFill>
                <a:latin typeface="Open Sauce Bold"/>
                <a:ea typeface="Open Sauce Bold"/>
                <a:cs typeface="Open Sauce Bold"/>
                <a:sym typeface="Open Sauce Bold"/>
              </a:rPr>
              <a:t>FD Resources: </a:t>
            </a:r>
            <a:r>
              <a:rPr lang="en-US" sz="3400" b="1">
                <a:solidFill>
                  <a:srgbClr val="F5B4FF"/>
                </a:solidFill>
                <a:latin typeface="Open Sauce Bold"/>
                <a:ea typeface="Open Sauce Bold"/>
                <a:cs typeface="Open Sauce Bold"/>
                <a:sym typeface="Open Sauce Bold"/>
              </a:rPr>
              <a:t>na.org/fdresources </a:t>
            </a:r>
          </a:p>
        </p:txBody>
      </p:sp>
      <p:sp>
        <p:nvSpPr>
          <p:cNvPr id="6" name="TextBox 9">
            <a:extLst>
              <a:ext uri="{FF2B5EF4-FFF2-40B4-BE49-F238E27FC236}">
                <a16:creationId xmlns:a16="http://schemas.microsoft.com/office/drawing/2014/main" id="{60AFA6E4-325D-9332-1BF1-1AA41FDA648C}"/>
              </a:ext>
            </a:extLst>
          </p:cNvPr>
          <p:cNvSpPr txBox="1"/>
          <p:nvPr/>
        </p:nvSpPr>
        <p:spPr>
          <a:xfrm>
            <a:off x="0" y="6019800"/>
            <a:ext cx="12192000" cy="838200"/>
          </a:xfrm>
          <a:prstGeom prst="rect">
            <a:avLst/>
          </a:prstGeom>
          <a:solidFill>
            <a:srgbClr val="933ACD"/>
          </a:solidFill>
        </p:spPr>
        <p:txBody>
          <a:bodyPr wrap="none" lIns="0" tIns="0" rIns="0" bIns="0" rtlCol="0" anchor="t">
            <a:noAutofit/>
          </a:bodyPr>
          <a:lstStyle/>
          <a:p>
            <a:pPr>
              <a:lnSpc>
                <a:spcPts val="6081"/>
              </a:lnSpc>
            </a:pPr>
            <a:r>
              <a:rPr lang="en-US" sz="2800" b="1" spc="-100">
                <a:solidFill>
                  <a:schemeClr val="bg1"/>
                </a:solidFill>
                <a:latin typeface="Open Sauce Bold"/>
                <a:ea typeface="Open Sauce Bold"/>
                <a:cs typeface="Open Sauce Bold"/>
                <a:sym typeface="Open Sauce Bold"/>
              </a:rPr>
              <a:t>A complete list of short URLs is posted in Miscellaneous on na.org/maps</a:t>
            </a:r>
          </a:p>
        </p:txBody>
      </p:sp>
      <p:pic>
        <p:nvPicPr>
          <p:cNvPr id="7" name="Picture 6" descr="A blue and white rectangular object with text&#10;&#10;Description automatically generated">
            <a:extLst>
              <a:ext uri="{FF2B5EF4-FFF2-40B4-BE49-F238E27FC236}">
                <a16:creationId xmlns:a16="http://schemas.microsoft.com/office/drawing/2014/main" id="{5BFF24C2-1FAE-E641-0C1B-7934981E05AD}"/>
              </a:ext>
            </a:extLst>
          </p:cNvPr>
          <p:cNvPicPr>
            <a:picLocks noChangeAspect="1"/>
          </p:cNvPicPr>
          <p:nvPr/>
        </p:nvPicPr>
        <p:blipFill>
          <a:blip r:embed="rId4"/>
          <a:stretch>
            <a:fillRect/>
          </a:stretch>
        </p:blipFill>
        <p:spPr>
          <a:xfrm rot="917565">
            <a:off x="8886403" y="19087"/>
            <a:ext cx="3366658" cy="4348600"/>
          </a:xfrm>
          <a:prstGeom prst="rect">
            <a:avLst/>
          </a:prstGeom>
        </p:spPr>
      </p:pic>
    </p:spTree>
    <p:extLst>
      <p:ext uri="{BB962C8B-B14F-4D97-AF65-F5344CB8AC3E}">
        <p14:creationId xmlns:p14="http://schemas.microsoft.com/office/powerpoint/2010/main" val="1121904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black circle with white lines&#10;&#10;Description automatically generated">
            <a:extLst>
              <a:ext uri="{FF2B5EF4-FFF2-40B4-BE49-F238E27FC236}">
                <a16:creationId xmlns:a16="http://schemas.microsoft.com/office/drawing/2014/main" id="{816E6F3B-7AA4-4A4B-F0CE-4A892B4F8A78}"/>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19" name="Picture 18" descr="A black circle with white lines&#10;&#10;Description automatically generated">
            <a:extLst>
              <a:ext uri="{FF2B5EF4-FFF2-40B4-BE49-F238E27FC236}">
                <a16:creationId xmlns:a16="http://schemas.microsoft.com/office/drawing/2014/main" id="{82D91EA0-BC81-C44B-E0E8-0AE76E04DB22}"/>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304800" y="152400"/>
            <a:ext cx="10210800" cy="954107"/>
          </a:xfrm>
          <a:prstGeom prst="rect">
            <a:avLst/>
          </a:prstGeom>
        </p:spPr>
        <p:txBody>
          <a:bodyPr wrap="square" lIns="0" tIns="0" rIns="0" bIns="0" rtlCol="0" anchor="t">
            <a:spAutoFit/>
          </a:bodyPr>
          <a:lstStyle/>
          <a:p>
            <a:r>
              <a:rPr lang="en-US" sz="6200" b="1" spc="-100" dirty="0">
                <a:solidFill>
                  <a:srgbClr val="FFFFFF"/>
                </a:solidFill>
                <a:latin typeface="Open Sauce Bold"/>
                <a:ea typeface="Open Sauce Bold"/>
                <a:cs typeface="Open Sauce Bold"/>
                <a:sym typeface="Open Sauce Bold"/>
              </a:rPr>
              <a:t>Join us on Social Media</a:t>
            </a:r>
          </a:p>
        </p:txBody>
      </p:sp>
      <p:sp>
        <p:nvSpPr>
          <p:cNvPr id="5" name="TextBox 29">
            <a:extLst>
              <a:ext uri="{FF2B5EF4-FFF2-40B4-BE49-F238E27FC236}">
                <a16:creationId xmlns:a16="http://schemas.microsoft.com/office/drawing/2014/main" id="{130FB2ED-71A0-15BF-9689-CE60116A4437}"/>
              </a:ext>
            </a:extLst>
          </p:cNvPr>
          <p:cNvSpPr txBox="1"/>
          <p:nvPr/>
        </p:nvSpPr>
        <p:spPr>
          <a:xfrm>
            <a:off x="609600" y="1085779"/>
            <a:ext cx="9067800" cy="1923604"/>
          </a:xfrm>
          <a:prstGeom prst="rect">
            <a:avLst/>
          </a:prstGeom>
          <a:ln>
            <a:noFill/>
          </a:ln>
        </p:spPr>
        <p:txBody>
          <a:bodyPr wrap="square" lIns="0" tIns="0" rIns="0" bIns="0" rtlCol="0" anchor="t">
            <a:spAutoFit/>
          </a:bodyPr>
          <a:lstStyle/>
          <a:p>
            <a:r>
              <a:rPr lang="en-US" sz="4000" b="1" dirty="0">
                <a:ln>
                  <a:solidFill>
                    <a:srgbClr val="C55CD1"/>
                  </a:solidFill>
                </a:ln>
                <a:solidFill>
                  <a:srgbClr val="C55CD1"/>
                </a:solidFill>
                <a:latin typeface="Open Sauce Bold"/>
                <a:ea typeface="Open Sauce Bold"/>
                <a:cs typeface="Open Sauce Bold"/>
                <a:sym typeface="Open Sauce Bold"/>
              </a:rPr>
              <a:t>Instagram: </a:t>
            </a:r>
            <a:r>
              <a:rPr lang="en-US" sz="4000" b="1" dirty="0">
                <a:solidFill>
                  <a:srgbClr val="F5B4FF"/>
                </a:solidFill>
                <a:latin typeface="Open Sauce Bold"/>
                <a:ea typeface="Open Sauce Bold"/>
                <a:cs typeface="Open Sauce Bold"/>
                <a:sym typeface="Open Sauce Bold"/>
              </a:rPr>
              <a:t>@</a:t>
            </a:r>
            <a:r>
              <a:rPr lang="en-US" sz="4000" b="1" dirty="0" err="1">
                <a:solidFill>
                  <a:srgbClr val="F5B4FF"/>
                </a:solidFill>
                <a:latin typeface="Open Sauce Bold"/>
                <a:ea typeface="Open Sauce Bold"/>
                <a:cs typeface="Open Sauce Bold"/>
                <a:sym typeface="Open Sauce Bold"/>
              </a:rPr>
              <a:t>narcoticsanonymous</a:t>
            </a:r>
            <a:r>
              <a:rPr lang="en-US" sz="4000" b="1" dirty="0">
                <a:solidFill>
                  <a:srgbClr val="F5B4FF"/>
                </a:solidFill>
                <a:latin typeface="Open Sauce Bold"/>
                <a:ea typeface="Open Sauce Bold"/>
                <a:cs typeface="Open Sauce Bold"/>
                <a:sym typeface="Open Sauce Bold"/>
              </a:rPr>
              <a:t>  &amp;  @</a:t>
            </a:r>
            <a:r>
              <a:rPr lang="en-US" sz="4000" b="1" dirty="0" err="1">
                <a:solidFill>
                  <a:srgbClr val="F5B4FF"/>
                </a:solidFill>
                <a:latin typeface="Open Sauce Bold"/>
                <a:ea typeface="Open Sauce Bold"/>
                <a:cs typeface="Open Sauce Bold"/>
                <a:sym typeface="Open Sauce Bold"/>
              </a:rPr>
              <a:t>naglobalevents</a:t>
            </a:r>
            <a:endParaRPr lang="en-US" sz="4000" b="1" dirty="0">
              <a:solidFill>
                <a:srgbClr val="F5B4FF"/>
              </a:solidFill>
              <a:latin typeface="Open Sauce Bold"/>
              <a:ea typeface="Open Sauce Bold"/>
              <a:cs typeface="Open Sauce Bold"/>
              <a:sym typeface="Open Sauce Bold"/>
            </a:endParaRPr>
          </a:p>
          <a:p>
            <a:pPr>
              <a:spcBef>
                <a:spcPts val="600"/>
              </a:spcBef>
            </a:pPr>
            <a:r>
              <a:rPr lang="en-US" sz="4000" b="1" dirty="0">
                <a:ln>
                  <a:solidFill>
                    <a:srgbClr val="C55CD1"/>
                  </a:solidFill>
                </a:ln>
                <a:solidFill>
                  <a:srgbClr val="C55CD1"/>
                </a:solidFill>
                <a:latin typeface="Open Sauce Bold"/>
                <a:ea typeface="Open Sauce Bold"/>
                <a:cs typeface="Open Sauce Bold"/>
                <a:sym typeface="Open Sauce Bold"/>
              </a:rPr>
              <a:t>Facebook</a:t>
            </a:r>
            <a:r>
              <a:rPr lang="en-US" sz="4000" b="1" dirty="0">
                <a:solidFill>
                  <a:srgbClr val="C55CD1"/>
                </a:solidFill>
                <a:latin typeface="Open Sauce Bold"/>
                <a:ea typeface="Open Sauce Bold"/>
                <a:cs typeface="Open Sauce Bold"/>
                <a:sym typeface="Open Sauce Bold"/>
              </a:rPr>
              <a:t>: </a:t>
            </a:r>
            <a:r>
              <a:rPr lang="en-US" sz="4000" b="1" dirty="0">
                <a:solidFill>
                  <a:srgbClr val="F5B4FF"/>
                </a:solidFill>
                <a:latin typeface="Open Sauce Bold"/>
                <a:ea typeface="Open Sauce Bold"/>
                <a:cs typeface="Open Sauce Bold"/>
                <a:sym typeface="Open Sauce Bold"/>
              </a:rPr>
              <a:t>@</a:t>
            </a:r>
            <a:r>
              <a:rPr lang="en-US" sz="4000" b="1" dirty="0" err="1">
                <a:solidFill>
                  <a:srgbClr val="F5B4FF"/>
                </a:solidFill>
                <a:latin typeface="Open Sauce Bold"/>
                <a:ea typeface="Open Sauce Bold"/>
                <a:cs typeface="Open Sauce Bold"/>
                <a:sym typeface="Open Sauce Bold"/>
              </a:rPr>
              <a:t>naworldservices</a:t>
            </a:r>
            <a:endParaRPr lang="en-US" sz="4000" b="1" dirty="0">
              <a:solidFill>
                <a:srgbClr val="F5B4FF"/>
              </a:solidFill>
              <a:latin typeface="Open Sauce Bold"/>
              <a:ea typeface="Open Sauce Bold"/>
              <a:cs typeface="Open Sauce Bold"/>
              <a:sym typeface="Open Sauce Bold"/>
            </a:endParaRPr>
          </a:p>
        </p:txBody>
      </p:sp>
      <p:sp>
        <p:nvSpPr>
          <p:cNvPr id="8" name="TextBox 33">
            <a:extLst>
              <a:ext uri="{FF2B5EF4-FFF2-40B4-BE49-F238E27FC236}">
                <a16:creationId xmlns:a16="http://schemas.microsoft.com/office/drawing/2014/main" id="{8FD8C52B-6807-4F85-2DA3-70109F9FA4E3}"/>
              </a:ext>
            </a:extLst>
          </p:cNvPr>
          <p:cNvSpPr txBox="1"/>
          <p:nvPr/>
        </p:nvSpPr>
        <p:spPr>
          <a:xfrm>
            <a:off x="304800" y="3963588"/>
            <a:ext cx="7772400" cy="2000548"/>
          </a:xfrm>
          <a:prstGeom prst="rect">
            <a:avLst/>
          </a:prstGeom>
        </p:spPr>
        <p:txBody>
          <a:bodyPr wrap="square" lIns="0" tIns="0" rIns="0" bIns="0" rtlCol="0" anchor="t">
            <a:spAutoFit/>
          </a:bodyPr>
          <a:lstStyle/>
          <a:p>
            <a:r>
              <a:rPr lang="en-US" sz="2600" spc="-27" dirty="0">
                <a:solidFill>
                  <a:schemeClr val="bg1"/>
                </a:solidFill>
                <a:latin typeface="Open Sauce Light"/>
                <a:ea typeface="Open Sauce Light"/>
                <a:cs typeface="Open Sauce Light"/>
                <a:sym typeface="Open Sauce Light"/>
              </a:rPr>
              <a:t>Send us your pictures, memes, event flyers, and ideas for posts:</a:t>
            </a:r>
          </a:p>
          <a:p>
            <a:pPr marL="571500" indent="-205740">
              <a:buFont typeface="Arial" panose="020B0604020202020204" pitchFamily="34" charset="0"/>
              <a:buChar char="•"/>
            </a:pPr>
            <a:r>
              <a:rPr lang="en-US" sz="2600" spc="-27" dirty="0">
                <a:solidFill>
                  <a:schemeClr val="bg1"/>
                </a:solidFill>
                <a:latin typeface="Open Sauce Light"/>
                <a:ea typeface="Open Sauce Light"/>
                <a:cs typeface="Open Sauce Light"/>
                <a:sym typeface="Open Sauce Light"/>
              </a:rPr>
              <a:t>If they are your creation or in the public domain</a:t>
            </a:r>
          </a:p>
          <a:p>
            <a:pPr marL="571500" indent="-205740">
              <a:buFont typeface="Arial" panose="020B0604020202020204" pitchFamily="34" charset="0"/>
              <a:buChar char="•"/>
            </a:pPr>
            <a:r>
              <a:rPr lang="en-US" sz="2600" spc="-27" dirty="0">
                <a:solidFill>
                  <a:schemeClr val="bg1"/>
                </a:solidFill>
                <a:latin typeface="Open Sauce Light"/>
                <a:ea typeface="Open Sauce Light"/>
                <a:cs typeface="Open Sauce Light"/>
                <a:sym typeface="Open Sauce Light"/>
              </a:rPr>
              <a:t>Don’t show members’ faces</a:t>
            </a:r>
          </a:p>
          <a:p>
            <a:pPr marL="571500" indent="-205740">
              <a:buFont typeface="Arial" panose="020B0604020202020204" pitchFamily="34" charset="0"/>
              <a:buChar char="•"/>
            </a:pPr>
            <a:r>
              <a:rPr lang="en-US" sz="2600" spc="-27" dirty="0">
                <a:solidFill>
                  <a:schemeClr val="bg1"/>
                </a:solidFill>
                <a:latin typeface="Open Sauce Light"/>
                <a:ea typeface="Open Sauce Light"/>
                <a:cs typeface="Open Sauce Light"/>
                <a:sym typeface="Open Sauce Light"/>
              </a:rPr>
              <a:t>Have wide interest to NA around the world </a:t>
            </a:r>
          </a:p>
        </p:txBody>
      </p:sp>
      <p:sp>
        <p:nvSpPr>
          <p:cNvPr id="9" name="TextBox 29">
            <a:extLst>
              <a:ext uri="{FF2B5EF4-FFF2-40B4-BE49-F238E27FC236}">
                <a16:creationId xmlns:a16="http://schemas.microsoft.com/office/drawing/2014/main" id="{96BF1863-3DC9-C866-8AC5-8B0C01ADC801}"/>
              </a:ext>
            </a:extLst>
          </p:cNvPr>
          <p:cNvSpPr txBox="1"/>
          <p:nvPr/>
        </p:nvSpPr>
        <p:spPr>
          <a:xfrm>
            <a:off x="457200" y="6097932"/>
            <a:ext cx="6705600" cy="738664"/>
          </a:xfrm>
          <a:prstGeom prst="rect">
            <a:avLst/>
          </a:prstGeom>
        </p:spPr>
        <p:txBody>
          <a:bodyPr wrap="square" lIns="0" tIns="0" rIns="0" bIns="0" rtlCol="0" anchor="t">
            <a:spAutoFit/>
          </a:bodyPr>
          <a:lstStyle/>
          <a:p>
            <a:pPr algn="ctr"/>
            <a:r>
              <a:rPr lang="en-US" sz="4800" b="1" dirty="0">
                <a:solidFill>
                  <a:srgbClr val="9244C4"/>
                </a:solidFill>
                <a:latin typeface="Open Sauce Bold"/>
                <a:ea typeface="Open Sauce Bold"/>
                <a:cs typeface="Open Sauce Bold"/>
                <a:sym typeface="Open Sauce Bold"/>
              </a:rPr>
              <a:t>socialmedia@na.org</a:t>
            </a:r>
          </a:p>
        </p:txBody>
      </p:sp>
      <p:pic>
        <p:nvPicPr>
          <p:cNvPr id="13" name="Picture 12" descr="A yellow and black book cover&#10;&#10;Description automatically generated">
            <a:extLst>
              <a:ext uri="{FF2B5EF4-FFF2-40B4-BE49-F238E27FC236}">
                <a16:creationId xmlns:a16="http://schemas.microsoft.com/office/drawing/2014/main" id="{00986DE1-A2AA-AAE5-F6EE-A4F2CACE5A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7400" y="1143000"/>
            <a:ext cx="2514600" cy="3352800"/>
          </a:xfrm>
          <a:prstGeom prst="rect">
            <a:avLst/>
          </a:prstGeom>
        </p:spPr>
      </p:pic>
      <p:pic>
        <p:nvPicPr>
          <p:cNvPr id="17" name="Picture 16" descr="A close-up of a phone screen&#10;&#10;Description automatically generated">
            <a:extLst>
              <a:ext uri="{FF2B5EF4-FFF2-40B4-BE49-F238E27FC236}">
                <a16:creationId xmlns:a16="http://schemas.microsoft.com/office/drawing/2014/main" id="{7E95FCA6-F2C5-27B1-4574-8112C965D6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9600" y="3626678"/>
            <a:ext cx="2438400" cy="3251200"/>
          </a:xfrm>
          <a:prstGeom prst="rect">
            <a:avLst/>
          </a:prstGeom>
        </p:spPr>
      </p:pic>
      <p:sp>
        <p:nvSpPr>
          <p:cNvPr id="2" name="TextBox 33">
            <a:extLst>
              <a:ext uri="{FF2B5EF4-FFF2-40B4-BE49-F238E27FC236}">
                <a16:creationId xmlns:a16="http://schemas.microsoft.com/office/drawing/2014/main" id="{D128267F-5659-13BE-54D5-C12576A1337D}"/>
              </a:ext>
            </a:extLst>
          </p:cNvPr>
          <p:cNvSpPr txBox="1"/>
          <p:nvPr/>
        </p:nvSpPr>
        <p:spPr>
          <a:xfrm>
            <a:off x="228599" y="3154745"/>
            <a:ext cx="10287001" cy="861774"/>
          </a:xfrm>
          <a:prstGeom prst="rect">
            <a:avLst/>
          </a:prstGeom>
        </p:spPr>
        <p:txBody>
          <a:bodyPr wrap="square" lIns="0" tIns="0" rIns="0" bIns="0" rtlCol="0" anchor="t">
            <a:spAutoFit/>
          </a:bodyPr>
          <a:lstStyle/>
          <a:p>
            <a:r>
              <a:rPr lang="en-US" sz="3200" spc="-27" dirty="0">
                <a:ln>
                  <a:solidFill>
                    <a:srgbClr val="00B0F0"/>
                  </a:solidFill>
                </a:ln>
                <a:solidFill>
                  <a:srgbClr val="00B0F0"/>
                </a:solidFill>
                <a:latin typeface="Open Sauce Light"/>
                <a:ea typeface="Open Sauce Light"/>
                <a:cs typeface="Open Sauce Light"/>
                <a:sym typeface="Open Sauce Light"/>
              </a:rPr>
              <a:t>Stay tuned for our new YouTube channel!</a:t>
            </a:r>
          </a:p>
          <a:p>
            <a:endParaRPr lang="en-US" sz="2400" spc="-27" dirty="0">
              <a:solidFill>
                <a:srgbClr val="F5B4FF"/>
              </a:solidFill>
              <a:latin typeface="Open Sauce Light"/>
              <a:ea typeface="Open Sauce Light"/>
              <a:cs typeface="Open Sauce Light"/>
              <a:sym typeface="Open Sauce Light"/>
            </a:endParaRPr>
          </a:p>
        </p:txBody>
      </p:sp>
    </p:spTree>
    <p:extLst>
      <p:ext uri="{BB962C8B-B14F-4D97-AF65-F5344CB8AC3E}">
        <p14:creationId xmlns:p14="http://schemas.microsoft.com/office/powerpoint/2010/main" val="13666386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a:extLst>
              <a:ext uri="{FF2B5EF4-FFF2-40B4-BE49-F238E27FC236}">
                <a16:creationId xmlns:a16="http://schemas.microsoft.com/office/drawing/2014/main" id="{87ECCE0D-81E1-9FE8-B05E-D56BA6A08CE8}"/>
              </a:ext>
            </a:extLst>
          </p:cNvPr>
          <p:cNvSpPr txBox="1"/>
          <p:nvPr/>
        </p:nvSpPr>
        <p:spPr>
          <a:xfrm>
            <a:off x="304800" y="152400"/>
            <a:ext cx="10210800" cy="1354217"/>
          </a:xfrm>
          <a:prstGeom prst="rect">
            <a:avLst/>
          </a:prstGeom>
        </p:spPr>
        <p:txBody>
          <a:bodyPr wrap="square" lIns="0" tIns="0" rIns="0" bIns="0" rtlCol="0" anchor="t">
            <a:spAutoFit/>
          </a:bodyPr>
          <a:lstStyle/>
          <a:p>
            <a:r>
              <a:rPr lang="en-US" sz="4400" b="1" spc="-100">
                <a:solidFill>
                  <a:srgbClr val="FFFFFF"/>
                </a:solidFill>
                <a:latin typeface="Open Sauce Bold"/>
                <a:ea typeface="Open Sauce Bold"/>
                <a:cs typeface="Open Sauce Bold"/>
                <a:sym typeface="Open Sauce Bold"/>
              </a:rPr>
              <a:t>Keep sending us your Fellowship photos and videos</a:t>
            </a:r>
          </a:p>
        </p:txBody>
      </p:sp>
      <p:sp>
        <p:nvSpPr>
          <p:cNvPr id="3" name="TextBox 29">
            <a:extLst>
              <a:ext uri="{FF2B5EF4-FFF2-40B4-BE49-F238E27FC236}">
                <a16:creationId xmlns:a16="http://schemas.microsoft.com/office/drawing/2014/main" id="{25B6CFB1-287B-F76E-E9FC-C6C95B7C265C}"/>
              </a:ext>
            </a:extLst>
          </p:cNvPr>
          <p:cNvSpPr txBox="1"/>
          <p:nvPr/>
        </p:nvSpPr>
        <p:spPr>
          <a:xfrm>
            <a:off x="762000" y="1600200"/>
            <a:ext cx="9067800" cy="1107996"/>
          </a:xfrm>
          <a:prstGeom prst="rect">
            <a:avLst/>
          </a:prstGeom>
          <a:ln>
            <a:noFill/>
          </a:ln>
        </p:spPr>
        <p:txBody>
          <a:bodyPr wrap="square" lIns="0" tIns="0" rIns="0" bIns="0" rtlCol="0" anchor="t">
            <a:spAutoFit/>
          </a:bodyPr>
          <a:lstStyle/>
          <a:p>
            <a:r>
              <a:rPr lang="en-US" sz="3600">
                <a:solidFill>
                  <a:srgbClr val="F5B4FF"/>
                </a:solidFill>
                <a:latin typeface="Open Sauce Bold"/>
                <a:ea typeface="Open Sauce Bold"/>
                <a:cs typeface="Open Sauce Bold"/>
                <a:sym typeface="Open Sauce Bold"/>
              </a:rPr>
              <a:t>We use them in videos and presentations and even social media</a:t>
            </a:r>
          </a:p>
        </p:txBody>
      </p:sp>
      <p:sp>
        <p:nvSpPr>
          <p:cNvPr id="4" name="TextBox 33">
            <a:extLst>
              <a:ext uri="{FF2B5EF4-FFF2-40B4-BE49-F238E27FC236}">
                <a16:creationId xmlns:a16="http://schemas.microsoft.com/office/drawing/2014/main" id="{60920A9A-C300-6E98-60F3-D5333E4D1628}"/>
              </a:ext>
            </a:extLst>
          </p:cNvPr>
          <p:cNvSpPr txBox="1"/>
          <p:nvPr/>
        </p:nvSpPr>
        <p:spPr>
          <a:xfrm>
            <a:off x="685800" y="2743200"/>
            <a:ext cx="5334000" cy="2585323"/>
          </a:xfrm>
          <a:prstGeom prst="rect">
            <a:avLst/>
          </a:prstGeom>
        </p:spPr>
        <p:txBody>
          <a:bodyPr wrap="square" lIns="0" tIns="0" rIns="0" bIns="0" rtlCol="0" anchor="t">
            <a:spAutoFit/>
          </a:bodyPr>
          <a:lstStyle/>
          <a:p>
            <a:pPr marL="233363" indent="-214313">
              <a:buFont typeface="Arial" panose="020B0604020202020204" pitchFamily="34" charset="0"/>
              <a:buChar char="•"/>
            </a:pPr>
            <a:r>
              <a:rPr lang="en-US" sz="2800" spc="-27" dirty="0">
                <a:solidFill>
                  <a:srgbClr val="F5B4FF"/>
                </a:solidFill>
                <a:latin typeface="Open Sauce Light"/>
                <a:ea typeface="Open Sauce Light"/>
                <a:cs typeface="Open Sauce Light"/>
                <a:sym typeface="Open Sauce Light"/>
              </a:rPr>
              <a:t>events</a:t>
            </a:r>
          </a:p>
          <a:p>
            <a:pPr marL="233363" indent="-214313">
              <a:buFont typeface="Arial" panose="020B0604020202020204" pitchFamily="34" charset="0"/>
              <a:buChar char="•"/>
            </a:pPr>
            <a:r>
              <a:rPr lang="en-US" sz="2800" spc="-27" dirty="0">
                <a:solidFill>
                  <a:srgbClr val="F5B4FF"/>
                </a:solidFill>
                <a:latin typeface="Open Sauce Light"/>
                <a:ea typeface="Open Sauce Light"/>
                <a:cs typeface="Open Sauce Light"/>
                <a:sym typeface="Open Sauce Light"/>
              </a:rPr>
              <a:t>workshops</a:t>
            </a:r>
          </a:p>
          <a:p>
            <a:pPr marL="233363" indent="-214313">
              <a:buFont typeface="Arial" panose="020B0604020202020204" pitchFamily="34" charset="0"/>
              <a:buChar char="•"/>
            </a:pPr>
            <a:r>
              <a:rPr lang="en-US" sz="2800" spc="-27" dirty="0">
                <a:solidFill>
                  <a:srgbClr val="F5B4FF"/>
                </a:solidFill>
                <a:latin typeface="Open Sauce Light"/>
                <a:ea typeface="Open Sauce Light"/>
                <a:cs typeface="Open Sauce Light"/>
                <a:sym typeface="Open Sauce Light"/>
              </a:rPr>
              <a:t>meeting places</a:t>
            </a:r>
          </a:p>
          <a:p>
            <a:pPr marL="233363" indent="-214313">
              <a:buFont typeface="Arial" panose="020B0604020202020204" pitchFamily="34" charset="0"/>
              <a:buChar char="•"/>
            </a:pPr>
            <a:r>
              <a:rPr lang="en-US" sz="2800" spc="-27" dirty="0">
                <a:solidFill>
                  <a:srgbClr val="F5B4FF"/>
                </a:solidFill>
                <a:latin typeface="Open Sauce Light"/>
                <a:ea typeface="Open Sauce Light"/>
                <a:cs typeface="Open Sauce Light"/>
                <a:sym typeface="Open Sauce Light"/>
              </a:rPr>
              <a:t>Fellowship development</a:t>
            </a:r>
          </a:p>
          <a:p>
            <a:pPr marL="233363" indent="-214313">
              <a:buFont typeface="Arial" panose="020B0604020202020204" pitchFamily="34" charset="0"/>
              <a:buChar char="•"/>
            </a:pPr>
            <a:r>
              <a:rPr lang="en-US" sz="2800" spc="-27" dirty="0">
                <a:solidFill>
                  <a:srgbClr val="F5B4FF"/>
                </a:solidFill>
                <a:latin typeface="Open Sauce Light"/>
                <a:ea typeface="Open Sauce Light"/>
                <a:cs typeface="Open Sauce Light"/>
                <a:sym typeface="Open Sauce Light"/>
              </a:rPr>
              <a:t>member art using the NA logo or service symbol</a:t>
            </a:r>
          </a:p>
        </p:txBody>
      </p:sp>
      <p:sp>
        <p:nvSpPr>
          <p:cNvPr id="5" name="TextBox 29">
            <a:extLst>
              <a:ext uri="{FF2B5EF4-FFF2-40B4-BE49-F238E27FC236}">
                <a16:creationId xmlns:a16="http://schemas.microsoft.com/office/drawing/2014/main" id="{A4B3D56B-4C85-47CB-360B-D509C04529FF}"/>
              </a:ext>
            </a:extLst>
          </p:cNvPr>
          <p:cNvSpPr txBox="1"/>
          <p:nvPr/>
        </p:nvSpPr>
        <p:spPr>
          <a:xfrm>
            <a:off x="1143000" y="5380672"/>
            <a:ext cx="6705600" cy="1477328"/>
          </a:xfrm>
          <a:prstGeom prst="rect">
            <a:avLst/>
          </a:prstGeom>
        </p:spPr>
        <p:txBody>
          <a:bodyPr wrap="square" lIns="0" tIns="0" rIns="0" bIns="0" rtlCol="0" anchor="t">
            <a:spAutoFit/>
          </a:bodyPr>
          <a:lstStyle/>
          <a:p>
            <a:r>
              <a:rPr lang="en-US" sz="4800" b="1">
                <a:solidFill>
                  <a:srgbClr val="C55CD1"/>
                </a:solidFill>
                <a:latin typeface="Open Sauce Bold"/>
                <a:ea typeface="Open Sauce Bold"/>
                <a:cs typeface="Open Sauce Bold"/>
                <a:sym typeface="Open Sauce Bold"/>
              </a:rPr>
              <a:t>na.org/wcna </a:t>
            </a:r>
            <a:br>
              <a:rPr lang="en-US" sz="4800" b="1">
                <a:solidFill>
                  <a:srgbClr val="C55CD1"/>
                </a:solidFill>
                <a:latin typeface="Open Sauce Bold"/>
                <a:ea typeface="Open Sauce Bold"/>
                <a:cs typeface="Open Sauce Bold"/>
                <a:sym typeface="Open Sauce Bold"/>
              </a:rPr>
            </a:br>
            <a:r>
              <a:rPr lang="en-US" sz="4800" b="1">
                <a:solidFill>
                  <a:srgbClr val="C55CD1"/>
                </a:solidFill>
                <a:latin typeface="Open Sauce Bold"/>
                <a:ea typeface="Open Sauce Bold"/>
                <a:cs typeface="Open Sauce Bold"/>
                <a:sym typeface="Open Sauce Bold"/>
              </a:rPr>
              <a:t>“Share Your Photos”</a:t>
            </a:r>
          </a:p>
        </p:txBody>
      </p:sp>
      <p:pic>
        <p:nvPicPr>
          <p:cNvPr id="16" name="Picture 15">
            <a:extLst>
              <a:ext uri="{FF2B5EF4-FFF2-40B4-BE49-F238E27FC236}">
                <a16:creationId xmlns:a16="http://schemas.microsoft.com/office/drawing/2014/main" id="{9DDE80C8-D1D8-36C2-8C7E-CE091CC1B484}"/>
              </a:ext>
            </a:extLst>
          </p:cNvPr>
          <p:cNvPicPr>
            <a:picLocks noChangeAspect="1"/>
          </p:cNvPicPr>
          <p:nvPr/>
        </p:nvPicPr>
        <p:blipFill>
          <a:blip r:embed="rId3"/>
          <a:stretch>
            <a:fillRect/>
          </a:stretch>
        </p:blipFill>
        <p:spPr>
          <a:xfrm>
            <a:off x="5784850" y="0"/>
            <a:ext cx="6388100" cy="6858000"/>
          </a:xfrm>
          <a:prstGeom prst="rect">
            <a:avLst/>
          </a:prstGeom>
        </p:spPr>
      </p:pic>
    </p:spTree>
    <p:extLst>
      <p:ext uri="{BB962C8B-B14F-4D97-AF65-F5344CB8AC3E}">
        <p14:creationId xmlns:p14="http://schemas.microsoft.com/office/powerpoint/2010/main" val="23496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4" name="Rounded Rectangle 3">
            <a:extLst>
              <a:ext uri="{FF2B5EF4-FFF2-40B4-BE49-F238E27FC236}">
                <a16:creationId xmlns:a16="http://schemas.microsoft.com/office/drawing/2014/main" id="{E9CB2B19-711D-8332-AD13-12A3945C4E01}"/>
              </a:ext>
            </a:extLst>
          </p:cNvPr>
          <p:cNvSpPr/>
          <p:nvPr/>
        </p:nvSpPr>
        <p:spPr>
          <a:xfrm>
            <a:off x="2743200" y="838200"/>
            <a:ext cx="9144000" cy="17526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54">
            <a:extLst>
              <a:ext uri="{FF2B5EF4-FFF2-40B4-BE49-F238E27FC236}">
                <a16:creationId xmlns:a16="http://schemas.microsoft.com/office/drawing/2014/main" id="{B838D344-F439-37DD-0062-18355DAF0F73}"/>
              </a:ext>
            </a:extLst>
          </p:cNvPr>
          <p:cNvSpPr txBox="1"/>
          <p:nvPr/>
        </p:nvSpPr>
        <p:spPr>
          <a:xfrm>
            <a:off x="4495800" y="1371600"/>
            <a:ext cx="6858000" cy="872034"/>
          </a:xfrm>
          <a:prstGeom prst="rect">
            <a:avLst/>
          </a:prstGeom>
        </p:spPr>
        <p:txBody>
          <a:bodyPr wrap="square" lIns="0" tIns="0" rIns="0" bIns="0" rtlCol="0" anchor="t">
            <a:spAutoFit/>
          </a:bodyPr>
          <a:lstStyle/>
          <a:p>
            <a:pPr>
              <a:lnSpc>
                <a:spcPts val="6820"/>
              </a:lnSpc>
              <a:spcBef>
                <a:spcPct val="0"/>
              </a:spcBef>
            </a:pPr>
            <a:r>
              <a:rPr lang="en-US" sz="6600" b="1" spc="-160">
                <a:solidFill>
                  <a:srgbClr val="FFFFFF"/>
                </a:solidFill>
                <a:latin typeface="Open Sauce Bold"/>
                <a:ea typeface="Open Sauce Bold"/>
                <a:cs typeface="Open Sauce Bold"/>
                <a:sym typeface="Open Sauce Bold"/>
              </a:rPr>
              <a:t>When We Share</a:t>
            </a:r>
          </a:p>
        </p:txBody>
      </p:sp>
      <p:grpSp>
        <p:nvGrpSpPr>
          <p:cNvPr id="23" name="Google Shape;6708;p87">
            <a:extLst>
              <a:ext uri="{FF2B5EF4-FFF2-40B4-BE49-F238E27FC236}">
                <a16:creationId xmlns:a16="http://schemas.microsoft.com/office/drawing/2014/main" id="{67AC193C-0AF3-8FBF-A560-ED7BA041DC8D}"/>
              </a:ext>
            </a:extLst>
          </p:cNvPr>
          <p:cNvGrpSpPr/>
          <p:nvPr/>
        </p:nvGrpSpPr>
        <p:grpSpPr>
          <a:xfrm>
            <a:off x="2971800" y="1143000"/>
            <a:ext cx="1118086" cy="1107287"/>
            <a:chOff x="5049725" y="1435050"/>
            <a:chExt cx="486550" cy="481850"/>
          </a:xfrm>
          <a:solidFill>
            <a:schemeClr val="bg1">
              <a:alpha val="40000"/>
            </a:schemeClr>
          </a:solidFill>
        </p:grpSpPr>
        <p:sp>
          <p:nvSpPr>
            <p:cNvPr id="24" name="Google Shape;6709;p87">
              <a:extLst>
                <a:ext uri="{FF2B5EF4-FFF2-40B4-BE49-F238E27FC236}">
                  <a16:creationId xmlns:a16="http://schemas.microsoft.com/office/drawing/2014/main" id="{B22A09B6-D78C-F4B6-841A-92F7F1939007}"/>
                </a:ext>
              </a:extLst>
            </p:cNvPr>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5" name="Google Shape;6710;p87">
              <a:extLst>
                <a:ext uri="{FF2B5EF4-FFF2-40B4-BE49-F238E27FC236}">
                  <a16:creationId xmlns:a16="http://schemas.microsoft.com/office/drawing/2014/main" id="{0D1AA6A1-00D2-36F0-8D57-5A2A43BFCC6F}"/>
                </a:ext>
              </a:extLst>
            </p:cNvPr>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6" name="Google Shape;6711;p87">
              <a:extLst>
                <a:ext uri="{FF2B5EF4-FFF2-40B4-BE49-F238E27FC236}">
                  <a16:creationId xmlns:a16="http://schemas.microsoft.com/office/drawing/2014/main" id="{B872F5A2-E35E-C1DA-FFC1-7CC2C1363DAE}"/>
                </a:ext>
              </a:extLst>
            </p:cNvPr>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7" name="Google Shape;6712;p87">
              <a:extLst>
                <a:ext uri="{FF2B5EF4-FFF2-40B4-BE49-F238E27FC236}">
                  <a16:creationId xmlns:a16="http://schemas.microsoft.com/office/drawing/2014/main" id="{54E245C6-853A-C46F-9A4C-0832D2662C63}"/>
                </a:ext>
              </a:extLst>
            </p:cNvPr>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10" name="TextBox 54">
            <a:extLst>
              <a:ext uri="{FF2B5EF4-FFF2-40B4-BE49-F238E27FC236}">
                <a16:creationId xmlns:a16="http://schemas.microsoft.com/office/drawing/2014/main" id="{744B2F2B-4604-DB5A-EB32-2105261A646F}"/>
              </a:ext>
            </a:extLst>
          </p:cNvPr>
          <p:cNvSpPr txBox="1"/>
          <p:nvPr/>
        </p:nvSpPr>
        <p:spPr>
          <a:xfrm>
            <a:off x="5257800" y="3581400"/>
            <a:ext cx="6400800" cy="1231106"/>
          </a:xfrm>
          <a:prstGeom prst="rect">
            <a:avLst/>
          </a:prstGeom>
        </p:spPr>
        <p:txBody>
          <a:bodyPr wrap="square" lIns="0" tIns="0" rIns="0" bIns="0" rtlCol="0" anchor="t">
            <a:spAutoFit/>
          </a:bodyPr>
          <a:lstStyle/>
          <a:p>
            <a:pPr>
              <a:spcBef>
                <a:spcPct val="0"/>
              </a:spcBef>
            </a:pPr>
            <a:r>
              <a:rPr lang="en-US" sz="4000" b="1">
                <a:solidFill>
                  <a:srgbClr val="FFFFFF"/>
                </a:solidFill>
                <a:latin typeface="Open Sauce Bold"/>
                <a:ea typeface="Open Sauce Bold"/>
                <a:cs typeface="Open Sauce Bold"/>
                <a:sym typeface="Open Sauce Bold"/>
              </a:rPr>
              <a:t>na.org/contribute</a:t>
            </a:r>
          </a:p>
          <a:p>
            <a:pPr>
              <a:spcBef>
                <a:spcPct val="0"/>
              </a:spcBef>
            </a:pPr>
            <a:endParaRPr lang="en-US" sz="4000" b="1">
              <a:solidFill>
                <a:srgbClr val="FFFFFF"/>
              </a:solidFill>
              <a:latin typeface="Open Sauce Bold"/>
              <a:ea typeface="Open Sauce Bold"/>
              <a:cs typeface="Open Sauce Bold"/>
              <a:sym typeface="Open Sauce Bold"/>
            </a:endParaRPr>
          </a:p>
        </p:txBody>
      </p:sp>
      <p:pic>
        <p:nvPicPr>
          <p:cNvPr id="31" name="Picture 30" descr="A qr code on a white background&#10;&#10;Description automatically generated">
            <a:extLst>
              <a:ext uri="{FF2B5EF4-FFF2-40B4-BE49-F238E27FC236}">
                <a16:creationId xmlns:a16="http://schemas.microsoft.com/office/drawing/2014/main" id="{28BABD5B-17B5-7733-5E98-307B1F06D037}"/>
              </a:ext>
            </a:extLst>
          </p:cNvPr>
          <p:cNvPicPr>
            <a:picLocks noChangeAspect="1"/>
          </p:cNvPicPr>
          <p:nvPr/>
        </p:nvPicPr>
        <p:blipFill rotWithShape="1">
          <a:blip r:embed="rId5">
            <a:extLst>
              <a:ext uri="{28A0092B-C50C-407E-A947-70E740481C1C}">
                <a14:useLocalDpi xmlns:a14="http://schemas.microsoft.com/office/drawing/2010/main" val="0"/>
              </a:ext>
            </a:extLst>
          </a:blip>
          <a:srcRect b="21252"/>
          <a:stretch/>
        </p:blipFill>
        <p:spPr>
          <a:xfrm>
            <a:off x="838200" y="2527926"/>
            <a:ext cx="3505200" cy="3577306"/>
          </a:xfrm>
          <a:prstGeom prst="rect">
            <a:avLst/>
          </a:prstGeom>
        </p:spPr>
      </p:pic>
    </p:spTree>
    <p:extLst>
      <p:ext uri="{BB962C8B-B14F-4D97-AF65-F5344CB8AC3E}">
        <p14:creationId xmlns:p14="http://schemas.microsoft.com/office/powerpoint/2010/main" val="1161781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5D99311A-309C-0D1B-3482-398E1AAB80A6}"/>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4" name="Picture 3" descr="A black circle with white lines&#10;&#10;Description automatically generated">
            <a:extLst>
              <a:ext uri="{FF2B5EF4-FFF2-40B4-BE49-F238E27FC236}">
                <a16:creationId xmlns:a16="http://schemas.microsoft.com/office/drawing/2014/main" id="{5CC2DE4D-37B0-6E43-6D0F-3B9C0ABF7864}"/>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12700"/>
            <a:ext cx="2523067" cy="2497667"/>
          </a:xfrm>
          <a:prstGeom prst="rect">
            <a:avLst/>
          </a:prstGeom>
        </p:spPr>
      </p:pic>
      <p:pic>
        <p:nvPicPr>
          <p:cNvPr id="6" name="Picture 5" descr="A cover of a magazine&#10;&#10;Description automatically generated">
            <a:extLst>
              <a:ext uri="{FF2B5EF4-FFF2-40B4-BE49-F238E27FC236}">
                <a16:creationId xmlns:a16="http://schemas.microsoft.com/office/drawing/2014/main" id="{DEC16862-4BCB-FA98-6852-94ECB4B1DC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609600"/>
            <a:ext cx="4419600" cy="5708650"/>
          </a:xfrm>
          <a:prstGeom prst="rect">
            <a:avLst/>
          </a:prstGeom>
        </p:spPr>
      </p:pic>
      <p:sp>
        <p:nvSpPr>
          <p:cNvPr id="7" name="TextBox 54">
            <a:extLst>
              <a:ext uri="{FF2B5EF4-FFF2-40B4-BE49-F238E27FC236}">
                <a16:creationId xmlns:a16="http://schemas.microsoft.com/office/drawing/2014/main" id="{9B033937-3656-440F-BDED-084759FE85C5}"/>
              </a:ext>
            </a:extLst>
          </p:cNvPr>
          <p:cNvSpPr txBox="1"/>
          <p:nvPr/>
        </p:nvSpPr>
        <p:spPr>
          <a:xfrm>
            <a:off x="1600200" y="1143000"/>
            <a:ext cx="6400800" cy="2769989"/>
          </a:xfrm>
          <a:prstGeom prst="rect">
            <a:avLst/>
          </a:prstGeom>
        </p:spPr>
        <p:txBody>
          <a:bodyPr wrap="square" lIns="0" tIns="0" rIns="0" bIns="0" rtlCol="0" anchor="t">
            <a:spAutoFit/>
          </a:bodyPr>
          <a:lstStyle/>
          <a:p>
            <a:pPr>
              <a:spcBef>
                <a:spcPct val="0"/>
              </a:spcBef>
            </a:pPr>
            <a:r>
              <a:rPr lang="en-US" sz="6000" b="1">
                <a:solidFill>
                  <a:srgbClr val="FFFFFF"/>
                </a:solidFill>
                <a:latin typeface="Open Sauce Bold"/>
                <a:ea typeface="Open Sauce Bold"/>
                <a:cs typeface="Open Sauce Bold"/>
                <a:sym typeface="Open Sauce Bold"/>
              </a:rPr>
              <a:t>2025 </a:t>
            </a:r>
            <a:br>
              <a:rPr lang="en-US" sz="6000" b="1">
                <a:solidFill>
                  <a:srgbClr val="FFFFFF"/>
                </a:solidFill>
                <a:latin typeface="Open Sauce Bold"/>
                <a:ea typeface="Open Sauce Bold"/>
                <a:cs typeface="Open Sauce Bold"/>
                <a:sym typeface="Open Sauce Bold"/>
              </a:rPr>
            </a:br>
            <a:r>
              <a:rPr lang="en-US" sz="6000" b="1">
                <a:solidFill>
                  <a:srgbClr val="FFFFFF"/>
                </a:solidFill>
                <a:latin typeface="Open Sauce Bold"/>
                <a:ea typeface="Open Sauce Bold"/>
                <a:cs typeface="Open Sauce Bold"/>
                <a:sym typeface="Open Sauce Bold"/>
              </a:rPr>
              <a:t>Annual </a:t>
            </a:r>
            <a:br>
              <a:rPr lang="en-US" sz="6000" b="1">
                <a:solidFill>
                  <a:srgbClr val="FFFFFF"/>
                </a:solidFill>
                <a:latin typeface="Open Sauce Bold"/>
                <a:ea typeface="Open Sauce Bold"/>
                <a:cs typeface="Open Sauce Bold"/>
                <a:sym typeface="Open Sauce Bold"/>
              </a:rPr>
            </a:br>
            <a:r>
              <a:rPr lang="en-US" sz="6000" b="1">
                <a:solidFill>
                  <a:srgbClr val="FFFFFF"/>
                </a:solidFill>
                <a:latin typeface="Open Sauce Bold"/>
                <a:ea typeface="Open Sauce Bold"/>
                <a:cs typeface="Open Sauce Bold"/>
                <a:sym typeface="Open Sauce Bold"/>
              </a:rPr>
              <a:t>Report</a:t>
            </a:r>
          </a:p>
        </p:txBody>
      </p:sp>
      <p:sp>
        <p:nvSpPr>
          <p:cNvPr id="8" name="TextBox 8">
            <a:extLst>
              <a:ext uri="{FF2B5EF4-FFF2-40B4-BE49-F238E27FC236}">
                <a16:creationId xmlns:a16="http://schemas.microsoft.com/office/drawing/2014/main" id="{9414B578-3DDA-023A-B4BA-BF13B76B1717}"/>
              </a:ext>
            </a:extLst>
          </p:cNvPr>
          <p:cNvSpPr txBox="1"/>
          <p:nvPr/>
        </p:nvSpPr>
        <p:spPr>
          <a:xfrm>
            <a:off x="1600200" y="4343400"/>
            <a:ext cx="3200400" cy="456792"/>
          </a:xfrm>
          <a:prstGeom prst="rect">
            <a:avLst/>
          </a:prstGeom>
        </p:spPr>
        <p:txBody>
          <a:bodyPr wrap="square" lIns="0" tIns="0" rIns="0" bIns="0" rtlCol="0" anchor="t">
            <a:spAutoFit/>
          </a:bodyPr>
          <a:lstStyle/>
          <a:p>
            <a:pPr>
              <a:lnSpc>
                <a:spcPts val="3360"/>
              </a:lnSpc>
            </a:pPr>
            <a:r>
              <a:rPr lang="en-US" sz="4400">
                <a:solidFill>
                  <a:srgbClr val="AD64DE"/>
                </a:solidFill>
                <a:latin typeface="Open Sauce Light"/>
                <a:ea typeface="Open Sauce Light"/>
                <a:cs typeface="Open Sauce Light"/>
                <a:sym typeface="Open Sauce Light"/>
              </a:rPr>
              <a:t>na.org/ar</a:t>
            </a:r>
          </a:p>
        </p:txBody>
      </p:sp>
    </p:spTree>
    <p:extLst>
      <p:ext uri="{BB962C8B-B14F-4D97-AF65-F5344CB8AC3E}">
        <p14:creationId xmlns:p14="http://schemas.microsoft.com/office/powerpoint/2010/main" val="981548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922060-F2CC-DB9E-2C56-5CAE8701D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group of people sitting around a table&#10;&#10;Description automatically generated">
            <a:extLst>
              <a:ext uri="{FF2B5EF4-FFF2-40B4-BE49-F238E27FC236}">
                <a16:creationId xmlns:a16="http://schemas.microsoft.com/office/drawing/2014/main" id="{9FD49277-F6F6-6023-7FB2-F98B0D610E1B}"/>
              </a:ext>
            </a:extLst>
          </p:cNvPr>
          <p:cNvPicPr>
            <a:picLocks noChangeAspect="1"/>
          </p:cNvPicPr>
          <p:nvPr/>
        </p:nvPicPr>
        <p:blipFill>
          <a:blip r:embed="rId3"/>
          <a:stretch>
            <a:fillRect/>
          </a:stretch>
        </p:blipFill>
        <p:spPr>
          <a:xfrm>
            <a:off x="10886" y="0"/>
            <a:ext cx="12192000" cy="6858000"/>
          </a:xfrm>
          <a:prstGeom prst="rect">
            <a:avLst/>
          </a:prstGeom>
        </p:spPr>
      </p:pic>
    </p:spTree>
    <p:extLst>
      <p:ext uri="{BB962C8B-B14F-4D97-AF65-F5344CB8AC3E}">
        <p14:creationId xmlns:p14="http://schemas.microsoft.com/office/powerpoint/2010/main" val="3437043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9">
            <a:extLst>
              <a:ext uri="{FF2B5EF4-FFF2-40B4-BE49-F238E27FC236}">
                <a16:creationId xmlns:a16="http://schemas.microsoft.com/office/drawing/2014/main" id="{9E0C4E96-E72E-9476-AF5E-A854CDB01B36}"/>
              </a:ext>
            </a:extLst>
          </p:cNvPr>
          <p:cNvSpPr txBox="1"/>
          <p:nvPr/>
        </p:nvSpPr>
        <p:spPr>
          <a:xfrm>
            <a:off x="304800" y="2209800"/>
            <a:ext cx="6324600" cy="4216539"/>
          </a:xfrm>
          <a:prstGeom prst="rect">
            <a:avLst/>
          </a:prstGeom>
        </p:spPr>
        <p:txBody>
          <a:bodyPr wrap="square" lIns="0" tIns="0" rIns="0" bIns="0" rtlCol="0" anchor="t">
            <a:spAutoFit/>
          </a:bodyPr>
          <a:lstStyle/>
          <a:p>
            <a:r>
              <a:rPr lang="en-US" sz="4800" b="1">
                <a:solidFill>
                  <a:srgbClr val="C55CD1"/>
                </a:solidFill>
                <a:latin typeface="Open Sauce Bold"/>
                <a:ea typeface="Open Sauce Bold"/>
                <a:cs typeface="Open Sauce Bold"/>
                <a:sym typeface="Open Sauce Bold"/>
              </a:rPr>
              <a:t>Our commitment </a:t>
            </a:r>
            <a:br>
              <a:rPr lang="en-US" sz="4800" b="1">
                <a:solidFill>
                  <a:srgbClr val="C55CD1"/>
                </a:solidFill>
                <a:latin typeface="Open Sauce Bold"/>
                <a:ea typeface="Open Sauce Bold"/>
                <a:cs typeface="Open Sauce Bold"/>
                <a:sym typeface="Open Sauce Bold"/>
              </a:rPr>
            </a:br>
            <a:r>
              <a:rPr lang="en-US" sz="4800" b="1">
                <a:solidFill>
                  <a:srgbClr val="C55CD1"/>
                </a:solidFill>
                <a:latin typeface="Open Sauce Bold"/>
                <a:ea typeface="Open Sauce Bold"/>
                <a:cs typeface="Open Sauce Bold"/>
                <a:sym typeface="Open Sauce Bold"/>
              </a:rPr>
              <a:t>to self-support doesn’t mean we go it alone—it means we do it together.</a:t>
            </a:r>
          </a:p>
          <a:p>
            <a:pPr algn="r">
              <a:spcBef>
                <a:spcPts val="1200"/>
              </a:spcBef>
            </a:pPr>
            <a:r>
              <a:rPr lang="en-US" sz="2400" b="1" i="1">
                <a:solidFill>
                  <a:srgbClr val="C55CD1"/>
                </a:solidFill>
                <a:latin typeface="Open Sauce Bold"/>
                <a:ea typeface="Open Sauce Bold"/>
                <a:cs typeface="Open Sauce Bold"/>
                <a:sym typeface="Open Sauce Bold"/>
              </a:rPr>
              <a:t>Guiding Principles</a:t>
            </a:r>
            <a:r>
              <a:rPr lang="en-US" sz="2400" b="1">
                <a:solidFill>
                  <a:srgbClr val="C55CD1"/>
                </a:solidFill>
                <a:latin typeface="Open Sauce Bold"/>
                <a:ea typeface="Open Sauce Bold"/>
                <a:cs typeface="Open Sauce Bold"/>
                <a:sym typeface="Open Sauce Bold"/>
              </a:rPr>
              <a:t>, Tradition Seven</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pic>
        <p:nvPicPr>
          <p:cNvPr id="2" name="Picture 1" descr="A group of keychains with text&#10;&#10;Description automatically generated">
            <a:extLst>
              <a:ext uri="{FF2B5EF4-FFF2-40B4-BE49-F238E27FC236}">
                <a16:creationId xmlns:a16="http://schemas.microsoft.com/office/drawing/2014/main" id="{BDF3EB3D-E98C-DD63-E9D5-CC7DF721E4D7}"/>
              </a:ext>
            </a:extLst>
          </p:cNvPr>
          <p:cNvPicPr>
            <a:picLocks noChangeAspect="1"/>
          </p:cNvPicPr>
          <p:nvPr/>
        </p:nvPicPr>
        <p:blipFill>
          <a:blip r:embed="rId6"/>
          <a:stretch>
            <a:fillRect/>
          </a:stretch>
        </p:blipFill>
        <p:spPr>
          <a:xfrm>
            <a:off x="5350565" y="381001"/>
            <a:ext cx="6629400" cy="4419600"/>
          </a:xfrm>
          <a:prstGeom prst="rect">
            <a:avLst/>
          </a:prstGeom>
        </p:spPr>
      </p:pic>
    </p:spTree>
    <p:extLst>
      <p:ext uri="{BB962C8B-B14F-4D97-AF65-F5344CB8AC3E}">
        <p14:creationId xmlns:p14="http://schemas.microsoft.com/office/powerpoint/2010/main" val="1958122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5D99311A-309C-0D1B-3482-398E1AAB80A6}"/>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4" name="Picture 3" descr="A black circle with white lines&#10;&#10;Description automatically generated">
            <a:extLst>
              <a:ext uri="{FF2B5EF4-FFF2-40B4-BE49-F238E27FC236}">
                <a16:creationId xmlns:a16="http://schemas.microsoft.com/office/drawing/2014/main" id="{5CC2DE4D-37B0-6E43-6D0F-3B9C0ABF7864}"/>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12700"/>
            <a:ext cx="2523067" cy="2497667"/>
          </a:xfrm>
          <a:prstGeom prst="rect">
            <a:avLst/>
          </a:prstGeom>
        </p:spPr>
      </p:pic>
      <p:pic>
        <p:nvPicPr>
          <p:cNvPr id="5" name="Picture 4" descr="A graph with a line going up&#10;&#10;Description automatically generated">
            <a:extLst>
              <a:ext uri="{FF2B5EF4-FFF2-40B4-BE49-F238E27FC236}">
                <a16:creationId xmlns:a16="http://schemas.microsoft.com/office/drawing/2014/main" id="{D88C0290-5D93-D793-22A8-270536624DC3}"/>
              </a:ext>
            </a:extLst>
          </p:cNvPr>
          <p:cNvPicPr>
            <a:picLocks noChangeAspect="1"/>
          </p:cNvPicPr>
          <p:nvPr/>
        </p:nvPicPr>
        <p:blipFill rotWithShape="1">
          <a:blip r:embed="rId5">
            <a:extLst>
              <a:ext uri="{28A0092B-C50C-407E-A947-70E740481C1C}">
                <a14:useLocalDpi xmlns:a14="http://schemas.microsoft.com/office/drawing/2010/main" val="0"/>
              </a:ext>
            </a:extLst>
          </a:blip>
          <a:srcRect b="2731"/>
          <a:stretch/>
        </p:blipFill>
        <p:spPr>
          <a:xfrm>
            <a:off x="0" y="685800"/>
            <a:ext cx="12192000" cy="5596896"/>
          </a:xfrm>
          <a:prstGeom prst="rect">
            <a:avLst/>
          </a:prstGeom>
        </p:spPr>
      </p:pic>
    </p:spTree>
    <p:extLst>
      <p:ext uri="{BB962C8B-B14F-4D97-AF65-F5344CB8AC3E}">
        <p14:creationId xmlns:p14="http://schemas.microsoft.com/office/powerpoint/2010/main" val="12668395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305FEDE2-5D14-5546-0E7A-39E35EC56AC0}"/>
              </a:ext>
            </a:extLst>
          </p:cNvPr>
          <p:cNvSpPr/>
          <p:nvPr/>
        </p:nvSpPr>
        <p:spPr>
          <a:xfrm>
            <a:off x="6096000" y="3824287"/>
            <a:ext cx="6096000" cy="3048000"/>
          </a:xfrm>
          <a:custGeom>
            <a:avLst/>
            <a:gdLst>
              <a:gd name="connsiteX0" fmla="*/ 508010 w 6096000"/>
              <a:gd name="connsiteY0" fmla="*/ 0 h 3048000"/>
              <a:gd name="connsiteX1" fmla="*/ 5816590 w 6096000"/>
              <a:gd name="connsiteY1" fmla="*/ 0 h 3048000"/>
              <a:gd name="connsiteX2" fmla="*/ 6014330 w 6096000"/>
              <a:gd name="connsiteY2" fmla="*/ 39922 h 3048000"/>
              <a:gd name="connsiteX3" fmla="*/ 6096000 w 6096000"/>
              <a:gd name="connsiteY3" fmla="*/ 84251 h 3048000"/>
              <a:gd name="connsiteX4" fmla="*/ 6096000 w 6096000"/>
              <a:gd name="connsiteY4" fmla="*/ 2963749 h 3048000"/>
              <a:gd name="connsiteX5" fmla="*/ 6014330 w 6096000"/>
              <a:gd name="connsiteY5" fmla="*/ 3008078 h 3048000"/>
              <a:gd name="connsiteX6" fmla="*/ 5816590 w 6096000"/>
              <a:gd name="connsiteY6" fmla="*/ 3048000 h 3048000"/>
              <a:gd name="connsiteX7" fmla="*/ 508010 w 6096000"/>
              <a:gd name="connsiteY7" fmla="*/ 3048000 h 3048000"/>
              <a:gd name="connsiteX8" fmla="*/ 0 w 6096000"/>
              <a:gd name="connsiteY8" fmla="*/ 2539990 h 3048000"/>
              <a:gd name="connsiteX9" fmla="*/ 0 w 6096000"/>
              <a:gd name="connsiteY9" fmla="*/ 508010 h 3048000"/>
              <a:gd name="connsiteX10" fmla="*/ 508010 w 6096000"/>
              <a:gd name="connsiteY10" fmla="*/ 0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3048000">
                <a:moveTo>
                  <a:pt x="508010" y="0"/>
                </a:moveTo>
                <a:lnTo>
                  <a:pt x="5816590" y="0"/>
                </a:lnTo>
                <a:cubicBezTo>
                  <a:pt x="5886732" y="0"/>
                  <a:pt x="5953553" y="14215"/>
                  <a:pt x="6014330" y="39922"/>
                </a:cubicBezTo>
                <a:lnTo>
                  <a:pt x="6096000" y="84251"/>
                </a:lnTo>
                <a:lnTo>
                  <a:pt x="6096000" y="2963749"/>
                </a:lnTo>
                <a:lnTo>
                  <a:pt x="6014330" y="3008078"/>
                </a:lnTo>
                <a:cubicBezTo>
                  <a:pt x="5953553" y="3033785"/>
                  <a:pt x="5886732" y="3048000"/>
                  <a:pt x="5816590" y="3048000"/>
                </a:cubicBezTo>
                <a:lnTo>
                  <a:pt x="508010" y="3048000"/>
                </a:lnTo>
                <a:cubicBezTo>
                  <a:pt x="227444" y="3048000"/>
                  <a:pt x="0" y="2820556"/>
                  <a:pt x="0" y="2539990"/>
                </a:cubicBezTo>
                <a:lnTo>
                  <a:pt x="0" y="508010"/>
                </a:lnTo>
                <a:cubicBezTo>
                  <a:pt x="0" y="227444"/>
                  <a:pt x="227444" y="0"/>
                  <a:pt x="508010" y="0"/>
                </a:cubicBezTo>
                <a:close/>
              </a:path>
            </a:pathLst>
          </a:custGeom>
          <a:solidFill>
            <a:schemeClr val="bg1"/>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ounded Rectangle 13">
            <a:extLst>
              <a:ext uri="{FF2B5EF4-FFF2-40B4-BE49-F238E27FC236}">
                <a16:creationId xmlns:a16="http://schemas.microsoft.com/office/drawing/2014/main" id="{FA8E6285-2225-F00B-13A9-CFCE06524D25}"/>
              </a:ext>
            </a:extLst>
          </p:cNvPr>
          <p:cNvSpPr/>
          <p:nvPr/>
        </p:nvSpPr>
        <p:spPr>
          <a:xfrm>
            <a:off x="19050" y="1752600"/>
            <a:ext cx="6915150" cy="3962400"/>
          </a:xfrm>
          <a:prstGeom prst="roundRect">
            <a:avLst/>
          </a:prstGeom>
          <a:solidFill>
            <a:schemeClr val="bg1"/>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circle with white lines&#10;&#10;Description automatically generated">
            <a:extLst>
              <a:ext uri="{FF2B5EF4-FFF2-40B4-BE49-F238E27FC236}">
                <a16:creationId xmlns:a16="http://schemas.microsoft.com/office/drawing/2014/main" id="{5D99311A-309C-0D1B-3482-398E1AAB80A6}"/>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4" name="Picture 3" descr="A black circle with white lines&#10;&#10;Description automatically generated">
            <a:extLst>
              <a:ext uri="{FF2B5EF4-FFF2-40B4-BE49-F238E27FC236}">
                <a16:creationId xmlns:a16="http://schemas.microsoft.com/office/drawing/2014/main" id="{5CC2DE4D-37B0-6E43-6D0F-3B9C0ABF7864}"/>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12700"/>
            <a:ext cx="2523067" cy="2497667"/>
          </a:xfrm>
          <a:prstGeom prst="rect">
            <a:avLst/>
          </a:prstGeom>
        </p:spPr>
      </p:pic>
      <p:pic>
        <p:nvPicPr>
          <p:cNvPr id="10" name="Picture 9" descr="A pie chart showing the amount of information in a book distribution&#10;&#10;Description automatically generated">
            <a:extLst>
              <a:ext uri="{FF2B5EF4-FFF2-40B4-BE49-F238E27FC236}">
                <a16:creationId xmlns:a16="http://schemas.microsoft.com/office/drawing/2014/main" id="{46621DED-2B88-94E4-395C-828BEA7ED5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2133600"/>
            <a:ext cx="6692900" cy="3329463"/>
          </a:xfrm>
          <a:prstGeom prst="rect">
            <a:avLst/>
          </a:prstGeom>
        </p:spPr>
      </p:pic>
      <p:pic>
        <p:nvPicPr>
          <p:cNvPr id="12" name="Picture 11" descr="A pie chart with text and numbers&#10;&#10;Description automatically generated">
            <a:extLst>
              <a:ext uri="{FF2B5EF4-FFF2-40B4-BE49-F238E27FC236}">
                <a16:creationId xmlns:a16="http://schemas.microsoft.com/office/drawing/2014/main" id="{B29493E9-B15B-9D28-8710-F51D1782A7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1053" y="3962400"/>
            <a:ext cx="5716184" cy="2895600"/>
          </a:xfrm>
          <a:prstGeom prst="rect">
            <a:avLst/>
          </a:prstGeom>
        </p:spPr>
      </p:pic>
      <p:sp>
        <p:nvSpPr>
          <p:cNvPr id="13" name="TextBox 54">
            <a:extLst>
              <a:ext uri="{FF2B5EF4-FFF2-40B4-BE49-F238E27FC236}">
                <a16:creationId xmlns:a16="http://schemas.microsoft.com/office/drawing/2014/main" id="{2DD6C555-4789-A0B2-B569-589E983A1FF3}"/>
              </a:ext>
            </a:extLst>
          </p:cNvPr>
          <p:cNvSpPr txBox="1"/>
          <p:nvPr/>
        </p:nvSpPr>
        <p:spPr>
          <a:xfrm>
            <a:off x="7138987" y="228600"/>
            <a:ext cx="5029200" cy="3323987"/>
          </a:xfrm>
          <a:prstGeom prst="rect">
            <a:avLst/>
          </a:prstGeom>
        </p:spPr>
        <p:txBody>
          <a:bodyPr wrap="square" lIns="0" tIns="0" rIns="0" bIns="0" rtlCol="0" anchor="t">
            <a:spAutoFit/>
          </a:bodyPr>
          <a:lstStyle/>
          <a:p>
            <a:pPr>
              <a:spcBef>
                <a:spcPct val="0"/>
              </a:spcBef>
            </a:pPr>
            <a:r>
              <a:rPr lang="en-US" sz="5200" b="1">
                <a:solidFill>
                  <a:srgbClr val="C55CD1"/>
                </a:solidFill>
                <a:latin typeface="Open Sauce Bold"/>
                <a:ea typeface="Open Sauce Bold"/>
                <a:cs typeface="Open Sauce Bold"/>
                <a:sym typeface="Open Sauce Bold"/>
              </a:rPr>
              <a:t>Sales for each</a:t>
            </a:r>
          </a:p>
          <a:p>
            <a:pPr>
              <a:spcBef>
                <a:spcPct val="0"/>
              </a:spcBef>
            </a:pPr>
            <a:r>
              <a:rPr lang="en-US" sz="5200" b="1">
                <a:solidFill>
                  <a:srgbClr val="C55CD1"/>
                </a:solidFill>
                <a:latin typeface="Open Sauce Bold"/>
                <a:ea typeface="Open Sauce Bold"/>
                <a:cs typeface="Open Sauce Bold"/>
                <a:sym typeface="Open Sauce Bold"/>
              </a:rPr>
              <a:t>book are down</a:t>
            </a:r>
          </a:p>
          <a:p>
            <a:pPr>
              <a:spcBef>
                <a:spcPct val="0"/>
              </a:spcBef>
            </a:pPr>
            <a:r>
              <a:rPr lang="en-US" sz="5200" b="1">
                <a:solidFill>
                  <a:srgbClr val="C55CD1"/>
                </a:solidFill>
                <a:latin typeface="Open Sauce Bold"/>
                <a:ea typeface="Open Sauce Bold"/>
                <a:cs typeface="Open Sauce Bold"/>
                <a:sym typeface="Open Sauce Bold"/>
              </a:rPr>
              <a:t>compared to</a:t>
            </a:r>
          </a:p>
          <a:p>
            <a:pPr>
              <a:spcBef>
                <a:spcPct val="0"/>
              </a:spcBef>
            </a:pPr>
            <a:r>
              <a:rPr lang="en-US" sz="5200" b="1">
                <a:solidFill>
                  <a:srgbClr val="C55CD1"/>
                </a:solidFill>
                <a:latin typeface="Open Sauce Bold"/>
                <a:ea typeface="Open Sauce Bold"/>
                <a:cs typeface="Open Sauce Bold"/>
                <a:sym typeface="Open Sauce Bold"/>
              </a:rPr>
              <a:t>FY 2024.</a:t>
            </a:r>
          </a:p>
        </p:txBody>
      </p:sp>
    </p:spTree>
    <p:extLst>
      <p:ext uri="{BB962C8B-B14F-4D97-AF65-F5344CB8AC3E}">
        <p14:creationId xmlns:p14="http://schemas.microsoft.com/office/powerpoint/2010/main" val="2771684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newspaper&#10;&#10;Description automatically generated">
            <a:extLst>
              <a:ext uri="{FF2B5EF4-FFF2-40B4-BE49-F238E27FC236}">
                <a16:creationId xmlns:a16="http://schemas.microsoft.com/office/drawing/2014/main" id="{8732FE09-DFA3-4E98-33E5-4B5BDAD87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114363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7F73D8E-A63A-FD11-CBFE-4A62872239BC}"/>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5530F7EB-C3A0-C667-40BD-C9D0DDA280CA}"/>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3" name="Rounded Rectangle 2">
            <a:extLst>
              <a:ext uri="{FF2B5EF4-FFF2-40B4-BE49-F238E27FC236}">
                <a16:creationId xmlns:a16="http://schemas.microsoft.com/office/drawing/2014/main" id="{0A18985A-B10F-3164-6EA4-B589793E37A4}"/>
              </a:ext>
            </a:extLst>
          </p:cNvPr>
          <p:cNvSpPr/>
          <p:nvPr/>
        </p:nvSpPr>
        <p:spPr>
          <a:xfrm>
            <a:off x="3352800" y="838200"/>
            <a:ext cx="8382000" cy="18288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54">
            <a:extLst>
              <a:ext uri="{FF2B5EF4-FFF2-40B4-BE49-F238E27FC236}">
                <a16:creationId xmlns:a16="http://schemas.microsoft.com/office/drawing/2014/main" id="{BC41FEDF-5C3D-FC26-F611-F1A5B290FBF3}"/>
              </a:ext>
            </a:extLst>
          </p:cNvPr>
          <p:cNvSpPr txBox="1"/>
          <p:nvPr/>
        </p:nvSpPr>
        <p:spPr>
          <a:xfrm>
            <a:off x="5105400" y="990600"/>
            <a:ext cx="6400800" cy="1744067"/>
          </a:xfrm>
          <a:prstGeom prst="rect">
            <a:avLst/>
          </a:prstGeom>
        </p:spPr>
        <p:txBody>
          <a:bodyPr wrap="square" lIns="0" tIns="0" rIns="0" bIns="0" rtlCol="0" anchor="t">
            <a:spAutoFit/>
          </a:bodyPr>
          <a:lstStyle/>
          <a:p>
            <a:pPr>
              <a:lnSpc>
                <a:spcPts val="6820"/>
              </a:lnSpc>
              <a:spcBef>
                <a:spcPct val="0"/>
              </a:spcBef>
            </a:pPr>
            <a:r>
              <a:rPr lang="en-US" sz="6600" b="1">
                <a:solidFill>
                  <a:srgbClr val="FFFFFF"/>
                </a:solidFill>
                <a:latin typeface="Open Sauce Bold"/>
                <a:ea typeface="Open Sauce Bold"/>
                <a:cs typeface="Open Sauce Bold"/>
                <a:sym typeface="Open Sauce Bold"/>
              </a:rPr>
              <a:t>Questions and </a:t>
            </a:r>
            <a:br>
              <a:rPr lang="en-US" sz="6600" b="1">
                <a:solidFill>
                  <a:srgbClr val="FFFFFF"/>
                </a:solidFill>
                <a:latin typeface="Open Sauce Bold"/>
                <a:ea typeface="Open Sauce Bold"/>
                <a:cs typeface="Open Sauce Bold"/>
                <a:sym typeface="Open Sauce Bold"/>
              </a:rPr>
            </a:br>
            <a:r>
              <a:rPr lang="en-US" sz="6600" b="1">
                <a:solidFill>
                  <a:srgbClr val="FFFFFF"/>
                </a:solidFill>
                <a:latin typeface="Open Sauce Bold"/>
                <a:ea typeface="Open Sauce Bold"/>
                <a:cs typeface="Open Sauce Bold"/>
                <a:sym typeface="Open Sauce Bold"/>
              </a:rPr>
              <a:t>Answers</a:t>
            </a:r>
          </a:p>
        </p:txBody>
      </p:sp>
      <p:sp>
        <p:nvSpPr>
          <p:cNvPr id="5" name="Google Shape;8026;p90">
            <a:extLst>
              <a:ext uri="{FF2B5EF4-FFF2-40B4-BE49-F238E27FC236}">
                <a16:creationId xmlns:a16="http://schemas.microsoft.com/office/drawing/2014/main" id="{06BBD7CD-2095-754D-5DB1-7DD11ECB46C7}"/>
              </a:ext>
            </a:extLst>
          </p:cNvPr>
          <p:cNvSpPr/>
          <p:nvPr/>
        </p:nvSpPr>
        <p:spPr>
          <a:xfrm>
            <a:off x="3581400" y="1143000"/>
            <a:ext cx="1279287" cy="1279178"/>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bg1">
              <a:alpha val="40000"/>
            </a:schemeClr>
          </a:solidFill>
          <a:ln>
            <a:noFill/>
          </a:ln>
        </p:spPr>
        <p:txBody>
          <a:bodyPr spcFirstLastPara="1" wrap="square" lIns="121900" tIns="121900" rIns="121900" bIns="121900" anchor="ctr" anchorCtr="0">
            <a:noAutofit/>
          </a:bodyPr>
          <a:lstStyle/>
          <a:p>
            <a:endParaRPr sz="2400"/>
          </a:p>
        </p:txBody>
      </p:sp>
    </p:spTree>
    <p:extLst>
      <p:ext uri="{BB962C8B-B14F-4D97-AF65-F5344CB8AC3E}">
        <p14:creationId xmlns:p14="http://schemas.microsoft.com/office/powerpoint/2010/main" val="28516445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A5820BAA-C42A-B76F-FDB4-74017BB411EE}"/>
              </a:ext>
            </a:extLst>
          </p:cNvPr>
          <p:cNvGrpSpPr/>
          <p:nvPr/>
        </p:nvGrpSpPr>
        <p:grpSpPr>
          <a:xfrm rot="12321503">
            <a:off x="-2641600" y="-2921000"/>
            <a:ext cx="6185825" cy="6185825"/>
            <a:chOff x="0" y="0"/>
            <a:chExt cx="812800" cy="812800"/>
          </a:xfrm>
        </p:grpSpPr>
        <p:sp>
          <p:nvSpPr>
            <p:cNvPr id="3" name="Freeform 4">
              <a:extLst>
                <a:ext uri="{FF2B5EF4-FFF2-40B4-BE49-F238E27FC236}">
                  <a16:creationId xmlns:a16="http://schemas.microsoft.com/office/drawing/2014/main" id="{6C43A2E8-49E7-21B9-A9B9-D0179A203B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1">
              <a:gsLst>
                <a:gs pos="0">
                  <a:srgbClr val="FFFFFF">
                    <a:alpha val="2100"/>
                  </a:srgbClr>
                </a:gs>
                <a:gs pos="25000">
                  <a:srgbClr val="FFFFFF">
                    <a:alpha val="3000"/>
                  </a:srgbClr>
                </a:gs>
                <a:gs pos="50000">
                  <a:srgbClr val="FFFFFF">
                    <a:alpha val="2000"/>
                  </a:srgbClr>
                </a:gs>
                <a:gs pos="75000">
                  <a:srgbClr val="FFFFFF">
                    <a:alpha val="3000"/>
                  </a:srgbClr>
                </a:gs>
                <a:gs pos="100000">
                  <a:srgbClr val="FFFFFF">
                    <a:alpha val="2000"/>
                  </a:srgbClr>
                </a:gs>
              </a:gsLst>
              <a:lin ang="2700000"/>
            </a:gradFill>
            <a:ln w="19050" cap="rnd">
              <a:solidFill>
                <a:srgbClr val="FFFFFF">
                  <a:alpha val="19608"/>
                </a:srgbClr>
              </a:solidFill>
              <a:prstDash val="solid"/>
              <a:round/>
            </a:ln>
          </p:spPr>
          <p:txBody>
            <a:bodyPr/>
            <a:lstStyle/>
            <a:p>
              <a:endParaRPr lang="en-US" sz="800"/>
            </a:p>
          </p:txBody>
        </p:sp>
        <p:sp>
          <p:nvSpPr>
            <p:cNvPr id="4" name="TextBox 5">
              <a:extLst>
                <a:ext uri="{FF2B5EF4-FFF2-40B4-BE49-F238E27FC236}">
                  <a16:creationId xmlns:a16="http://schemas.microsoft.com/office/drawing/2014/main" id="{4EC4DEE7-F5D6-85EF-82DA-55D5754FA930}"/>
                </a:ext>
              </a:extLst>
            </p:cNvPr>
            <p:cNvSpPr txBox="1"/>
            <p:nvPr/>
          </p:nvSpPr>
          <p:spPr>
            <a:xfrm>
              <a:off x="76200" y="819150"/>
              <a:ext cx="660400" cy="660400"/>
            </a:xfrm>
            <a:prstGeom prst="rect">
              <a:avLst/>
            </a:prstGeom>
          </p:spPr>
          <p:txBody>
            <a:bodyPr lIns="33867" tIns="33867" rIns="33867" bIns="33867" rtlCol="0" anchor="ctr"/>
            <a:lstStyle/>
            <a:p>
              <a:pPr>
                <a:lnSpc>
                  <a:spcPts val="13116"/>
                </a:lnSpc>
                <a:spcBef>
                  <a:spcPct val="0"/>
                </a:spcBef>
              </a:pPr>
              <a:endParaRPr sz="800"/>
            </a:p>
          </p:txBody>
        </p:sp>
      </p:grpSp>
      <p:grpSp>
        <p:nvGrpSpPr>
          <p:cNvPr id="5" name="Group 6">
            <a:extLst>
              <a:ext uri="{FF2B5EF4-FFF2-40B4-BE49-F238E27FC236}">
                <a16:creationId xmlns:a16="http://schemas.microsoft.com/office/drawing/2014/main" id="{C2303C78-B001-392E-17B2-4BEC80151DAA}"/>
              </a:ext>
            </a:extLst>
          </p:cNvPr>
          <p:cNvGrpSpPr/>
          <p:nvPr/>
        </p:nvGrpSpPr>
        <p:grpSpPr>
          <a:xfrm rot="12321503">
            <a:off x="-1313430" y="-1542029"/>
            <a:ext cx="3475403" cy="3475403"/>
            <a:chOff x="0" y="0"/>
            <a:chExt cx="812800" cy="812800"/>
          </a:xfrm>
          <a:effectLst>
            <a:glow>
              <a:schemeClr val="accent1">
                <a:alpha val="40000"/>
              </a:schemeClr>
            </a:glow>
          </a:effectLst>
        </p:grpSpPr>
        <p:sp>
          <p:nvSpPr>
            <p:cNvPr id="6" name="Freeform 7">
              <a:extLst>
                <a:ext uri="{FF2B5EF4-FFF2-40B4-BE49-F238E27FC236}">
                  <a16:creationId xmlns:a16="http://schemas.microsoft.com/office/drawing/2014/main" id="{62551F33-8F82-C7F7-025F-C251D0D404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1">
              <a:gsLst>
                <a:gs pos="0">
                  <a:srgbClr val="FFFFFF">
                    <a:alpha val="2100"/>
                  </a:srgbClr>
                </a:gs>
                <a:gs pos="25000">
                  <a:srgbClr val="FFFFFF">
                    <a:alpha val="3000"/>
                  </a:srgbClr>
                </a:gs>
                <a:gs pos="50000">
                  <a:srgbClr val="FFFFFF">
                    <a:alpha val="2000"/>
                  </a:srgbClr>
                </a:gs>
                <a:gs pos="75000">
                  <a:srgbClr val="FFFFFF">
                    <a:alpha val="3000"/>
                  </a:srgbClr>
                </a:gs>
                <a:gs pos="100000">
                  <a:srgbClr val="FFFFFF">
                    <a:alpha val="2000"/>
                  </a:srgbClr>
                </a:gs>
              </a:gsLst>
              <a:lin ang="2700000"/>
            </a:gradFill>
            <a:ln w="19050" cap="rnd">
              <a:solidFill>
                <a:srgbClr val="FFFFFF">
                  <a:alpha val="19608"/>
                </a:srgbClr>
              </a:solidFill>
              <a:prstDash val="solid"/>
              <a:round/>
            </a:ln>
          </p:spPr>
          <p:txBody>
            <a:bodyPr/>
            <a:lstStyle/>
            <a:p>
              <a:endParaRPr lang="en-US" sz="800"/>
            </a:p>
          </p:txBody>
        </p:sp>
        <p:sp>
          <p:nvSpPr>
            <p:cNvPr id="7" name="TextBox 8">
              <a:extLst>
                <a:ext uri="{FF2B5EF4-FFF2-40B4-BE49-F238E27FC236}">
                  <a16:creationId xmlns:a16="http://schemas.microsoft.com/office/drawing/2014/main" id="{C34A4515-E2FE-F381-E494-0D82640F7255}"/>
                </a:ext>
              </a:extLst>
            </p:cNvPr>
            <p:cNvSpPr txBox="1"/>
            <p:nvPr/>
          </p:nvSpPr>
          <p:spPr>
            <a:xfrm>
              <a:off x="76200" y="161925"/>
              <a:ext cx="660400" cy="574675"/>
            </a:xfrm>
            <a:prstGeom prst="rect">
              <a:avLst/>
            </a:prstGeom>
          </p:spPr>
          <p:txBody>
            <a:bodyPr lIns="33867" tIns="33867" rIns="33867" bIns="33867" rtlCol="0" anchor="ctr"/>
            <a:lstStyle/>
            <a:p>
              <a:pPr algn="ctr">
                <a:lnSpc>
                  <a:spcPts val="1479"/>
                </a:lnSpc>
                <a:spcBef>
                  <a:spcPct val="0"/>
                </a:spcBef>
              </a:pPr>
              <a:endParaRPr sz="800"/>
            </a:p>
          </p:txBody>
        </p:sp>
      </p:grpSp>
      <p:sp>
        <p:nvSpPr>
          <p:cNvPr id="50" name="Oval 49">
            <a:extLst>
              <a:ext uri="{FF2B5EF4-FFF2-40B4-BE49-F238E27FC236}">
                <a16:creationId xmlns:a16="http://schemas.microsoft.com/office/drawing/2014/main" id="{843AE5F2-9C0A-AA3F-0AA1-715D3D565C3E}"/>
              </a:ext>
            </a:extLst>
          </p:cNvPr>
          <p:cNvSpPr/>
          <p:nvPr/>
        </p:nvSpPr>
        <p:spPr>
          <a:xfrm>
            <a:off x="11277600" y="5410200"/>
            <a:ext cx="3200400" cy="3200400"/>
          </a:xfrm>
          <a:prstGeom prst="ellipse">
            <a:avLst/>
          </a:prstGeom>
          <a:gradFill>
            <a:gsLst>
              <a:gs pos="100000">
                <a:schemeClr val="accent1">
                  <a:lumMod val="5000"/>
                  <a:lumOff val="95000"/>
                  <a:alpha val="2000"/>
                </a:schemeClr>
              </a:gs>
              <a:gs pos="26000">
                <a:srgbClr val="FBFCFE">
                  <a:alpha val="0"/>
                </a:srgbClr>
              </a:gs>
              <a:gs pos="100000">
                <a:schemeClr val="bg1">
                  <a:alpha val="0"/>
                </a:schemeClr>
              </a:gs>
            </a:gsLst>
            <a:lin ang="5400000" scaled="1"/>
          </a:gradFill>
          <a:ln w="3175">
            <a:solidFill>
              <a:schemeClr val="bg1">
                <a:alpha val="60934"/>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          </a:t>
            </a:r>
          </a:p>
        </p:txBody>
      </p:sp>
      <p:sp>
        <p:nvSpPr>
          <p:cNvPr id="66" name="Oval 65">
            <a:extLst>
              <a:ext uri="{FF2B5EF4-FFF2-40B4-BE49-F238E27FC236}">
                <a16:creationId xmlns:a16="http://schemas.microsoft.com/office/drawing/2014/main" id="{ED93BBD6-1242-1A4C-A11B-2837927EE5DD}"/>
              </a:ext>
            </a:extLst>
          </p:cNvPr>
          <p:cNvSpPr/>
          <p:nvPr/>
        </p:nvSpPr>
        <p:spPr>
          <a:xfrm>
            <a:off x="12039600" y="5207000"/>
            <a:ext cx="5181600" cy="5181600"/>
          </a:xfrm>
          <a:prstGeom prst="ellipse">
            <a:avLst/>
          </a:prstGeom>
          <a:gradFill>
            <a:gsLst>
              <a:gs pos="100000">
                <a:schemeClr val="accent1">
                  <a:lumMod val="5000"/>
                  <a:lumOff val="95000"/>
                  <a:alpha val="2000"/>
                </a:schemeClr>
              </a:gs>
              <a:gs pos="26000">
                <a:srgbClr val="FBFCFE">
                  <a:alpha val="0"/>
                </a:srgbClr>
              </a:gs>
              <a:gs pos="100000">
                <a:schemeClr val="bg1">
                  <a:alpha val="0"/>
                </a:schemeClr>
              </a:gs>
            </a:gsLst>
            <a:lin ang="5400000" scaled="1"/>
          </a:gradFill>
          <a:ln w="3175">
            <a:solidFill>
              <a:schemeClr val="bg1">
                <a:alpha val="66495"/>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          </a:t>
            </a:r>
          </a:p>
        </p:txBody>
      </p:sp>
      <p:pic>
        <p:nvPicPr>
          <p:cNvPr id="72" name="Picture 71" descr="A black circle with white lines&#10;&#10;Description automatically generated">
            <a:extLst>
              <a:ext uri="{FF2B5EF4-FFF2-40B4-BE49-F238E27FC236}">
                <a16:creationId xmlns:a16="http://schemas.microsoft.com/office/drawing/2014/main" id="{DC9DDBC9-A1CC-AECE-51EA-D501D27DE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000" y="1752600"/>
            <a:ext cx="3208867" cy="3208867"/>
          </a:xfrm>
          <a:prstGeom prst="rect">
            <a:avLst/>
          </a:prstGeom>
        </p:spPr>
      </p:pic>
      <p:pic>
        <p:nvPicPr>
          <p:cNvPr id="76" name="Picture 75" descr="A black circle with white lines&#10;&#10;Description automatically generated">
            <a:extLst>
              <a:ext uri="{FF2B5EF4-FFF2-40B4-BE49-F238E27FC236}">
                <a16:creationId xmlns:a16="http://schemas.microsoft.com/office/drawing/2014/main" id="{3CCABAB7-DF49-09A3-2A8D-B5DF9FA0238F}"/>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3098800" y="5613400"/>
            <a:ext cx="3556000" cy="3124200"/>
          </a:xfrm>
          <a:prstGeom prst="rect">
            <a:avLst/>
          </a:prstGeom>
        </p:spPr>
      </p:pic>
      <p:pic>
        <p:nvPicPr>
          <p:cNvPr id="74" name="Picture 73" descr="A black circle with white lines&#10;&#10;Description automatically generated">
            <a:extLst>
              <a:ext uri="{FF2B5EF4-FFF2-40B4-BE49-F238E27FC236}">
                <a16:creationId xmlns:a16="http://schemas.microsoft.com/office/drawing/2014/main" id="{A9DE45E2-2D6D-EEBD-29C4-3A3679A81667}"/>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3098800" y="6629400"/>
            <a:ext cx="2548467" cy="2108200"/>
          </a:xfrm>
          <a:prstGeom prst="rect">
            <a:avLst/>
          </a:prstGeom>
        </p:spPr>
      </p:pic>
      <p:grpSp>
        <p:nvGrpSpPr>
          <p:cNvPr id="87" name="Group 86">
            <a:extLst>
              <a:ext uri="{FF2B5EF4-FFF2-40B4-BE49-F238E27FC236}">
                <a16:creationId xmlns:a16="http://schemas.microsoft.com/office/drawing/2014/main" id="{212DF14C-704B-865D-BAD1-A23D09AE57CF}"/>
              </a:ext>
            </a:extLst>
          </p:cNvPr>
          <p:cNvGrpSpPr/>
          <p:nvPr/>
        </p:nvGrpSpPr>
        <p:grpSpPr>
          <a:xfrm>
            <a:off x="6302523" y="-1949507"/>
            <a:ext cx="7147008" cy="7867422"/>
            <a:chOff x="9453785" y="-2924261"/>
            <a:chExt cx="10720512" cy="11801133"/>
          </a:xfrm>
        </p:grpSpPr>
        <p:sp>
          <p:nvSpPr>
            <p:cNvPr id="22" name="TextBox 9">
              <a:extLst>
                <a:ext uri="{FF2B5EF4-FFF2-40B4-BE49-F238E27FC236}">
                  <a16:creationId xmlns:a16="http://schemas.microsoft.com/office/drawing/2014/main" id="{BDD5D334-56AA-0503-8452-4E44BAABFFBB}"/>
                </a:ext>
              </a:extLst>
            </p:cNvPr>
            <p:cNvSpPr txBox="1"/>
            <p:nvPr/>
          </p:nvSpPr>
          <p:spPr>
            <a:xfrm rot="2751138">
              <a:off x="8913474" y="-2383950"/>
              <a:ext cx="11801133" cy="10720512"/>
            </a:xfrm>
            <a:prstGeom prst="ellipse">
              <a:avLst/>
            </a:prstGeom>
          </p:spPr>
          <p:txBody>
            <a:bodyPr spcFirstLastPara="1" lIns="0" tIns="0" rIns="0" bIns="0" numCol="1" rtlCol="0" anchor="t">
              <a:prstTxWarp prst="textArchDown">
                <a:avLst/>
              </a:prstTxWarp>
              <a:spAutoFit/>
            </a:bodyPr>
            <a:lstStyle/>
            <a:p>
              <a:pPr algn="r">
                <a:lnSpc>
                  <a:spcPts val="11050"/>
                </a:lnSpc>
              </a:pPr>
              <a:r>
                <a:rPr lang="en-US" sz="5334" b="1" spc="67">
                  <a:solidFill>
                    <a:srgbClr val="FFFFFF">
                      <a:alpha val="23000"/>
                    </a:srgbClr>
                  </a:solidFill>
                  <a:latin typeface="Open Sauce Bold"/>
                  <a:ea typeface="Open Sauce Bold"/>
                  <a:cs typeface="Open Sauce Bold"/>
                  <a:sym typeface="Open Sauce Bold"/>
                </a:rPr>
                <a:t>WORLD SERVICES</a:t>
              </a:r>
            </a:p>
          </p:txBody>
        </p:sp>
        <p:pic>
          <p:nvPicPr>
            <p:cNvPr id="36" name="Picture 35">
              <a:extLst>
                <a:ext uri="{FF2B5EF4-FFF2-40B4-BE49-F238E27FC236}">
                  <a16:creationId xmlns:a16="http://schemas.microsoft.com/office/drawing/2014/main" id="{8302FFA3-A38F-FD4A-9F97-0552C3DC2668}"/>
                </a:ext>
              </a:extLst>
            </p:cNvPr>
            <p:cNvPicPr>
              <a:picLocks noChangeAspect="1"/>
            </p:cNvPicPr>
            <p:nvPr/>
          </p:nvPicPr>
          <p:blipFill>
            <a:blip r:embed="rId5">
              <a:alphaModFix amt="23000"/>
            </a:blip>
            <a:stretch>
              <a:fillRect/>
            </a:stretch>
          </p:blipFill>
          <p:spPr>
            <a:xfrm>
              <a:off x="12420600" y="190500"/>
              <a:ext cx="5641624" cy="5109396"/>
            </a:xfrm>
            <a:prstGeom prst="rect">
              <a:avLst/>
            </a:prstGeom>
          </p:spPr>
        </p:pic>
        <p:pic>
          <p:nvPicPr>
            <p:cNvPr id="38" name="Picture 37">
              <a:extLst>
                <a:ext uri="{FF2B5EF4-FFF2-40B4-BE49-F238E27FC236}">
                  <a16:creationId xmlns:a16="http://schemas.microsoft.com/office/drawing/2014/main" id="{7BDFC2A8-CEBE-21BB-BD9C-97E207794ABC}"/>
                </a:ext>
              </a:extLst>
            </p:cNvPr>
            <p:cNvPicPr>
              <a:picLocks noChangeAspect="1"/>
            </p:cNvPicPr>
            <p:nvPr/>
          </p:nvPicPr>
          <p:blipFill>
            <a:blip r:embed="rId6">
              <a:alphaModFix amt="23000"/>
            </a:blip>
            <a:stretch>
              <a:fillRect/>
            </a:stretch>
          </p:blipFill>
          <p:spPr>
            <a:xfrm>
              <a:off x="16916400" y="4991100"/>
              <a:ext cx="323038" cy="323038"/>
            </a:xfrm>
            <a:prstGeom prst="rect">
              <a:avLst/>
            </a:prstGeom>
          </p:spPr>
        </p:pic>
        <p:grpSp>
          <p:nvGrpSpPr>
            <p:cNvPr id="86" name="Group 85">
              <a:extLst>
                <a:ext uri="{FF2B5EF4-FFF2-40B4-BE49-F238E27FC236}">
                  <a16:creationId xmlns:a16="http://schemas.microsoft.com/office/drawing/2014/main" id="{DB2B3F9A-A7E0-E4B7-6B93-E4F5D1D8D8D7}"/>
                </a:ext>
              </a:extLst>
            </p:cNvPr>
            <p:cNvGrpSpPr/>
            <p:nvPr/>
          </p:nvGrpSpPr>
          <p:grpSpPr>
            <a:xfrm>
              <a:off x="10439400" y="-2"/>
              <a:ext cx="7848603" cy="7429502"/>
              <a:chOff x="10439400" y="-2"/>
              <a:chExt cx="7848603" cy="7429502"/>
            </a:xfrm>
          </p:grpSpPr>
          <p:pic>
            <p:nvPicPr>
              <p:cNvPr id="82" name="Picture 81" descr="A black circle with white lines&#10;&#10;Description automatically generated">
                <a:extLst>
                  <a:ext uri="{FF2B5EF4-FFF2-40B4-BE49-F238E27FC236}">
                    <a16:creationId xmlns:a16="http://schemas.microsoft.com/office/drawing/2014/main" id="{B238C652-C312-CB59-ADBC-FE5B1F156556}"/>
                  </a:ext>
                </a:extLst>
              </p:cNvPr>
              <p:cNvPicPr>
                <a:picLocks noChangeAspect="1"/>
              </p:cNvPicPr>
              <p:nvPr/>
            </p:nvPicPr>
            <p:blipFill rotWithShape="1">
              <a:blip r:embed="rId3">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78" name="Picture 77" descr="A black circle with white lines&#10;&#10;Description automatically generated">
                <a:extLst>
                  <a:ext uri="{FF2B5EF4-FFF2-40B4-BE49-F238E27FC236}">
                    <a16:creationId xmlns:a16="http://schemas.microsoft.com/office/drawing/2014/main" id="{3310F764-0441-8BDE-B752-C78900237988}"/>
                  </a:ext>
                </a:extLst>
              </p:cNvPr>
              <p:cNvPicPr>
                <a:picLocks noChangeAspect="1"/>
              </p:cNvPicPr>
              <p:nvPr/>
            </p:nvPicPr>
            <p:blipFill rotWithShape="1">
              <a:blip r:embed="rId2">
                <a:extLst>
                  <a:ext uri="{28A0092B-C50C-407E-A947-70E740481C1C}">
                    <a14:useLocalDpi xmlns:a14="http://schemas.microsoft.com/office/drawing/2010/main" val="0"/>
                  </a:ext>
                </a:extLst>
              </a:blip>
              <a:srcRect r="11401" b="4445"/>
              <a:stretch/>
            </p:blipFill>
            <p:spPr>
              <a:xfrm rot="16200000">
                <a:off x="11946693" y="-211892"/>
                <a:ext cx="6129420" cy="6553200"/>
              </a:xfrm>
              <a:prstGeom prst="rect">
                <a:avLst/>
              </a:prstGeom>
            </p:spPr>
          </p:pic>
        </p:grpSp>
      </p:grpSp>
      <p:pic>
        <p:nvPicPr>
          <p:cNvPr id="102" name="Picture 101" descr="A black circle with white lines&#10;&#10;Description automatically generated">
            <a:extLst>
              <a:ext uri="{FF2B5EF4-FFF2-40B4-BE49-F238E27FC236}">
                <a16:creationId xmlns:a16="http://schemas.microsoft.com/office/drawing/2014/main" id="{3DDC3DC1-A475-E072-C3BB-EC8C37F6A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2667000"/>
            <a:ext cx="5181600" cy="5181600"/>
          </a:xfrm>
          <a:prstGeom prst="rect">
            <a:avLst/>
          </a:prstGeom>
        </p:spPr>
      </p:pic>
      <p:pic>
        <p:nvPicPr>
          <p:cNvPr id="104" name="Picture 103" descr="A black circle with white lines&#10;&#10;Description automatically generated">
            <a:extLst>
              <a:ext uri="{FF2B5EF4-FFF2-40B4-BE49-F238E27FC236}">
                <a16:creationId xmlns:a16="http://schemas.microsoft.com/office/drawing/2014/main" id="{D80C1EB2-ED3C-785F-873E-0527B745F1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0" y="2463800"/>
            <a:ext cx="3208867" cy="3208867"/>
          </a:xfrm>
          <a:prstGeom prst="rect">
            <a:avLst/>
          </a:prstGeom>
        </p:spPr>
      </p:pic>
      <p:pic>
        <p:nvPicPr>
          <p:cNvPr id="106" name="Picture 105" descr="A black circle with white lines&#10;&#10;Description automatically generated">
            <a:extLst>
              <a:ext uri="{FF2B5EF4-FFF2-40B4-BE49-F238E27FC236}">
                <a16:creationId xmlns:a16="http://schemas.microsoft.com/office/drawing/2014/main" id="{D73218AE-81D9-2726-7F00-B0E5EDE496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00" y="3073400"/>
            <a:ext cx="3208867" cy="3208867"/>
          </a:xfrm>
          <a:prstGeom prst="rect">
            <a:avLst/>
          </a:prstGeom>
        </p:spPr>
      </p:pic>
      <p:grpSp>
        <p:nvGrpSpPr>
          <p:cNvPr id="107" name="Group 6">
            <a:extLst>
              <a:ext uri="{FF2B5EF4-FFF2-40B4-BE49-F238E27FC236}">
                <a16:creationId xmlns:a16="http://schemas.microsoft.com/office/drawing/2014/main" id="{339CAF30-DF62-4AD1-ECC8-E685D27FED31}"/>
              </a:ext>
            </a:extLst>
          </p:cNvPr>
          <p:cNvGrpSpPr/>
          <p:nvPr/>
        </p:nvGrpSpPr>
        <p:grpSpPr>
          <a:xfrm rot="12321503">
            <a:off x="3777187" y="-1429812"/>
            <a:ext cx="3475403" cy="3475403"/>
            <a:chOff x="0" y="0"/>
            <a:chExt cx="812800" cy="812800"/>
          </a:xfrm>
          <a:effectLst>
            <a:glow>
              <a:schemeClr val="accent1">
                <a:alpha val="40000"/>
              </a:schemeClr>
            </a:glow>
          </a:effectLst>
        </p:grpSpPr>
        <p:sp>
          <p:nvSpPr>
            <p:cNvPr id="108" name="Freeform 7">
              <a:extLst>
                <a:ext uri="{FF2B5EF4-FFF2-40B4-BE49-F238E27FC236}">
                  <a16:creationId xmlns:a16="http://schemas.microsoft.com/office/drawing/2014/main" id="{DE2D0689-7D1A-04DD-CAF7-3FA295CD97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1">
              <a:gsLst>
                <a:gs pos="0">
                  <a:srgbClr val="FFFFFF">
                    <a:alpha val="2100"/>
                  </a:srgbClr>
                </a:gs>
                <a:gs pos="25000">
                  <a:srgbClr val="FFFFFF">
                    <a:alpha val="3000"/>
                  </a:srgbClr>
                </a:gs>
                <a:gs pos="50000">
                  <a:srgbClr val="FFFFFF">
                    <a:alpha val="2000"/>
                  </a:srgbClr>
                </a:gs>
                <a:gs pos="75000">
                  <a:srgbClr val="FFFFFF">
                    <a:alpha val="3000"/>
                  </a:srgbClr>
                </a:gs>
                <a:gs pos="100000">
                  <a:srgbClr val="FFFFFF">
                    <a:alpha val="2000"/>
                  </a:srgbClr>
                </a:gs>
              </a:gsLst>
              <a:lin ang="2700000"/>
            </a:gradFill>
            <a:ln w="19050" cap="rnd">
              <a:solidFill>
                <a:srgbClr val="FFFFFF">
                  <a:alpha val="19608"/>
                </a:srgbClr>
              </a:solidFill>
              <a:prstDash val="solid"/>
              <a:round/>
            </a:ln>
          </p:spPr>
          <p:txBody>
            <a:bodyPr/>
            <a:lstStyle/>
            <a:p>
              <a:endParaRPr lang="en-US" sz="800"/>
            </a:p>
          </p:txBody>
        </p:sp>
        <p:sp>
          <p:nvSpPr>
            <p:cNvPr id="109" name="TextBox 8">
              <a:extLst>
                <a:ext uri="{FF2B5EF4-FFF2-40B4-BE49-F238E27FC236}">
                  <a16:creationId xmlns:a16="http://schemas.microsoft.com/office/drawing/2014/main" id="{9C611F8C-A8B9-DAEB-E258-8467C4716C7A}"/>
                </a:ext>
              </a:extLst>
            </p:cNvPr>
            <p:cNvSpPr txBox="1"/>
            <p:nvPr/>
          </p:nvSpPr>
          <p:spPr>
            <a:xfrm>
              <a:off x="76200" y="161925"/>
              <a:ext cx="660400" cy="574675"/>
            </a:xfrm>
            <a:prstGeom prst="rect">
              <a:avLst/>
            </a:prstGeom>
          </p:spPr>
          <p:txBody>
            <a:bodyPr lIns="33867" tIns="33867" rIns="33867" bIns="33867" rtlCol="0" anchor="ctr"/>
            <a:lstStyle/>
            <a:p>
              <a:pPr algn="ctr">
                <a:lnSpc>
                  <a:spcPts val="1479"/>
                </a:lnSpc>
                <a:spcBef>
                  <a:spcPct val="0"/>
                </a:spcBef>
              </a:pPr>
              <a:endParaRPr sz="800"/>
            </a:p>
          </p:txBody>
        </p:sp>
      </p:grpSp>
    </p:spTree>
    <p:extLst>
      <p:ext uri="{BB962C8B-B14F-4D97-AF65-F5344CB8AC3E}">
        <p14:creationId xmlns:p14="http://schemas.microsoft.com/office/powerpoint/2010/main" val="3769603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2737</TotalTime>
  <Words>6017</Words>
  <Application>Microsoft Macintosh PowerPoint</Application>
  <PresentationFormat>Widescreen</PresentationFormat>
  <Paragraphs>494</Paragraphs>
  <Slides>49</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Arial</vt:lpstr>
      <vt:lpstr>Open Sauce Light</vt:lpstr>
      <vt:lpstr>Calibri</vt:lpstr>
      <vt:lpstr>Open Sauce</vt:lpstr>
      <vt:lpstr>Aptos</vt:lpstr>
      <vt:lpstr>Wingdings</vt:lpstr>
      <vt:lpstr>Open Sauce Bold</vt:lpstr>
      <vt:lpstr>Open Sauce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and White Modern Gradient Business Pitch Deck Presentation</dc:title>
  <cp:lastModifiedBy>Stacy Fowler</cp:lastModifiedBy>
  <cp:revision>22</cp:revision>
  <dcterms:created xsi:type="dcterms:W3CDTF">2006-08-16T00:00:00Z</dcterms:created>
  <dcterms:modified xsi:type="dcterms:W3CDTF">2026-10-13T21:14:46Z</dcterms:modified>
  <dc:identifier>DAHM3bnsUC0</dc:identifier>
</cp:coreProperties>
</file>