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4"/>
  </p:notesMasterIdLst>
  <p:sldIdLst>
    <p:sldId id="268" r:id="rId2"/>
    <p:sldId id="269" r:id="rId3"/>
    <p:sldId id="280" r:id="rId4"/>
    <p:sldId id="271" r:id="rId5"/>
    <p:sldId id="319" r:id="rId6"/>
    <p:sldId id="278" r:id="rId7"/>
    <p:sldId id="275" r:id="rId8"/>
    <p:sldId id="277" r:id="rId9"/>
    <p:sldId id="333" r:id="rId10"/>
    <p:sldId id="289" r:id="rId11"/>
    <p:sldId id="334" r:id="rId12"/>
    <p:sldId id="321" r:id="rId13"/>
    <p:sldId id="320" r:id="rId14"/>
    <p:sldId id="322" r:id="rId15"/>
    <p:sldId id="323" r:id="rId16"/>
    <p:sldId id="324" r:id="rId17"/>
    <p:sldId id="335" r:id="rId18"/>
    <p:sldId id="337" r:id="rId19"/>
    <p:sldId id="336" r:id="rId20"/>
    <p:sldId id="325" r:id="rId21"/>
    <p:sldId id="297" r:id="rId22"/>
    <p:sldId id="326" r:id="rId23"/>
    <p:sldId id="327" r:id="rId24"/>
    <p:sldId id="330" r:id="rId25"/>
    <p:sldId id="341" r:id="rId26"/>
    <p:sldId id="284" r:id="rId27"/>
    <p:sldId id="331" r:id="rId28"/>
    <p:sldId id="288" r:id="rId29"/>
    <p:sldId id="285" r:id="rId30"/>
    <p:sldId id="286" r:id="rId31"/>
    <p:sldId id="332" r:id="rId32"/>
    <p:sldId id="293" r:id="rId33"/>
    <p:sldId id="342" r:id="rId34"/>
    <p:sldId id="296" r:id="rId35"/>
    <p:sldId id="338" r:id="rId36"/>
    <p:sldId id="292" r:id="rId37"/>
    <p:sldId id="295" r:id="rId38"/>
    <p:sldId id="339" r:id="rId39"/>
    <p:sldId id="311" r:id="rId40"/>
    <p:sldId id="344" r:id="rId41"/>
    <p:sldId id="312" r:id="rId42"/>
    <p:sldId id="315" r:id="rId43"/>
  </p:sldIdLst>
  <p:sldSz cx="12192000" cy="6858000"/>
  <p:notesSz cx="6858000" cy="9144000"/>
  <p:embeddedFontLst>
    <p:embeddedFont>
      <p:font typeface="Open Sauce"/>
      <p:regular r:id="rId45"/>
    </p:embeddedFont>
    <p:embeddedFont>
      <p:font typeface="Open Sauce Bold"/>
      <p:regular r:id="rId46"/>
      <p:bold r:id="rId47"/>
    </p:embeddedFont>
    <p:embeddedFont>
      <p:font typeface="Open Sauce Heavy"/>
      <p:regular r:id="rId48"/>
      <p:bold r:id="rId49"/>
    </p:embeddedFont>
    <p:embeddedFont>
      <p:font typeface="Open Sauce Light"/>
      <p:regular r:id="rId50"/>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9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93F0"/>
    <a:srgbClr val="F5B4FF"/>
    <a:srgbClr val="C55CD1"/>
    <a:srgbClr val="AD64DE"/>
    <a:srgbClr val="0F0832"/>
    <a:srgbClr val="933ACD"/>
    <a:srgbClr val="282828"/>
    <a:srgbClr val="9244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2" autoAdjust="0"/>
    <p:restoredTop sz="78354" autoAdjust="0"/>
  </p:normalViewPr>
  <p:slideViewPr>
    <p:cSldViewPr>
      <p:cViewPr varScale="1">
        <p:scale>
          <a:sx n="97" d="100"/>
          <a:sy n="97" d="100"/>
        </p:scale>
        <p:origin x="1392" y="192"/>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panose="020F0502020204030204" pitchFamily="34" charset="0"/>
              </a:defRPr>
            </a:lvl1pPr>
          </a:lstStyle>
          <a:p>
            <a:fld id="{A00CC127-F39B-5E43-93F5-06DB628AC603}" type="datetimeFigureOut">
              <a:rPr lang="en-US" smtClean="0"/>
              <a:pPr/>
              <a:t>10/13/26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panose="020F0502020204030204" pitchFamily="34" charset="0"/>
              </a:defRPr>
            </a:lvl1pPr>
          </a:lstStyle>
          <a:p>
            <a:fld id="{CBD274E5-11C2-814A-B0BC-DA9B82DFF9C1}" type="slidenum">
              <a:rPr lang="en-US" smtClean="0"/>
              <a:pPr/>
              <a:t>‹#›</a:t>
            </a:fld>
            <a:endParaRPr lang="en-US" dirty="0"/>
          </a:p>
        </p:txBody>
      </p:sp>
    </p:spTree>
    <p:extLst>
      <p:ext uri="{BB962C8B-B14F-4D97-AF65-F5344CB8AC3E}">
        <p14:creationId xmlns:p14="http://schemas.microsoft.com/office/powerpoint/2010/main" val="1727026364"/>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30477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2pPr>
    <a:lvl3pPr marL="60953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3pPr>
    <a:lvl4pPr marL="91430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4pPr>
    <a:lvl5pPr marL="1219078"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na.org/a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a:t>
            </a:fld>
            <a:endParaRPr lang="en-US"/>
          </a:p>
        </p:txBody>
      </p:sp>
    </p:spTree>
    <p:extLst>
      <p:ext uri="{BB962C8B-B14F-4D97-AF65-F5344CB8AC3E}">
        <p14:creationId xmlns:p14="http://schemas.microsoft.com/office/powerpoint/2010/main" val="2896724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Overview of session. 40 minutes. We’ll try to save time for questions. You can always</a:t>
            </a:r>
            <a:r>
              <a:rPr lang="en-US" sz="1200" baseline="0" dirty="0">
                <a:solidFill>
                  <a:schemeClr val="tx1"/>
                </a:solidFill>
              </a:rPr>
              <a:t> write to </a:t>
            </a:r>
            <a:r>
              <a:rPr lang="en-US" sz="1200" baseline="0" dirty="0" err="1">
                <a:solidFill>
                  <a:schemeClr val="tx1"/>
                </a:solidFill>
              </a:rPr>
              <a:t>wb@na.org</a:t>
            </a:r>
            <a:r>
              <a:rPr lang="en-US" sz="1200" baseline="0" dirty="0">
                <a:solidFill>
                  <a:schemeClr val="tx1"/>
                </a:solidFill>
              </a:rPr>
              <a:t> if you have a question you didn’t get a chance to ask today</a:t>
            </a:r>
            <a:r>
              <a:rPr lang="en-US" sz="1200" dirty="0">
                <a:solidFill>
                  <a:schemeClr val="tx1"/>
                </a:solidFill>
              </a:rPr>
              <a:t>:</a:t>
            </a:r>
          </a:p>
          <a:p>
            <a:endParaRPr lang="en-US" sz="1200" dirty="0">
              <a:solidFill>
                <a:schemeClr val="tx1"/>
              </a:solidFill>
            </a:endParaRPr>
          </a:p>
          <a:p>
            <a:pPr marL="907878" indent="-520225">
              <a:buClr>
                <a:srgbClr val="0070C0"/>
              </a:buClr>
              <a:buFont typeface="Wingdings" panose="05000000000000000000" pitchFamily="2" charset="2"/>
              <a:buChar char="§"/>
            </a:pPr>
            <a:r>
              <a:rPr lang="en-US" sz="1200" dirty="0">
                <a:solidFill>
                  <a:schemeClr val="tx1"/>
                </a:solidFill>
              </a:rPr>
              <a:t>Collaborative Planning</a:t>
            </a:r>
          </a:p>
          <a:p>
            <a:pPr marL="907878" indent="-520225">
              <a:buClr>
                <a:srgbClr val="0070C0"/>
              </a:buClr>
              <a:buFont typeface="Wingdings" panose="05000000000000000000" pitchFamily="2" charset="2"/>
              <a:buChar char="§"/>
            </a:pPr>
            <a:r>
              <a:rPr lang="en-US" sz="1200" dirty="0">
                <a:solidFill>
                  <a:schemeClr val="tx1"/>
                </a:solidFill>
              </a:rPr>
              <a:t>Highlights from WSC 2026</a:t>
            </a:r>
          </a:p>
          <a:p>
            <a:pPr marL="907878" indent="-520225">
              <a:buClr>
                <a:srgbClr val="0070C0"/>
              </a:buClr>
              <a:buFont typeface="Wingdings" panose="05000000000000000000" pitchFamily="2" charset="2"/>
              <a:buChar char="§"/>
            </a:pPr>
            <a:r>
              <a:rPr lang="en-US" sz="1200" dirty="0">
                <a:solidFill>
                  <a:schemeClr val="tx1"/>
                </a:solidFill>
              </a:rPr>
              <a:t>Work for the Cycle</a:t>
            </a:r>
          </a:p>
          <a:p>
            <a:pPr marL="907878" indent="-520225">
              <a:buClr>
                <a:srgbClr val="0070C0"/>
              </a:buClr>
              <a:buFont typeface="Wingdings" panose="05000000000000000000" pitchFamily="2" charset="2"/>
              <a:buChar char="§"/>
            </a:pPr>
            <a:r>
              <a:rPr lang="en-US" sz="1200" dirty="0">
                <a:solidFill>
                  <a:schemeClr val="tx1"/>
                </a:solidFill>
              </a:rPr>
              <a:t>How to Stay Connected</a:t>
            </a:r>
          </a:p>
          <a:p>
            <a:pPr marL="907878" indent="-520225">
              <a:buClr>
                <a:srgbClr val="0070C0"/>
              </a:buClr>
              <a:buFont typeface="Wingdings" panose="05000000000000000000" pitchFamily="2" charset="2"/>
              <a:buChar char="§"/>
            </a:pPr>
            <a:r>
              <a:rPr lang="en-US" sz="1200" dirty="0">
                <a:solidFill>
                  <a:schemeClr val="tx1"/>
                </a:solidFill>
              </a:rPr>
              <a:t>When We Share</a:t>
            </a:r>
          </a:p>
          <a:p>
            <a:pPr marL="907878" indent="-520225">
              <a:buClr>
                <a:srgbClr val="0070C0"/>
              </a:buClr>
              <a:buFont typeface="Wingdings" panose="05000000000000000000" pitchFamily="2" charset="2"/>
              <a:buChar char="§"/>
            </a:pPr>
            <a:r>
              <a:rPr lang="en-US" sz="1200" dirty="0">
                <a:solidFill>
                  <a:schemeClr val="tx1"/>
                </a:solidFill>
              </a:rPr>
              <a:t>For More Information</a:t>
            </a:r>
          </a:p>
          <a:p>
            <a:pPr marL="907878" indent="-520225">
              <a:buClr>
                <a:srgbClr val="0070C0"/>
              </a:buClr>
              <a:buFont typeface="Wingdings" panose="05000000000000000000" pitchFamily="2" charset="2"/>
              <a:buChar char="§"/>
            </a:pPr>
            <a:r>
              <a:rPr lang="en-US" sz="1200" dirty="0">
                <a:solidFill>
                  <a:schemeClr val="tx1"/>
                </a:solidFill>
              </a:rPr>
              <a:t>Questions and Answers</a:t>
            </a: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2</a:t>
            </a:fld>
            <a:endParaRPr lang="en-US"/>
          </a:p>
        </p:txBody>
      </p:sp>
    </p:spTree>
    <p:extLst>
      <p:ext uri="{BB962C8B-B14F-4D97-AF65-F5344CB8AC3E}">
        <p14:creationId xmlns:p14="http://schemas.microsoft.com/office/powerpoint/2010/main" val="3375334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1362341">
              <a:defRPr/>
            </a:pPr>
            <a:r>
              <a:rPr lang="en-US" sz="1200" dirty="0">
                <a:solidFill>
                  <a:schemeClr val="tx1"/>
                </a:solidFill>
                <a:latin typeface="Calibri" panose="020F0502020204030204" pitchFamily="34" charset="0"/>
                <a:cs typeface="Calibri" panose="020F0502020204030204" pitchFamily="34" charset="0"/>
              </a:rPr>
              <a:t>Most of you have seen A Vision for NA Service before. This is the touchstone for all of the work of World Services.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WSC 2023 revised the Vision statement to change “his or her own” to “their own language and culture” as shown here. </a:t>
            </a:r>
          </a:p>
          <a:p>
            <a:pPr defTabSz="1362341">
              <a:defRPr/>
            </a:pPr>
            <a:endParaRPr lang="en-US" sz="1200" dirty="0">
              <a:solidFill>
                <a:schemeClr val="tx1"/>
              </a:solidFill>
              <a:latin typeface="Calibri" panose="020F0502020204030204" pitchFamily="34" charset="0"/>
              <a:cs typeface="Calibri" panose="020F0502020204030204" pitchFamily="34" charset="0"/>
            </a:endParaRPr>
          </a:p>
          <a:p>
            <a:pPr defTabSz="1362341">
              <a:defRPr/>
            </a:pPr>
            <a:r>
              <a:rPr lang="en-US" sz="1200" kern="1200" dirty="0">
                <a:solidFill>
                  <a:schemeClr val="tx1"/>
                </a:solidFill>
                <a:effectLst/>
                <a:latin typeface="Calibri" panose="020F0502020204030204" pitchFamily="34" charset="0"/>
                <a:ea typeface="+mn-ea"/>
                <a:cs typeface="Calibri" panose="020F0502020204030204" pitchFamily="34" charset="0"/>
              </a:rPr>
              <a:t>This small change may be barely noticeable to some, but it is a big step in helping to achieve our Vision by using language inclusive of all members. </a:t>
            </a:r>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a:t>
            </a:fld>
            <a:endParaRPr lang="en-US"/>
          </a:p>
        </p:txBody>
      </p:sp>
    </p:spTree>
    <p:extLst>
      <p:ext uri="{BB962C8B-B14F-4D97-AF65-F5344CB8AC3E}">
        <p14:creationId xmlns:p14="http://schemas.microsoft.com/office/powerpoint/2010/main" val="255164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NA World Services has operated with a strategic plan for over 20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Every conference cycle, the plan is revised and renewed and included in the </a:t>
            </a:r>
            <a:r>
              <a:rPr lang="en-US" sz="1200" i="1" dirty="0">
                <a:solidFill>
                  <a:schemeClr val="tx1"/>
                </a:solidFill>
                <a:latin typeface="Calibri" panose="020F0502020204030204" pitchFamily="34" charset="0"/>
                <a:cs typeface="Calibri" panose="020F0502020204030204" pitchFamily="34" charset="0"/>
              </a:rPr>
              <a:t>Conference Approval Track </a:t>
            </a:r>
            <a:r>
              <a:rPr lang="en-US" sz="1200" dirty="0">
                <a:solidFill>
                  <a:schemeClr val="tx1"/>
                </a:solidFill>
                <a:latin typeface="Calibri" panose="020F0502020204030204" pitchFamily="34" charset="0"/>
                <a:cs typeface="Calibri" panose="020F0502020204030204" pitchFamily="34" charset="0"/>
              </a:rPr>
              <a:t>material.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The priorities in the plan help shape the work ahead.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The 2026-2029 Strategic Plan was included in the </a:t>
            </a:r>
            <a:r>
              <a:rPr lang="en-US" sz="1200" i="1" dirty="0">
                <a:solidFill>
                  <a:schemeClr val="tx1"/>
                </a:solidFill>
                <a:latin typeface="Calibri" panose="020F0502020204030204" pitchFamily="34" charset="0"/>
                <a:cs typeface="Calibri" panose="020F0502020204030204" pitchFamily="34" charset="0"/>
              </a:rPr>
              <a:t>Conference Agenda Report </a:t>
            </a:r>
            <a:r>
              <a:rPr lang="en-US" sz="1200" dirty="0">
                <a:solidFill>
                  <a:schemeClr val="tx1"/>
                </a:solidFill>
                <a:latin typeface="Calibri" panose="020F0502020204030204" pitchFamily="34" charset="0"/>
                <a:cs typeface="Calibri" panose="020F0502020204030204" pitchFamily="34" charset="0"/>
              </a:rPr>
              <a:t>for Fellowship approval, and it’s the first time the plan has been created by the conference as a whole. Making it a collaborative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4</a:t>
            </a:fld>
            <a:endParaRPr lang="en-US"/>
          </a:p>
        </p:txBody>
      </p:sp>
    </p:spTree>
    <p:extLst>
      <p:ext uri="{BB962C8B-B14F-4D97-AF65-F5344CB8AC3E}">
        <p14:creationId xmlns:p14="http://schemas.microsoft.com/office/powerpoint/2010/main" val="2916298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At WSC 2023, the conference decided to approve a three-year cycle on a trial basis. The longer cycle has allowed the time for a truly collaborative planning process. </a:t>
            </a:r>
          </a:p>
          <a:p>
            <a:pPr marL="0" marR="0">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adopted the 2026-2029 plan and began the process of creating the 2029–2032 plan by conducting an inventory: identifying factors, inside and outside of NA, that could affect our ability to carry the message. This was Part 1 in the roadmap.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As was done last cycle, there will be zonal workshops (Part 3) that will discuss the challenges raised by the factors conference participants identified and prioritized.</a:t>
            </a:r>
            <a:br>
              <a:rPr lang="en-US" sz="1200" kern="100" dirty="0">
                <a:effectLst/>
                <a:latin typeface="Calibri" panose="020F0502020204030204" pitchFamily="34" charset="0"/>
                <a:ea typeface="Aptos" panose="020B0004020202020204" pitchFamily="34" charset="0"/>
                <a:cs typeface="Calibri" panose="020F0502020204030204" pitchFamily="34" charset="0"/>
              </a:rPr>
            </a:br>
            <a:br>
              <a:rPr lang="en-US" sz="1200" kern="100" dirty="0">
                <a:effectLst/>
                <a:latin typeface="Calibri" panose="020F0502020204030204" pitchFamily="34" charset="0"/>
                <a:ea typeface="Aptos" panose="020B0004020202020204" pitchFamily="34" charset="0"/>
                <a:cs typeface="Calibri" panose="020F0502020204030204" pitchFamily="34" charset="0"/>
              </a:rPr>
            </a:br>
            <a:r>
              <a:rPr lang="en-US" sz="1200" kern="100" dirty="0">
                <a:effectLst/>
                <a:latin typeface="Calibri" panose="020F0502020204030204" pitchFamily="34" charset="0"/>
                <a:ea typeface="Aptos" panose="020B0004020202020204" pitchFamily="34" charset="0"/>
                <a:cs typeface="Calibri" panose="020F0502020204030204" pitchFamily="34" charset="0"/>
              </a:rPr>
              <a:t>For more information on the process, see the planning section of the conference page: </a:t>
            </a:r>
            <a:r>
              <a:rPr lang="en-US" sz="1200" kern="100" dirty="0" err="1">
                <a:effectLst/>
                <a:latin typeface="Calibri" panose="020F0502020204030204" pitchFamily="34" charset="0"/>
                <a:ea typeface="Aptos" panose="020B0004020202020204" pitchFamily="34" charset="0"/>
                <a:cs typeface="Calibri" panose="020F0502020204030204" pitchFamily="34" charset="0"/>
              </a:rPr>
              <a:t>na.org</a:t>
            </a:r>
            <a:r>
              <a:rPr lang="en-US" sz="1200" kern="100" dirty="0">
                <a:effectLst/>
                <a:latin typeface="Calibri" panose="020F0502020204030204" pitchFamily="34" charset="0"/>
                <a:ea typeface="Aptos" panose="020B0004020202020204" pitchFamily="34" charset="0"/>
                <a:cs typeface="Calibri" panose="020F0502020204030204" pitchFamily="34" charset="0"/>
              </a:rPr>
              <a:t>/planning.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5</a:t>
            </a:fld>
            <a:endParaRPr lang="en-US"/>
          </a:p>
        </p:txBody>
      </p:sp>
    </p:spTree>
    <p:extLst>
      <p:ext uri="{BB962C8B-B14F-4D97-AF65-F5344CB8AC3E}">
        <p14:creationId xmlns:p14="http://schemas.microsoft.com/office/powerpoint/2010/main" val="313814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 37</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World Service Conference was held 3– 9 May 2026. It was the 50th anniversary of the WSC.</a:t>
            </a:r>
          </a:p>
        </p:txBody>
      </p:sp>
      <p:sp>
        <p:nvSpPr>
          <p:cNvPr id="4" name="Slide Number Placeholder 3"/>
          <p:cNvSpPr>
            <a:spLocks noGrp="1"/>
          </p:cNvSpPr>
          <p:nvPr>
            <p:ph type="sldNum" sz="quarter" idx="5"/>
          </p:nvPr>
        </p:nvSpPr>
        <p:spPr/>
        <p:txBody>
          <a:bodyPr/>
          <a:lstStyle/>
          <a:p>
            <a:fld id="{CBD274E5-11C2-814A-B0BC-DA9B82DFF9C1}" type="slidenum">
              <a:rPr lang="en-US"/>
              <a:t>6</a:t>
            </a:fld>
            <a:endParaRPr lang="en-US"/>
          </a:p>
        </p:txBody>
      </p:sp>
    </p:spTree>
    <p:extLst>
      <p:ext uri="{BB962C8B-B14F-4D97-AF65-F5344CB8AC3E}">
        <p14:creationId xmlns:p14="http://schemas.microsoft.com/office/powerpoint/2010/main" val="3381052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Calibri" panose="020F0502020204030204" pitchFamily="34" charset="0"/>
              </a:rPr>
              <a:t>148 voting members</a:t>
            </a:r>
            <a:r>
              <a:rPr lang="en-US" sz="1200" dirty="0">
                <a:effectLst/>
                <a:latin typeface="Calibri" panose="020F0502020204030204" pitchFamily="34" charset="0"/>
                <a:ea typeface="Times New Roman" panose="02020603050405020304" pitchFamily="18" charset="0"/>
                <a:cs typeface="Calibri" panose="020F0502020204030204" pitchFamily="34" charset="0"/>
              </a:rPr>
              <a:t> present (online and in the room): 127 RDs (1 seated regions did not attend), 6 ZDs (all seated zones), </a:t>
            </a:r>
            <a:r>
              <a:rPr lang="en-US" sz="1200" dirty="0">
                <a:effectLst/>
                <a:latin typeface="Calibri" panose="020F0502020204030204" pitchFamily="34" charset="0"/>
                <a:ea typeface="Calibri" panose="020F0502020204030204" pitchFamily="34" charset="0"/>
                <a:cs typeface="Calibri" panose="020F0502020204030204" pitchFamily="34" charset="0"/>
              </a:rPr>
              <a:t>and 15 World Board members</a:t>
            </a:r>
            <a:r>
              <a:rPr lang="en-US" sz="1200" dirty="0">
                <a:solidFill>
                  <a:schemeClr val="tx1"/>
                </a:solidFill>
                <a:latin typeface="Calibri" panose="020F0502020204030204" pitchFamily="34" charset="0"/>
                <a:cs typeface="Calibri" panose="020F0502020204030204" pitchFamily="34" charset="0"/>
              </a:rPr>
              <a:t>.</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43 participants joined remotely—15 voting participants and 28 alternates.</a:t>
            </a:r>
          </a:p>
          <a:p>
            <a:endParaRPr lang="en-US" sz="1200" dirty="0">
              <a:solidFill>
                <a:schemeClr val="tx1"/>
              </a:solidFill>
              <a:latin typeface="Calibri" panose="020F0502020204030204" pitchFamily="34" charset="0"/>
              <a:cs typeface="Calibri" panose="020F0502020204030204" pitchFamily="34" charset="0"/>
            </a:endParaRPr>
          </a:p>
          <a:p>
            <a:pPr marL="0" marR="0">
              <a:lnSpc>
                <a:spcPts val="134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Also present: 113 alternate delegates, 3 HRP members, 2 cofacilitators, and 6 translators.  </a:t>
            </a:r>
          </a:p>
          <a:p>
            <a:pPr marL="0" marR="0">
              <a:lnSpc>
                <a:spcPts val="1340"/>
              </a:lnSpc>
              <a:spcBef>
                <a:spcPts val="0"/>
              </a:spcBef>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marL="0" marR="0">
              <a:lnSpc>
                <a:spcPts val="134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There were 180 men, 78 women, and 2 non-binary participants among the delegates, alternates, and WB.</a:t>
            </a:r>
          </a:p>
          <a:p>
            <a:pPr marL="0" marR="0">
              <a:lnSpc>
                <a:spcPts val="1340"/>
              </a:lnSpc>
              <a:spcBef>
                <a:spcPts val="0"/>
              </a:spcBef>
              <a:spcAft>
                <a:spcPts val="0"/>
              </a:spcAft>
            </a:pP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ts val="1340"/>
              </a:lnSpc>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Conference participants were from 48 countries, and spoke or signed 31 languages (based on Serenity Prayer languages at the close of the First Things First session). </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7</a:t>
            </a:fld>
            <a:endParaRPr lang="en-US"/>
          </a:p>
        </p:txBody>
      </p:sp>
    </p:spTree>
    <p:extLst>
      <p:ext uri="{BB962C8B-B14F-4D97-AF65-F5344CB8AC3E}">
        <p14:creationId xmlns:p14="http://schemas.microsoft.com/office/powerpoint/2010/main" val="2600900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Like WSC 2023, the majority of delegates were from outside the USA.</a:t>
            </a:r>
          </a:p>
          <a:p>
            <a:endParaRPr lang="en-US" sz="1200" dirty="0"/>
          </a:p>
          <a:p>
            <a:r>
              <a:rPr lang="en-US" sz="1200" dirty="0"/>
              <a:t>Of the 133 RDs and ZDs participating, 66 were from the US and 67 were from outside the US.</a:t>
            </a:r>
          </a:p>
          <a:p>
            <a:endParaRPr lang="en-US" sz="1200" dirty="0"/>
          </a:p>
          <a:p>
            <a:r>
              <a:rPr lang="en-US" sz="1200" dirty="0"/>
              <a:t>WSC 2026 made the decision to seat: Afghanistan Region and 10 </a:t>
            </a:r>
            <a:r>
              <a:rPr lang="en-US" sz="1200" dirty="0" err="1"/>
              <a:t>Brasil</a:t>
            </a:r>
            <a:r>
              <a:rPr lang="en-US" sz="1200" dirty="0"/>
              <a:t> Region.</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8</a:t>
            </a:fld>
            <a:endParaRPr lang="en-US"/>
          </a:p>
        </p:txBody>
      </p:sp>
    </p:spTree>
    <p:extLst>
      <p:ext uri="{BB962C8B-B14F-4D97-AF65-F5344CB8AC3E}">
        <p14:creationId xmlns:p14="http://schemas.microsoft.com/office/powerpoint/2010/main" val="3912871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Discussion-Based Conference</a:t>
            </a:r>
          </a:p>
          <a:p>
            <a:endParaRPr lang="en-US" sz="1200" dirty="0"/>
          </a:p>
          <a:p>
            <a:r>
              <a:rPr lang="en-US" sz="1200" dirty="0"/>
              <a:t>Facilitated breakout sessions allowed conference participants to think together about some opportunities and challenges we face. </a:t>
            </a:r>
          </a:p>
          <a:p>
            <a:endParaRPr lang="en-US" sz="1200" dirty="0"/>
          </a:p>
          <a:p>
            <a:r>
              <a:rPr lang="en-US" sz="1200" dirty="0"/>
              <a:t>Those discussions included six breakout sessions in which focused conversations at round tables (or on screen) allowed all voices to be heard.</a:t>
            </a:r>
          </a:p>
          <a:p>
            <a:endParaRPr lang="en-US" sz="1200" dirty="0"/>
          </a:p>
          <a:p>
            <a:r>
              <a:rPr lang="en-US" sz="1200" dirty="0"/>
              <a:t>Small groups reported back to larger groups, and the results were posted in the “gallery walk” for all to see and consider afterward.</a:t>
            </a:r>
          </a:p>
          <a:p>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t>In some cases, these </a:t>
            </a:r>
            <a:r>
              <a:rPr lang="en-US" sz="800" b="0" i="0" kern="1200" dirty="0">
                <a:solidFill>
                  <a:schemeClr val="tx1"/>
                </a:solidFill>
                <a:effectLst/>
                <a:latin typeface="Calibri" panose="020F0502020204030204" pitchFamily="34" charset="0"/>
                <a:ea typeface="+mn-ea"/>
                <a:cs typeface="Calibri" panose="020F0502020204030204" pitchFamily="34" charset="0"/>
              </a:rPr>
              <a:t>discussions helped move the conversations and decisions during the week</a:t>
            </a:r>
            <a:r>
              <a:rPr lang="en-US" sz="1200" dirty="0"/>
              <a:t>. In others, they created the groundwork for further conversations in the coming cycle.</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t>The breakout sessions included:</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Community Building on Our Common Welfare where participants looked at the needs of newcomers</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Gender Neutral Language revisions to a piece of literature</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Planning where participants looked at factors inside and outside NA that affect the ability to achieve our vision</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Taking Root—DRT/MAT and NA. Discussion centered around how to keep members on DRT coming to meetings</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2 New Idea discussions around 4 topics: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Revisions to Tradition Eleven</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Service material for groups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Welcoming newcomers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Making NA service more welcoming and relevant</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9</a:t>
            </a:fld>
            <a:endParaRPr lang="en-US"/>
          </a:p>
        </p:txBody>
      </p:sp>
    </p:spTree>
    <p:extLst>
      <p:ext uri="{BB962C8B-B14F-4D97-AF65-F5344CB8AC3E}">
        <p14:creationId xmlns:p14="http://schemas.microsoft.com/office/powerpoint/2010/main" val="1905821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Work for the cycle is decided through motions, surveys, discussions, workshops, and most importantly, the co-created collaborative plan.</a:t>
            </a: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10</a:t>
            </a:fld>
            <a:endParaRPr lang="en-US"/>
          </a:p>
        </p:txBody>
      </p:sp>
    </p:spTree>
    <p:extLst>
      <p:ext uri="{BB962C8B-B14F-4D97-AF65-F5344CB8AC3E}">
        <p14:creationId xmlns:p14="http://schemas.microsoft.com/office/powerpoint/2010/main" val="2567033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0E62-E135-8F8F-91AB-0CC642A21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DF722-6C07-A38E-7384-C619BDB1B8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3E9236-AA1C-894A-AE8A-7FFE7697EF81}"/>
              </a:ext>
            </a:extLst>
          </p:cNvPr>
          <p:cNvSpPr>
            <a:spLocks noGrp="1"/>
          </p:cNvSpPr>
          <p:nvPr>
            <p:ph type="body" idx="1"/>
          </p:nvPr>
        </p:nvSpPr>
        <p:spPr/>
        <p:txBody>
          <a:bodyPr/>
          <a:lstStyle/>
          <a:p>
            <a:r>
              <a:rPr lang="en-US" sz="1200" i="0" dirty="0">
                <a:solidFill>
                  <a:schemeClr val="tx1"/>
                </a:solidFill>
                <a:latin typeface="Calibri" panose="020F0502020204030204" pitchFamily="34" charset="0"/>
                <a:cs typeface="Calibri" panose="020F0502020204030204" pitchFamily="34" charset="0"/>
              </a:rPr>
              <a:t>A tool used to prioritize possible recovery literature and service material projects is a survey that appears in the Conference Agenda Report or CAR. Issue Discussion Topics (IDTs) are also listed here.</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Members can submit ideas to be included in the survey and their elected delegates work with the World Board to consolidate those lists. </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The end result is the CAR Survey. Members and regions fill out the survey ahead of the World Service Conference.</a:t>
            </a:r>
          </a:p>
          <a:p>
            <a:endParaRPr lang="en-US" sz="1200" i="0"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A1F303E-1D74-F03D-BA26-F3B9EA657AE6}"/>
              </a:ext>
            </a:extLst>
          </p:cNvPr>
          <p:cNvSpPr>
            <a:spLocks noGrp="1"/>
          </p:cNvSpPr>
          <p:nvPr>
            <p:ph type="sldNum" sz="quarter" idx="5"/>
          </p:nvPr>
        </p:nvSpPr>
        <p:spPr/>
        <p:txBody>
          <a:bodyPr/>
          <a:lstStyle/>
          <a:p>
            <a:fld id="{CBD274E5-11C2-814A-B0BC-DA9B82DFF9C1}" type="slidenum">
              <a:rPr lang="en-US"/>
              <a:t>11</a:t>
            </a:fld>
            <a:endParaRPr lang="en-US"/>
          </a:p>
        </p:txBody>
      </p:sp>
    </p:spTree>
    <p:extLst>
      <p:ext uri="{BB962C8B-B14F-4D97-AF65-F5344CB8AC3E}">
        <p14:creationId xmlns:p14="http://schemas.microsoft.com/office/powerpoint/2010/main" val="365333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First, it’s worth mentioning a few completed projects from WSC 2023</a:t>
            </a:r>
          </a:p>
          <a:p>
            <a:endParaRPr lang="en-US" sz="1200" dirty="0"/>
          </a:p>
          <a:p>
            <a:r>
              <a:rPr lang="en-US" sz="1200" dirty="0"/>
              <a:t>IP #21, </a:t>
            </a:r>
            <a:r>
              <a:rPr lang="en-US" sz="1200" i="1" dirty="0"/>
              <a:t>Staying Clean in Isolation </a:t>
            </a:r>
            <a:r>
              <a:rPr lang="en-US" sz="1200" dirty="0"/>
              <a:t>was approved at WSC 2026.</a:t>
            </a:r>
          </a:p>
          <a:p>
            <a:r>
              <a:rPr lang="en-US" sz="1200" dirty="0"/>
              <a:t>It is available at </a:t>
            </a:r>
            <a:r>
              <a:rPr lang="en-US" sz="1200" dirty="0" err="1"/>
              <a:t>na.org</a:t>
            </a:r>
            <a:r>
              <a:rPr lang="en-US" sz="1200" dirty="0"/>
              <a:t>/let and in the webstore.</a:t>
            </a:r>
          </a:p>
          <a:p>
            <a:endParaRPr lang="en-US" sz="1200" dirty="0"/>
          </a:p>
          <a:p>
            <a:r>
              <a:rPr lang="en-US" sz="1200" dirty="0"/>
              <a:t>Revisions to </a:t>
            </a:r>
            <a:r>
              <a:rPr lang="en-US" sz="1200" i="1" dirty="0"/>
              <a:t>H&amp;I Basics </a:t>
            </a:r>
            <a:r>
              <a:rPr lang="en-US" sz="1200" dirty="0"/>
              <a:t>and the service pamphlet </a:t>
            </a:r>
            <a:r>
              <a:rPr lang="en-US" sz="1200" i="1" dirty="0"/>
              <a:t>Group Business Meeting</a:t>
            </a:r>
            <a:r>
              <a:rPr lang="en-US" sz="1200" dirty="0"/>
              <a:t> were completed.</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i="1" dirty="0"/>
              <a:t>H&amp;I Basics </a:t>
            </a:r>
            <a:r>
              <a:rPr lang="en-US" sz="1200" dirty="0"/>
              <a:t>is available at </a:t>
            </a:r>
            <a:r>
              <a:rPr lang="en-US" sz="1200" dirty="0" err="1"/>
              <a:t>na.org</a:t>
            </a:r>
            <a:r>
              <a:rPr lang="en-US" sz="1200" dirty="0"/>
              <a:t>/basics and </a:t>
            </a:r>
            <a:r>
              <a:rPr lang="en-US" sz="1200" i="1" dirty="0"/>
              <a:t>Group Business Meetings </a:t>
            </a:r>
            <a:r>
              <a:rPr lang="en-US" sz="1200" dirty="0"/>
              <a:t>is available at </a:t>
            </a:r>
            <a:r>
              <a:rPr lang="en-US" sz="1200" dirty="0" err="1"/>
              <a:t>na.org</a:t>
            </a:r>
            <a:r>
              <a:rPr lang="en-US" sz="1200" dirty="0"/>
              <a:t>/</a:t>
            </a:r>
            <a:r>
              <a:rPr lang="en-US" sz="1200" dirty="0" err="1"/>
              <a:t>sps</a:t>
            </a:r>
            <a:r>
              <a:rPr lang="en-US" sz="1200" dirty="0"/>
              <a:t>. Both are in the webstore.</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12</a:t>
            </a:fld>
            <a:endParaRPr lang="en-US"/>
          </a:p>
        </p:txBody>
      </p:sp>
    </p:spTree>
    <p:extLst>
      <p:ext uri="{BB962C8B-B14F-4D97-AF65-F5344CB8AC3E}">
        <p14:creationId xmlns:p14="http://schemas.microsoft.com/office/powerpoint/2010/main" val="420494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Motions adopted at WSC 2026 that were directly influenced by the collaborative plan</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Three-Year Conference Cycle </a:t>
            </a:r>
          </a:p>
          <a:p>
            <a:r>
              <a:rPr lang="en-US" sz="1200" i="0" dirty="0">
                <a:solidFill>
                  <a:schemeClr val="tx1"/>
                </a:solidFill>
                <a:latin typeface="Calibri" panose="020F0502020204030204" pitchFamily="34" charset="0"/>
                <a:cs typeface="Calibri" panose="020F0502020204030204" pitchFamily="34" charset="0"/>
              </a:rPr>
              <a:t>Refine and describe meetings, planning, policies, and deadlines so we can decide whether to adopt it long term. Also GWSNA revision.</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Fellowship Awareness and Engagement with PR Service  </a:t>
            </a:r>
          </a:p>
          <a:p>
            <a:r>
              <a:rPr lang="en-US" sz="1200" i="0" dirty="0">
                <a:solidFill>
                  <a:schemeClr val="tx1"/>
                </a:solidFill>
                <a:latin typeface="Calibri" panose="020F0502020204030204" pitchFamily="34" charset="0"/>
                <a:cs typeface="Calibri" panose="020F0502020204030204" pitchFamily="34" charset="0"/>
              </a:rPr>
              <a:t>Increase understanding of how effective Public Relations advances our message, Vision, and Fellowship growth.</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Raising Public Awareness of NA  </a:t>
            </a:r>
          </a:p>
          <a:p>
            <a:r>
              <a:rPr lang="en-US" sz="1200" i="0" dirty="0">
                <a:solidFill>
                  <a:schemeClr val="tx1"/>
                </a:solidFill>
                <a:latin typeface="Calibri" panose="020F0502020204030204" pitchFamily="34" charset="0"/>
                <a:cs typeface="Calibri" panose="020F0502020204030204" pitchFamily="34" charset="0"/>
              </a:rPr>
              <a:t>Create PR tools for four target audiences, raising their awareness of NA as a viable program of recovery.</a:t>
            </a:r>
          </a:p>
          <a:p>
            <a:endParaRPr lang="en-US" sz="1200" i="1"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13</a:t>
            </a:fld>
            <a:endParaRPr lang="en-US"/>
          </a:p>
        </p:txBody>
      </p:sp>
    </p:spTree>
    <p:extLst>
      <p:ext uri="{BB962C8B-B14F-4D97-AF65-F5344CB8AC3E}">
        <p14:creationId xmlns:p14="http://schemas.microsoft.com/office/powerpoint/2010/main" val="3794749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More Motions adopted at WSC 2026 that were directly influenced by the collaborative plan</a:t>
            </a:r>
            <a:endParaRPr lang="en-US" sz="1200" i="0" dirty="0">
              <a:solidFill>
                <a:schemeClr val="tx1"/>
              </a:solidFill>
              <a:latin typeface="Calibri" panose="020F0502020204030204" pitchFamily="34" charset="0"/>
              <a:cs typeface="Calibri" panose="020F0502020204030204" pitchFamily="34" charset="0"/>
            </a:endParaRP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Safety and Belonging/Gender-Neutral Language  </a:t>
            </a:r>
          </a:p>
          <a:p>
            <a:r>
              <a:rPr lang="en-US" sz="1200" i="0" dirty="0">
                <a:solidFill>
                  <a:schemeClr val="tx1"/>
                </a:solidFill>
                <a:latin typeface="Calibri" panose="020F0502020204030204" pitchFamily="34" charset="0"/>
                <a:cs typeface="Calibri" panose="020F0502020204030204" pitchFamily="34" charset="0"/>
              </a:rPr>
              <a:t>Rolled in with Project Plan for Revising Existing Recovery Informational Pamphlets, which will start with IP #1 and make the language referring to members gender neutral.</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DRT/MAT—Helping Members Take Root   </a:t>
            </a:r>
          </a:p>
          <a:p>
            <a:r>
              <a:rPr lang="en-US" sz="1200" i="0" dirty="0">
                <a:solidFill>
                  <a:schemeClr val="tx1"/>
                </a:solidFill>
                <a:latin typeface="Calibri" panose="020F0502020204030204" pitchFamily="34" charset="0"/>
                <a:cs typeface="Calibri" panose="020F0502020204030204" pitchFamily="34" charset="0"/>
              </a:rPr>
              <a:t>Develop resources for groups and workshops on how to make members and potential members feel welcomed.</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Generational and Cultural Diversity   </a:t>
            </a:r>
          </a:p>
          <a:p>
            <a:r>
              <a:rPr lang="en-US" sz="1200" i="0" dirty="0">
                <a:solidFill>
                  <a:schemeClr val="tx1"/>
                </a:solidFill>
                <a:latin typeface="Calibri" panose="020F0502020204030204" pitchFamily="34" charset="0"/>
                <a:cs typeface="Calibri" panose="020F0502020204030204" pitchFamily="34" charset="0"/>
              </a:rPr>
              <a:t>Adapt communication methods and technology to meet our diverse membership's engagement preferences.</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Hold the World Convention every 5 years, beginning in 2028</a:t>
            </a:r>
          </a:p>
          <a:p>
            <a:r>
              <a:rPr lang="en-US" sz="1200" i="0" dirty="0">
                <a:solidFill>
                  <a:schemeClr val="tx1"/>
                </a:solidFill>
                <a:latin typeface="Calibri" panose="020F0502020204030204" pitchFamily="34" charset="0"/>
                <a:cs typeface="Calibri" panose="020F0502020204030204" pitchFamily="34" charset="0"/>
              </a:rPr>
              <a:t>This was in part, a way to create a financially sustainable model for the World Convention (WCNA).</a:t>
            </a:r>
          </a:p>
          <a:p>
            <a:endParaRPr lang="en-US" sz="1200" i="0"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14</a:t>
            </a:fld>
            <a:endParaRPr lang="en-US"/>
          </a:p>
        </p:txBody>
      </p:sp>
    </p:spTree>
    <p:extLst>
      <p:ext uri="{BB962C8B-B14F-4D97-AF65-F5344CB8AC3E}">
        <p14:creationId xmlns:p14="http://schemas.microsoft.com/office/powerpoint/2010/main" val="1645966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i="0" dirty="0">
                <a:solidFill>
                  <a:schemeClr val="tx1"/>
                </a:solidFill>
              </a:rPr>
              <a:t>Motions adopted at WSC 2026 that were  guided by the </a:t>
            </a:r>
            <a:r>
              <a:rPr lang="en-US" sz="1200" b="1" i="1" dirty="0">
                <a:solidFill>
                  <a:schemeClr val="tx1"/>
                </a:solidFill>
              </a:rPr>
              <a:t>CAR</a:t>
            </a:r>
            <a:r>
              <a:rPr lang="en-US" sz="1200" b="1" i="0" dirty="0">
                <a:solidFill>
                  <a:schemeClr val="tx1"/>
                </a:solidFill>
              </a:rPr>
              <a:t> Survey results</a:t>
            </a:r>
          </a:p>
          <a:p>
            <a:endParaRPr lang="en-US" sz="1200" i="0" dirty="0">
              <a:solidFill>
                <a:schemeClr val="tx1"/>
              </a:solidFill>
            </a:endParaRPr>
          </a:p>
          <a:p>
            <a:r>
              <a:rPr lang="en-US" sz="1200" i="0" dirty="0">
                <a:solidFill>
                  <a:schemeClr val="tx1"/>
                </a:solidFill>
              </a:rPr>
              <a:t>Project plan for New and Revised Service Tools  </a:t>
            </a:r>
          </a:p>
          <a:p>
            <a:r>
              <a:rPr lang="en-US" sz="1200" i="1" dirty="0">
                <a:solidFill>
                  <a:schemeClr val="tx1"/>
                </a:solidFill>
              </a:rPr>
              <a:t>A Guide to Local Services, The Group Booklet </a:t>
            </a:r>
            <a:r>
              <a:rPr lang="en-US" sz="1200" i="0" dirty="0">
                <a:solidFill>
                  <a:schemeClr val="tx1"/>
                </a:solidFill>
              </a:rPr>
              <a:t>/ IP#2</a:t>
            </a:r>
          </a:p>
          <a:p>
            <a:endParaRPr lang="en-US" sz="1200" i="0" dirty="0">
              <a:solidFill>
                <a:schemeClr val="tx1"/>
              </a:solidFill>
            </a:endParaRPr>
          </a:p>
          <a:p>
            <a:r>
              <a:rPr lang="en-US" sz="1200" i="0" dirty="0">
                <a:solidFill>
                  <a:schemeClr val="tx1"/>
                </a:solidFill>
              </a:rPr>
              <a:t>Project plan for Revising Existing Recovery Informational Pamphlets   </a:t>
            </a:r>
          </a:p>
          <a:p>
            <a:r>
              <a:rPr lang="en-US" sz="1200" i="0" dirty="0">
                <a:solidFill>
                  <a:schemeClr val="tx1"/>
                </a:solidFill>
              </a:rPr>
              <a:t>IP#1—make references to members gender neutral</a:t>
            </a:r>
          </a:p>
          <a:p>
            <a:endParaRPr lang="en-US" sz="1200" i="0" dirty="0">
              <a:solidFill>
                <a:schemeClr val="tx1"/>
              </a:solidFill>
            </a:endParaRPr>
          </a:p>
          <a:p>
            <a:r>
              <a:rPr lang="en-US" sz="1200" i="0" dirty="0">
                <a:solidFill>
                  <a:schemeClr val="tx1"/>
                </a:solidFill>
              </a:rPr>
              <a:t>Project plan for New Recovery Informational Pamphlets   </a:t>
            </a:r>
          </a:p>
          <a:p>
            <a:r>
              <a:rPr lang="en-US" sz="1200" i="0" dirty="0">
                <a:solidFill>
                  <a:schemeClr val="tx1"/>
                </a:solidFill>
              </a:rPr>
              <a:t>Disruptive &amp; Predatory Behavior</a:t>
            </a:r>
          </a:p>
          <a:p>
            <a:endParaRPr lang="en-US" sz="1200" i="0" dirty="0">
              <a:solidFill>
                <a:schemeClr val="tx1"/>
              </a:solidFill>
            </a:endParaRPr>
          </a:p>
          <a:p>
            <a:endParaRPr lang="en-US" sz="1200" i="1" dirty="0">
              <a:solidFill>
                <a:schemeClr val="tx1"/>
              </a:solidFill>
            </a:endParaRPr>
          </a:p>
          <a:p>
            <a:r>
              <a:rPr lang="en-US" sz="1200" b="1" i="0" dirty="0">
                <a:solidFill>
                  <a:schemeClr val="tx1"/>
                </a:solidFill>
              </a:rPr>
              <a:t>Other motions adopted at WSC 2026</a:t>
            </a:r>
          </a:p>
          <a:p>
            <a:endParaRPr lang="en-US" sz="1200" i="0" dirty="0">
              <a:solidFill>
                <a:schemeClr val="tx1"/>
              </a:solidFill>
            </a:endParaRPr>
          </a:p>
          <a:p>
            <a:r>
              <a:rPr lang="en-US" sz="1200" i="0" dirty="0">
                <a:solidFill>
                  <a:schemeClr val="tx1"/>
                </a:solidFill>
              </a:rPr>
              <a:t>The collaboratively created 2026–2029 NA World Services Strategic Plan  </a:t>
            </a:r>
          </a:p>
          <a:p>
            <a:r>
              <a:rPr lang="en-US" sz="1200" i="0" dirty="0">
                <a:solidFill>
                  <a:schemeClr val="tx1"/>
                </a:solidFill>
              </a:rPr>
              <a:t>posted here: na.org/planning</a:t>
            </a:r>
          </a:p>
          <a:p>
            <a:endParaRPr lang="en-US" sz="1200" i="0" dirty="0">
              <a:solidFill>
                <a:schemeClr val="tx1"/>
              </a:solidFill>
            </a:endParaRPr>
          </a:p>
          <a:p>
            <a:r>
              <a:rPr lang="en-US" sz="1200" i="0" dirty="0">
                <a:solidFill>
                  <a:schemeClr val="tx1"/>
                </a:solidFill>
              </a:rPr>
              <a:t>To create a project plan to look into providing booklength literature to the incarcerated on tablets.</a:t>
            </a:r>
          </a:p>
          <a:p>
            <a:endParaRPr lang="en-US" sz="1200" i="0" dirty="0">
              <a:solidFill>
                <a:schemeClr val="tx1"/>
              </a:solidFill>
            </a:endParaRPr>
          </a:p>
          <a:p>
            <a:endParaRPr lang="en-US" sz="1200" i="0" dirty="0">
              <a:solidFill>
                <a:schemeClr val="tx1"/>
              </a:solidFill>
            </a:endParaRPr>
          </a:p>
          <a:p>
            <a:endParaRPr lang="en-US" sz="1200" i="1"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15</a:t>
            </a:fld>
            <a:endParaRPr lang="en-US"/>
          </a:p>
        </p:txBody>
      </p:sp>
    </p:spTree>
    <p:extLst>
      <p:ext uri="{BB962C8B-B14F-4D97-AF65-F5344CB8AC3E}">
        <p14:creationId xmlns:p14="http://schemas.microsoft.com/office/powerpoint/2010/main" val="1430353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Issue Discussion Topics  for the  2026-2029 cycle</a:t>
            </a:r>
          </a:p>
          <a:p>
            <a:endParaRPr lang="en-US" sz="1200" i="1"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Attracting members to service and mentoring them</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Welcoming members</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Something related to both group and area service to feed the revisions of </a:t>
            </a:r>
            <a:r>
              <a:rPr lang="en-US" sz="1200" i="1" dirty="0">
                <a:solidFill>
                  <a:schemeClr val="tx1"/>
                </a:solidFill>
                <a:latin typeface="Calibri" panose="020F0502020204030204" pitchFamily="34" charset="0"/>
                <a:cs typeface="Calibri" panose="020F0502020204030204" pitchFamily="34" charset="0"/>
              </a:rPr>
              <a:t>A Guide to Local Services </a:t>
            </a:r>
            <a:r>
              <a:rPr lang="en-US" sz="1200" i="0" dirty="0">
                <a:solidFill>
                  <a:schemeClr val="tx1"/>
                </a:solidFill>
                <a:latin typeface="Calibri" panose="020F0502020204030204" pitchFamily="34" charset="0"/>
                <a:cs typeface="Calibri" panose="020F0502020204030204" pitchFamily="34" charset="0"/>
              </a:rPr>
              <a:t>and </a:t>
            </a:r>
            <a:r>
              <a:rPr lang="en-US" sz="1200" i="1" dirty="0">
                <a:solidFill>
                  <a:schemeClr val="tx1"/>
                </a:solidFill>
                <a:latin typeface="Calibri" panose="020F0502020204030204" pitchFamily="34" charset="0"/>
                <a:cs typeface="Calibri" panose="020F0502020204030204" pitchFamily="34" charset="0"/>
              </a:rPr>
              <a:t>The Group Booklet</a:t>
            </a:r>
          </a:p>
          <a:p>
            <a:endParaRPr lang="en-US" sz="1200" i="1"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a:p>
            <a:r>
              <a:rPr lang="en-US" sz="1200" i="1" dirty="0">
                <a:solidFill>
                  <a:schemeClr val="tx1"/>
                </a:solidFill>
                <a:latin typeface="Calibri" panose="020F0502020204030204" pitchFamily="34" charset="0"/>
                <a:cs typeface="Calibri" panose="020F0502020204030204" pitchFamily="34" charset="0"/>
              </a:rPr>
              <a:t>When workshop materials are available they will be posted at na.org/idt</a:t>
            </a:r>
          </a:p>
        </p:txBody>
      </p:sp>
      <p:sp>
        <p:nvSpPr>
          <p:cNvPr id="4" name="Slide Number Placeholder 3"/>
          <p:cNvSpPr>
            <a:spLocks noGrp="1"/>
          </p:cNvSpPr>
          <p:nvPr>
            <p:ph type="sldNum" sz="quarter" idx="5"/>
          </p:nvPr>
        </p:nvSpPr>
        <p:spPr/>
        <p:txBody>
          <a:bodyPr/>
          <a:lstStyle/>
          <a:p>
            <a:fld id="{CBD274E5-11C2-814A-B0BC-DA9B82DFF9C1}" type="slidenum">
              <a:rPr lang="en-US"/>
              <a:t>16</a:t>
            </a:fld>
            <a:endParaRPr lang="en-US"/>
          </a:p>
        </p:txBody>
      </p:sp>
    </p:spTree>
    <p:extLst>
      <p:ext uri="{BB962C8B-B14F-4D97-AF65-F5344CB8AC3E}">
        <p14:creationId xmlns:p14="http://schemas.microsoft.com/office/powerpoint/2010/main" val="1994963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current news on the Safety and Belonging/Gender-Neutral Language project is that at present the project is simply concerned with the language used to describe members, not God or the words of our Steps and Traditions. </a:t>
            </a:r>
          </a:p>
          <a:p>
            <a:endParaRPr lang="en-US" dirty="0"/>
          </a:p>
          <a:p>
            <a:r>
              <a:rPr lang="en-US" dirty="0"/>
              <a:t>IP #1, </a:t>
            </a:r>
            <a:r>
              <a:rPr lang="en-US" i="1" dirty="0"/>
              <a:t>Who, What, How and Why </a:t>
            </a:r>
            <a:r>
              <a:rPr lang="en-US" dirty="0"/>
              <a:t>draft revisions are ready for review until the end of October 2026. </a:t>
            </a:r>
          </a:p>
          <a:p>
            <a:endParaRPr lang="en-US" dirty="0"/>
          </a:p>
          <a:p>
            <a:r>
              <a:rPr lang="en-US" dirty="0"/>
              <a:t>Fellowship input will determine any next steps.</a:t>
            </a:r>
          </a:p>
          <a:p>
            <a:endParaRPr lang="en-US" dirty="0"/>
          </a:p>
          <a:p>
            <a:r>
              <a:rPr lang="en-US" dirty="0"/>
              <a:t>There is also a flyer for groups and service bodies to help explain the project.</a:t>
            </a:r>
          </a:p>
          <a:p>
            <a:endParaRPr lang="en-US" dirty="0"/>
          </a:p>
          <a:p>
            <a:r>
              <a:rPr lang="en-US" dirty="0" err="1"/>
              <a:t>na.org</a:t>
            </a:r>
            <a:r>
              <a:rPr lang="en-US" dirty="0"/>
              <a:t>/</a:t>
            </a:r>
            <a:r>
              <a:rPr lang="en-US" dirty="0" err="1"/>
              <a:t>genderproject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17</a:t>
            </a:fld>
            <a:endParaRPr lang="en-US" dirty="0"/>
          </a:p>
        </p:txBody>
      </p:sp>
    </p:spTree>
    <p:extLst>
      <p:ext uri="{BB962C8B-B14F-4D97-AF65-F5344CB8AC3E}">
        <p14:creationId xmlns:p14="http://schemas.microsoft.com/office/powerpoint/2010/main" val="3013840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current news on the New and Revised Service Tools project is that a workshop is being developed to provide input on the best practices for groups and group service. </a:t>
            </a:r>
          </a:p>
          <a:p>
            <a:endParaRPr lang="en-US" dirty="0"/>
          </a:p>
          <a:p>
            <a:r>
              <a:rPr lang="en-US" dirty="0"/>
              <a:t>The input provided through the input form will provide revisions for </a:t>
            </a:r>
            <a:r>
              <a:rPr lang="en-US" i="1" dirty="0"/>
              <a:t>A Guide to Local Services</a:t>
            </a:r>
            <a:r>
              <a:rPr lang="en-US" dirty="0"/>
              <a:t>, </a:t>
            </a:r>
            <a:r>
              <a:rPr lang="en-US" i="1" dirty="0"/>
              <a:t>The Group Booklet </a:t>
            </a:r>
            <a:r>
              <a:rPr lang="en-US" dirty="0"/>
              <a:t>/ IP #2, </a:t>
            </a:r>
            <a:r>
              <a:rPr lang="en-US" i="1" dirty="0"/>
              <a:t>The Group.</a:t>
            </a:r>
          </a:p>
          <a:p>
            <a:endParaRPr lang="en-US" i="0" dirty="0"/>
          </a:p>
          <a:p>
            <a:r>
              <a:rPr lang="en-US" i="0" dirty="0"/>
              <a:t>Later this year a workshop will be available for area service.</a:t>
            </a:r>
          </a:p>
          <a:p>
            <a:endParaRPr lang="en-US" i="0" dirty="0"/>
          </a:p>
          <a:p>
            <a:r>
              <a:rPr lang="en-US" i="0" dirty="0"/>
              <a:t>All workshop materials are posted at </a:t>
            </a:r>
            <a:r>
              <a:rPr lang="en-US" i="0" dirty="0" err="1"/>
              <a:t>na.org</a:t>
            </a:r>
            <a:r>
              <a:rPr lang="en-US" i="0" dirty="0"/>
              <a:t>/IDT.</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18</a:t>
            </a:fld>
            <a:endParaRPr lang="en-US" dirty="0"/>
          </a:p>
        </p:txBody>
      </p:sp>
    </p:spTree>
    <p:extLst>
      <p:ext uri="{BB962C8B-B14F-4D97-AF65-F5344CB8AC3E}">
        <p14:creationId xmlns:p14="http://schemas.microsoft.com/office/powerpoint/2010/main" val="42796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Here is the current news on the two PR projects, Fellowship Awareness and Engagement with PR Service and Raising Public Awareness of NA  </a:t>
            </a:r>
          </a:p>
          <a:p>
            <a:endParaRPr lang="en-US" dirty="0"/>
          </a:p>
          <a:p>
            <a:r>
              <a:rPr lang="en-US" dirty="0"/>
              <a:t>Focus groups are being organized to provide input on generating enthusiasm toward PR service and creating simple tools for PR trusted servants to use.</a:t>
            </a:r>
          </a:p>
          <a:p>
            <a:endParaRPr lang="en-US" dirty="0"/>
          </a:p>
          <a:p>
            <a:r>
              <a:rPr lang="en-US" dirty="0"/>
              <a:t>Members can use the focus group volunteer form express interest in the project. </a:t>
            </a:r>
          </a:p>
          <a:p>
            <a:endParaRPr lang="en-US" dirty="0"/>
          </a:p>
          <a:p>
            <a:r>
              <a:rPr lang="en-US" dirty="0"/>
              <a:t>As it is available, information will be posted at </a:t>
            </a:r>
            <a:r>
              <a:rPr lang="en-US" dirty="0" err="1"/>
              <a:t>na.org</a:t>
            </a:r>
            <a:r>
              <a:rPr lang="en-US" dirty="0"/>
              <a:t>/projects</a:t>
            </a:r>
          </a:p>
          <a:p>
            <a:r>
              <a:rPr lang="en-US" dirty="0"/>
              <a:t>There is a link for the volunteer form here as well.</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19</a:t>
            </a:fld>
            <a:endParaRPr lang="en-US" dirty="0"/>
          </a:p>
        </p:txBody>
      </p:sp>
    </p:spTree>
    <p:extLst>
      <p:ext uri="{BB962C8B-B14F-4D97-AF65-F5344CB8AC3E}">
        <p14:creationId xmlns:p14="http://schemas.microsoft.com/office/powerpoint/2010/main" val="2659171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There are many ways to get and stay connected and to get involved with the work.</a:t>
            </a:r>
          </a:p>
          <a:p>
            <a:pPr>
              <a:spcBef>
                <a:spcPts val="0"/>
              </a:spcBef>
            </a:pPr>
            <a:endParaRPr lang="en-US" sz="1200" dirty="0">
              <a:solidFill>
                <a:schemeClr val="tx1"/>
              </a:solidFill>
              <a:latin typeface="Calibri" panose="020F0502020204030204" pitchFamily="34" charset="0"/>
              <a:cs typeface="Calibri" panose="020F0502020204030204" pitchFamily="34" charset="0"/>
            </a:endParaRPr>
          </a:p>
          <a:p>
            <a:pPr>
              <a:spcBef>
                <a:spcPts val="0"/>
              </a:spcBef>
            </a:pPr>
            <a:r>
              <a:rPr lang="en-US" sz="1200" dirty="0">
                <a:solidFill>
                  <a:schemeClr val="tx1"/>
                </a:solidFill>
                <a:latin typeface="Calibri" panose="020F0502020204030204" pitchFamily="34" charset="0"/>
                <a:cs typeface="Calibri" panose="020F0502020204030204" pitchFamily="34" charset="0"/>
              </a:rPr>
              <a:t>The following slides will show you a few.</a:t>
            </a:r>
          </a:p>
        </p:txBody>
      </p:sp>
      <p:sp>
        <p:nvSpPr>
          <p:cNvPr id="4" name="Slide Number Placeholder 3"/>
          <p:cNvSpPr>
            <a:spLocks noGrp="1"/>
          </p:cNvSpPr>
          <p:nvPr>
            <p:ph type="sldNum" sz="quarter" idx="5"/>
          </p:nvPr>
        </p:nvSpPr>
        <p:spPr/>
        <p:txBody>
          <a:bodyPr/>
          <a:lstStyle/>
          <a:p>
            <a:fld id="{CBD274E5-11C2-814A-B0BC-DA9B82DFF9C1}" type="slidenum">
              <a:rPr lang="en-US"/>
              <a:t>20</a:t>
            </a:fld>
            <a:endParaRPr lang="en-US"/>
          </a:p>
        </p:txBody>
      </p:sp>
    </p:spTree>
    <p:extLst>
      <p:ext uri="{BB962C8B-B14F-4D97-AF65-F5344CB8AC3E}">
        <p14:creationId xmlns:p14="http://schemas.microsoft.com/office/powerpoint/2010/main" val="92105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This cycle the WB is leaning heavily on its partnership with zones to accomplish projects and keep planning. Especially when it comes to collecting best practices for revisions to service materials.</a:t>
            </a:r>
          </a:p>
          <a:p>
            <a:endParaRPr lang="en-US" sz="1200" dirty="0"/>
          </a:p>
          <a:p>
            <a:r>
              <a:rPr lang="en-US" sz="1200" dirty="0"/>
              <a:t>There will be zonal workshops to discuss the 2029-2032 collaborative plan in early 2027.</a:t>
            </a:r>
          </a:p>
          <a:p>
            <a:endParaRPr lang="en-US" sz="1200" dirty="0"/>
          </a:p>
          <a:p>
            <a:r>
              <a:rPr lang="en-US" sz="1200" dirty="0"/>
              <a:t>When information is available it will be posted at </a:t>
            </a:r>
            <a:r>
              <a:rPr lang="en-US" sz="1200" dirty="0" err="1"/>
              <a:t>na.org</a:t>
            </a:r>
            <a:r>
              <a:rPr lang="en-US" sz="1200" dirty="0"/>
              <a:t>/conference</a:t>
            </a:r>
          </a:p>
          <a:p>
            <a:endParaRPr lang="en-US" sz="1200"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21</a:t>
            </a:fld>
            <a:endParaRPr lang="en-US"/>
          </a:p>
        </p:txBody>
      </p:sp>
    </p:spTree>
    <p:extLst>
      <p:ext uri="{BB962C8B-B14F-4D97-AF65-F5344CB8AC3E}">
        <p14:creationId xmlns:p14="http://schemas.microsoft.com/office/powerpoint/2010/main" val="3706627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There will be no standing workgroups this cycle. </a:t>
            </a:r>
          </a:p>
          <a:p>
            <a:endParaRPr lang="en-US" sz="1200" dirty="0">
              <a:solidFill>
                <a:schemeClr val="tx1"/>
              </a:solidFill>
            </a:endParaRPr>
          </a:p>
          <a:p>
            <a:r>
              <a:rPr lang="en-US" sz="1200" dirty="0">
                <a:solidFill>
                  <a:schemeClr val="tx1"/>
                </a:solidFill>
              </a:rPr>
              <a:t>The work will be accomplished with focus groups and compiled results from workshops, such as from the Issue Discussion Topics.</a:t>
            </a:r>
          </a:p>
          <a:p>
            <a:endParaRPr lang="en-US" sz="1200" dirty="0">
              <a:solidFill>
                <a:schemeClr val="tx1"/>
              </a:solidFill>
            </a:endParaRPr>
          </a:p>
          <a:p>
            <a:r>
              <a:rPr lang="en-US" sz="1200" dirty="0">
                <a:solidFill>
                  <a:schemeClr val="tx1"/>
                </a:solidFill>
              </a:rPr>
              <a:t>Webinars will also provide information.</a:t>
            </a:r>
          </a:p>
          <a:p>
            <a:r>
              <a:rPr lang="en-US" sz="1200" dirty="0">
                <a:solidFill>
                  <a:schemeClr val="tx1"/>
                </a:solidFill>
              </a:rPr>
              <a:t>na.org/webinars</a:t>
            </a:r>
          </a:p>
        </p:txBody>
      </p:sp>
      <p:sp>
        <p:nvSpPr>
          <p:cNvPr id="4" name="Slide Number Placeholder 3"/>
          <p:cNvSpPr>
            <a:spLocks noGrp="1"/>
          </p:cNvSpPr>
          <p:nvPr>
            <p:ph type="sldNum" sz="quarter" idx="5"/>
          </p:nvPr>
        </p:nvSpPr>
        <p:spPr/>
        <p:txBody>
          <a:bodyPr/>
          <a:lstStyle/>
          <a:p>
            <a:fld id="{CBD274E5-11C2-814A-B0BC-DA9B82DFF9C1}" type="slidenum">
              <a:rPr lang="en-US"/>
              <a:t>22</a:t>
            </a:fld>
            <a:endParaRPr lang="en-US"/>
          </a:p>
        </p:txBody>
      </p:sp>
    </p:spTree>
    <p:extLst>
      <p:ext uri="{BB962C8B-B14F-4D97-AF65-F5344CB8AC3E}">
        <p14:creationId xmlns:p14="http://schemas.microsoft.com/office/powerpoint/2010/main" val="2166698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rPr>
              <a:t>A great way for members  to get involved is to fill out the volunteer/focus group form on the project page: na.org/projects.</a:t>
            </a:r>
          </a:p>
          <a:p>
            <a:pPr rtl="0"/>
            <a:endParaRPr lang="en-US" sz="1200" dirty="0">
              <a:solidFill>
                <a:schemeClr val="tx1"/>
              </a:solidFill>
            </a:endParaRPr>
          </a:p>
          <a:p>
            <a:pPr rtl="0"/>
            <a:r>
              <a:rPr lang="en-US" sz="1200" dirty="0">
                <a:solidFill>
                  <a:schemeClr val="tx1"/>
                </a:solidFill>
              </a:rPr>
              <a:t>Any member with skills or interests relevant to current projects is encouraged to use the form to speak up! That list becomes the backbone of many efforts throughout the cycle.  There are projects about local service this cycle, so you don’t need a ton of cleantime or service experience to participate. Not everyone will get chosen, but there are other ways to be involved—surveys, review drafts, holding workshops, etc.</a:t>
            </a:r>
          </a:p>
          <a:p>
            <a:pPr rtl="0"/>
            <a:endParaRPr lang="en-US" sz="1200" dirty="0">
              <a:solidFill>
                <a:schemeClr val="tx1"/>
              </a:solidFill>
            </a:endParaRPr>
          </a:p>
          <a:p>
            <a:pPr rtl="0"/>
            <a:r>
              <a:rPr lang="en-US" sz="1200" dirty="0">
                <a:solidFill>
                  <a:schemeClr val="tx1"/>
                </a:solidFill>
              </a:rPr>
              <a:t>Every NA member deserves the gift of serving selflessly. Let’s create new tools for members and groups!</a:t>
            </a:r>
          </a:p>
          <a:p>
            <a:pPr rtl="0"/>
            <a:endParaRPr lang="en-US" sz="1200" dirty="0">
              <a:solidFill>
                <a:schemeClr val="tx1"/>
              </a:solidFill>
            </a:endParaRPr>
          </a:p>
          <a:p>
            <a:pPr rtl="0"/>
            <a:r>
              <a:rPr lang="en-US" sz="1200" dirty="0">
                <a:solidFill>
                  <a:schemeClr val="tx1"/>
                </a:solidFill>
              </a:rPr>
              <a:t>The list of available opportunities:</a:t>
            </a:r>
          </a:p>
          <a:p>
            <a:pPr marL="171450" indent="-171450" rtl="0">
              <a:buFont typeface="Arial" panose="020B0604020202020204" pitchFamily="34" charset="0"/>
              <a:buChar char="•"/>
            </a:pPr>
            <a:r>
              <a:rPr lang="en-US" sz="1200" dirty="0">
                <a:solidFill>
                  <a:schemeClr val="tx1"/>
                </a:solidFill>
              </a:rPr>
              <a:t>Public Relations Service</a:t>
            </a:r>
          </a:p>
          <a:p>
            <a:pPr marL="171450" indent="-171450" rtl="0">
              <a:buFont typeface="Arial" panose="020B0604020202020204" pitchFamily="34" charset="0"/>
              <a:buChar char="•"/>
            </a:pPr>
            <a:r>
              <a:rPr lang="en-US" sz="1200" dirty="0">
                <a:solidFill>
                  <a:schemeClr val="tx1"/>
                </a:solidFill>
              </a:rPr>
              <a:t>New Recovery Literature—Disruptive and Predatory Behavior</a:t>
            </a:r>
          </a:p>
          <a:p>
            <a:pPr marL="171450" indent="-171450" rtl="0">
              <a:buFont typeface="Arial" panose="020B0604020202020204" pitchFamily="34" charset="0"/>
              <a:buChar char="•"/>
            </a:pPr>
            <a:r>
              <a:rPr lang="en-US" sz="1200" dirty="0">
                <a:solidFill>
                  <a:schemeClr val="tx1"/>
                </a:solidFill>
              </a:rPr>
              <a:t>Revising Existing Recovery Literature—Gender-Neutral and Inclusive Language</a:t>
            </a:r>
          </a:p>
          <a:p>
            <a:pPr marL="171450" indent="-171450" rtl="0">
              <a:buFont typeface="Arial" panose="020B0604020202020204" pitchFamily="34" charset="0"/>
              <a:buChar char="•"/>
            </a:pPr>
            <a:r>
              <a:rPr lang="en-US" sz="1200" dirty="0">
                <a:solidFill>
                  <a:schemeClr val="tx1"/>
                </a:solidFill>
              </a:rPr>
              <a:t>Generational and Cultural Diversity</a:t>
            </a:r>
          </a:p>
          <a:p>
            <a:pPr marL="171450" indent="-171450" rtl="0">
              <a:buFont typeface="Arial" panose="020B0604020202020204" pitchFamily="34" charset="0"/>
              <a:buChar char="•"/>
            </a:pPr>
            <a:r>
              <a:rPr lang="en-US" sz="1200" dirty="0">
                <a:solidFill>
                  <a:schemeClr val="tx1"/>
                </a:solidFill>
              </a:rPr>
              <a:t>New and Revised Service Tools—Group Service</a:t>
            </a:r>
          </a:p>
          <a:p>
            <a:pPr marL="171450" indent="-171450" rtl="0">
              <a:buFont typeface="Arial" panose="020B0604020202020204" pitchFamily="34" charset="0"/>
              <a:buChar char="•"/>
            </a:pPr>
            <a:r>
              <a:rPr lang="en-US" sz="1200" dirty="0">
                <a:solidFill>
                  <a:schemeClr val="tx1"/>
                </a:solidFill>
              </a:rPr>
              <a:t>New and Revised Service Tools—Area Service</a:t>
            </a:r>
          </a:p>
          <a:p>
            <a:pPr marL="171450" indent="-171450" rtl="0">
              <a:buFont typeface="Arial" panose="020B0604020202020204" pitchFamily="34" charset="0"/>
              <a:buChar char="•"/>
            </a:pPr>
            <a:r>
              <a:rPr lang="en-US" sz="1200" dirty="0">
                <a:solidFill>
                  <a:schemeClr val="tx1"/>
                </a:solidFill>
              </a:rPr>
              <a:t>DRT/MAT—Helping Members Take Root</a:t>
            </a:r>
          </a:p>
          <a:p>
            <a:pPr marL="171450" indent="-171450" rtl="0">
              <a:buFont typeface="Arial" panose="020B0604020202020204" pitchFamily="34" charset="0"/>
              <a:buChar char="•"/>
            </a:pPr>
            <a:r>
              <a:rPr lang="en-US" sz="1200" dirty="0">
                <a:solidFill>
                  <a:schemeClr val="tx1"/>
                </a:solidFill>
              </a:rPr>
              <a:t>WCNA 39 speaker evaluation </a:t>
            </a:r>
          </a:p>
          <a:p>
            <a:pPr marL="171450" indent="-171450" rtl="0">
              <a:buFont typeface="Arial" panose="020B0604020202020204" pitchFamily="34" charset="0"/>
              <a:buChar char="•"/>
            </a:pPr>
            <a:r>
              <a:rPr lang="en-US" sz="1200" dirty="0">
                <a:solidFill>
                  <a:schemeClr val="tx1"/>
                </a:solidFill>
              </a:rPr>
              <a:t>Translations </a:t>
            </a:r>
          </a:p>
          <a:p>
            <a:pPr marL="171450" indent="-171450" rtl="0">
              <a:buFont typeface="Arial" panose="020B0604020202020204" pitchFamily="34" charset="0"/>
              <a:buChar char="•"/>
            </a:pPr>
            <a:r>
              <a:rPr lang="en-US" sz="1200" dirty="0">
                <a:solidFill>
                  <a:schemeClr val="tx1"/>
                </a:solidFill>
              </a:rPr>
              <a:t>Technology</a:t>
            </a:r>
          </a:p>
          <a:p>
            <a:pPr marL="171450" indent="-171450" rtl="0">
              <a:buFont typeface="Arial" panose="020B0604020202020204" pitchFamily="34" charset="0"/>
              <a:buChar char="•"/>
            </a:pPr>
            <a:r>
              <a:rPr lang="en-US" sz="1200" dirty="0">
                <a:solidFill>
                  <a:schemeClr val="tx1"/>
                </a:solidFill>
              </a:rPr>
              <a:t>Proofing and/or Layout</a:t>
            </a:r>
          </a:p>
        </p:txBody>
      </p:sp>
      <p:sp>
        <p:nvSpPr>
          <p:cNvPr id="4" name="Slide Number Placeholder 3"/>
          <p:cNvSpPr>
            <a:spLocks noGrp="1"/>
          </p:cNvSpPr>
          <p:nvPr>
            <p:ph type="sldNum" sz="quarter" idx="5"/>
          </p:nvPr>
        </p:nvSpPr>
        <p:spPr/>
        <p:txBody>
          <a:bodyPr/>
          <a:lstStyle/>
          <a:p>
            <a:fld id="{CBD274E5-11C2-814A-B0BC-DA9B82DFF9C1}" type="slidenum">
              <a:rPr lang="en-US"/>
              <a:t>23</a:t>
            </a:fld>
            <a:endParaRPr lang="en-US"/>
          </a:p>
        </p:txBody>
      </p:sp>
    </p:spTree>
    <p:extLst>
      <p:ext uri="{BB962C8B-B14F-4D97-AF65-F5344CB8AC3E}">
        <p14:creationId xmlns:p14="http://schemas.microsoft.com/office/powerpoint/2010/main" val="1246069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24</a:t>
            </a:fld>
            <a:endParaRPr lang="en-US"/>
          </a:p>
        </p:txBody>
      </p:sp>
    </p:spTree>
    <p:extLst>
      <p:ext uri="{BB962C8B-B14F-4D97-AF65-F5344CB8AC3E}">
        <p14:creationId xmlns:p14="http://schemas.microsoft.com/office/powerpoint/2010/main" val="3592239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Another great way to stay up-to-date and involved in the discussions, is to attend one of the upcoming webinars.</a:t>
            </a:r>
          </a:p>
          <a:p>
            <a:endParaRPr lang="en-US" dirty="0"/>
          </a:p>
          <a:p>
            <a:r>
              <a:rPr lang="en-US" dirty="0"/>
              <a:t>There are quarterly webinars for H&amp;I and PR trusted servants with a variety of presentations and open discussions.</a:t>
            </a:r>
          </a:p>
          <a:p>
            <a:endParaRPr lang="en-US" dirty="0"/>
          </a:p>
          <a:p>
            <a:r>
              <a:rPr lang="en-US" dirty="0"/>
              <a:t>As well as webinars about timely topics that the Fellowship is discussing.</a:t>
            </a:r>
          </a:p>
          <a:p>
            <a:endParaRPr lang="en-US" dirty="0"/>
          </a:p>
          <a:p>
            <a:r>
              <a:rPr lang="en-US" dirty="0"/>
              <a:t>Or virtual events that celebrate our recovery, like the World Unity Day event that was at the beginning of September.</a:t>
            </a:r>
          </a:p>
          <a:p>
            <a:endParaRPr lang="en-US" dirty="0"/>
          </a:p>
          <a:p>
            <a:r>
              <a:rPr lang="en-US" dirty="0"/>
              <a:t>The audio recording of the Safety and Belonging: Gender-Neutral Language webinar can be found on the webinar page and the recording and PPT from World Unity Day can be found at na.org/</a:t>
            </a:r>
            <a:r>
              <a:rPr lang="en-US" dirty="0" err="1"/>
              <a:t>wcna</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25</a:t>
            </a:fld>
            <a:endParaRPr lang="en-US" dirty="0"/>
          </a:p>
        </p:txBody>
      </p:sp>
    </p:spTree>
    <p:extLst>
      <p:ext uri="{BB962C8B-B14F-4D97-AF65-F5344CB8AC3E}">
        <p14:creationId xmlns:p14="http://schemas.microsoft.com/office/powerpoint/2010/main" val="1862573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biggest story for NAWS  in</a:t>
            </a:r>
            <a:r>
              <a:rPr lang="en-US" sz="1200" baseline="0" dirty="0">
                <a:solidFill>
                  <a:schemeClr val="tx1"/>
                </a:solidFill>
              </a:rPr>
              <a:t> the past six years is</a:t>
            </a:r>
            <a:r>
              <a:rPr lang="en-US" sz="1200" dirty="0">
                <a:solidFill>
                  <a:schemeClr val="tx1"/>
                </a:solidFill>
              </a:rPr>
              <a:t> about how the changing world environment has affected resources, and how it has responded. </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From the pandemic to wars to natural disasters, meetings have opened and closed, supply chains have been disrupted, and World Services has felt the effects.</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Through it all, member dedication has been the steadying force in some very rough seas. </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26</a:t>
            </a:fld>
            <a:endParaRPr lang="en-US"/>
          </a:p>
        </p:txBody>
      </p:sp>
    </p:spTree>
    <p:extLst>
      <p:ext uri="{BB962C8B-B14F-4D97-AF65-F5344CB8AC3E}">
        <p14:creationId xmlns:p14="http://schemas.microsoft.com/office/powerpoint/2010/main" val="1967782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rPr>
              <a:t>This session reminded participants of the importance of everyone’ s involvement in service. </a:t>
            </a:r>
          </a:p>
          <a:p>
            <a:pPr rtl="0"/>
            <a:endParaRPr lang="en-US" sz="1200" dirty="0">
              <a:solidFill>
                <a:schemeClr val="tx1"/>
              </a:solidFill>
            </a:endParaRPr>
          </a:p>
          <a:p>
            <a:pPr rtl="0"/>
            <a:r>
              <a:rPr lang="en-US" sz="1200" dirty="0">
                <a:solidFill>
                  <a:schemeClr val="tx1"/>
                </a:solidFill>
              </a:rPr>
              <a:t>The conference discussion was guided by words from the CAR: “In the face of so many other worrisome trends, remembering that we can take care of one another is so important. That’s our duty and our privilege.”</a:t>
            </a:r>
          </a:p>
          <a:p>
            <a:pPr rtl="0"/>
            <a:endParaRPr lang="en-US" sz="1200" dirty="0">
              <a:solidFill>
                <a:schemeClr val="tx1"/>
              </a:solidFill>
            </a:endParaRPr>
          </a:p>
          <a:p>
            <a:pPr rtl="0"/>
            <a:r>
              <a:rPr lang="en-US" sz="1200" dirty="0">
                <a:solidFill>
                  <a:schemeClr val="tx1"/>
                </a:solidFill>
              </a:rPr>
              <a:t>With the important reminder that regions, areas, groups, and individuals must first take care of their responsibilities at home, conference participants worked together in pairs to consider first how to deepen the contribution conversation at home, and then what additional tools might support those efforts going forward.  One of the first tools to be worked on is a resource to help groups to have this conversation.</a:t>
            </a:r>
          </a:p>
          <a:p>
            <a:pPr rtl="0"/>
            <a:endParaRPr lang="en-US" sz="1200" dirty="0">
              <a:solidFill>
                <a:schemeClr val="tx1"/>
              </a:solidFill>
            </a:endParaRPr>
          </a:p>
          <a:p>
            <a:pPr rtl="0"/>
            <a:r>
              <a:rPr lang="en-US" sz="1200" dirty="0">
                <a:solidFill>
                  <a:schemeClr val="tx1"/>
                </a:solidFill>
              </a:rPr>
              <a:t>As our relationship to self-support shifts from sales to contribution, participants were asked to consider that direct contribution doesn’t just support our spiritual mission; it’s an expression of it.</a:t>
            </a:r>
          </a:p>
        </p:txBody>
      </p:sp>
      <p:sp>
        <p:nvSpPr>
          <p:cNvPr id="4" name="Slide Number Placeholder 3"/>
          <p:cNvSpPr>
            <a:spLocks noGrp="1"/>
          </p:cNvSpPr>
          <p:nvPr>
            <p:ph type="sldNum" sz="quarter" idx="5"/>
          </p:nvPr>
        </p:nvSpPr>
        <p:spPr/>
        <p:txBody>
          <a:bodyPr/>
          <a:lstStyle/>
          <a:p>
            <a:fld id="{CBD274E5-11C2-814A-B0BC-DA9B82DFF9C1}" type="slidenum">
              <a:rPr lang="en-US"/>
              <a:t>27</a:t>
            </a:fld>
            <a:endParaRPr lang="en-US"/>
          </a:p>
        </p:txBody>
      </p:sp>
    </p:spTree>
    <p:extLst>
      <p:ext uri="{BB962C8B-B14F-4D97-AF65-F5344CB8AC3E}">
        <p14:creationId xmlns:p14="http://schemas.microsoft.com/office/powerpoint/2010/main" val="2743982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The session went on to outline some of the difficulties with new restrictions on international currency transfers and those communities not being able to financially join the rest of NA.</a:t>
            </a:r>
          </a:p>
          <a:p>
            <a:endParaRPr lang="en-US" sz="1200" dirty="0"/>
          </a:p>
          <a:p>
            <a:r>
              <a:rPr lang="en-US" sz="1200" dirty="0"/>
              <a:t>Which calls attention to some of the ways our fund flow has never really worked the way we describe it in our service materials.</a:t>
            </a:r>
          </a:p>
          <a:p>
            <a:endParaRPr lang="en-US" sz="1200" dirty="0"/>
          </a:p>
          <a:p>
            <a:r>
              <a:rPr lang="en-US" sz="1200" dirty="0"/>
              <a:t>It’s a challenge, but it doesn’t have to be a problem. If every meeting that was able to do so contributed about $175 a year to NA World Services—a little more than $14 a month—we wouldn’t have to look to literature sales at all to fund the</a:t>
            </a:r>
          </a:p>
          <a:p>
            <a:r>
              <a:rPr lang="en-US" sz="1200" dirty="0"/>
              <a:t>services the Fellowship asks for.</a:t>
            </a:r>
          </a:p>
          <a:p>
            <a:endParaRPr lang="en-US" sz="1200" dirty="0"/>
          </a:p>
          <a:p>
            <a:r>
              <a:rPr lang="en-US" sz="1200" dirty="0"/>
              <a:t>That’s less than the coffee budget at many home groups. </a:t>
            </a:r>
          </a:p>
          <a:p>
            <a:endParaRPr lang="en-US" sz="1200" dirty="0"/>
          </a:p>
          <a:p>
            <a:r>
              <a:rPr lang="en-US" sz="1200" dirty="0"/>
              <a:t>The idea of direct contribution has been discussed since the 1970s.</a:t>
            </a:r>
          </a:p>
          <a:p>
            <a:endParaRPr lang="en-US" sz="1200" dirty="0"/>
          </a:p>
          <a:p>
            <a:r>
              <a:rPr lang="en-US" sz="1200" dirty="0"/>
              <a:t>The need for it has never been greater.</a:t>
            </a:r>
          </a:p>
        </p:txBody>
      </p:sp>
      <p:sp>
        <p:nvSpPr>
          <p:cNvPr id="4" name="Slide Number Placeholder 3"/>
          <p:cNvSpPr>
            <a:spLocks noGrp="1"/>
          </p:cNvSpPr>
          <p:nvPr>
            <p:ph type="sldNum" sz="quarter" idx="5"/>
          </p:nvPr>
        </p:nvSpPr>
        <p:spPr/>
        <p:txBody>
          <a:bodyPr/>
          <a:lstStyle/>
          <a:p>
            <a:fld id="{CBD274E5-11C2-814A-B0BC-DA9B82DFF9C1}" type="slidenum">
              <a:rPr lang="en-US"/>
              <a:t>28</a:t>
            </a:fld>
            <a:endParaRPr lang="en-US"/>
          </a:p>
        </p:txBody>
      </p:sp>
    </p:spTree>
    <p:extLst>
      <p:ext uri="{BB962C8B-B14F-4D97-AF65-F5344CB8AC3E}">
        <p14:creationId xmlns:p14="http://schemas.microsoft.com/office/powerpoint/2010/main" val="1323713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latin typeface="Calibri" panose="020F0502020204030204" pitchFamily="34" charset="0"/>
                <a:cs typeface="Calibri" panose="020F0502020204030204" pitchFamily="34" charset="0"/>
              </a:rPr>
              <a:t>The Annual Report tells the story of member dedication in the face of </a:t>
            </a:r>
            <a:r>
              <a:rPr lang="en-US" sz="1200" dirty="0" err="1">
                <a:solidFill>
                  <a:schemeClr val="tx1"/>
                </a:solidFill>
                <a:latin typeface="Calibri" panose="020F0502020204030204" pitchFamily="34" charset="0"/>
                <a:cs typeface="Calibri" panose="020F0502020204030204" pitchFamily="34" charset="0"/>
              </a:rPr>
              <a:t>turblulent</a:t>
            </a:r>
            <a:r>
              <a:rPr lang="en-US" sz="1200" dirty="0">
                <a:solidFill>
                  <a:schemeClr val="tx1"/>
                </a:solidFill>
                <a:latin typeface="Calibri" panose="020F0502020204030204" pitchFamily="34" charset="0"/>
                <a:cs typeface="Calibri" panose="020F0502020204030204" pitchFamily="34" charset="0"/>
              </a:rPr>
              <a:t> financial and geopolitical times and much more. The AR is the best picture of NAWS financials. It is published as a PDF and in a device friendly format.</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It takes a long time to put together an AR. Inventories are conducted at the WSO, the branch offices and distribution centers. They do an on-site audit, conduct currency conversions, summarize all contributions, and have a World Board review. </a:t>
            </a:r>
          </a:p>
          <a:p>
            <a:r>
              <a:rPr lang="en-US" sz="1200" dirty="0">
                <a:solidFill>
                  <a:schemeClr val="tx1"/>
                </a:solidFill>
                <a:latin typeface="Calibri" panose="020F0502020204030204" pitchFamily="34" charset="0"/>
                <a:cs typeface="Calibri" panose="020F0502020204030204" pitchFamily="34" charset="0"/>
              </a:rPr>
              <a:t>Because it can take so long, WCNA 38 was reported in the 2024 AR, even though it took place in the 2025 fiscal year.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With locations operating in different currencies and operating under different legal systems, it isn’t really possible to produce a short, simple financial report. The closest to that is the financial position provided by our auditors in the AR. </a:t>
            </a:r>
          </a:p>
          <a:p>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Present and past Annual Reports are posted to </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hlinkClick r:id="rId3" tooltip="http://www.na.org/ar">
                  <a:extLst>
                    <a:ext uri="{A12FA001-AC4F-418D-AE19-62706E023703}">
                      <ahyp:hlinkClr xmlns:ahyp="http://schemas.microsoft.com/office/drawing/2018/hyperlinkcolor" val="tx"/>
                    </a:ext>
                  </a:extLst>
                </a:hlinkClick>
              </a:rPr>
              <a:t>na.org/ar</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29</a:t>
            </a:fld>
            <a:endParaRPr lang="en-US"/>
          </a:p>
        </p:txBody>
      </p:sp>
    </p:spTree>
    <p:extLst>
      <p:ext uri="{BB962C8B-B14F-4D97-AF65-F5344CB8AC3E}">
        <p14:creationId xmlns:p14="http://schemas.microsoft.com/office/powerpoint/2010/main" val="741271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0" dirty="0">
                <a:solidFill>
                  <a:schemeClr val="tx1"/>
                </a:solidFill>
              </a:rPr>
              <a:t>One thing we know about NA is that if everyone does a little we can accomplish a lot. </a:t>
            </a:r>
          </a:p>
          <a:p>
            <a:endParaRPr lang="en-US" sz="1200" i="0" dirty="0">
              <a:solidFill>
                <a:schemeClr val="tx1"/>
              </a:solidFill>
            </a:endParaRPr>
          </a:p>
          <a:p>
            <a:r>
              <a:rPr lang="en-US" sz="1200" i="0" dirty="0">
                <a:solidFill>
                  <a:schemeClr val="tx1"/>
                </a:solidFill>
              </a:rPr>
              <a:t>Member contributions continue to support our services at every level, and direct member contributions to NAWS have allowed us to increase direct support of developing NA communities.</a:t>
            </a:r>
          </a:p>
          <a:p>
            <a:endParaRPr lang="en-US" sz="1200" i="0" dirty="0">
              <a:solidFill>
                <a:schemeClr val="tx1"/>
              </a:solidFill>
            </a:endParaRPr>
          </a:p>
          <a:p>
            <a:r>
              <a:rPr lang="en-US" sz="1200" i="0" dirty="0">
                <a:solidFill>
                  <a:schemeClr val="tx1"/>
                </a:solidFill>
              </a:rPr>
              <a:t>If you’re a member, you can set up a recurring or a one-time contribution at na.org/give.</a:t>
            </a:r>
          </a:p>
          <a:p>
            <a:endParaRPr lang="en-US" sz="1200" i="1"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30</a:t>
            </a:fld>
            <a:endParaRPr lang="en-US"/>
          </a:p>
        </p:txBody>
      </p:sp>
    </p:spTree>
    <p:extLst>
      <p:ext uri="{BB962C8B-B14F-4D97-AF65-F5344CB8AC3E}">
        <p14:creationId xmlns:p14="http://schemas.microsoft.com/office/powerpoint/2010/main" val="2049296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 What Is NAWS PPT posted at na.org/what-is-</a:t>
            </a:r>
            <a:r>
              <a:rPr lang="en-US" sz="1200" dirty="0" err="1">
                <a:solidFill>
                  <a:schemeClr val="tx1"/>
                </a:solidFill>
                <a:latin typeface="Calibri" panose="020F0502020204030204" pitchFamily="34" charset="0"/>
                <a:cs typeface="Calibri" panose="020F0502020204030204" pitchFamily="34" charset="0"/>
              </a:rPr>
              <a:t>na</a:t>
            </a:r>
            <a:r>
              <a:rPr lang="en-US" sz="1200" dirty="0">
                <a:solidFill>
                  <a:schemeClr val="tx1"/>
                </a:solidFill>
                <a:latin typeface="Calibri" panose="020F0502020204030204" pitchFamily="34" charset="0"/>
                <a:cs typeface="Calibri" panose="020F0502020204030204" pitchFamily="34" charset="0"/>
              </a:rPr>
              <a:t>-world-services gives more detail on ongoing World Services’ work. A few of those slides follow.</a:t>
            </a:r>
          </a:p>
          <a:p>
            <a:pPr>
              <a:spcBef>
                <a:spcPts val="0"/>
              </a:spcBef>
            </a:pPr>
            <a:endParaRPr lang="en-US" sz="12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31</a:t>
            </a:fld>
            <a:endParaRPr lang="en-US"/>
          </a:p>
        </p:txBody>
      </p:sp>
    </p:spTree>
    <p:extLst>
      <p:ext uri="{BB962C8B-B14F-4D97-AF65-F5344CB8AC3E}">
        <p14:creationId xmlns:p14="http://schemas.microsoft.com/office/powerpoint/2010/main" val="4220691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ts val="1340"/>
              </a:lnSpc>
            </a:pPr>
            <a:r>
              <a:rPr lang="en-US" sz="1200" dirty="0">
                <a:solidFill>
                  <a:schemeClr val="tx1"/>
                </a:solidFill>
                <a:latin typeface="Calibri" panose="020F0502020204030204" pitchFamily="34" charset="0"/>
                <a:cs typeface="Calibri" panose="020F0502020204030204" pitchFamily="34" charset="0"/>
              </a:rPr>
              <a:t>This graph represents the cost of free and subsidized literature that NAWS distributes to communities around the world.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defTabSz="966612">
              <a:lnSpc>
                <a:spcPts val="1340"/>
              </a:lnSpc>
              <a:defRPr/>
            </a:pPr>
            <a:r>
              <a:rPr lang="en-US" sz="1200" dirty="0">
                <a:solidFill>
                  <a:schemeClr val="tx1"/>
                </a:solidFill>
                <a:latin typeface="Calibri" panose="020F0502020204030204" pitchFamily="34" charset="0"/>
                <a:cs typeface="Calibri" panose="020F0502020204030204" pitchFamily="34" charset="0"/>
              </a:rPr>
              <a:t>The total for FY 2020 was just under $580,000 and for FY 2021 was just over $368,000. The total for 2025 was $754,054.  The need continues regardless of resources available. And so does our commitment to meet that need.</a:t>
            </a:r>
            <a:r>
              <a:rPr lang="en-US" sz="1200" kern="1200" dirty="0">
                <a:solidFill>
                  <a:schemeClr val="tx1"/>
                </a:solidFill>
                <a:effectLst/>
                <a:latin typeface="Calibri" panose="020F0502020204030204" pitchFamily="34" charset="0"/>
                <a:ea typeface="+mn-ea"/>
                <a:cs typeface="Calibri" panose="020F0502020204030204" pitchFamily="34" charset="0"/>
              </a:rPr>
              <a:t>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kern="1200" dirty="0">
                <a:solidFill>
                  <a:schemeClr val="tx1"/>
                </a:solidFill>
                <a:effectLst/>
                <a:latin typeface="Calibri" panose="020F0502020204030204" pitchFamily="34" charset="0"/>
                <a:ea typeface="+mn-ea"/>
                <a:cs typeface="Calibri" panose="020F0502020204030204" pitchFamily="34" charset="0"/>
              </a:rPr>
              <a:t>The support NA World Services has received from the Fellowship help make these efforts possible. </a:t>
            </a:r>
          </a:p>
          <a:p>
            <a:pPr>
              <a:lnSpc>
                <a:spcPts val="1340"/>
              </a:lnSpc>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dirty="0">
                <a:solidFill>
                  <a:schemeClr val="tx1"/>
                </a:solidFill>
                <a:latin typeface="Calibri" panose="020F0502020204030204" pitchFamily="34" charset="0"/>
                <a:cs typeface="Calibri" panose="020F0502020204030204" pitchFamily="34" charset="0"/>
              </a:rPr>
              <a:t>Note: We don’t report many of the details of where this literature goes partly not to embarrass or call attention to any communities. We never want to cause a community confusion or harm, even inadvertently.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32</a:t>
            </a:fld>
            <a:endParaRPr lang="en-US"/>
          </a:p>
        </p:txBody>
      </p:sp>
    </p:spTree>
    <p:extLst>
      <p:ext uri="{BB962C8B-B14F-4D97-AF65-F5344CB8AC3E}">
        <p14:creationId xmlns:p14="http://schemas.microsoft.com/office/powerpoint/2010/main" val="3548731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338E-FA9D-4244-53A1-4B69ED993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5C3FE-60B7-38FC-DC3B-F3B23B6166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72BE80-6048-95E2-99FA-BF949A0615A9}"/>
              </a:ext>
            </a:extLst>
          </p:cNvPr>
          <p:cNvSpPr>
            <a:spLocks noGrp="1"/>
          </p:cNvSpPr>
          <p:nvPr>
            <p:ph type="body" idx="1"/>
          </p:nvPr>
        </p:nvSpPr>
        <p:spPr/>
        <p:txBody>
          <a:bodyPr/>
          <a:lstStyle/>
          <a:p>
            <a:r>
              <a:rPr lang="en-US" dirty="0"/>
              <a:t>The counterfeit literature that disrupts our Fellowship in some locations, limits the ability to provide services and support NA communities who ask for help..</a:t>
            </a:r>
          </a:p>
          <a:p>
            <a:endParaRPr lang="en-US" dirty="0"/>
          </a:p>
          <a:p>
            <a:r>
              <a:rPr lang="en-US" dirty="0"/>
              <a:t>The manufacture, distribution, and purchase of counterfeit literature undermines the Fellowship’s group conscience. </a:t>
            </a:r>
          </a:p>
          <a:p>
            <a:endParaRPr lang="en-US" dirty="0"/>
          </a:p>
          <a:p>
            <a:r>
              <a:rPr lang="en-US" dirty="0"/>
              <a:t>Additional information can be found here:</a:t>
            </a:r>
          </a:p>
          <a:p>
            <a:r>
              <a:rPr lang="en-US" dirty="0"/>
              <a:t>Bulletin 34: Group Conscience and NA Literature</a:t>
            </a:r>
          </a:p>
          <a:p>
            <a:r>
              <a:rPr lang="en-US" dirty="0"/>
              <a:t>Bulletin 35: Narcotics Anonymous Copyrights and Literature</a:t>
            </a:r>
          </a:p>
          <a:p>
            <a:endParaRPr lang="en-US" dirty="0"/>
          </a:p>
          <a:p>
            <a:r>
              <a:rPr lang="en-US" dirty="0"/>
              <a:t>na.org/fipt</a:t>
            </a:r>
          </a:p>
        </p:txBody>
      </p:sp>
      <p:sp>
        <p:nvSpPr>
          <p:cNvPr id="4" name="Slide Number Placeholder 3">
            <a:extLst>
              <a:ext uri="{FF2B5EF4-FFF2-40B4-BE49-F238E27FC236}">
                <a16:creationId xmlns:a16="http://schemas.microsoft.com/office/drawing/2014/main" id="{879862B2-B1D5-8179-0FCB-323E8F8F434F}"/>
              </a:ext>
            </a:extLst>
          </p:cNvPr>
          <p:cNvSpPr>
            <a:spLocks noGrp="1"/>
          </p:cNvSpPr>
          <p:nvPr>
            <p:ph type="sldNum" sz="quarter" idx="5"/>
          </p:nvPr>
        </p:nvSpPr>
        <p:spPr/>
        <p:txBody>
          <a:bodyPr/>
          <a:lstStyle/>
          <a:p>
            <a:fld id="{CBD274E5-11C2-814A-B0BC-DA9B82DFF9C1}" type="slidenum">
              <a:rPr lang="en-US"/>
              <a:t>33</a:t>
            </a:fld>
            <a:endParaRPr lang="en-US"/>
          </a:p>
        </p:txBody>
      </p:sp>
    </p:spTree>
    <p:extLst>
      <p:ext uri="{BB962C8B-B14F-4D97-AF65-F5344CB8AC3E}">
        <p14:creationId xmlns:p14="http://schemas.microsoft.com/office/powerpoint/2010/main" val="2744155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Some correctional facilities offer inmates tablets pre-loaded with a variety of material, including, in some cases, NA recovery literature, at no cost to the inmate.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One of the most important duties the Fellowship has assigned NA World Services is the protection of NA’s intellectual property and copyrights on behalf of the Fellowship. Inmate tablets are a new way to carry the message, and World Services must grant legal permission to load Narcotics Anonymous literature on tablets. Each of these agreements involves a lot of communication among corrections authorities, local NA members, and NA World Services.</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The agreements made in these cases allow for the material that is currently posted on the NAWS website to be on tablets for inmates – audio Basic Texts, IPs, and booklets such as the White Booklet and the Intro Guide. NAWS continues to provide paper copies of the Basic Text to inmates upon request.</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NAWS has about 40 agreements, ranging in size from one jail to a big provider or with the government in the case of Sweden.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agreed to create a project plan relating to NA literature on inmate tablets.</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NAWS is working on an app for tablets that will make it easier to access materials.</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34</a:t>
            </a:fld>
            <a:endParaRPr lang="en-US"/>
          </a:p>
        </p:txBody>
      </p:sp>
    </p:spTree>
    <p:extLst>
      <p:ext uri="{BB962C8B-B14F-4D97-AF65-F5344CB8AC3E}">
        <p14:creationId xmlns:p14="http://schemas.microsoft.com/office/powerpoint/2010/main" val="227132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DCC4-2AC0-5FF1-274F-E4AEA0CE1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E6603-1357-3C14-6C7C-D67B8C8CEDF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BD451F-C383-CFD0-61DE-67A495A632FD}"/>
              </a:ext>
            </a:extLst>
          </p:cNvPr>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NAWS is also working on more audio literature because that is the most frequently accessed on tablets.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There are many requests from members for Just for Today audio.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With the help of zones, that is getting recorded.</a:t>
            </a:r>
          </a:p>
          <a:p>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8F78024-AE39-1ECD-E355-35BE14AC1501}"/>
              </a:ext>
            </a:extLst>
          </p:cNvPr>
          <p:cNvSpPr>
            <a:spLocks noGrp="1"/>
          </p:cNvSpPr>
          <p:nvPr>
            <p:ph type="sldNum" sz="quarter" idx="5"/>
          </p:nvPr>
        </p:nvSpPr>
        <p:spPr/>
        <p:txBody>
          <a:bodyPr/>
          <a:lstStyle/>
          <a:p>
            <a:fld id="{CBD274E5-11C2-814A-B0BC-DA9B82DFF9C1}" type="slidenum">
              <a:rPr lang="en-US"/>
              <a:t>35</a:t>
            </a:fld>
            <a:endParaRPr lang="en-US"/>
          </a:p>
        </p:txBody>
      </p:sp>
    </p:spTree>
    <p:extLst>
      <p:ext uri="{BB962C8B-B14F-4D97-AF65-F5344CB8AC3E}">
        <p14:creationId xmlns:p14="http://schemas.microsoft.com/office/powerpoint/2010/main" val="728524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This map shows the 105 languages NA members speak. Literature is translated into 61 of those languages.</a:t>
            </a:r>
          </a:p>
          <a:p>
            <a:endParaRPr lang="en-US" sz="1200" dirty="0">
              <a:solidFill>
                <a:schemeClr val="tx1"/>
              </a:solidFill>
            </a:endParaRPr>
          </a:p>
          <a:p>
            <a:r>
              <a:rPr lang="en-US" sz="1200" dirty="0">
                <a:solidFill>
                  <a:schemeClr val="tx1"/>
                </a:solidFill>
              </a:rPr>
              <a:t>This “Carrying the message map” is revised each fiscal year to include in the Annual Report. The latest version is posted at na.org/maps. </a:t>
            </a:r>
          </a:p>
          <a:p>
            <a:endParaRPr lang="en-US" sz="1200" dirty="0">
              <a:solidFill>
                <a:schemeClr val="tx1"/>
              </a:solidFill>
            </a:endParaRPr>
          </a:p>
          <a:p>
            <a:r>
              <a:rPr lang="en-US" sz="1200" dirty="0">
                <a:solidFill>
                  <a:schemeClr val="tx1"/>
                </a:solidFill>
              </a:rPr>
              <a:t>Not reflected in this graphic is the addition of 2 more Basic Text translations bringing the total to 42. The most recent translations are Azerbaijani, Slovenian, and </a:t>
            </a:r>
            <a:r>
              <a:rPr lang="en-US" sz="800" dirty="0">
                <a:solidFill>
                  <a:schemeClr val="tx1"/>
                </a:solidFill>
              </a:rPr>
              <a:t>Ukrainian.</a:t>
            </a:r>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36</a:t>
            </a:fld>
            <a:endParaRPr lang="en-US"/>
          </a:p>
        </p:txBody>
      </p:sp>
    </p:spTree>
    <p:extLst>
      <p:ext uri="{BB962C8B-B14F-4D97-AF65-F5344CB8AC3E}">
        <p14:creationId xmlns:p14="http://schemas.microsoft.com/office/powerpoint/2010/main" val="3212418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r>
              <a:rPr lang="en-US" sz="1200" dirty="0">
                <a:solidFill>
                  <a:schemeClr val="tx1"/>
                </a:solidFill>
              </a:rPr>
              <a:t>Having literature in your own language saves lives. It helps addicts hear our message, understand the NA program, and connect with the shared experience of members around the world.</a:t>
            </a:r>
          </a:p>
          <a:p>
            <a:pPr defTabSz="966612">
              <a:defRPr/>
            </a:pPr>
            <a:endParaRPr lang="en-US" sz="1200" dirty="0">
              <a:solidFill>
                <a:schemeClr val="tx1"/>
              </a:solidFill>
            </a:endParaRPr>
          </a:p>
          <a:p>
            <a:pPr defTabSz="966612">
              <a:defRPr/>
            </a:pPr>
            <a:r>
              <a:rPr lang="en-US" sz="1200" dirty="0">
                <a:solidFill>
                  <a:schemeClr val="tx1"/>
                </a:solidFill>
              </a:rPr>
              <a:t>Translations play a huge role in carrying the message. Translations work is coordinated among a local translation committee, or LTC, made up of committed members who are native speakers, as well as contracted professionals and NAWS staff.  </a:t>
            </a:r>
          </a:p>
          <a:p>
            <a:pPr defTabSz="966612">
              <a:defRPr/>
            </a:pPr>
            <a:endParaRPr lang="en-US" sz="1200" dirty="0">
              <a:solidFill>
                <a:schemeClr val="tx1"/>
              </a:solidFill>
            </a:endParaRPr>
          </a:p>
          <a:p>
            <a:pPr defTabSz="966612">
              <a:defRPr/>
            </a:pPr>
            <a:r>
              <a:rPr lang="en-US" sz="1200" dirty="0">
                <a:solidFill>
                  <a:schemeClr val="tx1"/>
                </a:solidFill>
              </a:rPr>
              <a:t>It takes a great deal of resources to produce translated literature. It’s not just about money. The scarcest resource is human. No machine can replace the need for LTCs, because NA language uses words differently than the communities – including treatment professionals – around us. If you want to learn more about translations, check out Translation Basics, which is posted at na.org.</a:t>
            </a:r>
          </a:p>
          <a:p>
            <a:pPr defTabSz="966612">
              <a:defRPr/>
            </a:pP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37</a:t>
            </a:fld>
            <a:endParaRPr lang="en-US"/>
          </a:p>
        </p:txBody>
      </p:sp>
    </p:spTree>
    <p:extLst>
      <p:ext uri="{BB962C8B-B14F-4D97-AF65-F5344CB8AC3E}">
        <p14:creationId xmlns:p14="http://schemas.microsoft.com/office/powerpoint/2010/main" val="7724991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B0B68-4A2C-4476-4B7C-B842064E5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48573-F96B-A855-8229-710A266029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D782E0-D681-8EE3-ADA6-46ACE76D7CB2}"/>
              </a:ext>
            </a:extLst>
          </p:cNvPr>
          <p:cNvSpPr>
            <a:spLocks noGrp="1"/>
          </p:cNvSpPr>
          <p:nvPr>
            <p:ph type="body" idx="1"/>
          </p:nvPr>
        </p:nvSpPr>
        <p:spPr/>
        <p:txBody>
          <a:bodyPr/>
          <a:lstStyle/>
          <a:p>
            <a:r>
              <a:rPr lang="en-US" dirty="0"/>
              <a:t>The Product News Flash has been updated. </a:t>
            </a:r>
          </a:p>
          <a:p>
            <a:r>
              <a:rPr lang="en-US" dirty="0"/>
              <a:t>This flyer will be posted quarterly. Feel free to circulate.</a:t>
            </a:r>
          </a:p>
          <a:p>
            <a:r>
              <a:rPr lang="en-US" dirty="0"/>
              <a:t>It can be found at a link on </a:t>
            </a:r>
            <a:r>
              <a:rPr lang="en-US" dirty="0" err="1"/>
              <a:t>na.org</a:t>
            </a:r>
            <a:r>
              <a:rPr lang="en-US" dirty="0"/>
              <a:t>/webstore.</a:t>
            </a:r>
          </a:p>
          <a:p>
            <a:endParaRPr lang="en-US" dirty="0"/>
          </a:p>
          <a:p>
            <a:endParaRPr lang="en-US" dirty="0"/>
          </a:p>
        </p:txBody>
      </p:sp>
      <p:sp>
        <p:nvSpPr>
          <p:cNvPr id="4" name="Slide Number Placeholder 3">
            <a:extLst>
              <a:ext uri="{FF2B5EF4-FFF2-40B4-BE49-F238E27FC236}">
                <a16:creationId xmlns:a16="http://schemas.microsoft.com/office/drawing/2014/main" id="{F56DA881-C9A7-FCB6-0900-1E6B8440C9FE}"/>
              </a:ext>
            </a:extLst>
          </p:cNvPr>
          <p:cNvSpPr>
            <a:spLocks noGrp="1"/>
          </p:cNvSpPr>
          <p:nvPr>
            <p:ph type="sldNum" sz="quarter" idx="5"/>
          </p:nvPr>
        </p:nvSpPr>
        <p:spPr/>
        <p:txBody>
          <a:bodyPr/>
          <a:lstStyle/>
          <a:p>
            <a:fld id="{CBD274E5-11C2-814A-B0BC-DA9B82DFF9C1}" type="slidenum">
              <a:rPr lang="en-US"/>
              <a:t>38</a:t>
            </a:fld>
            <a:endParaRPr lang="en-US"/>
          </a:p>
        </p:txBody>
      </p:sp>
    </p:spTree>
    <p:extLst>
      <p:ext uri="{BB962C8B-B14F-4D97-AF65-F5344CB8AC3E}">
        <p14:creationId xmlns:p14="http://schemas.microsoft.com/office/powerpoint/2010/main" val="3630616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The World Convention of Narcotics Anonymous brings tens of thousands of members together. Thousands more, including many correctional facilities, connect for free through simultaneously translated audio streaming of main meetings.</a:t>
            </a:r>
          </a:p>
          <a:p>
            <a:endParaRPr lang="en-US" sz="1200" dirty="0">
              <a:solidFill>
                <a:schemeClr val="tx1"/>
              </a:solidFill>
            </a:endParaRPr>
          </a:p>
          <a:p>
            <a:r>
              <a:rPr lang="en-US" sz="1200" dirty="0">
                <a:solidFill>
                  <a:schemeClr val="tx1"/>
                </a:solidFill>
              </a:rPr>
              <a:t>We are delighted to announce that in 2028, WCNA 39 will celebrate NA’s 75th anniversary in Dublin, Ireland!</a:t>
            </a:r>
          </a:p>
          <a:p>
            <a:endParaRPr lang="en-US" sz="1200" dirty="0">
              <a:solidFill>
                <a:schemeClr val="tx1"/>
              </a:solidFill>
            </a:endParaRPr>
          </a:p>
          <a:p>
            <a:r>
              <a:rPr lang="en-US" sz="1200" dirty="0">
                <a:solidFill>
                  <a:schemeClr val="tx1"/>
                </a:solidFill>
              </a:rPr>
              <a:t>Go to na.org/wcna to keep updated and listen to past recordings.</a:t>
            </a:r>
          </a:p>
          <a:p>
            <a:endParaRPr lang="en-US" sz="1200" dirty="0">
              <a:solidFill>
                <a:schemeClr val="tx1"/>
              </a:solidFill>
            </a:endParaRPr>
          </a:p>
          <a:p>
            <a:r>
              <a:rPr lang="en-US" sz="1200" dirty="0">
                <a:solidFill>
                  <a:schemeClr val="tx1"/>
                </a:solidFill>
              </a:rPr>
              <a:t>Or subscribe to NAWS Update emails (na.org/subscribe) or read the </a:t>
            </a:r>
            <a:r>
              <a:rPr lang="en-US" sz="1200" i="1" dirty="0">
                <a:solidFill>
                  <a:schemeClr val="tx1"/>
                </a:solidFill>
              </a:rPr>
              <a:t>NAWS News </a:t>
            </a:r>
            <a:r>
              <a:rPr lang="en-US" sz="1200" dirty="0">
                <a:solidFill>
                  <a:schemeClr val="tx1"/>
                </a:solidFill>
              </a:rPr>
              <a:t>(na.org/nawsnews) to stay informed.</a:t>
            </a: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39</a:t>
            </a:fld>
            <a:endParaRPr lang="en-US"/>
          </a:p>
        </p:txBody>
      </p:sp>
    </p:spTree>
    <p:extLst>
      <p:ext uri="{BB962C8B-B14F-4D97-AF65-F5344CB8AC3E}">
        <p14:creationId xmlns:p14="http://schemas.microsoft.com/office/powerpoint/2010/main" val="37480030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My NA app</a:t>
            </a:r>
          </a:p>
          <a:p>
            <a:r>
              <a:rPr lang="en-US" dirty="0"/>
              <a:t>formerly known as “NA Meeting Search” app</a:t>
            </a:r>
          </a:p>
          <a:p>
            <a:endParaRPr lang="en-US" dirty="0"/>
          </a:p>
          <a:p>
            <a:r>
              <a:rPr lang="en-US" dirty="0"/>
              <a:t>Coming Soon…</a:t>
            </a:r>
          </a:p>
          <a:p>
            <a:r>
              <a:rPr lang="en-US" dirty="0"/>
              <a:t>a much needed update that will include a daily inventory from IP #9, </a:t>
            </a:r>
            <a:r>
              <a:rPr lang="en-US" i="1" dirty="0"/>
              <a:t>Living the Program</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40</a:t>
            </a:fld>
            <a:endParaRPr lang="en-US" dirty="0"/>
          </a:p>
        </p:txBody>
      </p:sp>
    </p:spTree>
    <p:extLst>
      <p:ext uri="{BB962C8B-B14F-4D97-AF65-F5344CB8AC3E}">
        <p14:creationId xmlns:p14="http://schemas.microsoft.com/office/powerpoint/2010/main" val="1495812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Most of our frequently accessed webpages have URL short cuts. Here are some of them. You can find a longer list of these shortcuts posted in Miscellaneous on </a:t>
            </a:r>
            <a:r>
              <a:rPr lang="en-US" sz="1200" dirty="0" err="1"/>
              <a:t>na.org</a:t>
            </a:r>
            <a:r>
              <a:rPr lang="en-US" sz="1200" dirty="0"/>
              <a:t>/maps</a:t>
            </a:r>
          </a:p>
          <a:p>
            <a:endParaRPr lang="en-US" sz="1200" dirty="0"/>
          </a:p>
          <a:p>
            <a:r>
              <a:rPr lang="en-US" sz="1200" dirty="0"/>
              <a:t>There is so very much more that we do at World Services, much more than we can cover in one presentation. For more information, see our FD resources page, </a:t>
            </a:r>
            <a:r>
              <a:rPr lang="en-US" sz="1200" i="1" dirty="0"/>
              <a:t>NAWS News</a:t>
            </a:r>
            <a:r>
              <a:rPr lang="en-US" sz="1200" dirty="0"/>
              <a:t>, and the </a:t>
            </a:r>
            <a:r>
              <a:rPr lang="en-US" sz="1200" i="1" dirty="0"/>
              <a:t>Annual Report</a:t>
            </a:r>
            <a:r>
              <a:rPr lang="en-US" sz="1200" dirty="0"/>
              <a:t>. </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41</a:t>
            </a:fld>
            <a:endParaRPr lang="en-US"/>
          </a:p>
        </p:txBody>
      </p:sp>
    </p:spTree>
    <p:extLst>
      <p:ext uri="{BB962C8B-B14F-4D97-AF65-F5344CB8AC3E}">
        <p14:creationId xmlns:p14="http://schemas.microsoft.com/office/powerpoint/2010/main" val="20047704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t>42</a:t>
            </a:fld>
            <a:endParaRPr lang="en-US"/>
          </a:p>
        </p:txBody>
      </p:sp>
    </p:spTree>
    <p:extLst>
      <p:ext uri="{BB962C8B-B14F-4D97-AF65-F5344CB8AC3E}">
        <p14:creationId xmlns:p14="http://schemas.microsoft.com/office/powerpoint/2010/main" val="626598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F0832"/>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9B7BDB1C-08FA-B318-AACB-C6C0E94AFC17}"/>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F48CCDC-63FA-B8AB-4D90-BBEFB78E5329}"/>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338DE047-2052-1F19-3FD9-F23E0060104A}"/>
              </a:ext>
            </a:extLst>
          </p:cNvPr>
          <p:cNvSpPr/>
          <p:nvPr userDrawn="1"/>
        </p:nvSpPr>
        <p:spPr>
          <a:xfrm flipH="1">
            <a:off x="0" y="0"/>
            <a:ext cx="12192000" cy="6858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152F1C20-088B-10FA-BD28-35D812CE61B7}"/>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descr="A blue and purple background&#10;&#10;Description automatically generated">
            <a:extLst>
              <a:ext uri="{FF2B5EF4-FFF2-40B4-BE49-F238E27FC236}">
                <a16:creationId xmlns:a16="http://schemas.microsoft.com/office/drawing/2014/main" id="{D07258AB-1DF2-BC29-BD3E-1A8C0D3EE8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446"/>
            <a:ext cx="12192001" cy="68485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rot="10800000"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extLst>
      <p:ext uri="{BB962C8B-B14F-4D97-AF65-F5344CB8AC3E}">
        <p14:creationId xmlns:p14="http://schemas.microsoft.com/office/powerpoint/2010/main" val="4252916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rgbClr val="933ACD">
                <a:lumMod val="67000"/>
              </a:srgbClr>
            </a:gs>
            <a:gs pos="100000">
              <a:srgbClr val="0F0832"/>
            </a:gs>
          </a:gsLst>
          <a:lin ang="2700000" scaled="0"/>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10/13/26</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e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0.emf"/><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7.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1.emf"/><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6.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8.jp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19.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2.emf"/><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emf"/><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48.jp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49.jpg"/><Relationship Id="rId5" Type="http://schemas.openxmlformats.org/officeDocument/2006/relationships/image" Target="../media/image19.pn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6.png"/><Relationship Id="rId7"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19.png"/><Relationship Id="rId10" Type="http://schemas.openxmlformats.org/officeDocument/2006/relationships/image" Target="../media/image54.jpg"/><Relationship Id="rId4" Type="http://schemas.openxmlformats.org/officeDocument/2006/relationships/image" Target="../media/image7.png"/><Relationship Id="rId9" Type="http://schemas.openxmlformats.org/officeDocument/2006/relationships/image" Target="../media/image53.jp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99291838-02BE-41DD-C016-EA2171B22ECE}"/>
              </a:ext>
            </a:extLst>
          </p:cNvPr>
          <p:cNvGrpSpPr/>
          <p:nvPr/>
        </p:nvGrpSpPr>
        <p:grpSpPr>
          <a:xfrm>
            <a:off x="9630005" y="5740463"/>
            <a:ext cx="1876195" cy="429027"/>
            <a:chOff x="0" y="0"/>
            <a:chExt cx="741213" cy="169492"/>
          </a:xfrm>
        </p:grpSpPr>
        <p:sp>
          <p:nvSpPr>
            <p:cNvPr id="3" name="Freeform 4">
              <a:extLst>
                <a:ext uri="{FF2B5EF4-FFF2-40B4-BE49-F238E27FC236}">
                  <a16:creationId xmlns:a16="http://schemas.microsoft.com/office/drawing/2014/main" id="{B4873A7A-B783-395C-D390-9EFE3A21E44A}"/>
                </a:ext>
              </a:extLst>
            </p:cNvPr>
            <p:cNvSpPr/>
            <p:nvPr/>
          </p:nvSpPr>
          <p:spPr>
            <a:xfrm>
              <a:off x="0" y="0"/>
              <a:ext cx="741213" cy="169492"/>
            </a:xfrm>
            <a:custGeom>
              <a:avLst/>
              <a:gdLst/>
              <a:ahLst/>
              <a:cxnLst/>
              <a:rect l="l" t="t" r="r" b="b"/>
              <a:pathLst>
                <a:path w="741213" h="169492">
                  <a:moveTo>
                    <a:pt x="84746" y="0"/>
                  </a:moveTo>
                  <a:lnTo>
                    <a:pt x="656467" y="0"/>
                  </a:lnTo>
                  <a:cubicBezTo>
                    <a:pt x="678943" y="0"/>
                    <a:pt x="700498" y="8929"/>
                    <a:pt x="716391" y="24822"/>
                  </a:cubicBezTo>
                  <a:cubicBezTo>
                    <a:pt x="732284" y="40714"/>
                    <a:pt x="741213" y="62270"/>
                    <a:pt x="741213" y="84746"/>
                  </a:cubicBezTo>
                  <a:lnTo>
                    <a:pt x="741213" y="84746"/>
                  </a:lnTo>
                  <a:cubicBezTo>
                    <a:pt x="741213" y="107222"/>
                    <a:pt x="732284" y="128777"/>
                    <a:pt x="716391" y="144670"/>
                  </a:cubicBezTo>
                  <a:cubicBezTo>
                    <a:pt x="700498" y="160563"/>
                    <a:pt x="678943" y="169492"/>
                    <a:pt x="656467" y="169492"/>
                  </a:cubicBezTo>
                  <a:lnTo>
                    <a:pt x="84746" y="169492"/>
                  </a:lnTo>
                  <a:cubicBezTo>
                    <a:pt x="62270" y="169492"/>
                    <a:pt x="40714" y="160563"/>
                    <a:pt x="24822" y="144670"/>
                  </a:cubicBezTo>
                  <a:cubicBezTo>
                    <a:pt x="8929" y="128777"/>
                    <a:pt x="0" y="107222"/>
                    <a:pt x="0" y="84746"/>
                  </a:cubicBezTo>
                  <a:lnTo>
                    <a:pt x="0" y="84746"/>
                  </a:lnTo>
                  <a:cubicBezTo>
                    <a:pt x="0" y="62270"/>
                    <a:pt x="8929" y="40714"/>
                    <a:pt x="24822" y="24822"/>
                  </a:cubicBezTo>
                  <a:cubicBezTo>
                    <a:pt x="40714" y="8929"/>
                    <a:pt x="62270" y="0"/>
                    <a:pt x="84746"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4" name="TextBox 5">
              <a:extLst>
                <a:ext uri="{FF2B5EF4-FFF2-40B4-BE49-F238E27FC236}">
                  <a16:creationId xmlns:a16="http://schemas.microsoft.com/office/drawing/2014/main" id="{8E5B5CC5-39FD-AA54-D040-2984B8939940}"/>
                </a:ext>
              </a:extLst>
            </p:cNvPr>
            <p:cNvSpPr txBox="1"/>
            <p:nvPr/>
          </p:nvSpPr>
          <p:spPr>
            <a:xfrm>
              <a:off x="0" y="85725"/>
              <a:ext cx="741213" cy="83767"/>
            </a:xfrm>
            <a:prstGeom prst="rect">
              <a:avLst/>
            </a:prstGeom>
          </p:spPr>
          <p:txBody>
            <a:bodyPr lIns="33867" tIns="33867" rIns="33867" bIns="33867" rtlCol="0" anchor="ctr"/>
            <a:lstStyle/>
            <a:p>
              <a:pPr algn="ctr">
                <a:lnSpc>
                  <a:spcPts val="1479"/>
                </a:lnSpc>
              </a:pPr>
              <a:endParaRPr sz="800"/>
            </a:p>
          </p:txBody>
        </p:sp>
      </p:grpSp>
      <p:sp>
        <p:nvSpPr>
          <p:cNvPr id="5" name="TextBox 6">
            <a:extLst>
              <a:ext uri="{FF2B5EF4-FFF2-40B4-BE49-F238E27FC236}">
                <a16:creationId xmlns:a16="http://schemas.microsoft.com/office/drawing/2014/main" id="{1FECC188-EE97-6FE3-1A26-6309FCD1EDEB}"/>
              </a:ext>
            </a:extLst>
          </p:cNvPr>
          <p:cNvSpPr txBox="1"/>
          <p:nvPr/>
        </p:nvSpPr>
        <p:spPr>
          <a:xfrm>
            <a:off x="406400" y="1651000"/>
            <a:ext cx="8407400" cy="3389582"/>
          </a:xfrm>
          <a:prstGeom prst="rect">
            <a:avLst/>
          </a:prstGeom>
        </p:spPr>
        <p:txBody>
          <a:bodyPr wrap="square" lIns="0" tIns="0" rIns="0" bIns="0" rtlCol="0" anchor="t">
            <a:spAutoFit/>
          </a:bodyPr>
          <a:lstStyle/>
          <a:p>
            <a:pPr>
              <a:lnSpc>
                <a:spcPts val="13116"/>
              </a:lnSpc>
            </a:pPr>
            <a:r>
              <a:rPr lang="en-US" sz="15251" b="1" spc="-717" dirty="0">
                <a:solidFill>
                  <a:srgbClr val="FFFFFF"/>
                </a:solidFill>
                <a:latin typeface="Open Sauce Heavy"/>
                <a:ea typeface="Open Sauce Heavy"/>
                <a:cs typeface="Open Sauce Heavy"/>
                <a:sym typeface="Open Sauce Heavy"/>
              </a:rPr>
              <a:t>NAWS Update</a:t>
            </a:r>
          </a:p>
        </p:txBody>
      </p:sp>
      <p:sp>
        <p:nvSpPr>
          <p:cNvPr id="6" name="TextBox 8">
            <a:extLst>
              <a:ext uri="{FF2B5EF4-FFF2-40B4-BE49-F238E27FC236}">
                <a16:creationId xmlns:a16="http://schemas.microsoft.com/office/drawing/2014/main" id="{6FE7BC52-E779-22A4-518A-A4999E961B0C}"/>
              </a:ext>
            </a:extLst>
          </p:cNvPr>
          <p:cNvSpPr txBox="1"/>
          <p:nvPr/>
        </p:nvSpPr>
        <p:spPr>
          <a:xfrm>
            <a:off x="533400" y="5181600"/>
            <a:ext cx="7112000" cy="1277657"/>
          </a:xfrm>
          <a:prstGeom prst="rect">
            <a:avLst/>
          </a:prstGeom>
        </p:spPr>
        <p:txBody>
          <a:bodyPr wrap="square" lIns="0" tIns="0" rIns="0" bIns="0" rtlCol="0" anchor="t">
            <a:spAutoFit/>
          </a:bodyPr>
          <a:lstStyle/>
          <a:p>
            <a:pPr>
              <a:lnSpc>
                <a:spcPts val="3360"/>
              </a:lnSpc>
            </a:pPr>
            <a:r>
              <a:rPr lang="en-US" sz="2667" dirty="0">
                <a:solidFill>
                  <a:srgbClr val="FFFFFF"/>
                </a:solidFill>
                <a:latin typeface="Open Sauce Light"/>
                <a:ea typeface="Open Sauce Light"/>
                <a:cs typeface="Open Sauce Light"/>
                <a:sym typeface="Open Sauce Light"/>
              </a:rPr>
              <a:t>The latest from NA World Services with updates on projects and much more!</a:t>
            </a:r>
          </a:p>
          <a:p>
            <a:pPr>
              <a:lnSpc>
                <a:spcPts val="3360"/>
              </a:lnSpc>
            </a:pPr>
            <a:endParaRPr lang="en-US" sz="2667" dirty="0">
              <a:solidFill>
                <a:srgbClr val="FFFFFF"/>
              </a:solidFill>
              <a:latin typeface="Open Sauce Light"/>
              <a:ea typeface="Open Sauce Light"/>
              <a:cs typeface="Open Sauce Light"/>
              <a:sym typeface="Open Sauce Light"/>
            </a:endParaRPr>
          </a:p>
        </p:txBody>
      </p:sp>
      <p:sp>
        <p:nvSpPr>
          <p:cNvPr id="7" name="TextBox 16">
            <a:extLst>
              <a:ext uri="{FF2B5EF4-FFF2-40B4-BE49-F238E27FC236}">
                <a16:creationId xmlns:a16="http://schemas.microsoft.com/office/drawing/2014/main" id="{1A5D86A0-360E-2643-3AD6-594788B0B78F}"/>
              </a:ext>
            </a:extLst>
          </p:cNvPr>
          <p:cNvSpPr txBox="1"/>
          <p:nvPr/>
        </p:nvSpPr>
        <p:spPr>
          <a:xfrm>
            <a:off x="9630005" y="5842582"/>
            <a:ext cx="1876195" cy="202812"/>
          </a:xfrm>
          <a:prstGeom prst="rect">
            <a:avLst/>
          </a:prstGeom>
        </p:spPr>
        <p:txBody>
          <a:bodyPr lIns="0" tIns="0" rIns="0" bIns="0" rtlCol="0" anchor="t">
            <a:spAutoFit/>
          </a:bodyPr>
          <a:lstStyle/>
          <a:p>
            <a:pPr algn="ctr">
              <a:lnSpc>
                <a:spcPts val="1680"/>
              </a:lnSpc>
            </a:pPr>
            <a:r>
              <a:rPr lang="en-US" sz="1333" spc="-75" dirty="0">
                <a:solidFill>
                  <a:srgbClr val="FFFFFF"/>
                </a:solidFill>
                <a:latin typeface="Open Sauce"/>
                <a:ea typeface="Open Sauce"/>
                <a:cs typeface="Open Sauce"/>
                <a:sym typeface="Open Sauce"/>
              </a:rPr>
              <a:t>October 2026</a:t>
            </a:r>
          </a:p>
        </p:txBody>
      </p:sp>
      <p:grpSp>
        <p:nvGrpSpPr>
          <p:cNvPr id="8" name="Group 7">
            <a:extLst>
              <a:ext uri="{FF2B5EF4-FFF2-40B4-BE49-F238E27FC236}">
                <a16:creationId xmlns:a16="http://schemas.microsoft.com/office/drawing/2014/main" id="{FCFF18EA-085E-1A6F-6B95-60BA9DBCF615}"/>
              </a:ext>
            </a:extLst>
          </p:cNvPr>
          <p:cNvGrpSpPr/>
          <p:nvPr/>
        </p:nvGrpSpPr>
        <p:grpSpPr>
          <a:xfrm>
            <a:off x="6302523" y="-1949507"/>
            <a:ext cx="7147008" cy="7867422"/>
            <a:chOff x="9453785" y="-2924261"/>
            <a:chExt cx="10720512" cy="11801133"/>
          </a:xfrm>
        </p:grpSpPr>
        <p:sp>
          <p:nvSpPr>
            <p:cNvPr id="9" name="TextBox 9">
              <a:extLst>
                <a:ext uri="{FF2B5EF4-FFF2-40B4-BE49-F238E27FC236}">
                  <a16:creationId xmlns:a16="http://schemas.microsoft.com/office/drawing/2014/main" id="{31AA5B40-4B07-58AB-401E-30712D4F625E}"/>
                </a:ext>
              </a:extLst>
            </p:cNvPr>
            <p:cNvSpPr txBox="1"/>
            <p:nvPr/>
          </p:nvSpPr>
          <p:spPr>
            <a:xfrm rot="2751138">
              <a:off x="8913474" y="-2383950"/>
              <a:ext cx="11801133" cy="10720512"/>
            </a:xfrm>
            <a:prstGeom prst="ellipse">
              <a:avLst/>
            </a:prstGeom>
          </p:spPr>
          <p:txBody>
            <a:bodyPr spcFirstLastPara="1" lIns="0" tIns="0" rIns="0" bIns="0" numCol="1" rtlCol="0" anchor="t">
              <a:prstTxWarp prst="textArchDown">
                <a:avLst/>
              </a:prstTxWarp>
              <a:spAutoFit/>
            </a:bodyPr>
            <a:lstStyle/>
            <a:p>
              <a:pPr algn="r">
                <a:lnSpc>
                  <a:spcPts val="11050"/>
                </a:lnSpc>
              </a:pPr>
              <a:r>
                <a:rPr lang="en-US" sz="5334" b="1" spc="67">
                  <a:solidFill>
                    <a:srgbClr val="FFFFFF">
                      <a:alpha val="23000"/>
                    </a:srgbClr>
                  </a:solidFill>
                  <a:latin typeface="Open Sauce Bold"/>
                  <a:ea typeface="Open Sauce Bold"/>
                  <a:cs typeface="Open Sauce Bold"/>
                  <a:sym typeface="Open Sauce Bold"/>
                </a:rPr>
                <a:t>WORLD SERVICES</a:t>
              </a:r>
            </a:p>
          </p:txBody>
        </p:sp>
        <p:pic>
          <p:nvPicPr>
            <p:cNvPr id="10" name="Picture 9">
              <a:extLst>
                <a:ext uri="{FF2B5EF4-FFF2-40B4-BE49-F238E27FC236}">
                  <a16:creationId xmlns:a16="http://schemas.microsoft.com/office/drawing/2014/main" id="{77E43A2B-A543-A071-A257-EA3EE02C0D9A}"/>
                </a:ext>
              </a:extLst>
            </p:cNvPr>
            <p:cNvPicPr>
              <a:picLocks noChangeAspect="1"/>
            </p:cNvPicPr>
            <p:nvPr/>
          </p:nvPicPr>
          <p:blipFill>
            <a:blip r:embed="rId3">
              <a:alphaModFix amt="23000"/>
            </a:blip>
            <a:stretch>
              <a:fillRect/>
            </a:stretch>
          </p:blipFill>
          <p:spPr>
            <a:xfrm>
              <a:off x="12420600" y="190500"/>
              <a:ext cx="5641624" cy="5109396"/>
            </a:xfrm>
            <a:prstGeom prst="rect">
              <a:avLst/>
            </a:prstGeom>
          </p:spPr>
        </p:pic>
        <p:pic>
          <p:nvPicPr>
            <p:cNvPr id="11" name="Picture 10">
              <a:extLst>
                <a:ext uri="{FF2B5EF4-FFF2-40B4-BE49-F238E27FC236}">
                  <a16:creationId xmlns:a16="http://schemas.microsoft.com/office/drawing/2014/main" id="{5DBD96A1-467D-EB0D-E2CB-9B5405D2298F}"/>
                </a:ext>
              </a:extLst>
            </p:cNvPr>
            <p:cNvPicPr>
              <a:picLocks noChangeAspect="1"/>
            </p:cNvPicPr>
            <p:nvPr/>
          </p:nvPicPr>
          <p:blipFill>
            <a:blip r:embed="rId4">
              <a:alphaModFix amt="23000"/>
            </a:blip>
            <a:stretch>
              <a:fillRect/>
            </a:stretch>
          </p:blipFill>
          <p:spPr>
            <a:xfrm>
              <a:off x="16916400" y="4991100"/>
              <a:ext cx="323038" cy="323038"/>
            </a:xfrm>
            <a:prstGeom prst="rect">
              <a:avLst/>
            </a:prstGeom>
          </p:spPr>
        </p:pic>
        <p:grpSp>
          <p:nvGrpSpPr>
            <p:cNvPr id="12" name="Group 11">
              <a:extLst>
                <a:ext uri="{FF2B5EF4-FFF2-40B4-BE49-F238E27FC236}">
                  <a16:creationId xmlns:a16="http://schemas.microsoft.com/office/drawing/2014/main" id="{E5CDD981-8F33-1316-38AA-038636715459}"/>
                </a:ext>
              </a:extLst>
            </p:cNvPr>
            <p:cNvGrpSpPr/>
            <p:nvPr/>
          </p:nvGrpSpPr>
          <p:grpSpPr>
            <a:xfrm>
              <a:off x="10439400" y="-2"/>
              <a:ext cx="7848603" cy="7429502"/>
              <a:chOff x="10439400" y="-2"/>
              <a:chExt cx="7848603" cy="7429502"/>
            </a:xfrm>
          </p:grpSpPr>
          <p:pic>
            <p:nvPicPr>
              <p:cNvPr id="13" name="Picture 12" descr="A black circle with white lines&#10;&#10;Description automatically generated">
                <a:extLst>
                  <a:ext uri="{FF2B5EF4-FFF2-40B4-BE49-F238E27FC236}">
                    <a16:creationId xmlns:a16="http://schemas.microsoft.com/office/drawing/2014/main" id="{D9C28D49-0C83-3706-9BB8-B630F0345B9B}"/>
                  </a:ext>
                </a:extLst>
              </p:cNvPr>
              <p:cNvPicPr>
                <a:picLocks noChangeAspect="1"/>
              </p:cNvPicPr>
              <p:nvPr/>
            </p:nvPicPr>
            <p:blipFill rotWithShape="1">
              <a:blip r:embed="rId5">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14" name="Picture 13" descr="A black circle with white lines&#10;&#10;Description automatically generated">
                <a:extLst>
                  <a:ext uri="{FF2B5EF4-FFF2-40B4-BE49-F238E27FC236}">
                    <a16:creationId xmlns:a16="http://schemas.microsoft.com/office/drawing/2014/main" id="{714C431A-76E1-C78A-DBF0-FA8773F99B11}"/>
                  </a:ext>
                </a:extLst>
              </p:cNvPr>
              <p:cNvPicPr>
                <a:picLocks noChangeAspect="1"/>
              </p:cNvPicPr>
              <p:nvPr/>
            </p:nvPicPr>
            <p:blipFill rotWithShape="1">
              <a:blip r:embed="rId6">
                <a:extLst>
                  <a:ext uri="{28A0092B-C50C-407E-A947-70E740481C1C}">
                    <a14:useLocalDpi xmlns:a14="http://schemas.microsoft.com/office/drawing/2010/main" val="0"/>
                  </a:ext>
                </a:extLst>
              </a:blip>
              <a:srcRect r="11401" b="4445"/>
              <a:stretch/>
            </p:blipFill>
            <p:spPr>
              <a:xfrm rot="16200000">
                <a:off x="11946693" y="-211892"/>
                <a:ext cx="6129420" cy="6553200"/>
              </a:xfrm>
              <a:prstGeom prst="rect">
                <a:avLst/>
              </a:prstGeom>
            </p:spPr>
          </p:pic>
        </p:grpSp>
      </p:grpSp>
    </p:spTree>
    <p:extLst>
      <p:ext uri="{BB962C8B-B14F-4D97-AF65-F5344CB8AC3E}">
        <p14:creationId xmlns:p14="http://schemas.microsoft.com/office/powerpoint/2010/main" val="2885817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a:extLst>
              <a:ext uri="{FF2B5EF4-FFF2-40B4-BE49-F238E27FC236}">
                <a16:creationId xmlns:a16="http://schemas.microsoft.com/office/drawing/2014/main" id="{EFA78FDD-539F-3875-2884-B807F9B1CF4D}"/>
              </a:ext>
            </a:extLst>
          </p:cNvPr>
          <p:cNvSpPr/>
          <p:nvPr/>
        </p:nvSpPr>
        <p:spPr>
          <a:xfrm>
            <a:off x="6705600" y="5791200"/>
            <a:ext cx="53340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descr="A black circle with white lines&#10;&#10;Description automatically generated">
            <a:extLst>
              <a:ext uri="{FF2B5EF4-FFF2-40B4-BE49-F238E27FC236}">
                <a16:creationId xmlns:a16="http://schemas.microsoft.com/office/drawing/2014/main" id="{935AA6D8-AAC1-EE62-7990-251AA2056CA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54" name="Picture 53" descr="A black circle with white lines&#10;&#10;Description automatically generated">
            <a:extLst>
              <a:ext uri="{FF2B5EF4-FFF2-40B4-BE49-F238E27FC236}">
                <a16:creationId xmlns:a16="http://schemas.microsoft.com/office/drawing/2014/main" id="{3410F920-19B4-474F-9346-139D00A0116A}"/>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47336"/>
            <a:ext cx="2523067" cy="2497667"/>
          </a:xfrm>
          <a:prstGeom prst="rect">
            <a:avLst/>
          </a:prstGeom>
        </p:spPr>
      </p:pic>
      <p:sp>
        <p:nvSpPr>
          <p:cNvPr id="2" name="Rounded Rectangle 1">
            <a:extLst>
              <a:ext uri="{FF2B5EF4-FFF2-40B4-BE49-F238E27FC236}">
                <a16:creationId xmlns:a16="http://schemas.microsoft.com/office/drawing/2014/main" id="{101A3284-064B-DDDA-9214-8353F6C75463}"/>
              </a:ext>
            </a:extLst>
          </p:cNvPr>
          <p:cNvSpPr/>
          <p:nvPr/>
        </p:nvSpPr>
        <p:spPr>
          <a:xfrm>
            <a:off x="152400" y="2590800"/>
            <a:ext cx="58674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ounded Rectangle 112">
            <a:extLst>
              <a:ext uri="{FF2B5EF4-FFF2-40B4-BE49-F238E27FC236}">
                <a16:creationId xmlns:a16="http://schemas.microsoft.com/office/drawing/2014/main" id="{1C2BB1D8-754C-3982-BC8D-A197F5E678AD}"/>
              </a:ext>
            </a:extLst>
          </p:cNvPr>
          <p:cNvSpPr/>
          <p:nvPr/>
        </p:nvSpPr>
        <p:spPr>
          <a:xfrm>
            <a:off x="152400" y="4724400"/>
            <a:ext cx="54864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ounded Rectangle 115">
            <a:extLst>
              <a:ext uri="{FF2B5EF4-FFF2-40B4-BE49-F238E27FC236}">
                <a16:creationId xmlns:a16="http://schemas.microsoft.com/office/drawing/2014/main" id="{BEE10807-40BE-94CA-03B9-AF09C5C75D81}"/>
              </a:ext>
            </a:extLst>
          </p:cNvPr>
          <p:cNvSpPr/>
          <p:nvPr/>
        </p:nvSpPr>
        <p:spPr>
          <a:xfrm>
            <a:off x="838202" y="3657600"/>
            <a:ext cx="5791198"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EB858A86-49E1-2CDD-2DDA-89D1D75C4B0F}"/>
              </a:ext>
            </a:extLst>
          </p:cNvPr>
          <p:cNvSpPr/>
          <p:nvPr/>
        </p:nvSpPr>
        <p:spPr>
          <a:xfrm>
            <a:off x="5943600" y="4724400"/>
            <a:ext cx="37338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a:extLst>
              <a:ext uri="{FF2B5EF4-FFF2-40B4-BE49-F238E27FC236}">
                <a16:creationId xmlns:a16="http://schemas.microsoft.com/office/drawing/2014/main" id="{F32643EC-F302-0995-C970-3CB562CC71A0}"/>
              </a:ext>
            </a:extLst>
          </p:cNvPr>
          <p:cNvSpPr/>
          <p:nvPr/>
        </p:nvSpPr>
        <p:spPr>
          <a:xfrm>
            <a:off x="6959931" y="3657600"/>
            <a:ext cx="4241469"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9">
            <a:extLst>
              <a:ext uri="{FF2B5EF4-FFF2-40B4-BE49-F238E27FC236}">
                <a16:creationId xmlns:a16="http://schemas.microsoft.com/office/drawing/2014/main" id="{7B125757-C744-A7A3-6093-4C735B3EE29D}"/>
              </a:ext>
            </a:extLst>
          </p:cNvPr>
          <p:cNvSpPr txBox="1"/>
          <p:nvPr/>
        </p:nvSpPr>
        <p:spPr>
          <a:xfrm>
            <a:off x="4665573" y="719965"/>
            <a:ext cx="6840627" cy="1423467"/>
          </a:xfrm>
          <a:prstGeom prst="rect">
            <a:avLst/>
          </a:prstGeom>
        </p:spPr>
        <p:txBody>
          <a:bodyPr lIns="0" tIns="0" rIns="0" bIns="0" rtlCol="0" anchor="t">
            <a:spAutoFit/>
          </a:bodyPr>
          <a:lstStyle/>
          <a:p>
            <a:pPr algn="r">
              <a:lnSpc>
                <a:spcPts val="11050"/>
              </a:lnSpc>
            </a:pPr>
            <a:r>
              <a:rPr lang="en-US" sz="9444" b="1" spc="-396" dirty="0">
                <a:solidFill>
                  <a:srgbClr val="FFFFFF"/>
                </a:solidFill>
                <a:latin typeface="Open Sauce Bold"/>
                <a:ea typeface="Open Sauce Bold"/>
                <a:cs typeface="Open Sauce Bold"/>
                <a:sym typeface="Open Sauce Bold"/>
              </a:rPr>
              <a:t>Contents</a:t>
            </a:r>
          </a:p>
        </p:txBody>
      </p:sp>
      <p:sp>
        <p:nvSpPr>
          <p:cNvPr id="70" name="TextBox 54">
            <a:extLst>
              <a:ext uri="{FF2B5EF4-FFF2-40B4-BE49-F238E27FC236}">
                <a16:creationId xmlns:a16="http://schemas.microsoft.com/office/drawing/2014/main" id="{B4B367F7-1DBB-C78A-E4E3-B49807B80905}"/>
              </a:ext>
            </a:extLst>
          </p:cNvPr>
          <p:cNvSpPr txBox="1"/>
          <p:nvPr/>
        </p:nvSpPr>
        <p:spPr>
          <a:xfrm>
            <a:off x="1752601" y="4038600"/>
            <a:ext cx="4800599"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Highlights from WSC 2026</a:t>
            </a:r>
          </a:p>
        </p:txBody>
      </p:sp>
      <p:pic>
        <p:nvPicPr>
          <p:cNvPr id="75" name="Picture 74" descr="A grey sphere with black lines and dots&#10;&#10;Description automatically generated with low confidence">
            <a:extLst>
              <a:ext uri="{FF2B5EF4-FFF2-40B4-BE49-F238E27FC236}">
                <a16:creationId xmlns:a16="http://schemas.microsoft.com/office/drawing/2014/main" id="{7551809A-6060-B437-50B4-CA53BB8B554A}"/>
              </a:ext>
            </a:extLst>
          </p:cNvPr>
          <p:cNvPicPr>
            <a:picLocks noChangeAspect="1"/>
          </p:cNvPicPr>
          <p:nvPr/>
        </p:nvPicPr>
        <p:blipFill>
          <a:blip r:embed="rId5">
            <a:biLevel thresh="25000"/>
            <a:alphaModFix amt="40000"/>
          </a:blip>
          <a:stretch>
            <a:fillRect/>
          </a:stretch>
        </p:blipFill>
        <p:spPr>
          <a:xfrm>
            <a:off x="990600" y="3810000"/>
            <a:ext cx="531223" cy="531223"/>
          </a:xfrm>
          <a:prstGeom prst="rect">
            <a:avLst/>
          </a:prstGeom>
        </p:spPr>
      </p:pic>
      <p:sp>
        <p:nvSpPr>
          <p:cNvPr id="106" name="TextBox 54">
            <a:extLst>
              <a:ext uri="{FF2B5EF4-FFF2-40B4-BE49-F238E27FC236}">
                <a16:creationId xmlns:a16="http://schemas.microsoft.com/office/drawing/2014/main" id="{9C9E5B4B-B2DF-5C6A-2E07-7D069EAEDD9D}"/>
              </a:ext>
            </a:extLst>
          </p:cNvPr>
          <p:cNvSpPr txBox="1"/>
          <p:nvPr/>
        </p:nvSpPr>
        <p:spPr>
          <a:xfrm>
            <a:off x="6741277" y="5105401"/>
            <a:ext cx="2783723" cy="284501"/>
          </a:xfrm>
          <a:prstGeom prst="rect">
            <a:avLst/>
          </a:prstGeom>
        </p:spPr>
        <p:txBody>
          <a:bodyPr wrap="square" lIns="0" tIns="0" rIns="0" bIns="0" rtlCol="0" anchor="t">
            <a:spAutoFit/>
          </a:bodyPr>
          <a:lstStyle/>
          <a:p>
            <a:pPr>
              <a:lnSpc>
                <a:spcPts val="2053"/>
              </a:lnSpc>
              <a:spcBef>
                <a:spcPct val="0"/>
              </a:spcBef>
            </a:pPr>
            <a:r>
              <a:rPr lang="en-US" sz="2800" b="1" spc="-160" dirty="0">
                <a:solidFill>
                  <a:srgbClr val="FFFFFF"/>
                </a:solidFill>
                <a:latin typeface="Open Sauce Bold"/>
                <a:ea typeface="Open Sauce Bold"/>
                <a:cs typeface="Open Sauce Bold"/>
                <a:sym typeface="Open Sauce Bold"/>
              </a:rPr>
              <a:t>When We Share</a:t>
            </a:r>
          </a:p>
        </p:txBody>
      </p:sp>
      <p:grpSp>
        <p:nvGrpSpPr>
          <p:cNvPr id="77" name="Google Shape;6708;p87">
            <a:extLst>
              <a:ext uri="{FF2B5EF4-FFF2-40B4-BE49-F238E27FC236}">
                <a16:creationId xmlns:a16="http://schemas.microsoft.com/office/drawing/2014/main" id="{0117D621-81E9-FF3E-7F7F-8B3DA7B738EC}"/>
              </a:ext>
            </a:extLst>
          </p:cNvPr>
          <p:cNvGrpSpPr/>
          <p:nvPr/>
        </p:nvGrpSpPr>
        <p:grpSpPr>
          <a:xfrm>
            <a:off x="6096000" y="4876800"/>
            <a:ext cx="530002" cy="524883"/>
            <a:chOff x="5049725" y="1435050"/>
            <a:chExt cx="486550" cy="481850"/>
          </a:xfrm>
          <a:solidFill>
            <a:schemeClr val="bg1">
              <a:alpha val="40000"/>
            </a:schemeClr>
          </a:solidFill>
        </p:grpSpPr>
        <p:sp>
          <p:nvSpPr>
            <p:cNvPr id="78" name="Google Shape;6709;p87">
              <a:extLst>
                <a:ext uri="{FF2B5EF4-FFF2-40B4-BE49-F238E27FC236}">
                  <a16:creationId xmlns:a16="http://schemas.microsoft.com/office/drawing/2014/main" id="{783F0CD0-A788-FBB9-6F79-EB5C11C6FFD9}"/>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79" name="Google Shape;6710;p87">
              <a:extLst>
                <a:ext uri="{FF2B5EF4-FFF2-40B4-BE49-F238E27FC236}">
                  <a16:creationId xmlns:a16="http://schemas.microsoft.com/office/drawing/2014/main" id="{E2B3739C-4F16-422F-7D07-B29D3C4FAFD6}"/>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0" name="Google Shape;6711;p87">
              <a:extLst>
                <a:ext uri="{FF2B5EF4-FFF2-40B4-BE49-F238E27FC236}">
                  <a16:creationId xmlns:a16="http://schemas.microsoft.com/office/drawing/2014/main" id="{5C246EB5-62B2-6763-9767-73EBEBC18856}"/>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1" name="Google Shape;6712;p87">
              <a:extLst>
                <a:ext uri="{FF2B5EF4-FFF2-40B4-BE49-F238E27FC236}">
                  <a16:creationId xmlns:a16="http://schemas.microsoft.com/office/drawing/2014/main" id="{A00B3837-31BC-BE27-311B-048B8FA57F02}"/>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8" name="TextBox 54">
            <a:extLst>
              <a:ext uri="{FF2B5EF4-FFF2-40B4-BE49-F238E27FC236}">
                <a16:creationId xmlns:a16="http://schemas.microsoft.com/office/drawing/2014/main" id="{E7D4A525-6FED-ED55-7F06-17DF6CD8799B}"/>
              </a:ext>
            </a:extLst>
          </p:cNvPr>
          <p:cNvSpPr txBox="1"/>
          <p:nvPr/>
        </p:nvSpPr>
        <p:spPr>
          <a:xfrm>
            <a:off x="7848600" y="4038600"/>
            <a:ext cx="3657600" cy="284501"/>
          </a:xfrm>
          <a:prstGeom prst="rect">
            <a:avLst/>
          </a:prstGeom>
        </p:spPr>
        <p:txBody>
          <a:bodyPr wrap="square" lIns="0" tIns="0" rIns="0" bIns="0" rtlCol="0" anchor="t">
            <a:spAutoFit/>
          </a:bodyPr>
          <a:lstStyle/>
          <a:p>
            <a:pPr>
              <a:lnSpc>
                <a:spcPts val="2053"/>
              </a:lnSpc>
              <a:spcBef>
                <a:spcPct val="0"/>
              </a:spcBef>
            </a:pPr>
            <a:r>
              <a:rPr lang="en-US" sz="2800" b="1" spc="-100" dirty="0">
                <a:solidFill>
                  <a:srgbClr val="FFFFFF"/>
                </a:solidFill>
                <a:latin typeface="Open Sauce Bold"/>
                <a:ea typeface="Open Sauce Bold"/>
                <a:cs typeface="Open Sauce Bold"/>
                <a:sym typeface="Open Sauce Bold"/>
              </a:rPr>
              <a:t>Work for the Cycle</a:t>
            </a:r>
          </a:p>
        </p:txBody>
      </p:sp>
      <p:sp>
        <p:nvSpPr>
          <p:cNvPr id="123" name="TextBox 54">
            <a:extLst>
              <a:ext uri="{FF2B5EF4-FFF2-40B4-BE49-F238E27FC236}">
                <a16:creationId xmlns:a16="http://schemas.microsoft.com/office/drawing/2014/main" id="{7F183B7C-5B95-79BE-1987-8F20FDB604F6}"/>
              </a:ext>
            </a:extLst>
          </p:cNvPr>
          <p:cNvSpPr txBox="1"/>
          <p:nvPr/>
        </p:nvSpPr>
        <p:spPr>
          <a:xfrm>
            <a:off x="1071562" y="5105400"/>
            <a:ext cx="4800600"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How to Stay Connected</a:t>
            </a:r>
          </a:p>
        </p:txBody>
      </p:sp>
      <p:sp>
        <p:nvSpPr>
          <p:cNvPr id="124" name="TextBox 54">
            <a:extLst>
              <a:ext uri="{FF2B5EF4-FFF2-40B4-BE49-F238E27FC236}">
                <a16:creationId xmlns:a16="http://schemas.microsoft.com/office/drawing/2014/main" id="{8BB66E61-EB8C-217C-082D-C87283012898}"/>
              </a:ext>
            </a:extLst>
          </p:cNvPr>
          <p:cNvSpPr txBox="1"/>
          <p:nvPr/>
        </p:nvSpPr>
        <p:spPr>
          <a:xfrm>
            <a:off x="7543800" y="6172200"/>
            <a:ext cx="5029201"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Questions and Answers</a:t>
            </a:r>
          </a:p>
        </p:txBody>
      </p:sp>
      <p:sp>
        <p:nvSpPr>
          <p:cNvPr id="100" name="Google Shape;8026;p90">
            <a:extLst>
              <a:ext uri="{FF2B5EF4-FFF2-40B4-BE49-F238E27FC236}">
                <a16:creationId xmlns:a16="http://schemas.microsoft.com/office/drawing/2014/main" id="{979D3256-9888-CCCA-2D04-59FE7974EAD7}"/>
              </a:ext>
            </a:extLst>
          </p:cNvPr>
          <p:cNvSpPr/>
          <p:nvPr/>
        </p:nvSpPr>
        <p:spPr>
          <a:xfrm>
            <a:off x="6805060" y="5890710"/>
            <a:ext cx="586340" cy="586290"/>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
        <p:nvSpPr>
          <p:cNvPr id="47" name="TextBox 54">
            <a:extLst>
              <a:ext uri="{FF2B5EF4-FFF2-40B4-BE49-F238E27FC236}">
                <a16:creationId xmlns:a16="http://schemas.microsoft.com/office/drawing/2014/main" id="{C7E67659-E43C-703E-DE48-279C203EA0B0}"/>
              </a:ext>
            </a:extLst>
          </p:cNvPr>
          <p:cNvSpPr txBox="1"/>
          <p:nvPr/>
        </p:nvSpPr>
        <p:spPr>
          <a:xfrm>
            <a:off x="1219200" y="2971800"/>
            <a:ext cx="4343400"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Collaborative Planning</a:t>
            </a:r>
          </a:p>
        </p:txBody>
      </p:sp>
      <p:sp>
        <p:nvSpPr>
          <p:cNvPr id="7" name="Freeform 6">
            <a:extLst>
              <a:ext uri="{FF2B5EF4-FFF2-40B4-BE49-F238E27FC236}">
                <a16:creationId xmlns:a16="http://schemas.microsoft.com/office/drawing/2014/main" id="{1E3A2F13-0F69-2420-BBF0-04303C249F22}"/>
              </a:ext>
            </a:extLst>
          </p:cNvPr>
          <p:cNvSpPr/>
          <p:nvPr/>
        </p:nvSpPr>
        <p:spPr>
          <a:xfrm>
            <a:off x="0" y="3657600"/>
            <a:ext cx="533400" cy="838200"/>
          </a:xfrm>
          <a:custGeom>
            <a:avLst/>
            <a:gdLst>
              <a:gd name="connsiteX0" fmla="*/ 0 w 685800"/>
              <a:gd name="connsiteY0" fmla="*/ 0 h 838200"/>
              <a:gd name="connsiteX1" fmla="*/ 546097 w 685800"/>
              <a:gd name="connsiteY1" fmla="*/ 0 h 838200"/>
              <a:gd name="connsiteX2" fmla="*/ 685800 w 685800"/>
              <a:gd name="connsiteY2" fmla="*/ 139703 h 838200"/>
              <a:gd name="connsiteX3" fmla="*/ 685800 w 685800"/>
              <a:gd name="connsiteY3" fmla="*/ 698497 h 838200"/>
              <a:gd name="connsiteX4" fmla="*/ 546097 w 685800"/>
              <a:gd name="connsiteY4" fmla="*/ 838200 h 838200"/>
              <a:gd name="connsiteX5" fmla="*/ 0 w 685800"/>
              <a:gd name="connsiteY5"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 h="838200">
                <a:moveTo>
                  <a:pt x="0" y="0"/>
                </a:moveTo>
                <a:lnTo>
                  <a:pt x="546097" y="0"/>
                </a:lnTo>
                <a:cubicBezTo>
                  <a:pt x="623253" y="0"/>
                  <a:pt x="685800" y="62547"/>
                  <a:pt x="685800" y="139703"/>
                </a:cubicBezTo>
                <a:lnTo>
                  <a:pt x="685800" y="698497"/>
                </a:lnTo>
                <a:cubicBezTo>
                  <a:pt x="685800" y="775653"/>
                  <a:pt x="623253" y="838200"/>
                  <a:pt x="546097" y="838200"/>
                </a:cubicBezTo>
                <a:lnTo>
                  <a:pt x="0" y="838200"/>
                </a:ln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AF937CA-5B10-7A7A-6442-A9B3A0FDED14}"/>
              </a:ext>
            </a:extLst>
          </p:cNvPr>
          <p:cNvSpPr/>
          <p:nvPr/>
        </p:nvSpPr>
        <p:spPr>
          <a:xfrm>
            <a:off x="-3505200" y="4800600"/>
            <a:ext cx="3429000" cy="2590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875450DE-5236-BDB6-DE6F-2F935AF8334B}"/>
              </a:ext>
            </a:extLst>
          </p:cNvPr>
          <p:cNvSpPr/>
          <p:nvPr/>
        </p:nvSpPr>
        <p:spPr>
          <a:xfrm>
            <a:off x="6324600" y="2590800"/>
            <a:ext cx="44958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8568506-2977-4BCC-335B-A60A0971A2B8}"/>
              </a:ext>
            </a:extLst>
          </p:cNvPr>
          <p:cNvPicPr>
            <a:picLocks noChangeAspect="1"/>
          </p:cNvPicPr>
          <p:nvPr/>
        </p:nvPicPr>
        <p:blipFill>
          <a:blip r:embed="rId6">
            <a:alphaModFix amt="40000"/>
          </a:blip>
          <a:stretch>
            <a:fillRect/>
          </a:stretch>
        </p:blipFill>
        <p:spPr>
          <a:xfrm>
            <a:off x="304800" y="2691161"/>
            <a:ext cx="609600" cy="661639"/>
          </a:xfrm>
          <a:prstGeom prst="rect">
            <a:avLst/>
          </a:prstGeom>
        </p:spPr>
      </p:pic>
      <p:pic>
        <p:nvPicPr>
          <p:cNvPr id="6" name="Picture 5">
            <a:extLst>
              <a:ext uri="{FF2B5EF4-FFF2-40B4-BE49-F238E27FC236}">
                <a16:creationId xmlns:a16="http://schemas.microsoft.com/office/drawing/2014/main" id="{B0A3F075-3DB1-D955-4D13-7382EF0A5634}"/>
              </a:ext>
            </a:extLst>
          </p:cNvPr>
          <p:cNvPicPr>
            <a:picLocks noChangeAspect="1"/>
          </p:cNvPicPr>
          <p:nvPr/>
        </p:nvPicPr>
        <p:blipFill>
          <a:blip r:embed="rId7">
            <a:alphaModFix amt="40000"/>
          </a:blip>
          <a:stretch>
            <a:fillRect/>
          </a:stretch>
        </p:blipFill>
        <p:spPr>
          <a:xfrm>
            <a:off x="7064031" y="3810000"/>
            <a:ext cx="708369" cy="596900"/>
          </a:xfrm>
          <a:prstGeom prst="rect">
            <a:avLst/>
          </a:prstGeom>
        </p:spPr>
      </p:pic>
      <p:pic>
        <p:nvPicPr>
          <p:cNvPr id="8" name="Picture 7">
            <a:extLst>
              <a:ext uri="{FF2B5EF4-FFF2-40B4-BE49-F238E27FC236}">
                <a16:creationId xmlns:a16="http://schemas.microsoft.com/office/drawing/2014/main" id="{C3C77CE2-C0A7-3C4F-C9B2-8EDFC93C2B83}"/>
              </a:ext>
            </a:extLst>
          </p:cNvPr>
          <p:cNvPicPr>
            <a:picLocks noChangeAspect="1"/>
          </p:cNvPicPr>
          <p:nvPr/>
        </p:nvPicPr>
        <p:blipFill>
          <a:blip r:embed="rId8">
            <a:alphaModFix amt="40000"/>
          </a:blip>
          <a:stretch>
            <a:fillRect/>
          </a:stretch>
        </p:blipFill>
        <p:spPr>
          <a:xfrm>
            <a:off x="228600" y="4800600"/>
            <a:ext cx="614353" cy="679450"/>
          </a:xfrm>
          <a:prstGeom prst="rect">
            <a:avLst/>
          </a:prstGeom>
        </p:spPr>
      </p:pic>
      <p:sp>
        <p:nvSpPr>
          <p:cNvPr id="27" name="Freeform 26">
            <a:extLst>
              <a:ext uri="{FF2B5EF4-FFF2-40B4-BE49-F238E27FC236}">
                <a16:creationId xmlns:a16="http://schemas.microsoft.com/office/drawing/2014/main" id="{90F9501A-4AFB-166A-A87A-54A7540CF382}"/>
              </a:ext>
            </a:extLst>
          </p:cNvPr>
          <p:cNvSpPr/>
          <p:nvPr/>
        </p:nvSpPr>
        <p:spPr>
          <a:xfrm rot="10800000">
            <a:off x="11201400" y="2590800"/>
            <a:ext cx="990601" cy="838200"/>
          </a:xfrm>
          <a:custGeom>
            <a:avLst/>
            <a:gdLst>
              <a:gd name="connsiteX0" fmla="*/ 857376 w 990601"/>
              <a:gd name="connsiteY0" fmla="*/ 838200 h 838200"/>
              <a:gd name="connsiteX1" fmla="*/ 0 w 990601"/>
              <a:gd name="connsiteY1" fmla="*/ 838200 h 838200"/>
              <a:gd name="connsiteX2" fmla="*/ 1 w 990601"/>
              <a:gd name="connsiteY2" fmla="*/ 838193 h 838200"/>
              <a:gd name="connsiteX3" fmla="*/ 1 w 990601"/>
              <a:gd name="connsiteY3" fmla="*/ 0 h 838200"/>
              <a:gd name="connsiteX4" fmla="*/ 857376 w 990601"/>
              <a:gd name="connsiteY4" fmla="*/ 0 h 838200"/>
              <a:gd name="connsiteX5" fmla="*/ 990601 w 990601"/>
              <a:gd name="connsiteY5" fmla="*/ 139703 h 838200"/>
              <a:gd name="connsiteX6" fmla="*/ 990601 w 990601"/>
              <a:gd name="connsiteY6" fmla="*/ 698497 h 838200"/>
              <a:gd name="connsiteX7" fmla="*/ 857376 w 990601"/>
              <a:gd name="connsiteY7"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1" h="838200">
                <a:moveTo>
                  <a:pt x="857376" y="838200"/>
                </a:moveTo>
                <a:lnTo>
                  <a:pt x="0" y="838200"/>
                </a:lnTo>
                <a:lnTo>
                  <a:pt x="1" y="838193"/>
                </a:lnTo>
                <a:lnTo>
                  <a:pt x="1" y="0"/>
                </a:lnTo>
                <a:lnTo>
                  <a:pt x="857376" y="0"/>
                </a:lnTo>
                <a:cubicBezTo>
                  <a:pt x="930955" y="0"/>
                  <a:pt x="990601" y="62547"/>
                  <a:pt x="990601" y="139703"/>
                </a:cubicBezTo>
                <a:lnTo>
                  <a:pt x="990601" y="698497"/>
                </a:lnTo>
                <a:cubicBezTo>
                  <a:pt x="990601" y="775653"/>
                  <a:pt x="930955" y="838200"/>
                  <a:pt x="857376"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1CF810C2-D041-011D-07A4-9136995169EF}"/>
              </a:ext>
            </a:extLst>
          </p:cNvPr>
          <p:cNvSpPr/>
          <p:nvPr/>
        </p:nvSpPr>
        <p:spPr>
          <a:xfrm>
            <a:off x="11489635" y="3657600"/>
            <a:ext cx="685800" cy="838200"/>
          </a:xfrm>
          <a:custGeom>
            <a:avLst/>
            <a:gdLst>
              <a:gd name="connsiteX0" fmla="*/ 139703 w 685800"/>
              <a:gd name="connsiteY0" fmla="*/ 0 h 838200"/>
              <a:gd name="connsiteX1" fmla="*/ 685800 w 685800"/>
              <a:gd name="connsiteY1" fmla="*/ 0 h 838200"/>
              <a:gd name="connsiteX2" fmla="*/ 685800 w 685800"/>
              <a:gd name="connsiteY2" fmla="*/ 838200 h 838200"/>
              <a:gd name="connsiteX3" fmla="*/ 139703 w 685800"/>
              <a:gd name="connsiteY3" fmla="*/ 838200 h 838200"/>
              <a:gd name="connsiteX4" fmla="*/ 0 w 685800"/>
              <a:gd name="connsiteY4" fmla="*/ 698497 h 838200"/>
              <a:gd name="connsiteX5" fmla="*/ 0 w 685800"/>
              <a:gd name="connsiteY5" fmla="*/ 139703 h 838200"/>
              <a:gd name="connsiteX6" fmla="*/ 139703 w 685800"/>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 h="838200">
                <a:moveTo>
                  <a:pt x="139703" y="0"/>
                </a:moveTo>
                <a:lnTo>
                  <a:pt x="685800" y="0"/>
                </a:lnTo>
                <a:lnTo>
                  <a:pt x="685800"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EA59DEA8-E63B-9802-D804-9BE5ADEDD727}"/>
              </a:ext>
            </a:extLst>
          </p:cNvPr>
          <p:cNvSpPr/>
          <p:nvPr/>
        </p:nvSpPr>
        <p:spPr>
          <a:xfrm>
            <a:off x="9944100" y="4724400"/>
            <a:ext cx="2257796" cy="838200"/>
          </a:xfrm>
          <a:custGeom>
            <a:avLst/>
            <a:gdLst>
              <a:gd name="connsiteX0" fmla="*/ 139703 w 2257796"/>
              <a:gd name="connsiteY0" fmla="*/ 0 h 838200"/>
              <a:gd name="connsiteX1" fmla="*/ 2257796 w 2257796"/>
              <a:gd name="connsiteY1" fmla="*/ 0 h 838200"/>
              <a:gd name="connsiteX2" fmla="*/ 2257796 w 2257796"/>
              <a:gd name="connsiteY2" fmla="*/ 838200 h 838200"/>
              <a:gd name="connsiteX3" fmla="*/ 139703 w 2257796"/>
              <a:gd name="connsiteY3" fmla="*/ 838200 h 838200"/>
              <a:gd name="connsiteX4" fmla="*/ 0 w 2257796"/>
              <a:gd name="connsiteY4" fmla="*/ 698497 h 838200"/>
              <a:gd name="connsiteX5" fmla="*/ 0 w 2257796"/>
              <a:gd name="connsiteY5" fmla="*/ 139703 h 838200"/>
              <a:gd name="connsiteX6" fmla="*/ 139703 w 2257796"/>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7796" h="838200">
                <a:moveTo>
                  <a:pt x="139703" y="0"/>
                </a:moveTo>
                <a:lnTo>
                  <a:pt x="2257796" y="0"/>
                </a:lnTo>
                <a:lnTo>
                  <a:pt x="2257796"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ounded Rectangle 20">
            <a:extLst>
              <a:ext uri="{FF2B5EF4-FFF2-40B4-BE49-F238E27FC236}">
                <a16:creationId xmlns:a16="http://schemas.microsoft.com/office/drawing/2014/main" id="{915C0260-FDC1-5D37-9AEB-82117AD5CF02}"/>
              </a:ext>
            </a:extLst>
          </p:cNvPr>
          <p:cNvSpPr/>
          <p:nvPr/>
        </p:nvSpPr>
        <p:spPr>
          <a:xfrm>
            <a:off x="1600200" y="5791200"/>
            <a:ext cx="48006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54">
            <a:extLst>
              <a:ext uri="{FF2B5EF4-FFF2-40B4-BE49-F238E27FC236}">
                <a16:creationId xmlns:a16="http://schemas.microsoft.com/office/drawing/2014/main" id="{E3BD21FE-4E22-65E1-974F-3F67CAF98BDE}"/>
              </a:ext>
            </a:extLst>
          </p:cNvPr>
          <p:cNvSpPr txBox="1"/>
          <p:nvPr/>
        </p:nvSpPr>
        <p:spPr>
          <a:xfrm>
            <a:off x="2438401" y="6172200"/>
            <a:ext cx="3809999"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For More Information</a:t>
            </a:r>
          </a:p>
        </p:txBody>
      </p:sp>
      <p:sp>
        <p:nvSpPr>
          <p:cNvPr id="25" name="Freeform 24">
            <a:extLst>
              <a:ext uri="{FF2B5EF4-FFF2-40B4-BE49-F238E27FC236}">
                <a16:creationId xmlns:a16="http://schemas.microsoft.com/office/drawing/2014/main" id="{0814A132-0988-9753-EC04-1931096B3A61}"/>
              </a:ext>
            </a:extLst>
          </p:cNvPr>
          <p:cNvSpPr/>
          <p:nvPr/>
        </p:nvSpPr>
        <p:spPr>
          <a:xfrm>
            <a:off x="0" y="5791200"/>
            <a:ext cx="1295400" cy="838200"/>
          </a:xfrm>
          <a:custGeom>
            <a:avLst/>
            <a:gdLst>
              <a:gd name="connsiteX0" fmla="*/ 857376 w 990601"/>
              <a:gd name="connsiteY0" fmla="*/ 838200 h 838200"/>
              <a:gd name="connsiteX1" fmla="*/ 0 w 990601"/>
              <a:gd name="connsiteY1" fmla="*/ 838200 h 838200"/>
              <a:gd name="connsiteX2" fmla="*/ 1 w 990601"/>
              <a:gd name="connsiteY2" fmla="*/ 838193 h 838200"/>
              <a:gd name="connsiteX3" fmla="*/ 1 w 990601"/>
              <a:gd name="connsiteY3" fmla="*/ 0 h 838200"/>
              <a:gd name="connsiteX4" fmla="*/ 857376 w 990601"/>
              <a:gd name="connsiteY4" fmla="*/ 0 h 838200"/>
              <a:gd name="connsiteX5" fmla="*/ 990601 w 990601"/>
              <a:gd name="connsiteY5" fmla="*/ 139703 h 838200"/>
              <a:gd name="connsiteX6" fmla="*/ 990601 w 990601"/>
              <a:gd name="connsiteY6" fmla="*/ 698497 h 838200"/>
              <a:gd name="connsiteX7" fmla="*/ 857376 w 990601"/>
              <a:gd name="connsiteY7"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1" h="838200">
                <a:moveTo>
                  <a:pt x="857376" y="838200"/>
                </a:moveTo>
                <a:lnTo>
                  <a:pt x="0" y="838200"/>
                </a:lnTo>
                <a:lnTo>
                  <a:pt x="1" y="838193"/>
                </a:lnTo>
                <a:lnTo>
                  <a:pt x="1" y="0"/>
                </a:lnTo>
                <a:lnTo>
                  <a:pt x="857376" y="0"/>
                </a:lnTo>
                <a:cubicBezTo>
                  <a:pt x="930955" y="0"/>
                  <a:pt x="990601" y="62547"/>
                  <a:pt x="990601" y="139703"/>
                </a:cubicBezTo>
                <a:lnTo>
                  <a:pt x="990601" y="698497"/>
                </a:lnTo>
                <a:cubicBezTo>
                  <a:pt x="990601" y="775653"/>
                  <a:pt x="930955" y="838200"/>
                  <a:pt x="857376"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Picture 34">
            <a:extLst>
              <a:ext uri="{FF2B5EF4-FFF2-40B4-BE49-F238E27FC236}">
                <a16:creationId xmlns:a16="http://schemas.microsoft.com/office/drawing/2014/main" id="{0D4EF2AC-DDD3-311D-5956-CB89EFA7CBB2}"/>
              </a:ext>
            </a:extLst>
          </p:cNvPr>
          <p:cNvPicPr>
            <a:picLocks noChangeAspect="1"/>
          </p:cNvPicPr>
          <p:nvPr/>
        </p:nvPicPr>
        <p:blipFill>
          <a:blip r:embed="rId9">
            <a:alphaModFix amt="40000"/>
          </a:blip>
          <a:stretch>
            <a:fillRect/>
          </a:stretch>
        </p:blipFill>
        <p:spPr>
          <a:xfrm>
            <a:off x="1676400" y="5943600"/>
            <a:ext cx="609600" cy="594732"/>
          </a:xfrm>
          <a:prstGeom prst="rect">
            <a:avLst/>
          </a:prstGeom>
        </p:spPr>
      </p:pic>
    </p:spTree>
    <p:extLst>
      <p:ext uri="{BB962C8B-B14F-4D97-AF65-F5344CB8AC3E}">
        <p14:creationId xmlns:p14="http://schemas.microsoft.com/office/powerpoint/2010/main" val="381734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message&#10;&#10;Description automatically generated">
            <a:extLst>
              <a:ext uri="{FF2B5EF4-FFF2-40B4-BE49-F238E27FC236}">
                <a16:creationId xmlns:a16="http://schemas.microsoft.com/office/drawing/2014/main" id="{7125FD44-E3B2-EBA4-586D-0AB457D41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3267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4" name="Rounded Rectangle 3">
            <a:extLst>
              <a:ext uri="{FF2B5EF4-FFF2-40B4-BE49-F238E27FC236}">
                <a16:creationId xmlns:a16="http://schemas.microsoft.com/office/drawing/2014/main" id="{CCE2C4DD-34E6-559C-6354-DC280ADB3203}"/>
              </a:ext>
            </a:extLst>
          </p:cNvPr>
          <p:cNvSpPr/>
          <p:nvPr/>
        </p:nvSpPr>
        <p:spPr>
          <a:xfrm>
            <a:off x="838200" y="838200"/>
            <a:ext cx="11125200"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54">
            <a:extLst>
              <a:ext uri="{FF2B5EF4-FFF2-40B4-BE49-F238E27FC236}">
                <a16:creationId xmlns:a16="http://schemas.microsoft.com/office/drawing/2014/main" id="{4A280C08-87AC-419C-909B-58DDCD2B82D5}"/>
              </a:ext>
            </a:extLst>
          </p:cNvPr>
          <p:cNvSpPr txBox="1"/>
          <p:nvPr/>
        </p:nvSpPr>
        <p:spPr>
          <a:xfrm>
            <a:off x="2362200" y="1904999"/>
            <a:ext cx="10134599" cy="665888"/>
          </a:xfrm>
          <a:prstGeom prst="rect">
            <a:avLst/>
          </a:prstGeom>
        </p:spPr>
        <p:txBody>
          <a:bodyPr wrap="square" lIns="0" tIns="0" rIns="0" bIns="0" rtlCol="0" anchor="t">
            <a:spAutoFit/>
          </a:bodyPr>
          <a:lstStyle/>
          <a:p>
            <a:pPr>
              <a:lnSpc>
                <a:spcPts val="2053"/>
              </a:lnSpc>
              <a:spcBef>
                <a:spcPct val="0"/>
              </a:spcBef>
            </a:pPr>
            <a:r>
              <a:rPr lang="en-US" sz="6600" b="1" dirty="0">
                <a:solidFill>
                  <a:srgbClr val="FFFFFF"/>
                </a:solidFill>
                <a:latin typeface="Open Sauce Bold"/>
                <a:ea typeface="Open Sauce Bold"/>
                <a:cs typeface="Open Sauce Bold"/>
                <a:sym typeface="Open Sauce Bold"/>
              </a:rPr>
              <a:t>Collaborative Planning</a:t>
            </a:r>
          </a:p>
          <a:p>
            <a:pPr>
              <a:lnSpc>
                <a:spcPts val="2053"/>
              </a:lnSpc>
              <a:spcBef>
                <a:spcPct val="0"/>
              </a:spcBef>
            </a:pPr>
            <a:endParaRPr lang="en-US" sz="6600" b="1" dirty="0">
              <a:solidFill>
                <a:srgbClr val="FFFFFF"/>
              </a:solidFill>
              <a:latin typeface="Open Sauce Bold"/>
              <a:ea typeface="Open Sauce Bold"/>
              <a:cs typeface="Open Sauce Bold"/>
              <a:sym typeface="Open Sauce Bold"/>
            </a:endParaRPr>
          </a:p>
        </p:txBody>
      </p:sp>
      <p:sp>
        <p:nvSpPr>
          <p:cNvPr id="16" name="TextBox 8">
            <a:extLst>
              <a:ext uri="{FF2B5EF4-FFF2-40B4-BE49-F238E27FC236}">
                <a16:creationId xmlns:a16="http://schemas.microsoft.com/office/drawing/2014/main" id="{9DBC9C89-55FD-8911-A866-93DFEE512C20}"/>
              </a:ext>
            </a:extLst>
          </p:cNvPr>
          <p:cNvSpPr txBox="1"/>
          <p:nvPr/>
        </p:nvSpPr>
        <p:spPr>
          <a:xfrm>
            <a:off x="863278" y="2995598"/>
            <a:ext cx="11252522" cy="3481402"/>
          </a:xfrm>
          <a:prstGeom prst="rect">
            <a:avLst/>
          </a:prstGeom>
        </p:spPr>
        <p:txBody>
          <a:bodyPr wrap="square" lIns="0" tIns="0" rIns="0" bIns="0" rtlCol="0" anchor="t">
            <a:spAutoFit/>
          </a:bodyPr>
          <a:lstStyle/>
          <a:p>
            <a:pPr>
              <a:lnSpc>
                <a:spcPts val="3360"/>
              </a:lnSpc>
              <a:spcBef>
                <a:spcPts val="1200"/>
              </a:spcBef>
            </a:pPr>
            <a:r>
              <a:rPr lang="en-US" sz="2600" dirty="0">
                <a:solidFill>
                  <a:srgbClr val="F5B4FF"/>
                </a:solidFill>
                <a:latin typeface="Open Sauce Light"/>
                <a:ea typeface="Open Sauce Light"/>
                <a:cs typeface="Open Sauce Light"/>
                <a:sym typeface="Open Sauce Light"/>
              </a:rPr>
              <a:t>NA World Services has operated with a strategic plan for over 20 years.</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Every conference cycle, the plan is revised and renewed and included in the </a:t>
            </a:r>
            <a:r>
              <a:rPr lang="en-US" sz="2600" i="1" dirty="0">
                <a:solidFill>
                  <a:srgbClr val="F5B4FF"/>
                </a:solidFill>
                <a:latin typeface="Open Sauce Light"/>
                <a:ea typeface="Open Sauce Light"/>
                <a:cs typeface="Open Sauce Light"/>
                <a:sym typeface="Open Sauce Light"/>
              </a:rPr>
              <a:t>Conference Approval Track </a:t>
            </a:r>
            <a:r>
              <a:rPr lang="en-US" sz="2600" dirty="0">
                <a:solidFill>
                  <a:srgbClr val="F5B4FF"/>
                </a:solidFill>
                <a:latin typeface="Open Sauce Light"/>
                <a:ea typeface="Open Sauce Light"/>
                <a:cs typeface="Open Sauce Light"/>
                <a:sym typeface="Open Sauce Light"/>
              </a:rPr>
              <a:t>material. </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The priorities in the plan help shape the work ahead. </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The 2026-2029 Strategic Plan was included in the </a:t>
            </a:r>
            <a:r>
              <a:rPr lang="en-US" sz="2600" i="1" dirty="0">
                <a:solidFill>
                  <a:srgbClr val="F5B4FF"/>
                </a:solidFill>
                <a:latin typeface="Open Sauce Light"/>
                <a:ea typeface="Open Sauce Light"/>
                <a:cs typeface="Open Sauce Light"/>
                <a:sym typeface="Open Sauce Light"/>
              </a:rPr>
              <a:t>Conference Agenda Report </a:t>
            </a:r>
            <a:r>
              <a:rPr lang="en-US" sz="2600" dirty="0">
                <a:solidFill>
                  <a:srgbClr val="F5B4FF"/>
                </a:solidFill>
                <a:latin typeface="Open Sauce Light"/>
                <a:ea typeface="Open Sauce Light"/>
                <a:cs typeface="Open Sauce Light"/>
                <a:sym typeface="Open Sauce Light"/>
              </a:rPr>
              <a:t>for Fellowship approval, and it’s the first time the plan has been created by the conference as a whole. Making it a collaborative plan.</a:t>
            </a:r>
          </a:p>
        </p:txBody>
      </p:sp>
      <p:pic>
        <p:nvPicPr>
          <p:cNvPr id="11" name="Picture 10">
            <a:extLst>
              <a:ext uri="{FF2B5EF4-FFF2-40B4-BE49-F238E27FC236}">
                <a16:creationId xmlns:a16="http://schemas.microsoft.com/office/drawing/2014/main" id="{A9908609-4449-897D-4A96-D52FD14E234C}"/>
              </a:ext>
            </a:extLst>
          </p:cNvPr>
          <p:cNvPicPr>
            <a:picLocks noChangeAspect="1"/>
          </p:cNvPicPr>
          <p:nvPr/>
        </p:nvPicPr>
        <p:blipFill>
          <a:blip r:embed="rId5">
            <a:alphaModFix amt="40000"/>
          </a:blip>
          <a:stretch>
            <a:fillRect/>
          </a:stretch>
        </p:blipFill>
        <p:spPr>
          <a:xfrm>
            <a:off x="1066800" y="1047286"/>
            <a:ext cx="1219200" cy="1323278"/>
          </a:xfrm>
          <a:prstGeom prst="rect">
            <a:avLst/>
          </a:prstGeom>
        </p:spPr>
      </p:pic>
    </p:spTree>
    <p:extLst>
      <p:ext uri="{BB962C8B-B14F-4D97-AF65-F5344CB8AC3E}">
        <p14:creationId xmlns:p14="http://schemas.microsoft.com/office/powerpoint/2010/main" val="1661373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road trip&#10;&#10;Description automatically generated with medium confidence">
            <a:extLst>
              <a:ext uri="{FF2B5EF4-FFF2-40B4-BE49-F238E27FC236}">
                <a16:creationId xmlns:a16="http://schemas.microsoft.com/office/drawing/2014/main" id="{ACE82386-54E7-41DD-0BFE-AD2BF1C23978}"/>
              </a:ext>
            </a:extLst>
          </p:cNvPr>
          <p:cNvPicPr>
            <a:picLocks noChangeAspect="1"/>
          </p:cNvPicPr>
          <p:nvPr/>
        </p:nvPicPr>
        <p:blipFill rotWithShape="1">
          <a:blip r:embed="rId3">
            <a:extLst>
              <a:ext uri="{28A0092B-C50C-407E-A947-70E740481C1C}">
                <a14:useLocalDpi xmlns:a14="http://schemas.microsoft.com/office/drawing/2010/main" val="0"/>
              </a:ext>
            </a:extLst>
          </a:blip>
          <a:srcRect l="886" t="10721" r="1507" b="3348"/>
          <a:stretch/>
        </p:blipFill>
        <p:spPr>
          <a:xfrm>
            <a:off x="10886" y="1110343"/>
            <a:ext cx="11985173" cy="5758543"/>
          </a:xfrm>
          <a:prstGeom prst="rect">
            <a:avLst/>
          </a:prstGeom>
        </p:spPr>
      </p:pic>
      <p:sp>
        <p:nvSpPr>
          <p:cNvPr id="5" name="TextBox 29">
            <a:extLst>
              <a:ext uri="{FF2B5EF4-FFF2-40B4-BE49-F238E27FC236}">
                <a16:creationId xmlns:a16="http://schemas.microsoft.com/office/drawing/2014/main" id="{8393920B-4832-8AF2-6030-A1A16099902D}"/>
              </a:ext>
            </a:extLst>
          </p:cNvPr>
          <p:cNvSpPr txBox="1"/>
          <p:nvPr/>
        </p:nvSpPr>
        <p:spPr>
          <a:xfrm>
            <a:off x="0" y="152400"/>
            <a:ext cx="12192000" cy="738664"/>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Collaborative Planning</a:t>
            </a:r>
          </a:p>
        </p:txBody>
      </p:sp>
    </p:spTree>
    <p:extLst>
      <p:ext uri="{BB962C8B-B14F-4D97-AF65-F5344CB8AC3E}">
        <p14:creationId xmlns:p14="http://schemas.microsoft.com/office/powerpoint/2010/main" val="180917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5867400" y="2971800"/>
            <a:ext cx="4572000" cy="1107996"/>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aka World Service Conference</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86106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6294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Highlights from WSC 2026</a:t>
            </a:r>
          </a:p>
        </p:txBody>
      </p:sp>
      <p:pic>
        <p:nvPicPr>
          <p:cNvPr id="13" name="Picture 12" descr="A grey sphere with black lines and dots&#10;&#10;Description automatically generated with low confidence">
            <a:extLst>
              <a:ext uri="{FF2B5EF4-FFF2-40B4-BE49-F238E27FC236}">
                <a16:creationId xmlns:a16="http://schemas.microsoft.com/office/drawing/2014/main" id="{A21EF64C-7703-9D96-45B0-7E08DF9821F6}"/>
              </a:ext>
            </a:extLst>
          </p:cNvPr>
          <p:cNvPicPr>
            <a:picLocks noChangeAspect="1"/>
          </p:cNvPicPr>
          <p:nvPr/>
        </p:nvPicPr>
        <p:blipFill>
          <a:blip r:embed="rId5">
            <a:biLevel thresh="25000"/>
            <a:alphaModFix amt="40000"/>
          </a:blip>
          <a:stretch>
            <a:fillRect/>
          </a:stretch>
        </p:blipFill>
        <p:spPr>
          <a:xfrm>
            <a:off x="3733800" y="990600"/>
            <a:ext cx="1269753" cy="1269753"/>
          </a:xfrm>
          <a:prstGeom prst="rect">
            <a:avLst/>
          </a:prstGeom>
        </p:spPr>
      </p:pic>
      <p:pic>
        <p:nvPicPr>
          <p:cNvPr id="5" name="Picture 4" descr="A group of people writing on a white paper&#10;&#10;Description automatically generated">
            <a:extLst>
              <a:ext uri="{FF2B5EF4-FFF2-40B4-BE49-F238E27FC236}">
                <a16:creationId xmlns:a16="http://schemas.microsoft.com/office/drawing/2014/main" id="{498FF857-7B93-B5F0-413C-B214006CB1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0200" y="3179805"/>
            <a:ext cx="4065208" cy="3515856"/>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E4C9BEFB-6D9C-0A1E-406F-A0FCDD059F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8800" y="4114800"/>
            <a:ext cx="5867400" cy="2591435"/>
          </a:xfrm>
          <a:prstGeom prst="rect">
            <a:avLst/>
          </a:prstGeom>
        </p:spPr>
      </p:pic>
      <p:pic>
        <p:nvPicPr>
          <p:cNvPr id="6" name="Picture 5" descr="A close up of a logo&#10;&#10;Description automatically generated">
            <a:extLst>
              <a:ext uri="{FF2B5EF4-FFF2-40B4-BE49-F238E27FC236}">
                <a16:creationId xmlns:a16="http://schemas.microsoft.com/office/drawing/2014/main" id="{AC040743-3E6F-4443-3F15-8773D453EC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52" y="457200"/>
            <a:ext cx="3429000" cy="2987644"/>
          </a:xfrm>
          <a:prstGeom prst="rect">
            <a:avLst/>
          </a:prstGeom>
        </p:spPr>
      </p:pic>
      <p:pic>
        <p:nvPicPr>
          <p:cNvPr id="7" name="Picture 6" descr="A logo of a company&#10;&#10;Description automatically generated">
            <a:extLst>
              <a:ext uri="{FF2B5EF4-FFF2-40B4-BE49-F238E27FC236}">
                <a16:creationId xmlns:a16="http://schemas.microsoft.com/office/drawing/2014/main" id="{5479913F-4AC0-9C46-3F27-63CF71AC21B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04052" y="2057400"/>
            <a:ext cx="1307094" cy="1307094"/>
          </a:xfrm>
          <a:prstGeom prst="rect">
            <a:avLst/>
          </a:prstGeom>
        </p:spPr>
      </p:pic>
    </p:spTree>
    <p:extLst>
      <p:ext uri="{BB962C8B-B14F-4D97-AF65-F5344CB8AC3E}">
        <p14:creationId xmlns:p14="http://schemas.microsoft.com/office/powerpoint/2010/main" val="1403236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11353800" cy="1600438"/>
          </a:xfrm>
          <a:prstGeom prst="rect">
            <a:avLst/>
          </a:prstGeom>
        </p:spPr>
        <p:txBody>
          <a:bodyPr wrap="square" lIns="0" tIns="0" rIns="0" bIns="0" rtlCol="0" anchor="t">
            <a:spAutoFit/>
          </a:bodyPr>
          <a:lstStyle/>
          <a:p>
            <a:r>
              <a:rPr lang="en-US" sz="5200" b="1" spc="-100" dirty="0">
                <a:solidFill>
                  <a:srgbClr val="FFFFFF"/>
                </a:solidFill>
                <a:latin typeface="Open Sauce Bold"/>
                <a:ea typeface="Open Sauce Bold"/>
                <a:cs typeface="Open Sauce Bold"/>
                <a:sym typeface="Open Sauce Bold"/>
              </a:rPr>
              <a:t>There were 148 voting members participating at WSC 2026:</a:t>
            </a:r>
          </a:p>
        </p:txBody>
      </p:sp>
      <p:pic>
        <p:nvPicPr>
          <p:cNvPr id="3" name="Picture 2" descr="A group of people in a room&#10;&#10;Description automatically generated">
            <a:extLst>
              <a:ext uri="{FF2B5EF4-FFF2-40B4-BE49-F238E27FC236}">
                <a16:creationId xmlns:a16="http://schemas.microsoft.com/office/drawing/2014/main" id="{5C3AA9EF-6CCB-93CE-0E78-CB63EE1078DE}"/>
              </a:ext>
            </a:extLst>
          </p:cNvPr>
          <p:cNvPicPr>
            <a:picLocks noChangeAspect="1"/>
          </p:cNvPicPr>
          <p:nvPr/>
        </p:nvPicPr>
        <p:blipFill rotWithShape="1">
          <a:blip r:embed="rId6">
            <a:extLst>
              <a:ext uri="{28A0092B-C50C-407E-A947-70E740481C1C}">
                <a14:useLocalDpi xmlns:a14="http://schemas.microsoft.com/office/drawing/2010/main" val="0"/>
              </a:ext>
            </a:extLst>
          </a:blip>
          <a:srcRect t="33302"/>
          <a:stretch/>
        </p:blipFill>
        <p:spPr>
          <a:xfrm>
            <a:off x="5638800" y="3574919"/>
            <a:ext cx="6530009" cy="3266516"/>
          </a:xfrm>
          <a:prstGeom prst="rect">
            <a:avLst/>
          </a:prstGeom>
        </p:spPr>
      </p:pic>
      <p:sp>
        <p:nvSpPr>
          <p:cNvPr id="15" name="TextBox 29">
            <a:extLst>
              <a:ext uri="{FF2B5EF4-FFF2-40B4-BE49-F238E27FC236}">
                <a16:creationId xmlns:a16="http://schemas.microsoft.com/office/drawing/2014/main" id="{9E0C4E96-E72E-9476-AF5E-A854CDB01B36}"/>
              </a:ext>
            </a:extLst>
          </p:cNvPr>
          <p:cNvSpPr txBox="1"/>
          <p:nvPr/>
        </p:nvSpPr>
        <p:spPr>
          <a:xfrm>
            <a:off x="685800" y="2057400"/>
            <a:ext cx="10896600" cy="1477328"/>
          </a:xfrm>
          <a:prstGeom prst="rect">
            <a:avLst/>
          </a:prstGeom>
        </p:spPr>
        <p:txBody>
          <a:bodyPr wrap="square" lIns="0" tIns="0" rIns="0" bIns="0" rtlCol="0" anchor="t">
            <a:spAutoFit/>
          </a:bodyPr>
          <a:lstStyle/>
          <a:p>
            <a:pPr marL="352425" indent="-352425">
              <a:buFont typeface="Arial" panose="020B0604020202020204" pitchFamily="34" charset="0"/>
              <a:buChar char="•"/>
            </a:pPr>
            <a:r>
              <a:rPr lang="en-US" sz="4800" b="1" dirty="0">
                <a:solidFill>
                  <a:srgbClr val="C55CD1"/>
                </a:solidFill>
                <a:latin typeface="Open Sauce Bold"/>
                <a:ea typeface="Open Sauce Bold"/>
                <a:cs typeface="Open Sauce Bold"/>
                <a:sym typeface="Open Sauce Bold"/>
              </a:rPr>
              <a:t>133 delegates </a:t>
            </a:r>
            <a:r>
              <a:rPr lang="en-US" sz="4000" b="1" dirty="0">
                <a:solidFill>
                  <a:srgbClr val="C55CD1">
                    <a:alpha val="60000"/>
                  </a:srgbClr>
                </a:solidFill>
                <a:latin typeface="Open Sauce Bold"/>
                <a:ea typeface="Open Sauce Bold"/>
                <a:cs typeface="Open Sauce Bold"/>
                <a:sym typeface="Open Sauce Bold"/>
              </a:rPr>
              <a:t>(127 RDs, 6 ZDs)</a:t>
            </a:r>
          </a:p>
          <a:p>
            <a:pPr marL="352425" indent="-352425">
              <a:buFont typeface="Arial" panose="020B0604020202020204" pitchFamily="34" charset="0"/>
              <a:buChar char="•"/>
            </a:pPr>
            <a:r>
              <a:rPr lang="en-US" sz="4800" b="1" dirty="0">
                <a:solidFill>
                  <a:srgbClr val="C55CD1"/>
                </a:solidFill>
                <a:latin typeface="Open Sauce Bold"/>
                <a:ea typeface="Open Sauce Bold"/>
                <a:cs typeface="Open Sauce Bold"/>
                <a:sym typeface="Open Sauce Bold"/>
              </a:rPr>
              <a:t>15 World Board members</a:t>
            </a:r>
          </a:p>
        </p:txBody>
      </p:sp>
      <p:sp>
        <p:nvSpPr>
          <p:cNvPr id="5" name="TextBox 33">
            <a:extLst>
              <a:ext uri="{FF2B5EF4-FFF2-40B4-BE49-F238E27FC236}">
                <a16:creationId xmlns:a16="http://schemas.microsoft.com/office/drawing/2014/main" id="{26D081A0-95E0-2540-CD02-9175B8AE9AED}"/>
              </a:ext>
            </a:extLst>
          </p:cNvPr>
          <p:cNvSpPr txBox="1"/>
          <p:nvPr/>
        </p:nvSpPr>
        <p:spPr>
          <a:xfrm>
            <a:off x="457200" y="3733800"/>
            <a:ext cx="4648200" cy="2923877"/>
          </a:xfrm>
          <a:prstGeom prst="rect">
            <a:avLst/>
          </a:prstGeom>
        </p:spPr>
        <p:txBody>
          <a:bodyPr wrap="square" lIns="0" tIns="0" rIns="0" bIns="0" rtlCol="0" anchor="t">
            <a:spAutoFit/>
          </a:bodyPr>
          <a:lstStyle/>
          <a:p>
            <a:r>
              <a:rPr lang="en-US" sz="3800" spc="-27" dirty="0">
                <a:solidFill>
                  <a:srgbClr val="F5B4FF"/>
                </a:solidFill>
                <a:latin typeface="Open Sauce Light"/>
                <a:ea typeface="Open Sauce Light"/>
                <a:cs typeface="Open Sauce Light"/>
                <a:sym typeface="Open Sauce Light"/>
              </a:rPr>
              <a:t>43 participants joined remotely</a:t>
            </a:r>
          </a:p>
          <a:p>
            <a:pPr marL="287337"/>
            <a:r>
              <a:rPr lang="en-US" sz="3800" spc="-27" dirty="0">
                <a:solidFill>
                  <a:srgbClr val="F5B4FF"/>
                </a:solidFill>
                <a:latin typeface="Open Sauce Light"/>
                <a:ea typeface="Open Sauce Light"/>
                <a:cs typeface="Open Sauce Light"/>
                <a:sym typeface="Open Sauce Light"/>
              </a:rPr>
              <a:t>- 14 delegates</a:t>
            </a:r>
          </a:p>
          <a:p>
            <a:pPr marL="287337"/>
            <a:r>
              <a:rPr lang="en-US" sz="3800" spc="-27" dirty="0">
                <a:solidFill>
                  <a:srgbClr val="F5B4FF"/>
                </a:solidFill>
                <a:latin typeface="Open Sauce Light"/>
                <a:ea typeface="Open Sauce Light"/>
                <a:cs typeface="Open Sauce Light"/>
                <a:sym typeface="Open Sauce Light"/>
              </a:rPr>
              <a:t>- 28 alternates</a:t>
            </a:r>
          </a:p>
          <a:p>
            <a:pPr marL="287337"/>
            <a:r>
              <a:rPr lang="en-US" sz="3800" spc="-27" dirty="0">
                <a:solidFill>
                  <a:srgbClr val="F5B4FF"/>
                </a:solidFill>
                <a:latin typeface="Open Sauce Light"/>
                <a:ea typeface="Open Sauce Light"/>
                <a:cs typeface="Open Sauce Light"/>
                <a:sym typeface="Open Sauce Light"/>
              </a:rPr>
              <a:t>- 1 WB member</a:t>
            </a:r>
          </a:p>
        </p:txBody>
      </p:sp>
    </p:spTree>
    <p:extLst>
      <p:ext uri="{BB962C8B-B14F-4D97-AF65-F5344CB8AC3E}">
        <p14:creationId xmlns:p14="http://schemas.microsoft.com/office/powerpoint/2010/main" val="235892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black circle with white lines&#10;&#10;Description automatically generated">
            <a:extLst>
              <a:ext uri="{FF2B5EF4-FFF2-40B4-BE49-F238E27FC236}">
                <a16:creationId xmlns:a16="http://schemas.microsoft.com/office/drawing/2014/main" id="{A06C47C0-BAE3-976A-F2E5-84898B387423}"/>
              </a:ext>
            </a:extLst>
          </p:cNvPr>
          <p:cNvPicPr>
            <a:picLocks noChangeAspect="1"/>
          </p:cNvPicPr>
          <p:nvPr/>
        </p:nvPicPr>
        <p:blipFill rotWithShape="1">
          <a:blip r:embed="rId3">
            <a:extLst>
              <a:ext uri="{28A0092B-C50C-407E-A947-70E740481C1C}">
                <a14:useLocalDpi xmlns:a14="http://schemas.microsoft.com/office/drawing/2010/main" val="0"/>
              </a:ext>
            </a:extLst>
          </a:blip>
          <a:srcRect l="2380" t="48858" r="2382"/>
          <a:stretch/>
        </p:blipFill>
        <p:spPr>
          <a:xfrm>
            <a:off x="-76200" y="0"/>
            <a:ext cx="12268200" cy="6540500"/>
          </a:xfrm>
          <a:prstGeom prst="rect">
            <a:avLst/>
          </a:prstGeom>
        </p:spPr>
      </p:pic>
      <p:pic>
        <p:nvPicPr>
          <p:cNvPr id="29" name="Picture 28" descr="A black circle with white lines&#10;&#10;Description automatically generated">
            <a:extLst>
              <a:ext uri="{FF2B5EF4-FFF2-40B4-BE49-F238E27FC236}">
                <a16:creationId xmlns:a16="http://schemas.microsoft.com/office/drawing/2014/main" id="{C36B5204-A882-C51F-B738-C0922C6F2A37}"/>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2" name="TextBox 25">
            <a:extLst>
              <a:ext uri="{FF2B5EF4-FFF2-40B4-BE49-F238E27FC236}">
                <a16:creationId xmlns:a16="http://schemas.microsoft.com/office/drawing/2014/main" id="{AD434EB4-989F-2AE1-38C0-4C5CF380998F}"/>
              </a:ext>
            </a:extLst>
          </p:cNvPr>
          <p:cNvSpPr txBox="1"/>
          <p:nvPr/>
        </p:nvSpPr>
        <p:spPr>
          <a:xfrm>
            <a:off x="228600" y="381000"/>
            <a:ext cx="11430000" cy="2308324"/>
          </a:xfrm>
          <a:prstGeom prst="rect">
            <a:avLst/>
          </a:prstGeom>
        </p:spPr>
        <p:txBody>
          <a:bodyPr wrap="square" lIns="0" tIns="0" rIns="0" bIns="0" rtlCol="0" anchor="t">
            <a:spAutoFit/>
          </a:bodyPr>
          <a:lstStyle/>
          <a:p>
            <a:r>
              <a:rPr lang="en-US" sz="5000" b="1" spc="-100" dirty="0">
                <a:solidFill>
                  <a:srgbClr val="FFFFFF"/>
                </a:solidFill>
                <a:latin typeface="Open Sauce Bold"/>
                <a:ea typeface="Open Sauce Bold"/>
                <a:cs typeface="Open Sauce Bold"/>
                <a:sym typeface="Open Sauce Bold"/>
              </a:rPr>
              <a:t>Of the 133 RDs and ZDs participating, </a:t>
            </a:r>
            <a:br>
              <a:rPr lang="en-US" sz="5000" b="1" spc="-100" dirty="0">
                <a:solidFill>
                  <a:srgbClr val="FFFFFF"/>
                </a:solidFill>
                <a:latin typeface="Open Sauce Bold"/>
                <a:ea typeface="Open Sauce Bold"/>
                <a:cs typeface="Open Sauce Bold"/>
                <a:sym typeface="Open Sauce Bold"/>
              </a:rPr>
            </a:br>
            <a:r>
              <a:rPr lang="en-US" sz="5000" b="1" spc="-100" dirty="0">
                <a:solidFill>
                  <a:srgbClr val="FFFFFF"/>
                </a:solidFill>
                <a:latin typeface="Open Sauce Bold"/>
                <a:ea typeface="Open Sauce Bold"/>
                <a:cs typeface="Open Sauce Bold"/>
                <a:sym typeface="Open Sauce Bold"/>
              </a:rPr>
              <a:t>66 were from the USA and 67 were from outside the USA.</a:t>
            </a:r>
          </a:p>
        </p:txBody>
      </p:sp>
      <p:pic>
        <p:nvPicPr>
          <p:cNvPr id="6" name="Picture 5" descr="A large group of people sitting on the floor&#10;&#10;Description automatically generated">
            <a:extLst>
              <a:ext uri="{FF2B5EF4-FFF2-40B4-BE49-F238E27FC236}">
                <a16:creationId xmlns:a16="http://schemas.microsoft.com/office/drawing/2014/main" id="{DCD2F9DF-3240-F794-5E6F-D3A1960EB51A}"/>
              </a:ext>
            </a:extLst>
          </p:cNvPr>
          <p:cNvPicPr>
            <a:picLocks noChangeAspect="1"/>
          </p:cNvPicPr>
          <p:nvPr/>
        </p:nvPicPr>
        <p:blipFill rotWithShape="1">
          <a:blip r:embed="rId4">
            <a:extLst>
              <a:ext uri="{28A0092B-C50C-407E-A947-70E740481C1C}">
                <a14:useLocalDpi xmlns:a14="http://schemas.microsoft.com/office/drawing/2010/main" val="0"/>
              </a:ext>
            </a:extLst>
          </a:blip>
          <a:srcRect l="1961"/>
          <a:stretch/>
        </p:blipFill>
        <p:spPr>
          <a:xfrm>
            <a:off x="6626" y="3276600"/>
            <a:ext cx="6351378" cy="2438400"/>
          </a:xfrm>
          <a:prstGeom prst="rect">
            <a:avLst/>
          </a:prstGeom>
        </p:spPr>
      </p:pic>
      <p:sp>
        <p:nvSpPr>
          <p:cNvPr id="3" name="TextBox 29">
            <a:extLst>
              <a:ext uri="{FF2B5EF4-FFF2-40B4-BE49-F238E27FC236}">
                <a16:creationId xmlns:a16="http://schemas.microsoft.com/office/drawing/2014/main" id="{94111896-C30A-EBA8-86AD-6665A0355492}"/>
              </a:ext>
            </a:extLst>
          </p:cNvPr>
          <p:cNvSpPr txBox="1"/>
          <p:nvPr/>
        </p:nvSpPr>
        <p:spPr>
          <a:xfrm>
            <a:off x="6705600" y="3810000"/>
            <a:ext cx="5334000" cy="2462213"/>
          </a:xfrm>
          <a:prstGeom prst="rect">
            <a:avLst/>
          </a:prstGeom>
        </p:spPr>
        <p:txBody>
          <a:bodyPr wrap="square" lIns="0" tIns="0" rIns="0" bIns="0" rtlCol="0" anchor="t">
            <a:spAutoFit/>
          </a:bodyPr>
          <a:lstStyle/>
          <a:p>
            <a:r>
              <a:rPr lang="en-US" sz="4000" b="1" dirty="0">
                <a:solidFill>
                  <a:srgbClr val="C55CD1"/>
                </a:solidFill>
                <a:latin typeface="Open Sauce Bold"/>
                <a:ea typeface="Open Sauce Bold"/>
                <a:cs typeface="Open Sauce Bold"/>
                <a:sym typeface="Open Sauce Bold"/>
              </a:rPr>
              <a:t>WSC 2026 made the decision to seat:</a:t>
            </a:r>
          </a:p>
          <a:p>
            <a:pPr marL="287338" indent="-287338">
              <a:buFont typeface="Arial" panose="020B0604020202020204" pitchFamily="34" charset="0"/>
              <a:buChar char="•"/>
            </a:pPr>
            <a:r>
              <a:rPr lang="en-US" sz="4000" b="1" dirty="0">
                <a:solidFill>
                  <a:srgbClr val="C55CD1"/>
                </a:solidFill>
                <a:latin typeface="Open Sauce Bold"/>
                <a:ea typeface="Open Sauce Bold"/>
                <a:cs typeface="Open Sauce Bold"/>
                <a:sym typeface="Open Sauce Bold"/>
              </a:rPr>
              <a:t>Afghanistan Region</a:t>
            </a:r>
          </a:p>
          <a:p>
            <a:pPr marL="287338" indent="-287338">
              <a:buFont typeface="Arial" panose="020B0604020202020204" pitchFamily="34" charset="0"/>
              <a:buChar char="•"/>
            </a:pPr>
            <a:r>
              <a:rPr lang="en-US" sz="4000" b="1" dirty="0">
                <a:solidFill>
                  <a:srgbClr val="C55CD1"/>
                </a:solidFill>
                <a:latin typeface="Open Sauce Bold"/>
                <a:ea typeface="Open Sauce Bold"/>
                <a:cs typeface="Open Sauce Bold"/>
                <a:sym typeface="Open Sauce Bold"/>
              </a:rPr>
              <a:t>10 </a:t>
            </a:r>
            <a:r>
              <a:rPr lang="en-US" sz="4000" b="1" dirty="0" err="1">
                <a:solidFill>
                  <a:srgbClr val="C55CD1"/>
                </a:solidFill>
                <a:latin typeface="Open Sauce Bold"/>
                <a:ea typeface="Open Sauce Bold"/>
                <a:cs typeface="Open Sauce Bold"/>
                <a:sym typeface="Open Sauce Bold"/>
              </a:rPr>
              <a:t>Brasil</a:t>
            </a:r>
            <a:r>
              <a:rPr lang="en-US" sz="4000" b="1" dirty="0">
                <a:solidFill>
                  <a:srgbClr val="C55CD1"/>
                </a:solidFill>
                <a:latin typeface="Open Sauce Bold"/>
                <a:ea typeface="Open Sauce Bold"/>
                <a:cs typeface="Open Sauce Bold"/>
                <a:sym typeface="Open Sauce Bold"/>
              </a:rPr>
              <a:t> Region </a:t>
            </a:r>
          </a:p>
        </p:txBody>
      </p:sp>
    </p:spTree>
    <p:extLst>
      <p:ext uri="{BB962C8B-B14F-4D97-AF65-F5344CB8AC3E}">
        <p14:creationId xmlns:p14="http://schemas.microsoft.com/office/powerpoint/2010/main" val="2194017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C113DCBF-2D7C-30DA-987E-52E2A4D3D322}"/>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rot="16200000">
            <a:off x="8851900" y="3517900"/>
            <a:ext cx="3556000" cy="31242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C57A8F32-BBC7-B442-75DD-7A56D2B5A39A}"/>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rot="16200000">
            <a:off x="9835443" y="4518379"/>
            <a:ext cx="2548467" cy="2108200"/>
          </a:xfrm>
          <a:prstGeom prst="rect">
            <a:avLst/>
          </a:prstGeom>
        </p:spPr>
      </p:pic>
      <p:sp>
        <p:nvSpPr>
          <p:cNvPr id="4" name="TextBox 25">
            <a:extLst>
              <a:ext uri="{FF2B5EF4-FFF2-40B4-BE49-F238E27FC236}">
                <a16:creationId xmlns:a16="http://schemas.microsoft.com/office/drawing/2014/main" id="{E094E3DF-DC08-7060-80C9-8EFAE015C594}"/>
              </a:ext>
            </a:extLst>
          </p:cNvPr>
          <p:cNvSpPr txBox="1"/>
          <p:nvPr/>
        </p:nvSpPr>
        <p:spPr>
          <a:xfrm>
            <a:off x="304800" y="304800"/>
            <a:ext cx="11430000" cy="769441"/>
          </a:xfrm>
          <a:prstGeom prst="rect">
            <a:avLst/>
          </a:prstGeom>
        </p:spPr>
        <p:txBody>
          <a:bodyPr wrap="square" lIns="0" tIns="0" rIns="0" bIns="0" rtlCol="0" anchor="t">
            <a:spAutoFit/>
          </a:bodyPr>
          <a:lstStyle/>
          <a:p>
            <a:r>
              <a:rPr lang="en-US" sz="5000" b="1" spc="-100" dirty="0">
                <a:solidFill>
                  <a:srgbClr val="FFFFFF"/>
                </a:solidFill>
                <a:latin typeface="Open Sauce Bold"/>
                <a:ea typeface="Open Sauce Bold"/>
                <a:cs typeface="Open Sauce Bold"/>
                <a:sym typeface="Open Sauce Bold"/>
              </a:rPr>
              <a:t>Discussion-Based Conference</a:t>
            </a:r>
          </a:p>
        </p:txBody>
      </p:sp>
      <p:pic>
        <p:nvPicPr>
          <p:cNvPr id="7" name="Picture 6" descr="A group of people sitting around a white board&#10;&#10;Description automatically generated">
            <a:extLst>
              <a:ext uri="{FF2B5EF4-FFF2-40B4-BE49-F238E27FC236}">
                <a16:creationId xmlns:a16="http://schemas.microsoft.com/office/drawing/2014/main" id="{15EB94B6-53D0-20EB-8436-196332440A6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657" b="31092"/>
          <a:stretch/>
        </p:blipFill>
        <p:spPr>
          <a:xfrm>
            <a:off x="7930444" y="3962400"/>
            <a:ext cx="4267200" cy="2895600"/>
          </a:xfrm>
          <a:prstGeom prst="rect">
            <a:avLst/>
          </a:prstGeom>
        </p:spPr>
      </p:pic>
      <p:pic>
        <p:nvPicPr>
          <p:cNvPr id="9" name="Picture 8" descr="A wall with paper on it&#10;&#10;Description automatically generated with medium confidence">
            <a:extLst>
              <a:ext uri="{FF2B5EF4-FFF2-40B4-BE49-F238E27FC236}">
                <a16:creationId xmlns:a16="http://schemas.microsoft.com/office/drawing/2014/main" id="{DE58A1C2-2E9F-CA85-5C8F-EF93CCB258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8349" y="990600"/>
            <a:ext cx="4245429" cy="2971800"/>
          </a:xfrm>
          <a:prstGeom prst="rect">
            <a:avLst/>
          </a:prstGeom>
        </p:spPr>
      </p:pic>
      <p:sp>
        <p:nvSpPr>
          <p:cNvPr id="5" name="TextBox 29">
            <a:extLst>
              <a:ext uri="{FF2B5EF4-FFF2-40B4-BE49-F238E27FC236}">
                <a16:creationId xmlns:a16="http://schemas.microsoft.com/office/drawing/2014/main" id="{4CBE08E4-DC0E-4BBB-51FA-8CACDB60A658}"/>
              </a:ext>
            </a:extLst>
          </p:cNvPr>
          <p:cNvSpPr txBox="1"/>
          <p:nvPr/>
        </p:nvSpPr>
        <p:spPr>
          <a:xfrm>
            <a:off x="304800" y="1600200"/>
            <a:ext cx="6858000" cy="4539704"/>
          </a:xfrm>
          <a:prstGeom prst="rect">
            <a:avLst/>
          </a:prstGeom>
        </p:spPr>
        <p:txBody>
          <a:bodyPr wrap="square" lIns="0" tIns="0" rIns="0" bIns="0" rtlCol="0" anchor="t">
            <a:spAutoFit/>
          </a:bodyPr>
          <a:lstStyle/>
          <a:p>
            <a:pPr>
              <a:lnSpc>
                <a:spcPts val="3800"/>
              </a:lnSpc>
              <a:spcBef>
                <a:spcPts val="1200"/>
              </a:spcBef>
            </a:pPr>
            <a:r>
              <a:rPr lang="en-US" sz="3500" b="1" dirty="0">
                <a:solidFill>
                  <a:srgbClr val="C55CD1"/>
                </a:solidFill>
                <a:latin typeface="Open Sauce Bold"/>
                <a:ea typeface="Open Sauce Bold"/>
                <a:cs typeface="Open Sauce Bold"/>
                <a:sym typeface="Open Sauce Bold"/>
              </a:rPr>
              <a:t>Facilitated breakout sessions allowed conference participants to think together about some opportunities and challenges we face. </a:t>
            </a:r>
          </a:p>
          <a:p>
            <a:pPr>
              <a:lnSpc>
                <a:spcPts val="3800"/>
              </a:lnSpc>
              <a:spcBef>
                <a:spcPts val="1200"/>
              </a:spcBef>
            </a:pPr>
            <a:r>
              <a:rPr lang="en-US" sz="3500" b="1" dirty="0">
                <a:solidFill>
                  <a:srgbClr val="C55CD1"/>
                </a:solidFill>
                <a:latin typeface="Open Sauce Bold"/>
                <a:ea typeface="Open Sauce Bold"/>
                <a:cs typeface="Open Sauce Bold"/>
                <a:sym typeface="Open Sauce Bold"/>
              </a:rPr>
              <a:t>Focused conversations at round tables (or on screen) in six breakout sessions allowed all voices to be heard.</a:t>
            </a:r>
          </a:p>
        </p:txBody>
      </p:sp>
    </p:spTree>
    <p:extLst>
      <p:ext uri="{BB962C8B-B14F-4D97-AF65-F5344CB8AC3E}">
        <p14:creationId xmlns:p14="http://schemas.microsoft.com/office/powerpoint/2010/main" val="75297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1" name="Rounded Rectangle 10">
            <a:extLst>
              <a:ext uri="{FF2B5EF4-FFF2-40B4-BE49-F238E27FC236}">
                <a16:creationId xmlns:a16="http://schemas.microsoft.com/office/drawing/2014/main" id="{DF2168F0-480C-11DE-DDDC-9F7602F57950}"/>
              </a:ext>
            </a:extLst>
          </p:cNvPr>
          <p:cNvSpPr/>
          <p:nvPr/>
        </p:nvSpPr>
        <p:spPr>
          <a:xfrm>
            <a:off x="1752600" y="762000"/>
            <a:ext cx="9829800" cy="1835387"/>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54">
            <a:extLst>
              <a:ext uri="{FF2B5EF4-FFF2-40B4-BE49-F238E27FC236}">
                <a16:creationId xmlns:a16="http://schemas.microsoft.com/office/drawing/2014/main" id="{744B2F2B-4604-DB5A-EB32-2105261A646F}"/>
              </a:ext>
            </a:extLst>
          </p:cNvPr>
          <p:cNvSpPr txBox="1"/>
          <p:nvPr/>
        </p:nvSpPr>
        <p:spPr>
          <a:xfrm>
            <a:off x="2133600" y="3505200"/>
            <a:ext cx="9144000" cy="2769989"/>
          </a:xfrm>
          <a:prstGeom prst="rect">
            <a:avLst/>
          </a:prstGeom>
        </p:spPr>
        <p:txBody>
          <a:bodyPr wrap="square" lIns="0" tIns="0" rIns="0" bIns="0" rtlCol="0" anchor="t">
            <a:spAutoFit/>
          </a:bodyPr>
          <a:lstStyle/>
          <a:p>
            <a:pPr>
              <a:spcBef>
                <a:spcPct val="0"/>
              </a:spcBef>
            </a:pPr>
            <a:r>
              <a:rPr lang="en-US" sz="3600" b="1" dirty="0">
                <a:solidFill>
                  <a:srgbClr val="C55CD1"/>
                </a:solidFill>
                <a:latin typeface="Open Sauce Bold"/>
                <a:ea typeface="Open Sauce Bold"/>
                <a:cs typeface="Open Sauce Bold"/>
                <a:sym typeface="Open Sauce Bold"/>
              </a:rPr>
              <a:t>Work for the cycle is decided through motions, surveys, discussions, workshops, and most importantly, the co-created collaborative plan.</a:t>
            </a:r>
          </a:p>
          <a:p>
            <a:pPr>
              <a:spcBef>
                <a:spcPct val="0"/>
              </a:spcBef>
            </a:pPr>
            <a:endParaRPr lang="en-US" sz="3600" b="1" dirty="0">
              <a:solidFill>
                <a:srgbClr val="C55CD1"/>
              </a:solidFill>
              <a:latin typeface="Open Sauce Bold"/>
              <a:ea typeface="Open Sauce Bold"/>
              <a:cs typeface="Open Sauce Bold"/>
              <a:sym typeface="Open Sauce Bold"/>
            </a:endParaRPr>
          </a:p>
        </p:txBody>
      </p:sp>
      <p:sp>
        <p:nvSpPr>
          <p:cNvPr id="13" name="TextBox 54">
            <a:extLst>
              <a:ext uri="{FF2B5EF4-FFF2-40B4-BE49-F238E27FC236}">
                <a16:creationId xmlns:a16="http://schemas.microsoft.com/office/drawing/2014/main" id="{6E622458-9D5C-2232-1A09-E4569ABB90DA}"/>
              </a:ext>
            </a:extLst>
          </p:cNvPr>
          <p:cNvSpPr txBox="1"/>
          <p:nvPr/>
        </p:nvSpPr>
        <p:spPr>
          <a:xfrm>
            <a:off x="3505200" y="1295400"/>
            <a:ext cx="7924800" cy="872034"/>
          </a:xfrm>
          <a:prstGeom prst="rect">
            <a:avLst/>
          </a:prstGeom>
        </p:spPr>
        <p:txBody>
          <a:bodyPr wrap="square" lIns="0" tIns="0" rIns="0" bIns="0" rtlCol="0" anchor="t">
            <a:spAutoFit/>
          </a:bodyPr>
          <a:lstStyle/>
          <a:p>
            <a:pPr>
              <a:lnSpc>
                <a:spcPts val="6820"/>
              </a:lnSpc>
              <a:spcBef>
                <a:spcPct val="0"/>
              </a:spcBef>
            </a:pPr>
            <a:r>
              <a:rPr lang="en-US" sz="6600" b="1" spc="-160" dirty="0">
                <a:solidFill>
                  <a:srgbClr val="FFFFFF"/>
                </a:solidFill>
                <a:latin typeface="Open Sauce Bold"/>
                <a:sym typeface="Open Sauce Bold"/>
              </a:rPr>
              <a:t>Work</a:t>
            </a:r>
            <a:r>
              <a:rPr lang="en-US" sz="6600" b="1" spc="-100" dirty="0">
                <a:solidFill>
                  <a:srgbClr val="FFFFFF"/>
                </a:solidFill>
                <a:latin typeface="Open Sauce Bold"/>
                <a:ea typeface="Open Sauce Bold"/>
                <a:cs typeface="Open Sauce Bold"/>
                <a:sym typeface="Open Sauce Bold"/>
              </a:rPr>
              <a:t> for the Cycle</a:t>
            </a:r>
          </a:p>
        </p:txBody>
      </p:sp>
      <p:pic>
        <p:nvPicPr>
          <p:cNvPr id="6" name="Picture 5">
            <a:extLst>
              <a:ext uri="{FF2B5EF4-FFF2-40B4-BE49-F238E27FC236}">
                <a16:creationId xmlns:a16="http://schemas.microsoft.com/office/drawing/2014/main" id="{E1CB46FB-2ABD-DFCB-F71C-43CBAEBCD4FE}"/>
              </a:ext>
            </a:extLst>
          </p:cNvPr>
          <p:cNvPicPr>
            <a:picLocks noChangeAspect="1"/>
          </p:cNvPicPr>
          <p:nvPr/>
        </p:nvPicPr>
        <p:blipFill>
          <a:blip r:embed="rId5">
            <a:alphaModFix amt="40000"/>
          </a:blip>
          <a:stretch>
            <a:fillRect/>
          </a:stretch>
        </p:blipFill>
        <p:spPr>
          <a:xfrm>
            <a:off x="1828800" y="1143000"/>
            <a:ext cx="1379939" cy="1162792"/>
          </a:xfrm>
          <a:prstGeom prst="rect">
            <a:avLst/>
          </a:prstGeom>
        </p:spPr>
      </p:pic>
    </p:spTree>
    <p:extLst>
      <p:ext uri="{BB962C8B-B14F-4D97-AF65-F5344CB8AC3E}">
        <p14:creationId xmlns:p14="http://schemas.microsoft.com/office/powerpoint/2010/main" val="375465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34D15-CDDF-37CA-0A7E-BEAE683AC200}"/>
            </a:ext>
          </a:extLst>
        </p:cNvPr>
        <p:cNvGrpSpPr/>
        <p:nvPr/>
      </p:nvGrpSpPr>
      <p:grpSpPr>
        <a:xfrm>
          <a:off x="0" y="0"/>
          <a:ext cx="0" cy="0"/>
          <a:chOff x="0" y="0"/>
          <a:chExt cx="0" cy="0"/>
        </a:xfrm>
      </p:grpSpPr>
      <p:sp>
        <p:nvSpPr>
          <p:cNvPr id="15" name="TextBox 29">
            <a:extLst>
              <a:ext uri="{FF2B5EF4-FFF2-40B4-BE49-F238E27FC236}">
                <a16:creationId xmlns:a16="http://schemas.microsoft.com/office/drawing/2014/main" id="{A34E75AF-5E03-24A9-92A7-0E25DE028E61}"/>
              </a:ext>
            </a:extLst>
          </p:cNvPr>
          <p:cNvSpPr txBox="1"/>
          <p:nvPr/>
        </p:nvSpPr>
        <p:spPr>
          <a:xfrm>
            <a:off x="304800" y="76200"/>
            <a:ext cx="8077200" cy="615553"/>
          </a:xfrm>
          <a:prstGeom prst="rect">
            <a:avLst/>
          </a:prstGeom>
        </p:spPr>
        <p:txBody>
          <a:bodyPr wrap="square" lIns="0" tIns="0" rIns="0" bIns="0" rtlCol="0" anchor="t">
            <a:spAutoFit/>
          </a:bodyPr>
          <a:lstStyle/>
          <a:p>
            <a:r>
              <a:rPr lang="en-US" sz="4000" b="1" spc="-27" dirty="0">
                <a:solidFill>
                  <a:schemeClr val="bg1"/>
                </a:solidFill>
                <a:latin typeface="Open Sauce Bold"/>
                <a:ea typeface="Open Sauce Light"/>
                <a:cs typeface="Open Sauce Light"/>
                <a:sym typeface="Open Sauce Bold"/>
              </a:rPr>
              <a:t>2026 </a:t>
            </a:r>
            <a:r>
              <a:rPr lang="en-US" sz="4000" b="1" i="1" spc="-27" dirty="0">
                <a:solidFill>
                  <a:schemeClr val="bg1"/>
                </a:solidFill>
                <a:latin typeface="Open Sauce Bold"/>
                <a:ea typeface="Open Sauce Light"/>
                <a:cs typeface="Open Sauce Light"/>
                <a:sym typeface="Open Sauce Bold"/>
              </a:rPr>
              <a:t>CAR</a:t>
            </a:r>
            <a:r>
              <a:rPr lang="en-US" sz="4000" b="1" spc="-27" dirty="0">
                <a:solidFill>
                  <a:schemeClr val="bg1"/>
                </a:solidFill>
                <a:latin typeface="Open Sauce Bold"/>
                <a:ea typeface="Open Sauce Light"/>
                <a:cs typeface="Open Sauce Light"/>
                <a:sym typeface="Open Sauce Bold"/>
              </a:rPr>
              <a:t>  Survey</a:t>
            </a:r>
            <a:endParaRPr lang="en-US" sz="4000" spc="-27" dirty="0">
              <a:solidFill>
                <a:srgbClr val="F5B4FF"/>
              </a:solidFill>
              <a:latin typeface="Open Sauce Light"/>
              <a:ea typeface="Open Sauce Light"/>
              <a:cs typeface="Open Sauce Light"/>
              <a:sym typeface="Open Sauce Light"/>
            </a:endParaRPr>
          </a:p>
        </p:txBody>
      </p:sp>
      <p:sp>
        <p:nvSpPr>
          <p:cNvPr id="18" name="TextBox 32">
            <a:extLst>
              <a:ext uri="{FF2B5EF4-FFF2-40B4-BE49-F238E27FC236}">
                <a16:creationId xmlns:a16="http://schemas.microsoft.com/office/drawing/2014/main" id="{B6CF18B0-5782-0E83-674D-ED8BA31EDA13}"/>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05FA9AB3-9923-8C05-FD1B-D5E1256C4B19}"/>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078F7461-C963-9F79-D5F3-4153D4926B04}"/>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5" name="Picture 4">
            <a:extLst>
              <a:ext uri="{FF2B5EF4-FFF2-40B4-BE49-F238E27FC236}">
                <a16:creationId xmlns:a16="http://schemas.microsoft.com/office/drawing/2014/main" id="{AE300580-5886-853C-EACE-B50FECEEA0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757062"/>
            <a:ext cx="4542982" cy="2957601"/>
          </a:xfrm>
          <a:prstGeom prst="rect">
            <a:avLst/>
          </a:prstGeom>
        </p:spPr>
      </p:pic>
      <p:pic>
        <p:nvPicPr>
          <p:cNvPr id="9" name="Picture 8">
            <a:extLst>
              <a:ext uri="{FF2B5EF4-FFF2-40B4-BE49-F238E27FC236}">
                <a16:creationId xmlns:a16="http://schemas.microsoft.com/office/drawing/2014/main" id="{ED1AF74D-5AA6-47FD-820A-47B25AFD01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0500" y="15715"/>
            <a:ext cx="4542982" cy="3184703"/>
          </a:xfrm>
          <a:prstGeom prst="rect">
            <a:avLst/>
          </a:prstGeom>
        </p:spPr>
      </p:pic>
      <p:pic>
        <p:nvPicPr>
          <p:cNvPr id="7" name="Picture 6">
            <a:extLst>
              <a:ext uri="{FF2B5EF4-FFF2-40B4-BE49-F238E27FC236}">
                <a16:creationId xmlns:a16="http://schemas.microsoft.com/office/drawing/2014/main" id="{0F0153B2-8691-9986-3603-F227D8478E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8019" y="2896223"/>
            <a:ext cx="4542982" cy="2971177"/>
          </a:xfrm>
          <a:prstGeom prst="rect">
            <a:avLst/>
          </a:prstGeom>
        </p:spPr>
      </p:pic>
      <p:pic>
        <p:nvPicPr>
          <p:cNvPr id="11" name="Picture 10">
            <a:extLst>
              <a:ext uri="{FF2B5EF4-FFF2-40B4-BE49-F238E27FC236}">
                <a16:creationId xmlns:a16="http://schemas.microsoft.com/office/drawing/2014/main" id="{8118485F-BB5D-2837-59BA-24FA51F9FF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47246" y="1841185"/>
            <a:ext cx="4542982" cy="2625577"/>
          </a:xfrm>
          <a:prstGeom prst="rect">
            <a:avLst/>
          </a:prstGeom>
        </p:spPr>
      </p:pic>
      <p:pic>
        <p:nvPicPr>
          <p:cNvPr id="13" name="Picture 12">
            <a:extLst>
              <a:ext uri="{FF2B5EF4-FFF2-40B4-BE49-F238E27FC236}">
                <a16:creationId xmlns:a16="http://schemas.microsoft.com/office/drawing/2014/main" id="{BEC07B40-0D8B-DA73-F0A7-AD24E32DE5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51991" y="4157197"/>
            <a:ext cx="4542982" cy="2358856"/>
          </a:xfrm>
          <a:prstGeom prst="rect">
            <a:avLst/>
          </a:prstGeom>
        </p:spPr>
      </p:pic>
      <p:sp>
        <p:nvSpPr>
          <p:cNvPr id="14" name="TextBox 54">
            <a:extLst>
              <a:ext uri="{FF2B5EF4-FFF2-40B4-BE49-F238E27FC236}">
                <a16:creationId xmlns:a16="http://schemas.microsoft.com/office/drawing/2014/main" id="{6984574A-EF2A-CF96-99EE-47102C46FFB5}"/>
              </a:ext>
            </a:extLst>
          </p:cNvPr>
          <p:cNvSpPr txBox="1"/>
          <p:nvPr/>
        </p:nvSpPr>
        <p:spPr>
          <a:xfrm>
            <a:off x="30697" y="5924037"/>
            <a:ext cx="8503703" cy="923330"/>
          </a:xfrm>
          <a:prstGeom prst="rect">
            <a:avLst/>
          </a:prstGeom>
        </p:spPr>
        <p:txBody>
          <a:bodyPr wrap="square" lIns="0" tIns="0" rIns="0" bIns="0" rtlCol="0" anchor="t">
            <a:spAutoFit/>
          </a:bodyPr>
          <a:lstStyle/>
          <a:p>
            <a:pPr>
              <a:spcBef>
                <a:spcPct val="0"/>
              </a:spcBef>
            </a:pPr>
            <a:r>
              <a:rPr lang="en-US" sz="3000" b="1" dirty="0">
                <a:solidFill>
                  <a:srgbClr val="C55CD1"/>
                </a:solidFill>
                <a:latin typeface="Open Sauce Bold"/>
                <a:ea typeface="Open Sauce Bold"/>
                <a:cs typeface="Open Sauce Bold"/>
                <a:sym typeface="Open Sauce Bold"/>
              </a:rPr>
              <a:t>Members and regions fill out the survey ahead of the World Service Conference.</a:t>
            </a:r>
          </a:p>
        </p:txBody>
      </p:sp>
    </p:spTree>
    <p:extLst>
      <p:ext uri="{BB962C8B-B14F-4D97-AF65-F5344CB8AC3E}">
        <p14:creationId xmlns:p14="http://schemas.microsoft.com/office/powerpoint/2010/main" val="4178499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457200" y="1371600"/>
            <a:ext cx="7772400" cy="1846659"/>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IP #21, </a:t>
            </a:r>
            <a:r>
              <a:rPr lang="en-US" sz="4200" b="1" i="1" dirty="0">
                <a:solidFill>
                  <a:srgbClr val="C55CD1"/>
                </a:solidFill>
                <a:latin typeface="Open Sauce Bold"/>
                <a:ea typeface="Open Sauce Bold"/>
                <a:cs typeface="Open Sauce Bold"/>
                <a:sym typeface="Open Sauce Bold"/>
              </a:rPr>
              <a:t>Staying Clean in Isolation </a:t>
            </a:r>
            <a:r>
              <a:rPr lang="en-US" sz="4200" b="1" dirty="0">
                <a:solidFill>
                  <a:srgbClr val="C55CD1"/>
                </a:solidFill>
                <a:latin typeface="Open Sauce Bold"/>
                <a:ea typeface="Open Sauce Bold"/>
                <a:cs typeface="Open Sauce Bold"/>
                <a:sym typeface="Open Sauce Bold"/>
              </a:rPr>
              <a:t>was approved.</a:t>
            </a:r>
          </a:p>
          <a:p>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/lit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/webstore</a:t>
            </a:r>
            <a:endParaRPr lang="en-US" sz="3400" b="1" dirty="0">
              <a:solidFill>
                <a:srgbClr val="C55CD1"/>
              </a:solidFill>
              <a:latin typeface="Open Sauce Bold"/>
              <a:ea typeface="Open Sauce Bold"/>
              <a:cs typeface="Open Sauce Bold"/>
              <a:sym typeface="Open Sauce Bold"/>
            </a:endParaRPr>
          </a:p>
        </p:txBody>
      </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734800" cy="800219"/>
          </a:xfrm>
          <a:prstGeom prst="rect">
            <a:avLst/>
          </a:prstGeom>
        </p:spPr>
        <p:txBody>
          <a:bodyPr wrap="square" lIns="0" tIns="0" rIns="0" bIns="0" rtlCol="0" anchor="t">
            <a:spAutoFit/>
          </a:bodyPr>
          <a:lstStyle/>
          <a:p>
            <a:r>
              <a:rPr lang="en-US" sz="5200" b="1" spc="-100" dirty="0">
                <a:solidFill>
                  <a:srgbClr val="FFFFFF"/>
                </a:solidFill>
                <a:latin typeface="Open Sauce Bold"/>
                <a:ea typeface="Open Sauce Bold"/>
                <a:cs typeface="Open Sauce Bold"/>
                <a:sym typeface="Open Sauce Bold"/>
              </a:rPr>
              <a:t>Completed projects from WSC 2023</a:t>
            </a:r>
          </a:p>
        </p:txBody>
      </p:sp>
      <p:sp>
        <p:nvSpPr>
          <p:cNvPr id="4" name="TextBox 29">
            <a:extLst>
              <a:ext uri="{FF2B5EF4-FFF2-40B4-BE49-F238E27FC236}">
                <a16:creationId xmlns:a16="http://schemas.microsoft.com/office/drawing/2014/main" id="{270F4936-6B35-BDE6-36A5-21387364CE38}"/>
              </a:ext>
            </a:extLst>
          </p:cNvPr>
          <p:cNvSpPr txBox="1"/>
          <p:nvPr/>
        </p:nvSpPr>
        <p:spPr>
          <a:xfrm>
            <a:off x="381000" y="3657600"/>
            <a:ext cx="10210800" cy="3108543"/>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Revisions to </a:t>
            </a:r>
            <a:r>
              <a:rPr lang="en-US" sz="4200" b="1" i="1" dirty="0">
                <a:solidFill>
                  <a:srgbClr val="C55CD1"/>
                </a:solidFill>
                <a:latin typeface="Open Sauce Bold"/>
                <a:ea typeface="Open Sauce Bold"/>
                <a:cs typeface="Open Sauce Bold"/>
                <a:sym typeface="Open Sauce Bold"/>
              </a:rPr>
              <a:t>H&amp;I Basics </a:t>
            </a:r>
            <a:br>
              <a:rPr lang="en-US" sz="4200" b="1" i="1" dirty="0">
                <a:solidFill>
                  <a:srgbClr val="C55CD1"/>
                </a:solidFill>
                <a:latin typeface="Open Sauce Bold"/>
                <a:ea typeface="Open Sauce Bold"/>
                <a:cs typeface="Open Sauce Bold"/>
                <a:sym typeface="Open Sauce Bold"/>
              </a:rPr>
            </a:br>
            <a:r>
              <a:rPr lang="en-US" sz="4200" b="1" dirty="0">
                <a:solidFill>
                  <a:srgbClr val="C55CD1"/>
                </a:solidFill>
                <a:latin typeface="Open Sauce Bold"/>
                <a:ea typeface="Open Sauce Bold"/>
                <a:cs typeface="Open Sauce Bold"/>
                <a:sym typeface="Open Sauce Bold"/>
              </a:rPr>
              <a:t>and the service pamphlet </a:t>
            </a:r>
            <a:br>
              <a:rPr lang="en-US" sz="4200" b="1" dirty="0">
                <a:solidFill>
                  <a:srgbClr val="C55CD1"/>
                </a:solidFill>
                <a:latin typeface="Open Sauce Bold"/>
                <a:ea typeface="Open Sauce Bold"/>
                <a:cs typeface="Open Sauce Bold"/>
                <a:sym typeface="Open Sauce Bold"/>
              </a:rPr>
            </a:br>
            <a:r>
              <a:rPr lang="en-US" sz="4200" b="1" i="1" dirty="0">
                <a:solidFill>
                  <a:srgbClr val="C55CD1"/>
                </a:solidFill>
                <a:latin typeface="Open Sauce Bold"/>
                <a:ea typeface="Open Sauce Bold"/>
                <a:cs typeface="Open Sauce Bold"/>
                <a:sym typeface="Open Sauce Bold"/>
              </a:rPr>
              <a:t>Group Business Meeting </a:t>
            </a:r>
            <a:br>
              <a:rPr lang="en-US" sz="4200" b="1" i="1" dirty="0">
                <a:solidFill>
                  <a:srgbClr val="C55CD1"/>
                </a:solidFill>
                <a:latin typeface="Open Sauce Bold"/>
                <a:ea typeface="Open Sauce Bold"/>
                <a:cs typeface="Open Sauce Bold"/>
                <a:sym typeface="Open Sauce Bold"/>
              </a:rPr>
            </a:br>
            <a:r>
              <a:rPr lang="en-US" sz="4200" b="1" dirty="0">
                <a:solidFill>
                  <a:srgbClr val="C55CD1"/>
                </a:solidFill>
                <a:latin typeface="Open Sauce Bold"/>
                <a:ea typeface="Open Sauce Bold"/>
                <a:cs typeface="Open Sauce Bold"/>
                <a:sym typeface="Open Sauce Bold"/>
              </a:rPr>
              <a:t>were completed.</a:t>
            </a:r>
          </a:p>
          <a:p>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/basics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a:t>
            </a:r>
            <a:r>
              <a:rPr lang="en-US" sz="3400" spc="-27" dirty="0" err="1">
                <a:solidFill>
                  <a:srgbClr val="F5B4FF"/>
                </a:solidFill>
                <a:latin typeface="Open Sauce Light"/>
                <a:ea typeface="Open Sauce Light"/>
                <a:cs typeface="Open Sauce Light"/>
                <a:sym typeface="Open Sauce Light"/>
              </a:rPr>
              <a:t>sps</a:t>
            </a:r>
            <a:r>
              <a:rPr lang="en-US" sz="3400" spc="-27" dirty="0">
                <a:solidFill>
                  <a:srgbClr val="F5B4FF"/>
                </a:solidFill>
                <a:latin typeface="Open Sauce Light"/>
                <a:ea typeface="Open Sauce Light"/>
                <a:cs typeface="Open Sauce Light"/>
                <a:sym typeface="Open Sauce Light"/>
              </a:rPr>
              <a:t>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/webstore</a:t>
            </a:r>
            <a:endParaRPr lang="en-US" sz="3400" b="1" dirty="0">
              <a:solidFill>
                <a:srgbClr val="C55CD1"/>
              </a:solidFill>
              <a:latin typeface="Open Sauce Bold"/>
              <a:ea typeface="Open Sauce Bold"/>
              <a:cs typeface="Open Sauce Bold"/>
              <a:sym typeface="Open Sauce Bold"/>
            </a:endParaRPr>
          </a:p>
        </p:txBody>
      </p:sp>
      <p:pic>
        <p:nvPicPr>
          <p:cNvPr id="10" name="Picture 9" descr="A yellow and black sign with a person walking on a mountain&#10;&#10;Description automatically generated">
            <a:extLst>
              <a:ext uri="{FF2B5EF4-FFF2-40B4-BE49-F238E27FC236}">
                <a16:creationId xmlns:a16="http://schemas.microsoft.com/office/drawing/2014/main" id="{50010B6D-6FFD-1B46-72E3-81EAA609F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9800" y="1066800"/>
            <a:ext cx="1316052" cy="2933700"/>
          </a:xfrm>
          <a:prstGeom prst="rect">
            <a:avLst/>
          </a:prstGeom>
        </p:spPr>
      </p:pic>
      <p:pic>
        <p:nvPicPr>
          <p:cNvPr id="13" name="Picture 12" descr="A blue and white rectangular object with a logo&#10;&#10;Description automatically generated">
            <a:extLst>
              <a:ext uri="{FF2B5EF4-FFF2-40B4-BE49-F238E27FC236}">
                <a16:creationId xmlns:a16="http://schemas.microsoft.com/office/drawing/2014/main" id="{1DA6A901-304B-A7DF-EF73-0976DA569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2200" y="3708400"/>
            <a:ext cx="2362200" cy="3149600"/>
          </a:xfrm>
          <a:prstGeom prst="rect">
            <a:avLst/>
          </a:prstGeom>
        </p:spPr>
      </p:pic>
      <p:pic>
        <p:nvPicPr>
          <p:cNvPr id="17" name="Picture 16" descr="A cover of a book&#10;&#10;Description automatically generated">
            <a:extLst>
              <a:ext uri="{FF2B5EF4-FFF2-40B4-BE49-F238E27FC236}">
                <a16:creationId xmlns:a16="http://schemas.microsoft.com/office/drawing/2014/main" id="{329B797A-5D04-2B57-170A-0757E47CF1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1400" y="3263900"/>
            <a:ext cx="2148348" cy="2774950"/>
          </a:xfrm>
          <a:prstGeom prst="rect">
            <a:avLst/>
          </a:prstGeom>
        </p:spPr>
      </p:pic>
    </p:spTree>
    <p:extLst>
      <p:ext uri="{BB962C8B-B14F-4D97-AF65-F5344CB8AC3E}">
        <p14:creationId xmlns:p14="http://schemas.microsoft.com/office/powerpoint/2010/main" val="3700536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3657600" y="304800"/>
            <a:ext cx="8305800" cy="6278642"/>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Three-Year Conference Cycle </a:t>
            </a:r>
          </a:p>
          <a:p>
            <a:r>
              <a:rPr lang="en-US" sz="2600" spc="-27" dirty="0">
                <a:solidFill>
                  <a:srgbClr val="F5B4FF"/>
                </a:solidFill>
                <a:latin typeface="Open Sauce Light"/>
                <a:ea typeface="Open Sauce Light"/>
                <a:cs typeface="Open Sauce Light"/>
                <a:sym typeface="Open Sauce Light"/>
              </a:rPr>
              <a:t>Refine and describe meetings, planning, policies, and deadlines so we can decide whether to adopt it long term. Also </a:t>
            </a:r>
            <a:r>
              <a:rPr lang="en-US" sz="2600" i="1" spc="-27" dirty="0">
                <a:solidFill>
                  <a:srgbClr val="F5B4FF"/>
                </a:solidFill>
                <a:latin typeface="Open Sauce Light"/>
                <a:ea typeface="Open Sauce Light"/>
                <a:cs typeface="Open Sauce Light"/>
                <a:sym typeface="Open Sauce Light"/>
              </a:rPr>
              <a:t>GWSNA</a:t>
            </a:r>
            <a:r>
              <a:rPr lang="en-US" sz="2600" spc="-27" dirty="0">
                <a:solidFill>
                  <a:srgbClr val="F5B4FF"/>
                </a:solidFill>
                <a:latin typeface="Open Sauce Light"/>
                <a:ea typeface="Open Sauce Light"/>
                <a:cs typeface="Open Sauce Light"/>
                <a:sym typeface="Open Sauce Light"/>
              </a:rPr>
              <a:t> revision.</a:t>
            </a:r>
          </a:p>
          <a:p>
            <a:pPr>
              <a:spcBef>
                <a:spcPts val="1200"/>
              </a:spcBef>
            </a:pPr>
            <a:r>
              <a:rPr lang="en-US" sz="3000" b="1" dirty="0">
                <a:solidFill>
                  <a:schemeClr val="bg1"/>
                </a:solidFill>
                <a:latin typeface="Open Sauce Bold"/>
                <a:ea typeface="Open Sauce Bold"/>
                <a:cs typeface="Open Sauce Bold"/>
                <a:sym typeface="Open Sauce Bold"/>
              </a:rPr>
              <a:t>Project plan for Fellowship Awareness and Engagement with PR Service  </a:t>
            </a:r>
          </a:p>
          <a:p>
            <a:r>
              <a:rPr lang="en-US" sz="2600" spc="-27" dirty="0">
                <a:solidFill>
                  <a:srgbClr val="F5B4FF"/>
                </a:solidFill>
                <a:latin typeface="Open Sauce Light"/>
                <a:ea typeface="Open Sauce Light"/>
                <a:cs typeface="Open Sauce Light"/>
                <a:sym typeface="Open Sauce Light"/>
              </a:rPr>
              <a:t>Increase understanding of how effective Public Relations advances our message, Vision, and Fellowship growth.</a:t>
            </a:r>
          </a:p>
          <a:p>
            <a:pPr>
              <a:spcBef>
                <a:spcPts val="1200"/>
              </a:spcBef>
            </a:pPr>
            <a:r>
              <a:rPr lang="en-US" sz="3000" b="1" dirty="0">
                <a:solidFill>
                  <a:schemeClr val="bg1"/>
                </a:solidFill>
                <a:latin typeface="Open Sauce Bold"/>
                <a:ea typeface="Open Sauce Bold"/>
                <a:cs typeface="Open Sauce Bold"/>
                <a:sym typeface="Open Sauce Bold"/>
              </a:rPr>
              <a:t>Project plan for Raising Public Awareness of NA  </a:t>
            </a:r>
          </a:p>
          <a:p>
            <a:r>
              <a:rPr lang="en-US" sz="2600" spc="-27" dirty="0">
                <a:solidFill>
                  <a:srgbClr val="F5B4FF"/>
                </a:solidFill>
                <a:latin typeface="Open Sauce Light"/>
                <a:ea typeface="Open Sauce Light"/>
                <a:cs typeface="Open Sauce Light"/>
                <a:sym typeface="Open Sauce Light"/>
              </a:rPr>
              <a:t>Create PR tools for four target audiences, raising their awareness of NA as a viable program of recovery.</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3" name="Rounded Rectangle 2">
            <a:extLst>
              <a:ext uri="{FF2B5EF4-FFF2-40B4-BE49-F238E27FC236}">
                <a16:creationId xmlns:a16="http://schemas.microsoft.com/office/drawing/2014/main" id="{9B30C18C-691F-6A60-D136-C2E350A696CD}"/>
              </a:ext>
            </a:extLst>
          </p:cNvPr>
          <p:cNvSpPr/>
          <p:nvPr/>
        </p:nvSpPr>
        <p:spPr>
          <a:xfrm>
            <a:off x="152400" y="304800"/>
            <a:ext cx="2743200" cy="46482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3AD63421-D126-AD8F-01E2-C99E824F6A51}"/>
              </a:ext>
            </a:extLst>
          </p:cNvPr>
          <p:cNvSpPr txBox="1"/>
          <p:nvPr/>
        </p:nvSpPr>
        <p:spPr>
          <a:xfrm>
            <a:off x="381000" y="609600"/>
            <a:ext cx="2438400" cy="4154984"/>
          </a:xfrm>
          <a:prstGeom prst="rect">
            <a:avLst/>
          </a:prstGeom>
        </p:spPr>
        <p:txBody>
          <a:bodyPr wrap="square" lIns="0" tIns="0" rIns="0" bIns="0" rtlCol="0" anchor="t">
            <a:spAutoFit/>
          </a:bodyPr>
          <a:lstStyle/>
          <a:p>
            <a:r>
              <a:rPr lang="en-US" sz="3000" b="1" spc="-73" dirty="0">
                <a:solidFill>
                  <a:srgbClr val="0E0637"/>
                </a:solidFill>
                <a:latin typeface="Open Sauce Bold"/>
                <a:ea typeface="Open Sauce Bold"/>
                <a:cs typeface="Open Sauce Bold"/>
                <a:sym typeface="Open Sauce Bold"/>
              </a:rPr>
              <a:t>Motions adopted at WSC 2026 that were directly influenced by the collaborative plan</a:t>
            </a:r>
          </a:p>
        </p:txBody>
      </p:sp>
    </p:spTree>
    <p:extLst>
      <p:ext uri="{BB962C8B-B14F-4D97-AF65-F5344CB8AC3E}">
        <p14:creationId xmlns:p14="http://schemas.microsoft.com/office/powerpoint/2010/main" val="2549014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5" name="TextBox 29">
            <a:extLst>
              <a:ext uri="{FF2B5EF4-FFF2-40B4-BE49-F238E27FC236}">
                <a16:creationId xmlns:a16="http://schemas.microsoft.com/office/drawing/2014/main" id="{9E0C4E96-E72E-9476-AF5E-A854CDB01B36}"/>
              </a:ext>
            </a:extLst>
          </p:cNvPr>
          <p:cNvSpPr txBox="1"/>
          <p:nvPr/>
        </p:nvSpPr>
        <p:spPr>
          <a:xfrm>
            <a:off x="457200" y="304800"/>
            <a:ext cx="11506200" cy="6370975"/>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Safety and Belonging/Gender-Neutral Language  </a:t>
            </a:r>
          </a:p>
          <a:p>
            <a:r>
              <a:rPr lang="en-US" sz="2600" spc="-27" dirty="0">
                <a:solidFill>
                  <a:srgbClr val="F5B4FF"/>
                </a:solidFill>
                <a:latin typeface="Open Sauce Light"/>
                <a:ea typeface="Open Sauce Light"/>
                <a:cs typeface="Open Sauce Light"/>
                <a:sym typeface="Open Sauce Light"/>
              </a:rPr>
              <a:t>Rolled in with Project Plan for Revising Existing Recovery Informational Pamphlets, which will start with IP #1 and make the language referring to members gender neutral.</a:t>
            </a:r>
          </a:p>
          <a:p>
            <a:pPr>
              <a:spcBef>
                <a:spcPts val="1200"/>
              </a:spcBef>
            </a:pPr>
            <a:r>
              <a:rPr lang="en-US" sz="3000" b="1" dirty="0">
                <a:solidFill>
                  <a:schemeClr val="bg1"/>
                </a:solidFill>
                <a:latin typeface="Open Sauce Bold"/>
                <a:ea typeface="Open Sauce Bold"/>
                <a:cs typeface="Open Sauce Bold"/>
                <a:sym typeface="Open Sauce Bold"/>
              </a:rPr>
              <a:t>Project plan for DRT/MAT—Helping Members Take Root   </a:t>
            </a:r>
          </a:p>
          <a:p>
            <a:r>
              <a:rPr lang="en-US" sz="2600" spc="-27" dirty="0">
                <a:solidFill>
                  <a:srgbClr val="F5B4FF"/>
                </a:solidFill>
                <a:latin typeface="Open Sauce Light"/>
                <a:ea typeface="Open Sauce Light"/>
                <a:cs typeface="Open Sauce Light"/>
                <a:sym typeface="Open Sauce Light"/>
              </a:rPr>
              <a:t>Develop resources for groups and workshops on how to make members and potential members feel welcomed.</a:t>
            </a:r>
          </a:p>
          <a:p>
            <a:pPr>
              <a:spcBef>
                <a:spcPts val="1200"/>
              </a:spcBef>
            </a:pPr>
            <a:r>
              <a:rPr lang="en-US" sz="3000" b="1" dirty="0">
                <a:solidFill>
                  <a:schemeClr val="bg1"/>
                </a:solidFill>
                <a:latin typeface="Open Sauce Bold"/>
                <a:ea typeface="Open Sauce Bold"/>
                <a:cs typeface="Open Sauce Bold"/>
                <a:sym typeface="Open Sauce Bold"/>
              </a:rPr>
              <a:t>Project plan for Generational and Cultural Diversity   </a:t>
            </a:r>
          </a:p>
          <a:p>
            <a:r>
              <a:rPr lang="en-US" sz="2600" spc="-27" dirty="0">
                <a:solidFill>
                  <a:srgbClr val="F5B4FF"/>
                </a:solidFill>
                <a:latin typeface="Open Sauce Light"/>
                <a:ea typeface="Open Sauce Light"/>
                <a:cs typeface="Open Sauce Light"/>
                <a:sym typeface="Open Sauce Light"/>
              </a:rPr>
              <a:t>Adapt communication methods and technology to meet our diverse membership's engagement preferences.</a:t>
            </a:r>
          </a:p>
          <a:p>
            <a:pPr>
              <a:spcBef>
                <a:spcPts val="1200"/>
              </a:spcBef>
            </a:pPr>
            <a:r>
              <a:rPr lang="en-US" sz="3000" b="1" dirty="0">
                <a:solidFill>
                  <a:schemeClr val="bg1"/>
                </a:solidFill>
                <a:latin typeface="Open Sauce Bold"/>
                <a:ea typeface="Open Sauce Bold"/>
                <a:cs typeface="Open Sauce Bold"/>
                <a:sym typeface="Open Sauce Bold"/>
              </a:rPr>
              <a:t>Hold the World Convention every 5 years, beginning in 2028</a:t>
            </a:r>
          </a:p>
          <a:p>
            <a:r>
              <a:rPr lang="en-US" sz="2600" spc="-27" dirty="0">
                <a:solidFill>
                  <a:srgbClr val="F5B4FF"/>
                </a:solidFill>
                <a:latin typeface="Open Sauce Light"/>
                <a:ea typeface="Open Sauce Light"/>
                <a:cs typeface="Open Sauce Light"/>
                <a:sym typeface="Open Sauce Light"/>
              </a:rPr>
              <a:t>This was in part, a way to create a financially sustainable model for the World Convention (WCNA).</a:t>
            </a:r>
          </a:p>
        </p:txBody>
      </p:sp>
    </p:spTree>
    <p:extLst>
      <p:ext uri="{BB962C8B-B14F-4D97-AF65-F5344CB8AC3E}">
        <p14:creationId xmlns:p14="http://schemas.microsoft.com/office/powerpoint/2010/main" val="2588969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DC68C18A-9CB3-B97C-E9F9-03BAD8C51D7C}"/>
              </a:ext>
            </a:extLst>
          </p:cNvPr>
          <p:cNvSpPr/>
          <p:nvPr/>
        </p:nvSpPr>
        <p:spPr>
          <a:xfrm>
            <a:off x="152400" y="228600"/>
            <a:ext cx="2362200" cy="3581400"/>
          </a:xfrm>
          <a:prstGeom prst="roundRect">
            <a:avLst/>
          </a:prstGeom>
          <a:gradFill>
            <a:gsLst>
              <a:gs pos="0">
                <a:srgbClr val="FFFFFF">
                  <a:alpha val="100000"/>
                </a:srgbClr>
              </a:gs>
              <a:gs pos="100000">
                <a:srgbClr val="DBD8D8">
                  <a:alpha val="100000"/>
                </a:srgbClr>
              </a:gs>
            </a:gsLst>
            <a:lin ang="54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29">
            <a:extLst>
              <a:ext uri="{FF2B5EF4-FFF2-40B4-BE49-F238E27FC236}">
                <a16:creationId xmlns:a16="http://schemas.microsoft.com/office/drawing/2014/main" id="{9E0C4E96-E72E-9476-AF5E-A854CDB01B36}"/>
              </a:ext>
            </a:extLst>
          </p:cNvPr>
          <p:cNvSpPr txBox="1"/>
          <p:nvPr/>
        </p:nvSpPr>
        <p:spPr>
          <a:xfrm>
            <a:off x="2895600" y="304800"/>
            <a:ext cx="9067800" cy="3508653"/>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New and Revised Service Tools  </a:t>
            </a:r>
          </a:p>
          <a:p>
            <a:r>
              <a:rPr lang="en-US" sz="2600" i="1" spc="-27" dirty="0">
                <a:solidFill>
                  <a:srgbClr val="F5B4FF"/>
                </a:solidFill>
                <a:latin typeface="Open Sauce Light"/>
                <a:ea typeface="Open Sauce Light"/>
                <a:cs typeface="Open Sauce Light"/>
                <a:sym typeface="Open Sauce Light"/>
              </a:rPr>
              <a:t>A Guide to Local Services</a:t>
            </a:r>
            <a:r>
              <a:rPr lang="en-US" sz="2600" spc="-27" dirty="0">
                <a:solidFill>
                  <a:srgbClr val="F5B4FF"/>
                </a:solidFill>
                <a:latin typeface="Open Sauce Light"/>
                <a:ea typeface="Open Sauce Light"/>
                <a:cs typeface="Open Sauce Light"/>
                <a:sym typeface="Open Sauce Light"/>
              </a:rPr>
              <a:t>, </a:t>
            </a:r>
            <a:r>
              <a:rPr lang="en-US" sz="2600" i="1" spc="-27" dirty="0">
                <a:solidFill>
                  <a:srgbClr val="F5B4FF"/>
                </a:solidFill>
                <a:latin typeface="Open Sauce Light"/>
                <a:ea typeface="Open Sauce Light"/>
                <a:cs typeface="Open Sauce Light"/>
                <a:sym typeface="Open Sauce Light"/>
              </a:rPr>
              <a:t>The Group Booklet </a:t>
            </a:r>
            <a:r>
              <a:rPr lang="en-US" sz="2600" spc="-27" dirty="0">
                <a:solidFill>
                  <a:srgbClr val="F5B4FF"/>
                </a:solidFill>
                <a:latin typeface="Open Sauce Light"/>
                <a:ea typeface="Open Sauce Light"/>
                <a:cs typeface="Open Sauce Light"/>
                <a:sym typeface="Open Sauce Light"/>
              </a:rPr>
              <a:t>/ IP#2</a:t>
            </a:r>
          </a:p>
          <a:p>
            <a:pPr>
              <a:spcBef>
                <a:spcPts val="1800"/>
              </a:spcBef>
            </a:pPr>
            <a:r>
              <a:rPr lang="en-US" sz="3000" b="1" dirty="0">
                <a:solidFill>
                  <a:schemeClr val="bg1"/>
                </a:solidFill>
                <a:latin typeface="Open Sauce Bold"/>
                <a:ea typeface="Open Sauce Bold"/>
                <a:cs typeface="Open Sauce Bold"/>
                <a:sym typeface="Open Sauce Bold"/>
              </a:rPr>
              <a:t>Project plan for Revising Existing Recovery Informational Pamphlets   </a:t>
            </a:r>
          </a:p>
          <a:p>
            <a:r>
              <a:rPr lang="en-US" sz="2600" spc="-27" dirty="0">
                <a:solidFill>
                  <a:srgbClr val="F5B4FF"/>
                </a:solidFill>
                <a:latin typeface="Open Sauce Light"/>
                <a:ea typeface="Open Sauce Light"/>
                <a:cs typeface="Open Sauce Light"/>
                <a:sym typeface="Open Sauce Light"/>
              </a:rPr>
              <a:t>IP#1—make references to members gender neutral</a:t>
            </a:r>
          </a:p>
          <a:p>
            <a:pPr>
              <a:spcBef>
                <a:spcPts val="1800"/>
              </a:spcBef>
            </a:pPr>
            <a:r>
              <a:rPr lang="en-US" sz="3000" b="1" dirty="0">
                <a:solidFill>
                  <a:schemeClr val="bg1"/>
                </a:solidFill>
                <a:latin typeface="Open Sauce Bold"/>
                <a:ea typeface="Open Sauce Bold"/>
                <a:cs typeface="Open Sauce Bold"/>
                <a:sym typeface="Open Sauce Bold"/>
              </a:rPr>
              <a:t>Project plan for New Recovery IPs</a:t>
            </a:r>
          </a:p>
          <a:p>
            <a:r>
              <a:rPr lang="en-US" sz="2600" spc="-27" dirty="0">
                <a:solidFill>
                  <a:srgbClr val="F5B4FF"/>
                </a:solidFill>
                <a:latin typeface="Open Sauce Light"/>
                <a:ea typeface="Open Sauce Light"/>
                <a:cs typeface="Open Sauce Light"/>
                <a:sym typeface="Open Sauce Light"/>
              </a:rPr>
              <a:t>Disruptive &amp; Predatory Behavior</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362200" cy="3886200"/>
          </a:xfrm>
          <a:prstGeom prst="rect">
            <a:avLst/>
          </a:prstGeom>
        </p:spPr>
      </p:pic>
      <p:sp>
        <p:nvSpPr>
          <p:cNvPr id="4" name="TextBox 28">
            <a:extLst>
              <a:ext uri="{FF2B5EF4-FFF2-40B4-BE49-F238E27FC236}">
                <a16:creationId xmlns:a16="http://schemas.microsoft.com/office/drawing/2014/main" id="{3AD63421-D126-AD8F-01E2-C99E824F6A51}"/>
              </a:ext>
            </a:extLst>
          </p:cNvPr>
          <p:cNvSpPr txBox="1"/>
          <p:nvPr/>
        </p:nvSpPr>
        <p:spPr>
          <a:xfrm>
            <a:off x="381000" y="304800"/>
            <a:ext cx="1981200" cy="3447098"/>
          </a:xfrm>
          <a:prstGeom prst="rect">
            <a:avLst/>
          </a:prstGeom>
        </p:spPr>
        <p:txBody>
          <a:bodyPr wrap="square" lIns="0" tIns="0" rIns="0" bIns="0" rtlCol="0" anchor="t">
            <a:spAutoFit/>
          </a:bodyPr>
          <a:lstStyle/>
          <a:p>
            <a:r>
              <a:rPr lang="en-US" sz="2800" b="1" spc="-73" dirty="0">
                <a:solidFill>
                  <a:srgbClr val="933ACD"/>
                </a:solidFill>
                <a:latin typeface="Open Sauce Bold"/>
                <a:ea typeface="Open Sauce Bold"/>
                <a:cs typeface="Open Sauce Bold"/>
                <a:sym typeface="Open Sauce Bold"/>
              </a:rPr>
              <a:t>Motions adopted at WSC 2026 that were  guided by the </a:t>
            </a:r>
            <a:r>
              <a:rPr lang="en-US" sz="2800" b="1" i="1" spc="-73" dirty="0">
                <a:solidFill>
                  <a:srgbClr val="933ACD"/>
                </a:solidFill>
                <a:latin typeface="Open Sauce Bold"/>
                <a:ea typeface="Open Sauce Bold"/>
                <a:cs typeface="Open Sauce Bold"/>
                <a:sym typeface="Open Sauce Bold"/>
              </a:rPr>
              <a:t>CAR</a:t>
            </a:r>
            <a:r>
              <a:rPr lang="en-US" sz="2800" b="1" spc="-73" dirty="0">
                <a:solidFill>
                  <a:srgbClr val="933ACD"/>
                </a:solidFill>
                <a:latin typeface="Open Sauce Bold"/>
                <a:ea typeface="Open Sauce Bold"/>
                <a:cs typeface="Open Sauce Bold"/>
                <a:sym typeface="Open Sauce Bold"/>
              </a:rPr>
              <a:t> Survey results</a:t>
            </a:r>
          </a:p>
        </p:txBody>
      </p:sp>
      <p:sp>
        <p:nvSpPr>
          <p:cNvPr id="2" name="Rounded Rectangle 1">
            <a:extLst>
              <a:ext uri="{FF2B5EF4-FFF2-40B4-BE49-F238E27FC236}">
                <a16:creationId xmlns:a16="http://schemas.microsoft.com/office/drawing/2014/main" id="{0411B223-2C92-52C5-E06D-3E6E9C542E08}"/>
              </a:ext>
            </a:extLst>
          </p:cNvPr>
          <p:cNvSpPr/>
          <p:nvPr/>
        </p:nvSpPr>
        <p:spPr>
          <a:xfrm>
            <a:off x="152400" y="4191000"/>
            <a:ext cx="2438400" cy="24384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8">
            <a:extLst>
              <a:ext uri="{FF2B5EF4-FFF2-40B4-BE49-F238E27FC236}">
                <a16:creationId xmlns:a16="http://schemas.microsoft.com/office/drawing/2014/main" id="{6D7532AC-39C5-0C79-D42D-3B229F0785D8}"/>
              </a:ext>
            </a:extLst>
          </p:cNvPr>
          <p:cNvSpPr txBox="1"/>
          <p:nvPr/>
        </p:nvSpPr>
        <p:spPr>
          <a:xfrm>
            <a:off x="304800" y="4419600"/>
            <a:ext cx="2133600" cy="1723549"/>
          </a:xfrm>
          <a:prstGeom prst="rect">
            <a:avLst/>
          </a:prstGeom>
        </p:spPr>
        <p:txBody>
          <a:bodyPr wrap="square" lIns="0" tIns="0" rIns="0" bIns="0" rtlCol="0" anchor="t">
            <a:spAutoFit/>
          </a:bodyPr>
          <a:lstStyle/>
          <a:p>
            <a:r>
              <a:rPr lang="en-US" sz="2800" b="1" spc="-73" dirty="0">
                <a:solidFill>
                  <a:srgbClr val="933ACD"/>
                </a:solidFill>
                <a:latin typeface="Open Sauce Bold"/>
                <a:ea typeface="Open Sauce Bold"/>
                <a:cs typeface="Open Sauce Bold"/>
                <a:sym typeface="Open Sauce Bold"/>
              </a:rPr>
              <a:t>Other motions adopted at WSC 2026</a:t>
            </a:r>
          </a:p>
        </p:txBody>
      </p:sp>
      <p:sp>
        <p:nvSpPr>
          <p:cNvPr id="7" name="TextBox 29">
            <a:extLst>
              <a:ext uri="{FF2B5EF4-FFF2-40B4-BE49-F238E27FC236}">
                <a16:creationId xmlns:a16="http://schemas.microsoft.com/office/drawing/2014/main" id="{25AEF2B9-F437-0620-8DB3-DFC9D052ECF6}"/>
              </a:ext>
            </a:extLst>
          </p:cNvPr>
          <p:cNvSpPr txBox="1"/>
          <p:nvPr/>
        </p:nvSpPr>
        <p:spPr>
          <a:xfrm>
            <a:off x="2895600" y="4191000"/>
            <a:ext cx="9296400" cy="2554545"/>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The collaboratively created 2026–2029 NA World Services Strategic Plan  </a:t>
            </a:r>
          </a:p>
          <a:p>
            <a:r>
              <a:rPr lang="en-US" sz="2600" spc="-27" dirty="0">
                <a:solidFill>
                  <a:srgbClr val="F5B4FF"/>
                </a:solidFill>
                <a:latin typeface="Open Sauce Light"/>
                <a:ea typeface="Open Sauce Light"/>
                <a:cs typeface="Open Sauce Light"/>
                <a:sym typeface="Open Sauce Light"/>
              </a:rPr>
              <a:t>posted here: </a:t>
            </a:r>
            <a:r>
              <a:rPr lang="en-US" sz="2600" spc="-27" dirty="0" err="1">
                <a:solidFill>
                  <a:srgbClr val="F5B4FF"/>
                </a:solidFill>
                <a:latin typeface="Open Sauce Light"/>
                <a:ea typeface="Open Sauce Light"/>
                <a:cs typeface="Open Sauce Light"/>
                <a:sym typeface="Open Sauce Light"/>
              </a:rPr>
              <a:t>na.org</a:t>
            </a:r>
            <a:r>
              <a:rPr lang="en-US" sz="2600" spc="-27" dirty="0">
                <a:solidFill>
                  <a:srgbClr val="F5B4FF"/>
                </a:solidFill>
                <a:latin typeface="Open Sauce Light"/>
                <a:ea typeface="Open Sauce Light"/>
                <a:cs typeface="Open Sauce Light"/>
                <a:sym typeface="Open Sauce Light"/>
              </a:rPr>
              <a:t>/planning</a:t>
            </a:r>
          </a:p>
          <a:p>
            <a:pPr>
              <a:spcBef>
                <a:spcPts val="2400"/>
              </a:spcBef>
            </a:pPr>
            <a:r>
              <a:rPr lang="en-US" sz="3000" b="1" dirty="0">
                <a:solidFill>
                  <a:schemeClr val="bg1"/>
                </a:solidFill>
                <a:latin typeface="Open Sauce Bold"/>
                <a:ea typeface="Open Sauce Bold"/>
                <a:cs typeface="Open Sauce Bold"/>
                <a:sym typeface="Open Sauce Bold"/>
              </a:rPr>
              <a:t>To create a project plan to look into providing </a:t>
            </a:r>
            <a:r>
              <a:rPr lang="en-US" sz="3000" b="1" dirty="0" err="1">
                <a:solidFill>
                  <a:schemeClr val="bg1"/>
                </a:solidFill>
                <a:latin typeface="Open Sauce Bold"/>
                <a:ea typeface="Open Sauce Bold"/>
                <a:cs typeface="Open Sauce Bold"/>
                <a:sym typeface="Open Sauce Bold"/>
              </a:rPr>
              <a:t>booklength</a:t>
            </a:r>
            <a:r>
              <a:rPr lang="en-US" sz="3000" b="1" dirty="0">
                <a:solidFill>
                  <a:schemeClr val="bg1"/>
                </a:solidFill>
                <a:latin typeface="Open Sauce Bold"/>
                <a:ea typeface="Open Sauce Bold"/>
                <a:cs typeface="Open Sauce Bold"/>
                <a:sym typeface="Open Sauce Bold"/>
              </a:rPr>
              <a:t> lit to the incarcerated on tablets.</a:t>
            </a:r>
            <a:endParaRPr lang="en-US" sz="2600" spc="-27" dirty="0">
              <a:solidFill>
                <a:srgbClr val="F5B4FF"/>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3885348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3" name="Rounded Rectangle 2">
            <a:extLst>
              <a:ext uri="{FF2B5EF4-FFF2-40B4-BE49-F238E27FC236}">
                <a16:creationId xmlns:a16="http://schemas.microsoft.com/office/drawing/2014/main" id="{9B30C18C-691F-6A60-D136-C2E350A696CD}"/>
              </a:ext>
            </a:extLst>
          </p:cNvPr>
          <p:cNvSpPr/>
          <p:nvPr/>
        </p:nvSpPr>
        <p:spPr>
          <a:xfrm>
            <a:off x="152400" y="304800"/>
            <a:ext cx="2743200" cy="4038600"/>
          </a:xfrm>
          <a:prstGeom prst="roundRect">
            <a:avLst/>
          </a:prstGeom>
          <a:gradFill>
            <a:gsLst>
              <a:gs pos="0">
                <a:srgbClr val="C55CD1"/>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3AD63421-D126-AD8F-01E2-C99E824F6A51}"/>
              </a:ext>
            </a:extLst>
          </p:cNvPr>
          <p:cNvSpPr txBox="1"/>
          <p:nvPr/>
        </p:nvSpPr>
        <p:spPr>
          <a:xfrm>
            <a:off x="381000" y="609600"/>
            <a:ext cx="2438400" cy="2769989"/>
          </a:xfrm>
          <a:prstGeom prst="rect">
            <a:avLst/>
          </a:prstGeom>
        </p:spPr>
        <p:txBody>
          <a:bodyPr wrap="square" lIns="0" tIns="0" rIns="0" bIns="0" rtlCol="0" anchor="t">
            <a:spAutoFit/>
          </a:bodyPr>
          <a:lstStyle/>
          <a:p>
            <a:r>
              <a:rPr lang="en-US" sz="3000" b="1" spc="-73" dirty="0">
                <a:solidFill>
                  <a:srgbClr val="0E0637"/>
                </a:solidFill>
                <a:latin typeface="Open Sauce Bold"/>
                <a:ea typeface="Open Sauce Bold"/>
                <a:cs typeface="Open Sauce Bold"/>
                <a:sym typeface="Open Sauce Bold"/>
              </a:rPr>
              <a:t>Issue Discussion Topics </a:t>
            </a:r>
            <a:br>
              <a:rPr lang="en-US" sz="3000" b="1" spc="-73" dirty="0">
                <a:solidFill>
                  <a:srgbClr val="0E0637"/>
                </a:solidFill>
                <a:latin typeface="Open Sauce Bold"/>
                <a:ea typeface="Open Sauce Bold"/>
                <a:cs typeface="Open Sauce Bold"/>
                <a:sym typeface="Open Sauce Bold"/>
              </a:rPr>
            </a:br>
            <a:r>
              <a:rPr lang="en-US" sz="3000" b="1" spc="-73" dirty="0">
                <a:solidFill>
                  <a:srgbClr val="0E0637"/>
                </a:solidFill>
                <a:latin typeface="Open Sauce Bold"/>
                <a:ea typeface="Open Sauce Bold"/>
                <a:cs typeface="Open Sauce Bold"/>
                <a:sym typeface="Open Sauce Bold"/>
              </a:rPr>
              <a:t>for the </a:t>
            </a:r>
            <a:br>
              <a:rPr lang="en-US" sz="3000" b="1" spc="-73" dirty="0">
                <a:solidFill>
                  <a:srgbClr val="0E0637"/>
                </a:solidFill>
                <a:latin typeface="Open Sauce Bold"/>
                <a:ea typeface="Open Sauce Bold"/>
                <a:cs typeface="Open Sauce Bold"/>
                <a:sym typeface="Open Sauce Bold"/>
              </a:rPr>
            </a:br>
            <a:r>
              <a:rPr lang="en-US" sz="3000" b="1" spc="-73" dirty="0">
                <a:solidFill>
                  <a:srgbClr val="0E0637"/>
                </a:solidFill>
                <a:latin typeface="Open Sauce Bold"/>
                <a:ea typeface="Open Sauce Bold"/>
                <a:cs typeface="Open Sauce Bold"/>
                <a:sym typeface="Open Sauce Bold"/>
              </a:rPr>
              <a:t>2026-2029 cycle</a:t>
            </a:r>
          </a:p>
        </p:txBody>
      </p:sp>
      <p:sp>
        <p:nvSpPr>
          <p:cNvPr id="15" name="TextBox 29">
            <a:extLst>
              <a:ext uri="{FF2B5EF4-FFF2-40B4-BE49-F238E27FC236}">
                <a16:creationId xmlns:a16="http://schemas.microsoft.com/office/drawing/2014/main" id="{9E0C4E96-E72E-9476-AF5E-A854CDB01B36}"/>
              </a:ext>
            </a:extLst>
          </p:cNvPr>
          <p:cNvSpPr txBox="1"/>
          <p:nvPr/>
        </p:nvSpPr>
        <p:spPr>
          <a:xfrm>
            <a:off x="3657600" y="304800"/>
            <a:ext cx="7696200" cy="5416868"/>
          </a:xfrm>
          <a:prstGeom prst="rect">
            <a:avLst/>
          </a:prstGeom>
        </p:spPr>
        <p:txBody>
          <a:bodyPr wrap="square" lIns="0" tIns="0" rIns="0" bIns="0" rtlCol="0" anchor="t">
            <a:spAutoFit/>
          </a:bodyPr>
          <a:lstStyle/>
          <a:p>
            <a:r>
              <a:rPr lang="en-US" sz="3200" b="1" dirty="0">
                <a:solidFill>
                  <a:schemeClr val="bg1"/>
                </a:solidFill>
                <a:latin typeface="Open Sauce Bold"/>
                <a:ea typeface="Open Sauce Bold"/>
                <a:cs typeface="Open Sauce Bold"/>
                <a:sym typeface="Open Sauce Bold"/>
              </a:rPr>
              <a:t>Attracting members to service and mentoring them</a:t>
            </a:r>
          </a:p>
          <a:p>
            <a:endParaRPr lang="en-US" sz="3200" b="1" dirty="0">
              <a:solidFill>
                <a:schemeClr val="bg1"/>
              </a:solidFill>
              <a:latin typeface="Open Sauce Bold"/>
              <a:ea typeface="Open Sauce Bold"/>
              <a:cs typeface="Open Sauce Bold"/>
              <a:sym typeface="Open Sauce Bold"/>
            </a:endParaRPr>
          </a:p>
          <a:p>
            <a:r>
              <a:rPr lang="en-US" sz="3200" b="1" dirty="0">
                <a:solidFill>
                  <a:schemeClr val="bg1"/>
                </a:solidFill>
                <a:latin typeface="Open Sauce Bold"/>
                <a:ea typeface="Open Sauce Bold"/>
                <a:cs typeface="Open Sauce Bold"/>
                <a:sym typeface="Open Sauce Bold"/>
              </a:rPr>
              <a:t>Welcoming members</a:t>
            </a:r>
          </a:p>
          <a:p>
            <a:endParaRPr lang="en-US" sz="3200" b="1" dirty="0">
              <a:solidFill>
                <a:schemeClr val="bg1"/>
              </a:solidFill>
              <a:latin typeface="Open Sauce Bold"/>
              <a:ea typeface="Open Sauce Bold"/>
              <a:cs typeface="Open Sauce Bold"/>
              <a:sym typeface="Open Sauce Bold"/>
            </a:endParaRPr>
          </a:p>
          <a:p>
            <a:r>
              <a:rPr lang="en-US" sz="3200" b="1" dirty="0">
                <a:solidFill>
                  <a:schemeClr val="bg1"/>
                </a:solidFill>
                <a:latin typeface="Open Sauce Bold"/>
                <a:ea typeface="Open Sauce Bold"/>
                <a:cs typeface="Open Sauce Bold"/>
                <a:sym typeface="Open Sauce Bold"/>
              </a:rPr>
              <a:t>Something related to both group and area service to feed the revisions of </a:t>
            </a:r>
            <a:r>
              <a:rPr lang="en-US" sz="3200" b="1" i="1" dirty="0">
                <a:solidFill>
                  <a:schemeClr val="bg1"/>
                </a:solidFill>
                <a:latin typeface="Open Sauce Bold"/>
                <a:ea typeface="Open Sauce Bold"/>
                <a:cs typeface="Open Sauce Bold"/>
                <a:sym typeface="Open Sauce Bold"/>
              </a:rPr>
              <a:t>A Guide to Local Services</a:t>
            </a:r>
            <a:r>
              <a:rPr lang="en-US" sz="3200" b="1" dirty="0">
                <a:solidFill>
                  <a:schemeClr val="bg1"/>
                </a:solidFill>
                <a:latin typeface="Open Sauce Bold"/>
                <a:ea typeface="Open Sauce Bold"/>
                <a:cs typeface="Open Sauce Bold"/>
                <a:sym typeface="Open Sauce Bold"/>
              </a:rPr>
              <a:t> and </a:t>
            </a:r>
            <a:br>
              <a:rPr lang="en-US" sz="3200" b="1" dirty="0">
                <a:solidFill>
                  <a:schemeClr val="bg1"/>
                </a:solidFill>
                <a:latin typeface="Open Sauce Bold"/>
                <a:ea typeface="Open Sauce Bold"/>
                <a:cs typeface="Open Sauce Bold"/>
                <a:sym typeface="Open Sauce Bold"/>
              </a:rPr>
            </a:br>
            <a:r>
              <a:rPr lang="en-US" sz="3200" b="1" i="1" dirty="0">
                <a:solidFill>
                  <a:schemeClr val="bg1"/>
                </a:solidFill>
                <a:latin typeface="Open Sauce Bold"/>
                <a:ea typeface="Open Sauce Bold"/>
                <a:cs typeface="Open Sauce Bold"/>
                <a:sym typeface="Open Sauce Bold"/>
              </a:rPr>
              <a:t>The Group Booklet</a:t>
            </a:r>
          </a:p>
          <a:p>
            <a:endParaRPr lang="en-US" sz="3200" b="1" dirty="0">
              <a:solidFill>
                <a:schemeClr val="bg1"/>
              </a:solidFill>
              <a:latin typeface="Open Sauce Bold"/>
              <a:ea typeface="Open Sauce Bold"/>
              <a:cs typeface="Open Sauce Bold"/>
              <a:sym typeface="Open Sauce Bold"/>
            </a:endParaRPr>
          </a:p>
          <a:p>
            <a:endParaRPr lang="en-US" sz="3200" spc="-27" dirty="0">
              <a:solidFill>
                <a:srgbClr val="F5B4FF"/>
              </a:solidFill>
              <a:latin typeface="Open Sauce Light"/>
              <a:ea typeface="Open Sauce Light"/>
              <a:cs typeface="Open Sauce Light"/>
              <a:sym typeface="Open Sauce Light"/>
            </a:endParaRPr>
          </a:p>
        </p:txBody>
      </p:sp>
      <p:sp>
        <p:nvSpPr>
          <p:cNvPr id="2" name="TextBox 29">
            <a:extLst>
              <a:ext uri="{FF2B5EF4-FFF2-40B4-BE49-F238E27FC236}">
                <a16:creationId xmlns:a16="http://schemas.microsoft.com/office/drawing/2014/main" id="{84C2B6A3-B40F-D5A5-4B16-E8ADC35E451D}"/>
              </a:ext>
            </a:extLst>
          </p:cNvPr>
          <p:cNvSpPr txBox="1"/>
          <p:nvPr/>
        </p:nvSpPr>
        <p:spPr>
          <a:xfrm>
            <a:off x="762000" y="5486400"/>
            <a:ext cx="11201400" cy="1292662"/>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When workshop materials are available they will be posted at </a:t>
            </a:r>
            <a:r>
              <a:rPr lang="en-US" sz="4200" b="1" dirty="0" err="1">
                <a:solidFill>
                  <a:srgbClr val="C55CD1"/>
                </a:solidFill>
                <a:latin typeface="Open Sauce Bold"/>
                <a:ea typeface="Open Sauce Bold"/>
                <a:cs typeface="Open Sauce Bold"/>
                <a:sym typeface="Open Sauce Bold"/>
              </a:rPr>
              <a:t>na.org</a:t>
            </a:r>
            <a:r>
              <a:rPr lang="en-US" sz="4200" b="1" dirty="0">
                <a:solidFill>
                  <a:srgbClr val="C55CD1"/>
                </a:solidFill>
                <a:latin typeface="Open Sauce Bold"/>
                <a:ea typeface="Open Sauce Bold"/>
                <a:cs typeface="Open Sauce Bold"/>
                <a:sym typeface="Open Sauce Bold"/>
              </a:rPr>
              <a:t>/</a:t>
            </a:r>
            <a:r>
              <a:rPr lang="en-US" sz="4200" b="1" dirty="0" err="1">
                <a:solidFill>
                  <a:srgbClr val="C55CD1"/>
                </a:solidFill>
                <a:latin typeface="Open Sauce Bold"/>
                <a:ea typeface="Open Sauce Bold"/>
                <a:cs typeface="Open Sauce Bold"/>
                <a:sym typeface="Open Sauce Bold"/>
              </a:rPr>
              <a:t>idt</a:t>
            </a:r>
            <a:endParaRPr lang="en-US" sz="4200" b="1" dirty="0">
              <a:solidFill>
                <a:srgbClr val="C55CD1"/>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2388752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BDA016DF-46A6-502A-C09D-38167DA102A0}"/>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7EDA6778-9774-1974-390A-38D73EE07DF5}"/>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sp>
        <p:nvSpPr>
          <p:cNvPr id="9" name="TextBox 8">
            <a:extLst>
              <a:ext uri="{FF2B5EF4-FFF2-40B4-BE49-F238E27FC236}">
                <a16:creationId xmlns:a16="http://schemas.microsoft.com/office/drawing/2014/main" id="{7CF6DE34-7596-D470-E1DF-6C5FF7E04ECB}"/>
              </a:ext>
            </a:extLst>
          </p:cNvPr>
          <p:cNvSpPr txBox="1"/>
          <p:nvPr/>
        </p:nvSpPr>
        <p:spPr>
          <a:xfrm>
            <a:off x="3813717" y="272080"/>
            <a:ext cx="8218449" cy="1077218"/>
          </a:xfrm>
          <a:prstGeom prst="rect">
            <a:avLst/>
          </a:prstGeom>
          <a:noFill/>
        </p:spPr>
        <p:txBody>
          <a:bodyPr wrap="square">
            <a:spAutoFit/>
          </a:bodyPr>
          <a:lstStyle/>
          <a:p>
            <a:r>
              <a:rPr lang="en-US" sz="3200" b="1" dirty="0">
                <a:solidFill>
                  <a:schemeClr val="bg1"/>
                </a:solidFill>
                <a:latin typeface="Open Sauce Bold"/>
                <a:ea typeface="Open Sauce Bold"/>
                <a:cs typeface="Open Sauce Bold"/>
                <a:sym typeface="Open Sauce Bold"/>
              </a:rPr>
              <a:t>Safety and Belonging/Gender-Neutral Language project</a:t>
            </a:r>
          </a:p>
        </p:txBody>
      </p:sp>
      <p:pic>
        <p:nvPicPr>
          <p:cNvPr id="10" name="Picture 9">
            <a:extLst>
              <a:ext uri="{FF2B5EF4-FFF2-40B4-BE49-F238E27FC236}">
                <a16:creationId xmlns:a16="http://schemas.microsoft.com/office/drawing/2014/main" id="{DF52E7F6-F04C-2725-8D30-29195CD29C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1" name="TextBox 29">
            <a:extLst>
              <a:ext uri="{FF2B5EF4-FFF2-40B4-BE49-F238E27FC236}">
                <a16:creationId xmlns:a16="http://schemas.microsoft.com/office/drawing/2014/main" id="{E59BDAFE-7363-DDF0-1957-46D5A7A0C48E}"/>
              </a:ext>
            </a:extLst>
          </p:cNvPr>
          <p:cNvSpPr txBox="1"/>
          <p:nvPr/>
        </p:nvSpPr>
        <p:spPr>
          <a:xfrm>
            <a:off x="225144" y="1692087"/>
            <a:ext cx="11887200" cy="3642023"/>
          </a:xfrm>
          <a:prstGeom prst="rect">
            <a:avLst/>
          </a:prstGeom>
        </p:spPr>
        <p:txBody>
          <a:bodyPr wrap="square" lIns="0" tIns="0" rIns="0" bIns="0" rtlCol="0" anchor="t">
            <a:spAutoFit/>
          </a:bodyPr>
          <a:lstStyle/>
          <a:p>
            <a:pPr>
              <a:lnSpc>
                <a:spcPts val="4020"/>
              </a:lnSpc>
            </a:pPr>
            <a:r>
              <a:rPr lang="en-US" sz="3600" b="1" dirty="0">
                <a:solidFill>
                  <a:srgbClr val="E393F0"/>
                </a:solidFill>
                <a:latin typeface="Open Sauce Bold"/>
                <a:ea typeface="Open Sauce Bold"/>
                <a:cs typeface="Open Sauce Bold"/>
                <a:sym typeface="Open Sauce Bold"/>
              </a:rPr>
              <a:t>At present the project is simply concerned with the language used to describe members, not God or the words of our Steps and Traditions. </a:t>
            </a:r>
          </a:p>
          <a:p>
            <a:pPr>
              <a:lnSpc>
                <a:spcPts val="3200"/>
              </a:lnSpc>
              <a:spcBef>
                <a:spcPts val="1800"/>
              </a:spcBef>
            </a:pPr>
            <a:r>
              <a:rPr lang="en-US" sz="3000" b="1" dirty="0">
                <a:solidFill>
                  <a:srgbClr val="C55CD1"/>
                </a:solidFill>
                <a:latin typeface="Open Sauce Bold"/>
                <a:ea typeface="Open Sauce Bold"/>
                <a:cs typeface="Open Sauce Bold"/>
                <a:sym typeface="Open Sauce Bold"/>
              </a:rPr>
              <a:t>IP #1 draft revisions are ready for review until the end of October 2026. Fellowship input will determine any next steps.</a:t>
            </a:r>
          </a:p>
          <a:p>
            <a:pPr>
              <a:lnSpc>
                <a:spcPts val="3200"/>
              </a:lnSpc>
              <a:spcBef>
                <a:spcPts val="1800"/>
              </a:spcBef>
            </a:pPr>
            <a:r>
              <a:rPr lang="en-US" sz="3000" b="1" dirty="0">
                <a:solidFill>
                  <a:srgbClr val="C55CD1"/>
                </a:solidFill>
                <a:latin typeface="Open Sauce Bold"/>
                <a:ea typeface="Open Sauce Bold"/>
                <a:cs typeface="Open Sauce Bold"/>
                <a:sym typeface="Open Sauce Bold"/>
              </a:rPr>
              <a:t>There is also a flyer for groups and service bodies to help explain the project.</a:t>
            </a:r>
          </a:p>
        </p:txBody>
      </p:sp>
      <p:sp>
        <p:nvSpPr>
          <p:cNvPr id="13" name="TextBox 12">
            <a:extLst>
              <a:ext uri="{FF2B5EF4-FFF2-40B4-BE49-F238E27FC236}">
                <a16:creationId xmlns:a16="http://schemas.microsoft.com/office/drawing/2014/main" id="{086487DC-6584-6C69-4BCF-F26BC4604ED4}"/>
              </a:ext>
            </a:extLst>
          </p:cNvPr>
          <p:cNvSpPr txBox="1"/>
          <p:nvPr/>
        </p:nvSpPr>
        <p:spPr>
          <a:xfrm>
            <a:off x="4974373" y="5791200"/>
            <a:ext cx="7162800"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a:t>
            </a:r>
            <a:r>
              <a:rPr lang="en-US" sz="5000" b="1" dirty="0" err="1">
                <a:solidFill>
                  <a:schemeClr val="bg1"/>
                </a:solidFill>
                <a:latin typeface="Open Sauce Bold"/>
                <a:ea typeface="Open Sauce Bold"/>
                <a:cs typeface="Open Sauce Bold"/>
                <a:sym typeface="Open Sauce Bold"/>
              </a:rPr>
              <a:t>genderproject</a:t>
            </a:r>
            <a:endParaRPr lang="en-US" sz="5000" b="1" dirty="0">
              <a:solidFill>
                <a:schemeClr val="bg1"/>
              </a:solidFill>
              <a:latin typeface="Open Sauce Bold"/>
              <a:ea typeface="Open Sauce Bold"/>
              <a:cs typeface="Open Sauce Bold"/>
              <a:sym typeface="Open Sauce Bold"/>
            </a:endParaRPr>
          </a:p>
        </p:txBody>
      </p:sp>
      <p:sp>
        <p:nvSpPr>
          <p:cNvPr id="4" name="TextBox 29">
            <a:extLst>
              <a:ext uri="{FF2B5EF4-FFF2-40B4-BE49-F238E27FC236}">
                <a16:creationId xmlns:a16="http://schemas.microsoft.com/office/drawing/2014/main" id="{E229EFFC-EB83-8D5F-6007-ACEFC76A65C7}"/>
              </a:ext>
            </a:extLst>
          </p:cNvPr>
          <p:cNvSpPr txBox="1"/>
          <p:nvPr/>
        </p:nvSpPr>
        <p:spPr>
          <a:xfrm>
            <a:off x="68180" y="5676899"/>
            <a:ext cx="4906194" cy="1107996"/>
          </a:xfrm>
          <a:prstGeom prst="rect">
            <a:avLst/>
          </a:prstGeom>
        </p:spPr>
        <p:txBody>
          <a:bodyPr wrap="square" lIns="0" tIns="0" rIns="0" bIns="0" rtlCol="0" anchor="t">
            <a:spAutoFit/>
          </a:bodyPr>
          <a:lstStyle/>
          <a:p>
            <a:r>
              <a:rPr lang="en-US" sz="2400" b="1" dirty="0">
                <a:solidFill>
                  <a:srgbClr val="F5B4FF"/>
                </a:solidFill>
                <a:latin typeface="Open Sauce Bold"/>
                <a:ea typeface="Open Sauce Bold"/>
                <a:cs typeface="Open Sauce Bold"/>
                <a:sym typeface="Open Sauce Bold"/>
              </a:rPr>
              <a:t>There is also a flyer for groups and service bodies to help explain the project.</a:t>
            </a:r>
          </a:p>
        </p:txBody>
      </p:sp>
    </p:spTree>
    <p:extLst>
      <p:ext uri="{BB962C8B-B14F-4D97-AF65-F5344CB8AC3E}">
        <p14:creationId xmlns:p14="http://schemas.microsoft.com/office/powerpoint/2010/main" val="2590602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F2DEA-B5D3-D509-497F-A3A08C3D95D5}"/>
            </a:ext>
          </a:extLst>
        </p:cNvPr>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E7596612-6D4C-37B2-9079-39DE3D616B9C}"/>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06077106-1124-5971-6224-3EDD22047280}"/>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9" name="Picture 8">
            <a:extLst>
              <a:ext uri="{FF2B5EF4-FFF2-40B4-BE49-F238E27FC236}">
                <a16:creationId xmlns:a16="http://schemas.microsoft.com/office/drawing/2014/main" id="{2D573CA8-CCBA-458F-F4C8-76F5B0C01D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1" name="TextBox 10">
            <a:extLst>
              <a:ext uri="{FF2B5EF4-FFF2-40B4-BE49-F238E27FC236}">
                <a16:creationId xmlns:a16="http://schemas.microsoft.com/office/drawing/2014/main" id="{7C52F830-3044-9DAF-121F-E15CCB29B356}"/>
              </a:ext>
            </a:extLst>
          </p:cNvPr>
          <p:cNvSpPr txBox="1"/>
          <p:nvPr/>
        </p:nvSpPr>
        <p:spPr>
          <a:xfrm>
            <a:off x="3581401" y="533400"/>
            <a:ext cx="8450766" cy="584775"/>
          </a:xfrm>
          <a:prstGeom prst="rect">
            <a:avLst/>
          </a:prstGeom>
          <a:noFill/>
        </p:spPr>
        <p:txBody>
          <a:bodyPr wrap="square">
            <a:spAutoFit/>
          </a:bodyPr>
          <a:lstStyle/>
          <a:p>
            <a:r>
              <a:rPr lang="en-US" sz="3200" b="1" dirty="0">
                <a:solidFill>
                  <a:schemeClr val="bg1"/>
                </a:solidFill>
                <a:latin typeface="Open Sauce Bold"/>
                <a:ea typeface="Open Sauce Bold"/>
                <a:cs typeface="Open Sauce Bold"/>
                <a:sym typeface="Open Sauce Bold"/>
              </a:rPr>
              <a:t>New and Revised Service Tools project</a:t>
            </a:r>
          </a:p>
        </p:txBody>
      </p:sp>
      <p:sp>
        <p:nvSpPr>
          <p:cNvPr id="12" name="TextBox 29">
            <a:extLst>
              <a:ext uri="{FF2B5EF4-FFF2-40B4-BE49-F238E27FC236}">
                <a16:creationId xmlns:a16="http://schemas.microsoft.com/office/drawing/2014/main" id="{23718F12-8C4B-DEB4-D9BE-C754A8E5186E}"/>
              </a:ext>
            </a:extLst>
          </p:cNvPr>
          <p:cNvSpPr txBox="1"/>
          <p:nvPr/>
        </p:nvSpPr>
        <p:spPr>
          <a:xfrm>
            <a:off x="304800" y="2072612"/>
            <a:ext cx="11727366" cy="3693319"/>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A workshop is being developed to provide input on the best practices for groups and group service. </a:t>
            </a:r>
          </a:p>
          <a:p>
            <a:endParaRPr lang="en-US" sz="4200" b="1" dirty="0">
              <a:solidFill>
                <a:srgbClr val="C55CD1"/>
              </a:solidFill>
              <a:latin typeface="Open Sauce Bold"/>
              <a:ea typeface="Open Sauce Bold"/>
              <a:cs typeface="Open Sauce Bold"/>
              <a:sym typeface="Open Sauce Bold"/>
            </a:endParaRPr>
          </a:p>
          <a:p>
            <a:r>
              <a:rPr lang="en-US" sz="3600" b="1" dirty="0">
                <a:solidFill>
                  <a:srgbClr val="C55CD1"/>
                </a:solidFill>
                <a:latin typeface="Open Sauce Bold"/>
                <a:ea typeface="Open Sauce Bold"/>
                <a:cs typeface="Open Sauce Bold"/>
                <a:sym typeface="Open Sauce Bold"/>
              </a:rPr>
              <a:t>Later this year a workshop will be available for area service.</a:t>
            </a:r>
          </a:p>
        </p:txBody>
      </p:sp>
      <p:sp>
        <p:nvSpPr>
          <p:cNvPr id="13" name="TextBox 12">
            <a:extLst>
              <a:ext uri="{FF2B5EF4-FFF2-40B4-BE49-F238E27FC236}">
                <a16:creationId xmlns:a16="http://schemas.microsoft.com/office/drawing/2014/main" id="{747500B2-902D-798A-1AF3-B54115225096}"/>
              </a:ext>
            </a:extLst>
          </p:cNvPr>
          <p:cNvSpPr txBox="1"/>
          <p:nvPr/>
        </p:nvSpPr>
        <p:spPr>
          <a:xfrm>
            <a:off x="8077199" y="5791200"/>
            <a:ext cx="4059973"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/IDT</a:t>
            </a:r>
          </a:p>
        </p:txBody>
      </p:sp>
    </p:spTree>
    <p:extLst>
      <p:ext uri="{BB962C8B-B14F-4D97-AF65-F5344CB8AC3E}">
        <p14:creationId xmlns:p14="http://schemas.microsoft.com/office/powerpoint/2010/main" val="1118672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038C-B58B-E479-7648-E959A13FD397}"/>
            </a:ext>
          </a:extLst>
        </p:cNvPr>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4CA709D7-C62A-EFE5-A6AB-0B4B89DDA08A}"/>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9962817B-B1A3-1DE6-FE31-7DA9C86121CC}"/>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9" name="Picture 8">
            <a:extLst>
              <a:ext uri="{FF2B5EF4-FFF2-40B4-BE49-F238E27FC236}">
                <a16:creationId xmlns:a16="http://schemas.microsoft.com/office/drawing/2014/main" id="{33E12E2F-6579-8352-101F-162040CB5C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0" name="TextBox 9">
            <a:extLst>
              <a:ext uri="{FF2B5EF4-FFF2-40B4-BE49-F238E27FC236}">
                <a16:creationId xmlns:a16="http://schemas.microsoft.com/office/drawing/2014/main" id="{0F5BFBD2-AC58-0B64-6CF9-6F57703A01D4}"/>
              </a:ext>
            </a:extLst>
          </p:cNvPr>
          <p:cNvSpPr txBox="1"/>
          <p:nvPr/>
        </p:nvSpPr>
        <p:spPr>
          <a:xfrm>
            <a:off x="3770970" y="57805"/>
            <a:ext cx="8261195" cy="2092881"/>
          </a:xfrm>
          <a:prstGeom prst="rect">
            <a:avLst/>
          </a:prstGeom>
          <a:noFill/>
        </p:spPr>
        <p:txBody>
          <a:bodyPr wrap="square">
            <a:spAutoFit/>
          </a:bodyPr>
          <a:lstStyle/>
          <a:p>
            <a:pPr>
              <a:spcBef>
                <a:spcPts val="1200"/>
              </a:spcBef>
            </a:pPr>
            <a:r>
              <a:rPr lang="en-US" sz="3000" b="1" dirty="0">
                <a:solidFill>
                  <a:schemeClr val="bg1"/>
                </a:solidFill>
                <a:latin typeface="Open Sauce Bold"/>
                <a:ea typeface="Open Sauce Bold"/>
                <a:cs typeface="Open Sauce Bold"/>
                <a:sym typeface="Open Sauce Bold"/>
              </a:rPr>
              <a:t>PR projects: </a:t>
            </a:r>
          </a:p>
          <a:p>
            <a:r>
              <a:rPr lang="en-US" sz="3000" b="1" dirty="0">
                <a:solidFill>
                  <a:schemeClr val="bg1"/>
                </a:solidFill>
                <a:latin typeface="Open Sauce Bold"/>
                <a:ea typeface="Open Sauce Bold"/>
                <a:cs typeface="Open Sauce Bold"/>
                <a:sym typeface="Open Sauce Bold"/>
              </a:rPr>
              <a:t>Fellowship Awareness and Engagement with PR Service  </a:t>
            </a:r>
          </a:p>
          <a:p>
            <a:pPr>
              <a:spcBef>
                <a:spcPts val="1200"/>
              </a:spcBef>
            </a:pPr>
            <a:r>
              <a:rPr lang="en-US" sz="3000" b="1" dirty="0">
                <a:solidFill>
                  <a:schemeClr val="bg1"/>
                </a:solidFill>
                <a:latin typeface="Open Sauce Bold"/>
                <a:ea typeface="Open Sauce Bold"/>
                <a:cs typeface="Open Sauce Bold"/>
                <a:sym typeface="Open Sauce Bold"/>
              </a:rPr>
              <a:t>Raising Public Awareness of NA  </a:t>
            </a:r>
          </a:p>
        </p:txBody>
      </p:sp>
      <p:sp>
        <p:nvSpPr>
          <p:cNvPr id="11" name="TextBox 29">
            <a:extLst>
              <a:ext uri="{FF2B5EF4-FFF2-40B4-BE49-F238E27FC236}">
                <a16:creationId xmlns:a16="http://schemas.microsoft.com/office/drawing/2014/main" id="{9062ACE8-1216-1F15-F1F7-AF04E7ECA88D}"/>
              </a:ext>
            </a:extLst>
          </p:cNvPr>
          <p:cNvSpPr txBox="1"/>
          <p:nvPr/>
        </p:nvSpPr>
        <p:spPr>
          <a:xfrm>
            <a:off x="269487" y="2192963"/>
            <a:ext cx="11727366" cy="3939540"/>
          </a:xfrm>
          <a:prstGeom prst="rect">
            <a:avLst/>
          </a:prstGeom>
        </p:spPr>
        <p:txBody>
          <a:bodyPr wrap="square" lIns="0" tIns="0" rIns="0" bIns="0" rtlCol="0" anchor="t">
            <a:spAutoFit/>
          </a:bodyPr>
          <a:lstStyle/>
          <a:p>
            <a:r>
              <a:rPr lang="en-US" sz="4000" b="1" dirty="0">
                <a:solidFill>
                  <a:srgbClr val="C55CD1"/>
                </a:solidFill>
                <a:latin typeface="Open Sauce Bold"/>
                <a:ea typeface="Open Sauce Bold"/>
                <a:cs typeface="Open Sauce Bold"/>
                <a:sym typeface="Open Sauce Bold"/>
              </a:rPr>
              <a:t>Focus groups are being organized to provide input on generating enthusiasm toward PR service and creating simple tools for PR trusted servants to use.</a:t>
            </a:r>
          </a:p>
          <a:p>
            <a:endParaRPr lang="en-US" sz="2400" b="1" dirty="0">
              <a:solidFill>
                <a:srgbClr val="C55CD1"/>
              </a:solidFill>
              <a:latin typeface="Open Sauce Bold"/>
              <a:ea typeface="Open Sauce Bold"/>
              <a:cs typeface="Open Sauce Bold"/>
              <a:sym typeface="Open Sauce Bold"/>
            </a:endParaRPr>
          </a:p>
          <a:p>
            <a:r>
              <a:rPr lang="en-US" sz="3600" b="1" dirty="0">
                <a:solidFill>
                  <a:srgbClr val="C55CD1"/>
                </a:solidFill>
                <a:latin typeface="Open Sauce Bold"/>
                <a:ea typeface="Open Sauce Bold"/>
                <a:cs typeface="Open Sauce Bold"/>
                <a:sym typeface="Open Sauce Bold"/>
              </a:rPr>
              <a:t>Members can use the focus group volunteer form express interest in the project. </a:t>
            </a:r>
          </a:p>
        </p:txBody>
      </p:sp>
      <p:sp>
        <p:nvSpPr>
          <p:cNvPr id="12" name="TextBox 11">
            <a:extLst>
              <a:ext uri="{FF2B5EF4-FFF2-40B4-BE49-F238E27FC236}">
                <a16:creationId xmlns:a16="http://schemas.microsoft.com/office/drawing/2014/main" id="{2BB427AE-50C4-3FBC-CBC5-4218637D5775}"/>
              </a:ext>
            </a:extLst>
          </p:cNvPr>
          <p:cNvSpPr txBox="1"/>
          <p:nvPr/>
        </p:nvSpPr>
        <p:spPr>
          <a:xfrm>
            <a:off x="6858001" y="5791200"/>
            <a:ext cx="5279172"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/projects</a:t>
            </a:r>
          </a:p>
        </p:txBody>
      </p:sp>
    </p:spTree>
    <p:extLst>
      <p:ext uri="{BB962C8B-B14F-4D97-AF65-F5344CB8AC3E}">
        <p14:creationId xmlns:p14="http://schemas.microsoft.com/office/powerpoint/2010/main" val="706284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5257800" y="3200400"/>
            <a:ext cx="6019800" cy="1107996"/>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How to keep up-to-date</a:t>
            </a:r>
          </a:p>
          <a:p>
            <a:pPr>
              <a:spcBef>
                <a:spcPct val="0"/>
              </a:spcBef>
            </a:pPr>
            <a:r>
              <a:rPr lang="en-US" sz="3600" b="1" dirty="0">
                <a:solidFill>
                  <a:srgbClr val="FFFFFF"/>
                </a:solidFill>
                <a:latin typeface="Open Sauce Bold"/>
                <a:ea typeface="Open Sauce Bold"/>
                <a:cs typeface="Open Sauce Bold"/>
                <a:sym typeface="Open Sauce Bold"/>
              </a:rPr>
              <a:t>How to get involved</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86106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3246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sym typeface="Open Sauce Bold"/>
              </a:rPr>
              <a:t>How</a:t>
            </a:r>
            <a:r>
              <a:rPr lang="en-US" sz="6600" b="1" dirty="0">
                <a:solidFill>
                  <a:srgbClr val="FFFFFF"/>
                </a:solidFill>
                <a:latin typeface="Open Sauce Bold"/>
                <a:ea typeface="Open Sauce Bold"/>
                <a:cs typeface="Open Sauce Bold"/>
                <a:sym typeface="Open Sauce Bold"/>
              </a:rPr>
              <a:t> to Stay Connected</a:t>
            </a:r>
          </a:p>
        </p:txBody>
      </p:sp>
      <p:pic>
        <p:nvPicPr>
          <p:cNvPr id="9" name="Picture 8">
            <a:extLst>
              <a:ext uri="{FF2B5EF4-FFF2-40B4-BE49-F238E27FC236}">
                <a16:creationId xmlns:a16="http://schemas.microsoft.com/office/drawing/2014/main" id="{1D58D20F-9F61-0E32-DCDF-88DC07828EC0}"/>
              </a:ext>
            </a:extLst>
          </p:cNvPr>
          <p:cNvPicPr>
            <a:picLocks noChangeAspect="1"/>
          </p:cNvPicPr>
          <p:nvPr/>
        </p:nvPicPr>
        <p:blipFill>
          <a:blip r:embed="rId5">
            <a:alphaModFix amt="40000"/>
          </a:blip>
          <a:stretch>
            <a:fillRect/>
          </a:stretch>
        </p:blipFill>
        <p:spPr>
          <a:xfrm>
            <a:off x="3657600" y="990600"/>
            <a:ext cx="1165548" cy="1289050"/>
          </a:xfrm>
          <a:prstGeom prst="rect">
            <a:avLst/>
          </a:prstGeom>
        </p:spPr>
      </p:pic>
    </p:spTree>
    <p:extLst>
      <p:ext uri="{BB962C8B-B14F-4D97-AF65-F5344CB8AC3E}">
        <p14:creationId xmlns:p14="http://schemas.microsoft.com/office/powerpoint/2010/main" val="1786636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609600" y="2743200"/>
            <a:ext cx="5410200" cy="2769989"/>
          </a:xfrm>
          <a:prstGeom prst="rect">
            <a:avLst/>
          </a:prstGeom>
        </p:spPr>
        <p:txBody>
          <a:bodyPr wrap="square" lIns="0" tIns="0" rIns="0" bIns="0" rtlCol="0" anchor="t">
            <a:spAutoFit/>
          </a:bodyPr>
          <a:lstStyle/>
          <a:p>
            <a:r>
              <a:rPr lang="en-US" sz="3600" b="1" dirty="0">
                <a:solidFill>
                  <a:srgbClr val="C55CD1"/>
                </a:solidFill>
                <a:latin typeface="Open Sauce Bold"/>
                <a:ea typeface="Open Sauce Bold"/>
                <a:cs typeface="Open Sauce Bold"/>
                <a:sym typeface="Open Sauce Bold"/>
              </a:rPr>
              <a:t>There will be zonal workshops to discuss the 2029-2032 collaborative plan in early 2027.</a:t>
            </a:r>
          </a:p>
        </p:txBody>
      </p:sp>
      <p:sp>
        <p:nvSpPr>
          <p:cNvPr id="5" name="TextBox 33">
            <a:extLst>
              <a:ext uri="{FF2B5EF4-FFF2-40B4-BE49-F238E27FC236}">
                <a16:creationId xmlns:a16="http://schemas.microsoft.com/office/drawing/2014/main" id="{7FFDE886-1464-1100-9D68-29A3396E7B31}"/>
              </a:ext>
            </a:extLst>
          </p:cNvPr>
          <p:cNvSpPr txBox="1"/>
          <p:nvPr/>
        </p:nvSpPr>
        <p:spPr>
          <a:xfrm>
            <a:off x="304801" y="5867400"/>
            <a:ext cx="5486400" cy="677108"/>
          </a:xfrm>
          <a:prstGeom prst="rect">
            <a:avLst/>
          </a:prstGeom>
        </p:spPr>
        <p:txBody>
          <a:bodyPr wrap="square" lIns="0" tIns="0" rIns="0" bIns="0" rtlCol="0" anchor="t">
            <a:spAutoFit/>
          </a:bodyPr>
          <a:lstStyle/>
          <a:p>
            <a:r>
              <a:rPr lang="en-US" sz="4400" spc="-27" dirty="0" err="1">
                <a:solidFill>
                  <a:srgbClr val="F5B4FF"/>
                </a:solidFill>
                <a:latin typeface="Open Sauce Light"/>
                <a:ea typeface="Open Sauce Light"/>
                <a:cs typeface="Open Sauce Light"/>
                <a:sym typeface="Open Sauce Light"/>
              </a:rPr>
              <a:t>na.org</a:t>
            </a:r>
            <a:r>
              <a:rPr lang="en-US" sz="4400" spc="-27" dirty="0">
                <a:solidFill>
                  <a:srgbClr val="F5B4FF"/>
                </a:solidFill>
                <a:latin typeface="Open Sauce Light"/>
                <a:ea typeface="Open Sauce Light"/>
                <a:cs typeface="Open Sauce Light"/>
                <a:sym typeface="Open Sauce Light"/>
              </a:rPr>
              <a:t>/conference</a:t>
            </a:r>
          </a:p>
        </p:txBody>
      </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658600" cy="2215991"/>
          </a:xfrm>
          <a:prstGeom prst="rect">
            <a:avLst/>
          </a:prstGeom>
        </p:spPr>
        <p:txBody>
          <a:bodyPr wrap="square" lIns="0" tIns="0" rIns="0" bIns="0" rtlCol="0" anchor="t">
            <a:spAutoFit/>
          </a:bodyPr>
          <a:lstStyle/>
          <a:p>
            <a:r>
              <a:rPr lang="en-US" sz="4800" b="1" spc="-100" dirty="0">
                <a:solidFill>
                  <a:srgbClr val="FFFFFF"/>
                </a:solidFill>
                <a:latin typeface="Open Sauce Bold"/>
                <a:ea typeface="Open Sauce Bold"/>
                <a:cs typeface="Open Sauce Bold"/>
                <a:sym typeface="Open Sauce Bold"/>
              </a:rPr>
              <a:t>This cycle the WB is leaning heavily on its partnership with zones to accomplish projects and keep planning.</a:t>
            </a:r>
          </a:p>
        </p:txBody>
      </p:sp>
      <p:pic>
        <p:nvPicPr>
          <p:cNvPr id="9" name="Picture 8" descr="A map of the world with different colored countries/regions&#10;&#10;Description automatically generated">
            <a:extLst>
              <a:ext uri="{FF2B5EF4-FFF2-40B4-BE49-F238E27FC236}">
                <a16:creationId xmlns:a16="http://schemas.microsoft.com/office/drawing/2014/main" id="{02D5F5EB-2238-E777-449C-F679A22169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5490" y="2667000"/>
            <a:ext cx="6030310" cy="3886200"/>
          </a:xfrm>
          <a:prstGeom prst="rect">
            <a:avLst/>
          </a:prstGeom>
        </p:spPr>
      </p:pic>
    </p:spTree>
    <p:extLst>
      <p:ext uri="{BB962C8B-B14F-4D97-AF65-F5344CB8AC3E}">
        <p14:creationId xmlns:p14="http://schemas.microsoft.com/office/powerpoint/2010/main" val="21574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10515600" cy="2031325"/>
          </a:xfrm>
          <a:prstGeom prst="rect">
            <a:avLst/>
          </a:prstGeom>
        </p:spPr>
        <p:txBody>
          <a:bodyPr wrap="square" lIns="0" tIns="0" rIns="0" bIns="0" rtlCol="0" anchor="t">
            <a:spAutoFit/>
          </a:bodyPr>
          <a:lstStyle/>
          <a:p>
            <a:r>
              <a:rPr lang="en-US" sz="6600" b="1" spc="-305" dirty="0">
                <a:solidFill>
                  <a:srgbClr val="FFFFFF"/>
                </a:solidFill>
                <a:latin typeface="Open Sauce Bold"/>
                <a:ea typeface="Open Sauce Bold"/>
                <a:cs typeface="Open Sauce Bold"/>
                <a:sym typeface="Open Sauce Bold"/>
              </a:rPr>
              <a:t>No standing workgroups this cycle. </a:t>
            </a:r>
          </a:p>
        </p:txBody>
      </p:sp>
      <p:sp>
        <p:nvSpPr>
          <p:cNvPr id="4" name="TextBox 29">
            <a:extLst>
              <a:ext uri="{FF2B5EF4-FFF2-40B4-BE49-F238E27FC236}">
                <a16:creationId xmlns:a16="http://schemas.microsoft.com/office/drawing/2014/main" id="{0767EEC0-8077-49B9-870F-E50624A7CD4F}"/>
              </a:ext>
            </a:extLst>
          </p:cNvPr>
          <p:cNvSpPr txBox="1"/>
          <p:nvPr/>
        </p:nvSpPr>
        <p:spPr>
          <a:xfrm>
            <a:off x="609600" y="2819400"/>
            <a:ext cx="6324600" cy="3693319"/>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The work will be accomplished with focus groups and compiled results from workshops. </a:t>
            </a:r>
          </a:p>
        </p:txBody>
      </p:sp>
      <p:sp>
        <p:nvSpPr>
          <p:cNvPr id="7" name="Rounded Rectangle 6">
            <a:extLst>
              <a:ext uri="{FF2B5EF4-FFF2-40B4-BE49-F238E27FC236}">
                <a16:creationId xmlns:a16="http://schemas.microsoft.com/office/drawing/2014/main" id="{DC6CF9C9-028D-941E-72F7-399CC2F12717}"/>
              </a:ext>
            </a:extLst>
          </p:cNvPr>
          <p:cNvSpPr/>
          <p:nvPr/>
        </p:nvSpPr>
        <p:spPr>
          <a:xfrm>
            <a:off x="7467600" y="2971800"/>
            <a:ext cx="4267200" cy="28956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8">
            <a:extLst>
              <a:ext uri="{FF2B5EF4-FFF2-40B4-BE49-F238E27FC236}">
                <a16:creationId xmlns:a16="http://schemas.microsoft.com/office/drawing/2014/main" id="{7661FEC0-36E3-AABA-9362-20AA9DCC0E7B}"/>
              </a:ext>
            </a:extLst>
          </p:cNvPr>
          <p:cNvSpPr txBox="1"/>
          <p:nvPr/>
        </p:nvSpPr>
        <p:spPr>
          <a:xfrm>
            <a:off x="7772400" y="3200400"/>
            <a:ext cx="4038600" cy="2400657"/>
          </a:xfrm>
          <a:prstGeom prst="rect">
            <a:avLst/>
          </a:prstGeom>
        </p:spPr>
        <p:txBody>
          <a:bodyPr wrap="square" lIns="0" tIns="0" rIns="0" bIns="0" rtlCol="0" anchor="t">
            <a:spAutoFit/>
          </a:bodyPr>
          <a:lstStyle/>
          <a:p>
            <a:r>
              <a:rPr lang="en-US" sz="4000" b="1" spc="-73" dirty="0">
                <a:solidFill>
                  <a:srgbClr val="0E0637"/>
                </a:solidFill>
                <a:latin typeface="Open Sauce Bold"/>
                <a:ea typeface="Open Sauce Bold"/>
                <a:cs typeface="Open Sauce Bold"/>
                <a:sym typeface="Open Sauce Bold"/>
              </a:rPr>
              <a:t>Webinars will also provide information.</a:t>
            </a:r>
          </a:p>
          <a:p>
            <a:r>
              <a:rPr lang="en-US" sz="3600" b="1" i="1" spc="-73" dirty="0" err="1">
                <a:solidFill>
                  <a:srgbClr val="0E0637"/>
                </a:solidFill>
                <a:latin typeface="Open Sauce Bold"/>
                <a:ea typeface="Open Sauce Bold"/>
                <a:cs typeface="Open Sauce Bold"/>
                <a:sym typeface="Open Sauce Bold"/>
              </a:rPr>
              <a:t>na.org</a:t>
            </a:r>
            <a:r>
              <a:rPr lang="en-US" sz="3600" b="1" i="1" spc="-73" dirty="0">
                <a:solidFill>
                  <a:srgbClr val="0E0637"/>
                </a:solidFill>
                <a:latin typeface="Open Sauce Bold"/>
                <a:ea typeface="Open Sauce Bold"/>
                <a:cs typeface="Open Sauce Bold"/>
                <a:sym typeface="Open Sauce Bold"/>
              </a:rPr>
              <a:t>/webinars</a:t>
            </a:r>
          </a:p>
        </p:txBody>
      </p:sp>
    </p:spTree>
    <p:extLst>
      <p:ext uri="{BB962C8B-B14F-4D97-AF65-F5344CB8AC3E}">
        <p14:creationId xmlns:p14="http://schemas.microsoft.com/office/powerpoint/2010/main" val="2326323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16565"/>
            <a:ext cx="9296400" cy="4943778"/>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04800" y="3313"/>
            <a:ext cx="6781800" cy="769441"/>
          </a:xfrm>
          <a:prstGeom prst="rect">
            <a:avLst/>
          </a:prstGeom>
        </p:spPr>
        <p:txBody>
          <a:bodyPr wrap="square" lIns="0" tIns="0" rIns="0" bIns="0" rtlCol="0" anchor="t">
            <a:spAutoFit/>
          </a:bodyPr>
          <a:lstStyle/>
          <a:p>
            <a:pPr algn="ctr"/>
            <a:r>
              <a:rPr lang="en-US" sz="5000" b="1" spc="-100" dirty="0" err="1">
                <a:solidFill>
                  <a:srgbClr val="FFFFFF"/>
                </a:solidFill>
                <a:latin typeface="Open Sauce Bold"/>
                <a:ea typeface="Open Sauce Bold"/>
                <a:cs typeface="Open Sauce Bold"/>
                <a:sym typeface="Open Sauce Bold"/>
              </a:rPr>
              <a:t>na.org</a:t>
            </a:r>
            <a:r>
              <a:rPr lang="en-US" sz="5000" b="1" spc="-100" dirty="0">
                <a:solidFill>
                  <a:srgbClr val="FFFFFF"/>
                </a:solidFill>
                <a:latin typeface="Open Sauce Bold"/>
                <a:ea typeface="Open Sauce Bold"/>
                <a:cs typeface="Open Sauce Bold"/>
                <a:sym typeface="Open Sauce Bold"/>
              </a:rPr>
              <a:t>/projects</a:t>
            </a:r>
          </a:p>
        </p:txBody>
      </p:sp>
      <p:pic>
        <p:nvPicPr>
          <p:cNvPr id="4" name="Picture 3" descr="A screenshot of a computer application&#10;&#10;Description automatically generated">
            <a:extLst>
              <a:ext uri="{FF2B5EF4-FFF2-40B4-BE49-F238E27FC236}">
                <a16:creationId xmlns:a16="http://schemas.microsoft.com/office/drawing/2014/main" id="{DC7717E6-3632-5615-E336-B673DD71B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010" y="-14068"/>
            <a:ext cx="5062264" cy="6858000"/>
          </a:xfrm>
          <a:prstGeom prst="rect">
            <a:avLst/>
          </a:prstGeom>
        </p:spPr>
      </p:pic>
      <p:sp>
        <p:nvSpPr>
          <p:cNvPr id="7" name="TextBox 33">
            <a:extLst>
              <a:ext uri="{FF2B5EF4-FFF2-40B4-BE49-F238E27FC236}">
                <a16:creationId xmlns:a16="http://schemas.microsoft.com/office/drawing/2014/main" id="{3F0C86EE-136F-EA4A-E255-DB2408CCC676}"/>
              </a:ext>
            </a:extLst>
          </p:cNvPr>
          <p:cNvSpPr txBox="1"/>
          <p:nvPr/>
        </p:nvSpPr>
        <p:spPr>
          <a:xfrm>
            <a:off x="152400" y="3429000"/>
            <a:ext cx="7162800" cy="3368102"/>
          </a:xfrm>
          <a:prstGeom prst="rect">
            <a:avLst/>
          </a:prstGeom>
        </p:spPr>
        <p:txBody>
          <a:bodyPr wrap="square" lIns="0" tIns="0" rIns="0" bIns="0" rtlCol="0" anchor="t">
            <a:spAutoFit/>
          </a:bodyPr>
          <a:lstStyle/>
          <a:p>
            <a:pPr>
              <a:lnSpc>
                <a:spcPts val="2220"/>
              </a:lnSpc>
            </a:pPr>
            <a:r>
              <a:rPr lang="en-US" sz="1800" spc="-70" dirty="0">
                <a:solidFill>
                  <a:srgbClr val="F5B4FF"/>
                </a:solidFill>
                <a:latin typeface="Open Sauce Light"/>
                <a:ea typeface="Open Sauce Light"/>
                <a:cs typeface="Open Sauce Light"/>
                <a:sym typeface="Open Sauce Light"/>
              </a:rPr>
              <a:t>Public Relations Service</a:t>
            </a:r>
          </a:p>
          <a:p>
            <a:pPr>
              <a:lnSpc>
                <a:spcPts val="2220"/>
              </a:lnSpc>
            </a:pPr>
            <a:r>
              <a:rPr lang="en-US" sz="1800" spc="-70" dirty="0">
                <a:solidFill>
                  <a:srgbClr val="F5B4FF"/>
                </a:solidFill>
                <a:latin typeface="Open Sauce Light"/>
                <a:ea typeface="Open Sauce Light"/>
                <a:cs typeface="Open Sauce Light"/>
                <a:sym typeface="Open Sauce Light"/>
              </a:rPr>
              <a:t>New Recovery Literature—Disruptive and Predatory Behavior</a:t>
            </a:r>
          </a:p>
          <a:p>
            <a:pPr>
              <a:lnSpc>
                <a:spcPts val="2220"/>
              </a:lnSpc>
            </a:pPr>
            <a:r>
              <a:rPr lang="en-US" sz="1800" spc="-70" dirty="0">
                <a:solidFill>
                  <a:srgbClr val="F5B4FF"/>
                </a:solidFill>
                <a:latin typeface="Open Sauce Light"/>
                <a:ea typeface="Open Sauce Light"/>
                <a:cs typeface="Open Sauce Light"/>
                <a:sym typeface="Open Sauce Light"/>
              </a:rPr>
              <a:t>Revising Existing Recovery Literature—Gender-Neutral and Inclusive Language</a:t>
            </a:r>
          </a:p>
          <a:p>
            <a:pPr>
              <a:lnSpc>
                <a:spcPts val="2220"/>
              </a:lnSpc>
            </a:pPr>
            <a:r>
              <a:rPr lang="en-US" sz="1800" spc="-70" dirty="0">
                <a:solidFill>
                  <a:srgbClr val="F5B4FF"/>
                </a:solidFill>
                <a:latin typeface="Open Sauce Light"/>
                <a:ea typeface="Open Sauce Light"/>
                <a:cs typeface="Open Sauce Light"/>
                <a:sym typeface="Open Sauce Light"/>
              </a:rPr>
              <a:t>Generational and Cultural Diversity</a:t>
            </a:r>
          </a:p>
          <a:p>
            <a:pPr>
              <a:lnSpc>
                <a:spcPts val="2220"/>
              </a:lnSpc>
            </a:pPr>
            <a:r>
              <a:rPr lang="en-US" sz="1800" spc="-70" dirty="0">
                <a:solidFill>
                  <a:srgbClr val="F5B4FF"/>
                </a:solidFill>
                <a:latin typeface="Open Sauce Light"/>
                <a:ea typeface="Open Sauce Light"/>
                <a:cs typeface="Open Sauce Light"/>
                <a:sym typeface="Open Sauce Light"/>
              </a:rPr>
              <a:t>New and Revised Service Tools—Group Service</a:t>
            </a:r>
          </a:p>
          <a:p>
            <a:pPr>
              <a:lnSpc>
                <a:spcPts val="2220"/>
              </a:lnSpc>
            </a:pPr>
            <a:r>
              <a:rPr lang="en-US" sz="1800" spc="-70" dirty="0">
                <a:solidFill>
                  <a:srgbClr val="F5B4FF"/>
                </a:solidFill>
                <a:latin typeface="Open Sauce Light"/>
                <a:ea typeface="Open Sauce Light"/>
                <a:cs typeface="Open Sauce Light"/>
                <a:sym typeface="Open Sauce Light"/>
              </a:rPr>
              <a:t>New and Revised Service Tools—Area Service</a:t>
            </a:r>
          </a:p>
          <a:p>
            <a:pPr>
              <a:lnSpc>
                <a:spcPts val="2220"/>
              </a:lnSpc>
            </a:pPr>
            <a:r>
              <a:rPr lang="en-US" sz="1800" spc="-70" dirty="0">
                <a:solidFill>
                  <a:srgbClr val="F5B4FF"/>
                </a:solidFill>
                <a:latin typeface="Open Sauce Light"/>
                <a:ea typeface="Open Sauce Light"/>
                <a:cs typeface="Open Sauce Light"/>
                <a:sym typeface="Open Sauce Light"/>
              </a:rPr>
              <a:t>DRT/MAT—Helping Members Take Root</a:t>
            </a:r>
          </a:p>
          <a:p>
            <a:pPr>
              <a:lnSpc>
                <a:spcPts val="2220"/>
              </a:lnSpc>
            </a:pPr>
            <a:r>
              <a:rPr lang="en-US" sz="1800" spc="-70" dirty="0">
                <a:solidFill>
                  <a:srgbClr val="F5B4FF"/>
                </a:solidFill>
                <a:latin typeface="Open Sauce Light"/>
                <a:ea typeface="Open Sauce Light"/>
                <a:cs typeface="Open Sauce Light"/>
                <a:sym typeface="Open Sauce Light"/>
              </a:rPr>
              <a:t>WCNA 39 speaker evaluation </a:t>
            </a:r>
          </a:p>
          <a:p>
            <a:pPr>
              <a:lnSpc>
                <a:spcPts val="2220"/>
              </a:lnSpc>
            </a:pPr>
            <a:r>
              <a:rPr lang="en-US" sz="1800" spc="-70" dirty="0">
                <a:solidFill>
                  <a:srgbClr val="F5B4FF"/>
                </a:solidFill>
                <a:latin typeface="Open Sauce Light"/>
                <a:ea typeface="Open Sauce Light"/>
                <a:cs typeface="Open Sauce Light"/>
                <a:sym typeface="Open Sauce Light"/>
              </a:rPr>
              <a:t>Translations </a:t>
            </a:r>
          </a:p>
          <a:p>
            <a:pPr>
              <a:lnSpc>
                <a:spcPts val="2220"/>
              </a:lnSpc>
            </a:pPr>
            <a:r>
              <a:rPr lang="en-US" sz="1800" spc="-70" dirty="0">
                <a:solidFill>
                  <a:srgbClr val="F5B4FF"/>
                </a:solidFill>
                <a:latin typeface="Open Sauce Light"/>
                <a:ea typeface="Open Sauce Light"/>
                <a:cs typeface="Open Sauce Light"/>
                <a:sym typeface="Open Sauce Light"/>
              </a:rPr>
              <a:t>Technology</a:t>
            </a:r>
          </a:p>
          <a:p>
            <a:pPr>
              <a:lnSpc>
                <a:spcPts val="2220"/>
              </a:lnSpc>
            </a:pPr>
            <a:r>
              <a:rPr lang="en-US" sz="1800" spc="-70" dirty="0">
                <a:solidFill>
                  <a:srgbClr val="F5B4FF"/>
                </a:solidFill>
                <a:latin typeface="Open Sauce Light"/>
                <a:ea typeface="Open Sauce Light"/>
                <a:cs typeface="Open Sauce Light"/>
                <a:sym typeface="Open Sauce Light"/>
              </a:rPr>
              <a:t>Proofing and/or Layout</a:t>
            </a:r>
          </a:p>
        </p:txBody>
      </p:sp>
      <p:sp>
        <p:nvSpPr>
          <p:cNvPr id="3" name="TextBox 29">
            <a:extLst>
              <a:ext uri="{FF2B5EF4-FFF2-40B4-BE49-F238E27FC236}">
                <a16:creationId xmlns:a16="http://schemas.microsoft.com/office/drawing/2014/main" id="{7845D14F-66C3-9ABE-8585-392F499E0B2E}"/>
              </a:ext>
            </a:extLst>
          </p:cNvPr>
          <p:cNvSpPr txBox="1"/>
          <p:nvPr/>
        </p:nvSpPr>
        <p:spPr>
          <a:xfrm>
            <a:off x="228600" y="914400"/>
            <a:ext cx="6858000" cy="2215991"/>
          </a:xfrm>
          <a:prstGeom prst="rect">
            <a:avLst/>
          </a:prstGeom>
        </p:spPr>
        <p:txBody>
          <a:bodyPr wrap="square" lIns="0" tIns="0" rIns="0" bIns="0" rtlCol="0" anchor="t">
            <a:spAutoFit/>
          </a:bodyPr>
          <a:lstStyle/>
          <a:p>
            <a:pPr algn="ctr"/>
            <a:r>
              <a:rPr lang="en-US" sz="3600" b="1" dirty="0">
                <a:solidFill>
                  <a:srgbClr val="C55CD1"/>
                </a:solidFill>
                <a:latin typeface="Open Sauce Bold"/>
                <a:ea typeface="Open Sauce Bold"/>
                <a:cs typeface="Open Sauce Bold"/>
                <a:sym typeface="Open Sauce Bold"/>
              </a:rPr>
              <a:t>Any member with skills or interests relevant to current projects is encouraged to use the form to speak up! </a:t>
            </a:r>
          </a:p>
        </p:txBody>
      </p:sp>
    </p:spTree>
    <p:extLst>
      <p:ext uri="{BB962C8B-B14F-4D97-AF65-F5344CB8AC3E}">
        <p14:creationId xmlns:p14="http://schemas.microsoft.com/office/powerpoint/2010/main" val="3816555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45AD3A70-AFDB-92AA-1AE5-CC39FE51AC26}"/>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0EC86202-CFBD-BD4B-79D3-8C3D0EDD0A55}"/>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3" name="TextBox 29">
            <a:extLst>
              <a:ext uri="{FF2B5EF4-FFF2-40B4-BE49-F238E27FC236}">
                <a16:creationId xmlns:a16="http://schemas.microsoft.com/office/drawing/2014/main" id="{2543E428-8051-F0CB-0D5A-E987AD88A154}"/>
              </a:ext>
            </a:extLst>
          </p:cNvPr>
          <p:cNvSpPr txBox="1"/>
          <p:nvPr/>
        </p:nvSpPr>
        <p:spPr>
          <a:xfrm>
            <a:off x="0" y="609600"/>
            <a:ext cx="7924800" cy="4431983"/>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NAWS Updates eblasts</a:t>
            </a:r>
          </a:p>
          <a:p>
            <a:pPr algn="ctr"/>
            <a:r>
              <a:rPr lang="en-US" sz="4800" b="0" i="0" u="none" strike="noStrike" kern="1200" baseline="0" dirty="0">
                <a:solidFill>
                  <a:srgbClr val="F5B4FF"/>
                </a:solidFill>
                <a:latin typeface="Open Sauce Light" pitchFamily="2" charset="77"/>
              </a:rPr>
              <a:t>and</a:t>
            </a:r>
            <a:br>
              <a:rPr lang="en-US" sz="4800" b="1" dirty="0">
                <a:solidFill>
                  <a:srgbClr val="C55CD1"/>
                </a:solidFill>
                <a:latin typeface="Open Sauce Bold"/>
                <a:ea typeface="Open Sauce Bold"/>
                <a:cs typeface="Open Sauce Bold"/>
                <a:sym typeface="Open Sauce Bold"/>
              </a:rPr>
            </a:br>
            <a:r>
              <a:rPr lang="en-US" sz="4800" b="1" i="1" dirty="0">
                <a:solidFill>
                  <a:srgbClr val="C55CD1"/>
                </a:solidFill>
                <a:latin typeface="Open Sauce Bold"/>
                <a:ea typeface="Open Sauce Bold"/>
                <a:cs typeface="Open Sauce Bold"/>
                <a:sym typeface="Open Sauce Bold"/>
              </a:rPr>
              <a:t>NAWS News</a:t>
            </a:r>
          </a:p>
          <a:p>
            <a:pPr algn="ctr"/>
            <a:r>
              <a:rPr lang="en-US" sz="4800" b="0" i="0" u="none" strike="noStrike" kern="1200" baseline="0" dirty="0">
                <a:solidFill>
                  <a:srgbClr val="F5B4FF"/>
                </a:solidFill>
                <a:latin typeface="Open Sauce Light" pitchFamily="2" charset="77"/>
              </a:rPr>
              <a:t>are the perfect resources to get the information you need to be involved.</a:t>
            </a:r>
            <a:endParaRPr lang="en-US" sz="4800" b="1" dirty="0">
              <a:solidFill>
                <a:srgbClr val="C55CD1"/>
              </a:solidFill>
              <a:latin typeface="Open Sauce Bold"/>
              <a:ea typeface="Open Sauce Bold"/>
              <a:cs typeface="Open Sauce Bold"/>
              <a:sym typeface="Open Sauce Bold"/>
            </a:endParaRPr>
          </a:p>
        </p:txBody>
      </p:sp>
      <p:sp>
        <p:nvSpPr>
          <p:cNvPr id="4" name="TextBox 25">
            <a:extLst>
              <a:ext uri="{FF2B5EF4-FFF2-40B4-BE49-F238E27FC236}">
                <a16:creationId xmlns:a16="http://schemas.microsoft.com/office/drawing/2014/main" id="{3609251F-2A08-36D1-FDD4-B1A761661BA9}"/>
              </a:ext>
            </a:extLst>
          </p:cNvPr>
          <p:cNvSpPr txBox="1"/>
          <p:nvPr/>
        </p:nvSpPr>
        <p:spPr>
          <a:xfrm>
            <a:off x="5410200" y="5715000"/>
            <a:ext cx="6629400" cy="1015663"/>
          </a:xfrm>
          <a:prstGeom prst="rect">
            <a:avLst/>
          </a:prstGeom>
        </p:spPr>
        <p:txBody>
          <a:bodyPr wrap="square" lIns="0" tIns="0" rIns="0" bIns="0" rtlCol="0" anchor="t">
            <a:spAutoFit/>
          </a:bodyPr>
          <a:lstStyle/>
          <a:p>
            <a:r>
              <a:rPr lang="en-US" sz="6600" b="1" spc="-305" dirty="0" err="1">
                <a:solidFill>
                  <a:srgbClr val="FFFFFF"/>
                </a:solidFill>
                <a:latin typeface="Open Sauce Bold"/>
                <a:ea typeface="Open Sauce Bold"/>
                <a:cs typeface="Open Sauce Bold"/>
                <a:sym typeface="Open Sauce Bold"/>
              </a:rPr>
              <a:t>na.org</a:t>
            </a:r>
            <a:r>
              <a:rPr lang="en-US" sz="6600" b="1" spc="-305" dirty="0">
                <a:solidFill>
                  <a:srgbClr val="FFFFFF"/>
                </a:solidFill>
                <a:latin typeface="Open Sauce Bold"/>
                <a:ea typeface="Open Sauce Bold"/>
                <a:cs typeface="Open Sauce Bold"/>
                <a:sym typeface="Open Sauce Bold"/>
              </a:rPr>
              <a:t>/subscribe</a:t>
            </a:r>
          </a:p>
        </p:txBody>
      </p:sp>
      <p:pic>
        <p:nvPicPr>
          <p:cNvPr id="11" name="Picture 10" descr="A close-up of a magazine&#10;&#10;Description automatically generated">
            <a:extLst>
              <a:ext uri="{FF2B5EF4-FFF2-40B4-BE49-F238E27FC236}">
                <a16:creationId xmlns:a16="http://schemas.microsoft.com/office/drawing/2014/main" id="{08E56E1C-56C8-FE1C-CB53-75F8F442D7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28600"/>
            <a:ext cx="3767485" cy="4876800"/>
          </a:xfrm>
          <a:prstGeom prst="rect">
            <a:avLst/>
          </a:prstGeom>
        </p:spPr>
      </p:pic>
    </p:spTree>
    <p:extLst>
      <p:ext uri="{BB962C8B-B14F-4D97-AF65-F5344CB8AC3E}">
        <p14:creationId xmlns:p14="http://schemas.microsoft.com/office/powerpoint/2010/main" val="3261001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309A34F5-C70C-D6F8-AFA6-1B2AE5FBDED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4" name="TextBox 29">
            <a:extLst>
              <a:ext uri="{FF2B5EF4-FFF2-40B4-BE49-F238E27FC236}">
                <a16:creationId xmlns:a16="http://schemas.microsoft.com/office/drawing/2014/main" id="{82DC4331-0E60-E76D-AA93-CF68ED8E3128}"/>
              </a:ext>
            </a:extLst>
          </p:cNvPr>
          <p:cNvSpPr txBox="1"/>
          <p:nvPr/>
        </p:nvSpPr>
        <p:spPr>
          <a:xfrm>
            <a:off x="5791200" y="6027003"/>
            <a:ext cx="6248400" cy="830997"/>
          </a:xfrm>
          <a:prstGeom prst="rect">
            <a:avLst/>
          </a:prstGeom>
        </p:spPr>
        <p:txBody>
          <a:bodyPr wrap="square" lIns="0" tIns="0" rIns="0" bIns="0" rtlCol="0" anchor="t">
            <a:spAutoFit/>
          </a:bodyPr>
          <a:lstStyle/>
          <a:p>
            <a:r>
              <a:rPr lang="en-US" sz="5400" b="1" dirty="0">
                <a:solidFill>
                  <a:srgbClr val="C55CD1"/>
                </a:solidFill>
                <a:latin typeface="Open Sauce Bold"/>
                <a:ea typeface="Open Sauce Bold"/>
                <a:cs typeface="Open Sauce Bold"/>
                <a:sym typeface="Open Sauce Bold"/>
              </a:rPr>
              <a:t>na.org/webinars</a:t>
            </a:r>
          </a:p>
        </p:txBody>
      </p:sp>
      <p:sp>
        <p:nvSpPr>
          <p:cNvPr id="7" name="TextBox 29">
            <a:extLst>
              <a:ext uri="{FF2B5EF4-FFF2-40B4-BE49-F238E27FC236}">
                <a16:creationId xmlns:a16="http://schemas.microsoft.com/office/drawing/2014/main" id="{EBA6EB42-E8CB-D8DC-08A7-DC804BE7602F}"/>
              </a:ext>
            </a:extLst>
          </p:cNvPr>
          <p:cNvSpPr txBox="1"/>
          <p:nvPr/>
        </p:nvSpPr>
        <p:spPr>
          <a:xfrm>
            <a:off x="0" y="152400"/>
            <a:ext cx="12192000" cy="923330"/>
          </a:xfrm>
          <a:prstGeom prst="rect">
            <a:avLst/>
          </a:prstGeom>
        </p:spPr>
        <p:txBody>
          <a:bodyPr wrap="square" lIns="0" tIns="0" rIns="0" bIns="0" rtlCol="0" anchor="t">
            <a:spAutoFit/>
          </a:bodyPr>
          <a:lstStyle/>
          <a:p>
            <a:pPr algn="ctr"/>
            <a:r>
              <a:rPr lang="en-US" sz="6000" dirty="0">
                <a:solidFill>
                  <a:schemeClr val="bg1"/>
                </a:solidFill>
                <a:latin typeface="Open Sauce Light" pitchFamily="2" charset="77"/>
                <a:sym typeface="Open Sauce Bold"/>
              </a:rPr>
              <a:t>Webinars!!</a:t>
            </a:r>
            <a:endParaRPr lang="en-US" sz="6000" b="1" dirty="0">
              <a:solidFill>
                <a:schemeClr val="bg1"/>
              </a:solidFill>
              <a:latin typeface="Open Sauce Bold"/>
              <a:ea typeface="Open Sauce Bold"/>
              <a:cs typeface="Open Sauce Bold"/>
              <a:sym typeface="Open Sauce Bold"/>
            </a:endParaRPr>
          </a:p>
        </p:txBody>
      </p:sp>
      <p:pic>
        <p:nvPicPr>
          <p:cNvPr id="17" name="Picture 16">
            <a:extLst>
              <a:ext uri="{FF2B5EF4-FFF2-40B4-BE49-F238E27FC236}">
                <a16:creationId xmlns:a16="http://schemas.microsoft.com/office/drawing/2014/main" id="{29EAF03F-7060-48F0-F7CC-C084B461E3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255426"/>
            <a:ext cx="3429000" cy="4572000"/>
          </a:xfrm>
          <a:prstGeom prst="rect">
            <a:avLst/>
          </a:prstGeom>
        </p:spPr>
      </p:pic>
      <p:pic>
        <p:nvPicPr>
          <p:cNvPr id="21" name="Picture 20">
            <a:extLst>
              <a:ext uri="{FF2B5EF4-FFF2-40B4-BE49-F238E27FC236}">
                <a16:creationId xmlns:a16="http://schemas.microsoft.com/office/drawing/2014/main" id="{7CF91FEC-8FFF-6B30-5EDA-0D3EE1B353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9377" y="1371600"/>
            <a:ext cx="3429000" cy="4572000"/>
          </a:xfrm>
          <a:prstGeom prst="rect">
            <a:avLst/>
          </a:prstGeom>
        </p:spPr>
      </p:pic>
      <p:sp>
        <p:nvSpPr>
          <p:cNvPr id="3" name="TextBox 29">
            <a:extLst>
              <a:ext uri="{FF2B5EF4-FFF2-40B4-BE49-F238E27FC236}">
                <a16:creationId xmlns:a16="http://schemas.microsoft.com/office/drawing/2014/main" id="{6BD454D2-4766-853D-86D4-9FE81B07DBA7}"/>
              </a:ext>
            </a:extLst>
          </p:cNvPr>
          <p:cNvSpPr txBox="1"/>
          <p:nvPr/>
        </p:nvSpPr>
        <p:spPr>
          <a:xfrm>
            <a:off x="9067801" y="1707825"/>
            <a:ext cx="2971799" cy="2308324"/>
          </a:xfrm>
          <a:prstGeom prst="rect">
            <a:avLst/>
          </a:prstGeom>
        </p:spPr>
        <p:txBody>
          <a:bodyPr wrap="square" lIns="0" tIns="0" rIns="0" bIns="0" rtlCol="0" anchor="t">
            <a:spAutoFit/>
          </a:bodyPr>
          <a:lstStyle/>
          <a:p>
            <a:r>
              <a:rPr lang="en-US" sz="3000" b="0" i="0" u="none" strike="noStrike" kern="1200" baseline="0" dirty="0">
                <a:solidFill>
                  <a:srgbClr val="F5B4FF"/>
                </a:solidFill>
                <a:latin typeface="Open Sauce Light" pitchFamily="2" charset="77"/>
              </a:rPr>
              <a:t>The recording of this webinar is posted at na.org/webinars as well.</a:t>
            </a:r>
            <a:endParaRPr lang="en-US" sz="3000" b="1" dirty="0">
              <a:solidFill>
                <a:srgbClr val="C55CD1"/>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1639856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DBCCD852-819F-07EB-90F7-797977B7CE45}"/>
              </a:ext>
            </a:extLst>
          </p:cNvPr>
          <p:cNvSpPr/>
          <p:nvPr/>
        </p:nvSpPr>
        <p:spPr>
          <a:xfrm>
            <a:off x="2743200" y="838200"/>
            <a:ext cx="8991600"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22" name="TextBox 54">
            <a:extLst>
              <a:ext uri="{FF2B5EF4-FFF2-40B4-BE49-F238E27FC236}">
                <a16:creationId xmlns:a16="http://schemas.microsoft.com/office/drawing/2014/main" id="{B838D344-F439-37DD-0062-18355DAF0F73}"/>
              </a:ext>
            </a:extLst>
          </p:cNvPr>
          <p:cNvSpPr txBox="1"/>
          <p:nvPr/>
        </p:nvSpPr>
        <p:spPr>
          <a:xfrm>
            <a:off x="4495800" y="1371600"/>
            <a:ext cx="6858000" cy="872034"/>
          </a:xfrm>
          <a:prstGeom prst="rect">
            <a:avLst/>
          </a:prstGeom>
        </p:spPr>
        <p:txBody>
          <a:bodyPr wrap="square" lIns="0" tIns="0" rIns="0" bIns="0" rtlCol="0" anchor="t">
            <a:spAutoFit/>
          </a:bodyPr>
          <a:lstStyle/>
          <a:p>
            <a:pPr>
              <a:lnSpc>
                <a:spcPts val="6820"/>
              </a:lnSpc>
              <a:spcBef>
                <a:spcPct val="0"/>
              </a:spcBef>
            </a:pPr>
            <a:r>
              <a:rPr lang="en-US" sz="6600" b="1" spc="-160" dirty="0">
                <a:solidFill>
                  <a:srgbClr val="FFFFFF"/>
                </a:solidFill>
                <a:latin typeface="Open Sauce Bold"/>
                <a:ea typeface="Open Sauce Bold"/>
                <a:cs typeface="Open Sauce Bold"/>
                <a:sym typeface="Open Sauce Bold"/>
              </a:rPr>
              <a:t>When We Share</a:t>
            </a:r>
          </a:p>
        </p:txBody>
      </p:sp>
      <p:grpSp>
        <p:nvGrpSpPr>
          <p:cNvPr id="23" name="Google Shape;6708;p87">
            <a:extLst>
              <a:ext uri="{FF2B5EF4-FFF2-40B4-BE49-F238E27FC236}">
                <a16:creationId xmlns:a16="http://schemas.microsoft.com/office/drawing/2014/main" id="{67AC193C-0AF3-8FBF-A560-ED7BA041DC8D}"/>
              </a:ext>
            </a:extLst>
          </p:cNvPr>
          <p:cNvGrpSpPr/>
          <p:nvPr/>
        </p:nvGrpSpPr>
        <p:grpSpPr>
          <a:xfrm>
            <a:off x="2971800" y="1143000"/>
            <a:ext cx="1118086" cy="1107287"/>
            <a:chOff x="5049725" y="1435050"/>
            <a:chExt cx="486550" cy="481850"/>
          </a:xfrm>
          <a:solidFill>
            <a:schemeClr val="bg1">
              <a:alpha val="40000"/>
            </a:schemeClr>
          </a:solidFill>
        </p:grpSpPr>
        <p:sp>
          <p:nvSpPr>
            <p:cNvPr id="24" name="Google Shape;6709;p87">
              <a:extLst>
                <a:ext uri="{FF2B5EF4-FFF2-40B4-BE49-F238E27FC236}">
                  <a16:creationId xmlns:a16="http://schemas.microsoft.com/office/drawing/2014/main" id="{B22A09B6-D78C-F4B6-841A-92F7F1939007}"/>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5" name="Google Shape;6710;p87">
              <a:extLst>
                <a:ext uri="{FF2B5EF4-FFF2-40B4-BE49-F238E27FC236}">
                  <a16:creationId xmlns:a16="http://schemas.microsoft.com/office/drawing/2014/main" id="{0D1AA6A1-00D2-36F0-8D57-5A2A43BFCC6F}"/>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6" name="Google Shape;6711;p87">
              <a:extLst>
                <a:ext uri="{FF2B5EF4-FFF2-40B4-BE49-F238E27FC236}">
                  <a16:creationId xmlns:a16="http://schemas.microsoft.com/office/drawing/2014/main" id="{B872F5A2-E35E-C1DA-FFC1-7CC2C1363DAE}"/>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7" name="Google Shape;6712;p87">
              <a:extLst>
                <a:ext uri="{FF2B5EF4-FFF2-40B4-BE49-F238E27FC236}">
                  <a16:creationId xmlns:a16="http://schemas.microsoft.com/office/drawing/2014/main" id="{54E245C6-853A-C46F-9A4C-0832D2662C63}"/>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 name="TextBox 54">
            <a:extLst>
              <a:ext uri="{FF2B5EF4-FFF2-40B4-BE49-F238E27FC236}">
                <a16:creationId xmlns:a16="http://schemas.microsoft.com/office/drawing/2014/main" id="{744B2F2B-4604-DB5A-EB32-2105261A646F}"/>
              </a:ext>
            </a:extLst>
          </p:cNvPr>
          <p:cNvSpPr txBox="1"/>
          <p:nvPr/>
        </p:nvSpPr>
        <p:spPr>
          <a:xfrm>
            <a:off x="5257800" y="3581400"/>
            <a:ext cx="6400800" cy="1231106"/>
          </a:xfrm>
          <a:prstGeom prst="rect">
            <a:avLst/>
          </a:prstGeom>
        </p:spPr>
        <p:txBody>
          <a:bodyPr wrap="square" lIns="0" tIns="0" rIns="0" bIns="0" rtlCol="0" anchor="t">
            <a:spAutoFit/>
          </a:bodyPr>
          <a:lstStyle/>
          <a:p>
            <a:pPr>
              <a:spcBef>
                <a:spcPct val="0"/>
              </a:spcBef>
            </a:pPr>
            <a:r>
              <a:rPr lang="en-US" sz="4000" b="1" dirty="0" err="1">
                <a:solidFill>
                  <a:srgbClr val="FFFFFF"/>
                </a:solidFill>
                <a:latin typeface="Open Sauce Bold"/>
                <a:ea typeface="Open Sauce Bold"/>
                <a:cs typeface="Open Sauce Bold"/>
                <a:sym typeface="Open Sauce Bold"/>
              </a:rPr>
              <a:t>na.org</a:t>
            </a:r>
            <a:r>
              <a:rPr lang="en-US" sz="4000" b="1" dirty="0">
                <a:solidFill>
                  <a:srgbClr val="FFFFFF"/>
                </a:solidFill>
                <a:latin typeface="Open Sauce Bold"/>
                <a:ea typeface="Open Sauce Bold"/>
                <a:cs typeface="Open Sauce Bold"/>
                <a:sym typeface="Open Sauce Bold"/>
              </a:rPr>
              <a:t>/contribute</a:t>
            </a:r>
          </a:p>
          <a:p>
            <a:pPr>
              <a:spcBef>
                <a:spcPct val="0"/>
              </a:spcBef>
            </a:pPr>
            <a:endParaRPr lang="en-US" sz="4000" b="1" dirty="0">
              <a:solidFill>
                <a:srgbClr val="FFFFFF"/>
              </a:solidFill>
              <a:latin typeface="Open Sauce Bold"/>
              <a:ea typeface="Open Sauce Bold"/>
              <a:cs typeface="Open Sauce Bold"/>
              <a:sym typeface="Open Sauce Bold"/>
            </a:endParaRPr>
          </a:p>
        </p:txBody>
      </p:sp>
      <p:pic>
        <p:nvPicPr>
          <p:cNvPr id="31" name="Picture 30" descr="A qr code on a white background&#10;&#10;Description automatically generated">
            <a:extLst>
              <a:ext uri="{FF2B5EF4-FFF2-40B4-BE49-F238E27FC236}">
                <a16:creationId xmlns:a16="http://schemas.microsoft.com/office/drawing/2014/main" id="{28BABD5B-17B5-7733-5E98-307B1F06D037}"/>
              </a:ext>
            </a:extLst>
          </p:cNvPr>
          <p:cNvPicPr>
            <a:picLocks noChangeAspect="1"/>
          </p:cNvPicPr>
          <p:nvPr/>
        </p:nvPicPr>
        <p:blipFill rotWithShape="1">
          <a:blip r:embed="rId5">
            <a:extLst>
              <a:ext uri="{28A0092B-C50C-407E-A947-70E740481C1C}">
                <a14:useLocalDpi xmlns:a14="http://schemas.microsoft.com/office/drawing/2010/main" val="0"/>
              </a:ext>
            </a:extLst>
          </a:blip>
          <a:srcRect b="21252"/>
          <a:stretch/>
        </p:blipFill>
        <p:spPr>
          <a:xfrm>
            <a:off x="838200" y="2527926"/>
            <a:ext cx="3505200" cy="3577306"/>
          </a:xfrm>
          <a:prstGeom prst="rect">
            <a:avLst/>
          </a:prstGeom>
        </p:spPr>
      </p:pic>
    </p:spTree>
    <p:extLst>
      <p:ext uri="{BB962C8B-B14F-4D97-AF65-F5344CB8AC3E}">
        <p14:creationId xmlns:p14="http://schemas.microsoft.com/office/powerpoint/2010/main" val="1161781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E5C006B-1E23-16C6-87E4-08630582D2BD}"/>
              </a:ext>
            </a:extLst>
          </p:cNvPr>
          <p:cNvGrpSpPr/>
          <p:nvPr/>
        </p:nvGrpSpPr>
        <p:grpSpPr>
          <a:xfrm rot="5400000">
            <a:off x="7099298" y="1765299"/>
            <a:ext cx="5232402" cy="4953001"/>
            <a:chOff x="10439400" y="-2"/>
            <a:chExt cx="7848604" cy="7429502"/>
          </a:xfrm>
        </p:grpSpPr>
        <p:pic>
          <p:nvPicPr>
            <p:cNvPr id="12" name="Picture 11" descr="A black circle with white lines&#10;&#10;Description automatically generated">
              <a:extLst>
                <a:ext uri="{FF2B5EF4-FFF2-40B4-BE49-F238E27FC236}">
                  <a16:creationId xmlns:a16="http://schemas.microsoft.com/office/drawing/2014/main" id="{2A1E76A1-AEC0-D7A5-D16A-69B480A73925}"/>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13" name="Picture 12" descr="A black circle with white lines&#10;&#10;Description automatically generated">
              <a:extLst>
                <a:ext uri="{FF2B5EF4-FFF2-40B4-BE49-F238E27FC236}">
                  <a16:creationId xmlns:a16="http://schemas.microsoft.com/office/drawing/2014/main" id="{EE514488-F412-8DF7-F998-8978589E2C7F}"/>
                </a:ext>
              </a:extLst>
            </p:cNvPr>
            <p:cNvPicPr>
              <a:picLocks noChangeAspect="1"/>
            </p:cNvPicPr>
            <p:nvPr/>
          </p:nvPicPr>
          <p:blipFill rotWithShape="1">
            <a:blip r:embed="rId4">
              <a:extLst>
                <a:ext uri="{28A0092B-C50C-407E-A947-70E740481C1C}">
                  <a14:useLocalDpi xmlns:a14="http://schemas.microsoft.com/office/drawing/2010/main" val="0"/>
                </a:ext>
              </a:extLst>
            </a:blip>
            <a:srcRect r="11401" b="4445"/>
            <a:stretch/>
          </p:blipFill>
          <p:spPr>
            <a:xfrm rot="16200000">
              <a:off x="11946694" y="-211892"/>
              <a:ext cx="6129420" cy="6553200"/>
            </a:xfrm>
            <a:prstGeom prst="rect">
              <a:avLst/>
            </a:prstGeom>
          </p:spPr>
        </p:pic>
      </p:gr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887200" cy="1538883"/>
          </a:xfrm>
          <a:prstGeom prst="rect">
            <a:avLst/>
          </a:prstGeom>
        </p:spPr>
        <p:txBody>
          <a:bodyPr wrap="square" lIns="0" tIns="0" rIns="0" bIns="0" rtlCol="0" anchor="t">
            <a:spAutoFit/>
          </a:bodyPr>
          <a:lstStyle/>
          <a:p>
            <a:pPr algn="ctr"/>
            <a:r>
              <a:rPr lang="en-US" sz="5000" b="1" spc="-100" dirty="0">
                <a:solidFill>
                  <a:srgbClr val="FFFFFF"/>
                </a:solidFill>
                <a:latin typeface="Open Sauce Bold"/>
                <a:ea typeface="Open Sauce Bold"/>
                <a:cs typeface="Open Sauce Bold"/>
                <a:sym typeface="Open Sauce Bold"/>
              </a:rPr>
              <a:t>Contributing to Our Common Welfare session at WSC 2026</a:t>
            </a:r>
          </a:p>
        </p:txBody>
      </p:sp>
      <p:pic>
        <p:nvPicPr>
          <p:cNvPr id="9" name="Picture 8">
            <a:extLst>
              <a:ext uri="{FF2B5EF4-FFF2-40B4-BE49-F238E27FC236}">
                <a16:creationId xmlns:a16="http://schemas.microsoft.com/office/drawing/2014/main" id="{D36F4CA4-9114-327C-5AB5-0FBF92CBB6CB}"/>
              </a:ext>
            </a:extLst>
          </p:cNvPr>
          <p:cNvPicPr>
            <a:picLocks noChangeAspect="1"/>
          </p:cNvPicPr>
          <p:nvPr/>
        </p:nvPicPr>
        <p:blipFill>
          <a:blip r:embed="rId5">
            <a:alphaModFix amt="10000"/>
          </a:blip>
          <a:stretch>
            <a:fillRect/>
          </a:stretch>
        </p:blipFill>
        <p:spPr>
          <a:xfrm>
            <a:off x="8534400" y="2971800"/>
            <a:ext cx="3761083" cy="3406264"/>
          </a:xfrm>
          <a:prstGeom prst="rect">
            <a:avLst/>
          </a:prstGeom>
        </p:spPr>
      </p:pic>
      <p:pic>
        <p:nvPicPr>
          <p:cNvPr id="10" name="Picture 9">
            <a:extLst>
              <a:ext uri="{FF2B5EF4-FFF2-40B4-BE49-F238E27FC236}">
                <a16:creationId xmlns:a16="http://schemas.microsoft.com/office/drawing/2014/main" id="{A2121453-594B-C6D4-1FC4-68A18C7B6DAB}"/>
              </a:ext>
            </a:extLst>
          </p:cNvPr>
          <p:cNvPicPr>
            <a:picLocks noChangeAspect="1"/>
          </p:cNvPicPr>
          <p:nvPr/>
        </p:nvPicPr>
        <p:blipFill>
          <a:blip r:embed="rId6">
            <a:alphaModFix amt="23000"/>
          </a:blip>
          <a:stretch>
            <a:fillRect/>
          </a:stretch>
        </p:blipFill>
        <p:spPr>
          <a:xfrm>
            <a:off x="11531600" y="6172200"/>
            <a:ext cx="215359" cy="215359"/>
          </a:xfrm>
          <a:prstGeom prst="rect">
            <a:avLst/>
          </a:prstGeom>
        </p:spPr>
      </p:pic>
      <p:sp>
        <p:nvSpPr>
          <p:cNvPr id="3" name="TextBox 29">
            <a:extLst>
              <a:ext uri="{FF2B5EF4-FFF2-40B4-BE49-F238E27FC236}">
                <a16:creationId xmlns:a16="http://schemas.microsoft.com/office/drawing/2014/main" id="{7845D14F-66C3-9ABE-8585-392F499E0B2E}"/>
              </a:ext>
            </a:extLst>
          </p:cNvPr>
          <p:cNvSpPr txBox="1"/>
          <p:nvPr/>
        </p:nvSpPr>
        <p:spPr>
          <a:xfrm>
            <a:off x="457200" y="2286000"/>
            <a:ext cx="7391400" cy="3693319"/>
          </a:xfrm>
          <a:prstGeom prst="rect">
            <a:avLst/>
          </a:prstGeom>
        </p:spPr>
        <p:txBody>
          <a:bodyPr wrap="square" lIns="0" tIns="0" rIns="0" bIns="0" rtlCol="0" anchor="t">
            <a:spAutoFit/>
          </a:bodyPr>
          <a:lstStyle/>
          <a:p>
            <a:pPr algn="ctr"/>
            <a:r>
              <a:rPr lang="en-US" sz="4000" b="1" dirty="0">
                <a:solidFill>
                  <a:srgbClr val="C55CD1"/>
                </a:solidFill>
                <a:latin typeface="Open Sauce Bold"/>
                <a:ea typeface="Open Sauce Bold"/>
                <a:cs typeface="Open Sauce Bold"/>
                <a:sym typeface="Open Sauce Bold"/>
              </a:rPr>
              <a:t>“In the face of so many other worrisome trends, remembering that we can take care of one another is so important. That’s our duty and our privilege.”</a:t>
            </a:r>
          </a:p>
        </p:txBody>
      </p:sp>
    </p:spTree>
    <p:extLst>
      <p:ext uri="{BB962C8B-B14F-4D97-AF65-F5344CB8AC3E}">
        <p14:creationId xmlns:p14="http://schemas.microsoft.com/office/powerpoint/2010/main" val="232308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newspaper&#10;&#10;Description automatically generated">
            <a:extLst>
              <a:ext uri="{FF2B5EF4-FFF2-40B4-BE49-F238E27FC236}">
                <a16:creationId xmlns:a16="http://schemas.microsoft.com/office/drawing/2014/main" id="{8732FE09-DFA3-4E98-33E5-4B5BDAD87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1436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5CC2DE4D-37B0-6E43-6D0F-3B9C0ABF7864}"/>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pic>
        <p:nvPicPr>
          <p:cNvPr id="6" name="Picture 5" descr="A cover of a magazine&#10;&#10;Description automatically generated">
            <a:extLst>
              <a:ext uri="{FF2B5EF4-FFF2-40B4-BE49-F238E27FC236}">
                <a16:creationId xmlns:a16="http://schemas.microsoft.com/office/drawing/2014/main" id="{DEC16862-4BCB-FA98-6852-94ECB4B1D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9600"/>
            <a:ext cx="4419600" cy="5708650"/>
          </a:xfrm>
          <a:prstGeom prst="rect">
            <a:avLst/>
          </a:prstGeom>
        </p:spPr>
      </p:pic>
      <p:sp>
        <p:nvSpPr>
          <p:cNvPr id="7" name="TextBox 54">
            <a:extLst>
              <a:ext uri="{FF2B5EF4-FFF2-40B4-BE49-F238E27FC236}">
                <a16:creationId xmlns:a16="http://schemas.microsoft.com/office/drawing/2014/main" id="{9B033937-3656-440F-BDED-084759FE85C5}"/>
              </a:ext>
            </a:extLst>
          </p:cNvPr>
          <p:cNvSpPr txBox="1"/>
          <p:nvPr/>
        </p:nvSpPr>
        <p:spPr>
          <a:xfrm>
            <a:off x="1600200" y="1143000"/>
            <a:ext cx="6400800" cy="2769989"/>
          </a:xfrm>
          <a:prstGeom prst="rect">
            <a:avLst/>
          </a:prstGeom>
        </p:spPr>
        <p:txBody>
          <a:bodyPr wrap="square" lIns="0" tIns="0" rIns="0" bIns="0" rtlCol="0" anchor="t">
            <a:spAutoFit/>
          </a:bodyPr>
          <a:lstStyle/>
          <a:p>
            <a:pPr>
              <a:spcBef>
                <a:spcPct val="0"/>
              </a:spcBef>
            </a:pPr>
            <a:r>
              <a:rPr lang="en-US" sz="6000" b="1" dirty="0">
                <a:solidFill>
                  <a:srgbClr val="FFFFFF"/>
                </a:solidFill>
                <a:latin typeface="Open Sauce Bold"/>
                <a:ea typeface="Open Sauce Bold"/>
                <a:cs typeface="Open Sauce Bold"/>
                <a:sym typeface="Open Sauce Bold"/>
              </a:rPr>
              <a:t>2025 </a:t>
            </a:r>
            <a:br>
              <a:rPr lang="en-US" sz="6000" b="1" dirty="0">
                <a:solidFill>
                  <a:srgbClr val="FFFFFF"/>
                </a:solidFill>
                <a:latin typeface="Open Sauce Bold"/>
                <a:ea typeface="Open Sauce Bold"/>
                <a:cs typeface="Open Sauce Bold"/>
                <a:sym typeface="Open Sauce Bold"/>
              </a:rPr>
            </a:br>
            <a:r>
              <a:rPr lang="en-US" sz="6000" b="1" dirty="0">
                <a:solidFill>
                  <a:srgbClr val="FFFFFF"/>
                </a:solidFill>
                <a:latin typeface="Open Sauce Bold"/>
                <a:ea typeface="Open Sauce Bold"/>
                <a:cs typeface="Open Sauce Bold"/>
                <a:sym typeface="Open Sauce Bold"/>
              </a:rPr>
              <a:t>Annual </a:t>
            </a:r>
            <a:br>
              <a:rPr lang="en-US" sz="6000" b="1" dirty="0">
                <a:solidFill>
                  <a:srgbClr val="FFFFFF"/>
                </a:solidFill>
                <a:latin typeface="Open Sauce Bold"/>
                <a:ea typeface="Open Sauce Bold"/>
                <a:cs typeface="Open Sauce Bold"/>
                <a:sym typeface="Open Sauce Bold"/>
              </a:rPr>
            </a:br>
            <a:r>
              <a:rPr lang="en-US" sz="6000" b="1" dirty="0">
                <a:solidFill>
                  <a:srgbClr val="FFFFFF"/>
                </a:solidFill>
                <a:latin typeface="Open Sauce Bold"/>
                <a:ea typeface="Open Sauce Bold"/>
                <a:cs typeface="Open Sauce Bold"/>
                <a:sym typeface="Open Sauce Bold"/>
              </a:rPr>
              <a:t>Report</a:t>
            </a:r>
          </a:p>
        </p:txBody>
      </p:sp>
      <p:sp>
        <p:nvSpPr>
          <p:cNvPr id="8" name="TextBox 8">
            <a:extLst>
              <a:ext uri="{FF2B5EF4-FFF2-40B4-BE49-F238E27FC236}">
                <a16:creationId xmlns:a16="http://schemas.microsoft.com/office/drawing/2014/main" id="{9414B578-3DDA-023A-B4BA-BF13B76B1717}"/>
              </a:ext>
            </a:extLst>
          </p:cNvPr>
          <p:cNvSpPr txBox="1"/>
          <p:nvPr/>
        </p:nvSpPr>
        <p:spPr>
          <a:xfrm>
            <a:off x="1600200" y="4343400"/>
            <a:ext cx="3200400" cy="456792"/>
          </a:xfrm>
          <a:prstGeom prst="rect">
            <a:avLst/>
          </a:prstGeom>
        </p:spPr>
        <p:txBody>
          <a:bodyPr wrap="square" lIns="0" tIns="0" rIns="0" bIns="0" rtlCol="0" anchor="t">
            <a:spAutoFit/>
          </a:bodyPr>
          <a:lstStyle/>
          <a:p>
            <a:pPr>
              <a:lnSpc>
                <a:spcPts val="3360"/>
              </a:lnSpc>
            </a:pPr>
            <a:r>
              <a:rPr lang="en-US" sz="4400" dirty="0" err="1">
                <a:solidFill>
                  <a:srgbClr val="AD64DE"/>
                </a:solidFill>
                <a:latin typeface="Open Sauce Light"/>
                <a:ea typeface="Open Sauce Light"/>
                <a:cs typeface="Open Sauce Light"/>
                <a:sym typeface="Open Sauce Light"/>
              </a:rPr>
              <a:t>na.org</a:t>
            </a:r>
            <a:r>
              <a:rPr lang="en-US" sz="4400" dirty="0">
                <a:solidFill>
                  <a:srgbClr val="AD64DE"/>
                </a:solidFill>
                <a:latin typeface="Open Sauce Light"/>
                <a:ea typeface="Open Sauce Light"/>
                <a:cs typeface="Open Sauce Light"/>
                <a:sym typeface="Open Sauce Light"/>
              </a:rPr>
              <a:t>/</a:t>
            </a:r>
            <a:r>
              <a:rPr lang="en-US" sz="4400" dirty="0" err="1">
                <a:solidFill>
                  <a:srgbClr val="AD64DE"/>
                </a:solidFill>
                <a:latin typeface="Open Sauce Light"/>
                <a:ea typeface="Open Sauce Light"/>
                <a:cs typeface="Open Sauce Light"/>
                <a:sym typeface="Open Sauce Light"/>
              </a:rPr>
              <a:t>ar</a:t>
            </a:r>
            <a:endParaRPr lang="en-US" sz="4400" dirty="0">
              <a:solidFill>
                <a:srgbClr val="AD64DE"/>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98154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304800" y="2209800"/>
            <a:ext cx="6324600" cy="4216539"/>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Our commitment </a:t>
            </a:r>
            <a:br>
              <a:rPr lang="en-US" sz="4800" b="1" dirty="0">
                <a:solidFill>
                  <a:srgbClr val="C55CD1"/>
                </a:solidFill>
                <a:latin typeface="Open Sauce Bold"/>
                <a:ea typeface="Open Sauce Bold"/>
                <a:cs typeface="Open Sauce Bold"/>
                <a:sym typeface="Open Sauce Bold"/>
              </a:rPr>
            </a:br>
            <a:r>
              <a:rPr lang="en-US" sz="4800" b="1" dirty="0">
                <a:solidFill>
                  <a:srgbClr val="C55CD1"/>
                </a:solidFill>
                <a:latin typeface="Open Sauce Bold"/>
                <a:ea typeface="Open Sauce Bold"/>
                <a:cs typeface="Open Sauce Bold"/>
                <a:sym typeface="Open Sauce Bold"/>
              </a:rPr>
              <a:t>to self-support doesn’t mean we go it alone—it means we do it together.</a:t>
            </a:r>
          </a:p>
          <a:p>
            <a:pPr algn="r">
              <a:spcBef>
                <a:spcPts val="1200"/>
              </a:spcBef>
            </a:pPr>
            <a:r>
              <a:rPr lang="en-US" sz="2400" b="1" i="1" dirty="0">
                <a:solidFill>
                  <a:srgbClr val="C55CD1"/>
                </a:solidFill>
                <a:latin typeface="Open Sauce Bold"/>
                <a:ea typeface="Open Sauce Bold"/>
                <a:cs typeface="Open Sauce Bold"/>
                <a:sym typeface="Open Sauce Bold"/>
              </a:rPr>
              <a:t>Guiding Principles</a:t>
            </a:r>
            <a:r>
              <a:rPr lang="en-US" sz="2400" b="1" dirty="0">
                <a:solidFill>
                  <a:srgbClr val="C55CD1"/>
                </a:solidFill>
                <a:latin typeface="Open Sauce Bold"/>
                <a:ea typeface="Open Sauce Bold"/>
                <a:cs typeface="Open Sauce Bold"/>
                <a:sym typeface="Open Sauce Bold"/>
              </a:rPr>
              <a:t>, Tradition Seven</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pic>
        <p:nvPicPr>
          <p:cNvPr id="2" name="Picture 1" descr="A group of keychains with text&#10;&#10;Description automatically generated">
            <a:extLst>
              <a:ext uri="{FF2B5EF4-FFF2-40B4-BE49-F238E27FC236}">
                <a16:creationId xmlns:a16="http://schemas.microsoft.com/office/drawing/2014/main" id="{BDF3EB3D-E98C-DD63-E9D5-CC7DF721E4D7}"/>
              </a:ext>
            </a:extLst>
          </p:cNvPr>
          <p:cNvPicPr>
            <a:picLocks noChangeAspect="1"/>
          </p:cNvPicPr>
          <p:nvPr/>
        </p:nvPicPr>
        <p:blipFill>
          <a:blip r:embed="rId6"/>
          <a:stretch>
            <a:fillRect/>
          </a:stretch>
        </p:blipFill>
        <p:spPr>
          <a:xfrm>
            <a:off x="5350565" y="381001"/>
            <a:ext cx="6629400" cy="4419600"/>
          </a:xfrm>
          <a:prstGeom prst="rect">
            <a:avLst/>
          </a:prstGeom>
        </p:spPr>
      </p:pic>
    </p:spTree>
    <p:extLst>
      <p:ext uri="{BB962C8B-B14F-4D97-AF65-F5344CB8AC3E}">
        <p14:creationId xmlns:p14="http://schemas.microsoft.com/office/powerpoint/2010/main" val="1958122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3352800" y="3124200"/>
            <a:ext cx="8305801" cy="3477875"/>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The What Is NAWS </a:t>
            </a:r>
            <a:r>
              <a:rPr lang="en-US" sz="3600" b="1" dirty="0">
                <a:solidFill>
                  <a:srgbClr val="FFFFFF"/>
                </a:solidFill>
                <a:latin typeface="Open Sauce Bold"/>
                <a:sym typeface="Open Sauce Bold"/>
              </a:rPr>
              <a:t>PPT posted at </a:t>
            </a:r>
            <a:r>
              <a:rPr lang="en-US" sz="3600" b="1" dirty="0">
                <a:solidFill>
                  <a:srgbClr val="C55CD1"/>
                </a:solidFill>
                <a:latin typeface="Open Sauce Bold"/>
              </a:rPr>
              <a:t>na.org/what-is-</a:t>
            </a:r>
            <a:r>
              <a:rPr lang="en-US" sz="3600" b="1" dirty="0" err="1">
                <a:solidFill>
                  <a:srgbClr val="C55CD1"/>
                </a:solidFill>
                <a:latin typeface="Open Sauce Bold"/>
              </a:rPr>
              <a:t>na</a:t>
            </a:r>
            <a:r>
              <a:rPr lang="en-US" sz="3600" b="1" dirty="0">
                <a:solidFill>
                  <a:srgbClr val="C55CD1"/>
                </a:solidFill>
                <a:latin typeface="Open Sauce Bold"/>
              </a:rPr>
              <a:t>-world-services </a:t>
            </a:r>
            <a:r>
              <a:rPr lang="en-US" sz="3600" b="1" dirty="0">
                <a:solidFill>
                  <a:srgbClr val="FFFFFF"/>
                </a:solidFill>
                <a:latin typeface="Open Sauce Bold"/>
                <a:sym typeface="Open Sauce Bold"/>
              </a:rPr>
              <a:t>gives </a:t>
            </a:r>
            <a:r>
              <a:rPr lang="en-US" sz="3600" b="1" dirty="0">
                <a:solidFill>
                  <a:srgbClr val="FFFFFF"/>
                </a:solidFill>
                <a:latin typeface="Open Sauce Bold"/>
                <a:ea typeface="Open Sauce Bold"/>
                <a:cs typeface="Open Sauce Bold"/>
                <a:sym typeface="Open Sauce Bold"/>
              </a:rPr>
              <a:t>more detail on ongoing </a:t>
            </a:r>
            <a:br>
              <a:rPr lang="en-US" sz="3600" b="1" dirty="0">
                <a:solidFill>
                  <a:srgbClr val="FFFFFF"/>
                </a:solidFill>
                <a:latin typeface="Open Sauce Bold"/>
                <a:ea typeface="Open Sauce Bold"/>
                <a:cs typeface="Open Sauce Bold"/>
                <a:sym typeface="Open Sauce Bold"/>
              </a:rPr>
            </a:br>
            <a:r>
              <a:rPr lang="en-US" sz="3600" b="1" dirty="0">
                <a:solidFill>
                  <a:srgbClr val="FFFFFF"/>
                </a:solidFill>
                <a:latin typeface="Open Sauce Bold"/>
                <a:ea typeface="Open Sauce Bold"/>
                <a:cs typeface="Open Sauce Bold"/>
                <a:sym typeface="Open Sauce Bold"/>
              </a:rPr>
              <a:t>World Services’ work. A few of those slides follow.</a:t>
            </a:r>
          </a:p>
          <a:p>
            <a:pPr>
              <a:spcBef>
                <a:spcPts val="1200"/>
              </a:spcBef>
            </a:pPr>
            <a:r>
              <a:rPr lang="en-US" sz="3600" b="1" dirty="0">
                <a:solidFill>
                  <a:srgbClr val="FFFFFF"/>
                </a:solidFill>
                <a:latin typeface="Open Sauce Bold"/>
                <a:ea typeface="Open Sauce Bold"/>
                <a:cs typeface="Open Sauce Bold"/>
                <a:sym typeface="Open Sauce Bold"/>
              </a:rPr>
              <a:t>Plus some of our latest translations.</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73152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3246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For More Information</a:t>
            </a:r>
          </a:p>
        </p:txBody>
      </p:sp>
      <p:pic>
        <p:nvPicPr>
          <p:cNvPr id="5" name="Picture 4">
            <a:extLst>
              <a:ext uri="{FF2B5EF4-FFF2-40B4-BE49-F238E27FC236}">
                <a16:creationId xmlns:a16="http://schemas.microsoft.com/office/drawing/2014/main" id="{AADDA138-CA84-82ED-5CF7-DAF5D57B16F6}"/>
              </a:ext>
            </a:extLst>
          </p:cNvPr>
          <p:cNvPicPr>
            <a:picLocks noChangeAspect="1"/>
          </p:cNvPicPr>
          <p:nvPr/>
        </p:nvPicPr>
        <p:blipFill>
          <a:blip r:embed="rId5">
            <a:alphaModFix amt="40000"/>
          </a:blip>
          <a:stretch>
            <a:fillRect/>
          </a:stretch>
        </p:blipFill>
        <p:spPr>
          <a:xfrm>
            <a:off x="3810000" y="990600"/>
            <a:ext cx="1234440" cy="1204332"/>
          </a:xfrm>
          <a:prstGeom prst="rect">
            <a:avLst/>
          </a:prstGeom>
        </p:spPr>
      </p:pic>
    </p:spTree>
    <p:extLst>
      <p:ext uri="{BB962C8B-B14F-4D97-AF65-F5344CB8AC3E}">
        <p14:creationId xmlns:p14="http://schemas.microsoft.com/office/powerpoint/2010/main" val="3097884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line graph&#10;&#10;Description automatically generated with medium confidence">
            <a:extLst>
              <a:ext uri="{FF2B5EF4-FFF2-40B4-BE49-F238E27FC236}">
                <a16:creationId xmlns:a16="http://schemas.microsoft.com/office/drawing/2014/main" id="{A1B1BB0A-A780-E69E-0A47-1AC67E820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400"/>
            <a:ext cx="12153580" cy="5562600"/>
          </a:xfrm>
          <a:prstGeom prst="rect">
            <a:avLst/>
          </a:prstGeom>
        </p:spPr>
      </p:pic>
    </p:spTree>
    <p:extLst>
      <p:ext uri="{BB962C8B-B14F-4D97-AF65-F5344CB8AC3E}">
        <p14:creationId xmlns:p14="http://schemas.microsoft.com/office/powerpoint/2010/main" val="3743966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7D084-D41A-F37E-FA8C-B30DD7C038A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70A74B2-3350-7BB4-54D8-AECEF2618635}"/>
              </a:ext>
            </a:extLst>
          </p:cNvPr>
          <p:cNvGrpSpPr/>
          <p:nvPr/>
        </p:nvGrpSpPr>
        <p:grpSpPr>
          <a:xfrm rot="5400000">
            <a:off x="7099298" y="1765299"/>
            <a:ext cx="5232402" cy="4953001"/>
            <a:chOff x="10439400" y="-2"/>
            <a:chExt cx="7848604" cy="7429502"/>
          </a:xfrm>
        </p:grpSpPr>
        <p:pic>
          <p:nvPicPr>
            <p:cNvPr id="7" name="Picture 6" descr="A black circle with white lines&#10;&#10;Description automatically generated">
              <a:extLst>
                <a:ext uri="{FF2B5EF4-FFF2-40B4-BE49-F238E27FC236}">
                  <a16:creationId xmlns:a16="http://schemas.microsoft.com/office/drawing/2014/main" id="{126D86F0-0C90-4C48-2CD0-66F2EFA91048}"/>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8" name="Picture 7" descr="A black circle with white lines&#10;&#10;Description automatically generated">
              <a:extLst>
                <a:ext uri="{FF2B5EF4-FFF2-40B4-BE49-F238E27FC236}">
                  <a16:creationId xmlns:a16="http://schemas.microsoft.com/office/drawing/2014/main" id="{CD931243-BA8D-F96B-980D-22F42FCF744E}"/>
                </a:ext>
              </a:extLst>
            </p:cNvPr>
            <p:cNvPicPr>
              <a:picLocks noChangeAspect="1"/>
            </p:cNvPicPr>
            <p:nvPr/>
          </p:nvPicPr>
          <p:blipFill rotWithShape="1">
            <a:blip r:embed="rId4">
              <a:extLst>
                <a:ext uri="{28A0092B-C50C-407E-A947-70E740481C1C}">
                  <a14:useLocalDpi xmlns:a14="http://schemas.microsoft.com/office/drawing/2010/main" val="0"/>
                </a:ext>
              </a:extLst>
            </a:blip>
            <a:srcRect r="11401" b="4445"/>
            <a:stretch/>
          </p:blipFill>
          <p:spPr>
            <a:xfrm rot="16200000">
              <a:off x="11946694" y="-211892"/>
              <a:ext cx="6129420" cy="6553200"/>
            </a:xfrm>
            <a:prstGeom prst="rect">
              <a:avLst/>
            </a:prstGeom>
          </p:spPr>
        </p:pic>
      </p:grpSp>
      <p:pic>
        <p:nvPicPr>
          <p:cNvPr id="9" name="Picture 8">
            <a:extLst>
              <a:ext uri="{FF2B5EF4-FFF2-40B4-BE49-F238E27FC236}">
                <a16:creationId xmlns:a16="http://schemas.microsoft.com/office/drawing/2014/main" id="{2AE3E013-9328-D2B9-58F2-2A84D97D21EC}"/>
              </a:ext>
            </a:extLst>
          </p:cNvPr>
          <p:cNvPicPr>
            <a:picLocks noChangeAspect="1"/>
          </p:cNvPicPr>
          <p:nvPr/>
        </p:nvPicPr>
        <p:blipFill>
          <a:blip r:embed="rId5">
            <a:alphaModFix amt="10000"/>
          </a:blip>
          <a:stretch>
            <a:fillRect/>
          </a:stretch>
        </p:blipFill>
        <p:spPr>
          <a:xfrm>
            <a:off x="8534400" y="2971800"/>
            <a:ext cx="3761083" cy="3406264"/>
          </a:xfrm>
          <a:prstGeom prst="rect">
            <a:avLst/>
          </a:prstGeom>
        </p:spPr>
      </p:pic>
      <p:sp>
        <p:nvSpPr>
          <p:cNvPr id="6" name="TextBox 25">
            <a:extLst>
              <a:ext uri="{FF2B5EF4-FFF2-40B4-BE49-F238E27FC236}">
                <a16:creationId xmlns:a16="http://schemas.microsoft.com/office/drawing/2014/main" id="{46AF942B-CF03-D268-A58E-832E71D75C69}"/>
              </a:ext>
            </a:extLst>
          </p:cNvPr>
          <p:cNvSpPr txBox="1"/>
          <p:nvPr/>
        </p:nvSpPr>
        <p:spPr>
          <a:xfrm>
            <a:off x="389844" y="216576"/>
            <a:ext cx="11201400" cy="2031325"/>
          </a:xfrm>
          <a:prstGeom prst="rect">
            <a:avLst/>
          </a:prstGeom>
        </p:spPr>
        <p:txBody>
          <a:bodyPr wrap="square" lIns="0" tIns="0" rIns="0" bIns="0" rtlCol="0" anchor="t">
            <a:spAutoFit/>
          </a:bodyPr>
          <a:lstStyle/>
          <a:p>
            <a:pPr>
              <a:lnSpc>
                <a:spcPts val="5080"/>
              </a:lnSpc>
            </a:pPr>
            <a:r>
              <a:rPr lang="en-US" sz="4400" b="1" spc="-100" dirty="0">
                <a:solidFill>
                  <a:srgbClr val="FFFFFF"/>
                </a:solidFill>
                <a:latin typeface="Open Sauce Bold"/>
                <a:ea typeface="Open Sauce Bold"/>
                <a:cs typeface="Open Sauce Bold"/>
                <a:sym typeface="Open Sauce Bold"/>
              </a:rPr>
              <a:t>Counterfeit literature limits the ability </a:t>
            </a:r>
            <a:br>
              <a:rPr lang="en-US" sz="4400" b="1" spc="-100" dirty="0">
                <a:solidFill>
                  <a:srgbClr val="FFFFFF"/>
                </a:solidFill>
                <a:latin typeface="Open Sauce Bold"/>
                <a:ea typeface="Open Sauce Bold"/>
                <a:cs typeface="Open Sauce Bold"/>
                <a:sym typeface="Open Sauce Bold"/>
              </a:rPr>
            </a:br>
            <a:r>
              <a:rPr lang="en-US" sz="4400" b="1" spc="-100" dirty="0">
                <a:solidFill>
                  <a:srgbClr val="FFFFFF"/>
                </a:solidFill>
                <a:latin typeface="Open Sauce Bold"/>
                <a:ea typeface="Open Sauce Bold"/>
                <a:cs typeface="Open Sauce Bold"/>
                <a:sym typeface="Open Sauce Bold"/>
              </a:rPr>
              <a:t>to provide services and support NA communities who ask for help.</a:t>
            </a:r>
          </a:p>
        </p:txBody>
      </p:sp>
      <p:sp>
        <p:nvSpPr>
          <p:cNvPr id="2" name="TextBox 33">
            <a:extLst>
              <a:ext uri="{FF2B5EF4-FFF2-40B4-BE49-F238E27FC236}">
                <a16:creationId xmlns:a16="http://schemas.microsoft.com/office/drawing/2014/main" id="{28EF4313-2A5E-791E-F4A3-4E9BEA8A5615}"/>
              </a:ext>
            </a:extLst>
          </p:cNvPr>
          <p:cNvSpPr txBox="1"/>
          <p:nvPr/>
        </p:nvSpPr>
        <p:spPr>
          <a:xfrm>
            <a:off x="363220" y="2478827"/>
            <a:ext cx="11645900" cy="1015663"/>
          </a:xfrm>
          <a:prstGeom prst="rect">
            <a:avLst/>
          </a:prstGeom>
        </p:spPr>
        <p:txBody>
          <a:bodyPr wrap="square" lIns="0" tIns="0" rIns="0" bIns="0" rtlCol="0" anchor="t">
            <a:spAutoFit/>
          </a:bodyPr>
          <a:lstStyle/>
          <a:p>
            <a:pPr>
              <a:spcBef>
                <a:spcPts val="1200"/>
              </a:spcBef>
            </a:pPr>
            <a:r>
              <a:rPr lang="en-US" sz="3300" spc="-27" dirty="0">
                <a:solidFill>
                  <a:srgbClr val="E393F0"/>
                </a:solidFill>
                <a:latin typeface="Open Sauce Light"/>
                <a:ea typeface="Open Sauce Light"/>
                <a:cs typeface="Open Sauce Light"/>
                <a:sym typeface="Open Sauce Light"/>
              </a:rPr>
              <a:t>The manufacture, distribution, and purchase of counterfeit literature undermines the Fellowship’s group conscience. </a:t>
            </a:r>
          </a:p>
        </p:txBody>
      </p:sp>
      <p:sp>
        <p:nvSpPr>
          <p:cNvPr id="3" name="TextBox 25">
            <a:extLst>
              <a:ext uri="{FF2B5EF4-FFF2-40B4-BE49-F238E27FC236}">
                <a16:creationId xmlns:a16="http://schemas.microsoft.com/office/drawing/2014/main" id="{F1FB8910-9317-32B0-5DE9-07930A77EE7F}"/>
              </a:ext>
            </a:extLst>
          </p:cNvPr>
          <p:cNvSpPr txBox="1"/>
          <p:nvPr/>
        </p:nvSpPr>
        <p:spPr>
          <a:xfrm>
            <a:off x="8732520" y="6046825"/>
            <a:ext cx="3276600" cy="769441"/>
          </a:xfrm>
          <a:prstGeom prst="rect">
            <a:avLst/>
          </a:prstGeom>
        </p:spPr>
        <p:txBody>
          <a:bodyPr wrap="square" lIns="0" tIns="0" rIns="0" bIns="0" rtlCol="0" anchor="t">
            <a:spAutoFit/>
          </a:bodyPr>
          <a:lstStyle/>
          <a:p>
            <a:r>
              <a:rPr lang="en-US" sz="5000" b="1" spc="-100" dirty="0">
                <a:solidFill>
                  <a:schemeClr val="bg1"/>
                </a:solidFill>
                <a:latin typeface="Open Sauce Bold"/>
                <a:ea typeface="Open Sauce Bold"/>
                <a:cs typeface="Open Sauce Bold"/>
                <a:sym typeface="Open Sauce Bold"/>
              </a:rPr>
              <a:t>na.org/fipt</a:t>
            </a:r>
          </a:p>
        </p:txBody>
      </p:sp>
      <p:sp>
        <p:nvSpPr>
          <p:cNvPr id="4" name="TextBox 33">
            <a:extLst>
              <a:ext uri="{FF2B5EF4-FFF2-40B4-BE49-F238E27FC236}">
                <a16:creationId xmlns:a16="http://schemas.microsoft.com/office/drawing/2014/main" id="{F8793F24-5510-FD92-54E0-D96735377BFA}"/>
              </a:ext>
            </a:extLst>
          </p:cNvPr>
          <p:cNvSpPr txBox="1"/>
          <p:nvPr/>
        </p:nvSpPr>
        <p:spPr>
          <a:xfrm>
            <a:off x="351697" y="4158037"/>
            <a:ext cx="8305800" cy="2423740"/>
          </a:xfrm>
          <a:prstGeom prst="rect">
            <a:avLst/>
          </a:prstGeom>
        </p:spPr>
        <p:txBody>
          <a:bodyPr wrap="square" lIns="0" tIns="0" rIns="0" bIns="0" rtlCol="0" anchor="t">
            <a:spAutoFit/>
          </a:bodyPr>
          <a:lstStyle/>
          <a:p>
            <a:pPr>
              <a:lnSpc>
                <a:spcPts val="3340"/>
              </a:lnSpc>
              <a:spcBef>
                <a:spcPts val="1200"/>
              </a:spcBef>
            </a:pPr>
            <a:r>
              <a:rPr lang="en-US" sz="3200" spc="-27" dirty="0">
                <a:solidFill>
                  <a:srgbClr val="F5B4FF"/>
                </a:solidFill>
                <a:latin typeface="Open Sauce Light"/>
                <a:ea typeface="Open Sauce Light"/>
                <a:cs typeface="Open Sauce Light"/>
                <a:sym typeface="Open Sauce Light"/>
              </a:rPr>
              <a:t>Additional information can be found here:</a:t>
            </a:r>
          </a:p>
          <a:p>
            <a:pPr marL="2286000" indent="-2286000">
              <a:lnSpc>
                <a:spcPts val="3340"/>
              </a:lnSpc>
              <a:spcBef>
                <a:spcPts val="1200"/>
              </a:spcBef>
            </a:pPr>
            <a:r>
              <a:rPr lang="en-US" sz="3200" spc="-27" dirty="0">
                <a:ln w="19050">
                  <a:solidFill>
                    <a:srgbClr val="F5B4FF"/>
                  </a:solidFill>
                </a:ln>
                <a:solidFill>
                  <a:srgbClr val="F5B4FF"/>
                </a:solidFill>
                <a:latin typeface="Open Sauce Light"/>
                <a:ea typeface="Open Sauce Light"/>
                <a:cs typeface="Open Sauce Light"/>
                <a:sym typeface="Open Sauce Light"/>
              </a:rPr>
              <a:t>Bulletin 34:  </a:t>
            </a:r>
            <a:r>
              <a:rPr lang="en-US" sz="3200" spc="-27" dirty="0">
                <a:solidFill>
                  <a:srgbClr val="F5B4FF"/>
                </a:solidFill>
                <a:latin typeface="Open Sauce Light"/>
                <a:ea typeface="Open Sauce Light"/>
                <a:cs typeface="Open Sauce Light"/>
                <a:sym typeface="Open Sauce Light"/>
              </a:rPr>
              <a:t>Group Conscience and </a:t>
            </a:r>
            <a:br>
              <a:rPr lang="en-US" sz="3200" spc="-27" dirty="0">
                <a:solidFill>
                  <a:srgbClr val="F5B4FF"/>
                </a:solidFill>
                <a:latin typeface="Open Sauce Light"/>
                <a:ea typeface="Open Sauce Light"/>
                <a:cs typeface="Open Sauce Light"/>
                <a:sym typeface="Open Sauce Light"/>
              </a:rPr>
            </a:br>
            <a:r>
              <a:rPr lang="en-US" sz="3200" spc="-27" dirty="0">
                <a:solidFill>
                  <a:srgbClr val="F5B4FF"/>
                </a:solidFill>
                <a:latin typeface="Open Sauce Light"/>
                <a:ea typeface="Open Sauce Light"/>
                <a:cs typeface="Open Sauce Light"/>
                <a:sym typeface="Open Sauce Light"/>
              </a:rPr>
              <a:t>NA Literature</a:t>
            </a:r>
          </a:p>
          <a:p>
            <a:pPr marL="2286000" indent="-2286000">
              <a:lnSpc>
                <a:spcPts val="3340"/>
              </a:lnSpc>
              <a:spcBef>
                <a:spcPts val="1200"/>
              </a:spcBef>
            </a:pPr>
            <a:r>
              <a:rPr lang="en-US" sz="3200" spc="-27" dirty="0">
                <a:ln w="19050">
                  <a:solidFill>
                    <a:srgbClr val="F5B4FF"/>
                  </a:solidFill>
                </a:ln>
                <a:solidFill>
                  <a:srgbClr val="F5B4FF"/>
                </a:solidFill>
                <a:latin typeface="Open Sauce Light"/>
                <a:ea typeface="Open Sauce Light"/>
                <a:cs typeface="Open Sauce Light"/>
                <a:sym typeface="Open Sauce Light"/>
              </a:rPr>
              <a:t>Bulletin 35:  </a:t>
            </a:r>
            <a:r>
              <a:rPr lang="en-US" sz="3200" spc="-27" dirty="0">
                <a:solidFill>
                  <a:srgbClr val="F5B4FF"/>
                </a:solidFill>
                <a:latin typeface="Open Sauce Light"/>
                <a:ea typeface="Open Sauce Light"/>
                <a:cs typeface="Open Sauce Light"/>
                <a:sym typeface="Open Sauce Light"/>
              </a:rPr>
              <a:t>Narcotics Anonymous Copyrights and Literature</a:t>
            </a:r>
          </a:p>
        </p:txBody>
      </p:sp>
    </p:spTree>
    <p:extLst>
      <p:ext uri="{BB962C8B-B14F-4D97-AF65-F5344CB8AC3E}">
        <p14:creationId xmlns:p14="http://schemas.microsoft.com/office/powerpoint/2010/main" val="2188105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45AD3A70-AFDB-92AA-1AE5-CC39FE51AC26}"/>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0EC86202-CFBD-BD4B-79D3-8C3D0EDD0A55}"/>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2" name="TextBox 29">
            <a:extLst>
              <a:ext uri="{FF2B5EF4-FFF2-40B4-BE49-F238E27FC236}">
                <a16:creationId xmlns:a16="http://schemas.microsoft.com/office/drawing/2014/main" id="{0D385B9C-8ADE-7D45-F003-68D86141F732}"/>
              </a:ext>
            </a:extLst>
          </p:cNvPr>
          <p:cNvSpPr txBox="1"/>
          <p:nvPr/>
        </p:nvSpPr>
        <p:spPr>
          <a:xfrm>
            <a:off x="381000" y="304800"/>
            <a:ext cx="6934200" cy="1477328"/>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Inmate Tablets</a:t>
            </a:r>
          </a:p>
          <a:p>
            <a:endParaRPr lang="en-US" sz="4800" b="1" dirty="0">
              <a:solidFill>
                <a:srgbClr val="C55CD1"/>
              </a:solidFill>
              <a:latin typeface="Open Sauce Bold"/>
              <a:ea typeface="Open Sauce Bold"/>
              <a:cs typeface="Open Sauce Bold"/>
              <a:sym typeface="Open Sauce Bold"/>
            </a:endParaRPr>
          </a:p>
        </p:txBody>
      </p:sp>
      <p:pic>
        <p:nvPicPr>
          <p:cNvPr id="8" name="Picture 7" descr="A cell phone with a blue screen&#10;&#10;Description automatically generated">
            <a:extLst>
              <a:ext uri="{FF2B5EF4-FFF2-40B4-BE49-F238E27FC236}">
                <a16:creationId xmlns:a16="http://schemas.microsoft.com/office/drawing/2014/main" id="{0CDE81F4-C395-D00A-288B-D0581117E9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00" y="324293"/>
            <a:ext cx="3753273" cy="5029200"/>
          </a:xfrm>
          <a:prstGeom prst="rect">
            <a:avLst/>
          </a:prstGeom>
        </p:spPr>
      </p:pic>
      <p:sp>
        <p:nvSpPr>
          <p:cNvPr id="10" name="TextBox 33">
            <a:extLst>
              <a:ext uri="{FF2B5EF4-FFF2-40B4-BE49-F238E27FC236}">
                <a16:creationId xmlns:a16="http://schemas.microsoft.com/office/drawing/2014/main" id="{2EC10052-1A13-F22B-E1CC-6BE707E12691}"/>
              </a:ext>
            </a:extLst>
          </p:cNvPr>
          <p:cNvSpPr txBox="1"/>
          <p:nvPr/>
        </p:nvSpPr>
        <p:spPr>
          <a:xfrm>
            <a:off x="381000" y="1219200"/>
            <a:ext cx="5105400" cy="5201424"/>
          </a:xfrm>
          <a:prstGeom prst="rect">
            <a:avLst/>
          </a:prstGeom>
        </p:spPr>
        <p:txBody>
          <a:bodyPr wrap="square" lIns="0" tIns="0" rIns="0" bIns="0" rtlCol="0" anchor="t">
            <a:spAutoFit/>
          </a:bodyPr>
          <a:lstStyle/>
          <a:p>
            <a:pPr marL="342900" indent="-342900">
              <a:spcBef>
                <a:spcPts val="1200"/>
              </a:spcBef>
              <a:buFont typeface="Arial" panose="020B0604020202020204" pitchFamily="34" charset="0"/>
              <a:buChar char="•"/>
            </a:pPr>
            <a:r>
              <a:rPr lang="en-US" sz="3600" spc="-27" dirty="0">
                <a:ln>
                  <a:solidFill>
                    <a:schemeClr val="bg1"/>
                  </a:solidFill>
                </a:ln>
                <a:solidFill>
                  <a:schemeClr val="bg1"/>
                </a:solidFill>
                <a:latin typeface="Open Sauce Light"/>
                <a:ea typeface="Open Sauce Light"/>
                <a:cs typeface="Open Sauce Light"/>
                <a:sym typeface="Open Sauce Light"/>
              </a:rPr>
              <a:t>Some facilities offer tablets to inmates</a:t>
            </a:r>
          </a:p>
          <a:p>
            <a:pPr marL="342900" indent="-342900">
              <a:spcBef>
                <a:spcPts val="1200"/>
              </a:spcBef>
              <a:buFont typeface="Arial" panose="020B0604020202020204" pitchFamily="34" charset="0"/>
              <a:buChar char="•"/>
            </a:pPr>
            <a:r>
              <a:rPr lang="en-US" sz="3600" spc="-27" dirty="0">
                <a:ln>
                  <a:solidFill>
                    <a:schemeClr val="bg1"/>
                  </a:solidFill>
                </a:ln>
                <a:solidFill>
                  <a:schemeClr val="bg1"/>
                </a:solidFill>
                <a:latin typeface="Open Sauce Light"/>
                <a:ea typeface="Open Sauce Light"/>
                <a:cs typeface="Open Sauce Light"/>
                <a:sym typeface="Open Sauce Light"/>
              </a:rPr>
              <a:t>NAWS clears the way to share NA literature</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Audio BT</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Pamphlets </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Booklets</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Intro Guide</a:t>
            </a:r>
          </a:p>
        </p:txBody>
      </p:sp>
      <p:sp>
        <p:nvSpPr>
          <p:cNvPr id="3" name="Rounded Rectangle 2">
            <a:extLst>
              <a:ext uri="{FF2B5EF4-FFF2-40B4-BE49-F238E27FC236}">
                <a16:creationId xmlns:a16="http://schemas.microsoft.com/office/drawing/2014/main" id="{157AB808-6154-A8F0-6F15-DC03B09D5947}"/>
              </a:ext>
            </a:extLst>
          </p:cNvPr>
          <p:cNvSpPr/>
          <p:nvPr/>
        </p:nvSpPr>
        <p:spPr>
          <a:xfrm>
            <a:off x="4165600" y="4429181"/>
            <a:ext cx="4800600" cy="22860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F488F591-0E9C-1A26-737A-4DAF0499BC7F}"/>
              </a:ext>
            </a:extLst>
          </p:cNvPr>
          <p:cNvSpPr txBox="1"/>
          <p:nvPr/>
        </p:nvSpPr>
        <p:spPr>
          <a:xfrm>
            <a:off x="4413684" y="4657781"/>
            <a:ext cx="4425516" cy="1969770"/>
          </a:xfrm>
          <a:prstGeom prst="rect">
            <a:avLst/>
          </a:prstGeom>
        </p:spPr>
        <p:txBody>
          <a:bodyPr wrap="square" lIns="0" tIns="0" rIns="0" bIns="0" rtlCol="0" anchor="t">
            <a:spAutoFit/>
          </a:bodyPr>
          <a:lstStyle/>
          <a:p>
            <a:r>
              <a:rPr lang="en-US" sz="3200" b="1" spc="-73" dirty="0">
                <a:solidFill>
                  <a:srgbClr val="0E0637"/>
                </a:solidFill>
                <a:latin typeface="Open Sauce Bold"/>
                <a:ea typeface="Open Sauce Bold"/>
                <a:cs typeface="Open Sauce Bold"/>
                <a:sym typeface="Open Sauce Bold"/>
              </a:rPr>
              <a:t>NAWS is working on an app for tablets that will make it easier to access materials.</a:t>
            </a:r>
          </a:p>
        </p:txBody>
      </p:sp>
    </p:spTree>
    <p:extLst>
      <p:ext uri="{BB962C8B-B14F-4D97-AF65-F5344CB8AC3E}">
        <p14:creationId xmlns:p14="http://schemas.microsoft.com/office/powerpoint/2010/main" val="139047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5EB1-155E-66D6-7259-F3E2374A6052}"/>
            </a:ext>
          </a:extLst>
        </p:cNvPr>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3BCB963C-C8EB-B1E7-6434-31BAEE8F61E3}"/>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48B7FA2F-7EF8-802C-39E7-7AEBFC7835A4}"/>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2" name="TextBox 29">
            <a:extLst>
              <a:ext uri="{FF2B5EF4-FFF2-40B4-BE49-F238E27FC236}">
                <a16:creationId xmlns:a16="http://schemas.microsoft.com/office/drawing/2014/main" id="{6BDACDEB-8C82-C6CB-3C5E-CC19C461D120}"/>
              </a:ext>
            </a:extLst>
          </p:cNvPr>
          <p:cNvSpPr txBox="1"/>
          <p:nvPr/>
        </p:nvSpPr>
        <p:spPr>
          <a:xfrm>
            <a:off x="381000" y="304800"/>
            <a:ext cx="11430000" cy="2215991"/>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NAWS is also working on more audio literature because that is the most frequently accessed on tablets. </a:t>
            </a:r>
          </a:p>
        </p:txBody>
      </p:sp>
      <p:sp>
        <p:nvSpPr>
          <p:cNvPr id="10" name="TextBox 33">
            <a:extLst>
              <a:ext uri="{FF2B5EF4-FFF2-40B4-BE49-F238E27FC236}">
                <a16:creationId xmlns:a16="http://schemas.microsoft.com/office/drawing/2014/main" id="{CAF77606-5EA3-99E8-B57A-F34CB6F53524}"/>
              </a:ext>
            </a:extLst>
          </p:cNvPr>
          <p:cNvSpPr txBox="1"/>
          <p:nvPr/>
        </p:nvSpPr>
        <p:spPr>
          <a:xfrm>
            <a:off x="838200" y="3314700"/>
            <a:ext cx="6781800" cy="2971800"/>
          </a:xfrm>
          <a:prstGeom prst="rect">
            <a:avLst/>
          </a:prstGeom>
        </p:spPr>
        <p:txBody>
          <a:bodyPr wrap="square" lIns="0" tIns="0" rIns="0" bIns="0" rtlCol="0" anchor="t">
            <a:spAutoFit/>
          </a:bodyPr>
          <a:lstStyle/>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There are many requests from members for </a:t>
            </a:r>
            <a:r>
              <a:rPr lang="en-US" sz="3600" i="1" spc="-27" dirty="0">
                <a:ln>
                  <a:solidFill>
                    <a:schemeClr val="bg1"/>
                  </a:solidFill>
                </a:ln>
                <a:solidFill>
                  <a:schemeClr val="bg1"/>
                </a:solidFill>
                <a:latin typeface="Open Sauce Light"/>
                <a:ea typeface="Open Sauce Light"/>
                <a:cs typeface="Open Sauce Light"/>
                <a:sym typeface="Open Sauce Light"/>
              </a:rPr>
              <a:t>Just for Today </a:t>
            </a:r>
            <a:r>
              <a:rPr lang="en-US" sz="3600" spc="-27" dirty="0">
                <a:ln>
                  <a:solidFill>
                    <a:schemeClr val="bg1"/>
                  </a:solidFill>
                </a:ln>
                <a:solidFill>
                  <a:schemeClr val="bg1"/>
                </a:solidFill>
                <a:latin typeface="Open Sauce Light"/>
                <a:ea typeface="Open Sauce Light"/>
                <a:cs typeface="Open Sauce Light"/>
                <a:sym typeface="Open Sauce Light"/>
              </a:rPr>
              <a:t>audio. </a:t>
            </a:r>
          </a:p>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With the help of zones, </a:t>
            </a:r>
            <a:br>
              <a:rPr lang="en-US" sz="3600" spc="-27" dirty="0">
                <a:ln>
                  <a:solidFill>
                    <a:schemeClr val="bg1"/>
                  </a:solidFill>
                </a:ln>
                <a:solidFill>
                  <a:schemeClr val="bg1"/>
                </a:solidFill>
                <a:latin typeface="Open Sauce Light"/>
                <a:ea typeface="Open Sauce Light"/>
                <a:cs typeface="Open Sauce Light"/>
                <a:sym typeface="Open Sauce Light"/>
              </a:rPr>
            </a:br>
            <a:r>
              <a:rPr lang="en-US" sz="3600" spc="-27" dirty="0">
                <a:ln>
                  <a:solidFill>
                    <a:schemeClr val="bg1"/>
                  </a:solidFill>
                </a:ln>
                <a:solidFill>
                  <a:schemeClr val="bg1"/>
                </a:solidFill>
                <a:latin typeface="Open Sauce Light"/>
                <a:ea typeface="Open Sauce Light"/>
                <a:cs typeface="Open Sauce Light"/>
                <a:sym typeface="Open Sauce Light"/>
              </a:rPr>
              <a:t>that is getting recorded.</a:t>
            </a:r>
          </a:p>
        </p:txBody>
      </p:sp>
      <p:pic>
        <p:nvPicPr>
          <p:cNvPr id="12" name="Picture 11">
            <a:extLst>
              <a:ext uri="{FF2B5EF4-FFF2-40B4-BE49-F238E27FC236}">
                <a16:creationId xmlns:a16="http://schemas.microsoft.com/office/drawing/2014/main" id="{374019AD-060A-4C96-F035-93B30844B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44095">
            <a:off x="8465693" y="2685414"/>
            <a:ext cx="2557381" cy="3871591"/>
          </a:xfrm>
          <a:prstGeom prst="rect">
            <a:avLst/>
          </a:prstGeom>
        </p:spPr>
      </p:pic>
    </p:spTree>
    <p:extLst>
      <p:ext uri="{BB962C8B-B14F-4D97-AF65-F5344CB8AC3E}">
        <p14:creationId xmlns:p14="http://schemas.microsoft.com/office/powerpoint/2010/main" val="2267225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map of the world with text&#10;&#10;Description automatically generated">
            <a:extLst>
              <a:ext uri="{FF2B5EF4-FFF2-40B4-BE49-F238E27FC236}">
                <a16:creationId xmlns:a16="http://schemas.microsoft.com/office/drawing/2014/main" id="{ABA04030-FC49-589B-E299-130303939118}"/>
              </a:ext>
            </a:extLst>
          </p:cNvPr>
          <p:cNvPicPr>
            <a:picLocks noChangeAspect="1"/>
          </p:cNvPicPr>
          <p:nvPr/>
        </p:nvPicPr>
        <p:blipFill rotWithShape="1">
          <a:blip r:embed="rId3">
            <a:extLst>
              <a:ext uri="{28A0092B-C50C-407E-A947-70E740481C1C}">
                <a14:useLocalDpi xmlns:a14="http://schemas.microsoft.com/office/drawing/2010/main" val="0"/>
              </a:ext>
            </a:extLst>
          </a:blip>
          <a:srcRect t="2640" b="3261"/>
          <a:stretch/>
        </p:blipFill>
        <p:spPr>
          <a:xfrm>
            <a:off x="457200" y="0"/>
            <a:ext cx="11277600" cy="6866686"/>
          </a:xfrm>
          <a:prstGeom prst="rect">
            <a:avLst/>
          </a:prstGeom>
        </p:spPr>
      </p:pic>
    </p:spTree>
    <p:extLst>
      <p:ext uri="{BB962C8B-B14F-4D97-AF65-F5344CB8AC3E}">
        <p14:creationId xmlns:p14="http://schemas.microsoft.com/office/powerpoint/2010/main" val="3079576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black circle with white lines&#10;&#10;Description automatically generated">
            <a:extLst>
              <a:ext uri="{FF2B5EF4-FFF2-40B4-BE49-F238E27FC236}">
                <a16:creationId xmlns:a16="http://schemas.microsoft.com/office/drawing/2014/main" id="{DDD989C0-F7DB-E8DA-1D50-7B8ECE32AFF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rot="5400000">
            <a:off x="8737600" y="-9041"/>
            <a:ext cx="3454400" cy="3454400"/>
          </a:xfrm>
          <a:prstGeom prst="rect">
            <a:avLst/>
          </a:prstGeom>
        </p:spPr>
      </p:pic>
      <p:pic>
        <p:nvPicPr>
          <p:cNvPr id="15" name="Picture 14" descr="A black circle with white lines&#10;&#10;Description automatically generated">
            <a:extLst>
              <a:ext uri="{FF2B5EF4-FFF2-40B4-BE49-F238E27FC236}">
                <a16:creationId xmlns:a16="http://schemas.microsoft.com/office/drawing/2014/main" id="{4589E271-BF1A-0C9D-C255-C60B0F36FCD8}"/>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a:off x="9668933" y="0"/>
            <a:ext cx="2523067" cy="2497667"/>
          </a:xfrm>
          <a:prstGeom prst="rect">
            <a:avLst/>
          </a:prstGeom>
        </p:spPr>
      </p:pic>
      <p:pic>
        <p:nvPicPr>
          <p:cNvPr id="17" name="Picture 16" descr="Several papers with text overlay&#10;&#10;Description automatically generated with medium confidence">
            <a:extLst>
              <a:ext uri="{FF2B5EF4-FFF2-40B4-BE49-F238E27FC236}">
                <a16:creationId xmlns:a16="http://schemas.microsoft.com/office/drawing/2014/main" id="{F4CA6D1B-0E97-A82D-8B99-A8A96C304F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817"/>
            <a:ext cx="12192000" cy="6797183"/>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7212200" y="152400"/>
            <a:ext cx="4946462" cy="2808461"/>
          </a:xfrm>
          <a:prstGeom prst="rect">
            <a:avLst/>
          </a:prstGeom>
        </p:spPr>
        <p:txBody>
          <a:bodyPr wrap="square" lIns="0" tIns="0" rIns="0" bIns="0" rtlCol="0" anchor="t">
            <a:spAutoFit/>
          </a:bodyPr>
          <a:lstStyle/>
          <a:p>
            <a:pPr>
              <a:lnSpc>
                <a:spcPts val="7319"/>
              </a:lnSpc>
            </a:pPr>
            <a:r>
              <a:rPr lang="en-US" sz="6600" b="1" spc="-100" dirty="0">
                <a:solidFill>
                  <a:srgbClr val="FFFFFF"/>
                </a:solidFill>
                <a:latin typeface="Open Sauce Bold"/>
                <a:ea typeface="Open Sauce Bold"/>
                <a:cs typeface="Open Sauce Bold"/>
                <a:sym typeface="Open Sauce Bold"/>
              </a:rPr>
              <a:t>Some of </a:t>
            </a:r>
            <a:br>
              <a:rPr lang="en-US" sz="6600" b="1" spc="-100" dirty="0">
                <a:solidFill>
                  <a:srgbClr val="FFFFFF"/>
                </a:solidFill>
                <a:latin typeface="Open Sauce Bold"/>
                <a:ea typeface="Open Sauce Bold"/>
                <a:cs typeface="Open Sauce Bold"/>
                <a:sym typeface="Open Sauce Bold"/>
              </a:rPr>
            </a:br>
            <a:r>
              <a:rPr lang="en-US" sz="6600" b="1" spc="-100" dirty="0">
                <a:solidFill>
                  <a:srgbClr val="FFFFFF"/>
                </a:solidFill>
                <a:latin typeface="Open Sauce Bold"/>
                <a:ea typeface="Open Sauce Bold"/>
                <a:cs typeface="Open Sauce Bold"/>
                <a:sym typeface="Open Sauce Bold"/>
              </a:rPr>
              <a:t>the latest translations</a:t>
            </a:r>
            <a:endParaRPr lang="en-US" sz="7266" b="1" spc="-100" dirty="0">
              <a:solidFill>
                <a:srgbClr val="FFFFFF"/>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1762586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AE58-9908-B694-B50E-2637B8129B8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9C5F0A1-9DFF-3E7A-EFDF-D2A12126AEED}"/>
              </a:ext>
            </a:extLst>
          </p:cNvPr>
          <p:cNvGrpSpPr/>
          <p:nvPr/>
        </p:nvGrpSpPr>
        <p:grpSpPr>
          <a:xfrm rot="16200000">
            <a:off x="68636" y="0"/>
            <a:ext cx="3454400" cy="3454400"/>
            <a:chOff x="26276" y="829159"/>
            <a:chExt cx="3454400" cy="3454400"/>
          </a:xfrm>
        </p:grpSpPr>
        <p:pic>
          <p:nvPicPr>
            <p:cNvPr id="14" name="Picture 13" descr="A black circle with white lines&#10;&#10;Description automatically generated">
              <a:extLst>
                <a:ext uri="{FF2B5EF4-FFF2-40B4-BE49-F238E27FC236}">
                  <a16:creationId xmlns:a16="http://schemas.microsoft.com/office/drawing/2014/main" id="{01B5CB8F-DB6E-7B11-BFC6-01A96323FE6A}"/>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rot="5400000">
              <a:off x="26276" y="829159"/>
              <a:ext cx="3454400" cy="3454400"/>
            </a:xfrm>
            <a:prstGeom prst="rect">
              <a:avLst/>
            </a:prstGeom>
          </p:spPr>
        </p:pic>
        <p:pic>
          <p:nvPicPr>
            <p:cNvPr id="15" name="Picture 14" descr="A black circle with white lines&#10;&#10;Description automatically generated">
              <a:extLst>
                <a:ext uri="{FF2B5EF4-FFF2-40B4-BE49-F238E27FC236}">
                  <a16:creationId xmlns:a16="http://schemas.microsoft.com/office/drawing/2014/main" id="{A15357FC-5AF1-DA43-7B12-7C0A3BFB9043}"/>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a:off x="957609" y="838200"/>
              <a:ext cx="2523067" cy="2497667"/>
            </a:xfrm>
            <a:prstGeom prst="rect">
              <a:avLst/>
            </a:prstGeom>
          </p:spPr>
        </p:pic>
      </p:grpSp>
      <p:sp>
        <p:nvSpPr>
          <p:cNvPr id="6" name="TextBox 25">
            <a:extLst>
              <a:ext uri="{FF2B5EF4-FFF2-40B4-BE49-F238E27FC236}">
                <a16:creationId xmlns:a16="http://schemas.microsoft.com/office/drawing/2014/main" id="{8C4DA85F-88E5-11E5-A6BA-29A985264CFC}"/>
              </a:ext>
            </a:extLst>
          </p:cNvPr>
          <p:cNvSpPr txBox="1"/>
          <p:nvPr/>
        </p:nvSpPr>
        <p:spPr>
          <a:xfrm>
            <a:off x="762000" y="4572000"/>
            <a:ext cx="5486400" cy="879023"/>
          </a:xfrm>
          <a:prstGeom prst="rect">
            <a:avLst/>
          </a:prstGeom>
        </p:spPr>
        <p:txBody>
          <a:bodyPr wrap="square" lIns="0" tIns="0" rIns="0" bIns="0" rtlCol="0" anchor="t">
            <a:spAutoFit/>
          </a:bodyPr>
          <a:lstStyle/>
          <a:p>
            <a:pPr>
              <a:lnSpc>
                <a:spcPts val="7319"/>
              </a:lnSpc>
            </a:pPr>
            <a:r>
              <a:rPr lang="en-US" sz="5000" b="1" spc="-100" dirty="0" err="1">
                <a:solidFill>
                  <a:srgbClr val="FFFFFF"/>
                </a:solidFill>
                <a:latin typeface="Open Sauce Bold"/>
                <a:ea typeface="Open Sauce Bold"/>
                <a:cs typeface="Open Sauce Bold"/>
                <a:sym typeface="Open Sauce Bold"/>
              </a:rPr>
              <a:t>na.org</a:t>
            </a:r>
            <a:r>
              <a:rPr lang="en-US" sz="5000" b="1" spc="-100" dirty="0">
                <a:solidFill>
                  <a:srgbClr val="FFFFFF"/>
                </a:solidFill>
                <a:latin typeface="Open Sauce Bold"/>
                <a:ea typeface="Open Sauce Bold"/>
                <a:cs typeface="Open Sauce Bold"/>
                <a:sym typeface="Open Sauce Bold"/>
              </a:rPr>
              <a:t>/webstore</a:t>
            </a:r>
          </a:p>
        </p:txBody>
      </p:sp>
      <p:pic>
        <p:nvPicPr>
          <p:cNvPr id="4" name="Picture 3">
            <a:extLst>
              <a:ext uri="{FF2B5EF4-FFF2-40B4-BE49-F238E27FC236}">
                <a16:creationId xmlns:a16="http://schemas.microsoft.com/office/drawing/2014/main" id="{CBF10EB4-3446-B05C-8FDC-A42A3302C3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7626" y="228600"/>
            <a:ext cx="4964674" cy="6438900"/>
          </a:xfrm>
          <a:prstGeom prst="rect">
            <a:avLst/>
          </a:prstGeom>
        </p:spPr>
      </p:pic>
      <p:sp>
        <p:nvSpPr>
          <p:cNvPr id="2" name="TextBox 29">
            <a:extLst>
              <a:ext uri="{FF2B5EF4-FFF2-40B4-BE49-F238E27FC236}">
                <a16:creationId xmlns:a16="http://schemas.microsoft.com/office/drawing/2014/main" id="{ADA17DCD-9016-6054-6221-8C1EF9FD421D}"/>
              </a:ext>
            </a:extLst>
          </p:cNvPr>
          <p:cNvSpPr txBox="1"/>
          <p:nvPr/>
        </p:nvSpPr>
        <p:spPr>
          <a:xfrm>
            <a:off x="453931" y="1248833"/>
            <a:ext cx="6248400" cy="1477328"/>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Product News Flash has been updated. </a:t>
            </a:r>
          </a:p>
        </p:txBody>
      </p:sp>
    </p:spTree>
    <p:extLst>
      <p:ext uri="{BB962C8B-B14F-4D97-AF65-F5344CB8AC3E}">
        <p14:creationId xmlns:p14="http://schemas.microsoft.com/office/powerpoint/2010/main" val="808497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7" name="TextBox 25">
            <a:extLst>
              <a:ext uri="{FF2B5EF4-FFF2-40B4-BE49-F238E27FC236}">
                <a16:creationId xmlns:a16="http://schemas.microsoft.com/office/drawing/2014/main" id="{A1404243-9EF4-6293-04DD-DDA72AA4EB37}"/>
              </a:ext>
            </a:extLst>
          </p:cNvPr>
          <p:cNvSpPr txBox="1"/>
          <p:nvPr/>
        </p:nvSpPr>
        <p:spPr>
          <a:xfrm>
            <a:off x="228600" y="304800"/>
            <a:ext cx="80010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na.org/wcna</a:t>
            </a:r>
          </a:p>
        </p:txBody>
      </p:sp>
      <p:sp>
        <p:nvSpPr>
          <p:cNvPr id="15" name="TextBox 29">
            <a:extLst>
              <a:ext uri="{FF2B5EF4-FFF2-40B4-BE49-F238E27FC236}">
                <a16:creationId xmlns:a16="http://schemas.microsoft.com/office/drawing/2014/main" id="{9E0C4E96-E72E-9476-AF5E-A854CDB01B36}"/>
              </a:ext>
            </a:extLst>
          </p:cNvPr>
          <p:cNvSpPr txBox="1"/>
          <p:nvPr/>
        </p:nvSpPr>
        <p:spPr>
          <a:xfrm>
            <a:off x="152400" y="1441132"/>
            <a:ext cx="5334000" cy="5416868"/>
          </a:xfrm>
          <a:prstGeom prst="rect">
            <a:avLst/>
          </a:prstGeom>
        </p:spPr>
        <p:txBody>
          <a:bodyPr wrap="square" lIns="0" tIns="0" rIns="0" bIns="0" rtlCol="0" anchor="t">
            <a:spAutoFit/>
          </a:bodyPr>
          <a:lstStyle/>
          <a:p>
            <a:r>
              <a:rPr lang="en-US" sz="3200">
                <a:solidFill>
                  <a:srgbClr val="C55CD1"/>
                </a:solidFill>
                <a:latin typeface="Open Sauce Bold"/>
                <a:ea typeface="Open Sauce Bold"/>
                <a:cs typeface="Open Sauce Bold"/>
                <a:sym typeface="Open Sauce Bold"/>
              </a:rPr>
              <a:t>The World Convention of Narcotics Anonymous brings tens of thousands of members together. Thousands more, including many correctional facilities, connect for free through simultaneously translated audio streaming of main meetings.</a:t>
            </a:r>
          </a:p>
        </p:txBody>
      </p:sp>
      <p:sp>
        <p:nvSpPr>
          <p:cNvPr id="10" name="TextBox 33">
            <a:extLst>
              <a:ext uri="{FF2B5EF4-FFF2-40B4-BE49-F238E27FC236}">
                <a16:creationId xmlns:a16="http://schemas.microsoft.com/office/drawing/2014/main" id="{1D777710-886D-F875-AD02-93F1F262D130}"/>
              </a:ext>
            </a:extLst>
          </p:cNvPr>
          <p:cNvSpPr txBox="1"/>
          <p:nvPr/>
        </p:nvSpPr>
        <p:spPr>
          <a:xfrm>
            <a:off x="7467600" y="304800"/>
            <a:ext cx="5334000" cy="1661993"/>
          </a:xfrm>
          <a:prstGeom prst="rect">
            <a:avLst/>
          </a:prstGeom>
        </p:spPr>
        <p:txBody>
          <a:bodyPr wrap="square" lIns="0" tIns="0" rIns="0" bIns="0" rtlCol="0" anchor="t">
            <a:spAutoFit/>
          </a:bodyPr>
          <a:lstStyle/>
          <a:p>
            <a:r>
              <a:rPr lang="en-US" sz="3600" spc="-27">
                <a:solidFill>
                  <a:schemeClr val="bg1"/>
                </a:solidFill>
                <a:latin typeface="Open Sauce Light"/>
                <a:ea typeface="Open Sauce Light"/>
                <a:cs typeface="Open Sauce Light"/>
                <a:sym typeface="Open Sauce Light"/>
              </a:rPr>
              <a:t>Go here to keep updated and listen to past recordings.</a:t>
            </a:r>
          </a:p>
        </p:txBody>
      </p:sp>
      <p:cxnSp>
        <p:nvCxnSpPr>
          <p:cNvPr id="11" name="Straight Arrow Connector 10">
            <a:extLst>
              <a:ext uri="{FF2B5EF4-FFF2-40B4-BE49-F238E27FC236}">
                <a16:creationId xmlns:a16="http://schemas.microsoft.com/office/drawing/2014/main" id="{65730903-FBB7-5ED8-5829-48E19084A116}"/>
              </a:ext>
            </a:extLst>
          </p:cNvPr>
          <p:cNvCxnSpPr>
            <a:cxnSpLocks/>
          </p:cNvCxnSpPr>
          <p:nvPr/>
        </p:nvCxnSpPr>
        <p:spPr>
          <a:xfrm flipH="1">
            <a:off x="5562600" y="609600"/>
            <a:ext cx="1905000" cy="228600"/>
          </a:xfrm>
          <a:prstGeom prst="straightConnector1">
            <a:avLst/>
          </a:prstGeom>
          <a:ln w="104775">
            <a:solidFill>
              <a:srgbClr val="9244C4"/>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large crowd of people in a room&#10;&#10;Description automatically generated">
            <a:extLst>
              <a:ext uri="{FF2B5EF4-FFF2-40B4-BE49-F238E27FC236}">
                <a16:creationId xmlns:a16="http://schemas.microsoft.com/office/drawing/2014/main" id="{7CB19838-BF34-1272-EF76-760A0939EA64}"/>
              </a:ext>
            </a:extLst>
          </p:cNvPr>
          <p:cNvPicPr>
            <a:picLocks noChangeAspect="1"/>
          </p:cNvPicPr>
          <p:nvPr/>
        </p:nvPicPr>
        <p:blipFill rotWithShape="1">
          <a:blip r:embed="rId6">
            <a:extLst>
              <a:ext uri="{28A0092B-C50C-407E-A947-70E740481C1C}">
                <a14:useLocalDpi xmlns:a14="http://schemas.microsoft.com/office/drawing/2010/main" val="0"/>
              </a:ext>
            </a:extLst>
          </a:blip>
          <a:srcRect t="19815" b="23177"/>
          <a:stretch/>
        </p:blipFill>
        <p:spPr>
          <a:xfrm>
            <a:off x="5638800" y="2057400"/>
            <a:ext cx="6172200" cy="3499073"/>
          </a:xfrm>
          <a:prstGeom prst="rect">
            <a:avLst/>
          </a:prstGeom>
        </p:spPr>
      </p:pic>
      <p:sp>
        <p:nvSpPr>
          <p:cNvPr id="8" name="Rounded Rectangle 7">
            <a:extLst>
              <a:ext uri="{FF2B5EF4-FFF2-40B4-BE49-F238E27FC236}">
                <a16:creationId xmlns:a16="http://schemas.microsoft.com/office/drawing/2014/main" id="{2BCF402D-08FE-9C0B-C349-B5FAC241DD50}"/>
              </a:ext>
            </a:extLst>
          </p:cNvPr>
          <p:cNvSpPr/>
          <p:nvPr/>
        </p:nvSpPr>
        <p:spPr>
          <a:xfrm>
            <a:off x="5562600" y="4495800"/>
            <a:ext cx="6400800" cy="22098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8">
            <a:extLst>
              <a:ext uri="{FF2B5EF4-FFF2-40B4-BE49-F238E27FC236}">
                <a16:creationId xmlns:a16="http://schemas.microsoft.com/office/drawing/2014/main" id="{F92A4D25-E8DB-44B1-FC51-696357DB20D2}"/>
              </a:ext>
            </a:extLst>
          </p:cNvPr>
          <p:cNvSpPr txBox="1"/>
          <p:nvPr/>
        </p:nvSpPr>
        <p:spPr>
          <a:xfrm>
            <a:off x="5867400" y="4572000"/>
            <a:ext cx="6172200" cy="1969770"/>
          </a:xfrm>
          <a:prstGeom prst="rect">
            <a:avLst/>
          </a:prstGeom>
        </p:spPr>
        <p:txBody>
          <a:bodyPr wrap="square" lIns="0" tIns="0" rIns="0" bIns="0" rtlCol="0" anchor="t">
            <a:spAutoFit/>
          </a:bodyPr>
          <a:lstStyle/>
          <a:p>
            <a:r>
              <a:rPr lang="en-US" sz="3200" b="1" spc="-73">
                <a:solidFill>
                  <a:srgbClr val="0E0637"/>
                </a:solidFill>
                <a:latin typeface="Open Sauce Bold"/>
                <a:ea typeface="Open Sauce Bold"/>
                <a:cs typeface="Open Sauce Bold"/>
                <a:sym typeface="Open Sauce Bold"/>
              </a:rPr>
              <a:t>We are delighted to announce that in 2028, WCNA 39 will celebrate NA’s 75th anniversary in Dublin, Ireland!</a:t>
            </a:r>
          </a:p>
        </p:txBody>
      </p:sp>
    </p:spTree>
    <p:extLst>
      <p:ext uri="{BB962C8B-B14F-4D97-AF65-F5344CB8AC3E}">
        <p14:creationId xmlns:p14="http://schemas.microsoft.com/office/powerpoint/2010/main" val="1242354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F570206D-6247-81FC-174A-38A377E2C0E5}"/>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9CE467DE-E5DC-C60B-F0FD-3A8623D55D2E}"/>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C582E870-8E99-0EAD-C8F2-2BE63AE1FF23}"/>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5" name="Picture 4" descr="A black circle with white lines&#10;&#10;Description automatically generated">
            <a:extLst>
              <a:ext uri="{FF2B5EF4-FFF2-40B4-BE49-F238E27FC236}">
                <a16:creationId xmlns:a16="http://schemas.microsoft.com/office/drawing/2014/main" id="{E052BEA9-D930-2121-8E85-771CDBA7F0FD}"/>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7" name="TextBox 29">
            <a:extLst>
              <a:ext uri="{FF2B5EF4-FFF2-40B4-BE49-F238E27FC236}">
                <a16:creationId xmlns:a16="http://schemas.microsoft.com/office/drawing/2014/main" id="{FC00F086-957E-8BB6-DC5A-FAD62B66D168}"/>
              </a:ext>
            </a:extLst>
          </p:cNvPr>
          <p:cNvSpPr txBox="1"/>
          <p:nvPr/>
        </p:nvSpPr>
        <p:spPr>
          <a:xfrm>
            <a:off x="380221" y="465772"/>
            <a:ext cx="5182379" cy="984885"/>
          </a:xfrm>
          <a:prstGeom prst="rect">
            <a:avLst/>
          </a:prstGeom>
        </p:spPr>
        <p:txBody>
          <a:bodyPr wrap="square" lIns="0" tIns="0" rIns="0" bIns="0" rtlCol="0" anchor="t">
            <a:spAutoFit/>
          </a:bodyPr>
          <a:lstStyle/>
          <a:p>
            <a:r>
              <a:rPr lang="en-US" sz="6400" b="1" dirty="0">
                <a:solidFill>
                  <a:srgbClr val="C55CD1"/>
                </a:solidFill>
                <a:latin typeface="Open Sauce Bold"/>
                <a:ea typeface="Open Sauce Bold"/>
                <a:cs typeface="Open Sauce Bold"/>
                <a:sym typeface="Open Sauce Bold"/>
              </a:rPr>
              <a:t>My NA app</a:t>
            </a:r>
          </a:p>
        </p:txBody>
      </p:sp>
      <p:grpSp>
        <p:nvGrpSpPr>
          <p:cNvPr id="9" name="Group 8">
            <a:extLst>
              <a:ext uri="{FF2B5EF4-FFF2-40B4-BE49-F238E27FC236}">
                <a16:creationId xmlns:a16="http://schemas.microsoft.com/office/drawing/2014/main" id="{B5C64353-731F-1DC6-0824-1E3CD0248A3A}"/>
              </a:ext>
            </a:extLst>
          </p:cNvPr>
          <p:cNvGrpSpPr/>
          <p:nvPr/>
        </p:nvGrpSpPr>
        <p:grpSpPr>
          <a:xfrm>
            <a:off x="3197901" y="3491984"/>
            <a:ext cx="8604254" cy="3366016"/>
            <a:chOff x="2338130" y="2741304"/>
            <a:chExt cx="7900416" cy="3090672"/>
          </a:xfrm>
        </p:grpSpPr>
        <p:pic>
          <p:nvPicPr>
            <p:cNvPr id="10" name="Image 1" descr="/mnt/data/Screenshot_20260811_134956_NA Meeting Search(1).jpg">
              <a:extLst>
                <a:ext uri="{FF2B5EF4-FFF2-40B4-BE49-F238E27FC236}">
                  <a16:creationId xmlns:a16="http://schemas.microsoft.com/office/drawing/2014/main" id="{5905290D-4F83-8243-7C8C-E6FF07EF39E1}"/>
                </a:ext>
              </a:extLst>
            </p:cNvPr>
            <p:cNvPicPr>
              <a:picLocks noChangeAspect="1"/>
            </p:cNvPicPr>
            <p:nvPr/>
          </p:nvPicPr>
          <p:blipFill>
            <a:blip r:embed="rId6"/>
            <a:stretch>
              <a:fillRect/>
            </a:stretch>
          </p:blipFill>
          <p:spPr>
            <a:xfrm>
              <a:off x="2338130" y="2741304"/>
              <a:ext cx="1426464" cy="3090672"/>
            </a:xfrm>
            <a:prstGeom prst="rect">
              <a:avLst/>
            </a:prstGeom>
          </p:spPr>
        </p:pic>
        <p:pic>
          <p:nvPicPr>
            <p:cNvPr id="11" name="Image 2" descr="/mnt/data/Screenshot_20260811_135134_NA Meeting Search(1).jpg">
              <a:extLst>
                <a:ext uri="{FF2B5EF4-FFF2-40B4-BE49-F238E27FC236}">
                  <a16:creationId xmlns:a16="http://schemas.microsoft.com/office/drawing/2014/main" id="{9E3F7F2D-6828-C877-DAF7-CF07F3420EFC}"/>
                </a:ext>
              </a:extLst>
            </p:cNvPr>
            <p:cNvPicPr>
              <a:picLocks noChangeAspect="1"/>
            </p:cNvPicPr>
            <p:nvPr/>
          </p:nvPicPr>
          <p:blipFill>
            <a:blip r:embed="rId7"/>
            <a:stretch>
              <a:fillRect/>
            </a:stretch>
          </p:blipFill>
          <p:spPr>
            <a:xfrm>
              <a:off x="3956618" y="2741304"/>
              <a:ext cx="1426464" cy="3090672"/>
            </a:xfrm>
            <a:prstGeom prst="rect">
              <a:avLst/>
            </a:prstGeom>
          </p:spPr>
        </p:pic>
        <p:pic>
          <p:nvPicPr>
            <p:cNvPr id="12" name="Image 3" descr="/mnt/data/Screenshot_20260811_135203_NA Meeting Search(1).jpg">
              <a:extLst>
                <a:ext uri="{FF2B5EF4-FFF2-40B4-BE49-F238E27FC236}">
                  <a16:creationId xmlns:a16="http://schemas.microsoft.com/office/drawing/2014/main" id="{A158E1C8-D06E-7512-DC56-AB91BD75CCA2}"/>
                </a:ext>
              </a:extLst>
            </p:cNvPr>
            <p:cNvPicPr>
              <a:picLocks noChangeAspect="1"/>
            </p:cNvPicPr>
            <p:nvPr/>
          </p:nvPicPr>
          <p:blipFill>
            <a:blip r:embed="rId8"/>
            <a:stretch>
              <a:fillRect/>
            </a:stretch>
          </p:blipFill>
          <p:spPr>
            <a:xfrm>
              <a:off x="5575106" y="2741304"/>
              <a:ext cx="1426464" cy="3090672"/>
            </a:xfrm>
            <a:prstGeom prst="rect">
              <a:avLst/>
            </a:prstGeom>
          </p:spPr>
        </p:pic>
        <p:pic>
          <p:nvPicPr>
            <p:cNvPr id="13" name="Image 4" descr="/mnt/data/Screenshot_20260811_135228_NA Meeting Search(1).jpg">
              <a:extLst>
                <a:ext uri="{FF2B5EF4-FFF2-40B4-BE49-F238E27FC236}">
                  <a16:creationId xmlns:a16="http://schemas.microsoft.com/office/drawing/2014/main" id="{6885C933-0666-5FA4-38CE-7C96EFC74144}"/>
                </a:ext>
              </a:extLst>
            </p:cNvPr>
            <p:cNvPicPr>
              <a:picLocks noChangeAspect="1"/>
            </p:cNvPicPr>
            <p:nvPr/>
          </p:nvPicPr>
          <p:blipFill>
            <a:blip r:embed="rId9"/>
            <a:stretch>
              <a:fillRect/>
            </a:stretch>
          </p:blipFill>
          <p:spPr>
            <a:xfrm>
              <a:off x="7193594" y="2741304"/>
              <a:ext cx="1426464" cy="3090672"/>
            </a:xfrm>
            <a:prstGeom prst="rect">
              <a:avLst/>
            </a:prstGeom>
          </p:spPr>
        </p:pic>
        <p:pic>
          <p:nvPicPr>
            <p:cNvPr id="14" name="Image 5" descr="/mnt/data/Screenshot_20260811_135321_NA Meeting Search(1).jpg">
              <a:extLst>
                <a:ext uri="{FF2B5EF4-FFF2-40B4-BE49-F238E27FC236}">
                  <a16:creationId xmlns:a16="http://schemas.microsoft.com/office/drawing/2014/main" id="{100FB304-1CBD-E432-7172-9245D713DA44}"/>
                </a:ext>
              </a:extLst>
            </p:cNvPr>
            <p:cNvPicPr>
              <a:picLocks noChangeAspect="1"/>
            </p:cNvPicPr>
            <p:nvPr/>
          </p:nvPicPr>
          <p:blipFill>
            <a:blip r:embed="rId10"/>
            <a:stretch>
              <a:fillRect/>
            </a:stretch>
          </p:blipFill>
          <p:spPr>
            <a:xfrm>
              <a:off x="8812082" y="2741304"/>
              <a:ext cx="1426464" cy="3090672"/>
            </a:xfrm>
            <a:prstGeom prst="rect">
              <a:avLst/>
            </a:prstGeom>
          </p:spPr>
        </p:pic>
      </p:grpSp>
      <p:sp>
        <p:nvSpPr>
          <p:cNvPr id="15" name="TextBox 29">
            <a:extLst>
              <a:ext uri="{FF2B5EF4-FFF2-40B4-BE49-F238E27FC236}">
                <a16:creationId xmlns:a16="http://schemas.microsoft.com/office/drawing/2014/main" id="{6AAAA65C-8001-0525-1B43-014CD63779D4}"/>
              </a:ext>
            </a:extLst>
          </p:cNvPr>
          <p:cNvSpPr txBox="1"/>
          <p:nvPr/>
        </p:nvSpPr>
        <p:spPr>
          <a:xfrm>
            <a:off x="5410200" y="465772"/>
            <a:ext cx="7068077" cy="1107996"/>
          </a:xfrm>
          <a:prstGeom prst="rect">
            <a:avLst/>
          </a:prstGeom>
        </p:spPr>
        <p:txBody>
          <a:bodyPr wrap="square" lIns="0" tIns="0" rIns="0" bIns="0" rtlCol="0" anchor="t">
            <a:spAutoFit/>
          </a:bodyPr>
          <a:lstStyle/>
          <a:p>
            <a:r>
              <a:rPr lang="en-US" sz="3600" dirty="0">
                <a:solidFill>
                  <a:srgbClr val="E393F0"/>
                </a:solidFill>
                <a:latin typeface="Open Sauce Bold"/>
                <a:ea typeface="Open Sauce Bold"/>
                <a:cs typeface="Open Sauce Bold"/>
                <a:sym typeface="Open Sauce Bold"/>
              </a:rPr>
              <a:t>(formerly known as </a:t>
            </a:r>
            <a:br>
              <a:rPr lang="en-US" sz="3600" dirty="0">
                <a:solidFill>
                  <a:srgbClr val="E393F0"/>
                </a:solidFill>
                <a:latin typeface="Open Sauce Bold"/>
                <a:ea typeface="Open Sauce Bold"/>
                <a:cs typeface="Open Sauce Bold"/>
                <a:sym typeface="Open Sauce Bold"/>
              </a:rPr>
            </a:br>
            <a:r>
              <a:rPr lang="en-US" sz="3600" dirty="0">
                <a:solidFill>
                  <a:srgbClr val="E393F0"/>
                </a:solidFill>
                <a:latin typeface="Open Sauce Bold"/>
                <a:ea typeface="Open Sauce Bold"/>
                <a:cs typeface="Open Sauce Bold"/>
                <a:sym typeface="Open Sauce Bold"/>
              </a:rPr>
              <a:t>“NA Meeting Search” app)</a:t>
            </a:r>
          </a:p>
        </p:txBody>
      </p:sp>
      <p:sp>
        <p:nvSpPr>
          <p:cNvPr id="18" name="TextBox 33">
            <a:extLst>
              <a:ext uri="{FF2B5EF4-FFF2-40B4-BE49-F238E27FC236}">
                <a16:creationId xmlns:a16="http://schemas.microsoft.com/office/drawing/2014/main" id="{FD514337-7BC1-1F11-DBE0-B399BD3CE158}"/>
              </a:ext>
            </a:extLst>
          </p:cNvPr>
          <p:cNvSpPr txBox="1"/>
          <p:nvPr/>
        </p:nvSpPr>
        <p:spPr>
          <a:xfrm>
            <a:off x="380221" y="1592014"/>
            <a:ext cx="6630179" cy="3477875"/>
          </a:xfrm>
          <a:prstGeom prst="rect">
            <a:avLst/>
          </a:prstGeom>
        </p:spPr>
        <p:txBody>
          <a:bodyPr wrap="square" lIns="0" tIns="0" rIns="0" bIns="0" rtlCol="0" anchor="t">
            <a:spAutoFit/>
          </a:bodyPr>
          <a:lstStyle/>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Coming Soon…</a:t>
            </a:r>
          </a:p>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a much needed update that will include a daily inventory from IP #9, </a:t>
            </a:r>
            <a:br>
              <a:rPr lang="en-US" sz="3600" spc="-27" dirty="0">
                <a:ln>
                  <a:solidFill>
                    <a:schemeClr val="bg1"/>
                  </a:solidFill>
                </a:ln>
                <a:solidFill>
                  <a:schemeClr val="bg1"/>
                </a:solidFill>
                <a:latin typeface="Open Sauce Light"/>
                <a:ea typeface="Open Sauce Light"/>
                <a:cs typeface="Open Sauce Light"/>
                <a:sym typeface="Open Sauce Light"/>
              </a:rPr>
            </a:br>
            <a:r>
              <a:rPr lang="en-US" sz="3600" i="1" spc="-27" dirty="0">
                <a:ln>
                  <a:solidFill>
                    <a:schemeClr val="bg1"/>
                  </a:solidFill>
                </a:ln>
                <a:solidFill>
                  <a:schemeClr val="bg1"/>
                </a:solidFill>
                <a:latin typeface="Open Sauce Light"/>
                <a:ea typeface="Open Sauce Light"/>
                <a:cs typeface="Open Sauce Light"/>
                <a:sym typeface="Open Sauce Light"/>
              </a:rPr>
              <a:t>Living the </a:t>
            </a:r>
            <a:br>
              <a:rPr lang="en-US" sz="3600" i="1" spc="-27" dirty="0">
                <a:ln>
                  <a:solidFill>
                    <a:schemeClr val="bg1"/>
                  </a:solidFill>
                </a:ln>
                <a:solidFill>
                  <a:schemeClr val="bg1"/>
                </a:solidFill>
                <a:latin typeface="Open Sauce Light"/>
                <a:ea typeface="Open Sauce Light"/>
                <a:cs typeface="Open Sauce Light"/>
                <a:sym typeface="Open Sauce Light"/>
              </a:rPr>
            </a:br>
            <a:r>
              <a:rPr lang="en-US" sz="3600" i="1" spc="-27" dirty="0">
                <a:ln>
                  <a:solidFill>
                    <a:schemeClr val="bg1"/>
                  </a:solidFill>
                </a:ln>
                <a:solidFill>
                  <a:schemeClr val="bg1"/>
                </a:solidFill>
                <a:latin typeface="Open Sauce Light"/>
                <a:ea typeface="Open Sauce Light"/>
                <a:cs typeface="Open Sauce Light"/>
                <a:sym typeface="Open Sauce Light"/>
              </a:rPr>
              <a:t>Program</a:t>
            </a:r>
          </a:p>
        </p:txBody>
      </p:sp>
    </p:spTree>
    <p:extLst>
      <p:ext uri="{BB962C8B-B14F-4D97-AF65-F5344CB8AC3E}">
        <p14:creationId xmlns:p14="http://schemas.microsoft.com/office/powerpoint/2010/main" val="2482600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B84E6E76-A7A2-ED47-696D-C9A3E9664551}"/>
              </a:ext>
            </a:extLst>
          </p:cNvPr>
          <p:cNvPicPr>
            <a:picLocks noChangeAspect="1"/>
          </p:cNvPicPr>
          <p:nvPr/>
        </p:nvPicPr>
        <p:blipFill rotWithShape="1">
          <a:blip r:embed="rId3">
            <a:extLst>
              <a:ext uri="{28A0092B-C50C-407E-A947-70E740481C1C}">
                <a14:useLocalDpi xmlns:a14="http://schemas.microsoft.com/office/drawing/2010/main" val="0"/>
              </a:ext>
            </a:extLst>
          </a:blip>
          <a:srcRect t="49289" r="45162"/>
          <a:stretch/>
        </p:blipFill>
        <p:spPr>
          <a:xfrm rot="10800000">
            <a:off x="0" y="874362"/>
            <a:ext cx="6477000" cy="5983637"/>
          </a:xfrm>
          <a:prstGeom prst="rect">
            <a:avLst/>
          </a:prstGeom>
        </p:spPr>
      </p:pic>
      <p:pic>
        <p:nvPicPr>
          <p:cNvPr id="2" name="Picture 1" descr="A black circle with white lines&#10;&#10;Description automatically generated">
            <a:extLst>
              <a:ext uri="{FF2B5EF4-FFF2-40B4-BE49-F238E27FC236}">
                <a16:creationId xmlns:a16="http://schemas.microsoft.com/office/drawing/2014/main" id="{B37AA23D-33AF-2DA1-787C-B55AE62968E2}"/>
              </a:ext>
            </a:extLst>
          </p:cNvPr>
          <p:cNvPicPr>
            <a:picLocks noChangeAspect="1"/>
          </p:cNvPicPr>
          <p:nvPr/>
        </p:nvPicPr>
        <p:blipFill rotWithShape="1">
          <a:blip r:embed="rId3">
            <a:extLst>
              <a:ext uri="{28A0092B-C50C-407E-A947-70E740481C1C}">
                <a14:useLocalDpi xmlns:a14="http://schemas.microsoft.com/office/drawing/2010/main" val="0"/>
              </a:ext>
            </a:extLst>
          </a:blip>
          <a:srcRect t="49023" r="46898" b="1"/>
          <a:stretch/>
        </p:blipFill>
        <p:spPr>
          <a:xfrm rot="10800000">
            <a:off x="0" y="2667000"/>
            <a:ext cx="4267200" cy="4191000"/>
          </a:xfrm>
          <a:prstGeom prst="rect">
            <a:avLst/>
          </a:prstGeom>
        </p:spPr>
      </p:pic>
      <p:sp>
        <p:nvSpPr>
          <p:cNvPr id="4" name="TextBox 9">
            <a:extLst>
              <a:ext uri="{FF2B5EF4-FFF2-40B4-BE49-F238E27FC236}">
                <a16:creationId xmlns:a16="http://schemas.microsoft.com/office/drawing/2014/main" id="{30160B7C-DF25-B22B-A8AE-11745ECF2330}"/>
              </a:ext>
            </a:extLst>
          </p:cNvPr>
          <p:cNvSpPr txBox="1"/>
          <p:nvPr/>
        </p:nvSpPr>
        <p:spPr>
          <a:xfrm>
            <a:off x="457200" y="304800"/>
            <a:ext cx="10134600" cy="5374676"/>
          </a:xfrm>
          <a:prstGeom prst="rect">
            <a:avLst/>
          </a:prstGeom>
        </p:spPr>
        <p:txBody>
          <a:bodyPr wrap="square" lIns="0" tIns="0" rIns="0" bIns="0" rtlCol="0" anchor="t">
            <a:spAutoFit/>
          </a:bodyPr>
          <a:lstStyle/>
          <a:p>
            <a:pPr>
              <a:lnSpc>
                <a:spcPts val="6081"/>
              </a:lnSpc>
            </a:pPr>
            <a:r>
              <a:rPr lang="en-US" sz="6000" b="1" spc="-218" dirty="0">
                <a:solidFill>
                  <a:srgbClr val="FFFFFF"/>
                </a:solidFill>
                <a:latin typeface="Open Sauce Bold"/>
                <a:ea typeface="Open Sauce Bold"/>
                <a:cs typeface="Open Sauce Bold"/>
                <a:sym typeface="Open Sauce Bold"/>
              </a:rPr>
              <a:t>For more information</a:t>
            </a:r>
          </a:p>
          <a:p>
            <a:pPr>
              <a:lnSpc>
                <a:spcPts val="6081"/>
              </a:lnSpc>
            </a:pPr>
            <a:r>
              <a:rPr lang="en-US" sz="3400" b="1" i="1" dirty="0">
                <a:solidFill>
                  <a:srgbClr val="C55CD1"/>
                </a:solidFill>
                <a:latin typeface="Open Sauce Bold"/>
                <a:ea typeface="Open Sauce Bold"/>
                <a:cs typeface="Open Sauce Bold"/>
                <a:sym typeface="Open Sauce Bold"/>
              </a:rPr>
              <a:t>NAWS News</a:t>
            </a:r>
            <a:r>
              <a:rPr lang="en-US" sz="3400" b="1" dirty="0">
                <a:solidFill>
                  <a:srgbClr val="C55CD1"/>
                </a:solidFill>
                <a:latin typeface="Open Sauce Bold"/>
                <a:ea typeface="Open Sauce Bold"/>
                <a:cs typeface="Open Sauce Bold"/>
                <a:sym typeface="Open Sauce Bold"/>
              </a:rPr>
              <a:t>: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nawsnews</a:t>
            </a:r>
            <a:r>
              <a:rPr lang="en-US" sz="3400" b="1" dirty="0">
                <a:solidFill>
                  <a:srgbClr val="F5B4FF"/>
                </a:solidFill>
                <a:latin typeface="Open Sauce Bold"/>
                <a:ea typeface="Open Sauce Bold"/>
                <a:cs typeface="Open Sauce Bold"/>
                <a:sym typeface="Open Sauce Bold"/>
              </a:rPr>
              <a:t> </a:t>
            </a:r>
          </a:p>
          <a:p>
            <a:pPr>
              <a:lnSpc>
                <a:spcPts val="6081"/>
              </a:lnSpc>
            </a:pPr>
            <a:r>
              <a:rPr lang="en-US" sz="3400" b="1" i="1" dirty="0">
                <a:solidFill>
                  <a:srgbClr val="C55CD1"/>
                </a:solidFill>
                <a:latin typeface="Open Sauce Bold"/>
                <a:ea typeface="Open Sauce Bold"/>
                <a:cs typeface="Open Sauce Bold"/>
                <a:sym typeface="Open Sauce Bold"/>
              </a:rPr>
              <a:t>Annual Report</a:t>
            </a:r>
            <a:r>
              <a:rPr lang="en-US" sz="3400" b="1" dirty="0">
                <a:solidFill>
                  <a:srgbClr val="C55CD1"/>
                </a:solidFill>
                <a:latin typeface="Open Sauce Bold"/>
                <a:ea typeface="Open Sauce Bold"/>
                <a:cs typeface="Open Sauce Bold"/>
                <a:sym typeface="Open Sauce Bold"/>
              </a:rPr>
              <a:t>: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ar</a:t>
            </a:r>
            <a:endParaRPr lang="en-US" sz="3400" b="1" dirty="0">
              <a:solidFill>
                <a:srgbClr val="F5B4FF"/>
              </a:solidFill>
              <a:latin typeface="Open Sauce Bold"/>
              <a:ea typeface="Open Sauce Bold"/>
              <a:cs typeface="Open Sauce Bold"/>
              <a:sym typeface="Open Sauce Bold"/>
            </a:endParaRPr>
          </a:p>
          <a:p>
            <a:pPr>
              <a:lnSpc>
                <a:spcPts val="6081"/>
              </a:lnSpc>
            </a:pPr>
            <a:r>
              <a:rPr lang="en-US" sz="3400" b="1" dirty="0">
                <a:solidFill>
                  <a:srgbClr val="C55CD1"/>
                </a:solidFill>
                <a:latin typeface="Open Sauce Bold"/>
                <a:ea typeface="Open Sauce Bold"/>
                <a:cs typeface="Open Sauce Bold"/>
                <a:sym typeface="Open Sauce Bold"/>
              </a:rPr>
              <a:t>About Us: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aboutus</a:t>
            </a:r>
            <a:endParaRPr lang="en-US" sz="3400" b="1" dirty="0">
              <a:solidFill>
                <a:srgbClr val="F5B4FF"/>
              </a:solidFill>
              <a:latin typeface="Open Sauce Bold"/>
              <a:ea typeface="Open Sauce Bold"/>
              <a:cs typeface="Open Sauce Bold"/>
              <a:sym typeface="Open Sauce Bold"/>
            </a:endParaRPr>
          </a:p>
          <a:p>
            <a:pPr>
              <a:lnSpc>
                <a:spcPts val="6081"/>
              </a:lnSpc>
            </a:pPr>
            <a:r>
              <a:rPr lang="en-US" sz="3400" b="1" dirty="0">
                <a:solidFill>
                  <a:srgbClr val="C55CD1"/>
                </a:solidFill>
                <a:latin typeface="Open Sauce Bold"/>
                <a:ea typeface="Open Sauce Bold"/>
                <a:cs typeface="Open Sauce Bold"/>
                <a:sym typeface="Open Sauce Bold"/>
              </a:rPr>
              <a:t>Projects &amp; Surveys: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/projects</a:t>
            </a:r>
          </a:p>
          <a:p>
            <a:pPr>
              <a:lnSpc>
                <a:spcPts val="6081"/>
              </a:lnSpc>
            </a:pPr>
            <a:r>
              <a:rPr lang="en-US" sz="3400" b="1" dirty="0">
                <a:solidFill>
                  <a:srgbClr val="C55CD1"/>
                </a:solidFill>
                <a:latin typeface="Open Sauce Bold"/>
                <a:ea typeface="Open Sauce Bold"/>
                <a:cs typeface="Open Sauce Bold"/>
                <a:sym typeface="Open Sauce Bold"/>
              </a:rPr>
              <a:t>World Service Conference: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/conference</a:t>
            </a:r>
          </a:p>
          <a:p>
            <a:pPr>
              <a:lnSpc>
                <a:spcPts val="6081"/>
              </a:lnSpc>
            </a:pPr>
            <a:r>
              <a:rPr lang="en-US" sz="3400" b="1" dirty="0">
                <a:solidFill>
                  <a:srgbClr val="C55CD1"/>
                </a:solidFill>
                <a:latin typeface="Open Sauce Bold"/>
                <a:ea typeface="Open Sauce Bold"/>
                <a:cs typeface="Open Sauce Bold"/>
                <a:sym typeface="Open Sauce Bold"/>
              </a:rPr>
              <a:t>FD Resources: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fdresources</a:t>
            </a:r>
            <a:r>
              <a:rPr lang="en-US" sz="3400" b="1" dirty="0">
                <a:solidFill>
                  <a:srgbClr val="F5B4FF"/>
                </a:solidFill>
                <a:latin typeface="Open Sauce Bold"/>
                <a:ea typeface="Open Sauce Bold"/>
                <a:cs typeface="Open Sauce Bold"/>
                <a:sym typeface="Open Sauce Bold"/>
              </a:rPr>
              <a:t> </a:t>
            </a:r>
          </a:p>
        </p:txBody>
      </p:sp>
      <p:sp>
        <p:nvSpPr>
          <p:cNvPr id="6" name="TextBox 9">
            <a:extLst>
              <a:ext uri="{FF2B5EF4-FFF2-40B4-BE49-F238E27FC236}">
                <a16:creationId xmlns:a16="http://schemas.microsoft.com/office/drawing/2014/main" id="{60AFA6E4-325D-9332-1BF1-1AA41FDA648C}"/>
              </a:ext>
            </a:extLst>
          </p:cNvPr>
          <p:cNvSpPr txBox="1"/>
          <p:nvPr/>
        </p:nvSpPr>
        <p:spPr>
          <a:xfrm>
            <a:off x="0" y="6019800"/>
            <a:ext cx="12192000" cy="838200"/>
          </a:xfrm>
          <a:prstGeom prst="rect">
            <a:avLst/>
          </a:prstGeom>
          <a:solidFill>
            <a:srgbClr val="933ACD"/>
          </a:solidFill>
        </p:spPr>
        <p:txBody>
          <a:bodyPr wrap="none" lIns="0" tIns="0" rIns="0" bIns="0" rtlCol="0" anchor="t">
            <a:noAutofit/>
          </a:bodyPr>
          <a:lstStyle/>
          <a:p>
            <a:pPr>
              <a:lnSpc>
                <a:spcPts val="6081"/>
              </a:lnSpc>
            </a:pPr>
            <a:r>
              <a:rPr lang="en-US" sz="2800" b="1" spc="-100" dirty="0">
                <a:solidFill>
                  <a:schemeClr val="bg1"/>
                </a:solidFill>
                <a:latin typeface="Open Sauce Bold"/>
                <a:ea typeface="Open Sauce Bold"/>
                <a:cs typeface="Open Sauce Bold"/>
                <a:sym typeface="Open Sauce Bold"/>
              </a:rPr>
              <a:t>A complete list of short URLs is posted in Miscellaneous on </a:t>
            </a:r>
            <a:r>
              <a:rPr lang="en-US" sz="2800" b="1" spc="-100" dirty="0" err="1">
                <a:solidFill>
                  <a:schemeClr val="bg1"/>
                </a:solidFill>
                <a:latin typeface="Open Sauce Bold"/>
                <a:ea typeface="Open Sauce Bold"/>
                <a:cs typeface="Open Sauce Bold"/>
                <a:sym typeface="Open Sauce Bold"/>
              </a:rPr>
              <a:t>na.org</a:t>
            </a:r>
            <a:r>
              <a:rPr lang="en-US" sz="2800" b="1" spc="-100" dirty="0">
                <a:solidFill>
                  <a:schemeClr val="bg1"/>
                </a:solidFill>
                <a:latin typeface="Open Sauce Bold"/>
                <a:ea typeface="Open Sauce Bold"/>
                <a:cs typeface="Open Sauce Bold"/>
                <a:sym typeface="Open Sauce Bold"/>
              </a:rPr>
              <a:t>/maps</a:t>
            </a:r>
          </a:p>
        </p:txBody>
      </p:sp>
      <p:pic>
        <p:nvPicPr>
          <p:cNvPr id="7" name="Picture 6" descr="A blue and white rectangular object with text&#10;&#10;Description automatically generated">
            <a:extLst>
              <a:ext uri="{FF2B5EF4-FFF2-40B4-BE49-F238E27FC236}">
                <a16:creationId xmlns:a16="http://schemas.microsoft.com/office/drawing/2014/main" id="{5BFF24C2-1FAE-E641-0C1B-7934981E05AD}"/>
              </a:ext>
            </a:extLst>
          </p:cNvPr>
          <p:cNvPicPr>
            <a:picLocks noChangeAspect="1"/>
          </p:cNvPicPr>
          <p:nvPr/>
        </p:nvPicPr>
        <p:blipFill>
          <a:blip r:embed="rId4"/>
          <a:stretch>
            <a:fillRect/>
          </a:stretch>
        </p:blipFill>
        <p:spPr>
          <a:xfrm rot="917565">
            <a:off x="8886403" y="19087"/>
            <a:ext cx="3366658" cy="4348600"/>
          </a:xfrm>
          <a:prstGeom prst="rect">
            <a:avLst/>
          </a:prstGeom>
        </p:spPr>
      </p:pic>
    </p:spTree>
    <p:extLst>
      <p:ext uri="{BB962C8B-B14F-4D97-AF65-F5344CB8AC3E}">
        <p14:creationId xmlns:p14="http://schemas.microsoft.com/office/powerpoint/2010/main" val="1121904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7C21B801-CD81-0B53-FD26-5D18E513E6EE}"/>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20A30B8D-731F-1CBD-EF05-3E6861EFD18C}"/>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3" name="Rounded Rectangle 2">
            <a:extLst>
              <a:ext uri="{FF2B5EF4-FFF2-40B4-BE49-F238E27FC236}">
                <a16:creationId xmlns:a16="http://schemas.microsoft.com/office/drawing/2014/main" id="{0A18985A-B10F-3164-6EA4-B589793E37A4}"/>
              </a:ext>
            </a:extLst>
          </p:cNvPr>
          <p:cNvSpPr/>
          <p:nvPr/>
        </p:nvSpPr>
        <p:spPr>
          <a:xfrm>
            <a:off x="3352800" y="838200"/>
            <a:ext cx="8382000" cy="18288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54">
            <a:extLst>
              <a:ext uri="{FF2B5EF4-FFF2-40B4-BE49-F238E27FC236}">
                <a16:creationId xmlns:a16="http://schemas.microsoft.com/office/drawing/2014/main" id="{BC41FEDF-5C3D-FC26-F611-F1A5B290FBF3}"/>
              </a:ext>
            </a:extLst>
          </p:cNvPr>
          <p:cNvSpPr txBox="1"/>
          <p:nvPr/>
        </p:nvSpPr>
        <p:spPr>
          <a:xfrm>
            <a:off x="5105400" y="990600"/>
            <a:ext cx="64008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Questions and </a:t>
            </a:r>
            <a:br>
              <a:rPr lang="en-US" sz="6600" b="1" dirty="0">
                <a:solidFill>
                  <a:srgbClr val="FFFFFF"/>
                </a:solidFill>
                <a:latin typeface="Open Sauce Bold"/>
                <a:ea typeface="Open Sauce Bold"/>
                <a:cs typeface="Open Sauce Bold"/>
                <a:sym typeface="Open Sauce Bold"/>
              </a:rPr>
            </a:br>
            <a:r>
              <a:rPr lang="en-US" sz="6600" b="1" dirty="0">
                <a:solidFill>
                  <a:srgbClr val="FFFFFF"/>
                </a:solidFill>
                <a:latin typeface="Open Sauce Bold"/>
                <a:ea typeface="Open Sauce Bold"/>
                <a:cs typeface="Open Sauce Bold"/>
                <a:sym typeface="Open Sauce Bold"/>
              </a:rPr>
              <a:t>Answers</a:t>
            </a:r>
          </a:p>
        </p:txBody>
      </p:sp>
      <p:sp>
        <p:nvSpPr>
          <p:cNvPr id="5" name="Google Shape;8026;p90">
            <a:extLst>
              <a:ext uri="{FF2B5EF4-FFF2-40B4-BE49-F238E27FC236}">
                <a16:creationId xmlns:a16="http://schemas.microsoft.com/office/drawing/2014/main" id="{06BBD7CD-2095-754D-5DB1-7DD11ECB46C7}"/>
              </a:ext>
            </a:extLst>
          </p:cNvPr>
          <p:cNvSpPr/>
          <p:nvPr/>
        </p:nvSpPr>
        <p:spPr>
          <a:xfrm>
            <a:off x="3581400" y="1143000"/>
            <a:ext cx="1279287" cy="1279178"/>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2851644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3461</TotalTime>
  <Words>5253</Words>
  <Application>Microsoft Macintosh PowerPoint</Application>
  <PresentationFormat>Widescreen</PresentationFormat>
  <Paragraphs>510</Paragraphs>
  <Slides>42</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Open Sauce Light</vt:lpstr>
      <vt:lpstr>Calibri</vt:lpstr>
      <vt:lpstr>Open Sauce</vt:lpstr>
      <vt:lpstr>Wingdings</vt:lpstr>
      <vt:lpstr>Open Sauce Bold</vt:lpstr>
      <vt:lpstr>Open Sauce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and White Modern Gradient Business Pitch Deck Presentation</dc:title>
  <cp:lastModifiedBy>Stacy Fowler</cp:lastModifiedBy>
  <cp:revision>32</cp:revision>
  <dcterms:created xsi:type="dcterms:W3CDTF">2006-08-16T00:00:00Z</dcterms:created>
  <dcterms:modified xsi:type="dcterms:W3CDTF">2026-10-13T21:17:09Z</dcterms:modified>
  <dc:identifier>DAHM3bnsUC0</dc:identifier>
</cp:coreProperties>
</file>