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25"/>
  </p:notesMasterIdLst>
  <p:sldIdLst>
    <p:sldId id="275" r:id="rId2"/>
    <p:sldId id="276" r:id="rId3"/>
    <p:sldId id="277" r:id="rId4"/>
    <p:sldId id="278" r:id="rId5"/>
    <p:sldId id="260" r:id="rId6"/>
    <p:sldId id="279" r:id="rId7"/>
    <p:sldId id="280" r:id="rId8"/>
    <p:sldId id="281" r:id="rId9"/>
    <p:sldId id="282" r:id="rId10"/>
    <p:sldId id="283" r:id="rId11"/>
    <p:sldId id="261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</p:sldIdLst>
  <p:sldSz cx="12192000" cy="6858000"/>
  <p:notesSz cx="6858000" cy="9144000"/>
  <p:embeddedFontLst>
    <p:embeddedFont>
      <p:font typeface="Agenda Bold" panose="02000608030000020004" pitchFamily="2" charset="77"/>
      <p:bold r:id="rId26"/>
    </p:embeddedFont>
    <p:embeddedFont>
      <p:font typeface="Agenda BoldCondensed" panose="02000608030000020004" pitchFamily="2" charset="77"/>
      <p:bold r:id="rId27"/>
    </p:embeddedFont>
    <p:embeddedFont>
      <p:font typeface="Agenda RegularCondensed" panose="02000606040000020004" pitchFamily="2" charset="77"/>
      <p:regular r:id="rId28"/>
    </p:embeddedFont>
    <p:embeddedFont>
      <p:font typeface="Wingdings 2" pitchFamily="2" charset="2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931"/>
    <a:srgbClr val="AB247C"/>
    <a:srgbClr val="2AA6C4"/>
    <a:srgbClr val="EDB71C"/>
    <a:srgbClr val="F7981D"/>
    <a:srgbClr val="E9E317"/>
    <a:srgbClr val="CA48A1"/>
    <a:srgbClr val="CA2A90"/>
    <a:srgbClr val="F9E5AB"/>
    <a:srgbClr val="CA2A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31"/>
    <p:restoredTop sz="94819"/>
  </p:normalViewPr>
  <p:slideViewPr>
    <p:cSldViewPr snapToGrid="0">
      <p:cViewPr>
        <p:scale>
          <a:sx n="94" d="100"/>
          <a:sy n="94" d="100"/>
        </p:scale>
        <p:origin x="1288" y="10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B02119-FF7B-DB45-9D9A-2B7EBF3E9730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17B607-0FBD-B545-9A9B-A6361BD5A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59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7B607-0FBD-B545-9A9B-A6361BD5A99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51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 flip="none" rotWithShape="1">
          <a:gsLst>
            <a:gs pos="0">
              <a:srgbClr val="F9E5AB"/>
            </a:gs>
            <a:gs pos="100000">
              <a:srgbClr val="EDB71C"/>
            </a:gs>
            <a:gs pos="49000">
              <a:srgbClr val="F1B91E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10CC8-428B-B6A6-9A6F-09134EF40F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DBEA2A-6707-9EA4-32D2-6F7C2D481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62173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10CC8-428B-B6A6-9A6F-09134EF40F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DBEA2A-6707-9EA4-32D2-6F7C2D481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80992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7807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0877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6E78E-3F98-1B0D-4EBB-A150F92E1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9421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200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gradFill>
          <a:gsLst>
            <a:gs pos="0">
              <a:srgbClr val="CA2A90">
                <a:alpha val="70000"/>
              </a:srgbClr>
            </a:gs>
            <a:gs pos="100000">
              <a:srgbClr val="CA48A1"/>
            </a:gs>
            <a:gs pos="49000">
              <a:srgbClr val="CA2A90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8488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bg>
      <p:bgPr>
        <a:gradFill>
          <a:gsLst>
            <a:gs pos="0">
              <a:srgbClr val="2AA6C4">
                <a:alpha val="28000"/>
              </a:srgbClr>
            </a:gs>
            <a:gs pos="100000">
              <a:srgbClr val="2AA6C4"/>
            </a:gs>
            <a:gs pos="49000">
              <a:srgbClr val="2AA6C4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9656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bg>
      <p:bgPr>
        <a:gradFill>
          <a:gsLst>
            <a:gs pos="0">
              <a:srgbClr val="E9E931">
                <a:alpha val="42172"/>
              </a:srgbClr>
            </a:gs>
            <a:gs pos="100000">
              <a:srgbClr val="E9E931"/>
            </a:gs>
            <a:gs pos="49000">
              <a:srgbClr val="E9E931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6182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rgbClr val="F9E5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1504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bg1"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8289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9E5AB"/>
            </a:gs>
            <a:gs pos="100000">
              <a:srgbClr val="EDB71C"/>
            </a:gs>
            <a:gs pos="49000">
              <a:srgbClr val="F1B91E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850D7F-6357-3CBB-D2FD-771225591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E175DE-02F1-0654-8155-0B32F327D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9639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4" r:id="rId5"/>
    <p:sldLayoutId id="2147483655" r:id="rId6"/>
    <p:sldLayoutId id="2147483657" r:id="rId7"/>
    <p:sldLayoutId id="2147483659" r:id="rId8"/>
    <p:sldLayoutId id="2147483661" r:id="rId9"/>
    <p:sldLayoutId id="2147483658" r:id="rId10"/>
    <p:sldLayoutId id="214748365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genda BoldCondensed" panose="02000608030000020004" pitchFamily="2" charset="77"/>
          <a:ea typeface="+mj-ea"/>
          <a:cs typeface="Arial Narrow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genda RegularCondensed" panose="02000606040000020004" pitchFamily="2" charset="77"/>
          <a:ea typeface="+mn-ea"/>
          <a:cs typeface="Arial Narrow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genda RegularCondensed" panose="02000606040000020004" pitchFamily="2" charset="77"/>
          <a:ea typeface="+mn-ea"/>
          <a:cs typeface="Arial Narrow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genda RegularCondensed" panose="02000606040000020004" pitchFamily="2" charset="77"/>
          <a:ea typeface="+mn-ea"/>
          <a:cs typeface="Arial Narrow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genda RegularCondensed" panose="02000606040000020004" pitchFamily="2" charset="77"/>
          <a:ea typeface="+mn-ea"/>
          <a:cs typeface="Arial Narrow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genda RegularCondensed" panose="02000606040000020004" pitchFamily="2" charset="77"/>
          <a:ea typeface="+mn-ea"/>
          <a:cs typeface="Arial Narrow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62AAAE1-A81D-D8F9-ABB7-C69ABF7A59F5}"/>
              </a:ext>
            </a:extLst>
          </p:cNvPr>
          <p:cNvSpPr txBox="1"/>
          <p:nvPr/>
        </p:nvSpPr>
        <p:spPr>
          <a:xfrm>
            <a:off x="949841" y="1174667"/>
            <a:ext cx="989726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00"/>
              </a:lnSpc>
            </a:pPr>
            <a:r>
              <a:rPr lang="en-US" sz="8000" b="1" dirty="0">
                <a:solidFill>
                  <a:srgbClr val="AB247C"/>
                </a:solidFill>
                <a:effectLst/>
                <a:latin typeface="Agenda BoldCondensed" panose="02000608030000020004" pitchFamily="2" charset="77"/>
                <a:ea typeface="Calibri" panose="020F0502020204030204" pitchFamily="34" charset="0"/>
                <a:cs typeface="Arial Narrow" panose="020B0604020202020204" pitchFamily="34" charset="0"/>
              </a:rPr>
              <a:t>Safety and Belonging:</a:t>
            </a:r>
          </a:p>
          <a:p>
            <a:pPr>
              <a:lnSpc>
                <a:spcPts val="9000"/>
              </a:lnSpc>
            </a:pPr>
            <a:r>
              <a:rPr lang="en-US" sz="8000" b="1" dirty="0">
                <a:solidFill>
                  <a:srgbClr val="AB247C"/>
                </a:solidFill>
                <a:latin typeface="Agenda BoldCondensed" panose="02000608030000020004" pitchFamily="2" charset="77"/>
                <a:cs typeface="Arial Narrow" panose="020B0604020202020204" pitchFamily="34" charset="0"/>
              </a:rPr>
              <a:t>Gender-Neutral Language</a:t>
            </a:r>
          </a:p>
          <a:p>
            <a:pPr>
              <a:lnSpc>
                <a:spcPts val="4700"/>
              </a:lnSpc>
              <a:spcBef>
                <a:spcPts val="1200"/>
              </a:spcBef>
            </a:pPr>
            <a:r>
              <a:rPr lang="en-US" sz="4500" dirty="0">
                <a:solidFill>
                  <a:schemeClr val="tx1">
                    <a:lumMod val="65000"/>
                    <a:lumOff val="35000"/>
                  </a:schemeClr>
                </a:solidFill>
                <a:latin typeface="Agenda RegularCondensed" panose="02000606040000020004" pitchFamily="2" charset="77"/>
                <a:cs typeface="Arial Narrow" panose="020B0604020202020204" pitchFamily="34" charset="0"/>
              </a:rPr>
              <a:t>This is a presentation on the current project, some history, and the proposed revisions to IP #1.</a:t>
            </a:r>
          </a:p>
        </p:txBody>
      </p:sp>
      <p:pic>
        <p:nvPicPr>
          <p:cNvPr id="8" name="Picture 7" descr="A black and gold logo&#10;&#10;Description automatically generated">
            <a:extLst>
              <a:ext uri="{FF2B5EF4-FFF2-40B4-BE49-F238E27FC236}">
                <a16:creationId xmlns:a16="http://schemas.microsoft.com/office/drawing/2014/main" id="{799AAAE3-EC9F-09CA-986D-AA9F845F1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2709" y="98340"/>
            <a:ext cx="1828800" cy="1955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7CC1BD-DE81-C562-98DC-E4D0EB8E3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20145"/>
            <a:ext cx="12214346" cy="153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11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44227A-FDB7-AAEF-F016-09190AA6A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4765" y="3863984"/>
            <a:ext cx="2389707" cy="1515424"/>
          </a:xfrm>
          <a:prstGeom prst="rect">
            <a:avLst/>
          </a:prstGeom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24067C8-1727-D6D7-B45A-C7372B06770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3786" y="4020072"/>
            <a:ext cx="2084089" cy="28652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24C08C-0670-18E1-4C51-742CBAD1C654}"/>
              </a:ext>
            </a:extLst>
          </p:cNvPr>
          <p:cNvSpPr/>
          <p:nvPr/>
        </p:nvSpPr>
        <p:spPr>
          <a:xfrm>
            <a:off x="9703971" y="4174496"/>
            <a:ext cx="1317891" cy="2233106"/>
          </a:xfrm>
          <a:prstGeom prst="rect">
            <a:avLst/>
          </a:prstGeom>
          <a:solidFill>
            <a:srgbClr val="201C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bg2">
                    <a:lumMod val="20000"/>
                    <a:lumOff val="80000"/>
                  </a:schemeClr>
                </a:solidFill>
                <a:sym typeface="Wingdings" panose="05000000000000000000" pitchFamily="2" charset="2"/>
              </a:rPr>
              <a:t> Off</a:t>
            </a:r>
            <a:endParaRPr lang="en-US" sz="16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English</a:t>
            </a: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Farsi</a:t>
            </a: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Hebrew</a:t>
            </a: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Italian</a:t>
            </a: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Portuguese</a:t>
            </a:r>
          </a:p>
          <a:p>
            <a:pPr>
              <a:spcAft>
                <a:spcPts val="600"/>
              </a:spcAft>
            </a:pPr>
            <a:r>
              <a:rPr lang="en-US" sz="16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Spanish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392AE0-77BE-6EB7-C54D-FF910D63A7B1}"/>
              </a:ext>
            </a:extLst>
          </p:cNvPr>
          <p:cNvSpPr txBox="1"/>
          <p:nvPr/>
        </p:nvSpPr>
        <p:spPr>
          <a:xfrm>
            <a:off x="157162" y="4020094"/>
            <a:ext cx="3574865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5150" indent="-565150">
              <a:buClr>
                <a:srgbClr val="F16737"/>
              </a:buClr>
              <a:buSzPct val="200000"/>
              <a:buFont typeface="Wingdings 2" panose="05020102010507070707" pitchFamily="18" charset="2"/>
              <a:buChar char=""/>
            </a:pPr>
            <a:r>
              <a:rPr lang="en-US" sz="3400" b="1" dirty="0">
                <a:solidFill>
                  <a:srgbClr val="F7981D"/>
                </a:solidFill>
                <a:latin typeface="Agenda BoldCondensed" panose="02000608030000020004" pitchFamily="2" charset="77"/>
                <a:ea typeface="Yu Gothic" panose="020B0400000000000000" pitchFamily="34" charset="-128"/>
                <a:cs typeface="Arial" panose="020B0604020202020204" pitchFamily="34" charset="0"/>
              </a:rPr>
              <a:t>Click on this icon at the bottom of your screen. </a:t>
            </a:r>
            <a:br>
              <a:rPr lang="en-US" sz="3400" b="1" dirty="0">
                <a:solidFill>
                  <a:srgbClr val="F7981D"/>
                </a:solidFill>
                <a:latin typeface="Agenda BoldCondensed" panose="02000608030000020004" pitchFamily="2" charset="77"/>
                <a:ea typeface="Yu Gothic" panose="020B0400000000000000" pitchFamily="34" charset="-128"/>
                <a:cs typeface="Arial" panose="020B0604020202020204" pitchFamily="34" charset="0"/>
              </a:rPr>
            </a:br>
            <a:r>
              <a:rPr lang="en-US" sz="3400" b="1" dirty="0">
                <a:solidFill>
                  <a:srgbClr val="F7981D"/>
                </a:solidFill>
                <a:latin typeface="Agenda BoldCondensed" panose="02000608030000020004" pitchFamily="2" charset="77"/>
                <a:ea typeface="Yu Gothic" panose="020B0400000000000000" pitchFamily="34" charset="-128"/>
                <a:cs typeface="Arial" panose="020B0604020202020204" pitchFamily="34" charset="0"/>
              </a:rPr>
              <a:t>It may be in the “More” panel.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C24005-1281-44A7-3571-B7F490A3D7DB}"/>
              </a:ext>
            </a:extLst>
          </p:cNvPr>
          <p:cNvSpPr txBox="1"/>
          <p:nvPr/>
        </p:nvSpPr>
        <p:spPr>
          <a:xfrm>
            <a:off x="7265121" y="4174496"/>
            <a:ext cx="238970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1825" indent="-631825">
              <a:buClr>
                <a:srgbClr val="F16737"/>
              </a:buClr>
              <a:buSzPct val="200000"/>
              <a:buFont typeface="Wingdings" panose="05000000000000000000" pitchFamily="2" charset="2"/>
              <a:buChar char=""/>
            </a:pPr>
            <a:r>
              <a:rPr lang="en-US" sz="3400" b="1" dirty="0">
                <a:solidFill>
                  <a:srgbClr val="F7981D"/>
                </a:solidFill>
                <a:latin typeface="Agenda BoldCondensed" panose="02000608030000020004" pitchFamily="2" charset="77"/>
                <a:ea typeface="Yu Gothic" panose="020B0400000000000000" pitchFamily="34" charset="-128"/>
                <a:cs typeface="Arial" panose="020B0604020202020204" pitchFamily="34" charset="0"/>
              </a:rPr>
              <a:t>Choose a language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6F6255-16D0-2AFD-73B9-9C603674CCC0}"/>
              </a:ext>
            </a:extLst>
          </p:cNvPr>
          <p:cNvSpPr txBox="1"/>
          <p:nvPr/>
        </p:nvSpPr>
        <p:spPr>
          <a:xfrm>
            <a:off x="157163" y="139741"/>
            <a:ext cx="12034837" cy="3467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7981D"/>
                </a:solidFill>
                <a:latin typeface="Agenda BoldCondensed" panose="02000608030000020004" pitchFamily="2" charset="77"/>
                <a:ea typeface="Yu Gothic" panose="020B0400000000000000" pitchFamily="34" charset="-128"/>
                <a:cs typeface="Arial Narrow" panose="020B0604020202020204" pitchFamily="34" charset="0"/>
              </a:rPr>
              <a:t>Select a language</a:t>
            </a:r>
          </a:p>
          <a:p>
            <a:pPr>
              <a:spcBef>
                <a:spcPts val="1600"/>
              </a:spcBef>
            </a:pPr>
            <a:r>
              <a:rPr lang="en-US" sz="50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Agenda BoldCondensed" panose="02000608030000020004" pitchFamily="2" charset="77"/>
                <a:ea typeface="Yu Gothic" panose="020B0400000000000000" pitchFamily="34" charset="-128"/>
                <a:cs typeface="Arial Narrow" panose="020B0604020202020204" pitchFamily="34" charset="0"/>
              </a:rPr>
              <a:t>Select </a:t>
            </a:r>
            <a:r>
              <a:rPr lang="en-US" sz="5000" b="1" spc="-100" dirty="0">
                <a:solidFill>
                  <a:srgbClr val="00B0F0"/>
                </a:solidFill>
                <a:latin typeface="Agenda BoldCondensed" panose="02000608030000020004" pitchFamily="2" charset="77"/>
                <a:ea typeface="Yu Gothic" panose="020B0400000000000000" pitchFamily="34" charset="-128"/>
                <a:cs typeface="Arial Narrow" panose="020B0604020202020204" pitchFamily="34" charset="0"/>
              </a:rPr>
              <a:t>English</a:t>
            </a:r>
            <a:r>
              <a:rPr lang="en-US" sz="50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Agenda BoldCondensed" panose="02000608030000020004" pitchFamily="2" charset="77"/>
                <a:ea typeface="Yu Gothic" panose="020B0400000000000000" pitchFamily="34" charset="-128"/>
                <a:cs typeface="Arial Narrow" panose="020B0604020202020204" pitchFamily="34" charset="0"/>
              </a:rPr>
              <a:t> or one of the translation channels</a:t>
            </a:r>
            <a:r>
              <a:rPr lang="en-US" sz="5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genda BoldCondensed" panose="02000608030000020004" pitchFamily="2" charset="77"/>
                <a:ea typeface="Yu Gothic" panose="020B0400000000000000" pitchFamily="34" charset="-128"/>
                <a:cs typeface="Arial Narrow" panose="020B0604020202020204" pitchFamily="34" charset="0"/>
              </a:rPr>
              <a:t>:</a:t>
            </a:r>
          </a:p>
          <a:p>
            <a:pPr>
              <a:spcBef>
                <a:spcPts val="800"/>
              </a:spcBef>
            </a:pPr>
            <a:endParaRPr lang="en-US" sz="1000" b="1" spc="-200" dirty="0">
              <a:ln w="0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latin typeface="Agenda BoldCondensed" panose="02000608030000020004" pitchFamily="2" charset="77"/>
              <a:cs typeface="Arial Narrow" panose="020B0604020202020204" pitchFamily="34" charset="0"/>
            </a:endParaRPr>
          </a:p>
          <a:p>
            <a:pPr algn="ctr">
              <a:spcBef>
                <a:spcPts val="800"/>
              </a:spcBef>
            </a:pPr>
            <a:endParaRPr lang="en-US" sz="1000" b="1" spc="-200" dirty="0">
              <a:ln w="0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latin typeface="Agenda BoldCondensed" panose="02000608030000020004" pitchFamily="2" charset="77"/>
              <a:cs typeface="Arial Narrow" panose="020B0604020202020204" pitchFamily="34" charset="0"/>
            </a:endParaRPr>
          </a:p>
          <a:p>
            <a:pPr algn="ctr">
              <a:spcBef>
                <a:spcPts val="800"/>
              </a:spcBef>
            </a:pPr>
            <a:r>
              <a:rPr lang="en-US" sz="5000" b="1" dirty="0">
                <a:ln w="0">
                  <a:noFill/>
                </a:ln>
                <a:solidFill>
                  <a:srgbClr val="00B0F0"/>
                </a:solidFill>
                <a:latin typeface="Agenda BoldCondensed" panose="02000608030000020004" pitchFamily="2" charset="77"/>
                <a:ea typeface="Yu Gothic" panose="020B0400000000000000" pitchFamily="34" charset="-128"/>
                <a:cs typeface="Arial Narrow" panose="020B0604020202020204" pitchFamily="34" charset="0"/>
              </a:rPr>
              <a:t>Farsi    Hebrew    Italian    Portuguese    Spanish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6D7B8E2-7546-CCF2-FA10-99849CA7B98C}"/>
              </a:ext>
            </a:extLst>
          </p:cNvPr>
          <p:cNvCxnSpPr>
            <a:cxnSpLocks/>
          </p:cNvCxnSpPr>
          <p:nvPr/>
        </p:nvCxnSpPr>
        <p:spPr>
          <a:xfrm>
            <a:off x="1541144" y="2217347"/>
            <a:ext cx="1718225" cy="0"/>
          </a:xfrm>
          <a:prstGeom prst="line">
            <a:avLst/>
          </a:prstGeom>
          <a:ln w="66675">
            <a:solidFill>
              <a:srgbClr val="F7981D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C31D7CD-D93A-5E4D-9016-41C494989C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879" b="2066"/>
          <a:stretch>
            <a:fillRect/>
          </a:stretch>
        </p:blipFill>
        <p:spPr>
          <a:xfrm>
            <a:off x="3734765" y="5452693"/>
            <a:ext cx="2389707" cy="14053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8791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36BFE-D09C-3518-FF1C-1D33CC734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E05B53B-1A60-B3F9-3CE3-BC3CB7951D8F}"/>
              </a:ext>
            </a:extLst>
          </p:cNvPr>
          <p:cNvSpPr txBox="1"/>
          <p:nvPr/>
        </p:nvSpPr>
        <p:spPr>
          <a:xfrm>
            <a:off x="949841" y="1174667"/>
            <a:ext cx="989726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00"/>
              </a:lnSpc>
            </a:pPr>
            <a:r>
              <a:rPr lang="en-US" sz="8000" b="1" dirty="0">
                <a:solidFill>
                  <a:srgbClr val="AB247C"/>
                </a:solidFill>
                <a:effectLst/>
                <a:latin typeface="Agenda BoldCondensed" panose="02000608030000020004" pitchFamily="2" charset="77"/>
                <a:ea typeface="Calibri" panose="020F0502020204030204" pitchFamily="34" charset="0"/>
                <a:cs typeface="Arial Narrow" panose="020B0604020202020204" pitchFamily="34" charset="0"/>
              </a:rPr>
              <a:t>Safety and Belonging:</a:t>
            </a:r>
          </a:p>
          <a:p>
            <a:pPr>
              <a:lnSpc>
                <a:spcPts val="9000"/>
              </a:lnSpc>
            </a:pPr>
            <a:r>
              <a:rPr lang="en-US" sz="8000" b="1" dirty="0">
                <a:solidFill>
                  <a:srgbClr val="AB247C"/>
                </a:solidFill>
                <a:latin typeface="Agenda BoldCondensed" panose="02000608030000020004" pitchFamily="2" charset="77"/>
                <a:cs typeface="Arial Narrow" panose="020B0604020202020204" pitchFamily="34" charset="0"/>
              </a:rPr>
              <a:t>Gender-Neutral Language</a:t>
            </a:r>
          </a:p>
          <a:p>
            <a:pPr>
              <a:lnSpc>
                <a:spcPts val="4700"/>
              </a:lnSpc>
              <a:spcBef>
                <a:spcPts val="1200"/>
              </a:spcBef>
            </a:pPr>
            <a:r>
              <a:rPr lang="en-US" sz="4500" dirty="0">
                <a:solidFill>
                  <a:schemeClr val="tx1">
                    <a:lumMod val="65000"/>
                    <a:lumOff val="35000"/>
                  </a:schemeClr>
                </a:solidFill>
                <a:latin typeface="Agenda RegularCondensed" panose="02000606040000020004" pitchFamily="2" charset="77"/>
                <a:cs typeface="Arial Narrow" panose="020B0604020202020204" pitchFamily="34" charset="0"/>
              </a:rPr>
              <a:t>This is a presentation on the current project, some history, and the proposed revisions to IP #1.</a:t>
            </a:r>
          </a:p>
        </p:txBody>
      </p:sp>
      <p:pic>
        <p:nvPicPr>
          <p:cNvPr id="8" name="Picture 7" descr="A black and gold logo&#10;&#10;Description automatically generated">
            <a:extLst>
              <a:ext uri="{FF2B5EF4-FFF2-40B4-BE49-F238E27FC236}">
                <a16:creationId xmlns:a16="http://schemas.microsoft.com/office/drawing/2014/main" id="{F07B6AC1-5D1B-2F9D-6471-55B82CE4A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2709" y="98340"/>
            <a:ext cx="1828800" cy="1955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DEA76B-2D94-366C-2FCB-E1F4C209A1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20145"/>
            <a:ext cx="12214346" cy="153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567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7EA48B-3CA4-5876-8055-59C83BB252E2}"/>
              </a:ext>
            </a:extLst>
          </p:cNvPr>
          <p:cNvSpPr txBox="1"/>
          <p:nvPr/>
        </p:nvSpPr>
        <p:spPr>
          <a:xfrm>
            <a:off x="0" y="212651"/>
            <a:ext cx="10749516" cy="629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800"/>
              </a:lnSpc>
              <a:spcBef>
                <a:spcPts val="2400"/>
              </a:spcBef>
            </a:pPr>
            <a:r>
              <a:rPr lang="en-US" sz="6000" spc="140" dirty="0">
                <a:solidFill>
                  <a:schemeClr val="bg1"/>
                </a:solidFill>
                <a:latin typeface="Agenda RegularCondensed" panose="02000606040000020004" pitchFamily="2" charset="77"/>
                <a:cs typeface="Calibri Light" panose="020F0302020204030204" pitchFamily="34" charset="0"/>
              </a:rPr>
              <a:t>God, grant us the serenity to</a:t>
            </a:r>
          </a:p>
          <a:p>
            <a:pPr algn="ctr">
              <a:lnSpc>
                <a:spcPts val="4800"/>
              </a:lnSpc>
              <a:spcBef>
                <a:spcPts val="2400"/>
              </a:spcBef>
            </a:pPr>
            <a:r>
              <a:rPr lang="en-US" sz="6600" b="1" spc="140" dirty="0">
                <a:solidFill>
                  <a:schemeClr val="bg1"/>
                </a:solidFill>
                <a:latin typeface="Agenda BoldCondensed" panose="02000608030000020004" pitchFamily="2" charset="77"/>
                <a:cs typeface="Calibri" panose="020F0502020204030204" pitchFamily="34" charset="0"/>
              </a:rPr>
              <a:t>ACCEPT</a:t>
            </a:r>
          </a:p>
          <a:p>
            <a:pPr algn="ctr">
              <a:lnSpc>
                <a:spcPts val="4800"/>
              </a:lnSpc>
              <a:spcBef>
                <a:spcPts val="2400"/>
              </a:spcBef>
            </a:pPr>
            <a:r>
              <a:rPr lang="en-US" sz="6000" spc="140" dirty="0">
                <a:solidFill>
                  <a:schemeClr val="bg1"/>
                </a:solidFill>
                <a:latin typeface="Agenda RegularCondensed" panose="02000606040000020004" pitchFamily="2" charset="77"/>
                <a:cs typeface="Calibri Light" panose="020F0302020204030204" pitchFamily="34" charset="0"/>
              </a:rPr>
              <a:t>the things we cannot change, the </a:t>
            </a:r>
          </a:p>
          <a:p>
            <a:pPr algn="ctr">
              <a:lnSpc>
                <a:spcPts val="4800"/>
              </a:lnSpc>
              <a:spcBef>
                <a:spcPts val="2400"/>
              </a:spcBef>
            </a:pPr>
            <a:r>
              <a:rPr lang="en-US" sz="6600" b="1" spc="140" dirty="0">
                <a:solidFill>
                  <a:schemeClr val="bg1"/>
                </a:solidFill>
                <a:latin typeface="Agenda BoldCondensed" panose="02000608030000020004" pitchFamily="2" charset="77"/>
                <a:cs typeface="Calibri" panose="020F0502020204030204" pitchFamily="34" charset="0"/>
              </a:rPr>
              <a:t>COURAGE</a:t>
            </a:r>
          </a:p>
          <a:p>
            <a:pPr algn="ctr">
              <a:lnSpc>
                <a:spcPts val="4800"/>
              </a:lnSpc>
              <a:spcBef>
                <a:spcPts val="2400"/>
              </a:spcBef>
            </a:pPr>
            <a:r>
              <a:rPr lang="en-US" sz="6000" spc="140" dirty="0">
                <a:solidFill>
                  <a:schemeClr val="bg1"/>
                </a:solidFill>
                <a:latin typeface="Agenda RegularCondensed" panose="02000606040000020004" pitchFamily="2" charset="77"/>
                <a:cs typeface="Calibri Light" panose="020F0302020204030204" pitchFamily="34" charset="0"/>
              </a:rPr>
              <a:t>to change the things we can, and the</a:t>
            </a:r>
          </a:p>
          <a:p>
            <a:pPr algn="ctr">
              <a:lnSpc>
                <a:spcPts val="4800"/>
              </a:lnSpc>
              <a:spcBef>
                <a:spcPts val="2400"/>
              </a:spcBef>
            </a:pPr>
            <a:r>
              <a:rPr lang="en-US" sz="6600" b="1" spc="140" dirty="0">
                <a:solidFill>
                  <a:schemeClr val="bg1"/>
                </a:solidFill>
                <a:latin typeface="Agenda BoldCondensed" panose="02000608030000020004" pitchFamily="2" charset="77"/>
                <a:cs typeface="Calibri" panose="020F0502020204030204" pitchFamily="34" charset="0"/>
              </a:rPr>
              <a:t>WISDOM</a:t>
            </a:r>
          </a:p>
          <a:p>
            <a:pPr algn="ctr">
              <a:lnSpc>
                <a:spcPts val="4800"/>
              </a:lnSpc>
              <a:spcBef>
                <a:spcPts val="2400"/>
              </a:spcBef>
            </a:pPr>
            <a:r>
              <a:rPr lang="en-US" sz="6000" spc="140" dirty="0">
                <a:solidFill>
                  <a:schemeClr val="bg1"/>
                </a:solidFill>
                <a:latin typeface="Agenda RegularCondensed" panose="02000606040000020004" pitchFamily="2" charset="77"/>
                <a:cs typeface="Calibri Light" panose="020F0302020204030204" pitchFamily="34" charset="0"/>
              </a:rPr>
              <a:t>to know the difference.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3B3796-7EBF-BD91-F23E-386845570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3460" y="4901609"/>
            <a:ext cx="1743740" cy="174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527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4BB938-5608-84EC-6217-3C3D80BFB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446" y="885221"/>
            <a:ext cx="1929366" cy="1305733"/>
          </a:xfrm>
          <a:prstGeom prst="rect">
            <a:avLst/>
          </a:prstGeom>
        </p:spPr>
      </p:pic>
      <p:pic>
        <p:nvPicPr>
          <p:cNvPr id="5" name="Picture 4" descr="A group of people in different colors&#10;&#10;Description automatically generated">
            <a:extLst>
              <a:ext uri="{FF2B5EF4-FFF2-40B4-BE49-F238E27FC236}">
                <a16:creationId xmlns:a16="http://schemas.microsoft.com/office/drawing/2014/main" id="{C78FB8B6-5950-BE7E-D3BA-DBA708881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2448" y="4959981"/>
            <a:ext cx="6189552" cy="192517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CB2CB45-7DCA-5B6A-D4C8-F9B002F49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4903" y="314121"/>
            <a:ext cx="8261498" cy="2250840"/>
          </a:xfrm>
        </p:spPr>
        <p:txBody>
          <a:bodyPr anchor="t" anchorCtr="0">
            <a:noAutofit/>
          </a:bodyPr>
          <a:lstStyle/>
          <a:p>
            <a:r>
              <a:rPr lang="en-US" sz="5600" dirty="0">
                <a:solidFill>
                  <a:srgbClr val="AB247C"/>
                </a:solidFill>
              </a:rPr>
              <a:t>Submit questions using the Zoom Q&amp;A feature at the bottom of your screen.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A60D7A6-E98B-FD8A-028F-696075CE8396}"/>
              </a:ext>
            </a:extLst>
          </p:cNvPr>
          <p:cNvSpPr txBox="1">
            <a:spLocks/>
          </p:cNvSpPr>
          <p:nvPr/>
        </p:nvSpPr>
        <p:spPr>
          <a:xfrm>
            <a:off x="495599" y="2938967"/>
            <a:ext cx="11200802" cy="345615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sz="5000" b="0" dirty="0">
                <a:solidFill>
                  <a:srgbClr val="AB247C"/>
                </a:solidFill>
                <a:latin typeface="Agenda RegularCondensed" panose="02000606040000020004" pitchFamily="2" charset="77"/>
              </a:rPr>
              <a:t>We will try to address questions at the end of the meeting if the presentation doesn’t answer them.</a:t>
            </a:r>
          </a:p>
          <a:p>
            <a:pPr>
              <a:spcBef>
                <a:spcPts val="1800"/>
              </a:spcBef>
            </a:pPr>
            <a:r>
              <a:rPr lang="en-US" sz="46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  <a:t>You can always send questions </a:t>
            </a:r>
            <a:br>
              <a:rPr lang="en-US" sz="46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</a:br>
            <a:r>
              <a:rPr lang="en-US" sz="46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  <a:t>to the World Board </a:t>
            </a:r>
            <a:br>
              <a:rPr lang="en-US" sz="46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</a:br>
            <a:r>
              <a:rPr lang="en-US" sz="46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  <a:t>at wb@na.org</a:t>
            </a:r>
          </a:p>
        </p:txBody>
      </p:sp>
    </p:spTree>
    <p:extLst>
      <p:ext uri="{BB962C8B-B14F-4D97-AF65-F5344CB8AC3E}">
        <p14:creationId xmlns:p14="http://schemas.microsoft.com/office/powerpoint/2010/main" val="2595818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CB1EC-8A2D-4DC5-7EAF-5D0BF40B3EA4}"/>
              </a:ext>
            </a:extLst>
          </p:cNvPr>
          <p:cNvSpPr txBox="1">
            <a:spLocks/>
          </p:cNvSpPr>
          <p:nvPr/>
        </p:nvSpPr>
        <p:spPr>
          <a:xfrm>
            <a:off x="1297759" y="824483"/>
            <a:ext cx="6782985" cy="384321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sz="7000" dirty="0">
                <a:solidFill>
                  <a:schemeClr val="bg1"/>
                </a:solidFill>
              </a:rPr>
              <a:t>What is the history of gender-neutral language and NA literature?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F1FF11-9F4B-479F-21D8-DE7827CC5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2013688"/>
            <a:ext cx="4343400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057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8270D-DBF4-49BA-9717-BD79CF42C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DCAF7-F153-B522-BEA7-B0FDB770BA0E}"/>
              </a:ext>
            </a:extLst>
          </p:cNvPr>
          <p:cNvSpPr txBox="1">
            <a:spLocks/>
          </p:cNvSpPr>
          <p:nvPr/>
        </p:nvSpPr>
        <p:spPr>
          <a:xfrm>
            <a:off x="425303" y="523882"/>
            <a:ext cx="4210493" cy="536366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sz="7000" dirty="0">
                <a:solidFill>
                  <a:schemeClr val="bg1"/>
                </a:solidFill>
              </a:rPr>
              <a:t>This is from when the Basic Text was being developed in 1981.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9831AE-1E40-99FE-479D-82D2AAA4B4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14" b="2482"/>
          <a:stretch>
            <a:fillRect/>
          </a:stretch>
        </p:blipFill>
        <p:spPr>
          <a:xfrm>
            <a:off x="5012437" y="0"/>
            <a:ext cx="7179563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00EC6E5-4C2B-C388-AC4E-6F37FE81550A}"/>
              </a:ext>
            </a:extLst>
          </p:cNvPr>
          <p:cNvSpPr/>
          <p:nvPr/>
        </p:nvSpPr>
        <p:spPr>
          <a:xfrm>
            <a:off x="4848447" y="3880883"/>
            <a:ext cx="7230139" cy="499731"/>
          </a:xfrm>
          <a:prstGeom prst="rect">
            <a:avLst/>
          </a:prstGeom>
          <a:noFill/>
          <a:ln w="69850">
            <a:solidFill>
              <a:srgbClr val="2AA6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143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CA709-1842-DB8F-177A-4B9EC2B60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FACD8-8407-E941-F04A-D2E51F3CB126}"/>
              </a:ext>
            </a:extLst>
          </p:cNvPr>
          <p:cNvSpPr txBox="1">
            <a:spLocks/>
          </p:cNvSpPr>
          <p:nvPr/>
        </p:nvSpPr>
        <p:spPr>
          <a:xfrm>
            <a:off x="180753" y="223282"/>
            <a:ext cx="11844670" cy="644333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sz="3400" dirty="0">
                <a:solidFill>
                  <a:schemeClr val="bg1"/>
                </a:solidFill>
              </a:rPr>
              <a:t>In 1988, the World Service Conference passed a motion: </a:t>
            </a:r>
          </a:p>
          <a:p>
            <a:pPr marL="548640"/>
            <a:r>
              <a:rPr lang="en-US" sz="3300" b="0" dirty="0">
                <a:solidFill>
                  <a:schemeClr val="bg1"/>
                </a:solidFill>
                <a:latin typeface="Agenda RegularCondensed" panose="02000606040000020004" pitchFamily="2" charset="77"/>
              </a:rPr>
              <a:t>To include the review of ‘gender specific terms’ in our literature among the goals and objectives of world literature, with the aim of bringing back a report to the WSC 1989.</a:t>
            </a:r>
          </a:p>
          <a:p>
            <a:endParaRPr lang="en-US" sz="3200" b="0" dirty="0">
              <a:solidFill>
                <a:schemeClr val="bg1"/>
              </a:solidFill>
              <a:latin typeface="Agenda RegularCondensed" panose="02000606040000020004" pitchFamily="2" charset="77"/>
            </a:endParaRPr>
          </a:p>
          <a:p>
            <a:r>
              <a:rPr lang="en-US" sz="3400" dirty="0">
                <a:solidFill>
                  <a:schemeClr val="bg1"/>
                </a:solidFill>
              </a:rPr>
              <a:t>1989 report from the World Literature Committee:</a:t>
            </a:r>
          </a:p>
          <a:p>
            <a:pPr marL="548640"/>
            <a:r>
              <a:rPr lang="en-US" sz="3300" b="0" dirty="0">
                <a:solidFill>
                  <a:schemeClr val="bg1"/>
                </a:solidFill>
                <a:latin typeface="Agenda RegularCondensed" panose="02000606040000020004" pitchFamily="2" charset="77"/>
              </a:rPr>
              <a:t>“As fellowship input indicates the need, our literature is constantly revised. Each successive revision of our literature reflects a reduction in gender specific terms, most generally the neuter male pronouns used with indefinite persons….</a:t>
            </a:r>
          </a:p>
          <a:p>
            <a:pPr marL="548640">
              <a:spcBef>
                <a:spcPts val="1800"/>
              </a:spcBef>
            </a:pPr>
            <a:r>
              <a:rPr lang="en-US" sz="3300" b="0" dirty="0">
                <a:solidFill>
                  <a:schemeClr val="bg1"/>
                </a:solidFill>
                <a:latin typeface="Agenda RegularCondensed" panose="02000606040000020004" pitchFamily="2" charset="77"/>
              </a:rPr>
              <a:t>…Whatever we as a fellowship decide, the solution may not be entirely linguistic; perhaps we need to change some language and develop a tolerant, well-balanced attitude as well. Our desire to be as unprejudiced and unbiased as possible can be seen as we seek ever-increasing unity and strength in our common welfare.”</a:t>
            </a:r>
          </a:p>
          <a:p>
            <a:endParaRPr lang="en-US" sz="2400" b="0" dirty="0">
              <a:solidFill>
                <a:schemeClr val="bg1"/>
              </a:solidFill>
              <a:latin typeface="Agenda RegularCondensed" panose="0200060604000002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69265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800FE-7A65-6A04-A302-BAA8077FB3ED}"/>
              </a:ext>
            </a:extLst>
          </p:cNvPr>
          <p:cNvSpPr txBox="1">
            <a:spLocks/>
          </p:cNvSpPr>
          <p:nvPr/>
        </p:nvSpPr>
        <p:spPr>
          <a:xfrm>
            <a:off x="117546" y="213111"/>
            <a:ext cx="11929142" cy="160505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sz="3600" dirty="0">
                <a:solidFill>
                  <a:schemeClr val="bg1"/>
                </a:solidFill>
              </a:rPr>
              <a:t>From the 2023 Motion 14:</a:t>
            </a:r>
          </a:p>
          <a:p>
            <a:pPr marL="548640"/>
            <a:r>
              <a:rPr lang="en-US" sz="3400" dirty="0">
                <a:solidFill>
                  <a:schemeClr val="bg1"/>
                </a:solidFill>
              </a:rPr>
              <a:t>…to investigate changes to NA literature from gender-specific language to language that is more gender neutral and inclusive.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0395A3B-DBD4-82B1-3B90-EC66B7BF4A67}"/>
              </a:ext>
            </a:extLst>
          </p:cNvPr>
          <p:cNvSpPr/>
          <p:nvPr/>
        </p:nvSpPr>
        <p:spPr>
          <a:xfrm>
            <a:off x="397537" y="2073349"/>
            <a:ext cx="4316231" cy="2254102"/>
          </a:xfrm>
          <a:prstGeom prst="roundRect">
            <a:avLst/>
          </a:prstGeom>
          <a:solidFill>
            <a:srgbClr val="2AA6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A4D13F2-688E-48D7-17E0-6F4EFEED10ED}"/>
              </a:ext>
            </a:extLst>
          </p:cNvPr>
          <p:cNvSpPr txBox="1">
            <a:spLocks/>
          </p:cNvSpPr>
          <p:nvPr/>
        </p:nvSpPr>
        <p:spPr>
          <a:xfrm>
            <a:off x="677527" y="2307495"/>
            <a:ext cx="3756249" cy="160505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sz="3400" i="1" dirty="0">
                <a:solidFill>
                  <a:schemeClr val="bg2">
                    <a:lumMod val="25000"/>
                  </a:schemeClr>
                </a:solidFill>
              </a:rPr>
              <a:t>Issue Discussion Topic: </a:t>
            </a:r>
            <a:r>
              <a:rPr lang="en-US" sz="3400" dirty="0">
                <a:solidFill>
                  <a:schemeClr val="bg2">
                    <a:lumMod val="25000"/>
                  </a:schemeClr>
                </a:solidFill>
              </a:rPr>
              <a:t>Gender-Neutral </a:t>
            </a:r>
            <a:br>
              <a:rPr lang="en-US" sz="3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3400" dirty="0">
                <a:solidFill>
                  <a:schemeClr val="bg2">
                    <a:lumMod val="25000"/>
                  </a:schemeClr>
                </a:solidFill>
              </a:rPr>
              <a:t>and Inclusive Language </a:t>
            </a:r>
            <a:br>
              <a:rPr lang="en-US" sz="3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3400" dirty="0">
                <a:solidFill>
                  <a:schemeClr val="bg2">
                    <a:lumMod val="25000"/>
                  </a:schemeClr>
                </a:solidFill>
              </a:rPr>
              <a:t>in NA Literature  </a:t>
            </a:r>
          </a:p>
          <a:p>
            <a:endParaRPr lang="en-US" sz="3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9D7F99E-8185-541C-A72C-9CA7F804A117}"/>
              </a:ext>
            </a:extLst>
          </p:cNvPr>
          <p:cNvSpPr/>
          <p:nvPr/>
        </p:nvSpPr>
        <p:spPr>
          <a:xfrm>
            <a:off x="5277292" y="2073349"/>
            <a:ext cx="6517171" cy="2254102"/>
          </a:xfrm>
          <a:prstGeom prst="roundRect">
            <a:avLst/>
          </a:prstGeom>
          <a:solidFill>
            <a:srgbClr val="2AA6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91C739F-C76A-D459-2F05-6A54D9CD4C7E}"/>
              </a:ext>
            </a:extLst>
          </p:cNvPr>
          <p:cNvSpPr txBox="1">
            <a:spLocks/>
          </p:cNvSpPr>
          <p:nvPr/>
        </p:nvSpPr>
        <p:spPr>
          <a:xfrm>
            <a:off x="397538" y="4465675"/>
            <a:ext cx="4316230" cy="73364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pPr algn="ctr"/>
            <a:r>
              <a:rPr lang="en-US" sz="5000" dirty="0">
                <a:solidFill>
                  <a:schemeClr val="bg1"/>
                </a:solidFill>
              </a:rPr>
              <a:t>Over 5,500 members shared their thoughts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ADE7D60-47B0-32C4-926D-FFFCCED35626}"/>
              </a:ext>
            </a:extLst>
          </p:cNvPr>
          <p:cNvSpPr txBox="1">
            <a:spLocks/>
          </p:cNvSpPr>
          <p:nvPr/>
        </p:nvSpPr>
        <p:spPr>
          <a:xfrm>
            <a:off x="5557283" y="2307495"/>
            <a:ext cx="6088912" cy="160505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sz="3400" i="1" dirty="0">
                <a:solidFill>
                  <a:schemeClr val="bg2">
                    <a:lumMod val="25000"/>
                  </a:schemeClr>
                </a:solidFill>
              </a:rPr>
              <a:t>Question in the CAR: </a:t>
            </a:r>
            <a:br>
              <a:rPr lang="en-US" sz="3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en-US" sz="3400" dirty="0">
                <a:solidFill>
                  <a:schemeClr val="bg2">
                    <a:lumMod val="25000"/>
                  </a:schemeClr>
                </a:solidFill>
              </a:rPr>
              <a:t>Are we willing to explore these types of changes in our literature in order to carry the message more effectively?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CE3DAB3-3730-EC11-EC79-A95566600267}"/>
              </a:ext>
            </a:extLst>
          </p:cNvPr>
          <p:cNvSpPr txBox="1">
            <a:spLocks/>
          </p:cNvSpPr>
          <p:nvPr/>
        </p:nvSpPr>
        <p:spPr>
          <a:xfrm>
            <a:off x="6356496" y="4561597"/>
            <a:ext cx="4490486" cy="73364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pPr algn="ctr"/>
            <a:r>
              <a:rPr lang="en-US" sz="5000" dirty="0">
                <a:solidFill>
                  <a:schemeClr val="bg1"/>
                </a:solidFill>
              </a:rPr>
              <a:t>78% of more than 4,000 respondents said </a:t>
            </a:r>
            <a:r>
              <a:rPr lang="en-US" sz="5000" i="1" dirty="0">
                <a:solidFill>
                  <a:schemeClr val="bg1"/>
                </a:solidFill>
              </a:rPr>
              <a:t>yes</a:t>
            </a:r>
            <a:endParaRPr lang="en-US" sz="5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63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61665D8-08F9-520D-50BF-E9DF8E45C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45469">
            <a:off x="-41604" y="414517"/>
            <a:ext cx="2719247" cy="57749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2BFB235-96A3-9BA2-E57E-8DDDB466B371}"/>
              </a:ext>
            </a:extLst>
          </p:cNvPr>
          <p:cNvSpPr txBox="1">
            <a:spLocks/>
          </p:cNvSpPr>
          <p:nvPr/>
        </p:nvSpPr>
        <p:spPr>
          <a:xfrm>
            <a:off x="2481630" y="260476"/>
            <a:ext cx="9037270" cy="219442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sz="50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  <a:t>Who Is An Addict?</a:t>
            </a:r>
          </a:p>
          <a:p>
            <a:r>
              <a:rPr lang="en-US" sz="50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  <a:t> What Is the NA Program?</a:t>
            </a:r>
          </a:p>
          <a:p>
            <a:r>
              <a:rPr lang="en-US" sz="50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  <a:t>  Why Are We Here?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26F655A-2BE8-5EDA-4493-85571DB5B325}"/>
              </a:ext>
            </a:extLst>
          </p:cNvPr>
          <p:cNvCxnSpPr/>
          <p:nvPr/>
        </p:nvCxnSpPr>
        <p:spPr>
          <a:xfrm>
            <a:off x="3046442" y="3251200"/>
            <a:ext cx="466453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7477D272-C8DC-69B8-42A0-CBA029900D1F}"/>
              </a:ext>
            </a:extLst>
          </p:cNvPr>
          <p:cNvSpPr txBox="1">
            <a:spLocks/>
          </p:cNvSpPr>
          <p:nvPr/>
        </p:nvSpPr>
        <p:spPr>
          <a:xfrm>
            <a:off x="3046442" y="2599420"/>
            <a:ext cx="9145558" cy="425858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pPr>
              <a:lnSpc>
                <a:spcPts val="5100"/>
              </a:lnSpc>
              <a:spcBef>
                <a:spcPts val="1000"/>
              </a:spcBef>
            </a:pPr>
            <a:r>
              <a:rPr lang="en-US" sz="5000" dirty="0">
                <a:solidFill>
                  <a:srgbClr val="AB247C"/>
                </a:solidFill>
              </a:rPr>
              <a:t>4 proposed changes</a:t>
            </a:r>
          </a:p>
          <a:p>
            <a:pPr marL="320040" indent="-320040">
              <a:lnSpc>
                <a:spcPts val="51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5000" dirty="0">
                <a:solidFill>
                  <a:srgbClr val="AB247C"/>
                </a:solidFill>
              </a:rPr>
              <a:t>about the language we use to describe our members and potential members</a:t>
            </a:r>
          </a:p>
          <a:p>
            <a:pPr marL="320040" indent="-320040">
              <a:lnSpc>
                <a:spcPts val="51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5000" u="sng" dirty="0">
                <a:solidFill>
                  <a:srgbClr val="AB247C"/>
                </a:solidFill>
              </a:rPr>
              <a:t>NOT</a:t>
            </a:r>
            <a:r>
              <a:rPr lang="en-US" sz="5000" dirty="0">
                <a:solidFill>
                  <a:srgbClr val="AB247C"/>
                </a:solidFill>
              </a:rPr>
              <a:t> the words we use for </a:t>
            </a:r>
            <a:br>
              <a:rPr lang="en-US" sz="5000" dirty="0">
                <a:solidFill>
                  <a:srgbClr val="AB247C"/>
                </a:solidFill>
              </a:rPr>
            </a:br>
            <a:r>
              <a:rPr lang="en-US" sz="5000" dirty="0">
                <a:solidFill>
                  <a:srgbClr val="AB247C"/>
                </a:solidFill>
              </a:rPr>
              <a:t>a Higher Power</a:t>
            </a:r>
          </a:p>
          <a:p>
            <a:pPr marL="320040" indent="-320040">
              <a:lnSpc>
                <a:spcPts val="51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5000" u="sng" dirty="0">
                <a:solidFill>
                  <a:srgbClr val="AB247C"/>
                </a:solidFill>
              </a:rPr>
              <a:t>NOT</a:t>
            </a:r>
            <a:r>
              <a:rPr lang="en-US" sz="5000" dirty="0">
                <a:solidFill>
                  <a:srgbClr val="AB247C"/>
                </a:solidFill>
              </a:rPr>
              <a:t> our Steps or Traditions</a:t>
            </a:r>
          </a:p>
        </p:txBody>
      </p:sp>
    </p:spTree>
    <p:extLst>
      <p:ext uri="{BB962C8B-B14F-4D97-AF65-F5344CB8AC3E}">
        <p14:creationId xmlns:p14="http://schemas.microsoft.com/office/powerpoint/2010/main" val="1706411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F7F56B2-DD02-2D6F-CB4B-C346DF004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03" r="1354"/>
          <a:stretch>
            <a:fillRect/>
          </a:stretch>
        </p:blipFill>
        <p:spPr>
          <a:xfrm>
            <a:off x="53165" y="637953"/>
            <a:ext cx="12149467" cy="6305107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72373120-BA81-C5FF-9990-27D2240D4C05}"/>
              </a:ext>
            </a:extLst>
          </p:cNvPr>
          <p:cNvSpPr txBox="1">
            <a:spLocks/>
          </p:cNvSpPr>
          <p:nvPr/>
        </p:nvSpPr>
        <p:spPr>
          <a:xfrm>
            <a:off x="131429" y="106786"/>
            <a:ext cx="7806071" cy="76508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dirty="0">
                <a:solidFill>
                  <a:srgbClr val="AB247C"/>
                </a:solidFill>
              </a:rPr>
              <a:t>Here are the four proposed changes</a:t>
            </a:r>
          </a:p>
        </p:txBody>
      </p:sp>
    </p:spTree>
    <p:extLst>
      <p:ext uri="{BB962C8B-B14F-4D97-AF65-F5344CB8AC3E}">
        <p14:creationId xmlns:p14="http://schemas.microsoft.com/office/powerpoint/2010/main" val="3262032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11D3C-49A5-588D-4163-626D16C5DF91}"/>
              </a:ext>
            </a:extLst>
          </p:cNvPr>
          <p:cNvSpPr txBox="1">
            <a:spLocks/>
          </p:cNvSpPr>
          <p:nvPr/>
        </p:nvSpPr>
        <p:spPr>
          <a:xfrm>
            <a:off x="561159" y="138682"/>
            <a:ext cx="7681141" cy="464921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sz="7000" dirty="0">
                <a:solidFill>
                  <a:schemeClr val="bg1"/>
                </a:solidFill>
              </a:rPr>
              <a:t>“For newer members like me, the language we encounter can have a real effect on whether we experience NA as a place that includes us.”</a:t>
            </a:r>
          </a:p>
        </p:txBody>
      </p:sp>
      <p:pic>
        <p:nvPicPr>
          <p:cNvPr id="3" name="Picture 2" descr="A couple of cartoon people&#10;&#10;Description automatically generated">
            <a:extLst>
              <a:ext uri="{FF2B5EF4-FFF2-40B4-BE49-F238E27FC236}">
                <a16:creationId xmlns:a16="http://schemas.microsoft.com/office/drawing/2014/main" id="{8B0DE09E-BE98-00EC-1E28-96BC09F830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346"/>
          <a:stretch/>
        </p:blipFill>
        <p:spPr>
          <a:xfrm>
            <a:off x="8565823" y="2659550"/>
            <a:ext cx="3626177" cy="41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03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B8294-9802-C433-8D0B-0FBD5345B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A28D0E1-0854-83EC-256D-96AB61F381F8}"/>
              </a:ext>
            </a:extLst>
          </p:cNvPr>
          <p:cNvSpPr txBox="1">
            <a:spLocks/>
          </p:cNvSpPr>
          <p:nvPr/>
        </p:nvSpPr>
        <p:spPr>
          <a:xfrm>
            <a:off x="912842" y="465819"/>
            <a:ext cx="10263158" cy="170588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pPr>
              <a:lnSpc>
                <a:spcPts val="5100"/>
              </a:lnSpc>
              <a:spcBef>
                <a:spcPts val="1000"/>
              </a:spcBef>
            </a:pPr>
            <a:r>
              <a:rPr lang="en-US" sz="5000" dirty="0">
                <a:solidFill>
                  <a:srgbClr val="AB247C"/>
                </a:solidFill>
              </a:rPr>
              <a:t>Some members would like to see different language for the last suggested change.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FFFA49-6CE1-2CE6-CB9A-612008FFF143}"/>
              </a:ext>
            </a:extLst>
          </p:cNvPr>
          <p:cNvSpPr txBox="1">
            <a:spLocks/>
          </p:cNvSpPr>
          <p:nvPr/>
        </p:nvSpPr>
        <p:spPr>
          <a:xfrm>
            <a:off x="214342" y="2052388"/>
            <a:ext cx="11850658" cy="381501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sz="50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  <a:t>Original text: </a:t>
            </a:r>
          </a:p>
          <a:p>
            <a:pPr marL="731520"/>
            <a:r>
              <a:rPr lang="en-US" sz="50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  <a:t>ahead of our families, </a:t>
            </a:r>
            <a:r>
              <a:rPr lang="en-US" sz="5000" dirty="0">
                <a:solidFill>
                  <a:srgbClr val="0070C0"/>
                </a:solidFill>
              </a:rPr>
              <a:t>our wives, husbands and our children</a:t>
            </a:r>
            <a:endParaRPr lang="en-US" sz="5000" b="0" dirty="0">
              <a:solidFill>
                <a:srgbClr val="0070C0"/>
              </a:solidFill>
              <a:latin typeface="Agenda RegularCondensed" panose="02000606040000020004" pitchFamily="2" charset="77"/>
            </a:endParaRPr>
          </a:p>
          <a:p>
            <a:pPr>
              <a:spcBef>
                <a:spcPts val="1200"/>
              </a:spcBef>
            </a:pPr>
            <a:r>
              <a:rPr lang="en-US" sz="50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  <a:t>Suggested change: </a:t>
            </a:r>
          </a:p>
          <a:p>
            <a:pPr marL="731520"/>
            <a:r>
              <a:rPr lang="en-US" sz="50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  <a:t>ahead of our families </a:t>
            </a:r>
            <a:r>
              <a:rPr lang="en-US" sz="5000" dirty="0">
                <a:solidFill>
                  <a:srgbClr val="0070C0"/>
                </a:solidFill>
              </a:rPr>
              <a:t>and loved ones</a:t>
            </a:r>
            <a:endParaRPr lang="en-US" sz="5000" b="0" dirty="0">
              <a:solidFill>
                <a:srgbClr val="0070C0"/>
              </a:solidFill>
              <a:latin typeface="Agenda RegularCondensed" panose="02000606040000020004" pitchFamily="2" charset="77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A2BDEA3-2880-ED69-AEF1-B14291B66A16}"/>
              </a:ext>
            </a:extLst>
          </p:cNvPr>
          <p:cNvSpPr txBox="1">
            <a:spLocks/>
          </p:cNvSpPr>
          <p:nvPr/>
        </p:nvSpPr>
        <p:spPr>
          <a:xfrm>
            <a:off x="607263" y="5966101"/>
            <a:ext cx="11064816" cy="100738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pPr>
              <a:lnSpc>
                <a:spcPts val="5100"/>
              </a:lnSpc>
              <a:spcBef>
                <a:spcPts val="1000"/>
              </a:spcBef>
            </a:pPr>
            <a:r>
              <a:rPr lang="en-US" sz="5400" dirty="0">
                <a:solidFill>
                  <a:srgbClr val="AB247C"/>
                </a:solidFill>
              </a:rPr>
              <a:t>“loved ones” was meant to be all inclusive. </a:t>
            </a:r>
          </a:p>
        </p:txBody>
      </p:sp>
    </p:spTree>
    <p:extLst>
      <p:ext uri="{BB962C8B-B14F-4D97-AF65-F5344CB8AC3E}">
        <p14:creationId xmlns:p14="http://schemas.microsoft.com/office/powerpoint/2010/main" val="238315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8E16B-8033-3748-BEE4-707E4AC8D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E17F8DE-33B6-E605-E5BB-095B3D4694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350" y="1294064"/>
            <a:ext cx="1835150" cy="171863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DC75C45-1B26-C0F0-64A0-802CE90941AF}"/>
              </a:ext>
            </a:extLst>
          </p:cNvPr>
          <p:cNvSpPr/>
          <p:nvPr/>
        </p:nvSpPr>
        <p:spPr>
          <a:xfrm>
            <a:off x="1206500" y="2095500"/>
            <a:ext cx="2311400" cy="571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03BED34-CB3B-D2C4-0647-82F86A66A1CD}"/>
              </a:ext>
            </a:extLst>
          </p:cNvPr>
          <p:cNvSpPr txBox="1">
            <a:spLocks/>
          </p:cNvSpPr>
          <p:nvPr/>
        </p:nvSpPr>
        <p:spPr>
          <a:xfrm>
            <a:off x="964421" y="238328"/>
            <a:ext cx="10263158" cy="77878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pPr algn="ctr">
              <a:lnSpc>
                <a:spcPts val="5100"/>
              </a:lnSpc>
              <a:spcBef>
                <a:spcPts val="1000"/>
              </a:spcBef>
            </a:pPr>
            <a:r>
              <a:rPr lang="en-US" sz="5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Gender-neutral language in NA literature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1D2EEF-AA44-30CC-F4CC-24226701D6AB}"/>
              </a:ext>
            </a:extLst>
          </p:cNvPr>
          <p:cNvSpPr txBox="1">
            <a:spLocks/>
          </p:cNvSpPr>
          <p:nvPr/>
        </p:nvSpPr>
        <p:spPr>
          <a:xfrm>
            <a:off x="964421" y="3925978"/>
            <a:ext cx="4783103" cy="246677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pPr>
              <a:lnSpc>
                <a:spcPts val="5100"/>
              </a:lnSpc>
              <a:spcBef>
                <a:spcPts val="1000"/>
              </a:spcBef>
            </a:pPr>
            <a:r>
              <a:rPr lang="en-US" sz="5400" dirty="0">
                <a:solidFill>
                  <a:srgbClr val="AB247C"/>
                </a:solidFill>
              </a:rPr>
              <a:t>Only asking about the four changes in the posted draft of IP #1.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FD3849-6188-6302-F79D-5B8D71FBB410}"/>
              </a:ext>
            </a:extLst>
          </p:cNvPr>
          <p:cNvSpPr txBox="1">
            <a:spLocks/>
          </p:cNvSpPr>
          <p:nvPr/>
        </p:nvSpPr>
        <p:spPr>
          <a:xfrm>
            <a:off x="1253346" y="2043416"/>
            <a:ext cx="2389158" cy="100738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sz="5000" dirty="0">
                <a:solidFill>
                  <a:schemeClr val="bg1"/>
                </a:solidFill>
              </a:rPr>
              <a:t>members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6DCB6B5-7E8C-1058-C242-A217F544D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650" y="1332164"/>
            <a:ext cx="1835150" cy="171863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5EB65F9-145C-5F70-2331-2A8ED95F7352}"/>
              </a:ext>
            </a:extLst>
          </p:cNvPr>
          <p:cNvSpPr/>
          <p:nvPr/>
        </p:nvSpPr>
        <p:spPr>
          <a:xfrm>
            <a:off x="4972050" y="2133600"/>
            <a:ext cx="1405746" cy="571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9753288-67AE-A817-7E9D-E06651F2C1FF}"/>
              </a:ext>
            </a:extLst>
          </p:cNvPr>
          <p:cNvSpPr txBox="1">
            <a:spLocks/>
          </p:cNvSpPr>
          <p:nvPr/>
        </p:nvSpPr>
        <p:spPr>
          <a:xfrm>
            <a:off x="5018896" y="2081516"/>
            <a:ext cx="1358900" cy="62358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pPr algn="ctr"/>
            <a:r>
              <a:rPr lang="en-US" sz="5000" dirty="0">
                <a:solidFill>
                  <a:schemeClr val="bg1"/>
                </a:solidFill>
              </a:rPr>
              <a:t>God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8C95443-A73C-7B9F-2AF4-BEA83EF95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5954" y="1294064"/>
            <a:ext cx="1835150" cy="171863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93527D9-EFB4-FB97-DB8F-85F6F0F95A70}"/>
              </a:ext>
            </a:extLst>
          </p:cNvPr>
          <p:cNvSpPr/>
          <p:nvPr/>
        </p:nvSpPr>
        <p:spPr>
          <a:xfrm>
            <a:off x="8108950" y="1749802"/>
            <a:ext cx="2311400" cy="9552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AA766EB-8A3D-35CB-9AB4-AE7BAD5A725D}"/>
              </a:ext>
            </a:extLst>
          </p:cNvPr>
          <p:cNvSpPr txBox="1">
            <a:spLocks/>
          </p:cNvSpPr>
          <p:nvPr/>
        </p:nvSpPr>
        <p:spPr>
          <a:xfrm>
            <a:off x="8155796" y="1697718"/>
            <a:ext cx="2389158" cy="100738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pPr algn="ctr">
              <a:lnSpc>
                <a:spcPts val="4100"/>
              </a:lnSpc>
            </a:pPr>
            <a:r>
              <a:rPr lang="en-US" sz="4000" dirty="0">
                <a:solidFill>
                  <a:schemeClr val="bg1"/>
                </a:solidFill>
              </a:rPr>
              <a:t>Steps/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Traditions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AC62A9A-18B0-1F0B-2A8B-443239B16146}"/>
              </a:ext>
            </a:extLst>
          </p:cNvPr>
          <p:cNvCxnSpPr/>
          <p:nvPr/>
        </p:nvCxnSpPr>
        <p:spPr>
          <a:xfrm>
            <a:off x="4191000" y="1294064"/>
            <a:ext cx="0" cy="188093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D8583787-79B0-22CF-9CCE-D3A535416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215942" flipH="1">
            <a:off x="-240537" y="3115621"/>
            <a:ext cx="1880695" cy="79136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38FF964-219C-1310-2C78-C32E41C40809}"/>
              </a:ext>
            </a:extLst>
          </p:cNvPr>
          <p:cNvCxnSpPr>
            <a:cxnSpLocks/>
          </p:cNvCxnSpPr>
          <p:nvPr/>
        </p:nvCxnSpPr>
        <p:spPr>
          <a:xfrm flipH="1">
            <a:off x="4172876" y="3163776"/>
            <a:ext cx="704407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73D0401A-8114-B176-FED4-0938E3FD9D89}"/>
              </a:ext>
            </a:extLst>
          </p:cNvPr>
          <p:cNvSpPr txBox="1">
            <a:spLocks/>
          </p:cNvSpPr>
          <p:nvPr/>
        </p:nvSpPr>
        <p:spPr>
          <a:xfrm>
            <a:off x="6377796" y="4072271"/>
            <a:ext cx="5679525" cy="26368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pPr marL="320040" indent="-320040">
              <a:lnSpc>
                <a:spcPts val="47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45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  <a:t>Posted through the end of October</a:t>
            </a:r>
          </a:p>
          <a:p>
            <a:pPr marL="320040" indent="-320040">
              <a:lnSpc>
                <a:spcPts val="47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45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  <a:t>All decisions made at the World Service Conference</a:t>
            </a:r>
          </a:p>
        </p:txBody>
      </p:sp>
    </p:spTree>
    <p:extLst>
      <p:ext uri="{BB962C8B-B14F-4D97-AF65-F5344CB8AC3E}">
        <p14:creationId xmlns:p14="http://schemas.microsoft.com/office/powerpoint/2010/main" val="1947966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C812F-3DF3-0E12-5C46-5A4D69A54039}"/>
              </a:ext>
            </a:extLst>
          </p:cNvPr>
          <p:cNvSpPr txBox="1">
            <a:spLocks/>
          </p:cNvSpPr>
          <p:nvPr/>
        </p:nvSpPr>
        <p:spPr>
          <a:xfrm>
            <a:off x="214342" y="346507"/>
            <a:ext cx="10263158" cy="82189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pPr>
              <a:lnSpc>
                <a:spcPts val="5100"/>
              </a:lnSpc>
              <a:spcBef>
                <a:spcPts val="1000"/>
              </a:spcBef>
            </a:pPr>
            <a:r>
              <a:rPr lang="en-US" sz="6000" dirty="0">
                <a:solidFill>
                  <a:srgbClr val="0070C0"/>
                </a:solidFill>
              </a:rPr>
              <a:t>What About Translations?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40E4109-CFE4-C50E-2E14-06D9CB63ABE0}"/>
              </a:ext>
            </a:extLst>
          </p:cNvPr>
          <p:cNvSpPr txBox="1">
            <a:spLocks/>
          </p:cNvSpPr>
          <p:nvPr/>
        </p:nvSpPr>
        <p:spPr>
          <a:xfrm>
            <a:off x="214342" y="1264988"/>
            <a:ext cx="11482358" cy="381501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pPr>
              <a:lnSpc>
                <a:spcPts val="5300"/>
              </a:lnSpc>
              <a:spcBef>
                <a:spcPts val="1800"/>
              </a:spcBef>
            </a:pPr>
            <a:r>
              <a:rPr lang="en-US" sz="50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  <a:t>All NA literature is initially developed in English.</a:t>
            </a:r>
          </a:p>
          <a:p>
            <a:pPr>
              <a:lnSpc>
                <a:spcPts val="5300"/>
              </a:lnSpc>
              <a:spcBef>
                <a:spcPts val="1800"/>
              </a:spcBef>
            </a:pPr>
            <a:r>
              <a:rPr lang="en-US" sz="50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  <a:t>After World Service Conference approval, other language communities get involved.</a:t>
            </a:r>
          </a:p>
          <a:p>
            <a:pPr>
              <a:lnSpc>
                <a:spcPts val="5300"/>
              </a:lnSpc>
              <a:spcBef>
                <a:spcPts val="1800"/>
              </a:spcBef>
            </a:pPr>
            <a:r>
              <a:rPr lang="en-US" sz="50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  <a:t>Local translation committees, with NAWS oversight, are responsible for </a:t>
            </a:r>
            <a:r>
              <a:rPr lang="en-US" sz="5000" b="0" i="1" dirty="0">
                <a:solidFill>
                  <a:srgbClr val="0070C0"/>
                </a:solidFill>
                <a:latin typeface="Agenda RegularCondensed" panose="02000606040000020004" pitchFamily="2" charset="77"/>
              </a:rPr>
              <a:t>conceptual fidelity </a:t>
            </a:r>
            <a:r>
              <a:rPr lang="en-US" sz="50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  <a:t>to the English text and will determine how the changes affect their translated literature.</a:t>
            </a:r>
          </a:p>
        </p:txBody>
      </p:sp>
    </p:spTree>
    <p:extLst>
      <p:ext uri="{BB962C8B-B14F-4D97-AF65-F5344CB8AC3E}">
        <p14:creationId xmlns:p14="http://schemas.microsoft.com/office/powerpoint/2010/main" val="2770357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E6FAF-D01C-12CF-BEDB-E99C4E344C42}"/>
              </a:ext>
            </a:extLst>
          </p:cNvPr>
          <p:cNvSpPr txBox="1">
            <a:spLocks/>
          </p:cNvSpPr>
          <p:nvPr/>
        </p:nvSpPr>
        <p:spPr>
          <a:xfrm>
            <a:off x="912842" y="465819"/>
            <a:ext cx="10263158" cy="170588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US" sz="7000" dirty="0">
                <a:solidFill>
                  <a:srgbClr val="AB247C"/>
                </a:solidFill>
              </a:rPr>
              <a:t>This project was not motivated by money, but by the direction of the Fellowship.</a:t>
            </a:r>
          </a:p>
        </p:txBody>
      </p:sp>
      <p:pic>
        <p:nvPicPr>
          <p:cNvPr id="3" name="Picture 2" descr="A group of people standing together&#10;&#10;Description automatically generated">
            <a:extLst>
              <a:ext uri="{FF2B5EF4-FFF2-40B4-BE49-F238E27FC236}">
                <a16:creationId xmlns:a16="http://schemas.microsoft.com/office/drawing/2014/main" id="{2E709501-F8AB-5627-CEB2-E6B045653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100" y="3889056"/>
            <a:ext cx="8385018" cy="2968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369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75D6D-3223-8BA9-C71D-32A40522F660}"/>
              </a:ext>
            </a:extLst>
          </p:cNvPr>
          <p:cNvSpPr txBox="1">
            <a:spLocks/>
          </p:cNvSpPr>
          <p:nvPr/>
        </p:nvSpPr>
        <p:spPr>
          <a:xfrm>
            <a:off x="513903" y="412917"/>
            <a:ext cx="5582097" cy="1171779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sz="7000" dirty="0">
                <a:solidFill>
                  <a:srgbClr val="AB247C"/>
                </a:solidFill>
              </a:rPr>
              <a:t>Other revisions?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CB53FFB-32AC-4B58-5615-0457B0DA3C60}"/>
              </a:ext>
            </a:extLst>
          </p:cNvPr>
          <p:cNvSpPr txBox="1">
            <a:spLocks/>
          </p:cNvSpPr>
          <p:nvPr/>
        </p:nvSpPr>
        <p:spPr>
          <a:xfrm>
            <a:off x="513903" y="1521494"/>
            <a:ext cx="11604701" cy="381501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pPr>
              <a:lnSpc>
                <a:spcPts val="5800"/>
              </a:lnSpc>
              <a:spcBef>
                <a:spcPts val="1800"/>
              </a:spcBef>
            </a:pPr>
            <a:r>
              <a:rPr lang="en-US" sz="58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  <a:t>If the Fellowship is in favor of revising IP #1, </a:t>
            </a:r>
            <a:br>
              <a:rPr lang="en-US" sz="58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</a:br>
            <a:r>
              <a:rPr lang="en-US" sz="58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  <a:t>the World Board will talk about what might come next.</a:t>
            </a:r>
          </a:p>
          <a:p>
            <a:pPr>
              <a:lnSpc>
                <a:spcPts val="5800"/>
              </a:lnSpc>
              <a:spcBef>
                <a:spcPts val="1800"/>
              </a:spcBef>
            </a:pPr>
            <a:r>
              <a:rPr lang="en-US" sz="58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  <a:t>If other changes are </a:t>
            </a:r>
            <a:br>
              <a:rPr lang="en-US" sz="58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</a:br>
            <a:r>
              <a:rPr lang="en-US" sz="58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  <a:t>recommended, </a:t>
            </a:r>
            <a:br>
              <a:rPr lang="en-US" sz="58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</a:br>
            <a:r>
              <a:rPr lang="en-US" sz="58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  <a:t>conference participants will </a:t>
            </a:r>
            <a:br>
              <a:rPr lang="en-US" sz="58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</a:br>
            <a:r>
              <a:rPr lang="en-US" sz="5800" b="0" dirty="0">
                <a:solidFill>
                  <a:srgbClr val="0070C0"/>
                </a:solidFill>
                <a:latin typeface="Agenda RegularCondensed" panose="02000606040000020004" pitchFamily="2" charset="77"/>
              </a:rPr>
              <a:t>discuss those as well.</a:t>
            </a:r>
          </a:p>
        </p:txBody>
      </p:sp>
      <p:pic>
        <p:nvPicPr>
          <p:cNvPr id="4" name="Picture 3" descr="A group of hands touching each other&#10;&#10;Description automatically generated">
            <a:extLst>
              <a:ext uri="{FF2B5EF4-FFF2-40B4-BE49-F238E27FC236}">
                <a16:creationId xmlns:a16="http://schemas.microsoft.com/office/drawing/2014/main" id="{BBCCF675-99A3-03FB-0AE3-4EE5A769E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955" y="3521916"/>
            <a:ext cx="3117434" cy="304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357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9C1AB-F73D-334A-1D08-E75D623E8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22D29-6AFD-0AC4-D6E6-DCD9B1347AA5}"/>
              </a:ext>
            </a:extLst>
          </p:cNvPr>
          <p:cNvSpPr txBox="1">
            <a:spLocks/>
          </p:cNvSpPr>
          <p:nvPr/>
        </p:nvSpPr>
        <p:spPr>
          <a:xfrm>
            <a:off x="361726" y="138683"/>
            <a:ext cx="11468545" cy="17536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sz="5400" dirty="0">
                <a:solidFill>
                  <a:schemeClr val="bg1"/>
                </a:solidFill>
              </a:rPr>
              <a:t>The draft of IP #1 is posted through the end of October 2026.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6EDF07C-CA69-D5AE-B1AE-BB35A56666E8}"/>
              </a:ext>
            </a:extLst>
          </p:cNvPr>
          <p:cNvSpPr txBox="1">
            <a:spLocks/>
          </p:cNvSpPr>
          <p:nvPr/>
        </p:nvSpPr>
        <p:spPr>
          <a:xfrm>
            <a:off x="361727" y="1989820"/>
            <a:ext cx="11468545" cy="255678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pPr>
              <a:lnSpc>
                <a:spcPts val="5100"/>
              </a:lnSpc>
              <a:spcBef>
                <a:spcPts val="1000"/>
              </a:spcBef>
            </a:pPr>
            <a:r>
              <a:rPr lang="en-US" sz="6000" dirty="0">
                <a:solidFill>
                  <a:srgbClr val="AB247C"/>
                </a:solidFill>
              </a:rPr>
              <a:t>Short online input form:</a:t>
            </a:r>
          </a:p>
          <a:p>
            <a:pPr>
              <a:lnSpc>
                <a:spcPts val="5100"/>
              </a:lnSpc>
              <a:spcBef>
                <a:spcPts val="1000"/>
              </a:spcBef>
            </a:pPr>
            <a:r>
              <a:rPr lang="en-US" sz="6000" dirty="0">
                <a:solidFill>
                  <a:srgbClr val="AB247C"/>
                </a:solidFill>
              </a:rPr>
              <a:t>   na.org/genderproject      na.org/surveys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E88D94F-5D49-30A7-CCAF-54CF652E1DFF}"/>
              </a:ext>
            </a:extLst>
          </p:cNvPr>
          <p:cNvSpPr txBox="1">
            <a:spLocks/>
          </p:cNvSpPr>
          <p:nvPr/>
        </p:nvSpPr>
        <p:spPr>
          <a:xfrm>
            <a:off x="257175" y="3779588"/>
            <a:ext cx="9373713" cy="2939729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pPr>
              <a:lnSpc>
                <a:spcPts val="5300"/>
              </a:lnSpc>
              <a:spcBef>
                <a:spcPts val="1800"/>
              </a:spcBef>
            </a:pPr>
            <a:r>
              <a:rPr lang="en-US" sz="5000" b="0" dirty="0">
                <a:solidFill>
                  <a:srgbClr val="002060"/>
                </a:solidFill>
                <a:latin typeface="Agenda RegularCondensed" panose="02000606040000020004" pitchFamily="2" charset="77"/>
              </a:rPr>
              <a:t>Do you object to any of these four changes, and why or why not? </a:t>
            </a:r>
          </a:p>
          <a:p>
            <a:pPr>
              <a:lnSpc>
                <a:spcPts val="5300"/>
              </a:lnSpc>
              <a:spcBef>
                <a:spcPts val="1800"/>
              </a:spcBef>
            </a:pPr>
            <a:r>
              <a:rPr lang="en-US" sz="5000" b="0" dirty="0">
                <a:solidFill>
                  <a:srgbClr val="002060"/>
                </a:solidFill>
                <a:latin typeface="Agenda RegularCondensed" panose="02000606040000020004" pitchFamily="2" charset="77"/>
              </a:rPr>
              <a:t>Is there anything you think should be worded differently, or anything we missed?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BD6325-E7CE-3BFB-9D39-48358086C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1533" y="4707422"/>
            <a:ext cx="1718738" cy="171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534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41E2CEDE-0DBF-A935-E6FF-4649EF880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09" y="3882126"/>
            <a:ext cx="2255474" cy="22689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002654-6DFA-2183-9C44-EE01F8473E3F}"/>
              </a:ext>
            </a:extLst>
          </p:cNvPr>
          <p:cNvSpPr txBox="1">
            <a:spLocks/>
          </p:cNvSpPr>
          <p:nvPr/>
        </p:nvSpPr>
        <p:spPr>
          <a:xfrm>
            <a:off x="425003" y="555421"/>
            <a:ext cx="8591997" cy="1171779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sz="20000" dirty="0">
                <a:solidFill>
                  <a:srgbClr val="AB247C"/>
                </a:solidFill>
                <a:latin typeface="Agenda Bold" panose="02000608030000020004" pitchFamily="2" charset="77"/>
              </a:rPr>
              <a:t>Q&amp;A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415E85A-5C87-6DC2-CB57-8099BC270AD4}"/>
              </a:ext>
            </a:extLst>
          </p:cNvPr>
          <p:cNvSpPr txBox="1">
            <a:spLocks/>
          </p:cNvSpPr>
          <p:nvPr/>
        </p:nvSpPr>
        <p:spPr>
          <a:xfrm>
            <a:off x="2785533" y="3660936"/>
            <a:ext cx="8766917" cy="2939729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6500" b="0" dirty="0">
                <a:solidFill>
                  <a:srgbClr val="AB247C"/>
                </a:solidFill>
                <a:latin typeface="Agenda RegularCondensed" panose="02000606040000020004" pitchFamily="2" charset="77"/>
              </a:rPr>
              <a:t>If you did not get a chance to ask your question, you can email it to wb@na.org.</a:t>
            </a:r>
          </a:p>
        </p:txBody>
      </p:sp>
    </p:spTree>
    <p:extLst>
      <p:ext uri="{BB962C8B-B14F-4D97-AF65-F5344CB8AC3E}">
        <p14:creationId xmlns:p14="http://schemas.microsoft.com/office/powerpoint/2010/main" val="6949595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BD234-712E-9F62-ACDD-3CDE47586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69579-AF17-F0CD-F7A7-6F93D9B46B7D}"/>
              </a:ext>
            </a:extLst>
          </p:cNvPr>
          <p:cNvSpPr txBox="1">
            <a:spLocks/>
          </p:cNvSpPr>
          <p:nvPr/>
        </p:nvSpPr>
        <p:spPr>
          <a:xfrm>
            <a:off x="425003" y="555421"/>
            <a:ext cx="9367583" cy="1171779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sz="15000" dirty="0">
                <a:solidFill>
                  <a:srgbClr val="AB247C"/>
                </a:solidFill>
                <a:latin typeface="Agenda Bold" panose="02000608030000020004" pitchFamily="2" charset="77"/>
              </a:rPr>
              <a:t>Comments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A55BF7-9007-F4A4-D60B-314C5B668956}"/>
              </a:ext>
            </a:extLst>
          </p:cNvPr>
          <p:cNvSpPr txBox="1">
            <a:spLocks/>
          </p:cNvSpPr>
          <p:nvPr/>
        </p:nvSpPr>
        <p:spPr>
          <a:xfrm>
            <a:off x="225630" y="5785236"/>
            <a:ext cx="11966369" cy="103468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pPr>
              <a:lnSpc>
                <a:spcPts val="5100"/>
              </a:lnSpc>
              <a:spcBef>
                <a:spcPts val="1000"/>
              </a:spcBef>
            </a:pPr>
            <a:r>
              <a:rPr lang="en-US" sz="6400" dirty="0">
                <a:solidFill>
                  <a:srgbClr val="AB247C"/>
                </a:solidFill>
              </a:rPr>
              <a:t>na.org/genderproject      na.org/surveys</a:t>
            </a:r>
          </a:p>
        </p:txBody>
      </p:sp>
      <p:pic>
        <p:nvPicPr>
          <p:cNvPr id="7" name="Picture 6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924F2E77-AAFC-460F-885A-1D8424E94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4406" y="3318213"/>
            <a:ext cx="2255474" cy="226897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B40E9DE-CBCA-83C1-2D0F-9CBEB9F51DC4}"/>
              </a:ext>
            </a:extLst>
          </p:cNvPr>
          <p:cNvSpPr txBox="1">
            <a:spLocks/>
          </p:cNvSpPr>
          <p:nvPr/>
        </p:nvSpPr>
        <p:spPr>
          <a:xfrm>
            <a:off x="1509857" y="2982839"/>
            <a:ext cx="8766917" cy="2939729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sz="6500" b="0" dirty="0">
                <a:solidFill>
                  <a:srgbClr val="AB247C"/>
                </a:solidFill>
                <a:latin typeface="Agenda RegularCondensed" panose="02000606040000020004" pitchFamily="2" charset="77"/>
              </a:rPr>
              <a:t>Sharing is limited to 2 minutes. </a:t>
            </a:r>
          </a:p>
        </p:txBody>
      </p:sp>
    </p:spTree>
    <p:extLst>
      <p:ext uri="{BB962C8B-B14F-4D97-AF65-F5344CB8AC3E}">
        <p14:creationId xmlns:p14="http://schemas.microsoft.com/office/powerpoint/2010/main" val="29272574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825F2-045B-CCCC-8755-947B0A34F664}"/>
              </a:ext>
            </a:extLst>
          </p:cNvPr>
          <p:cNvSpPr txBox="1">
            <a:spLocks/>
          </p:cNvSpPr>
          <p:nvPr/>
        </p:nvSpPr>
        <p:spPr>
          <a:xfrm>
            <a:off x="3736584" y="1268423"/>
            <a:ext cx="4718829" cy="192178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pPr algn="ctr">
              <a:lnSpc>
                <a:spcPts val="5100"/>
              </a:lnSpc>
              <a:spcBef>
                <a:spcPts val="1000"/>
              </a:spcBef>
            </a:pPr>
            <a:r>
              <a:rPr lang="en-US" sz="5600" dirty="0">
                <a:solidFill>
                  <a:srgbClr val="AB247C"/>
                </a:solidFill>
              </a:rPr>
              <a:t>Webinars for </a:t>
            </a:r>
            <a:br>
              <a:rPr lang="en-US" sz="5600" dirty="0">
                <a:solidFill>
                  <a:srgbClr val="AB247C"/>
                </a:solidFill>
              </a:rPr>
            </a:br>
            <a:r>
              <a:rPr lang="en-US" sz="5600" dirty="0">
                <a:solidFill>
                  <a:srgbClr val="AB247C"/>
                </a:solidFill>
              </a:rPr>
              <a:t>PR and H&amp;I </a:t>
            </a:r>
            <a:br>
              <a:rPr lang="en-US" sz="5600" dirty="0">
                <a:solidFill>
                  <a:srgbClr val="AB247C"/>
                </a:solidFill>
              </a:rPr>
            </a:br>
            <a:r>
              <a:rPr lang="en-US" sz="5600" dirty="0">
                <a:solidFill>
                  <a:srgbClr val="AB247C"/>
                </a:solidFill>
              </a:rPr>
              <a:t>trusted </a:t>
            </a:r>
            <a:br>
              <a:rPr lang="en-US" sz="5600" dirty="0">
                <a:solidFill>
                  <a:srgbClr val="AB247C"/>
                </a:solidFill>
              </a:rPr>
            </a:br>
            <a:r>
              <a:rPr lang="en-US" sz="5600" dirty="0">
                <a:solidFill>
                  <a:srgbClr val="AB247C"/>
                </a:solidFill>
              </a:rPr>
              <a:t>servants.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7A9BD27-4749-BBFF-FCFF-E5489DD71DBB}"/>
              </a:ext>
            </a:extLst>
          </p:cNvPr>
          <p:cNvSpPr txBox="1">
            <a:spLocks/>
          </p:cNvSpPr>
          <p:nvPr/>
        </p:nvSpPr>
        <p:spPr>
          <a:xfrm>
            <a:off x="3736584" y="6153537"/>
            <a:ext cx="4718829" cy="1034686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pPr>
              <a:lnSpc>
                <a:spcPts val="5100"/>
              </a:lnSpc>
              <a:spcBef>
                <a:spcPts val="1000"/>
              </a:spcBef>
            </a:pPr>
            <a:r>
              <a:rPr lang="en-US" sz="6400" dirty="0">
                <a:solidFill>
                  <a:srgbClr val="AB247C"/>
                </a:solidFill>
              </a:rPr>
              <a:t>na.org/webinar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A62FC7-6405-E3D4-8598-EC8C65C70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9183"/>
            <a:ext cx="4368800" cy="58250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C81B92-37B3-403A-CDB1-558D53BAB7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3201" y="277671"/>
            <a:ext cx="4368799" cy="582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81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988D0-11C5-DBC8-C80A-D090198DE6F4}"/>
              </a:ext>
            </a:extLst>
          </p:cNvPr>
          <p:cNvSpPr txBox="1">
            <a:spLocks/>
          </p:cNvSpPr>
          <p:nvPr/>
        </p:nvSpPr>
        <p:spPr>
          <a:xfrm>
            <a:off x="868887" y="811390"/>
            <a:ext cx="10263158" cy="170588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pPr>
              <a:lnSpc>
                <a:spcPts val="5100"/>
              </a:lnSpc>
              <a:spcBef>
                <a:spcPts val="1000"/>
              </a:spcBef>
            </a:pPr>
            <a:r>
              <a:rPr lang="en-US" sz="7600" dirty="0">
                <a:solidFill>
                  <a:srgbClr val="AB247C"/>
                </a:solidFill>
              </a:rPr>
              <a:t>Stay informed!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EC8618D-AD85-B271-8A47-19699B62205A}"/>
              </a:ext>
            </a:extLst>
          </p:cNvPr>
          <p:cNvSpPr txBox="1">
            <a:spLocks/>
          </p:cNvSpPr>
          <p:nvPr/>
        </p:nvSpPr>
        <p:spPr>
          <a:xfrm>
            <a:off x="1489765" y="2195690"/>
            <a:ext cx="5881658" cy="152901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r>
              <a:rPr lang="en-US" sz="7000" dirty="0">
                <a:solidFill>
                  <a:srgbClr val="002060"/>
                </a:solidFill>
              </a:rPr>
              <a:t>na.org/subscribe</a:t>
            </a:r>
            <a:endParaRPr lang="en-US" sz="7000" b="0" dirty="0">
              <a:solidFill>
                <a:srgbClr val="002060"/>
              </a:solidFill>
              <a:latin typeface="Agenda RegularCondensed" panose="02000606040000020004" pitchFamily="2" charset="77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1601692-0661-CEEB-CB1B-0F30B52476E4}"/>
              </a:ext>
            </a:extLst>
          </p:cNvPr>
          <p:cNvSpPr txBox="1">
            <a:spLocks/>
          </p:cNvSpPr>
          <p:nvPr/>
        </p:nvSpPr>
        <p:spPr>
          <a:xfrm>
            <a:off x="1674694" y="3618327"/>
            <a:ext cx="6400800" cy="291331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Agenda BoldCondensed" panose="02000608030000020004" pitchFamily="2" charset="77"/>
                <a:ea typeface="+mj-ea"/>
                <a:cs typeface="Arial Narrow" panose="020B0604020202020204" pitchFamily="34" charset="0"/>
              </a:defRPr>
            </a:lvl1pPr>
          </a:lstStyle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b="0" i="1" dirty="0">
                <a:solidFill>
                  <a:srgbClr val="002060"/>
                </a:solidFill>
                <a:latin typeface="Agenda RegularCondensed" panose="02000606040000020004" pitchFamily="2" charset="77"/>
              </a:rPr>
              <a:t>NAWS News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b="0" i="1" dirty="0">
                <a:solidFill>
                  <a:srgbClr val="002060"/>
                </a:solidFill>
                <a:latin typeface="Agenda RegularCondensed" panose="02000606040000020004" pitchFamily="2" charset="77"/>
              </a:rPr>
              <a:t>Just for Today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b="0" i="1" dirty="0">
                <a:solidFill>
                  <a:srgbClr val="002060"/>
                </a:solidFill>
                <a:latin typeface="Agenda RegularCondensed" panose="02000606040000020004" pitchFamily="2" charset="77"/>
              </a:rPr>
              <a:t>Spiritual Principle a Day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b="0" dirty="0">
                <a:solidFill>
                  <a:srgbClr val="002060"/>
                </a:solidFill>
                <a:latin typeface="Agenda RegularCondensed" panose="02000606040000020004" pitchFamily="2" charset="77"/>
              </a:rPr>
              <a:t>NAWS Update emails</a:t>
            </a:r>
          </a:p>
        </p:txBody>
      </p:sp>
      <p:pic>
        <p:nvPicPr>
          <p:cNvPr id="4" name="Picture 3" descr="A cartoon of a person waving&#10;&#10;Description automatically generated">
            <a:extLst>
              <a:ext uri="{FF2B5EF4-FFF2-40B4-BE49-F238E27FC236}">
                <a16:creationId xmlns:a16="http://schemas.microsoft.com/office/drawing/2014/main" id="{D2C2654C-23CC-A444-9E2B-01F429338D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82"/>
          <a:stretch/>
        </p:blipFill>
        <p:spPr>
          <a:xfrm>
            <a:off x="8422284" y="2960196"/>
            <a:ext cx="3508048" cy="3897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771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A0D49-7855-220B-D908-A9FE1CFBC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03DDA37-A775-E68D-42EB-FF4EEEB283B4}"/>
              </a:ext>
            </a:extLst>
          </p:cNvPr>
          <p:cNvSpPr txBox="1"/>
          <p:nvPr/>
        </p:nvSpPr>
        <p:spPr>
          <a:xfrm>
            <a:off x="949841" y="1174667"/>
            <a:ext cx="9897268" cy="1265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000"/>
              </a:lnSpc>
            </a:pPr>
            <a:r>
              <a:rPr lang="en-US" sz="8000" b="1" dirty="0">
                <a:solidFill>
                  <a:srgbClr val="AB247C"/>
                </a:solidFill>
                <a:effectLst/>
                <a:latin typeface="Agenda BoldCondensed" panose="02000608030000020004" pitchFamily="2" charset="77"/>
                <a:ea typeface="Calibri" panose="020F0502020204030204" pitchFamily="34" charset="0"/>
                <a:cs typeface="Arial Narrow" panose="020B0604020202020204" pitchFamily="34" charset="0"/>
              </a:rPr>
              <a:t>Thank you!!</a:t>
            </a:r>
            <a:endParaRPr lang="en-US" sz="8000" b="1" dirty="0">
              <a:solidFill>
                <a:srgbClr val="AB247C"/>
              </a:solidFill>
              <a:latin typeface="Agenda BoldCondensed" panose="02000608030000020004" pitchFamily="2" charset="77"/>
              <a:cs typeface="Arial Narrow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5BDA97-A01F-9C01-086D-B60161688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20145"/>
            <a:ext cx="12214346" cy="153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52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1056</TotalTime>
  <Words>876</Words>
  <Application>Microsoft Macintosh PowerPoint</Application>
  <PresentationFormat>Widescreen</PresentationFormat>
  <Paragraphs>94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Wingdings</vt:lpstr>
      <vt:lpstr>Agenda RegularCondensed</vt:lpstr>
      <vt:lpstr>Arial</vt:lpstr>
      <vt:lpstr>Agenda BoldCondensed</vt:lpstr>
      <vt:lpstr>Wingdings 2</vt:lpstr>
      <vt:lpstr>Calibri</vt:lpstr>
      <vt:lpstr>Agenda Bold</vt:lpstr>
      <vt:lpstr>Office Theme</vt:lpstr>
      <vt:lpstr>PowerPoint Presentation</vt:lpstr>
      <vt:lpstr>PowerPoint Presentation</vt:lpstr>
      <vt:lpstr>PowerPoint Presentation</vt:lpstr>
      <vt:lpstr>PowerPoint Presentation</vt:lpstr>
      <vt:lpstr>Submit questions using the Zoom Q&amp;A feature at the bottom of your screen.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Stacy Fowler</dc:creator>
  <cp:lastModifiedBy>Stacy Fowler</cp:lastModifiedBy>
  <cp:revision>20</cp:revision>
  <dcterms:created xsi:type="dcterms:W3CDTF">2023-08-14T17:18:50Z</dcterms:created>
  <dcterms:modified xsi:type="dcterms:W3CDTF">2026-09-22T12:16:17Z</dcterms:modified>
</cp:coreProperties>
</file>