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66" r:id="rId5"/>
    <p:sldId id="259" r:id="rId6"/>
    <p:sldId id="265" r:id="rId7"/>
    <p:sldId id="260" r:id="rId8"/>
    <p:sldId id="261" r:id="rId9"/>
    <p:sldId id="262" r:id="rId10"/>
    <p:sldId id="263"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E5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779" autoAdjust="0"/>
  </p:normalViewPr>
  <p:slideViewPr>
    <p:cSldViewPr snapToGrid="0">
      <p:cViewPr varScale="1">
        <p:scale>
          <a:sx n="98" d="100"/>
          <a:sy n="98" d="100"/>
        </p:scale>
        <p:origin x="10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Central question: How do we make sure an addict can find NA, no matter how far away they live?</a:t>
            </a:r>
          </a:p>
          <a:p>
            <a:endParaRPr dirty="0"/>
          </a:p>
          <a:p>
            <a:r>
              <a:rPr dirty="0"/>
              <a:t>PR and H&amp;I serve the same primary purpose. Rural geography changes how we organize the service, but it does not change the purpose or the message.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Before asking how to reach the wider community, ask whether the local NA community is connected to itself. A rural group rarely has enough people or money to maintain PR, H&amp;I, outreach, literature distribution, and meeting development alone.</a:t>
            </a:r>
          </a:p>
          <a:p>
            <a:endParaRPr/>
          </a:p>
          <a:p>
            <a:r>
              <a:t>The First Concept explains why groups join together: combined resources allow the service structure to provide work that a single group cannot maintain. Internal PR includes visiting disconnected meetings, inviting their participation, sharing information, finding interested volunteers, and supporting new meetings after they begin.</a:t>
            </a:r>
          </a:p>
          <a:p>
            <a:endParaRPr/>
          </a:p>
          <a:p>
            <a:r>
              <a:t>Sources: Twelve Concepts for NA Service, First Concept; Nomadic Addicts information packet.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Public Information focused mainly on distributing accurate information. Public Relations includes that work and adds continuing relationships. The follow-up matters because people must know what NA is, trust the information, and know how to connect an addict with us.</a:t>
            </a:r>
          </a:p>
          <a:p>
            <a:endParaRPr/>
          </a:p>
          <a:p>
            <a:r>
              <a:t>Attraction means we describe NA clearly and let people decide whether it may help. We do not compare NA with other approaches or promise outcomes. Cooperation without affiliation allows us to work with hospitals, jails, treatment centers, schools, and public agencies while NA remains independent.</a:t>
            </a:r>
          </a:p>
          <a:p>
            <a:endParaRPr/>
          </a:p>
          <a:p>
            <a:r>
              <a:t>Sources: Public Relations Handbook; Tradition Eleven; Twelve Concepts for NA Service.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294B-BE1F-7727-0506-FC4A88EFB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0AE70-6A5D-0EF4-EF2B-55A1B534B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416C8-ED70-EAF2-B2E4-10F7EED7669C}"/>
              </a:ext>
            </a:extLst>
          </p:cNvPr>
          <p:cNvSpPr>
            <a:spLocks noGrp="1"/>
          </p:cNvSpPr>
          <p:nvPr>
            <p:ph type="body" idx="1"/>
          </p:nvPr>
        </p:nvSpPr>
        <p:spPr/>
        <p:txBody>
          <a:bodyPr/>
          <a:lstStyle/>
          <a:p>
            <a:r>
              <a:t>Public Information focused mainly on distributing accurate information. Public Relations includes that work and adds continuing relationships. The follow-up matters because people must know what NA is, trust the information, and know how to connect an addict with us.</a:t>
            </a:r>
          </a:p>
          <a:p>
            <a:endParaRPr/>
          </a:p>
          <a:p>
            <a:r>
              <a:t>Attraction means we describe NA clearly and let people decide whether it may help. We do not compare NA with other approaches or promise outcomes. Cooperation without affiliation allows us to work with hospitals, jails, treatment centers, schools, and public agencies while NA remains independent.</a:t>
            </a:r>
          </a:p>
          <a:p>
            <a:endParaRPr/>
          </a:p>
          <a:p>
            <a:r>
              <a:t>Sources: Public Relations Handbook; Tradition Eleven; Twelve Concepts for NA Service.</a:t>
            </a:r>
          </a:p>
        </p:txBody>
      </p:sp>
      <p:sp>
        <p:nvSpPr>
          <p:cNvPr id="4" name="Slide Number Placeholder 3">
            <a:extLst>
              <a:ext uri="{FF2B5EF4-FFF2-40B4-BE49-F238E27FC236}">
                <a16:creationId xmlns:a16="http://schemas.microsoft.com/office/drawing/2014/main" id="{9585BB3A-353E-4DA2-ED52-1ED81E08F4F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47708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four basics are: who we are, who can attend, what we offer, and what we do not do. NA is a peer recovery fellowship for people with a drug problem. The only requirement for membership is a desire to stop using. We offer meetings, members sharing recovery experience, and NA literature. We do not provide treatment, counseling, medical care, residential care, or professional referrals.</a:t>
            </a:r>
          </a:p>
          <a:p>
            <a:endParaRPr/>
          </a:p>
          <a:p>
            <a:r>
              <a:t>Protect the NA message by using current NA literature and by separating personal opinion from an NA presentation. A facility program cannot become an NA meeting simply because it uses NA language. An independent NA group and an H&amp;I panel have different purposes and accountability.</a:t>
            </a:r>
          </a:p>
          <a:p>
            <a:endParaRPr/>
          </a:p>
          <a:p>
            <a:r>
              <a:t>Sources: Information about NA; Public Relations Handbook; H&amp;I Handbook; H&amp;I Basics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D088B-CDE1-FA81-02A6-6CBED30D4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8A98A-D9BC-1AE9-02B8-92D09E7F0B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717286-1ACA-3992-D067-CE1016833AF8}"/>
              </a:ext>
            </a:extLst>
          </p:cNvPr>
          <p:cNvSpPr>
            <a:spLocks noGrp="1"/>
          </p:cNvSpPr>
          <p:nvPr>
            <p:ph type="body" idx="1"/>
          </p:nvPr>
        </p:nvSpPr>
        <p:spPr/>
        <p:txBody>
          <a:bodyPr/>
          <a:lstStyle/>
          <a:p>
            <a:r>
              <a:t>The four basics are: who we are, who can attend, what we offer, and what we do not do. NA is a peer recovery fellowship for people with a drug problem. The only requirement for membership is a desire to stop using. We offer meetings, members sharing recovery experience, and NA literature. We do not provide treatment, counseling, medical care, residential care, or professional referrals.</a:t>
            </a:r>
          </a:p>
          <a:p>
            <a:endParaRPr/>
          </a:p>
          <a:p>
            <a:r>
              <a:t>Protect the NA message by using current NA literature and by separating personal opinion from an NA presentation. A facility program cannot become an NA meeting simply because it uses NA language. An independent NA group and an H&amp;I panel have different purposes and accountability.</a:t>
            </a:r>
          </a:p>
          <a:p>
            <a:endParaRPr/>
          </a:p>
          <a:p>
            <a:r>
              <a:t>Sources: Information about NA; Public Relations Handbook; H&amp;I Handbook; H&amp;I Basics 2026.</a:t>
            </a:r>
          </a:p>
        </p:txBody>
      </p:sp>
      <p:sp>
        <p:nvSpPr>
          <p:cNvPr id="4" name="Slide Number Placeholder 3">
            <a:extLst>
              <a:ext uri="{FF2B5EF4-FFF2-40B4-BE49-F238E27FC236}">
                <a16:creationId xmlns:a16="http://schemas.microsoft.com/office/drawing/2014/main" id="{8593F8C7-EDB7-2916-8833-7E8765BDA61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431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 and H&amp;I address different audiences. PR speaks with the administrators, volunteer coordinators, clinicians, corrections staff, and other professionals. It explains what NA can provide, clarifies expectations, maintains contact, and helps create access.</a:t>
            </a:r>
          </a:p>
          <a:p>
            <a:endParaRPr/>
          </a:p>
          <a:p>
            <a:r>
              <a:t>H&amp;I speaks directly with addicts who cannot fully attend regular community meetings. It introduces the NA program and helps potential members understand how to connect with NA outside the facility.</a:t>
            </a:r>
          </a:p>
          <a:p>
            <a:endParaRPr/>
          </a:p>
          <a:p>
            <a:r>
              <a:t>A presentation to hospital staff is PR. A presentation to the patients is H&amp;I. Both services need one another: PR builds and maintains the relationship, and H&amp;I keeps the commitment that relationship made possible.</a:t>
            </a:r>
          </a:p>
          <a:p>
            <a:endParaRPr/>
          </a:p>
          <a:p>
            <a:r>
              <a:t>Source: H&amp;I Handbook.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 with the resources of the whole area rather than treating each rural meeting as a separate service community. Inventory actual capacity before accepting commitments: available trusted servants, volunteers with facility clearance, vehicles, travel time, literature funds, contacts, and technology.</a:t>
            </a:r>
          </a:p>
          <a:p>
            <a:endParaRPr/>
          </a:p>
          <a:p>
            <a:r>
              <a:t>Reliability matters more than quantity. A dependable monthly H&amp;I panel serves NA better than a weekly promise the area repeatedly cancels. A few maintained professional relationships accomplish more than a large mailing with no follow-up.</a:t>
            </a:r>
          </a:p>
          <a:p>
            <a:endParaRPr/>
          </a:p>
          <a:p>
            <a:r>
              <a:t>The H&amp;I material encourages isolated and developing communities to start small, adapt schedules to their resources, and seek help from neighboring areas, the region, the zone, and NAWS.</a:t>
            </a:r>
          </a:p>
          <a:p>
            <a:endParaRPr/>
          </a:p>
          <a:p>
            <a:r>
              <a:t>Sources: H&amp;I Basics 2026; Twelve Concepts for NA Service.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b="1" u="none" dirty="0">
                <a:solidFill>
                  <a:schemeClr val="tx1"/>
                </a:solidFill>
                <a:latin typeface="+mn-lt"/>
                <a:ea typeface="+mn-lt"/>
                <a:cs typeface="+mn-lt"/>
              </a:rPr>
              <a:t>Choose work the area can begin and maintain. For PR, one good relationship means identifying the right contact, explaining NA clearly, leaving accurate local information, and following up. At a professional conference booth, prepare short answers, keep the table staffed, provide current meeting information, collect useful contacts, and follow up afterward.</a:t>
            </a:r>
            <a:endParaRPr sz="1200" u="none" kern="1200" dirty="0">
              <a:solidFill>
                <a:schemeClr val="tx1"/>
              </a:solidFill>
              <a:latin typeface="+mn-lt"/>
              <a:ea typeface="+mn-lt"/>
              <a:cs typeface="+mn-lt"/>
            </a:endParaRPr>
          </a:p>
          <a:p>
            <a:endParaRPr sz="1200" u="none" kern="1200" dirty="0">
              <a:solidFill>
                <a:schemeClr val="tx1"/>
              </a:solidFill>
              <a:latin typeface="+mn-lt"/>
              <a:ea typeface="+mn-lt"/>
              <a:cs typeface="+mn-lt"/>
            </a:endParaRPr>
          </a:p>
          <a:p>
            <a:r>
              <a:rPr sz="1200" u="none" dirty="0">
                <a:solidFill>
                  <a:schemeClr val="tx1"/>
                </a:solidFill>
                <a:latin typeface="+mn-lt"/>
                <a:ea typeface="+mn-lt"/>
                <a:cs typeface="+mn-lt"/>
              </a:rPr>
              <a:t>For H&amp;I, begin with one facility and a realistic schedule. Train more than one member, develop backups, follow facility rules, and keep staff informed. Carpooling, rotating volunteers, coordinating several distant commitments, and virtual panels can reduce the burden of geography.</a:t>
            </a:r>
            <a:endParaRPr sz="1200" u="none" kern="1200" dirty="0">
              <a:solidFill>
                <a:schemeClr val="tx1"/>
              </a:solidFill>
              <a:latin typeface="+mn-lt"/>
              <a:ea typeface="+mn-lt"/>
              <a:cs typeface="+mn-lt"/>
            </a:endParaRPr>
          </a:p>
          <a:p>
            <a:endParaRPr sz="1200" u="none" kern="1200" dirty="0">
              <a:solidFill>
                <a:schemeClr val="tx1"/>
              </a:solidFill>
              <a:latin typeface="+mn-lt"/>
              <a:ea typeface="+mn-lt"/>
              <a:cs typeface="+mn-lt"/>
            </a:endParaRPr>
          </a:p>
          <a:p>
            <a:r>
              <a:rPr sz="1200" u="none" dirty="0">
                <a:solidFill>
                  <a:schemeClr val="tx1"/>
                </a:solidFill>
                <a:latin typeface="+mn-lt"/>
                <a:ea typeface="+mn-lt"/>
                <a:cs typeface="+mn-lt"/>
              </a:rPr>
              <a:t>Accurate meeting information is part of PR. A bad address in a rural community may send a newcomer on a long drive to a locked building.</a:t>
            </a:r>
          </a:p>
          <a:p>
            <a:endParaRPr dirty="0"/>
          </a:p>
          <a:p>
            <a:r>
              <a:rPr dirty="0"/>
              <a:t>Sources: Public Relations Handbook; H&amp;I Basics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Effective rural service does not require a large committee. It requires connected groups, shared resources, prepared members, maintained relationships, and dependable commitments.</a:t>
            </a:r>
          </a:p>
          <a:p>
            <a:endParaRPr/>
          </a:p>
          <a:p>
            <a:r>
              <a:t>Invite one practical next step: reconnect one group, identify one community contact, train one new volunteer, repair one inaccurate meeting listing, or make one H&amp;I commitment more dependable.</a:t>
            </a:r>
          </a:p>
          <a:p>
            <a:endParaRPr/>
          </a:p>
          <a:p>
            <a:r>
              <a:t>The goal is steady fellowship development. Newcomers become members. Members receive mentorship and become trusted servants. Stronger groups then support outreach, PR, and H&amp;I across the wider geography.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E1C51-40C1-DC53-2CCA-EEAA6AE56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560B5-4BD7-0095-9FD0-476E62AE9C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48C97-D22F-32AE-9E7D-7CFE392E9736}"/>
              </a:ext>
            </a:extLst>
          </p:cNvPr>
          <p:cNvSpPr>
            <a:spLocks noGrp="1"/>
          </p:cNvSpPr>
          <p:nvPr>
            <p:ph type="body" idx="1"/>
          </p:nvPr>
        </p:nvSpPr>
        <p:spPr/>
        <p:txBody>
          <a:bodyPr/>
          <a:lstStyle/>
          <a:p>
            <a:r>
              <a:t>Effective rural service does not require a large committee. It requires connected groups, shared resources, prepared members, maintained relationships, and dependable commitments.</a:t>
            </a:r>
          </a:p>
          <a:p>
            <a:endParaRPr/>
          </a:p>
          <a:p>
            <a:r>
              <a:t>Invite one practical next step: reconnect one group, identify one community contact, train one new volunteer, repair one inaccurate meeting listing, or make one H&amp;I commitment more dependable.</a:t>
            </a:r>
          </a:p>
          <a:p>
            <a:endParaRPr/>
          </a:p>
          <a:p>
            <a:r>
              <a:t>The goal is steady fellowship development. Newcomers become members. Members receive mentorship and become trusted servants. Stronger groups then support outreach, PR, and H&amp;I across the wider geography.</a:t>
            </a:r>
          </a:p>
        </p:txBody>
      </p:sp>
      <p:sp>
        <p:nvSpPr>
          <p:cNvPr id="4" name="Slide Number Placeholder 3">
            <a:extLst>
              <a:ext uri="{FF2B5EF4-FFF2-40B4-BE49-F238E27FC236}">
                <a16:creationId xmlns:a16="http://schemas.microsoft.com/office/drawing/2014/main" id="{B0A0DB92-FF60-6F7A-A0A4-B1E4A93BB5D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253764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EB58B5-D811-CED2-2319-DD67EA6E2901}"/>
              </a:ext>
            </a:extLst>
          </p:cNvPr>
          <p:cNvSpPr>
            <a:spLocks noGrp="1"/>
          </p:cNvSpPr>
          <p:nvPr>
            <p:ph type="ctrTitle"/>
          </p:nvPr>
        </p:nvSpPr>
        <p:spPr>
          <a:xfrm>
            <a:off x="5953919" y="907604"/>
            <a:ext cx="5122127" cy="2387600"/>
          </a:xfrm>
        </p:spPr>
        <p:txBody>
          <a:bodyPr anchor="b"/>
          <a:lstStyle>
            <a:lvl1pPr algn="ctr">
              <a:buNone/>
              <a:defRPr sz="6000"/>
            </a:lvl1pPr>
          </a:lstStyle>
          <a:p>
            <a:r>
              <a:t>Click to edit Master title style</a:t>
            </a:r>
          </a:p>
        </p:txBody>
      </p:sp>
      <p:sp>
        <p:nvSpPr>
          <p:cNvPr id="8" name="Subtitle 2">
            <a:extLst>
              <a:ext uri="{FF2B5EF4-FFF2-40B4-BE49-F238E27FC236}">
                <a16:creationId xmlns:a16="http://schemas.microsoft.com/office/drawing/2014/main" id="{E42585F1-1519-82A8-8EC6-7B21FAA55CE0}"/>
              </a:ext>
            </a:extLst>
          </p:cNvPr>
          <p:cNvSpPr>
            <a:spLocks noGrp="1"/>
          </p:cNvSpPr>
          <p:nvPr>
            <p:ph type="subTitle" idx="1"/>
          </p:nvPr>
        </p:nvSpPr>
        <p:spPr>
          <a:xfrm>
            <a:off x="5953919" y="3387279"/>
            <a:ext cx="5122127"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13" name="Picture 2"/>
          <p:cNvPicPr>
            <a:picLocks noChangeAspect="1"/>
          </p:cNvPicPr>
          <p:nvPr/>
        </p:nvPicPr>
        <p:blipFill rotWithShape="1">
          <a:blip r:embed="rId2">
            <a:duotone>
              <a:schemeClr val="accent5">
                <a:shade val="45000"/>
                <a:satMod val="135000"/>
              </a:schemeClr>
              <a:prstClr val="white"/>
            </a:duotone>
          </a:blip>
          <a:srcRect r="11229"/>
          <a:stretch/>
        </p:blipFill>
        <p:spPr>
          <a:xfrm>
            <a:off x="135019" y="-72836"/>
            <a:ext cx="12056981" cy="6736080"/>
          </a:xfrm>
          <a:prstGeom prst="rect">
            <a:avLst/>
          </a:prstGeom>
        </p:spPr>
      </p:pic>
      <p:pic>
        <p:nvPicPr>
          <p:cNvPr id="14" name="Picture 10"/>
          <p:cNvPicPr>
            <a:picLocks noChangeAspect="1"/>
          </p:cNvPicPr>
          <p:nvPr/>
        </p:nvPicPr>
        <p:blipFill>
          <a:blip r:embed="rId3"/>
          <a:stretch>
            <a:fillRect/>
          </a:stretch>
        </p:blipFill>
        <p:spPr>
          <a:xfrm>
            <a:off x="1050417" y="2530602"/>
            <a:ext cx="3238500" cy="3238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6EBD-4D78-53E4-24DD-CA1B588BE986}"/>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C93E8090-6D6F-4D57-4BD0-AFC89D776DE6}"/>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79146A9-24FD-6E83-C8DB-A8F8F0EF3C54}"/>
              </a:ext>
            </a:extLst>
          </p:cNvPr>
          <p:cNvSpPr>
            <a:spLocks noGrp="1"/>
          </p:cNvSpPr>
          <p:nvPr>
            <p:ph type="dt" idx="10"/>
          </p:nvPr>
        </p:nvSpPr>
        <p:spPr>
          <a:xfrm>
            <a:off x="838200" y="6356350"/>
            <a:ext cx="2743200" cy="365125"/>
          </a:xfrm>
          <a:prstGeom prst="rect">
            <a:avLst/>
          </a:prstGeom>
        </p:spPr>
        <p:txBody>
          <a:bodyPr/>
          <a:lstStyle/>
          <a:p>
            <a:fld id="{FF9C89C3-EF67-5846-A7C9-5224091F7A55}" type="datetimeFigureOut">
              <a:t>9/24/2026</a:t>
            </a:fld>
            <a:endParaRPr/>
          </a:p>
        </p:txBody>
      </p:sp>
      <p:sp>
        <p:nvSpPr>
          <p:cNvPr id="5" name="Footer Placeholder 4">
            <a:extLst>
              <a:ext uri="{FF2B5EF4-FFF2-40B4-BE49-F238E27FC236}">
                <a16:creationId xmlns:a16="http://schemas.microsoft.com/office/drawing/2014/main" id="{4F0FF4E5-57ED-0296-9F82-86711AEDC6E7}"/>
              </a:ext>
            </a:extLst>
          </p:cNvPr>
          <p:cNvSpPr>
            <a:spLocks noGrp="1"/>
          </p:cNvSpPr>
          <p:nvPr>
            <p:ph type="ftr" idx="11"/>
          </p:nvPr>
        </p:nvSpPr>
        <p:spPr>
          <a:xfrm>
            <a:off x="4038600" y="6356350"/>
            <a:ext cx="4114800" cy="365125"/>
          </a:xfrm>
          <a:prstGeom prst="rect">
            <a:avLst/>
          </a:prstGeom>
        </p:spPr>
        <p:txBody>
          <a:bodyPr/>
          <a:lstStyle/>
          <a:p>
            <a:endParaRPr/>
          </a:p>
        </p:txBody>
      </p:sp>
      <p:sp>
        <p:nvSpPr>
          <p:cNvPr id="6" name="Slide Number Placeholder 5">
            <a:extLst>
              <a:ext uri="{FF2B5EF4-FFF2-40B4-BE49-F238E27FC236}">
                <a16:creationId xmlns:a16="http://schemas.microsoft.com/office/drawing/2014/main" id="{FC8DFBDA-A43C-502A-9D73-1A0D2845F179}"/>
              </a:ext>
            </a:extLst>
          </p:cNvPr>
          <p:cNvSpPr>
            <a:spLocks noGrp="1"/>
          </p:cNvSpPr>
          <p:nvPr>
            <p:ph type="sldNum" idx="12"/>
          </p:nvPr>
        </p:nvSpPr>
        <p:spPr>
          <a:xfrm>
            <a:off x="8610600" y="6356350"/>
            <a:ext cx="2743200" cy="365125"/>
          </a:xfrm>
          <a:prstGeom prst="rect">
            <a:avLst/>
          </a:prstGeom>
        </p:spPr>
        <p:txBody>
          <a:bodyPr/>
          <a:lstStyle/>
          <a:p>
            <a:fld id="{A5E1EA52-F793-184F-BAB1-87CDEF090CC2}"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1" name="Picture 14"/>
          <p:cNvPicPr>
            <a:picLocks noChangeAspect="1"/>
          </p:cNvPicPr>
          <p:nvPr/>
        </p:nvPicPr>
        <p:blipFill>
          <a:blip r:embed="rId2"/>
          <a:stretch>
            <a:fillRect/>
          </a:stretch>
        </p:blipFill>
        <p:spPr>
          <a:xfrm>
            <a:off x="-1" y="367864"/>
            <a:ext cx="12192001" cy="992982"/>
          </a:xfrm>
          <a:prstGeom prst="rect">
            <a:avLst/>
          </a:prstGeom>
        </p:spPr>
      </p:pic>
      <p:sp>
        <p:nvSpPr>
          <p:cNvPr id="2" name="Title 1">
            <a:extLst>
              <a:ext uri="{FF2B5EF4-FFF2-40B4-BE49-F238E27FC236}">
                <a16:creationId xmlns:a16="http://schemas.microsoft.com/office/drawing/2014/main" id="{8A7B5E19-D291-96EA-567B-937500A6356F}"/>
              </a:ext>
            </a:extLst>
          </p:cNvPr>
          <p:cNvSpPr>
            <a:spLocks noGrp="1"/>
          </p:cNvSpPr>
          <p:nvPr>
            <p:ph type="title"/>
          </p:nvPr>
        </p:nvSpPr>
        <p:spPr>
          <a:xfrm>
            <a:off x="0" y="201573"/>
            <a:ext cx="10515600" cy="1325563"/>
          </a:xfrm>
        </p:spPr>
        <p:txBody>
          <a:bodyPr/>
          <a:lstStyle>
            <a:lvl1pPr>
              <a:buNone/>
              <a:defRPr>
                <a:solidFill>
                  <a:srgbClr val="001B51"/>
                </a:solidFill>
              </a:defRPr>
            </a:lvl1pPr>
          </a:lstStyle>
          <a:p>
            <a:r>
              <a:t>Click to edit Master title style</a:t>
            </a:r>
          </a:p>
        </p:txBody>
      </p:sp>
      <p:sp>
        <p:nvSpPr>
          <p:cNvPr id="19" name="Text Placeholder 2">
            <a:extLst>
              <a:ext uri="{FF2B5EF4-FFF2-40B4-BE49-F238E27FC236}">
                <a16:creationId xmlns:a16="http://schemas.microsoft.com/office/drawing/2014/main" id="{F2ED60B3-4F96-5F29-D8F6-639CCBCA759C}"/>
              </a:ext>
            </a:extLst>
          </p:cNvPr>
          <p:cNvSpPr>
            <a:spLocks noGrp="1"/>
          </p:cNvSpPr>
          <p:nvPr>
            <p:ph type="body" idx="1"/>
          </p:nvPr>
        </p:nvSpPr>
        <p:spPr>
          <a:xfrm>
            <a:off x="487710" y="1693427"/>
            <a:ext cx="10960875" cy="496300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B5E19-D291-96EA-567B-937500A6356F}"/>
              </a:ext>
            </a:extLst>
          </p:cNvPr>
          <p:cNvSpPr>
            <a:spLocks noGrp="1"/>
          </p:cNvSpPr>
          <p:nvPr>
            <p:ph type="title"/>
          </p:nvPr>
        </p:nvSpPr>
        <p:spPr>
          <a:xfrm>
            <a:off x="0" y="201573"/>
            <a:ext cx="10515600" cy="1017627"/>
          </a:xfrm>
        </p:spPr>
        <p:txBody>
          <a:bodyPr/>
          <a:lstStyle>
            <a:lvl1pPr>
              <a:buNone/>
              <a:defRPr>
                <a:solidFill>
                  <a:schemeClr val="bg1"/>
                </a:solidFill>
              </a:defRPr>
            </a:lvl1pPr>
          </a:lstStyle>
          <a:p>
            <a:r>
              <a:t>Click to edit Master title style</a:t>
            </a:r>
          </a:p>
        </p:txBody>
      </p:sp>
      <p:sp>
        <p:nvSpPr>
          <p:cNvPr id="3" name="Text Placeholder 2">
            <a:extLst>
              <a:ext uri="{FF2B5EF4-FFF2-40B4-BE49-F238E27FC236}">
                <a16:creationId xmlns:a16="http://schemas.microsoft.com/office/drawing/2014/main" id="{DD826654-8B52-C6B1-EA77-E6037DA93B38}"/>
              </a:ext>
            </a:extLst>
          </p:cNvPr>
          <p:cNvSpPr>
            <a:spLocks noGrp="1"/>
          </p:cNvSpPr>
          <p:nvPr>
            <p:ph type="body" idx="1"/>
          </p:nvPr>
        </p:nvSpPr>
        <p:spPr>
          <a:xfrm>
            <a:off x="487710" y="1693427"/>
            <a:ext cx="10960875" cy="496300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EB58B5-D811-CED2-2319-DD67EA6E2901}"/>
              </a:ext>
            </a:extLst>
          </p:cNvPr>
          <p:cNvSpPr>
            <a:spLocks noGrp="1"/>
          </p:cNvSpPr>
          <p:nvPr>
            <p:ph type="ctrTitle"/>
          </p:nvPr>
        </p:nvSpPr>
        <p:spPr>
          <a:xfrm>
            <a:off x="5953919" y="907604"/>
            <a:ext cx="5122127" cy="2387600"/>
          </a:xfrm>
        </p:spPr>
        <p:txBody>
          <a:bodyPr anchor="b"/>
          <a:lstStyle>
            <a:lvl1pPr algn="ctr">
              <a:buNone/>
              <a:defRPr sz="6000"/>
            </a:lvl1pPr>
          </a:lstStyle>
          <a:p>
            <a:r>
              <a:t>Click to edit Master title style</a:t>
            </a:r>
          </a:p>
        </p:txBody>
      </p:sp>
      <p:sp>
        <p:nvSpPr>
          <p:cNvPr id="8" name="Subtitle 2">
            <a:extLst>
              <a:ext uri="{FF2B5EF4-FFF2-40B4-BE49-F238E27FC236}">
                <a16:creationId xmlns:a16="http://schemas.microsoft.com/office/drawing/2014/main" id="{E42585F1-1519-82A8-8EC6-7B21FAA55CE0}"/>
              </a:ext>
            </a:extLst>
          </p:cNvPr>
          <p:cNvSpPr>
            <a:spLocks noGrp="1"/>
          </p:cNvSpPr>
          <p:nvPr>
            <p:ph type="subTitle" idx="1"/>
          </p:nvPr>
        </p:nvSpPr>
        <p:spPr>
          <a:xfrm>
            <a:off x="5953919" y="3387279"/>
            <a:ext cx="5122127"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13" name="Picture 2"/>
          <p:cNvPicPr>
            <a:picLocks noChangeAspect="1"/>
          </p:cNvPicPr>
          <p:nvPr/>
        </p:nvPicPr>
        <p:blipFill rotWithShape="1">
          <a:blip r:embed="rId2">
            <a:alphaModFix amt="50000"/>
          </a:blip>
          <a:srcRect r="11229"/>
          <a:stretch/>
        </p:blipFill>
        <p:spPr>
          <a:xfrm>
            <a:off x="135019" y="0"/>
            <a:ext cx="12056981" cy="6736080"/>
          </a:xfrm>
          <a:prstGeom prst="rect">
            <a:avLst/>
          </a:prstGeom>
          <a:effectLst>
            <a:outerShdw blurRad="50800" dist="50800" dir="5400000" algn="ctr" rotWithShape="0">
              <a:srgbClr val="000000">
                <a:alpha val="0"/>
              </a:srgbClr>
            </a:outerShdw>
          </a:effectLst>
        </p:spPr>
      </p:pic>
      <p:pic>
        <p:nvPicPr>
          <p:cNvPr id="14" name="Picture 10"/>
          <p:cNvPicPr>
            <a:picLocks noChangeAspect="1"/>
          </p:cNvPicPr>
          <p:nvPr/>
        </p:nvPicPr>
        <p:blipFill>
          <a:blip r:embed="rId3">
            <a:alphaModFix amt="50000"/>
          </a:blip>
          <a:stretch>
            <a:fillRect/>
          </a:stretch>
        </p:blipFill>
        <p:spPr>
          <a:xfrm>
            <a:off x="1038225" y="2609850"/>
            <a:ext cx="3238500" cy="32385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EB58B5-D811-CED2-2319-DD67EA6E2901}"/>
              </a:ext>
            </a:extLst>
          </p:cNvPr>
          <p:cNvSpPr>
            <a:spLocks noGrp="1"/>
          </p:cNvSpPr>
          <p:nvPr>
            <p:ph type="ctrTitle"/>
          </p:nvPr>
        </p:nvSpPr>
        <p:spPr>
          <a:xfrm>
            <a:off x="5953919" y="907604"/>
            <a:ext cx="5122127" cy="2387600"/>
          </a:xfrm>
        </p:spPr>
        <p:txBody>
          <a:bodyPr anchor="b"/>
          <a:lstStyle>
            <a:lvl1pPr algn="ctr">
              <a:buNone/>
              <a:defRPr sz="6000"/>
            </a:lvl1pPr>
          </a:lstStyle>
          <a:p>
            <a:r>
              <a:t>Click to edit Master title style</a:t>
            </a:r>
          </a:p>
        </p:txBody>
      </p:sp>
      <p:sp>
        <p:nvSpPr>
          <p:cNvPr id="8" name="Subtitle 2">
            <a:extLst>
              <a:ext uri="{FF2B5EF4-FFF2-40B4-BE49-F238E27FC236}">
                <a16:creationId xmlns:a16="http://schemas.microsoft.com/office/drawing/2014/main" id="{E42585F1-1519-82A8-8EC6-7B21FAA55CE0}"/>
              </a:ext>
            </a:extLst>
          </p:cNvPr>
          <p:cNvSpPr>
            <a:spLocks noGrp="1"/>
          </p:cNvSpPr>
          <p:nvPr>
            <p:ph type="subTitle" idx="1"/>
          </p:nvPr>
        </p:nvSpPr>
        <p:spPr>
          <a:xfrm>
            <a:off x="5953919" y="3387279"/>
            <a:ext cx="5122127"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13" name="Picture 2"/>
          <p:cNvPicPr>
            <a:picLocks noChangeAspect="1"/>
          </p:cNvPicPr>
          <p:nvPr/>
        </p:nvPicPr>
        <p:blipFill rotWithShape="1">
          <a:blip r:embed="rId2">
            <a:duotone>
              <a:schemeClr val="accent5">
                <a:shade val="45000"/>
                <a:satMod val="135000"/>
              </a:schemeClr>
              <a:prstClr val="white"/>
            </a:duotone>
          </a:blip>
          <a:srcRect r="11229"/>
          <a:stretch/>
        </p:blipFill>
        <p:spPr>
          <a:xfrm>
            <a:off x="135019" y="-72836"/>
            <a:ext cx="12056981" cy="6736080"/>
          </a:xfrm>
          <a:prstGeom prst="rect">
            <a:avLst/>
          </a:prstGeom>
        </p:spPr>
      </p:pic>
      <p:pic>
        <p:nvPicPr>
          <p:cNvPr id="14" name="Picture 10"/>
          <p:cNvPicPr>
            <a:picLocks noChangeAspect="1"/>
          </p:cNvPicPr>
          <p:nvPr/>
        </p:nvPicPr>
        <p:blipFill>
          <a:blip r:embed="rId3"/>
          <a:stretch>
            <a:fillRect/>
          </a:stretch>
        </p:blipFill>
        <p:spPr>
          <a:xfrm>
            <a:off x="1050417" y="2530602"/>
            <a:ext cx="3238500" cy="32385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DC9481-3373-F77E-D5B4-90CD07CCA5AD}"/>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11A9DB74-2EC1-A382-0344-EDA362CFEBFF}"/>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a:lnSpc>
          <a:spcPct val="90000"/>
        </a:lnSpc>
        <a:spcBef>
          <a:spcPct val="0"/>
        </a:spcBef>
        <a:buNone/>
        <a:defRPr sz="4800" b="1" i="0" kern="1200">
          <a:solidFill>
            <a:srgbClr val="00B9FF"/>
          </a:solidFill>
          <a:latin typeface="Arial Narrow"/>
          <a:ea typeface="Arial Narrow"/>
          <a:cs typeface="Arial Narrow"/>
        </a:defRPr>
      </a:lvl1pPr>
    </p:titleStyle>
    <p:body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40A0-2300-D664-E0A7-7AC962A0F761}"/>
              </a:ext>
            </a:extLst>
          </p:cNvPr>
          <p:cNvSpPr>
            <a:spLocks noGrp="1"/>
          </p:cNvSpPr>
          <p:nvPr>
            <p:ph type="ctrTitle"/>
          </p:nvPr>
        </p:nvSpPr>
        <p:spPr>
          <a:xfrm>
            <a:off x="253217" y="116058"/>
            <a:ext cx="9363670" cy="1139483"/>
          </a:xfrm>
        </p:spPr>
        <p:txBody>
          <a:bodyPr wrap="none" anchor="ctr">
            <a:noAutofit/>
          </a:bodyPr>
          <a:lstStyle/>
          <a:p>
            <a:pPr algn="ctr">
              <a:defRPr sz="4800" b="1">
                <a:solidFill>
                  <a:srgbClr val="FFFF00"/>
                </a:solidFill>
                <a:latin typeface="Arial Narrow"/>
                <a:ea typeface="Arial Narrow"/>
                <a:cs typeface="Arial Narrow"/>
              </a:defRPr>
            </a:pPr>
            <a:r>
              <a:rPr sz="3200" b="1" dirty="0">
                <a:solidFill>
                  <a:srgbClr val="FFFF00"/>
                </a:solidFill>
                <a:latin typeface="Arial Narrow"/>
                <a:ea typeface="Arial Narrow"/>
                <a:cs typeface="Arial Narrow"/>
              </a:rPr>
              <a:t>Public Relations &amp; H&amp;I</a:t>
            </a:r>
            <a:r>
              <a:rPr lang="en-US" sz="3200" b="1" dirty="0">
                <a:solidFill>
                  <a:srgbClr val="FFFF00"/>
                </a:solidFill>
                <a:latin typeface="Arial Narrow"/>
                <a:ea typeface="Arial Narrow"/>
                <a:cs typeface="Arial Narrow"/>
              </a:rPr>
              <a:t> </a:t>
            </a:r>
            <a:r>
              <a:rPr sz="3200" b="1" dirty="0">
                <a:solidFill>
                  <a:srgbClr val="FFFF00"/>
                </a:solidFill>
                <a:latin typeface="Arial Narrow"/>
                <a:ea typeface="Arial Narrow"/>
                <a:cs typeface="Arial Narrow"/>
              </a:rPr>
              <a:t>in Rural Communities</a:t>
            </a:r>
            <a:endParaRPr sz="3200" dirty="0">
              <a:solidFill>
                <a:srgbClr val="FFFF00"/>
              </a:solidFill>
            </a:endParaRPr>
          </a:p>
        </p:txBody>
      </p:sp>
      <p:pic>
        <p:nvPicPr>
          <p:cNvPr id="5" name="Picture 7"/>
          <p:cNvPicPr>
            <a:picLocks noChangeAspect="1"/>
          </p:cNvPicPr>
          <p:nvPr/>
        </p:nvPicPr>
        <p:blipFill>
          <a:blip r:embed="rId3"/>
          <a:stretch>
            <a:fillRect/>
          </a:stretch>
        </p:blipFill>
        <p:spPr>
          <a:xfrm rot="20652344">
            <a:off x="9838805" y="4093114"/>
            <a:ext cx="1760661" cy="1874866"/>
          </a:xfrm>
          <a:prstGeom prst="rect">
            <a:avLst/>
          </a:prstGeom>
        </p:spPr>
      </p:pic>
      <p:sp>
        <p:nvSpPr>
          <p:cNvPr id="12" name="TextBox 11">
            <a:extLst>
              <a:ext uri="{FF2B5EF4-FFF2-40B4-BE49-F238E27FC236}">
                <a16:creationId xmlns:a16="http://schemas.microsoft.com/office/drawing/2014/main" id="{5C1D9745-06E4-5BFC-FE3C-BA200ABD09F6}"/>
              </a:ext>
            </a:extLst>
          </p:cNvPr>
          <p:cNvSpPr txBox="1"/>
          <p:nvPr/>
        </p:nvSpPr>
        <p:spPr>
          <a:xfrm>
            <a:off x="4712677" y="1135318"/>
            <a:ext cx="7108707" cy="3564887"/>
          </a:xfrm>
          <a:prstGeom prst="rect">
            <a:avLst/>
          </a:prstGeom>
          <a:noFill/>
        </p:spPr>
        <p:txBody>
          <a:bodyPr wrap="square" rtlCol="0">
            <a:spAutoFit/>
          </a:bodyPr>
          <a:lstStyle/>
          <a:p>
            <a:pPr marL="285750" marR="0" indent="-285750">
              <a:lnSpc>
                <a:spcPct val="104000"/>
              </a:lnSpc>
              <a:spcAft>
                <a:spcPts val="1200"/>
              </a:spcAft>
              <a:buFont typeface="Arial" panose="020B0604020202020204" pitchFamily="34" charset="0"/>
              <a:buChar char="•"/>
            </a:pPr>
            <a:r>
              <a:rPr lang="en-US" sz="2000" dirty="0">
                <a:solidFill>
                  <a:schemeClr val="bg1"/>
                </a:solidFill>
                <a:effectLst/>
                <a:latin typeface="Georgia Pro" panose="02040502050405020303" pitchFamily="18" charset="0"/>
                <a:ea typeface="MS Mincho" panose="02020609040205080304" pitchFamily="49" charset="-128"/>
                <a:cs typeface="Times New Roman" panose="02020603050405020304" pitchFamily="18" charset="0"/>
              </a:rPr>
              <a:t>How do we make sure an addict can find NA, no matter how far away they may live?</a:t>
            </a:r>
          </a:p>
          <a:p>
            <a:pPr marL="285750" indent="-285750">
              <a:lnSpc>
                <a:spcPct val="104000"/>
              </a:lnSpc>
              <a:spcAft>
                <a:spcPts val="1200"/>
              </a:spcAft>
              <a:buFont typeface="Arial" panose="020B0604020202020204" pitchFamily="34" charset="0"/>
              <a:buChar char="•"/>
            </a:pPr>
            <a:r>
              <a:rPr lang="en-US" sz="2000" dirty="0">
                <a:solidFill>
                  <a:schemeClr val="bg1"/>
                </a:solidFill>
                <a:latin typeface="Georgia Pro" panose="02040502050405020303" pitchFamily="18" charset="0"/>
                <a:ea typeface="MS Mincho" panose="02020609040205080304" pitchFamily="49" charset="-128"/>
                <a:cs typeface="Times New Roman" panose="02020603050405020304" pitchFamily="18" charset="0"/>
              </a:rPr>
              <a:t>The distance changes how we organize the work. It does not change our primary purpose, our Traditions, or the message we carry.</a:t>
            </a:r>
          </a:p>
          <a:p>
            <a:pPr marL="285750" indent="-285750">
              <a:lnSpc>
                <a:spcPct val="104000"/>
              </a:lnSpc>
              <a:spcAft>
                <a:spcPts val="1200"/>
              </a:spcAft>
              <a:buFont typeface="Arial" panose="020B0604020202020204" pitchFamily="34" charset="0"/>
              <a:buChar char="•"/>
            </a:pPr>
            <a:r>
              <a:rPr lang="en-US" sz="2000" dirty="0">
                <a:solidFill>
                  <a:schemeClr val="bg1"/>
                </a:solidFill>
                <a:latin typeface="Georgia Pro" panose="02040502050405020303" pitchFamily="18" charset="0"/>
                <a:ea typeface="MS Mincho" panose="02020609040205080304" pitchFamily="49" charset="-128"/>
                <a:cs typeface="Times New Roman" panose="02020603050405020304" pitchFamily="18" charset="0"/>
              </a:rPr>
              <a:t>PR helps the public and professionals understand what NA is and how to connect people with us.</a:t>
            </a:r>
          </a:p>
          <a:p>
            <a:pPr marL="285750" indent="-285750">
              <a:lnSpc>
                <a:spcPct val="100000"/>
              </a:lnSpc>
              <a:spcAft>
                <a:spcPts val="1200"/>
              </a:spcAft>
              <a:buFont typeface="Arial" panose="020B0604020202020204" pitchFamily="34" charset="0"/>
              <a:buChar char="•"/>
            </a:pPr>
            <a:r>
              <a:rPr lang="en-US" sz="2000" dirty="0">
                <a:solidFill>
                  <a:schemeClr val="bg1"/>
                </a:solidFill>
                <a:latin typeface="Georgia Pro" panose="02040502050405020303" pitchFamily="18" charset="0"/>
                <a:ea typeface="MS Mincho" panose="02020609040205080304" pitchFamily="49" charset="-128"/>
                <a:cs typeface="Times New Roman" panose="02020603050405020304" pitchFamily="18" charset="0"/>
              </a:rPr>
              <a:t>H&amp;I carries the NA message directly to addicts</a:t>
            </a:r>
            <a:r>
              <a:rPr lang="en-US" sz="2000" dirty="0">
                <a:solidFill>
                  <a:srgbClr val="1BE541"/>
                </a:solidFill>
                <a:latin typeface="Georgia Pro" panose="02040502050405020303" pitchFamily="18" charset="0"/>
                <a:ea typeface="MS Mincho" panose="02020609040205080304" pitchFamily="49" charset="-128"/>
                <a:cs typeface="Times New Roman" panose="02020603050405020304" pitchFamily="18" charset="0"/>
              </a:rPr>
              <a:t> </a:t>
            </a:r>
          </a:p>
          <a:p>
            <a:pPr marL="285750" indent="-285750">
              <a:lnSpc>
                <a:spcPct val="104000"/>
              </a:lnSpc>
              <a:spcAft>
                <a:spcPts val="400"/>
              </a:spcAft>
              <a:buFont typeface="Arial" panose="020B0604020202020204" pitchFamily="34" charset="0"/>
              <a:buChar char="•"/>
            </a:pPr>
            <a:endParaRPr lang="en-US" sz="2000" dirty="0">
              <a:solidFill>
                <a:schemeClr val="bg1"/>
              </a:solidFill>
              <a:latin typeface="Georgia Pro" panose="02040502050405020303"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83112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p:cNvPicPr>
            <a:picLocks noGrp="1" noChangeAspect="1"/>
          </p:cNvPicPr>
          <p:nvPr>
            <p:ph idx="1"/>
          </p:nvPr>
        </p:nvPicPr>
        <p:blipFill>
          <a:blip r:embed="rId3"/>
          <a:stretch>
            <a:fillRect/>
          </a:stretch>
        </p:blipFill>
        <p:spPr>
          <a:xfrm>
            <a:off x="-6355" y="293412"/>
            <a:ext cx="12178069" cy="973932"/>
          </a:xfrm>
        </p:spPr>
      </p:pic>
      <p:sp>
        <p:nvSpPr>
          <p:cNvPr id="6" name="Title 1">
            <a:extLst>
              <a:ext uri="{FF2B5EF4-FFF2-40B4-BE49-F238E27FC236}">
                <a16:creationId xmlns:a16="http://schemas.microsoft.com/office/drawing/2014/main" id="{5E56ECCA-90C2-E3E6-4F3C-D5D01205DCEC}"/>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PR Can Start Inside NA</a:t>
            </a:r>
          </a:p>
        </p:txBody>
      </p:sp>
      <p:pic>
        <p:nvPicPr>
          <p:cNvPr id="13"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8" name="Text Placeholder 2">
            <a:extLst>
              <a:ext uri="{FF2B5EF4-FFF2-40B4-BE49-F238E27FC236}">
                <a16:creationId xmlns:a16="http://schemas.microsoft.com/office/drawing/2014/main" id="{F6B5F2A3-1074-4EEA-62D0-B244CB3CE49C}"/>
              </a:ext>
            </a:extLst>
          </p:cNvPr>
          <p:cNvSpPr>
            <a:spLocks noGrp="1"/>
          </p:cNvSpPr>
          <p:nvPr/>
        </p:nvSpPr>
        <p:spPr>
          <a:xfrm>
            <a:off x="1428750" y="2581081"/>
            <a:ext cx="9334500" cy="3190875"/>
          </a:xfrm>
          <a:prstGeom prst="rect">
            <a:avLst/>
          </a:prstGeom>
        </p:spPr>
        <p:txBody>
          <a:bodyPr vert="horz" lIns="91440" tIns="45720" rIns="91440" bIns="45720" anchor="t">
            <a:noAutofit/>
          </a:bodyPr>
          <a:lst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304800" indent="-152400" algn="l">
              <a:spcAft>
                <a:spcPts val="1000"/>
              </a:spcAft>
              <a:buChar char="•"/>
              <a:defRPr sz="2175">
                <a:solidFill>
                  <a:srgbClr val="FFFFFF"/>
                </a:solidFill>
                <a:latin typeface="Arial"/>
                <a:ea typeface="Arial"/>
                <a:cs typeface="Arial"/>
              </a:defRPr>
            </a:pPr>
            <a:r>
              <a:rPr sz="2000" dirty="0">
                <a:solidFill>
                  <a:srgbClr val="FFFFFF"/>
                </a:solidFill>
                <a:latin typeface="Arial"/>
                <a:ea typeface="Arial"/>
                <a:cs typeface="Arial"/>
              </a:rPr>
              <a:t>Bring every local meeting into area service.</a:t>
            </a:r>
            <a:endParaRPr lang="en-US" sz="2000" dirty="0">
              <a:solidFill>
                <a:srgbClr val="FFFFFF"/>
              </a:solidFill>
              <a:latin typeface="Arial"/>
              <a:ea typeface="Arial"/>
              <a:cs typeface="Arial"/>
            </a:endParaRPr>
          </a:p>
          <a:p>
            <a:pPr marL="304800" indent="-152400" algn="l">
              <a:spcAft>
                <a:spcPts val="1000"/>
              </a:spcAft>
              <a:buChar char="•"/>
              <a:defRPr sz="2175">
                <a:solidFill>
                  <a:srgbClr val="FFFFFF"/>
                </a:solidFill>
                <a:latin typeface="Arial"/>
                <a:ea typeface="Arial"/>
                <a:cs typeface="Arial"/>
              </a:defRPr>
            </a:pPr>
            <a:r>
              <a:rPr lang="en-US" sz="2000" dirty="0">
                <a:solidFill>
                  <a:srgbClr val="FFFFFF"/>
                </a:solidFill>
                <a:latin typeface="Arial"/>
                <a:ea typeface="Arial"/>
                <a:cs typeface="Arial"/>
              </a:rPr>
              <a:t>Combine Resources</a:t>
            </a:r>
          </a:p>
          <a:p>
            <a:pPr marL="304800" indent="-152400">
              <a:spcAft>
                <a:spcPts val="1000"/>
              </a:spcAft>
              <a:defRPr sz="2175">
                <a:solidFill>
                  <a:srgbClr val="FFFFFF"/>
                </a:solidFill>
                <a:latin typeface="Arial"/>
                <a:ea typeface="Arial"/>
                <a:cs typeface="Arial"/>
              </a:defRPr>
            </a:pPr>
            <a:r>
              <a:rPr lang="en-US" sz="2000" dirty="0">
                <a:solidFill>
                  <a:srgbClr val="FFFFFF"/>
                </a:solidFill>
                <a:latin typeface="Arial"/>
                <a:ea typeface="Arial"/>
                <a:cs typeface="Arial"/>
              </a:rPr>
              <a:t>Strengthen communication and collaboration between Area Subcommittees </a:t>
            </a:r>
            <a:r>
              <a:rPr lang="en-US" sz="2000" dirty="0">
                <a:solidFill>
                  <a:srgbClr val="FFFFFF"/>
                </a:solidFill>
                <a:latin typeface="Arial"/>
              </a:rPr>
              <a:t>—</a:t>
            </a:r>
            <a:r>
              <a:rPr lang="en-US" sz="2000" dirty="0">
                <a:solidFill>
                  <a:srgbClr val="FFFFFF"/>
                </a:solidFill>
                <a:latin typeface="Arial"/>
                <a:ea typeface="Arial"/>
                <a:cs typeface="Arial"/>
              </a:rPr>
              <a:t> Especially PR, H&amp;I, Phonelines, and Website</a:t>
            </a:r>
            <a:endParaRPr sz="2000" dirty="0">
              <a:solidFill>
                <a:srgbClr val="FFFFFF"/>
              </a:solidFill>
              <a:latin typeface="Arial"/>
              <a:ea typeface="Arial"/>
              <a:cs typeface="Arial"/>
            </a:endParaRPr>
          </a:p>
          <a:p>
            <a:pPr marL="304800" indent="-152400">
              <a:spcAft>
                <a:spcPts val="1000"/>
              </a:spcAft>
              <a:defRPr sz="2175">
                <a:solidFill>
                  <a:srgbClr val="FFFFFF"/>
                </a:solidFill>
                <a:latin typeface="Arial"/>
                <a:ea typeface="Arial"/>
                <a:cs typeface="Arial"/>
              </a:defRPr>
            </a:pPr>
            <a:r>
              <a:rPr lang="en-US" sz="2000" dirty="0">
                <a:solidFill>
                  <a:srgbClr val="FFFFFF"/>
                </a:solidFill>
                <a:latin typeface="Arial"/>
              </a:rPr>
              <a:t>Doing Outreach to isolated or disconnected groups instead of waiting for them to come to area — including meetings that are not clearly identifying themselves as NA or AA</a:t>
            </a:r>
          </a:p>
          <a:p>
            <a:pPr marL="304800" indent="-152400" algn="l">
              <a:spcAft>
                <a:spcPts val="1000"/>
              </a:spcAft>
              <a:buChar char="•"/>
              <a:defRPr sz="2175">
                <a:solidFill>
                  <a:srgbClr val="FFFFFF"/>
                </a:solidFill>
                <a:latin typeface="Arial"/>
                <a:ea typeface="Arial"/>
                <a:cs typeface="Arial"/>
              </a:defRPr>
            </a:pPr>
            <a:r>
              <a:rPr sz="2000" dirty="0">
                <a:solidFill>
                  <a:srgbClr val="FFFFFF"/>
                </a:solidFill>
                <a:latin typeface="Arial"/>
                <a:ea typeface="Arial"/>
                <a:cs typeface="Arial"/>
              </a:rPr>
              <a:t>Help interested members start new meetings, then keep supporting them.</a:t>
            </a:r>
          </a:p>
        </p:txBody>
      </p:sp>
      <p:sp>
        <p:nvSpPr>
          <p:cNvPr id="2" name="TextBox 1">
            <a:extLst>
              <a:ext uri="{FF2B5EF4-FFF2-40B4-BE49-F238E27FC236}">
                <a16:creationId xmlns:a16="http://schemas.microsoft.com/office/drawing/2014/main" id="{BDACF1A3-F619-C642-418A-7C1F4C0A21A0}"/>
              </a:ext>
            </a:extLst>
          </p:cNvPr>
          <p:cNvSpPr>
            <a:spLocks noGrp="1"/>
          </p:cNvSpPr>
          <p:nvPr/>
        </p:nvSpPr>
        <p:spPr>
          <a:xfrm>
            <a:off x="353611" y="1086044"/>
            <a:ext cx="10515600" cy="1630118"/>
          </a:xfrm>
          <a:prstGeom prst="rect">
            <a:avLst/>
          </a:prstGeom>
          <a:noFill/>
        </p:spPr>
        <p:txBody>
          <a:bodyPr wrap="square" anchor="ctr">
            <a:noAutofit/>
          </a:bodyPr>
          <a:lstStyle/>
          <a:p>
            <a:pPr algn="l">
              <a:spcAft>
                <a:spcPts val="250"/>
              </a:spcAft>
            </a:pPr>
            <a:r>
              <a:rPr sz="2600" b="1" dirty="0">
                <a:solidFill>
                  <a:srgbClr val="FFFF00"/>
                </a:solidFill>
                <a:latin typeface="Arial"/>
                <a:ea typeface="Arial"/>
                <a:cs typeface="Arial"/>
              </a:rPr>
              <a:t>“We can do together what we cannot accomplish separately.”</a:t>
            </a:r>
          </a:p>
          <a:p>
            <a:pPr algn="l"/>
            <a:r>
              <a:rPr sz="1800" b="1" i="1" dirty="0">
                <a:solidFill>
                  <a:srgbClr val="FFFF00"/>
                </a:solidFill>
                <a:latin typeface="Arial"/>
                <a:ea typeface="Arial"/>
                <a:cs typeface="Arial"/>
              </a:rPr>
              <a:t>— Twelve Concepts for NA Service</a:t>
            </a:r>
          </a:p>
        </p:txBody>
      </p:sp>
    </p:spTree>
    <p:extLst>
      <p:ext uri="{BB962C8B-B14F-4D97-AF65-F5344CB8AC3E}">
        <p14:creationId xmlns:p14="http://schemas.microsoft.com/office/powerpoint/2010/main" val="48742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F877188B-3047-D46F-BA1C-FF69E11F715B}"/>
              </a:ext>
            </a:extLst>
          </p:cNvPr>
          <p:cNvSpPr>
            <a:spLocks noGrp="1"/>
          </p:cNvSpPr>
          <p:nvPr/>
        </p:nvSpPr>
        <p:spPr>
          <a:xfrm>
            <a:off x="85725" y="273844"/>
            <a:ext cx="11346942"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What Is Public Relations?</a:t>
            </a:r>
          </a:p>
        </p:txBody>
      </p:sp>
      <p:pic>
        <p:nvPicPr>
          <p:cNvPr id="25"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7C44AFAE-50CD-54D3-A38F-E14025B59515}"/>
              </a:ext>
            </a:extLst>
          </p:cNvPr>
          <p:cNvSpPr>
            <a:spLocks noGrp="1"/>
          </p:cNvSpPr>
          <p:nvPr/>
        </p:nvSpPr>
        <p:spPr>
          <a:xfrm>
            <a:off x="1381125" y="1314450"/>
            <a:ext cx="9048750" cy="552450"/>
          </a:xfrm>
          <a:prstGeom prst="rect">
            <a:avLst/>
          </a:prstGeom>
          <a:noFill/>
        </p:spPr>
        <p:txBody>
          <a:bodyPr wrap="square" anchor="ctr">
            <a:noAutofit/>
          </a:bodyPr>
          <a:lstStyle/>
          <a:p>
            <a:pPr algn="ctr"/>
            <a:r>
              <a:rPr sz="2700" b="1" u="sng">
                <a:solidFill>
                  <a:srgbClr val="FFFFFF"/>
                </a:solidFill>
                <a:latin typeface="Arial Narrow"/>
                <a:ea typeface="Arial Narrow"/>
                <a:cs typeface="Arial Narrow"/>
              </a:rPr>
              <a:t>Information and Relationships</a:t>
            </a:r>
          </a:p>
        </p:txBody>
      </p:sp>
      <p:sp>
        <p:nvSpPr>
          <p:cNvPr id="15" name="TextBox 14">
            <a:extLst>
              <a:ext uri="{FF2B5EF4-FFF2-40B4-BE49-F238E27FC236}">
                <a16:creationId xmlns:a16="http://schemas.microsoft.com/office/drawing/2014/main" id="{7F949705-26E7-17D6-F00B-43D9748CD7C0}"/>
              </a:ext>
            </a:extLst>
          </p:cNvPr>
          <p:cNvSpPr>
            <a:spLocks noGrp="1"/>
          </p:cNvSpPr>
          <p:nvPr/>
        </p:nvSpPr>
        <p:spPr>
          <a:xfrm>
            <a:off x="171450" y="2076450"/>
            <a:ext cx="5524500" cy="4476750"/>
          </a:xfrm>
          <a:prstGeom prst="rect">
            <a:avLst/>
          </a:prstGeom>
          <a:noFill/>
        </p:spPr>
        <p:txBody>
          <a:bodyPr wrap="square" anchor="t">
            <a:noAutofit/>
          </a:bodyPr>
          <a:lstStyle/>
          <a:p>
            <a:pPr algn="ctr">
              <a:spcAft>
                <a:spcPts val="900"/>
              </a:spcAft>
            </a:pPr>
            <a:r>
              <a:rPr sz="2600" b="1" dirty="0">
                <a:solidFill>
                  <a:schemeClr val="bg1"/>
                </a:solidFill>
                <a:latin typeface="Arial Narrow"/>
                <a:ea typeface="Arial Narrow"/>
                <a:cs typeface="Arial Narrow"/>
              </a:rPr>
              <a:t>PUBLIC INFORMATION</a:t>
            </a:r>
            <a:endParaRPr lang="en-US" sz="2600" b="1" dirty="0">
              <a:solidFill>
                <a:schemeClr val="bg1"/>
              </a:solidFill>
              <a:latin typeface="Arial Narrow"/>
              <a:ea typeface="Arial Narrow"/>
              <a:cs typeface="Arial Narrow"/>
            </a:endParaRPr>
          </a:p>
          <a:p>
            <a:pPr algn="ctr">
              <a:spcAft>
                <a:spcPts val="900"/>
              </a:spcAft>
            </a:pPr>
            <a:endParaRPr sz="2600" b="1" dirty="0">
              <a:solidFill>
                <a:schemeClr val="bg1"/>
              </a:solidFill>
              <a:latin typeface="Arial Narrow"/>
              <a:ea typeface="Arial Narrow"/>
              <a:cs typeface="Arial Narrow"/>
            </a:endParaRPr>
          </a:p>
          <a:p>
            <a:pPr algn="ctr">
              <a:spcAft>
                <a:spcPts val="700"/>
              </a:spcAft>
            </a:pPr>
            <a:r>
              <a:rPr sz="2500" b="1" dirty="0">
                <a:solidFill>
                  <a:srgbClr val="FFFF00"/>
                </a:solidFill>
                <a:latin typeface="Arial Narrow"/>
                <a:ea typeface="Arial Narrow"/>
                <a:cs typeface="Arial Narrow"/>
              </a:rPr>
              <a:t>Gets accurate information out</a:t>
            </a:r>
            <a:endParaRPr lang="en-US" sz="2500" b="1" dirty="0">
              <a:solidFill>
                <a:srgbClr val="FFFF00"/>
              </a:solidFill>
              <a:latin typeface="Arial Narrow"/>
              <a:ea typeface="Arial Narrow"/>
              <a:cs typeface="Arial Narrow"/>
            </a:endParaRPr>
          </a:p>
          <a:p>
            <a:pPr algn="ctr">
              <a:spcAft>
                <a:spcPts val="700"/>
              </a:spcAft>
            </a:pPr>
            <a:endParaRPr sz="2500" b="1" dirty="0">
              <a:solidFill>
                <a:srgbClr val="FFFF00"/>
              </a:solidFill>
              <a:latin typeface="Arial Narrow"/>
              <a:ea typeface="Arial Narrow"/>
              <a:cs typeface="Arial Narrow"/>
            </a:endParaRPr>
          </a:p>
          <a:p>
            <a:pPr algn="ctr">
              <a:spcAft>
                <a:spcPts val="2200"/>
              </a:spcAft>
            </a:pPr>
            <a:r>
              <a:rPr sz="1800" dirty="0">
                <a:solidFill>
                  <a:srgbClr val="FFFFFF"/>
                </a:solidFill>
                <a:latin typeface="Arial"/>
                <a:ea typeface="Arial"/>
                <a:cs typeface="Arial"/>
              </a:rPr>
              <a:t>Meeting lists, helplines, literature, PSAs, and presentations</a:t>
            </a:r>
          </a:p>
        </p:txBody>
      </p:sp>
      <p:sp>
        <p:nvSpPr>
          <p:cNvPr id="17" name="TextBox 16">
            <a:extLst>
              <a:ext uri="{FF2B5EF4-FFF2-40B4-BE49-F238E27FC236}">
                <a16:creationId xmlns:a16="http://schemas.microsoft.com/office/drawing/2014/main" id="{42E3F088-ED90-7639-2601-3C84E02A381C}"/>
              </a:ext>
            </a:extLst>
          </p:cNvPr>
          <p:cNvSpPr>
            <a:spLocks noGrp="1"/>
          </p:cNvSpPr>
          <p:nvPr/>
        </p:nvSpPr>
        <p:spPr>
          <a:xfrm>
            <a:off x="6143625" y="2076450"/>
            <a:ext cx="5857875" cy="4476750"/>
          </a:xfrm>
          <a:prstGeom prst="rect">
            <a:avLst/>
          </a:prstGeom>
          <a:noFill/>
        </p:spPr>
        <p:txBody>
          <a:bodyPr wrap="square" anchor="t">
            <a:noAutofit/>
          </a:bodyPr>
          <a:lstStyle/>
          <a:p>
            <a:pPr algn="ctr">
              <a:spcAft>
                <a:spcPts val="900"/>
              </a:spcAft>
            </a:pPr>
            <a:r>
              <a:rPr sz="2600" b="1" dirty="0">
                <a:solidFill>
                  <a:schemeClr val="bg1"/>
                </a:solidFill>
                <a:latin typeface="Arial Narrow"/>
                <a:ea typeface="Arial Narrow"/>
                <a:cs typeface="Arial Narrow"/>
              </a:rPr>
              <a:t>PUBLIC RELATIONS</a:t>
            </a:r>
            <a:endParaRPr lang="en-US" sz="2600" b="1" dirty="0">
              <a:solidFill>
                <a:schemeClr val="bg1"/>
              </a:solidFill>
              <a:latin typeface="Arial Narrow"/>
              <a:ea typeface="Arial Narrow"/>
              <a:cs typeface="Arial Narrow"/>
            </a:endParaRPr>
          </a:p>
          <a:p>
            <a:pPr algn="ctr">
              <a:spcAft>
                <a:spcPts val="900"/>
              </a:spcAft>
            </a:pPr>
            <a:endParaRPr sz="2600" b="1" dirty="0">
              <a:solidFill>
                <a:schemeClr val="bg1"/>
              </a:solidFill>
              <a:latin typeface="Arial Narrow"/>
              <a:ea typeface="Arial Narrow"/>
              <a:cs typeface="Arial Narrow"/>
            </a:endParaRPr>
          </a:p>
          <a:p>
            <a:pPr algn="ctr">
              <a:spcAft>
                <a:spcPts val="700"/>
              </a:spcAft>
            </a:pPr>
            <a:r>
              <a:rPr sz="2500" b="1" dirty="0">
                <a:solidFill>
                  <a:srgbClr val="FFFF00"/>
                </a:solidFill>
                <a:latin typeface="Arial Narrow"/>
                <a:ea typeface="Arial Narrow"/>
                <a:cs typeface="Arial Narrow"/>
              </a:rPr>
              <a:t>Builds trust and follows up</a:t>
            </a:r>
            <a:endParaRPr lang="en-US" sz="2500" b="1" dirty="0">
              <a:solidFill>
                <a:srgbClr val="FFFF00"/>
              </a:solidFill>
              <a:latin typeface="Arial Narrow"/>
              <a:ea typeface="Arial Narrow"/>
              <a:cs typeface="Arial Narrow"/>
            </a:endParaRPr>
          </a:p>
          <a:p>
            <a:pPr algn="ctr">
              <a:spcAft>
                <a:spcPts val="700"/>
              </a:spcAft>
            </a:pPr>
            <a:endParaRPr sz="2500" b="1" dirty="0">
              <a:solidFill>
                <a:srgbClr val="FFFF00"/>
              </a:solidFill>
              <a:latin typeface="Arial Narrow"/>
              <a:ea typeface="Arial Narrow"/>
              <a:cs typeface="Arial Narrow"/>
            </a:endParaRPr>
          </a:p>
          <a:p>
            <a:pPr algn="ctr">
              <a:spcAft>
                <a:spcPts val="1700"/>
              </a:spcAft>
            </a:pPr>
            <a:r>
              <a:rPr sz="1800" dirty="0">
                <a:solidFill>
                  <a:srgbClr val="FFFFFF"/>
                </a:solidFill>
                <a:latin typeface="Arial"/>
                <a:ea typeface="Arial"/>
                <a:cs typeface="Arial"/>
              </a:rPr>
              <a:t>Relationships with the public, professionals, potential members, and our own Fellowship</a:t>
            </a:r>
          </a:p>
        </p:txBody>
      </p:sp>
      <p:sp>
        <p:nvSpPr>
          <p:cNvPr id="20" name="Straight Connector 19">
            <a:extLst>
              <a:ext uri="{FF2B5EF4-FFF2-40B4-BE49-F238E27FC236}">
                <a16:creationId xmlns:a16="http://schemas.microsoft.com/office/drawing/2014/main" id="{28874EF2-D03D-4A06-8AF7-52150EA4A674}"/>
              </a:ext>
            </a:extLst>
          </p:cNvPr>
          <p:cNvSpPr>
            <a:spLocks noGrp="1"/>
          </p:cNvSpPr>
          <p:nvPr/>
        </p:nvSpPr>
        <p:spPr>
          <a:xfrm flipH="1">
            <a:off x="5846618" y="1842760"/>
            <a:ext cx="9730" cy="36367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4" name="TextBox 3">
            <a:extLst>
              <a:ext uri="{FF2B5EF4-FFF2-40B4-BE49-F238E27FC236}">
                <a16:creationId xmlns:a16="http://schemas.microsoft.com/office/drawing/2014/main" id="{333F0CD1-0C12-D3DE-E79E-9DF3F9AF8D01}"/>
              </a:ext>
            </a:extLst>
          </p:cNvPr>
          <p:cNvSpPr txBox="1"/>
          <p:nvPr/>
        </p:nvSpPr>
        <p:spPr>
          <a:xfrm>
            <a:off x="1623738" y="5689023"/>
            <a:ext cx="8930336" cy="830997"/>
          </a:xfrm>
          <a:prstGeom prst="rect">
            <a:avLst/>
          </a:prstGeom>
          <a:noFill/>
        </p:spPr>
        <p:txBody>
          <a:bodyPr wrap="square">
            <a:spAutoFit/>
          </a:bodyPr>
          <a:lstStyle/>
          <a:p>
            <a:pPr marL="0" marR="0" algn="ctr">
              <a:lnSpc>
                <a:spcPct val="100000"/>
              </a:lnSpc>
              <a:spcAft>
                <a:spcPts val="400"/>
              </a:spcAft>
              <a:buNone/>
            </a:pPr>
            <a:r>
              <a:rPr lang="en-US" sz="2400" dirty="0">
                <a:solidFill>
                  <a:srgbClr val="FFFF00"/>
                </a:solidFill>
                <a:effectLst/>
                <a:latin typeface="+mn-lt"/>
                <a:ea typeface="MS Mincho" panose="02020609040205080304" pitchFamily="49" charset="-128"/>
                <a:cs typeface="Times New Roman" panose="02020603050405020304" pitchFamily="18" charset="0"/>
              </a:rPr>
              <a:t>What we call the committee matters less than what we understand its purpose to be: sharing information and building relationships.</a:t>
            </a:r>
            <a:endParaRPr lang="en-US" sz="2400" dirty="0">
              <a:solidFill>
                <a:srgbClr val="FFFF00"/>
              </a:solidFill>
              <a:effectLst/>
              <a:latin typeface="Aptos" panose="020B00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15153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37D56-3B59-8AE2-4C65-706C8D53F0DE}"/>
            </a:ext>
          </a:extLst>
        </p:cNvPr>
        <p:cNvGrpSpPr/>
        <p:nvPr/>
      </p:nvGrpSpPr>
      <p:grpSpPr>
        <a:xfrm>
          <a:off x="0" y="0"/>
          <a:ext cx="0" cy="0"/>
          <a:chOff x="0" y="0"/>
          <a:chExt cx="0" cy="0"/>
        </a:xfrm>
      </p:grpSpPr>
      <p:pic>
        <p:nvPicPr>
          <p:cNvPr id="23" name="Content Placeholder 4">
            <a:extLst>
              <a:ext uri="{FF2B5EF4-FFF2-40B4-BE49-F238E27FC236}">
                <a16:creationId xmlns:a16="http://schemas.microsoft.com/office/drawing/2014/main" id="{3A00C091-A38F-76C8-559E-52CAF33725EB}"/>
              </a:ext>
            </a:extLst>
          </p:cNvPr>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09BC5D0E-3645-447B-C269-910758D0D7B9}"/>
              </a:ext>
            </a:extLst>
          </p:cNvPr>
          <p:cNvSpPr>
            <a:spLocks noGrp="1"/>
          </p:cNvSpPr>
          <p:nvPr/>
        </p:nvSpPr>
        <p:spPr>
          <a:xfrm>
            <a:off x="85725" y="273844"/>
            <a:ext cx="11346942"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lang="en-US" dirty="0">
                <a:solidFill>
                  <a:schemeClr val="bg1"/>
                </a:solidFill>
                <a:effectLst>
                  <a:outerShdw blurRad="50800" dist="50800" dir="5400000" algn="ctr" rotWithShape="0">
                    <a:srgbClr val="000000">
                      <a:alpha val="96000"/>
                    </a:srgbClr>
                  </a:outerShdw>
                </a:effectLst>
                <a:latin typeface="Aptos Black"/>
                <a:ea typeface="Aptos Black"/>
                <a:cs typeface="Aptos Black"/>
              </a:rPr>
              <a:t>Applying Traditions</a:t>
            </a:r>
            <a:endParaRPr dirty="0">
              <a:solidFill>
                <a:schemeClr val="bg1"/>
              </a:solidFill>
              <a:effectLst>
                <a:outerShdw blurRad="50800" dist="50800" dir="5400000" algn="ctr" rotWithShape="0">
                  <a:srgbClr val="000000">
                    <a:alpha val="96000"/>
                  </a:srgbClr>
                </a:outerShdw>
              </a:effectLst>
              <a:latin typeface="Aptos Black"/>
              <a:ea typeface="Aptos Black"/>
              <a:cs typeface="Aptos Black"/>
            </a:endParaRPr>
          </a:p>
        </p:txBody>
      </p:sp>
      <p:pic>
        <p:nvPicPr>
          <p:cNvPr id="25" name="Picture 6">
            <a:extLst>
              <a:ext uri="{FF2B5EF4-FFF2-40B4-BE49-F238E27FC236}">
                <a16:creationId xmlns:a16="http://schemas.microsoft.com/office/drawing/2014/main" id="{C04B2507-578E-A2F8-AC23-CC5C9C7A5641}"/>
              </a:ext>
            </a:extLst>
          </p:cNvPr>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0146271C-3B79-62FB-718F-2078A6F6AD83}"/>
              </a:ext>
            </a:extLst>
          </p:cNvPr>
          <p:cNvSpPr>
            <a:spLocks noGrp="1"/>
          </p:cNvSpPr>
          <p:nvPr/>
        </p:nvSpPr>
        <p:spPr>
          <a:xfrm>
            <a:off x="810491" y="1423392"/>
            <a:ext cx="4129088" cy="552450"/>
          </a:xfrm>
          <a:prstGeom prst="rect">
            <a:avLst/>
          </a:prstGeom>
          <a:noFill/>
        </p:spPr>
        <p:txBody>
          <a:bodyPr wrap="square" anchor="ctr">
            <a:noAutofit/>
          </a:bodyPr>
          <a:lstStyle/>
          <a:p>
            <a:pPr algn="ctr"/>
            <a:r>
              <a:rPr lang="en-US" sz="2700" b="1" u="sng" dirty="0">
                <a:solidFill>
                  <a:srgbClr val="FFFFFF"/>
                </a:solidFill>
                <a:latin typeface="Arial Narrow"/>
                <a:ea typeface="Arial Narrow"/>
                <a:cs typeface="Arial Narrow"/>
              </a:rPr>
              <a:t>Tradition 11 </a:t>
            </a:r>
          </a:p>
        </p:txBody>
      </p:sp>
      <p:sp>
        <p:nvSpPr>
          <p:cNvPr id="15" name="TextBox 14">
            <a:extLst>
              <a:ext uri="{FF2B5EF4-FFF2-40B4-BE49-F238E27FC236}">
                <a16:creationId xmlns:a16="http://schemas.microsoft.com/office/drawing/2014/main" id="{F718F02A-9416-CE1C-58B2-FC3ABAB7C333}"/>
              </a:ext>
            </a:extLst>
          </p:cNvPr>
          <p:cNvSpPr>
            <a:spLocks noGrp="1"/>
          </p:cNvSpPr>
          <p:nvPr/>
        </p:nvSpPr>
        <p:spPr>
          <a:xfrm>
            <a:off x="238124" y="2559952"/>
            <a:ext cx="5524500" cy="4476750"/>
          </a:xfrm>
          <a:prstGeom prst="rect">
            <a:avLst/>
          </a:prstGeom>
          <a:noFill/>
        </p:spPr>
        <p:txBody>
          <a:bodyPr wrap="square" anchor="t">
            <a:noAutofit/>
          </a:bodyPr>
          <a:lstStyle/>
          <a:p>
            <a:pPr algn="ctr">
              <a:spcAft>
                <a:spcPts val="350"/>
              </a:spcAft>
            </a:pPr>
            <a:r>
              <a:rPr sz="2500" b="1" dirty="0">
                <a:solidFill>
                  <a:srgbClr val="FFFF00"/>
                </a:solidFill>
                <a:latin typeface="Arial Narrow"/>
                <a:ea typeface="Arial Narrow"/>
                <a:cs typeface="Arial Narrow"/>
              </a:rPr>
              <a:t>Attraction, not promotion</a:t>
            </a:r>
            <a:endParaRPr lang="en-US" sz="2500" b="1" dirty="0">
              <a:solidFill>
                <a:srgbClr val="FFFF00"/>
              </a:solidFill>
              <a:latin typeface="Arial Narrow"/>
              <a:ea typeface="Arial Narrow"/>
              <a:cs typeface="Arial Narrow"/>
            </a:endParaRPr>
          </a:p>
          <a:p>
            <a:pPr algn="ctr">
              <a:spcAft>
                <a:spcPts val="350"/>
              </a:spcAft>
            </a:pPr>
            <a:endParaRPr sz="2500" b="1" dirty="0">
              <a:solidFill>
                <a:srgbClr val="FFFF00"/>
              </a:solidFill>
              <a:latin typeface="Arial Narrow"/>
              <a:ea typeface="Arial Narrow"/>
              <a:cs typeface="Arial Narrow"/>
            </a:endParaRPr>
          </a:p>
          <a:p>
            <a:pPr marL="285750" indent="-285750" algn="ctr">
              <a:buFont typeface="Arial" panose="020B0604020202020204" pitchFamily="34" charset="0"/>
              <a:buChar char="•"/>
            </a:pPr>
            <a:r>
              <a:rPr lang="en-US" dirty="0">
                <a:solidFill>
                  <a:schemeClr val="bg1"/>
                </a:solidFill>
              </a:rPr>
              <a:t>We don’t claim that NA is the best or only answer.</a:t>
            </a:r>
          </a:p>
          <a:p>
            <a:pPr algn="ctr"/>
            <a:r>
              <a:rPr lang="en-US" dirty="0">
                <a:solidFill>
                  <a:schemeClr val="bg1"/>
                </a:solidFill>
              </a:rPr>
              <a:t> </a:t>
            </a:r>
          </a:p>
          <a:p>
            <a:pPr marL="285750" indent="-285750" algn="ctr">
              <a:buFont typeface="Arial" panose="020B0604020202020204" pitchFamily="34" charset="0"/>
              <a:buChar char="•"/>
            </a:pPr>
            <a:r>
              <a:rPr lang="en-US" dirty="0">
                <a:solidFill>
                  <a:schemeClr val="bg1"/>
                </a:solidFill>
              </a:rPr>
              <a:t>We don’t compare ourselves with treatment or other recovery approaches.</a:t>
            </a:r>
          </a:p>
          <a:p>
            <a:pPr marL="285750" indent="-285750" algn="ctr">
              <a:buFont typeface="Arial" panose="020B0604020202020204" pitchFamily="34" charset="0"/>
              <a:buChar char="•"/>
            </a:pPr>
            <a:endParaRPr lang="en-US" dirty="0">
              <a:solidFill>
                <a:schemeClr val="bg1"/>
              </a:solidFill>
            </a:endParaRPr>
          </a:p>
          <a:p>
            <a:pPr marL="285750" indent="-285750" algn="ctr">
              <a:buFont typeface="Arial" panose="020B0604020202020204" pitchFamily="34" charset="0"/>
              <a:buChar char="•"/>
            </a:pPr>
            <a:r>
              <a:rPr lang="en-US" dirty="0">
                <a:solidFill>
                  <a:schemeClr val="bg1"/>
                </a:solidFill>
              </a:rPr>
              <a:t>We do not promise anyone a result.</a:t>
            </a:r>
          </a:p>
        </p:txBody>
      </p:sp>
      <p:sp>
        <p:nvSpPr>
          <p:cNvPr id="17" name="TextBox 16">
            <a:extLst>
              <a:ext uri="{FF2B5EF4-FFF2-40B4-BE49-F238E27FC236}">
                <a16:creationId xmlns:a16="http://schemas.microsoft.com/office/drawing/2014/main" id="{F3AE2E82-A360-7CD4-DC7A-7AC5D2CD992C}"/>
              </a:ext>
            </a:extLst>
          </p:cNvPr>
          <p:cNvSpPr>
            <a:spLocks noGrp="1"/>
          </p:cNvSpPr>
          <p:nvPr/>
        </p:nvSpPr>
        <p:spPr>
          <a:xfrm>
            <a:off x="6048376" y="2559952"/>
            <a:ext cx="6192115" cy="4476750"/>
          </a:xfrm>
          <a:prstGeom prst="rect">
            <a:avLst/>
          </a:prstGeom>
          <a:noFill/>
        </p:spPr>
        <p:txBody>
          <a:bodyPr wrap="square" anchor="t">
            <a:noAutofit/>
          </a:bodyPr>
          <a:lstStyle/>
          <a:p>
            <a:pPr algn="ctr">
              <a:spcAft>
                <a:spcPts val="350"/>
              </a:spcAft>
            </a:pPr>
            <a:r>
              <a:rPr sz="2500" b="1" dirty="0">
                <a:solidFill>
                  <a:srgbClr val="FFFF00"/>
                </a:solidFill>
                <a:latin typeface="Arial Narrow"/>
                <a:ea typeface="Arial Narrow"/>
                <a:cs typeface="Arial Narrow"/>
              </a:rPr>
              <a:t>Cooperation, not affiliation</a:t>
            </a:r>
            <a:endParaRPr lang="en-US" sz="2500" b="1" dirty="0">
              <a:solidFill>
                <a:srgbClr val="FFFF00"/>
              </a:solidFill>
              <a:latin typeface="Arial Narrow"/>
              <a:ea typeface="Arial Narrow"/>
              <a:cs typeface="Arial Narrow"/>
            </a:endParaRPr>
          </a:p>
          <a:p>
            <a:pPr algn="ctr">
              <a:spcAft>
                <a:spcPts val="350"/>
              </a:spcAft>
            </a:pPr>
            <a:endParaRPr sz="2500" b="1" dirty="0">
              <a:solidFill>
                <a:srgbClr val="FFFF00"/>
              </a:solidFill>
              <a:latin typeface="Arial Narrow"/>
              <a:ea typeface="Arial Narrow"/>
              <a:cs typeface="Arial Narrow"/>
            </a:endParaRPr>
          </a:p>
          <a:p>
            <a:pPr marL="285750" indent="-285750" algn="ctr">
              <a:buFont typeface="Arial" panose="020B0604020202020204" pitchFamily="34" charset="0"/>
              <a:buChar char="•"/>
            </a:pPr>
            <a:r>
              <a:rPr sz="1700" dirty="0">
                <a:solidFill>
                  <a:schemeClr val="bg1"/>
                </a:solidFill>
                <a:latin typeface="Arial"/>
                <a:ea typeface="Arial"/>
                <a:cs typeface="Arial"/>
              </a:rPr>
              <a:t>We work with community organizations while NA remains independent.</a:t>
            </a:r>
            <a:endParaRPr lang="en-US" sz="1700" dirty="0">
              <a:solidFill>
                <a:schemeClr val="bg1"/>
              </a:solidFill>
              <a:latin typeface="Arial"/>
              <a:ea typeface="Arial"/>
              <a:cs typeface="Arial"/>
            </a:endParaRPr>
          </a:p>
          <a:p>
            <a:pPr algn="ctr"/>
            <a:endParaRPr lang="en-US" sz="1700" dirty="0">
              <a:solidFill>
                <a:schemeClr val="bg1"/>
              </a:solidFill>
              <a:latin typeface="Arial"/>
              <a:ea typeface="Arial"/>
              <a:cs typeface="Arial"/>
            </a:endParaRPr>
          </a:p>
          <a:p>
            <a:pPr marL="285750" indent="-285750" algn="ctr">
              <a:buFont typeface="Arial" panose="020B0604020202020204" pitchFamily="34" charset="0"/>
              <a:buChar char="•"/>
            </a:pPr>
            <a:r>
              <a:rPr lang="en-US" dirty="0">
                <a:solidFill>
                  <a:schemeClr val="bg1"/>
                </a:solidFill>
              </a:rPr>
              <a:t>We are not endorsing an organization because we answer its questions or provide meeting information. </a:t>
            </a:r>
          </a:p>
          <a:p>
            <a:pPr algn="ctr"/>
            <a:endParaRPr lang="en-US" dirty="0">
              <a:solidFill>
                <a:schemeClr val="bg1"/>
              </a:solidFill>
            </a:endParaRPr>
          </a:p>
          <a:p>
            <a:pPr marL="285750" indent="-285750" algn="ctr">
              <a:buFont typeface="Arial" panose="020B0604020202020204" pitchFamily="34" charset="0"/>
              <a:buChar char="•"/>
            </a:pPr>
            <a:r>
              <a:rPr lang="en-US" dirty="0">
                <a:solidFill>
                  <a:schemeClr val="bg1"/>
                </a:solidFill>
              </a:rPr>
              <a:t>We are cooperating so that an addict has a better chance of finding us.</a:t>
            </a:r>
          </a:p>
          <a:p>
            <a:pPr algn="ctr"/>
            <a:endParaRPr sz="1700" dirty="0">
              <a:solidFill>
                <a:srgbClr val="FFFFFF"/>
              </a:solidFill>
              <a:latin typeface="Arial"/>
              <a:ea typeface="Arial"/>
              <a:cs typeface="Arial"/>
            </a:endParaRPr>
          </a:p>
        </p:txBody>
      </p:sp>
      <p:sp>
        <p:nvSpPr>
          <p:cNvPr id="20" name="Straight Connector 19">
            <a:extLst>
              <a:ext uri="{FF2B5EF4-FFF2-40B4-BE49-F238E27FC236}">
                <a16:creationId xmlns:a16="http://schemas.microsoft.com/office/drawing/2014/main" id="{AC69B48E-E105-B2CC-0DB9-64E250BD050F}"/>
              </a:ext>
            </a:extLst>
          </p:cNvPr>
          <p:cNvSpPr>
            <a:spLocks noGrp="1"/>
          </p:cNvSpPr>
          <p:nvPr/>
        </p:nvSpPr>
        <p:spPr>
          <a:xfrm flipH="1">
            <a:off x="6048376" y="1247776"/>
            <a:ext cx="47624" cy="56102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4" name="TextBox 2">
            <a:extLst>
              <a:ext uri="{FF2B5EF4-FFF2-40B4-BE49-F238E27FC236}">
                <a16:creationId xmlns:a16="http://schemas.microsoft.com/office/drawing/2014/main" id="{50D45AC0-0BDD-D06B-F9DD-34FC2859B280}"/>
              </a:ext>
            </a:extLst>
          </p:cNvPr>
          <p:cNvSpPr>
            <a:spLocks noGrp="1"/>
          </p:cNvSpPr>
          <p:nvPr/>
        </p:nvSpPr>
        <p:spPr>
          <a:xfrm>
            <a:off x="7100455" y="1408510"/>
            <a:ext cx="4129088" cy="552450"/>
          </a:xfrm>
          <a:prstGeom prst="rect">
            <a:avLst/>
          </a:prstGeom>
          <a:noFill/>
        </p:spPr>
        <p:txBody>
          <a:bodyPr wrap="square" anchor="ctr">
            <a:noAutofit/>
          </a:bodyPr>
          <a:lstStyle/>
          <a:p>
            <a:pPr algn="ctr"/>
            <a:r>
              <a:rPr lang="en-US" sz="2700" b="1" u="sng" dirty="0">
                <a:solidFill>
                  <a:srgbClr val="FFFFFF"/>
                </a:solidFill>
                <a:latin typeface="Arial Narrow"/>
                <a:ea typeface="Arial Narrow"/>
                <a:cs typeface="Arial Narrow"/>
              </a:rPr>
              <a:t>Tradition 6 </a:t>
            </a:r>
          </a:p>
        </p:txBody>
      </p:sp>
    </p:spTree>
    <p:extLst>
      <p:ext uri="{BB962C8B-B14F-4D97-AF65-F5344CB8AC3E}">
        <p14:creationId xmlns:p14="http://schemas.microsoft.com/office/powerpoint/2010/main" val="130334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08B7836A-60FE-CF2A-AB4E-44DBAB1D7B57}"/>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Know the NA Message</a:t>
            </a:r>
          </a:p>
        </p:txBody>
      </p:sp>
      <p:pic>
        <p:nvPicPr>
          <p:cNvPr id="27"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53F4BB11-3E43-4C67-D569-357CD19D9A3F}"/>
              </a:ext>
            </a:extLst>
          </p:cNvPr>
          <p:cNvSpPr>
            <a:spLocks noGrp="1"/>
          </p:cNvSpPr>
          <p:nvPr/>
        </p:nvSpPr>
        <p:spPr>
          <a:xfrm>
            <a:off x="247650" y="1423581"/>
            <a:ext cx="11334750" cy="857250"/>
          </a:xfrm>
          <a:prstGeom prst="rect">
            <a:avLst/>
          </a:prstGeom>
          <a:noFill/>
        </p:spPr>
        <p:txBody>
          <a:bodyPr wrap="square" anchor="ctr">
            <a:noAutofit/>
          </a:bodyPr>
          <a:lstStyle/>
          <a:p>
            <a:pPr algn="l"/>
            <a:r>
              <a:rPr sz="2000" b="1">
                <a:solidFill>
                  <a:srgbClr val="FFFF00"/>
                </a:solidFill>
                <a:latin typeface="Arial"/>
                <a:ea typeface="Arial"/>
                <a:cs typeface="Arial"/>
              </a:rPr>
              <a:t>Every PR and H&amp;I member should be able to explain the same basics.</a:t>
            </a:r>
          </a:p>
        </p:txBody>
      </p:sp>
      <p:sp>
        <p:nvSpPr>
          <p:cNvPr id="10" name="TextBox 9">
            <a:extLst>
              <a:ext uri="{FF2B5EF4-FFF2-40B4-BE49-F238E27FC236}">
                <a16:creationId xmlns:a16="http://schemas.microsoft.com/office/drawing/2014/main" id="{2EC611D6-BA73-ECAA-9387-B2DB5CB184B3}"/>
              </a:ext>
            </a:extLst>
          </p:cNvPr>
          <p:cNvSpPr>
            <a:spLocks noGrp="1"/>
          </p:cNvSpPr>
          <p:nvPr/>
        </p:nvSpPr>
        <p:spPr>
          <a:xfrm>
            <a:off x="1919973" y="2450787"/>
            <a:ext cx="7315200" cy="523220"/>
          </a:xfrm>
          <a:prstGeom prst="rect">
            <a:avLst/>
          </a:prstGeom>
          <a:noFill/>
        </p:spPr>
        <p:txBody>
          <a:bodyPr wrap="square">
            <a:spAutoFit/>
          </a:bodyPr>
          <a:lstStyle/>
          <a:p>
            <a:pPr marL="0" indent="0" algn="ctr">
              <a:buNone/>
            </a:pPr>
            <a:r>
              <a:rPr sz="2800" b="1" dirty="0">
                <a:solidFill>
                  <a:schemeClr val="bg1"/>
                </a:solidFill>
              </a:rPr>
              <a:t>Four Basics</a:t>
            </a:r>
          </a:p>
        </p:txBody>
      </p:sp>
      <p:pic>
        <p:nvPicPr>
          <p:cNvPr id="30" name="Picture 3"/>
          <p:cNvPicPr>
            <a:picLocks noChangeAspect="1"/>
          </p:cNvPicPr>
          <p:nvPr/>
        </p:nvPicPr>
        <p:blipFill>
          <a:blip r:embed="rId5"/>
          <a:srcRect/>
          <a:stretch/>
        </p:blipFill>
        <p:spPr>
          <a:xfrm>
            <a:off x="563720" y="3792797"/>
            <a:ext cx="2454812" cy="2454812"/>
          </a:xfrm>
          <a:prstGeom prst="rect">
            <a:avLst/>
          </a:prstGeom>
        </p:spPr>
      </p:pic>
      <p:pic>
        <p:nvPicPr>
          <p:cNvPr id="31" name="Picture 8"/>
          <p:cNvPicPr>
            <a:picLocks noChangeAspect="1"/>
          </p:cNvPicPr>
          <p:nvPr/>
        </p:nvPicPr>
        <p:blipFill>
          <a:blip r:embed="rId5"/>
          <a:srcRect/>
          <a:stretch/>
        </p:blipFill>
        <p:spPr>
          <a:xfrm>
            <a:off x="3122761" y="3792797"/>
            <a:ext cx="2454812" cy="2454812"/>
          </a:xfrm>
          <a:prstGeom prst="rect">
            <a:avLst/>
          </a:prstGeom>
        </p:spPr>
      </p:pic>
      <p:pic>
        <p:nvPicPr>
          <p:cNvPr id="32" name="Picture 10"/>
          <p:cNvPicPr>
            <a:picLocks noChangeAspect="1"/>
          </p:cNvPicPr>
          <p:nvPr/>
        </p:nvPicPr>
        <p:blipFill>
          <a:blip r:embed="rId5"/>
          <a:srcRect/>
          <a:stretch/>
        </p:blipFill>
        <p:spPr>
          <a:xfrm>
            <a:off x="5619751" y="3792797"/>
            <a:ext cx="2454812" cy="2454812"/>
          </a:xfrm>
          <a:prstGeom prst="rect">
            <a:avLst/>
          </a:prstGeom>
        </p:spPr>
      </p:pic>
      <p:pic>
        <p:nvPicPr>
          <p:cNvPr id="33" name="Picture 11"/>
          <p:cNvPicPr>
            <a:picLocks noChangeAspect="1"/>
          </p:cNvPicPr>
          <p:nvPr/>
        </p:nvPicPr>
        <p:blipFill>
          <a:blip r:embed="rId5"/>
          <a:srcRect/>
          <a:stretch/>
        </p:blipFill>
        <p:spPr>
          <a:xfrm>
            <a:off x="8274762" y="3756017"/>
            <a:ext cx="2454812" cy="2454812"/>
          </a:xfrm>
          <a:prstGeom prst="rect">
            <a:avLst/>
          </a:prstGeom>
        </p:spPr>
      </p:pic>
      <p:sp>
        <p:nvSpPr>
          <p:cNvPr id="13" name="TextBox 12">
            <a:extLst>
              <a:ext uri="{FF2B5EF4-FFF2-40B4-BE49-F238E27FC236}">
                <a16:creationId xmlns:a16="http://schemas.microsoft.com/office/drawing/2014/main" id="{659B91A4-B775-AE13-2B6C-98CD4F9ACB9D}"/>
              </a:ext>
            </a:extLst>
          </p:cNvPr>
          <p:cNvSpPr>
            <a:spLocks noGrp="1"/>
          </p:cNvSpPr>
          <p:nvPr/>
        </p:nvSpPr>
        <p:spPr>
          <a:xfrm>
            <a:off x="1204053" y="3224280"/>
            <a:ext cx="1181687" cy="646331"/>
          </a:xfrm>
          <a:prstGeom prst="rect">
            <a:avLst/>
          </a:prstGeom>
          <a:noFill/>
        </p:spPr>
        <p:txBody>
          <a:bodyPr wrap="square">
            <a:spAutoFit/>
          </a:bodyPr>
          <a:lstStyle/>
          <a:p>
            <a:pPr algn="ctr"/>
            <a:r>
              <a:rPr dirty="0">
                <a:solidFill>
                  <a:schemeClr val="bg1"/>
                </a:solidFill>
              </a:rPr>
              <a:t>Who We Are</a:t>
            </a:r>
          </a:p>
        </p:txBody>
      </p:sp>
      <p:sp>
        <p:nvSpPr>
          <p:cNvPr id="14" name="TextBox 13">
            <a:extLst>
              <a:ext uri="{FF2B5EF4-FFF2-40B4-BE49-F238E27FC236}">
                <a16:creationId xmlns:a16="http://schemas.microsoft.com/office/drawing/2014/main" id="{BA4D1B42-DCDB-7A59-9116-B25307FFF890}"/>
              </a:ext>
            </a:extLst>
          </p:cNvPr>
          <p:cNvSpPr>
            <a:spLocks noGrp="1"/>
          </p:cNvSpPr>
          <p:nvPr/>
        </p:nvSpPr>
        <p:spPr>
          <a:xfrm>
            <a:off x="3590031" y="3221897"/>
            <a:ext cx="1543517" cy="647700"/>
          </a:xfrm>
          <a:prstGeom prst="rect">
            <a:avLst/>
          </a:prstGeom>
          <a:noFill/>
        </p:spPr>
        <p:txBody>
          <a:bodyPr wrap="square">
            <a:noAutofit/>
          </a:bodyPr>
          <a:lstStyle/>
          <a:p>
            <a:pPr algn="ctr"/>
            <a:r>
              <a:rPr dirty="0">
                <a:solidFill>
                  <a:schemeClr val="bg1"/>
                </a:solidFill>
              </a:rPr>
              <a:t>Who Can
Attend</a:t>
            </a:r>
          </a:p>
        </p:txBody>
      </p:sp>
      <p:sp>
        <p:nvSpPr>
          <p:cNvPr id="15" name="TextBox 14">
            <a:extLst>
              <a:ext uri="{FF2B5EF4-FFF2-40B4-BE49-F238E27FC236}">
                <a16:creationId xmlns:a16="http://schemas.microsoft.com/office/drawing/2014/main" id="{A6F64914-A56E-A355-2104-DAF8EF2CACDE}"/>
              </a:ext>
            </a:extLst>
          </p:cNvPr>
          <p:cNvSpPr>
            <a:spLocks noGrp="1"/>
          </p:cNvSpPr>
          <p:nvPr/>
        </p:nvSpPr>
        <p:spPr>
          <a:xfrm>
            <a:off x="6237529" y="3201580"/>
            <a:ext cx="1181687" cy="646331"/>
          </a:xfrm>
          <a:prstGeom prst="rect">
            <a:avLst/>
          </a:prstGeom>
          <a:noFill/>
        </p:spPr>
        <p:txBody>
          <a:bodyPr wrap="square">
            <a:spAutoFit/>
          </a:bodyPr>
          <a:lstStyle/>
          <a:p>
            <a:pPr algn="ctr">
              <a:buNone/>
            </a:pPr>
            <a:r>
              <a:rPr dirty="0">
                <a:solidFill>
                  <a:schemeClr val="bg1"/>
                </a:solidFill>
              </a:rPr>
              <a:t>What We
Offer</a:t>
            </a:r>
          </a:p>
        </p:txBody>
      </p:sp>
      <p:sp>
        <p:nvSpPr>
          <p:cNvPr id="16" name="TextBox 15">
            <a:extLst>
              <a:ext uri="{FF2B5EF4-FFF2-40B4-BE49-F238E27FC236}">
                <a16:creationId xmlns:a16="http://schemas.microsoft.com/office/drawing/2014/main" id="{67FDD5F7-B536-0C8D-7194-615C39AEC68A}"/>
              </a:ext>
            </a:extLst>
          </p:cNvPr>
          <p:cNvSpPr>
            <a:spLocks noGrp="1"/>
          </p:cNvSpPr>
          <p:nvPr/>
        </p:nvSpPr>
        <p:spPr>
          <a:xfrm>
            <a:off x="8840986" y="3176995"/>
            <a:ext cx="1322363" cy="646331"/>
          </a:xfrm>
          <a:prstGeom prst="rect">
            <a:avLst/>
          </a:prstGeom>
          <a:noFill/>
        </p:spPr>
        <p:txBody>
          <a:bodyPr wrap="square">
            <a:spAutoFit/>
          </a:bodyPr>
          <a:lstStyle/>
          <a:p>
            <a:pPr algn="ctr">
              <a:buNone/>
            </a:pPr>
            <a:r>
              <a:rPr dirty="0">
                <a:solidFill>
                  <a:schemeClr val="bg1"/>
                </a:solidFill>
              </a:rPr>
              <a:t>What We
Do Not Do</a:t>
            </a:r>
          </a:p>
        </p:txBody>
      </p:sp>
      <p:sp>
        <p:nvSpPr>
          <p:cNvPr id="8" name="Text Placeholder 2">
            <a:extLst>
              <a:ext uri="{FF2B5EF4-FFF2-40B4-BE49-F238E27FC236}">
                <a16:creationId xmlns:a16="http://schemas.microsoft.com/office/drawing/2014/main" id="{09E8C0A2-90AA-4126-2CFF-4283698F0F39}"/>
              </a:ext>
            </a:extLst>
          </p:cNvPr>
          <p:cNvSpPr>
            <a:spLocks noGrp="1"/>
          </p:cNvSpPr>
          <p:nvPr/>
        </p:nvSpPr>
        <p:spPr>
          <a:xfrm>
            <a:off x="6572250" y="4210050"/>
            <a:ext cx="5238750" cy="2190750"/>
          </a:xfrm>
          <a:prstGeom prst="rect">
            <a:avLst/>
          </a:prstGeom>
        </p:spPr>
        <p:txBody>
          <a:bodyPr vert="horz" lIns="91440" tIns="45720" rIns="91440" bIns="45720" anchor="t">
            <a:noAutofit/>
          </a:bodyPr>
          <a:lst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54000" indent="-127000" algn="l">
              <a:spcAft>
                <a:spcPts val="700"/>
              </a:spcAft>
              <a:buChar char="•"/>
              <a:defRPr sz="1725" b="1">
                <a:solidFill>
                  <a:srgbClr val="FFFFFF"/>
                </a:solidFill>
                <a:latin typeface="Arial Narrow"/>
                <a:ea typeface="Arial Narrow"/>
                <a:cs typeface="Arial Narrow"/>
              </a:defRPr>
            </a:pPr>
            <a:endParaRPr sz="1725" b="1" dirty="0">
              <a:solidFill>
                <a:srgbClr val="FFFFFF"/>
              </a:solidFill>
              <a:latin typeface="Arial Narrow"/>
              <a:ea typeface="Arial Narrow"/>
              <a:cs typeface="Arial Narrow"/>
            </a:endParaRPr>
          </a:p>
        </p:txBody>
      </p:sp>
      <p:sp>
        <p:nvSpPr>
          <p:cNvPr id="18" name="TextBox 17">
            <a:extLst>
              <a:ext uri="{FF2B5EF4-FFF2-40B4-BE49-F238E27FC236}">
                <a16:creationId xmlns:a16="http://schemas.microsoft.com/office/drawing/2014/main" id="{8D532497-458A-7CB4-FC52-0F8F530CFE3F}"/>
              </a:ext>
            </a:extLst>
          </p:cNvPr>
          <p:cNvSpPr>
            <a:spLocks noGrp="1"/>
          </p:cNvSpPr>
          <p:nvPr/>
        </p:nvSpPr>
        <p:spPr>
          <a:xfrm>
            <a:off x="6762750" y="3590925"/>
            <a:ext cx="5048250" cy="457200"/>
          </a:xfrm>
          <a:prstGeom prst="rect">
            <a:avLst/>
          </a:prstGeom>
          <a:noFill/>
        </p:spPr>
        <p:txBody>
          <a:bodyPr wrap="square" anchor="ctr">
            <a:noAutofit/>
          </a:bodyPr>
          <a:lstStyle/>
          <a:p>
            <a:pPr algn="ctr">
              <a:defRPr sz="2100" b="1" u="sng">
                <a:solidFill>
                  <a:srgbClr val="FFFFFF"/>
                </a:solidFill>
                <a:latin typeface="Arial Narrow"/>
                <a:ea typeface="Arial Narrow"/>
                <a:cs typeface="Arial Narrow"/>
              </a:defRPr>
            </a:pPr>
            <a:endParaRPr sz="2100" b="1" u="sng" dirty="0">
              <a:solidFill>
                <a:srgbClr val="FFFFFF"/>
              </a:solidFill>
              <a:latin typeface="Arial Narrow"/>
              <a:ea typeface="Arial Narrow"/>
              <a:cs typeface="Arial Narrow"/>
            </a:endParaRPr>
          </a:p>
        </p:txBody>
      </p:sp>
    </p:spTree>
    <p:extLst>
      <p:ext uri="{BB962C8B-B14F-4D97-AF65-F5344CB8AC3E}">
        <p14:creationId xmlns:p14="http://schemas.microsoft.com/office/powerpoint/2010/main" val="3996659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4692D-3D3F-C5B0-85A2-B9263238078B}"/>
            </a:ext>
          </a:extLst>
        </p:cNvPr>
        <p:cNvGrpSpPr/>
        <p:nvPr/>
      </p:nvGrpSpPr>
      <p:grpSpPr>
        <a:xfrm>
          <a:off x="0" y="0"/>
          <a:ext cx="0" cy="0"/>
          <a:chOff x="0" y="0"/>
          <a:chExt cx="0" cy="0"/>
        </a:xfrm>
      </p:grpSpPr>
      <p:pic>
        <p:nvPicPr>
          <p:cNvPr id="25" name="Content Placeholder 4">
            <a:extLst>
              <a:ext uri="{FF2B5EF4-FFF2-40B4-BE49-F238E27FC236}">
                <a16:creationId xmlns:a16="http://schemas.microsoft.com/office/drawing/2014/main" id="{E5D222F0-0466-1DCD-67EB-AEAA7F3A6079}"/>
              </a:ext>
            </a:extLst>
          </p:cNvPr>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7439A5EC-474F-86F9-74CF-DA2649E0F1E7}"/>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outerShdw blurRad="50800" dist="50800" dir="5400000" algn="ctr" rotWithShape="0">
                    <a:srgbClr val="000000">
                      <a:alpha val="96000"/>
                    </a:srgbClr>
                  </a:outerShdw>
                </a:effectLst>
                <a:uLnTx/>
                <a:uFillTx/>
                <a:latin typeface="Aptos Black"/>
                <a:ea typeface="Aptos Black"/>
                <a:cs typeface="Aptos Black"/>
              </a:rPr>
              <a:t>Protect the NA Message</a:t>
            </a:r>
            <a:endParaRPr kumimoji="0" sz="4800" b="1" i="0" u="none" strike="noStrike" kern="1200" cap="none" spc="0" normalizeH="0" baseline="0" noProof="0" dirty="0">
              <a:ln>
                <a:noFill/>
              </a:ln>
              <a:solidFill>
                <a:prstClr val="white"/>
              </a:solidFill>
              <a:effectLst>
                <a:outerShdw blurRad="50800" dist="50800" dir="5400000" algn="ctr" rotWithShape="0">
                  <a:srgbClr val="000000">
                    <a:alpha val="96000"/>
                  </a:srgbClr>
                </a:outerShdw>
              </a:effectLst>
              <a:uLnTx/>
              <a:uFillTx/>
              <a:latin typeface="Aptos Black"/>
              <a:ea typeface="Aptos Black"/>
              <a:cs typeface="Aptos Black"/>
            </a:endParaRPr>
          </a:p>
        </p:txBody>
      </p:sp>
      <p:pic>
        <p:nvPicPr>
          <p:cNvPr id="27" name="Picture 6">
            <a:extLst>
              <a:ext uri="{FF2B5EF4-FFF2-40B4-BE49-F238E27FC236}">
                <a16:creationId xmlns:a16="http://schemas.microsoft.com/office/drawing/2014/main" id="{08AEC3E2-C4EA-B1EF-791A-CBB0958D0D7F}"/>
              </a:ext>
            </a:extLst>
          </p:cNvPr>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CB495D02-7D18-1B78-2EED-6EFC94767B1C}"/>
              </a:ext>
            </a:extLst>
          </p:cNvPr>
          <p:cNvSpPr>
            <a:spLocks noGrp="1"/>
          </p:cNvSpPr>
          <p:nvPr/>
        </p:nvSpPr>
        <p:spPr>
          <a:xfrm>
            <a:off x="228600" y="1381125"/>
            <a:ext cx="11334750" cy="857250"/>
          </a:xfrm>
          <a:prstGeom prst="rect">
            <a:avLst/>
          </a:prstGeom>
          <a:noFill/>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00"/>
              </a:solidFill>
              <a:effectLst/>
              <a:uLnTx/>
              <a:uFillTx/>
              <a:latin typeface="Arial"/>
              <a:ea typeface="Arial"/>
              <a:cs typeface="Arial"/>
            </a:endParaRPr>
          </a:p>
        </p:txBody>
      </p:sp>
      <p:sp>
        <p:nvSpPr>
          <p:cNvPr id="14" name="TextBox 13">
            <a:extLst>
              <a:ext uri="{FF2B5EF4-FFF2-40B4-BE49-F238E27FC236}">
                <a16:creationId xmlns:a16="http://schemas.microsoft.com/office/drawing/2014/main" id="{67B9B626-4E88-0172-0113-9DFB8825957B}"/>
              </a:ext>
            </a:extLst>
          </p:cNvPr>
          <p:cNvSpPr>
            <a:spLocks noGrp="1"/>
          </p:cNvSpPr>
          <p:nvPr/>
        </p:nvSpPr>
        <p:spPr>
          <a:xfrm>
            <a:off x="1887375" y="3173084"/>
            <a:ext cx="1543517" cy="647700"/>
          </a:xfrm>
          <a:prstGeom prst="rect">
            <a:avLst/>
          </a:prstGeom>
          <a:noFill/>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 Placeholder 2">
            <a:extLst>
              <a:ext uri="{FF2B5EF4-FFF2-40B4-BE49-F238E27FC236}">
                <a16:creationId xmlns:a16="http://schemas.microsoft.com/office/drawing/2014/main" id="{DF0BECFA-0CA8-BE53-7247-07641B1A54F3}"/>
              </a:ext>
            </a:extLst>
          </p:cNvPr>
          <p:cNvSpPr>
            <a:spLocks noGrp="1"/>
          </p:cNvSpPr>
          <p:nvPr/>
        </p:nvSpPr>
        <p:spPr>
          <a:xfrm>
            <a:off x="767476" y="1988014"/>
            <a:ext cx="9323550" cy="4061094"/>
          </a:xfrm>
          <a:prstGeom prst="rect">
            <a:avLst/>
          </a:prstGeom>
        </p:spPr>
        <p:txBody>
          <a:bodyPr vert="horz" lIns="91440" tIns="45720" rIns="91440" bIns="45720" anchor="t">
            <a:noAutofit/>
          </a:bodyPr>
          <a:lst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54000" marR="0" lvl="0" indent="-127000" algn="l" defTabSz="914400" rtl="0" eaLnBrk="1" fontAlgn="auto" latinLnBrk="0" hangingPunct="1">
              <a:lnSpc>
                <a:spcPct val="90000"/>
              </a:lnSpc>
              <a:spcBef>
                <a:spcPts val="1800"/>
              </a:spcBef>
              <a:spcAft>
                <a:spcPts val="1800"/>
              </a:spcAft>
              <a:buClrTx/>
              <a:buSzTx/>
              <a:buFont typeface="Arial"/>
              <a:buChar char="•"/>
              <a:tabLst/>
              <a:defRPr sz="1725" b="1">
                <a:solidFill>
                  <a:srgbClr val="FFFFFF"/>
                </a:solidFill>
                <a:latin typeface="Arial Narrow"/>
                <a:ea typeface="Arial Narrow"/>
                <a:cs typeface="Arial Narrow"/>
              </a:defRPr>
            </a:pPr>
            <a:r>
              <a:rPr kumimoji="0" sz="3200" b="1" i="0" u="none" strike="noStrike" kern="1200" cap="none" spc="0" normalizeH="0" baseline="0" noProof="0" dirty="0">
                <a:ln>
                  <a:noFill/>
                </a:ln>
                <a:solidFill>
                  <a:srgbClr val="FFFF00"/>
                </a:solidFill>
                <a:effectLst/>
                <a:uLnTx/>
                <a:uFillTx/>
                <a:latin typeface="Arial Narrow"/>
                <a:ea typeface="Arial Narrow"/>
                <a:cs typeface="Arial Narrow"/>
              </a:rPr>
              <a:t>Use current NA literature.</a:t>
            </a:r>
          </a:p>
          <a:p>
            <a:pPr marL="254000" indent="-127000">
              <a:spcBef>
                <a:spcPts val="1800"/>
              </a:spcBef>
              <a:spcAft>
                <a:spcPts val="1800"/>
              </a:spcAft>
              <a:defRPr sz="1725" b="1">
                <a:solidFill>
                  <a:srgbClr val="FFFFFF"/>
                </a:solidFill>
                <a:latin typeface="Arial Narrow"/>
                <a:ea typeface="Arial Narrow"/>
                <a:cs typeface="Arial Narrow"/>
              </a:defRPr>
            </a:pPr>
            <a:r>
              <a:rPr sz="3200" b="1" dirty="0">
                <a:solidFill>
                  <a:srgbClr val="FFFF00"/>
                </a:solidFill>
              </a:rPr>
              <a:t>Keep personal opinions out of NA’s position.</a:t>
            </a:r>
          </a:p>
          <a:p>
            <a:pPr marL="254000" indent="-127000">
              <a:spcBef>
                <a:spcPts val="1800"/>
              </a:spcBef>
              <a:spcAft>
                <a:spcPts val="1800"/>
              </a:spcAft>
              <a:defRPr sz="1725" b="1">
                <a:solidFill>
                  <a:srgbClr val="FFFFFF"/>
                </a:solidFill>
                <a:latin typeface="Arial Narrow"/>
                <a:ea typeface="Arial Narrow"/>
                <a:cs typeface="Arial Narrow"/>
              </a:defRPr>
            </a:pPr>
            <a:r>
              <a:rPr sz="3200" b="1" dirty="0">
                <a:solidFill>
                  <a:srgbClr val="FFFF00"/>
                </a:solidFill>
              </a:rPr>
              <a:t>Distinguish an NA group from an H&amp;I panel.</a:t>
            </a:r>
          </a:p>
          <a:p>
            <a:pPr marL="254000" indent="-127000">
              <a:spcBef>
                <a:spcPts val="1800"/>
              </a:spcBef>
              <a:spcAft>
                <a:spcPts val="1800"/>
              </a:spcAft>
              <a:defRPr sz="1725" b="1">
                <a:solidFill>
                  <a:srgbClr val="FFFFFF"/>
                </a:solidFill>
                <a:latin typeface="Arial Narrow"/>
                <a:ea typeface="Arial Narrow"/>
                <a:cs typeface="Arial Narrow"/>
              </a:defRPr>
            </a:pPr>
            <a:r>
              <a:rPr sz="3200" b="1" dirty="0">
                <a:solidFill>
                  <a:srgbClr val="FFFF00"/>
                </a:solidFill>
              </a:rPr>
              <a:t>Correct facilities that call their own programming “NA.”</a:t>
            </a:r>
          </a:p>
        </p:txBody>
      </p:sp>
      <p:sp>
        <p:nvSpPr>
          <p:cNvPr id="18" name="TextBox 17">
            <a:extLst>
              <a:ext uri="{FF2B5EF4-FFF2-40B4-BE49-F238E27FC236}">
                <a16:creationId xmlns:a16="http://schemas.microsoft.com/office/drawing/2014/main" id="{6E226087-9EB0-312A-5AD0-284233848474}"/>
              </a:ext>
            </a:extLst>
          </p:cNvPr>
          <p:cNvSpPr>
            <a:spLocks noGrp="1"/>
          </p:cNvSpPr>
          <p:nvPr/>
        </p:nvSpPr>
        <p:spPr>
          <a:xfrm>
            <a:off x="6762750" y="3590925"/>
            <a:ext cx="5048250" cy="45720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2100" b="1" u="sng">
                <a:solidFill>
                  <a:srgbClr val="FFFFFF"/>
                </a:solidFill>
                <a:latin typeface="Arial Narrow"/>
                <a:ea typeface="Arial Narrow"/>
                <a:cs typeface="Arial Narrow"/>
              </a:defRPr>
            </a:pPr>
            <a:endParaRPr kumimoji="0" sz="2100" b="1" i="0" u="sng" strike="noStrike" kern="1200" cap="none" spc="0" normalizeH="0" baseline="0" noProof="0" dirty="0">
              <a:ln>
                <a:noFill/>
              </a:ln>
              <a:solidFill>
                <a:srgbClr val="FFFFFF"/>
              </a:solidFill>
              <a:effectLst/>
              <a:uLnTx/>
              <a:uFillTx/>
              <a:latin typeface="Arial Narrow"/>
              <a:ea typeface="Arial Narrow"/>
              <a:cs typeface="Arial Narrow"/>
            </a:endParaRPr>
          </a:p>
        </p:txBody>
      </p:sp>
    </p:spTree>
    <p:extLst>
      <p:ext uri="{BB962C8B-B14F-4D97-AF65-F5344CB8AC3E}">
        <p14:creationId xmlns:p14="http://schemas.microsoft.com/office/powerpoint/2010/main" val="189984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5E56ECCA-90C2-E3E6-4F3C-D5D01205DCEC}"/>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How PR and H&amp;I Work Together</a:t>
            </a:r>
          </a:p>
        </p:txBody>
      </p:sp>
      <p:pic>
        <p:nvPicPr>
          <p:cNvPr id="16"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6223D5F0-CBB0-0A13-E18B-44BE44EB7C3F}"/>
              </a:ext>
            </a:extLst>
          </p:cNvPr>
          <p:cNvSpPr>
            <a:spLocks noGrp="1"/>
          </p:cNvSpPr>
          <p:nvPr/>
        </p:nvSpPr>
        <p:spPr>
          <a:xfrm>
            <a:off x="361950" y="1428750"/>
            <a:ext cx="11382375" cy="762000"/>
          </a:xfrm>
          <a:prstGeom prst="rect">
            <a:avLst/>
          </a:prstGeom>
          <a:noFill/>
        </p:spPr>
        <p:txBody>
          <a:bodyPr wrap="square" anchor="ctr">
            <a:noAutofit/>
          </a:bodyPr>
          <a:lstStyle/>
          <a:p>
            <a:pPr algn="l"/>
            <a:r>
              <a:rPr sz="2400" b="1" i="1">
                <a:solidFill>
                  <a:srgbClr val="FFFF00"/>
                </a:solidFill>
                <a:latin typeface="Arial Narrow"/>
                <a:ea typeface="Arial Narrow"/>
                <a:cs typeface="Arial Narrow"/>
              </a:rPr>
              <a:t>PR opens the door. H&amp;I carries the message.</a:t>
            </a:r>
          </a:p>
        </p:txBody>
      </p:sp>
      <p:sp>
        <p:nvSpPr>
          <p:cNvPr id="2" name="TextBox 1">
            <a:extLst>
              <a:ext uri="{FF2B5EF4-FFF2-40B4-BE49-F238E27FC236}">
                <a16:creationId xmlns:a16="http://schemas.microsoft.com/office/drawing/2014/main" id="{5BDF5464-D98A-9DF7-4CE2-0C5ED3A66A6A}"/>
              </a:ext>
            </a:extLst>
          </p:cNvPr>
          <p:cNvSpPr>
            <a:spLocks noGrp="1"/>
          </p:cNvSpPr>
          <p:nvPr/>
        </p:nvSpPr>
        <p:spPr>
          <a:xfrm>
            <a:off x="1428750" y="2428875"/>
            <a:ext cx="9334500" cy="809625"/>
          </a:xfrm>
          <a:prstGeom prst="rect">
            <a:avLst/>
          </a:prstGeom>
          <a:noFill/>
        </p:spPr>
        <p:txBody>
          <a:bodyPr wrap="square" anchor="ctr">
            <a:noAutofit/>
          </a:bodyPr>
          <a:lstStyle/>
          <a:p>
            <a:pPr algn="ctr"/>
            <a:r>
              <a:rPr sz="3000">
                <a:solidFill>
                  <a:srgbClr val="FFFFFF"/>
                </a:solidFill>
                <a:latin typeface="Arial"/>
                <a:ea typeface="Arial"/>
                <a:cs typeface="Arial"/>
              </a:rPr>
              <a:t>PR works with the professionals.</a:t>
            </a:r>
          </a:p>
        </p:txBody>
      </p:sp>
      <p:sp>
        <p:nvSpPr>
          <p:cNvPr id="4" name="TextBox 3">
            <a:extLst>
              <a:ext uri="{FF2B5EF4-FFF2-40B4-BE49-F238E27FC236}">
                <a16:creationId xmlns:a16="http://schemas.microsoft.com/office/drawing/2014/main" id="{AB3B8DBF-DE79-D822-BD8D-023827A9FDED}"/>
              </a:ext>
            </a:extLst>
          </p:cNvPr>
          <p:cNvSpPr>
            <a:spLocks noGrp="1"/>
          </p:cNvSpPr>
          <p:nvPr/>
        </p:nvSpPr>
        <p:spPr>
          <a:xfrm>
            <a:off x="1524000" y="4905375"/>
            <a:ext cx="9144000" cy="1381125"/>
          </a:xfrm>
          <a:prstGeom prst="rect">
            <a:avLst/>
          </a:prstGeom>
          <a:noFill/>
        </p:spPr>
        <p:txBody>
          <a:bodyPr wrap="square" anchor="ctr">
            <a:noAutofit/>
          </a:bodyPr>
          <a:lstStyle/>
          <a:p>
            <a:pPr algn="ctr"/>
            <a:r>
              <a:rPr sz="2600" b="1" i="1" dirty="0">
                <a:solidFill>
                  <a:srgbClr val="FFFF00"/>
                </a:solidFill>
                <a:latin typeface="Arial Narrow"/>
                <a:ea typeface="Arial Narrow"/>
                <a:cs typeface="Arial Narrow"/>
              </a:rPr>
              <a:t>Together they connect potential members
with community NA</a:t>
            </a:r>
            <a:r>
              <a:rPr lang="en-US" sz="2600" b="1" i="1" dirty="0">
                <a:solidFill>
                  <a:srgbClr val="FFFF00"/>
                </a:solidFill>
                <a:latin typeface="Arial Narrow"/>
                <a:ea typeface="Arial Narrow"/>
                <a:cs typeface="Arial Narrow"/>
              </a:rPr>
              <a:t> meetings</a:t>
            </a:r>
            <a:r>
              <a:rPr sz="2600" b="1" i="1" dirty="0">
                <a:solidFill>
                  <a:srgbClr val="FFFF00"/>
                </a:solidFill>
                <a:latin typeface="Arial Narrow"/>
                <a:ea typeface="Arial Narrow"/>
                <a:cs typeface="Arial Narrow"/>
              </a:rPr>
              <a:t>.</a:t>
            </a:r>
          </a:p>
        </p:txBody>
      </p:sp>
      <p:sp>
        <p:nvSpPr>
          <p:cNvPr id="10" name="TextBox 9">
            <a:extLst>
              <a:ext uri="{FF2B5EF4-FFF2-40B4-BE49-F238E27FC236}">
                <a16:creationId xmlns:a16="http://schemas.microsoft.com/office/drawing/2014/main" id="{D3D504E5-C439-CB5D-D748-37E0F7DB7635}"/>
              </a:ext>
            </a:extLst>
          </p:cNvPr>
          <p:cNvSpPr>
            <a:spLocks noGrp="1"/>
          </p:cNvSpPr>
          <p:nvPr/>
        </p:nvSpPr>
        <p:spPr>
          <a:xfrm>
            <a:off x="952500" y="3381375"/>
            <a:ext cx="10287000" cy="1190625"/>
          </a:xfrm>
          <a:prstGeom prst="rect">
            <a:avLst/>
          </a:prstGeom>
          <a:noFill/>
        </p:spPr>
        <p:txBody>
          <a:bodyPr wrap="square" anchor="ctr">
            <a:noAutofit/>
          </a:bodyPr>
          <a:lstStyle/>
          <a:p>
            <a:pPr algn="ctr"/>
            <a:r>
              <a:rPr sz="2800">
                <a:solidFill>
                  <a:srgbClr val="FFFFFF"/>
                </a:solidFill>
                <a:latin typeface="Arial"/>
                <a:ea typeface="Arial"/>
                <a:cs typeface="Arial"/>
              </a:rPr>
              <a:t>H&amp;I works directly with the addicts
who cannot fully reach community meetings.</a:t>
            </a:r>
          </a:p>
        </p:txBody>
      </p:sp>
      <p:pic>
        <p:nvPicPr>
          <p:cNvPr id="21" name="Picture 20"/>
          <p:cNvPicPr>
            <a:picLocks noChangeAspect="1"/>
          </p:cNvPicPr>
          <p:nvPr/>
        </p:nvPicPr>
        <p:blipFill>
          <a:blip r:embed="rId4"/>
          <a:srcRect t="20" b="20"/>
          <a:stretch>
            <a:fillRect/>
          </a:stretch>
        </p:blipFill>
        <p:spPr>
          <a:xfrm rot="20652344">
            <a:off x="10710291" y="143828"/>
            <a:ext cx="1239679" cy="1320070"/>
          </a:xfrm>
          <a:prstGeom prst="rect">
            <a:avLst/>
          </a:prstGeom>
        </p:spPr>
      </p:pic>
    </p:spTree>
    <p:extLst>
      <p:ext uri="{BB962C8B-B14F-4D97-AF65-F5344CB8AC3E}">
        <p14:creationId xmlns:p14="http://schemas.microsoft.com/office/powerpoint/2010/main" val="314977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EC27C02C-A66B-11F0-563E-250658CE9F26}"/>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Rural Service: Pool the Resources</a:t>
            </a:r>
          </a:p>
        </p:txBody>
      </p:sp>
      <p:pic>
        <p:nvPicPr>
          <p:cNvPr id="11"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29F1E4CC-ECB2-FB08-3507-A82360C2DFAB}"/>
              </a:ext>
            </a:extLst>
          </p:cNvPr>
          <p:cNvSpPr>
            <a:spLocks noGrp="1"/>
          </p:cNvSpPr>
          <p:nvPr/>
        </p:nvSpPr>
        <p:spPr>
          <a:xfrm>
            <a:off x="333375" y="1666875"/>
            <a:ext cx="11477625" cy="4810125"/>
          </a:xfrm>
          <a:prstGeom prst="rect">
            <a:avLst/>
          </a:prstGeom>
          <a:noFill/>
        </p:spPr>
        <p:txBody>
          <a:bodyPr wrap="square" anchor="ctr">
            <a:noAutofit/>
          </a:bodyPr>
          <a:lstStyle/>
          <a:p>
            <a:pPr algn="l">
              <a:spcAft>
                <a:spcPts val="900"/>
              </a:spcAft>
              <a:defRPr>
                <a:latin typeface="Arial Narrow"/>
                <a:ea typeface="Arial Narrow"/>
                <a:cs typeface="Arial Narrow"/>
              </a:defRPr>
            </a:pPr>
            <a:r>
              <a:rPr lang="en-US" sz="2800" b="1" dirty="0">
                <a:solidFill>
                  <a:srgbClr val="FFFF00"/>
                </a:solidFill>
                <a:latin typeface="Arial Narrow"/>
                <a:ea typeface="Arial Narrow"/>
                <a:cs typeface="Arial Narrow"/>
              </a:rPr>
              <a:t>Inventory the area: </a:t>
            </a:r>
            <a:r>
              <a:rPr lang="en-US" sz="2800" dirty="0">
                <a:solidFill>
                  <a:srgbClr val="FFFFFF"/>
                </a:solidFill>
                <a:latin typeface="Arial Narrow"/>
                <a:ea typeface="Arial Narrow"/>
                <a:cs typeface="Arial Narrow"/>
              </a:rPr>
              <a:t>Count willing members, cleared volunteers, vehicles, literature, money, facility contacts, and technology.</a:t>
            </a:r>
          </a:p>
          <a:p>
            <a:pPr algn="l">
              <a:spcAft>
                <a:spcPts val="900"/>
              </a:spcAft>
              <a:defRPr>
                <a:latin typeface="Arial Narrow"/>
                <a:ea typeface="Arial Narrow"/>
                <a:cs typeface="Arial Narrow"/>
              </a:defRPr>
            </a:pPr>
            <a:endParaRPr lang="en-US" sz="2800" dirty="0">
              <a:solidFill>
                <a:srgbClr val="FFFFFF"/>
              </a:solidFill>
              <a:latin typeface="Arial Narrow"/>
              <a:ea typeface="Arial Narrow"/>
              <a:cs typeface="Arial Narrow"/>
            </a:endParaRPr>
          </a:p>
          <a:p>
            <a:pPr algn="l">
              <a:spcAft>
                <a:spcPts val="900"/>
              </a:spcAft>
              <a:defRPr>
                <a:latin typeface="Arial Narrow"/>
                <a:ea typeface="Arial Narrow"/>
                <a:cs typeface="Arial Narrow"/>
              </a:defRPr>
            </a:pPr>
            <a:r>
              <a:rPr sz="2800" b="1" dirty="0">
                <a:solidFill>
                  <a:srgbClr val="FFFF00"/>
                </a:solidFill>
                <a:latin typeface="Arial Narrow"/>
                <a:ea typeface="Arial Narrow"/>
                <a:cs typeface="Arial Narrow"/>
              </a:rPr>
              <a:t>Share the load</a:t>
            </a:r>
            <a:r>
              <a:rPr lang="en-US" sz="2800" b="1" dirty="0">
                <a:solidFill>
                  <a:srgbClr val="FFFF00"/>
                </a:solidFill>
                <a:latin typeface="Arial Narrow"/>
                <a:ea typeface="Arial Narrow"/>
                <a:cs typeface="Arial Narrow"/>
              </a:rPr>
              <a:t> and Pool Resources</a:t>
            </a:r>
            <a:r>
              <a:rPr sz="2800" b="1" dirty="0">
                <a:solidFill>
                  <a:srgbClr val="FFFF00"/>
                </a:solidFill>
                <a:latin typeface="Arial Narrow"/>
                <a:ea typeface="Arial Narrow"/>
                <a:cs typeface="Arial Narrow"/>
              </a:rPr>
              <a:t>: </a:t>
            </a:r>
            <a:r>
              <a:rPr sz="2800" dirty="0">
                <a:solidFill>
                  <a:srgbClr val="FFFFFF"/>
                </a:solidFill>
                <a:latin typeface="Arial Narrow"/>
                <a:ea typeface="Arial Narrow"/>
                <a:cs typeface="Arial Narrow"/>
              </a:rPr>
              <a:t>Rotate members, carpool, coordinate distant commitments, and ask neighboring service bodies for help.</a:t>
            </a:r>
          </a:p>
          <a:p>
            <a:pPr algn="l">
              <a:spcAft>
                <a:spcPts val="0"/>
              </a:spcAft>
              <a:defRPr>
                <a:latin typeface="Arial Narrow"/>
                <a:ea typeface="Arial Narrow"/>
                <a:cs typeface="Arial Narrow"/>
              </a:defRPr>
            </a:pPr>
            <a:endParaRPr lang="en-US" sz="2800" b="1" dirty="0">
              <a:solidFill>
                <a:srgbClr val="FFFF00"/>
              </a:solidFill>
              <a:latin typeface="Arial Narrow"/>
              <a:ea typeface="Arial Narrow"/>
              <a:cs typeface="Arial Narrow"/>
            </a:endParaRPr>
          </a:p>
          <a:p>
            <a:pPr algn="l">
              <a:spcAft>
                <a:spcPts val="0"/>
              </a:spcAft>
              <a:defRPr>
                <a:latin typeface="Arial Narrow"/>
                <a:ea typeface="Arial Narrow"/>
                <a:cs typeface="Arial Narrow"/>
              </a:defRPr>
            </a:pPr>
            <a:r>
              <a:rPr sz="2800" b="1" dirty="0">
                <a:solidFill>
                  <a:srgbClr val="FFFF00"/>
                </a:solidFill>
                <a:latin typeface="Arial Narrow"/>
                <a:ea typeface="Arial Narrow"/>
                <a:cs typeface="Arial Narrow"/>
              </a:rPr>
              <a:t>Protect reliability: </a:t>
            </a:r>
            <a:r>
              <a:rPr sz="2800" dirty="0">
                <a:solidFill>
                  <a:srgbClr val="FFFFFF"/>
                </a:solidFill>
                <a:latin typeface="Arial Narrow"/>
                <a:ea typeface="Arial Narrow"/>
                <a:cs typeface="Arial Narrow"/>
              </a:rPr>
              <a:t>Choose a schedule the area can maintain. One dependable commitment builds more trust than repeated cancellations.</a:t>
            </a:r>
            <a:endParaRPr lang="en-US" sz="2800" dirty="0">
              <a:solidFill>
                <a:srgbClr val="FFFFFF"/>
              </a:solidFill>
              <a:latin typeface="Arial Narrow"/>
              <a:ea typeface="Arial Narrow"/>
              <a:cs typeface="Arial Narrow"/>
            </a:endParaRPr>
          </a:p>
        </p:txBody>
      </p:sp>
    </p:spTree>
    <p:extLst>
      <p:ext uri="{BB962C8B-B14F-4D97-AF65-F5344CB8AC3E}">
        <p14:creationId xmlns:p14="http://schemas.microsoft.com/office/powerpoint/2010/main" val="1862194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C6EA1EA5-0654-1923-443E-9862A0A523D1}"/>
              </a:ext>
            </a:extLst>
          </p:cNvPr>
          <p:cNvSpPr>
            <a:spLocks noGrp="1"/>
          </p:cNvSpPr>
          <p:nvPr/>
        </p:nvSpPr>
        <p:spPr>
          <a:xfrm>
            <a:off x="247650" y="31432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Rural PR and H&amp;I in Practice</a:t>
            </a:r>
          </a:p>
        </p:txBody>
      </p:sp>
      <p:pic>
        <p:nvPicPr>
          <p:cNvPr id="16"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pic>
        <p:nvPicPr>
          <p:cNvPr id="17" name="Picture 2"/>
          <p:cNvPicPr>
            <a:picLocks noChangeAspect="1"/>
          </p:cNvPicPr>
          <p:nvPr/>
        </p:nvPicPr>
        <p:blipFill>
          <a:blip r:embed="rId5">
            <a:alphaModFix amt="11000"/>
          </a:blip>
          <a:stretch>
            <a:fillRect/>
          </a:stretch>
        </p:blipFill>
        <p:spPr>
          <a:xfrm>
            <a:off x="9940925" y="4635500"/>
            <a:ext cx="2120900" cy="2120900"/>
          </a:xfrm>
          <a:prstGeom prst="rect">
            <a:avLst/>
          </a:prstGeom>
        </p:spPr>
      </p:pic>
      <p:sp>
        <p:nvSpPr>
          <p:cNvPr id="4" name="Title 1">
            <a:extLst>
              <a:ext uri="{FF2B5EF4-FFF2-40B4-BE49-F238E27FC236}">
                <a16:creationId xmlns:a16="http://schemas.microsoft.com/office/drawing/2014/main" id="{5890273C-204A-0994-FC52-240DAE56B1E0}"/>
              </a:ext>
            </a:extLst>
          </p:cNvPr>
          <p:cNvSpPr>
            <a:spLocks noGrp="1"/>
          </p:cNvSpPr>
          <p:nvPr/>
        </p:nvSpPr>
        <p:spPr>
          <a:xfrm>
            <a:off x="89895" y="1203324"/>
            <a:ext cx="11998276"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rgbClr val="FFFF00"/>
                </a:solidFill>
                <a:latin typeface="Segoe UI"/>
                <a:ea typeface="Segoe UI"/>
                <a:cs typeface="Segoe UI"/>
              </a:rPr>
              <a:t>Practical First Steps</a:t>
            </a:r>
            <a:endParaRPr i="1">
              <a:solidFill>
                <a:srgbClr val="FFFF00"/>
              </a:solidFill>
            </a:endParaRPr>
          </a:p>
        </p:txBody>
      </p:sp>
      <p:sp>
        <p:nvSpPr>
          <p:cNvPr id="9" name="TextBox 8">
            <a:extLst>
              <a:ext uri="{FF2B5EF4-FFF2-40B4-BE49-F238E27FC236}">
                <a16:creationId xmlns:a16="http://schemas.microsoft.com/office/drawing/2014/main" id="{71F026B4-8242-5527-4630-AFD8CE0D7EBB}"/>
              </a:ext>
            </a:extLst>
          </p:cNvPr>
          <p:cNvSpPr>
            <a:spLocks noGrp="1"/>
          </p:cNvSpPr>
          <p:nvPr/>
        </p:nvSpPr>
        <p:spPr>
          <a:xfrm>
            <a:off x="523875" y="2420756"/>
            <a:ext cx="10668000" cy="4238625"/>
          </a:xfrm>
          <a:prstGeom prst="rect">
            <a:avLst/>
          </a:prstGeom>
          <a:noFill/>
        </p:spPr>
        <p:txBody>
          <a:bodyPr wrap="square" anchor="t">
            <a:noAutofit/>
          </a:bodyPr>
          <a:lstStyle/>
          <a:p>
            <a:pPr marL="292100" indent="-139700" algn="l">
              <a:lnSpc>
                <a:spcPct val="150000"/>
              </a:lnSpc>
              <a:spcAft>
                <a:spcPts val="1500"/>
              </a:spcAft>
              <a:buChar char="•"/>
              <a:defRPr sz="2250">
                <a:solidFill>
                  <a:srgbClr val="FFFFFF"/>
                </a:solidFill>
                <a:latin typeface="Arial"/>
                <a:ea typeface="Arial"/>
                <a:cs typeface="Arial"/>
              </a:defRPr>
            </a:pPr>
            <a:r>
              <a:rPr sz="2250" b="1" dirty="0">
                <a:solidFill>
                  <a:srgbClr val="FFFF00"/>
                </a:solidFill>
                <a:latin typeface="Arial"/>
                <a:ea typeface="Arial"/>
                <a:cs typeface="Arial"/>
              </a:rPr>
              <a:t>PR:</a:t>
            </a:r>
            <a:r>
              <a:rPr sz="2250" dirty="0">
                <a:solidFill>
                  <a:srgbClr val="FFFFFF"/>
                </a:solidFill>
                <a:latin typeface="Arial"/>
                <a:ea typeface="Arial"/>
                <a:cs typeface="Arial"/>
              </a:rPr>
              <a:t> Choose one organization and one contact. Follow up.</a:t>
            </a:r>
          </a:p>
          <a:p>
            <a:pPr marL="292100" indent="-139700" algn="l">
              <a:lnSpc>
                <a:spcPct val="150000"/>
              </a:lnSpc>
              <a:spcAft>
                <a:spcPts val="1500"/>
              </a:spcAft>
              <a:buChar char="•"/>
              <a:defRPr sz="2250">
                <a:solidFill>
                  <a:srgbClr val="FFFFFF"/>
                </a:solidFill>
                <a:latin typeface="Arial"/>
                <a:ea typeface="Arial"/>
                <a:cs typeface="Arial"/>
              </a:defRPr>
            </a:pPr>
            <a:r>
              <a:rPr sz="2250" b="1" dirty="0">
                <a:solidFill>
                  <a:srgbClr val="FFFF00"/>
                </a:solidFill>
                <a:latin typeface="Arial"/>
                <a:ea typeface="Arial"/>
                <a:cs typeface="Arial"/>
              </a:rPr>
              <a:t>Conference booth:</a:t>
            </a:r>
            <a:r>
              <a:rPr sz="2250" dirty="0">
                <a:solidFill>
                  <a:srgbClr val="FFFFFF"/>
                </a:solidFill>
                <a:latin typeface="Arial"/>
                <a:ea typeface="Arial"/>
                <a:cs typeface="Arial"/>
              </a:rPr>
              <a:t> Use current meeting information and collect contacts.</a:t>
            </a:r>
          </a:p>
          <a:p>
            <a:pPr marL="292100" indent="-139700" algn="l">
              <a:lnSpc>
                <a:spcPct val="150000"/>
              </a:lnSpc>
              <a:spcAft>
                <a:spcPts val="1500"/>
              </a:spcAft>
              <a:buChar char="•"/>
              <a:defRPr sz="2250">
                <a:solidFill>
                  <a:srgbClr val="FFFFFF"/>
                </a:solidFill>
                <a:latin typeface="Arial"/>
                <a:ea typeface="Arial"/>
                <a:cs typeface="Arial"/>
              </a:defRPr>
            </a:pPr>
            <a:r>
              <a:rPr sz="2250" b="1" dirty="0">
                <a:solidFill>
                  <a:srgbClr val="FFFF00"/>
                </a:solidFill>
                <a:latin typeface="Arial"/>
                <a:ea typeface="Arial"/>
                <a:cs typeface="Arial"/>
              </a:rPr>
              <a:t>H&amp;I:</a:t>
            </a:r>
            <a:r>
              <a:rPr sz="2250" dirty="0">
                <a:solidFill>
                  <a:srgbClr val="FFFFFF"/>
                </a:solidFill>
                <a:latin typeface="Arial"/>
                <a:ea typeface="Arial"/>
                <a:cs typeface="Arial"/>
              </a:rPr>
              <a:t> Choose one facility and a schedule you can keep.</a:t>
            </a:r>
          </a:p>
          <a:p>
            <a:pPr marL="292100" indent="-139700" algn="l">
              <a:lnSpc>
                <a:spcPct val="150000"/>
              </a:lnSpc>
              <a:spcAft>
                <a:spcPts val="1500"/>
              </a:spcAft>
              <a:buChar char="•"/>
              <a:defRPr sz="2250">
                <a:solidFill>
                  <a:srgbClr val="FFFFFF"/>
                </a:solidFill>
                <a:latin typeface="Arial"/>
                <a:ea typeface="Arial"/>
                <a:cs typeface="Arial"/>
              </a:defRPr>
            </a:pPr>
            <a:r>
              <a:rPr sz="2250" b="1" dirty="0">
                <a:solidFill>
                  <a:srgbClr val="FFFF00"/>
                </a:solidFill>
                <a:latin typeface="Arial"/>
                <a:ea typeface="Arial"/>
                <a:cs typeface="Arial"/>
              </a:rPr>
              <a:t>Distance:</a:t>
            </a:r>
            <a:r>
              <a:rPr sz="2250" dirty="0">
                <a:solidFill>
                  <a:srgbClr val="FFFFFF"/>
                </a:solidFill>
                <a:latin typeface="Arial"/>
                <a:ea typeface="Arial"/>
                <a:cs typeface="Arial"/>
              </a:rPr>
              <a:t> Carpool, rotate volunteers, coordinate trips, and use virtual panels.</a:t>
            </a:r>
          </a:p>
          <a:p>
            <a:pPr marL="292100" indent="-139700" algn="l">
              <a:lnSpc>
                <a:spcPct val="150000"/>
              </a:lnSpc>
              <a:spcAft>
                <a:spcPts val="1500"/>
              </a:spcAft>
              <a:buChar char="•"/>
              <a:defRPr sz="2250">
                <a:solidFill>
                  <a:srgbClr val="FFFFFF"/>
                </a:solidFill>
                <a:latin typeface="Arial"/>
                <a:ea typeface="Arial"/>
                <a:cs typeface="Arial"/>
              </a:defRPr>
            </a:pPr>
            <a:r>
              <a:rPr sz="2250" b="1" dirty="0">
                <a:solidFill>
                  <a:srgbClr val="FFFF00"/>
                </a:solidFill>
                <a:latin typeface="Arial"/>
                <a:ea typeface="Arial"/>
                <a:cs typeface="Arial"/>
              </a:rPr>
              <a:t>Meeting information:</a:t>
            </a:r>
            <a:r>
              <a:rPr sz="2250" dirty="0">
                <a:solidFill>
                  <a:srgbClr val="FFFFFF"/>
                </a:solidFill>
                <a:latin typeface="Arial"/>
                <a:ea typeface="Arial"/>
                <a:cs typeface="Arial"/>
              </a:rPr>
              <a:t> Keep websites, helplines, and local lists accurate.</a:t>
            </a:r>
          </a:p>
        </p:txBody>
      </p:sp>
      <p:pic>
        <p:nvPicPr>
          <p:cNvPr id="20" name="Picture 19"/>
          <p:cNvPicPr>
            <a:picLocks noChangeAspect="1"/>
          </p:cNvPicPr>
          <p:nvPr/>
        </p:nvPicPr>
        <p:blipFill>
          <a:blip r:embed="rId4"/>
          <a:srcRect t="20" b="20"/>
          <a:stretch>
            <a:fillRect/>
          </a:stretch>
        </p:blipFill>
        <p:spPr>
          <a:xfrm rot="20652344">
            <a:off x="10710291" y="143828"/>
            <a:ext cx="1239679" cy="1320070"/>
          </a:xfrm>
          <a:prstGeom prst="rect">
            <a:avLst/>
          </a:prstGeom>
        </p:spPr>
      </p:pic>
    </p:spTree>
    <p:extLst>
      <p:ext uri="{BB962C8B-B14F-4D97-AF65-F5344CB8AC3E}">
        <p14:creationId xmlns:p14="http://schemas.microsoft.com/office/powerpoint/2010/main" val="254447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6D17420A-B398-B7A2-CA44-A449043FFF3A}"/>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a:solidFill>
                  <a:schemeClr val="bg1"/>
                </a:solidFill>
                <a:effectLst>
                  <a:outerShdw blurRad="50800" dist="50800" dir="5400000" algn="ctr" rotWithShape="0">
                    <a:srgbClr val="000000">
                      <a:alpha val="96000"/>
                    </a:srgbClr>
                  </a:outerShdw>
                </a:effectLst>
                <a:latin typeface="Aptos Black"/>
                <a:ea typeface="Aptos Black"/>
                <a:cs typeface="Aptos Black"/>
              </a:rPr>
              <a:t>Build Something That Lasts</a:t>
            </a:r>
          </a:p>
        </p:txBody>
      </p:sp>
      <p:pic>
        <p:nvPicPr>
          <p:cNvPr id="13" name="Picture 6"/>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8" name="Text Placeholder 2">
            <a:extLst>
              <a:ext uri="{FF2B5EF4-FFF2-40B4-BE49-F238E27FC236}">
                <a16:creationId xmlns:a16="http://schemas.microsoft.com/office/drawing/2014/main" id="{1508F12A-A2E2-641A-7014-C96C5C790FFA}"/>
              </a:ext>
            </a:extLst>
          </p:cNvPr>
          <p:cNvSpPr>
            <a:spLocks noGrp="1"/>
          </p:cNvSpPr>
          <p:nvPr/>
        </p:nvSpPr>
        <p:spPr>
          <a:xfrm>
            <a:off x="128586" y="1348030"/>
            <a:ext cx="11934827" cy="519319"/>
          </a:xfrm>
          <a:prstGeom prst="rect">
            <a:avLst/>
          </a:prstGeom>
        </p:spPr>
        <p:txBody>
          <a:bodyPr vert="horz" lIns="91440" tIns="45720" rIns="91440" bIns="45720">
            <a:noAutofit/>
          </a:bodyPr>
          <a:lst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buNone/>
            </a:pPr>
            <a:r>
              <a:rPr sz="3200">
                <a:solidFill>
                  <a:srgbClr val="FFFF00"/>
                </a:solidFill>
              </a:rPr>
              <a:t>“</a:t>
            </a:r>
            <a:r>
              <a:rPr sz="3200" b="1">
                <a:solidFill>
                  <a:srgbClr val="FFFF00"/>
                </a:solidFill>
              </a:rPr>
              <a:t>Each of us shares responsibility for our Fellowship.</a:t>
            </a:r>
            <a:r>
              <a:rPr sz="3200">
                <a:solidFill>
                  <a:srgbClr val="FFFF00"/>
                </a:solidFill>
              </a:rPr>
              <a:t>” </a:t>
            </a:r>
            <a:r>
              <a:rPr i="1">
                <a:solidFill>
                  <a:srgbClr val="FFFF00"/>
                </a:solidFill>
              </a:rPr>
              <a:t>– Guiding Principles</a:t>
            </a:r>
          </a:p>
        </p:txBody>
      </p:sp>
      <p:sp>
        <p:nvSpPr>
          <p:cNvPr id="2" name="TextBox 1">
            <a:extLst>
              <a:ext uri="{FF2B5EF4-FFF2-40B4-BE49-F238E27FC236}">
                <a16:creationId xmlns:a16="http://schemas.microsoft.com/office/drawing/2014/main" id="{A346A798-981D-7B20-2001-6A2B0E55DF99}"/>
              </a:ext>
            </a:extLst>
          </p:cNvPr>
          <p:cNvSpPr>
            <a:spLocks noGrp="1"/>
          </p:cNvSpPr>
          <p:nvPr/>
        </p:nvSpPr>
        <p:spPr>
          <a:xfrm>
            <a:off x="1047750" y="1952625"/>
            <a:ext cx="10096500" cy="4619625"/>
          </a:xfrm>
          <a:prstGeom prst="rect">
            <a:avLst/>
          </a:prstGeom>
          <a:noFill/>
        </p:spPr>
        <p:txBody>
          <a:bodyPr wrap="square" anchor="ctr">
            <a:noAutofit/>
          </a:bodyPr>
          <a:lstStyle/>
          <a:p>
            <a:pPr algn="ctr">
              <a:spcAft>
                <a:spcPts val="700"/>
              </a:spcAft>
            </a:pPr>
            <a:r>
              <a:rPr sz="2400" dirty="0">
                <a:solidFill>
                  <a:srgbClr val="FFFFFF"/>
                </a:solidFill>
                <a:latin typeface="Arial"/>
                <a:ea typeface="Arial"/>
                <a:cs typeface="Arial"/>
              </a:rPr>
              <a:t>Connect the groups.</a:t>
            </a:r>
          </a:p>
          <a:p>
            <a:pPr algn="ctr">
              <a:spcAft>
                <a:spcPts val="700"/>
              </a:spcAft>
            </a:pPr>
            <a:r>
              <a:rPr sz="2400" dirty="0">
                <a:solidFill>
                  <a:srgbClr val="FFFFFF"/>
                </a:solidFill>
                <a:latin typeface="Arial"/>
                <a:ea typeface="Arial"/>
                <a:cs typeface="Arial"/>
              </a:rPr>
              <a:t>Pool the resources.</a:t>
            </a:r>
          </a:p>
          <a:p>
            <a:pPr algn="ctr">
              <a:spcAft>
                <a:spcPts val="700"/>
              </a:spcAft>
            </a:pPr>
            <a:r>
              <a:rPr sz="2400" dirty="0">
                <a:solidFill>
                  <a:srgbClr val="FFFFFF"/>
                </a:solidFill>
                <a:latin typeface="Arial"/>
                <a:ea typeface="Arial"/>
                <a:cs typeface="Arial"/>
              </a:rPr>
              <a:t>Train and mentor members.</a:t>
            </a:r>
          </a:p>
          <a:p>
            <a:pPr algn="ctr">
              <a:spcAft>
                <a:spcPts val="700"/>
              </a:spcAft>
            </a:pPr>
            <a:r>
              <a:rPr sz="2400" dirty="0">
                <a:solidFill>
                  <a:srgbClr val="FFFFFF"/>
                </a:solidFill>
                <a:latin typeface="Arial"/>
                <a:ea typeface="Arial"/>
                <a:cs typeface="Arial"/>
              </a:rPr>
              <a:t>Build relationships you can maintain.</a:t>
            </a:r>
          </a:p>
          <a:p>
            <a:pPr algn="ctr">
              <a:spcAft>
                <a:spcPts val="1150"/>
              </a:spcAft>
            </a:pPr>
            <a:r>
              <a:rPr sz="2400" dirty="0">
                <a:solidFill>
                  <a:srgbClr val="FFFFFF"/>
                </a:solidFill>
                <a:latin typeface="Arial"/>
                <a:ea typeface="Arial"/>
                <a:cs typeface="Arial"/>
              </a:rPr>
              <a:t>Keep the commitments.</a:t>
            </a:r>
          </a:p>
          <a:p>
            <a:pPr algn="ctr"/>
            <a:r>
              <a:rPr sz="2400" b="1" i="1" dirty="0">
                <a:solidFill>
                  <a:srgbClr val="FFFF00"/>
                </a:solidFill>
                <a:latin typeface="Arial"/>
                <a:ea typeface="Arial"/>
                <a:cs typeface="Arial"/>
              </a:rPr>
              <a:t>Start with what you have. Do it well. Build from there.</a:t>
            </a:r>
            <a:endParaRPr lang="en-US" sz="2400" b="1" i="1" dirty="0">
              <a:solidFill>
                <a:srgbClr val="FFFF00"/>
              </a:solidFill>
              <a:latin typeface="Arial"/>
              <a:ea typeface="Arial"/>
              <a:cs typeface="Arial"/>
            </a:endParaRPr>
          </a:p>
          <a:p>
            <a:pPr algn="ctr"/>
            <a:endParaRPr lang="en-US" sz="2400" b="1" i="1" dirty="0">
              <a:solidFill>
                <a:srgbClr val="FFFF00"/>
              </a:solidFill>
              <a:latin typeface="Arial"/>
              <a:ea typeface="Arial"/>
              <a:cs typeface="Arial"/>
            </a:endParaRPr>
          </a:p>
          <a:p>
            <a:pPr algn="ctr"/>
            <a:endParaRPr sz="2400" b="1" i="1" dirty="0">
              <a:solidFill>
                <a:srgbClr val="FFFF00"/>
              </a:solidFill>
              <a:latin typeface="Arial"/>
              <a:ea typeface="Arial"/>
              <a:cs typeface="Arial"/>
            </a:endParaRPr>
          </a:p>
        </p:txBody>
      </p:sp>
    </p:spTree>
    <p:extLst>
      <p:ext uri="{BB962C8B-B14F-4D97-AF65-F5344CB8AC3E}">
        <p14:creationId xmlns:p14="http://schemas.microsoft.com/office/powerpoint/2010/main" val="3953180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CB374-3FA8-4493-0EE1-76D7629FF301}"/>
            </a:ext>
          </a:extLst>
        </p:cNvPr>
        <p:cNvGrpSpPr/>
        <p:nvPr/>
      </p:nvGrpSpPr>
      <p:grpSpPr>
        <a:xfrm>
          <a:off x="0" y="0"/>
          <a:ext cx="0" cy="0"/>
          <a:chOff x="0" y="0"/>
          <a:chExt cx="0" cy="0"/>
        </a:xfrm>
      </p:grpSpPr>
      <p:pic>
        <p:nvPicPr>
          <p:cNvPr id="11" name="Content Placeholder 4">
            <a:extLst>
              <a:ext uri="{FF2B5EF4-FFF2-40B4-BE49-F238E27FC236}">
                <a16:creationId xmlns:a16="http://schemas.microsoft.com/office/drawing/2014/main" id="{2AB84E94-44A8-860A-C398-B7F0F1D198A1}"/>
              </a:ext>
            </a:extLst>
          </p:cNvPr>
          <p:cNvPicPr>
            <a:picLocks noGrp="1" noChangeAspect="1"/>
          </p:cNvPicPr>
          <p:nvPr>
            <p:ph idx="1"/>
          </p:nvPr>
        </p:nvPicPr>
        <p:blipFill>
          <a:blip r:embed="rId3"/>
          <a:stretch>
            <a:fillRect/>
          </a:stretch>
        </p:blipFill>
        <p:spPr>
          <a:xfrm>
            <a:off x="-1" y="273844"/>
            <a:ext cx="12178069" cy="973932"/>
          </a:xfrm>
        </p:spPr>
      </p:pic>
      <p:sp>
        <p:nvSpPr>
          <p:cNvPr id="6" name="Title 1">
            <a:extLst>
              <a:ext uri="{FF2B5EF4-FFF2-40B4-BE49-F238E27FC236}">
                <a16:creationId xmlns:a16="http://schemas.microsoft.com/office/drawing/2014/main" id="{0A7951FE-CBF6-53B2-9F97-6FAFF5DB23C1}"/>
              </a:ext>
            </a:extLst>
          </p:cNvPr>
          <p:cNvSpPr>
            <a:spLocks noGrp="1"/>
          </p:cNvSpPr>
          <p:nvPr/>
        </p:nvSpPr>
        <p:spPr>
          <a:xfrm>
            <a:off x="247650" y="295275"/>
            <a:ext cx="10515600" cy="1019176"/>
          </a:xfrm>
          <a:prstGeom prst="rect">
            <a:avLst/>
          </a:prstGeom>
        </p:spPr>
        <p:txBody>
          <a:bodyPr vert="horz" lIns="91440" tIns="45720" rIns="91440" bIns="45720" anchor="ctr">
            <a:normAutofit/>
          </a:bodyPr>
          <a:lstStyle>
            <a:lvl1pPr algn="l" defTabSz="914400">
              <a:lnSpc>
                <a:spcPct val="90000"/>
              </a:lnSpc>
              <a:spcBef>
                <a:spcPct val="0"/>
              </a:spcBef>
              <a:buNone/>
              <a:defRPr sz="4800" b="1" i="0" kern="1200">
                <a:solidFill>
                  <a:srgbClr val="00B9FF"/>
                </a:solidFill>
                <a:latin typeface="Arial Narrow"/>
                <a:ea typeface="Arial Narrow"/>
                <a:cs typeface="Arial Narrow"/>
              </a:defRPr>
            </a:lvl1pPr>
          </a:lstStyle>
          <a:p>
            <a:r>
              <a:rPr lang="en-US" dirty="0">
                <a:solidFill>
                  <a:schemeClr val="bg1"/>
                </a:solidFill>
                <a:effectLst>
                  <a:outerShdw blurRad="50800" dist="50800" dir="5400000" algn="ctr" rotWithShape="0">
                    <a:srgbClr val="000000">
                      <a:alpha val="96000"/>
                    </a:srgbClr>
                  </a:outerShdw>
                </a:effectLst>
                <a:latin typeface="Aptos Black"/>
                <a:ea typeface="Aptos Black"/>
                <a:cs typeface="Aptos Black"/>
              </a:rPr>
              <a:t>Additional Resources</a:t>
            </a:r>
            <a:endParaRPr dirty="0">
              <a:solidFill>
                <a:schemeClr val="bg1"/>
              </a:solidFill>
              <a:effectLst>
                <a:outerShdw blurRad="50800" dist="50800" dir="5400000" algn="ctr" rotWithShape="0">
                  <a:srgbClr val="000000">
                    <a:alpha val="96000"/>
                  </a:srgbClr>
                </a:outerShdw>
              </a:effectLst>
              <a:latin typeface="Aptos Black"/>
              <a:ea typeface="Aptos Black"/>
              <a:cs typeface="Aptos Black"/>
            </a:endParaRPr>
          </a:p>
        </p:txBody>
      </p:sp>
      <p:pic>
        <p:nvPicPr>
          <p:cNvPr id="13" name="Picture 6">
            <a:extLst>
              <a:ext uri="{FF2B5EF4-FFF2-40B4-BE49-F238E27FC236}">
                <a16:creationId xmlns:a16="http://schemas.microsoft.com/office/drawing/2014/main" id="{CFCB0BC9-9B84-44BB-1B93-D99EFF219CA5}"/>
              </a:ext>
            </a:extLst>
          </p:cNvPr>
          <p:cNvPicPr>
            <a:picLocks noChangeAspect="1"/>
          </p:cNvPicPr>
          <p:nvPr/>
        </p:nvPicPr>
        <p:blipFill>
          <a:blip r:embed="rId4"/>
          <a:stretch>
            <a:fillRect/>
          </a:stretch>
        </p:blipFill>
        <p:spPr>
          <a:xfrm rot="20652344">
            <a:off x="10710328" y="143792"/>
            <a:ext cx="1239693" cy="1320105"/>
          </a:xfrm>
          <a:prstGeom prst="rect">
            <a:avLst/>
          </a:prstGeom>
          <a:effectLst>
            <a:outerShdw blurRad="50800" dist="38100" dir="2700000" algn="tl" rotWithShape="0">
              <a:prstClr val="black">
                <a:alpha val="40000"/>
              </a:prstClr>
            </a:outerShdw>
          </a:effectLst>
        </p:spPr>
      </p:pic>
      <p:sp>
        <p:nvSpPr>
          <p:cNvPr id="8" name="Text Placeholder 2">
            <a:extLst>
              <a:ext uri="{FF2B5EF4-FFF2-40B4-BE49-F238E27FC236}">
                <a16:creationId xmlns:a16="http://schemas.microsoft.com/office/drawing/2014/main" id="{54FF06A0-795B-5306-349B-3253C31ACEBB}"/>
              </a:ext>
            </a:extLst>
          </p:cNvPr>
          <p:cNvSpPr>
            <a:spLocks noGrp="1"/>
          </p:cNvSpPr>
          <p:nvPr/>
        </p:nvSpPr>
        <p:spPr>
          <a:xfrm>
            <a:off x="560316" y="2135161"/>
            <a:ext cx="3995305" cy="584679"/>
          </a:xfrm>
          <a:prstGeom prst="rect">
            <a:avLst/>
          </a:prstGeom>
        </p:spPr>
        <p:txBody>
          <a:bodyPr vert="horz" lIns="91440" tIns="45720" rIns="91440" bIns="45720">
            <a:noAutofit/>
          </a:bodyPr>
          <a:lstStyle>
            <a:lvl1pPr marL="228600" indent="-228600" algn="l" defTabSz="914400">
              <a:lnSpc>
                <a:spcPct val="90000"/>
              </a:lnSpc>
              <a:spcBef>
                <a:spcPts val="1000"/>
              </a:spcBef>
              <a:buFont typeface="Arial"/>
              <a:buChar char="•"/>
              <a:defRPr sz="2800" b="0" i="0" kern="1200">
                <a:solidFill>
                  <a:schemeClr val="bg1"/>
                </a:solidFill>
                <a:latin typeface="Arial Narrow"/>
                <a:ea typeface="Arial Narrow"/>
                <a:cs typeface="Arial Narrow"/>
              </a:defRPr>
            </a:lvl1pPr>
            <a:lvl2pPr marL="685800" indent="-228600" algn="l" defTabSz="914400">
              <a:lnSpc>
                <a:spcPct val="90000"/>
              </a:lnSpc>
              <a:spcBef>
                <a:spcPts val="500"/>
              </a:spcBef>
              <a:buFont typeface="Arial"/>
              <a:buChar char="•"/>
              <a:defRPr sz="2400" b="0" i="0" kern="1200">
                <a:solidFill>
                  <a:schemeClr val="bg1"/>
                </a:solidFill>
                <a:latin typeface="Arial Narrow"/>
                <a:ea typeface="Arial Narrow"/>
                <a:cs typeface="Arial Narrow"/>
              </a:defRPr>
            </a:lvl2pPr>
            <a:lvl3pPr marL="1143000" indent="-228600" algn="l" defTabSz="914400">
              <a:lnSpc>
                <a:spcPct val="90000"/>
              </a:lnSpc>
              <a:spcBef>
                <a:spcPts val="500"/>
              </a:spcBef>
              <a:buFont typeface="Arial"/>
              <a:buChar char="•"/>
              <a:defRPr sz="2000" b="0" i="0" kern="1200">
                <a:solidFill>
                  <a:schemeClr val="bg1"/>
                </a:solidFill>
                <a:latin typeface="Arial Narrow"/>
                <a:ea typeface="Arial Narrow"/>
                <a:cs typeface="Arial Narrow"/>
              </a:defRPr>
            </a:lvl3pPr>
            <a:lvl4pPr marL="16002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4pPr>
            <a:lvl5pPr marL="2057400" indent="-228600" algn="l" defTabSz="914400">
              <a:lnSpc>
                <a:spcPct val="90000"/>
              </a:lnSpc>
              <a:spcBef>
                <a:spcPts val="500"/>
              </a:spcBef>
              <a:buFont typeface="Arial"/>
              <a:buChar char="•"/>
              <a:defRPr sz="1800" b="0" i="0" kern="1200">
                <a:solidFill>
                  <a:schemeClr val="bg1"/>
                </a:solidFill>
                <a:latin typeface="Arial Narrow"/>
                <a:ea typeface="Arial Narrow"/>
                <a:cs typeface="Arial Narrow"/>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ctr">
              <a:buNone/>
            </a:pPr>
            <a:r>
              <a:rPr lang="en-US" sz="3200" dirty="0">
                <a:solidFill>
                  <a:srgbClr val="FFFF00"/>
                </a:solidFill>
              </a:rPr>
              <a:t>NAWS Webinars</a:t>
            </a:r>
          </a:p>
        </p:txBody>
      </p:sp>
      <p:sp>
        <p:nvSpPr>
          <p:cNvPr id="2" name="TextBox 1">
            <a:extLst>
              <a:ext uri="{FF2B5EF4-FFF2-40B4-BE49-F238E27FC236}">
                <a16:creationId xmlns:a16="http://schemas.microsoft.com/office/drawing/2014/main" id="{3E46B935-50D5-A7CB-23C6-C1C2DA576768}"/>
              </a:ext>
            </a:extLst>
          </p:cNvPr>
          <p:cNvSpPr>
            <a:spLocks noGrp="1"/>
          </p:cNvSpPr>
          <p:nvPr/>
        </p:nvSpPr>
        <p:spPr>
          <a:xfrm>
            <a:off x="901834" y="1590694"/>
            <a:ext cx="9839617" cy="2258291"/>
          </a:xfrm>
          <a:prstGeom prst="rect">
            <a:avLst/>
          </a:prstGeom>
          <a:noFill/>
        </p:spPr>
        <p:txBody>
          <a:bodyPr wrap="square" anchor="ctr">
            <a:noAutofit/>
          </a:bodyPr>
          <a:lstStyle/>
          <a:p>
            <a:pPr algn="ctr"/>
            <a:r>
              <a:rPr lang="en-US" sz="2400" b="1" i="1" dirty="0">
                <a:solidFill>
                  <a:srgbClr val="FFFF00"/>
                </a:solidFill>
                <a:latin typeface="Arial"/>
                <a:ea typeface="Arial"/>
                <a:cs typeface="Arial"/>
              </a:rPr>
              <a:t>Contact us! </a:t>
            </a:r>
          </a:p>
          <a:p>
            <a:pPr algn="ctr"/>
            <a:r>
              <a:rPr lang="en-US" sz="2400" b="1" i="1" dirty="0">
                <a:solidFill>
                  <a:schemeClr val="bg1"/>
                </a:solidFill>
                <a:latin typeface="Arial"/>
                <a:ea typeface="Arial"/>
                <a:cs typeface="Arial"/>
              </a:rPr>
              <a:t>PR@NA.ORG</a:t>
            </a:r>
          </a:p>
          <a:p>
            <a:pPr algn="ctr"/>
            <a:endParaRPr lang="en-US" sz="2400" b="1" i="1" dirty="0">
              <a:solidFill>
                <a:schemeClr val="bg1"/>
              </a:solidFill>
              <a:latin typeface="Arial"/>
              <a:ea typeface="Arial"/>
              <a:cs typeface="Arial"/>
            </a:endParaRPr>
          </a:p>
          <a:p>
            <a:pPr algn="ctr"/>
            <a:endParaRPr lang="en-US" sz="2400" b="1" i="1" dirty="0">
              <a:solidFill>
                <a:srgbClr val="FFFF00"/>
              </a:solidFill>
              <a:latin typeface="Arial"/>
              <a:ea typeface="Arial"/>
              <a:cs typeface="Arial"/>
            </a:endParaRPr>
          </a:p>
          <a:p>
            <a:pPr algn="ctr"/>
            <a:endParaRPr lang="en-US" sz="2400" b="1" i="1" dirty="0">
              <a:solidFill>
                <a:schemeClr val="bg1"/>
              </a:solidFill>
              <a:latin typeface="Arial"/>
              <a:ea typeface="Arial"/>
              <a:cs typeface="Arial"/>
            </a:endParaRPr>
          </a:p>
          <a:p>
            <a:pPr algn="ctr"/>
            <a:endParaRPr lang="en-US" sz="2400" b="1" i="1" dirty="0">
              <a:solidFill>
                <a:schemeClr val="bg1"/>
              </a:solidFill>
              <a:latin typeface="Arial"/>
              <a:ea typeface="Arial"/>
              <a:cs typeface="Arial"/>
            </a:endParaRPr>
          </a:p>
          <a:p>
            <a:pPr algn="ctr"/>
            <a:endParaRPr sz="2400" b="1" i="1" dirty="0">
              <a:solidFill>
                <a:srgbClr val="FFFF00"/>
              </a:solidFill>
              <a:latin typeface="Arial"/>
              <a:ea typeface="Arial"/>
              <a:cs typeface="Arial"/>
            </a:endParaRPr>
          </a:p>
        </p:txBody>
      </p:sp>
      <p:sp>
        <p:nvSpPr>
          <p:cNvPr id="4" name="TextBox 3">
            <a:extLst>
              <a:ext uri="{FF2B5EF4-FFF2-40B4-BE49-F238E27FC236}">
                <a16:creationId xmlns:a16="http://schemas.microsoft.com/office/drawing/2014/main" id="{A829260B-A6A2-B024-52EE-0604E1802B7F}"/>
              </a:ext>
            </a:extLst>
          </p:cNvPr>
          <p:cNvSpPr txBox="1"/>
          <p:nvPr/>
        </p:nvSpPr>
        <p:spPr>
          <a:xfrm>
            <a:off x="6463939" y="2054265"/>
            <a:ext cx="5167745" cy="1190069"/>
          </a:xfrm>
          <a:prstGeom prst="rect">
            <a:avLst/>
          </a:prstGeom>
          <a:noFill/>
        </p:spPr>
        <p:txBody>
          <a:bodyPr wrap="square">
            <a:spAutoFit/>
          </a:bodyPr>
          <a:lstStyle/>
          <a:p>
            <a:pPr marL="0" marR="0" algn="ctr">
              <a:lnSpc>
                <a:spcPct val="100000"/>
              </a:lnSpc>
              <a:spcAft>
                <a:spcPts val="400"/>
              </a:spcAft>
              <a:buNone/>
            </a:pPr>
            <a:r>
              <a:rPr lang="en-US" sz="3200" dirty="0">
                <a:solidFill>
                  <a:srgbClr val="FFFF00"/>
                </a:solidFill>
                <a:effectLst/>
                <a:latin typeface="Arial Narrow" panose="020B0606020202030204" pitchFamily="34" charset="0"/>
                <a:ea typeface="MS Mincho" panose="02020609040205080304" pitchFamily="49" charset="-128"/>
                <a:cs typeface="Times New Roman" panose="02020603050405020304" pitchFamily="18" charset="0"/>
              </a:rPr>
              <a:t>NAWS WhatsApp</a:t>
            </a:r>
          </a:p>
          <a:p>
            <a:pPr marL="0" marR="0" algn="ctr">
              <a:lnSpc>
                <a:spcPct val="100000"/>
              </a:lnSpc>
              <a:spcAft>
                <a:spcPts val="400"/>
              </a:spcAft>
              <a:buNone/>
            </a:pPr>
            <a:r>
              <a:rPr lang="en-US" dirty="0">
                <a:solidFill>
                  <a:schemeClr val="bg1"/>
                </a:solidFill>
                <a:effectLst/>
                <a:ea typeface="MS Mincho" panose="02020609040205080304" pitchFamily="49" charset="-128"/>
                <a:cs typeface="Times New Roman" panose="02020603050405020304" pitchFamily="18" charset="0"/>
              </a:rPr>
              <a:t>Join </a:t>
            </a:r>
            <a:r>
              <a:rPr lang="en-US" dirty="0">
                <a:solidFill>
                  <a:schemeClr val="bg1"/>
                </a:solidFill>
                <a:ea typeface="MS Mincho" panose="02020609040205080304" pitchFamily="49" charset="-128"/>
                <a:cs typeface="Times New Roman" panose="02020603050405020304" pitchFamily="18" charset="0"/>
              </a:rPr>
              <a:t>to discuss PR and H&amp;I with members throughout the Fellowship!</a:t>
            </a:r>
            <a:endParaRPr lang="en-US" dirty="0">
              <a:solidFill>
                <a:schemeClr val="bg1"/>
              </a:solidFill>
              <a:effectLst/>
              <a:ea typeface="MS Mincho" panose="02020609040205080304" pitchFamily="49" charset="-128"/>
              <a:cs typeface="Times New Roman" panose="02020603050405020304" pitchFamily="18" charset="0"/>
            </a:endParaRPr>
          </a:p>
        </p:txBody>
      </p:sp>
      <p:sp>
        <p:nvSpPr>
          <p:cNvPr id="5" name="TextBox 4">
            <a:extLst>
              <a:ext uri="{FF2B5EF4-FFF2-40B4-BE49-F238E27FC236}">
                <a16:creationId xmlns:a16="http://schemas.microsoft.com/office/drawing/2014/main" id="{9D9145E9-C527-C71A-E070-F335C598021B}"/>
              </a:ext>
            </a:extLst>
          </p:cNvPr>
          <p:cNvSpPr txBox="1"/>
          <p:nvPr/>
        </p:nvSpPr>
        <p:spPr>
          <a:xfrm>
            <a:off x="711350" y="2571255"/>
            <a:ext cx="6128424" cy="369332"/>
          </a:xfrm>
          <a:prstGeom prst="rect">
            <a:avLst/>
          </a:prstGeom>
          <a:noFill/>
        </p:spPr>
        <p:txBody>
          <a:bodyPr wrap="square">
            <a:spAutoFit/>
          </a:bodyPr>
          <a:lstStyle/>
          <a:p>
            <a:r>
              <a:rPr lang="en-US" dirty="0">
                <a:solidFill>
                  <a:schemeClr val="bg1"/>
                </a:solidFill>
              </a:rPr>
              <a:t>https://na.org/naws-events/webinar/</a:t>
            </a:r>
          </a:p>
        </p:txBody>
      </p:sp>
      <p:pic>
        <p:nvPicPr>
          <p:cNvPr id="12" name="Picture 11">
            <a:extLst>
              <a:ext uri="{FF2B5EF4-FFF2-40B4-BE49-F238E27FC236}">
                <a16:creationId xmlns:a16="http://schemas.microsoft.com/office/drawing/2014/main" id="{2F806191-3250-435F-89C4-6574A3B791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363" y="3597020"/>
            <a:ext cx="2965705" cy="2965705"/>
          </a:xfrm>
          <a:prstGeom prst="rect">
            <a:avLst/>
          </a:prstGeom>
        </p:spPr>
      </p:pic>
      <p:pic>
        <p:nvPicPr>
          <p:cNvPr id="15" name="Picture 14">
            <a:extLst>
              <a:ext uri="{FF2B5EF4-FFF2-40B4-BE49-F238E27FC236}">
                <a16:creationId xmlns:a16="http://schemas.microsoft.com/office/drawing/2014/main" id="{89B88180-6F45-766C-9A41-EEA7F1294F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95" y="3316630"/>
            <a:ext cx="2863900" cy="3296740"/>
          </a:xfrm>
          <a:prstGeom prst="rect">
            <a:avLst/>
          </a:prstGeom>
        </p:spPr>
      </p:pic>
      <p:pic>
        <p:nvPicPr>
          <p:cNvPr id="17" name="Picture 16">
            <a:extLst>
              <a:ext uri="{FF2B5EF4-FFF2-40B4-BE49-F238E27FC236}">
                <a16:creationId xmlns:a16="http://schemas.microsoft.com/office/drawing/2014/main" id="{2A452843-196F-E905-CFFF-5263C66469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4463" y="3308672"/>
            <a:ext cx="2917011" cy="3271870"/>
          </a:xfrm>
          <a:prstGeom prst="rect">
            <a:avLst/>
          </a:prstGeom>
        </p:spPr>
      </p:pic>
    </p:spTree>
    <p:extLst>
      <p:ext uri="{BB962C8B-B14F-4D97-AF65-F5344CB8AC3E}">
        <p14:creationId xmlns:p14="http://schemas.microsoft.com/office/powerpoint/2010/main" val="2277144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TotalTime>
  <Words>2016</Words>
  <Application>Microsoft Office PowerPoint</Application>
  <DocSecurity>0</DocSecurity>
  <PresentationFormat>Widescreen</PresentationFormat>
  <Paragraphs>150</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MS Mincho</vt:lpstr>
      <vt:lpstr>Aptos</vt:lpstr>
      <vt:lpstr>Aptos Black</vt:lpstr>
      <vt:lpstr>Arial</vt:lpstr>
      <vt:lpstr>Arial Narrow</vt:lpstr>
      <vt:lpstr>Calibri</vt:lpstr>
      <vt:lpstr>Georgia Pro</vt:lpstr>
      <vt:lpstr>Segoe UI</vt:lpstr>
      <vt:lpstr>Office Theme</vt:lpstr>
      <vt:lpstr>Public Relations &amp; H&amp;I in Rural Communities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Rich Roy</cp:lastModifiedBy>
  <cp:revision>15</cp:revision>
  <dcterms:created xsi:type="dcterms:W3CDTF">2026-09-12T21:42:59Z</dcterms:created>
  <dcterms:modified xsi:type="dcterms:W3CDTF">2026-09-24T18:27:51Z</dcterms:modified>
</cp:coreProperties>
</file>