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61" r:id="rId2"/>
    <p:sldId id="260" r:id="rId3"/>
    <p:sldId id="299" r:id="rId4"/>
    <p:sldId id="269" r:id="rId5"/>
    <p:sldId id="302" r:id="rId6"/>
    <p:sldId id="267" r:id="rId7"/>
    <p:sldId id="300" r:id="rId8"/>
    <p:sldId id="288" r:id="rId9"/>
    <p:sldId id="285" r:id="rId10"/>
    <p:sldId id="297" r:id="rId11"/>
    <p:sldId id="286" r:id="rId12"/>
    <p:sldId id="289" r:id="rId13"/>
    <p:sldId id="280" r:id="rId14"/>
    <p:sldId id="295" r:id="rId15"/>
    <p:sldId id="282" r:id="rId16"/>
    <p:sldId id="301" r:id="rId17"/>
    <p:sldId id="283" r:id="rId18"/>
    <p:sldId id="27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C87B5A34-4F3D-4A94-9D04-D7037D9EB4E7}">
          <p14:sldIdLst>
            <p14:sldId id="261"/>
          </p14:sldIdLst>
        </p14:section>
        <p14:section name="Why care?" id="{80C10F99-4A10-41C6-B58F-4B24DF47FD1B}">
          <p14:sldIdLst>
            <p14:sldId id="260"/>
            <p14:sldId id="299"/>
            <p14:sldId id="269"/>
            <p14:sldId id="302"/>
            <p14:sldId id="267"/>
          </p14:sldIdLst>
        </p14:section>
        <p14:section name="Opportunities" id="{77B658A5-5C46-462C-89B9-1638134A50BB}">
          <p14:sldIdLst>
            <p14:sldId id="300"/>
            <p14:sldId id="288"/>
          </p14:sldIdLst>
        </p14:section>
        <p14:section name="What's working" id="{4FF90C7F-F6BA-4A63-9A38-2524A6C89E3E}">
          <p14:sldIdLst>
            <p14:sldId id="285"/>
            <p14:sldId id="297"/>
            <p14:sldId id="286"/>
            <p14:sldId id="289"/>
          </p14:sldIdLst>
        </p14:section>
        <p14:section name="Going Forward" id="{B92A7423-9F09-4871-A77C-1D054EB01A7F}">
          <p14:sldIdLst>
            <p14:sldId id="280"/>
            <p14:sldId id="295"/>
          </p14:sldIdLst>
        </p14:section>
        <p14:section name="Discussion" id="{532E8FF7-22E1-4AB7-BC60-A399BD941FB7}">
          <p14:sldIdLst>
            <p14:sldId id="282"/>
          </p14:sldIdLst>
        </p14:section>
        <p14:section name="Closing" id="{9F16F93D-5471-40E7-ADDE-DC34C8D43837}">
          <p14:sldIdLst>
            <p14:sldId id="301"/>
            <p14:sldId id="283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B51"/>
    <a:srgbClr val="1F67A6"/>
    <a:srgbClr val="DADADA"/>
    <a:srgbClr val="00B9FF"/>
    <a:srgbClr val="DF743E"/>
    <a:srgbClr val="5B9BD6"/>
    <a:srgbClr val="1AB364"/>
    <a:srgbClr val="0D744C"/>
    <a:srgbClr val="3A984C"/>
    <a:srgbClr val="15FF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40"/>
    <p:restoredTop sz="82712" autoAdjust="0"/>
  </p:normalViewPr>
  <p:slideViewPr>
    <p:cSldViewPr snapToGrid="0">
      <p:cViewPr varScale="1">
        <p:scale>
          <a:sx n="131" d="100"/>
          <a:sy n="131" d="100"/>
        </p:scale>
        <p:origin x="184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Influence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FC90-4C5D-84BD-4C20591D6160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189-40F1-8109-4BBBA10A8A3F}"/>
              </c:ext>
            </c:extLst>
          </c:dPt>
          <c:dPt>
            <c:idx val="4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189-40F1-8109-4BBBA10A8A3F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456-469E-B9F8-D6DD7DA4A2D3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197" b="0" i="0" u="none" strike="noStrike" kern="1200" baseline="0">
                        <a:solidFill>
                          <a:srgbClr val="FFFF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0EEA005-F1FF-4F69-A561-0CDEE1A130CF}" type="VALUE">
                      <a:rPr lang="en-US" sz="1400" b="1"/>
                      <a:pPr>
                        <a:defRPr>
                          <a:solidFill>
                            <a:srgbClr val="FFFF00"/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97" b="0" i="0" u="none" strike="noStrike" kern="1200" baseline="0">
                      <a:solidFill>
                        <a:srgbClr val="FFFF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FC90-4C5D-84BD-4C20591D6160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2A0F6337-E7A6-451A-8B04-20D648431ECF}" type="VALUE">
                      <a:rPr lang="en-US" b="1">
                        <a:solidFill>
                          <a:schemeClr val="bg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456-469E-B9F8-D6DD7DA4A2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1">
                  <c:v>NA LITERATURE</c:v>
                </c:pt>
                <c:pt idx="3">
                  <c:v>FAMILY</c:v>
                </c:pt>
                <c:pt idx="5">
                  <c:v>NA MEMBER</c:v>
                </c:pt>
                <c:pt idx="6">
                  <c:v>OTHER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0.15</c:v>
                </c:pt>
                <c:pt idx="1">
                  <c:v>0.16</c:v>
                </c:pt>
                <c:pt idx="2">
                  <c:v>0.17</c:v>
                </c:pt>
                <c:pt idx="3">
                  <c:v>0.28999999999999998</c:v>
                </c:pt>
                <c:pt idx="4">
                  <c:v>0.38</c:v>
                </c:pt>
                <c:pt idx="5">
                  <c:v>0.55000000000000004</c:v>
                </c:pt>
                <c:pt idx="6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56-469E-B9F8-D6DD7DA4A2D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3"/>
        <c:axId val="817440496"/>
        <c:axId val="817442896"/>
      </c:barChart>
      <c:catAx>
        <c:axId val="8174404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7442896"/>
        <c:crosses val="autoZero"/>
        <c:auto val="1"/>
        <c:lblAlgn val="ctr"/>
        <c:lblOffset val="100"/>
        <c:noMultiLvlLbl val="0"/>
      </c:catAx>
      <c:valAx>
        <c:axId val="817442896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817440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D65FF1-4418-C54A-A239-0A50706A6701}" type="datetimeFigureOut"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DEA2A3-FD21-5149-AC64-0E4D4EF4B55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409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EA2A3-FD21-5149-AC64-0E4D4EF4B55C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412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EA2A3-FD21-5149-AC64-0E4D4EF4B55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309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CBD96-9D60-4EAF-78A8-752FF348E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FE8D78-39C9-66B1-1AD3-346B97EEB7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829207-79B1-A253-4D3F-DEFEE0C669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Regions were grouped based on signs of active PR work, such as clear descriptions of their efforts and participation in conferences or outreach.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1775C8-2A64-A3E2-32B8-DE6A7B6808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EA2A3-FD21-5149-AC64-0E4D4EF4B55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552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EA2A3-FD21-5149-AC64-0E4D4EF4B55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6124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AE9E5-7A95-444F-3996-47EC5059C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9B7BAC-268B-3406-067F-99F17C3BB8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5A7A16-2FB7-611D-8D21-617BCBF102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Personal Stories from PR webinar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7F62D5-B04B-924B-575D-469800B0E2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EA2A3-FD21-5149-AC64-0E4D4EF4B55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9210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have an advantage as a fellowship because we already agreed on our primary purpose. It’s about how.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*4 out 5 regions have PR. That’s strong, but how do we fill in the gap?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EA2A3-FD21-5149-AC64-0E4D4EF4B55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8729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7956F-AC29-9AB4-3AE9-2C3715B2C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3CDCD3-E7D2-E13C-559F-43846D1125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75D6CC-6D07-FAEC-2141-6ED96C5414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3F2343-A9A8-13B1-9531-989864278F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EA2A3-FD21-5149-AC64-0E4D4EF4B55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5841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BE226-1616-C33E-D45B-FB399A50B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436E91-8A2E-27DE-7F55-DDEAFF8A4E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BE8F19-D49C-F481-17D4-50D7C2F3B4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2E5F9E-3E8C-2699-BCB1-260BD0E1B6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EA2A3-FD21-5149-AC64-0E4D4EF4B55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9741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114BF-8D14-0B8C-E28C-86CFC7AD1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20C0B9-FF62-2238-A029-398A6DFCFA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F0D7BB-5327-493D-4490-5848C117E4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WCNA Workshops &amp; Unity Day – Key Highlights</a:t>
            </a:r>
            <a:b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WCNA 38 marked a major expansion of PR efforts, with the first comprehensive set of Public Relations workshops bringing together members and professionals to strengthen cooperation and broaden NA’s reach.</a:t>
            </a:r>
            <a:b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u="non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Workshops focused on themes such as cooperation with public policy and communities, inclusive practices, effective language, engagement in corrections, and navigating topics like medication and membership.</a:t>
            </a:r>
            <a:b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u="non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central takeaway was the growing importance of collaboration—with government, researchers, and local partners—to increase understanding of NA and expand access to recovery.</a:t>
            </a:r>
            <a:b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u="non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Unity Day reinforced these efforts by highlighting global innovation in PR, including increased use of social media and shared learning across international communities.</a:t>
            </a:r>
            <a:b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u="non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Overall, the events emphasized that effective PR—grounded in data, relationships, and member experience—is essential to ensuring NA remains accessible and relevant for newcomers worldwide.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6ACCDD-45FF-6A11-1057-9674CB9F33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EA2A3-FD21-5149-AC64-0E4D4EF4B55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3709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49B22-3C45-1645-7010-838A17E93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DE09C5-560D-51FD-6983-655C40099F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2CDEF4-6B8C-C974-5E09-E6580629EF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just about external PR, it’s about growing the Fellowship and increasing service.</a:t>
            </a:r>
          </a:p>
          <a:p>
            <a:endParaRPr lang="en-US" dirty="0"/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Hold learning days that feature PR mentorship.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Training events for new PR members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Develop a series of member stories on how PR service has had a positive impact on personal recovery.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F3A8D9-ED03-60FE-689B-B020F01F2C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EA2A3-FD21-5149-AC64-0E4D4EF4B55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4954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5B22D-E7A0-4788-EE57-F39B60CA4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AB1688-26B1-8973-A939-A354B961FF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280E92-9B53-603D-3CBD-F58EF72E1D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Examples from PR webinar presentations that show what is working for PR.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4074E5-98F5-9F0F-202D-97923C5149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EA2A3-FD21-5149-AC64-0E4D4EF4B55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1753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99E2D-2158-B18B-3210-C5CFC51E6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178C22-2A9E-CFF1-A696-E0B3FF2988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19BEFE-7922-B697-F4F1-9AC5F7E477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023DBB-34C2-423D-DEDF-0ED9E3D58D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EA2A3-FD21-5149-AC64-0E4D4EF4B55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7783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Generate enthusiasm through personal stories, PR week, webinar engagement, to name a few. </a:t>
            </a:r>
          </a:p>
          <a:p>
            <a:r>
              <a:rPr lang="en-US" dirty="0"/>
              <a:t>PR in a box: Built from PR basics and handbook.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EA2A3-FD21-5149-AC64-0E4D4EF4B55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8301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Tailored </a:t>
            </a:r>
            <a:r>
              <a:rPr lang="en-US" dirty="0" err="1"/>
              <a:t>Powerpoints</a:t>
            </a:r>
            <a:r>
              <a:rPr lang="en-US" dirty="0"/>
              <a:t> for each audience</a:t>
            </a:r>
          </a:p>
          <a:p>
            <a:r>
              <a:rPr lang="en-US" dirty="0"/>
              <a:t>Social Media video series, like </a:t>
            </a:r>
            <a:r>
              <a:rPr lang="en-US" dirty="0" err="1"/>
              <a:t>Mythbusters</a:t>
            </a:r>
            <a:endParaRPr lang="en-US" dirty="0"/>
          </a:p>
          <a:p>
            <a:r>
              <a:rPr lang="en-US" dirty="0"/>
              <a:t>Set of materials that local bodies may select from based on needs.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EA2A3-FD21-5149-AC64-0E4D4EF4B55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539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EA2A3-FD21-5149-AC64-0E4D4EF4B55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9032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EA2A3-FD21-5149-AC64-0E4D4EF4B55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2303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May wish to add local contact information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EA2A3-FD21-5149-AC64-0E4D4EF4B55C}" type="slidenum"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755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EEB58B5-D811-CED2-2319-DD67EA6E29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53919" y="907604"/>
            <a:ext cx="5122127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42585F1-1519-82A8-8EC6-7B21FAA55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53919" y="3387279"/>
            <a:ext cx="5122127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3" name="Picture 2" descr="A blue and green circle on a black background&#10;&#10;Description automatically generated">
            <a:extLst>
              <a:ext uri="{FF2B5EF4-FFF2-40B4-BE49-F238E27FC236}">
                <a16:creationId xmlns:a16="http://schemas.microsoft.com/office/drawing/2014/main" id="{5B7A9675-4576-C241-6E25-96D4850B57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r="11229"/>
          <a:stretch/>
        </p:blipFill>
        <p:spPr>
          <a:xfrm>
            <a:off x="135019" y="-72836"/>
            <a:ext cx="12056981" cy="6736080"/>
          </a:xfrm>
          <a:prstGeom prst="rect">
            <a:avLst/>
          </a:prstGeom>
        </p:spPr>
      </p:pic>
      <p:pic>
        <p:nvPicPr>
          <p:cNvPr id="11" name="Picture 10" descr="A blue logo with a black background&#10;&#10;Description automatically generated">
            <a:extLst>
              <a:ext uri="{FF2B5EF4-FFF2-40B4-BE49-F238E27FC236}">
                <a16:creationId xmlns:a16="http://schemas.microsoft.com/office/drawing/2014/main" id="{42FFDAB9-2627-ED96-44B2-92BE5B8B210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0417" y="2530602"/>
            <a:ext cx="32385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254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16EBD-4D78-53E4-24DD-CA1B588BE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E8090-6D6F-4D57-4BD0-AFC89D776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146A9-24FD-6E83-C8DB-A8F8F0EF3C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9C89C3-EF67-5846-A7C9-5224091F7A55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FF4E5-57ED-0296-9F82-86711AEDC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DFBDA-A43C-502A-9D73-1A0D2845F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E1EA52-F793-184F-BAB1-87CDEF090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949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19E7E09-3760-522A-AED8-6D7F298667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367864"/>
            <a:ext cx="12192001" cy="9929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7B5E19-D291-96EA-567B-937500A63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1573"/>
            <a:ext cx="10515600" cy="1325563"/>
          </a:xfrm>
        </p:spPr>
        <p:txBody>
          <a:bodyPr/>
          <a:lstStyle>
            <a:lvl1pPr>
              <a:defRPr>
                <a:solidFill>
                  <a:srgbClr val="001B5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F2ED60B3-4F96-5F29-D8F6-639CCBCA75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7710" y="1693427"/>
            <a:ext cx="10960875" cy="49630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263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B5E19-D291-96EA-567B-937500A63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01573"/>
            <a:ext cx="10515600" cy="10176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826654-8B52-C6B1-EA77-E6037DA93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7710" y="1693427"/>
            <a:ext cx="10960875" cy="49630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734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51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6860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EEB58B5-D811-CED2-2319-DD67EA6E29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53919" y="907604"/>
            <a:ext cx="5122127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42585F1-1519-82A8-8EC6-7B21FAA55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53919" y="3387279"/>
            <a:ext cx="5122127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3" name="Picture 2" descr="A blue and green circle on a black background&#10;&#10;Description automatically generated">
            <a:extLst>
              <a:ext uri="{FF2B5EF4-FFF2-40B4-BE49-F238E27FC236}">
                <a16:creationId xmlns:a16="http://schemas.microsoft.com/office/drawing/2014/main" id="{5B7A9675-4576-C241-6E25-96D4850B57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r="11229"/>
          <a:stretch/>
        </p:blipFill>
        <p:spPr>
          <a:xfrm>
            <a:off x="135019" y="0"/>
            <a:ext cx="12056981" cy="673608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pic>
        <p:nvPicPr>
          <p:cNvPr id="11" name="Picture 10" descr="A blue logo with a black background&#10;&#10;Description automatically generated">
            <a:extLst>
              <a:ext uri="{FF2B5EF4-FFF2-40B4-BE49-F238E27FC236}">
                <a16:creationId xmlns:a16="http://schemas.microsoft.com/office/drawing/2014/main" id="{42FFDAB9-2627-ED96-44B2-92BE5B8B21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1038225" y="2609850"/>
            <a:ext cx="32385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352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EEB58B5-D811-CED2-2319-DD67EA6E29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53919" y="907604"/>
            <a:ext cx="5122127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42585F1-1519-82A8-8EC6-7B21FAA55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53919" y="3387279"/>
            <a:ext cx="5122127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3" name="Picture 2" descr="A blue and green circle on a black background&#10;&#10;Description automatically generated">
            <a:extLst>
              <a:ext uri="{FF2B5EF4-FFF2-40B4-BE49-F238E27FC236}">
                <a16:creationId xmlns:a16="http://schemas.microsoft.com/office/drawing/2014/main" id="{5B7A9675-4576-C241-6E25-96D4850B57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r="11229"/>
          <a:stretch/>
        </p:blipFill>
        <p:spPr>
          <a:xfrm>
            <a:off x="135019" y="-72836"/>
            <a:ext cx="12056981" cy="6736080"/>
          </a:xfrm>
          <a:prstGeom prst="rect">
            <a:avLst/>
          </a:prstGeom>
        </p:spPr>
      </p:pic>
      <p:pic>
        <p:nvPicPr>
          <p:cNvPr id="11" name="Picture 10" descr="A blue logo with a black background&#10;&#10;Description automatically generated">
            <a:extLst>
              <a:ext uri="{FF2B5EF4-FFF2-40B4-BE49-F238E27FC236}">
                <a16:creationId xmlns:a16="http://schemas.microsoft.com/office/drawing/2014/main" id="{42FFDAB9-2627-ED96-44B2-92BE5B8B210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0417" y="2530602"/>
            <a:ext cx="32385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515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7710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DC9481-3373-F77E-D5B4-90CD07CCA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A9DB74-2EC1-A382-0344-EDA362CFE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24392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0" r:id="rId2"/>
    <p:sldLayoutId id="2147483654" r:id="rId3"/>
    <p:sldLayoutId id="2147483660" r:id="rId4"/>
    <p:sldLayoutId id="2147483656" r:id="rId5"/>
    <p:sldLayoutId id="2147483657" r:id="rId6"/>
    <p:sldLayoutId id="2147483662" r:id="rId7"/>
    <p:sldLayoutId id="2147483663" r:id="rId8"/>
    <p:sldLayoutId id="214748366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rgbClr val="00B9FF"/>
          </a:solidFill>
          <a:latin typeface="Arial Narrow" panose="020B0604020202020204" pitchFamily="34" charset="0"/>
          <a:ea typeface="+mj-ea"/>
          <a:cs typeface="Arial Narrow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Arial Narrow" panose="020B0604020202020204" pitchFamily="34" charset="0"/>
          <a:ea typeface="+mn-ea"/>
          <a:cs typeface="Arial Narrow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Arial Narrow" panose="020B0604020202020204" pitchFamily="34" charset="0"/>
          <a:ea typeface="+mn-ea"/>
          <a:cs typeface="Arial Narrow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Arial Narrow" panose="020B0604020202020204" pitchFamily="34" charset="0"/>
          <a:ea typeface="+mn-ea"/>
          <a:cs typeface="Arial Narrow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Arial Narrow" panose="020B0604020202020204" pitchFamily="34" charset="0"/>
          <a:ea typeface="+mn-ea"/>
          <a:cs typeface="Arial Narrow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Arial Narrow" panose="020B0604020202020204" pitchFamily="34" charset="0"/>
          <a:ea typeface="+mn-ea"/>
          <a:cs typeface="Arial Narrow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chart" Target="../charts/char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png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PR@na.org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740A0-2300-D664-E0A7-7AC962A0F7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wrap="none" anchor="t" anchorCtr="0">
            <a:no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Public Relations: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Why it’s important.</a:t>
            </a:r>
            <a:endParaRPr dirty="0">
              <a:solidFill>
                <a:srgbClr val="FFFF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B27719-2CDA-FB3C-6F66-A591066A59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52344">
            <a:off x="9838805" y="4093114"/>
            <a:ext cx="1760661" cy="1874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128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3504A371-4736-55C1-7306-328E32896C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6355" y="293412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E56ECCA-90C2-E3E6-4F3C-D5D01205DCEC}"/>
              </a:ext>
            </a:extLst>
          </p:cNvPr>
          <p:cNvSpPr txBox="1">
            <a:spLocks/>
          </p:cNvSpPr>
          <p:nvPr/>
        </p:nvSpPr>
        <p:spPr>
          <a:xfrm>
            <a:off x="247650" y="29527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Why Should I Care? </a:t>
            </a:r>
            <a:endParaRPr dirty="0">
              <a:solidFill>
                <a:schemeClr val="bg1"/>
              </a:solidFill>
              <a:effectLst>
                <a:outerShdw blurRad="50800" dist="50800" dir="5400000" algn="ctr" rotWithShape="0">
                  <a:srgbClr val="000000">
                    <a:alpha val="96000"/>
                  </a:srgbClr>
                </a:outerShdw>
              </a:effectLst>
              <a:latin typeface="Aptos Black" panose="020B0004020202020204" pitchFamily="34" charset="0"/>
              <a:ea typeface="ADLaM Display" panose="020F0502020204030204" pitchFamily="2" charset="0"/>
              <a:cs typeface="Aharoni" panose="020F0502020204030204" pitchFamily="2" charset="-79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FA6CFB-9447-D2B6-70E1-F772423A0B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6B5F2A3-1074-4EEA-62D0-B244CB3CE49C}"/>
              </a:ext>
            </a:extLst>
          </p:cNvPr>
          <p:cNvSpPr txBox="1">
            <a:spLocks/>
          </p:cNvSpPr>
          <p:nvPr/>
        </p:nvSpPr>
        <p:spPr>
          <a:xfrm>
            <a:off x="1700081" y="3440868"/>
            <a:ext cx="8791838" cy="1865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3600" dirty="0"/>
              <a:t>P</a:t>
            </a:r>
            <a:r>
              <a:rPr lang="en-US" sz="3600" dirty="0"/>
              <a:t>ublic Relations</a:t>
            </a:r>
            <a:r>
              <a:rPr sz="3600" dirty="0"/>
              <a:t> </a:t>
            </a:r>
            <a:r>
              <a:rPr lang="en-US" sz="3600" u="sng" dirty="0"/>
              <a:t>is</a:t>
            </a:r>
            <a:r>
              <a:rPr lang="en-US" sz="3600" dirty="0"/>
              <a:t> </a:t>
            </a:r>
            <a:r>
              <a:rPr sz="3600" dirty="0"/>
              <a:t>Fellowship Development</a:t>
            </a:r>
            <a:r>
              <a:rPr lang="en-US" sz="3600" dirty="0"/>
              <a:t>.</a:t>
            </a:r>
          </a:p>
          <a:p>
            <a:endParaRPr sz="3600" dirty="0"/>
          </a:p>
          <a:p>
            <a:r>
              <a:rPr lang="en-US" sz="3600" dirty="0"/>
              <a:t>“If PR grows, NA grows. If PR stalls, we stagnate.”            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ACF1A3-F619-C642-418A-7C1F4C0A21A0}"/>
              </a:ext>
            </a:extLst>
          </p:cNvPr>
          <p:cNvSpPr txBox="1"/>
          <p:nvPr/>
        </p:nvSpPr>
        <p:spPr>
          <a:xfrm>
            <a:off x="478302" y="1560757"/>
            <a:ext cx="105156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“Public relations helps us reach addicts who may not otherwise find Narcotics Anonymous.”</a:t>
            </a:r>
            <a:br>
              <a:rPr lang="en-US" sz="3200" b="1" dirty="0">
                <a:solidFill>
                  <a:srgbClr val="FFFF00"/>
                </a:solidFill>
              </a:rPr>
            </a:br>
            <a:r>
              <a:rPr lang="en-US" sz="2400" b="1" dirty="0">
                <a:solidFill>
                  <a:srgbClr val="FFFF00"/>
                </a:solidFill>
              </a:rPr>
              <a:t>— </a:t>
            </a:r>
            <a:r>
              <a:rPr lang="en-US" sz="2400" b="1" i="1" dirty="0">
                <a:solidFill>
                  <a:srgbClr val="FFFF00"/>
                </a:solidFill>
              </a:rPr>
              <a:t>Public Relations Handbook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425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2FC9F-6B70-82B2-0725-ADD6EEBB6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B7EADC30-001D-4E07-B67E-187838E13D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6355" y="293412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5AF3AF7-765A-B45C-E092-EE8AF3ED0474}"/>
              </a:ext>
            </a:extLst>
          </p:cNvPr>
          <p:cNvSpPr txBox="1">
            <a:spLocks/>
          </p:cNvSpPr>
          <p:nvPr/>
        </p:nvSpPr>
        <p:spPr>
          <a:xfrm>
            <a:off x="247650" y="29527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Why Should I Care? – The Numbers</a:t>
            </a:r>
            <a:endParaRPr dirty="0">
              <a:solidFill>
                <a:schemeClr val="bg1"/>
              </a:solidFill>
              <a:effectLst>
                <a:outerShdw blurRad="50800" dist="50800" dir="5400000" algn="ctr" rotWithShape="0">
                  <a:srgbClr val="000000">
                    <a:alpha val="96000"/>
                  </a:srgbClr>
                </a:outerShdw>
              </a:effectLst>
              <a:latin typeface="Aptos Black" panose="020B0004020202020204" pitchFamily="34" charset="0"/>
              <a:ea typeface="ADLaM Display" panose="020F0502020204030204" pitchFamily="2" charset="0"/>
              <a:cs typeface="Aharoni" panose="020F0502020204030204" pitchFamily="2" charset="-79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18AFE9-1852-5C37-A45E-5FDC6C3DF5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8AECADD-E60C-8A22-E7B2-3FE526E1A577}"/>
              </a:ext>
            </a:extLst>
          </p:cNvPr>
          <p:cNvSpPr txBox="1">
            <a:spLocks/>
          </p:cNvSpPr>
          <p:nvPr/>
        </p:nvSpPr>
        <p:spPr>
          <a:xfrm>
            <a:off x="441512" y="1607689"/>
            <a:ext cx="11730202" cy="51909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solidFill>
                  <a:srgbClr val="FFFF00"/>
                </a:solidFill>
              </a:rPr>
              <a:t>Nearly 1 in 5 Regions do not have PR. </a:t>
            </a:r>
          </a:p>
          <a:p>
            <a:pPr marL="0" indent="0">
              <a:buNone/>
            </a:pPr>
            <a:r>
              <a:rPr lang="en-US" sz="3600" dirty="0"/>
              <a:t>	</a:t>
            </a:r>
            <a:r>
              <a:rPr lang="en-US" b="1" dirty="0"/>
              <a:t>82%</a:t>
            </a:r>
            <a:r>
              <a:rPr lang="en-US" dirty="0"/>
              <a:t> of Regions reported having a PR Committee.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>
                <a:solidFill>
                  <a:srgbClr val="FFFF00"/>
                </a:solidFill>
              </a:rPr>
              <a:t>Active PR more than doubles likelihood of membership growth.</a:t>
            </a:r>
          </a:p>
          <a:p>
            <a:pPr marL="0" indent="0">
              <a:buNone/>
            </a:pPr>
            <a:r>
              <a:rPr lang="en-US" sz="3600" dirty="0"/>
              <a:t>	</a:t>
            </a:r>
            <a:r>
              <a:rPr lang="en-US" b="1" dirty="0"/>
              <a:t>61%</a:t>
            </a:r>
            <a:r>
              <a:rPr lang="en-US" dirty="0"/>
              <a:t> of High PR Activity Regions reported growth vs. </a:t>
            </a:r>
            <a:r>
              <a:rPr lang="en-US" b="1" dirty="0"/>
              <a:t>27%</a:t>
            </a:r>
            <a:r>
              <a:rPr lang="en-US" dirty="0"/>
              <a:t> for Low PR Activity.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>
                <a:solidFill>
                  <a:srgbClr val="FFFF00"/>
                </a:solidFill>
              </a:rPr>
              <a:t>Low PR activity more than doubles likelihood of membership decline.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FFFF00"/>
                </a:solidFill>
              </a:rPr>
              <a:t>	</a:t>
            </a:r>
            <a:r>
              <a:rPr lang="en-US" b="1" dirty="0"/>
              <a:t>9%</a:t>
            </a:r>
            <a:r>
              <a:rPr lang="en-US" dirty="0"/>
              <a:t> of High PR activity regions reported shrinking vs. </a:t>
            </a:r>
            <a:r>
              <a:rPr lang="en-US" b="1" dirty="0"/>
              <a:t>20%</a:t>
            </a:r>
            <a:r>
              <a:rPr lang="en-US" dirty="0"/>
              <a:t> of Low PR activity</a:t>
            </a:r>
          </a:p>
          <a:p>
            <a:pPr marL="0" indent="0">
              <a:buNone/>
            </a:pPr>
            <a:r>
              <a:rPr lang="en-US" dirty="0"/>
              <a:t>	 </a:t>
            </a:r>
            <a:r>
              <a:rPr lang="en-US" sz="3600" dirty="0">
                <a:solidFill>
                  <a:srgbClr val="FFFF00"/>
                </a:solidFill>
              </a:rPr>
              <a:t>	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FFFF00"/>
                </a:solidFill>
              </a:rPr>
              <a:t>	</a:t>
            </a:r>
          </a:p>
          <a:p>
            <a:pPr marL="457200" lvl="1" indent="0">
              <a:buNone/>
            </a:pPr>
            <a:br>
              <a:rPr lang="en-US" dirty="0"/>
            </a:br>
            <a:endParaRPr lang="en-US" dirty="0"/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3798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3504A371-4736-55C1-7306-328E32896C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273844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E56ECCA-90C2-E3E6-4F3C-D5D01205DCEC}"/>
              </a:ext>
            </a:extLst>
          </p:cNvPr>
          <p:cNvSpPr txBox="1">
            <a:spLocks/>
          </p:cNvSpPr>
          <p:nvPr/>
        </p:nvSpPr>
        <p:spPr>
          <a:xfrm>
            <a:off x="247650" y="29527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PR </a:t>
            </a:r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- How We Get to Recovery</a:t>
            </a:r>
            <a:endParaRPr dirty="0">
              <a:solidFill>
                <a:schemeClr val="bg1"/>
              </a:solidFill>
              <a:effectLst>
                <a:outerShdw blurRad="50800" dist="50800" dir="5400000" algn="ctr" rotWithShape="0">
                  <a:srgbClr val="000000">
                    <a:alpha val="96000"/>
                  </a:srgbClr>
                </a:outerShdw>
              </a:effectLst>
              <a:latin typeface="Aptos Black" panose="020B0004020202020204" pitchFamily="34" charset="0"/>
              <a:ea typeface="ADLaM Display" panose="020F0502020204030204" pitchFamily="2" charset="0"/>
              <a:cs typeface="Aharoni" panose="020F0502020204030204" pitchFamily="2" charset="-79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FA6CFB-9447-D2B6-70E1-F772423A0B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223D5F0-CBB0-0A13-E18B-44BE44EB7C3F}"/>
              </a:ext>
            </a:extLst>
          </p:cNvPr>
          <p:cNvSpPr txBox="1"/>
          <p:nvPr/>
        </p:nvSpPr>
        <p:spPr>
          <a:xfrm>
            <a:off x="247649" y="1487835"/>
            <a:ext cx="114215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“We can only keep what we have by giving it away.” </a:t>
            </a:r>
            <a:br>
              <a:rPr lang="en-US" sz="3200" b="1" dirty="0">
                <a:solidFill>
                  <a:srgbClr val="FFFF00"/>
                </a:solidFill>
              </a:rPr>
            </a:br>
            <a:r>
              <a:rPr lang="en-US" sz="2400" b="1" i="1" dirty="0">
                <a:solidFill>
                  <a:srgbClr val="FFFF00"/>
                </a:solidFill>
              </a:rPr>
              <a:t>-Basic Text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DF5464-D98A-9DF7-4CE2-0C5ED3A66A6A}"/>
              </a:ext>
            </a:extLst>
          </p:cNvPr>
          <p:cNvSpPr txBox="1"/>
          <p:nvPr/>
        </p:nvSpPr>
        <p:spPr>
          <a:xfrm>
            <a:off x="2352818" y="2601192"/>
            <a:ext cx="69705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We are </a:t>
            </a:r>
            <a:r>
              <a:rPr lang="en-US" sz="4000" u="sng" dirty="0">
                <a:solidFill>
                  <a:schemeClr val="bg1"/>
                </a:solidFill>
              </a:rPr>
              <a:t>all</a:t>
            </a:r>
            <a:r>
              <a:rPr lang="en-US" sz="4000" dirty="0">
                <a:solidFill>
                  <a:schemeClr val="bg1"/>
                </a:solidFill>
              </a:rPr>
              <a:t> products of PR.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B8DBF-DE79-D822-BD8D-023827A9FDED}"/>
              </a:ext>
            </a:extLst>
          </p:cNvPr>
          <p:cNvSpPr txBox="1"/>
          <p:nvPr/>
        </p:nvSpPr>
        <p:spPr>
          <a:xfrm>
            <a:off x="1769010" y="5000707"/>
            <a:ext cx="82471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>
                <a:solidFill>
                  <a:srgbClr val="FFFF00"/>
                </a:solidFill>
              </a:rPr>
              <a:t>If no one did PR in your area… how would the next addict find NA?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D504E5-C439-CB5D-D748-37E0F7DB7635}"/>
              </a:ext>
            </a:extLst>
          </p:cNvPr>
          <p:cNvSpPr txBox="1"/>
          <p:nvPr/>
        </p:nvSpPr>
        <p:spPr>
          <a:xfrm>
            <a:off x="670048" y="3468328"/>
            <a:ext cx="109991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effectLst/>
                <a:latin typeface="Segoe UI" panose="020B0502040204020203" pitchFamily="34" charset="0"/>
              </a:rPr>
              <a:t>PR members are the people who make sure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  <a:effectLst/>
                <a:latin typeface="Segoe UI" panose="020B0502040204020203" pitchFamily="34" charset="0"/>
              </a:rPr>
              <a:t>no addict misses the chance to find NA.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775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0B034-C069-A63F-C24E-B4FDE4833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E0FA4F29-674E-5D07-EBDC-150A064C8F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6355" y="293412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20E1BCB-D857-40AA-CABF-A4EFC8DD4C48}"/>
              </a:ext>
            </a:extLst>
          </p:cNvPr>
          <p:cNvSpPr txBox="1">
            <a:spLocks/>
          </p:cNvSpPr>
          <p:nvPr/>
        </p:nvSpPr>
        <p:spPr>
          <a:xfrm>
            <a:off x="247650" y="29527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PR Helps You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97DA91-84A1-2546-9470-1C967B5693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7749DCC-606E-7FDB-0DBA-0815A95BBB79}"/>
              </a:ext>
            </a:extLst>
          </p:cNvPr>
          <p:cNvSpPr txBox="1"/>
          <p:nvPr/>
        </p:nvSpPr>
        <p:spPr>
          <a:xfrm>
            <a:off x="85725" y="1314451"/>
            <a:ext cx="13163550" cy="701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4400" b="1" i="1" dirty="0">
                <a:solidFill>
                  <a:srgbClr val="FFFF00"/>
                </a:solidFill>
                <a:latin typeface="Arial Narrow" panose="020B0604020202020204" pitchFamily="34" charset="0"/>
                <a:ea typeface="+mj-ea"/>
              </a:rPr>
              <a:t>Personal Stories from a NAWS PR Webinar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BA67FD-1E02-79EF-F11E-4C377ECEF5E4}"/>
              </a:ext>
            </a:extLst>
          </p:cNvPr>
          <p:cNvSpPr txBox="1"/>
          <p:nvPr/>
        </p:nvSpPr>
        <p:spPr>
          <a:xfrm>
            <a:off x="85725" y="2016182"/>
            <a:ext cx="11649875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I was hooked up to several drips in a hospital… a nurse walked in to me and said, “You know, your life doesn’t have to be like this.” And I said, “What is the alternative? I don’t know any other way.” And she told me about Narcotics Anonymous. That nurse was not a member of our Fellowship… but she knew that it was a place where people like me could go. – </a:t>
            </a:r>
            <a:r>
              <a:rPr lang="en-US" sz="2200" i="1" dirty="0">
                <a:solidFill>
                  <a:schemeClr val="bg1"/>
                </a:solidFill>
              </a:rPr>
              <a:t>Simon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…you never know who’s going to get your message, when they’re going to get the message, and when they’ll actually receive it in their hearts. – </a:t>
            </a:r>
            <a:r>
              <a:rPr lang="en-US" sz="2200" i="1" dirty="0">
                <a:solidFill>
                  <a:schemeClr val="bg1"/>
                </a:solidFill>
              </a:rPr>
              <a:t>Anne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I think, personally, PR has given me a reason to be visible in my life. – </a:t>
            </a:r>
            <a:r>
              <a:rPr lang="en-US" sz="2200" i="1" dirty="0">
                <a:solidFill>
                  <a:schemeClr val="bg1"/>
                </a:solidFill>
              </a:rPr>
              <a:t>Patrick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People will say “when I found NA”… but seldom do we say, “How I was told about NA”… I think about that with our readings as well, where it says, “NA is available to us all”, but really, it’s only available if people know it’s here. - </a:t>
            </a:r>
            <a:r>
              <a:rPr lang="en-US" sz="2200" i="1" dirty="0">
                <a:solidFill>
                  <a:schemeClr val="bg1"/>
                </a:solidFill>
              </a:rPr>
              <a:t>Paul</a:t>
            </a:r>
          </a:p>
        </p:txBody>
      </p:sp>
    </p:spTree>
    <p:extLst>
      <p:ext uri="{BB962C8B-B14F-4D97-AF65-F5344CB8AC3E}">
        <p14:creationId xmlns:p14="http://schemas.microsoft.com/office/powerpoint/2010/main" val="2610802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3504A371-4736-55C1-7306-328E32896C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273844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E56ECCA-90C2-E3E6-4F3C-D5D01205DCEC}"/>
              </a:ext>
            </a:extLst>
          </p:cNvPr>
          <p:cNvSpPr txBox="1">
            <a:spLocks/>
          </p:cNvSpPr>
          <p:nvPr/>
        </p:nvSpPr>
        <p:spPr>
          <a:xfrm>
            <a:off x="247650" y="29527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Fellowship</a:t>
            </a:r>
            <a:r>
              <a:rPr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 Advantage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FA6CFB-9447-D2B6-70E1-F772423A0B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6B5F2A3-1074-4EEA-62D0-B244CB3CE49C}"/>
              </a:ext>
            </a:extLst>
          </p:cNvPr>
          <p:cNvSpPr txBox="1">
            <a:spLocks/>
          </p:cNvSpPr>
          <p:nvPr/>
        </p:nvSpPr>
        <p:spPr>
          <a:xfrm>
            <a:off x="1296221" y="3350045"/>
            <a:ext cx="9599557" cy="13344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We’ve already agreed on what our Primary Purpose is. Now it is time to use Public Relations to achieve that purpose.</a:t>
            </a:r>
          </a:p>
          <a:p>
            <a:endParaRPr lang="en-US" dirty="0"/>
          </a:p>
          <a:p>
            <a:r>
              <a:rPr lang="en-US" dirty="0"/>
              <a:t>PR carries the message of recovery around the world. </a:t>
            </a:r>
            <a:endParaRPr lang="en-US" dirty="0">
              <a:solidFill>
                <a:srgbClr val="FFFF00"/>
              </a:solidFill>
            </a:endParaRPr>
          </a:p>
          <a:p>
            <a:endParaRPr lang="en-US" dirty="0"/>
          </a:p>
          <a:p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A47D2E-41FA-4584-5A36-1AF70FCB44F7}"/>
              </a:ext>
            </a:extLst>
          </p:cNvPr>
          <p:cNvSpPr txBox="1"/>
          <p:nvPr/>
        </p:nvSpPr>
        <p:spPr>
          <a:xfrm>
            <a:off x="379827" y="1518926"/>
            <a:ext cx="1154957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“Everything that occurs in the course of NA service must be motivated by the desire to more successfully carry the message.” </a:t>
            </a:r>
          </a:p>
          <a:p>
            <a:r>
              <a:rPr lang="en-US" sz="2400" b="1" i="1" dirty="0">
                <a:solidFill>
                  <a:srgbClr val="FFFF00"/>
                </a:solidFill>
              </a:rPr>
              <a:t>- Guiding Principles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66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A5494-C1E5-EEF4-81C6-1D957C604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3F990CF8-DE52-D731-3A0C-9F2B371E82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273844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9B799C0-5694-6E0F-8255-7B638C5C781C}"/>
              </a:ext>
            </a:extLst>
          </p:cNvPr>
          <p:cNvSpPr txBox="1">
            <a:spLocks/>
          </p:cNvSpPr>
          <p:nvPr/>
        </p:nvSpPr>
        <p:spPr>
          <a:xfrm>
            <a:off x="247650" y="29527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endParaRPr dirty="0">
              <a:solidFill>
                <a:schemeClr val="bg1"/>
              </a:solidFill>
              <a:effectLst>
                <a:outerShdw blurRad="50800" dist="50800" dir="5400000" algn="ctr" rotWithShape="0">
                  <a:srgbClr val="000000">
                    <a:alpha val="96000"/>
                  </a:srgbClr>
                </a:outerShdw>
              </a:effectLst>
              <a:latin typeface="Aptos Black" panose="020B0004020202020204" pitchFamily="34" charset="0"/>
              <a:ea typeface="ADLaM Display" panose="020F0502020204030204" pitchFamily="2" charset="0"/>
              <a:cs typeface="Aharoni" panose="020F0502020204030204" pitchFamily="2" charset="-79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3FE291-0A0C-1F0F-BD26-C8DEE4865C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 descr="A white square with a black background&#10;&#10;Description automatically generated">
            <a:extLst>
              <a:ext uri="{FF2B5EF4-FFF2-40B4-BE49-F238E27FC236}">
                <a16:creationId xmlns:a16="http://schemas.microsoft.com/office/drawing/2014/main" id="{1550BB4C-F246-9B35-9FA0-39A6120C687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1000"/>
          </a:blip>
          <a:stretch>
            <a:fillRect/>
          </a:stretch>
        </p:blipFill>
        <p:spPr>
          <a:xfrm>
            <a:off x="9940925" y="4635500"/>
            <a:ext cx="2120900" cy="21209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6481067-468D-04AC-F6E0-1BF7B4E75450}"/>
              </a:ext>
            </a:extLst>
          </p:cNvPr>
          <p:cNvSpPr txBox="1"/>
          <p:nvPr/>
        </p:nvSpPr>
        <p:spPr>
          <a:xfrm>
            <a:off x="0" y="148986"/>
            <a:ext cx="1303197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The Opportunity: </a:t>
            </a:r>
          </a:p>
          <a:p>
            <a:r>
              <a:rPr lang="en-US" sz="36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Strengthening Participation in the USA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BB440FC-1415-27C3-C8A1-3168DC9ACF3F}"/>
              </a:ext>
            </a:extLst>
          </p:cNvPr>
          <p:cNvGrpSpPr/>
          <p:nvPr/>
        </p:nvGrpSpPr>
        <p:grpSpPr>
          <a:xfrm>
            <a:off x="7525552" y="3643518"/>
            <a:ext cx="7834780" cy="1582859"/>
            <a:chOff x="-446898" y="2826449"/>
            <a:chExt cx="7834780" cy="1582859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E5BA5DF-B731-B127-1251-57F0EF3BC2A4}"/>
                </a:ext>
              </a:extLst>
            </p:cNvPr>
            <p:cNvSpPr txBox="1"/>
            <p:nvPr/>
          </p:nvSpPr>
          <p:spPr>
            <a:xfrm>
              <a:off x="-446898" y="2826449"/>
              <a:ext cx="56410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u="sng" dirty="0">
                  <a:solidFill>
                    <a:schemeClr val="bg1"/>
                  </a:solidFill>
                  <a:effectLst>
                    <a:outerShdw blurRad="50800" dist="50800" dir="5400000" algn="ctr" rotWithShape="0">
                      <a:srgbClr val="000000">
                        <a:alpha val="96000"/>
                      </a:srgbClr>
                    </a:outerShdw>
                  </a:effectLst>
                  <a:latin typeface="Aptos Black" panose="020B0004020202020204" pitchFamily="34" charset="0"/>
                  <a:ea typeface="ADLaM Display" panose="020F0502020204030204" pitchFamily="2" charset="0"/>
                  <a:cs typeface="Aharoni" panose="020F0502020204030204" pitchFamily="2" charset="-79"/>
                </a:rPr>
                <a:t>International</a:t>
              </a:r>
            </a:p>
          </p:txBody>
        </p:sp>
        <p:sp>
          <p:nvSpPr>
            <p:cNvPr id="13" name="Rectangle 1">
              <a:extLst>
                <a:ext uri="{FF2B5EF4-FFF2-40B4-BE49-F238E27FC236}">
                  <a16:creationId xmlns:a16="http://schemas.microsoft.com/office/drawing/2014/main" id="{03DDCD41-B891-5F6E-400D-E926A1FBA1B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V="1">
              <a:off x="600221" y="3301312"/>
              <a:ext cx="6787661" cy="11079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bg1"/>
                  </a:solidFill>
                </a:rPr>
                <a:t>Lower Service Gaps (33%)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bg1"/>
                  </a:solidFill>
                </a:rPr>
                <a:t>Higher Mentorship (24%)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26FD47E-AAA0-C1B8-A51F-0140BC3A26B9}"/>
              </a:ext>
            </a:extLst>
          </p:cNvPr>
          <p:cNvGrpSpPr/>
          <p:nvPr/>
        </p:nvGrpSpPr>
        <p:grpSpPr>
          <a:xfrm>
            <a:off x="7168440" y="2347399"/>
            <a:ext cx="5998185" cy="1267876"/>
            <a:chOff x="6539207" y="2313286"/>
            <a:chExt cx="5998185" cy="126787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5A4C261-29BE-E500-2BB4-3BBBABD8D2F9}"/>
                </a:ext>
              </a:extLst>
            </p:cNvPr>
            <p:cNvSpPr txBox="1"/>
            <p:nvPr/>
          </p:nvSpPr>
          <p:spPr>
            <a:xfrm>
              <a:off x="6539207" y="2313286"/>
              <a:ext cx="599818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u="sng" dirty="0">
                  <a:solidFill>
                    <a:schemeClr val="bg1"/>
                  </a:solidFill>
                  <a:effectLst>
                    <a:outerShdw blurRad="50800" dist="50800" dir="5400000" algn="ctr" rotWithShape="0">
                      <a:srgbClr val="000000">
                        <a:alpha val="96000"/>
                      </a:srgbClr>
                    </a:outerShdw>
                  </a:effectLst>
                  <a:latin typeface="Aptos Black" panose="020B0004020202020204" pitchFamily="34" charset="0"/>
                  <a:ea typeface="ADLaM Display" panose="020F0502020204030204" pitchFamily="2" charset="0"/>
                  <a:cs typeface="Aharoni" panose="020F0502020204030204" pitchFamily="2" charset="-79"/>
                </a:rPr>
                <a:t>USA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09A2930-E882-AC35-C38A-6548A71D50C1}"/>
                </a:ext>
              </a:extLst>
            </p:cNvPr>
            <p:cNvSpPr txBox="1"/>
            <p:nvPr/>
          </p:nvSpPr>
          <p:spPr>
            <a:xfrm>
              <a:off x="7936726" y="2750165"/>
              <a:ext cx="375398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bg1"/>
                  </a:solidFill>
                </a:rPr>
                <a:t>Higher service gaps (49%)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400" dirty="0">
                  <a:solidFill>
                    <a:schemeClr val="bg1"/>
                  </a:solidFill>
                </a:rPr>
                <a:t>Lower mentorship (14%)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D143FD0-0FB7-F6E9-A2FD-BFC909CF1D4D}"/>
              </a:ext>
            </a:extLst>
          </p:cNvPr>
          <p:cNvSpPr txBox="1"/>
          <p:nvPr/>
        </p:nvSpPr>
        <p:spPr>
          <a:xfrm>
            <a:off x="150839" y="5858075"/>
            <a:ext cx="1187638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Growth in the US has leveled off in recent years.</a:t>
            </a:r>
          </a:p>
          <a:p>
            <a:pPr algn="ctr"/>
            <a:r>
              <a:rPr lang="en-US" sz="2800" b="1" dirty="0">
                <a:solidFill>
                  <a:srgbClr val="FFFF00"/>
                </a:solidFill>
              </a:rPr>
              <a:t>More emphasis on mentorship and fewer participation gaps outside the US.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FF1F09-6188-4832-06BF-7D67307AC3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174" y="1314452"/>
            <a:ext cx="8443393" cy="463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95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DF24D-C802-5BFE-1CF6-476F445E4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7658A6BC-5A1A-00B2-CC1C-37DBAB22DD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273844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FD74A8A-BC9F-8850-A196-7B4CFF35E6EA}"/>
              </a:ext>
            </a:extLst>
          </p:cNvPr>
          <p:cNvSpPr txBox="1">
            <a:spLocks/>
          </p:cNvSpPr>
          <p:nvPr/>
        </p:nvSpPr>
        <p:spPr>
          <a:xfrm>
            <a:off x="247650" y="31432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Opportunities: Outreach Gaps</a:t>
            </a:r>
            <a:endParaRPr dirty="0">
              <a:solidFill>
                <a:schemeClr val="bg1"/>
              </a:solidFill>
              <a:effectLst>
                <a:outerShdw blurRad="50800" dist="50800" dir="5400000" algn="ctr" rotWithShape="0">
                  <a:srgbClr val="000000">
                    <a:alpha val="96000"/>
                  </a:srgbClr>
                </a:outerShdw>
              </a:effectLst>
              <a:latin typeface="Aptos Black" panose="020B0004020202020204" pitchFamily="34" charset="0"/>
              <a:ea typeface="ADLaM Display" panose="020F0502020204030204" pitchFamily="2" charset="0"/>
              <a:cs typeface="Aharoni" panose="020F0502020204030204" pitchFamily="2" charset="-79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B29566-0CD1-D690-043E-BE1AA197C9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E592286-2C03-65A8-1C48-96F577309753}"/>
              </a:ext>
            </a:extLst>
          </p:cNvPr>
          <p:cNvSpPr txBox="1">
            <a:spLocks/>
          </p:cNvSpPr>
          <p:nvPr/>
        </p:nvSpPr>
        <p:spPr>
          <a:xfrm>
            <a:off x="1352142" y="2333896"/>
            <a:ext cx="5526960" cy="5059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/>
              <a:t>Influences to Attend First NA Meeting </a:t>
            </a:r>
            <a:endParaRPr u="sng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04663DC-3145-BB63-3D29-47CA5FFFD20A}"/>
              </a:ext>
            </a:extLst>
          </p:cNvPr>
          <p:cNvSpPr txBox="1">
            <a:spLocks/>
          </p:cNvSpPr>
          <p:nvPr/>
        </p:nvSpPr>
        <p:spPr>
          <a:xfrm>
            <a:off x="285750" y="1143000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i="1" dirty="0">
                <a:solidFill>
                  <a:srgbClr val="FFFF00"/>
                </a:solidFill>
              </a:rPr>
              <a:t>2024 Membership Survey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BE1DE54C-50F2-C6F1-E740-63BE34E8D7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8509841"/>
              </p:ext>
            </p:extLst>
          </p:nvPr>
        </p:nvGraphicFramePr>
        <p:xfrm>
          <a:off x="1035880" y="2723090"/>
          <a:ext cx="6930201" cy="4002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E7D6F114-5C78-8F97-CDAA-2B6C0D8FEEB5}"/>
              </a:ext>
            </a:extLst>
          </p:cNvPr>
          <p:cNvSpPr txBox="1"/>
          <p:nvPr/>
        </p:nvSpPr>
        <p:spPr>
          <a:xfrm>
            <a:off x="797699" y="6160383"/>
            <a:ext cx="2293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FF00"/>
                </a:solidFill>
              </a:rPr>
              <a:t>NA SERVICE EFFORT</a:t>
            </a:r>
            <a:endParaRPr lang="en-US" sz="1400" b="1" dirty="0">
              <a:solidFill>
                <a:srgbClr val="FFFF00">
                  <a:alpha val="87000"/>
                </a:srgbClr>
              </a:solidFill>
            </a:endParaRPr>
          </a:p>
        </p:txBody>
      </p:sp>
      <p:pic>
        <p:nvPicPr>
          <p:cNvPr id="13" name="Picture 12" descr="A pie chart with numbers and a black background&#10;&#10;AI-generated content may be incorrect.">
            <a:extLst>
              <a:ext uri="{FF2B5EF4-FFF2-40B4-BE49-F238E27FC236}">
                <a16:creationId xmlns:a16="http://schemas.microsoft.com/office/drawing/2014/main" id="{EFA04C32-547E-1460-C6C6-C4B3823C9CC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2" t="838" r="12370" b="-1"/>
          <a:stretch/>
        </p:blipFill>
        <p:spPr bwMode="auto">
          <a:xfrm>
            <a:off x="7796000" y="3598856"/>
            <a:ext cx="3882244" cy="31264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D12D394-3597-AD44-40CF-69D6EEEC4C8A}"/>
              </a:ext>
            </a:extLst>
          </p:cNvPr>
          <p:cNvSpPr txBox="1"/>
          <p:nvPr/>
        </p:nvSpPr>
        <p:spPr>
          <a:xfrm>
            <a:off x="7869556" y="2239895"/>
            <a:ext cx="3286564" cy="1162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>
              <a:lnSpc>
                <a:spcPct val="107000"/>
              </a:lnSpc>
              <a:spcAft>
                <a:spcPts val="800"/>
              </a:spcAft>
            </a:pPr>
            <a:r>
              <a:rPr lang="en-US" sz="2800" b="1" u="sng" dirty="0">
                <a:solidFill>
                  <a:schemeClr val="bg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Age</a:t>
            </a:r>
            <a:endParaRPr lang="en-US" sz="2800" u="sng" dirty="0">
              <a:solidFill>
                <a:schemeClr val="bg1"/>
              </a:solidFill>
              <a:effectLst/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chemeClr val="bg1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Under 21 is just 1%, highlighting a huge gap in our reach.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D97E50-25DA-8235-9D58-77303E3686CC}"/>
              </a:ext>
            </a:extLst>
          </p:cNvPr>
          <p:cNvSpPr txBox="1"/>
          <p:nvPr/>
        </p:nvSpPr>
        <p:spPr>
          <a:xfrm>
            <a:off x="617988" y="3926116"/>
            <a:ext cx="36277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FF00"/>
                </a:solidFill>
              </a:rPr>
              <a:t>TREATMENT</a:t>
            </a:r>
            <a:r>
              <a:rPr lang="en-US" sz="1400" dirty="0"/>
              <a:t> </a:t>
            </a:r>
            <a:r>
              <a:rPr lang="en-US" sz="1400" b="1" dirty="0">
                <a:solidFill>
                  <a:srgbClr val="FFFF00"/>
                </a:solidFill>
              </a:rPr>
              <a:t>FACILITY/</a:t>
            </a:r>
          </a:p>
          <a:p>
            <a:r>
              <a:rPr lang="en-US" sz="1400" b="1" dirty="0">
                <a:solidFill>
                  <a:srgbClr val="FFFF00"/>
                </a:solidFill>
              </a:rPr>
              <a:t>COUNSELING AGENCY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1CB48B-9F19-797B-B917-D84B8E395826}"/>
              </a:ext>
            </a:extLst>
          </p:cNvPr>
          <p:cNvSpPr txBox="1"/>
          <p:nvPr/>
        </p:nvSpPr>
        <p:spPr>
          <a:xfrm>
            <a:off x="285750" y="5106054"/>
            <a:ext cx="2293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FF00"/>
                </a:solidFill>
              </a:rPr>
              <a:t>CRIMINAL JUSTICE SYSTEM</a:t>
            </a:r>
          </a:p>
        </p:txBody>
      </p:sp>
    </p:spTree>
    <p:extLst>
      <p:ext uri="{BB962C8B-B14F-4D97-AF65-F5344CB8AC3E}">
        <p14:creationId xmlns:p14="http://schemas.microsoft.com/office/powerpoint/2010/main" val="1348800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12287-C154-BE0B-7C3F-374F60820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3A017EF0-9CA2-A3A0-F852-5590CEB5A7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273844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6EA1EA5-0654-1923-443E-9862A0A523D1}"/>
              </a:ext>
            </a:extLst>
          </p:cNvPr>
          <p:cNvSpPr txBox="1">
            <a:spLocks/>
          </p:cNvSpPr>
          <p:nvPr/>
        </p:nvSpPr>
        <p:spPr>
          <a:xfrm>
            <a:off x="247650" y="31432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What’s Working</a:t>
            </a:r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 - Events</a:t>
            </a:r>
            <a:endParaRPr dirty="0">
              <a:solidFill>
                <a:schemeClr val="bg1"/>
              </a:solidFill>
              <a:effectLst>
                <a:outerShdw blurRad="50800" dist="50800" dir="5400000" algn="ctr" rotWithShape="0">
                  <a:srgbClr val="000000">
                    <a:alpha val="96000"/>
                  </a:srgbClr>
                </a:outerShdw>
              </a:effectLst>
              <a:latin typeface="Aptos Black" panose="020B0004020202020204" pitchFamily="34" charset="0"/>
              <a:ea typeface="ADLaM Display" panose="020F0502020204030204" pitchFamily="2" charset="0"/>
              <a:cs typeface="Aharoni" panose="020F0502020204030204" pitchFamily="2" charset="-79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667F71-C035-D0FF-B336-762A7EE449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 descr="A white square with a black background&#10;&#10;Description automatically generated">
            <a:extLst>
              <a:ext uri="{FF2B5EF4-FFF2-40B4-BE49-F238E27FC236}">
                <a16:creationId xmlns:a16="http://schemas.microsoft.com/office/drawing/2014/main" id="{03B79753-589A-5143-B49E-A4FADAFE87F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1000"/>
          </a:blip>
          <a:stretch>
            <a:fillRect/>
          </a:stretch>
        </p:blipFill>
        <p:spPr>
          <a:xfrm>
            <a:off x="9940925" y="4635500"/>
            <a:ext cx="2120900" cy="21209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890273C-204A-0994-FC52-240DAE56B1E0}"/>
              </a:ext>
            </a:extLst>
          </p:cNvPr>
          <p:cNvSpPr txBox="1">
            <a:spLocks/>
          </p:cNvSpPr>
          <p:nvPr/>
        </p:nvSpPr>
        <p:spPr>
          <a:xfrm>
            <a:off x="89895" y="1203324"/>
            <a:ext cx="11998276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dirty="0">
                <a:solidFill>
                  <a:srgbClr val="FFFF00"/>
                </a:solidFill>
                <a:latin typeface="Segoe UI" panose="020B0502040204020203" pitchFamily="34" charset="0"/>
              </a:rPr>
              <a:t>WCNA Workshops &amp; Unity Day – Key Takeaways</a:t>
            </a:r>
            <a:endParaRPr lang="en-US" i="1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F026B4-8242-5527-4630-AFD8CE0D7EBB}"/>
              </a:ext>
            </a:extLst>
          </p:cNvPr>
          <p:cNvSpPr txBox="1"/>
          <p:nvPr/>
        </p:nvSpPr>
        <p:spPr>
          <a:xfrm>
            <a:off x="654148" y="2136775"/>
            <a:ext cx="1064220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Expanded global PR efforts at WCNA 38</a:t>
            </a:r>
            <a:br>
              <a:rPr lang="en-US" sz="28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</a:br>
            <a:endParaRPr lang="en-US" sz="2800" dirty="0">
              <a:solidFill>
                <a:schemeClr val="bg1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Stronger focus on collaboration (policy, research, communities)</a:t>
            </a:r>
            <a:br>
              <a:rPr lang="en-US" sz="28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</a:br>
            <a:endParaRPr lang="en-US" sz="2800" dirty="0">
              <a:solidFill>
                <a:schemeClr val="bg1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Emphasis on inclusion, language, and member experience</a:t>
            </a:r>
            <a:br>
              <a:rPr lang="en-US" sz="28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</a:br>
            <a:endParaRPr lang="en-US" sz="2800" dirty="0">
              <a:solidFill>
                <a:schemeClr val="bg1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Growing use of social media &amp; digital outreach</a:t>
            </a:r>
            <a:br>
              <a:rPr lang="en-US" sz="28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</a:br>
            <a:endParaRPr lang="en-US" sz="2800" dirty="0">
              <a:solidFill>
                <a:schemeClr val="bg1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PR as a key driver of access to recovery worldwide</a:t>
            </a:r>
          </a:p>
        </p:txBody>
      </p:sp>
    </p:spTree>
    <p:extLst>
      <p:ext uri="{BB962C8B-B14F-4D97-AF65-F5344CB8AC3E}">
        <p14:creationId xmlns:p14="http://schemas.microsoft.com/office/powerpoint/2010/main" val="2544476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251EE-44BF-2F7D-264B-39F6DC2F5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BD295D1E-452A-A389-FCA5-ACFF78E648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273844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D32463F-EB30-ACCE-9146-A5AE00D064D3}"/>
              </a:ext>
            </a:extLst>
          </p:cNvPr>
          <p:cNvSpPr txBox="1">
            <a:spLocks/>
          </p:cNvSpPr>
          <p:nvPr/>
        </p:nvSpPr>
        <p:spPr>
          <a:xfrm>
            <a:off x="247650" y="31432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What’s Working</a:t>
            </a:r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 - Events</a:t>
            </a:r>
            <a:endParaRPr dirty="0">
              <a:solidFill>
                <a:schemeClr val="bg1"/>
              </a:solidFill>
              <a:effectLst>
                <a:outerShdw blurRad="50800" dist="50800" dir="5400000" algn="ctr" rotWithShape="0">
                  <a:srgbClr val="000000">
                    <a:alpha val="96000"/>
                  </a:srgbClr>
                </a:outerShdw>
              </a:effectLst>
              <a:latin typeface="Aptos Black" panose="020B0004020202020204" pitchFamily="34" charset="0"/>
              <a:ea typeface="ADLaM Display" panose="020F0502020204030204" pitchFamily="2" charset="0"/>
              <a:cs typeface="Aharoni" panose="020F0502020204030204" pitchFamily="2" charset="-79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78F50D-E6B4-58A6-D4F0-3EF7A7EC14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6BF2310-23AB-9B98-E19A-A42C2D3CAA61}"/>
              </a:ext>
            </a:extLst>
          </p:cNvPr>
          <p:cNvSpPr txBox="1">
            <a:spLocks/>
          </p:cNvSpPr>
          <p:nvPr/>
        </p:nvSpPr>
        <p:spPr>
          <a:xfrm>
            <a:off x="130175" y="2572141"/>
            <a:ext cx="7536155" cy="45644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u="sng" dirty="0"/>
              <a:t>Fresh Voices - Clear Message: Building the Fellowship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New suggested activities for PR week:</a:t>
            </a:r>
          </a:p>
          <a:p>
            <a:r>
              <a:rPr lang="en-US" sz="2000" dirty="0"/>
              <a:t>Hold learning days that feature PR mentorship.</a:t>
            </a:r>
          </a:p>
          <a:p>
            <a:endParaRPr lang="en-US" sz="2000" dirty="0"/>
          </a:p>
          <a:p>
            <a:r>
              <a:rPr lang="en-US" sz="2000" dirty="0"/>
              <a:t>Training events for new PR members.</a:t>
            </a:r>
          </a:p>
          <a:p>
            <a:endParaRPr lang="en-US" sz="2000" dirty="0"/>
          </a:p>
          <a:p>
            <a:r>
              <a:rPr lang="en-US" sz="2000" dirty="0"/>
              <a:t>Develop a video series of member stories on how PR service has had a positive impact on personal recovery.</a:t>
            </a:r>
          </a:p>
          <a:p>
            <a:pPr marL="0" indent="0" algn="ctr">
              <a:buNone/>
            </a:pPr>
            <a:endParaRPr lang="en-US" sz="2000" b="1" u="sng" dirty="0"/>
          </a:p>
          <a:p>
            <a:endParaRPr dirty="0"/>
          </a:p>
          <a:p>
            <a:pPr marL="0" indent="0">
              <a:buNone/>
            </a:pPr>
            <a:endParaRPr dirty="0"/>
          </a:p>
        </p:txBody>
      </p:sp>
      <p:pic>
        <p:nvPicPr>
          <p:cNvPr id="3" name="Picture 2" descr="A white square with a black background&#10;&#10;Description automatically generated">
            <a:extLst>
              <a:ext uri="{FF2B5EF4-FFF2-40B4-BE49-F238E27FC236}">
                <a16:creationId xmlns:a16="http://schemas.microsoft.com/office/drawing/2014/main" id="{82D9FF2D-468F-5DEB-B07B-CEFF7E03D08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1000"/>
          </a:blip>
          <a:stretch>
            <a:fillRect/>
          </a:stretch>
        </p:blipFill>
        <p:spPr>
          <a:xfrm>
            <a:off x="9940925" y="4635500"/>
            <a:ext cx="2120900" cy="21209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2261432-7A5E-8D7A-D358-2E55469B7CE8}"/>
              </a:ext>
            </a:extLst>
          </p:cNvPr>
          <p:cNvSpPr txBox="1">
            <a:spLocks/>
          </p:cNvSpPr>
          <p:nvPr/>
        </p:nvSpPr>
        <p:spPr>
          <a:xfrm>
            <a:off x="283547" y="1333501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i="1" dirty="0">
                <a:solidFill>
                  <a:srgbClr val="FFFF00"/>
                </a:solidFill>
              </a:rPr>
              <a:t>PR Week – New Theme</a:t>
            </a:r>
          </a:p>
          <a:p>
            <a:r>
              <a:rPr lang="en-US" sz="3300" i="1" dirty="0">
                <a:solidFill>
                  <a:srgbClr val="FFFF00"/>
                </a:solidFill>
              </a:rPr>
              <a:t>June 1-7, 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85C1FD9-3A2F-A632-4C6F-B9D93F529F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2227" y="1333256"/>
            <a:ext cx="4408620" cy="55107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ABDAC45-7087-D6DD-0A3D-3112F0F05AAB}"/>
              </a:ext>
            </a:extLst>
          </p:cNvPr>
          <p:cNvSpPr txBox="1"/>
          <p:nvPr/>
        </p:nvSpPr>
        <p:spPr>
          <a:xfrm>
            <a:off x="2691994" y="6214824"/>
            <a:ext cx="4961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</a:rPr>
              <a:t>Next PR Week June 7-12, 2027</a:t>
            </a:r>
          </a:p>
        </p:txBody>
      </p:sp>
    </p:spTree>
    <p:extLst>
      <p:ext uri="{BB962C8B-B14F-4D97-AF65-F5344CB8AC3E}">
        <p14:creationId xmlns:p14="http://schemas.microsoft.com/office/powerpoint/2010/main" val="1952834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FF396-694A-007E-2776-C4415F7D1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D3C437FC-45A3-09FC-46B2-D998D91827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273844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AF88ABD-8EFD-15C1-E4C9-52F059B493F0}"/>
              </a:ext>
            </a:extLst>
          </p:cNvPr>
          <p:cNvSpPr txBox="1">
            <a:spLocks/>
          </p:cNvSpPr>
          <p:nvPr/>
        </p:nvSpPr>
        <p:spPr>
          <a:xfrm>
            <a:off x="247650" y="31432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What’s Working</a:t>
            </a:r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 – PR Outreach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8D5D78-21B4-CA7E-75F5-EC543C6282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4907E1B-90DD-32DE-7F38-9FA419C16CE3}"/>
              </a:ext>
            </a:extLst>
          </p:cNvPr>
          <p:cNvSpPr txBox="1">
            <a:spLocks/>
          </p:cNvSpPr>
          <p:nvPr/>
        </p:nvSpPr>
        <p:spPr>
          <a:xfrm>
            <a:off x="4006169" y="2745563"/>
            <a:ext cx="8780114" cy="45644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Expanding PR in LAZF </a:t>
            </a:r>
            <a:r>
              <a:rPr lang="en-US" dirty="0"/>
              <a:t>– going to Dominican Republic professional conference</a:t>
            </a:r>
          </a:p>
          <a:p>
            <a:r>
              <a:rPr lang="en-US" b="1" dirty="0"/>
              <a:t>Central Ohio PR – </a:t>
            </a:r>
            <a:r>
              <a:rPr lang="en-US" dirty="0"/>
              <a:t>Presenting to the Ohio State University College of Medicine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 descr="A white square with a black background&#10;&#10;Description automatically generated">
            <a:extLst>
              <a:ext uri="{FF2B5EF4-FFF2-40B4-BE49-F238E27FC236}">
                <a16:creationId xmlns:a16="http://schemas.microsoft.com/office/drawing/2014/main" id="{F47B7E62-03E1-E4BE-DB12-48CAABB8DC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1000"/>
          </a:blip>
          <a:stretch>
            <a:fillRect/>
          </a:stretch>
        </p:blipFill>
        <p:spPr>
          <a:xfrm>
            <a:off x="9940925" y="4635500"/>
            <a:ext cx="2120900" cy="21209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85FE6F3-304B-1DB1-AB1B-B0DE5EAA109B}"/>
              </a:ext>
            </a:extLst>
          </p:cNvPr>
          <p:cNvSpPr txBox="1">
            <a:spLocks/>
          </p:cNvSpPr>
          <p:nvPr/>
        </p:nvSpPr>
        <p:spPr>
          <a:xfrm>
            <a:off x="285750" y="1143000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endParaRPr lang="en-US" i="1" dirty="0">
              <a:solidFill>
                <a:srgbClr val="FFFF00"/>
              </a:solidFill>
            </a:endParaRPr>
          </a:p>
        </p:txBody>
      </p:sp>
      <p:grpSp>
        <p:nvGrpSpPr>
          <p:cNvPr id="12" name="Group 4">
            <a:extLst>
              <a:ext uri="{FF2B5EF4-FFF2-40B4-BE49-F238E27FC236}">
                <a16:creationId xmlns:a16="http://schemas.microsoft.com/office/drawing/2014/main" id="{ECD8E3C9-7CB0-ED9C-E49B-CEB7681FBF0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837152" y="2990851"/>
            <a:ext cx="4867420" cy="5869419"/>
            <a:chOff x="4918" y="866"/>
            <a:chExt cx="2219" cy="3138"/>
          </a:xfrm>
        </p:grpSpPr>
        <p:sp>
          <p:nvSpPr>
            <p:cNvPr id="13" name="AutoShape 3">
              <a:extLst>
                <a:ext uri="{FF2B5EF4-FFF2-40B4-BE49-F238E27FC236}">
                  <a16:creationId xmlns:a16="http://schemas.microsoft.com/office/drawing/2014/main" id="{1DBC7327-59E9-09CA-47CC-38A7C880C2F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918" y="866"/>
              <a:ext cx="2219" cy="3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29" name="Picture 5">
              <a:extLst>
                <a:ext uri="{FF2B5EF4-FFF2-40B4-BE49-F238E27FC236}">
                  <a16:creationId xmlns:a16="http://schemas.microsoft.com/office/drawing/2014/main" id="{49C6F922-DD4C-E9ED-170F-4BEDECD54A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64" t="38522" r="7654" b="45003"/>
            <a:stretch>
              <a:fillRect/>
            </a:stretch>
          </p:blipFill>
          <p:spPr bwMode="auto">
            <a:xfrm>
              <a:off x="5069" y="2074"/>
              <a:ext cx="1901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0AD47B74-92FC-8952-4C7C-C4D9445A2467}"/>
              </a:ext>
            </a:extLst>
          </p:cNvPr>
          <p:cNvSpPr txBox="1"/>
          <p:nvPr/>
        </p:nvSpPr>
        <p:spPr>
          <a:xfrm>
            <a:off x="2699239" y="1453357"/>
            <a:ext cx="707780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</a:rPr>
              <a:t>Of those regions that reported emphasizing professional outreach, 62% reported growth.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D0F5DE-D0BC-B033-A408-63CD1545F4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428" y="2360363"/>
            <a:ext cx="3350362" cy="446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017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CA18C-3AB0-A3CA-1CD8-E0E0CAC88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1F4E0F62-C3C5-BAAB-EE2A-8F7AE77D66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6355" y="293412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62F5EC9-D030-1DC5-45F5-B08E7E0B4211}"/>
              </a:ext>
            </a:extLst>
          </p:cNvPr>
          <p:cNvSpPr txBox="1">
            <a:spLocks/>
          </p:cNvSpPr>
          <p:nvPr/>
        </p:nvSpPr>
        <p:spPr>
          <a:xfrm>
            <a:off x="247650" y="29527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What’s Working – Digital Reach</a:t>
            </a:r>
            <a:endParaRPr dirty="0">
              <a:solidFill>
                <a:schemeClr val="bg1"/>
              </a:solidFill>
              <a:effectLst>
                <a:outerShdw blurRad="50800" dist="50800" dir="5400000" algn="ctr" rotWithShape="0">
                  <a:srgbClr val="000000">
                    <a:alpha val="96000"/>
                  </a:srgbClr>
                </a:outerShdw>
              </a:effectLst>
              <a:latin typeface="Aptos Black" panose="020B0004020202020204" pitchFamily="34" charset="0"/>
              <a:ea typeface="ADLaM Display" panose="020F0502020204030204" pitchFamily="2" charset="0"/>
              <a:cs typeface="Aharoni" panose="020F0502020204030204" pitchFamily="2" charset="-79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121F8E-DFB9-55A8-FC63-D1C6516786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D95075-C67B-C8FF-C8B3-B4BF17D66D70}"/>
              </a:ext>
            </a:extLst>
          </p:cNvPr>
          <p:cNvSpPr txBox="1"/>
          <p:nvPr/>
        </p:nvSpPr>
        <p:spPr>
          <a:xfrm>
            <a:off x="85725" y="1314451"/>
            <a:ext cx="13163550" cy="701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4400" b="1" i="1" dirty="0">
                <a:solidFill>
                  <a:srgbClr val="FFFF00"/>
                </a:solidFill>
                <a:latin typeface="Arial Narrow" panose="020B0604020202020204" pitchFamily="34" charset="0"/>
                <a:ea typeface="+mj-ea"/>
              </a:rPr>
              <a:t>Tremendous success with Social Media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75B589-ECA1-E84D-5988-152BA6E3B611}"/>
              </a:ext>
            </a:extLst>
          </p:cNvPr>
          <p:cNvSpPr txBox="1"/>
          <p:nvPr/>
        </p:nvSpPr>
        <p:spPr>
          <a:xfrm>
            <a:off x="85725" y="2427812"/>
            <a:ext cx="1239769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Aptos Black" panose="020B0004020202020204" pitchFamily="34" charset="0"/>
              </a:rPr>
              <a:t>Spain</a:t>
            </a:r>
            <a:r>
              <a:rPr lang="en-US" sz="3600" dirty="0">
                <a:solidFill>
                  <a:schemeClr val="bg1"/>
                </a:solidFill>
              </a:rPr>
              <a:t> – With a Call-to-Action campaign across all social media, they reached over 350,000 professionals.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rgbClr val="FFFF00"/>
                </a:solidFill>
                <a:latin typeface="Aptos Black" panose="020B0004020202020204" pitchFamily="34" charset="0"/>
              </a:rPr>
              <a:t>Russia</a:t>
            </a:r>
            <a:r>
              <a:rPr lang="en-US" sz="3600" dirty="0">
                <a:solidFill>
                  <a:schemeClr val="bg1"/>
                </a:solidFill>
              </a:rPr>
              <a:t> – Dispelling myths and finding newcomers on YouTube with consistent posts and messaging.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rgbClr val="FFFF00"/>
                </a:solidFill>
                <a:latin typeface="Aptos Black" panose="020B0004020202020204" pitchFamily="34" charset="0"/>
              </a:rPr>
              <a:t>Brazil</a:t>
            </a:r>
            <a:r>
              <a:rPr lang="en-US" sz="3600" dirty="0">
                <a:solidFill>
                  <a:schemeClr val="bg1"/>
                </a:solidFill>
              </a:rPr>
              <a:t> – Over 60,000 followers on Instagram!</a:t>
            </a:r>
          </a:p>
        </p:txBody>
      </p:sp>
    </p:spTree>
    <p:extLst>
      <p:ext uri="{BB962C8B-B14F-4D97-AF65-F5344CB8AC3E}">
        <p14:creationId xmlns:p14="http://schemas.microsoft.com/office/powerpoint/2010/main" val="180360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F2933-F9CB-59D9-68C6-25B14A977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ACBB83D6-94F0-C014-F374-06E9E1895D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273844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877188B-3047-D46F-BA1C-FF69E11F715B}"/>
              </a:ext>
            </a:extLst>
          </p:cNvPr>
          <p:cNvSpPr txBox="1">
            <a:spLocks/>
          </p:cNvSpPr>
          <p:nvPr/>
        </p:nvSpPr>
        <p:spPr>
          <a:xfrm>
            <a:off x="85725" y="273844"/>
            <a:ext cx="11346942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Awareness and Engagement</a:t>
            </a:r>
            <a:endParaRPr dirty="0">
              <a:solidFill>
                <a:schemeClr val="bg1"/>
              </a:solidFill>
              <a:effectLst>
                <a:outerShdw blurRad="50800" dist="50800" dir="5400000" algn="ctr" rotWithShape="0">
                  <a:srgbClr val="000000">
                    <a:alpha val="96000"/>
                  </a:srgbClr>
                </a:outerShdw>
              </a:effectLst>
              <a:latin typeface="Aptos Black" panose="020B0004020202020204" pitchFamily="34" charset="0"/>
              <a:ea typeface="ADLaM Display" panose="020F0502020204030204" pitchFamily="2" charset="0"/>
              <a:cs typeface="Aharoni" panose="020F0502020204030204" pitchFamily="2" charset="-79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1AC512-7D11-B9C0-6016-9D164E4DE4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C44AFAE-50CD-54D3-A38F-E14025B59515}"/>
              </a:ext>
            </a:extLst>
          </p:cNvPr>
          <p:cNvSpPr txBox="1"/>
          <p:nvPr/>
        </p:nvSpPr>
        <p:spPr>
          <a:xfrm>
            <a:off x="1362189" y="1293020"/>
            <a:ext cx="90977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>
                <a:solidFill>
                  <a:schemeClr val="bg1"/>
                </a:solidFill>
              </a:rPr>
              <a:t>The Barriers</a:t>
            </a:r>
          </a:p>
          <a:p>
            <a:pPr algn="ctr"/>
            <a:endParaRPr lang="en-US" sz="3600" b="1" u="sng" dirty="0">
              <a:solidFill>
                <a:schemeClr val="bg1"/>
              </a:solidFill>
            </a:endParaRPr>
          </a:p>
          <a:p>
            <a:pPr algn="ctr"/>
            <a:endParaRPr lang="en-US" sz="3600" b="1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949705-26E7-17D6-F00B-43D9748CD7C0}"/>
              </a:ext>
            </a:extLst>
          </p:cNvPr>
          <p:cNvSpPr txBox="1"/>
          <p:nvPr/>
        </p:nvSpPr>
        <p:spPr>
          <a:xfrm>
            <a:off x="-1" y="2198748"/>
            <a:ext cx="621233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I’m not qualified to do PR.</a:t>
            </a:r>
          </a:p>
          <a:p>
            <a:pPr algn="ctr"/>
            <a:endParaRPr lang="en-US" sz="3600" b="1" dirty="0">
              <a:solidFill>
                <a:srgbClr val="FF0000"/>
              </a:solidFill>
            </a:endParaRPr>
          </a:p>
          <a:p>
            <a:pPr algn="ctr"/>
            <a:r>
              <a:rPr lang="en-US" sz="3600" b="1" dirty="0">
                <a:solidFill>
                  <a:srgbClr val="FFFF00"/>
                </a:solidFill>
              </a:rPr>
              <a:t>Let’s create new tools to simplify it.</a:t>
            </a:r>
          </a:p>
          <a:p>
            <a:pPr algn="ctr"/>
            <a:endParaRPr lang="en-US" sz="3600" b="1" dirty="0">
              <a:solidFill>
                <a:srgbClr val="FFFF00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PR in a Box:</a:t>
            </a:r>
          </a:p>
          <a:p>
            <a:r>
              <a:rPr lang="en-US" sz="2400" dirty="0">
                <a:solidFill>
                  <a:schemeClr val="bg1"/>
                </a:solidFill>
              </a:rPr>
              <a:t>Simple to use tools and training materials.</a:t>
            </a:r>
          </a:p>
          <a:p>
            <a:pPr algn="ctr"/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E3F088-ED90-7639-2601-3C84E02A381C}"/>
              </a:ext>
            </a:extLst>
          </p:cNvPr>
          <p:cNvSpPr txBox="1"/>
          <p:nvPr/>
        </p:nvSpPr>
        <p:spPr>
          <a:xfrm>
            <a:off x="5979664" y="2198748"/>
            <a:ext cx="6212336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PR is scary.</a:t>
            </a:r>
          </a:p>
          <a:p>
            <a:pPr algn="ctr"/>
            <a:endParaRPr lang="en-US" sz="3600" b="1" dirty="0">
              <a:solidFill>
                <a:srgbClr val="FF0000"/>
              </a:solidFill>
            </a:endParaRPr>
          </a:p>
          <a:p>
            <a:pPr algn="ctr"/>
            <a:r>
              <a:rPr lang="en-US" sz="3600" b="1" dirty="0">
                <a:solidFill>
                  <a:srgbClr val="FFFF00"/>
                </a:solidFill>
              </a:rPr>
              <a:t>Get help and experience from other members.</a:t>
            </a:r>
          </a:p>
          <a:p>
            <a:pPr algn="ctr"/>
            <a:endParaRPr lang="en-US" sz="3600" b="1" dirty="0">
              <a:solidFill>
                <a:srgbClr val="FFFF00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PR Week, Webinars, Personal Stories, Mentorship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692C6C8-2C04-B479-C6B5-3EA9448B2317}"/>
              </a:ext>
            </a:extLst>
          </p:cNvPr>
          <p:cNvCxnSpPr>
            <a:cxnSpLocks/>
          </p:cNvCxnSpPr>
          <p:nvPr/>
        </p:nvCxnSpPr>
        <p:spPr>
          <a:xfrm>
            <a:off x="5856348" y="1842760"/>
            <a:ext cx="0" cy="501524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1531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32F43-D17A-59AB-A53E-171FD6F4C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638C3548-C7AC-A721-4603-8EA3B2F7C1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273844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8B7836A-60FE-CF2A-AB4E-44DBAB1D7B57}"/>
              </a:ext>
            </a:extLst>
          </p:cNvPr>
          <p:cNvSpPr txBox="1">
            <a:spLocks/>
          </p:cNvSpPr>
          <p:nvPr/>
        </p:nvSpPr>
        <p:spPr>
          <a:xfrm>
            <a:off x="247650" y="29527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Raising Public Awareness</a:t>
            </a:r>
            <a:endParaRPr dirty="0">
              <a:solidFill>
                <a:schemeClr val="bg1"/>
              </a:solidFill>
              <a:effectLst>
                <a:outerShdw blurRad="50800" dist="50800" dir="5400000" algn="ctr" rotWithShape="0">
                  <a:srgbClr val="000000">
                    <a:alpha val="96000"/>
                  </a:srgbClr>
                </a:outerShdw>
              </a:effectLst>
              <a:latin typeface="Aptos Black" panose="020B0004020202020204" pitchFamily="34" charset="0"/>
              <a:ea typeface="ADLaM Display" panose="020F0502020204030204" pitchFamily="2" charset="0"/>
              <a:cs typeface="Aharoni" panose="020F0502020204030204" pitchFamily="2" charset="-79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2E9A63-01DB-F9F6-157B-B987F7CAED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3F4BB11-3E43-4C67-D569-357CD19D9A3F}"/>
              </a:ext>
            </a:extLst>
          </p:cNvPr>
          <p:cNvSpPr txBox="1"/>
          <p:nvPr/>
        </p:nvSpPr>
        <p:spPr>
          <a:xfrm>
            <a:off x="175846" y="1461217"/>
            <a:ext cx="11437034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“</a:t>
            </a:r>
            <a:r>
              <a:rPr lang="en-US" sz="2400" b="1" dirty="0">
                <a:solidFill>
                  <a:srgbClr val="FFFF00"/>
                </a:solidFill>
              </a:rPr>
              <a:t>PR helps to build ongoing relationships with the people and institutions that help NA to be recognized and welcomed…”</a:t>
            </a:r>
          </a:p>
          <a:p>
            <a:r>
              <a:rPr lang="en-US" sz="2000" b="1" i="1" dirty="0">
                <a:solidFill>
                  <a:srgbClr val="FFFF00"/>
                </a:solidFill>
              </a:rPr>
              <a:t>-Guiding Principles</a:t>
            </a:r>
            <a:endParaRPr lang="en-US" sz="2000" i="1" dirty="0">
              <a:solidFill>
                <a:srgbClr val="FFFF00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4917A7D-76C0-5BBF-3E18-9E493379463A}"/>
              </a:ext>
            </a:extLst>
          </p:cNvPr>
          <p:cNvGrpSpPr/>
          <p:nvPr/>
        </p:nvGrpSpPr>
        <p:grpSpPr>
          <a:xfrm>
            <a:off x="-147304" y="2636822"/>
            <a:ext cx="6839862" cy="3561974"/>
            <a:chOff x="-147304" y="2636822"/>
            <a:chExt cx="6839862" cy="356197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C611D6-BA73-ECAA-9387-B2DB5CB184B3}"/>
                </a:ext>
              </a:extLst>
            </p:cNvPr>
            <p:cNvSpPr txBox="1"/>
            <p:nvPr/>
          </p:nvSpPr>
          <p:spPr>
            <a:xfrm>
              <a:off x="-147304" y="2636822"/>
              <a:ext cx="642541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chemeClr val="bg1"/>
                  </a:solidFill>
                </a:rPr>
                <a:t>   </a:t>
              </a:r>
              <a:r>
                <a:rPr lang="en-US" sz="2400" b="1" u="sng" dirty="0">
                  <a:solidFill>
                    <a:schemeClr val="bg1"/>
                  </a:solidFill>
                </a:rPr>
                <a:t>Four Pillars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7989DB4-17DC-D8DD-D330-C653C8D169F8}"/>
                </a:ext>
              </a:extLst>
            </p:cNvPr>
            <p:cNvGrpSpPr/>
            <p:nvPr/>
          </p:nvGrpSpPr>
          <p:grpSpPr>
            <a:xfrm>
              <a:off x="-91440" y="3151068"/>
              <a:ext cx="6783998" cy="3047728"/>
              <a:chOff x="175846" y="3426808"/>
              <a:chExt cx="6783998" cy="3047728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2E35AD1B-E470-DFF6-6B94-DBF5D32BFC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/>
              <a:stretch/>
            </p:blipFill>
            <p:spPr>
              <a:xfrm>
                <a:off x="175846" y="4018025"/>
                <a:ext cx="2454812" cy="2454812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C1ECB970-EB6F-73BC-B069-9100FF3F96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/>
              <a:stretch/>
            </p:blipFill>
            <p:spPr>
              <a:xfrm>
                <a:off x="1687391" y="4019724"/>
                <a:ext cx="2454812" cy="2454812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57E2BF46-703F-D0A1-5A02-DFFD19AB35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/>
              <a:stretch/>
            </p:blipFill>
            <p:spPr>
              <a:xfrm>
                <a:off x="3114996" y="4018025"/>
                <a:ext cx="2454812" cy="2454812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1411DA60-4AEE-C8DF-17DC-8D352993F2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/>
              <a:stretch/>
            </p:blipFill>
            <p:spPr>
              <a:xfrm>
                <a:off x="4505032" y="4018025"/>
                <a:ext cx="2454812" cy="2454812"/>
              </a:xfrm>
              <a:prstGeom prst="rect">
                <a:avLst/>
              </a:prstGeom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59B91A4-B775-AE13-2B6C-98CD4F9ACB9D}"/>
                  </a:ext>
                </a:extLst>
              </p:cNvPr>
              <p:cNvSpPr txBox="1"/>
              <p:nvPr/>
            </p:nvSpPr>
            <p:spPr>
              <a:xfrm>
                <a:off x="640670" y="3703807"/>
                <a:ext cx="2084537" cy="3815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General Public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A4D1B42-DCDB-7A59-9116-B25307FFF890}"/>
                  </a:ext>
                </a:extLst>
              </p:cNvPr>
              <p:cNvSpPr txBox="1"/>
              <p:nvPr/>
            </p:nvSpPr>
            <p:spPr>
              <a:xfrm>
                <a:off x="2257865" y="3703807"/>
                <a:ext cx="14195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Government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6F64914-A56E-A355-2104-DAF8EF2CACDE}"/>
                  </a:ext>
                </a:extLst>
              </p:cNvPr>
              <p:cNvSpPr txBox="1"/>
              <p:nvPr/>
            </p:nvSpPr>
            <p:spPr>
              <a:xfrm>
                <a:off x="3732774" y="3426808"/>
                <a:ext cx="118168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Addiction Treatment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7FDD5F7-B536-0C8D-7194-615C39AEC68A}"/>
                  </a:ext>
                </a:extLst>
              </p:cNvPr>
              <p:cNvSpPr txBox="1"/>
              <p:nvPr/>
            </p:nvSpPr>
            <p:spPr>
              <a:xfrm>
                <a:off x="5071256" y="3439003"/>
                <a:ext cx="132236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Medical Community</a:t>
                </a: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16AF953-64BA-9140-2BED-3182E28F3D35}"/>
              </a:ext>
            </a:extLst>
          </p:cNvPr>
          <p:cNvGrpSpPr/>
          <p:nvPr/>
        </p:nvGrpSpPr>
        <p:grpSpPr>
          <a:xfrm>
            <a:off x="6096000" y="3612733"/>
            <a:ext cx="6101663" cy="2049096"/>
            <a:chOff x="6096000" y="3612733"/>
            <a:chExt cx="6101663" cy="2049096"/>
          </a:xfrm>
        </p:grpSpPr>
        <p:sp>
          <p:nvSpPr>
            <p:cNvPr id="8" name="Text Placeholder 2">
              <a:extLst>
                <a:ext uri="{FF2B5EF4-FFF2-40B4-BE49-F238E27FC236}">
                  <a16:creationId xmlns:a16="http://schemas.microsoft.com/office/drawing/2014/main" id="{09E8C0A2-90AA-4126-2CFF-4283698F0F39}"/>
                </a:ext>
              </a:extLst>
            </p:cNvPr>
            <p:cNvSpPr txBox="1">
              <a:spLocks/>
            </p:cNvSpPr>
            <p:nvPr/>
          </p:nvSpPr>
          <p:spPr>
            <a:xfrm>
              <a:off x="6096000" y="4258011"/>
              <a:ext cx="6101663" cy="140381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b="0" i="0" kern="1200">
                  <a:solidFill>
                    <a:schemeClr val="bg1"/>
                  </a:solidFill>
                  <a:latin typeface="Arial Narrow" panose="020B0604020202020204" pitchFamily="34" charset="0"/>
                  <a:ea typeface="+mn-ea"/>
                  <a:cs typeface="Arial Narrow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b="0" i="0" kern="1200">
                  <a:solidFill>
                    <a:schemeClr val="bg1"/>
                  </a:solidFill>
                  <a:latin typeface="Arial Narrow" panose="020B0604020202020204" pitchFamily="34" charset="0"/>
                  <a:ea typeface="+mn-ea"/>
                  <a:cs typeface="Arial Narrow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b="0" i="0" kern="1200">
                  <a:solidFill>
                    <a:schemeClr val="bg1"/>
                  </a:solidFill>
                  <a:latin typeface="Arial Narrow" panose="020B0604020202020204" pitchFamily="34" charset="0"/>
                  <a:ea typeface="+mn-ea"/>
                  <a:cs typeface="Arial Narrow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bg1"/>
                  </a:solidFill>
                  <a:latin typeface="Arial Narrow" panose="020B0604020202020204" pitchFamily="34" charset="0"/>
                  <a:ea typeface="+mn-ea"/>
                  <a:cs typeface="Arial Narrow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bg1"/>
                  </a:solidFill>
                  <a:latin typeface="Arial Narrow" panose="020B0604020202020204" pitchFamily="34" charset="0"/>
                  <a:ea typeface="+mn-ea"/>
                  <a:cs typeface="Arial Narrow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/>
                <a:t>Updated Professional Presentations </a:t>
              </a:r>
              <a:r>
                <a:rPr lang="en-US" sz="2000" b="1" dirty="0"/>
                <a:t>(early cycle)</a:t>
              </a:r>
            </a:p>
            <a:p>
              <a:r>
                <a:rPr lang="en-US" sz="2400" b="1" dirty="0"/>
                <a:t>Multimedia Content </a:t>
              </a:r>
              <a:r>
                <a:rPr lang="en-US" sz="2000" b="1" dirty="0"/>
                <a:t>(mid cycle)</a:t>
              </a:r>
            </a:p>
            <a:p>
              <a:r>
                <a:rPr lang="en-US" sz="2400" b="1" dirty="0"/>
                <a:t>Audience-specific Toolkits </a:t>
              </a:r>
              <a:r>
                <a:rPr lang="en-US" sz="2000" b="1" dirty="0"/>
                <a:t>(mid cycle)</a:t>
              </a:r>
            </a:p>
            <a:p>
              <a:pPr marL="0" indent="0">
                <a:buNone/>
              </a:pPr>
              <a:endParaRPr lang="en-US" sz="2000" b="1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D532497-458A-7CB4-FC52-0F8F530CFE3F}"/>
                </a:ext>
              </a:extLst>
            </p:cNvPr>
            <p:cNvSpPr txBox="1"/>
            <p:nvPr/>
          </p:nvSpPr>
          <p:spPr>
            <a:xfrm>
              <a:off x="7786293" y="3612733"/>
              <a:ext cx="31159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u="sng" dirty="0">
                  <a:solidFill>
                    <a:schemeClr val="bg1"/>
                  </a:solidFill>
                </a:rPr>
                <a:t>The Tools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6659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61597-77FF-2D7D-C1FB-E5D175961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7EE4A0A1-B44D-9F4C-CE43-8A007C6051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273844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C27C02C-A66B-11F0-563E-250658CE9F26}"/>
              </a:ext>
            </a:extLst>
          </p:cNvPr>
          <p:cNvSpPr txBox="1">
            <a:spLocks/>
          </p:cNvSpPr>
          <p:nvPr/>
        </p:nvSpPr>
        <p:spPr>
          <a:xfrm>
            <a:off x="247650" y="29527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Take Action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102BA5-F639-BAD9-9AF3-645DFDE978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F1E4CC-ECB2-FB08-3507-A82360C2DFAB}"/>
              </a:ext>
            </a:extLst>
          </p:cNvPr>
          <p:cNvSpPr txBox="1"/>
          <p:nvPr/>
        </p:nvSpPr>
        <p:spPr>
          <a:xfrm>
            <a:off x="182531" y="1821544"/>
            <a:ext cx="1182693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200" b="1" dirty="0">
                <a:solidFill>
                  <a:srgbClr val="FFFF00"/>
                </a:solidFill>
              </a:rPr>
              <a:t>NAWS Supports PR </a:t>
            </a:r>
            <a:r>
              <a:rPr lang="en-US" sz="2200" b="1" dirty="0">
                <a:solidFill>
                  <a:schemeClr val="bg1"/>
                </a:solidFill>
              </a:rPr>
              <a:t>- </a:t>
            </a:r>
            <a:r>
              <a:rPr lang="en-US" sz="2200" dirty="0">
                <a:solidFill>
                  <a:schemeClr val="bg1"/>
                </a:solidFill>
              </a:rPr>
              <a:t>We are committed to building these tools with the fellowship—not simply presenting them to the fellowship.</a:t>
            </a:r>
            <a:br>
              <a:rPr lang="en-US" sz="2200" dirty="0">
                <a:solidFill>
                  <a:schemeClr val="bg1"/>
                </a:solidFill>
              </a:rPr>
            </a:br>
            <a:endParaRPr lang="en-US" sz="2200" dirty="0">
              <a:solidFill>
                <a:schemeClr val="bg1"/>
              </a:solidFill>
            </a:endParaRPr>
          </a:p>
          <a:p>
            <a:pPr lvl="0"/>
            <a:r>
              <a:rPr lang="en-US" sz="2200" b="1" dirty="0">
                <a:solidFill>
                  <a:srgbClr val="FFFF00"/>
                </a:solidFill>
              </a:rPr>
              <a:t>Grow PR Service </a:t>
            </a:r>
            <a:r>
              <a:rPr lang="en-US" sz="2200" b="1" dirty="0">
                <a:solidFill>
                  <a:schemeClr val="bg1"/>
                </a:solidFill>
              </a:rPr>
              <a:t>- </a:t>
            </a:r>
            <a:r>
              <a:rPr lang="en-US" sz="2200" dirty="0">
                <a:solidFill>
                  <a:schemeClr val="bg1"/>
                </a:solidFill>
              </a:rPr>
              <a:t>We can remove the barrier that says, "I'm not cut out for PR," by making PR more accessible, practical, and welcoming.</a:t>
            </a:r>
            <a:br>
              <a:rPr lang="en-US" sz="2200" dirty="0">
                <a:solidFill>
                  <a:schemeClr val="bg1"/>
                </a:solidFill>
              </a:rPr>
            </a:br>
            <a:endParaRPr lang="en-US" sz="2200" dirty="0">
              <a:solidFill>
                <a:schemeClr val="bg1"/>
              </a:solidFill>
            </a:endParaRPr>
          </a:p>
          <a:p>
            <a:pPr lvl="0"/>
            <a:r>
              <a:rPr lang="en-US" sz="2200" b="1" dirty="0">
                <a:solidFill>
                  <a:srgbClr val="FFFF00"/>
                </a:solidFill>
              </a:rPr>
              <a:t>Strengthen PR at the Area Level </a:t>
            </a:r>
            <a:r>
              <a:rPr lang="en-US" sz="2200" b="1" dirty="0">
                <a:solidFill>
                  <a:schemeClr val="bg1"/>
                </a:solidFill>
              </a:rPr>
              <a:t>- </a:t>
            </a:r>
            <a:r>
              <a:rPr lang="en-US" sz="2200" dirty="0">
                <a:solidFill>
                  <a:schemeClr val="bg1"/>
                </a:solidFill>
              </a:rPr>
              <a:t>Strong fellowship development begins with strong area-level PR. Expanding PR service locally is one of our greatest opportunities.</a:t>
            </a:r>
            <a:br>
              <a:rPr lang="en-US" sz="2200" dirty="0">
                <a:solidFill>
                  <a:schemeClr val="bg1"/>
                </a:solidFill>
              </a:rPr>
            </a:br>
            <a:endParaRPr lang="en-US" sz="2200" dirty="0">
              <a:solidFill>
                <a:schemeClr val="bg1"/>
              </a:solidFill>
            </a:endParaRPr>
          </a:p>
          <a:p>
            <a:pPr lvl="0"/>
            <a:r>
              <a:rPr lang="en-US" sz="2200" b="1" dirty="0">
                <a:solidFill>
                  <a:srgbClr val="FFFF00"/>
                </a:solidFill>
              </a:rPr>
              <a:t>Build the Leadership Pipeline </a:t>
            </a:r>
            <a:r>
              <a:rPr lang="en-US" sz="2200" b="1" dirty="0">
                <a:solidFill>
                  <a:schemeClr val="bg1"/>
                </a:solidFill>
              </a:rPr>
              <a:t>- </a:t>
            </a:r>
            <a:r>
              <a:rPr lang="en-US" sz="2200" dirty="0">
                <a:solidFill>
                  <a:schemeClr val="bg1"/>
                </a:solidFill>
              </a:rPr>
              <a:t>Mentorship and leadership development are essential to long-term success. Together, we can strengthen the path from Region → Area → Group and inspire the next generation of PR trusted servants.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194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DF835-E805-1D51-7719-01F41FA2A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01364038-FC24-39E6-1501-7643CC9C2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868"/>
            <a:ext cx="12178069" cy="9739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0EB425-EE78-8420-112F-93DDC77428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80" y="130868"/>
            <a:ext cx="7798143" cy="47203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957AE1-5F63-F964-7AE4-4E0BC979633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74" t="-285" b="46612"/>
          <a:stretch>
            <a:fillRect/>
          </a:stretch>
        </p:blipFill>
        <p:spPr>
          <a:xfrm>
            <a:off x="4690663" y="4503095"/>
            <a:ext cx="7257061" cy="21420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BC3C825-0D6D-8AEC-B715-54F5CA8BE6AE}"/>
              </a:ext>
            </a:extLst>
          </p:cNvPr>
          <p:cNvSpPr txBox="1"/>
          <p:nvPr/>
        </p:nvSpPr>
        <p:spPr>
          <a:xfrm>
            <a:off x="8260346" y="1614660"/>
            <a:ext cx="359563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FF00"/>
                </a:solidFill>
                <a:cs typeface="Arial Narrow" panose="020B0604020202020204" pitchFamily="34" charset="0"/>
              </a:rPr>
              <a:t>Volunteer Form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8DD168-7ABA-04E8-B5E4-B166CB0F04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30431C-F6D5-A142-1A69-EBB8AE19B830}"/>
              </a:ext>
            </a:extLst>
          </p:cNvPr>
          <p:cNvSpPr txBox="1"/>
          <p:nvPr/>
        </p:nvSpPr>
        <p:spPr>
          <a:xfrm>
            <a:off x="363504" y="5370675"/>
            <a:ext cx="45644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effectLst/>
                <a:latin typeface="+mn-lt"/>
                <a:ea typeface="Arial" panose="020B0604020202020204" pitchFamily="34" charset="0"/>
              </a:rPr>
              <a:t>na.org/get-involved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4844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A3C2A-78F5-4434-7394-F7D9A6417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quare with a black border&#10;&#10;Description automatically generated">
            <a:extLst>
              <a:ext uri="{FF2B5EF4-FFF2-40B4-BE49-F238E27FC236}">
                <a16:creationId xmlns:a16="http://schemas.microsoft.com/office/drawing/2014/main" id="{94B7BC51-6E93-D2AB-673B-B98B9957D7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273844"/>
            <a:ext cx="12178069" cy="973932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D17420A-B398-B7A2-CA44-A449043FFF3A}"/>
              </a:ext>
            </a:extLst>
          </p:cNvPr>
          <p:cNvSpPr txBox="1">
            <a:spLocks/>
          </p:cNvSpPr>
          <p:nvPr/>
        </p:nvSpPr>
        <p:spPr>
          <a:xfrm>
            <a:off x="247650" y="295275"/>
            <a:ext cx="105156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96000"/>
                    </a:srgbClr>
                  </a:outerShdw>
                </a:effectLst>
                <a:latin typeface="Aptos Black" panose="020B000402020202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Closing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9AFDC5-2DF2-739E-F5D8-5C5BBEC99C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344">
            <a:off x="10710328" y="143792"/>
            <a:ext cx="1239693" cy="1320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508F12A-A2E2-641A-7014-C96C5C790FFA}"/>
              </a:ext>
            </a:extLst>
          </p:cNvPr>
          <p:cNvSpPr txBox="1">
            <a:spLocks/>
          </p:cNvSpPr>
          <p:nvPr/>
        </p:nvSpPr>
        <p:spPr>
          <a:xfrm>
            <a:off x="128586" y="1348030"/>
            <a:ext cx="11934827" cy="5193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solidFill>
                  <a:srgbClr val="FFFF00"/>
                </a:solidFill>
              </a:rPr>
              <a:t>“</a:t>
            </a:r>
            <a:r>
              <a:rPr lang="en-US" sz="3200" b="1" dirty="0">
                <a:solidFill>
                  <a:srgbClr val="FFFF00"/>
                </a:solidFill>
              </a:rPr>
              <a:t>Each of us shares responsibility for our Fellowship.</a:t>
            </a:r>
            <a:r>
              <a:rPr lang="en-US" sz="3200" dirty="0">
                <a:solidFill>
                  <a:srgbClr val="FFFF00"/>
                </a:solidFill>
              </a:rPr>
              <a:t>” </a:t>
            </a:r>
            <a:r>
              <a:rPr lang="en-US" i="1" dirty="0">
                <a:solidFill>
                  <a:srgbClr val="FFFF00"/>
                </a:solidFill>
              </a:rPr>
              <a:t>– Guiding Principles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46A798-981D-7B20-2001-6A2B0E55DF99}"/>
              </a:ext>
            </a:extLst>
          </p:cNvPr>
          <p:cNvSpPr txBox="1"/>
          <p:nvPr/>
        </p:nvSpPr>
        <p:spPr>
          <a:xfrm>
            <a:off x="563947" y="1967603"/>
            <a:ext cx="11050172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b="1" u="sng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Take one thing back.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Start one conversation.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Build one PR effort.</a:t>
            </a:r>
          </a:p>
          <a:p>
            <a:pPr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</a:rPr>
              <a:t>That’s how we </a:t>
            </a:r>
            <a:r>
              <a:rPr lang="en-US" sz="2800" u="sng" dirty="0">
                <a:solidFill>
                  <a:schemeClr val="bg1"/>
                </a:solidFill>
              </a:rPr>
              <a:t>grow.</a:t>
            </a:r>
          </a:p>
          <a:p>
            <a:pPr lvl="0" algn="ctr"/>
            <a:endParaRPr lang="en-US" sz="2800" dirty="0">
              <a:solidFill>
                <a:schemeClr val="bg1"/>
              </a:solidFill>
            </a:endParaRPr>
          </a:p>
          <a:p>
            <a:pPr algn="ctr"/>
            <a:endParaRPr lang="en-US" sz="3600" b="1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180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6B90220-FA79-B1B4-F1F0-B1E2630566DC}"/>
              </a:ext>
            </a:extLst>
          </p:cNvPr>
          <p:cNvSpPr txBox="1">
            <a:spLocks/>
          </p:cNvSpPr>
          <p:nvPr/>
        </p:nvSpPr>
        <p:spPr>
          <a:xfrm>
            <a:off x="2038350" y="295275"/>
            <a:ext cx="8724900" cy="101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00B9FF"/>
                </a:solidFill>
                <a:latin typeface="Arial Narrow" panose="020B0604020202020204" pitchFamily="34" charset="0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sz="5000" dirty="0">
                <a:solidFill>
                  <a:srgbClr val="FFFF00"/>
                </a:solidFill>
              </a:rPr>
              <a:t>Contacting NAWS PR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A7BCF3B-7F6D-2F86-D57B-D8D404D635C5}"/>
              </a:ext>
            </a:extLst>
          </p:cNvPr>
          <p:cNvSpPr txBox="1">
            <a:spLocks/>
          </p:cNvSpPr>
          <p:nvPr/>
        </p:nvSpPr>
        <p:spPr>
          <a:xfrm>
            <a:off x="7396700" y="804863"/>
            <a:ext cx="3366550" cy="52026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Clr>
                <a:srgbClr val="00B9FF"/>
              </a:buClr>
              <a:buNone/>
            </a:pPr>
            <a:endParaRPr lang="en-US" altLang="en-US" sz="3800" dirty="0">
              <a:latin typeface="Arial" panose="020B0604020202020204" pitchFamily="34" charset="0"/>
              <a:cs typeface="Arial" panose="020B0604020202020204" pitchFamily="34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Clr>
                <a:srgbClr val="00B9FF"/>
              </a:buClr>
              <a:buNone/>
            </a:pPr>
            <a:endParaRPr lang="en-US" altLang="en-US" sz="3800" dirty="0">
              <a:latin typeface="Arial" panose="020B0604020202020204" pitchFamily="34" charset="0"/>
              <a:cs typeface="Arial" panose="020B0604020202020204" pitchFamily="34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Clr>
                <a:srgbClr val="00B9FF"/>
              </a:buClr>
              <a:buNone/>
            </a:pPr>
            <a:r>
              <a:rPr lang="en-US" altLang="en-US" sz="3800" dirty="0">
                <a:latin typeface="Arial" panose="020B0604020202020204" pitchFamily="34" charset="0"/>
                <a:cs typeface="Arial" panose="020B0604020202020204" pitchFamily="34" charset="0"/>
              </a:rPr>
              <a:t>PR@na.org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Clr>
                <a:srgbClr val="00B9FF"/>
              </a:buClr>
              <a:buNone/>
            </a:pPr>
            <a:endParaRPr lang="en-US" altLang="en-US" sz="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277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8036</TotalTime>
  <Words>1456</Words>
  <Application>Microsoft Office PowerPoint</Application>
  <PresentationFormat>Widescreen</PresentationFormat>
  <Paragraphs>179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Aptos</vt:lpstr>
      <vt:lpstr>Aptos Black</vt:lpstr>
      <vt:lpstr>Arial</vt:lpstr>
      <vt:lpstr>Arial Narrow</vt:lpstr>
      <vt:lpstr>Calibri</vt:lpstr>
      <vt:lpstr>Segoe UI</vt:lpstr>
      <vt:lpstr>Office Theme</vt:lpstr>
      <vt:lpstr>Public Relations: Why it’s important.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Stacy</dc:creator>
  <cp:lastModifiedBy>richard roy</cp:lastModifiedBy>
  <cp:revision>99</cp:revision>
  <dcterms:created xsi:type="dcterms:W3CDTF">2022-09-29T18:12:07Z</dcterms:created>
  <dcterms:modified xsi:type="dcterms:W3CDTF">2026-09-08T21:14:18Z</dcterms:modified>
</cp:coreProperties>
</file>