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11"/>
  </p:notesMasterIdLst>
  <p:sldIdLst>
    <p:sldId id="256" r:id="rId2"/>
    <p:sldId id="277" r:id="rId3"/>
    <p:sldId id="279" r:id="rId4"/>
    <p:sldId id="278" r:id="rId5"/>
    <p:sldId id="280" r:id="rId6"/>
    <p:sldId id="281" r:id="rId7"/>
    <p:sldId id="282" r:id="rId8"/>
    <p:sldId id="283" r:id="rId9"/>
    <p:sldId id="259" r:id="rId10"/>
  </p:sldIdLst>
  <p:sldSz cx="12192000" cy="6858000"/>
  <p:notesSz cx="6858000" cy="9144000"/>
  <p:embeddedFontLst>
    <p:embeddedFont>
      <p:font typeface="Myriad Pro Cond" panose="020B050303040302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BD40"/>
    <a:srgbClr val="DB212E"/>
    <a:srgbClr val="74C4E9"/>
    <a:srgbClr val="572327"/>
    <a:srgbClr val="443B73"/>
    <a:srgbClr val="9DBCAC"/>
    <a:srgbClr val="F16737"/>
    <a:srgbClr val="E3D2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330"/>
    <p:restoredTop sz="94647"/>
  </p:normalViewPr>
  <p:slideViewPr>
    <p:cSldViewPr snapToGrid="0">
      <p:cViewPr>
        <p:scale>
          <a:sx n="88" d="100"/>
          <a:sy n="88" d="100"/>
        </p:scale>
        <p:origin x="3136" y="175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422F12-E2AB-D248-8447-424D1EC21CCB}" type="datetimeFigureOut">
              <a:rPr lang="en-US" smtClean="0"/>
              <a:t>9/16/26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C7EE1E-A4D8-1047-ACF5-B01CF31906A5}" type="slidenum">
              <a:rPr lang="en-US" smtClean="0"/>
              <a:t>‹#›</a:t>
            </a:fld>
            <a:endParaRPr lang="en-US" dirty="0"/>
          </a:p>
        </p:txBody>
      </p:sp>
    </p:spTree>
    <p:extLst>
      <p:ext uri="{BB962C8B-B14F-4D97-AF65-F5344CB8AC3E}">
        <p14:creationId xmlns:p14="http://schemas.microsoft.com/office/powerpoint/2010/main" val="26815315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C7EE1E-A4D8-1047-ACF5-B01CF31906A5}" type="slidenum">
              <a:rPr lang="en-US" smtClean="0"/>
              <a:t>1</a:t>
            </a:fld>
            <a:endParaRPr lang="en-US" dirty="0"/>
          </a:p>
        </p:txBody>
      </p:sp>
    </p:spTree>
    <p:extLst>
      <p:ext uri="{BB962C8B-B14F-4D97-AF65-F5344CB8AC3E}">
        <p14:creationId xmlns:p14="http://schemas.microsoft.com/office/powerpoint/2010/main" val="3430359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99CE045-39CE-4D2A-F2B8-BC681605305C}"/>
              </a:ext>
            </a:extLst>
          </p:cNvPr>
          <p:cNvPicPr>
            <a:picLocks noChangeAspect="1"/>
          </p:cNvPicPr>
          <p:nvPr userDrawn="1"/>
        </p:nvPicPr>
        <p:blipFill>
          <a:blip r:embed="rId2"/>
          <a:srcRect r="6395"/>
          <a:stretch>
            <a:fillRect/>
          </a:stretch>
        </p:blipFill>
        <p:spPr>
          <a:xfrm>
            <a:off x="-1" y="9653"/>
            <a:ext cx="12192001" cy="6848347"/>
          </a:xfrm>
          <a:prstGeom prst="rect">
            <a:avLst/>
          </a:prstGeom>
        </p:spPr>
      </p:pic>
    </p:spTree>
    <p:extLst>
      <p:ext uri="{BB962C8B-B14F-4D97-AF65-F5344CB8AC3E}">
        <p14:creationId xmlns:p14="http://schemas.microsoft.com/office/powerpoint/2010/main" val="42911729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9DBCAC">
                <a:lumMod val="18000"/>
                <a:lumOff val="82000"/>
              </a:srgbClr>
            </a:gs>
            <a:gs pos="74000">
              <a:srgbClr val="9DBCAC"/>
            </a:gs>
            <a:gs pos="82000">
              <a:srgbClr val="9DBCAC"/>
            </a:gs>
            <a:gs pos="100000">
              <a:srgbClr val="9DBCAC">
                <a:lumMod val="54424"/>
                <a:lumOff val="45576"/>
              </a:srgb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D7F3-7CAB-6970-2ABF-B60AEB5E885F}"/>
              </a:ext>
            </a:extLst>
          </p:cNvPr>
          <p:cNvSpPr>
            <a:spLocks noGrp="1"/>
          </p:cNvSpPr>
          <p:nvPr>
            <p:ph type="title"/>
          </p:nvPr>
        </p:nvSpPr>
        <p:spPr/>
        <p:txBody>
          <a:bodyPr/>
          <a:lstStyle>
            <a:lvl1pPr>
              <a:defRPr b="1" i="0">
                <a:latin typeface="Myriad Pro Cond" panose="020B0506030403020204" pitchFamily="34" charset="0"/>
              </a:defRPr>
            </a:lvl1pPr>
          </a:lstStyle>
          <a:p>
            <a:r>
              <a:rPr lang="en-US" dirty="0"/>
              <a:t>Click to edit Master title style</a:t>
            </a:r>
          </a:p>
        </p:txBody>
      </p:sp>
    </p:spTree>
    <p:extLst>
      <p:ext uri="{BB962C8B-B14F-4D97-AF65-F5344CB8AC3E}">
        <p14:creationId xmlns:p14="http://schemas.microsoft.com/office/powerpoint/2010/main" val="3543358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bg>
      <p:bgPr>
        <a:gradFill>
          <a:gsLst>
            <a:gs pos="0">
              <a:srgbClr val="DB212E">
                <a:lumMod val="14000"/>
                <a:lumOff val="86000"/>
              </a:srgbClr>
            </a:gs>
            <a:gs pos="73000">
              <a:srgbClr val="DB212E"/>
            </a:gs>
            <a:gs pos="82000">
              <a:srgbClr val="DB212E"/>
            </a:gs>
            <a:gs pos="100000">
              <a:srgbClr val="DB212E">
                <a:lumMod val="45000"/>
                <a:lumOff val="55000"/>
              </a:srgbClr>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2892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1_Blank">
    <p:bg>
      <p:bgPr>
        <a:gradFill>
          <a:gsLst>
            <a:gs pos="0">
              <a:srgbClr val="F8BD40">
                <a:lumMod val="29860"/>
                <a:lumOff val="70140"/>
              </a:srgbClr>
            </a:gs>
            <a:gs pos="73000">
              <a:srgbClr val="F8BD40"/>
            </a:gs>
            <a:gs pos="82000">
              <a:srgbClr val="F8BD40"/>
            </a:gs>
            <a:gs pos="100000">
              <a:srgbClr val="F8BD40">
                <a:lumMod val="38816"/>
                <a:lumOff val="61184"/>
              </a:srgbClr>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592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_Blank">
    <p:bg>
      <p:bgPr>
        <a:gradFill>
          <a:gsLst>
            <a:gs pos="0">
              <a:srgbClr val="572327">
                <a:lumMod val="37895"/>
                <a:lumOff val="62105"/>
              </a:srgbClr>
            </a:gs>
            <a:gs pos="71000">
              <a:srgbClr val="572327"/>
            </a:gs>
            <a:gs pos="81000">
              <a:srgbClr val="572327">
                <a:lumMod val="91571"/>
              </a:srgbClr>
            </a:gs>
            <a:gs pos="100000">
              <a:srgbClr val="572327">
                <a:lumMod val="39926"/>
                <a:lumOff val="60074"/>
              </a:srgbClr>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8511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3_Blank">
    <p:bg>
      <p:bgPr>
        <a:solidFill>
          <a:srgbClr val="9DBCA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5170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rgbClr val="F8BD4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811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5_Blank">
    <p:bg>
      <p:bgPr>
        <a:solidFill>
          <a:srgbClr val="F16737"/>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90647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4_Blank">
    <p:bg>
      <p:bgPr>
        <a:solidFill>
          <a:srgbClr val="E3D2C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1606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6_Blank">
    <p:bg>
      <p:bgPr>
        <a:solidFill>
          <a:srgbClr val="572327"/>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207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7_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51177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CD8CB1-895E-2FF1-6227-2918619E65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45EADB6-5C68-4BA3-5C05-4AF074F8E9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35440231"/>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5" r:id="rId3"/>
    <p:sldLayoutId id="2147483656" r:id="rId4"/>
    <p:sldLayoutId id="2147483657" r:id="rId5"/>
    <p:sldLayoutId id="2147483658" r:id="rId6"/>
    <p:sldLayoutId id="2147483659" r:id="rId7"/>
    <p:sldLayoutId id="2147483661" r:id="rId8"/>
    <p:sldLayoutId id="2147483660" r:id="rId9"/>
    <p:sldLayoutId id="2147483662" r:id="rId10"/>
    <p:sldLayoutId id="2147483663" r:id="rId11"/>
  </p:sldLayoutIdLst>
  <p:txStyles>
    <p:titleStyle>
      <a:lvl1pPr algn="l" defTabSz="914400" rtl="0" eaLnBrk="1" latinLnBrk="0" hangingPunct="1">
        <a:lnSpc>
          <a:spcPct val="90000"/>
        </a:lnSpc>
        <a:spcBef>
          <a:spcPct val="0"/>
        </a:spcBef>
        <a:buNone/>
        <a:defRPr sz="6000" b="1" i="0" kern="1200">
          <a:solidFill>
            <a:schemeClr val="tx1"/>
          </a:solidFill>
          <a:latin typeface="Myriad Pro Cond" panose="020B05060304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054751C-D97A-3E53-FA44-F14729E1B74D}"/>
              </a:ext>
            </a:extLst>
          </p:cNvPr>
          <p:cNvSpPr/>
          <p:nvPr/>
        </p:nvSpPr>
        <p:spPr>
          <a:xfrm>
            <a:off x="76200" y="508000"/>
            <a:ext cx="10503061" cy="3846885"/>
          </a:xfrm>
          <a:prstGeom prst="rect">
            <a:avLst/>
          </a:prstGeom>
          <a:solidFill>
            <a:srgbClr val="E3D2C1">
              <a:alpha val="5442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BCE89392-CD26-F8B7-FC23-92702A02AB49}"/>
              </a:ext>
            </a:extLst>
          </p:cNvPr>
          <p:cNvPicPr>
            <a:picLocks noChangeAspect="1"/>
          </p:cNvPicPr>
          <p:nvPr/>
        </p:nvPicPr>
        <p:blipFill>
          <a:blip r:embed="rId3"/>
          <a:stretch>
            <a:fillRect/>
          </a:stretch>
        </p:blipFill>
        <p:spPr>
          <a:xfrm>
            <a:off x="8395566" y="4354885"/>
            <a:ext cx="3796434" cy="2503115"/>
          </a:xfrm>
          <a:prstGeom prst="rect">
            <a:avLst/>
          </a:prstGeom>
        </p:spPr>
      </p:pic>
      <p:pic>
        <p:nvPicPr>
          <p:cNvPr id="6" name="Picture 5">
            <a:extLst>
              <a:ext uri="{FF2B5EF4-FFF2-40B4-BE49-F238E27FC236}">
                <a16:creationId xmlns:a16="http://schemas.microsoft.com/office/drawing/2014/main" id="{B02B5B6D-C553-4906-7E1A-9DD0CA7DEF14}"/>
              </a:ext>
            </a:extLst>
          </p:cNvPr>
          <p:cNvPicPr>
            <a:picLocks noChangeAspect="1"/>
          </p:cNvPicPr>
          <p:nvPr/>
        </p:nvPicPr>
        <p:blipFill>
          <a:blip r:embed="rId4"/>
          <a:stretch>
            <a:fillRect/>
          </a:stretch>
        </p:blipFill>
        <p:spPr>
          <a:xfrm>
            <a:off x="152399" y="588433"/>
            <a:ext cx="10896658" cy="3766452"/>
          </a:xfrm>
          <a:prstGeom prst="rect">
            <a:avLst/>
          </a:prstGeom>
        </p:spPr>
      </p:pic>
      <p:sp>
        <p:nvSpPr>
          <p:cNvPr id="3" name="Rectangle 2">
            <a:extLst>
              <a:ext uri="{FF2B5EF4-FFF2-40B4-BE49-F238E27FC236}">
                <a16:creationId xmlns:a16="http://schemas.microsoft.com/office/drawing/2014/main" id="{51840126-B2ED-C5D2-72C0-7962346D9DF7}"/>
              </a:ext>
            </a:extLst>
          </p:cNvPr>
          <p:cNvSpPr/>
          <p:nvPr/>
        </p:nvSpPr>
        <p:spPr>
          <a:xfrm>
            <a:off x="2135700" y="4354885"/>
            <a:ext cx="5116923" cy="1494372"/>
          </a:xfrm>
          <a:prstGeom prst="rect">
            <a:avLst/>
          </a:prstGeom>
          <a:solidFill>
            <a:srgbClr val="E3D2C1">
              <a:alpha val="5442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1DEEC12-082F-232C-4CC6-DD723825A974}"/>
              </a:ext>
            </a:extLst>
          </p:cNvPr>
          <p:cNvSpPr txBox="1">
            <a:spLocks/>
          </p:cNvSpPr>
          <p:nvPr/>
        </p:nvSpPr>
        <p:spPr>
          <a:xfrm>
            <a:off x="2135700" y="4227693"/>
            <a:ext cx="6098837" cy="1023047"/>
          </a:xfrm>
          <a:prstGeom prst="rect">
            <a:avLst/>
          </a:prstGeom>
        </p:spPr>
        <p:txBody>
          <a:bodyPr/>
          <a:lstStyle>
            <a:lvl1pPr algn="l" defTabSz="914400" rtl="0" eaLnBrk="1" latinLnBrk="0" hangingPunct="1">
              <a:lnSpc>
                <a:spcPct val="90000"/>
              </a:lnSpc>
              <a:spcBef>
                <a:spcPct val="0"/>
              </a:spcBef>
              <a:buNone/>
              <a:defRPr sz="6000" b="1" i="0" kern="1200">
                <a:solidFill>
                  <a:schemeClr val="tx1"/>
                </a:solidFill>
                <a:latin typeface="Myriad Pro Cond" panose="020B0506030403020204" pitchFamily="34" charset="0"/>
                <a:ea typeface="+mj-ea"/>
                <a:cs typeface="+mj-cs"/>
              </a:defRPr>
            </a:lvl1pPr>
          </a:lstStyle>
          <a:p>
            <a:r>
              <a:rPr lang="en-US" dirty="0">
                <a:solidFill>
                  <a:srgbClr val="572327"/>
                </a:solidFill>
              </a:rPr>
              <a:t>5 September 2026</a:t>
            </a:r>
          </a:p>
          <a:p>
            <a:r>
              <a:rPr lang="en-US" dirty="0">
                <a:solidFill>
                  <a:srgbClr val="572327"/>
                </a:solidFill>
              </a:rPr>
              <a:t>Part 2</a:t>
            </a:r>
          </a:p>
        </p:txBody>
      </p:sp>
    </p:spTree>
    <p:extLst>
      <p:ext uri="{BB962C8B-B14F-4D97-AF65-F5344CB8AC3E}">
        <p14:creationId xmlns:p14="http://schemas.microsoft.com/office/powerpoint/2010/main" val="35998703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21C939D-1FD8-121D-D1A4-3577BD550D47}"/>
              </a:ext>
            </a:extLst>
          </p:cNvPr>
          <p:cNvPicPr>
            <a:picLocks noChangeAspect="1"/>
          </p:cNvPicPr>
          <p:nvPr/>
        </p:nvPicPr>
        <p:blipFill>
          <a:blip r:embed="rId2"/>
          <a:srcRect l="3663" t="7619" r="15290" b="7546"/>
          <a:stretch>
            <a:fillRect/>
          </a:stretch>
        </p:blipFill>
        <p:spPr>
          <a:xfrm>
            <a:off x="6531429" y="44131"/>
            <a:ext cx="5660571" cy="6813869"/>
          </a:xfrm>
          <a:prstGeom prst="rect">
            <a:avLst/>
          </a:prstGeom>
        </p:spPr>
      </p:pic>
      <p:sp>
        <p:nvSpPr>
          <p:cNvPr id="5" name="Rectangle 4">
            <a:extLst>
              <a:ext uri="{FF2B5EF4-FFF2-40B4-BE49-F238E27FC236}">
                <a16:creationId xmlns:a16="http://schemas.microsoft.com/office/drawing/2014/main" id="{D3B609AB-9A3A-5843-7937-E1B746D565DD}"/>
              </a:ext>
            </a:extLst>
          </p:cNvPr>
          <p:cNvSpPr/>
          <p:nvPr/>
        </p:nvSpPr>
        <p:spPr>
          <a:xfrm>
            <a:off x="6612233" y="4154995"/>
            <a:ext cx="5348046" cy="477295"/>
          </a:xfrm>
          <a:prstGeom prst="rect">
            <a:avLst/>
          </a:prstGeom>
          <a:noFill/>
          <a:ln w="53975">
            <a:solidFill>
              <a:srgbClr val="DB21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ADF03519-64CA-1EB6-AD69-2486EC0EC175}"/>
              </a:ext>
            </a:extLst>
          </p:cNvPr>
          <p:cNvSpPr txBox="1"/>
          <p:nvPr/>
        </p:nvSpPr>
        <p:spPr>
          <a:xfrm>
            <a:off x="482321" y="1276141"/>
            <a:ext cx="6049108" cy="5016758"/>
          </a:xfrm>
          <a:prstGeom prst="rect">
            <a:avLst/>
          </a:prstGeom>
          <a:noFill/>
        </p:spPr>
        <p:txBody>
          <a:bodyPr wrap="square" rtlCol="0">
            <a:spAutoFit/>
          </a:bodyPr>
          <a:lstStyle/>
          <a:p>
            <a:r>
              <a:rPr lang="en-US" sz="4000" b="1" dirty="0">
                <a:solidFill>
                  <a:schemeClr val="bg1"/>
                </a:solidFill>
                <a:latin typeface="Myriad Pro Cond" panose="020B0506030403020204" pitchFamily="34" charset="0"/>
              </a:rPr>
              <a:t>This is simply motivated by the desire to more effectively carry the message—not outside issues and politics. </a:t>
            </a:r>
          </a:p>
          <a:p>
            <a:r>
              <a:rPr lang="en-US" sz="4000" b="1" dirty="0">
                <a:solidFill>
                  <a:schemeClr val="bg1"/>
                </a:solidFill>
                <a:latin typeface="Myriad Pro Cond" panose="020B0506030403020204" pitchFamily="34" charset="0"/>
              </a:rPr>
              <a:t>What is underlying here is a goal of welcoming, inclusiveness, and connection for both current and future members. </a:t>
            </a:r>
          </a:p>
        </p:txBody>
      </p:sp>
      <p:sp>
        <p:nvSpPr>
          <p:cNvPr id="2" name="TextBox 1">
            <a:extLst>
              <a:ext uri="{FF2B5EF4-FFF2-40B4-BE49-F238E27FC236}">
                <a16:creationId xmlns:a16="http://schemas.microsoft.com/office/drawing/2014/main" id="{1FFB9729-2311-B17C-C246-E3B90C6EE4D1}"/>
              </a:ext>
            </a:extLst>
          </p:cNvPr>
          <p:cNvSpPr txBox="1"/>
          <p:nvPr/>
        </p:nvSpPr>
        <p:spPr>
          <a:xfrm>
            <a:off x="231720" y="87207"/>
            <a:ext cx="11728559" cy="887422"/>
          </a:xfrm>
          <a:prstGeom prst="rect">
            <a:avLst/>
          </a:prstGeom>
          <a:noFill/>
        </p:spPr>
        <p:txBody>
          <a:bodyPr wrap="square" rtlCol="0">
            <a:spAutoFit/>
          </a:bodyPr>
          <a:lstStyle/>
          <a:p>
            <a:pPr>
              <a:lnSpc>
                <a:spcPts val="6200"/>
              </a:lnSpc>
              <a:spcBef>
                <a:spcPts val="600"/>
              </a:spcBef>
            </a:pPr>
            <a:r>
              <a:rPr lang="en-US" sz="6000" b="1" dirty="0">
                <a:solidFill>
                  <a:srgbClr val="572327"/>
                </a:solidFill>
                <a:latin typeface="Myriad Pro Cond" panose="020B0503030403020204" pitchFamily="34" charset="0"/>
              </a:rPr>
              <a:t>Gender-Neutral Language </a:t>
            </a:r>
          </a:p>
        </p:txBody>
      </p:sp>
    </p:spTree>
    <p:extLst>
      <p:ext uri="{BB962C8B-B14F-4D97-AF65-F5344CB8AC3E}">
        <p14:creationId xmlns:p14="http://schemas.microsoft.com/office/powerpoint/2010/main" val="3651871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79C3B-F7D6-A0A0-C651-BA99FC53DA3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9E05C25-B0BD-4964-B0D6-EC6ECA9AC425}"/>
              </a:ext>
            </a:extLst>
          </p:cNvPr>
          <p:cNvPicPr>
            <a:picLocks noChangeAspect="1"/>
          </p:cNvPicPr>
          <p:nvPr/>
        </p:nvPicPr>
        <p:blipFill>
          <a:blip r:embed="rId2"/>
          <a:stretch>
            <a:fillRect/>
          </a:stretch>
        </p:blipFill>
        <p:spPr>
          <a:xfrm rot="21260259">
            <a:off x="1557321" y="742344"/>
            <a:ext cx="2443793" cy="5189974"/>
          </a:xfrm>
          <a:prstGeom prst="rect">
            <a:avLst/>
          </a:prstGeom>
        </p:spPr>
      </p:pic>
      <p:sp>
        <p:nvSpPr>
          <p:cNvPr id="5" name="TextBox 4">
            <a:extLst>
              <a:ext uri="{FF2B5EF4-FFF2-40B4-BE49-F238E27FC236}">
                <a16:creationId xmlns:a16="http://schemas.microsoft.com/office/drawing/2014/main" id="{48BDDE5B-9242-0CBC-521F-F8E3D8F988D0}"/>
              </a:ext>
            </a:extLst>
          </p:cNvPr>
          <p:cNvSpPr txBox="1"/>
          <p:nvPr/>
        </p:nvSpPr>
        <p:spPr>
          <a:xfrm>
            <a:off x="4691365" y="1256043"/>
            <a:ext cx="6498895" cy="3785652"/>
          </a:xfrm>
          <a:prstGeom prst="rect">
            <a:avLst/>
          </a:prstGeom>
          <a:noFill/>
        </p:spPr>
        <p:txBody>
          <a:bodyPr wrap="square" rtlCol="0">
            <a:spAutoFit/>
          </a:bodyPr>
          <a:lstStyle/>
          <a:p>
            <a:r>
              <a:rPr lang="en-US" sz="4800" dirty="0">
                <a:solidFill>
                  <a:srgbClr val="F8BD40"/>
                </a:solidFill>
                <a:latin typeface="Myriad Pro Cond" panose="020B0506030403020204" pitchFamily="34" charset="0"/>
              </a:rPr>
              <a:t>This is about the language we use to describe our members and potential members—not the words we use for a Higher Power, and not our Steps or Traditions.</a:t>
            </a:r>
          </a:p>
        </p:txBody>
      </p:sp>
    </p:spTree>
    <p:extLst>
      <p:ext uri="{BB962C8B-B14F-4D97-AF65-F5344CB8AC3E}">
        <p14:creationId xmlns:p14="http://schemas.microsoft.com/office/powerpoint/2010/main" val="2677957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AA0FD-7F04-D49E-8C81-8B0861D2FE9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97966D7-0913-F998-21AA-D6FF7C5F57C1}"/>
              </a:ext>
            </a:extLst>
          </p:cNvPr>
          <p:cNvPicPr>
            <a:picLocks noChangeAspect="1"/>
          </p:cNvPicPr>
          <p:nvPr/>
        </p:nvPicPr>
        <p:blipFill>
          <a:blip r:embed="rId2"/>
          <a:srcRect l="20991" t="17242" r="24261" b="60875"/>
          <a:stretch>
            <a:fillRect/>
          </a:stretch>
        </p:blipFill>
        <p:spPr>
          <a:xfrm>
            <a:off x="1" y="322729"/>
            <a:ext cx="12192000" cy="6306671"/>
          </a:xfrm>
          <a:prstGeom prst="rect">
            <a:avLst/>
          </a:prstGeom>
        </p:spPr>
      </p:pic>
    </p:spTree>
    <p:extLst>
      <p:ext uri="{BB962C8B-B14F-4D97-AF65-F5344CB8AC3E}">
        <p14:creationId xmlns:p14="http://schemas.microsoft.com/office/powerpoint/2010/main" val="2259372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52657-F168-AA31-5FA6-B6D07AB1D40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66387A6-3152-EF74-C85B-972EC54CCB82}"/>
              </a:ext>
            </a:extLst>
          </p:cNvPr>
          <p:cNvSpPr txBox="1"/>
          <p:nvPr/>
        </p:nvSpPr>
        <p:spPr>
          <a:xfrm>
            <a:off x="325850" y="383041"/>
            <a:ext cx="4582327" cy="5632311"/>
          </a:xfrm>
          <a:prstGeom prst="rect">
            <a:avLst/>
          </a:prstGeom>
          <a:noFill/>
        </p:spPr>
        <p:txBody>
          <a:bodyPr wrap="square" rtlCol="0">
            <a:spAutoFit/>
          </a:bodyPr>
          <a:lstStyle/>
          <a:p>
            <a:pPr>
              <a:lnSpc>
                <a:spcPts val="11600"/>
              </a:lnSpc>
              <a:spcBef>
                <a:spcPts val="600"/>
              </a:spcBef>
            </a:pPr>
            <a:r>
              <a:rPr lang="en-US" sz="11000" b="1" dirty="0">
                <a:solidFill>
                  <a:srgbClr val="572327"/>
                </a:solidFill>
                <a:latin typeface="Myriad Pro Cond" panose="020B0503030403020204" pitchFamily="34" charset="0"/>
              </a:rPr>
              <a:t>Save the date!!</a:t>
            </a:r>
          </a:p>
          <a:p>
            <a:pPr>
              <a:lnSpc>
                <a:spcPts val="11600"/>
              </a:lnSpc>
              <a:spcBef>
                <a:spcPts val="600"/>
              </a:spcBef>
            </a:pPr>
            <a:r>
              <a:rPr lang="en-US" sz="7000" b="1" dirty="0">
                <a:solidFill>
                  <a:srgbClr val="572327"/>
                </a:solidFill>
                <a:latin typeface="Myriad Pro Cond" panose="020B0503030403020204" pitchFamily="34" charset="0"/>
              </a:rPr>
              <a:t>26 September</a:t>
            </a:r>
          </a:p>
          <a:p>
            <a:pPr>
              <a:lnSpc>
                <a:spcPts val="7800"/>
              </a:lnSpc>
            </a:pPr>
            <a:r>
              <a:rPr lang="en-US" sz="7000" b="1" dirty="0">
                <a:solidFill>
                  <a:srgbClr val="572327"/>
                </a:solidFill>
                <a:latin typeface="Myriad Pro Cond" panose="020B0503030403020204" pitchFamily="34" charset="0"/>
              </a:rPr>
              <a:t>11:00am PDT</a:t>
            </a:r>
          </a:p>
        </p:txBody>
      </p:sp>
      <p:pic>
        <p:nvPicPr>
          <p:cNvPr id="4" name="Picture 3">
            <a:extLst>
              <a:ext uri="{FF2B5EF4-FFF2-40B4-BE49-F238E27FC236}">
                <a16:creationId xmlns:a16="http://schemas.microsoft.com/office/drawing/2014/main" id="{E30BDAA8-85C1-D219-4A0F-095DB8407191}"/>
              </a:ext>
            </a:extLst>
          </p:cNvPr>
          <p:cNvPicPr>
            <a:picLocks noChangeAspect="1"/>
          </p:cNvPicPr>
          <p:nvPr/>
        </p:nvPicPr>
        <p:blipFill>
          <a:blip r:embed="rId2"/>
          <a:stretch>
            <a:fillRect/>
          </a:stretch>
        </p:blipFill>
        <p:spPr>
          <a:xfrm>
            <a:off x="5850592" y="0"/>
            <a:ext cx="5143500" cy="6858000"/>
          </a:xfrm>
          <a:prstGeom prst="rect">
            <a:avLst/>
          </a:prstGeom>
        </p:spPr>
      </p:pic>
    </p:spTree>
    <p:extLst>
      <p:ext uri="{BB962C8B-B14F-4D97-AF65-F5344CB8AC3E}">
        <p14:creationId xmlns:p14="http://schemas.microsoft.com/office/powerpoint/2010/main" val="29622167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7561D-5A7E-7A17-EADB-8806D11E056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491CA22-652A-49E5-7DCF-84EFE774DBED}"/>
              </a:ext>
            </a:extLst>
          </p:cNvPr>
          <p:cNvSpPr txBox="1"/>
          <p:nvPr/>
        </p:nvSpPr>
        <p:spPr>
          <a:xfrm>
            <a:off x="231720" y="227884"/>
            <a:ext cx="11960280" cy="892296"/>
          </a:xfrm>
          <a:prstGeom prst="rect">
            <a:avLst/>
          </a:prstGeom>
          <a:noFill/>
        </p:spPr>
        <p:txBody>
          <a:bodyPr wrap="square" rtlCol="0">
            <a:spAutoFit/>
          </a:bodyPr>
          <a:lstStyle/>
          <a:p>
            <a:pPr>
              <a:lnSpc>
                <a:spcPts val="6200"/>
              </a:lnSpc>
              <a:spcBef>
                <a:spcPts val="600"/>
              </a:spcBef>
            </a:pPr>
            <a:r>
              <a:rPr lang="en-US" sz="6400" b="1" dirty="0">
                <a:solidFill>
                  <a:srgbClr val="572327"/>
                </a:solidFill>
                <a:latin typeface="Myriad Pro Cond" panose="020B0503030403020204" pitchFamily="34" charset="0"/>
              </a:rPr>
              <a:t>na.org/genderproject          na.org/surveys</a:t>
            </a:r>
          </a:p>
        </p:txBody>
      </p:sp>
      <p:sp>
        <p:nvSpPr>
          <p:cNvPr id="3" name="TextBox 2">
            <a:extLst>
              <a:ext uri="{FF2B5EF4-FFF2-40B4-BE49-F238E27FC236}">
                <a16:creationId xmlns:a16="http://schemas.microsoft.com/office/drawing/2014/main" id="{AB6C0128-8256-E57F-CBBE-C26AB9D076E5}"/>
              </a:ext>
            </a:extLst>
          </p:cNvPr>
          <p:cNvSpPr txBox="1"/>
          <p:nvPr/>
        </p:nvSpPr>
        <p:spPr>
          <a:xfrm>
            <a:off x="231720" y="1311654"/>
            <a:ext cx="6533364" cy="5262979"/>
          </a:xfrm>
          <a:prstGeom prst="rect">
            <a:avLst/>
          </a:prstGeom>
          <a:noFill/>
        </p:spPr>
        <p:txBody>
          <a:bodyPr wrap="square" rtlCol="0">
            <a:spAutoFit/>
          </a:bodyPr>
          <a:lstStyle/>
          <a:p>
            <a:r>
              <a:rPr lang="en-US" sz="4800" dirty="0">
                <a:solidFill>
                  <a:srgbClr val="F8BD40"/>
                </a:solidFill>
                <a:latin typeface="Myriad Pro Cond" panose="020B0506030403020204" pitchFamily="34" charset="0"/>
              </a:rPr>
              <a:t>We want to know: </a:t>
            </a:r>
          </a:p>
          <a:p>
            <a:r>
              <a:rPr lang="en-US" sz="4800" dirty="0">
                <a:solidFill>
                  <a:srgbClr val="F8BD40"/>
                </a:solidFill>
                <a:latin typeface="Myriad Pro Cond" panose="020B0506030403020204" pitchFamily="34" charset="0"/>
              </a:rPr>
              <a:t>Do you object to any of these four changes, and why or why not? </a:t>
            </a:r>
          </a:p>
          <a:p>
            <a:r>
              <a:rPr lang="en-US" sz="4800" dirty="0">
                <a:solidFill>
                  <a:srgbClr val="F8BD40"/>
                </a:solidFill>
                <a:latin typeface="Myriad Pro Cond" panose="020B0506030403020204" pitchFamily="34" charset="0"/>
              </a:rPr>
              <a:t>Is there anything you think should be worded differently, or anything we missed? </a:t>
            </a:r>
          </a:p>
        </p:txBody>
      </p:sp>
      <p:pic>
        <p:nvPicPr>
          <p:cNvPr id="13" name="Picture 12">
            <a:extLst>
              <a:ext uri="{FF2B5EF4-FFF2-40B4-BE49-F238E27FC236}">
                <a16:creationId xmlns:a16="http://schemas.microsoft.com/office/drawing/2014/main" id="{BFB4AB5F-759B-2243-3ABE-46FE1D5568DB}"/>
              </a:ext>
            </a:extLst>
          </p:cNvPr>
          <p:cNvPicPr>
            <a:picLocks noChangeAspect="1"/>
          </p:cNvPicPr>
          <p:nvPr/>
        </p:nvPicPr>
        <p:blipFill>
          <a:blip r:embed="rId2"/>
          <a:srcRect r="19149" b="11393"/>
          <a:stretch>
            <a:fillRect/>
          </a:stretch>
        </p:blipFill>
        <p:spPr>
          <a:xfrm>
            <a:off x="6751675" y="1028289"/>
            <a:ext cx="5440326" cy="5829711"/>
          </a:xfrm>
          <a:prstGeom prst="rect">
            <a:avLst/>
          </a:prstGeom>
        </p:spPr>
      </p:pic>
    </p:spTree>
    <p:extLst>
      <p:ext uri="{BB962C8B-B14F-4D97-AF65-F5344CB8AC3E}">
        <p14:creationId xmlns:p14="http://schemas.microsoft.com/office/powerpoint/2010/main" val="38199451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B2C1201-F984-D3AA-EF44-E6BC892345AA}"/>
              </a:ext>
            </a:extLst>
          </p:cNvPr>
          <p:cNvSpPr txBox="1"/>
          <p:nvPr/>
        </p:nvSpPr>
        <p:spPr>
          <a:xfrm>
            <a:off x="231720" y="123"/>
            <a:ext cx="11728559" cy="7048083"/>
          </a:xfrm>
          <a:prstGeom prst="rect">
            <a:avLst/>
          </a:prstGeom>
          <a:noFill/>
        </p:spPr>
        <p:txBody>
          <a:bodyPr wrap="square" rtlCol="0">
            <a:spAutoFit/>
          </a:bodyPr>
          <a:lstStyle/>
          <a:p>
            <a:r>
              <a:rPr lang="en-US" sz="3000" b="1" i="1" dirty="0">
                <a:solidFill>
                  <a:srgbClr val="DB212E"/>
                </a:solidFill>
                <a:latin typeface="Myriad Pro Cond" panose="020B0503030403020204" pitchFamily="34" charset="0"/>
              </a:rPr>
              <a:t>A Spiritual Principle a Day</a:t>
            </a:r>
            <a:r>
              <a:rPr lang="en-US" sz="3000" b="1" dirty="0">
                <a:solidFill>
                  <a:srgbClr val="DB212E"/>
                </a:solidFill>
                <a:latin typeface="Myriad Pro Cond" panose="020B0503030403020204" pitchFamily="34" charset="0"/>
              </a:rPr>
              <a:t>, 5 September — Cooperation Despite Friction</a:t>
            </a:r>
          </a:p>
          <a:p>
            <a:pPr algn="ctr"/>
            <a:r>
              <a:rPr lang="en-US" sz="2300" i="1" dirty="0">
                <a:solidFill>
                  <a:srgbClr val="572327"/>
                </a:solidFill>
                <a:latin typeface="Myriad Pro Cond" panose="020B0503030403020204" pitchFamily="34" charset="0"/>
              </a:rPr>
              <a:t>Time and time again, in crises we have set aside our differences and worked for the common good.</a:t>
            </a:r>
          </a:p>
          <a:p>
            <a:pPr algn="ctr"/>
            <a:r>
              <a:rPr lang="en-US" sz="2300" dirty="0">
                <a:solidFill>
                  <a:srgbClr val="572327"/>
                </a:solidFill>
                <a:latin typeface="Myriad Pro Cond" panose="020B0503030403020204" pitchFamily="34" charset="0"/>
              </a:rPr>
              <a:t>Basic Text, Chapter 6, “Tradition One”</a:t>
            </a:r>
          </a:p>
          <a:p>
            <a:pPr>
              <a:spcBef>
                <a:spcPts val="300"/>
              </a:spcBef>
            </a:pPr>
            <a:r>
              <a:rPr lang="en-US" sz="2000" dirty="0">
                <a:solidFill>
                  <a:srgbClr val="572327"/>
                </a:solidFill>
                <a:latin typeface="Myriad Pro Cond" panose="020B0503030403020204" pitchFamily="34" charset="0"/>
              </a:rPr>
              <a:t>Cooperation is fundamental to what we do in NA, starting from the moment when the message is first carried to us. “I didn’t get clean because of my own Step One,” an addict shared. “I got clean because of someone else’s Step Twelve.” Whether we first heard the message from one member, a group, or a piece of literature, carrying the message to a using addict requires cooperation. We are clean because other members cooperated with each other—and we cooperated by listening and believing that recovery was possible for us, too.</a:t>
            </a:r>
          </a:p>
          <a:p>
            <a:pPr>
              <a:spcBef>
                <a:spcPts val="300"/>
              </a:spcBef>
            </a:pPr>
            <a:r>
              <a:rPr lang="en-US" sz="2000" dirty="0">
                <a:solidFill>
                  <a:srgbClr val="572327"/>
                </a:solidFill>
                <a:latin typeface="Myriad Pro Cond" panose="020B0503030403020204" pitchFamily="34" charset="0"/>
              </a:rPr>
              <a:t>Our cooperation in NA continues well beyond that first moment of willingness to listen and receive a message of hope. As we stay clean and get to know our fellow members better, we cooperate with each other and keep the doors open for the addicts yet to come. We’re sure to see or experience friction at some point, but addicts in recovery can be surprising in our ability to come together when it really matters.</a:t>
            </a:r>
          </a:p>
          <a:p>
            <a:pPr>
              <a:spcBef>
                <a:spcPts val="300"/>
              </a:spcBef>
            </a:pPr>
            <a:r>
              <a:rPr lang="en-US" sz="2000" dirty="0">
                <a:solidFill>
                  <a:srgbClr val="572327"/>
                </a:solidFill>
                <a:latin typeface="Myriad Pro Cond" panose="020B0503030403020204" pitchFamily="34" charset="0"/>
              </a:rPr>
              <a:t>“I got clean in a small town, and there were only two addicts at my first meeting,” a member wrote. “They carried a message to me that night. I thought they were best friends. Later, I learned that they couldn’t stand each other. I never would have known it from my first night clean.”</a:t>
            </a:r>
          </a:p>
          <a:p>
            <a:pPr>
              <a:spcBef>
                <a:spcPts val="300"/>
              </a:spcBef>
            </a:pPr>
            <a:r>
              <a:rPr lang="en-US" sz="2000" dirty="0">
                <a:solidFill>
                  <a:srgbClr val="572327"/>
                </a:solidFill>
                <a:latin typeface="Myriad Pro Cond" panose="020B0503030403020204" pitchFamily="34" charset="0"/>
              </a:rPr>
              <a:t>Some differences are more extensive than just a personality clash. “Our city was divided along racial/ethnic lines,” a group wrote. “We had two areas with big overlaps, and they didn’t get along. Some members finally had enough and created an annual unity event bringing both areas together. It was sort of controversial at first, but every year it gets bigger and better. Since it started, our areas have started collaborating on H&amp;I and public relations service, too.”</a:t>
            </a:r>
          </a:p>
          <a:p>
            <a:pPr algn="ctr"/>
            <a:r>
              <a:rPr lang="en-US" sz="2200" i="1" dirty="0">
                <a:solidFill>
                  <a:srgbClr val="572327"/>
                </a:solidFill>
                <a:latin typeface="Myriad Pro Cond" panose="020B0503030403020204" pitchFamily="34" charset="0"/>
              </a:rPr>
              <a:t>Placing principles before personalities means cooperating whether or not I get along with someone. </a:t>
            </a:r>
            <a:br>
              <a:rPr lang="en-US" sz="2200" i="1" dirty="0">
                <a:solidFill>
                  <a:srgbClr val="572327"/>
                </a:solidFill>
                <a:latin typeface="Myriad Pro Cond" panose="020B0503030403020204" pitchFamily="34" charset="0"/>
              </a:rPr>
            </a:br>
            <a:r>
              <a:rPr lang="en-US" sz="2200" i="1" dirty="0">
                <a:solidFill>
                  <a:srgbClr val="572327"/>
                </a:solidFill>
                <a:latin typeface="Myriad Pro Cond" panose="020B0503030403020204" pitchFamily="34" charset="0"/>
              </a:rPr>
              <a:t>I will do my best to set aside differences for NA unity.</a:t>
            </a:r>
          </a:p>
        </p:txBody>
      </p:sp>
    </p:spTree>
    <p:extLst>
      <p:ext uri="{BB962C8B-B14F-4D97-AF65-F5344CB8AC3E}">
        <p14:creationId xmlns:p14="http://schemas.microsoft.com/office/powerpoint/2010/main" val="1866459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093090E-7497-2323-E987-6A626E6C95DB}"/>
              </a:ext>
            </a:extLst>
          </p:cNvPr>
          <p:cNvSpPr txBox="1"/>
          <p:nvPr/>
        </p:nvSpPr>
        <p:spPr>
          <a:xfrm>
            <a:off x="231720" y="87207"/>
            <a:ext cx="11728559" cy="6617196"/>
          </a:xfrm>
          <a:prstGeom prst="rect">
            <a:avLst/>
          </a:prstGeom>
          <a:noFill/>
        </p:spPr>
        <p:txBody>
          <a:bodyPr wrap="square" rtlCol="0">
            <a:spAutoFit/>
          </a:bodyPr>
          <a:lstStyle/>
          <a:p>
            <a:r>
              <a:rPr lang="en-US" sz="3600" b="1" i="1" dirty="0">
                <a:solidFill>
                  <a:srgbClr val="DB212E"/>
                </a:solidFill>
                <a:latin typeface="Myriad Pro Cond" panose="020B0503030403020204" pitchFamily="34" charset="0"/>
              </a:rPr>
              <a:t>Guiding Principles: The Spirit of Our Traditions</a:t>
            </a:r>
            <a:r>
              <a:rPr lang="en-US" sz="3600" b="1" dirty="0">
                <a:solidFill>
                  <a:srgbClr val="DB212E"/>
                </a:solidFill>
                <a:latin typeface="Myriad Pro Cond" panose="020B0503030403020204" pitchFamily="34" charset="0"/>
              </a:rPr>
              <a:t>, Introduction</a:t>
            </a:r>
          </a:p>
          <a:p>
            <a:r>
              <a:rPr lang="en-US" sz="2600" dirty="0">
                <a:solidFill>
                  <a:srgbClr val="572327"/>
                </a:solidFill>
                <a:latin typeface="Myriad Pro Cond" panose="020B0503030403020204" pitchFamily="34" charset="0"/>
              </a:rPr>
              <a:t>Our Twelve Traditions are about relationships: with ourselves, our groups, our service bodies, and our Higher Power. While they address our practices in service, they also provide a foundation for us to learn how to live. They are practical and spiritual at the same time. Our Traditions help us to navigate: They remind us where we are going and where we are likely to run aground. They also remind us that we steer our own ship. Unity and autonomy guide us, not uniformity and governance. We surrender authority to a Higher Power and come together as equals. Our primary purpose is to carry the message to the addict who still suffers. If we are to accomplish that, we need recovery ourselves, and we need to come together in unity to build the groups and provide the services that make recovery available to us all. We need every principle, every resource, and every member.</a:t>
            </a:r>
          </a:p>
          <a:p>
            <a:r>
              <a:rPr lang="en-US" sz="2600" dirty="0">
                <a:solidFill>
                  <a:srgbClr val="572327"/>
                </a:solidFill>
                <a:latin typeface="Myriad Pro Cond" panose="020B0503030403020204" pitchFamily="34" charset="0"/>
              </a:rPr>
              <a:t>…</a:t>
            </a:r>
          </a:p>
          <a:p>
            <a:r>
              <a:rPr lang="en-US" sz="2600" dirty="0">
                <a:solidFill>
                  <a:srgbClr val="572327"/>
                </a:solidFill>
                <a:latin typeface="Myriad Pro Cond" panose="020B0503030403020204" pitchFamily="34" charset="0"/>
              </a:rPr>
              <a:t>Together, our Steps and Traditions allow us to grow and thrive, to interact with others, and to sustain ourselves through difficulty. These spiritual principles and practices can guide us in our decisions in service and throughout our lives. Although we each have different ways of connecting with and learning about the Traditions, we can all agree that these are the principles that keep us alive and free.</a:t>
            </a:r>
          </a:p>
        </p:txBody>
      </p:sp>
    </p:spTree>
    <p:extLst>
      <p:ext uri="{BB962C8B-B14F-4D97-AF65-F5344CB8AC3E}">
        <p14:creationId xmlns:p14="http://schemas.microsoft.com/office/powerpoint/2010/main" val="25449599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0D12D26-15F7-6CA7-3751-3526DD0E1399}"/>
              </a:ext>
            </a:extLst>
          </p:cNvPr>
          <p:cNvPicPr>
            <a:picLocks noChangeAspect="1"/>
          </p:cNvPicPr>
          <p:nvPr/>
        </p:nvPicPr>
        <p:blipFill>
          <a:blip r:embed="rId2"/>
          <a:srcRect r="47525"/>
          <a:stretch>
            <a:fillRect/>
          </a:stretch>
        </p:blipFill>
        <p:spPr>
          <a:xfrm>
            <a:off x="5057774" y="0"/>
            <a:ext cx="7134226" cy="6858000"/>
          </a:xfrm>
          <a:prstGeom prst="rect">
            <a:avLst/>
          </a:prstGeom>
        </p:spPr>
      </p:pic>
      <p:sp>
        <p:nvSpPr>
          <p:cNvPr id="2" name="TextBox 1">
            <a:extLst>
              <a:ext uri="{FF2B5EF4-FFF2-40B4-BE49-F238E27FC236}">
                <a16:creationId xmlns:a16="http://schemas.microsoft.com/office/drawing/2014/main" id="{678CED76-1F85-0078-2147-013956E912DC}"/>
              </a:ext>
            </a:extLst>
          </p:cNvPr>
          <p:cNvSpPr txBox="1"/>
          <p:nvPr/>
        </p:nvSpPr>
        <p:spPr>
          <a:xfrm>
            <a:off x="463441" y="951399"/>
            <a:ext cx="11728559" cy="2785378"/>
          </a:xfrm>
          <a:prstGeom prst="rect">
            <a:avLst/>
          </a:prstGeom>
          <a:noFill/>
        </p:spPr>
        <p:txBody>
          <a:bodyPr wrap="square" rtlCol="0">
            <a:spAutoFit/>
          </a:bodyPr>
          <a:lstStyle/>
          <a:p>
            <a:pPr>
              <a:lnSpc>
                <a:spcPts val="7000"/>
              </a:lnSpc>
              <a:spcBef>
                <a:spcPts val="600"/>
              </a:spcBef>
            </a:pPr>
            <a:r>
              <a:rPr lang="en-US" sz="6600" b="1" dirty="0">
                <a:solidFill>
                  <a:srgbClr val="572327"/>
                </a:solidFill>
                <a:latin typeface="Myriad Pro Cond" panose="020B0503030403020204" pitchFamily="34" charset="0"/>
              </a:rPr>
              <a:t>Take my will and my life, </a:t>
            </a:r>
            <a:br>
              <a:rPr lang="en-US" sz="6600" b="1" dirty="0">
                <a:solidFill>
                  <a:srgbClr val="572327"/>
                </a:solidFill>
                <a:latin typeface="Myriad Pro Cond" panose="020B0503030403020204" pitchFamily="34" charset="0"/>
              </a:rPr>
            </a:br>
            <a:r>
              <a:rPr lang="en-US" sz="6600" b="1" dirty="0">
                <a:solidFill>
                  <a:srgbClr val="572327"/>
                </a:solidFill>
                <a:latin typeface="Myriad Pro Cond" panose="020B0503030403020204" pitchFamily="34" charset="0"/>
              </a:rPr>
              <a:t>guide me in my recovery, </a:t>
            </a:r>
            <a:br>
              <a:rPr lang="en-US" sz="6600" b="1" dirty="0">
                <a:solidFill>
                  <a:srgbClr val="572327"/>
                </a:solidFill>
                <a:latin typeface="Myriad Pro Cond" panose="020B0503030403020204" pitchFamily="34" charset="0"/>
              </a:rPr>
            </a:br>
            <a:r>
              <a:rPr lang="en-US" sz="6600" b="1" dirty="0">
                <a:solidFill>
                  <a:srgbClr val="572327"/>
                </a:solidFill>
                <a:latin typeface="Myriad Pro Cond" panose="020B0503030403020204" pitchFamily="34" charset="0"/>
              </a:rPr>
              <a:t>show me how to live.</a:t>
            </a:r>
          </a:p>
        </p:txBody>
      </p:sp>
      <p:pic>
        <p:nvPicPr>
          <p:cNvPr id="3" name="Picture 2">
            <a:extLst>
              <a:ext uri="{FF2B5EF4-FFF2-40B4-BE49-F238E27FC236}">
                <a16:creationId xmlns:a16="http://schemas.microsoft.com/office/drawing/2014/main" id="{D88F5573-B6E3-952E-FA87-A92BC2D0DEF2}"/>
              </a:ext>
            </a:extLst>
          </p:cNvPr>
          <p:cNvPicPr>
            <a:picLocks noChangeAspect="1"/>
          </p:cNvPicPr>
          <p:nvPr/>
        </p:nvPicPr>
        <p:blipFill>
          <a:blip r:embed="rId3"/>
          <a:stretch>
            <a:fillRect/>
          </a:stretch>
        </p:blipFill>
        <p:spPr>
          <a:xfrm>
            <a:off x="9442559" y="4572000"/>
            <a:ext cx="2286000" cy="2286000"/>
          </a:xfrm>
          <a:prstGeom prst="rect">
            <a:avLst/>
          </a:prstGeom>
        </p:spPr>
      </p:pic>
    </p:spTree>
    <p:extLst>
      <p:ext uri="{BB962C8B-B14F-4D97-AF65-F5344CB8AC3E}">
        <p14:creationId xmlns:p14="http://schemas.microsoft.com/office/powerpoint/2010/main" val="41026866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1018</TotalTime>
  <Words>830</Words>
  <Application>Microsoft Macintosh PowerPoint</Application>
  <PresentationFormat>Widescreen</PresentationFormat>
  <Paragraphs>27</Paragraphs>
  <Slides>9</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Myriad Pro Cond</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Stacy Fowler</dc:creator>
  <cp:lastModifiedBy>Stacy Fowler</cp:lastModifiedBy>
  <cp:revision>21</cp:revision>
  <dcterms:created xsi:type="dcterms:W3CDTF">2026-08-21T19:31:57Z</dcterms:created>
  <dcterms:modified xsi:type="dcterms:W3CDTF">2026-09-16T15:50:06Z</dcterms:modified>
</cp:coreProperties>
</file>