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10.jpg" ContentType="image/jpg"/>
  <Override PartName="/ppt/media/image11.jpg" ContentType="image/jpg"/>
  <Override PartName="/ppt/media/image12.jpg" ContentType="image/jpg"/>
  <Override PartName="/ppt/media/image13.jpg" ContentType="image/jpg"/>
  <Override PartName="/ppt/media/image14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4" r:id="rId2"/>
  </p:sldMasterIdLst>
  <p:notesMasterIdLst>
    <p:notesMasterId r:id="rId41"/>
  </p:notesMasterIdLst>
  <p:sldIdLst>
    <p:sldId id="256" r:id="rId3"/>
    <p:sldId id="263" r:id="rId4"/>
    <p:sldId id="258" r:id="rId5"/>
    <p:sldId id="260" r:id="rId6"/>
    <p:sldId id="285" r:id="rId7"/>
    <p:sldId id="268" r:id="rId8"/>
    <p:sldId id="266" r:id="rId9"/>
    <p:sldId id="267" r:id="rId10"/>
    <p:sldId id="275" r:id="rId11"/>
    <p:sldId id="269" r:id="rId12"/>
    <p:sldId id="261" r:id="rId13"/>
    <p:sldId id="284" r:id="rId14"/>
    <p:sldId id="290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297" r:id="rId23"/>
    <p:sldId id="286" r:id="rId24"/>
    <p:sldId id="306" r:id="rId25"/>
    <p:sldId id="296" r:id="rId26"/>
    <p:sldId id="307" r:id="rId27"/>
    <p:sldId id="295" r:id="rId28"/>
    <p:sldId id="308" r:id="rId29"/>
    <p:sldId id="293" r:id="rId30"/>
    <p:sldId id="309" r:id="rId31"/>
    <p:sldId id="310" r:id="rId32"/>
    <p:sldId id="311" r:id="rId33"/>
    <p:sldId id="265" r:id="rId34"/>
    <p:sldId id="272" r:id="rId35"/>
    <p:sldId id="273" r:id="rId36"/>
    <p:sldId id="270" r:id="rId37"/>
    <p:sldId id="289" r:id="rId38"/>
    <p:sldId id="276" r:id="rId39"/>
    <p:sldId id="274" r:id="rId40"/>
  </p:sldIdLst>
  <p:sldSz cx="12192000" cy="6858000"/>
  <p:notesSz cx="6858000" cy="9144000"/>
  <p:embeddedFontLst>
    <p:embeddedFont>
      <p:font typeface="Aptos Black" panose="020B0004020202020204" pitchFamily="34" charset="0"/>
      <p:bold r:id="rId42"/>
      <p:italic r:id="rId43"/>
      <p:boldItalic r:id="rId44"/>
    </p:embeddedFont>
    <p:embeddedFont>
      <p:font typeface="Arial Narrow" panose="020B0604020202020204" pitchFamily="34" charset="0"/>
      <p:regular r:id="rId45"/>
      <p:bold r:id="rId46"/>
      <p:italic r:id="rId47"/>
      <p:boldItalic r:id="rId48"/>
    </p:embeddedFont>
    <p:embeddedFont>
      <p:font typeface="Myriad Pro Cond" panose="020B0506030403020204" pitchFamily="34" charset="0"/>
      <p:regular r:id="rId49"/>
      <p:bold r:id="rId50"/>
      <p:italic r:id="rId51"/>
      <p:boldItalic r:id="rId52"/>
    </p:embeddedFont>
    <p:embeddedFont>
      <p:font typeface="Segoe UI" panose="020B0502040204020203" pitchFamily="34" charset="0"/>
      <p:regular r:id="rId53"/>
      <p:bold r:id="rId54"/>
      <p:italic r:id="rId55"/>
      <p:bold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BD40"/>
    <a:srgbClr val="DB212E"/>
    <a:srgbClr val="74C4E9"/>
    <a:srgbClr val="572327"/>
    <a:srgbClr val="443B73"/>
    <a:srgbClr val="9DBCAC"/>
    <a:srgbClr val="F16737"/>
    <a:srgbClr val="E3D2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14"/>
    <p:restoredTop sz="94676"/>
  </p:normalViewPr>
  <p:slideViewPr>
    <p:cSldViewPr snapToGrid="0">
      <p:cViewPr>
        <p:scale>
          <a:sx n="132" d="100"/>
          <a:sy n="132" d="100"/>
        </p:scale>
        <p:origin x="144" y="4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8" Type="http://schemas.openxmlformats.org/officeDocument/2006/relationships/slide" Target="slides/slide6.xml"/><Relationship Id="rId51" Type="http://schemas.openxmlformats.org/officeDocument/2006/relationships/font" Target="fonts/font10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5.fntdata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8.fntdata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Influence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C90-4C5D-84BD-4C20591D6160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189-40F1-8109-4BBBA10A8A3F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189-40F1-8109-4BBBA10A8A3F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456-469E-B9F8-D6DD7DA4A2D3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97" b="0" i="0" u="none" strike="noStrike" kern="1200" baseline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0EEA005-F1FF-4F69-A561-0CDEE1A130CF}" type="VALUE">
                      <a:rPr lang="en-US" sz="1400" b="1"/>
                      <a:pPr>
                        <a:defRPr>
                          <a:solidFill>
                            <a:srgbClr val="FFFF00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97" b="0" i="0" u="none" strike="noStrike" kern="1200" baseline="0">
                      <a:solidFill>
                        <a:srgbClr val="FFFF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C90-4C5D-84BD-4C20591D616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2A0F6337-E7A6-451A-8B04-20D648431ECF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456-469E-B9F8-D6DD7DA4A2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1">
                  <c:v>NA LITERATURE</c:v>
                </c:pt>
                <c:pt idx="3">
                  <c:v>FAMILY</c:v>
                </c:pt>
                <c:pt idx="5">
                  <c:v>NA MEMBER</c:v>
                </c:pt>
                <c:pt idx="6">
                  <c:v>OTHER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0.15</c:v>
                </c:pt>
                <c:pt idx="1">
                  <c:v>0.16</c:v>
                </c:pt>
                <c:pt idx="2">
                  <c:v>0.17</c:v>
                </c:pt>
                <c:pt idx="3">
                  <c:v>0.28999999999999998</c:v>
                </c:pt>
                <c:pt idx="4">
                  <c:v>0.38</c:v>
                </c:pt>
                <c:pt idx="5">
                  <c:v>0.55000000000000004</c:v>
                </c:pt>
                <c:pt idx="6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56-469E-B9F8-D6DD7DA4A2D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3"/>
        <c:axId val="817440496"/>
        <c:axId val="817442896"/>
      </c:barChart>
      <c:catAx>
        <c:axId val="817440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7442896"/>
        <c:crosses val="autoZero"/>
        <c:auto val="1"/>
        <c:lblAlgn val="ctr"/>
        <c:lblOffset val="100"/>
        <c:noMultiLvlLbl val="0"/>
      </c:catAx>
      <c:valAx>
        <c:axId val="81744289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81744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22F12-E2AB-D248-8447-424D1EC21CCB}" type="datetimeFigureOut">
              <a:rPr lang="en-US" smtClean="0"/>
              <a:t>9/29/26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7EE1E-A4D8-1047-ACF5-B01CF31906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531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7EE1E-A4D8-1047-ACF5-B01CF31906A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35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7EE1E-A4D8-1047-ACF5-B01CF31906A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458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412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PSA from the Ontario Region PR is a great example of PR in action at the local level.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367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309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CBD96-9D60-4EAF-78A8-752FF348E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FE8D78-39C9-66B1-1AD3-346B97EEB7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829207-79B1-A253-4D3F-DEFEE0C669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Regions were grouped based on signs of active PR work, such as clear descriptions of their efforts and participation in conferences or outreach.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775C8-2A64-A3E2-32B8-DE6A7B6808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552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Little intro before the personal story videos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612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AE9E5-7A95-444F-3996-47EC5059C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9B7BAC-268B-3406-067F-99F17C3BB8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5A7A16-2FB7-611D-8D21-617BCBF102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Personal Stories from PR webinar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F62D5-B04B-924B-575D-469800B0E2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783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have an advantage as a fellowship because we already agreed on our primary purpose. It’s about how.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*4 out 5 regions have PR. That’s strong, but how do we fill in the gap?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872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7956F-AC29-9AB4-3AE9-2C3715B2C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3CDCD3-E7D2-E13C-559F-43846D112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75D6CC-6D07-FAEC-2141-6ED96C5414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3F2343-A9A8-13B1-9531-989864278F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584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BE226-1616-C33E-D45B-FB399A50B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436E91-8A2E-27DE-7F55-DDEAFF8A4E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BE8F19-D49C-F481-17D4-50D7C2F3B4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Service Effort is only 15%, showing the need for better PR.</a:t>
            </a:r>
          </a:p>
          <a:p>
            <a:r>
              <a:rPr lang="en-US" dirty="0"/>
              <a:t>Can use Under 21 at 1% as a serious outreach problem?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E5F9E-3E8C-2699-BCB1-260BD0E1B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9974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114BF-8D14-0B8C-E28C-86CFC7AD1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20C0B9-FF62-2238-A029-398A6DFCFA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F0D7BB-5327-493D-4490-5848C117E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WCNA Workshops &amp; Unity Day – Key Highlights</a:t>
            </a:r>
            <a:b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WCNA 38 marked a major expansion of PR efforts, with the first comprehensive set of Public Relations workshops bringing together members and professionals to strengthen cooperation and broaden NA’s reach.</a:t>
            </a:r>
            <a:b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Workshops focused on themes such as cooperation with public policy and communities, inclusive practices, effective language, engagement in corrections, and navigating topics like medication and membership.</a:t>
            </a:r>
            <a:b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central takeaway was the growing importance of collaboration—with government, researchers, and local partners—to increase understanding of NA and expand access to recovery.</a:t>
            </a:r>
            <a:b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Unity Day reinforced these efforts by highlighting global innovation in PR, including increased use of social media and shared learning across international communities.</a:t>
            </a:r>
            <a:b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Overall, the events emphasized that effective PR—grounded in data, relationships, and member experience—is essential to ensuring NA remains accessible and relevant for newcomers worldwide.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ACCDD-45FF-6A11-1057-9674CB9F33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3370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49B22-3C45-1645-7010-838A17E93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DE09C5-560D-51FD-6983-655C40099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2CDEF4-6B8C-C974-5E09-E6580629E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just about external PR, it’s about growing the Fellowship and increasing service.</a:t>
            </a:r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Hold learning days that feature PR mentorship.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Training events for new PR members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 a series of member stories on how PR service has had a positive impact on personal recovery.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3A8D9-ED03-60FE-689B-B020F01F2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495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5B22D-E7A0-4788-EE57-F39B60CA4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AB1688-26B1-8973-A939-A354B961FF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280E92-9B53-603D-3CBD-F58EF72E1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from PR webinar presentations that show what is working for PR.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074E5-98F5-9F0F-202D-97923C5149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61753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99E2D-2158-B18B-3210-C5CFC51E6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178C22-2A9E-CFF1-A696-E0B3FF2988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19BEFE-7922-B697-F4F1-9AC5F7E47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23DBB-34C2-423D-DEDF-0ED9E3D58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778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717D3-143A-8337-CD64-7B8BB7A9F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9C5B9C-DF55-7483-7E76-673CAE49D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CCC246-9461-FD9C-58A5-FDD2468C2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0C92F-3D1F-7EFB-C483-6083398A3F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4535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Area motivation: ownership mindset, can we reach H&amp;I level of passion?</a:t>
            </a:r>
          </a:p>
          <a:p>
            <a:r>
              <a:rPr lang="en-US" dirty="0"/>
              <a:t>Generate enthusiasm through personal stories, PR week, webinar engagement, to name a few. </a:t>
            </a:r>
          </a:p>
          <a:p>
            <a:r>
              <a:rPr lang="en-US" dirty="0"/>
              <a:t>PR in a box: Built from PR basics and handbook.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8301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Tailored </a:t>
            </a:r>
            <a:r>
              <a:rPr lang="en-US" dirty="0" err="1"/>
              <a:t>Powerpoints</a:t>
            </a:r>
            <a:r>
              <a:rPr lang="en-US" dirty="0"/>
              <a:t> for each audience</a:t>
            </a:r>
          </a:p>
          <a:p>
            <a:r>
              <a:rPr lang="en-US" dirty="0"/>
              <a:t>Social Media video series, like </a:t>
            </a:r>
            <a:r>
              <a:rPr lang="en-US" dirty="0" err="1"/>
              <a:t>Mythbusters</a:t>
            </a:r>
            <a:endParaRPr lang="en-US" dirty="0"/>
          </a:p>
          <a:p>
            <a:r>
              <a:rPr lang="en-US" dirty="0"/>
              <a:t>Set of materials that local bodies may select from based on needs.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80539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#2 We know the stats for Regional PR, but what about the truly local level?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9032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2C8ED-E0B7-CAB2-95AB-1396FDB1A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7C5D4E-3207-DD2D-E692-528B01AA9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C9D683-76CC-4EE7-4AA8-F1992D161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PSA to get their attention.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FD788B-D03F-64A5-F0B5-0E0C668237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66039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 one thing back to your region. Start one conversation. Build one PR effort. That’s how this grows.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outward facing PR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2303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May wish to add local contact information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EA2A3-FD21-5149-AC64-0E4D4EF4B55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755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9CE045-39CE-4D2A-F2B8-BC68160530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6395"/>
          <a:stretch>
            <a:fillRect/>
          </a:stretch>
        </p:blipFill>
        <p:spPr>
          <a:xfrm>
            <a:off x="-1" y="9653"/>
            <a:ext cx="12192001" cy="684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172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9DBCAC">
                <a:lumMod val="18000"/>
                <a:lumOff val="82000"/>
              </a:srgbClr>
            </a:gs>
            <a:gs pos="74000">
              <a:srgbClr val="9DBCAC"/>
            </a:gs>
            <a:gs pos="82000">
              <a:srgbClr val="9DBCAC"/>
            </a:gs>
            <a:gs pos="100000">
              <a:srgbClr val="9DBCAC">
                <a:lumMod val="54424"/>
                <a:lumOff val="45576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5D7F3-7CAB-6970-2ABF-B60AEB5E8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Myriad Pro Cond" panose="020B0506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335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0">
              <a:srgbClr val="DB212E">
                <a:lumMod val="14000"/>
                <a:lumOff val="86000"/>
              </a:srgbClr>
            </a:gs>
            <a:gs pos="73000">
              <a:srgbClr val="DB212E"/>
            </a:gs>
            <a:gs pos="82000">
              <a:srgbClr val="DB212E"/>
            </a:gs>
            <a:gs pos="100000">
              <a:srgbClr val="DB212E">
                <a:lumMod val="45000"/>
                <a:lumOff val="55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89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>
          <a:gsLst>
            <a:gs pos="0">
              <a:srgbClr val="F8BD40">
                <a:lumMod val="29860"/>
                <a:lumOff val="70140"/>
              </a:srgbClr>
            </a:gs>
            <a:gs pos="73000">
              <a:srgbClr val="F8BD40"/>
            </a:gs>
            <a:gs pos="82000">
              <a:srgbClr val="F8BD40"/>
            </a:gs>
            <a:gs pos="100000">
              <a:srgbClr val="F8BD40">
                <a:lumMod val="38816"/>
                <a:lumOff val="61184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92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gradFill>
          <a:gsLst>
            <a:gs pos="0">
              <a:srgbClr val="572327">
                <a:lumMod val="37895"/>
                <a:lumOff val="62105"/>
              </a:srgbClr>
            </a:gs>
            <a:gs pos="71000">
              <a:srgbClr val="572327"/>
            </a:gs>
            <a:gs pos="81000">
              <a:srgbClr val="572327">
                <a:lumMod val="91571"/>
              </a:srgbClr>
            </a:gs>
            <a:gs pos="100000">
              <a:srgbClr val="572327">
                <a:lumMod val="39926"/>
                <a:lumOff val="60074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8511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9DBC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7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rgbClr val="F8B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811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bg>
      <p:bgPr>
        <a:solidFill>
          <a:srgbClr val="F16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906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bg>
      <p:bgPr>
        <a:solidFill>
          <a:srgbClr val="E3D2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1606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bg>
      <p:bgPr>
        <a:solidFill>
          <a:srgbClr val="5723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207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1177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EEB58B5-D811-CED2-2319-DD67EA6E2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3919" y="907604"/>
            <a:ext cx="512212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42585F1-1519-82A8-8EC6-7B21FAA55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53919" y="3387279"/>
            <a:ext cx="512212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" name="Picture 2" descr="A blue and green circle on a black background&#10;&#10;Description automatically generated">
            <a:extLst>
              <a:ext uri="{FF2B5EF4-FFF2-40B4-BE49-F238E27FC236}">
                <a16:creationId xmlns:a16="http://schemas.microsoft.com/office/drawing/2014/main" id="{5B7A9675-4576-C241-6E25-96D4850B57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r="11229"/>
          <a:stretch/>
        </p:blipFill>
        <p:spPr>
          <a:xfrm>
            <a:off x="135019" y="-72836"/>
            <a:ext cx="12056981" cy="6736080"/>
          </a:xfrm>
          <a:prstGeom prst="rect">
            <a:avLst/>
          </a:prstGeom>
        </p:spPr>
      </p:pic>
      <p:pic>
        <p:nvPicPr>
          <p:cNvPr id="11" name="Picture 10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42FFDAB9-2627-ED96-44B2-92BE5B8B21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0417" y="2530602"/>
            <a:ext cx="32385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65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16EBD-4D78-53E4-24DD-CA1B588BE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E8090-6D6F-4D57-4BD0-AFC89D776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146A9-24FD-6E83-C8DB-A8F8F0EF3C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9C89C3-EF67-5846-A7C9-5224091F7A5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FF4E5-57ED-0296-9F82-86711AED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DFBDA-A43C-502A-9D73-1A0D2845F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E1EA52-F793-184F-BAB1-87CDEF090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0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19E7E09-3760-522A-AED8-6D7F298667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367864"/>
            <a:ext cx="12192001" cy="9929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7B5E19-D291-96EA-567B-937500A63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1573"/>
            <a:ext cx="10515600" cy="1325563"/>
          </a:xfrm>
        </p:spPr>
        <p:txBody>
          <a:bodyPr/>
          <a:lstStyle>
            <a:lvl1pPr>
              <a:defRPr>
                <a:solidFill>
                  <a:srgbClr val="001B5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2ED60B3-4F96-5F29-D8F6-639CCBCA7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710" y="1693427"/>
            <a:ext cx="10960875" cy="49630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847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B5E19-D291-96EA-567B-937500A63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1573"/>
            <a:ext cx="10515600" cy="10176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26654-8B52-C6B1-EA77-E6037DA93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710" y="1693427"/>
            <a:ext cx="10960875" cy="49630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0041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37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83031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EEB58B5-D811-CED2-2319-DD67EA6E2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3919" y="907604"/>
            <a:ext cx="512212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42585F1-1519-82A8-8EC6-7B21FAA55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53919" y="3387279"/>
            <a:ext cx="512212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" name="Picture 2" descr="A blue and green circle on a black background&#10;&#10;Description automatically generated">
            <a:extLst>
              <a:ext uri="{FF2B5EF4-FFF2-40B4-BE49-F238E27FC236}">
                <a16:creationId xmlns:a16="http://schemas.microsoft.com/office/drawing/2014/main" id="{5B7A9675-4576-C241-6E25-96D4850B57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11229"/>
          <a:stretch/>
        </p:blipFill>
        <p:spPr>
          <a:xfrm>
            <a:off x="135019" y="0"/>
            <a:ext cx="12056981" cy="673608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11" name="Picture 10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42FFDAB9-2627-ED96-44B2-92BE5B8B21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38225" y="2609850"/>
            <a:ext cx="32385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28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EEB58B5-D811-CED2-2319-DD67EA6E2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3919" y="907604"/>
            <a:ext cx="512212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42585F1-1519-82A8-8EC6-7B21FAA55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53919" y="3387279"/>
            <a:ext cx="512212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" name="Picture 2" descr="A blue and green circle on a black background&#10;&#10;Description automatically generated">
            <a:extLst>
              <a:ext uri="{FF2B5EF4-FFF2-40B4-BE49-F238E27FC236}">
                <a16:creationId xmlns:a16="http://schemas.microsoft.com/office/drawing/2014/main" id="{5B7A9675-4576-C241-6E25-96D4850B57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r="11229"/>
          <a:stretch/>
        </p:blipFill>
        <p:spPr>
          <a:xfrm>
            <a:off x="135019" y="-72836"/>
            <a:ext cx="12056981" cy="6736080"/>
          </a:xfrm>
          <a:prstGeom prst="rect">
            <a:avLst/>
          </a:prstGeom>
        </p:spPr>
      </p:pic>
      <p:pic>
        <p:nvPicPr>
          <p:cNvPr id="11" name="Picture 10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42FFDAB9-2627-ED96-44B2-92BE5B8B21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0417" y="2530602"/>
            <a:ext cx="32385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72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525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CD8CB1-895E-2FF1-6227-2918619E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EADB6-5C68-4BA3-5C05-4AF074F8E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5440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1" r:id="rId8"/>
    <p:sldLayoutId id="2147483660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i="0" kern="1200">
          <a:solidFill>
            <a:schemeClr val="tx1"/>
          </a:solidFill>
          <a:latin typeface="Myriad Pro Cond" panose="020B0506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C9481-3373-F77E-D5B4-90CD07CCA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9DB74-2EC1-A382-0344-EDA362CFE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427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rgbClr val="00B9FF"/>
          </a:solidFill>
          <a:latin typeface="Arial Narrow" panose="020B0604020202020204" pitchFamily="34" charset="0"/>
          <a:ea typeface="+mj-ea"/>
          <a:cs typeface="Arial Narrow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chart" Target="../charts/chart1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jpeg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2.png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054751C-D97A-3E53-FA44-F14729E1B74D}"/>
              </a:ext>
            </a:extLst>
          </p:cNvPr>
          <p:cNvSpPr/>
          <p:nvPr/>
        </p:nvSpPr>
        <p:spPr>
          <a:xfrm>
            <a:off x="76200" y="508000"/>
            <a:ext cx="10503061" cy="3846885"/>
          </a:xfrm>
          <a:prstGeom prst="rect">
            <a:avLst/>
          </a:prstGeom>
          <a:solidFill>
            <a:srgbClr val="E3D2C1">
              <a:alpha val="5442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E89392-CD26-F8B7-FC23-92702A02A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5566" y="4354885"/>
            <a:ext cx="3796434" cy="25031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2B5B6D-C553-4906-7E1A-9DD0CA7DE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9" y="588433"/>
            <a:ext cx="10896658" cy="37664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840126-B2ED-C5D2-72C0-7962346D9DF7}"/>
              </a:ext>
            </a:extLst>
          </p:cNvPr>
          <p:cNvSpPr/>
          <p:nvPr/>
        </p:nvSpPr>
        <p:spPr>
          <a:xfrm>
            <a:off x="2135700" y="4354884"/>
            <a:ext cx="5116923" cy="1588715"/>
          </a:xfrm>
          <a:prstGeom prst="rect">
            <a:avLst/>
          </a:prstGeom>
          <a:solidFill>
            <a:srgbClr val="E3D2C1">
              <a:alpha val="5442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EC12-082F-232C-4CC6-DD723825A974}"/>
              </a:ext>
            </a:extLst>
          </p:cNvPr>
          <p:cNvSpPr txBox="1">
            <a:spLocks/>
          </p:cNvSpPr>
          <p:nvPr/>
        </p:nvSpPr>
        <p:spPr>
          <a:xfrm>
            <a:off x="2264736" y="4227693"/>
            <a:ext cx="5969802" cy="10230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tx1"/>
                </a:solidFill>
                <a:latin typeface="Myriad Pro Cond" panose="020B0506030403020204" pitchFamily="34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572327"/>
                </a:solidFill>
              </a:rPr>
              <a:t>5 September 2026</a:t>
            </a:r>
          </a:p>
          <a:p>
            <a:r>
              <a:rPr lang="en-US" dirty="0">
                <a:solidFill>
                  <a:srgbClr val="572327"/>
                </a:solidFill>
              </a:rPr>
              <a:t>Part 1</a:t>
            </a:r>
          </a:p>
        </p:txBody>
      </p:sp>
    </p:spTree>
    <p:extLst>
      <p:ext uri="{BB962C8B-B14F-4D97-AF65-F5344CB8AC3E}">
        <p14:creationId xmlns:p14="http://schemas.microsoft.com/office/powerpoint/2010/main" val="3599870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ACD421-5951-F93D-274A-B6822AC91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428" y="0"/>
            <a:ext cx="10355483" cy="689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4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C96804-3331-DB2F-0F71-DC6743EFF30F}"/>
              </a:ext>
            </a:extLst>
          </p:cNvPr>
          <p:cNvSpPr txBox="1"/>
          <p:nvPr/>
        </p:nvSpPr>
        <p:spPr>
          <a:xfrm>
            <a:off x="231720" y="87207"/>
            <a:ext cx="11728559" cy="691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200"/>
              </a:lnSpc>
              <a:spcBef>
                <a:spcPts val="600"/>
              </a:spcBef>
            </a:pPr>
            <a:r>
              <a:rPr lang="en-US" sz="6200" b="1" dirty="0">
                <a:solidFill>
                  <a:srgbClr val="DB212E"/>
                </a:solidFill>
                <a:latin typeface="Myriad Pro Cond" panose="020B0503030403020204" pitchFamily="34" charset="0"/>
              </a:rPr>
              <a:t>TODAY’S AGENDA</a:t>
            </a:r>
          </a:p>
          <a:p>
            <a:pPr marL="857250" indent="-857250">
              <a:lnSpc>
                <a:spcPts val="62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rgbClr val="572327"/>
                </a:solidFill>
                <a:latin typeface="Myriad Pro Cond" panose="020B0503030403020204" pitchFamily="34" charset="0"/>
              </a:rPr>
              <a:t>NA World Service happenings</a:t>
            </a:r>
          </a:p>
          <a:p>
            <a:pPr marL="857250" indent="-857250">
              <a:lnSpc>
                <a:spcPts val="62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rgbClr val="572327"/>
                </a:solidFill>
                <a:latin typeface="Myriad Pro Cond" panose="020B0503030403020204" pitchFamily="34" charset="0"/>
              </a:rPr>
              <a:t>Public Relations presentation</a:t>
            </a:r>
          </a:p>
          <a:p>
            <a:pPr marL="857250" indent="-857250">
              <a:lnSpc>
                <a:spcPts val="62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rgbClr val="F16737"/>
                </a:solidFill>
                <a:latin typeface="Myriad Pro Cond" panose="020B0503030403020204" pitchFamily="34" charset="0"/>
              </a:rPr>
              <a:t>Moment of silence &amp; Serenity Prayer </a:t>
            </a:r>
          </a:p>
          <a:p>
            <a:pPr marL="857250" indent="-857250">
              <a:lnSpc>
                <a:spcPts val="62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rgbClr val="572327"/>
                </a:solidFill>
                <a:latin typeface="Myriad Pro Cond" panose="020B0503030403020204" pitchFamily="34" charset="0"/>
              </a:rPr>
              <a:t>Videos</a:t>
            </a:r>
          </a:p>
          <a:p>
            <a:pPr marL="857250" indent="-857250">
              <a:lnSpc>
                <a:spcPts val="62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rgbClr val="572327"/>
                </a:solidFill>
                <a:latin typeface="Myriad Pro Cond" panose="020B0503030403020204" pitchFamily="34" charset="0"/>
              </a:rPr>
              <a:t>Update on safety and belonging project about gender-neutral language</a:t>
            </a:r>
          </a:p>
          <a:p>
            <a:pPr marL="857250" indent="-857250">
              <a:lnSpc>
                <a:spcPts val="62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rgbClr val="572327"/>
                </a:solidFill>
                <a:latin typeface="Myriad Pro Cond" panose="020B0503030403020204" pitchFamily="34" charset="0"/>
              </a:rPr>
              <a:t>Four recovery speakers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8C0461-A3F3-8A0F-9679-6FAB8F685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600" y="457200"/>
            <a:ext cx="21717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585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458358-5778-276E-AA06-11A05C039393}"/>
              </a:ext>
            </a:extLst>
          </p:cNvPr>
          <p:cNvSpPr txBox="1"/>
          <p:nvPr/>
        </p:nvSpPr>
        <p:spPr>
          <a:xfrm>
            <a:off x="231720" y="87207"/>
            <a:ext cx="11728559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200"/>
              </a:lnSpc>
              <a:spcBef>
                <a:spcPts val="600"/>
              </a:spcBef>
            </a:pPr>
            <a:r>
              <a:rPr lang="en-US" sz="6000" b="1" dirty="0">
                <a:solidFill>
                  <a:srgbClr val="572327"/>
                </a:solidFill>
                <a:latin typeface="Myriad Pro Cond" panose="020B0503030403020204" pitchFamily="34" charset="0"/>
              </a:rPr>
              <a:t>My NA app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43BCBDC-1DD7-B979-826D-89BDBB1F5202}"/>
              </a:ext>
            </a:extLst>
          </p:cNvPr>
          <p:cNvGrpSpPr/>
          <p:nvPr/>
        </p:nvGrpSpPr>
        <p:grpSpPr>
          <a:xfrm>
            <a:off x="170529" y="974629"/>
            <a:ext cx="11789750" cy="4612194"/>
            <a:chOff x="2338130" y="2741304"/>
            <a:chExt cx="7900416" cy="3090672"/>
          </a:xfrm>
        </p:grpSpPr>
        <p:pic>
          <p:nvPicPr>
            <p:cNvPr id="3" name="Image 1" descr="/mnt/data/Screenshot_20260811_134956_NA Meeting Search(1).jpg">
              <a:extLst>
                <a:ext uri="{FF2B5EF4-FFF2-40B4-BE49-F238E27FC236}">
                  <a16:creationId xmlns:a16="http://schemas.microsoft.com/office/drawing/2014/main" id="{C2603A4A-92D8-94E3-60D8-35C83BEA6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38130" y="2741304"/>
              <a:ext cx="1426464" cy="3090672"/>
            </a:xfrm>
            <a:prstGeom prst="rect">
              <a:avLst/>
            </a:prstGeom>
          </p:spPr>
        </p:pic>
        <p:pic>
          <p:nvPicPr>
            <p:cNvPr id="4" name="Image 2" descr="/mnt/data/Screenshot_20260811_135134_NA Meeting Search(1).jpg">
              <a:extLst>
                <a:ext uri="{FF2B5EF4-FFF2-40B4-BE49-F238E27FC236}">
                  <a16:creationId xmlns:a16="http://schemas.microsoft.com/office/drawing/2014/main" id="{DB209C66-5375-E750-99E0-A12BBF163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56618" y="2741304"/>
              <a:ext cx="1426464" cy="3090672"/>
            </a:xfrm>
            <a:prstGeom prst="rect">
              <a:avLst/>
            </a:prstGeom>
          </p:spPr>
        </p:pic>
        <p:pic>
          <p:nvPicPr>
            <p:cNvPr id="5" name="Image 3" descr="/mnt/data/Screenshot_20260811_135203_NA Meeting Search(1).jpg">
              <a:extLst>
                <a:ext uri="{FF2B5EF4-FFF2-40B4-BE49-F238E27FC236}">
                  <a16:creationId xmlns:a16="http://schemas.microsoft.com/office/drawing/2014/main" id="{AE155B56-602D-FA0B-68DB-295908983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75106" y="2741304"/>
              <a:ext cx="1426464" cy="3090672"/>
            </a:xfrm>
            <a:prstGeom prst="rect">
              <a:avLst/>
            </a:prstGeom>
          </p:spPr>
        </p:pic>
        <p:pic>
          <p:nvPicPr>
            <p:cNvPr id="6" name="Image 4" descr="/mnt/data/Screenshot_20260811_135228_NA Meeting Search(1).jpg">
              <a:extLst>
                <a:ext uri="{FF2B5EF4-FFF2-40B4-BE49-F238E27FC236}">
                  <a16:creationId xmlns:a16="http://schemas.microsoft.com/office/drawing/2014/main" id="{50776DF7-895B-1681-D980-47DB35A7C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93594" y="2741304"/>
              <a:ext cx="1426464" cy="3090672"/>
            </a:xfrm>
            <a:prstGeom prst="rect">
              <a:avLst/>
            </a:prstGeom>
          </p:spPr>
        </p:pic>
        <p:pic>
          <p:nvPicPr>
            <p:cNvPr id="7" name="Image 5" descr="/mnt/data/Screenshot_20260811_135321_NA Meeting Search(1).jpg">
              <a:extLst>
                <a:ext uri="{FF2B5EF4-FFF2-40B4-BE49-F238E27FC236}">
                  <a16:creationId xmlns:a16="http://schemas.microsoft.com/office/drawing/2014/main" id="{A42B5FA2-3F74-7060-0E9D-22EAD1A8D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12082" y="2741304"/>
              <a:ext cx="1426464" cy="3090672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BF3DC63-EED4-3C6B-72FF-BDE3463BA3B7}"/>
              </a:ext>
            </a:extLst>
          </p:cNvPr>
          <p:cNvSpPr txBox="1"/>
          <p:nvPr/>
        </p:nvSpPr>
        <p:spPr>
          <a:xfrm>
            <a:off x="170529" y="5883371"/>
            <a:ext cx="11897541" cy="84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200"/>
              </a:lnSpc>
              <a:spcBef>
                <a:spcPts val="600"/>
              </a:spcBef>
            </a:pPr>
            <a:r>
              <a:rPr lang="en-US" sz="5000" b="1" dirty="0">
                <a:solidFill>
                  <a:schemeClr val="bg1"/>
                </a:solidFill>
                <a:latin typeface="Myriad Pro Cond" panose="020B0503030403020204" pitchFamily="34" charset="0"/>
              </a:rPr>
              <a:t>Insta: @narcoticsanonymous     FB: @naworldservices</a:t>
            </a:r>
          </a:p>
        </p:txBody>
      </p:sp>
    </p:spTree>
    <p:extLst>
      <p:ext uri="{BB962C8B-B14F-4D97-AF65-F5344CB8AC3E}">
        <p14:creationId xmlns:p14="http://schemas.microsoft.com/office/powerpoint/2010/main" val="55054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D5DF5F-6746-6995-E169-28C919D51C30}"/>
              </a:ext>
            </a:extLst>
          </p:cNvPr>
          <p:cNvSpPr txBox="1"/>
          <p:nvPr/>
        </p:nvSpPr>
        <p:spPr>
          <a:xfrm>
            <a:off x="231720" y="87207"/>
            <a:ext cx="11728559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200"/>
              </a:lnSpc>
              <a:spcBef>
                <a:spcPts val="600"/>
              </a:spcBef>
            </a:pPr>
            <a:r>
              <a:rPr lang="en-US" sz="6000" b="1" dirty="0">
                <a:solidFill>
                  <a:srgbClr val="572327"/>
                </a:solidFill>
                <a:latin typeface="Myriad Pro Cond" panose="020B0503030403020204" pitchFamily="34" charset="0"/>
              </a:rPr>
              <a:t>Issue Discussion Topics for 2026–2029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D4DECD-5E98-0B91-FEEB-B78C45B6E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6089"/>
            <a:ext cx="5841444" cy="32858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B11A85-7C6C-9AAC-98A4-9EEF8652C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556" y="1426088"/>
            <a:ext cx="5841444" cy="32858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EB005E-473B-274D-EC5E-2093FC412575}"/>
              </a:ext>
            </a:extLst>
          </p:cNvPr>
          <p:cNvSpPr txBox="1"/>
          <p:nvPr/>
        </p:nvSpPr>
        <p:spPr>
          <a:xfrm>
            <a:off x="130629" y="4992477"/>
            <a:ext cx="12061372" cy="1703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ts val="62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bg1"/>
                </a:solidFill>
                <a:latin typeface="Myriad Pro Cond" panose="020B0503030403020204" pitchFamily="34" charset="0"/>
              </a:rPr>
              <a:t>Attracting Members to Service and Mentoring Them</a:t>
            </a:r>
          </a:p>
          <a:p>
            <a:pPr marL="685800" indent="-685800">
              <a:lnSpc>
                <a:spcPts val="62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bg1"/>
                </a:solidFill>
                <a:latin typeface="Myriad Pro Cond" panose="020B0503030403020204" pitchFamily="34" charset="0"/>
              </a:rPr>
              <a:t>Area Service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FCE21F-8C0A-5505-43BA-1466E91E2E9B}"/>
              </a:ext>
            </a:extLst>
          </p:cNvPr>
          <p:cNvSpPr/>
          <p:nvPr/>
        </p:nvSpPr>
        <p:spPr>
          <a:xfrm>
            <a:off x="3650066" y="1067315"/>
            <a:ext cx="5139724" cy="615200"/>
          </a:xfrm>
          <a:prstGeom prst="rect">
            <a:avLst/>
          </a:prstGeom>
          <a:solidFill>
            <a:srgbClr val="9DBCAC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EBF369-9DEA-5D07-E836-8545E5A61A2E}"/>
              </a:ext>
            </a:extLst>
          </p:cNvPr>
          <p:cNvSpPr txBox="1"/>
          <p:nvPr/>
        </p:nvSpPr>
        <p:spPr>
          <a:xfrm>
            <a:off x="3620481" y="1020972"/>
            <a:ext cx="5139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Myriad Pro Cond" panose="020B0506030403020204" pitchFamily="34" charset="0"/>
              </a:rPr>
              <a:t>available soon at </a:t>
            </a:r>
            <a:r>
              <a:rPr lang="en-US" sz="4000" dirty="0">
                <a:ln w="12700">
                  <a:solidFill>
                    <a:schemeClr val="tx1"/>
                  </a:solidFill>
                </a:ln>
                <a:latin typeface="Myriad Pro Cond" panose="020B0506030403020204" pitchFamily="34" charset="0"/>
              </a:rPr>
              <a:t>na.org/IDT</a:t>
            </a:r>
          </a:p>
        </p:txBody>
      </p:sp>
    </p:spTree>
    <p:extLst>
      <p:ext uri="{BB962C8B-B14F-4D97-AF65-F5344CB8AC3E}">
        <p14:creationId xmlns:p14="http://schemas.microsoft.com/office/powerpoint/2010/main" val="2794963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205CC5-A9D9-5A6E-020C-4F458DE6BE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01" r="5912"/>
          <a:stretch>
            <a:fillRect/>
          </a:stretch>
        </p:blipFill>
        <p:spPr>
          <a:xfrm>
            <a:off x="-1" y="333572"/>
            <a:ext cx="12192001" cy="36575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22E736-DE73-540A-81ED-A990D069ED41}"/>
              </a:ext>
            </a:extLst>
          </p:cNvPr>
          <p:cNvSpPr txBox="1"/>
          <p:nvPr/>
        </p:nvSpPr>
        <p:spPr>
          <a:xfrm>
            <a:off x="176439" y="87211"/>
            <a:ext cx="7739971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200"/>
              </a:lnSpc>
              <a:spcBef>
                <a:spcPts val="600"/>
              </a:spcBef>
            </a:pPr>
            <a:r>
              <a:rPr lang="en-US" sz="6000" b="1" dirty="0">
                <a:solidFill>
                  <a:srgbClr val="443B73"/>
                </a:solidFill>
                <a:latin typeface="Myriad Pro Cond" panose="020B0503030403020204" pitchFamily="34" charset="0"/>
              </a:rPr>
              <a:t>Collaborative Plan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248E3E-7635-8BE7-9597-096D46909881}"/>
              </a:ext>
            </a:extLst>
          </p:cNvPr>
          <p:cNvSpPr txBox="1"/>
          <p:nvPr/>
        </p:nvSpPr>
        <p:spPr>
          <a:xfrm>
            <a:off x="2002178" y="4137052"/>
            <a:ext cx="9935552" cy="2221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lnSpc>
                <a:spcPts val="4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4000" dirty="0">
                <a:latin typeface="Myriad Pro Cond" panose="020B0506030403020204" pitchFamily="34" charset="0"/>
              </a:rPr>
              <a:t>Revising </a:t>
            </a:r>
            <a:r>
              <a:rPr lang="en-US" sz="4000" i="1" dirty="0">
                <a:latin typeface="Myriad Pro Cond" panose="020B0506030403020204" pitchFamily="34" charset="0"/>
              </a:rPr>
              <a:t>A Guide to Local Services in NA  </a:t>
            </a:r>
            <a:r>
              <a:rPr lang="en-US" sz="4000" dirty="0">
                <a:latin typeface="Myriad Pro Cond" panose="020B0506030403020204" pitchFamily="34" charset="0"/>
              </a:rPr>
              <a:t>and </a:t>
            </a:r>
            <a:br>
              <a:rPr lang="en-US" sz="4000" dirty="0">
                <a:latin typeface="Myriad Pro Cond" panose="020B0506030403020204" pitchFamily="34" charset="0"/>
              </a:rPr>
            </a:br>
            <a:r>
              <a:rPr lang="en-US" sz="4000" i="1" dirty="0">
                <a:latin typeface="Myriad Pro Cond" panose="020B0506030403020204" pitchFamily="34" charset="0"/>
              </a:rPr>
              <a:t>The Group Booklet </a:t>
            </a:r>
            <a:r>
              <a:rPr lang="en-US" sz="4000" dirty="0">
                <a:latin typeface="Myriad Pro Cond" panose="020B0506030403020204" pitchFamily="34" charset="0"/>
              </a:rPr>
              <a:t>(including IP #2, </a:t>
            </a:r>
            <a:r>
              <a:rPr lang="en-US" sz="4000" i="1" dirty="0">
                <a:latin typeface="Myriad Pro Cond" panose="020B0506030403020204" pitchFamily="34" charset="0"/>
              </a:rPr>
              <a:t>The Group</a:t>
            </a:r>
            <a:r>
              <a:rPr lang="en-US" sz="4000" dirty="0">
                <a:latin typeface="Myriad Pro Cond" panose="020B0506030403020204" pitchFamily="34" charset="0"/>
              </a:rPr>
              <a:t>)</a:t>
            </a:r>
          </a:p>
          <a:p>
            <a:pPr marL="274320" indent="-274320">
              <a:lnSpc>
                <a:spcPts val="4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4000" dirty="0">
                <a:latin typeface="Myriad Pro Cond" panose="020B0506030403020204" pitchFamily="34" charset="0"/>
              </a:rPr>
              <a:t>Safety and belonging/gender-neutral language</a:t>
            </a:r>
          </a:p>
          <a:p>
            <a:pPr marL="274320" indent="-274320">
              <a:lnSpc>
                <a:spcPts val="4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4000" dirty="0">
                <a:latin typeface="Myriad Pro Cond" panose="020B0506030403020204" pitchFamily="34" charset="0"/>
              </a:rPr>
              <a:t>A three-year conference cycle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05B025-8FC8-285C-211F-2FD5AD54B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37052"/>
            <a:ext cx="2040284" cy="18891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D462FC-FC78-A4EC-0B04-FC7FDBC31054}"/>
              </a:ext>
            </a:extLst>
          </p:cNvPr>
          <p:cNvSpPr txBox="1"/>
          <p:nvPr/>
        </p:nvSpPr>
        <p:spPr>
          <a:xfrm>
            <a:off x="2728686" y="6279392"/>
            <a:ext cx="10319657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  <a:spcBef>
                <a:spcPts val="300"/>
              </a:spcBef>
            </a:pPr>
            <a:r>
              <a:rPr lang="en-US" sz="4000" dirty="0">
                <a:solidFill>
                  <a:srgbClr val="DB212E"/>
                </a:solidFill>
                <a:latin typeface="Myriad Pro Cond" panose="020B0506030403020204" pitchFamily="34" charset="0"/>
              </a:rPr>
              <a:t>Collaborative plan can be found at </a:t>
            </a:r>
            <a:r>
              <a:rPr lang="en-US" sz="4000" dirty="0">
                <a:ln w="15875">
                  <a:solidFill>
                    <a:srgbClr val="DB212E"/>
                  </a:solidFill>
                </a:ln>
                <a:solidFill>
                  <a:srgbClr val="DB212E"/>
                </a:solidFill>
                <a:latin typeface="Myriad Pro Cond" panose="020B0506030403020204" pitchFamily="34" charset="0"/>
              </a:rPr>
              <a:t>na.org/planning</a:t>
            </a:r>
          </a:p>
        </p:txBody>
      </p:sp>
    </p:spTree>
    <p:extLst>
      <p:ext uri="{BB962C8B-B14F-4D97-AF65-F5344CB8AC3E}">
        <p14:creationId xmlns:p14="http://schemas.microsoft.com/office/powerpoint/2010/main" val="2377502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4902AB98-C57C-B919-22CE-2FE9D7FB76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84" b="13823"/>
          <a:stretch>
            <a:fillRect/>
          </a:stretch>
        </p:blipFill>
        <p:spPr>
          <a:xfrm>
            <a:off x="6271143" y="668787"/>
            <a:ext cx="5920858" cy="61892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EF87DE-8F96-29B5-ABD0-6BD165895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57456">
            <a:off x="1872986" y="2365403"/>
            <a:ext cx="4417089" cy="44170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CE983A-0F9F-1525-8204-D6671B8B7DF0}"/>
              </a:ext>
            </a:extLst>
          </p:cNvPr>
          <p:cNvSpPr txBox="1"/>
          <p:nvPr/>
        </p:nvSpPr>
        <p:spPr>
          <a:xfrm>
            <a:off x="231721" y="87207"/>
            <a:ext cx="5275688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200"/>
              </a:lnSpc>
              <a:spcBef>
                <a:spcPts val="600"/>
              </a:spcBef>
            </a:pPr>
            <a:r>
              <a:rPr lang="en-US" sz="6000" b="1" dirty="0">
                <a:solidFill>
                  <a:srgbClr val="572327"/>
                </a:solidFill>
                <a:latin typeface="Myriad Pro Cond" panose="020B0503030403020204" pitchFamily="34" charset="0"/>
              </a:rPr>
              <a:t>New NA literature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909D5E-A6A3-1E57-6BB1-F958C76CF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687" y="1936103"/>
            <a:ext cx="1828800" cy="4076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641496-9485-D09B-0A5B-2C84C5722BD4}"/>
              </a:ext>
            </a:extLst>
          </p:cNvPr>
          <p:cNvSpPr txBox="1"/>
          <p:nvPr/>
        </p:nvSpPr>
        <p:spPr>
          <a:xfrm>
            <a:off x="279680" y="974629"/>
            <a:ext cx="58163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DB212E"/>
                </a:solidFill>
                <a:latin typeface="Myriad Pro Cond" panose="020B0506030403020204" pitchFamily="34" charset="0"/>
              </a:rPr>
              <a:t>Read online at </a:t>
            </a:r>
            <a:r>
              <a:rPr lang="en-US" sz="5000" dirty="0">
                <a:ln w="15875">
                  <a:solidFill>
                    <a:srgbClr val="DB212E"/>
                  </a:solidFill>
                </a:ln>
                <a:solidFill>
                  <a:srgbClr val="DB212E"/>
                </a:solidFill>
                <a:latin typeface="Myriad Pro Cond" panose="020B0506030403020204" pitchFamily="34" charset="0"/>
              </a:rPr>
              <a:t>na.org/lit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179A87-7756-10F2-B963-D502992381D7}"/>
              </a:ext>
            </a:extLst>
          </p:cNvPr>
          <p:cNvSpPr txBox="1"/>
          <p:nvPr/>
        </p:nvSpPr>
        <p:spPr>
          <a:xfrm>
            <a:off x="231720" y="5883371"/>
            <a:ext cx="15939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DB212E"/>
                </a:solidFill>
                <a:latin typeface="Myriad Pro Cond" panose="020B0506030403020204" pitchFamily="34" charset="0"/>
              </a:rPr>
              <a:t>#3121</a:t>
            </a:r>
            <a:endParaRPr lang="en-US" sz="5000" dirty="0">
              <a:ln w="15875">
                <a:solidFill>
                  <a:srgbClr val="DB212E"/>
                </a:solidFill>
              </a:ln>
              <a:solidFill>
                <a:srgbClr val="DB212E"/>
              </a:solidFill>
              <a:latin typeface="Myriad Pro Cond" panose="020B05060304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C2FB09-866D-DC90-2DC4-2DD7B1B71A2F}"/>
              </a:ext>
            </a:extLst>
          </p:cNvPr>
          <p:cNvSpPr txBox="1"/>
          <p:nvPr/>
        </p:nvSpPr>
        <p:spPr>
          <a:xfrm>
            <a:off x="6738744" y="-70338"/>
            <a:ext cx="49856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DB212E"/>
                </a:solidFill>
                <a:latin typeface="Myriad Pro Cond" panose="020B0506030403020204" pitchFamily="34" charset="0"/>
              </a:rPr>
              <a:t>Find at </a:t>
            </a:r>
            <a:r>
              <a:rPr lang="en-US" sz="5000" dirty="0">
                <a:ln w="15875">
                  <a:solidFill>
                    <a:srgbClr val="DB212E"/>
                  </a:solidFill>
                </a:ln>
                <a:solidFill>
                  <a:srgbClr val="DB212E"/>
                </a:solidFill>
                <a:latin typeface="Myriad Pro Cond" panose="020B0506030403020204" pitchFamily="34" charset="0"/>
              </a:rPr>
              <a:t>na.org/basics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B735F3-DDA8-3752-11CA-96395C79679E}"/>
              </a:ext>
            </a:extLst>
          </p:cNvPr>
          <p:cNvSpPr txBox="1"/>
          <p:nvPr/>
        </p:nvSpPr>
        <p:spPr>
          <a:xfrm>
            <a:off x="6096000" y="6095927"/>
            <a:ext cx="22206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DB212E"/>
                </a:solidFill>
                <a:latin typeface="Myriad Pro Cond" panose="020B0506030403020204" pitchFamily="34" charset="0"/>
              </a:rPr>
              <a:t>#2101G</a:t>
            </a:r>
            <a:endParaRPr lang="en-US" sz="5000" dirty="0">
              <a:ln w="15875">
                <a:solidFill>
                  <a:srgbClr val="DB212E"/>
                </a:solidFill>
              </a:ln>
              <a:solidFill>
                <a:srgbClr val="DB212E"/>
              </a:solidFill>
              <a:latin typeface="Myriad Pro Cond" panose="020B0506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394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E9C8B8-06FA-E881-E141-6E35ED28A26F}"/>
              </a:ext>
            </a:extLst>
          </p:cNvPr>
          <p:cNvSpPr txBox="1"/>
          <p:nvPr/>
        </p:nvSpPr>
        <p:spPr>
          <a:xfrm>
            <a:off x="231720" y="87207"/>
            <a:ext cx="11728559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200"/>
              </a:lnSpc>
              <a:spcBef>
                <a:spcPts val="600"/>
              </a:spcBef>
            </a:pPr>
            <a:r>
              <a:rPr lang="en-US" sz="6000" b="1" dirty="0">
                <a:solidFill>
                  <a:srgbClr val="572327"/>
                </a:solidFill>
                <a:latin typeface="Myriad Pro Cond" panose="020B0503030403020204" pitchFamily="34" charset="0"/>
              </a:rPr>
              <a:t>How does the work get done?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0E5A7C-0A63-E343-E681-8921B0488EA6}"/>
              </a:ext>
            </a:extLst>
          </p:cNvPr>
          <p:cNvSpPr txBox="1"/>
          <p:nvPr/>
        </p:nvSpPr>
        <p:spPr>
          <a:xfrm>
            <a:off x="502416" y="3486776"/>
            <a:ext cx="45775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sz="5400" dirty="0">
                <a:solidFill>
                  <a:srgbClr val="F8BD40"/>
                </a:solidFill>
                <a:latin typeface="Myriad Pro Cond" panose="020B0506030403020204" pitchFamily="34" charset="0"/>
              </a:rPr>
              <a:t>Focus groups</a:t>
            </a:r>
          </a:p>
          <a:p>
            <a:pPr marL="685800" indent="-685800"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sz="5400" dirty="0">
                <a:solidFill>
                  <a:srgbClr val="F8BD40"/>
                </a:solidFill>
                <a:latin typeface="Myriad Pro Cond" panose="020B0506030403020204" pitchFamily="34" charset="0"/>
              </a:rPr>
              <a:t>Surveys</a:t>
            </a:r>
          </a:p>
          <a:p>
            <a:pPr marL="685800" indent="-685800"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sz="5400" dirty="0">
                <a:solidFill>
                  <a:srgbClr val="F8BD40"/>
                </a:solidFill>
                <a:latin typeface="Myriad Pro Cond" panose="020B0506030403020204" pitchFamily="34" charset="0"/>
              </a:rPr>
              <a:t>Questionnaires</a:t>
            </a:r>
          </a:p>
          <a:p>
            <a:pPr marL="685800" indent="-685800"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ü"/>
            </a:pPr>
            <a:r>
              <a:rPr lang="en-US" sz="5400" dirty="0">
                <a:solidFill>
                  <a:srgbClr val="F8BD40"/>
                </a:solidFill>
                <a:latin typeface="Myriad Pro Cond" panose="020B0506030403020204" pitchFamily="34" charset="0"/>
              </a:rPr>
              <a:t>Other tools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064469-090E-114D-2B07-CDE1F5DC5BBA}"/>
              </a:ext>
            </a:extLst>
          </p:cNvPr>
          <p:cNvSpPr txBox="1"/>
          <p:nvPr/>
        </p:nvSpPr>
        <p:spPr>
          <a:xfrm>
            <a:off x="502417" y="1215787"/>
            <a:ext cx="3014505" cy="2098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5400" b="1" dirty="0">
                <a:latin typeface="Myriad Pro Cond" panose="020B0506030403020204" pitchFamily="34" charset="0"/>
              </a:rPr>
              <a:t>old workgroup method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5FFDB8-F654-0D3B-AF3D-776AFDB42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397" y="1057171"/>
            <a:ext cx="5459604" cy="58008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F097D6-E337-E92B-C41F-DA84FCA1933E}"/>
              </a:ext>
            </a:extLst>
          </p:cNvPr>
          <p:cNvCxnSpPr/>
          <p:nvPr/>
        </p:nvCxnSpPr>
        <p:spPr>
          <a:xfrm>
            <a:off x="653143" y="1326380"/>
            <a:ext cx="2532184" cy="1909187"/>
          </a:xfrm>
          <a:prstGeom prst="line">
            <a:avLst/>
          </a:prstGeom>
          <a:ln w="98425">
            <a:solidFill>
              <a:srgbClr val="DB212E">
                <a:alpha val="66069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4BAB160-347B-B5A4-EADC-77F5C1290494}"/>
              </a:ext>
            </a:extLst>
          </p:cNvPr>
          <p:cNvCxnSpPr>
            <a:cxnSpLocks/>
          </p:cNvCxnSpPr>
          <p:nvPr/>
        </p:nvCxnSpPr>
        <p:spPr>
          <a:xfrm flipV="1">
            <a:off x="723481" y="1396688"/>
            <a:ext cx="2341266" cy="1836948"/>
          </a:xfrm>
          <a:prstGeom prst="line">
            <a:avLst/>
          </a:prstGeom>
          <a:ln w="98425">
            <a:solidFill>
              <a:srgbClr val="DB212E">
                <a:alpha val="66069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E2BE6E2-35E2-0DF5-B8E4-DC21F14C3B38}"/>
              </a:ext>
            </a:extLst>
          </p:cNvPr>
          <p:cNvSpPr txBox="1"/>
          <p:nvPr/>
        </p:nvSpPr>
        <p:spPr>
          <a:xfrm>
            <a:off x="3336053" y="859010"/>
            <a:ext cx="49856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ln w="15875">
                  <a:solidFill>
                    <a:schemeClr val="bg1"/>
                  </a:solidFill>
                </a:ln>
                <a:solidFill>
                  <a:schemeClr val="bg1"/>
                </a:solidFill>
                <a:latin typeface="Myriad Pro Cond" panose="020B0506030403020204" pitchFamily="34" charset="0"/>
              </a:rPr>
              <a:t>na.org/get-involved</a:t>
            </a:r>
          </a:p>
          <a:p>
            <a:r>
              <a:rPr lang="en-US" sz="5000" dirty="0">
                <a:ln w="15875">
                  <a:solidFill>
                    <a:schemeClr val="bg1"/>
                  </a:solidFill>
                </a:ln>
                <a:solidFill>
                  <a:schemeClr val="bg1"/>
                </a:solidFill>
                <a:latin typeface="Myriad Pro Cond" panose="020B0506030403020204" pitchFamily="34" charset="0"/>
              </a:rPr>
              <a:t>na.org/projects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4B2E09A-DB80-857D-FAED-38C08C85B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865" y="3124891"/>
            <a:ext cx="1589245" cy="377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517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98CEF2-62E7-0274-0DD8-84EA60772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314" y="-48566"/>
            <a:ext cx="10207498" cy="69065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DCF429-AD27-D1F2-3B8F-8296231C3E61}"/>
              </a:ext>
            </a:extLst>
          </p:cNvPr>
          <p:cNvSpPr txBox="1"/>
          <p:nvPr/>
        </p:nvSpPr>
        <p:spPr>
          <a:xfrm>
            <a:off x="4411227" y="6138587"/>
            <a:ext cx="5740957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200"/>
              </a:lnSpc>
              <a:spcBef>
                <a:spcPts val="600"/>
              </a:spcBef>
            </a:pPr>
            <a:r>
              <a:rPr lang="en-US" sz="6000" b="1" dirty="0">
                <a:solidFill>
                  <a:srgbClr val="572327"/>
                </a:solidFill>
                <a:latin typeface="Myriad Pro Cond" panose="020B0503030403020204" pitchFamily="34" charset="0"/>
              </a:rPr>
              <a:t>na.org/contribute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CD4C73-C150-E8B3-75CC-2FFE789DC9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1714" b="15087"/>
          <a:stretch>
            <a:fillRect/>
          </a:stretch>
        </p:blipFill>
        <p:spPr>
          <a:xfrm>
            <a:off x="0" y="0"/>
            <a:ext cx="3233847" cy="26307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2109FB-B05A-34B3-321C-4D6063AE0346}"/>
              </a:ext>
            </a:extLst>
          </p:cNvPr>
          <p:cNvSpPr txBox="1"/>
          <p:nvPr/>
        </p:nvSpPr>
        <p:spPr>
          <a:xfrm>
            <a:off x="1984502" y="2130250"/>
            <a:ext cx="1336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Myriad Pro Cond" panose="020B0506030403020204" pitchFamily="34" charset="0"/>
              </a:rPr>
              <a:t>Angola group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364DB6-D1EF-3850-B937-FB2C62CF20F6}"/>
              </a:ext>
            </a:extLst>
          </p:cNvPr>
          <p:cNvSpPr txBox="1"/>
          <p:nvPr/>
        </p:nvSpPr>
        <p:spPr>
          <a:xfrm>
            <a:off x="3210354" y="4298599"/>
            <a:ext cx="318700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Myriad Pro Cond" panose="020B0506030403020204" pitchFamily="34" charset="0"/>
              </a:rPr>
              <a:t>Zambian member receiving lit from the Afri-can Zonal Forum lit drive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E82017-26A4-1258-63ED-0D8351299381}"/>
              </a:ext>
            </a:extLst>
          </p:cNvPr>
          <p:cNvSpPr txBox="1"/>
          <p:nvPr/>
        </p:nvSpPr>
        <p:spPr>
          <a:xfrm>
            <a:off x="6167027" y="2629252"/>
            <a:ext cx="1336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Myriad Pro Cond" panose="020B0506030403020204" pitchFamily="34" charset="0"/>
              </a:rPr>
              <a:t>Cuba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961416-2008-C631-4231-8AF9A71C432B}"/>
              </a:ext>
            </a:extLst>
          </p:cNvPr>
          <p:cNvSpPr txBox="1"/>
          <p:nvPr/>
        </p:nvSpPr>
        <p:spPr>
          <a:xfrm>
            <a:off x="378569" y="6521877"/>
            <a:ext cx="1336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Myriad Pro Cond" panose="020B0506030403020204" pitchFamily="34" charset="0"/>
              </a:rPr>
              <a:t>Indonesia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E7F9F3C-C8E8-7BDD-D09F-5E789ECEF0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15"/>
          <a:stretch>
            <a:fillRect/>
          </a:stretch>
        </p:blipFill>
        <p:spPr>
          <a:xfrm>
            <a:off x="10207498" y="149876"/>
            <a:ext cx="1984502" cy="28487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F53E3CD-5D3B-6A48-88B7-7B78041C3D79}"/>
              </a:ext>
            </a:extLst>
          </p:cNvPr>
          <p:cNvSpPr txBox="1"/>
          <p:nvPr/>
        </p:nvSpPr>
        <p:spPr>
          <a:xfrm>
            <a:off x="6222964" y="2180213"/>
            <a:ext cx="2632513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Myriad Pro Cond" panose="020B0506030403020204" pitchFamily="34" charset="0"/>
              </a:rPr>
              <a:t>Saudia Arabian lit drive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B6D04E-46EB-4787-F161-3D1A62DE52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3684" y="4471516"/>
            <a:ext cx="2388316" cy="238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387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9B3282-3761-75DD-BD95-339B2977F388}"/>
              </a:ext>
            </a:extLst>
          </p:cNvPr>
          <p:cNvSpPr txBox="1"/>
          <p:nvPr/>
        </p:nvSpPr>
        <p:spPr>
          <a:xfrm>
            <a:off x="231720" y="87207"/>
            <a:ext cx="11728559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200"/>
              </a:lnSpc>
              <a:spcBef>
                <a:spcPts val="600"/>
              </a:spcBef>
            </a:pPr>
            <a:r>
              <a:rPr lang="en-US" sz="6000" b="1" dirty="0">
                <a:solidFill>
                  <a:srgbClr val="572327"/>
                </a:solidFill>
                <a:latin typeface="Myriad Pro Cond" panose="020B0503030403020204" pitchFamily="34" charset="0"/>
              </a:rPr>
              <a:t>Upcoming Webinars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A957FA-BD0C-A1A9-F1F3-03F77DB9C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71EF6E-EDDF-DA8A-618C-0BDB048A35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404" y="3163098"/>
            <a:ext cx="2221172" cy="23694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FCE4AA-C751-B5FD-3CC8-6029DC735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5078" y="1073882"/>
            <a:ext cx="2335813" cy="23407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9CD96E-1CAD-E6CF-8EC4-0D05D184FD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634" y="2969264"/>
            <a:ext cx="2335813" cy="23407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FC8C0C-36CB-951F-03A9-2D07C207DA38}"/>
              </a:ext>
            </a:extLst>
          </p:cNvPr>
          <p:cNvSpPr txBox="1"/>
          <p:nvPr/>
        </p:nvSpPr>
        <p:spPr>
          <a:xfrm>
            <a:off x="1343887" y="5755130"/>
            <a:ext cx="4985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n w="25400">
                  <a:solidFill>
                    <a:srgbClr val="572327"/>
                  </a:solidFill>
                </a:ln>
                <a:solidFill>
                  <a:srgbClr val="572327"/>
                </a:solidFill>
                <a:latin typeface="Myriad Pro Cond" panose="020B0506030403020204" pitchFamily="34" charset="0"/>
              </a:rPr>
              <a:t>na.org/webinar</a:t>
            </a:r>
          </a:p>
        </p:txBody>
      </p:sp>
    </p:spTree>
    <p:extLst>
      <p:ext uri="{BB962C8B-B14F-4D97-AF65-F5344CB8AC3E}">
        <p14:creationId xmlns:p14="http://schemas.microsoft.com/office/powerpoint/2010/main" val="2500323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740A0-2300-D664-E0A7-7AC962A0F7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wrap="none" anchor="t" anchorCtr="0">
            <a:no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Public Relations: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Why it’s important.</a:t>
            </a:r>
            <a:endParaRPr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B27719-2CDA-FB3C-6F66-A591066A5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52344">
            <a:off x="9838805" y="4093114"/>
            <a:ext cx="1760661" cy="1874866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F621D3F2-D465-9035-9E05-E0BC4DC9E5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28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82A3A-FFBC-B0B5-E26A-F6A50E27B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9C3296A7-F865-AA55-4F71-88BFFAEA2F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355" y="293412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0E0B770-DA4C-DD83-3AED-BB194BBAAE5E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PSA – Ontario, Canada 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871285-6326-40A7-2FBE-BF97E7AB0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E4E293-CCF3-A867-727E-C60FEAA28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7543" y="1780673"/>
            <a:ext cx="7772400" cy="444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14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3504A371-4736-55C1-7306-328E32896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355" y="293412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E56ECCA-90C2-E3E6-4F3C-D5D01205DCEC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Why Should I Care? 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A6CFB-9447-D2B6-70E1-F772423A0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6B5F2A3-1074-4EEA-62D0-B244CB3CE49C}"/>
              </a:ext>
            </a:extLst>
          </p:cNvPr>
          <p:cNvSpPr txBox="1">
            <a:spLocks/>
          </p:cNvSpPr>
          <p:nvPr/>
        </p:nvSpPr>
        <p:spPr>
          <a:xfrm>
            <a:off x="1700081" y="3440868"/>
            <a:ext cx="8791838" cy="1865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ublic Relations</a:t>
            </a:r>
            <a:r>
              <a:rPr kumimoji="0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 </a:t>
            </a: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is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 </a:t>
            </a:r>
            <a:r>
              <a:rPr kumimoji="0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Fellowship Development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“If PR grows, NA grows. If PR stalls, we stagnate.”          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ACF1A3-F619-C642-418A-7C1F4C0A21A0}"/>
              </a:ext>
            </a:extLst>
          </p:cNvPr>
          <p:cNvSpPr txBox="1"/>
          <p:nvPr/>
        </p:nvSpPr>
        <p:spPr>
          <a:xfrm>
            <a:off x="478302" y="1560757"/>
            <a:ext cx="105156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“Public relations helps us reach addicts who may not otherwise find Narcotics Anonymous.”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 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Relations Handbook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425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2FC9F-6B70-82B2-0725-ADD6EEBB6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B7EADC30-001D-4E07-B67E-187838E13D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355" y="293412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5AF3AF7-765A-B45C-E092-EE8AF3ED0474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Why Should I Care? – The Numbers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18AFE9-1852-5C37-A45E-5FDC6C3DF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8AECADD-E60C-8A22-E7B2-3FE526E1A577}"/>
              </a:ext>
            </a:extLst>
          </p:cNvPr>
          <p:cNvSpPr txBox="1">
            <a:spLocks/>
          </p:cNvSpPr>
          <p:nvPr/>
        </p:nvSpPr>
        <p:spPr>
          <a:xfrm>
            <a:off x="441512" y="1607689"/>
            <a:ext cx="11730202" cy="51909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Nearly 1 in 5 Regions do not have PR.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82%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 of Regions reported having a PR Committee.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Active PR more than doubles likelihood of membership growth.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61%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 of High PR Activity Regions reported growth vs.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27%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 for Low PR Activity.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Low PR activity more than doubles likelihood of membership decline.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9%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 of High PR activity regions reported shrinking vs.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20%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 of Low PR activity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	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	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3798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3504A371-4736-55C1-7306-328E32896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E56ECCA-90C2-E3E6-4F3C-D5D01205DCEC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PR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- How We Get to Recovery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A6CFB-9447-D2B6-70E1-F772423A0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23D5F0-CBB0-0A13-E18B-44BE44EB7C3F}"/>
              </a:ext>
            </a:extLst>
          </p:cNvPr>
          <p:cNvSpPr txBox="1"/>
          <p:nvPr/>
        </p:nvSpPr>
        <p:spPr>
          <a:xfrm>
            <a:off x="247649" y="1487835"/>
            <a:ext cx="114215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“We can only keep what we have by giving it away.”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-Basic Text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DF5464-D98A-9DF7-4CE2-0C5ED3A66A6A}"/>
              </a:ext>
            </a:extLst>
          </p:cNvPr>
          <p:cNvSpPr txBox="1"/>
          <p:nvPr/>
        </p:nvSpPr>
        <p:spPr>
          <a:xfrm>
            <a:off x="2352818" y="2601192"/>
            <a:ext cx="6970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are </a:t>
            </a:r>
            <a:r>
              <a:rPr kumimoji="0" lang="en-US" sz="40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products of PR.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B8DBF-DE79-D822-BD8D-023827A9FDED}"/>
              </a:ext>
            </a:extLst>
          </p:cNvPr>
          <p:cNvSpPr txBox="1"/>
          <p:nvPr/>
        </p:nvSpPr>
        <p:spPr>
          <a:xfrm>
            <a:off x="1769010" y="5000707"/>
            <a:ext cx="82471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no one did PR in your area… how would the next addict find NA?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D504E5-C439-CB5D-D748-37E0F7DB7635}"/>
              </a:ext>
            </a:extLst>
          </p:cNvPr>
          <p:cNvSpPr txBox="1"/>
          <p:nvPr/>
        </p:nvSpPr>
        <p:spPr>
          <a:xfrm>
            <a:off x="670048" y="3468328"/>
            <a:ext cx="109991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PR members are the people who make sure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no addict misses the chance to find NA.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9775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0B034-C069-A63F-C24E-B4FDE4833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E0FA4F29-674E-5D07-EBDC-150A064C8F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355" y="293412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20E1BCB-D857-40AA-CABF-A4EFC8DD4C48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PR Helps You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97DA91-84A1-2546-9470-1C967B569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749DCC-606E-7FDB-0DBA-0815A95BBB79}"/>
              </a:ext>
            </a:extLst>
          </p:cNvPr>
          <p:cNvSpPr txBox="1"/>
          <p:nvPr/>
        </p:nvSpPr>
        <p:spPr>
          <a:xfrm>
            <a:off x="85725" y="1314451"/>
            <a:ext cx="13163550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+mn-cs"/>
              </a:rPr>
              <a:t>Personal Stories from the PR Webinar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A91E04-210E-C719-393D-9452880C18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4249" y="2016182"/>
            <a:ext cx="9836859" cy="484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481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3504A371-4736-55C1-7306-328E32896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E56ECCA-90C2-E3E6-4F3C-D5D01205DCEC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Fellowship</a:t>
            </a: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 Advantage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A6CFB-9447-D2B6-70E1-F772423A0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6B5F2A3-1074-4EEA-62D0-B244CB3CE49C}"/>
              </a:ext>
            </a:extLst>
          </p:cNvPr>
          <p:cNvSpPr txBox="1">
            <a:spLocks/>
          </p:cNvSpPr>
          <p:nvPr/>
        </p:nvSpPr>
        <p:spPr>
          <a:xfrm>
            <a:off x="1296221" y="3350045"/>
            <a:ext cx="9599557" cy="1334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We’ve already agreed on what our Primary Purpose is. Now it is time to use Public Relations to achieve that purpose.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PR carries the message of recovery around the world.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A47D2E-41FA-4584-5A36-1AF70FCB44F7}"/>
              </a:ext>
            </a:extLst>
          </p:cNvPr>
          <p:cNvSpPr txBox="1"/>
          <p:nvPr/>
        </p:nvSpPr>
        <p:spPr>
          <a:xfrm>
            <a:off x="379827" y="1518926"/>
            <a:ext cx="1154957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“Everything that occurs in the course of NA service must be motivated by the desire to more successfully carry the message.”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Guiding Principles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66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A5494-C1E5-EEF4-81C6-1D957C604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3F990CF8-DE52-D731-3A0C-9F2B371E82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9B799C0-5694-6E0F-8255-7B638C5C781C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3FE291-0A0C-1F0F-BD26-C8DEE4865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A white square with a black background&#10;&#10;Description automatically generated">
            <a:extLst>
              <a:ext uri="{FF2B5EF4-FFF2-40B4-BE49-F238E27FC236}">
                <a16:creationId xmlns:a16="http://schemas.microsoft.com/office/drawing/2014/main" id="{1550BB4C-F246-9B35-9FA0-39A6120C68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1000"/>
          </a:blip>
          <a:stretch>
            <a:fillRect/>
          </a:stretch>
        </p:blipFill>
        <p:spPr>
          <a:xfrm>
            <a:off x="9940925" y="4635500"/>
            <a:ext cx="2120900" cy="21209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6481067-468D-04AC-F6E0-1BF7B4E75450}"/>
              </a:ext>
            </a:extLst>
          </p:cNvPr>
          <p:cNvSpPr txBox="1"/>
          <p:nvPr/>
        </p:nvSpPr>
        <p:spPr>
          <a:xfrm>
            <a:off x="0" y="148986"/>
            <a:ext cx="130319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The Opportunity: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Strengthening Participation in the USA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BB440FC-1415-27C3-C8A1-3168DC9ACF3F}"/>
              </a:ext>
            </a:extLst>
          </p:cNvPr>
          <p:cNvGrpSpPr/>
          <p:nvPr/>
        </p:nvGrpSpPr>
        <p:grpSpPr>
          <a:xfrm>
            <a:off x="7525552" y="3643518"/>
            <a:ext cx="7834780" cy="1582859"/>
            <a:chOff x="-446898" y="2826449"/>
            <a:chExt cx="7834780" cy="158285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E5BA5DF-B731-B127-1251-57F0EF3BC2A4}"/>
                </a:ext>
              </a:extLst>
            </p:cNvPr>
            <p:cNvSpPr txBox="1"/>
            <p:nvPr/>
          </p:nvSpPr>
          <p:spPr>
            <a:xfrm>
              <a:off x="-446898" y="2826449"/>
              <a:ext cx="5641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50800" dir="5400000" algn="ctr" rotWithShape="0">
                      <a:srgbClr val="000000">
                        <a:alpha val="96000"/>
                      </a:srgbClr>
                    </a:outerShdw>
                  </a:effectLst>
                  <a:uLnTx/>
                  <a:uFillTx/>
                  <a:latin typeface="Aptos Black" panose="020B0004020202020204" pitchFamily="34" charset="0"/>
                  <a:ea typeface="ADLaM Display" panose="020F0502020204030204" pitchFamily="2" charset="0"/>
                  <a:cs typeface="Aharoni" panose="020F0502020204030204" pitchFamily="2" charset="-79"/>
                </a:rPr>
                <a:t>International</a:t>
              </a:r>
            </a:p>
          </p:txBody>
        </p:sp>
        <p:sp>
          <p:nvSpPr>
            <p:cNvPr id="13" name="Rectangle 1">
              <a:extLst>
                <a:ext uri="{FF2B5EF4-FFF2-40B4-BE49-F238E27FC236}">
                  <a16:creationId xmlns:a16="http://schemas.microsoft.com/office/drawing/2014/main" id="{03DDCD41-B891-5F6E-400D-E926A1FBA1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600221" y="3301312"/>
              <a:ext cx="6787661" cy="1107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Lower Service Gaps (33%)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Higher Mentorship (24%)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26FD47E-AAA0-C1B8-A51F-0140BC3A26B9}"/>
              </a:ext>
            </a:extLst>
          </p:cNvPr>
          <p:cNvGrpSpPr/>
          <p:nvPr/>
        </p:nvGrpSpPr>
        <p:grpSpPr>
          <a:xfrm>
            <a:off x="7168440" y="2347399"/>
            <a:ext cx="5998185" cy="1267876"/>
            <a:chOff x="6539207" y="2313286"/>
            <a:chExt cx="5998185" cy="126787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A4C261-29BE-E500-2BB4-3BBBABD8D2F9}"/>
                </a:ext>
              </a:extLst>
            </p:cNvPr>
            <p:cNvSpPr txBox="1"/>
            <p:nvPr/>
          </p:nvSpPr>
          <p:spPr>
            <a:xfrm>
              <a:off x="6539207" y="2313286"/>
              <a:ext cx="59981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50800" dir="5400000" algn="ctr" rotWithShape="0">
                      <a:srgbClr val="000000">
                        <a:alpha val="96000"/>
                      </a:srgbClr>
                    </a:outerShdw>
                  </a:effectLst>
                  <a:uLnTx/>
                  <a:uFillTx/>
                  <a:latin typeface="Aptos Black" panose="020B0004020202020204" pitchFamily="34" charset="0"/>
                  <a:ea typeface="ADLaM Display" panose="020F0502020204030204" pitchFamily="2" charset="0"/>
                  <a:cs typeface="Aharoni" panose="020F0502020204030204" pitchFamily="2" charset="-79"/>
                </a:rPr>
                <a:t>USA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09A2930-E882-AC35-C38A-6548A71D50C1}"/>
                </a:ext>
              </a:extLst>
            </p:cNvPr>
            <p:cNvSpPr txBox="1"/>
            <p:nvPr/>
          </p:nvSpPr>
          <p:spPr>
            <a:xfrm>
              <a:off x="7936726" y="2750165"/>
              <a:ext cx="375398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Higher service gaps (49%)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Lower mentorship (14%)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D143FD0-0FB7-F6E9-A2FD-BFC909CF1D4D}"/>
              </a:ext>
            </a:extLst>
          </p:cNvPr>
          <p:cNvSpPr txBox="1"/>
          <p:nvPr/>
        </p:nvSpPr>
        <p:spPr>
          <a:xfrm>
            <a:off x="150839" y="5858075"/>
            <a:ext cx="118763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Growth in the US has leveled off in recent years.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More emphasis on mentorship and fewer participation gaps outside the US.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FF1F09-6188-4832-06BF-7D67307AC3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174" y="1314452"/>
            <a:ext cx="8443393" cy="463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95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DF24D-C802-5BFE-1CF6-476F445E4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7658A6BC-5A1A-00B2-CC1C-37DBAB22DD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FD74A8A-BC9F-8850-A196-7B4CFF35E6EA}"/>
              </a:ext>
            </a:extLst>
          </p:cNvPr>
          <p:cNvSpPr txBox="1">
            <a:spLocks/>
          </p:cNvSpPr>
          <p:nvPr/>
        </p:nvSpPr>
        <p:spPr>
          <a:xfrm>
            <a:off x="247650" y="31432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Opportunities: Outreach Gaps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B29566-0CD1-D690-043E-BE1AA197C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E592286-2C03-65A8-1C48-96F577309753}"/>
              </a:ext>
            </a:extLst>
          </p:cNvPr>
          <p:cNvSpPr txBox="1">
            <a:spLocks/>
          </p:cNvSpPr>
          <p:nvPr/>
        </p:nvSpPr>
        <p:spPr>
          <a:xfrm>
            <a:off x="1352142" y="2333896"/>
            <a:ext cx="5526960" cy="5059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Influences to Attend First NA Meeting </a:t>
            </a:r>
            <a:endParaRPr kumimoji="0" sz="28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04663DC-3145-BB63-3D29-47CA5FFFD20A}"/>
              </a:ext>
            </a:extLst>
          </p:cNvPr>
          <p:cNvSpPr txBox="1">
            <a:spLocks/>
          </p:cNvSpPr>
          <p:nvPr/>
        </p:nvSpPr>
        <p:spPr>
          <a:xfrm>
            <a:off x="285750" y="1143000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j-ea"/>
              </a:rPr>
              <a:t>2024 Membership Survey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E1DE54C-50F2-C6F1-E740-63BE34E8D751}"/>
              </a:ext>
            </a:extLst>
          </p:cNvPr>
          <p:cNvGraphicFramePr/>
          <p:nvPr/>
        </p:nvGraphicFramePr>
        <p:xfrm>
          <a:off x="1035880" y="2723090"/>
          <a:ext cx="6930201" cy="400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7D6F114-5C78-8F97-CDAA-2B6C0D8FEEB5}"/>
              </a:ext>
            </a:extLst>
          </p:cNvPr>
          <p:cNvSpPr txBox="1"/>
          <p:nvPr/>
        </p:nvSpPr>
        <p:spPr>
          <a:xfrm>
            <a:off x="797699" y="6160383"/>
            <a:ext cx="2293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 SERVICE EFFORT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00">
                  <a:alpha val="87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pie chart with numbers and a black background&#10;&#10;AI-generated content may be incorrect.">
            <a:extLst>
              <a:ext uri="{FF2B5EF4-FFF2-40B4-BE49-F238E27FC236}">
                <a16:creationId xmlns:a16="http://schemas.microsoft.com/office/drawing/2014/main" id="{EFA04C32-547E-1460-C6C6-C4B3823C9CC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2" t="838" r="12370" b="-1"/>
          <a:stretch/>
        </p:blipFill>
        <p:spPr bwMode="auto">
          <a:xfrm>
            <a:off x="7796000" y="3598856"/>
            <a:ext cx="3882244" cy="31264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D12D394-3597-AD44-40CF-69D6EEEC4C8A}"/>
              </a:ext>
            </a:extLst>
          </p:cNvPr>
          <p:cNvSpPr txBox="1"/>
          <p:nvPr/>
        </p:nvSpPr>
        <p:spPr>
          <a:xfrm>
            <a:off x="7869556" y="2239895"/>
            <a:ext cx="3286564" cy="1162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Age</a:t>
            </a:r>
            <a:endParaRPr kumimoji="0" lang="en-US" sz="28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 21 is just 1%, highlighting a huge gap in our reach.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D97E50-25DA-8235-9D58-77303E3686CC}"/>
              </a:ext>
            </a:extLst>
          </p:cNvPr>
          <p:cNvSpPr txBox="1"/>
          <p:nvPr/>
        </p:nvSpPr>
        <p:spPr>
          <a:xfrm>
            <a:off x="617988" y="3926116"/>
            <a:ext cx="3627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TREATMENT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FACILITY/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COUNSELING AGENCY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1CB48B-9F19-797B-B917-D84B8E395826}"/>
              </a:ext>
            </a:extLst>
          </p:cNvPr>
          <p:cNvSpPr txBox="1"/>
          <p:nvPr/>
        </p:nvSpPr>
        <p:spPr>
          <a:xfrm>
            <a:off x="285750" y="5106054"/>
            <a:ext cx="2293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CRIMINAL JUSTICE SYSTEM</a:t>
            </a:r>
          </a:p>
        </p:txBody>
      </p:sp>
    </p:spTree>
    <p:extLst>
      <p:ext uri="{BB962C8B-B14F-4D97-AF65-F5344CB8AC3E}">
        <p14:creationId xmlns:p14="http://schemas.microsoft.com/office/powerpoint/2010/main" val="1348800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12287-C154-BE0B-7C3F-374F60820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3A017EF0-9CA2-A3A0-F852-5590CEB5A7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6EA1EA5-0654-1923-443E-9862A0A523D1}"/>
              </a:ext>
            </a:extLst>
          </p:cNvPr>
          <p:cNvSpPr txBox="1">
            <a:spLocks/>
          </p:cNvSpPr>
          <p:nvPr/>
        </p:nvSpPr>
        <p:spPr>
          <a:xfrm>
            <a:off x="247650" y="31432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What’s Working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 - Events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667F71-C035-D0FF-B336-762A7EE44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A white square with a black background&#10;&#10;Description automatically generated">
            <a:extLst>
              <a:ext uri="{FF2B5EF4-FFF2-40B4-BE49-F238E27FC236}">
                <a16:creationId xmlns:a16="http://schemas.microsoft.com/office/drawing/2014/main" id="{03B79753-589A-5143-B49E-A4FADAFE8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1000"/>
          </a:blip>
          <a:stretch>
            <a:fillRect/>
          </a:stretch>
        </p:blipFill>
        <p:spPr>
          <a:xfrm>
            <a:off x="9940925" y="4635500"/>
            <a:ext cx="2120900" cy="21209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890273C-204A-0994-FC52-240DAE56B1E0}"/>
              </a:ext>
            </a:extLst>
          </p:cNvPr>
          <p:cNvSpPr txBox="1">
            <a:spLocks/>
          </p:cNvSpPr>
          <p:nvPr/>
        </p:nvSpPr>
        <p:spPr>
          <a:xfrm>
            <a:off x="89895" y="1203324"/>
            <a:ext cx="11998276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</a:rPr>
              <a:t>WCNA Workshops &amp; Unity Day – Key Takeaways</a:t>
            </a:r>
            <a:endParaRPr kumimoji="0" lang="en-US" sz="48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anose="020B0604020202020204" pitchFamily="34" charset="0"/>
              <a:ea typeface="+mj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F026B4-8242-5527-4630-AFD8CE0D7EBB}"/>
              </a:ext>
            </a:extLst>
          </p:cNvPr>
          <p:cNvSpPr txBox="1"/>
          <p:nvPr/>
        </p:nvSpPr>
        <p:spPr>
          <a:xfrm>
            <a:off x="654148" y="2136775"/>
            <a:ext cx="1064220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Expanded global PR efforts at WCNA 38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Stronger focus on collaboration (policy, research, communities)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Emphasis on inclusion, language, and member experience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Growing use of social media &amp; digital outreach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PR as a key driver of access to recovery worldwide</a:t>
            </a:r>
          </a:p>
        </p:txBody>
      </p:sp>
    </p:spTree>
    <p:extLst>
      <p:ext uri="{BB962C8B-B14F-4D97-AF65-F5344CB8AC3E}">
        <p14:creationId xmlns:p14="http://schemas.microsoft.com/office/powerpoint/2010/main" val="2544476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251EE-44BF-2F7D-264B-39F6DC2F5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BD295D1E-452A-A389-FCA5-ACFF78E64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D32463F-EB30-ACCE-9146-A5AE00D064D3}"/>
              </a:ext>
            </a:extLst>
          </p:cNvPr>
          <p:cNvSpPr txBox="1">
            <a:spLocks/>
          </p:cNvSpPr>
          <p:nvPr/>
        </p:nvSpPr>
        <p:spPr>
          <a:xfrm>
            <a:off x="247650" y="31432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What’s Working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 - Events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78F50D-E6B4-58A6-D4F0-3EF7A7EC1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6BF2310-23AB-9B98-E19A-A42C2D3CAA61}"/>
              </a:ext>
            </a:extLst>
          </p:cNvPr>
          <p:cNvSpPr txBox="1">
            <a:spLocks/>
          </p:cNvSpPr>
          <p:nvPr/>
        </p:nvSpPr>
        <p:spPr>
          <a:xfrm>
            <a:off x="130175" y="2572141"/>
            <a:ext cx="7536155" cy="4564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Fresh Voices - Clear Message: Building the Fellowship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New suggested activities for PR week: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Hold learning days that feature PR mentorship.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Training events for new PR members.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Develop a video series of member stories on how PR service has had a positive impact on personal recovery.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</p:txBody>
      </p:sp>
      <p:pic>
        <p:nvPicPr>
          <p:cNvPr id="3" name="Picture 2" descr="A white square with a black background&#10;&#10;Description automatically generated">
            <a:extLst>
              <a:ext uri="{FF2B5EF4-FFF2-40B4-BE49-F238E27FC236}">
                <a16:creationId xmlns:a16="http://schemas.microsoft.com/office/drawing/2014/main" id="{82D9FF2D-468F-5DEB-B07B-CEFF7E03D0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1000"/>
          </a:blip>
          <a:stretch>
            <a:fillRect/>
          </a:stretch>
        </p:blipFill>
        <p:spPr>
          <a:xfrm>
            <a:off x="9940925" y="4635500"/>
            <a:ext cx="2120900" cy="21209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2261432-7A5E-8D7A-D358-2E55469B7CE8}"/>
              </a:ext>
            </a:extLst>
          </p:cNvPr>
          <p:cNvSpPr txBox="1">
            <a:spLocks/>
          </p:cNvSpPr>
          <p:nvPr/>
        </p:nvSpPr>
        <p:spPr>
          <a:xfrm>
            <a:off x="283547" y="1333501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j-ea"/>
              </a:rPr>
              <a:t>PR Week – New Theme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j-ea"/>
              </a:rPr>
              <a:t>June 1-7,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5C1FD9-3A2F-A632-4C6F-B9D93F529F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2227" y="1333256"/>
            <a:ext cx="4408620" cy="55107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BDAC45-7087-D6DD-0A3D-3112F0F05AAB}"/>
              </a:ext>
            </a:extLst>
          </p:cNvPr>
          <p:cNvSpPr txBox="1"/>
          <p:nvPr/>
        </p:nvSpPr>
        <p:spPr>
          <a:xfrm>
            <a:off x="2691994" y="6214824"/>
            <a:ext cx="4961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Next PR Week June 6-12, 2027</a:t>
            </a:r>
          </a:p>
        </p:txBody>
      </p:sp>
    </p:spTree>
    <p:extLst>
      <p:ext uri="{BB962C8B-B14F-4D97-AF65-F5344CB8AC3E}">
        <p14:creationId xmlns:p14="http://schemas.microsoft.com/office/powerpoint/2010/main" val="1952834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FF396-694A-007E-2776-C4415F7D1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D3C437FC-45A3-09FC-46B2-D998D91827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AF88ABD-8EFD-15C1-E4C9-52F059B493F0}"/>
              </a:ext>
            </a:extLst>
          </p:cNvPr>
          <p:cNvSpPr txBox="1">
            <a:spLocks/>
          </p:cNvSpPr>
          <p:nvPr/>
        </p:nvSpPr>
        <p:spPr>
          <a:xfrm>
            <a:off x="247650" y="31432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What’s Working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 – PR Outreach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8D5D78-21B4-CA7E-75F5-EC543C628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4907E1B-90DD-32DE-7F38-9FA419C16CE3}"/>
              </a:ext>
            </a:extLst>
          </p:cNvPr>
          <p:cNvSpPr txBox="1">
            <a:spLocks/>
          </p:cNvSpPr>
          <p:nvPr/>
        </p:nvSpPr>
        <p:spPr>
          <a:xfrm>
            <a:off x="4006169" y="2745563"/>
            <a:ext cx="8780114" cy="4564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Expanding PR in LAZF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– going to Dominican Republic professional conference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Central Ohio PR –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Presenting to the Ohio State University College of Medicine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</p:txBody>
      </p:sp>
      <p:pic>
        <p:nvPicPr>
          <p:cNvPr id="3" name="Picture 2" descr="A white square with a black background&#10;&#10;Description automatically generated">
            <a:extLst>
              <a:ext uri="{FF2B5EF4-FFF2-40B4-BE49-F238E27FC236}">
                <a16:creationId xmlns:a16="http://schemas.microsoft.com/office/drawing/2014/main" id="{F47B7E62-03E1-E4BE-DB12-48CAABB8DC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1000"/>
          </a:blip>
          <a:stretch>
            <a:fillRect/>
          </a:stretch>
        </p:blipFill>
        <p:spPr>
          <a:xfrm>
            <a:off x="9940925" y="4635500"/>
            <a:ext cx="2120900" cy="21209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85FE6F3-304B-1DB1-AB1B-B0DE5EAA109B}"/>
              </a:ext>
            </a:extLst>
          </p:cNvPr>
          <p:cNvSpPr txBox="1">
            <a:spLocks/>
          </p:cNvSpPr>
          <p:nvPr/>
        </p:nvSpPr>
        <p:spPr>
          <a:xfrm>
            <a:off x="285750" y="1143000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arrow" panose="020B0604020202020204" pitchFamily="34" charset="0"/>
              <a:ea typeface="+mj-ea"/>
            </a:endParaRP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ECD8E3C9-7CB0-ED9C-E49B-CEB7681FBF0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837152" y="2990851"/>
            <a:ext cx="4867420" cy="5869419"/>
            <a:chOff x="4918" y="866"/>
            <a:chExt cx="2219" cy="3138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1DBC7327-59E9-09CA-47CC-38A7C880C2F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918" y="866"/>
              <a:ext cx="2219" cy="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49C6F922-DD4C-E9ED-170F-4BEDECD54A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4" t="38522" r="7654" b="45003"/>
            <a:stretch>
              <a:fillRect/>
            </a:stretch>
          </p:blipFill>
          <p:spPr bwMode="auto">
            <a:xfrm>
              <a:off x="5069" y="2074"/>
              <a:ext cx="1901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AD47B74-92FC-8952-4C7C-C4D9445A2467}"/>
              </a:ext>
            </a:extLst>
          </p:cNvPr>
          <p:cNvSpPr txBox="1"/>
          <p:nvPr/>
        </p:nvSpPr>
        <p:spPr>
          <a:xfrm>
            <a:off x="2699239" y="1453357"/>
            <a:ext cx="70778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those regions that reported emphasizing professional outreach, 62% reported growth.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D0F5DE-D0BC-B033-A408-63CD1545F4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428" y="2360363"/>
            <a:ext cx="3350362" cy="446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17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CA18C-3AB0-A3CA-1CD8-E0E0CAC88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1F4E0F62-C3C5-BAAB-EE2A-8F7AE77D66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355" y="293412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62F5EC9-D030-1DC5-45F5-B08E7E0B4211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What’s Working – Digital Reach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121F8E-DFB9-55A8-FC63-D1C651678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D95075-C67B-C8FF-C8B3-B4BF17D66D70}"/>
              </a:ext>
            </a:extLst>
          </p:cNvPr>
          <p:cNvSpPr txBox="1"/>
          <p:nvPr/>
        </p:nvSpPr>
        <p:spPr>
          <a:xfrm>
            <a:off x="85725" y="1314451"/>
            <a:ext cx="13163550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+mn-cs"/>
              </a:rPr>
              <a:t>Tremendous success with Social Media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75B589-ECA1-E84D-5988-152BA6E3B611}"/>
              </a:ext>
            </a:extLst>
          </p:cNvPr>
          <p:cNvSpPr txBox="1"/>
          <p:nvPr/>
        </p:nvSpPr>
        <p:spPr>
          <a:xfrm>
            <a:off x="85725" y="2741919"/>
            <a:ext cx="123976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Spain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Reaching more professionals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Russia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Dispelling myths and finding newcomers on YouTube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Brazil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Over 60,000 followers on Instagram</a:t>
            </a:r>
          </a:p>
        </p:txBody>
      </p:sp>
    </p:spTree>
    <p:extLst>
      <p:ext uri="{BB962C8B-B14F-4D97-AF65-F5344CB8AC3E}">
        <p14:creationId xmlns:p14="http://schemas.microsoft.com/office/powerpoint/2010/main" val="1803602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9E901-C1FA-E943-CA14-CB643EC8D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BBD6A024-AFD1-B3AD-2314-90D055C17A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355" y="293412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354B1BC-D884-0848-E1FA-14060CF5CB83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What’s Working – Digital Reach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264709-8D54-EF9B-A16F-9BF377B2F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A674E8-AA29-9A73-B18C-CC9C1396C73A}"/>
              </a:ext>
            </a:extLst>
          </p:cNvPr>
          <p:cNvSpPr txBox="1"/>
          <p:nvPr/>
        </p:nvSpPr>
        <p:spPr>
          <a:xfrm>
            <a:off x="85725" y="1267344"/>
            <a:ext cx="1316355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+mn-cs"/>
              </a:rPr>
              <a:t>Spain and Russia Region PR on their success.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3D0FAC-4800-625B-5D34-DDD1988E32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1802875"/>
            <a:ext cx="8852274" cy="499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095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F2933-F9CB-59D9-68C6-25B14A977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ACBB83D6-94F0-C014-F374-06E9E1895D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877188B-3047-D46F-BA1C-FF69E11F715B}"/>
              </a:ext>
            </a:extLst>
          </p:cNvPr>
          <p:cNvSpPr txBox="1">
            <a:spLocks/>
          </p:cNvSpPr>
          <p:nvPr/>
        </p:nvSpPr>
        <p:spPr>
          <a:xfrm>
            <a:off x="85725" y="273844"/>
            <a:ext cx="11346942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Awareness and Engagement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1AC512-7D11-B9C0-6016-9D164E4DE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44AFAE-50CD-54D3-A38F-E14025B59515}"/>
              </a:ext>
            </a:extLst>
          </p:cNvPr>
          <p:cNvSpPr txBox="1"/>
          <p:nvPr/>
        </p:nvSpPr>
        <p:spPr>
          <a:xfrm>
            <a:off x="1362189" y="1293020"/>
            <a:ext cx="90977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Barriers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949705-26E7-17D6-F00B-43D9748CD7C0}"/>
              </a:ext>
            </a:extLst>
          </p:cNvPr>
          <p:cNvSpPr txBox="1"/>
          <p:nvPr/>
        </p:nvSpPr>
        <p:spPr>
          <a:xfrm>
            <a:off x="-1" y="2198748"/>
            <a:ext cx="621233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I’m not qualified to do PR.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Let’s create new tools to simplify it.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 in a Box: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Simple to use tools and training materials.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E3F088-ED90-7639-2601-3C84E02A381C}"/>
              </a:ext>
            </a:extLst>
          </p:cNvPr>
          <p:cNvSpPr txBox="1"/>
          <p:nvPr/>
        </p:nvSpPr>
        <p:spPr>
          <a:xfrm>
            <a:off x="5979664" y="2198748"/>
            <a:ext cx="6212336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 is scary.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help and experience from other members.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 Week, Webinars, Personal Stories, Mentorship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692C6C8-2C04-B479-C6B5-3EA9448B2317}"/>
              </a:ext>
            </a:extLst>
          </p:cNvPr>
          <p:cNvCxnSpPr>
            <a:cxnSpLocks/>
          </p:cNvCxnSpPr>
          <p:nvPr/>
        </p:nvCxnSpPr>
        <p:spPr>
          <a:xfrm>
            <a:off x="5856348" y="1842760"/>
            <a:ext cx="0" cy="50152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153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32F43-D17A-59AB-A53E-171FD6F4C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638C3548-C7AC-A721-4603-8EA3B2F7C1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8B7836A-60FE-CF2A-AB4E-44DBAB1D7B57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Raising Public Awareness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2E9A63-01DB-F9F6-157B-B987F7CAE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F4BB11-3E43-4C67-D569-357CD19D9A3F}"/>
              </a:ext>
            </a:extLst>
          </p:cNvPr>
          <p:cNvSpPr txBox="1"/>
          <p:nvPr/>
        </p:nvSpPr>
        <p:spPr>
          <a:xfrm>
            <a:off x="175846" y="1461217"/>
            <a:ext cx="1143703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 helps to build ongoing relationships with the people and institutions that help NA to be recognized and welcomed…”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-Guiding Principles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4917A7D-76C0-5BBF-3E18-9E493379463A}"/>
              </a:ext>
            </a:extLst>
          </p:cNvPr>
          <p:cNvGrpSpPr/>
          <p:nvPr/>
        </p:nvGrpSpPr>
        <p:grpSpPr>
          <a:xfrm>
            <a:off x="-147304" y="2636822"/>
            <a:ext cx="6839862" cy="3561974"/>
            <a:chOff x="-147304" y="2636822"/>
            <a:chExt cx="6839862" cy="356197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C611D6-BA73-ECAA-9387-B2DB5CB184B3}"/>
                </a:ext>
              </a:extLst>
            </p:cNvPr>
            <p:cNvSpPr txBox="1"/>
            <p:nvPr/>
          </p:nvSpPr>
          <p:spPr>
            <a:xfrm>
              <a:off x="-147304" y="2636822"/>
              <a:ext cx="642541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</a:t>
              </a:r>
              <a:r>
                <a:rPr kumimoji="0" lang="en-US" sz="240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Four Pillars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7989DB4-17DC-D8DD-D330-C653C8D169F8}"/>
                </a:ext>
              </a:extLst>
            </p:cNvPr>
            <p:cNvGrpSpPr/>
            <p:nvPr/>
          </p:nvGrpSpPr>
          <p:grpSpPr>
            <a:xfrm>
              <a:off x="-91440" y="3151068"/>
              <a:ext cx="6783998" cy="3047728"/>
              <a:chOff x="175846" y="3426808"/>
              <a:chExt cx="6783998" cy="3047728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2E35AD1B-E470-DFF6-6B94-DBF5D32BFC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/>
            </p:blipFill>
            <p:spPr>
              <a:xfrm>
                <a:off x="175846" y="4018025"/>
                <a:ext cx="2454812" cy="2454812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1ECB970-EB6F-73BC-B069-9100FF3F96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/>
            </p:blipFill>
            <p:spPr>
              <a:xfrm>
                <a:off x="1687391" y="4019724"/>
                <a:ext cx="2454812" cy="2454812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7E2BF46-703F-D0A1-5A02-DFFD19AB35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/>
            </p:blipFill>
            <p:spPr>
              <a:xfrm>
                <a:off x="3114996" y="4018025"/>
                <a:ext cx="2454812" cy="2454812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1411DA60-4AEE-C8DF-17DC-8D352993F2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/>
            </p:blipFill>
            <p:spPr>
              <a:xfrm>
                <a:off x="4505032" y="4018025"/>
                <a:ext cx="2454812" cy="2454812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9B91A4-B775-AE13-2B6C-98CD4F9ACB9D}"/>
                  </a:ext>
                </a:extLst>
              </p:cNvPr>
              <p:cNvSpPr txBox="1"/>
              <p:nvPr/>
            </p:nvSpPr>
            <p:spPr>
              <a:xfrm>
                <a:off x="640670" y="3703807"/>
                <a:ext cx="2084537" cy="381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General Public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A4D1B42-DCDB-7A59-9116-B25307FFF890}"/>
                  </a:ext>
                </a:extLst>
              </p:cNvPr>
              <p:cNvSpPr txBox="1"/>
              <p:nvPr/>
            </p:nvSpPr>
            <p:spPr>
              <a:xfrm>
                <a:off x="2257865" y="3703807"/>
                <a:ext cx="14195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Government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F64914-A56E-A355-2104-DAF8EF2CACDE}"/>
                  </a:ext>
                </a:extLst>
              </p:cNvPr>
              <p:cNvSpPr txBox="1"/>
              <p:nvPr/>
            </p:nvSpPr>
            <p:spPr>
              <a:xfrm>
                <a:off x="3732774" y="3426808"/>
                <a:ext cx="118168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Addiction Treatment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7FDD5F7-B536-0C8D-7194-615C39AEC68A}"/>
                  </a:ext>
                </a:extLst>
              </p:cNvPr>
              <p:cNvSpPr txBox="1"/>
              <p:nvPr/>
            </p:nvSpPr>
            <p:spPr>
              <a:xfrm>
                <a:off x="5071256" y="3439003"/>
                <a:ext cx="132236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Medical Community</a:t>
                </a: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6AF953-64BA-9140-2BED-3182E28F3D35}"/>
              </a:ext>
            </a:extLst>
          </p:cNvPr>
          <p:cNvGrpSpPr/>
          <p:nvPr/>
        </p:nvGrpSpPr>
        <p:grpSpPr>
          <a:xfrm>
            <a:off x="6096000" y="3612733"/>
            <a:ext cx="6101663" cy="2049096"/>
            <a:chOff x="6096000" y="3612733"/>
            <a:chExt cx="6101663" cy="2049096"/>
          </a:xfrm>
        </p:grpSpPr>
        <p:sp>
          <p:nvSpPr>
            <p:cNvPr id="8" name="Text Placeholder 2">
              <a:extLst>
                <a:ext uri="{FF2B5EF4-FFF2-40B4-BE49-F238E27FC236}">
                  <a16:creationId xmlns:a16="http://schemas.microsoft.com/office/drawing/2014/main" id="{09E8C0A2-90AA-4126-2CFF-4283698F0F39}"/>
                </a:ext>
              </a:extLst>
            </p:cNvPr>
            <p:cNvSpPr txBox="1">
              <a:spLocks/>
            </p:cNvSpPr>
            <p:nvPr/>
          </p:nvSpPr>
          <p:spPr>
            <a:xfrm>
              <a:off x="6096000" y="4258011"/>
              <a:ext cx="6101663" cy="140381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0" i="0" kern="1200">
                  <a:solidFill>
                    <a:schemeClr val="bg1"/>
                  </a:solidFill>
                  <a:latin typeface="Arial Narrow" panose="020B0604020202020204" pitchFamily="34" charset="0"/>
                  <a:ea typeface="+mn-ea"/>
                  <a:cs typeface="Arial Narrow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0" i="0" kern="1200">
                  <a:solidFill>
                    <a:schemeClr val="bg1"/>
                  </a:solidFill>
                  <a:latin typeface="Arial Narrow" panose="020B0604020202020204" pitchFamily="34" charset="0"/>
                  <a:ea typeface="+mn-ea"/>
                  <a:cs typeface="Arial Narrow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chemeClr val="bg1"/>
                  </a:solidFill>
                  <a:latin typeface="Arial Narrow" panose="020B0604020202020204" pitchFamily="34" charset="0"/>
                  <a:ea typeface="+mn-ea"/>
                  <a:cs typeface="Arial Narrow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bg1"/>
                  </a:solidFill>
                  <a:latin typeface="Arial Narrow" panose="020B0604020202020204" pitchFamily="34" charset="0"/>
                  <a:ea typeface="+mn-ea"/>
                  <a:cs typeface="Arial Narrow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bg1"/>
                  </a:solidFill>
                  <a:latin typeface="Arial Narrow" panose="020B0604020202020204" pitchFamily="34" charset="0"/>
                  <a:ea typeface="+mn-ea"/>
                  <a:cs typeface="Arial Narrow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4020202020204" pitchFamily="34" charset="0"/>
                  <a:ea typeface="+mn-ea"/>
                </a:rPr>
                <a:t>Updated Professional Presentations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4020202020204" pitchFamily="34" charset="0"/>
                  <a:ea typeface="+mn-ea"/>
                </a:rPr>
                <a:t>(early cycle)</a:t>
              </a:r>
            </a:p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4020202020204" pitchFamily="34" charset="0"/>
                  <a:ea typeface="+mn-ea"/>
                </a:rPr>
                <a:t>Multimedia Content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4020202020204" pitchFamily="34" charset="0"/>
                  <a:ea typeface="+mn-ea"/>
                </a:rPr>
                <a:t>(mid cycle)</a:t>
              </a:r>
            </a:p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4020202020204" pitchFamily="34" charset="0"/>
                  <a:ea typeface="+mn-ea"/>
                </a:rPr>
                <a:t>Audience-specific Toolkits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4020202020204" pitchFamily="34" charset="0"/>
                  <a:ea typeface="+mn-ea"/>
                </a:rPr>
                <a:t>(mid cycle)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D532497-458A-7CB4-FC52-0F8F530CFE3F}"/>
                </a:ext>
              </a:extLst>
            </p:cNvPr>
            <p:cNvSpPr txBox="1"/>
            <p:nvPr/>
          </p:nvSpPr>
          <p:spPr>
            <a:xfrm>
              <a:off x="7786293" y="3612733"/>
              <a:ext cx="31159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 Tools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6659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61597-77FF-2D7D-C1FB-E5D175961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7EE4A0A1-B44D-9F4C-CE43-8A007C6051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C27C02C-A66B-11F0-563E-250658CE9F26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Take Action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102BA5-F639-BAD9-9AF3-645DFDE97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F1E4CC-ECB2-FB08-3507-A82360C2DFAB}"/>
              </a:ext>
            </a:extLst>
          </p:cNvPr>
          <p:cNvSpPr txBox="1"/>
          <p:nvPr/>
        </p:nvSpPr>
        <p:spPr>
          <a:xfrm>
            <a:off x="182531" y="1821544"/>
            <a:ext cx="1182693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NAWS Supports PR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are committed to building these tools with the fellowship—not simply presenting them to the fellowship.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Grow PR Service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can remove the barrier that says, "I'm not cut out for PR," by making PR more accessible, practical, and welcoming.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Strengthen PR at the Area Level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Strong fellowship development begins with strong area-level PR. Expanding PR service locally is one of our greatest opportunities.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 the Leadership Pipeline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Mentorship and leadership development are essential to long-term success. Together, we can strengthen the path from Region → Area → Group and inspire the next generation of PR trusted servants.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194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C002A-8BEB-DF6E-ADBF-3530CA093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C20551FF-61F1-AC15-B4D3-CEEB17B4A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931" y="316878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CCC0DB-8870-F1B0-F8A9-5E570236F359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PSA – NA Malaysia 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59FDDA-AE99-FAC3-D210-85F93D7FE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7001A1-71D8-C342-BFDE-DA9300496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9703" y="1709620"/>
            <a:ext cx="7772400" cy="43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5236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DF835-E805-1D51-7719-01F41FA2A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01364038-FC24-39E6-1501-7643CC9C2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868"/>
            <a:ext cx="12178069" cy="9739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0EB425-EE78-8420-112F-93DDC7742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80" y="130868"/>
            <a:ext cx="7798143" cy="47203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957AE1-5F63-F964-7AE4-4E0BC97963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74" t="-285" b="46612"/>
          <a:stretch>
            <a:fillRect/>
          </a:stretch>
        </p:blipFill>
        <p:spPr>
          <a:xfrm>
            <a:off x="4690663" y="4503095"/>
            <a:ext cx="7257061" cy="21420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C3C825-0D6D-8AEC-B715-54F5CA8BE6AE}"/>
              </a:ext>
            </a:extLst>
          </p:cNvPr>
          <p:cNvSpPr txBox="1"/>
          <p:nvPr/>
        </p:nvSpPr>
        <p:spPr>
          <a:xfrm>
            <a:off x="8260346" y="1614660"/>
            <a:ext cx="35956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 panose="020B0604020202020204" pitchFamily="34" charset="0"/>
              </a:rPr>
              <a:t>Volunteer Form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8DD168-7ABA-04E8-B5E4-B166CB0F04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30431C-F6D5-A142-1A69-EBB8AE19B830}"/>
              </a:ext>
            </a:extLst>
          </p:cNvPr>
          <p:cNvSpPr txBox="1"/>
          <p:nvPr/>
        </p:nvSpPr>
        <p:spPr>
          <a:xfrm>
            <a:off x="363504" y="5370675"/>
            <a:ext cx="45644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Arial" panose="020B0604020202020204" pitchFamily="34" charset="0"/>
                <a:cs typeface="+mn-cs"/>
              </a:rPr>
              <a:t>na.org/get-involved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44844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A3C2A-78F5-4434-7394-F7D9A6417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94B7BC51-6E93-D2AB-673B-B98B9957D7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D17420A-B398-B7A2-CA44-A449043FFF3A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Closing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9AFDC5-2DF2-739E-F5D8-5C5BBEC99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508F12A-A2E2-641A-7014-C96C5C790FFA}"/>
              </a:ext>
            </a:extLst>
          </p:cNvPr>
          <p:cNvSpPr txBox="1">
            <a:spLocks/>
          </p:cNvSpPr>
          <p:nvPr/>
        </p:nvSpPr>
        <p:spPr>
          <a:xfrm>
            <a:off x="128586" y="1348030"/>
            <a:ext cx="11934827" cy="519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“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Each of us shares responsibility for our Fellowship.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”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– Guiding Principles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46A798-981D-7B20-2001-6A2B0E55DF99}"/>
              </a:ext>
            </a:extLst>
          </p:cNvPr>
          <p:cNvSpPr txBox="1"/>
          <p:nvPr/>
        </p:nvSpPr>
        <p:spPr>
          <a:xfrm>
            <a:off x="563947" y="1967603"/>
            <a:ext cx="1105017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Take one thing back.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 one conversation.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 one PR effort.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That’s how we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grow.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3180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6B90220-FA79-B1B4-F1F0-B1E2630566DC}"/>
              </a:ext>
            </a:extLst>
          </p:cNvPr>
          <p:cNvSpPr txBox="1">
            <a:spLocks/>
          </p:cNvSpPr>
          <p:nvPr/>
        </p:nvSpPr>
        <p:spPr>
          <a:xfrm>
            <a:off x="2038350" y="295275"/>
            <a:ext cx="87249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arrow" panose="020B0604020202020204" pitchFamily="34" charset="0"/>
                <a:ea typeface="+mj-ea"/>
              </a:rPr>
              <a:t>Contacting NAWS PR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A7BCF3B-7F6D-2F86-D57B-D8D404D635C5}"/>
              </a:ext>
            </a:extLst>
          </p:cNvPr>
          <p:cNvSpPr txBox="1">
            <a:spLocks/>
          </p:cNvSpPr>
          <p:nvPr/>
        </p:nvSpPr>
        <p:spPr>
          <a:xfrm>
            <a:off x="7396700" y="804863"/>
            <a:ext cx="3366550" cy="52026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9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3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9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3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9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PR@na.org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9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3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2778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83A5FB-C0B0-F82A-A009-5CDD96C22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60" y="65578"/>
            <a:ext cx="11960279" cy="67268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03CAE5-057D-BD82-4E3C-381BAF703E10}"/>
              </a:ext>
            </a:extLst>
          </p:cNvPr>
          <p:cNvSpPr txBox="1"/>
          <p:nvPr/>
        </p:nvSpPr>
        <p:spPr>
          <a:xfrm>
            <a:off x="231111" y="1383445"/>
            <a:ext cx="11736475" cy="381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200"/>
              </a:lnSpc>
              <a:spcBef>
                <a:spcPts val="600"/>
              </a:spcBef>
            </a:pPr>
            <a:r>
              <a:rPr lang="en-US" sz="8000" b="1" dirty="0">
                <a:solidFill>
                  <a:schemeClr val="accent3">
                    <a:lumMod val="75000"/>
                  </a:schemeClr>
                </a:solidFill>
                <a:latin typeface="Myriad Pro Cond" panose="020B0503030403020204" pitchFamily="34" charset="0"/>
              </a:rPr>
              <a:t>WCNA 39</a:t>
            </a:r>
          </a:p>
          <a:p>
            <a:pPr algn="ctr">
              <a:lnSpc>
                <a:spcPts val="6200"/>
              </a:lnSpc>
              <a:spcBef>
                <a:spcPts val="600"/>
              </a:spcBef>
            </a:pPr>
            <a:r>
              <a:rPr lang="en-US" sz="6000" b="1" dirty="0">
                <a:solidFill>
                  <a:schemeClr val="accent3">
                    <a:lumMod val="75000"/>
                  </a:schemeClr>
                </a:solidFill>
                <a:latin typeface="Myriad Pro Cond" panose="020B0503030403020204" pitchFamily="34" charset="0"/>
              </a:rPr>
              <a:t>Dublin, Ireland</a:t>
            </a:r>
          </a:p>
          <a:p>
            <a:pPr algn="ctr">
              <a:lnSpc>
                <a:spcPts val="6200"/>
              </a:lnSpc>
              <a:spcBef>
                <a:spcPts val="600"/>
              </a:spcBef>
            </a:pPr>
            <a:r>
              <a:rPr lang="en-US" sz="6000" b="1" dirty="0">
                <a:solidFill>
                  <a:schemeClr val="accent3">
                    <a:lumMod val="75000"/>
                  </a:schemeClr>
                </a:solidFill>
                <a:latin typeface="Myriad Pro Cond" panose="020B0503030403020204" pitchFamily="34" charset="0"/>
              </a:rPr>
              <a:t>Summer 2028</a:t>
            </a:r>
            <a:endParaRPr lang="en-US" sz="2800" b="1" dirty="0">
              <a:solidFill>
                <a:schemeClr val="accent3">
                  <a:lumMod val="75000"/>
                </a:schemeClr>
              </a:solidFill>
              <a:latin typeface="Myriad Pro Cond" panose="020B0503030403020204" pitchFamily="34" charset="0"/>
            </a:endParaRPr>
          </a:p>
          <a:p>
            <a:pPr algn="ctr">
              <a:lnSpc>
                <a:spcPts val="6200"/>
              </a:lnSpc>
              <a:spcBef>
                <a:spcPts val="3000"/>
              </a:spcBef>
            </a:pPr>
            <a:r>
              <a:rPr lang="en-US" sz="6000" b="1" dirty="0">
                <a:solidFill>
                  <a:schemeClr val="accent3">
                    <a:lumMod val="75000"/>
                  </a:schemeClr>
                </a:solidFill>
                <a:latin typeface="Myriad Pro Cond" panose="020B0503030403020204" pitchFamily="34" charset="0"/>
              </a:rPr>
              <a:t>na.org/subscribe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0A99959-1AC6-6DF7-0521-05D01C24E09B}"/>
              </a:ext>
            </a:extLst>
          </p:cNvPr>
          <p:cNvCxnSpPr/>
          <p:nvPr/>
        </p:nvCxnSpPr>
        <p:spPr>
          <a:xfrm flipV="1">
            <a:off x="7676941" y="512466"/>
            <a:ext cx="361740" cy="622998"/>
          </a:xfrm>
          <a:prstGeom prst="line">
            <a:avLst/>
          </a:prstGeom>
          <a:ln w="38100" cap="rnd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BC92DC4-06E0-47A6-632F-19D609BE421C}"/>
              </a:ext>
            </a:extLst>
          </p:cNvPr>
          <p:cNvCxnSpPr>
            <a:cxnSpLocks/>
          </p:cNvCxnSpPr>
          <p:nvPr/>
        </p:nvCxnSpPr>
        <p:spPr>
          <a:xfrm flipH="1" flipV="1">
            <a:off x="4308231" y="636457"/>
            <a:ext cx="413657" cy="622998"/>
          </a:xfrm>
          <a:prstGeom prst="line">
            <a:avLst/>
          </a:prstGeom>
          <a:ln w="38100" cap="rnd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4FDF78-645A-0379-8EEC-1AA92DD0642D}"/>
              </a:ext>
            </a:extLst>
          </p:cNvPr>
          <p:cNvCxnSpPr>
            <a:cxnSpLocks/>
          </p:cNvCxnSpPr>
          <p:nvPr/>
        </p:nvCxnSpPr>
        <p:spPr>
          <a:xfrm flipV="1">
            <a:off x="7829341" y="1135464"/>
            <a:ext cx="139002" cy="152400"/>
          </a:xfrm>
          <a:prstGeom prst="line">
            <a:avLst/>
          </a:prstGeom>
          <a:ln w="38100" cap="rnd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5F38394-1A47-2836-0A67-BA74D1D2EE02}"/>
              </a:ext>
            </a:extLst>
          </p:cNvPr>
          <p:cNvCxnSpPr>
            <a:cxnSpLocks/>
          </p:cNvCxnSpPr>
          <p:nvPr/>
        </p:nvCxnSpPr>
        <p:spPr>
          <a:xfrm flipV="1">
            <a:off x="3946491" y="1969477"/>
            <a:ext cx="361740" cy="160957"/>
          </a:xfrm>
          <a:prstGeom prst="line">
            <a:avLst/>
          </a:prstGeom>
          <a:ln w="38100" cap="rnd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02F3149-5EA6-9C48-D566-584E3540FE37}"/>
              </a:ext>
            </a:extLst>
          </p:cNvPr>
          <p:cNvCxnSpPr>
            <a:cxnSpLocks/>
          </p:cNvCxnSpPr>
          <p:nvPr/>
        </p:nvCxnSpPr>
        <p:spPr>
          <a:xfrm flipV="1">
            <a:off x="7829341" y="1462629"/>
            <a:ext cx="611274" cy="119723"/>
          </a:xfrm>
          <a:prstGeom prst="line">
            <a:avLst/>
          </a:prstGeom>
          <a:ln w="38100" cap="rnd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1EB26F1-43E3-38BE-770F-1F5D83883AB7}"/>
              </a:ext>
            </a:extLst>
          </p:cNvPr>
          <p:cNvCxnSpPr>
            <a:cxnSpLocks/>
          </p:cNvCxnSpPr>
          <p:nvPr/>
        </p:nvCxnSpPr>
        <p:spPr>
          <a:xfrm flipV="1">
            <a:off x="5250796" y="636457"/>
            <a:ext cx="0" cy="473764"/>
          </a:xfrm>
          <a:prstGeom prst="line">
            <a:avLst/>
          </a:prstGeom>
          <a:ln w="38100" cap="rnd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DB9F10-041F-2837-2AC3-CD42CAC1956F}"/>
              </a:ext>
            </a:extLst>
          </p:cNvPr>
          <p:cNvCxnSpPr>
            <a:cxnSpLocks/>
          </p:cNvCxnSpPr>
          <p:nvPr/>
        </p:nvCxnSpPr>
        <p:spPr>
          <a:xfrm>
            <a:off x="7796379" y="1898118"/>
            <a:ext cx="242302" cy="71359"/>
          </a:xfrm>
          <a:prstGeom prst="line">
            <a:avLst/>
          </a:prstGeom>
          <a:ln w="38100" cap="rnd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58C1688-3DDE-DCB9-B9B3-A43023CBFF1C}"/>
              </a:ext>
            </a:extLst>
          </p:cNvPr>
          <p:cNvCxnSpPr>
            <a:cxnSpLocks/>
          </p:cNvCxnSpPr>
          <p:nvPr/>
        </p:nvCxnSpPr>
        <p:spPr>
          <a:xfrm>
            <a:off x="3946491" y="1690391"/>
            <a:ext cx="361740" cy="16521"/>
          </a:xfrm>
          <a:prstGeom prst="line">
            <a:avLst/>
          </a:prstGeom>
          <a:ln w="38100" cap="rnd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B007D53-6A40-F4CE-3C32-54AF1358EAA8}"/>
              </a:ext>
            </a:extLst>
          </p:cNvPr>
          <p:cNvCxnSpPr>
            <a:cxnSpLocks/>
          </p:cNvCxnSpPr>
          <p:nvPr/>
        </p:nvCxnSpPr>
        <p:spPr>
          <a:xfrm flipV="1">
            <a:off x="6356421" y="561841"/>
            <a:ext cx="265443" cy="621626"/>
          </a:xfrm>
          <a:prstGeom prst="line">
            <a:avLst/>
          </a:prstGeom>
          <a:ln w="38100" cap="rnd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422304-9257-3B21-21A3-25C5BE2B11CB}"/>
              </a:ext>
            </a:extLst>
          </p:cNvPr>
          <p:cNvCxnSpPr>
            <a:cxnSpLocks/>
          </p:cNvCxnSpPr>
          <p:nvPr/>
        </p:nvCxnSpPr>
        <p:spPr>
          <a:xfrm flipH="1" flipV="1">
            <a:off x="5776965" y="413013"/>
            <a:ext cx="154076" cy="622998"/>
          </a:xfrm>
          <a:prstGeom prst="line">
            <a:avLst/>
          </a:prstGeom>
          <a:ln w="38100" cap="rnd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5EE8E27-3B01-F3C0-342F-112904E9060A}"/>
              </a:ext>
            </a:extLst>
          </p:cNvPr>
          <p:cNvCxnSpPr>
            <a:cxnSpLocks/>
          </p:cNvCxnSpPr>
          <p:nvPr/>
        </p:nvCxnSpPr>
        <p:spPr>
          <a:xfrm flipV="1">
            <a:off x="7047244" y="1060848"/>
            <a:ext cx="139002" cy="152400"/>
          </a:xfrm>
          <a:prstGeom prst="line">
            <a:avLst/>
          </a:prstGeom>
          <a:ln w="38100" cap="rnd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2288404-50EF-5134-5F7D-7377D749F7E5}"/>
              </a:ext>
            </a:extLst>
          </p:cNvPr>
          <p:cNvCxnSpPr>
            <a:cxnSpLocks/>
          </p:cNvCxnSpPr>
          <p:nvPr/>
        </p:nvCxnSpPr>
        <p:spPr>
          <a:xfrm>
            <a:off x="3946491" y="1178976"/>
            <a:ext cx="361740" cy="145989"/>
          </a:xfrm>
          <a:prstGeom prst="line">
            <a:avLst/>
          </a:prstGeom>
          <a:ln w="38100" cap="rnd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606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9A3F1E-9CD9-DA9B-8D36-CDDD66386A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41" b="2524"/>
          <a:stretch>
            <a:fillRect/>
          </a:stretch>
        </p:blipFill>
        <p:spPr>
          <a:xfrm>
            <a:off x="522193" y="-1"/>
            <a:ext cx="11147613" cy="68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034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2E5E99-AC2E-8A6E-A1E3-9CD1E3DEEC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43" b="3476"/>
          <a:stretch>
            <a:fillRect/>
          </a:stretch>
        </p:blipFill>
        <p:spPr>
          <a:xfrm>
            <a:off x="375906" y="18217"/>
            <a:ext cx="11440188" cy="686807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81B152-7DCE-3E31-CC2E-663A68E03884}"/>
              </a:ext>
            </a:extLst>
          </p:cNvPr>
          <p:cNvSpPr/>
          <p:nvPr/>
        </p:nvSpPr>
        <p:spPr>
          <a:xfrm>
            <a:off x="5268687" y="6029011"/>
            <a:ext cx="3583911" cy="847206"/>
          </a:xfrm>
          <a:prstGeom prst="rect">
            <a:avLst/>
          </a:prstGeom>
          <a:solidFill>
            <a:srgbClr val="DB21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1EADAB-ADE6-7836-C36B-3DC6A923B182}"/>
              </a:ext>
            </a:extLst>
          </p:cNvPr>
          <p:cNvSpPr txBox="1"/>
          <p:nvPr/>
        </p:nvSpPr>
        <p:spPr>
          <a:xfrm>
            <a:off x="5268687" y="6219474"/>
            <a:ext cx="3749708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  <a:spcBef>
                <a:spcPts val="300"/>
              </a:spcBef>
            </a:pPr>
            <a:r>
              <a:rPr lang="en-US" sz="6000" dirty="0">
                <a:ln w="15875">
                  <a:solidFill>
                    <a:schemeClr val="bg1"/>
                  </a:solidFill>
                </a:ln>
                <a:solidFill>
                  <a:schemeClr val="bg1"/>
                </a:solidFill>
                <a:latin typeface="Myriad Pro Cond" panose="020B0506030403020204" pitchFamily="34" charset="0"/>
              </a:rPr>
              <a:t>na.org/maps</a:t>
            </a:r>
          </a:p>
        </p:txBody>
      </p:sp>
    </p:spTree>
    <p:extLst>
      <p:ext uri="{BB962C8B-B14F-4D97-AF65-F5344CB8AC3E}">
        <p14:creationId xmlns:p14="http://schemas.microsoft.com/office/powerpoint/2010/main" val="423065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4ADD25-88AA-81DE-CCC1-A97B7109E38D}"/>
              </a:ext>
            </a:extLst>
          </p:cNvPr>
          <p:cNvSpPr txBox="1"/>
          <p:nvPr/>
        </p:nvSpPr>
        <p:spPr>
          <a:xfrm>
            <a:off x="170823" y="118281"/>
            <a:ext cx="11836957" cy="2119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900"/>
              </a:lnSpc>
              <a:spcBef>
                <a:spcPts val="600"/>
              </a:spcBef>
            </a:pPr>
            <a:r>
              <a:rPr lang="en-US" sz="8000" b="1" dirty="0">
                <a:solidFill>
                  <a:srgbClr val="002060"/>
                </a:solidFill>
                <a:latin typeface="Myriad Pro Cond" panose="020B0503030403020204" pitchFamily="34" charset="0"/>
              </a:rPr>
              <a:t>We now publish our Basic Text </a:t>
            </a:r>
            <a:br>
              <a:rPr lang="en-US" sz="8000" b="1" dirty="0">
                <a:solidFill>
                  <a:srgbClr val="002060"/>
                </a:solidFill>
                <a:latin typeface="Myriad Pro Cond" panose="020B0503030403020204" pitchFamily="34" charset="0"/>
              </a:rPr>
            </a:br>
            <a:r>
              <a:rPr lang="en-US" sz="8000" b="1" dirty="0">
                <a:solidFill>
                  <a:srgbClr val="002060"/>
                </a:solidFill>
                <a:latin typeface="Myriad Pro Cond" panose="020B0503030403020204" pitchFamily="34" charset="0"/>
              </a:rPr>
              <a:t>in 42 different languages!!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7010B4-37DA-94AE-3C60-1394AE29A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18" y="4501662"/>
            <a:ext cx="2133600" cy="2120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03989A-A34C-AC07-73E9-04F6F828C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73750">
            <a:off x="7090626" y="2185527"/>
            <a:ext cx="3230977" cy="47145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3DEA1C-CFB7-727A-D9B9-48D3EE47A48F}"/>
              </a:ext>
            </a:extLst>
          </p:cNvPr>
          <p:cNvSpPr txBox="1"/>
          <p:nvPr/>
        </p:nvSpPr>
        <p:spPr>
          <a:xfrm>
            <a:off x="1624155" y="2479253"/>
            <a:ext cx="611777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200"/>
              </a:lnSpc>
              <a:spcBef>
                <a:spcPts val="600"/>
              </a:spcBef>
            </a:pPr>
            <a:r>
              <a:rPr lang="en-US" sz="7000" b="1" dirty="0">
                <a:solidFill>
                  <a:srgbClr val="002060"/>
                </a:solidFill>
                <a:latin typeface="Myriad Pro Cond" panose="020B0503030403020204" pitchFamily="34" charset="0"/>
              </a:rPr>
              <a:t>Azerbaijan</a:t>
            </a:r>
          </a:p>
          <a:p>
            <a:pPr algn="ctr">
              <a:lnSpc>
                <a:spcPts val="6200"/>
              </a:lnSpc>
              <a:spcBef>
                <a:spcPts val="600"/>
              </a:spcBef>
            </a:pPr>
            <a:r>
              <a:rPr lang="en-US" sz="7000" b="1" dirty="0">
                <a:solidFill>
                  <a:srgbClr val="002060"/>
                </a:solidFill>
                <a:latin typeface="Myriad Pro Cond" panose="020B0503030403020204" pitchFamily="34" charset="0"/>
              </a:rPr>
              <a:t>Slovenian</a:t>
            </a:r>
          </a:p>
          <a:p>
            <a:pPr algn="ctr">
              <a:lnSpc>
                <a:spcPts val="6200"/>
              </a:lnSpc>
              <a:spcBef>
                <a:spcPts val="600"/>
              </a:spcBef>
            </a:pPr>
            <a:r>
              <a:rPr lang="en-US" sz="7000" b="1" dirty="0">
                <a:solidFill>
                  <a:srgbClr val="002060"/>
                </a:solidFill>
                <a:latin typeface="Myriad Pro Cond" panose="020B0503030403020204" pitchFamily="34" charset="0"/>
              </a:rPr>
              <a:t>Ukrainian</a:t>
            </a:r>
          </a:p>
        </p:txBody>
      </p:sp>
    </p:spTree>
    <p:extLst>
      <p:ext uri="{BB962C8B-B14F-4D97-AF65-F5344CB8AC3E}">
        <p14:creationId xmlns:p14="http://schemas.microsoft.com/office/powerpoint/2010/main" val="4083178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EC38BFD-0777-C5B0-6C32-C41D346C39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040656"/>
              </p:ext>
            </p:extLst>
          </p:nvPr>
        </p:nvGraphicFramePr>
        <p:xfrm>
          <a:off x="1722063" y="119647"/>
          <a:ext cx="5130800" cy="6640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829252" imgH="7543536" progId="Acrobat.Document.DC">
                  <p:embed/>
                </p:oleObj>
              </mc:Choice>
              <mc:Fallback>
                <p:oleObj name="Acrobat Document" r:id="rId2" imgW="5829252" imgH="7543536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22063" y="119647"/>
                        <a:ext cx="5130800" cy="6640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C06F3EA-14D9-7DCC-E668-74E47104CB3C}"/>
              </a:ext>
            </a:extLst>
          </p:cNvPr>
          <p:cNvSpPr txBox="1"/>
          <p:nvPr/>
        </p:nvSpPr>
        <p:spPr>
          <a:xfrm>
            <a:off x="7618795" y="404872"/>
            <a:ext cx="377061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Myriad Pro Cond" panose="020B0503030403020204" pitchFamily="34" charset="0"/>
              </a:rPr>
              <a:t>September 2026 NAWS  Product News Flash</a:t>
            </a:r>
          </a:p>
          <a:p>
            <a:r>
              <a:rPr lang="en-US" sz="4800" b="1" dirty="0">
                <a:solidFill>
                  <a:srgbClr val="002060"/>
                </a:solidFill>
                <a:latin typeface="Myriad Pro Cond" panose="020B0503030403020204" pitchFamily="34" charset="0"/>
              </a:rPr>
              <a:t>Available via the link on the Online Store webpage of na.org</a:t>
            </a:r>
          </a:p>
        </p:txBody>
      </p:sp>
    </p:spTree>
    <p:extLst>
      <p:ext uri="{BB962C8B-B14F-4D97-AF65-F5344CB8AC3E}">
        <p14:creationId xmlns:p14="http://schemas.microsoft.com/office/powerpoint/2010/main" val="9441354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49D4FF-DF38-AA02-224E-21DE2B72C6F4}"/>
              </a:ext>
            </a:extLst>
          </p:cNvPr>
          <p:cNvSpPr txBox="1"/>
          <p:nvPr/>
        </p:nvSpPr>
        <p:spPr>
          <a:xfrm>
            <a:off x="231720" y="665431"/>
            <a:ext cx="11728559" cy="342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200"/>
              </a:lnSpc>
              <a:spcBef>
                <a:spcPts val="600"/>
              </a:spcBef>
            </a:pPr>
            <a:r>
              <a:rPr lang="en-US" sz="8000" b="1" dirty="0">
                <a:solidFill>
                  <a:srgbClr val="F8BD40"/>
                </a:solidFill>
                <a:latin typeface="Myriad Pro Cond" panose="020B0503030403020204" pitchFamily="34" charset="0"/>
              </a:rPr>
              <a:t>Moment of Silence</a:t>
            </a:r>
          </a:p>
          <a:p>
            <a:pPr>
              <a:lnSpc>
                <a:spcPts val="6200"/>
              </a:lnSpc>
              <a:spcBef>
                <a:spcPts val="600"/>
              </a:spcBef>
            </a:pPr>
            <a:endParaRPr lang="en-US" sz="8000" b="1" dirty="0">
              <a:solidFill>
                <a:srgbClr val="F8BD40"/>
              </a:solidFill>
              <a:latin typeface="Myriad Pro Cond" panose="020B0503030403020204" pitchFamily="34" charset="0"/>
            </a:endParaRPr>
          </a:p>
          <a:p>
            <a:pPr>
              <a:lnSpc>
                <a:spcPts val="6200"/>
              </a:lnSpc>
              <a:spcBef>
                <a:spcPts val="600"/>
              </a:spcBef>
            </a:pPr>
            <a:r>
              <a:rPr lang="en-US" sz="6000" b="1" dirty="0">
                <a:solidFill>
                  <a:srgbClr val="F8BD40"/>
                </a:solidFill>
                <a:latin typeface="Myriad Pro Cond" panose="020B0503030403020204" pitchFamily="34" charset="0"/>
              </a:rPr>
              <a:t>To reflect on our global Fellowship and the primary purpose we all share.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20550B-BEFA-7A6E-774C-6BA7959E7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5566" y="4354885"/>
            <a:ext cx="3796434" cy="25031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15E923-C2B6-0256-1457-F47A1A931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42" y="4354885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6327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77DE8-BAA8-77E2-E889-D0CD989E3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17C540-B395-EB1D-0F17-A3E53BE7F2AF}"/>
              </a:ext>
            </a:extLst>
          </p:cNvPr>
          <p:cNvSpPr txBox="1"/>
          <p:nvPr/>
        </p:nvSpPr>
        <p:spPr>
          <a:xfrm>
            <a:off x="0" y="212651"/>
            <a:ext cx="12192000" cy="629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000" spc="140" dirty="0">
                <a:solidFill>
                  <a:srgbClr val="57232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God, grant us the serenity to</a:t>
            </a:r>
          </a:p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600" b="1" spc="140" dirty="0">
                <a:solidFill>
                  <a:srgbClr val="5723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ACCEPT</a:t>
            </a:r>
          </a:p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000" spc="140" dirty="0">
                <a:solidFill>
                  <a:srgbClr val="57232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things we cannot change, the </a:t>
            </a:r>
          </a:p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600" b="1" spc="140" dirty="0">
                <a:solidFill>
                  <a:srgbClr val="5723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COURAGE</a:t>
            </a:r>
          </a:p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000" spc="140" dirty="0">
                <a:solidFill>
                  <a:srgbClr val="57232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 change the things we can, and the</a:t>
            </a:r>
          </a:p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600" b="1" spc="140" dirty="0">
                <a:solidFill>
                  <a:srgbClr val="5723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WISDOM</a:t>
            </a:r>
          </a:p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000" spc="140" dirty="0">
                <a:solidFill>
                  <a:srgbClr val="572327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 know the difference.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83344A-71F6-0651-E147-42A13961E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745" y="5061098"/>
            <a:ext cx="1727143" cy="17168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354FF8-9A5F-977F-1055-92C0B7068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68" y="5061098"/>
            <a:ext cx="1727143" cy="17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82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1679</Words>
  <Application>Microsoft Macintosh PowerPoint</Application>
  <PresentationFormat>Widescreen</PresentationFormat>
  <Paragraphs>252</Paragraphs>
  <Slides>38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Myriad Pro Cond</vt:lpstr>
      <vt:lpstr>Arial</vt:lpstr>
      <vt:lpstr>Calibri Light</vt:lpstr>
      <vt:lpstr>Aptos Black</vt:lpstr>
      <vt:lpstr>Arial Narrow</vt:lpstr>
      <vt:lpstr>Segoe UI</vt:lpstr>
      <vt:lpstr>Calibri</vt:lpstr>
      <vt:lpstr>Wingdings</vt:lpstr>
      <vt:lpstr>Aptos</vt:lpstr>
      <vt:lpstr>Office Theme</vt:lpstr>
      <vt:lpstr>1_Office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Public Relations: Why it’s important.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Stacy Fowler</dc:creator>
  <cp:lastModifiedBy>Stacy Fowler</cp:lastModifiedBy>
  <cp:revision>23</cp:revision>
  <dcterms:created xsi:type="dcterms:W3CDTF">2026-08-21T19:31:57Z</dcterms:created>
  <dcterms:modified xsi:type="dcterms:W3CDTF">2026-09-29T17:47:32Z</dcterms:modified>
</cp:coreProperties>
</file>