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Now" charset="1" panose="00000500000000000000"/>
      <p:regular r:id="rId19"/>
    </p:embeddedFont>
    <p:embeddedFont>
      <p:font typeface="Now Bold" charset="1" panose="00000800000000000000"/>
      <p:regular r:id="rId21"/>
    </p:embeddedFont>
    <p:embeddedFont>
      <p:font typeface="Helvetica Now Bold" charset="1" panose="020B0804030202020204"/>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notesSlides/notesSlide2.xml" Type="http://schemas.openxmlformats.org/officeDocument/2006/relationships/notesSlide"/><Relationship Id="rId21" Target="fonts/font21.fntdata" Type="http://schemas.openxmlformats.org/officeDocument/2006/relationships/font"/><Relationship Id="rId22" Target="notesSlides/notesSlide3.xml" Type="http://schemas.openxmlformats.org/officeDocument/2006/relationships/notesSlide"/><Relationship Id="rId23" Target="notesSlides/notesSlide4.xml" Type="http://schemas.openxmlformats.org/officeDocument/2006/relationships/notesSlide"/><Relationship Id="rId24" Target="fonts/font24.fntdata" Type="http://schemas.openxmlformats.org/officeDocument/2006/relationships/font"/><Relationship Id="rId25" Target="notesSlides/notesSlide5.xml" Type="http://schemas.openxmlformats.org/officeDocument/2006/relationships/notesSlide"/><Relationship Id="rId26" Target="notesSlides/notesSlide6.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Many of the conversations at WSC 2026 went beyond the conference motions themselves. Conference participants spent significant time discussing new ideas that may shape future recovery literature, service tools, and Issue Discussion Topics (IDTs). These discussions reflect the challenges and opportunities across the fellowship and may influence the direction of NA over the coming conference cycles.</a:t>
            </a:r>
          </a:p>
          <a:p>
            <a:r>
              <a:rPr lang="en-US"/>
              <a:t/>
            </a:r>
          </a:p>
          <a:p>
            <a:r>
              <a:rPr lang="en-US"/>
              <a:t>Today's workshop brings some of those discussions to the EDM. Our goal is not to make decisions or develop a single position, but to share our collective experience, learn from one another, and contribute ideas that may help shape future work.</a:t>
            </a:r>
          </a:p>
          <a:p>
            <a:r>
              <a:rPr lang="en-US"/>
              <a:t/>
            </a:r>
          </a:p>
          <a:p>
            <a:r>
              <a:rPr lang="en-US"/>
              <a:t>This workshop explores how we create an atmosphere where members not only stay, but grow—from their first meeting to becoming trusted servants. Welcoming newcomers, supporting members who feel different or disconnected, mentoring future leaders, and making service meaningful are all parts of the same journey.</a:t>
            </a:r>
          </a:p>
          <a:p>
            <a:r>
              <a:rPr lang="en-US"/>
              <a:t>This approach moves beyond "How do we greet newcomers?" and into "How do we create a culture of belonging?"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Think back to a moment in NA when you genuinely felt a sense of belonging. </a:t>
            </a:r>
          </a:p>
          <a:p>
            <a:r>
              <a:rPr lang="en-US"/>
              <a:t/>
            </a:r>
          </a:p>
          <a:p>
            <a:r>
              <a:rPr lang="en-US"/>
              <a:t>What was it that made this experience stand out to you? </a:t>
            </a:r>
          </a:p>
          <a:p>
            <a:r>
              <a:rPr lang="en-US"/>
              <a:t/>
            </a:r>
          </a:p>
          <a:p>
            <a:r>
              <a:rPr lang="en-US"/>
              <a:t>[let the audience reflect for a few moments.]</a:t>
            </a:r>
          </a:p>
          <a:p>
            <a:r>
              <a:rPr lang="en-US"/>
              <a:t/>
            </a:r>
          </a:p>
          <a:p>
            <a:r>
              <a:rPr lang="en-US"/>
              <a:t>Now, I’d like you to turn to the person sitting next to you and share your thoughts about that experience. </a:t>
            </a:r>
          </a:p>
          <a:p>
            <a:r>
              <a:rPr lang="en-US"/>
              <a:t/>
            </a:r>
          </a:p>
          <a:p>
            <a:r>
              <a:rPr lang="en-US"/>
              <a:t>[Tell the audience to talk to each other for a couple of minutes.]</a:t>
            </a:r>
          </a:p>
          <a:p>
            <a:r>
              <a:rPr lang="en-US"/>
              <a:t/>
            </a:r>
          </a:p>
          <a:p>
            <a:r>
              <a:rPr lang="en-US"/>
              <a:t>Would anyone like to share what they discussed? </a:t>
            </a:r>
          </a:p>
          <a:p>
            <a:r>
              <a:rPr lang="en-US"/>
              <a:t/>
            </a:r>
          </a:p>
          <a:p>
            <a:r>
              <a:rPr lang="en-US"/>
              <a:t>[Encourage audience participation by asking for a few volunteers to share their answers.]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 the audience reflect for a few moments.]</a:t>
            </a:r>
          </a:p>
          <a:p>
            <a:r>
              <a:rPr lang="en-US"/>
              <a:t/>
            </a:r>
          </a:p>
          <a:p>
            <a:r>
              <a:rPr lang="en-US"/>
              <a:t>Now, I’d like you to turn to the person sitting next to you and share your thoughts about that experience. </a:t>
            </a:r>
          </a:p>
          <a:p>
            <a:r>
              <a:rPr lang="en-US"/>
              <a:t/>
            </a:r>
          </a:p>
          <a:p>
            <a:r>
              <a:rPr lang="en-US"/>
              <a:t>[Tell the audience to talk to each other for a couple of minutes.]</a:t>
            </a:r>
          </a:p>
          <a:p>
            <a:r>
              <a:rPr lang="en-US"/>
              <a:t/>
            </a:r>
          </a:p>
          <a:p>
            <a:r>
              <a:rPr lang="en-US"/>
              <a:t>Would anyone like to share what they discussed? </a:t>
            </a:r>
          </a:p>
          <a:p>
            <a:r>
              <a:rPr lang="en-US"/>
              <a:t/>
            </a:r>
          </a:p>
          <a:p>
            <a:r>
              <a:rPr lang="en-US"/>
              <a:t>[Encourage audience participation by asking for a few volunteers to share their answers.]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11.png" Type="http://schemas.openxmlformats.org/officeDocument/2006/relationships/image"/><Relationship Id="rId14" Target="../media/image12.svg" Type="http://schemas.openxmlformats.org/officeDocument/2006/relationships/image"/><Relationship Id="rId15" Target="../media/image13.png" Type="http://schemas.openxmlformats.org/officeDocument/2006/relationships/image"/><Relationship Id="rId16" Target="../media/image14.pn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23.png" Type="http://schemas.openxmlformats.org/officeDocument/2006/relationships/image"/><Relationship Id="rId7" Target="../media/image1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5.png" Type="http://schemas.openxmlformats.org/officeDocument/2006/relationships/image"/><Relationship Id="rId4" Target="../media/image6.svg" Type="http://schemas.openxmlformats.org/officeDocument/2006/relationships/image"/><Relationship Id="rId5" Target="../media/image13.pn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14" Target="../media/image5.png" Type="http://schemas.openxmlformats.org/officeDocument/2006/relationships/image"/><Relationship Id="rId15" Target="../media/image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14" Target="../media/image5.png" Type="http://schemas.openxmlformats.org/officeDocument/2006/relationships/image"/><Relationship Id="rId15" Target="../media/image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14" Target="../media/image5.png" Type="http://schemas.openxmlformats.org/officeDocument/2006/relationships/image"/><Relationship Id="rId15" Target="../media/image6.svg" Type="http://schemas.openxmlformats.org/officeDocument/2006/relationships/image"/><Relationship Id="rId16" Target="../media/image20.png" Type="http://schemas.openxmlformats.org/officeDocument/2006/relationships/image"/><Relationship Id="rId17" Target="../media/image21.sv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13.png" Type="http://schemas.openxmlformats.org/officeDocument/2006/relationships/image"/><Relationship Id="rId8" Target="../media/image2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434964" y="-2597707"/>
            <a:ext cx="6012827" cy="5553666"/>
          </a:xfrm>
          <a:custGeom>
            <a:avLst/>
            <a:gdLst/>
            <a:ahLst/>
            <a:cxnLst/>
            <a:rect r="r" b="b" t="t" l="l"/>
            <a:pathLst>
              <a:path h="5553666" w="6012827">
                <a:moveTo>
                  <a:pt x="0" y="0"/>
                </a:moveTo>
                <a:lnTo>
                  <a:pt x="6012827" y="0"/>
                </a:lnTo>
                <a:lnTo>
                  <a:pt x="6012827" y="5553666"/>
                </a:lnTo>
                <a:lnTo>
                  <a:pt x="0" y="5553666"/>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9951098" y="-2122255"/>
            <a:ext cx="6098110" cy="5632436"/>
          </a:xfrm>
          <a:custGeom>
            <a:avLst/>
            <a:gdLst/>
            <a:ahLst/>
            <a:cxnLst/>
            <a:rect r="r" b="b" t="t" l="l"/>
            <a:pathLst>
              <a:path h="5632436" w="6098110">
                <a:moveTo>
                  <a:pt x="0" y="0"/>
                </a:moveTo>
                <a:lnTo>
                  <a:pt x="6098110" y="0"/>
                </a:lnTo>
                <a:lnTo>
                  <a:pt x="6098110" y="5632436"/>
                </a:lnTo>
                <a:lnTo>
                  <a:pt x="0" y="5632436"/>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665839" y="3510181"/>
            <a:ext cx="6185571" cy="5713218"/>
          </a:xfrm>
          <a:custGeom>
            <a:avLst/>
            <a:gdLst/>
            <a:ahLst/>
            <a:cxnLst/>
            <a:rect r="r" b="b" t="t" l="l"/>
            <a:pathLst>
              <a:path h="5713218" w="6185571">
                <a:moveTo>
                  <a:pt x="0" y="0"/>
                </a:moveTo>
                <a:lnTo>
                  <a:pt x="6185570" y="0"/>
                </a:lnTo>
                <a:lnTo>
                  <a:pt x="6185570" y="5713218"/>
                </a:lnTo>
                <a:lnTo>
                  <a:pt x="0" y="5713218"/>
                </a:lnTo>
                <a:lnTo>
                  <a:pt x="0" y="0"/>
                </a:lnTo>
                <a:close/>
              </a:path>
            </a:pathLst>
          </a:custGeom>
          <a:blipFill>
            <a:blip r:embed="rId7">
              <a:alphaModFix amt="60000"/>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7200000">
            <a:off x="-901352" y="2476544"/>
            <a:ext cx="6325037" cy="5842034"/>
          </a:xfrm>
          <a:custGeom>
            <a:avLst/>
            <a:gdLst/>
            <a:ahLst/>
            <a:cxnLst/>
            <a:rect r="r" b="b" t="t" l="l"/>
            <a:pathLst>
              <a:path h="5842034" w="6325037">
                <a:moveTo>
                  <a:pt x="0" y="0"/>
                </a:moveTo>
                <a:lnTo>
                  <a:pt x="6325038" y="0"/>
                </a:lnTo>
                <a:lnTo>
                  <a:pt x="6325038" y="5842035"/>
                </a:lnTo>
                <a:lnTo>
                  <a:pt x="0" y="5842035"/>
                </a:lnTo>
                <a:lnTo>
                  <a:pt x="0" y="0"/>
                </a:lnTo>
                <a:close/>
              </a:path>
            </a:pathLst>
          </a:custGeom>
          <a:blipFill>
            <a:blip r:embed="rId9">
              <a:alphaModFix amt="60000"/>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7200000">
            <a:off x="13847170" y="6326321"/>
            <a:ext cx="6325037" cy="5842034"/>
          </a:xfrm>
          <a:custGeom>
            <a:avLst/>
            <a:gdLst/>
            <a:ahLst/>
            <a:cxnLst/>
            <a:rect r="r" b="b" t="t" l="l"/>
            <a:pathLst>
              <a:path h="5842034" w="6325037">
                <a:moveTo>
                  <a:pt x="0" y="0"/>
                </a:moveTo>
                <a:lnTo>
                  <a:pt x="6325037" y="0"/>
                </a:lnTo>
                <a:lnTo>
                  <a:pt x="6325037" y="5842035"/>
                </a:lnTo>
                <a:lnTo>
                  <a:pt x="0" y="5842035"/>
                </a:lnTo>
                <a:lnTo>
                  <a:pt x="0" y="0"/>
                </a:lnTo>
                <a:close/>
              </a:path>
            </a:pathLst>
          </a:custGeom>
          <a:blipFill>
            <a:blip r:embed="rId11">
              <a:alphaModFix amt="60000"/>
              <a:extLst>
                <a:ext uri="{96DAC541-7B7A-43D3-8B79-37D633B846F1}">
                  <asvg:svgBlip xmlns:asvg="http://schemas.microsoft.com/office/drawing/2016/SVG/main" r:embed="rId12"/>
                </a:ext>
              </a:extLst>
            </a:blip>
            <a:stretch>
              <a:fillRect l="0" t="0" r="0" b="0"/>
            </a:stretch>
          </a:blipFill>
        </p:spPr>
      </p:sp>
      <p:sp>
        <p:nvSpPr>
          <p:cNvPr name="Freeform 7" id="7"/>
          <p:cNvSpPr/>
          <p:nvPr/>
        </p:nvSpPr>
        <p:spPr>
          <a:xfrm flipH="false" flipV="false" rot="0">
            <a:off x="13182115" y="6583461"/>
            <a:ext cx="6185571" cy="5713218"/>
          </a:xfrm>
          <a:custGeom>
            <a:avLst/>
            <a:gdLst/>
            <a:ahLst/>
            <a:cxnLst/>
            <a:rect r="r" b="b" t="t" l="l"/>
            <a:pathLst>
              <a:path h="5713218" w="6185571">
                <a:moveTo>
                  <a:pt x="0" y="0"/>
                </a:moveTo>
                <a:lnTo>
                  <a:pt x="6185570" y="0"/>
                </a:lnTo>
                <a:lnTo>
                  <a:pt x="6185570" y="5713218"/>
                </a:lnTo>
                <a:lnTo>
                  <a:pt x="0" y="5713218"/>
                </a:lnTo>
                <a:lnTo>
                  <a:pt x="0" y="0"/>
                </a:lnTo>
                <a:close/>
              </a:path>
            </a:pathLst>
          </a:custGeom>
          <a:blipFill>
            <a:blip r:embed="rId13">
              <a:alphaModFix amt="60000"/>
              <a:extLst>
                <a:ext uri="{96DAC541-7B7A-43D3-8B79-37D633B846F1}">
                  <asvg:svgBlip xmlns:asvg="http://schemas.microsoft.com/office/drawing/2016/SVG/main" r:embed="rId14"/>
                </a:ext>
              </a:extLst>
            </a:blip>
            <a:stretch>
              <a:fillRect l="0" t="0" r="0" b="0"/>
            </a:stretch>
          </a:blipFill>
        </p:spPr>
      </p:sp>
      <p:sp>
        <p:nvSpPr>
          <p:cNvPr name="TextBox 8" id="8"/>
          <p:cNvSpPr txBox="true"/>
          <p:nvPr/>
        </p:nvSpPr>
        <p:spPr>
          <a:xfrm rot="0">
            <a:off x="5625059" y="3923689"/>
            <a:ext cx="9619810" cy="4438142"/>
          </a:xfrm>
          <a:prstGeom prst="rect">
            <a:avLst/>
          </a:prstGeom>
        </p:spPr>
        <p:txBody>
          <a:bodyPr anchor="t" rtlCol="false" tIns="0" lIns="0" bIns="0" rIns="0">
            <a:spAutoFit/>
          </a:bodyPr>
          <a:lstStyle/>
          <a:p>
            <a:pPr algn="l">
              <a:lnSpc>
                <a:spcPts val="7303"/>
              </a:lnSpc>
            </a:pPr>
            <a:r>
              <a:rPr lang="en-US" sz="6085" spc="176">
                <a:solidFill>
                  <a:srgbClr val="042B60"/>
                </a:solidFill>
                <a:latin typeface="Now"/>
                <a:ea typeface="Now"/>
                <a:cs typeface="Now"/>
                <a:sym typeface="Now"/>
              </a:rPr>
              <a:t>FROM THE DOORWAY </a:t>
            </a:r>
          </a:p>
          <a:p>
            <a:pPr algn="l">
              <a:lnSpc>
                <a:spcPts val="7303"/>
              </a:lnSpc>
            </a:pPr>
            <a:r>
              <a:rPr lang="en-US" sz="6085" spc="176">
                <a:solidFill>
                  <a:srgbClr val="042B60"/>
                </a:solidFill>
                <a:latin typeface="Now"/>
                <a:ea typeface="Now"/>
                <a:cs typeface="Now"/>
                <a:sym typeface="Now"/>
              </a:rPr>
              <a:t>TO SERVICE: </a:t>
            </a:r>
          </a:p>
          <a:p>
            <a:pPr algn="l">
              <a:lnSpc>
                <a:spcPts val="7303"/>
              </a:lnSpc>
            </a:pPr>
            <a:r>
              <a:rPr lang="en-US" sz="6085" spc="176">
                <a:solidFill>
                  <a:srgbClr val="042B60"/>
                </a:solidFill>
                <a:latin typeface="Now"/>
                <a:ea typeface="Now"/>
                <a:cs typeface="Now"/>
                <a:sym typeface="Now"/>
              </a:rPr>
              <a:t>CREATING BELONGING IN NA</a:t>
            </a:r>
          </a:p>
          <a:p>
            <a:pPr algn="l">
              <a:lnSpc>
                <a:spcPts val="4928"/>
              </a:lnSpc>
            </a:pPr>
          </a:p>
        </p:txBody>
      </p:sp>
      <p:sp>
        <p:nvSpPr>
          <p:cNvPr name="Freeform 9" id="9"/>
          <p:cNvSpPr/>
          <p:nvPr/>
        </p:nvSpPr>
        <p:spPr>
          <a:xfrm flipH="false" flipV="false" rot="-4146431">
            <a:off x="11146355" y="-1671404"/>
            <a:ext cx="4590045" cy="4627363"/>
          </a:xfrm>
          <a:custGeom>
            <a:avLst/>
            <a:gdLst/>
            <a:ahLst/>
            <a:cxnLst/>
            <a:rect r="r" b="b" t="t" l="l"/>
            <a:pathLst>
              <a:path h="4627363" w="4590045">
                <a:moveTo>
                  <a:pt x="0" y="0"/>
                </a:moveTo>
                <a:lnTo>
                  <a:pt x="4590045" y="0"/>
                </a:lnTo>
                <a:lnTo>
                  <a:pt x="4590045" y="4627363"/>
                </a:lnTo>
                <a:lnTo>
                  <a:pt x="0" y="4627363"/>
                </a:lnTo>
                <a:lnTo>
                  <a:pt x="0" y="0"/>
                </a:lnTo>
                <a:close/>
              </a:path>
            </a:pathLst>
          </a:custGeom>
          <a:blipFill>
            <a:blip r:embed="rId15">
              <a:alphaModFix amt="65000"/>
            </a:blip>
            <a:stretch>
              <a:fillRect l="0" t="0" r="0" b="0"/>
            </a:stretch>
          </a:blipFill>
        </p:spPr>
      </p:sp>
      <p:sp>
        <p:nvSpPr>
          <p:cNvPr name="Freeform 10" id="10"/>
          <p:cNvSpPr/>
          <p:nvPr/>
        </p:nvSpPr>
        <p:spPr>
          <a:xfrm flipH="false" flipV="false" rot="0">
            <a:off x="14449709" y="7283210"/>
            <a:ext cx="4590045" cy="4627363"/>
          </a:xfrm>
          <a:custGeom>
            <a:avLst/>
            <a:gdLst/>
            <a:ahLst/>
            <a:cxnLst/>
            <a:rect r="r" b="b" t="t" l="l"/>
            <a:pathLst>
              <a:path h="4627363" w="4590045">
                <a:moveTo>
                  <a:pt x="0" y="0"/>
                </a:moveTo>
                <a:lnTo>
                  <a:pt x="4590045" y="0"/>
                </a:lnTo>
                <a:lnTo>
                  <a:pt x="4590045" y="4627363"/>
                </a:lnTo>
                <a:lnTo>
                  <a:pt x="0" y="4627363"/>
                </a:lnTo>
                <a:lnTo>
                  <a:pt x="0" y="0"/>
                </a:lnTo>
                <a:close/>
              </a:path>
            </a:pathLst>
          </a:custGeom>
          <a:blipFill>
            <a:blip r:embed="rId15">
              <a:alphaModFix amt="65000"/>
            </a:blip>
            <a:stretch>
              <a:fillRect l="0" t="0" r="0" b="0"/>
            </a:stretch>
          </a:blipFill>
        </p:spPr>
      </p:sp>
      <p:sp>
        <p:nvSpPr>
          <p:cNvPr name="Freeform 11" id="11"/>
          <p:cNvSpPr/>
          <p:nvPr/>
        </p:nvSpPr>
        <p:spPr>
          <a:xfrm flipH="false" flipV="false" rot="0">
            <a:off x="505634" y="3933214"/>
            <a:ext cx="4170415" cy="3093689"/>
          </a:xfrm>
          <a:custGeom>
            <a:avLst/>
            <a:gdLst/>
            <a:ahLst/>
            <a:cxnLst/>
            <a:rect r="r" b="b" t="t" l="l"/>
            <a:pathLst>
              <a:path h="3093689" w="4170415">
                <a:moveTo>
                  <a:pt x="0" y="0"/>
                </a:moveTo>
                <a:lnTo>
                  <a:pt x="4170415" y="0"/>
                </a:lnTo>
                <a:lnTo>
                  <a:pt x="4170415" y="3093689"/>
                </a:lnTo>
                <a:lnTo>
                  <a:pt x="0" y="3093689"/>
                </a:lnTo>
                <a:lnTo>
                  <a:pt x="0" y="0"/>
                </a:lnTo>
                <a:close/>
              </a:path>
            </a:pathLst>
          </a:custGeom>
          <a:blipFill>
            <a:blip r:embed="rId16"/>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0342" y="2481481"/>
            <a:ext cx="6185571" cy="5713218"/>
          </a:xfrm>
          <a:custGeom>
            <a:avLst/>
            <a:gdLst/>
            <a:ahLst/>
            <a:cxnLst/>
            <a:rect r="r" b="b" t="t" l="l"/>
            <a:pathLst>
              <a:path h="5713218" w="6185571">
                <a:moveTo>
                  <a:pt x="0" y="0"/>
                </a:moveTo>
                <a:lnTo>
                  <a:pt x="6185570" y="0"/>
                </a:lnTo>
                <a:lnTo>
                  <a:pt x="6185570" y="5713218"/>
                </a:lnTo>
                <a:lnTo>
                  <a:pt x="0" y="5713218"/>
                </a:lnTo>
                <a:lnTo>
                  <a:pt x="0" y="0"/>
                </a:lnTo>
                <a:close/>
              </a:path>
            </a:pathLst>
          </a:custGeom>
          <a:blipFill>
            <a:blip r:embed="rId2">
              <a:alphaModFix amt="60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200000">
            <a:off x="-1095855" y="2137953"/>
            <a:ext cx="6325037" cy="5842034"/>
          </a:xfrm>
          <a:custGeom>
            <a:avLst/>
            <a:gdLst/>
            <a:ahLst/>
            <a:cxnLst/>
            <a:rect r="r" b="b" t="t" l="l"/>
            <a:pathLst>
              <a:path h="5842034" w="6325037">
                <a:moveTo>
                  <a:pt x="0" y="0"/>
                </a:moveTo>
                <a:lnTo>
                  <a:pt x="6325038" y="0"/>
                </a:lnTo>
                <a:lnTo>
                  <a:pt x="6325038" y="5842034"/>
                </a:lnTo>
                <a:lnTo>
                  <a:pt x="0" y="5842034"/>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996113" y="33211"/>
            <a:ext cx="1515157" cy="1399454"/>
          </a:xfrm>
          <a:custGeom>
            <a:avLst/>
            <a:gdLst/>
            <a:ahLst/>
            <a:cxnLst/>
            <a:rect r="r" b="b" t="t" l="l"/>
            <a:pathLst>
              <a:path h="1399454" w="1515157">
                <a:moveTo>
                  <a:pt x="0" y="0"/>
                </a:moveTo>
                <a:lnTo>
                  <a:pt x="1515157" y="0"/>
                </a:lnTo>
                <a:lnTo>
                  <a:pt x="1515157" y="1399454"/>
                </a:lnTo>
                <a:lnTo>
                  <a:pt x="0" y="1399454"/>
                </a:lnTo>
                <a:lnTo>
                  <a:pt x="0" y="0"/>
                </a:lnTo>
                <a:close/>
              </a:path>
            </a:pathLst>
          </a:custGeom>
          <a:blipFill>
            <a:blip r:embed="rId2">
              <a:alphaModFix amt="60000"/>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7200000">
            <a:off x="13938425" y="-50936"/>
            <a:ext cx="1549319" cy="1431008"/>
          </a:xfrm>
          <a:custGeom>
            <a:avLst/>
            <a:gdLst/>
            <a:ahLst/>
            <a:cxnLst/>
            <a:rect r="r" b="b" t="t" l="l"/>
            <a:pathLst>
              <a:path h="1431008" w="1549319">
                <a:moveTo>
                  <a:pt x="0" y="0"/>
                </a:moveTo>
                <a:lnTo>
                  <a:pt x="1549319" y="0"/>
                </a:lnTo>
                <a:lnTo>
                  <a:pt x="1549319" y="1431008"/>
                </a:lnTo>
                <a:lnTo>
                  <a:pt x="0" y="1431008"/>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5648433" y="8283157"/>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2">
              <a:alphaModFix amt="60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7200000">
            <a:off x="5412921" y="7939629"/>
            <a:ext cx="6325037" cy="5842034"/>
          </a:xfrm>
          <a:custGeom>
            <a:avLst/>
            <a:gdLst/>
            <a:ahLst/>
            <a:cxnLst/>
            <a:rect r="r" b="b" t="t" l="l"/>
            <a:pathLst>
              <a:path h="5842034" w="6325037">
                <a:moveTo>
                  <a:pt x="0" y="0"/>
                </a:moveTo>
                <a:lnTo>
                  <a:pt x="6325037" y="0"/>
                </a:lnTo>
                <a:lnTo>
                  <a:pt x="6325037" y="5842034"/>
                </a:lnTo>
                <a:lnTo>
                  <a:pt x="0" y="5842034"/>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7176680" y="-2941548"/>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2">
              <a:alphaModFix amt="60000"/>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7200000">
            <a:off x="6941168" y="-3285076"/>
            <a:ext cx="6325037" cy="5842034"/>
          </a:xfrm>
          <a:custGeom>
            <a:avLst/>
            <a:gdLst/>
            <a:ahLst/>
            <a:cxnLst/>
            <a:rect r="r" b="b" t="t" l="l"/>
            <a:pathLst>
              <a:path h="5842034" w="6325037">
                <a:moveTo>
                  <a:pt x="0" y="0"/>
                </a:moveTo>
                <a:lnTo>
                  <a:pt x="6325037" y="0"/>
                </a:lnTo>
                <a:lnTo>
                  <a:pt x="6325037" y="5842034"/>
                </a:lnTo>
                <a:lnTo>
                  <a:pt x="0" y="5842034"/>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1732540" y="9479783"/>
            <a:ext cx="1515157" cy="1399454"/>
          </a:xfrm>
          <a:custGeom>
            <a:avLst/>
            <a:gdLst/>
            <a:ahLst/>
            <a:cxnLst/>
            <a:rect r="r" b="b" t="t" l="l"/>
            <a:pathLst>
              <a:path h="1399454" w="1515157">
                <a:moveTo>
                  <a:pt x="0" y="0"/>
                </a:moveTo>
                <a:lnTo>
                  <a:pt x="1515157" y="0"/>
                </a:lnTo>
                <a:lnTo>
                  <a:pt x="1515157" y="1399454"/>
                </a:lnTo>
                <a:lnTo>
                  <a:pt x="0" y="1399454"/>
                </a:lnTo>
                <a:lnTo>
                  <a:pt x="0" y="0"/>
                </a:lnTo>
                <a:close/>
              </a:path>
            </a:pathLst>
          </a:custGeom>
          <a:blipFill>
            <a:blip r:embed="rId2">
              <a:alphaModFix amt="60000"/>
              <a:extLst>
                <a:ext uri="{96DAC541-7B7A-43D3-8B79-37D633B846F1}">
                  <asvg:svgBlip xmlns:asvg="http://schemas.microsoft.com/office/drawing/2016/SVG/main" r:embed="rId3"/>
                </a:ext>
              </a:extLst>
            </a:blip>
            <a:stretch>
              <a:fillRect l="0" t="0" r="0" b="0"/>
            </a:stretch>
          </a:blipFill>
        </p:spPr>
      </p:sp>
      <p:sp>
        <p:nvSpPr>
          <p:cNvPr name="Freeform 11" id="11"/>
          <p:cNvSpPr/>
          <p:nvPr/>
        </p:nvSpPr>
        <p:spPr>
          <a:xfrm flipH="false" flipV="false" rot="7200000">
            <a:off x="1674851" y="9395635"/>
            <a:ext cx="1549319" cy="1431008"/>
          </a:xfrm>
          <a:custGeom>
            <a:avLst/>
            <a:gdLst/>
            <a:ahLst/>
            <a:cxnLst/>
            <a:rect r="r" b="b" t="t" l="l"/>
            <a:pathLst>
              <a:path h="1431008" w="1549319">
                <a:moveTo>
                  <a:pt x="0" y="0"/>
                </a:moveTo>
                <a:lnTo>
                  <a:pt x="1549319" y="0"/>
                </a:lnTo>
                <a:lnTo>
                  <a:pt x="1549319" y="1431008"/>
                </a:lnTo>
                <a:lnTo>
                  <a:pt x="0" y="1431008"/>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TextBox 12" id="12"/>
          <p:cNvSpPr txBox="true"/>
          <p:nvPr/>
        </p:nvSpPr>
        <p:spPr>
          <a:xfrm rot="0">
            <a:off x="1442536" y="2241428"/>
            <a:ext cx="14208715" cy="6292850"/>
          </a:xfrm>
          <a:prstGeom prst="rect">
            <a:avLst/>
          </a:prstGeom>
        </p:spPr>
        <p:txBody>
          <a:bodyPr anchor="t" rtlCol="false" tIns="0" lIns="0" bIns="0" rIns="0">
            <a:spAutoFit/>
          </a:bodyPr>
          <a:lstStyle/>
          <a:p>
            <a:pPr algn="ctr">
              <a:lnSpc>
                <a:spcPts val="8280"/>
              </a:lnSpc>
            </a:pPr>
            <a:r>
              <a:rPr lang="en-US" sz="6900">
                <a:solidFill>
                  <a:srgbClr val="042B60"/>
                </a:solidFill>
                <a:latin typeface="Now"/>
                <a:ea typeface="Now"/>
                <a:cs typeface="Now"/>
                <a:sym typeface="Now"/>
              </a:rPr>
              <a:t>Thank you!</a:t>
            </a:r>
          </a:p>
          <a:p>
            <a:pPr algn="ctr">
              <a:lnSpc>
                <a:spcPts val="8280"/>
              </a:lnSpc>
            </a:pPr>
            <a:r>
              <a:rPr lang="en-US" sz="6900">
                <a:solidFill>
                  <a:srgbClr val="042B60"/>
                </a:solidFill>
                <a:latin typeface="Now"/>
                <a:ea typeface="Now"/>
                <a:cs typeface="Now"/>
                <a:sym typeface="Now"/>
              </a:rPr>
              <a:t>Please feel free to send your input to </a:t>
            </a:r>
            <a:r>
              <a:rPr lang="en-US" sz="6900" b="true">
                <a:solidFill>
                  <a:srgbClr val="042B60"/>
                </a:solidFill>
                <a:latin typeface="Now Bold"/>
                <a:ea typeface="Now Bold"/>
                <a:cs typeface="Now Bold"/>
                <a:sym typeface="Now Bold"/>
              </a:rPr>
              <a:t>zd@edmna.org</a:t>
            </a:r>
          </a:p>
          <a:p>
            <a:pPr algn="ctr">
              <a:lnSpc>
                <a:spcPts val="8280"/>
              </a:lnSpc>
            </a:pPr>
          </a:p>
          <a:p>
            <a:pPr algn="ctr" marL="0" indent="0" lvl="0">
              <a:lnSpc>
                <a:spcPts val="8280"/>
              </a:lnSpc>
              <a:spcBef>
                <a:spcPct val="0"/>
              </a:spcBef>
            </a:pPr>
            <a:r>
              <a:rPr lang="en-US" sz="6900">
                <a:solidFill>
                  <a:srgbClr val="042B60"/>
                </a:solidFill>
                <a:latin typeface="Now"/>
                <a:ea typeface="Now"/>
                <a:cs typeface="Now"/>
                <a:sym typeface="Now"/>
              </a:rPr>
              <a:t>Zonal delegates &amp; Fellowship Development</a:t>
            </a:r>
          </a:p>
        </p:txBody>
      </p:sp>
      <p:sp>
        <p:nvSpPr>
          <p:cNvPr name="Freeform 13" id="13"/>
          <p:cNvSpPr/>
          <p:nvPr/>
        </p:nvSpPr>
        <p:spPr>
          <a:xfrm flipH="false" flipV="false" rot="0">
            <a:off x="15295761" y="7400075"/>
            <a:ext cx="2747701" cy="2711065"/>
          </a:xfrm>
          <a:custGeom>
            <a:avLst/>
            <a:gdLst/>
            <a:ahLst/>
            <a:cxnLst/>
            <a:rect r="r" b="b" t="t" l="l"/>
            <a:pathLst>
              <a:path h="2711065" w="2747701">
                <a:moveTo>
                  <a:pt x="0" y="0"/>
                </a:moveTo>
                <a:lnTo>
                  <a:pt x="2747700" y="0"/>
                </a:lnTo>
                <a:lnTo>
                  <a:pt x="2747700" y="2711064"/>
                </a:lnTo>
                <a:lnTo>
                  <a:pt x="0" y="2711064"/>
                </a:lnTo>
                <a:lnTo>
                  <a:pt x="0" y="0"/>
                </a:lnTo>
                <a:close/>
              </a:path>
            </a:pathLst>
          </a:custGeom>
          <a:blipFill>
            <a:blip r:embed="rId6"/>
            <a:stretch>
              <a:fillRect l="0" t="0" r="0" b="0"/>
            </a:stretch>
          </a:blipFill>
        </p:spPr>
      </p:sp>
      <p:sp>
        <p:nvSpPr>
          <p:cNvPr name="Freeform 14" id="14"/>
          <p:cNvSpPr/>
          <p:nvPr/>
        </p:nvSpPr>
        <p:spPr>
          <a:xfrm flipH="false" flipV="false" rot="1713800">
            <a:off x="-392720" y="2842032"/>
            <a:ext cx="5410715" cy="5454704"/>
          </a:xfrm>
          <a:custGeom>
            <a:avLst/>
            <a:gdLst/>
            <a:ahLst/>
            <a:cxnLst/>
            <a:rect r="r" b="b" t="t" l="l"/>
            <a:pathLst>
              <a:path h="5454704" w="5410715">
                <a:moveTo>
                  <a:pt x="0" y="0"/>
                </a:moveTo>
                <a:lnTo>
                  <a:pt x="5410715" y="0"/>
                </a:lnTo>
                <a:lnTo>
                  <a:pt x="5410715" y="5454704"/>
                </a:lnTo>
                <a:lnTo>
                  <a:pt x="0" y="5454704"/>
                </a:lnTo>
                <a:lnTo>
                  <a:pt x="0" y="0"/>
                </a:lnTo>
                <a:close/>
              </a:path>
            </a:pathLst>
          </a:custGeom>
          <a:blipFill>
            <a:blip r:embed="rId7">
              <a:alphaModFix amt="65000"/>
            </a:blip>
            <a:stretch>
              <a:fillRect l="0" t="0" r="0" b="0"/>
            </a:stretch>
          </a:blipFill>
        </p:spPr>
      </p:sp>
      <p:sp>
        <p:nvSpPr>
          <p:cNvPr name="Freeform 15" id="15"/>
          <p:cNvSpPr/>
          <p:nvPr/>
        </p:nvSpPr>
        <p:spPr>
          <a:xfrm flipH="false" flipV="false" rot="-4912832">
            <a:off x="7712794" y="-2945283"/>
            <a:ext cx="5410715" cy="5454704"/>
          </a:xfrm>
          <a:custGeom>
            <a:avLst/>
            <a:gdLst/>
            <a:ahLst/>
            <a:cxnLst/>
            <a:rect r="r" b="b" t="t" l="l"/>
            <a:pathLst>
              <a:path h="5454704" w="5410715">
                <a:moveTo>
                  <a:pt x="0" y="0"/>
                </a:moveTo>
                <a:lnTo>
                  <a:pt x="5410715" y="0"/>
                </a:lnTo>
                <a:lnTo>
                  <a:pt x="5410715" y="5454704"/>
                </a:lnTo>
                <a:lnTo>
                  <a:pt x="0" y="5454704"/>
                </a:lnTo>
                <a:lnTo>
                  <a:pt x="0" y="0"/>
                </a:lnTo>
                <a:close/>
              </a:path>
            </a:pathLst>
          </a:custGeom>
          <a:blipFill>
            <a:blip r:embed="rId7">
              <a:alphaModFix amt="65000"/>
            </a:blip>
            <a:stretch>
              <a:fillRect l="0" t="0" r="0" b="0"/>
            </a:stretch>
          </a:blipFill>
        </p:spPr>
      </p:sp>
      <p:sp>
        <p:nvSpPr>
          <p:cNvPr name="Freeform 16" id="16"/>
          <p:cNvSpPr/>
          <p:nvPr/>
        </p:nvSpPr>
        <p:spPr>
          <a:xfrm flipH="false" flipV="false" rot="1713800">
            <a:off x="6035861" y="8151884"/>
            <a:ext cx="5410715" cy="5454704"/>
          </a:xfrm>
          <a:custGeom>
            <a:avLst/>
            <a:gdLst/>
            <a:ahLst/>
            <a:cxnLst/>
            <a:rect r="r" b="b" t="t" l="l"/>
            <a:pathLst>
              <a:path h="5454704" w="5410715">
                <a:moveTo>
                  <a:pt x="0" y="0"/>
                </a:moveTo>
                <a:lnTo>
                  <a:pt x="5410715" y="0"/>
                </a:lnTo>
                <a:lnTo>
                  <a:pt x="5410715" y="5454705"/>
                </a:lnTo>
                <a:lnTo>
                  <a:pt x="0" y="5454705"/>
                </a:lnTo>
                <a:lnTo>
                  <a:pt x="0" y="0"/>
                </a:lnTo>
                <a:close/>
              </a:path>
            </a:pathLst>
          </a:custGeom>
          <a:blipFill>
            <a:blip r:embed="rId7">
              <a:alphaModFix amt="65000"/>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7200000">
            <a:off x="13847170" y="6326321"/>
            <a:ext cx="6325037" cy="5842034"/>
          </a:xfrm>
          <a:custGeom>
            <a:avLst/>
            <a:gdLst/>
            <a:ahLst/>
            <a:cxnLst/>
            <a:rect r="r" b="b" t="t" l="l"/>
            <a:pathLst>
              <a:path h="5842034" w="6325037">
                <a:moveTo>
                  <a:pt x="0" y="0"/>
                </a:moveTo>
                <a:lnTo>
                  <a:pt x="6325037" y="0"/>
                </a:lnTo>
                <a:lnTo>
                  <a:pt x="6325037" y="5842035"/>
                </a:lnTo>
                <a:lnTo>
                  <a:pt x="0" y="584203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3182115" y="6583461"/>
            <a:ext cx="6185571" cy="5713218"/>
          </a:xfrm>
          <a:custGeom>
            <a:avLst/>
            <a:gdLst/>
            <a:ahLst/>
            <a:cxnLst/>
            <a:rect r="r" b="b" t="t" l="l"/>
            <a:pathLst>
              <a:path h="5713218" w="6185571">
                <a:moveTo>
                  <a:pt x="0" y="0"/>
                </a:moveTo>
                <a:lnTo>
                  <a:pt x="6185570" y="0"/>
                </a:lnTo>
                <a:lnTo>
                  <a:pt x="6185570" y="5713218"/>
                </a:lnTo>
                <a:lnTo>
                  <a:pt x="0" y="5713218"/>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7200000">
            <a:off x="4398971" y="-2921017"/>
            <a:ext cx="6325037" cy="5842034"/>
          </a:xfrm>
          <a:custGeom>
            <a:avLst/>
            <a:gdLst/>
            <a:ahLst/>
            <a:cxnLst/>
            <a:rect r="r" b="b" t="t" l="l"/>
            <a:pathLst>
              <a:path h="5842034" w="6325037">
                <a:moveTo>
                  <a:pt x="0" y="0"/>
                </a:moveTo>
                <a:lnTo>
                  <a:pt x="6325037" y="0"/>
                </a:lnTo>
                <a:lnTo>
                  <a:pt x="6325037" y="5842034"/>
                </a:lnTo>
                <a:lnTo>
                  <a:pt x="0" y="5842034"/>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3733915" y="-2663877"/>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476292" y="3389927"/>
            <a:ext cx="12470555" cy="4853156"/>
          </a:xfrm>
          <a:prstGeom prst="rect">
            <a:avLst/>
          </a:prstGeom>
        </p:spPr>
        <p:txBody>
          <a:bodyPr anchor="t" rtlCol="false" tIns="0" lIns="0" bIns="0" rIns="0">
            <a:spAutoFit/>
          </a:bodyPr>
          <a:lstStyle/>
          <a:p>
            <a:pPr algn="l">
              <a:lnSpc>
                <a:spcPts val="7685"/>
              </a:lnSpc>
            </a:pPr>
            <a:r>
              <a:rPr lang="en-US" sz="5957" spc="172">
                <a:solidFill>
                  <a:srgbClr val="042B60"/>
                </a:solidFill>
                <a:latin typeface="Now"/>
                <a:ea typeface="Now"/>
                <a:cs typeface="Now"/>
                <a:sym typeface="Now"/>
              </a:rPr>
              <a:t>Think about a time in NA when you truly felt that you belonged.</a:t>
            </a:r>
          </a:p>
          <a:p>
            <a:pPr algn="l">
              <a:lnSpc>
                <a:spcPts val="7685"/>
              </a:lnSpc>
            </a:pPr>
          </a:p>
          <a:p>
            <a:pPr algn="l">
              <a:lnSpc>
                <a:spcPts val="7685"/>
              </a:lnSpc>
            </a:pPr>
            <a:r>
              <a:rPr lang="en-US" sz="5957" spc="172" b="true">
                <a:solidFill>
                  <a:srgbClr val="042B60"/>
                </a:solidFill>
                <a:latin typeface="Now Bold"/>
                <a:ea typeface="Now Bold"/>
                <a:cs typeface="Now Bold"/>
                <a:sym typeface="Now Bold"/>
              </a:rPr>
              <a:t>What made the difference?</a:t>
            </a:r>
          </a:p>
          <a:p>
            <a:pPr algn="l">
              <a:lnSpc>
                <a:spcPts val="7685"/>
              </a:lnSpc>
            </a:pPr>
          </a:p>
        </p:txBody>
      </p:sp>
      <p:sp>
        <p:nvSpPr>
          <p:cNvPr name="Freeform 7" id="7"/>
          <p:cNvSpPr/>
          <p:nvPr/>
        </p:nvSpPr>
        <p:spPr>
          <a:xfrm flipH="false" flipV="false" rot="0">
            <a:off x="14500029" y="6933657"/>
            <a:ext cx="4590045" cy="4627363"/>
          </a:xfrm>
          <a:custGeom>
            <a:avLst/>
            <a:gdLst/>
            <a:ahLst/>
            <a:cxnLst/>
            <a:rect r="r" b="b" t="t" l="l"/>
            <a:pathLst>
              <a:path h="4627363" w="4590045">
                <a:moveTo>
                  <a:pt x="0" y="0"/>
                </a:moveTo>
                <a:lnTo>
                  <a:pt x="4590045" y="0"/>
                </a:lnTo>
                <a:lnTo>
                  <a:pt x="4590045" y="4627363"/>
                </a:lnTo>
                <a:lnTo>
                  <a:pt x="0" y="4627363"/>
                </a:lnTo>
                <a:lnTo>
                  <a:pt x="0" y="0"/>
                </a:lnTo>
                <a:close/>
              </a:path>
            </a:pathLst>
          </a:custGeom>
          <a:blipFill>
            <a:blip r:embed="rId7">
              <a:alphaModFix amt="65000"/>
            </a:blip>
            <a:stretch>
              <a:fillRect l="0" t="0" r="0" b="0"/>
            </a:stretch>
          </a:blipFill>
        </p:spPr>
      </p:sp>
      <p:sp>
        <p:nvSpPr>
          <p:cNvPr name="Freeform 8" id="8"/>
          <p:cNvSpPr/>
          <p:nvPr/>
        </p:nvSpPr>
        <p:spPr>
          <a:xfrm flipH="false" flipV="false" rot="-6363105">
            <a:off x="4993151" y="-2120949"/>
            <a:ext cx="4590045" cy="4627363"/>
          </a:xfrm>
          <a:custGeom>
            <a:avLst/>
            <a:gdLst/>
            <a:ahLst/>
            <a:cxnLst/>
            <a:rect r="r" b="b" t="t" l="l"/>
            <a:pathLst>
              <a:path h="4627363" w="4590045">
                <a:moveTo>
                  <a:pt x="0" y="0"/>
                </a:moveTo>
                <a:lnTo>
                  <a:pt x="4590045" y="0"/>
                </a:lnTo>
                <a:lnTo>
                  <a:pt x="4590045" y="4627362"/>
                </a:lnTo>
                <a:lnTo>
                  <a:pt x="0" y="4627362"/>
                </a:lnTo>
                <a:lnTo>
                  <a:pt x="0" y="0"/>
                </a:lnTo>
                <a:close/>
              </a:path>
            </a:pathLst>
          </a:custGeom>
          <a:blipFill>
            <a:blip r:embed="rId7">
              <a:alphaModFix amt="65000"/>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60342" y="2481481"/>
            <a:ext cx="6185571" cy="5713218"/>
          </a:xfrm>
          <a:custGeom>
            <a:avLst/>
            <a:gdLst/>
            <a:ahLst/>
            <a:cxnLst/>
            <a:rect r="r" b="b" t="t" l="l"/>
            <a:pathLst>
              <a:path h="5713218" w="6185571">
                <a:moveTo>
                  <a:pt x="0" y="0"/>
                </a:moveTo>
                <a:lnTo>
                  <a:pt x="6185570" y="0"/>
                </a:lnTo>
                <a:lnTo>
                  <a:pt x="6185570" y="5713218"/>
                </a:lnTo>
                <a:lnTo>
                  <a:pt x="0" y="5713218"/>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6363105">
            <a:off x="-228358" y="2745289"/>
            <a:ext cx="4590045" cy="4627363"/>
          </a:xfrm>
          <a:custGeom>
            <a:avLst/>
            <a:gdLst/>
            <a:ahLst/>
            <a:cxnLst/>
            <a:rect r="r" b="b" t="t" l="l"/>
            <a:pathLst>
              <a:path h="4627363" w="4590045">
                <a:moveTo>
                  <a:pt x="0" y="0"/>
                </a:moveTo>
                <a:lnTo>
                  <a:pt x="4590045" y="0"/>
                </a:lnTo>
                <a:lnTo>
                  <a:pt x="4590045" y="4627362"/>
                </a:lnTo>
                <a:lnTo>
                  <a:pt x="0" y="4627362"/>
                </a:lnTo>
                <a:lnTo>
                  <a:pt x="0" y="0"/>
                </a:lnTo>
                <a:close/>
              </a:path>
            </a:pathLst>
          </a:custGeom>
          <a:blipFill>
            <a:blip r:embed="rId5">
              <a:alphaModFix amt="65000"/>
            </a:blip>
            <a:stretch>
              <a:fillRect l="0" t="0" r="0" b="0"/>
            </a:stretch>
          </a:blipFill>
        </p:spPr>
      </p:sp>
      <p:sp>
        <p:nvSpPr>
          <p:cNvPr name="Freeform 4" id="4"/>
          <p:cNvSpPr/>
          <p:nvPr/>
        </p:nvSpPr>
        <p:spPr>
          <a:xfrm flipH="false" flipV="false" rot="7200000">
            <a:off x="-1095855" y="2137953"/>
            <a:ext cx="6325037" cy="5842034"/>
          </a:xfrm>
          <a:custGeom>
            <a:avLst/>
            <a:gdLst/>
            <a:ahLst/>
            <a:cxnLst/>
            <a:rect r="r" b="b" t="t" l="l"/>
            <a:pathLst>
              <a:path h="5842034" w="6325037">
                <a:moveTo>
                  <a:pt x="0" y="0"/>
                </a:moveTo>
                <a:lnTo>
                  <a:pt x="6325038" y="0"/>
                </a:lnTo>
                <a:lnTo>
                  <a:pt x="6325038" y="5842034"/>
                </a:lnTo>
                <a:lnTo>
                  <a:pt x="0" y="5842034"/>
                </a:lnTo>
                <a:lnTo>
                  <a:pt x="0" y="0"/>
                </a:lnTo>
                <a:close/>
              </a:path>
            </a:pathLst>
          </a:custGeom>
          <a:blipFill>
            <a:blip r:embed="rId6">
              <a:alphaModFix amt="60000"/>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440367" y="-2414096"/>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7200000">
            <a:off x="13204855" y="-2757624"/>
            <a:ext cx="6325037" cy="5842034"/>
          </a:xfrm>
          <a:custGeom>
            <a:avLst/>
            <a:gdLst/>
            <a:ahLst/>
            <a:cxnLst/>
            <a:rect r="r" b="b" t="t" l="l"/>
            <a:pathLst>
              <a:path h="5842034" w="6325037">
                <a:moveTo>
                  <a:pt x="0" y="0"/>
                </a:moveTo>
                <a:lnTo>
                  <a:pt x="6325037" y="0"/>
                </a:lnTo>
                <a:lnTo>
                  <a:pt x="6325037" y="5842034"/>
                </a:lnTo>
                <a:lnTo>
                  <a:pt x="0" y="5842034"/>
                </a:lnTo>
                <a:lnTo>
                  <a:pt x="0" y="0"/>
                </a:lnTo>
                <a:close/>
              </a:path>
            </a:pathLst>
          </a:custGeom>
          <a:blipFill>
            <a:blip r:embed="rId6">
              <a:alphaModFix amt="60000"/>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6363105">
            <a:off x="14003407" y="-1755308"/>
            <a:ext cx="4590045" cy="4627363"/>
          </a:xfrm>
          <a:custGeom>
            <a:avLst/>
            <a:gdLst/>
            <a:ahLst/>
            <a:cxnLst/>
            <a:rect r="r" b="b" t="t" l="l"/>
            <a:pathLst>
              <a:path h="4627363" w="4590045">
                <a:moveTo>
                  <a:pt x="0" y="0"/>
                </a:moveTo>
                <a:lnTo>
                  <a:pt x="4590045" y="0"/>
                </a:lnTo>
                <a:lnTo>
                  <a:pt x="4590045" y="4627362"/>
                </a:lnTo>
                <a:lnTo>
                  <a:pt x="0" y="4627362"/>
                </a:lnTo>
                <a:lnTo>
                  <a:pt x="0" y="0"/>
                </a:lnTo>
                <a:close/>
              </a:path>
            </a:pathLst>
          </a:custGeom>
          <a:blipFill>
            <a:blip r:embed="rId5">
              <a:alphaModFix amt="65000"/>
            </a:blip>
            <a:stretch>
              <a:fillRect l="0" t="0" r="0" b="0"/>
            </a:stretch>
          </a:blipFill>
        </p:spPr>
      </p:sp>
      <p:sp>
        <p:nvSpPr>
          <p:cNvPr name="Freeform 8" id="8"/>
          <p:cNvSpPr/>
          <p:nvPr/>
        </p:nvSpPr>
        <p:spPr>
          <a:xfrm flipH="false" flipV="false" rot="0">
            <a:off x="1555248" y="5919453"/>
            <a:ext cx="3369479" cy="3338847"/>
          </a:xfrm>
          <a:custGeom>
            <a:avLst/>
            <a:gdLst/>
            <a:ahLst/>
            <a:cxnLst/>
            <a:rect r="r" b="b" t="t" l="l"/>
            <a:pathLst>
              <a:path h="3338847" w="3369479">
                <a:moveTo>
                  <a:pt x="0" y="0"/>
                </a:moveTo>
                <a:lnTo>
                  <a:pt x="3369479" y="0"/>
                </a:lnTo>
                <a:lnTo>
                  <a:pt x="3369479" y="3338847"/>
                </a:lnTo>
                <a:lnTo>
                  <a:pt x="0" y="3338847"/>
                </a:lnTo>
                <a:lnTo>
                  <a:pt x="0" y="0"/>
                </a:lnTo>
                <a:close/>
              </a:path>
            </a:pathLst>
          </a:custGeom>
          <a:blipFill>
            <a:blip r:embed="rId8"/>
            <a:stretch>
              <a:fillRect l="0" t="0" r="0" b="0"/>
            </a:stretch>
          </a:blipFill>
        </p:spPr>
      </p:sp>
      <p:sp>
        <p:nvSpPr>
          <p:cNvPr name="TextBox 9" id="9"/>
          <p:cNvSpPr txBox="true"/>
          <p:nvPr/>
        </p:nvSpPr>
        <p:spPr>
          <a:xfrm rot="0">
            <a:off x="906431" y="981075"/>
            <a:ext cx="7995590" cy="4848352"/>
          </a:xfrm>
          <a:prstGeom prst="rect">
            <a:avLst/>
          </a:prstGeom>
        </p:spPr>
        <p:txBody>
          <a:bodyPr anchor="t" rtlCol="false" tIns="0" lIns="0" bIns="0" rIns="0">
            <a:spAutoFit/>
          </a:bodyPr>
          <a:lstStyle/>
          <a:p>
            <a:pPr algn="l">
              <a:lnSpc>
                <a:spcPts val="7481"/>
              </a:lnSpc>
            </a:pPr>
            <a:r>
              <a:rPr lang="en-US" sz="5799" spc="168" b="true">
                <a:solidFill>
                  <a:srgbClr val="042B60"/>
                </a:solidFill>
                <a:latin typeface="Now Bold"/>
                <a:ea typeface="Now Bold"/>
                <a:cs typeface="Now Bold"/>
                <a:sym typeface="Now Bold"/>
              </a:rPr>
              <a:t>Belonging: </a:t>
            </a:r>
          </a:p>
          <a:p>
            <a:pPr algn="l">
              <a:lnSpc>
                <a:spcPts val="7481"/>
              </a:lnSpc>
            </a:pPr>
            <a:r>
              <a:rPr lang="en-US" sz="5799" spc="168" b="true">
                <a:solidFill>
                  <a:srgbClr val="042B60"/>
                </a:solidFill>
                <a:latin typeface="Now Bold"/>
                <a:ea typeface="Now Bold"/>
                <a:cs typeface="Now Bold"/>
                <a:sym typeface="Now Bold"/>
              </a:rPr>
              <a:t>The Bridge Between Recovery and Service</a:t>
            </a:r>
          </a:p>
          <a:p>
            <a:pPr algn="l">
              <a:lnSpc>
                <a:spcPts val="8255"/>
              </a:lnSpc>
            </a:pPr>
          </a:p>
        </p:txBody>
      </p:sp>
      <p:sp>
        <p:nvSpPr>
          <p:cNvPr name="TextBox 10" id="10"/>
          <p:cNvSpPr txBox="true"/>
          <p:nvPr/>
        </p:nvSpPr>
        <p:spPr>
          <a:xfrm rot="0">
            <a:off x="7028386" y="3997948"/>
            <a:ext cx="9923976" cy="5420596"/>
          </a:xfrm>
          <a:prstGeom prst="rect">
            <a:avLst/>
          </a:prstGeom>
        </p:spPr>
        <p:txBody>
          <a:bodyPr anchor="t" rtlCol="false" tIns="0" lIns="0" bIns="0" rIns="0">
            <a:spAutoFit/>
          </a:bodyPr>
          <a:lstStyle/>
          <a:p>
            <a:pPr algn="l">
              <a:lnSpc>
                <a:spcPts val="4916"/>
              </a:lnSpc>
            </a:pPr>
            <a:r>
              <a:rPr lang="en-US" sz="3810" spc="110">
                <a:solidFill>
                  <a:srgbClr val="042B60"/>
                </a:solidFill>
                <a:latin typeface="Now"/>
                <a:ea typeface="Now"/>
                <a:cs typeface="Now"/>
                <a:sym typeface="Now"/>
              </a:rPr>
              <a:t>When members experience belonging, they are more likely to:</a:t>
            </a:r>
          </a:p>
          <a:p>
            <a:pPr algn="l">
              <a:lnSpc>
                <a:spcPts val="4916"/>
              </a:lnSpc>
            </a:pPr>
          </a:p>
          <a:p>
            <a:pPr algn="l" marL="822788" indent="-411394" lvl="1">
              <a:lnSpc>
                <a:spcPts val="5716"/>
              </a:lnSpc>
              <a:buFont typeface="Arial"/>
              <a:buChar char="•"/>
            </a:pPr>
            <a:r>
              <a:rPr lang="en-US" sz="3810" spc="110">
                <a:solidFill>
                  <a:srgbClr val="042B60"/>
                </a:solidFill>
                <a:latin typeface="Now"/>
                <a:ea typeface="Now"/>
                <a:cs typeface="Now"/>
                <a:sym typeface="Now"/>
              </a:rPr>
              <a:t>Keep coming back</a:t>
            </a:r>
          </a:p>
          <a:p>
            <a:pPr algn="l" marL="822788" indent="-411394" lvl="1">
              <a:lnSpc>
                <a:spcPts val="5716"/>
              </a:lnSpc>
              <a:buFont typeface="Arial"/>
              <a:buChar char="•"/>
            </a:pPr>
            <a:r>
              <a:rPr lang="en-US" sz="3810" spc="110">
                <a:solidFill>
                  <a:srgbClr val="042B60"/>
                </a:solidFill>
                <a:latin typeface="Now"/>
                <a:ea typeface="Now"/>
                <a:cs typeface="Now"/>
                <a:sym typeface="Now"/>
              </a:rPr>
              <a:t>Find identification in the group</a:t>
            </a:r>
          </a:p>
          <a:p>
            <a:pPr algn="l" marL="822788" indent="-411394" lvl="1">
              <a:lnSpc>
                <a:spcPts val="5716"/>
              </a:lnSpc>
              <a:buFont typeface="Arial"/>
              <a:buChar char="•"/>
            </a:pPr>
            <a:r>
              <a:rPr lang="en-US" sz="3810" spc="110">
                <a:solidFill>
                  <a:srgbClr val="042B60"/>
                </a:solidFill>
                <a:latin typeface="Now"/>
                <a:ea typeface="Now"/>
                <a:cs typeface="Now"/>
                <a:sym typeface="Now"/>
              </a:rPr>
              <a:t>Build relationships within their group</a:t>
            </a:r>
          </a:p>
          <a:p>
            <a:pPr algn="l" marL="822788" indent="-411394" lvl="1">
              <a:lnSpc>
                <a:spcPts val="5716"/>
              </a:lnSpc>
              <a:buFont typeface="Arial"/>
              <a:buChar char="•"/>
            </a:pPr>
            <a:r>
              <a:rPr lang="en-US" sz="3810" spc="110">
                <a:solidFill>
                  <a:srgbClr val="042B60"/>
                </a:solidFill>
                <a:latin typeface="Now"/>
                <a:ea typeface="Now"/>
                <a:cs typeface="Now"/>
                <a:sym typeface="Now"/>
              </a:rPr>
              <a:t>Become trusted servants</a:t>
            </a:r>
          </a:p>
          <a:p>
            <a:pPr algn="l" marL="822788" indent="-411394" lvl="1">
              <a:lnSpc>
                <a:spcPts val="5716"/>
              </a:lnSpc>
              <a:buFont typeface="Arial"/>
              <a:buChar char="•"/>
            </a:pPr>
            <a:r>
              <a:rPr lang="en-US" sz="3810" spc="110">
                <a:solidFill>
                  <a:srgbClr val="042B60"/>
                </a:solidFill>
                <a:latin typeface="Now"/>
                <a:ea typeface="Now"/>
                <a:cs typeface="Now"/>
                <a:sym typeface="Now"/>
              </a:rPr>
              <a:t>Help others feel welcome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00152" y="1152038"/>
            <a:ext cx="3247095" cy="2999135"/>
          </a:xfrm>
          <a:custGeom>
            <a:avLst/>
            <a:gdLst/>
            <a:ahLst/>
            <a:cxnLst/>
            <a:rect r="r" b="b" t="t" l="l"/>
            <a:pathLst>
              <a:path h="2999135" w="3247095">
                <a:moveTo>
                  <a:pt x="0" y="0"/>
                </a:moveTo>
                <a:lnTo>
                  <a:pt x="3247095" y="0"/>
                </a:lnTo>
                <a:lnTo>
                  <a:pt x="3247095" y="2999135"/>
                </a:lnTo>
                <a:lnTo>
                  <a:pt x="0" y="299913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200000">
            <a:off x="4504677" y="1233726"/>
            <a:ext cx="3320308" cy="3066757"/>
          </a:xfrm>
          <a:custGeom>
            <a:avLst/>
            <a:gdLst/>
            <a:ahLst/>
            <a:cxnLst/>
            <a:rect r="r" b="b" t="t" l="l"/>
            <a:pathLst>
              <a:path h="3066757" w="3320308">
                <a:moveTo>
                  <a:pt x="0" y="0"/>
                </a:moveTo>
                <a:lnTo>
                  <a:pt x="3320308" y="0"/>
                </a:lnTo>
                <a:lnTo>
                  <a:pt x="3320308" y="3066757"/>
                </a:lnTo>
                <a:lnTo>
                  <a:pt x="0" y="3066757"/>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7200000">
            <a:off x="-1501751" y="3719842"/>
            <a:ext cx="6325037" cy="5842034"/>
          </a:xfrm>
          <a:custGeom>
            <a:avLst/>
            <a:gdLst/>
            <a:ahLst/>
            <a:cxnLst/>
            <a:rect r="r" b="b" t="t" l="l"/>
            <a:pathLst>
              <a:path h="5842034" w="6325037">
                <a:moveTo>
                  <a:pt x="0" y="0"/>
                </a:moveTo>
                <a:lnTo>
                  <a:pt x="6325038" y="0"/>
                </a:lnTo>
                <a:lnTo>
                  <a:pt x="6325038" y="5842034"/>
                </a:lnTo>
                <a:lnTo>
                  <a:pt x="0" y="5842034"/>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75346" y="3153334"/>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990406" y="1258343"/>
            <a:ext cx="1184466" cy="1094015"/>
          </a:xfrm>
          <a:custGeom>
            <a:avLst/>
            <a:gdLst/>
            <a:ahLst/>
            <a:cxnLst/>
            <a:rect r="r" b="b" t="t" l="l"/>
            <a:pathLst>
              <a:path h="1094015" w="1184466">
                <a:moveTo>
                  <a:pt x="0" y="0"/>
                </a:moveTo>
                <a:lnTo>
                  <a:pt x="1184466" y="0"/>
                </a:lnTo>
                <a:lnTo>
                  <a:pt x="1184466" y="1094015"/>
                </a:lnTo>
                <a:lnTo>
                  <a:pt x="0" y="109401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7200000">
            <a:off x="2919102" y="1288141"/>
            <a:ext cx="1211172" cy="1118682"/>
          </a:xfrm>
          <a:custGeom>
            <a:avLst/>
            <a:gdLst/>
            <a:ahLst/>
            <a:cxnLst/>
            <a:rect r="r" b="b" t="t" l="l"/>
            <a:pathLst>
              <a:path h="1118682" w="1211172">
                <a:moveTo>
                  <a:pt x="0" y="0"/>
                </a:moveTo>
                <a:lnTo>
                  <a:pt x="1211172" y="0"/>
                </a:lnTo>
                <a:lnTo>
                  <a:pt x="1211172" y="1118682"/>
                </a:lnTo>
                <a:lnTo>
                  <a:pt x="0" y="1118682"/>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6900012" y="6355859"/>
            <a:ext cx="9223930" cy="1821633"/>
          </a:xfrm>
          <a:prstGeom prst="rect">
            <a:avLst/>
          </a:prstGeom>
        </p:spPr>
        <p:txBody>
          <a:bodyPr anchor="t" rtlCol="false" tIns="0" lIns="0" bIns="0" rIns="0">
            <a:spAutoFit/>
          </a:bodyPr>
          <a:lstStyle/>
          <a:p>
            <a:pPr algn="ctr">
              <a:lnSpc>
                <a:spcPts val="7258"/>
              </a:lnSpc>
            </a:pPr>
            <a:r>
              <a:rPr lang="en-US" sz="5627" spc="163">
                <a:solidFill>
                  <a:srgbClr val="042B60"/>
                </a:solidFill>
                <a:latin typeface="Now"/>
                <a:ea typeface="Now"/>
                <a:cs typeface="Now"/>
                <a:sym typeface="Now"/>
              </a:rPr>
              <a:t>How can we create that culture intentionally?</a:t>
            </a:r>
          </a:p>
        </p:txBody>
      </p:sp>
      <p:sp>
        <p:nvSpPr>
          <p:cNvPr name="Freeform 9" id="9"/>
          <p:cNvSpPr/>
          <p:nvPr/>
        </p:nvSpPr>
        <p:spPr>
          <a:xfrm flipH="false" flipV="false" rot="7014752">
            <a:off x="-246964" y="4099328"/>
            <a:ext cx="4590045" cy="4627363"/>
          </a:xfrm>
          <a:custGeom>
            <a:avLst/>
            <a:gdLst/>
            <a:ahLst/>
            <a:cxnLst/>
            <a:rect r="r" b="b" t="t" l="l"/>
            <a:pathLst>
              <a:path h="4627363" w="4590045">
                <a:moveTo>
                  <a:pt x="0" y="0"/>
                </a:moveTo>
                <a:lnTo>
                  <a:pt x="4590045" y="0"/>
                </a:lnTo>
                <a:lnTo>
                  <a:pt x="4590045" y="4627363"/>
                </a:lnTo>
                <a:lnTo>
                  <a:pt x="0" y="4627363"/>
                </a:lnTo>
                <a:lnTo>
                  <a:pt x="0" y="0"/>
                </a:lnTo>
                <a:close/>
              </a:path>
            </a:pathLst>
          </a:custGeom>
          <a:blipFill>
            <a:blip r:embed="rId7">
              <a:alphaModFix amt="65000"/>
            </a:blip>
            <a:stretch>
              <a:fillRect l="0" t="0" r="0" b="0"/>
            </a:stretch>
          </a:blipFill>
        </p:spPr>
      </p:sp>
      <p:sp>
        <p:nvSpPr>
          <p:cNvPr name="Freeform 10" id="10"/>
          <p:cNvSpPr/>
          <p:nvPr/>
        </p:nvSpPr>
        <p:spPr>
          <a:xfrm flipH="false" flipV="false" rot="-6363105">
            <a:off x="5019294" y="1330027"/>
            <a:ext cx="2601732" cy="2622884"/>
          </a:xfrm>
          <a:custGeom>
            <a:avLst/>
            <a:gdLst/>
            <a:ahLst/>
            <a:cxnLst/>
            <a:rect r="r" b="b" t="t" l="l"/>
            <a:pathLst>
              <a:path h="2622884" w="2601732">
                <a:moveTo>
                  <a:pt x="0" y="0"/>
                </a:moveTo>
                <a:lnTo>
                  <a:pt x="2601732" y="0"/>
                </a:lnTo>
                <a:lnTo>
                  <a:pt x="2601732" y="2622884"/>
                </a:lnTo>
                <a:lnTo>
                  <a:pt x="0" y="2622884"/>
                </a:lnTo>
                <a:lnTo>
                  <a:pt x="0" y="0"/>
                </a:lnTo>
                <a:close/>
              </a:path>
            </a:pathLst>
          </a:custGeom>
          <a:blipFill>
            <a:blip r:embed="rId7">
              <a:alphaModFix amt="65000"/>
            </a:blip>
            <a:stretch>
              <a:fillRect l="0" t="0" r="0" b="0"/>
            </a:stretch>
          </a:blipFill>
        </p:spPr>
      </p:sp>
      <p:sp>
        <p:nvSpPr>
          <p:cNvPr name="TextBox 11" id="11"/>
          <p:cNvSpPr txBox="true"/>
          <p:nvPr/>
        </p:nvSpPr>
        <p:spPr>
          <a:xfrm rot="0">
            <a:off x="7098925" y="4661308"/>
            <a:ext cx="8826103" cy="919933"/>
          </a:xfrm>
          <a:prstGeom prst="rect">
            <a:avLst/>
          </a:prstGeom>
        </p:spPr>
        <p:txBody>
          <a:bodyPr anchor="t" rtlCol="false" tIns="0" lIns="0" bIns="0" rIns="0">
            <a:spAutoFit/>
          </a:bodyPr>
          <a:lstStyle/>
          <a:p>
            <a:pPr algn="ctr">
              <a:lnSpc>
                <a:spcPts val="7258"/>
              </a:lnSpc>
              <a:spcBef>
                <a:spcPct val="0"/>
              </a:spcBef>
            </a:pPr>
            <a:r>
              <a:rPr lang="en-US" b="true" sz="5627" spc="163">
                <a:solidFill>
                  <a:srgbClr val="042B60"/>
                </a:solidFill>
                <a:latin typeface="Now Bold"/>
                <a:ea typeface="Now Bold"/>
                <a:cs typeface="Now Bold"/>
                <a:sym typeface="Now Bold"/>
              </a:rPr>
              <a:t>Small Group Discussion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919679" y="4065105"/>
            <a:ext cx="1596676" cy="183005"/>
          </a:xfrm>
          <a:custGeom>
            <a:avLst/>
            <a:gdLst/>
            <a:ahLst/>
            <a:cxnLst/>
            <a:rect r="r" b="b" t="t" l="l"/>
            <a:pathLst>
              <a:path h="183005" w="1596676">
                <a:moveTo>
                  <a:pt x="0" y="0"/>
                </a:moveTo>
                <a:lnTo>
                  <a:pt x="1596676" y="0"/>
                </a:lnTo>
                <a:lnTo>
                  <a:pt x="1596676" y="183005"/>
                </a:lnTo>
                <a:lnTo>
                  <a:pt x="0" y="183005"/>
                </a:lnTo>
                <a:lnTo>
                  <a:pt x="0" y="0"/>
                </a:lnTo>
                <a:close/>
              </a:path>
            </a:pathLst>
          </a:custGeom>
          <a:blipFill>
            <a:blip r:embed="rId2">
              <a:extLst>
                <a:ext uri="{96DAC541-7B7A-43D3-8B79-37D633B846F1}">
                  <asvg:svgBlip xmlns:asvg="http://schemas.microsoft.com/office/drawing/2016/SVG/main" r:embed="rId3"/>
                </a:ext>
              </a:extLst>
            </a:blip>
            <a:stretch>
              <a:fillRect l="-21536" t="0" r="-315096" b="0"/>
            </a:stretch>
          </a:blipFill>
        </p:spPr>
      </p:sp>
      <p:sp>
        <p:nvSpPr>
          <p:cNvPr name="Freeform 3" id="3"/>
          <p:cNvSpPr/>
          <p:nvPr/>
        </p:nvSpPr>
        <p:spPr>
          <a:xfrm flipH="false" flipV="false" rot="0">
            <a:off x="1766163" y="2080878"/>
            <a:ext cx="4305382" cy="3976608"/>
          </a:xfrm>
          <a:custGeom>
            <a:avLst/>
            <a:gdLst/>
            <a:ahLst/>
            <a:cxnLst/>
            <a:rect r="r" b="b" t="t" l="l"/>
            <a:pathLst>
              <a:path h="3976608" w="4305382">
                <a:moveTo>
                  <a:pt x="0" y="0"/>
                </a:moveTo>
                <a:lnTo>
                  <a:pt x="4305383" y="0"/>
                </a:lnTo>
                <a:lnTo>
                  <a:pt x="4305383" y="3976608"/>
                </a:lnTo>
                <a:lnTo>
                  <a:pt x="0" y="3976608"/>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7200000">
            <a:off x="2118772" y="3247819"/>
            <a:ext cx="3600165" cy="3325243"/>
          </a:xfrm>
          <a:custGeom>
            <a:avLst/>
            <a:gdLst/>
            <a:ahLst/>
            <a:cxnLst/>
            <a:rect r="r" b="b" t="t" l="l"/>
            <a:pathLst>
              <a:path h="3325243" w="3600165">
                <a:moveTo>
                  <a:pt x="0" y="0"/>
                </a:moveTo>
                <a:lnTo>
                  <a:pt x="3600165" y="0"/>
                </a:lnTo>
                <a:lnTo>
                  <a:pt x="3600165" y="3325244"/>
                </a:lnTo>
                <a:lnTo>
                  <a:pt x="0" y="3325244"/>
                </a:lnTo>
                <a:lnTo>
                  <a:pt x="0" y="0"/>
                </a:lnTo>
                <a:close/>
              </a:path>
            </a:pathLst>
          </a:custGeom>
          <a:blipFill>
            <a:blip r:embed="rId6">
              <a:alphaModFix amt="60000"/>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609199" y="2115237"/>
            <a:ext cx="4222155" cy="3899736"/>
          </a:xfrm>
          <a:custGeom>
            <a:avLst/>
            <a:gdLst/>
            <a:ahLst/>
            <a:cxnLst/>
            <a:rect r="r" b="b" t="t" l="l"/>
            <a:pathLst>
              <a:path h="3899736" w="4222155">
                <a:moveTo>
                  <a:pt x="0" y="0"/>
                </a:moveTo>
                <a:lnTo>
                  <a:pt x="4222155" y="0"/>
                </a:lnTo>
                <a:lnTo>
                  <a:pt x="4222155" y="3899736"/>
                </a:lnTo>
                <a:lnTo>
                  <a:pt x="0" y="3899736"/>
                </a:lnTo>
                <a:lnTo>
                  <a:pt x="0" y="0"/>
                </a:lnTo>
                <a:close/>
              </a:path>
            </a:pathLst>
          </a:custGeom>
          <a:blipFill>
            <a:blip r:embed="rId8">
              <a:alphaModFix amt="60000"/>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7200000">
            <a:off x="12904754" y="3023060"/>
            <a:ext cx="3631046" cy="3353766"/>
          </a:xfrm>
          <a:custGeom>
            <a:avLst/>
            <a:gdLst/>
            <a:ahLst/>
            <a:cxnLst/>
            <a:rect r="r" b="b" t="t" l="l"/>
            <a:pathLst>
              <a:path h="3353766" w="3631046">
                <a:moveTo>
                  <a:pt x="0" y="0"/>
                </a:moveTo>
                <a:lnTo>
                  <a:pt x="3631046" y="0"/>
                </a:lnTo>
                <a:lnTo>
                  <a:pt x="3631046" y="3353766"/>
                </a:lnTo>
                <a:lnTo>
                  <a:pt x="0" y="3353766"/>
                </a:lnTo>
                <a:lnTo>
                  <a:pt x="0" y="0"/>
                </a:lnTo>
                <a:close/>
              </a:path>
            </a:pathLst>
          </a:custGeom>
          <a:blipFill>
            <a:blip r:embed="rId10">
              <a:alphaModFix amt="6000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7343569" y="2277868"/>
            <a:ext cx="3723955" cy="3439580"/>
          </a:xfrm>
          <a:custGeom>
            <a:avLst/>
            <a:gdLst/>
            <a:ahLst/>
            <a:cxnLst/>
            <a:rect r="r" b="b" t="t" l="l"/>
            <a:pathLst>
              <a:path h="3439580" w="3723955">
                <a:moveTo>
                  <a:pt x="0" y="0"/>
                </a:moveTo>
                <a:lnTo>
                  <a:pt x="3723955" y="0"/>
                </a:lnTo>
                <a:lnTo>
                  <a:pt x="3723955" y="3439580"/>
                </a:lnTo>
                <a:lnTo>
                  <a:pt x="0" y="3439580"/>
                </a:lnTo>
                <a:lnTo>
                  <a:pt x="0" y="0"/>
                </a:lnTo>
                <a:close/>
              </a:path>
            </a:pathLst>
          </a:custGeom>
          <a:blipFill>
            <a:blip r:embed="rId12">
              <a:alphaModFix amt="60000"/>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7200000">
            <a:off x="7701872" y="3177469"/>
            <a:ext cx="3462428" cy="3198025"/>
          </a:xfrm>
          <a:custGeom>
            <a:avLst/>
            <a:gdLst/>
            <a:ahLst/>
            <a:cxnLst/>
            <a:rect r="r" b="b" t="t" l="l"/>
            <a:pathLst>
              <a:path h="3198025" w="3462428">
                <a:moveTo>
                  <a:pt x="0" y="0"/>
                </a:moveTo>
                <a:lnTo>
                  <a:pt x="3462428" y="0"/>
                </a:lnTo>
                <a:lnTo>
                  <a:pt x="3462428" y="3198025"/>
                </a:lnTo>
                <a:lnTo>
                  <a:pt x="0" y="3198025"/>
                </a:lnTo>
                <a:lnTo>
                  <a:pt x="0" y="0"/>
                </a:lnTo>
                <a:close/>
              </a:path>
            </a:pathLst>
          </a:custGeom>
          <a:blipFill>
            <a:blip r:embed="rId14">
              <a:alphaModFix amt="60000"/>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1150763" y="5506536"/>
            <a:ext cx="4821111" cy="3170174"/>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What actions — not just words — help newcomers feel welcome?</a:t>
            </a:r>
          </a:p>
          <a:p>
            <a:pPr algn="ctr">
              <a:lnSpc>
                <a:spcPts val="4128"/>
              </a:lnSpc>
            </a:pPr>
          </a:p>
          <a:p>
            <a:pPr algn="ctr">
              <a:lnSpc>
                <a:spcPts val="4128"/>
              </a:lnSpc>
            </a:pPr>
          </a:p>
        </p:txBody>
      </p:sp>
      <p:sp>
        <p:nvSpPr>
          <p:cNvPr name="TextBox 10" id="10"/>
          <p:cNvSpPr txBox="true"/>
          <p:nvPr/>
        </p:nvSpPr>
        <p:spPr>
          <a:xfrm rot="0">
            <a:off x="6748176" y="5506536"/>
            <a:ext cx="5122709" cy="3713099"/>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How do we welcome members who may feel different because of age, gender, culture, language, disability, recovery pathway, or other experiences?</a:t>
            </a:r>
          </a:p>
        </p:txBody>
      </p:sp>
      <p:sp>
        <p:nvSpPr>
          <p:cNvPr name="TextBox 11" id="11"/>
          <p:cNvSpPr txBox="true"/>
          <p:nvPr/>
        </p:nvSpPr>
        <p:spPr>
          <a:xfrm rot="0">
            <a:off x="12609199" y="5506536"/>
            <a:ext cx="4570330" cy="4243324"/>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How can we make belonging visible in the way we hold meetings, do service, and treat each other before and after the meeting? </a:t>
            </a:r>
          </a:p>
        </p:txBody>
      </p:sp>
      <p:sp>
        <p:nvSpPr>
          <p:cNvPr name="Freeform 12" id="12"/>
          <p:cNvSpPr/>
          <p:nvPr/>
        </p:nvSpPr>
        <p:spPr>
          <a:xfrm flipH="false" flipV="false" rot="0">
            <a:off x="11085805" y="4065105"/>
            <a:ext cx="1615883" cy="183005"/>
          </a:xfrm>
          <a:custGeom>
            <a:avLst/>
            <a:gdLst/>
            <a:ahLst/>
            <a:cxnLst/>
            <a:rect r="r" b="b" t="t" l="l"/>
            <a:pathLst>
              <a:path h="183005" w="1615883">
                <a:moveTo>
                  <a:pt x="0" y="0"/>
                </a:moveTo>
                <a:lnTo>
                  <a:pt x="1615883" y="0"/>
                </a:lnTo>
                <a:lnTo>
                  <a:pt x="1615883" y="183005"/>
                </a:lnTo>
                <a:lnTo>
                  <a:pt x="0" y="183005"/>
                </a:lnTo>
                <a:lnTo>
                  <a:pt x="0" y="0"/>
                </a:lnTo>
                <a:close/>
              </a:path>
            </a:pathLst>
          </a:custGeom>
          <a:blipFill>
            <a:blip r:embed="rId16">
              <a:extLst>
                <a:ext uri="{96DAC541-7B7A-43D3-8B79-37D633B846F1}">
                  <asvg:svgBlip xmlns:asvg="http://schemas.microsoft.com/office/drawing/2016/SVG/main" r:embed="rId17"/>
                </a:ext>
              </a:extLst>
            </a:blip>
            <a:stretch>
              <a:fillRect l="-20091" t="0" r="-311351" b="0"/>
            </a:stretch>
          </a:blipFill>
        </p:spPr>
      </p:sp>
      <p:sp>
        <p:nvSpPr>
          <p:cNvPr name="TextBox 13" id="13"/>
          <p:cNvSpPr txBox="true"/>
          <p:nvPr/>
        </p:nvSpPr>
        <p:spPr>
          <a:xfrm rot="0">
            <a:off x="6329244" y="801091"/>
            <a:ext cx="5752604" cy="919933"/>
          </a:xfrm>
          <a:prstGeom prst="rect">
            <a:avLst/>
          </a:prstGeom>
        </p:spPr>
        <p:txBody>
          <a:bodyPr anchor="t" rtlCol="false" tIns="0" lIns="0" bIns="0" rIns="0">
            <a:spAutoFit/>
          </a:bodyPr>
          <a:lstStyle/>
          <a:p>
            <a:pPr algn="ctr">
              <a:lnSpc>
                <a:spcPts val="7258"/>
              </a:lnSpc>
              <a:spcBef>
                <a:spcPct val="0"/>
              </a:spcBef>
            </a:pPr>
            <a:r>
              <a:rPr lang="en-US" b="true" sz="5627" spc="163">
                <a:solidFill>
                  <a:srgbClr val="042B60"/>
                </a:solidFill>
                <a:latin typeface="Now Bold"/>
                <a:ea typeface="Now Bold"/>
                <a:cs typeface="Now Bold"/>
                <a:sym typeface="Now Bold"/>
              </a:rPr>
              <a:t>Small group #1</a:t>
            </a:r>
          </a:p>
        </p:txBody>
      </p:sp>
      <p:sp>
        <p:nvSpPr>
          <p:cNvPr name="TextBox 14" id="14"/>
          <p:cNvSpPr txBox="true"/>
          <p:nvPr/>
        </p:nvSpPr>
        <p:spPr>
          <a:xfrm rot="0">
            <a:off x="3520589" y="3979059"/>
            <a:ext cx="39826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1</a:t>
            </a:r>
          </a:p>
        </p:txBody>
      </p:sp>
      <p:sp>
        <p:nvSpPr>
          <p:cNvPr name="TextBox 15" id="15"/>
          <p:cNvSpPr txBox="true"/>
          <p:nvPr/>
        </p:nvSpPr>
        <p:spPr>
          <a:xfrm rot="0">
            <a:off x="8857078" y="3979059"/>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2</a:t>
            </a:r>
          </a:p>
        </p:txBody>
      </p:sp>
      <p:sp>
        <p:nvSpPr>
          <p:cNvPr name="TextBox 16" id="16"/>
          <p:cNvSpPr txBox="true"/>
          <p:nvPr/>
        </p:nvSpPr>
        <p:spPr>
          <a:xfrm rot="0">
            <a:off x="14359038" y="3864308"/>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3</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919679" y="4065105"/>
            <a:ext cx="1596676" cy="183005"/>
          </a:xfrm>
          <a:custGeom>
            <a:avLst/>
            <a:gdLst/>
            <a:ahLst/>
            <a:cxnLst/>
            <a:rect r="r" b="b" t="t" l="l"/>
            <a:pathLst>
              <a:path h="183005" w="1596676">
                <a:moveTo>
                  <a:pt x="0" y="0"/>
                </a:moveTo>
                <a:lnTo>
                  <a:pt x="1596676" y="0"/>
                </a:lnTo>
                <a:lnTo>
                  <a:pt x="1596676" y="183005"/>
                </a:lnTo>
                <a:lnTo>
                  <a:pt x="0" y="183005"/>
                </a:lnTo>
                <a:lnTo>
                  <a:pt x="0" y="0"/>
                </a:lnTo>
                <a:close/>
              </a:path>
            </a:pathLst>
          </a:custGeom>
          <a:blipFill>
            <a:blip r:embed="rId2">
              <a:extLst>
                <a:ext uri="{96DAC541-7B7A-43D3-8B79-37D633B846F1}">
                  <asvg:svgBlip xmlns:asvg="http://schemas.microsoft.com/office/drawing/2016/SVG/main" r:embed="rId3"/>
                </a:ext>
              </a:extLst>
            </a:blip>
            <a:stretch>
              <a:fillRect l="-21536" t="0" r="-315096" b="0"/>
            </a:stretch>
          </a:blipFill>
        </p:spPr>
      </p:sp>
      <p:sp>
        <p:nvSpPr>
          <p:cNvPr name="Freeform 3" id="3"/>
          <p:cNvSpPr/>
          <p:nvPr/>
        </p:nvSpPr>
        <p:spPr>
          <a:xfrm flipH="false" flipV="false" rot="0">
            <a:off x="1766163" y="2080878"/>
            <a:ext cx="4305382" cy="3976608"/>
          </a:xfrm>
          <a:custGeom>
            <a:avLst/>
            <a:gdLst/>
            <a:ahLst/>
            <a:cxnLst/>
            <a:rect r="r" b="b" t="t" l="l"/>
            <a:pathLst>
              <a:path h="3976608" w="4305382">
                <a:moveTo>
                  <a:pt x="0" y="0"/>
                </a:moveTo>
                <a:lnTo>
                  <a:pt x="4305383" y="0"/>
                </a:lnTo>
                <a:lnTo>
                  <a:pt x="4305383" y="3976608"/>
                </a:lnTo>
                <a:lnTo>
                  <a:pt x="0" y="3976608"/>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7200000">
            <a:off x="2118772" y="3247819"/>
            <a:ext cx="3600165" cy="3325243"/>
          </a:xfrm>
          <a:custGeom>
            <a:avLst/>
            <a:gdLst/>
            <a:ahLst/>
            <a:cxnLst/>
            <a:rect r="r" b="b" t="t" l="l"/>
            <a:pathLst>
              <a:path h="3325243" w="3600165">
                <a:moveTo>
                  <a:pt x="0" y="0"/>
                </a:moveTo>
                <a:lnTo>
                  <a:pt x="3600165" y="0"/>
                </a:lnTo>
                <a:lnTo>
                  <a:pt x="3600165" y="3325244"/>
                </a:lnTo>
                <a:lnTo>
                  <a:pt x="0" y="3325244"/>
                </a:lnTo>
                <a:lnTo>
                  <a:pt x="0" y="0"/>
                </a:lnTo>
                <a:close/>
              </a:path>
            </a:pathLst>
          </a:custGeom>
          <a:blipFill>
            <a:blip r:embed="rId6">
              <a:alphaModFix amt="60000"/>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609199" y="2115237"/>
            <a:ext cx="4222155" cy="3899736"/>
          </a:xfrm>
          <a:custGeom>
            <a:avLst/>
            <a:gdLst/>
            <a:ahLst/>
            <a:cxnLst/>
            <a:rect r="r" b="b" t="t" l="l"/>
            <a:pathLst>
              <a:path h="3899736" w="4222155">
                <a:moveTo>
                  <a:pt x="0" y="0"/>
                </a:moveTo>
                <a:lnTo>
                  <a:pt x="4222155" y="0"/>
                </a:lnTo>
                <a:lnTo>
                  <a:pt x="4222155" y="3899736"/>
                </a:lnTo>
                <a:lnTo>
                  <a:pt x="0" y="3899736"/>
                </a:lnTo>
                <a:lnTo>
                  <a:pt x="0" y="0"/>
                </a:lnTo>
                <a:close/>
              </a:path>
            </a:pathLst>
          </a:custGeom>
          <a:blipFill>
            <a:blip r:embed="rId8">
              <a:alphaModFix amt="60000"/>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7200000">
            <a:off x="12904754" y="3023060"/>
            <a:ext cx="3631046" cy="3353766"/>
          </a:xfrm>
          <a:custGeom>
            <a:avLst/>
            <a:gdLst/>
            <a:ahLst/>
            <a:cxnLst/>
            <a:rect r="r" b="b" t="t" l="l"/>
            <a:pathLst>
              <a:path h="3353766" w="3631046">
                <a:moveTo>
                  <a:pt x="0" y="0"/>
                </a:moveTo>
                <a:lnTo>
                  <a:pt x="3631046" y="0"/>
                </a:lnTo>
                <a:lnTo>
                  <a:pt x="3631046" y="3353766"/>
                </a:lnTo>
                <a:lnTo>
                  <a:pt x="0" y="3353766"/>
                </a:lnTo>
                <a:lnTo>
                  <a:pt x="0" y="0"/>
                </a:lnTo>
                <a:close/>
              </a:path>
            </a:pathLst>
          </a:custGeom>
          <a:blipFill>
            <a:blip r:embed="rId10">
              <a:alphaModFix amt="6000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7343569" y="2277868"/>
            <a:ext cx="3723955" cy="3439580"/>
          </a:xfrm>
          <a:custGeom>
            <a:avLst/>
            <a:gdLst/>
            <a:ahLst/>
            <a:cxnLst/>
            <a:rect r="r" b="b" t="t" l="l"/>
            <a:pathLst>
              <a:path h="3439580" w="3723955">
                <a:moveTo>
                  <a:pt x="0" y="0"/>
                </a:moveTo>
                <a:lnTo>
                  <a:pt x="3723955" y="0"/>
                </a:lnTo>
                <a:lnTo>
                  <a:pt x="3723955" y="3439580"/>
                </a:lnTo>
                <a:lnTo>
                  <a:pt x="0" y="3439580"/>
                </a:lnTo>
                <a:lnTo>
                  <a:pt x="0" y="0"/>
                </a:lnTo>
                <a:close/>
              </a:path>
            </a:pathLst>
          </a:custGeom>
          <a:blipFill>
            <a:blip r:embed="rId12">
              <a:alphaModFix amt="60000"/>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7200000">
            <a:off x="7701872" y="3177469"/>
            <a:ext cx="3462428" cy="3198025"/>
          </a:xfrm>
          <a:custGeom>
            <a:avLst/>
            <a:gdLst/>
            <a:ahLst/>
            <a:cxnLst/>
            <a:rect r="r" b="b" t="t" l="l"/>
            <a:pathLst>
              <a:path h="3198025" w="3462428">
                <a:moveTo>
                  <a:pt x="0" y="0"/>
                </a:moveTo>
                <a:lnTo>
                  <a:pt x="3462428" y="0"/>
                </a:lnTo>
                <a:lnTo>
                  <a:pt x="3462428" y="3198025"/>
                </a:lnTo>
                <a:lnTo>
                  <a:pt x="0" y="3198025"/>
                </a:lnTo>
                <a:lnTo>
                  <a:pt x="0" y="0"/>
                </a:lnTo>
                <a:close/>
              </a:path>
            </a:pathLst>
          </a:custGeom>
          <a:blipFill>
            <a:blip r:embed="rId14">
              <a:alphaModFix amt="60000"/>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1150763" y="5506536"/>
            <a:ext cx="4821111" cy="2639949"/>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What makes service feel inviting and meaningful?</a:t>
            </a:r>
          </a:p>
          <a:p>
            <a:pPr algn="ctr">
              <a:lnSpc>
                <a:spcPts val="4128"/>
              </a:lnSpc>
            </a:pPr>
          </a:p>
          <a:p>
            <a:pPr algn="ctr">
              <a:lnSpc>
                <a:spcPts val="4128"/>
              </a:lnSpc>
            </a:pPr>
          </a:p>
        </p:txBody>
      </p:sp>
      <p:sp>
        <p:nvSpPr>
          <p:cNvPr name="TextBox 10" id="10"/>
          <p:cNvSpPr txBox="true"/>
          <p:nvPr/>
        </p:nvSpPr>
        <p:spPr>
          <a:xfrm rot="0">
            <a:off x="6748176" y="5506536"/>
            <a:ext cx="5122709" cy="2122424"/>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What makes service feel intimidating, exclusive, or difficult to access?</a:t>
            </a:r>
          </a:p>
        </p:txBody>
      </p:sp>
      <p:sp>
        <p:nvSpPr>
          <p:cNvPr name="TextBox 11" id="11"/>
          <p:cNvSpPr txBox="true"/>
          <p:nvPr/>
        </p:nvSpPr>
        <p:spPr>
          <a:xfrm rot="0">
            <a:off x="12609199" y="5506536"/>
            <a:ext cx="4570330" cy="3182874"/>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Have you ever been mentored in service, how was that? What made that experience effective?</a:t>
            </a:r>
          </a:p>
        </p:txBody>
      </p:sp>
      <p:sp>
        <p:nvSpPr>
          <p:cNvPr name="Freeform 12" id="12"/>
          <p:cNvSpPr/>
          <p:nvPr/>
        </p:nvSpPr>
        <p:spPr>
          <a:xfrm flipH="false" flipV="false" rot="0">
            <a:off x="11085805" y="4065105"/>
            <a:ext cx="1615883" cy="183005"/>
          </a:xfrm>
          <a:custGeom>
            <a:avLst/>
            <a:gdLst/>
            <a:ahLst/>
            <a:cxnLst/>
            <a:rect r="r" b="b" t="t" l="l"/>
            <a:pathLst>
              <a:path h="183005" w="1615883">
                <a:moveTo>
                  <a:pt x="0" y="0"/>
                </a:moveTo>
                <a:lnTo>
                  <a:pt x="1615883" y="0"/>
                </a:lnTo>
                <a:lnTo>
                  <a:pt x="1615883" y="183005"/>
                </a:lnTo>
                <a:lnTo>
                  <a:pt x="0" y="183005"/>
                </a:lnTo>
                <a:lnTo>
                  <a:pt x="0" y="0"/>
                </a:lnTo>
                <a:close/>
              </a:path>
            </a:pathLst>
          </a:custGeom>
          <a:blipFill>
            <a:blip r:embed="rId16">
              <a:extLst>
                <a:ext uri="{96DAC541-7B7A-43D3-8B79-37D633B846F1}">
                  <asvg:svgBlip xmlns:asvg="http://schemas.microsoft.com/office/drawing/2016/SVG/main" r:embed="rId17"/>
                </a:ext>
              </a:extLst>
            </a:blip>
            <a:stretch>
              <a:fillRect l="-20091" t="0" r="-311351" b="0"/>
            </a:stretch>
          </a:blipFill>
        </p:spPr>
      </p:sp>
      <p:sp>
        <p:nvSpPr>
          <p:cNvPr name="TextBox 13" id="13"/>
          <p:cNvSpPr txBox="true"/>
          <p:nvPr/>
        </p:nvSpPr>
        <p:spPr>
          <a:xfrm rot="0">
            <a:off x="6273831" y="801091"/>
            <a:ext cx="5863432" cy="919933"/>
          </a:xfrm>
          <a:prstGeom prst="rect">
            <a:avLst/>
          </a:prstGeom>
        </p:spPr>
        <p:txBody>
          <a:bodyPr anchor="t" rtlCol="false" tIns="0" lIns="0" bIns="0" rIns="0">
            <a:spAutoFit/>
          </a:bodyPr>
          <a:lstStyle/>
          <a:p>
            <a:pPr algn="ctr">
              <a:lnSpc>
                <a:spcPts val="7258"/>
              </a:lnSpc>
              <a:spcBef>
                <a:spcPct val="0"/>
              </a:spcBef>
            </a:pPr>
            <a:r>
              <a:rPr lang="en-US" b="true" sz="5627" spc="163">
                <a:solidFill>
                  <a:srgbClr val="042B60"/>
                </a:solidFill>
                <a:latin typeface="Now Bold"/>
                <a:ea typeface="Now Bold"/>
                <a:cs typeface="Now Bold"/>
                <a:sym typeface="Now Bold"/>
              </a:rPr>
              <a:t>Small group #2</a:t>
            </a:r>
          </a:p>
        </p:txBody>
      </p:sp>
      <p:sp>
        <p:nvSpPr>
          <p:cNvPr name="TextBox 14" id="14"/>
          <p:cNvSpPr txBox="true"/>
          <p:nvPr/>
        </p:nvSpPr>
        <p:spPr>
          <a:xfrm rot="0">
            <a:off x="3520589" y="3979059"/>
            <a:ext cx="39826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1</a:t>
            </a:r>
          </a:p>
        </p:txBody>
      </p:sp>
      <p:sp>
        <p:nvSpPr>
          <p:cNvPr name="TextBox 15" id="15"/>
          <p:cNvSpPr txBox="true"/>
          <p:nvPr/>
        </p:nvSpPr>
        <p:spPr>
          <a:xfrm rot="0">
            <a:off x="8857078" y="3979059"/>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2</a:t>
            </a:r>
          </a:p>
        </p:txBody>
      </p:sp>
      <p:sp>
        <p:nvSpPr>
          <p:cNvPr name="TextBox 16" id="16"/>
          <p:cNvSpPr txBox="true"/>
          <p:nvPr/>
        </p:nvSpPr>
        <p:spPr>
          <a:xfrm rot="0">
            <a:off x="14359038" y="3864308"/>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3</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919679" y="4065105"/>
            <a:ext cx="1596676" cy="183005"/>
          </a:xfrm>
          <a:custGeom>
            <a:avLst/>
            <a:gdLst/>
            <a:ahLst/>
            <a:cxnLst/>
            <a:rect r="r" b="b" t="t" l="l"/>
            <a:pathLst>
              <a:path h="183005" w="1596676">
                <a:moveTo>
                  <a:pt x="0" y="0"/>
                </a:moveTo>
                <a:lnTo>
                  <a:pt x="1596676" y="0"/>
                </a:lnTo>
                <a:lnTo>
                  <a:pt x="1596676" y="183005"/>
                </a:lnTo>
                <a:lnTo>
                  <a:pt x="0" y="183005"/>
                </a:lnTo>
                <a:lnTo>
                  <a:pt x="0" y="0"/>
                </a:lnTo>
                <a:close/>
              </a:path>
            </a:pathLst>
          </a:custGeom>
          <a:blipFill>
            <a:blip r:embed="rId2">
              <a:extLst>
                <a:ext uri="{96DAC541-7B7A-43D3-8B79-37D633B846F1}">
                  <asvg:svgBlip xmlns:asvg="http://schemas.microsoft.com/office/drawing/2016/SVG/main" r:embed="rId3"/>
                </a:ext>
              </a:extLst>
            </a:blip>
            <a:stretch>
              <a:fillRect l="-21536" t="0" r="-315096" b="0"/>
            </a:stretch>
          </a:blipFill>
        </p:spPr>
      </p:sp>
      <p:sp>
        <p:nvSpPr>
          <p:cNvPr name="Freeform 3" id="3"/>
          <p:cNvSpPr/>
          <p:nvPr/>
        </p:nvSpPr>
        <p:spPr>
          <a:xfrm flipH="false" flipV="false" rot="0">
            <a:off x="1766163" y="2080878"/>
            <a:ext cx="4305382" cy="3976608"/>
          </a:xfrm>
          <a:custGeom>
            <a:avLst/>
            <a:gdLst/>
            <a:ahLst/>
            <a:cxnLst/>
            <a:rect r="r" b="b" t="t" l="l"/>
            <a:pathLst>
              <a:path h="3976608" w="4305382">
                <a:moveTo>
                  <a:pt x="0" y="0"/>
                </a:moveTo>
                <a:lnTo>
                  <a:pt x="4305383" y="0"/>
                </a:lnTo>
                <a:lnTo>
                  <a:pt x="4305383" y="3976608"/>
                </a:lnTo>
                <a:lnTo>
                  <a:pt x="0" y="3976608"/>
                </a:lnTo>
                <a:lnTo>
                  <a:pt x="0" y="0"/>
                </a:lnTo>
                <a:close/>
              </a:path>
            </a:pathLst>
          </a:custGeom>
          <a:blipFill>
            <a:blip r:embed="rId4">
              <a:alphaModFix amt="60000"/>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7200000">
            <a:off x="2118772" y="3247819"/>
            <a:ext cx="3600165" cy="3325243"/>
          </a:xfrm>
          <a:custGeom>
            <a:avLst/>
            <a:gdLst/>
            <a:ahLst/>
            <a:cxnLst/>
            <a:rect r="r" b="b" t="t" l="l"/>
            <a:pathLst>
              <a:path h="3325243" w="3600165">
                <a:moveTo>
                  <a:pt x="0" y="0"/>
                </a:moveTo>
                <a:lnTo>
                  <a:pt x="3600165" y="0"/>
                </a:lnTo>
                <a:lnTo>
                  <a:pt x="3600165" y="3325244"/>
                </a:lnTo>
                <a:lnTo>
                  <a:pt x="0" y="3325244"/>
                </a:lnTo>
                <a:lnTo>
                  <a:pt x="0" y="0"/>
                </a:lnTo>
                <a:close/>
              </a:path>
            </a:pathLst>
          </a:custGeom>
          <a:blipFill>
            <a:blip r:embed="rId6">
              <a:alphaModFix amt="60000"/>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609199" y="2115237"/>
            <a:ext cx="4222155" cy="3899736"/>
          </a:xfrm>
          <a:custGeom>
            <a:avLst/>
            <a:gdLst/>
            <a:ahLst/>
            <a:cxnLst/>
            <a:rect r="r" b="b" t="t" l="l"/>
            <a:pathLst>
              <a:path h="3899736" w="4222155">
                <a:moveTo>
                  <a:pt x="0" y="0"/>
                </a:moveTo>
                <a:lnTo>
                  <a:pt x="4222155" y="0"/>
                </a:lnTo>
                <a:lnTo>
                  <a:pt x="4222155" y="3899736"/>
                </a:lnTo>
                <a:lnTo>
                  <a:pt x="0" y="3899736"/>
                </a:lnTo>
                <a:lnTo>
                  <a:pt x="0" y="0"/>
                </a:lnTo>
                <a:close/>
              </a:path>
            </a:pathLst>
          </a:custGeom>
          <a:blipFill>
            <a:blip r:embed="rId8">
              <a:alphaModFix amt="60000"/>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7200000">
            <a:off x="12904754" y="3023060"/>
            <a:ext cx="3631046" cy="3353766"/>
          </a:xfrm>
          <a:custGeom>
            <a:avLst/>
            <a:gdLst/>
            <a:ahLst/>
            <a:cxnLst/>
            <a:rect r="r" b="b" t="t" l="l"/>
            <a:pathLst>
              <a:path h="3353766" w="3631046">
                <a:moveTo>
                  <a:pt x="0" y="0"/>
                </a:moveTo>
                <a:lnTo>
                  <a:pt x="3631046" y="0"/>
                </a:lnTo>
                <a:lnTo>
                  <a:pt x="3631046" y="3353766"/>
                </a:lnTo>
                <a:lnTo>
                  <a:pt x="0" y="3353766"/>
                </a:lnTo>
                <a:lnTo>
                  <a:pt x="0" y="0"/>
                </a:lnTo>
                <a:close/>
              </a:path>
            </a:pathLst>
          </a:custGeom>
          <a:blipFill>
            <a:blip r:embed="rId10">
              <a:alphaModFix amt="6000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7343569" y="2277868"/>
            <a:ext cx="3723955" cy="3439580"/>
          </a:xfrm>
          <a:custGeom>
            <a:avLst/>
            <a:gdLst/>
            <a:ahLst/>
            <a:cxnLst/>
            <a:rect r="r" b="b" t="t" l="l"/>
            <a:pathLst>
              <a:path h="3439580" w="3723955">
                <a:moveTo>
                  <a:pt x="0" y="0"/>
                </a:moveTo>
                <a:lnTo>
                  <a:pt x="3723955" y="0"/>
                </a:lnTo>
                <a:lnTo>
                  <a:pt x="3723955" y="3439580"/>
                </a:lnTo>
                <a:lnTo>
                  <a:pt x="0" y="3439580"/>
                </a:lnTo>
                <a:lnTo>
                  <a:pt x="0" y="0"/>
                </a:lnTo>
                <a:close/>
              </a:path>
            </a:pathLst>
          </a:custGeom>
          <a:blipFill>
            <a:blip r:embed="rId12">
              <a:alphaModFix amt="60000"/>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7200000">
            <a:off x="7701872" y="3177469"/>
            <a:ext cx="3462428" cy="3198025"/>
          </a:xfrm>
          <a:custGeom>
            <a:avLst/>
            <a:gdLst/>
            <a:ahLst/>
            <a:cxnLst/>
            <a:rect r="r" b="b" t="t" l="l"/>
            <a:pathLst>
              <a:path h="3198025" w="3462428">
                <a:moveTo>
                  <a:pt x="0" y="0"/>
                </a:moveTo>
                <a:lnTo>
                  <a:pt x="3462428" y="0"/>
                </a:lnTo>
                <a:lnTo>
                  <a:pt x="3462428" y="3198025"/>
                </a:lnTo>
                <a:lnTo>
                  <a:pt x="0" y="3198025"/>
                </a:lnTo>
                <a:lnTo>
                  <a:pt x="0" y="0"/>
                </a:lnTo>
                <a:close/>
              </a:path>
            </a:pathLst>
          </a:custGeom>
          <a:blipFill>
            <a:blip r:embed="rId14">
              <a:alphaModFix amt="60000"/>
              <a:extLst>
                <a:ext uri="{96DAC541-7B7A-43D3-8B79-37D633B846F1}">
                  <asvg:svgBlip xmlns:asvg="http://schemas.microsoft.com/office/drawing/2016/SVG/main" r:embed="rId15"/>
                </a:ext>
              </a:extLst>
            </a:blip>
            <a:stretch>
              <a:fillRect l="0" t="0" r="0" b="0"/>
            </a:stretch>
          </a:blipFill>
        </p:spPr>
      </p:sp>
      <p:sp>
        <p:nvSpPr>
          <p:cNvPr name="TextBox 9" id="9"/>
          <p:cNvSpPr txBox="true"/>
          <p:nvPr/>
        </p:nvSpPr>
        <p:spPr>
          <a:xfrm rot="0">
            <a:off x="1150763" y="5506536"/>
            <a:ext cx="4821111" cy="4760849"/>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What service opportunities are accessible to members with limited clean time, limited confidence, or limited experience?</a:t>
            </a:r>
          </a:p>
          <a:p>
            <a:pPr algn="ctr">
              <a:lnSpc>
                <a:spcPts val="4128"/>
              </a:lnSpc>
            </a:pPr>
          </a:p>
          <a:p>
            <a:pPr algn="ctr">
              <a:lnSpc>
                <a:spcPts val="4128"/>
              </a:lnSpc>
            </a:pPr>
          </a:p>
        </p:txBody>
      </p:sp>
      <p:sp>
        <p:nvSpPr>
          <p:cNvPr name="TextBox 10" id="10"/>
          <p:cNvSpPr txBox="true"/>
          <p:nvPr/>
        </p:nvSpPr>
        <p:spPr>
          <a:xfrm rot="0">
            <a:off x="6748176" y="5506536"/>
            <a:ext cx="5122709" cy="3706749"/>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How can we help members discover that service is part of recovery rather than something separate from it?</a:t>
            </a:r>
          </a:p>
          <a:p>
            <a:pPr algn="ctr">
              <a:lnSpc>
                <a:spcPts val="4128"/>
              </a:lnSpc>
            </a:pPr>
          </a:p>
        </p:txBody>
      </p:sp>
      <p:sp>
        <p:nvSpPr>
          <p:cNvPr name="TextBox 11" id="11"/>
          <p:cNvSpPr txBox="true"/>
          <p:nvPr/>
        </p:nvSpPr>
        <p:spPr>
          <a:xfrm rot="0">
            <a:off x="12609199" y="5506536"/>
            <a:ext cx="4570330" cy="4236974"/>
          </a:xfrm>
          <a:prstGeom prst="rect">
            <a:avLst/>
          </a:prstGeom>
        </p:spPr>
        <p:txBody>
          <a:bodyPr anchor="t" rtlCol="false" tIns="0" lIns="0" bIns="0" rIns="0">
            <a:spAutoFit/>
          </a:bodyPr>
          <a:lstStyle/>
          <a:p>
            <a:pPr algn="ctr">
              <a:lnSpc>
                <a:spcPts val="4128"/>
              </a:lnSpc>
            </a:pPr>
            <a:r>
              <a:rPr lang="en-US" b="true" sz="3200" spc="92">
                <a:solidFill>
                  <a:srgbClr val="042B60"/>
                </a:solidFill>
                <a:latin typeface="Now Bold"/>
                <a:ea typeface="Now Bold"/>
                <a:cs typeface="Now Bold"/>
                <a:sym typeface="Now Bold"/>
              </a:rPr>
              <a:t>How can we create a culture where asking questions, making mistakes, and learning by doing are accepted parts of service? </a:t>
            </a:r>
          </a:p>
          <a:p>
            <a:pPr algn="ctr">
              <a:lnSpc>
                <a:spcPts val="4128"/>
              </a:lnSpc>
            </a:pPr>
          </a:p>
        </p:txBody>
      </p:sp>
      <p:sp>
        <p:nvSpPr>
          <p:cNvPr name="Freeform 12" id="12"/>
          <p:cNvSpPr/>
          <p:nvPr/>
        </p:nvSpPr>
        <p:spPr>
          <a:xfrm flipH="false" flipV="false" rot="0">
            <a:off x="11085805" y="4065105"/>
            <a:ext cx="1615883" cy="183005"/>
          </a:xfrm>
          <a:custGeom>
            <a:avLst/>
            <a:gdLst/>
            <a:ahLst/>
            <a:cxnLst/>
            <a:rect r="r" b="b" t="t" l="l"/>
            <a:pathLst>
              <a:path h="183005" w="1615883">
                <a:moveTo>
                  <a:pt x="0" y="0"/>
                </a:moveTo>
                <a:lnTo>
                  <a:pt x="1615883" y="0"/>
                </a:lnTo>
                <a:lnTo>
                  <a:pt x="1615883" y="183005"/>
                </a:lnTo>
                <a:lnTo>
                  <a:pt x="0" y="183005"/>
                </a:lnTo>
                <a:lnTo>
                  <a:pt x="0" y="0"/>
                </a:lnTo>
                <a:close/>
              </a:path>
            </a:pathLst>
          </a:custGeom>
          <a:blipFill>
            <a:blip r:embed="rId16">
              <a:extLst>
                <a:ext uri="{96DAC541-7B7A-43D3-8B79-37D633B846F1}">
                  <asvg:svgBlip xmlns:asvg="http://schemas.microsoft.com/office/drawing/2016/SVG/main" r:embed="rId17"/>
                </a:ext>
              </a:extLst>
            </a:blip>
            <a:stretch>
              <a:fillRect l="-20091" t="0" r="-311351" b="0"/>
            </a:stretch>
          </a:blipFill>
        </p:spPr>
      </p:sp>
      <p:sp>
        <p:nvSpPr>
          <p:cNvPr name="TextBox 13" id="13"/>
          <p:cNvSpPr txBox="true"/>
          <p:nvPr/>
        </p:nvSpPr>
        <p:spPr>
          <a:xfrm rot="0">
            <a:off x="6258650" y="801091"/>
            <a:ext cx="5893793" cy="919933"/>
          </a:xfrm>
          <a:prstGeom prst="rect">
            <a:avLst/>
          </a:prstGeom>
        </p:spPr>
        <p:txBody>
          <a:bodyPr anchor="t" rtlCol="false" tIns="0" lIns="0" bIns="0" rIns="0">
            <a:spAutoFit/>
          </a:bodyPr>
          <a:lstStyle/>
          <a:p>
            <a:pPr algn="ctr">
              <a:lnSpc>
                <a:spcPts val="7258"/>
              </a:lnSpc>
              <a:spcBef>
                <a:spcPct val="0"/>
              </a:spcBef>
            </a:pPr>
            <a:r>
              <a:rPr lang="en-US" b="true" sz="5627" spc="163">
                <a:solidFill>
                  <a:srgbClr val="042B60"/>
                </a:solidFill>
                <a:latin typeface="Now Bold"/>
                <a:ea typeface="Now Bold"/>
                <a:cs typeface="Now Bold"/>
                <a:sym typeface="Now Bold"/>
              </a:rPr>
              <a:t>Small group #3</a:t>
            </a:r>
          </a:p>
        </p:txBody>
      </p:sp>
      <p:sp>
        <p:nvSpPr>
          <p:cNvPr name="TextBox 14" id="14"/>
          <p:cNvSpPr txBox="true"/>
          <p:nvPr/>
        </p:nvSpPr>
        <p:spPr>
          <a:xfrm rot="0">
            <a:off x="3520589" y="3979059"/>
            <a:ext cx="39826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1</a:t>
            </a:r>
          </a:p>
        </p:txBody>
      </p:sp>
      <p:sp>
        <p:nvSpPr>
          <p:cNvPr name="TextBox 15" id="15"/>
          <p:cNvSpPr txBox="true"/>
          <p:nvPr/>
        </p:nvSpPr>
        <p:spPr>
          <a:xfrm rot="0">
            <a:off x="8857078" y="3979059"/>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2</a:t>
            </a:r>
          </a:p>
        </p:txBody>
      </p:sp>
      <p:sp>
        <p:nvSpPr>
          <p:cNvPr name="TextBox 16" id="16"/>
          <p:cNvSpPr txBox="true"/>
          <p:nvPr/>
        </p:nvSpPr>
        <p:spPr>
          <a:xfrm rot="0">
            <a:off x="14359038" y="3864308"/>
            <a:ext cx="573845" cy="1164441"/>
          </a:xfrm>
          <a:prstGeom prst="rect">
            <a:avLst/>
          </a:prstGeom>
        </p:spPr>
        <p:txBody>
          <a:bodyPr anchor="t" rtlCol="false" tIns="0" lIns="0" bIns="0" rIns="0">
            <a:spAutoFit/>
          </a:bodyPr>
          <a:lstStyle/>
          <a:p>
            <a:pPr algn="ctr">
              <a:lnSpc>
                <a:spcPts val="9584"/>
              </a:lnSpc>
            </a:pPr>
            <a:r>
              <a:rPr lang="en-US" sz="6846" b="true">
                <a:solidFill>
                  <a:srgbClr val="FFFFFF"/>
                </a:solidFill>
                <a:latin typeface="Helvetica Now Bold"/>
                <a:ea typeface="Helvetica Now Bold"/>
                <a:cs typeface="Helvetica Now Bold"/>
                <a:sym typeface="Helvetica Now Bold"/>
              </a:rPr>
              <a:t>3</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700152" y="1152038"/>
            <a:ext cx="3247095" cy="2999135"/>
          </a:xfrm>
          <a:custGeom>
            <a:avLst/>
            <a:gdLst/>
            <a:ahLst/>
            <a:cxnLst/>
            <a:rect r="r" b="b" t="t" l="l"/>
            <a:pathLst>
              <a:path h="2999135" w="3247095">
                <a:moveTo>
                  <a:pt x="0" y="0"/>
                </a:moveTo>
                <a:lnTo>
                  <a:pt x="3247095" y="0"/>
                </a:lnTo>
                <a:lnTo>
                  <a:pt x="3247095" y="2999135"/>
                </a:lnTo>
                <a:lnTo>
                  <a:pt x="0" y="299913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200000">
            <a:off x="4504677" y="1233726"/>
            <a:ext cx="3320308" cy="3066757"/>
          </a:xfrm>
          <a:custGeom>
            <a:avLst/>
            <a:gdLst/>
            <a:ahLst/>
            <a:cxnLst/>
            <a:rect r="r" b="b" t="t" l="l"/>
            <a:pathLst>
              <a:path h="3066757" w="3320308">
                <a:moveTo>
                  <a:pt x="0" y="0"/>
                </a:moveTo>
                <a:lnTo>
                  <a:pt x="3320308" y="0"/>
                </a:lnTo>
                <a:lnTo>
                  <a:pt x="3320308" y="3066757"/>
                </a:lnTo>
                <a:lnTo>
                  <a:pt x="0" y="3066757"/>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7200000">
            <a:off x="-1501751" y="3719842"/>
            <a:ext cx="6325037" cy="5842034"/>
          </a:xfrm>
          <a:custGeom>
            <a:avLst/>
            <a:gdLst/>
            <a:ahLst/>
            <a:cxnLst/>
            <a:rect r="r" b="b" t="t" l="l"/>
            <a:pathLst>
              <a:path h="5842034" w="6325037">
                <a:moveTo>
                  <a:pt x="0" y="0"/>
                </a:moveTo>
                <a:lnTo>
                  <a:pt x="6325038" y="0"/>
                </a:lnTo>
                <a:lnTo>
                  <a:pt x="6325038" y="5842034"/>
                </a:lnTo>
                <a:lnTo>
                  <a:pt x="0" y="5842034"/>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75346" y="3153334"/>
            <a:ext cx="6185571" cy="5713218"/>
          </a:xfrm>
          <a:custGeom>
            <a:avLst/>
            <a:gdLst/>
            <a:ahLst/>
            <a:cxnLst/>
            <a:rect r="r" b="b" t="t" l="l"/>
            <a:pathLst>
              <a:path h="5713218" w="6185571">
                <a:moveTo>
                  <a:pt x="0" y="0"/>
                </a:moveTo>
                <a:lnTo>
                  <a:pt x="6185571" y="0"/>
                </a:lnTo>
                <a:lnTo>
                  <a:pt x="6185571" y="5713218"/>
                </a:lnTo>
                <a:lnTo>
                  <a:pt x="0" y="5713218"/>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990406" y="1258343"/>
            <a:ext cx="1184466" cy="1094015"/>
          </a:xfrm>
          <a:custGeom>
            <a:avLst/>
            <a:gdLst/>
            <a:ahLst/>
            <a:cxnLst/>
            <a:rect r="r" b="b" t="t" l="l"/>
            <a:pathLst>
              <a:path h="1094015" w="1184466">
                <a:moveTo>
                  <a:pt x="0" y="0"/>
                </a:moveTo>
                <a:lnTo>
                  <a:pt x="1184466" y="0"/>
                </a:lnTo>
                <a:lnTo>
                  <a:pt x="1184466" y="1094015"/>
                </a:lnTo>
                <a:lnTo>
                  <a:pt x="0" y="109401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7200000">
            <a:off x="2919102" y="1288141"/>
            <a:ext cx="1211172" cy="1118682"/>
          </a:xfrm>
          <a:custGeom>
            <a:avLst/>
            <a:gdLst/>
            <a:ahLst/>
            <a:cxnLst/>
            <a:rect r="r" b="b" t="t" l="l"/>
            <a:pathLst>
              <a:path h="1118682" w="1211172">
                <a:moveTo>
                  <a:pt x="0" y="0"/>
                </a:moveTo>
                <a:lnTo>
                  <a:pt x="1211172" y="0"/>
                </a:lnTo>
                <a:lnTo>
                  <a:pt x="1211172" y="1118682"/>
                </a:lnTo>
                <a:lnTo>
                  <a:pt x="0" y="1118682"/>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4700152" y="4787068"/>
            <a:ext cx="12804675" cy="3650433"/>
          </a:xfrm>
          <a:prstGeom prst="rect">
            <a:avLst/>
          </a:prstGeom>
        </p:spPr>
        <p:txBody>
          <a:bodyPr anchor="t" rtlCol="false" tIns="0" lIns="0" bIns="0" rIns="0">
            <a:spAutoFit/>
          </a:bodyPr>
          <a:lstStyle/>
          <a:p>
            <a:pPr algn="ctr">
              <a:lnSpc>
                <a:spcPts val="7258"/>
              </a:lnSpc>
            </a:pPr>
            <a:r>
              <a:rPr lang="en-US" sz="5627" spc="163">
                <a:solidFill>
                  <a:srgbClr val="042B60"/>
                </a:solidFill>
                <a:latin typeface="Now"/>
                <a:ea typeface="Now"/>
                <a:cs typeface="Now"/>
                <a:sym typeface="Now"/>
              </a:rPr>
              <a:t>Summarize the main points from your discussion. What is the most important takeaway?</a:t>
            </a:r>
          </a:p>
          <a:p>
            <a:pPr algn="ctr">
              <a:lnSpc>
                <a:spcPts val="7258"/>
              </a:lnSpc>
            </a:pPr>
          </a:p>
        </p:txBody>
      </p:sp>
      <p:sp>
        <p:nvSpPr>
          <p:cNvPr name="Freeform 9" id="9"/>
          <p:cNvSpPr/>
          <p:nvPr/>
        </p:nvSpPr>
        <p:spPr>
          <a:xfrm flipH="false" flipV="false" rot="7014752">
            <a:off x="-246964" y="4099328"/>
            <a:ext cx="4590045" cy="4627363"/>
          </a:xfrm>
          <a:custGeom>
            <a:avLst/>
            <a:gdLst/>
            <a:ahLst/>
            <a:cxnLst/>
            <a:rect r="r" b="b" t="t" l="l"/>
            <a:pathLst>
              <a:path h="4627363" w="4590045">
                <a:moveTo>
                  <a:pt x="0" y="0"/>
                </a:moveTo>
                <a:lnTo>
                  <a:pt x="4590045" y="0"/>
                </a:lnTo>
                <a:lnTo>
                  <a:pt x="4590045" y="4627363"/>
                </a:lnTo>
                <a:lnTo>
                  <a:pt x="0" y="4627363"/>
                </a:lnTo>
                <a:lnTo>
                  <a:pt x="0" y="0"/>
                </a:lnTo>
                <a:close/>
              </a:path>
            </a:pathLst>
          </a:custGeom>
          <a:blipFill>
            <a:blip r:embed="rId7">
              <a:alphaModFix amt="65000"/>
            </a:blip>
            <a:stretch>
              <a:fillRect l="0" t="0" r="0" b="0"/>
            </a:stretch>
          </a:blipFill>
        </p:spPr>
      </p:sp>
      <p:sp>
        <p:nvSpPr>
          <p:cNvPr name="Freeform 10" id="10"/>
          <p:cNvSpPr/>
          <p:nvPr/>
        </p:nvSpPr>
        <p:spPr>
          <a:xfrm flipH="false" flipV="false" rot="-6363105">
            <a:off x="5019294" y="1330027"/>
            <a:ext cx="2601732" cy="2622884"/>
          </a:xfrm>
          <a:custGeom>
            <a:avLst/>
            <a:gdLst/>
            <a:ahLst/>
            <a:cxnLst/>
            <a:rect r="r" b="b" t="t" l="l"/>
            <a:pathLst>
              <a:path h="2622884" w="2601732">
                <a:moveTo>
                  <a:pt x="0" y="0"/>
                </a:moveTo>
                <a:lnTo>
                  <a:pt x="2601732" y="0"/>
                </a:lnTo>
                <a:lnTo>
                  <a:pt x="2601732" y="2622884"/>
                </a:lnTo>
                <a:lnTo>
                  <a:pt x="0" y="2622884"/>
                </a:lnTo>
                <a:lnTo>
                  <a:pt x="0" y="0"/>
                </a:lnTo>
                <a:close/>
              </a:path>
            </a:pathLst>
          </a:custGeom>
          <a:blipFill>
            <a:blip r:embed="rId7">
              <a:alphaModFix amt="65000"/>
            </a:blip>
            <a:stretch>
              <a:fillRect l="0" t="0" r="0" b="0"/>
            </a:stretch>
          </a:blipFill>
        </p:spPr>
      </p:sp>
      <p:sp>
        <p:nvSpPr>
          <p:cNvPr name="TextBox 11" id="11"/>
          <p:cNvSpPr txBox="true"/>
          <p:nvPr/>
        </p:nvSpPr>
        <p:spPr>
          <a:xfrm rot="0">
            <a:off x="7116315" y="3334305"/>
            <a:ext cx="8232378" cy="919933"/>
          </a:xfrm>
          <a:prstGeom prst="rect">
            <a:avLst/>
          </a:prstGeom>
        </p:spPr>
        <p:txBody>
          <a:bodyPr anchor="t" rtlCol="false" tIns="0" lIns="0" bIns="0" rIns="0">
            <a:spAutoFit/>
          </a:bodyPr>
          <a:lstStyle/>
          <a:p>
            <a:pPr algn="ctr">
              <a:lnSpc>
                <a:spcPts val="7258"/>
              </a:lnSpc>
              <a:spcBef>
                <a:spcPct val="0"/>
              </a:spcBef>
            </a:pPr>
            <a:r>
              <a:rPr lang="en-US" b="true" sz="5627" spc="163">
                <a:solidFill>
                  <a:srgbClr val="042B60"/>
                </a:solidFill>
                <a:latin typeface="Now Bold"/>
                <a:ea typeface="Now Bold"/>
                <a:cs typeface="Now Bold"/>
                <a:sym typeface="Now Bold"/>
              </a:rPr>
              <a:t>Large group summary</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578853" y="-586367"/>
            <a:ext cx="3247095" cy="2999135"/>
          </a:xfrm>
          <a:custGeom>
            <a:avLst/>
            <a:gdLst/>
            <a:ahLst/>
            <a:cxnLst/>
            <a:rect r="r" b="b" t="t" l="l"/>
            <a:pathLst>
              <a:path h="2999135" w="3247095">
                <a:moveTo>
                  <a:pt x="0" y="0"/>
                </a:moveTo>
                <a:lnTo>
                  <a:pt x="3247095" y="0"/>
                </a:lnTo>
                <a:lnTo>
                  <a:pt x="3247095" y="2999135"/>
                </a:lnTo>
                <a:lnTo>
                  <a:pt x="0" y="299913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7200000">
            <a:off x="2383379" y="-504678"/>
            <a:ext cx="3320308" cy="3066757"/>
          </a:xfrm>
          <a:custGeom>
            <a:avLst/>
            <a:gdLst/>
            <a:ahLst/>
            <a:cxnLst/>
            <a:rect r="r" b="b" t="t" l="l"/>
            <a:pathLst>
              <a:path h="3066757" w="3320308">
                <a:moveTo>
                  <a:pt x="0" y="0"/>
                </a:moveTo>
                <a:lnTo>
                  <a:pt x="3320307" y="0"/>
                </a:lnTo>
                <a:lnTo>
                  <a:pt x="3320307" y="3066756"/>
                </a:lnTo>
                <a:lnTo>
                  <a:pt x="0" y="3066756"/>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869108" y="-480062"/>
            <a:ext cx="1184466" cy="1094015"/>
          </a:xfrm>
          <a:custGeom>
            <a:avLst/>
            <a:gdLst/>
            <a:ahLst/>
            <a:cxnLst/>
            <a:rect r="r" b="b" t="t" l="l"/>
            <a:pathLst>
              <a:path h="1094015" w="1184466">
                <a:moveTo>
                  <a:pt x="0" y="0"/>
                </a:moveTo>
                <a:lnTo>
                  <a:pt x="1184466" y="0"/>
                </a:lnTo>
                <a:lnTo>
                  <a:pt x="1184466" y="1094016"/>
                </a:lnTo>
                <a:lnTo>
                  <a:pt x="0" y="1094016"/>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7200000">
            <a:off x="797804" y="-450264"/>
            <a:ext cx="1211172" cy="1118682"/>
          </a:xfrm>
          <a:custGeom>
            <a:avLst/>
            <a:gdLst/>
            <a:ahLst/>
            <a:cxnLst/>
            <a:rect r="r" b="b" t="t" l="l"/>
            <a:pathLst>
              <a:path h="1118682" w="1211172">
                <a:moveTo>
                  <a:pt x="0" y="0"/>
                </a:moveTo>
                <a:lnTo>
                  <a:pt x="1211171" y="0"/>
                </a:lnTo>
                <a:lnTo>
                  <a:pt x="1211171" y="1118683"/>
                </a:lnTo>
                <a:lnTo>
                  <a:pt x="0" y="1118683"/>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712145" y="5172342"/>
            <a:ext cx="6026465" cy="5566263"/>
          </a:xfrm>
          <a:custGeom>
            <a:avLst/>
            <a:gdLst/>
            <a:ahLst/>
            <a:cxnLst/>
            <a:rect r="r" b="b" t="t" l="l"/>
            <a:pathLst>
              <a:path h="5566263" w="6026465">
                <a:moveTo>
                  <a:pt x="0" y="0"/>
                </a:moveTo>
                <a:lnTo>
                  <a:pt x="6026466" y="0"/>
                </a:lnTo>
                <a:lnTo>
                  <a:pt x="6026466" y="5566263"/>
                </a:lnTo>
                <a:lnTo>
                  <a:pt x="0" y="5566263"/>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7200000">
            <a:off x="1349353" y="5323952"/>
            <a:ext cx="6162345" cy="5691766"/>
          </a:xfrm>
          <a:custGeom>
            <a:avLst/>
            <a:gdLst/>
            <a:ahLst/>
            <a:cxnLst/>
            <a:rect r="r" b="b" t="t" l="l"/>
            <a:pathLst>
              <a:path h="5691766" w="6162345">
                <a:moveTo>
                  <a:pt x="0" y="0"/>
                </a:moveTo>
                <a:lnTo>
                  <a:pt x="6162345" y="0"/>
                </a:lnTo>
                <a:lnTo>
                  <a:pt x="6162345" y="5691765"/>
                </a:lnTo>
                <a:lnTo>
                  <a:pt x="0" y="5691765"/>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461066" y="5369639"/>
            <a:ext cx="2198316" cy="2030444"/>
          </a:xfrm>
          <a:custGeom>
            <a:avLst/>
            <a:gdLst/>
            <a:ahLst/>
            <a:cxnLst/>
            <a:rect r="r" b="b" t="t" l="l"/>
            <a:pathLst>
              <a:path h="2030444" w="2198316">
                <a:moveTo>
                  <a:pt x="0" y="0"/>
                </a:moveTo>
                <a:lnTo>
                  <a:pt x="2198315" y="0"/>
                </a:lnTo>
                <a:lnTo>
                  <a:pt x="2198315" y="2030445"/>
                </a:lnTo>
                <a:lnTo>
                  <a:pt x="0" y="2030445"/>
                </a:lnTo>
                <a:lnTo>
                  <a:pt x="0" y="0"/>
                </a:lnTo>
                <a:close/>
              </a:path>
            </a:pathLst>
          </a:custGeom>
          <a:blipFill>
            <a:blip r:embed="rId3">
              <a:alphaModFix amt="60000"/>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7200000">
            <a:off x="-1593405" y="5424943"/>
            <a:ext cx="2247882" cy="2076225"/>
          </a:xfrm>
          <a:custGeom>
            <a:avLst/>
            <a:gdLst/>
            <a:ahLst/>
            <a:cxnLst/>
            <a:rect r="r" b="b" t="t" l="l"/>
            <a:pathLst>
              <a:path h="2076225" w="2247882">
                <a:moveTo>
                  <a:pt x="0" y="0"/>
                </a:moveTo>
                <a:lnTo>
                  <a:pt x="2247882" y="0"/>
                </a:lnTo>
                <a:lnTo>
                  <a:pt x="2247882" y="2076225"/>
                </a:lnTo>
                <a:lnTo>
                  <a:pt x="0" y="2076225"/>
                </a:lnTo>
                <a:lnTo>
                  <a:pt x="0" y="0"/>
                </a:lnTo>
                <a:close/>
              </a:path>
            </a:pathLst>
          </a:custGeom>
          <a:blipFill>
            <a:blip r:embed="rId5">
              <a:alphaModFix amt="60000"/>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1713800">
            <a:off x="1843866" y="5735840"/>
            <a:ext cx="5410715" cy="5454704"/>
          </a:xfrm>
          <a:custGeom>
            <a:avLst/>
            <a:gdLst/>
            <a:ahLst/>
            <a:cxnLst/>
            <a:rect r="r" b="b" t="t" l="l"/>
            <a:pathLst>
              <a:path h="5454704" w="5410715">
                <a:moveTo>
                  <a:pt x="0" y="0"/>
                </a:moveTo>
                <a:lnTo>
                  <a:pt x="5410714" y="0"/>
                </a:lnTo>
                <a:lnTo>
                  <a:pt x="5410714" y="5454704"/>
                </a:lnTo>
                <a:lnTo>
                  <a:pt x="0" y="5454704"/>
                </a:lnTo>
                <a:lnTo>
                  <a:pt x="0" y="0"/>
                </a:lnTo>
                <a:close/>
              </a:path>
            </a:pathLst>
          </a:custGeom>
          <a:blipFill>
            <a:blip r:embed="rId7">
              <a:alphaModFix amt="65000"/>
            </a:blip>
            <a:stretch>
              <a:fillRect l="0" t="0" r="0" b="0"/>
            </a:stretch>
          </a:blipFill>
        </p:spPr>
      </p:sp>
      <p:sp>
        <p:nvSpPr>
          <p:cNvPr name="Freeform 11" id="11"/>
          <p:cNvSpPr/>
          <p:nvPr/>
        </p:nvSpPr>
        <p:spPr>
          <a:xfrm flipH="false" flipV="false" rot="10568976">
            <a:off x="2846131" y="-427948"/>
            <a:ext cx="2689331" cy="2711196"/>
          </a:xfrm>
          <a:custGeom>
            <a:avLst/>
            <a:gdLst/>
            <a:ahLst/>
            <a:cxnLst/>
            <a:rect r="r" b="b" t="t" l="l"/>
            <a:pathLst>
              <a:path h="2711196" w="2689331">
                <a:moveTo>
                  <a:pt x="0" y="0"/>
                </a:moveTo>
                <a:lnTo>
                  <a:pt x="2689331" y="0"/>
                </a:lnTo>
                <a:lnTo>
                  <a:pt x="2689331" y="2711195"/>
                </a:lnTo>
                <a:lnTo>
                  <a:pt x="0" y="2711195"/>
                </a:lnTo>
                <a:lnTo>
                  <a:pt x="0" y="0"/>
                </a:lnTo>
                <a:close/>
              </a:path>
            </a:pathLst>
          </a:custGeom>
          <a:blipFill>
            <a:blip r:embed="rId7">
              <a:alphaModFix amt="65000"/>
            </a:blip>
            <a:stretch>
              <a:fillRect l="0" t="0" r="0" b="0"/>
            </a:stretch>
          </a:blipFill>
        </p:spPr>
      </p:sp>
      <p:sp>
        <p:nvSpPr>
          <p:cNvPr name="Freeform 12" id="12"/>
          <p:cNvSpPr/>
          <p:nvPr/>
        </p:nvSpPr>
        <p:spPr>
          <a:xfrm flipH="false" flipV="false" rot="0">
            <a:off x="737249" y="4530594"/>
            <a:ext cx="3940760" cy="3424879"/>
          </a:xfrm>
          <a:custGeom>
            <a:avLst/>
            <a:gdLst/>
            <a:ahLst/>
            <a:cxnLst/>
            <a:rect r="r" b="b" t="t" l="l"/>
            <a:pathLst>
              <a:path h="3424879" w="3940760">
                <a:moveTo>
                  <a:pt x="0" y="0"/>
                </a:moveTo>
                <a:lnTo>
                  <a:pt x="3940761" y="0"/>
                </a:lnTo>
                <a:lnTo>
                  <a:pt x="3940761" y="3424879"/>
                </a:lnTo>
                <a:lnTo>
                  <a:pt x="0" y="3424879"/>
                </a:lnTo>
                <a:lnTo>
                  <a:pt x="0" y="0"/>
                </a:lnTo>
                <a:close/>
              </a:path>
            </a:pathLst>
          </a:custGeom>
          <a:blipFill>
            <a:blip r:embed="rId8"/>
            <a:stretch>
              <a:fillRect l="0" t="0" r="0" b="0"/>
            </a:stretch>
          </a:blipFill>
        </p:spPr>
      </p:sp>
      <p:sp>
        <p:nvSpPr>
          <p:cNvPr name="TextBox 13" id="13"/>
          <p:cNvSpPr txBox="true"/>
          <p:nvPr/>
        </p:nvSpPr>
        <p:spPr>
          <a:xfrm rot="0">
            <a:off x="6676781" y="1261577"/>
            <a:ext cx="7475046" cy="2235708"/>
          </a:xfrm>
          <a:prstGeom prst="rect">
            <a:avLst/>
          </a:prstGeom>
        </p:spPr>
        <p:txBody>
          <a:bodyPr anchor="t" rtlCol="false" tIns="0" lIns="0" bIns="0" rIns="0">
            <a:spAutoFit/>
          </a:bodyPr>
          <a:lstStyle/>
          <a:p>
            <a:pPr algn="ctr">
              <a:lnSpc>
                <a:spcPts val="8901"/>
              </a:lnSpc>
              <a:spcBef>
                <a:spcPct val="0"/>
              </a:spcBef>
            </a:pPr>
            <a:r>
              <a:rPr lang="en-US" sz="6900" spc="200">
                <a:solidFill>
                  <a:srgbClr val="000000"/>
                </a:solidFill>
                <a:latin typeface="Now"/>
                <a:ea typeface="Now"/>
                <a:cs typeface="Now"/>
                <a:sym typeface="Now"/>
              </a:rPr>
              <a:t>F</a:t>
            </a:r>
            <a:r>
              <a:rPr lang="en-US" sz="6900" spc="200">
                <a:solidFill>
                  <a:srgbClr val="000000"/>
                </a:solidFill>
                <a:latin typeface="Now"/>
                <a:ea typeface="Now"/>
                <a:cs typeface="Now"/>
                <a:sym typeface="Now"/>
              </a:rPr>
              <a:t>ive Years From Now</a:t>
            </a:r>
          </a:p>
        </p:txBody>
      </p:sp>
      <p:sp>
        <p:nvSpPr>
          <p:cNvPr name="TextBox 14" id="14"/>
          <p:cNvSpPr txBox="true"/>
          <p:nvPr/>
        </p:nvSpPr>
        <p:spPr>
          <a:xfrm rot="0">
            <a:off x="4585642" y="3830346"/>
            <a:ext cx="12366670" cy="5179695"/>
          </a:xfrm>
          <a:prstGeom prst="rect">
            <a:avLst/>
          </a:prstGeom>
        </p:spPr>
        <p:txBody>
          <a:bodyPr anchor="t" rtlCol="false" tIns="0" lIns="0" bIns="0" rIns="0">
            <a:spAutoFit/>
          </a:bodyPr>
          <a:lstStyle/>
          <a:p>
            <a:pPr algn="ctr">
              <a:lnSpc>
                <a:spcPts val="5880"/>
              </a:lnSpc>
              <a:spcBef>
                <a:spcPct val="0"/>
              </a:spcBef>
            </a:pPr>
            <a:r>
              <a:rPr lang="en-US" sz="4200">
                <a:solidFill>
                  <a:srgbClr val="000000"/>
                </a:solidFill>
                <a:latin typeface="Now"/>
                <a:ea typeface="Now"/>
                <a:cs typeface="Now"/>
                <a:sym typeface="Now"/>
              </a:rPr>
              <a:t>Imagine that NA has become a place where more members feel welcomed, valued, and able to participate.</a:t>
            </a:r>
          </a:p>
          <a:p>
            <a:pPr algn="ctr">
              <a:lnSpc>
                <a:spcPts val="5880"/>
              </a:lnSpc>
              <a:spcBef>
                <a:spcPct val="0"/>
              </a:spcBef>
            </a:pPr>
          </a:p>
          <a:p>
            <a:pPr algn="ctr">
              <a:lnSpc>
                <a:spcPts val="5880"/>
              </a:lnSpc>
              <a:spcBef>
                <a:spcPct val="0"/>
              </a:spcBef>
            </a:pPr>
            <a:r>
              <a:rPr lang="en-US" b="true" sz="4200">
                <a:solidFill>
                  <a:srgbClr val="000000"/>
                </a:solidFill>
                <a:latin typeface="Now Bold"/>
                <a:ea typeface="Now Bold"/>
                <a:cs typeface="Now Bold"/>
                <a:sym typeface="Now Bold"/>
              </a:rPr>
              <a:t>What changes would we see in our groups, areas, and regions?</a:t>
            </a:r>
          </a:p>
          <a:p>
            <a:pPr algn="ctr">
              <a:lnSpc>
                <a:spcPts val="588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DAHOuzDzRLE</dc:identifier>
  <dcterms:modified xsi:type="dcterms:W3CDTF">2011-08-01T06:04:30Z</dcterms:modified>
  <cp:revision>1</cp:revision>
  <dc:title>From the Doorway to Service: Creating Belonging in NA</dc:title>
</cp:coreProperties>
</file>