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1"/>
  </p:notesMasterIdLst>
  <p:sldIdLst>
    <p:sldId id="256" r:id="rId2"/>
    <p:sldId id="269" r:id="rId3"/>
    <p:sldId id="260" r:id="rId4"/>
    <p:sldId id="284" r:id="rId5"/>
    <p:sldId id="267" r:id="rId6"/>
    <p:sldId id="441" r:id="rId7"/>
    <p:sldId id="440" r:id="rId8"/>
    <p:sldId id="442" r:id="rId9"/>
    <p:sldId id="272" r:id="rId10"/>
  </p:sldIdLst>
  <p:sldSz cx="9144000" cy="5143500" type="screen16x9"/>
  <p:notesSz cx="6858000" cy="9144000"/>
  <p:embeddedFontLst>
    <p:embeddedFont>
      <p:font typeface="B Titr" panose="00000700000000000000" pitchFamily="2" charset="-78"/>
      <p:bold r:id="rId12"/>
    </p:embeddedFont>
    <p:embeddedFont>
      <p:font typeface="Roboto" panose="020B0604020202020204" charset="0"/>
      <p:regular r:id="rId13"/>
      <p:bold r:id="rId14"/>
      <p:italic r:id="rId15"/>
      <p:boldItalic r:id="rId16"/>
    </p:embeddedFont>
    <p:embeddedFont>
      <p:font typeface="Shabnam" panose="020B0604020202020204" charset="-78"/>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90" y="2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118dd36938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118dd36938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8"/>
        <p:cNvGrpSpPr/>
        <p:nvPr/>
      </p:nvGrpSpPr>
      <p:grpSpPr>
        <a:xfrm>
          <a:off x="0" y="0"/>
          <a:ext cx="0" cy="0"/>
          <a:chOff x="0" y="0"/>
          <a:chExt cx="0" cy="0"/>
        </a:xfrm>
      </p:grpSpPr>
      <p:sp>
        <p:nvSpPr>
          <p:cNvPr id="1169" name="Google Shape;1169;g806ada915c_0_4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0" name="Google Shape;1170;g806ada915c_0_4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8565d7c64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8565d7c64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2"/>
        <p:cNvGrpSpPr/>
        <p:nvPr/>
      </p:nvGrpSpPr>
      <p:grpSpPr>
        <a:xfrm>
          <a:off x="0" y="0"/>
          <a:ext cx="0" cy="0"/>
          <a:chOff x="0" y="0"/>
          <a:chExt cx="0" cy="0"/>
        </a:xfrm>
      </p:grpSpPr>
      <p:sp>
        <p:nvSpPr>
          <p:cNvPr id="2363" name="Google Shape;2363;g806ada915c_0_25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4" name="Google Shape;2364;g806ada915c_0_25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65704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4312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2"/>
        <p:cNvGrpSpPr/>
        <p:nvPr/>
      </p:nvGrpSpPr>
      <p:grpSpPr>
        <a:xfrm>
          <a:off x="0" y="0"/>
          <a:ext cx="0" cy="0"/>
          <a:chOff x="0" y="0"/>
          <a:chExt cx="0" cy="0"/>
        </a:xfrm>
      </p:grpSpPr>
      <p:sp>
        <p:nvSpPr>
          <p:cNvPr id="1043" name="Google Shape;1043;g80636b2eb2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4" name="Google Shape;1044;g80636b2eb2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5224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2"/>
        <p:cNvGrpSpPr/>
        <p:nvPr/>
      </p:nvGrpSpPr>
      <p:grpSpPr>
        <a:xfrm>
          <a:off x="0" y="0"/>
          <a:ext cx="0" cy="0"/>
          <a:chOff x="0" y="0"/>
          <a:chExt cx="0" cy="0"/>
        </a:xfrm>
      </p:grpSpPr>
      <p:sp>
        <p:nvSpPr>
          <p:cNvPr id="1363" name="Google Shape;1363;g806ada915c_0_6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4" name="Google Shape;1364;g806ada915c_0_6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650514" y="1623400"/>
            <a:ext cx="3514500" cy="1405800"/>
          </a:xfrm>
          <a:prstGeom prst="rect">
            <a:avLst/>
          </a:prstGeom>
        </p:spPr>
        <p:txBody>
          <a:bodyPr spcFirstLastPara="1" wrap="square" lIns="91425" tIns="91425" rIns="91425" bIns="91425" anchor="ctr" anchorCtr="0">
            <a:noAutofit/>
          </a:bodyPr>
          <a:lstStyle>
            <a:lvl1pPr lvl="0">
              <a:spcBef>
                <a:spcPts val="0"/>
              </a:spcBef>
              <a:spcAft>
                <a:spcPts val="0"/>
              </a:spcAft>
              <a:buSzPts val="5200"/>
              <a:buNone/>
              <a:defRPr sz="5200">
                <a:latin typeface="Shabnam" panose="020B0603030804020204" pitchFamily="34" charset="-78"/>
                <a:cs typeface="B Titr" panose="00000700000000000000" pitchFamily="2" charset="-78"/>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dirty="0"/>
          </a:p>
        </p:txBody>
      </p:sp>
      <p:sp>
        <p:nvSpPr>
          <p:cNvPr id="10" name="Google Shape;10;p2"/>
          <p:cNvSpPr txBox="1">
            <a:spLocks noGrp="1"/>
          </p:cNvSpPr>
          <p:nvPr>
            <p:ph type="subTitle" idx="1"/>
          </p:nvPr>
        </p:nvSpPr>
        <p:spPr>
          <a:xfrm>
            <a:off x="650514" y="3142400"/>
            <a:ext cx="3514500" cy="3777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sz="1600">
                <a:solidFill>
                  <a:schemeClr val="dk1"/>
                </a:solidFill>
                <a:latin typeface="Shabnam" panose="020B0603030804020204" pitchFamily="34" charset="-78"/>
                <a:cs typeface="Shabnam" panose="020B0603030804020204" pitchFamily="34" charset="-78"/>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1"/>
        <p:cNvGrpSpPr/>
        <p:nvPr/>
      </p:nvGrpSpPr>
      <p:grpSpPr>
        <a:xfrm>
          <a:off x="0" y="0"/>
          <a:ext cx="0" cy="0"/>
          <a:chOff x="0" y="0"/>
          <a:chExt cx="0" cy="0"/>
        </a:xfrm>
      </p:grpSpPr>
      <p:sp>
        <p:nvSpPr>
          <p:cNvPr id="42" name="Google Shape;42;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atin typeface="Shabnam" panose="020B0603030804020204" pitchFamily="34" charset="-78"/>
                <a:cs typeface="B Titr" panose="00000700000000000000" pitchFamily="2" charset="-78"/>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rPr dirty="0"/>
              <a:t>xx%</a:t>
            </a:r>
          </a:p>
        </p:txBody>
      </p:sp>
      <p:sp>
        <p:nvSpPr>
          <p:cNvPr id="43" name="Google Shape;43;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atin typeface="Shabnam" panose="020B0603030804020204" pitchFamily="34" charset="-78"/>
                <a:cs typeface="Shabnam" panose="020B0603030804020204" pitchFamily="34" charset="-78"/>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dirty="0"/>
          </a:p>
        </p:txBody>
      </p:sp>
      <p:sp>
        <p:nvSpPr>
          <p:cNvPr id="44" name="Google Shape;4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atin typeface="Shabnam" panose="020B0603030804020204" pitchFamily="34" charset="-78"/>
                <a:cs typeface="B Titr" panose="00000700000000000000" pitchFamily="2" charset="-78"/>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dirty="0"/>
          </a:p>
        </p:txBody>
      </p:sp>
      <p:sp>
        <p:nvSpPr>
          <p:cNvPr id="13" name="Google Shape;13;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4"/>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atin typeface="Shabnam" panose="020B0603030804020204" pitchFamily="34" charset="-78"/>
                <a:cs typeface="B Titr" panose="00000700000000000000" pitchFamily="2" charset="-78"/>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
        <p:nvSpPr>
          <p:cNvPr id="16" name="Google Shape;16;p4"/>
          <p:cNvSpPr txBox="1">
            <a:spLocks noGrp="1"/>
          </p:cNvSpPr>
          <p:nvPr>
            <p:ph type="body" idx="1"/>
          </p:nvPr>
        </p:nvSpPr>
        <p:spPr>
          <a:xfrm>
            <a:off x="710275" y="1152475"/>
            <a:ext cx="7723500" cy="3454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atin typeface="Shabnam" panose="020B0603030804020204" pitchFamily="34" charset="-78"/>
                <a:cs typeface="Shabnam" panose="020B0603030804020204" pitchFamily="34" charset="-78"/>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dirty="0"/>
          </a:p>
        </p:txBody>
      </p:sp>
      <p:sp>
        <p:nvSpPr>
          <p:cNvPr id="17" name="Google Shape;17;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
        <p:cNvGrpSpPr/>
        <p:nvPr/>
      </p:nvGrpSpPr>
      <p:grpSpPr>
        <a:xfrm>
          <a:off x="0" y="0"/>
          <a:ext cx="0" cy="0"/>
          <a:chOff x="0" y="0"/>
          <a:chExt cx="0" cy="0"/>
        </a:xfrm>
      </p:grpSpPr>
      <p:sp>
        <p:nvSpPr>
          <p:cNvPr id="19" name="Google Shape;19;p5"/>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atin typeface="Shabnam" panose="020B0603030804020204" pitchFamily="34" charset="-78"/>
                <a:cs typeface="B Titr" panose="00000700000000000000" pitchFamily="2" charset="-78"/>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
        <p:nvSpPr>
          <p:cNvPr id="20" name="Google Shape;20;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atin typeface="Shabnam" panose="020B0603030804020204" pitchFamily="34" charset="-78"/>
                <a:cs typeface="Shabnam" panose="020B0603030804020204" pitchFamily="34" charset="-78"/>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dirty="0"/>
          </a:p>
        </p:txBody>
      </p:sp>
      <p:sp>
        <p:nvSpPr>
          <p:cNvPr id="21" name="Google Shape;21;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atin typeface="Shabnam" panose="020B0603030804020204" pitchFamily="34" charset="-78"/>
                <a:cs typeface="Shabnam" panose="020B0603030804020204" pitchFamily="34" charset="-78"/>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dirty="0"/>
          </a:p>
        </p:txBody>
      </p:sp>
      <p:sp>
        <p:nvSpPr>
          <p:cNvPr id="22" name="Google Shape;22;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atin typeface="Shabnam" panose="020B0603030804020204" pitchFamily="34" charset="-78"/>
                <a:cs typeface="B Titr" panose="00000700000000000000" pitchFamily="2" charset="-78"/>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atin typeface="Shabnam" panose="020B0603030804020204" pitchFamily="34" charset="-78"/>
                <a:cs typeface="B Titr" panose="00000700000000000000" pitchFamily="2" charset="-78"/>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dirty="0"/>
          </a:p>
        </p:txBody>
      </p:sp>
      <p:sp>
        <p:nvSpPr>
          <p:cNvPr id="27" name="Google Shape;27;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atin typeface="Shabnam" panose="020B0603030804020204" pitchFamily="34" charset="-78"/>
                <a:cs typeface="Shabnam" panose="020B0603030804020204" pitchFamily="34" charset="-78"/>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dirty="0"/>
          </a:p>
        </p:txBody>
      </p:sp>
      <p:sp>
        <p:nvSpPr>
          <p:cNvPr id="28" name="Google Shape;2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atin typeface="Shabnam" panose="020B0603030804020204" pitchFamily="34" charset="-78"/>
                <a:cs typeface="B Titr" panose="00000700000000000000" pitchFamily="2" charset="-78"/>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dirty="0"/>
          </a:p>
        </p:txBody>
      </p:sp>
      <p:sp>
        <p:nvSpPr>
          <p:cNvPr id="31" name="Google Shape;31;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2"/>
        <p:cNvGrpSpPr/>
        <p:nvPr/>
      </p:nvGrpSpPr>
      <p:grpSpPr>
        <a:xfrm>
          <a:off x="0" y="0"/>
          <a:ext cx="0" cy="0"/>
          <a:chOff x="0" y="0"/>
          <a:chExt cx="0" cy="0"/>
        </a:xfrm>
      </p:grpSpPr>
      <p:sp>
        <p:nvSpPr>
          <p:cNvPr id="33" name="Google Shape;33;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atin typeface="Shabnam" panose="020B0603030804020204" pitchFamily="34" charset="-78"/>
                <a:cs typeface="B Titr" panose="00000700000000000000" pitchFamily="2" charset="-78"/>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dirty="0"/>
          </a:p>
        </p:txBody>
      </p:sp>
      <p:sp>
        <p:nvSpPr>
          <p:cNvPr id="35" name="Google Shape;35;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atin typeface="Shabnam" panose="020B0603030804020204" pitchFamily="34" charset="-78"/>
                <a:cs typeface="Shabnam" panose="020B0603030804020204" pitchFamily="34" charset="-78"/>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dirty="0"/>
          </a:p>
        </p:txBody>
      </p:sp>
      <p:sp>
        <p:nvSpPr>
          <p:cNvPr id="36" name="Google Shape;36;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atin typeface="Shabnam" panose="020B0603030804020204" pitchFamily="34" charset="-78"/>
                <a:cs typeface="Shabnam" panose="020B0603030804020204" pitchFamily="34" charset="-78"/>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dirty="0"/>
          </a:p>
        </p:txBody>
      </p:sp>
      <p:sp>
        <p:nvSpPr>
          <p:cNvPr id="37" name="Google Shape;37;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8"/>
        <p:cNvGrpSpPr/>
        <p:nvPr/>
      </p:nvGrpSpPr>
      <p:grpSpPr>
        <a:xfrm>
          <a:off x="0" y="0"/>
          <a:ext cx="0" cy="0"/>
          <a:chOff x="0" y="0"/>
          <a:chExt cx="0" cy="0"/>
        </a:xfrm>
      </p:grpSpPr>
      <p:sp>
        <p:nvSpPr>
          <p:cNvPr id="39" name="Google Shape;39;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atin typeface="Shabnam" panose="020B0603030804020204" pitchFamily="34" charset="-78"/>
                <a:cs typeface="Shabnam" panose="020B0603030804020204" pitchFamily="34" charset="-78"/>
              </a:defRPr>
            </a:lvl1pPr>
          </a:lstStyle>
          <a:p>
            <a:endParaRPr dirty="0"/>
          </a:p>
        </p:txBody>
      </p:sp>
      <p:sp>
        <p:nvSpPr>
          <p:cNvPr id="40" name="Google Shape;4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7" name="Google Shape;7;p1"/>
          <p:cNvSpPr txBox="1">
            <a:spLocks noGrp="1"/>
          </p:cNvSpPr>
          <p:nvPr>
            <p:ph type="body" idx="1"/>
          </p:nvPr>
        </p:nvSpPr>
        <p:spPr>
          <a:xfrm>
            <a:off x="710275" y="1152475"/>
            <a:ext cx="7723500" cy="34545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434343"/>
              </a:buClr>
              <a:buSzPts val="1800"/>
              <a:buFont typeface="Roboto"/>
              <a:buChar char="●"/>
              <a:defRPr sz="1800">
                <a:solidFill>
                  <a:srgbClr val="434343"/>
                </a:solidFill>
                <a:latin typeface="Roboto"/>
                <a:ea typeface="Roboto"/>
                <a:cs typeface="Roboto"/>
                <a:sym typeface="Roboto"/>
              </a:defRPr>
            </a:lvl1pPr>
            <a:lvl2pPr marL="914400" lvl="1"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2pPr>
            <a:lvl3pPr marL="1371600" lvl="2"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3pPr>
            <a:lvl4pPr marL="1828800" lvl="3"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4pPr>
            <a:lvl5pPr marL="2286000" lvl="4"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5pPr>
            <a:lvl6pPr marL="2743200" lvl="5"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6pPr>
            <a:lvl7pPr marL="3200400" lvl="6"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7pPr>
            <a:lvl8pPr marL="3657600" lvl="7" indent="-317500">
              <a:lnSpc>
                <a:spcPct val="115000"/>
              </a:lnSpc>
              <a:spcBef>
                <a:spcPts val="1600"/>
              </a:spcBef>
              <a:spcAft>
                <a:spcPts val="0"/>
              </a:spcAft>
              <a:buClr>
                <a:srgbClr val="434343"/>
              </a:buClr>
              <a:buSzPts val="1400"/>
              <a:buFont typeface="Roboto"/>
              <a:buChar char="○"/>
              <a:defRPr>
                <a:solidFill>
                  <a:srgbClr val="434343"/>
                </a:solidFill>
                <a:latin typeface="Roboto"/>
                <a:ea typeface="Roboto"/>
                <a:cs typeface="Roboto"/>
                <a:sym typeface="Roboto"/>
              </a:defRPr>
            </a:lvl8pPr>
            <a:lvl9pPr marL="4114800" lvl="8" indent="-317500">
              <a:lnSpc>
                <a:spcPct val="115000"/>
              </a:lnSpc>
              <a:spcBef>
                <a:spcPts val="1600"/>
              </a:spcBef>
              <a:spcAft>
                <a:spcPts val="1600"/>
              </a:spcAft>
              <a:buClr>
                <a:srgbClr val="434343"/>
              </a:buClr>
              <a:buSzPts val="1400"/>
              <a:buFont typeface="Roboto"/>
              <a:buChar char="■"/>
              <a:defRPr>
                <a:solidFill>
                  <a:srgbClr val="434343"/>
                </a:solidFill>
                <a:latin typeface="Roboto"/>
                <a:ea typeface="Roboto"/>
                <a:cs typeface="Roboto"/>
                <a:sym typeface="Roboto"/>
              </a:defRPr>
            </a:lvl9pPr>
          </a:lstStyle>
          <a:p>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Shabnam" panose="020B0603030804020204" pitchFamily="34" charset="-78"/>
          <a:cs typeface="Shabnam" panose="020B0603030804020204" pitchFamily="34"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Shabnam" panose="020B0603030804020204" pitchFamily="34" charset="-78"/>
          <a:ea typeface="Shabnam" panose="020B0603030804020204" pitchFamily="34" charset="-78"/>
          <a:cs typeface="Shabnam" panose="020B0603030804020204" pitchFamily="34"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5"/>
          <p:cNvSpPr txBox="1">
            <a:spLocks noGrp="1"/>
          </p:cNvSpPr>
          <p:nvPr>
            <p:ph type="ctrTitle"/>
          </p:nvPr>
        </p:nvSpPr>
        <p:spPr>
          <a:xfrm>
            <a:off x="613334" y="2387425"/>
            <a:ext cx="7866007" cy="2597959"/>
          </a:xfrm>
          <a:prstGeom prst="rect">
            <a:avLst/>
          </a:prstGeom>
        </p:spPr>
        <p:txBody>
          <a:bodyPr spcFirstLastPara="1" wrap="square" lIns="91425" tIns="91425" rIns="91425" bIns="91425" anchor="ctr" anchorCtr="0">
            <a:noAutofit/>
          </a:bodyPr>
          <a:lstStyle/>
          <a:p>
            <a:pPr lvl="0" algn="ctr" rtl="1"/>
            <a:r>
              <a:rPr lang="fa-IR" dirty="0">
                <a:solidFill>
                  <a:schemeClr val="accent2">
                    <a:lumMod val="50000"/>
                  </a:schemeClr>
                </a:solidFill>
              </a:rPr>
              <a:t>حفظ تمرکز انجمن بر </a:t>
            </a:r>
            <a:r>
              <a:rPr lang="fa-IR" dirty="0">
                <a:solidFill>
                  <a:schemeClr val="accent1"/>
                </a:solidFill>
              </a:rPr>
              <a:t>پیام بهبودی</a:t>
            </a:r>
            <a:endParaRPr dirty="0">
              <a:solidFill>
                <a:schemeClr val="accent1"/>
              </a:solidFill>
            </a:endParaRPr>
          </a:p>
        </p:txBody>
      </p:sp>
      <p:pic>
        <p:nvPicPr>
          <p:cNvPr id="5" name="Picture 4">
            <a:extLst>
              <a:ext uri="{FF2B5EF4-FFF2-40B4-BE49-F238E27FC236}">
                <a16:creationId xmlns:a16="http://schemas.microsoft.com/office/drawing/2014/main" id="{DE095327-98AA-4DAD-9C8B-35A2883565B0}"/>
              </a:ext>
            </a:extLst>
          </p:cNvPr>
          <p:cNvPicPr>
            <a:picLocks noChangeAspect="1"/>
          </p:cNvPicPr>
          <p:nvPr/>
        </p:nvPicPr>
        <p:blipFill>
          <a:blip r:embed="rId3"/>
          <a:stretch>
            <a:fillRect/>
          </a:stretch>
        </p:blipFill>
        <p:spPr>
          <a:xfrm>
            <a:off x="3270172" y="487018"/>
            <a:ext cx="2552330" cy="2552330"/>
          </a:xfrm>
          <a:prstGeom prst="rect">
            <a:avLst/>
          </a:prstGeom>
        </p:spPr>
      </p:pic>
    </p:spTree>
  </p:cSld>
  <p:clrMapOvr>
    <a:masterClrMapping/>
  </p:clrMapOvr>
  <p:transition spd="slow">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1"/>
        <p:cNvGrpSpPr/>
        <p:nvPr/>
      </p:nvGrpSpPr>
      <p:grpSpPr>
        <a:xfrm>
          <a:off x="0" y="0"/>
          <a:ext cx="0" cy="0"/>
          <a:chOff x="0" y="0"/>
          <a:chExt cx="0" cy="0"/>
        </a:xfrm>
      </p:grpSpPr>
      <p:sp>
        <p:nvSpPr>
          <p:cNvPr id="1172" name="Google Shape;1172;p28"/>
          <p:cNvSpPr txBox="1">
            <a:spLocks noGrp="1"/>
          </p:cNvSpPr>
          <p:nvPr>
            <p:ph type="title"/>
          </p:nvPr>
        </p:nvSpPr>
        <p:spPr>
          <a:xfrm>
            <a:off x="1858690" y="213295"/>
            <a:ext cx="5234825" cy="702900"/>
          </a:xfrm>
          <a:prstGeom prst="rect">
            <a:avLst/>
          </a:prstGeom>
        </p:spPr>
        <p:txBody>
          <a:bodyPr spcFirstLastPara="1" wrap="square" lIns="91425" tIns="91425" rIns="91425" bIns="91425" anchor="ctr" anchorCtr="0">
            <a:noAutofit/>
          </a:bodyPr>
          <a:lstStyle/>
          <a:p>
            <a:pPr algn="ctr" fontAlgn="base">
              <a:lnSpc>
                <a:spcPct val="150000"/>
              </a:lnSpc>
            </a:pPr>
            <a:r>
              <a:rPr lang="fa-IR" sz="1800" b="1" dirty="0"/>
              <a:t>معتادان گمنام، هيچ عقيده‌ای در مورد مسائل خارجی ندارد و</a:t>
            </a:r>
            <a:br>
              <a:rPr lang="fa-IR" sz="1800" b="1" dirty="0"/>
            </a:br>
            <a:r>
              <a:rPr lang="en-US" sz="1800" b="1" dirty="0"/>
              <a:t> </a:t>
            </a:r>
            <a:r>
              <a:rPr lang="fa-IR" sz="1800" b="1" dirty="0"/>
              <a:t> هزگز نباید به مسائل اجتماعی کشانده شود</a:t>
            </a:r>
            <a:r>
              <a:rPr lang="en-US" sz="1800" b="1" dirty="0"/>
              <a:t>NA</a:t>
            </a:r>
            <a:r>
              <a:rPr lang="fa-IR" sz="1800" b="1" dirty="0"/>
              <a:t> نام </a:t>
            </a:r>
            <a:r>
              <a:rPr lang="en-US" sz="1800" b="1" dirty="0"/>
              <a:t> </a:t>
            </a:r>
            <a:endParaRPr lang="fa-IR" sz="1800" b="1" dirty="0"/>
          </a:p>
        </p:txBody>
      </p:sp>
      <p:sp>
        <p:nvSpPr>
          <p:cNvPr id="1174" name="Google Shape;1174;p28"/>
          <p:cNvSpPr/>
          <p:nvPr/>
        </p:nvSpPr>
        <p:spPr>
          <a:xfrm>
            <a:off x="2496530" y="2018943"/>
            <a:ext cx="31455" cy="54546"/>
          </a:xfrm>
          <a:custGeom>
            <a:avLst/>
            <a:gdLst/>
            <a:ahLst/>
            <a:cxnLst/>
            <a:rect l="l" t="t" r="r" b="b"/>
            <a:pathLst>
              <a:path w="989" h="1715" extrusionOk="0">
                <a:moveTo>
                  <a:pt x="0" y="0"/>
                </a:moveTo>
                <a:lnTo>
                  <a:pt x="0" y="1715"/>
                </a:lnTo>
                <a:lnTo>
                  <a:pt x="988" y="1715"/>
                </a:lnTo>
                <a:lnTo>
                  <a:pt x="988"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75" name="Google Shape;1175;p28"/>
          <p:cNvSpPr/>
          <p:nvPr/>
        </p:nvSpPr>
        <p:spPr>
          <a:xfrm>
            <a:off x="1858690" y="2039392"/>
            <a:ext cx="117424" cy="117424"/>
          </a:xfrm>
          <a:custGeom>
            <a:avLst/>
            <a:gdLst/>
            <a:ahLst/>
            <a:cxnLst/>
            <a:rect l="l" t="t" r="r" b="b"/>
            <a:pathLst>
              <a:path w="3692" h="3692" extrusionOk="0">
                <a:moveTo>
                  <a:pt x="1846" y="0"/>
                </a:moveTo>
                <a:cubicBezTo>
                  <a:pt x="834" y="0"/>
                  <a:pt x="0" y="822"/>
                  <a:pt x="0" y="1846"/>
                </a:cubicBezTo>
                <a:cubicBezTo>
                  <a:pt x="0" y="2858"/>
                  <a:pt x="834" y="3691"/>
                  <a:pt x="1846" y="3691"/>
                </a:cubicBezTo>
                <a:cubicBezTo>
                  <a:pt x="2870" y="3691"/>
                  <a:pt x="3691" y="2858"/>
                  <a:pt x="3691" y="1846"/>
                </a:cubicBezTo>
                <a:cubicBezTo>
                  <a:pt x="3691" y="822"/>
                  <a:pt x="2870"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77" name="Google Shape;1177;p28"/>
          <p:cNvSpPr/>
          <p:nvPr/>
        </p:nvSpPr>
        <p:spPr>
          <a:xfrm>
            <a:off x="5037458" y="2039392"/>
            <a:ext cx="117424" cy="117424"/>
          </a:xfrm>
          <a:custGeom>
            <a:avLst/>
            <a:gdLst/>
            <a:ahLst/>
            <a:cxnLst/>
            <a:rect l="l" t="t" r="r" b="b"/>
            <a:pathLst>
              <a:path w="3692" h="3692" extrusionOk="0">
                <a:moveTo>
                  <a:pt x="1846" y="0"/>
                </a:moveTo>
                <a:cubicBezTo>
                  <a:pt x="834" y="0"/>
                  <a:pt x="1" y="822"/>
                  <a:pt x="1" y="1846"/>
                </a:cubicBezTo>
                <a:cubicBezTo>
                  <a:pt x="1" y="2858"/>
                  <a:pt x="834" y="3691"/>
                  <a:pt x="1846" y="3691"/>
                </a:cubicBezTo>
                <a:cubicBezTo>
                  <a:pt x="2870" y="3691"/>
                  <a:pt x="3692" y="2858"/>
                  <a:pt x="3692" y="1846"/>
                </a:cubicBezTo>
                <a:cubicBezTo>
                  <a:pt x="3692" y="822"/>
                  <a:pt x="2870"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79" name="Google Shape;1179;p28"/>
          <p:cNvSpPr/>
          <p:nvPr/>
        </p:nvSpPr>
        <p:spPr>
          <a:xfrm>
            <a:off x="4009714" y="2018943"/>
            <a:ext cx="31455" cy="54546"/>
          </a:xfrm>
          <a:custGeom>
            <a:avLst/>
            <a:gdLst/>
            <a:ahLst/>
            <a:cxnLst/>
            <a:rect l="l" t="t" r="r" b="b"/>
            <a:pathLst>
              <a:path w="989" h="1715" extrusionOk="0">
                <a:moveTo>
                  <a:pt x="0" y="0"/>
                </a:moveTo>
                <a:lnTo>
                  <a:pt x="0" y="1715"/>
                </a:lnTo>
                <a:lnTo>
                  <a:pt x="988" y="1715"/>
                </a:lnTo>
                <a:lnTo>
                  <a:pt x="988"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80" name="Google Shape;1180;p28"/>
          <p:cNvSpPr/>
          <p:nvPr/>
        </p:nvSpPr>
        <p:spPr>
          <a:xfrm>
            <a:off x="7188483" y="2018943"/>
            <a:ext cx="31455" cy="54546"/>
          </a:xfrm>
          <a:custGeom>
            <a:avLst/>
            <a:gdLst/>
            <a:ahLst/>
            <a:cxnLst/>
            <a:rect l="l" t="t" r="r" b="b"/>
            <a:pathLst>
              <a:path w="989" h="1715" extrusionOk="0">
                <a:moveTo>
                  <a:pt x="1" y="0"/>
                </a:moveTo>
                <a:lnTo>
                  <a:pt x="1" y="1715"/>
                </a:lnTo>
                <a:lnTo>
                  <a:pt x="989" y="1715"/>
                </a:lnTo>
                <a:lnTo>
                  <a:pt x="989"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181" name="Google Shape;1181;p28"/>
          <p:cNvSpPr/>
          <p:nvPr/>
        </p:nvSpPr>
        <p:spPr>
          <a:xfrm>
            <a:off x="5599099" y="2018943"/>
            <a:ext cx="31455" cy="54546"/>
          </a:xfrm>
          <a:custGeom>
            <a:avLst/>
            <a:gdLst/>
            <a:ahLst/>
            <a:cxnLst/>
            <a:rect l="l" t="t" r="r" b="b"/>
            <a:pathLst>
              <a:path w="989" h="1715" extrusionOk="0">
                <a:moveTo>
                  <a:pt x="0" y="0"/>
                </a:moveTo>
                <a:lnTo>
                  <a:pt x="0" y="1715"/>
                </a:lnTo>
                <a:lnTo>
                  <a:pt x="989" y="1715"/>
                </a:lnTo>
                <a:lnTo>
                  <a:pt x="989" y="0"/>
                </a:ln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grpSp>
        <p:nvGrpSpPr>
          <p:cNvPr id="1215" name="Google Shape;1215;p28"/>
          <p:cNvGrpSpPr/>
          <p:nvPr/>
        </p:nvGrpSpPr>
        <p:grpSpPr>
          <a:xfrm rot="5400000" flipH="1">
            <a:off x="7241015" y="551429"/>
            <a:ext cx="1327270" cy="2086754"/>
            <a:chOff x="7027656" y="1470626"/>
            <a:chExt cx="1305995" cy="2567344"/>
          </a:xfrm>
        </p:grpSpPr>
        <p:sp>
          <p:nvSpPr>
            <p:cNvPr id="1216" name="Google Shape;1216;p28"/>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17" name="Google Shape;1217;p28"/>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18" name="Google Shape;1218;p28"/>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19" name="Google Shape;1219;p28"/>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20" name="Google Shape;1220;p28"/>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21" name="Google Shape;1221;p28"/>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1222" name="Google Shape;1222;p28"/>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1500" dirty="0">
                  <a:solidFill>
                    <a:srgbClr val="434343"/>
                  </a:solidFill>
                  <a:latin typeface="Shabnam" panose="020B0603030804020204" pitchFamily="34" charset="-78"/>
                  <a:ea typeface="Fira Sans Extra Condensed Medium"/>
                  <a:cs typeface="Shabnam" panose="020B0603030804020204" pitchFamily="34" charset="-78"/>
                  <a:sym typeface="Fira Sans Extra Condensed Medium"/>
                </a:rPr>
                <a:t>اتحاد</a:t>
              </a:r>
            </a:p>
          </p:txBody>
        </p:sp>
      </p:grpSp>
      <p:sp>
        <p:nvSpPr>
          <p:cNvPr id="2" name="TextBox 1">
            <a:extLst>
              <a:ext uri="{FF2B5EF4-FFF2-40B4-BE49-F238E27FC236}">
                <a16:creationId xmlns:a16="http://schemas.microsoft.com/office/drawing/2014/main" id="{C0A2F3E0-A5B8-49D6-A695-3084807694CF}"/>
              </a:ext>
            </a:extLst>
          </p:cNvPr>
          <p:cNvSpPr txBox="1"/>
          <p:nvPr/>
        </p:nvSpPr>
        <p:spPr>
          <a:xfrm>
            <a:off x="4651619" y="1444961"/>
            <a:ext cx="3252814" cy="307777"/>
          </a:xfrm>
          <a:prstGeom prst="rect">
            <a:avLst/>
          </a:prstGeom>
          <a:noFill/>
        </p:spPr>
        <p:txBody>
          <a:bodyPr wrap="none" rtlCol="1">
            <a:spAutoFit/>
          </a:bodyPr>
          <a:lstStyle/>
          <a:p>
            <a:r>
              <a:rPr lang="fa-IR" dirty="0">
                <a:cs typeface="B Titr" panose="00000700000000000000" pitchFamily="2" charset="-78"/>
              </a:rPr>
              <a:t>با پرهیز از مسائل تفرقه‌انگیز، ما کنار هم می‌مانیم.</a:t>
            </a:r>
          </a:p>
        </p:txBody>
      </p:sp>
      <p:grpSp>
        <p:nvGrpSpPr>
          <p:cNvPr id="55" name="Google Shape;1215;p28">
            <a:extLst>
              <a:ext uri="{FF2B5EF4-FFF2-40B4-BE49-F238E27FC236}">
                <a16:creationId xmlns:a16="http://schemas.microsoft.com/office/drawing/2014/main" id="{DB30BCA2-A249-48C6-9B47-D8A29662BE81}"/>
              </a:ext>
            </a:extLst>
          </p:cNvPr>
          <p:cNvGrpSpPr/>
          <p:nvPr/>
        </p:nvGrpSpPr>
        <p:grpSpPr>
          <a:xfrm rot="5400000" flipH="1">
            <a:off x="6197421" y="1639201"/>
            <a:ext cx="1327270" cy="2086754"/>
            <a:chOff x="7027656" y="1470626"/>
            <a:chExt cx="1305995" cy="2567344"/>
          </a:xfrm>
        </p:grpSpPr>
        <p:sp>
          <p:nvSpPr>
            <p:cNvPr id="56" name="Google Shape;1216;p28">
              <a:extLst>
                <a:ext uri="{FF2B5EF4-FFF2-40B4-BE49-F238E27FC236}">
                  <a16:creationId xmlns:a16="http://schemas.microsoft.com/office/drawing/2014/main" id="{45943B13-913E-4765-917E-6ECFCDF2F7AC}"/>
                </a:ext>
              </a:extLst>
            </p:cNvPr>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57" name="Google Shape;1217;p28">
              <a:extLst>
                <a:ext uri="{FF2B5EF4-FFF2-40B4-BE49-F238E27FC236}">
                  <a16:creationId xmlns:a16="http://schemas.microsoft.com/office/drawing/2014/main" id="{4E681E7C-1596-4FEA-BF40-45B3134A8A66}"/>
                </a:ext>
              </a:extLst>
            </p:cNvPr>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58" name="Google Shape;1218;p28">
              <a:extLst>
                <a:ext uri="{FF2B5EF4-FFF2-40B4-BE49-F238E27FC236}">
                  <a16:creationId xmlns:a16="http://schemas.microsoft.com/office/drawing/2014/main" id="{7AD028E2-C746-4516-8134-1387983E0275}"/>
                </a:ext>
              </a:extLst>
            </p:cNvPr>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59" name="Google Shape;1219;p28">
              <a:extLst>
                <a:ext uri="{FF2B5EF4-FFF2-40B4-BE49-F238E27FC236}">
                  <a16:creationId xmlns:a16="http://schemas.microsoft.com/office/drawing/2014/main" id="{605F5FA5-1453-4BF1-AE7E-5629E79D0D24}"/>
                </a:ext>
              </a:extLst>
            </p:cNvPr>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0" name="Google Shape;1220;p28">
              <a:extLst>
                <a:ext uri="{FF2B5EF4-FFF2-40B4-BE49-F238E27FC236}">
                  <a16:creationId xmlns:a16="http://schemas.microsoft.com/office/drawing/2014/main" id="{72B64E3E-E895-452A-ADC2-2B16732CA7E9}"/>
                </a:ext>
              </a:extLst>
            </p:cNvPr>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1" name="Google Shape;1221;p28">
              <a:extLst>
                <a:ext uri="{FF2B5EF4-FFF2-40B4-BE49-F238E27FC236}">
                  <a16:creationId xmlns:a16="http://schemas.microsoft.com/office/drawing/2014/main" id="{5AA903CA-410D-44F7-9CF7-E799D9CDBC26}"/>
                </a:ext>
              </a:extLst>
            </p:cNvPr>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2" name="Google Shape;1222;p28">
              <a:extLst>
                <a:ext uri="{FF2B5EF4-FFF2-40B4-BE49-F238E27FC236}">
                  <a16:creationId xmlns:a16="http://schemas.microsoft.com/office/drawing/2014/main" id="{25917D47-056B-4BCC-BFBB-3505A260A45B}"/>
                </a:ext>
              </a:extLst>
            </p:cNvPr>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1500" dirty="0">
                  <a:solidFill>
                    <a:srgbClr val="434343"/>
                  </a:solidFill>
                  <a:latin typeface="Shabnam" panose="020B0603030804020204" pitchFamily="34" charset="-78"/>
                  <a:ea typeface="Fira Sans Extra Condensed Medium"/>
                  <a:cs typeface="Shabnam" panose="020B0603030804020204" pitchFamily="34" charset="-78"/>
                  <a:sym typeface="Fira Sans Extra Condensed Medium"/>
                </a:rPr>
                <a:t>گمنامی</a:t>
              </a:r>
            </a:p>
          </p:txBody>
        </p:sp>
      </p:grpSp>
      <p:sp>
        <p:nvSpPr>
          <p:cNvPr id="63" name="TextBox 62">
            <a:extLst>
              <a:ext uri="{FF2B5EF4-FFF2-40B4-BE49-F238E27FC236}">
                <a16:creationId xmlns:a16="http://schemas.microsoft.com/office/drawing/2014/main" id="{083BF2D7-601D-4093-8FE5-F14434B8AB5F}"/>
              </a:ext>
            </a:extLst>
          </p:cNvPr>
          <p:cNvSpPr txBox="1"/>
          <p:nvPr/>
        </p:nvSpPr>
        <p:spPr>
          <a:xfrm>
            <a:off x="3248024" y="2577502"/>
            <a:ext cx="3595856" cy="307777"/>
          </a:xfrm>
          <a:prstGeom prst="rect">
            <a:avLst/>
          </a:prstGeom>
          <a:noFill/>
        </p:spPr>
        <p:txBody>
          <a:bodyPr wrap="none" rtlCol="1">
            <a:spAutoFit/>
          </a:bodyPr>
          <a:lstStyle/>
          <a:p>
            <a:r>
              <a:rPr lang="fa-IR" dirty="0">
                <a:cs typeface="B Titr" panose="00000700000000000000" pitchFamily="2" charset="-78"/>
              </a:rPr>
              <a:t>ما نظرات شخصی خود را فدای منافع مشترک می‌کنیم. </a:t>
            </a:r>
          </a:p>
        </p:txBody>
      </p:sp>
      <p:grpSp>
        <p:nvGrpSpPr>
          <p:cNvPr id="64" name="Google Shape;1215;p28">
            <a:extLst>
              <a:ext uri="{FF2B5EF4-FFF2-40B4-BE49-F238E27FC236}">
                <a16:creationId xmlns:a16="http://schemas.microsoft.com/office/drawing/2014/main" id="{F65E3C20-46D1-4411-AE04-0B3D75DE19C9}"/>
              </a:ext>
            </a:extLst>
          </p:cNvPr>
          <p:cNvGrpSpPr/>
          <p:nvPr/>
        </p:nvGrpSpPr>
        <p:grpSpPr>
          <a:xfrm rot="5400000" flipH="1">
            <a:off x="5218233" y="2983377"/>
            <a:ext cx="1327270" cy="2086754"/>
            <a:chOff x="7027656" y="1470626"/>
            <a:chExt cx="1305995" cy="2567344"/>
          </a:xfrm>
        </p:grpSpPr>
        <p:sp>
          <p:nvSpPr>
            <p:cNvPr id="65" name="Google Shape;1216;p28">
              <a:extLst>
                <a:ext uri="{FF2B5EF4-FFF2-40B4-BE49-F238E27FC236}">
                  <a16:creationId xmlns:a16="http://schemas.microsoft.com/office/drawing/2014/main" id="{7F5660CF-8ECA-4424-BCB0-A16437D6A4EF}"/>
                </a:ext>
              </a:extLst>
            </p:cNvPr>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6" name="Google Shape;1217;p28">
              <a:extLst>
                <a:ext uri="{FF2B5EF4-FFF2-40B4-BE49-F238E27FC236}">
                  <a16:creationId xmlns:a16="http://schemas.microsoft.com/office/drawing/2014/main" id="{FA21F2D6-F1C6-4DB9-90F7-4642CD0D6E41}"/>
                </a:ext>
              </a:extLst>
            </p:cNvPr>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7" name="Google Shape;1218;p28">
              <a:extLst>
                <a:ext uri="{FF2B5EF4-FFF2-40B4-BE49-F238E27FC236}">
                  <a16:creationId xmlns:a16="http://schemas.microsoft.com/office/drawing/2014/main" id="{A35AADDA-B9E8-4E53-9A17-0DBFDBF1AFC6}"/>
                </a:ext>
              </a:extLst>
            </p:cNvPr>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8" name="Google Shape;1219;p28">
              <a:extLst>
                <a:ext uri="{FF2B5EF4-FFF2-40B4-BE49-F238E27FC236}">
                  <a16:creationId xmlns:a16="http://schemas.microsoft.com/office/drawing/2014/main" id="{D6D0E94E-B8D6-4322-807E-393FFF67FE5B}"/>
                </a:ext>
              </a:extLst>
            </p:cNvPr>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69" name="Google Shape;1220;p28">
              <a:extLst>
                <a:ext uri="{FF2B5EF4-FFF2-40B4-BE49-F238E27FC236}">
                  <a16:creationId xmlns:a16="http://schemas.microsoft.com/office/drawing/2014/main" id="{D325A094-C1F3-43E8-A4F2-2BF9330E097D}"/>
                </a:ext>
              </a:extLst>
            </p:cNvPr>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0" name="Google Shape;1221;p28">
              <a:extLst>
                <a:ext uri="{FF2B5EF4-FFF2-40B4-BE49-F238E27FC236}">
                  <a16:creationId xmlns:a16="http://schemas.microsoft.com/office/drawing/2014/main" id="{2F37F5B9-7936-45E5-896A-BDED704CFA9A}"/>
                </a:ext>
              </a:extLst>
            </p:cNvPr>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1" name="Google Shape;1222;p28">
              <a:extLst>
                <a:ext uri="{FF2B5EF4-FFF2-40B4-BE49-F238E27FC236}">
                  <a16:creationId xmlns:a16="http://schemas.microsoft.com/office/drawing/2014/main" id="{65F50ED9-745B-4D75-B238-F9FB1B1FBA59}"/>
                </a:ext>
              </a:extLst>
            </p:cNvPr>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1500" dirty="0">
                  <a:solidFill>
                    <a:srgbClr val="434343"/>
                  </a:solidFill>
                  <a:latin typeface="Shabnam" panose="020B0603030804020204" pitchFamily="34" charset="-78"/>
                  <a:ea typeface="Fira Sans Extra Condensed Medium"/>
                  <a:cs typeface="Shabnam" panose="020B0603030804020204" pitchFamily="34" charset="-78"/>
                  <a:sym typeface="Fira Sans Extra Condensed Medium"/>
                </a:rPr>
                <a:t>فروتنی</a:t>
              </a:r>
            </a:p>
          </p:txBody>
        </p:sp>
      </p:grpSp>
      <p:grpSp>
        <p:nvGrpSpPr>
          <p:cNvPr id="72" name="Google Shape;1215;p28">
            <a:extLst>
              <a:ext uri="{FF2B5EF4-FFF2-40B4-BE49-F238E27FC236}">
                <a16:creationId xmlns:a16="http://schemas.microsoft.com/office/drawing/2014/main" id="{E2326FD1-9A41-4D7B-A49C-E16AEFB67DB5}"/>
              </a:ext>
            </a:extLst>
          </p:cNvPr>
          <p:cNvGrpSpPr/>
          <p:nvPr/>
        </p:nvGrpSpPr>
        <p:grpSpPr>
          <a:xfrm rot="5400000" flipH="1">
            <a:off x="6211495" y="1639201"/>
            <a:ext cx="1327270" cy="2086754"/>
            <a:chOff x="7027656" y="1470626"/>
            <a:chExt cx="1305995" cy="2567344"/>
          </a:xfrm>
        </p:grpSpPr>
        <p:sp>
          <p:nvSpPr>
            <p:cNvPr id="73" name="Google Shape;1216;p28">
              <a:extLst>
                <a:ext uri="{FF2B5EF4-FFF2-40B4-BE49-F238E27FC236}">
                  <a16:creationId xmlns:a16="http://schemas.microsoft.com/office/drawing/2014/main" id="{5EF0E5C3-B614-42D1-B1B8-17F77F6F2115}"/>
                </a:ext>
              </a:extLst>
            </p:cNvPr>
            <p:cNvSpPr/>
            <p:nvPr/>
          </p:nvSpPr>
          <p:spPr>
            <a:xfrm>
              <a:off x="8216259" y="2039392"/>
              <a:ext cx="117392" cy="117424"/>
            </a:xfrm>
            <a:custGeom>
              <a:avLst/>
              <a:gdLst/>
              <a:ahLst/>
              <a:cxnLst/>
              <a:rect l="l" t="t" r="r" b="b"/>
              <a:pathLst>
                <a:path w="3691" h="3692" extrusionOk="0">
                  <a:moveTo>
                    <a:pt x="1846" y="0"/>
                  </a:moveTo>
                  <a:cubicBezTo>
                    <a:pt x="833" y="0"/>
                    <a:pt x="0" y="822"/>
                    <a:pt x="0" y="1846"/>
                  </a:cubicBezTo>
                  <a:cubicBezTo>
                    <a:pt x="0" y="2858"/>
                    <a:pt x="833" y="3691"/>
                    <a:pt x="1846" y="3691"/>
                  </a:cubicBezTo>
                  <a:cubicBezTo>
                    <a:pt x="2869" y="3691"/>
                    <a:pt x="3691" y="2858"/>
                    <a:pt x="3691" y="1846"/>
                  </a:cubicBezTo>
                  <a:cubicBezTo>
                    <a:pt x="3691" y="822"/>
                    <a:pt x="2869" y="0"/>
                    <a:pt x="1846"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4" name="Google Shape;1217;p28">
              <a:extLst>
                <a:ext uri="{FF2B5EF4-FFF2-40B4-BE49-F238E27FC236}">
                  <a16:creationId xmlns:a16="http://schemas.microsoft.com/office/drawing/2014/main" id="{72DC84C3-CA7B-48B6-8A7E-155A73F06D1B}"/>
                </a:ext>
              </a:extLst>
            </p:cNvPr>
            <p:cNvSpPr/>
            <p:nvPr/>
          </p:nvSpPr>
          <p:spPr>
            <a:xfrm>
              <a:off x="8228726" y="2051891"/>
              <a:ext cx="92457" cy="92425"/>
            </a:xfrm>
            <a:custGeom>
              <a:avLst/>
              <a:gdLst/>
              <a:ahLst/>
              <a:cxnLst/>
              <a:rect l="l" t="t" r="r" b="b"/>
              <a:pathLst>
                <a:path w="2907" h="2906" extrusionOk="0">
                  <a:moveTo>
                    <a:pt x="1454" y="0"/>
                  </a:moveTo>
                  <a:cubicBezTo>
                    <a:pt x="656" y="0"/>
                    <a:pt x="1" y="643"/>
                    <a:pt x="1" y="1453"/>
                  </a:cubicBezTo>
                  <a:cubicBezTo>
                    <a:pt x="1" y="2250"/>
                    <a:pt x="656" y="2905"/>
                    <a:pt x="1454" y="2905"/>
                  </a:cubicBezTo>
                  <a:cubicBezTo>
                    <a:pt x="2263" y="2905"/>
                    <a:pt x="2906" y="2250"/>
                    <a:pt x="2906" y="1453"/>
                  </a:cubicBezTo>
                  <a:cubicBezTo>
                    <a:pt x="2906" y="643"/>
                    <a:pt x="2263" y="0"/>
                    <a:pt x="14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5" name="Google Shape;1218;p28">
              <a:extLst>
                <a:ext uri="{FF2B5EF4-FFF2-40B4-BE49-F238E27FC236}">
                  <a16:creationId xmlns:a16="http://schemas.microsoft.com/office/drawing/2014/main" id="{1E9015C3-6F48-442E-AAD9-87AD6746C25C}"/>
                </a:ext>
              </a:extLst>
            </p:cNvPr>
            <p:cNvSpPr/>
            <p:nvPr/>
          </p:nvSpPr>
          <p:spPr>
            <a:xfrm>
              <a:off x="7383976" y="3880026"/>
              <a:ext cx="157912" cy="157944"/>
            </a:xfrm>
            <a:custGeom>
              <a:avLst/>
              <a:gdLst/>
              <a:ahLst/>
              <a:cxnLst/>
              <a:rect l="l" t="t" r="r" b="b"/>
              <a:pathLst>
                <a:path w="4965" h="4966" extrusionOk="0">
                  <a:moveTo>
                    <a:pt x="2489" y="0"/>
                  </a:moveTo>
                  <a:cubicBezTo>
                    <a:pt x="1119" y="0"/>
                    <a:pt x="0" y="1108"/>
                    <a:pt x="0" y="2477"/>
                  </a:cubicBezTo>
                  <a:cubicBezTo>
                    <a:pt x="0" y="3858"/>
                    <a:pt x="1119" y="4965"/>
                    <a:pt x="2489" y="4965"/>
                  </a:cubicBezTo>
                  <a:cubicBezTo>
                    <a:pt x="3858" y="4965"/>
                    <a:pt x="4965" y="3858"/>
                    <a:pt x="4965" y="2477"/>
                  </a:cubicBezTo>
                  <a:cubicBezTo>
                    <a:pt x="4965" y="1108"/>
                    <a:pt x="3858" y="0"/>
                    <a:pt x="2489" y="0"/>
                  </a:cubicBezTo>
                  <a:close/>
                </a:path>
              </a:pathLst>
            </a:custGeom>
            <a:solidFill>
              <a:srgbClr val="FFFFFF"/>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6" name="Google Shape;1219;p28">
              <a:extLst>
                <a:ext uri="{FF2B5EF4-FFF2-40B4-BE49-F238E27FC236}">
                  <a16:creationId xmlns:a16="http://schemas.microsoft.com/office/drawing/2014/main" id="{3FC23463-7055-4A64-B669-DDA8816CFECB}"/>
                </a:ext>
              </a:extLst>
            </p:cNvPr>
            <p:cNvSpPr/>
            <p:nvPr/>
          </p:nvSpPr>
          <p:spPr>
            <a:xfrm>
              <a:off x="7400991" y="3896691"/>
              <a:ext cx="124262" cy="124230"/>
            </a:xfrm>
            <a:custGeom>
              <a:avLst/>
              <a:gdLst/>
              <a:ahLst/>
              <a:cxnLst/>
              <a:rect l="l" t="t" r="r" b="b"/>
              <a:pathLst>
                <a:path w="3907" h="3906" extrusionOk="0">
                  <a:moveTo>
                    <a:pt x="1954" y="0"/>
                  </a:moveTo>
                  <a:cubicBezTo>
                    <a:pt x="870" y="0"/>
                    <a:pt x="1" y="881"/>
                    <a:pt x="1" y="1953"/>
                  </a:cubicBezTo>
                  <a:cubicBezTo>
                    <a:pt x="1" y="3036"/>
                    <a:pt x="870" y="3905"/>
                    <a:pt x="1954" y="3905"/>
                  </a:cubicBezTo>
                  <a:cubicBezTo>
                    <a:pt x="3025" y="3905"/>
                    <a:pt x="3906" y="3036"/>
                    <a:pt x="3906" y="1953"/>
                  </a:cubicBezTo>
                  <a:cubicBezTo>
                    <a:pt x="3906" y="881"/>
                    <a:pt x="3025" y="0"/>
                    <a:pt x="1954"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7" name="Google Shape;1220;p28">
              <a:extLst>
                <a:ext uri="{FF2B5EF4-FFF2-40B4-BE49-F238E27FC236}">
                  <a16:creationId xmlns:a16="http://schemas.microsoft.com/office/drawing/2014/main" id="{EBC93C70-0F04-458A-ADC7-80889182966E}"/>
                </a:ext>
              </a:extLst>
            </p:cNvPr>
            <p:cNvSpPr/>
            <p:nvPr/>
          </p:nvSpPr>
          <p:spPr>
            <a:xfrm>
              <a:off x="7027656" y="1470626"/>
              <a:ext cx="1247392" cy="2488328"/>
            </a:xfrm>
            <a:custGeom>
              <a:avLst/>
              <a:gdLst/>
              <a:ahLst/>
              <a:cxnLst/>
              <a:rect l="l" t="t" r="r" b="b"/>
              <a:pathLst>
                <a:path w="39220" h="78237" fill="none" extrusionOk="0">
                  <a:moveTo>
                    <a:pt x="39220" y="19611"/>
                  </a:moveTo>
                  <a:cubicBezTo>
                    <a:pt x="39220" y="8788"/>
                    <a:pt x="30445" y="1"/>
                    <a:pt x="19610" y="1"/>
                  </a:cubicBezTo>
                  <a:cubicBezTo>
                    <a:pt x="8787" y="1"/>
                    <a:pt x="0" y="8788"/>
                    <a:pt x="0" y="19611"/>
                  </a:cubicBezTo>
                  <a:cubicBezTo>
                    <a:pt x="0" y="28374"/>
                    <a:pt x="5751" y="35803"/>
                    <a:pt x="13681" y="38315"/>
                  </a:cubicBezTo>
                  <a:lnTo>
                    <a:pt x="13681" y="78237"/>
                  </a:lnTo>
                </a:path>
              </a:pathLst>
            </a:custGeom>
            <a:noFill/>
            <a:ln w="15775" cap="flat" cmpd="sng">
              <a:solidFill>
                <a:srgbClr val="69E78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8" name="Google Shape;1221;p28">
              <a:extLst>
                <a:ext uri="{FF2B5EF4-FFF2-40B4-BE49-F238E27FC236}">
                  <a16:creationId xmlns:a16="http://schemas.microsoft.com/office/drawing/2014/main" id="{A618981B-3CCB-4DD1-AA76-D13B8DB52A11}"/>
                </a:ext>
              </a:extLst>
            </p:cNvPr>
            <p:cNvSpPr/>
            <p:nvPr/>
          </p:nvSpPr>
          <p:spPr>
            <a:xfrm>
              <a:off x="7091262" y="1534264"/>
              <a:ext cx="1120172" cy="1120140"/>
            </a:xfrm>
            <a:custGeom>
              <a:avLst/>
              <a:gdLst/>
              <a:ahLst/>
              <a:cxnLst/>
              <a:rect l="l" t="t" r="r" b="b"/>
              <a:pathLst>
                <a:path w="35220" h="35219" extrusionOk="0">
                  <a:moveTo>
                    <a:pt x="17610" y="0"/>
                  </a:moveTo>
                  <a:cubicBezTo>
                    <a:pt x="7883" y="0"/>
                    <a:pt x="1" y="7894"/>
                    <a:pt x="1" y="17610"/>
                  </a:cubicBezTo>
                  <a:cubicBezTo>
                    <a:pt x="1" y="27337"/>
                    <a:pt x="7883" y="35219"/>
                    <a:pt x="17610" y="35219"/>
                  </a:cubicBezTo>
                  <a:cubicBezTo>
                    <a:pt x="27337" y="35219"/>
                    <a:pt x="35219" y="27337"/>
                    <a:pt x="35219" y="17610"/>
                  </a:cubicBezTo>
                  <a:cubicBezTo>
                    <a:pt x="35219" y="7894"/>
                    <a:pt x="27337" y="0"/>
                    <a:pt x="17610"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79" name="Google Shape;1222;p28">
              <a:extLst>
                <a:ext uri="{FF2B5EF4-FFF2-40B4-BE49-F238E27FC236}">
                  <a16:creationId xmlns:a16="http://schemas.microsoft.com/office/drawing/2014/main" id="{1FBC26EC-B5F5-41DB-A6F1-9D5F659BD679}"/>
                </a:ext>
              </a:extLst>
            </p:cNvPr>
            <p:cNvSpPr/>
            <p:nvPr/>
          </p:nvSpPr>
          <p:spPr>
            <a:xfrm rot="5400000">
              <a:off x="7193643" y="1806664"/>
              <a:ext cx="910074" cy="582124"/>
            </a:xfrm>
            <a:custGeom>
              <a:avLst/>
              <a:gdLst/>
              <a:ahLst/>
              <a:cxnLst/>
              <a:rect l="l" t="t" r="r" b="b"/>
              <a:pathLst>
                <a:path w="22885" h="22885" extrusionOk="0">
                  <a:moveTo>
                    <a:pt x="11443" y="1"/>
                  </a:moveTo>
                  <a:cubicBezTo>
                    <a:pt x="5132" y="1"/>
                    <a:pt x="1" y="5120"/>
                    <a:pt x="1" y="11443"/>
                  </a:cubicBezTo>
                  <a:cubicBezTo>
                    <a:pt x="1" y="17765"/>
                    <a:pt x="5132" y="22885"/>
                    <a:pt x="11443" y="22885"/>
                  </a:cubicBezTo>
                  <a:cubicBezTo>
                    <a:pt x="17765" y="22885"/>
                    <a:pt x="22884" y="17765"/>
                    <a:pt x="22884" y="11443"/>
                  </a:cubicBezTo>
                  <a:cubicBezTo>
                    <a:pt x="22884" y="5120"/>
                    <a:pt x="17765" y="1"/>
                    <a:pt x="11443"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1500" dirty="0">
                  <a:solidFill>
                    <a:srgbClr val="434343"/>
                  </a:solidFill>
                  <a:latin typeface="Shabnam" panose="020B0603030804020204" pitchFamily="34" charset="-78"/>
                  <a:ea typeface="Fira Sans Extra Condensed Medium"/>
                  <a:cs typeface="Shabnam" panose="020B0603030804020204" pitchFamily="34" charset="-78"/>
                  <a:sym typeface="Fira Sans Extra Condensed Medium"/>
                </a:rPr>
                <a:t>گمنامی</a:t>
              </a:r>
            </a:p>
          </p:txBody>
        </p:sp>
      </p:grpSp>
      <p:sp>
        <p:nvSpPr>
          <p:cNvPr id="80" name="TextBox 79">
            <a:extLst>
              <a:ext uri="{FF2B5EF4-FFF2-40B4-BE49-F238E27FC236}">
                <a16:creationId xmlns:a16="http://schemas.microsoft.com/office/drawing/2014/main" id="{546D6BB0-B69C-4DE4-88CD-3EBAE3CE777A}"/>
              </a:ext>
            </a:extLst>
          </p:cNvPr>
          <p:cNvSpPr txBox="1"/>
          <p:nvPr/>
        </p:nvSpPr>
        <p:spPr>
          <a:xfrm>
            <a:off x="2061905" y="3868456"/>
            <a:ext cx="3895618" cy="307777"/>
          </a:xfrm>
          <a:prstGeom prst="rect">
            <a:avLst/>
          </a:prstGeom>
          <a:noFill/>
        </p:spPr>
        <p:txBody>
          <a:bodyPr wrap="none" rtlCol="1">
            <a:spAutoFit/>
          </a:bodyPr>
          <a:lstStyle/>
          <a:p>
            <a:r>
              <a:rPr lang="fa-IR" dirty="0">
                <a:cs typeface="B Titr" panose="00000700000000000000" pitchFamily="2" charset="-78"/>
              </a:rPr>
              <a:t>ما قبول می‌کنیم که انجمن راه‌حل همه مشکلات جهان نیست.</a:t>
            </a:r>
          </a:p>
        </p:txBody>
      </p:sp>
      <p:sp>
        <p:nvSpPr>
          <p:cNvPr id="3" name="Flowchart: Alternate Process 2">
            <a:extLst>
              <a:ext uri="{FF2B5EF4-FFF2-40B4-BE49-F238E27FC236}">
                <a16:creationId xmlns:a16="http://schemas.microsoft.com/office/drawing/2014/main" id="{E881A5DB-026A-4179-901E-A3F80D117554}"/>
              </a:ext>
            </a:extLst>
          </p:cNvPr>
          <p:cNvSpPr/>
          <p:nvPr/>
        </p:nvSpPr>
        <p:spPr>
          <a:xfrm>
            <a:off x="123155" y="1209825"/>
            <a:ext cx="2826666" cy="263749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fa-IR" sz="1800" dirty="0">
                <a:cs typeface="B Titr" panose="00000700000000000000" pitchFamily="2" charset="-78"/>
              </a:rPr>
              <a:t>قبل از صحبت کردن یا عمل کردن، فکر می‌کنیم که آیا این کار به اعتبار انجمن لطمه می‌زند ؟</a:t>
            </a:r>
          </a:p>
        </p:txBody>
      </p:sp>
    </p:spTree>
  </p:cSld>
  <p:clrMapOvr>
    <a:masterClrMapping/>
  </p:clrMapOvr>
  <p:transition spd="slow">
    <p:push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19"/>
          <p:cNvSpPr txBox="1">
            <a:spLocks noGrp="1"/>
          </p:cNvSpPr>
          <p:nvPr>
            <p:ph type="title"/>
          </p:nvPr>
        </p:nvSpPr>
        <p:spPr>
          <a:xfrm>
            <a:off x="2653749" y="326003"/>
            <a:ext cx="6296600" cy="481200"/>
          </a:xfrm>
          <a:prstGeom prst="rect">
            <a:avLst/>
          </a:prstGeom>
        </p:spPr>
        <p:txBody>
          <a:bodyPr spcFirstLastPara="1" wrap="square" lIns="91425" tIns="91425" rIns="91425" bIns="91425" anchor="ctr" anchorCtr="0">
            <a:noAutofit/>
          </a:bodyPr>
          <a:lstStyle/>
          <a:p>
            <a:pPr algn="ctr" rtl="1"/>
            <a:r>
              <a:rPr lang="fa-IR" sz="2800" dirty="0"/>
              <a:t>بنظر شما مسائل خارجی شامل چه مواری میشود؟ </a:t>
            </a:r>
            <a:endParaRPr sz="2800" dirty="0"/>
          </a:p>
        </p:txBody>
      </p:sp>
      <p:sp>
        <p:nvSpPr>
          <p:cNvPr id="355" name="Google Shape;355;p19"/>
          <p:cNvSpPr/>
          <p:nvPr/>
        </p:nvSpPr>
        <p:spPr>
          <a:xfrm rot="10800000">
            <a:off x="6822352" y="2374004"/>
            <a:ext cx="1658098" cy="801159"/>
          </a:xfrm>
          <a:custGeom>
            <a:avLst/>
            <a:gdLst/>
            <a:ahLst/>
            <a:cxnLst/>
            <a:rect l="l" t="t" r="r" b="b"/>
            <a:pathLst>
              <a:path w="53388" h="25796" extrusionOk="0">
                <a:moveTo>
                  <a:pt x="2535" y="0"/>
                </a:moveTo>
                <a:cubicBezTo>
                  <a:pt x="2341" y="0"/>
                  <a:pt x="2221" y="5"/>
                  <a:pt x="2179" y="7"/>
                </a:cubicBezTo>
                <a:cubicBezTo>
                  <a:pt x="953" y="55"/>
                  <a:pt x="0" y="1102"/>
                  <a:pt x="48" y="2341"/>
                </a:cubicBezTo>
                <a:cubicBezTo>
                  <a:pt x="106" y="3530"/>
                  <a:pt x="1083" y="4463"/>
                  <a:pt x="2272" y="4463"/>
                </a:cubicBezTo>
                <a:cubicBezTo>
                  <a:pt x="2308" y="4463"/>
                  <a:pt x="2345" y="4462"/>
                  <a:pt x="2382" y="4460"/>
                </a:cubicBezTo>
                <a:cubicBezTo>
                  <a:pt x="2384" y="4460"/>
                  <a:pt x="2418" y="4459"/>
                  <a:pt x="2480" y="4459"/>
                </a:cubicBezTo>
                <a:cubicBezTo>
                  <a:pt x="2983" y="4459"/>
                  <a:pt x="5362" y="4515"/>
                  <a:pt x="8823" y="5531"/>
                </a:cubicBezTo>
                <a:cubicBezTo>
                  <a:pt x="12418" y="6591"/>
                  <a:pt x="17931" y="8949"/>
                  <a:pt x="23848" y="14128"/>
                </a:cubicBezTo>
                <a:cubicBezTo>
                  <a:pt x="29480" y="19057"/>
                  <a:pt x="35290" y="22486"/>
                  <a:pt x="41136" y="24296"/>
                </a:cubicBezTo>
                <a:cubicBezTo>
                  <a:pt x="45970" y="25796"/>
                  <a:pt x="49602" y="25796"/>
                  <a:pt x="51161" y="25796"/>
                </a:cubicBezTo>
                <a:cubicBezTo>
                  <a:pt x="52388" y="25796"/>
                  <a:pt x="53388" y="24796"/>
                  <a:pt x="53388" y="23569"/>
                </a:cubicBezTo>
                <a:cubicBezTo>
                  <a:pt x="53388" y="22331"/>
                  <a:pt x="52388" y="21331"/>
                  <a:pt x="51161" y="21331"/>
                </a:cubicBezTo>
                <a:cubicBezTo>
                  <a:pt x="48113" y="21331"/>
                  <a:pt x="38838" y="21331"/>
                  <a:pt x="26789" y="10770"/>
                </a:cubicBezTo>
                <a:cubicBezTo>
                  <a:pt x="15124" y="543"/>
                  <a:pt x="4615" y="0"/>
                  <a:pt x="25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6" name="Google Shape;356;p19"/>
          <p:cNvSpPr/>
          <p:nvPr/>
        </p:nvSpPr>
        <p:spPr>
          <a:xfrm>
            <a:off x="5260764" y="2374004"/>
            <a:ext cx="1658098" cy="801159"/>
          </a:xfrm>
          <a:custGeom>
            <a:avLst/>
            <a:gdLst/>
            <a:ahLst/>
            <a:cxnLst/>
            <a:rect l="l" t="t" r="r" b="b"/>
            <a:pathLst>
              <a:path w="53388" h="25796" extrusionOk="0">
                <a:moveTo>
                  <a:pt x="50844" y="0"/>
                </a:moveTo>
                <a:cubicBezTo>
                  <a:pt x="48771" y="0"/>
                  <a:pt x="38252" y="543"/>
                  <a:pt x="26587" y="10770"/>
                </a:cubicBezTo>
                <a:cubicBezTo>
                  <a:pt x="23610" y="13390"/>
                  <a:pt x="14538" y="21331"/>
                  <a:pt x="2227" y="21331"/>
                </a:cubicBezTo>
                <a:cubicBezTo>
                  <a:pt x="988" y="21331"/>
                  <a:pt x="0" y="22331"/>
                  <a:pt x="0" y="23569"/>
                </a:cubicBezTo>
                <a:cubicBezTo>
                  <a:pt x="0" y="24796"/>
                  <a:pt x="988" y="25796"/>
                  <a:pt x="2227" y="25796"/>
                </a:cubicBezTo>
                <a:cubicBezTo>
                  <a:pt x="3786" y="25796"/>
                  <a:pt x="7418" y="25796"/>
                  <a:pt x="12252" y="24296"/>
                </a:cubicBezTo>
                <a:cubicBezTo>
                  <a:pt x="18098" y="22486"/>
                  <a:pt x="23908" y="19057"/>
                  <a:pt x="29528" y="14128"/>
                </a:cubicBezTo>
                <a:cubicBezTo>
                  <a:pt x="35445" y="8949"/>
                  <a:pt x="40970" y="6591"/>
                  <a:pt x="44565" y="5531"/>
                </a:cubicBezTo>
                <a:cubicBezTo>
                  <a:pt x="48005" y="4515"/>
                  <a:pt x="50381" y="4459"/>
                  <a:pt x="50900" y="4459"/>
                </a:cubicBezTo>
                <a:cubicBezTo>
                  <a:pt x="50965" y="4459"/>
                  <a:pt x="51001" y="4460"/>
                  <a:pt x="51007" y="4460"/>
                </a:cubicBezTo>
                <a:cubicBezTo>
                  <a:pt x="51043" y="4462"/>
                  <a:pt x="51079" y="4463"/>
                  <a:pt x="51115" y="4463"/>
                </a:cubicBezTo>
                <a:cubicBezTo>
                  <a:pt x="52294" y="4463"/>
                  <a:pt x="53270" y="3530"/>
                  <a:pt x="53328" y="2341"/>
                </a:cubicBezTo>
                <a:cubicBezTo>
                  <a:pt x="53388" y="1102"/>
                  <a:pt x="52435" y="55"/>
                  <a:pt x="51197" y="7"/>
                </a:cubicBezTo>
                <a:cubicBezTo>
                  <a:pt x="51156" y="5"/>
                  <a:pt x="51037" y="0"/>
                  <a:pt x="50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7" name="Google Shape;357;p19"/>
          <p:cNvSpPr/>
          <p:nvPr/>
        </p:nvSpPr>
        <p:spPr>
          <a:xfrm>
            <a:off x="3742829" y="2374004"/>
            <a:ext cx="1658098" cy="801159"/>
          </a:xfrm>
          <a:custGeom>
            <a:avLst/>
            <a:gdLst/>
            <a:ahLst/>
            <a:cxnLst/>
            <a:rect l="l" t="t" r="r" b="b"/>
            <a:pathLst>
              <a:path w="53388" h="25796" extrusionOk="0">
                <a:moveTo>
                  <a:pt x="2535" y="0"/>
                </a:moveTo>
                <a:cubicBezTo>
                  <a:pt x="2341" y="0"/>
                  <a:pt x="2220" y="5"/>
                  <a:pt x="2179" y="7"/>
                </a:cubicBezTo>
                <a:cubicBezTo>
                  <a:pt x="953" y="55"/>
                  <a:pt x="0" y="1102"/>
                  <a:pt x="48" y="2341"/>
                </a:cubicBezTo>
                <a:cubicBezTo>
                  <a:pt x="105" y="3530"/>
                  <a:pt x="1082" y="4463"/>
                  <a:pt x="2271" y="4463"/>
                </a:cubicBezTo>
                <a:cubicBezTo>
                  <a:pt x="2308" y="4463"/>
                  <a:pt x="2344" y="4462"/>
                  <a:pt x="2381" y="4460"/>
                </a:cubicBezTo>
                <a:cubicBezTo>
                  <a:pt x="2384" y="4460"/>
                  <a:pt x="2417" y="4459"/>
                  <a:pt x="2480" y="4459"/>
                </a:cubicBezTo>
                <a:cubicBezTo>
                  <a:pt x="2983" y="4459"/>
                  <a:pt x="5362" y="4515"/>
                  <a:pt x="8823" y="5531"/>
                </a:cubicBezTo>
                <a:cubicBezTo>
                  <a:pt x="12418" y="6591"/>
                  <a:pt x="17931" y="8949"/>
                  <a:pt x="23848" y="14128"/>
                </a:cubicBezTo>
                <a:cubicBezTo>
                  <a:pt x="29480" y="19057"/>
                  <a:pt x="35290" y="22486"/>
                  <a:pt x="41136" y="24296"/>
                </a:cubicBezTo>
                <a:cubicBezTo>
                  <a:pt x="45970" y="25796"/>
                  <a:pt x="49601" y="25796"/>
                  <a:pt x="51161" y="25796"/>
                </a:cubicBezTo>
                <a:cubicBezTo>
                  <a:pt x="52388" y="25796"/>
                  <a:pt x="53388" y="24796"/>
                  <a:pt x="53388" y="23569"/>
                </a:cubicBezTo>
                <a:cubicBezTo>
                  <a:pt x="53388" y="22331"/>
                  <a:pt x="52388" y="21331"/>
                  <a:pt x="51161" y="21331"/>
                </a:cubicBezTo>
                <a:cubicBezTo>
                  <a:pt x="48113" y="21331"/>
                  <a:pt x="38838" y="21331"/>
                  <a:pt x="26789" y="10770"/>
                </a:cubicBezTo>
                <a:cubicBezTo>
                  <a:pt x="15124" y="543"/>
                  <a:pt x="4615" y="0"/>
                  <a:pt x="25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8" name="Google Shape;358;p19"/>
          <p:cNvSpPr/>
          <p:nvPr/>
        </p:nvSpPr>
        <p:spPr>
          <a:xfrm>
            <a:off x="2228558" y="2374004"/>
            <a:ext cx="1658129" cy="801159"/>
          </a:xfrm>
          <a:custGeom>
            <a:avLst/>
            <a:gdLst/>
            <a:ahLst/>
            <a:cxnLst/>
            <a:rect l="l" t="t" r="r" b="b"/>
            <a:pathLst>
              <a:path w="53389" h="25796" extrusionOk="0">
                <a:moveTo>
                  <a:pt x="50844" y="0"/>
                </a:moveTo>
                <a:cubicBezTo>
                  <a:pt x="48772" y="0"/>
                  <a:pt x="38253" y="543"/>
                  <a:pt x="26588" y="10770"/>
                </a:cubicBezTo>
                <a:cubicBezTo>
                  <a:pt x="23611" y="13390"/>
                  <a:pt x="14538" y="21331"/>
                  <a:pt x="2227" y="21331"/>
                </a:cubicBezTo>
                <a:cubicBezTo>
                  <a:pt x="989" y="21331"/>
                  <a:pt x="1" y="22331"/>
                  <a:pt x="1" y="23569"/>
                </a:cubicBezTo>
                <a:cubicBezTo>
                  <a:pt x="1" y="24796"/>
                  <a:pt x="989" y="25796"/>
                  <a:pt x="2227" y="25796"/>
                </a:cubicBezTo>
                <a:cubicBezTo>
                  <a:pt x="3787" y="25796"/>
                  <a:pt x="7419" y="25796"/>
                  <a:pt x="12252" y="24296"/>
                </a:cubicBezTo>
                <a:cubicBezTo>
                  <a:pt x="18098" y="22486"/>
                  <a:pt x="23909" y="19057"/>
                  <a:pt x="29528" y="14128"/>
                </a:cubicBezTo>
                <a:cubicBezTo>
                  <a:pt x="35446" y="8949"/>
                  <a:pt x="40970" y="6591"/>
                  <a:pt x="44566" y="5531"/>
                </a:cubicBezTo>
                <a:cubicBezTo>
                  <a:pt x="48006" y="4515"/>
                  <a:pt x="50382" y="4459"/>
                  <a:pt x="50901" y="4459"/>
                </a:cubicBezTo>
                <a:cubicBezTo>
                  <a:pt x="50966" y="4459"/>
                  <a:pt x="51002" y="4460"/>
                  <a:pt x="51007" y="4460"/>
                </a:cubicBezTo>
                <a:cubicBezTo>
                  <a:pt x="51044" y="4462"/>
                  <a:pt x="51080" y="4463"/>
                  <a:pt x="51116" y="4463"/>
                </a:cubicBezTo>
                <a:cubicBezTo>
                  <a:pt x="52294" y="4463"/>
                  <a:pt x="53271" y="3530"/>
                  <a:pt x="53329" y="2341"/>
                </a:cubicBezTo>
                <a:cubicBezTo>
                  <a:pt x="53389" y="1102"/>
                  <a:pt x="52436" y="55"/>
                  <a:pt x="51198" y="7"/>
                </a:cubicBezTo>
                <a:cubicBezTo>
                  <a:pt x="51157" y="5"/>
                  <a:pt x="51037" y="0"/>
                  <a:pt x="50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59" name="Google Shape;359;p19"/>
          <p:cNvSpPr/>
          <p:nvPr/>
        </p:nvSpPr>
        <p:spPr>
          <a:xfrm>
            <a:off x="710250" y="2374004"/>
            <a:ext cx="1658502" cy="801159"/>
          </a:xfrm>
          <a:custGeom>
            <a:avLst/>
            <a:gdLst/>
            <a:ahLst/>
            <a:cxnLst/>
            <a:rect l="l" t="t" r="r" b="b"/>
            <a:pathLst>
              <a:path w="53401" h="25796" extrusionOk="0">
                <a:moveTo>
                  <a:pt x="2548" y="0"/>
                </a:moveTo>
                <a:cubicBezTo>
                  <a:pt x="2354" y="0"/>
                  <a:pt x="2233" y="5"/>
                  <a:pt x="2192" y="7"/>
                </a:cubicBezTo>
                <a:cubicBezTo>
                  <a:pt x="965" y="55"/>
                  <a:pt x="1" y="1102"/>
                  <a:pt x="60" y="2341"/>
                </a:cubicBezTo>
                <a:cubicBezTo>
                  <a:pt x="118" y="3530"/>
                  <a:pt x="1095" y="4463"/>
                  <a:pt x="2284" y="4463"/>
                </a:cubicBezTo>
                <a:cubicBezTo>
                  <a:pt x="2321" y="4463"/>
                  <a:pt x="2357" y="4462"/>
                  <a:pt x="2394" y="4460"/>
                </a:cubicBezTo>
                <a:cubicBezTo>
                  <a:pt x="2397" y="4460"/>
                  <a:pt x="2430" y="4459"/>
                  <a:pt x="2493" y="4459"/>
                </a:cubicBezTo>
                <a:cubicBezTo>
                  <a:pt x="2996" y="4459"/>
                  <a:pt x="5375" y="4515"/>
                  <a:pt x="8835" y="5531"/>
                </a:cubicBezTo>
                <a:cubicBezTo>
                  <a:pt x="12431" y="6591"/>
                  <a:pt x="17944" y="8949"/>
                  <a:pt x="23861" y="14128"/>
                </a:cubicBezTo>
                <a:cubicBezTo>
                  <a:pt x="29493" y="19057"/>
                  <a:pt x="35303" y="22486"/>
                  <a:pt x="41149" y="24296"/>
                </a:cubicBezTo>
                <a:cubicBezTo>
                  <a:pt x="45983" y="25796"/>
                  <a:pt x="49614" y="25796"/>
                  <a:pt x="51174" y="25796"/>
                </a:cubicBezTo>
                <a:cubicBezTo>
                  <a:pt x="52400" y="25796"/>
                  <a:pt x="53400" y="24796"/>
                  <a:pt x="53400" y="23569"/>
                </a:cubicBezTo>
                <a:cubicBezTo>
                  <a:pt x="53400" y="22331"/>
                  <a:pt x="52400" y="21331"/>
                  <a:pt x="51174" y="21331"/>
                </a:cubicBezTo>
                <a:cubicBezTo>
                  <a:pt x="48126" y="21331"/>
                  <a:pt x="38851" y="21331"/>
                  <a:pt x="26802" y="10770"/>
                </a:cubicBezTo>
                <a:cubicBezTo>
                  <a:pt x="15137" y="543"/>
                  <a:pt x="4628" y="0"/>
                  <a:pt x="25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grpSp>
        <p:nvGrpSpPr>
          <p:cNvPr id="360" name="Google Shape;360;p19"/>
          <p:cNvGrpSpPr/>
          <p:nvPr/>
        </p:nvGrpSpPr>
        <p:grpSpPr>
          <a:xfrm>
            <a:off x="1611888" y="1448167"/>
            <a:ext cx="1263576" cy="1808720"/>
            <a:chOff x="1611888" y="1448167"/>
            <a:chExt cx="1263576" cy="1808720"/>
          </a:xfrm>
        </p:grpSpPr>
        <p:sp>
          <p:nvSpPr>
            <p:cNvPr id="362" name="Google Shape;362;p19"/>
            <p:cNvSpPr/>
            <p:nvPr/>
          </p:nvSpPr>
          <p:spPr>
            <a:xfrm>
              <a:off x="2098120" y="2965400"/>
              <a:ext cx="291107" cy="291487"/>
            </a:xfrm>
            <a:custGeom>
              <a:avLst/>
              <a:gdLst/>
              <a:ahLst/>
              <a:cxnLst/>
              <a:rect l="l" t="t" r="r" b="b"/>
              <a:pathLst>
                <a:path w="9181" h="9193" extrusionOk="0">
                  <a:moveTo>
                    <a:pt x="4585" y="1"/>
                  </a:moveTo>
                  <a:cubicBezTo>
                    <a:pt x="2049" y="1"/>
                    <a:pt x="1" y="2061"/>
                    <a:pt x="1" y="4597"/>
                  </a:cubicBezTo>
                  <a:cubicBezTo>
                    <a:pt x="1" y="7133"/>
                    <a:pt x="2049" y="9192"/>
                    <a:pt x="4585" y="9192"/>
                  </a:cubicBezTo>
                  <a:cubicBezTo>
                    <a:pt x="7121" y="9192"/>
                    <a:pt x="9180" y="7133"/>
                    <a:pt x="9180" y="4597"/>
                  </a:cubicBezTo>
                  <a:cubicBezTo>
                    <a:pt x="9180" y="2061"/>
                    <a:pt x="7121" y="1"/>
                    <a:pt x="4585"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63" name="Google Shape;363;p19"/>
            <p:cNvSpPr/>
            <p:nvPr/>
          </p:nvSpPr>
          <p:spPr>
            <a:xfrm>
              <a:off x="2165340" y="3032968"/>
              <a:ext cx="156318" cy="156350"/>
            </a:xfrm>
            <a:custGeom>
              <a:avLst/>
              <a:gdLst/>
              <a:ahLst/>
              <a:cxnLst/>
              <a:rect l="l" t="t" r="r" b="b"/>
              <a:pathLst>
                <a:path w="4930" h="4931" extrusionOk="0">
                  <a:moveTo>
                    <a:pt x="2465" y="1"/>
                  </a:moveTo>
                  <a:cubicBezTo>
                    <a:pt x="1107" y="1"/>
                    <a:pt x="0" y="1108"/>
                    <a:pt x="0" y="2466"/>
                  </a:cubicBezTo>
                  <a:cubicBezTo>
                    <a:pt x="0" y="3823"/>
                    <a:pt x="1107" y="4930"/>
                    <a:pt x="2465" y="4930"/>
                  </a:cubicBezTo>
                  <a:cubicBezTo>
                    <a:pt x="3822" y="4930"/>
                    <a:pt x="4929" y="3823"/>
                    <a:pt x="4929" y="2466"/>
                  </a:cubicBezTo>
                  <a:cubicBezTo>
                    <a:pt x="4929" y="1108"/>
                    <a:pt x="3822" y="1"/>
                    <a:pt x="2465" y="1"/>
                  </a:cubicBezTo>
                  <a:close/>
                </a:path>
              </a:pathLst>
            </a:custGeom>
            <a:solidFill>
              <a:srgbClr val="FCBD24"/>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64" name="Google Shape;364;p19"/>
            <p:cNvSpPr/>
            <p:nvPr/>
          </p:nvSpPr>
          <p:spPr>
            <a:xfrm>
              <a:off x="1611888" y="1448167"/>
              <a:ext cx="1263576" cy="1263956"/>
            </a:xfrm>
            <a:custGeom>
              <a:avLst/>
              <a:gdLst/>
              <a:ahLst/>
              <a:cxnLst/>
              <a:rect l="l" t="t" r="r" b="b"/>
              <a:pathLst>
                <a:path w="39851" h="39863" extrusionOk="0">
                  <a:moveTo>
                    <a:pt x="19920" y="1"/>
                  </a:moveTo>
                  <a:cubicBezTo>
                    <a:pt x="8918" y="1"/>
                    <a:pt x="0" y="8930"/>
                    <a:pt x="0" y="19932"/>
                  </a:cubicBezTo>
                  <a:cubicBezTo>
                    <a:pt x="0" y="30933"/>
                    <a:pt x="8918" y="39863"/>
                    <a:pt x="19920" y="39863"/>
                  </a:cubicBezTo>
                  <a:cubicBezTo>
                    <a:pt x="30933" y="39863"/>
                    <a:pt x="39851" y="30933"/>
                    <a:pt x="39851" y="19932"/>
                  </a:cubicBezTo>
                  <a:cubicBezTo>
                    <a:pt x="39851" y="8930"/>
                    <a:pt x="30933" y="1"/>
                    <a:pt x="19920" y="1"/>
                  </a:cubicBezTo>
                  <a:close/>
                </a:path>
              </a:pathLst>
            </a:custGeom>
            <a:solidFill>
              <a:srgbClr val="FCBD24"/>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65" name="Google Shape;365;p19"/>
            <p:cNvSpPr/>
            <p:nvPr/>
          </p:nvSpPr>
          <p:spPr>
            <a:xfrm>
              <a:off x="1699464" y="1535743"/>
              <a:ext cx="1088423" cy="1088804"/>
            </a:xfrm>
            <a:custGeom>
              <a:avLst/>
              <a:gdLst/>
              <a:ahLst/>
              <a:cxnLst/>
              <a:rect l="l" t="t" r="r" b="b"/>
              <a:pathLst>
                <a:path w="34327" h="34339" extrusionOk="0">
                  <a:moveTo>
                    <a:pt x="17158" y="1"/>
                  </a:moveTo>
                  <a:cubicBezTo>
                    <a:pt x="7680" y="1"/>
                    <a:pt x="1" y="7692"/>
                    <a:pt x="1" y="17170"/>
                  </a:cubicBezTo>
                  <a:cubicBezTo>
                    <a:pt x="1" y="26647"/>
                    <a:pt x="7680" y="34338"/>
                    <a:pt x="17158" y="34338"/>
                  </a:cubicBezTo>
                  <a:cubicBezTo>
                    <a:pt x="26635" y="34338"/>
                    <a:pt x="34326" y="26647"/>
                    <a:pt x="34326" y="17170"/>
                  </a:cubicBezTo>
                  <a:cubicBezTo>
                    <a:pt x="34326" y="7692"/>
                    <a:pt x="26635" y="1"/>
                    <a:pt x="17158"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2800" dirty="0">
                  <a:solidFill>
                    <a:srgbClr val="434343"/>
                  </a:solidFill>
                  <a:latin typeface="Shabnam" panose="020B0603030804020204" pitchFamily="34" charset="-78"/>
                  <a:ea typeface="Roboto"/>
                  <a:cs typeface="B Titr" panose="00000700000000000000" pitchFamily="2" charset="-78"/>
                  <a:sym typeface="Roboto"/>
                </a:rPr>
                <a:t>سیاست</a:t>
              </a:r>
            </a:p>
          </p:txBody>
        </p:sp>
      </p:grpSp>
      <p:grpSp>
        <p:nvGrpSpPr>
          <p:cNvPr id="369" name="Google Shape;369;p19"/>
          <p:cNvGrpSpPr/>
          <p:nvPr/>
        </p:nvGrpSpPr>
        <p:grpSpPr>
          <a:xfrm>
            <a:off x="3161964" y="2292282"/>
            <a:ext cx="1263576" cy="1808722"/>
            <a:chOff x="3161964" y="2292282"/>
            <a:chExt cx="1263576" cy="1808722"/>
          </a:xfrm>
        </p:grpSpPr>
        <p:sp>
          <p:nvSpPr>
            <p:cNvPr id="371" name="Google Shape;371;p19"/>
            <p:cNvSpPr/>
            <p:nvPr/>
          </p:nvSpPr>
          <p:spPr>
            <a:xfrm>
              <a:off x="3648196" y="2292282"/>
              <a:ext cx="291107" cy="291487"/>
            </a:xfrm>
            <a:custGeom>
              <a:avLst/>
              <a:gdLst/>
              <a:ahLst/>
              <a:cxnLst/>
              <a:rect l="l" t="t" r="r" b="b"/>
              <a:pathLst>
                <a:path w="9181" h="9193" extrusionOk="0">
                  <a:moveTo>
                    <a:pt x="4585" y="1"/>
                  </a:moveTo>
                  <a:cubicBezTo>
                    <a:pt x="2049" y="1"/>
                    <a:pt x="1" y="2061"/>
                    <a:pt x="1" y="4597"/>
                  </a:cubicBezTo>
                  <a:cubicBezTo>
                    <a:pt x="1" y="7133"/>
                    <a:pt x="2049" y="9193"/>
                    <a:pt x="4585" y="9193"/>
                  </a:cubicBezTo>
                  <a:cubicBezTo>
                    <a:pt x="7121" y="9193"/>
                    <a:pt x="9180" y="7133"/>
                    <a:pt x="9180" y="4597"/>
                  </a:cubicBezTo>
                  <a:cubicBezTo>
                    <a:pt x="9180" y="2061"/>
                    <a:pt x="7121" y="1"/>
                    <a:pt x="4585"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2" name="Google Shape;372;p19"/>
            <p:cNvSpPr/>
            <p:nvPr/>
          </p:nvSpPr>
          <p:spPr>
            <a:xfrm>
              <a:off x="3715415" y="2359883"/>
              <a:ext cx="156318" cy="156318"/>
            </a:xfrm>
            <a:custGeom>
              <a:avLst/>
              <a:gdLst/>
              <a:ahLst/>
              <a:cxnLst/>
              <a:rect l="l" t="t" r="r" b="b"/>
              <a:pathLst>
                <a:path w="4930" h="4930" extrusionOk="0">
                  <a:moveTo>
                    <a:pt x="2465" y="0"/>
                  </a:moveTo>
                  <a:cubicBezTo>
                    <a:pt x="1107" y="0"/>
                    <a:pt x="0" y="1107"/>
                    <a:pt x="0" y="2465"/>
                  </a:cubicBezTo>
                  <a:cubicBezTo>
                    <a:pt x="0" y="3822"/>
                    <a:pt x="1107" y="4929"/>
                    <a:pt x="2465" y="4929"/>
                  </a:cubicBezTo>
                  <a:cubicBezTo>
                    <a:pt x="3822" y="4929"/>
                    <a:pt x="4929" y="3822"/>
                    <a:pt x="4929" y="2465"/>
                  </a:cubicBezTo>
                  <a:cubicBezTo>
                    <a:pt x="4929" y="1107"/>
                    <a:pt x="3822" y="0"/>
                    <a:pt x="2465" y="0"/>
                  </a:cubicBezTo>
                  <a:close/>
                </a:path>
              </a:pathLst>
            </a:custGeom>
            <a:solidFill>
              <a:srgbClr val="4949E7"/>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3" name="Google Shape;373;p19"/>
            <p:cNvSpPr/>
            <p:nvPr/>
          </p:nvSpPr>
          <p:spPr>
            <a:xfrm>
              <a:off x="3161964" y="2837048"/>
              <a:ext cx="1263576" cy="1263956"/>
            </a:xfrm>
            <a:custGeom>
              <a:avLst/>
              <a:gdLst/>
              <a:ahLst/>
              <a:cxnLst/>
              <a:rect l="l" t="t" r="r" b="b"/>
              <a:pathLst>
                <a:path w="39851" h="39863" extrusionOk="0">
                  <a:moveTo>
                    <a:pt x="19920" y="1"/>
                  </a:moveTo>
                  <a:cubicBezTo>
                    <a:pt x="8918" y="1"/>
                    <a:pt x="1" y="8930"/>
                    <a:pt x="1" y="19932"/>
                  </a:cubicBezTo>
                  <a:cubicBezTo>
                    <a:pt x="1" y="30933"/>
                    <a:pt x="8918" y="39863"/>
                    <a:pt x="19920" y="39863"/>
                  </a:cubicBezTo>
                  <a:cubicBezTo>
                    <a:pt x="30933" y="39863"/>
                    <a:pt x="39851" y="30933"/>
                    <a:pt x="39851" y="19932"/>
                  </a:cubicBezTo>
                  <a:cubicBezTo>
                    <a:pt x="39851" y="8930"/>
                    <a:pt x="30933" y="1"/>
                    <a:pt x="19920" y="1"/>
                  </a:cubicBezTo>
                  <a:close/>
                </a:path>
              </a:pathLst>
            </a:custGeom>
            <a:solidFill>
              <a:srgbClr val="4949E7"/>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4" name="Google Shape;374;p19"/>
            <p:cNvSpPr/>
            <p:nvPr/>
          </p:nvSpPr>
          <p:spPr>
            <a:xfrm>
              <a:off x="3249540" y="2924624"/>
              <a:ext cx="1088423" cy="1088804"/>
            </a:xfrm>
            <a:custGeom>
              <a:avLst/>
              <a:gdLst/>
              <a:ahLst/>
              <a:cxnLst/>
              <a:rect l="l" t="t" r="r" b="b"/>
              <a:pathLst>
                <a:path w="34327" h="34339" extrusionOk="0">
                  <a:moveTo>
                    <a:pt x="17158" y="1"/>
                  </a:moveTo>
                  <a:cubicBezTo>
                    <a:pt x="7680" y="1"/>
                    <a:pt x="1" y="7692"/>
                    <a:pt x="1" y="17170"/>
                  </a:cubicBezTo>
                  <a:cubicBezTo>
                    <a:pt x="1" y="26647"/>
                    <a:pt x="7680" y="34338"/>
                    <a:pt x="17158" y="34338"/>
                  </a:cubicBezTo>
                  <a:cubicBezTo>
                    <a:pt x="26635" y="34338"/>
                    <a:pt x="34326" y="26647"/>
                    <a:pt x="34326" y="17170"/>
                  </a:cubicBezTo>
                  <a:cubicBezTo>
                    <a:pt x="34326" y="7692"/>
                    <a:pt x="26635" y="1"/>
                    <a:pt x="17158"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2400" dirty="0">
                  <a:solidFill>
                    <a:srgbClr val="434343"/>
                  </a:solidFill>
                  <a:latin typeface="Shabnam" panose="020B0603030804020204" pitchFamily="34" charset="-78"/>
                  <a:ea typeface="Roboto"/>
                  <a:cs typeface="B Titr" panose="00000700000000000000" pitchFamily="2" charset="-78"/>
                  <a:sym typeface="Roboto"/>
                </a:rPr>
                <a:t>مذهب</a:t>
              </a:r>
            </a:p>
          </p:txBody>
        </p:sp>
      </p:grpSp>
      <p:grpSp>
        <p:nvGrpSpPr>
          <p:cNvPr id="376" name="Google Shape;376;p19"/>
          <p:cNvGrpSpPr/>
          <p:nvPr/>
        </p:nvGrpSpPr>
        <p:grpSpPr>
          <a:xfrm>
            <a:off x="4715052" y="1448167"/>
            <a:ext cx="1263956" cy="1808720"/>
            <a:chOff x="4715052" y="1448167"/>
            <a:chExt cx="1263956" cy="1808720"/>
          </a:xfrm>
        </p:grpSpPr>
        <p:sp>
          <p:nvSpPr>
            <p:cNvPr id="378" name="Google Shape;378;p19"/>
            <p:cNvSpPr/>
            <p:nvPr/>
          </p:nvSpPr>
          <p:spPr>
            <a:xfrm>
              <a:off x="5201315" y="2965400"/>
              <a:ext cx="291455" cy="291487"/>
            </a:xfrm>
            <a:custGeom>
              <a:avLst/>
              <a:gdLst/>
              <a:ahLst/>
              <a:cxnLst/>
              <a:rect l="l" t="t" r="r" b="b"/>
              <a:pathLst>
                <a:path w="9192" h="9193" extrusionOk="0">
                  <a:moveTo>
                    <a:pt x="4596" y="1"/>
                  </a:moveTo>
                  <a:cubicBezTo>
                    <a:pt x="2060" y="1"/>
                    <a:pt x="0" y="2061"/>
                    <a:pt x="0" y="4597"/>
                  </a:cubicBezTo>
                  <a:cubicBezTo>
                    <a:pt x="0" y="7133"/>
                    <a:pt x="2060" y="9192"/>
                    <a:pt x="4596" y="9192"/>
                  </a:cubicBezTo>
                  <a:cubicBezTo>
                    <a:pt x="7132" y="9192"/>
                    <a:pt x="9192" y="7133"/>
                    <a:pt x="9192" y="4597"/>
                  </a:cubicBezTo>
                  <a:cubicBezTo>
                    <a:pt x="9192" y="2061"/>
                    <a:pt x="7132" y="1"/>
                    <a:pt x="4596"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79" name="Google Shape;379;p19"/>
            <p:cNvSpPr/>
            <p:nvPr/>
          </p:nvSpPr>
          <p:spPr>
            <a:xfrm>
              <a:off x="5268884" y="3032968"/>
              <a:ext cx="156318" cy="156350"/>
            </a:xfrm>
            <a:custGeom>
              <a:avLst/>
              <a:gdLst/>
              <a:ahLst/>
              <a:cxnLst/>
              <a:rect l="l" t="t" r="r" b="b"/>
              <a:pathLst>
                <a:path w="4930" h="4931" extrusionOk="0">
                  <a:moveTo>
                    <a:pt x="2465" y="1"/>
                  </a:moveTo>
                  <a:cubicBezTo>
                    <a:pt x="1108" y="1"/>
                    <a:pt x="0" y="1108"/>
                    <a:pt x="0" y="2466"/>
                  </a:cubicBezTo>
                  <a:cubicBezTo>
                    <a:pt x="0" y="3823"/>
                    <a:pt x="1108" y="4930"/>
                    <a:pt x="2465" y="4930"/>
                  </a:cubicBezTo>
                  <a:cubicBezTo>
                    <a:pt x="3822" y="4930"/>
                    <a:pt x="4929" y="3823"/>
                    <a:pt x="4929" y="2466"/>
                  </a:cubicBezTo>
                  <a:cubicBezTo>
                    <a:pt x="4929" y="1108"/>
                    <a:pt x="3822" y="1"/>
                    <a:pt x="2465" y="1"/>
                  </a:cubicBezTo>
                  <a:close/>
                </a:path>
              </a:pathLst>
            </a:custGeom>
            <a:solidFill>
              <a:srgbClr val="5EB2FC"/>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0" name="Google Shape;380;p19"/>
            <p:cNvSpPr/>
            <p:nvPr/>
          </p:nvSpPr>
          <p:spPr>
            <a:xfrm>
              <a:off x="4715052" y="1448167"/>
              <a:ext cx="1263956" cy="1263956"/>
            </a:xfrm>
            <a:custGeom>
              <a:avLst/>
              <a:gdLst/>
              <a:ahLst/>
              <a:cxnLst/>
              <a:rect l="l" t="t" r="r" b="b"/>
              <a:pathLst>
                <a:path w="39863" h="39863" extrusionOk="0">
                  <a:moveTo>
                    <a:pt x="19932" y="1"/>
                  </a:moveTo>
                  <a:cubicBezTo>
                    <a:pt x="8931" y="1"/>
                    <a:pt x="1" y="8930"/>
                    <a:pt x="1" y="19932"/>
                  </a:cubicBezTo>
                  <a:cubicBezTo>
                    <a:pt x="1" y="30933"/>
                    <a:pt x="8931" y="39863"/>
                    <a:pt x="19932" y="39863"/>
                  </a:cubicBezTo>
                  <a:cubicBezTo>
                    <a:pt x="30933" y="39863"/>
                    <a:pt x="39863" y="30933"/>
                    <a:pt x="39863" y="19932"/>
                  </a:cubicBezTo>
                  <a:cubicBezTo>
                    <a:pt x="39863" y="8930"/>
                    <a:pt x="30933" y="1"/>
                    <a:pt x="19932" y="1"/>
                  </a:cubicBezTo>
                  <a:close/>
                </a:path>
              </a:pathLst>
            </a:custGeom>
            <a:solidFill>
              <a:srgbClr val="5EB2FC"/>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1" name="Google Shape;381;p19"/>
            <p:cNvSpPr/>
            <p:nvPr/>
          </p:nvSpPr>
          <p:spPr>
            <a:xfrm>
              <a:off x="4802659" y="1535743"/>
              <a:ext cx="1088772" cy="1088804"/>
            </a:xfrm>
            <a:custGeom>
              <a:avLst/>
              <a:gdLst/>
              <a:ahLst/>
              <a:cxnLst/>
              <a:rect l="l" t="t" r="r" b="b"/>
              <a:pathLst>
                <a:path w="34338" h="34339" extrusionOk="0">
                  <a:moveTo>
                    <a:pt x="17169" y="1"/>
                  </a:moveTo>
                  <a:cubicBezTo>
                    <a:pt x="7692" y="1"/>
                    <a:pt x="0" y="7692"/>
                    <a:pt x="0" y="17170"/>
                  </a:cubicBezTo>
                  <a:cubicBezTo>
                    <a:pt x="0" y="26647"/>
                    <a:pt x="7692" y="34338"/>
                    <a:pt x="17169" y="34338"/>
                  </a:cubicBezTo>
                  <a:cubicBezTo>
                    <a:pt x="26646" y="34338"/>
                    <a:pt x="34338" y="26647"/>
                    <a:pt x="34338" y="17170"/>
                  </a:cubicBezTo>
                  <a:cubicBezTo>
                    <a:pt x="34338" y="7692"/>
                    <a:pt x="26646" y="1"/>
                    <a:pt x="17169" y="1"/>
                  </a:cubicBezTo>
                  <a:close/>
                </a:path>
              </a:pathLst>
            </a:custGeom>
            <a:solidFill>
              <a:srgbClr val="FFFFFF"/>
            </a:solidFill>
            <a:ln>
              <a:noFill/>
            </a:ln>
          </p:spPr>
          <p:txBody>
            <a:bodyPr spcFirstLastPara="1" wrap="square" lIns="91425" tIns="91425" rIns="91425" bIns="91425" anchor="ctr" anchorCtr="0">
              <a:noAutofit/>
            </a:bodyPr>
            <a:lstStyle/>
            <a:p>
              <a:pPr lvl="0" algn="ctr" rtl="1">
                <a:lnSpc>
                  <a:spcPct val="150000"/>
                </a:lnSpc>
              </a:pPr>
              <a:r>
                <a:rPr lang="fa-IR" dirty="0">
                  <a:solidFill>
                    <a:srgbClr val="434343"/>
                  </a:solidFill>
                  <a:latin typeface="Shabnam" panose="020B0603030804020204" pitchFamily="34" charset="-78"/>
                  <a:ea typeface="Roboto"/>
                  <a:cs typeface="B Titr" panose="00000700000000000000" pitchFamily="2" charset="-78"/>
                  <a:sym typeface="Roboto"/>
                </a:rPr>
                <a:t>روانپزشکی و دارو درمانی</a:t>
              </a:r>
            </a:p>
          </p:txBody>
        </p:sp>
      </p:grpSp>
      <p:grpSp>
        <p:nvGrpSpPr>
          <p:cNvPr id="383" name="Google Shape;383;p19"/>
          <p:cNvGrpSpPr/>
          <p:nvPr/>
        </p:nvGrpSpPr>
        <p:grpSpPr>
          <a:xfrm>
            <a:off x="6268552" y="2292282"/>
            <a:ext cx="1263576" cy="1808722"/>
            <a:chOff x="6268552" y="2292282"/>
            <a:chExt cx="1263576" cy="1808722"/>
          </a:xfrm>
        </p:grpSpPr>
        <p:sp>
          <p:nvSpPr>
            <p:cNvPr id="385" name="Google Shape;385;p19"/>
            <p:cNvSpPr/>
            <p:nvPr/>
          </p:nvSpPr>
          <p:spPr>
            <a:xfrm>
              <a:off x="6754784" y="2292282"/>
              <a:ext cx="291455" cy="291487"/>
            </a:xfrm>
            <a:custGeom>
              <a:avLst/>
              <a:gdLst/>
              <a:ahLst/>
              <a:cxnLst/>
              <a:rect l="l" t="t" r="r" b="b"/>
              <a:pathLst>
                <a:path w="9192" h="9193" extrusionOk="0">
                  <a:moveTo>
                    <a:pt x="4596" y="1"/>
                  </a:moveTo>
                  <a:cubicBezTo>
                    <a:pt x="2060" y="1"/>
                    <a:pt x="0" y="2061"/>
                    <a:pt x="0" y="4597"/>
                  </a:cubicBezTo>
                  <a:cubicBezTo>
                    <a:pt x="0" y="7133"/>
                    <a:pt x="2060" y="9193"/>
                    <a:pt x="4596" y="9193"/>
                  </a:cubicBezTo>
                  <a:cubicBezTo>
                    <a:pt x="7132" y="9193"/>
                    <a:pt x="9192" y="7133"/>
                    <a:pt x="9192" y="4597"/>
                  </a:cubicBezTo>
                  <a:cubicBezTo>
                    <a:pt x="9192" y="2061"/>
                    <a:pt x="7132" y="1"/>
                    <a:pt x="4596" y="1"/>
                  </a:cubicBezTo>
                  <a:close/>
                </a:path>
              </a:pathLst>
            </a:custGeom>
            <a:solidFill>
              <a:schemeClr val="lt2"/>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6" name="Google Shape;386;p19"/>
            <p:cNvSpPr/>
            <p:nvPr/>
          </p:nvSpPr>
          <p:spPr>
            <a:xfrm>
              <a:off x="6822352" y="2359883"/>
              <a:ext cx="156318" cy="156318"/>
            </a:xfrm>
            <a:custGeom>
              <a:avLst/>
              <a:gdLst/>
              <a:ahLst/>
              <a:cxnLst/>
              <a:rect l="l" t="t" r="r" b="b"/>
              <a:pathLst>
                <a:path w="4930" h="4930" extrusionOk="0">
                  <a:moveTo>
                    <a:pt x="2465" y="0"/>
                  </a:moveTo>
                  <a:cubicBezTo>
                    <a:pt x="1108" y="0"/>
                    <a:pt x="1" y="1107"/>
                    <a:pt x="1" y="2465"/>
                  </a:cubicBezTo>
                  <a:cubicBezTo>
                    <a:pt x="1" y="3822"/>
                    <a:pt x="1108" y="4929"/>
                    <a:pt x="2465" y="4929"/>
                  </a:cubicBezTo>
                  <a:cubicBezTo>
                    <a:pt x="3822" y="4929"/>
                    <a:pt x="4930" y="3822"/>
                    <a:pt x="4930" y="2465"/>
                  </a:cubicBezTo>
                  <a:cubicBezTo>
                    <a:pt x="4930" y="1107"/>
                    <a:pt x="3822" y="0"/>
                    <a:pt x="2465" y="0"/>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7" name="Google Shape;387;p19"/>
            <p:cNvSpPr/>
            <p:nvPr/>
          </p:nvSpPr>
          <p:spPr>
            <a:xfrm>
              <a:off x="6268552" y="2837048"/>
              <a:ext cx="1263576" cy="1263956"/>
            </a:xfrm>
            <a:custGeom>
              <a:avLst/>
              <a:gdLst/>
              <a:ahLst/>
              <a:cxnLst/>
              <a:rect l="l" t="t" r="r" b="b"/>
              <a:pathLst>
                <a:path w="39851" h="39863" extrusionOk="0">
                  <a:moveTo>
                    <a:pt x="19931" y="1"/>
                  </a:moveTo>
                  <a:cubicBezTo>
                    <a:pt x="8918" y="1"/>
                    <a:pt x="0" y="8930"/>
                    <a:pt x="0" y="19932"/>
                  </a:cubicBezTo>
                  <a:cubicBezTo>
                    <a:pt x="0" y="30933"/>
                    <a:pt x="8918" y="39863"/>
                    <a:pt x="19931" y="39863"/>
                  </a:cubicBezTo>
                  <a:cubicBezTo>
                    <a:pt x="30932" y="39863"/>
                    <a:pt x="39850" y="30933"/>
                    <a:pt x="39850" y="19932"/>
                  </a:cubicBezTo>
                  <a:cubicBezTo>
                    <a:pt x="39850" y="8930"/>
                    <a:pt x="30932" y="1"/>
                    <a:pt x="19931" y="1"/>
                  </a:cubicBezTo>
                  <a:close/>
                </a:path>
              </a:pathLst>
            </a:custGeom>
            <a:solidFill>
              <a:srgbClr val="69E781"/>
            </a:solidFill>
            <a:ln>
              <a:noFill/>
            </a:ln>
          </p:spPr>
          <p:txBody>
            <a:bodyPr spcFirstLastPara="1" wrap="square" lIns="91425" tIns="91425" rIns="91425" bIns="91425" anchor="ctr" anchorCtr="0">
              <a:noAutofit/>
            </a:bodyPr>
            <a:lstStyle/>
            <a:p>
              <a:pPr marL="0" lvl="0" indent="0" algn="r" rtl="1">
                <a:spcBef>
                  <a:spcPts val="0"/>
                </a:spcBef>
                <a:spcAft>
                  <a:spcPts val="0"/>
                </a:spcAft>
                <a:buNone/>
              </a:pPr>
              <a:endParaRPr/>
            </a:p>
          </p:txBody>
        </p:sp>
        <p:sp>
          <p:nvSpPr>
            <p:cNvPr id="388" name="Google Shape;388;p19"/>
            <p:cNvSpPr/>
            <p:nvPr/>
          </p:nvSpPr>
          <p:spPr>
            <a:xfrm>
              <a:off x="6356127" y="2924624"/>
              <a:ext cx="1088392" cy="1088804"/>
            </a:xfrm>
            <a:custGeom>
              <a:avLst/>
              <a:gdLst/>
              <a:ahLst/>
              <a:cxnLst/>
              <a:rect l="l" t="t" r="r" b="b"/>
              <a:pathLst>
                <a:path w="34326" h="34339" extrusionOk="0">
                  <a:moveTo>
                    <a:pt x="17169" y="1"/>
                  </a:moveTo>
                  <a:cubicBezTo>
                    <a:pt x="7692" y="1"/>
                    <a:pt x="0" y="7692"/>
                    <a:pt x="0" y="17170"/>
                  </a:cubicBezTo>
                  <a:cubicBezTo>
                    <a:pt x="0" y="26647"/>
                    <a:pt x="7692" y="34338"/>
                    <a:pt x="17169" y="34338"/>
                  </a:cubicBezTo>
                  <a:cubicBezTo>
                    <a:pt x="26646" y="34338"/>
                    <a:pt x="34326" y="26647"/>
                    <a:pt x="34326" y="17170"/>
                  </a:cubicBezTo>
                  <a:cubicBezTo>
                    <a:pt x="34326" y="7692"/>
                    <a:pt x="26646" y="1"/>
                    <a:pt x="17169" y="1"/>
                  </a:cubicBezTo>
                  <a:close/>
                </a:path>
              </a:pathLst>
            </a:custGeom>
            <a:solidFill>
              <a:srgbClr val="FFFFFF"/>
            </a:solidFill>
            <a:ln>
              <a:noFill/>
            </a:ln>
          </p:spPr>
          <p:txBody>
            <a:bodyPr spcFirstLastPara="1" wrap="square" lIns="91425" tIns="91425" rIns="91425" bIns="91425" anchor="ctr" anchorCtr="0">
              <a:noAutofit/>
            </a:bodyPr>
            <a:lstStyle/>
            <a:p>
              <a:pPr lvl="0" algn="ctr" rtl="1"/>
              <a:r>
                <a:rPr lang="fa-IR" sz="1200" dirty="0">
                  <a:solidFill>
                    <a:srgbClr val="434343"/>
                  </a:solidFill>
                  <a:latin typeface="Shabnam" panose="020B0603030804020204" pitchFamily="34" charset="-78"/>
                  <a:ea typeface="Roboto"/>
                  <a:cs typeface="B Titr" panose="00000700000000000000" pitchFamily="2" charset="-78"/>
                  <a:sym typeface="Roboto"/>
                </a:rPr>
                <a:t>روش‌های دیگر ترک اعتیاد (مثل سم‌زدایی با متادون)</a:t>
              </a:r>
            </a:p>
          </p:txBody>
        </p:sp>
      </p:grpSp>
    </p:spTree>
  </p:cSld>
  <p:clrMapOvr>
    <a:masterClrMapping/>
  </p:clrMapOvr>
  <p:transition spd="slow">
    <p:push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65"/>
        <p:cNvGrpSpPr/>
        <p:nvPr/>
      </p:nvGrpSpPr>
      <p:grpSpPr>
        <a:xfrm>
          <a:off x="0" y="0"/>
          <a:ext cx="0" cy="0"/>
          <a:chOff x="0" y="0"/>
          <a:chExt cx="0" cy="0"/>
        </a:xfrm>
      </p:grpSpPr>
      <p:sp>
        <p:nvSpPr>
          <p:cNvPr id="2366" name="Google Shape;2366;p43"/>
          <p:cNvSpPr txBox="1">
            <a:spLocks noGrp="1"/>
          </p:cNvSpPr>
          <p:nvPr>
            <p:ph type="title"/>
          </p:nvPr>
        </p:nvSpPr>
        <p:spPr>
          <a:xfrm>
            <a:off x="658281" y="296050"/>
            <a:ext cx="7723500" cy="481200"/>
          </a:xfrm>
          <a:prstGeom prst="rect">
            <a:avLst/>
          </a:prstGeom>
        </p:spPr>
        <p:txBody>
          <a:bodyPr spcFirstLastPara="1" wrap="square" lIns="91425" tIns="91425" rIns="91425" bIns="91425" anchor="ctr" anchorCtr="0">
            <a:noAutofit/>
          </a:bodyPr>
          <a:lstStyle/>
          <a:p>
            <a:pPr lvl="0" algn="ctr" rtl="1"/>
            <a:r>
              <a:rPr lang="fa-IR" sz="2800" dirty="0">
                <a:solidFill>
                  <a:schemeClr val="accent1"/>
                </a:solidFill>
              </a:rPr>
              <a:t>(هیچ عقیده‌ای ندارد...) </a:t>
            </a:r>
            <a:r>
              <a:rPr lang="fa-IR" sz="2800" dirty="0">
                <a:solidFill>
                  <a:schemeClr val="accent2">
                    <a:lumMod val="50000"/>
                  </a:schemeClr>
                </a:solidFill>
              </a:rPr>
              <a:t>به چه معناست؟</a:t>
            </a:r>
            <a:endParaRPr sz="2800" dirty="0">
              <a:solidFill>
                <a:schemeClr val="accent2">
                  <a:lumMod val="50000"/>
                </a:schemeClr>
              </a:solidFill>
            </a:endParaRPr>
          </a:p>
        </p:txBody>
      </p:sp>
      <p:sp>
        <p:nvSpPr>
          <p:cNvPr id="2" name="Rectangle: Rounded Corners 1">
            <a:extLst>
              <a:ext uri="{FF2B5EF4-FFF2-40B4-BE49-F238E27FC236}">
                <a16:creationId xmlns:a16="http://schemas.microsoft.com/office/drawing/2014/main" id="{2B304842-A4CC-42DE-AF41-FC0F0C66155D}"/>
              </a:ext>
            </a:extLst>
          </p:cNvPr>
          <p:cNvSpPr/>
          <p:nvPr/>
        </p:nvSpPr>
        <p:spPr>
          <a:xfrm>
            <a:off x="606287" y="1093304"/>
            <a:ext cx="7827488" cy="3513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50000"/>
              </a:lnSpc>
            </a:pPr>
            <a:r>
              <a:rPr lang="fa-IR" sz="2000" dirty="0">
                <a:cs typeface="B Titr" panose="00000700000000000000" pitchFamily="2" charset="-78"/>
              </a:rPr>
              <a:t> این بدان معنا نیست که اعضای انجمن به عنوان شخص عقیده ندارند. بلکه انجمن به عنوان یک کل عقیده‌ای ندارد.</a:t>
            </a:r>
          </a:p>
          <a:p>
            <a:pPr algn="ctr">
              <a:lnSpc>
                <a:spcPct val="150000"/>
              </a:lnSpc>
            </a:pPr>
            <a:endParaRPr lang="fa-IR" sz="2000" dirty="0">
              <a:cs typeface="B Titr" panose="00000700000000000000" pitchFamily="2" charset="-78"/>
            </a:endParaRPr>
          </a:p>
          <a:p>
            <a:pPr algn="ctr">
              <a:lnSpc>
                <a:spcPct val="150000"/>
              </a:lnSpc>
            </a:pPr>
            <a:r>
              <a:rPr lang="fa-IR" sz="2000" dirty="0">
                <a:cs typeface="B Titr" panose="00000700000000000000" pitchFamily="2" charset="-78"/>
              </a:rPr>
              <a:t>انجمن نه موافق چیزی است و نه مخالف آن. ما "خنثی" هستیم</a:t>
            </a:r>
          </a:p>
        </p:txBody>
      </p:sp>
    </p:spTree>
  </p:cSld>
  <p:clrMapOvr>
    <a:masterClrMapping/>
  </p:clrMapOvr>
  <p:transition spd="slow">
    <p:push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6589644" y="188780"/>
            <a:ext cx="2295938" cy="481200"/>
          </a:xfrm>
          <a:prstGeom prst="rect">
            <a:avLst/>
          </a:prstGeom>
        </p:spPr>
        <p:txBody>
          <a:bodyPr spcFirstLastPara="1" wrap="square" lIns="91425" tIns="91425" rIns="91425" bIns="91425" anchor="ctr" anchorCtr="0">
            <a:noAutofit/>
          </a:bodyPr>
          <a:lstStyle/>
          <a:p>
            <a:pPr algn="ctr" rtl="1"/>
            <a:r>
              <a:rPr lang="fa-IR" sz="2800" dirty="0">
                <a:solidFill>
                  <a:schemeClr val="accent2">
                    <a:lumMod val="50000"/>
                  </a:schemeClr>
                </a:solidFill>
              </a:rPr>
              <a:t>نکته قابل تامل:</a:t>
            </a:r>
            <a:endParaRPr sz="2800" dirty="0">
              <a:solidFill>
                <a:schemeClr val="accent2">
                  <a:lumMod val="50000"/>
                </a:schemeClr>
              </a:solidFill>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168965" y="630459"/>
            <a:ext cx="8806070" cy="4324261"/>
          </a:xfrm>
          <a:prstGeom prst="rect">
            <a:avLst/>
          </a:prstGeom>
          <a:noFill/>
        </p:spPr>
        <p:txBody>
          <a:bodyPr wrap="square" rtlCol="1">
            <a:spAutoFit/>
          </a:bodyPr>
          <a:lstStyle/>
          <a:p>
            <a:pPr algn="ctr">
              <a:lnSpc>
                <a:spcPct val="200000"/>
              </a:lnSpc>
            </a:pPr>
            <a:r>
              <a:rPr lang="fa-IR" sz="2000" dirty="0">
                <a:cs typeface="B Titr" panose="00000700000000000000" pitchFamily="2" charset="-78"/>
              </a:rPr>
              <a:t>کتاب پایه در توضیح مسیرِ «کاملاً آماده» شدن در قدم ششم، (ترس از تغییر و ترس از ناشناخته‌ها) را توصیف می‌کند که می‌تواند مانع پیشرفت بهبودی ما شود. این ترس از تغییر( ترس از رها کردن) می‌تواند در تلاش‌های خدماتی ما نیز ظاهر شود.باید تمایل داشته باشیم درباره موضوعاتی که ممکن است تفرقه‌انگیز باشند صحبت کنیم، درباره دیدگاه‌های خود و دیگران صادق باشیم، اما در عین حال روشن‌بین باشیم که چگونه می‌توانیم به بهترین شکل به تازه‌واردی که امروز از در وارد می‌شود کمک کنیم؛ کسی که ممکن است نیازها یا دغدغه‌های متفاوتی نسبت به زمان تازه‌وارد بودنِ ما داشته باشد. </a:t>
            </a:r>
          </a:p>
        </p:txBody>
      </p:sp>
    </p:spTree>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2524540" y="188780"/>
            <a:ext cx="3861774" cy="481200"/>
          </a:xfrm>
          <a:prstGeom prst="rect">
            <a:avLst/>
          </a:prstGeom>
        </p:spPr>
        <p:txBody>
          <a:bodyPr spcFirstLastPara="1" wrap="square" lIns="91425" tIns="91425" rIns="91425" bIns="91425" anchor="ctr" anchorCtr="0">
            <a:noAutofit/>
          </a:bodyPr>
          <a:lstStyle/>
          <a:p>
            <a:pPr algn="ctr" rtl="1"/>
            <a:r>
              <a:rPr lang="fa-IR" sz="2800" dirty="0">
                <a:solidFill>
                  <a:schemeClr val="accent2">
                    <a:lumMod val="50000"/>
                  </a:schemeClr>
                </a:solidFill>
              </a:rPr>
              <a:t>مواردی برای بحث و گفتگو</a:t>
            </a:r>
            <a:endParaRPr sz="2800" dirty="0">
              <a:solidFill>
                <a:schemeClr val="accent2">
                  <a:lumMod val="50000"/>
                </a:schemeClr>
              </a:solidFill>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881989" y="1177453"/>
            <a:ext cx="7146875" cy="3431709"/>
          </a:xfrm>
          <a:prstGeom prst="rect">
            <a:avLst/>
          </a:prstGeom>
          <a:noFill/>
        </p:spPr>
        <p:txBody>
          <a:bodyPr wrap="square" rtlCol="1">
            <a:spAutoFit/>
          </a:bodyPr>
          <a:lstStyle/>
          <a:p>
            <a:pPr marL="457200" indent="-457200" algn="ctr" rtl="1">
              <a:lnSpc>
                <a:spcPct val="200000"/>
              </a:lnSpc>
              <a:buFont typeface="Wingdings" panose="05000000000000000000" pitchFamily="2" charset="2"/>
              <a:buChar char="ü"/>
            </a:pPr>
            <a:r>
              <a:rPr lang="fa-IR" sz="2800" dirty="0">
                <a:cs typeface="B Titr" panose="00000700000000000000" pitchFamily="2" charset="-78"/>
              </a:rPr>
              <a:t>یکی از اعضای با سابقه و شناخته شده انجمن در صفحه مجازی خود تبلیغ یک حزب سیاسی یا یک مذهب خاص را می کند. </a:t>
            </a:r>
            <a:r>
              <a:rPr lang="fa-IR" sz="2800" dirty="0">
                <a:solidFill>
                  <a:schemeClr val="accent6">
                    <a:lumMod val="75000"/>
                  </a:schemeClr>
                </a:solidFill>
                <a:cs typeface="B Titr" panose="00000700000000000000" pitchFamily="2" charset="-78"/>
              </a:rPr>
              <a:t>به نظر شما اینکار مغایر با سنت دهم است؟</a:t>
            </a:r>
          </a:p>
        </p:txBody>
      </p:sp>
    </p:spTree>
    <p:extLst>
      <p:ext uri="{BB962C8B-B14F-4D97-AF65-F5344CB8AC3E}">
        <p14:creationId xmlns:p14="http://schemas.microsoft.com/office/powerpoint/2010/main" val="3878728838"/>
      </p:ext>
    </p:extLst>
  </p:cSld>
  <p:clrMapOvr>
    <a:masterClrMapping/>
  </p:clrMapOvr>
  <p:transition spd="slow">
    <p:push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2641113" y="278233"/>
            <a:ext cx="3861774" cy="481200"/>
          </a:xfrm>
          <a:prstGeom prst="rect">
            <a:avLst/>
          </a:prstGeom>
        </p:spPr>
        <p:txBody>
          <a:bodyPr spcFirstLastPara="1" wrap="square" lIns="91425" tIns="91425" rIns="91425" bIns="91425" anchor="ctr" anchorCtr="0">
            <a:noAutofit/>
          </a:bodyPr>
          <a:lstStyle/>
          <a:p>
            <a:pPr algn="ctr" rtl="1"/>
            <a:r>
              <a:rPr lang="fa-IR" sz="2800" dirty="0">
                <a:solidFill>
                  <a:schemeClr val="accent2">
                    <a:lumMod val="50000"/>
                  </a:schemeClr>
                </a:solidFill>
              </a:rPr>
              <a:t>مواردی برای بحث و گفتگو</a:t>
            </a:r>
            <a:endParaRPr sz="2800" dirty="0">
              <a:solidFill>
                <a:schemeClr val="accent2">
                  <a:lumMod val="50000"/>
                </a:schemeClr>
              </a:solidFill>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840833" y="1286783"/>
            <a:ext cx="7462334" cy="2569934"/>
          </a:xfrm>
          <a:prstGeom prst="rect">
            <a:avLst/>
          </a:prstGeom>
          <a:noFill/>
        </p:spPr>
        <p:txBody>
          <a:bodyPr wrap="square" rtlCol="1">
            <a:spAutoFit/>
          </a:bodyPr>
          <a:lstStyle/>
          <a:p>
            <a:pPr marL="457200" indent="-457200" algn="ctr" rtl="1">
              <a:lnSpc>
                <a:spcPct val="200000"/>
              </a:lnSpc>
              <a:buFont typeface="Wingdings" panose="05000000000000000000" pitchFamily="2" charset="2"/>
              <a:buChar char="ü"/>
            </a:pPr>
            <a:r>
              <a:rPr lang="fa-IR" sz="2800" dirty="0">
                <a:cs typeface="B Titr" panose="00000700000000000000" pitchFamily="2" charset="-78"/>
              </a:rPr>
              <a:t>یک گروه انجمن تصمیم می‌گیرد پولی جمع کند و به یک مرکز بازپروری (کمپ) اهدا کند چون اکثر اعضای آنجا پاک شده‌اند.</a:t>
            </a:r>
            <a:r>
              <a:rPr lang="fa-IR" sz="2800" dirty="0">
                <a:solidFill>
                  <a:schemeClr val="accent6">
                    <a:lumMod val="75000"/>
                  </a:schemeClr>
                </a:solidFill>
                <a:cs typeface="B Titr" panose="00000700000000000000" pitchFamily="2" charset="-78"/>
              </a:rPr>
              <a:t>آیا این خلاف سنت دهم است؟</a:t>
            </a:r>
          </a:p>
        </p:txBody>
      </p:sp>
    </p:spTree>
    <p:extLst>
      <p:ext uri="{BB962C8B-B14F-4D97-AF65-F5344CB8AC3E}">
        <p14:creationId xmlns:p14="http://schemas.microsoft.com/office/powerpoint/2010/main" val="2021684234"/>
      </p:ext>
    </p:extLst>
  </p:cSld>
  <p:clrMapOvr>
    <a:masterClrMapping/>
  </p:clrMapOvr>
  <p:transition spd="slow">
    <p:push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5"/>
        <p:cNvGrpSpPr/>
        <p:nvPr/>
      </p:nvGrpSpPr>
      <p:grpSpPr>
        <a:xfrm>
          <a:off x="0" y="0"/>
          <a:ext cx="0" cy="0"/>
          <a:chOff x="0" y="0"/>
          <a:chExt cx="0" cy="0"/>
        </a:xfrm>
      </p:grpSpPr>
      <p:sp>
        <p:nvSpPr>
          <p:cNvPr id="1047" name="Google Shape;1047;p26"/>
          <p:cNvSpPr txBox="1">
            <a:spLocks noGrp="1"/>
          </p:cNvSpPr>
          <p:nvPr>
            <p:ph type="title"/>
          </p:nvPr>
        </p:nvSpPr>
        <p:spPr>
          <a:xfrm>
            <a:off x="2641113" y="278233"/>
            <a:ext cx="3861774" cy="481200"/>
          </a:xfrm>
          <a:prstGeom prst="rect">
            <a:avLst/>
          </a:prstGeom>
        </p:spPr>
        <p:txBody>
          <a:bodyPr spcFirstLastPara="1" wrap="square" lIns="91425" tIns="91425" rIns="91425" bIns="91425" anchor="ctr" anchorCtr="0">
            <a:noAutofit/>
          </a:bodyPr>
          <a:lstStyle/>
          <a:p>
            <a:pPr algn="ctr" rtl="1"/>
            <a:r>
              <a:rPr lang="fa-IR" sz="2800" dirty="0">
                <a:solidFill>
                  <a:schemeClr val="accent2">
                    <a:lumMod val="50000"/>
                  </a:schemeClr>
                </a:solidFill>
              </a:rPr>
              <a:t>مواردی برای بحث و گفتگو</a:t>
            </a:r>
            <a:endParaRPr sz="2800" dirty="0">
              <a:solidFill>
                <a:schemeClr val="accent2">
                  <a:lumMod val="50000"/>
                </a:schemeClr>
              </a:solidFill>
            </a:endParaRPr>
          </a:p>
        </p:txBody>
      </p:sp>
      <p:sp>
        <p:nvSpPr>
          <p:cNvPr id="2" name="TextBox 1">
            <a:extLst>
              <a:ext uri="{FF2B5EF4-FFF2-40B4-BE49-F238E27FC236}">
                <a16:creationId xmlns:a16="http://schemas.microsoft.com/office/drawing/2014/main" id="{CA734801-870B-4F57-A28D-A2A685A0EE72}"/>
              </a:ext>
            </a:extLst>
          </p:cNvPr>
          <p:cNvSpPr txBox="1"/>
          <p:nvPr/>
        </p:nvSpPr>
        <p:spPr>
          <a:xfrm>
            <a:off x="840832" y="1286783"/>
            <a:ext cx="7617367" cy="2569934"/>
          </a:xfrm>
          <a:prstGeom prst="rect">
            <a:avLst/>
          </a:prstGeom>
          <a:noFill/>
        </p:spPr>
        <p:txBody>
          <a:bodyPr wrap="square" rtlCol="1">
            <a:spAutoFit/>
          </a:bodyPr>
          <a:lstStyle/>
          <a:p>
            <a:pPr marL="457200" indent="-457200" algn="ctr" rtl="1">
              <a:lnSpc>
                <a:spcPct val="200000"/>
              </a:lnSpc>
              <a:buFont typeface="Wingdings" panose="05000000000000000000" pitchFamily="2" charset="2"/>
              <a:buChar char="ü"/>
            </a:pPr>
            <a:r>
              <a:rPr lang="fa-IR" sz="2800" dirty="0">
                <a:cs typeface="B Titr" panose="00000700000000000000" pitchFamily="2" charset="-78"/>
              </a:rPr>
              <a:t>شهرداری می‌خواهد پارکی که محل برگزاری جلسه است را ببندد. اعضا به عنوان گروه طوماری را امضا می‌کنند تا جلوی این کار را بگیرند.</a:t>
            </a:r>
            <a:r>
              <a:rPr lang="fa-IR" sz="2800" dirty="0">
                <a:solidFill>
                  <a:schemeClr val="accent6">
                    <a:lumMod val="75000"/>
                  </a:schemeClr>
                </a:solidFill>
                <a:cs typeface="B Titr" panose="00000700000000000000" pitchFamily="2" charset="-78"/>
              </a:rPr>
              <a:t>آیا این خلاف سنت دهم است؟</a:t>
            </a:r>
          </a:p>
        </p:txBody>
      </p:sp>
    </p:spTree>
    <p:extLst>
      <p:ext uri="{BB962C8B-B14F-4D97-AF65-F5344CB8AC3E}">
        <p14:creationId xmlns:p14="http://schemas.microsoft.com/office/powerpoint/2010/main" val="2485598326"/>
      </p:ext>
    </p:extLst>
  </p:cSld>
  <p:clrMapOvr>
    <a:masterClrMapping/>
  </p:clrMapOvr>
  <p:transition spd="slow">
    <p:push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5"/>
        <p:cNvGrpSpPr/>
        <p:nvPr/>
      </p:nvGrpSpPr>
      <p:grpSpPr>
        <a:xfrm>
          <a:off x="0" y="0"/>
          <a:ext cx="0" cy="0"/>
          <a:chOff x="0" y="0"/>
          <a:chExt cx="0" cy="0"/>
        </a:xfrm>
      </p:grpSpPr>
      <p:sp>
        <p:nvSpPr>
          <p:cNvPr id="1366" name="Google Shape;1366;p31"/>
          <p:cNvSpPr txBox="1">
            <a:spLocks noGrp="1"/>
          </p:cNvSpPr>
          <p:nvPr>
            <p:ph type="title"/>
          </p:nvPr>
        </p:nvSpPr>
        <p:spPr>
          <a:xfrm>
            <a:off x="84110" y="4561997"/>
            <a:ext cx="3056655" cy="481200"/>
          </a:xfrm>
          <a:prstGeom prst="rect">
            <a:avLst/>
          </a:prstGeom>
        </p:spPr>
        <p:txBody>
          <a:bodyPr spcFirstLastPara="1" wrap="square" lIns="91425" tIns="91425" rIns="91425" bIns="91425" anchor="ctr" anchorCtr="0">
            <a:noAutofit/>
          </a:bodyPr>
          <a:lstStyle/>
          <a:p>
            <a:pPr algn="ctr" rtl="1"/>
            <a:r>
              <a:rPr lang="fa-IR" sz="2800" dirty="0"/>
              <a:t>با تشکر از توجه شما</a:t>
            </a:r>
            <a:endParaRPr sz="2800" dirty="0"/>
          </a:p>
        </p:txBody>
      </p:sp>
      <p:sp>
        <p:nvSpPr>
          <p:cNvPr id="2" name="TextBox 1">
            <a:extLst>
              <a:ext uri="{FF2B5EF4-FFF2-40B4-BE49-F238E27FC236}">
                <a16:creationId xmlns:a16="http://schemas.microsoft.com/office/drawing/2014/main" id="{9190A882-14F0-4BDF-9658-658C220A9F1F}"/>
              </a:ext>
            </a:extLst>
          </p:cNvPr>
          <p:cNvSpPr txBox="1"/>
          <p:nvPr/>
        </p:nvSpPr>
        <p:spPr>
          <a:xfrm>
            <a:off x="1355414" y="1500810"/>
            <a:ext cx="6433171" cy="2492990"/>
          </a:xfrm>
          <a:prstGeom prst="rect">
            <a:avLst/>
          </a:prstGeom>
          <a:noFill/>
        </p:spPr>
        <p:txBody>
          <a:bodyPr wrap="none" rtlCol="1">
            <a:spAutoFit/>
          </a:bodyPr>
          <a:lstStyle/>
          <a:p>
            <a:pPr algn="ctr" rtl="1">
              <a:lnSpc>
                <a:spcPct val="200000"/>
              </a:lnSpc>
            </a:pPr>
            <a:r>
              <a:rPr lang="fa-IR" sz="1600" dirty="0">
                <a:cs typeface="B Titr" panose="00000700000000000000" pitchFamily="2" charset="-78"/>
              </a:rPr>
              <a:t>همه در مورد چگونگیِ خدمتِ مؤثرتر، عقایدی دارند. </a:t>
            </a:r>
          </a:p>
          <a:p>
            <a:pPr algn="ctr" rtl="1">
              <a:lnSpc>
                <a:spcPct val="200000"/>
              </a:lnSpc>
            </a:pPr>
            <a:r>
              <a:rPr lang="fa-IR" sz="1600" dirty="0">
                <a:cs typeface="B Titr" panose="00000700000000000000" pitchFamily="2" charset="-78"/>
              </a:rPr>
              <a:t>وقتی که هر یک از ما طرح‌های مختلفی برای انجام کارها پیشنهاد می‌کنیم،</a:t>
            </a:r>
          </a:p>
          <a:p>
            <a:pPr algn="ctr" rtl="1">
              <a:lnSpc>
                <a:spcPct val="200000"/>
              </a:lnSpc>
            </a:pPr>
            <a:r>
              <a:rPr lang="fa-IR" sz="1600" dirty="0">
                <a:cs typeface="B Titr" panose="00000700000000000000" pitchFamily="2" charset="-78"/>
              </a:rPr>
              <a:t> چگونه از میان آنها یکی را انتخاب کنیم؟ در بحث‌های ما چه کسی حرف آخر را می‌زند؟ </a:t>
            </a:r>
          </a:p>
          <a:p>
            <a:pPr algn="ctr" rtl="1">
              <a:lnSpc>
                <a:spcPct val="200000"/>
              </a:lnSpc>
            </a:pPr>
            <a:r>
              <a:rPr lang="fa-IR" sz="1600" dirty="0">
                <a:cs typeface="B Titr" panose="00000700000000000000" pitchFamily="2" charset="-78"/>
              </a:rPr>
              <a:t>پاسخ ما این است که </a:t>
            </a:r>
            <a:r>
              <a:rPr lang="fa-IR" sz="1600" dirty="0">
                <a:solidFill>
                  <a:schemeClr val="accent1">
                    <a:lumMod val="75000"/>
                  </a:schemeClr>
                </a:solidFill>
                <a:cs typeface="B Titr" panose="00000700000000000000" pitchFamily="2" charset="-78"/>
              </a:rPr>
              <a:t>یک خداوند مهربان که سرچشمه اتحاد ماست</a:t>
            </a:r>
            <a:r>
              <a:rPr lang="fa-IR" sz="1600" dirty="0">
                <a:cs typeface="B Titr" panose="00000700000000000000" pitchFamily="2" charset="-78"/>
              </a:rPr>
              <a:t>، حرف آخر را می‌زند</a:t>
            </a:r>
          </a:p>
          <a:p>
            <a:pPr algn="ctr" rtl="1">
              <a:lnSpc>
                <a:spcPct val="200000"/>
              </a:lnSpc>
            </a:pPr>
            <a:r>
              <a:rPr lang="fa-IR" sz="1600" dirty="0">
                <a:cs typeface="B Titr" panose="00000700000000000000" pitchFamily="2" charset="-78"/>
              </a:rPr>
              <a:t>همان نیروی برتری که راهنمای بهبودی شخصی ماست. </a:t>
            </a:r>
            <a:r>
              <a:rPr lang="fa-IR" sz="1600" i="1" dirty="0">
                <a:cs typeface="B Titr" panose="00000700000000000000" pitchFamily="2" charset="-78"/>
              </a:rPr>
              <a:t>(سنت دوم)</a:t>
            </a:r>
            <a:endParaRPr lang="en-US" sz="1600" dirty="0">
              <a:cs typeface="B Titr" panose="00000700000000000000" pitchFamily="2" charset="-78"/>
            </a:endParaRPr>
          </a:p>
        </p:txBody>
      </p:sp>
      <p:pic>
        <p:nvPicPr>
          <p:cNvPr id="4" name="Picture 3">
            <a:extLst>
              <a:ext uri="{FF2B5EF4-FFF2-40B4-BE49-F238E27FC236}">
                <a16:creationId xmlns:a16="http://schemas.microsoft.com/office/drawing/2014/main" id="{23885B17-7B2B-4FE1-B4AE-0FCE91E5FBEE}"/>
              </a:ext>
            </a:extLst>
          </p:cNvPr>
          <p:cNvPicPr>
            <a:picLocks noChangeAspect="1"/>
          </p:cNvPicPr>
          <p:nvPr/>
        </p:nvPicPr>
        <p:blipFill>
          <a:blip r:embed="rId3"/>
          <a:stretch>
            <a:fillRect/>
          </a:stretch>
        </p:blipFill>
        <p:spPr>
          <a:xfrm>
            <a:off x="3947076" y="168965"/>
            <a:ext cx="1249846" cy="1249846"/>
          </a:xfrm>
          <a:prstGeom prst="rect">
            <a:avLst/>
          </a:prstGeom>
        </p:spPr>
      </p:pic>
    </p:spTree>
  </p:cSld>
  <p:clrMapOvr>
    <a:masterClrMapping/>
  </p:clrMapOvr>
  <p:transition spd="slow">
    <p:push dir="r"/>
  </p:transition>
</p:sld>
</file>

<file path=ppt/theme/theme1.xml><?xml version="1.0" encoding="utf-8"?>
<a:theme xmlns:a="http://schemas.openxmlformats.org/drawingml/2006/main" name="قالب پاورپوینت اینفوگرافیک تایم لاین">
  <a:themeElements>
    <a:clrScheme name="Simple Light">
      <a:dk1>
        <a:srgbClr val="000000"/>
      </a:dk1>
      <a:lt1>
        <a:srgbClr val="FFFFFF"/>
      </a:lt1>
      <a:dk2>
        <a:srgbClr val="595959"/>
      </a:dk2>
      <a:lt2>
        <a:srgbClr val="EEEEEE"/>
      </a:lt2>
      <a:accent1>
        <a:srgbClr val="5EB2FC"/>
      </a:accent1>
      <a:accent2>
        <a:srgbClr val="69E781"/>
      </a:accent2>
      <a:accent3>
        <a:srgbClr val="869FB2"/>
      </a:accent3>
      <a:accent4>
        <a:srgbClr val="4949E7"/>
      </a:accent4>
      <a:accent5>
        <a:srgbClr val="FCBD24"/>
      </a:accent5>
      <a:accent6>
        <a:srgbClr val="EC3A3B"/>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470</Words>
  <Application>Microsoft Office PowerPoint</Application>
  <PresentationFormat>On-screen Show (16:9)</PresentationFormat>
  <Paragraphs>33</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Shabnam</vt:lpstr>
      <vt:lpstr>Arial</vt:lpstr>
      <vt:lpstr>Roboto</vt:lpstr>
      <vt:lpstr>Fira Sans Extra Condensed Medium</vt:lpstr>
      <vt:lpstr>B Titr</vt:lpstr>
      <vt:lpstr>Wingdings</vt:lpstr>
      <vt:lpstr>قالب پاورپوینت اینفوگرافیک تایم لاین</vt:lpstr>
      <vt:lpstr>حفظ تمرکز انجمن بر پیام بهبودی</vt:lpstr>
      <vt:lpstr>معتادان گمنام، هيچ عقيده‌ای در مورد مسائل خارجی ندارد و   هزگز نباید به مسائل اجتماعی کشانده شودNA نام  </vt:lpstr>
      <vt:lpstr>بنظر شما مسائل خارجی شامل چه مواری میشود؟ </vt:lpstr>
      <vt:lpstr>(هیچ عقیده‌ای ندارد...) به چه معناست؟</vt:lpstr>
      <vt:lpstr>نکته قابل تامل:</vt:lpstr>
      <vt:lpstr>مواردی برای بحث و گفتگو</vt:lpstr>
      <vt:lpstr>مواردی برای بحث و گفتگو</vt:lpstr>
      <vt:lpstr>مواردی برای بحث و گفتگو</vt:lpstr>
      <vt:lpstr>با تشکر از توجه شما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Timeline Infographics</dc:title>
  <dc:creator>Mohammad</dc:creator>
  <cp:lastModifiedBy>REGION3</cp:lastModifiedBy>
  <cp:revision>18</cp:revision>
  <dcterms:modified xsi:type="dcterms:W3CDTF">2026-02-21T20:46:48Z</dcterms:modified>
</cp:coreProperties>
</file>