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9" r:id="rId1"/>
  </p:sldMasterIdLst>
  <p:notesMasterIdLst>
    <p:notesMasterId r:id="rId17"/>
  </p:notesMasterIdLst>
  <p:sldIdLst>
    <p:sldId id="256" r:id="rId2"/>
    <p:sldId id="260" r:id="rId3"/>
    <p:sldId id="536" r:id="rId4"/>
    <p:sldId id="261" r:id="rId5"/>
    <p:sldId id="262" r:id="rId6"/>
    <p:sldId id="535" r:id="rId7"/>
    <p:sldId id="265" r:id="rId8"/>
    <p:sldId id="537" r:id="rId9"/>
    <p:sldId id="538" r:id="rId10"/>
    <p:sldId id="267" r:id="rId11"/>
    <p:sldId id="539" r:id="rId12"/>
    <p:sldId id="540" r:id="rId13"/>
    <p:sldId id="541" r:id="rId14"/>
    <p:sldId id="542" r:id="rId15"/>
    <p:sldId id="290" r:id="rId16"/>
  </p:sldIdLst>
  <p:sldSz cx="9144000" cy="5143500" type="screen16x9"/>
  <p:notesSz cx="6858000" cy="9144000"/>
  <p:embeddedFontLst>
    <p:embeddedFont>
      <p:font typeface="Agency FB" panose="020B0503020202020204" pitchFamily="34" charset="0"/>
      <p:regular r:id="rId18"/>
      <p:bold r:id="rId19"/>
    </p:embeddedFont>
    <p:embeddedFont>
      <p:font typeface="Arabic Typesetting" panose="03020402040406030203" pitchFamily="66" charset="-78"/>
      <p:regular r:id="rId20"/>
    </p:embeddedFont>
    <p:embeddedFont>
      <p:font typeface="B Nazanin" panose="00000400000000000000" pitchFamily="2" charset="-78"/>
      <p:regular r:id="rId21"/>
      <p:bold r:id="rId22"/>
    </p:embeddedFont>
    <p:embeddedFont>
      <p:font typeface="B Titr" panose="00000700000000000000" pitchFamily="2" charset="-78"/>
      <p:bold r:id="rId23"/>
    </p:embeddedFont>
    <p:embeddedFont>
      <p:font typeface="Bebas Neue" panose="020B0604020202020204" charset="0"/>
      <p:regular r:id="rId24"/>
    </p:embeddedFont>
    <p:embeddedFont>
      <p:font typeface="Nunito Light" panose="020B0604020202020204" charset="0"/>
      <p:regular r:id="rId25"/>
      <p:italic r:id="rId26"/>
    </p:embeddedFont>
    <p:embeddedFont>
      <p:font typeface="Raleway"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BDF4FD-5B33-4DF9-9C39-46CB63B2A3E3}">
  <a:tblStyle styleId="{87BDF4FD-5B33-4DF9-9C39-46CB63B2A3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15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029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292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8987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079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879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822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532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0"/>
            <a:ext cx="2683600" cy="963625"/>
          </a:xfrm>
          <a:custGeom>
            <a:avLst/>
            <a:gdLst/>
            <a:ahLst/>
            <a:cxnLst/>
            <a:rect l="l" t="t" r="r" b="b"/>
            <a:pathLst>
              <a:path w="107344" h="38545" extrusionOk="0">
                <a:moveTo>
                  <a:pt x="0" y="0"/>
                </a:moveTo>
                <a:lnTo>
                  <a:pt x="0" y="37755"/>
                </a:lnTo>
                <a:cubicBezTo>
                  <a:pt x="1964" y="38197"/>
                  <a:pt x="4358" y="38545"/>
                  <a:pt x="7032" y="38545"/>
                </a:cubicBezTo>
                <a:cubicBezTo>
                  <a:pt x="15535" y="38545"/>
                  <a:pt x="26871" y="35036"/>
                  <a:pt x="36232" y="19923"/>
                </a:cubicBezTo>
                <a:cubicBezTo>
                  <a:pt x="41759" y="11001"/>
                  <a:pt x="51213" y="8767"/>
                  <a:pt x="61458" y="8767"/>
                </a:cubicBezTo>
                <a:cubicBezTo>
                  <a:pt x="71734" y="8767"/>
                  <a:pt x="82806" y="11014"/>
                  <a:pt x="91511" y="11014"/>
                </a:cubicBezTo>
                <a:cubicBezTo>
                  <a:pt x="100145" y="11014"/>
                  <a:pt x="106451" y="8804"/>
                  <a:pt x="10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0" name="Google Shape;10;p2"/>
          <p:cNvCxnSpPr/>
          <p:nvPr/>
        </p:nvCxnSpPr>
        <p:spPr>
          <a:xfrm>
            <a:off x="-4910" y="4805063"/>
            <a:ext cx="3040800" cy="0"/>
          </a:xfrm>
          <a:prstGeom prst="straightConnector1">
            <a:avLst/>
          </a:prstGeom>
          <a:noFill/>
          <a:ln w="9525" cap="flat" cmpd="sng">
            <a:solidFill>
              <a:schemeClr val="dk1"/>
            </a:solidFill>
            <a:prstDash val="solid"/>
            <a:round/>
            <a:headEnd type="none" w="med" len="med"/>
            <a:tailEnd type="none" w="med" len="med"/>
          </a:ln>
        </p:spPr>
      </p:cxnSp>
      <p:sp>
        <p:nvSpPr>
          <p:cNvPr id="11" name="Google Shape;11;p2"/>
          <p:cNvSpPr txBox="1">
            <a:spLocks noGrp="1"/>
          </p:cNvSpPr>
          <p:nvPr>
            <p:ph type="ctrTitle"/>
          </p:nvPr>
        </p:nvSpPr>
        <p:spPr>
          <a:xfrm>
            <a:off x="713225" y="1248438"/>
            <a:ext cx="3803100" cy="18750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500">
                <a:cs typeface="B Titr" panose="00000700000000000000" pitchFamily="2" charset="-78"/>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2" name="Google Shape;12;p2"/>
          <p:cNvSpPr txBox="1">
            <a:spLocks noGrp="1"/>
          </p:cNvSpPr>
          <p:nvPr>
            <p:ph type="subTitle" idx="1"/>
          </p:nvPr>
        </p:nvSpPr>
        <p:spPr>
          <a:xfrm>
            <a:off x="713225" y="3295363"/>
            <a:ext cx="2576100" cy="599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400">
                <a:solidFill>
                  <a:schemeClr val="dk1"/>
                </a:solidFill>
                <a:cs typeface="B Nazanin" panose="00000400000000000000" pitchFamily="2" charset="-78"/>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4"/>
        <p:cNvGrpSpPr/>
        <p:nvPr/>
      </p:nvGrpSpPr>
      <p:grpSpPr>
        <a:xfrm>
          <a:off x="0" y="0"/>
          <a:ext cx="0" cy="0"/>
          <a:chOff x="0" y="0"/>
          <a:chExt cx="0" cy="0"/>
        </a:xfrm>
      </p:grpSpPr>
      <p:grpSp>
        <p:nvGrpSpPr>
          <p:cNvPr id="235" name="Google Shape;235;p30"/>
          <p:cNvGrpSpPr/>
          <p:nvPr/>
        </p:nvGrpSpPr>
        <p:grpSpPr>
          <a:xfrm>
            <a:off x="-9821" y="338444"/>
            <a:ext cx="9153820" cy="4466613"/>
            <a:chOff x="-9875" y="338444"/>
            <a:chExt cx="9153820" cy="4466613"/>
          </a:xfrm>
        </p:grpSpPr>
        <p:cxnSp>
          <p:nvCxnSpPr>
            <p:cNvPr id="236" name="Google Shape;236;p30"/>
            <p:cNvCxnSpPr/>
            <p:nvPr/>
          </p:nvCxnSpPr>
          <p:spPr>
            <a:xfrm rot="10800000">
              <a:off x="6103145" y="338444"/>
              <a:ext cx="3040800" cy="0"/>
            </a:xfrm>
            <a:prstGeom prst="straightConnector1">
              <a:avLst/>
            </a:prstGeom>
            <a:noFill/>
            <a:ln w="9525" cap="flat" cmpd="sng">
              <a:solidFill>
                <a:schemeClr val="dk1"/>
              </a:solidFill>
              <a:prstDash val="solid"/>
              <a:round/>
              <a:headEnd type="none" w="med" len="med"/>
              <a:tailEnd type="none" w="med" len="med"/>
            </a:ln>
          </p:spPr>
        </p:cxnSp>
        <p:cxnSp>
          <p:nvCxnSpPr>
            <p:cNvPr id="237" name="Google Shape;237;p30"/>
            <p:cNvCxnSpPr/>
            <p:nvPr/>
          </p:nvCxnSpPr>
          <p:spPr>
            <a:xfrm rot="10800000">
              <a:off x="-9875" y="4805056"/>
              <a:ext cx="2055600" cy="0"/>
            </a:xfrm>
            <a:prstGeom prst="straightConnector1">
              <a:avLst/>
            </a:prstGeom>
            <a:noFill/>
            <a:ln w="9525" cap="flat" cmpd="sng">
              <a:solidFill>
                <a:schemeClr val="dk1"/>
              </a:solidFill>
              <a:prstDash val="solid"/>
              <a:round/>
              <a:headEnd type="none" w="med" len="med"/>
              <a:tailEnd type="none" w="med" len="med"/>
            </a:ln>
          </p:spPr>
        </p:cxnSp>
      </p:grpSp>
      <p:grpSp>
        <p:nvGrpSpPr>
          <p:cNvPr id="238" name="Google Shape;238;p30"/>
          <p:cNvGrpSpPr/>
          <p:nvPr/>
        </p:nvGrpSpPr>
        <p:grpSpPr>
          <a:xfrm>
            <a:off x="-468475" y="-585250"/>
            <a:ext cx="9612463" cy="5727838"/>
            <a:chOff x="-468475" y="-585250"/>
            <a:chExt cx="9612463" cy="5727838"/>
          </a:xfrm>
        </p:grpSpPr>
        <p:sp>
          <p:nvSpPr>
            <p:cNvPr id="239" name="Google Shape;239;p30"/>
            <p:cNvSpPr/>
            <p:nvPr/>
          </p:nvSpPr>
          <p:spPr>
            <a:xfrm>
              <a:off x="-468475" y="-585250"/>
              <a:ext cx="1181700" cy="11817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Plus Jakarta Sans"/>
                <a:ea typeface="Plus Jakarta Sans"/>
                <a:cs typeface="B Nazanin" panose="00000400000000000000" pitchFamily="2" charset="-78"/>
                <a:sym typeface="Plus Jakarta Sans"/>
              </a:endParaRPr>
            </a:p>
          </p:txBody>
        </p:sp>
        <p:sp>
          <p:nvSpPr>
            <p:cNvPr id="240" name="Google Shape;240;p30"/>
            <p:cNvSpPr/>
            <p:nvPr/>
          </p:nvSpPr>
          <p:spPr>
            <a:xfrm rot="5400000" flipH="1">
              <a:off x="7320375" y="3318975"/>
              <a:ext cx="2683600" cy="963625"/>
            </a:xfrm>
            <a:custGeom>
              <a:avLst/>
              <a:gdLst/>
              <a:ahLst/>
              <a:cxnLst/>
              <a:rect l="l" t="t" r="r" b="b"/>
              <a:pathLst>
                <a:path w="107344" h="38545" extrusionOk="0">
                  <a:moveTo>
                    <a:pt x="0" y="0"/>
                  </a:moveTo>
                  <a:lnTo>
                    <a:pt x="0" y="37755"/>
                  </a:lnTo>
                  <a:cubicBezTo>
                    <a:pt x="1964" y="38197"/>
                    <a:pt x="4358" y="38545"/>
                    <a:pt x="7032" y="38545"/>
                  </a:cubicBezTo>
                  <a:cubicBezTo>
                    <a:pt x="15535" y="38545"/>
                    <a:pt x="26871" y="35036"/>
                    <a:pt x="36232" y="19923"/>
                  </a:cubicBezTo>
                  <a:cubicBezTo>
                    <a:pt x="41759" y="11001"/>
                    <a:pt x="51213" y="8767"/>
                    <a:pt x="61458" y="8767"/>
                  </a:cubicBezTo>
                  <a:cubicBezTo>
                    <a:pt x="71734" y="8767"/>
                    <a:pt x="82806" y="11014"/>
                    <a:pt x="91511" y="11014"/>
                  </a:cubicBezTo>
                  <a:cubicBezTo>
                    <a:pt x="100145" y="11014"/>
                    <a:pt x="106451" y="8804"/>
                    <a:pt x="10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rot="10800000">
            <a:off x="6460350" y="4179875"/>
            <a:ext cx="2683600" cy="963625"/>
          </a:xfrm>
          <a:custGeom>
            <a:avLst/>
            <a:gdLst/>
            <a:ahLst/>
            <a:cxnLst/>
            <a:rect l="l" t="t" r="r" b="b"/>
            <a:pathLst>
              <a:path w="107344" h="38545" extrusionOk="0">
                <a:moveTo>
                  <a:pt x="0" y="0"/>
                </a:moveTo>
                <a:lnTo>
                  <a:pt x="0" y="37755"/>
                </a:lnTo>
                <a:cubicBezTo>
                  <a:pt x="1964" y="38197"/>
                  <a:pt x="4358" y="38545"/>
                  <a:pt x="7032" y="38545"/>
                </a:cubicBezTo>
                <a:cubicBezTo>
                  <a:pt x="15535" y="38545"/>
                  <a:pt x="26871" y="35036"/>
                  <a:pt x="36232" y="19923"/>
                </a:cubicBezTo>
                <a:cubicBezTo>
                  <a:pt x="41759" y="11001"/>
                  <a:pt x="51213" y="8767"/>
                  <a:pt x="61458" y="8767"/>
                </a:cubicBezTo>
                <a:cubicBezTo>
                  <a:pt x="71734" y="8767"/>
                  <a:pt x="82806" y="11014"/>
                  <a:pt x="91511" y="11014"/>
                </a:cubicBezTo>
                <a:cubicBezTo>
                  <a:pt x="100145" y="11014"/>
                  <a:pt x="106451" y="8804"/>
                  <a:pt x="10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5" name="Google Shape;15;p3"/>
          <p:cNvCxnSpPr/>
          <p:nvPr/>
        </p:nvCxnSpPr>
        <p:spPr>
          <a:xfrm rot="10800000">
            <a:off x="6103145" y="338444"/>
            <a:ext cx="3040800" cy="0"/>
          </a:xfrm>
          <a:prstGeom prst="straightConnector1">
            <a:avLst/>
          </a:prstGeom>
          <a:noFill/>
          <a:ln w="9525" cap="flat" cmpd="sng">
            <a:solidFill>
              <a:schemeClr val="dk1"/>
            </a:solidFill>
            <a:prstDash val="solid"/>
            <a:round/>
            <a:headEnd type="none" w="med" len="med"/>
            <a:tailEnd type="none" w="med" len="med"/>
          </a:ln>
        </p:spPr>
      </p:cxnSp>
      <p:sp>
        <p:nvSpPr>
          <p:cNvPr id="16" name="Google Shape;16;p3"/>
          <p:cNvSpPr txBox="1">
            <a:spLocks noGrp="1"/>
          </p:cNvSpPr>
          <p:nvPr>
            <p:ph type="title"/>
          </p:nvPr>
        </p:nvSpPr>
        <p:spPr>
          <a:xfrm>
            <a:off x="5001250" y="2198775"/>
            <a:ext cx="3429600" cy="1016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cs typeface="B Titr" panose="00000700000000000000" pitchFamily="2" charset="-78"/>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7" name="Google Shape;17;p3"/>
          <p:cNvSpPr txBox="1">
            <a:spLocks noGrp="1"/>
          </p:cNvSpPr>
          <p:nvPr>
            <p:ph type="title" idx="2" hasCustomPrompt="1"/>
          </p:nvPr>
        </p:nvSpPr>
        <p:spPr>
          <a:xfrm>
            <a:off x="5087750" y="1235150"/>
            <a:ext cx="1752300" cy="963600"/>
          </a:xfrm>
          <a:prstGeom prst="rect">
            <a:avLst/>
          </a:prstGeom>
          <a:solidFill>
            <a:schemeClr val="dk2"/>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cs typeface="B Titr" panose="00000700000000000000" pitchFamily="2" charset="-78"/>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18" name="Google Shape;18;p3"/>
          <p:cNvSpPr txBox="1">
            <a:spLocks noGrp="1"/>
          </p:cNvSpPr>
          <p:nvPr>
            <p:ph type="subTitle" idx="1"/>
          </p:nvPr>
        </p:nvSpPr>
        <p:spPr>
          <a:xfrm>
            <a:off x="5001250" y="3215050"/>
            <a:ext cx="2560800" cy="69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cs typeface="B Nazanin" panose="00000400000000000000" pitchFamily="2" charset="-78"/>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713225" y="445025"/>
            <a:ext cx="3158400" cy="109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cs typeface="B Nazanin" panose="00000400000000000000" pitchFamily="2" charset="-78"/>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1" name="Google Shape;41;p7"/>
          <p:cNvSpPr txBox="1">
            <a:spLocks noGrp="1"/>
          </p:cNvSpPr>
          <p:nvPr>
            <p:ph type="subTitle" idx="1"/>
          </p:nvPr>
        </p:nvSpPr>
        <p:spPr>
          <a:xfrm>
            <a:off x="713225" y="1907000"/>
            <a:ext cx="3607800" cy="249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Plus Jakarta Sans Light"/>
              <a:buChar char="●"/>
              <a:defRPr>
                <a:cs typeface="B Nazanin" panose="00000400000000000000" pitchFamily="2" charset="-78"/>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dirty="0"/>
          </a:p>
        </p:txBody>
      </p:sp>
      <p:cxnSp>
        <p:nvCxnSpPr>
          <p:cNvPr id="42" name="Google Shape;42;p7"/>
          <p:cNvCxnSpPr/>
          <p:nvPr/>
        </p:nvCxnSpPr>
        <p:spPr>
          <a:xfrm rot="10800000">
            <a:off x="-9821" y="4805056"/>
            <a:ext cx="2055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569500" y="1555300"/>
            <a:ext cx="3861300" cy="2032800"/>
          </a:xfrm>
          <a:prstGeom prst="rect">
            <a:avLst/>
          </a:prstGeom>
        </p:spPr>
        <p:txBody>
          <a:bodyPr spcFirstLastPara="1" wrap="square" lIns="91425" tIns="91425" rIns="91425" bIns="91425" anchor="ctr" anchorCtr="0">
            <a:noAutofit/>
          </a:bodyPr>
          <a:lstStyle>
            <a:lvl1pPr lvl="0" algn="r">
              <a:lnSpc>
                <a:spcPct val="80000"/>
              </a:lnSpc>
              <a:spcBef>
                <a:spcPts val="0"/>
              </a:spcBef>
              <a:spcAft>
                <a:spcPts val="0"/>
              </a:spcAft>
              <a:buSzPts val="4800"/>
              <a:buNone/>
              <a:defRPr sz="6000">
                <a:cs typeface="B Titr" panose="00000700000000000000" pitchFamily="2" charset="-78"/>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cxnSp>
        <p:nvCxnSpPr>
          <p:cNvPr id="45" name="Google Shape;45;p8"/>
          <p:cNvCxnSpPr/>
          <p:nvPr/>
        </p:nvCxnSpPr>
        <p:spPr>
          <a:xfrm rot="10800000">
            <a:off x="6113020" y="338444"/>
            <a:ext cx="3040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p:cSld name="CUSTOM_4_2">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720000" y="1821450"/>
            <a:ext cx="3233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cs typeface="B Titr" panose="00000700000000000000" pitchFamily="2" charset="-78"/>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42" name="Google Shape;142;p21"/>
          <p:cNvSpPr txBox="1">
            <a:spLocks noGrp="1"/>
          </p:cNvSpPr>
          <p:nvPr>
            <p:ph type="subTitle" idx="1"/>
          </p:nvPr>
        </p:nvSpPr>
        <p:spPr>
          <a:xfrm>
            <a:off x="720000" y="2317950"/>
            <a:ext cx="3233100" cy="8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cs typeface="B Nazanin" panose="00000400000000000000" pitchFamily="2" charset="-78"/>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cs typeface="B Titr" panose="00000700000000000000" pitchFamily="2" charset="-78"/>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57" name="Google Shape;157;p23"/>
          <p:cNvSpPr txBox="1">
            <a:spLocks noGrp="1"/>
          </p:cNvSpPr>
          <p:nvPr>
            <p:ph type="subTitle" idx="1"/>
          </p:nvPr>
        </p:nvSpPr>
        <p:spPr>
          <a:xfrm>
            <a:off x="4764300" y="1815700"/>
            <a:ext cx="3659700" cy="234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cs typeface="B Nazanin" panose="00000400000000000000" pitchFamily="2" charset="-78"/>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58" name="Google Shape;158;p23"/>
          <p:cNvSpPr txBox="1">
            <a:spLocks noGrp="1"/>
          </p:cNvSpPr>
          <p:nvPr>
            <p:ph type="subTitle" idx="2"/>
          </p:nvPr>
        </p:nvSpPr>
        <p:spPr>
          <a:xfrm>
            <a:off x="720000" y="1815700"/>
            <a:ext cx="3659700" cy="234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cs typeface="B Nazanin" panose="00000400000000000000" pitchFamily="2" charset="-78"/>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cs typeface="B Titr" panose="00000700000000000000" pitchFamily="2" charset="-78"/>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75" name="Google Shape;175;p25"/>
          <p:cNvSpPr txBox="1">
            <a:spLocks noGrp="1"/>
          </p:cNvSpPr>
          <p:nvPr>
            <p:ph type="subTitle" idx="1"/>
          </p:nvPr>
        </p:nvSpPr>
        <p:spPr>
          <a:xfrm>
            <a:off x="720000" y="1917325"/>
            <a:ext cx="29550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cs typeface="B Nazanin" panose="00000400000000000000" pitchFamily="2" charset="-78"/>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76" name="Google Shape;176;p25"/>
          <p:cNvSpPr txBox="1">
            <a:spLocks noGrp="1"/>
          </p:cNvSpPr>
          <p:nvPr>
            <p:ph type="subTitle" idx="2"/>
          </p:nvPr>
        </p:nvSpPr>
        <p:spPr>
          <a:xfrm>
            <a:off x="4179707" y="1917325"/>
            <a:ext cx="29550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cs typeface="B Nazanin" panose="00000400000000000000" pitchFamily="2" charset="-78"/>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77" name="Google Shape;177;p25"/>
          <p:cNvSpPr txBox="1">
            <a:spLocks noGrp="1"/>
          </p:cNvSpPr>
          <p:nvPr>
            <p:ph type="subTitle" idx="3"/>
          </p:nvPr>
        </p:nvSpPr>
        <p:spPr>
          <a:xfrm>
            <a:off x="720000" y="3485775"/>
            <a:ext cx="29550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cs typeface="B Nazanin" panose="00000400000000000000" pitchFamily="2" charset="-78"/>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78" name="Google Shape;178;p25"/>
          <p:cNvSpPr txBox="1">
            <a:spLocks noGrp="1"/>
          </p:cNvSpPr>
          <p:nvPr>
            <p:ph type="subTitle" idx="4"/>
          </p:nvPr>
        </p:nvSpPr>
        <p:spPr>
          <a:xfrm>
            <a:off x="4179707" y="3485775"/>
            <a:ext cx="29550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cs typeface="B Nazanin" panose="00000400000000000000" pitchFamily="2" charset="-78"/>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79" name="Google Shape;179;p25"/>
          <p:cNvSpPr txBox="1">
            <a:spLocks noGrp="1"/>
          </p:cNvSpPr>
          <p:nvPr>
            <p:ph type="subTitle" idx="5"/>
          </p:nvPr>
        </p:nvSpPr>
        <p:spPr>
          <a:xfrm>
            <a:off x="720000" y="1633725"/>
            <a:ext cx="2955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Raleway"/>
                <a:ea typeface="B Titr" panose="00000700000000000000" pitchFamily="2" charset="-78"/>
                <a:cs typeface="B Titr" panose="00000700000000000000" pitchFamily="2" charset="-78"/>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180" name="Google Shape;180;p25"/>
          <p:cNvSpPr txBox="1">
            <a:spLocks noGrp="1"/>
          </p:cNvSpPr>
          <p:nvPr>
            <p:ph type="subTitle" idx="6"/>
          </p:nvPr>
        </p:nvSpPr>
        <p:spPr>
          <a:xfrm>
            <a:off x="720000" y="3202250"/>
            <a:ext cx="2955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Raleway"/>
                <a:ea typeface="B Titr" panose="00000700000000000000" pitchFamily="2" charset="-78"/>
                <a:cs typeface="B Titr" panose="00000700000000000000" pitchFamily="2" charset="-78"/>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181" name="Google Shape;181;p25"/>
          <p:cNvSpPr txBox="1">
            <a:spLocks noGrp="1"/>
          </p:cNvSpPr>
          <p:nvPr>
            <p:ph type="subTitle" idx="7"/>
          </p:nvPr>
        </p:nvSpPr>
        <p:spPr>
          <a:xfrm>
            <a:off x="4179701" y="1633725"/>
            <a:ext cx="2955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Raleway"/>
                <a:ea typeface="B Titr" panose="00000700000000000000" pitchFamily="2" charset="-78"/>
                <a:cs typeface="B Titr" panose="00000700000000000000" pitchFamily="2" charset="-78"/>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182" name="Google Shape;182;p25"/>
          <p:cNvSpPr txBox="1">
            <a:spLocks noGrp="1"/>
          </p:cNvSpPr>
          <p:nvPr>
            <p:ph type="subTitle" idx="8"/>
          </p:nvPr>
        </p:nvSpPr>
        <p:spPr>
          <a:xfrm>
            <a:off x="4179701" y="3202250"/>
            <a:ext cx="2955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Raleway"/>
                <a:ea typeface="B Titr" panose="00000700000000000000" pitchFamily="2" charset="-78"/>
                <a:cs typeface="B Titr" panose="00000700000000000000" pitchFamily="2" charset="-78"/>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grpSp>
        <p:nvGrpSpPr>
          <p:cNvPr id="183" name="Google Shape;183;p25"/>
          <p:cNvGrpSpPr/>
          <p:nvPr/>
        </p:nvGrpSpPr>
        <p:grpSpPr>
          <a:xfrm rot="10800000">
            <a:off x="-9850" y="-6086"/>
            <a:ext cx="9153849" cy="5149603"/>
            <a:chOff x="0" y="-6103"/>
            <a:chExt cx="9153849" cy="5149603"/>
          </a:xfrm>
        </p:grpSpPr>
        <p:sp>
          <p:nvSpPr>
            <p:cNvPr id="184" name="Google Shape;184;p25"/>
            <p:cNvSpPr/>
            <p:nvPr/>
          </p:nvSpPr>
          <p:spPr>
            <a:xfrm rot="10800000" flipH="1">
              <a:off x="0" y="4179875"/>
              <a:ext cx="2683600" cy="963625"/>
            </a:xfrm>
            <a:custGeom>
              <a:avLst/>
              <a:gdLst/>
              <a:ahLst/>
              <a:cxnLst/>
              <a:rect l="l" t="t" r="r" b="b"/>
              <a:pathLst>
                <a:path w="107344" h="38545" extrusionOk="0">
                  <a:moveTo>
                    <a:pt x="0" y="0"/>
                  </a:moveTo>
                  <a:lnTo>
                    <a:pt x="0" y="37755"/>
                  </a:lnTo>
                  <a:cubicBezTo>
                    <a:pt x="1964" y="38197"/>
                    <a:pt x="4358" y="38545"/>
                    <a:pt x="7032" y="38545"/>
                  </a:cubicBezTo>
                  <a:cubicBezTo>
                    <a:pt x="15535" y="38545"/>
                    <a:pt x="26871" y="35036"/>
                    <a:pt x="36232" y="19923"/>
                  </a:cubicBezTo>
                  <a:cubicBezTo>
                    <a:pt x="41759" y="11001"/>
                    <a:pt x="51213" y="8767"/>
                    <a:pt x="61458" y="8767"/>
                  </a:cubicBezTo>
                  <a:cubicBezTo>
                    <a:pt x="71734" y="8767"/>
                    <a:pt x="82806" y="11014"/>
                    <a:pt x="91511" y="11014"/>
                  </a:cubicBezTo>
                  <a:cubicBezTo>
                    <a:pt x="100145" y="11014"/>
                    <a:pt x="106451" y="8804"/>
                    <a:pt x="10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25"/>
            <p:cNvSpPr/>
            <p:nvPr/>
          </p:nvSpPr>
          <p:spPr>
            <a:xfrm rot="-5400000">
              <a:off x="7988803" y="-334807"/>
              <a:ext cx="836342" cy="1493750"/>
            </a:xfrm>
            <a:custGeom>
              <a:avLst/>
              <a:gdLst/>
              <a:ahLst/>
              <a:cxnLst/>
              <a:rect l="l" t="t" r="r" b="b"/>
              <a:pathLst>
                <a:path w="45226" h="80776" extrusionOk="0">
                  <a:moveTo>
                    <a:pt x="41139" y="1"/>
                  </a:moveTo>
                  <a:cubicBezTo>
                    <a:pt x="0" y="1"/>
                    <a:pt x="20803" y="59605"/>
                    <a:pt x="29489" y="80775"/>
                  </a:cubicBezTo>
                  <a:lnTo>
                    <a:pt x="45226" y="80775"/>
                  </a:lnTo>
                  <a:lnTo>
                    <a:pt x="45226" y="182"/>
                  </a:lnTo>
                  <a:cubicBezTo>
                    <a:pt x="43800" y="60"/>
                    <a:pt x="42439" y="1"/>
                    <a:pt x="41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6" name="Google Shape;186;p25"/>
          <p:cNvGrpSpPr/>
          <p:nvPr/>
        </p:nvGrpSpPr>
        <p:grpSpPr>
          <a:xfrm>
            <a:off x="0" y="338444"/>
            <a:ext cx="9143999" cy="4466613"/>
            <a:chOff x="0" y="338444"/>
            <a:chExt cx="9143999" cy="4466613"/>
          </a:xfrm>
        </p:grpSpPr>
        <p:cxnSp>
          <p:nvCxnSpPr>
            <p:cNvPr id="187" name="Google Shape;187;p25"/>
            <p:cNvCxnSpPr/>
            <p:nvPr/>
          </p:nvCxnSpPr>
          <p:spPr>
            <a:xfrm>
              <a:off x="7088399" y="4805056"/>
              <a:ext cx="2055600" cy="0"/>
            </a:xfrm>
            <a:prstGeom prst="straightConnector1">
              <a:avLst/>
            </a:prstGeom>
            <a:noFill/>
            <a:ln w="9525" cap="flat" cmpd="sng">
              <a:solidFill>
                <a:schemeClr val="dk1"/>
              </a:solidFill>
              <a:prstDash val="solid"/>
              <a:round/>
              <a:headEnd type="none" w="med" len="med"/>
              <a:tailEnd type="none" w="med" len="med"/>
            </a:ln>
          </p:spPr>
        </p:cxnSp>
        <p:cxnSp>
          <p:nvCxnSpPr>
            <p:cNvPr id="188" name="Google Shape;188;p25"/>
            <p:cNvCxnSpPr/>
            <p:nvPr/>
          </p:nvCxnSpPr>
          <p:spPr>
            <a:xfrm>
              <a:off x="0" y="338444"/>
              <a:ext cx="30408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713225" y="615700"/>
            <a:ext cx="4448100" cy="926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a:cs typeface="B Titr" panose="00000700000000000000" pitchFamily="2" charset="-78"/>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224" name="Google Shape;224;p28"/>
          <p:cNvSpPr txBox="1">
            <a:spLocks noGrp="1"/>
          </p:cNvSpPr>
          <p:nvPr>
            <p:ph type="subTitle" idx="1"/>
          </p:nvPr>
        </p:nvSpPr>
        <p:spPr>
          <a:xfrm>
            <a:off x="713225" y="1466200"/>
            <a:ext cx="4448100" cy="105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cs typeface="B Nazanin" panose="00000400000000000000" pitchFamily="2" charset="-78"/>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cxnSp>
        <p:nvCxnSpPr>
          <p:cNvPr id="226" name="Google Shape;226;p28"/>
          <p:cNvCxnSpPr/>
          <p:nvPr/>
        </p:nvCxnSpPr>
        <p:spPr>
          <a:xfrm rot="10800000">
            <a:off x="-9821" y="4805056"/>
            <a:ext cx="2055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7"/>
        <p:cNvGrpSpPr/>
        <p:nvPr/>
      </p:nvGrpSpPr>
      <p:grpSpPr>
        <a:xfrm>
          <a:off x="0" y="0"/>
          <a:ext cx="0" cy="0"/>
          <a:chOff x="0" y="0"/>
          <a:chExt cx="0" cy="0"/>
        </a:xfrm>
      </p:grpSpPr>
      <p:grpSp>
        <p:nvGrpSpPr>
          <p:cNvPr id="228" name="Google Shape;228;p29"/>
          <p:cNvGrpSpPr/>
          <p:nvPr/>
        </p:nvGrpSpPr>
        <p:grpSpPr>
          <a:xfrm rot="10800000">
            <a:off x="-1299400" y="-6086"/>
            <a:ext cx="10443399" cy="5149586"/>
            <a:chOff x="0" y="-6086"/>
            <a:chExt cx="10443399" cy="5149586"/>
          </a:xfrm>
        </p:grpSpPr>
        <p:sp>
          <p:nvSpPr>
            <p:cNvPr id="229" name="Google Shape;229;p29"/>
            <p:cNvSpPr/>
            <p:nvPr/>
          </p:nvSpPr>
          <p:spPr>
            <a:xfrm rot="10800000" flipH="1">
              <a:off x="0" y="4179875"/>
              <a:ext cx="2683600" cy="963625"/>
            </a:xfrm>
            <a:custGeom>
              <a:avLst/>
              <a:gdLst/>
              <a:ahLst/>
              <a:cxnLst/>
              <a:rect l="l" t="t" r="r" b="b"/>
              <a:pathLst>
                <a:path w="107344" h="38545" extrusionOk="0">
                  <a:moveTo>
                    <a:pt x="0" y="0"/>
                  </a:moveTo>
                  <a:lnTo>
                    <a:pt x="0" y="37755"/>
                  </a:lnTo>
                  <a:cubicBezTo>
                    <a:pt x="1964" y="38197"/>
                    <a:pt x="4358" y="38545"/>
                    <a:pt x="7032" y="38545"/>
                  </a:cubicBezTo>
                  <a:cubicBezTo>
                    <a:pt x="15535" y="38545"/>
                    <a:pt x="26871" y="35036"/>
                    <a:pt x="36232" y="19923"/>
                  </a:cubicBezTo>
                  <a:cubicBezTo>
                    <a:pt x="41759" y="11001"/>
                    <a:pt x="51213" y="8767"/>
                    <a:pt x="61458" y="8767"/>
                  </a:cubicBezTo>
                  <a:cubicBezTo>
                    <a:pt x="71734" y="8767"/>
                    <a:pt x="82806" y="11014"/>
                    <a:pt x="91511" y="11014"/>
                  </a:cubicBezTo>
                  <a:cubicBezTo>
                    <a:pt x="100145" y="11014"/>
                    <a:pt x="106451" y="8804"/>
                    <a:pt x="10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29"/>
            <p:cNvSpPr/>
            <p:nvPr/>
          </p:nvSpPr>
          <p:spPr>
            <a:xfrm rot="-5400000">
              <a:off x="8868374" y="-450461"/>
              <a:ext cx="1130650" cy="2019400"/>
            </a:xfrm>
            <a:custGeom>
              <a:avLst/>
              <a:gdLst/>
              <a:ahLst/>
              <a:cxnLst/>
              <a:rect l="l" t="t" r="r" b="b"/>
              <a:pathLst>
                <a:path w="45226" h="80776" extrusionOk="0">
                  <a:moveTo>
                    <a:pt x="41139" y="1"/>
                  </a:moveTo>
                  <a:cubicBezTo>
                    <a:pt x="0" y="1"/>
                    <a:pt x="20803" y="59605"/>
                    <a:pt x="29489" y="80775"/>
                  </a:cubicBezTo>
                  <a:lnTo>
                    <a:pt x="45226" y="80775"/>
                  </a:lnTo>
                  <a:lnTo>
                    <a:pt x="45226" y="182"/>
                  </a:lnTo>
                  <a:cubicBezTo>
                    <a:pt x="43800" y="60"/>
                    <a:pt x="42439" y="1"/>
                    <a:pt x="41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1" name="Google Shape;231;p29"/>
          <p:cNvGrpSpPr/>
          <p:nvPr/>
        </p:nvGrpSpPr>
        <p:grpSpPr>
          <a:xfrm flipH="1">
            <a:off x="-9821" y="338444"/>
            <a:ext cx="9153820" cy="4466613"/>
            <a:chOff x="-9875" y="338444"/>
            <a:chExt cx="9153820" cy="4466613"/>
          </a:xfrm>
        </p:grpSpPr>
        <p:cxnSp>
          <p:nvCxnSpPr>
            <p:cNvPr id="232" name="Google Shape;232;p29"/>
            <p:cNvCxnSpPr/>
            <p:nvPr/>
          </p:nvCxnSpPr>
          <p:spPr>
            <a:xfrm rot="10800000">
              <a:off x="6103145" y="338444"/>
              <a:ext cx="3040800" cy="0"/>
            </a:xfrm>
            <a:prstGeom prst="straightConnector1">
              <a:avLst/>
            </a:prstGeom>
            <a:noFill/>
            <a:ln w="9525" cap="flat" cmpd="sng">
              <a:solidFill>
                <a:schemeClr val="dk1"/>
              </a:solidFill>
              <a:prstDash val="solid"/>
              <a:round/>
              <a:headEnd type="none" w="med" len="med"/>
              <a:tailEnd type="none" w="med" len="med"/>
            </a:ln>
          </p:spPr>
        </p:cxnSp>
        <p:cxnSp>
          <p:nvCxnSpPr>
            <p:cNvPr id="233" name="Google Shape;233;p29"/>
            <p:cNvCxnSpPr/>
            <p:nvPr/>
          </p:nvCxnSpPr>
          <p:spPr>
            <a:xfrm rot="10800000">
              <a:off x="-9875" y="4805056"/>
              <a:ext cx="20556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dirty="0"/>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Plus Jakarta Sans"/>
              <a:buChar char="●"/>
              <a:defRPr sz="1200">
                <a:solidFill>
                  <a:schemeClr val="dk1"/>
                </a:solidFill>
                <a:latin typeface="Plus Jakarta Sans"/>
                <a:ea typeface="Plus Jakarta Sans"/>
                <a:cs typeface="Plus Jakarta Sans"/>
                <a:sym typeface="Plus Jakarta Sans"/>
              </a:defRPr>
            </a:lvl1pPr>
            <a:lvl2pPr marL="914400" lvl="1" indent="-304800">
              <a:lnSpc>
                <a:spcPct val="100000"/>
              </a:lnSpc>
              <a:spcBef>
                <a:spcPts val="0"/>
              </a:spcBef>
              <a:spcAft>
                <a:spcPts val="0"/>
              </a:spcAft>
              <a:buClr>
                <a:schemeClr val="dk1"/>
              </a:buClr>
              <a:buSzPts val="1200"/>
              <a:buFont typeface="Plus Jakarta Sans"/>
              <a:buChar char="○"/>
              <a:defRPr sz="1200">
                <a:solidFill>
                  <a:schemeClr val="dk1"/>
                </a:solidFill>
                <a:latin typeface="Plus Jakarta Sans"/>
                <a:ea typeface="Plus Jakarta Sans"/>
                <a:cs typeface="Plus Jakarta Sans"/>
                <a:sym typeface="Plus Jakarta Sans"/>
              </a:defRPr>
            </a:lvl2pPr>
            <a:lvl3pPr marL="1371600" lvl="2" indent="-304800">
              <a:lnSpc>
                <a:spcPct val="100000"/>
              </a:lnSpc>
              <a:spcBef>
                <a:spcPts val="0"/>
              </a:spcBef>
              <a:spcAft>
                <a:spcPts val="0"/>
              </a:spcAft>
              <a:buClr>
                <a:schemeClr val="dk1"/>
              </a:buClr>
              <a:buSzPts val="1200"/>
              <a:buFont typeface="Plus Jakarta Sans"/>
              <a:buChar char="■"/>
              <a:defRPr sz="1200">
                <a:solidFill>
                  <a:schemeClr val="dk1"/>
                </a:solidFill>
                <a:latin typeface="Plus Jakarta Sans"/>
                <a:ea typeface="Plus Jakarta Sans"/>
                <a:cs typeface="Plus Jakarta Sans"/>
                <a:sym typeface="Plus Jakarta Sans"/>
              </a:defRPr>
            </a:lvl3pPr>
            <a:lvl4pPr marL="1828800" lvl="3" indent="-304800">
              <a:lnSpc>
                <a:spcPct val="100000"/>
              </a:lnSpc>
              <a:spcBef>
                <a:spcPts val="0"/>
              </a:spcBef>
              <a:spcAft>
                <a:spcPts val="0"/>
              </a:spcAft>
              <a:buClr>
                <a:schemeClr val="dk1"/>
              </a:buClr>
              <a:buSzPts val="1200"/>
              <a:buFont typeface="Plus Jakarta Sans"/>
              <a:buChar char="●"/>
              <a:defRPr sz="1200">
                <a:solidFill>
                  <a:schemeClr val="dk1"/>
                </a:solidFill>
                <a:latin typeface="Plus Jakarta Sans"/>
                <a:ea typeface="Plus Jakarta Sans"/>
                <a:cs typeface="Plus Jakarta Sans"/>
                <a:sym typeface="Plus Jakarta Sans"/>
              </a:defRPr>
            </a:lvl4pPr>
            <a:lvl5pPr marL="2286000" lvl="4" indent="-304800">
              <a:lnSpc>
                <a:spcPct val="100000"/>
              </a:lnSpc>
              <a:spcBef>
                <a:spcPts val="0"/>
              </a:spcBef>
              <a:spcAft>
                <a:spcPts val="0"/>
              </a:spcAft>
              <a:buClr>
                <a:schemeClr val="dk1"/>
              </a:buClr>
              <a:buSzPts val="1200"/>
              <a:buFont typeface="Plus Jakarta Sans"/>
              <a:buChar char="○"/>
              <a:defRPr sz="1200">
                <a:solidFill>
                  <a:schemeClr val="dk1"/>
                </a:solidFill>
                <a:latin typeface="Plus Jakarta Sans"/>
                <a:ea typeface="Plus Jakarta Sans"/>
                <a:cs typeface="Plus Jakarta Sans"/>
                <a:sym typeface="Plus Jakarta Sans"/>
              </a:defRPr>
            </a:lvl5pPr>
            <a:lvl6pPr marL="2743200" lvl="5" indent="-304800">
              <a:lnSpc>
                <a:spcPct val="100000"/>
              </a:lnSpc>
              <a:spcBef>
                <a:spcPts val="0"/>
              </a:spcBef>
              <a:spcAft>
                <a:spcPts val="0"/>
              </a:spcAft>
              <a:buClr>
                <a:schemeClr val="dk1"/>
              </a:buClr>
              <a:buSzPts val="1200"/>
              <a:buFont typeface="Plus Jakarta Sans"/>
              <a:buChar char="■"/>
              <a:defRPr sz="1200">
                <a:solidFill>
                  <a:schemeClr val="dk1"/>
                </a:solidFill>
                <a:latin typeface="Plus Jakarta Sans"/>
                <a:ea typeface="Plus Jakarta Sans"/>
                <a:cs typeface="Plus Jakarta Sans"/>
                <a:sym typeface="Plus Jakarta Sans"/>
              </a:defRPr>
            </a:lvl6pPr>
            <a:lvl7pPr marL="3200400" lvl="6" indent="-304800">
              <a:lnSpc>
                <a:spcPct val="100000"/>
              </a:lnSpc>
              <a:spcBef>
                <a:spcPts val="0"/>
              </a:spcBef>
              <a:spcAft>
                <a:spcPts val="0"/>
              </a:spcAft>
              <a:buClr>
                <a:schemeClr val="dk1"/>
              </a:buClr>
              <a:buSzPts val="1200"/>
              <a:buFont typeface="Plus Jakarta Sans"/>
              <a:buChar char="●"/>
              <a:defRPr sz="1200">
                <a:solidFill>
                  <a:schemeClr val="dk1"/>
                </a:solidFill>
                <a:latin typeface="Plus Jakarta Sans"/>
                <a:ea typeface="Plus Jakarta Sans"/>
                <a:cs typeface="Plus Jakarta Sans"/>
                <a:sym typeface="Plus Jakarta Sans"/>
              </a:defRPr>
            </a:lvl7pPr>
            <a:lvl8pPr marL="3657600" lvl="7" indent="-304800">
              <a:lnSpc>
                <a:spcPct val="100000"/>
              </a:lnSpc>
              <a:spcBef>
                <a:spcPts val="0"/>
              </a:spcBef>
              <a:spcAft>
                <a:spcPts val="0"/>
              </a:spcAft>
              <a:buClr>
                <a:schemeClr val="dk1"/>
              </a:buClr>
              <a:buSzPts val="1200"/>
              <a:buFont typeface="Plus Jakarta Sans"/>
              <a:buChar char="○"/>
              <a:defRPr sz="1200">
                <a:solidFill>
                  <a:schemeClr val="dk1"/>
                </a:solidFill>
                <a:latin typeface="Plus Jakarta Sans"/>
                <a:ea typeface="Plus Jakarta Sans"/>
                <a:cs typeface="Plus Jakarta Sans"/>
                <a:sym typeface="Plus Jakarta Sans"/>
              </a:defRPr>
            </a:lvl8pPr>
            <a:lvl9pPr marL="4114800" lvl="8" indent="-304800">
              <a:lnSpc>
                <a:spcPct val="100000"/>
              </a:lnSpc>
              <a:spcBef>
                <a:spcPts val="0"/>
              </a:spcBef>
              <a:spcAft>
                <a:spcPts val="0"/>
              </a:spcAft>
              <a:buClr>
                <a:schemeClr val="dk1"/>
              </a:buClr>
              <a:buSzPts val="1200"/>
              <a:buFont typeface="Plus Jakarta Sans"/>
              <a:buChar char="■"/>
              <a:defRPr sz="1200">
                <a:solidFill>
                  <a:schemeClr val="dk1"/>
                </a:solidFill>
                <a:latin typeface="Plus Jakarta Sans"/>
                <a:ea typeface="Plus Jakarta Sans"/>
                <a:cs typeface="Plus Jakarta Sans"/>
                <a:sym typeface="Plus Jakarta Sans"/>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67" r:id="rId5"/>
    <p:sldLayoutId id="2147483669" r:id="rId6"/>
    <p:sldLayoutId id="2147483671" r:id="rId7"/>
    <p:sldLayoutId id="2147483674" r:id="rId8"/>
    <p:sldLayoutId id="2147483675"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B Titr" panose="00000700000000000000" pitchFamily="2" charset="-78"/>
          <a:cs typeface="B Titr" panose="00000700000000000000" pitchFamily="2"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B Nazanin" panose="00000400000000000000" pitchFamily="2" charset="-78"/>
          <a:cs typeface="B Nazanin" panose="00000400000000000000" pitchFamily="2"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p:nvPr/>
        </p:nvSpPr>
        <p:spPr>
          <a:xfrm rot="5400000" flipH="1">
            <a:off x="4423699" y="423198"/>
            <a:ext cx="5143500" cy="4297104"/>
          </a:xfrm>
          <a:prstGeom prst="flowChartDocument">
            <a:avLst/>
          </a:prstGeom>
          <a:solidFill>
            <a:schemeClr val="dk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None/>
            </a:pPr>
            <a:endParaRPr dirty="0"/>
          </a:p>
        </p:txBody>
      </p:sp>
      <p:sp>
        <p:nvSpPr>
          <p:cNvPr id="252" name="Google Shape;252;p34"/>
          <p:cNvSpPr txBox="1">
            <a:spLocks noGrp="1"/>
          </p:cNvSpPr>
          <p:nvPr>
            <p:ph type="ctrTitle"/>
          </p:nvPr>
        </p:nvSpPr>
        <p:spPr>
          <a:xfrm>
            <a:off x="492283" y="1634250"/>
            <a:ext cx="3880221" cy="1875000"/>
          </a:xfrm>
          <a:prstGeom prst="rect">
            <a:avLst/>
          </a:prstGeom>
        </p:spPr>
        <p:txBody>
          <a:bodyPr spcFirstLastPara="1" wrap="square" lIns="91425" tIns="91425" rIns="91425" bIns="91425" anchor="b" anchorCtr="0">
            <a:noAutofit/>
          </a:bodyPr>
          <a:lstStyle/>
          <a:p>
            <a:pPr lvl="0" algn="r" rtl="1"/>
            <a:r>
              <a:rPr lang="en-US" sz="5000" dirty="0"/>
              <a:t>What is the NA Group?</a:t>
            </a:r>
            <a:endParaRPr sz="5000" dirty="0"/>
          </a:p>
        </p:txBody>
      </p:sp>
      <p:cxnSp>
        <p:nvCxnSpPr>
          <p:cNvPr id="254" name="Google Shape;254;p34"/>
          <p:cNvCxnSpPr/>
          <p:nvPr/>
        </p:nvCxnSpPr>
        <p:spPr>
          <a:xfrm>
            <a:off x="7093310" y="338450"/>
            <a:ext cx="2055600" cy="0"/>
          </a:xfrm>
          <a:prstGeom prst="straightConnector1">
            <a:avLst/>
          </a:prstGeom>
          <a:noFill/>
          <a:ln w="9525" cap="flat" cmpd="sng">
            <a:solidFill>
              <a:schemeClr val="dk1"/>
            </a:solidFill>
            <a:prstDash val="solid"/>
            <a:round/>
            <a:headEnd type="none" w="med" len="med"/>
            <a:tailEnd type="none" w="med" len="med"/>
          </a:ln>
        </p:spPr>
      </p:cxnSp>
      <p:pic>
        <p:nvPicPr>
          <p:cNvPr id="255" name="Google Shape;255;p34"/>
          <p:cNvPicPr preferRelativeResize="0"/>
          <p:nvPr/>
        </p:nvPicPr>
        <p:blipFill>
          <a:blip r:embed="rId3"/>
          <a:stretch>
            <a:fillRect/>
          </a:stretch>
        </p:blipFill>
        <p:spPr>
          <a:xfrm>
            <a:off x="5564213" y="401090"/>
            <a:ext cx="3410821" cy="4541655"/>
          </a:xfrm>
          <a:prstGeom prst="rect">
            <a:avLst/>
          </a:prstGeom>
          <a:noFill/>
          <a:ln>
            <a:noFill/>
          </a:ln>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5"/>
          <p:cNvSpPr/>
          <p:nvPr/>
        </p:nvSpPr>
        <p:spPr>
          <a:xfrm rot="-5400000">
            <a:off x="74542" y="-74544"/>
            <a:ext cx="5297557" cy="5446644"/>
          </a:xfrm>
          <a:prstGeom prst="flowChartDocument">
            <a:avLst/>
          </a:prstGeom>
          <a:solidFill>
            <a:schemeClr val="dk2"/>
          </a:solidFill>
          <a:ln>
            <a:noFill/>
          </a:ln>
        </p:spPr>
        <p:txBody>
          <a:bodyPr spcFirstLastPara="1" wrap="square" lIns="91425" tIns="91425" rIns="91425" bIns="91425" anchor="t" anchorCtr="0">
            <a:noAutofit/>
          </a:bodyPr>
          <a:lstStyle/>
          <a:p>
            <a:pPr marL="0" lvl="0" indent="0" algn="r" rtl="1">
              <a:spcBef>
                <a:spcPts val="0"/>
              </a:spcBef>
              <a:spcAft>
                <a:spcPts val="0"/>
              </a:spcAft>
              <a:buNone/>
            </a:pPr>
            <a:endParaRPr dirty="0">
              <a:latin typeface="Archivo"/>
              <a:ea typeface="Archivo"/>
              <a:cs typeface="Archivo"/>
              <a:sym typeface="Archivo"/>
            </a:endParaRPr>
          </a:p>
        </p:txBody>
      </p:sp>
      <p:cxnSp>
        <p:nvCxnSpPr>
          <p:cNvPr id="383" name="Google Shape;383;p45"/>
          <p:cNvCxnSpPr/>
          <p:nvPr/>
        </p:nvCxnSpPr>
        <p:spPr>
          <a:xfrm rot="10800000">
            <a:off x="0" y="4805056"/>
            <a:ext cx="2055600" cy="0"/>
          </a:xfrm>
          <a:prstGeom prst="straightConnector1">
            <a:avLst/>
          </a:prstGeom>
          <a:noFill/>
          <a:ln w="9525" cap="flat" cmpd="sng">
            <a:solidFill>
              <a:schemeClr val="dk1"/>
            </a:solidFill>
            <a:prstDash val="solid"/>
            <a:round/>
            <a:headEnd type="none" w="med" len="med"/>
            <a:tailEnd type="none" w="med" len="med"/>
          </a:ln>
        </p:spPr>
      </p:cxnSp>
      <p:sp>
        <p:nvSpPr>
          <p:cNvPr id="384" name="Google Shape;384;p45"/>
          <p:cNvSpPr txBox="1">
            <a:spLocks noGrp="1"/>
          </p:cNvSpPr>
          <p:nvPr>
            <p:ph type="title"/>
          </p:nvPr>
        </p:nvSpPr>
        <p:spPr>
          <a:xfrm>
            <a:off x="-116705" y="892075"/>
            <a:ext cx="3893576" cy="3359349"/>
          </a:xfrm>
          <a:prstGeom prst="rect">
            <a:avLst/>
          </a:prstGeom>
        </p:spPr>
        <p:txBody>
          <a:bodyPr spcFirstLastPara="1" wrap="square" lIns="91425" tIns="91425" rIns="91425" bIns="91425" anchor="ctr" anchorCtr="0">
            <a:noAutofit/>
          </a:bodyPr>
          <a:lstStyle/>
          <a:p>
            <a:pPr lvl="0" algn="ctr" rtl="1">
              <a:lnSpc>
                <a:spcPct val="150000"/>
              </a:lnSpc>
            </a:pPr>
            <a:r>
              <a:rPr lang="en-US" sz="3200" dirty="0"/>
              <a:t>What are the benefits of having small service structures in NA?</a:t>
            </a:r>
            <a:endParaRPr sz="3200" dirty="0">
              <a:solidFill>
                <a:schemeClr val="bg1">
                  <a:lumMod val="10000"/>
                </a:schemeClr>
              </a:solidFill>
            </a:endParaRPr>
          </a:p>
        </p:txBody>
      </p:sp>
      <p:pic>
        <p:nvPicPr>
          <p:cNvPr id="385" name="Google Shape;385;p45"/>
          <p:cNvPicPr preferRelativeResize="0"/>
          <p:nvPr/>
        </p:nvPicPr>
        <p:blipFill>
          <a:blip r:embed="rId3"/>
          <a:stretch>
            <a:fillRect/>
          </a:stretch>
        </p:blipFill>
        <p:spPr>
          <a:xfrm>
            <a:off x="3776871" y="0"/>
            <a:ext cx="5546034" cy="5297546"/>
          </a:xfrm>
          <a:prstGeom prst="rect">
            <a:avLst/>
          </a:prstGeom>
          <a:noFill/>
          <a:ln>
            <a:noFill/>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7" name="Google Shape;357;p43"/>
          <p:cNvSpPr txBox="1">
            <a:spLocks noGrp="1"/>
          </p:cNvSpPr>
          <p:nvPr>
            <p:ph type="subTitle" idx="5"/>
          </p:nvPr>
        </p:nvSpPr>
        <p:spPr>
          <a:xfrm>
            <a:off x="-47979" y="256225"/>
            <a:ext cx="4619979" cy="551035"/>
          </a:xfrm>
          <a:prstGeom prst="rect">
            <a:avLst/>
          </a:prstGeom>
        </p:spPr>
        <p:txBody>
          <a:bodyPr spcFirstLastPara="1" wrap="square" lIns="91425" tIns="91425" rIns="91425" bIns="91425" anchor="b" anchorCtr="0">
            <a:noAutofit/>
          </a:bodyPr>
          <a:lstStyle/>
          <a:p>
            <a:r>
              <a:rPr lang="en-US" sz="2000" dirty="0">
                <a:latin typeface="Agency FB" panose="020B0503020202020204" pitchFamily="34" charset="0"/>
              </a:rPr>
              <a:t>1) Strengthening Unity and Personal Connection</a:t>
            </a:r>
          </a:p>
        </p:txBody>
      </p:sp>
      <p:sp>
        <p:nvSpPr>
          <p:cNvPr id="6" name="Rectangle 2">
            <a:extLst>
              <a:ext uri="{FF2B5EF4-FFF2-40B4-BE49-F238E27FC236}">
                <a16:creationId xmlns:a16="http://schemas.microsoft.com/office/drawing/2014/main" id="{922CC3CD-1775-488B-B5A7-A59D0E9C0571}"/>
              </a:ext>
            </a:extLst>
          </p:cNvPr>
          <p:cNvSpPr>
            <a:spLocks noChangeArrowheads="1"/>
          </p:cNvSpPr>
          <p:nvPr/>
        </p:nvSpPr>
        <p:spPr bwMode="auto">
          <a:xfrm>
            <a:off x="1545534" y="996222"/>
            <a:ext cx="6569766"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a-IR" altLang="fa-IR" sz="1800" b="1" i="0" u="none" strike="noStrike" cap="none" normalizeH="0" baseline="0" dirty="0">
                <a:ln>
                  <a:noFill/>
                </a:ln>
                <a:solidFill>
                  <a:schemeClr val="tx1"/>
                </a:solidFill>
                <a:effectLst/>
                <a:latin typeface="Agency FB" panose="020B0503020202020204" pitchFamily="34" charset="0"/>
              </a:rPr>
              <a:t>Building Intimacy and Trust:</a:t>
            </a:r>
            <a:r>
              <a:rPr kumimoji="0" lang="fa-IR" altLang="fa-IR" sz="1800" b="0" i="0" u="none" strike="noStrike" cap="none" normalizeH="0" baseline="0" dirty="0">
                <a:ln>
                  <a:noFill/>
                </a:ln>
                <a:solidFill>
                  <a:schemeClr val="tx1"/>
                </a:solidFill>
                <a:effectLst/>
                <a:latin typeface="Agency FB" panose="020B0503020202020204" pitchFamily="34" charset="0"/>
              </a:rPr>
              <a:t> In small structures, members have more opportunities to get to know one another. This mutual understanding fosters trust, intimacy, and a safe environment where members feel comfortable expressing their views. In larger structures, a member might feel like just a “vote” or a mere number.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a-IR" altLang="fa-IR" sz="1800" b="1" i="0" u="none" strike="noStrike" cap="none" normalizeH="0" baseline="0" dirty="0">
                <a:ln>
                  <a:noFill/>
                </a:ln>
                <a:solidFill>
                  <a:schemeClr val="tx1"/>
                </a:solidFill>
                <a:effectLst/>
                <a:latin typeface="Agency FB" panose="020B0503020202020204" pitchFamily="34" charset="0"/>
              </a:rPr>
              <a:t>Direct and Transparent Communication:</a:t>
            </a:r>
            <a:r>
              <a:rPr kumimoji="0" lang="fa-IR" altLang="fa-IR" sz="1800" b="0" i="0" u="none" strike="noStrike" cap="none" normalizeH="0" baseline="0" dirty="0">
                <a:ln>
                  <a:noFill/>
                </a:ln>
                <a:solidFill>
                  <a:schemeClr val="tx1"/>
                </a:solidFill>
                <a:effectLst/>
                <a:latin typeface="Agency FB" panose="020B0503020202020204" pitchFamily="34" charset="0"/>
              </a:rPr>
              <a:t> In small structures, the communication path between members and trusted servants is very short. This prevents misunderstandings and ensures that information is transmitted quickly and transparently.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a-IR" altLang="fa-IR" sz="1800" b="1" i="0" u="none" strike="noStrike" cap="none" normalizeH="0" baseline="0" dirty="0">
                <a:ln>
                  <a:noFill/>
                </a:ln>
                <a:solidFill>
                  <a:schemeClr val="tx1"/>
                </a:solidFill>
                <a:effectLst/>
                <a:latin typeface="Agency FB" panose="020B0503020202020204" pitchFamily="34" charset="0"/>
              </a:rPr>
              <a:t>Strengthening Effective Group Conscience:</a:t>
            </a:r>
            <a:r>
              <a:rPr kumimoji="0" lang="fa-IR" altLang="fa-IR" sz="1800" b="0" i="0" u="none" strike="noStrike" cap="none" normalizeH="0" baseline="0" dirty="0">
                <a:ln>
                  <a:noFill/>
                </a:ln>
                <a:solidFill>
                  <a:schemeClr val="tx1"/>
                </a:solidFill>
                <a:effectLst/>
                <a:latin typeface="Agency FB" panose="020B0503020202020204" pitchFamily="34" charset="0"/>
              </a:rPr>
              <a:t> Forming an “informed group conscience” is much simpler in a small gathering. All members can fully participate in discussions, hear all sides of an issue, and make decisions with full awareness. In large structures, many members may fail to reach a complete understanding of the issues due to time constraints or the complexity of the subject matter. </a:t>
            </a:r>
          </a:p>
        </p:txBody>
      </p:sp>
    </p:spTree>
    <p:extLst>
      <p:ext uri="{BB962C8B-B14F-4D97-AF65-F5344CB8AC3E}">
        <p14:creationId xmlns:p14="http://schemas.microsoft.com/office/powerpoint/2010/main" val="2518605460"/>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7" name="Google Shape;357;p43"/>
          <p:cNvSpPr txBox="1">
            <a:spLocks noGrp="1"/>
          </p:cNvSpPr>
          <p:nvPr>
            <p:ph type="subTitle" idx="5"/>
          </p:nvPr>
        </p:nvSpPr>
        <p:spPr>
          <a:xfrm>
            <a:off x="79514" y="226409"/>
            <a:ext cx="5534380" cy="551035"/>
          </a:xfrm>
          <a:prstGeom prst="rect">
            <a:avLst/>
          </a:prstGeom>
        </p:spPr>
        <p:txBody>
          <a:bodyPr spcFirstLastPara="1" wrap="square" lIns="91425" tIns="91425" rIns="91425" bIns="91425" anchor="b" anchorCtr="0">
            <a:noAutofit/>
          </a:bodyPr>
          <a:lstStyle/>
          <a:p>
            <a:r>
              <a:rPr lang="en-US" sz="2000" dirty="0">
                <a:latin typeface="Agency FB" panose="020B0503020202020204" pitchFamily="34" charset="0"/>
              </a:rPr>
              <a:t>2) Increasing Efficiency and Focus on the Primary Purpose</a:t>
            </a:r>
          </a:p>
        </p:txBody>
      </p:sp>
      <p:sp>
        <p:nvSpPr>
          <p:cNvPr id="3" name="Subtitle 2">
            <a:extLst>
              <a:ext uri="{FF2B5EF4-FFF2-40B4-BE49-F238E27FC236}">
                <a16:creationId xmlns:a16="http://schemas.microsoft.com/office/drawing/2014/main" id="{C1049C08-B893-4D4D-A744-AF03B21A1AC9}"/>
              </a:ext>
            </a:extLst>
          </p:cNvPr>
          <p:cNvSpPr>
            <a:spLocks noGrp="1" noChangeArrowheads="1"/>
          </p:cNvSpPr>
          <p:nvPr>
            <p:ph type="subTitle" idx="1"/>
          </p:nvPr>
        </p:nvSpPr>
        <p:spPr bwMode="auto">
          <a:xfrm>
            <a:off x="213484" y="777444"/>
            <a:ext cx="8851002"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fa-IR" altLang="fa-IR" sz="1800" b="1" i="0" u="none" strike="noStrike" cap="none" normalizeH="0" baseline="0" dirty="0">
                <a:ln>
                  <a:noFill/>
                </a:ln>
                <a:solidFill>
                  <a:schemeClr val="tx1"/>
                </a:solidFill>
                <a:effectLst/>
                <a:latin typeface="Agency FB" panose="020B0503020202020204" pitchFamily="34" charset="0"/>
              </a:rPr>
              <a:t>Simplicity in Processes:</a:t>
            </a:r>
            <a:r>
              <a:rPr kumimoji="0" lang="fa-IR" altLang="fa-IR" sz="1800" b="0" i="0" u="none" strike="noStrike" cap="none" normalizeH="0" baseline="0" dirty="0">
                <a:ln>
                  <a:noFill/>
                </a:ln>
                <a:solidFill>
                  <a:schemeClr val="tx1"/>
                </a:solidFill>
                <a:effectLst/>
                <a:latin typeface="Agency FB" panose="020B0503020202020204" pitchFamily="34" charset="0"/>
              </a:rPr>
              <a:t> Small structures do not require complex rules and procedures. Decisions are made more rapidly, and members’ energy is directed toward service work rather than being consumed by administrative processes. This principle aligns with the spirit of the Ninth Tradition, which states: “NA ought never be organized, but we may create service boards or committees directly responsible to those they serve.”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fa-IR" altLang="fa-IR" sz="1800" b="1" i="0" u="none" strike="noStrike" cap="none" normalizeH="0" baseline="0" dirty="0">
                <a:ln>
                  <a:noFill/>
                </a:ln>
                <a:solidFill>
                  <a:schemeClr val="tx1"/>
                </a:solidFill>
                <a:effectLst/>
                <a:latin typeface="Agency FB" panose="020B0503020202020204" pitchFamily="34" charset="0"/>
              </a:rPr>
              <a:t>Focus on Tasks:</a:t>
            </a:r>
            <a:r>
              <a:rPr kumimoji="0" lang="fa-IR" altLang="fa-IR" sz="1800" b="0" i="0" u="none" strike="noStrike" cap="none" normalizeH="0" baseline="0" dirty="0">
                <a:ln>
                  <a:noFill/>
                </a:ln>
                <a:solidFill>
                  <a:schemeClr val="tx1"/>
                </a:solidFill>
                <a:effectLst/>
                <a:latin typeface="Agency FB" panose="020B0503020202020204" pitchFamily="34" charset="0"/>
              </a:rPr>
              <a:t> A small subcommittee (such as Public Information, Hospitals &amp; Institutions, etc.) can dedicate its entire focus to the primary purpose. This focus increases the quality and effectiveness of carrying the message.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fa-IR" altLang="fa-IR" sz="1800" b="1" i="0" u="none" strike="noStrike" cap="none" normalizeH="0" baseline="0" dirty="0">
                <a:ln>
                  <a:noFill/>
                </a:ln>
                <a:solidFill>
                  <a:schemeClr val="tx1"/>
                </a:solidFill>
                <a:effectLst/>
                <a:latin typeface="Agency FB" panose="020B0503020202020204" pitchFamily="34" charset="0"/>
              </a:rPr>
              <a:t>Rapid Response to Needs:</a:t>
            </a:r>
            <a:r>
              <a:rPr kumimoji="0" lang="fa-IR" altLang="fa-IR" sz="1800" b="0" i="0" u="none" strike="noStrike" cap="none" normalizeH="0" baseline="0" dirty="0">
                <a:ln>
                  <a:noFill/>
                </a:ln>
                <a:solidFill>
                  <a:schemeClr val="tx1"/>
                </a:solidFill>
                <a:effectLst/>
                <a:latin typeface="Agency FB" panose="020B0503020202020204" pitchFamily="34" charset="0"/>
              </a:rPr>
              <a:t> Small, agile structures can quickly respond to the new needs of the group or the community. For example, if there is a need for an urgent workshop or an information panel, a committee in a small structure can act much faster than a large, multi-layered structure. </a:t>
            </a:r>
          </a:p>
        </p:txBody>
      </p:sp>
    </p:spTree>
    <p:extLst>
      <p:ext uri="{BB962C8B-B14F-4D97-AF65-F5344CB8AC3E}">
        <p14:creationId xmlns:p14="http://schemas.microsoft.com/office/powerpoint/2010/main" val="4133797121"/>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7" name="Google Shape;357;p43"/>
          <p:cNvSpPr txBox="1">
            <a:spLocks noGrp="1"/>
          </p:cNvSpPr>
          <p:nvPr>
            <p:ph type="subTitle" idx="5"/>
          </p:nvPr>
        </p:nvSpPr>
        <p:spPr>
          <a:xfrm>
            <a:off x="501926" y="333547"/>
            <a:ext cx="7735897" cy="551035"/>
          </a:xfrm>
          <a:prstGeom prst="rect">
            <a:avLst/>
          </a:prstGeom>
        </p:spPr>
        <p:txBody>
          <a:bodyPr spcFirstLastPara="1" wrap="square" lIns="91425" tIns="91425" rIns="91425" bIns="91425" anchor="b" anchorCtr="0">
            <a:noAutofit/>
          </a:bodyPr>
          <a:lstStyle/>
          <a:p>
            <a:pPr marL="0" lvl="0" indent="0" rtl="1"/>
            <a:r>
              <a:rPr lang="en-US" sz="2000" dirty="0">
                <a:latin typeface="Agency FB" panose="020B0503020202020204" pitchFamily="34" charset="0"/>
              </a:rPr>
              <a:t>3) Encouraging Participation and Personal Growth</a:t>
            </a:r>
            <a:endParaRPr lang="fa-IR" sz="2000" dirty="0">
              <a:latin typeface="Agency FB" panose="020B0503020202020204" pitchFamily="34" charset="0"/>
            </a:endParaRPr>
          </a:p>
        </p:txBody>
      </p:sp>
      <p:sp>
        <p:nvSpPr>
          <p:cNvPr id="4" name="Rectangle 1">
            <a:extLst>
              <a:ext uri="{FF2B5EF4-FFF2-40B4-BE49-F238E27FC236}">
                <a16:creationId xmlns:a16="http://schemas.microsoft.com/office/drawing/2014/main" id="{30B53B6F-D84B-4BCE-9B8A-2B1C72FF67F8}"/>
              </a:ext>
            </a:extLst>
          </p:cNvPr>
          <p:cNvSpPr>
            <a:spLocks noGrp="1" noChangeArrowheads="1"/>
          </p:cNvSpPr>
          <p:nvPr>
            <p:ph type="subTitle" idx="1"/>
          </p:nvPr>
        </p:nvSpPr>
        <p:spPr bwMode="auto">
          <a:xfrm>
            <a:off x="1415174" y="970621"/>
            <a:ext cx="59094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a-IR" altLang="fa-IR" sz="1800" b="1" i="0" u="none" strike="noStrike" cap="none" normalizeH="0" baseline="0" dirty="0">
                <a:ln>
                  <a:noFill/>
                </a:ln>
                <a:solidFill>
                  <a:schemeClr val="tx1"/>
                </a:solidFill>
                <a:effectLst/>
                <a:latin typeface="Agency FB" panose="020B0503020202020204" pitchFamily="34" charset="0"/>
              </a:rPr>
              <a:t>Creating Service Opportunities for All:</a:t>
            </a:r>
            <a:r>
              <a:rPr kumimoji="0" lang="fa-IR" altLang="fa-IR" sz="1800" b="0" i="0" u="none" strike="noStrike" cap="none" normalizeH="0" baseline="0" dirty="0">
                <a:ln>
                  <a:noFill/>
                </a:ln>
                <a:solidFill>
                  <a:schemeClr val="tx1"/>
                </a:solidFill>
                <a:effectLst/>
                <a:latin typeface="Agency FB" panose="020B0503020202020204" pitchFamily="34" charset="0"/>
              </a:rPr>
              <a:t> In small structures, the ratio of service positions to the number of members is higher. This allows more members, especially newcomers, to find opportunities to serve. Service is a cornerstone of personal recovery, and small structures provide this opportunity to a greater number of members.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a-IR" altLang="fa-IR" sz="1800" b="1" i="0" u="none" strike="noStrike" cap="none" normalizeH="0" baseline="0" dirty="0">
                <a:ln>
                  <a:noFill/>
                </a:ln>
                <a:solidFill>
                  <a:schemeClr val="tx1"/>
                </a:solidFill>
                <a:effectLst/>
                <a:latin typeface="Agency FB" panose="020B0503020202020204" pitchFamily="34" charset="0"/>
              </a:rPr>
              <a:t>Reducing the Fear of Service:</a:t>
            </a:r>
            <a:r>
              <a:rPr kumimoji="0" lang="fa-IR" altLang="fa-IR" sz="1800" b="0" i="0" u="none" strike="noStrike" cap="none" normalizeH="0" baseline="0" dirty="0">
                <a:ln>
                  <a:noFill/>
                </a:ln>
                <a:solidFill>
                  <a:schemeClr val="tx1"/>
                </a:solidFill>
                <a:effectLst/>
                <a:latin typeface="Agency FB" panose="020B0503020202020204" pitchFamily="34" charset="0"/>
              </a:rPr>
              <a:t> Serving in a small structure allows all members to practice spiritual principles such as humility, accountability, and acceptance in action.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a-IR" altLang="fa-IR" sz="1800" b="1" i="0" u="none" strike="noStrike" cap="none" normalizeH="0" baseline="0" dirty="0">
                <a:ln>
                  <a:noFill/>
                </a:ln>
                <a:solidFill>
                  <a:schemeClr val="tx1"/>
                </a:solidFill>
                <a:effectLst/>
                <a:latin typeface="Agency FB" panose="020B0503020202020204" pitchFamily="34" charset="0"/>
              </a:rPr>
              <a:t>Facilitating the Rotation of Responsibilities:</a:t>
            </a:r>
            <a:r>
              <a:rPr kumimoji="0" lang="fa-IR" altLang="fa-IR" sz="1800" b="0" i="0" u="none" strike="noStrike" cap="none" normalizeH="0" baseline="0" dirty="0">
                <a:ln>
                  <a:noFill/>
                </a:ln>
                <a:solidFill>
                  <a:schemeClr val="tx1"/>
                </a:solidFill>
                <a:effectLst/>
                <a:latin typeface="Agency FB" panose="020B0503020202020204" pitchFamily="34" charset="0"/>
              </a:rPr>
              <a:t> The principle of “Rotation” is a key concept in NA service to prevent the centralization of power in the hands of one individual or group and to allow others the opportunity to grow. In small structures, rotation occurs more naturally and swiftly, preventing dependency on specific individuals. </a:t>
            </a:r>
          </a:p>
        </p:txBody>
      </p:sp>
    </p:spTree>
    <p:extLst>
      <p:ext uri="{BB962C8B-B14F-4D97-AF65-F5344CB8AC3E}">
        <p14:creationId xmlns:p14="http://schemas.microsoft.com/office/powerpoint/2010/main" val="2859382413"/>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7" name="Google Shape;357;p43"/>
          <p:cNvSpPr txBox="1">
            <a:spLocks noGrp="1"/>
          </p:cNvSpPr>
          <p:nvPr>
            <p:ph type="subTitle" idx="5"/>
          </p:nvPr>
        </p:nvSpPr>
        <p:spPr>
          <a:xfrm>
            <a:off x="347870" y="343486"/>
            <a:ext cx="5305779" cy="551035"/>
          </a:xfrm>
          <a:prstGeom prst="rect">
            <a:avLst/>
          </a:prstGeom>
        </p:spPr>
        <p:txBody>
          <a:bodyPr spcFirstLastPara="1" wrap="square" lIns="91425" tIns="91425" rIns="91425" bIns="91425" anchor="b" anchorCtr="0">
            <a:noAutofit/>
          </a:bodyPr>
          <a:lstStyle/>
          <a:p>
            <a:r>
              <a:rPr lang="en-US" sz="2000" dirty="0">
                <a:latin typeface="Agency FB" panose="020B0503020202020204" pitchFamily="34" charset="0"/>
              </a:rPr>
              <a:t>4) Alignment with the Spiritual Principles of the Program</a:t>
            </a:r>
          </a:p>
        </p:txBody>
      </p:sp>
      <p:sp>
        <p:nvSpPr>
          <p:cNvPr id="4" name="Rectangle 1">
            <a:extLst>
              <a:ext uri="{FF2B5EF4-FFF2-40B4-BE49-F238E27FC236}">
                <a16:creationId xmlns:a16="http://schemas.microsoft.com/office/drawing/2014/main" id="{3784194A-E032-4931-9E59-D54ACB21BBB0}"/>
              </a:ext>
            </a:extLst>
          </p:cNvPr>
          <p:cNvSpPr>
            <a:spLocks noGrp="1" noChangeArrowheads="1"/>
          </p:cNvSpPr>
          <p:nvPr>
            <p:ph type="subTitle" idx="1"/>
          </p:nvPr>
        </p:nvSpPr>
        <p:spPr bwMode="auto">
          <a:xfrm>
            <a:off x="719999" y="1381736"/>
            <a:ext cx="732075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a-IR" altLang="fa-IR" sz="2000" b="1" i="0" u="none" strike="noStrike" cap="none" normalizeH="0" baseline="0" dirty="0">
                <a:ln>
                  <a:noFill/>
                </a:ln>
                <a:solidFill>
                  <a:schemeClr val="tx1"/>
                </a:solidFill>
                <a:effectLst/>
                <a:latin typeface="Agency FB" panose="020B0503020202020204" pitchFamily="34" charset="0"/>
              </a:rPr>
              <a:t>Group Autonomy:</a:t>
            </a:r>
            <a:r>
              <a:rPr kumimoji="0" lang="fa-IR" altLang="fa-IR" sz="2000" b="0" i="0" u="none" strike="noStrike" cap="none" normalizeH="0" baseline="0" dirty="0">
                <a:ln>
                  <a:noFill/>
                </a:ln>
                <a:solidFill>
                  <a:schemeClr val="tx1"/>
                </a:solidFill>
                <a:effectLst/>
                <a:latin typeface="Agency FB" panose="020B0503020202020204" pitchFamily="34" charset="0"/>
              </a:rPr>
              <a:t> A small service structure respects the principle of Group Autonomy. These structures “serve” the groups rather than “govern” them. They are tools in the hands of the groups.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a-IR" altLang="fa-IR" sz="2000" b="1" i="0" u="none" strike="noStrike" cap="none" normalizeH="0" baseline="0" dirty="0">
                <a:ln>
                  <a:noFill/>
                </a:ln>
                <a:solidFill>
                  <a:schemeClr val="tx1"/>
                </a:solidFill>
                <a:effectLst/>
                <a:latin typeface="Agency FB" panose="020B0503020202020204" pitchFamily="34" charset="0"/>
              </a:rPr>
              <a:t>Final Authority and Responsibility Rest with the Groups:</a:t>
            </a:r>
            <a:r>
              <a:rPr kumimoji="0" lang="fa-IR" altLang="fa-IR" sz="2000" b="0" i="0" u="none" strike="noStrike" cap="none" normalizeH="0" baseline="0" dirty="0">
                <a:ln>
                  <a:noFill/>
                </a:ln>
                <a:solidFill>
                  <a:schemeClr val="tx1"/>
                </a:solidFill>
                <a:effectLst/>
                <a:latin typeface="Agency FB" panose="020B0503020202020204" pitchFamily="34" charset="0"/>
              </a:rPr>
              <a:t> Small structures are inherently closer to the groups they serve. This proximity ensures that they remain accountable to the group conscience that has delegated authority to them.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a-IR" altLang="fa-IR" sz="2000" b="1" i="0" u="none" strike="noStrike" cap="none" normalizeH="0" baseline="0" dirty="0">
                <a:ln>
                  <a:noFill/>
                </a:ln>
                <a:solidFill>
                  <a:schemeClr val="tx1"/>
                </a:solidFill>
                <a:effectLst/>
                <a:latin typeface="Agency FB" panose="020B0503020202020204" pitchFamily="34" charset="0"/>
              </a:rPr>
              <a:t>Effective Leadership:</a:t>
            </a:r>
            <a:r>
              <a:rPr kumimoji="0" lang="fa-IR" altLang="fa-IR" sz="2000" b="0" i="0" u="none" strike="noStrike" cap="none" normalizeH="0" baseline="0" dirty="0">
                <a:ln>
                  <a:noFill/>
                </a:ln>
                <a:solidFill>
                  <a:schemeClr val="tx1"/>
                </a:solidFill>
                <a:effectLst/>
                <a:latin typeface="Agency FB" panose="020B0503020202020204" pitchFamily="34" charset="0"/>
              </a:rPr>
              <a:t> In a small structure, members know their trusted servants personally and can better discern leadership qualities (such as humility, capability, and willingness to serve), leading to more informed choices in the selection process. </a:t>
            </a:r>
          </a:p>
        </p:txBody>
      </p:sp>
    </p:spTree>
    <p:extLst>
      <p:ext uri="{BB962C8B-B14F-4D97-AF65-F5344CB8AC3E}">
        <p14:creationId xmlns:p14="http://schemas.microsoft.com/office/powerpoint/2010/main" val="2040309981"/>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68"/>
          <p:cNvSpPr/>
          <p:nvPr/>
        </p:nvSpPr>
        <p:spPr>
          <a:xfrm rot="5400000" flipH="1">
            <a:off x="4355523" y="355023"/>
            <a:ext cx="5143500" cy="4433454"/>
          </a:xfrm>
          <a:prstGeom prst="flowChartDocument">
            <a:avLst/>
          </a:prstGeom>
          <a:solidFill>
            <a:schemeClr val="dk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None/>
            </a:pPr>
            <a:endParaRPr dirty="0"/>
          </a:p>
        </p:txBody>
      </p:sp>
      <p:cxnSp>
        <p:nvCxnSpPr>
          <p:cNvPr id="819" name="Google Shape;819;p68"/>
          <p:cNvCxnSpPr/>
          <p:nvPr/>
        </p:nvCxnSpPr>
        <p:spPr>
          <a:xfrm rot="10800000">
            <a:off x="6103199" y="338444"/>
            <a:ext cx="3040800" cy="0"/>
          </a:xfrm>
          <a:prstGeom prst="straightConnector1">
            <a:avLst/>
          </a:prstGeom>
          <a:noFill/>
          <a:ln w="9525" cap="flat" cmpd="sng">
            <a:solidFill>
              <a:schemeClr val="dk1"/>
            </a:solidFill>
            <a:prstDash val="solid"/>
            <a:round/>
            <a:headEnd type="none" w="med" len="med"/>
            <a:tailEnd type="none" w="med" len="med"/>
          </a:ln>
        </p:spPr>
      </p:cxnSp>
      <p:sp>
        <p:nvSpPr>
          <p:cNvPr id="820" name="Google Shape;820;p68"/>
          <p:cNvSpPr txBox="1">
            <a:spLocks noGrp="1"/>
          </p:cNvSpPr>
          <p:nvPr>
            <p:ph type="title"/>
          </p:nvPr>
        </p:nvSpPr>
        <p:spPr>
          <a:xfrm>
            <a:off x="829984" y="2494722"/>
            <a:ext cx="3190461" cy="1262995"/>
          </a:xfrm>
          <a:prstGeom prst="rect">
            <a:avLst/>
          </a:prstGeom>
        </p:spPr>
        <p:txBody>
          <a:bodyPr spcFirstLastPara="1" wrap="square" lIns="91425" tIns="91425" rIns="91425" bIns="91425" anchor="b" anchorCtr="0">
            <a:noAutofit/>
          </a:bodyPr>
          <a:lstStyle/>
          <a:p>
            <a:pPr lvl="0" algn="ctr" rtl="1"/>
            <a:r>
              <a:rPr lang="en-US" sz="2800" dirty="0">
                <a:latin typeface="Agency FB" panose="020B0503020202020204" pitchFamily="34" charset="0"/>
              </a:rPr>
              <a:t>Thank you for being with us.</a:t>
            </a:r>
            <a:endParaRPr sz="2800" dirty="0">
              <a:latin typeface="Agency FB" panose="020B0503020202020204" pitchFamily="34" charset="0"/>
            </a:endParaRPr>
          </a:p>
        </p:txBody>
      </p:sp>
      <p:pic>
        <p:nvPicPr>
          <p:cNvPr id="835" name="Google Shape;835;p68"/>
          <p:cNvPicPr preferRelativeResize="0"/>
          <p:nvPr/>
        </p:nvPicPr>
        <p:blipFill>
          <a:blip r:embed="rId3"/>
          <a:stretch>
            <a:fillRect/>
          </a:stretch>
        </p:blipFill>
        <p:spPr>
          <a:xfrm>
            <a:off x="5238162" y="398121"/>
            <a:ext cx="3398807" cy="3677294"/>
          </a:xfrm>
          <a:prstGeom prst="rect">
            <a:avLst/>
          </a:prstGeom>
          <a:noFill/>
          <a:ln>
            <a:noFill/>
          </a:ln>
        </p:spPr>
      </p:pic>
      <p:pic>
        <p:nvPicPr>
          <p:cNvPr id="6" name="Picture 5">
            <a:extLst>
              <a:ext uri="{FF2B5EF4-FFF2-40B4-BE49-F238E27FC236}">
                <a16:creationId xmlns:a16="http://schemas.microsoft.com/office/drawing/2014/main" id="{69312731-6038-4B52-8487-46BBD3491DBD}"/>
              </a:ext>
            </a:extLst>
          </p:cNvPr>
          <p:cNvPicPr>
            <a:picLocks noChangeAspect="1"/>
          </p:cNvPicPr>
          <p:nvPr/>
        </p:nvPicPr>
        <p:blipFill>
          <a:blip r:embed="rId4"/>
          <a:stretch>
            <a:fillRect/>
          </a:stretch>
        </p:blipFill>
        <p:spPr>
          <a:xfrm>
            <a:off x="1466122" y="415832"/>
            <a:ext cx="1918185" cy="2155918"/>
          </a:xfrm>
          <a:prstGeom prst="rect">
            <a:avLst/>
          </a:prstGeom>
        </p:spPr>
      </p:pic>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8"/>
          <p:cNvSpPr/>
          <p:nvPr/>
        </p:nvSpPr>
        <p:spPr>
          <a:xfrm rot="-5400000">
            <a:off x="-423198" y="423198"/>
            <a:ext cx="5143500" cy="4297104"/>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dirty="0">
              <a:latin typeface="Archivo"/>
              <a:ea typeface="Archivo"/>
              <a:cs typeface="Archivo"/>
              <a:sym typeface="Archivo"/>
            </a:endParaRPr>
          </a:p>
        </p:txBody>
      </p:sp>
      <p:cxnSp>
        <p:nvCxnSpPr>
          <p:cNvPr id="305" name="Google Shape;305;p38"/>
          <p:cNvCxnSpPr/>
          <p:nvPr/>
        </p:nvCxnSpPr>
        <p:spPr>
          <a:xfrm rot="10800000">
            <a:off x="-9875" y="4805056"/>
            <a:ext cx="2055600" cy="0"/>
          </a:xfrm>
          <a:prstGeom prst="straightConnector1">
            <a:avLst/>
          </a:prstGeom>
          <a:noFill/>
          <a:ln w="9525" cap="flat" cmpd="sng">
            <a:solidFill>
              <a:schemeClr val="dk1"/>
            </a:solidFill>
            <a:prstDash val="solid"/>
            <a:round/>
            <a:headEnd type="none" w="med" len="med"/>
            <a:tailEnd type="none" w="med" len="med"/>
          </a:ln>
        </p:spPr>
      </p:cxnSp>
      <p:sp>
        <p:nvSpPr>
          <p:cNvPr id="5" name="Subtitle 4">
            <a:extLst>
              <a:ext uri="{FF2B5EF4-FFF2-40B4-BE49-F238E27FC236}">
                <a16:creationId xmlns:a16="http://schemas.microsoft.com/office/drawing/2014/main" id="{0D8B0650-E123-4DD5-A765-01E987CB0900}"/>
              </a:ext>
            </a:extLst>
          </p:cNvPr>
          <p:cNvSpPr>
            <a:spLocks noGrp="1"/>
          </p:cNvSpPr>
          <p:nvPr>
            <p:ph type="subTitle" idx="1"/>
          </p:nvPr>
        </p:nvSpPr>
        <p:spPr>
          <a:xfrm>
            <a:off x="442291" y="432865"/>
            <a:ext cx="8259418" cy="4710635"/>
          </a:xfrm>
        </p:spPr>
        <p:txBody>
          <a:bodyPr/>
          <a:lstStyle/>
          <a:p>
            <a:r>
              <a:rPr lang="en-US" sz="2000" b="1" dirty="0">
                <a:latin typeface="Agency FB" panose="020B0503020202020204" pitchFamily="34" charset="0"/>
              </a:rPr>
              <a:t>Narcotics Anonymous is a global fellowship of men and women for whom drugs had become a major problem. NA is a program of recovery for anyone who has a desire to stop using drugs. We in NA know that it does not matter what kind of drug we used or how much; what matters is what happened to us while using. NA is a program of complete abstinence from all drugs. By following the program of recovery suggested in NA, we have found a new way of life and have become responsible and productive members of the society in which we live.</a:t>
            </a:r>
            <a:endParaRPr lang="en-US" sz="2000" dirty="0">
              <a:latin typeface="Agency FB" panose="020B0503020202020204" pitchFamily="34" charset="0"/>
            </a:endParaRPr>
          </a:p>
          <a:p>
            <a:r>
              <a:rPr lang="en-US" sz="2000" b="1" dirty="0">
                <a:latin typeface="Agency FB" panose="020B0503020202020204" pitchFamily="34" charset="0"/>
              </a:rPr>
              <a:t>Our fellowship is based on the Twelve Steps, the Twelve Traditions, and the Twelve Concepts. These are spiritual in nature—a set of principles written so simply that we can apply them in our daily lives. Our Twelve Steps outline our program for personal recovery. Our Twelve Traditions represent experiences that can help NA groups maintain their unity, and our Twelve Concepts are guiding principles for our service structure.</a:t>
            </a:r>
            <a:endParaRPr lang="en-US" sz="2000" dirty="0">
              <a:latin typeface="Agency FB" panose="020B0503020202020204" pitchFamily="34" charset="0"/>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8"/>
          <p:cNvSpPr/>
          <p:nvPr/>
        </p:nvSpPr>
        <p:spPr>
          <a:xfrm rot="-5400000">
            <a:off x="-423201" y="423198"/>
            <a:ext cx="5143500" cy="4297104"/>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dirty="0">
              <a:latin typeface="Archivo"/>
              <a:ea typeface="Archivo"/>
              <a:cs typeface="Archivo"/>
              <a:sym typeface="Archivo"/>
            </a:endParaRPr>
          </a:p>
        </p:txBody>
      </p:sp>
      <p:sp>
        <p:nvSpPr>
          <p:cNvPr id="304" name="Google Shape;304;p38"/>
          <p:cNvSpPr txBox="1">
            <a:spLocks noGrp="1"/>
          </p:cNvSpPr>
          <p:nvPr>
            <p:ph type="subTitle" idx="1"/>
          </p:nvPr>
        </p:nvSpPr>
        <p:spPr>
          <a:xfrm>
            <a:off x="4306974" y="1538562"/>
            <a:ext cx="3459873" cy="2947212"/>
          </a:xfrm>
          <a:prstGeom prst="rect">
            <a:avLst/>
          </a:prstGeom>
        </p:spPr>
        <p:txBody>
          <a:bodyPr spcFirstLastPara="1" wrap="square" lIns="91425" tIns="91425" rIns="91425" bIns="91425" anchor="t" anchorCtr="0">
            <a:noAutofit/>
          </a:bodyPr>
          <a:lstStyle/>
          <a:p>
            <a:pPr marL="0" lvl="0" indent="0" rtl="1"/>
            <a:r>
              <a:rPr lang="en-US" sz="4800" dirty="0">
                <a:latin typeface="Agency FB" panose="020B0503020202020204" pitchFamily="34" charset="0"/>
              </a:rPr>
              <a:t>What Is an NA Group, and What Is Its Purpose?</a:t>
            </a:r>
            <a:endParaRPr lang="fa-IR" sz="4800" b="1" dirty="0">
              <a:solidFill>
                <a:schemeClr val="dk1"/>
              </a:solidFill>
              <a:latin typeface="Agency FB" panose="020B0503020202020204" pitchFamily="34" charset="0"/>
              <a:ea typeface="Manrope"/>
              <a:cs typeface="Arabic Typesetting" panose="03020402040406030203" pitchFamily="66" charset="-78"/>
              <a:sym typeface="Manrope"/>
            </a:endParaRPr>
          </a:p>
        </p:txBody>
      </p:sp>
      <p:cxnSp>
        <p:nvCxnSpPr>
          <p:cNvPr id="305" name="Google Shape;305;p38"/>
          <p:cNvCxnSpPr/>
          <p:nvPr/>
        </p:nvCxnSpPr>
        <p:spPr>
          <a:xfrm rot="10800000">
            <a:off x="-9875" y="4805056"/>
            <a:ext cx="2055600" cy="0"/>
          </a:xfrm>
          <a:prstGeom prst="straightConnector1">
            <a:avLst/>
          </a:prstGeom>
          <a:noFill/>
          <a:ln w="9525" cap="flat" cmpd="sng">
            <a:solidFill>
              <a:schemeClr val="dk1"/>
            </a:solidFill>
            <a:prstDash val="solid"/>
            <a:round/>
            <a:headEnd type="none" w="med" len="med"/>
            <a:tailEnd type="none" w="med" len="med"/>
          </a:ln>
        </p:spPr>
      </p:cxnSp>
      <p:pic>
        <p:nvPicPr>
          <p:cNvPr id="306" name="Google Shape;306;p38"/>
          <p:cNvPicPr preferRelativeResize="0"/>
          <p:nvPr/>
        </p:nvPicPr>
        <p:blipFill>
          <a:blip r:embed="rId3"/>
          <a:stretch>
            <a:fillRect/>
          </a:stretch>
        </p:blipFill>
        <p:spPr>
          <a:xfrm>
            <a:off x="-67861" y="1000629"/>
            <a:ext cx="3819930" cy="4023078"/>
          </a:xfrm>
          <a:prstGeom prst="rect">
            <a:avLst/>
          </a:prstGeom>
          <a:noFill/>
          <a:ln>
            <a:noFill/>
          </a:ln>
        </p:spPr>
      </p:pic>
    </p:spTree>
    <p:extLst>
      <p:ext uri="{BB962C8B-B14F-4D97-AF65-F5344CB8AC3E}">
        <p14:creationId xmlns:p14="http://schemas.microsoft.com/office/powerpoint/2010/main" val="1567384290"/>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txBox="1">
            <a:spLocks noGrp="1"/>
          </p:cNvSpPr>
          <p:nvPr>
            <p:ph type="title"/>
          </p:nvPr>
        </p:nvSpPr>
        <p:spPr>
          <a:xfrm>
            <a:off x="281505" y="1652164"/>
            <a:ext cx="5115444" cy="435053"/>
          </a:xfrm>
          <a:prstGeom prst="rect">
            <a:avLst/>
          </a:prstGeom>
        </p:spPr>
        <p:txBody>
          <a:bodyPr spcFirstLastPara="1" wrap="square" lIns="91425" tIns="91425" rIns="91425" bIns="91425" anchor="t" anchorCtr="0">
            <a:noAutofit/>
          </a:bodyPr>
          <a:lstStyle/>
          <a:p>
            <a:pPr lvl="0" rtl="1"/>
            <a:r>
              <a:rPr lang="en-US" sz="1400" dirty="0"/>
              <a:t>A group has six necessities in order to function as a group:</a:t>
            </a:r>
            <a:endParaRPr sz="1400" dirty="0"/>
          </a:p>
        </p:txBody>
      </p:sp>
      <p:sp>
        <p:nvSpPr>
          <p:cNvPr id="312" name="Google Shape;312;p39"/>
          <p:cNvSpPr txBox="1">
            <a:spLocks noGrp="1"/>
          </p:cNvSpPr>
          <p:nvPr>
            <p:ph type="subTitle" idx="1"/>
          </p:nvPr>
        </p:nvSpPr>
        <p:spPr>
          <a:xfrm>
            <a:off x="838095" y="2200698"/>
            <a:ext cx="7917104" cy="2425486"/>
          </a:xfrm>
          <a:prstGeom prst="rect">
            <a:avLst/>
          </a:prstGeom>
        </p:spPr>
        <p:txBody>
          <a:bodyPr spcFirstLastPara="1" wrap="square" lIns="91425" tIns="91425" rIns="91425" bIns="91425" anchor="t" anchorCtr="0">
            <a:noAutofit/>
          </a:bodyPr>
          <a:lstStyle/>
          <a:p>
            <a:pPr marL="495300" indent="-342900">
              <a:buFont typeface="+mj-lt"/>
              <a:buAutoNum type="arabicPeriod"/>
            </a:pPr>
            <a:r>
              <a:rPr lang="en-US" sz="1800" dirty="0">
                <a:latin typeface="Agency FB" panose="020B0503020202020204" pitchFamily="34" charset="0"/>
              </a:rPr>
              <a:t>All members must be addicts.</a:t>
            </a:r>
          </a:p>
          <a:p>
            <a:pPr marL="495300" indent="-342900">
              <a:buFont typeface="+mj-lt"/>
              <a:buAutoNum type="arabicPeriod"/>
            </a:pPr>
            <a:r>
              <a:rPr lang="en-US" sz="1800" dirty="0">
                <a:latin typeface="Agency FB" panose="020B0503020202020204" pitchFamily="34" charset="0"/>
              </a:rPr>
              <a:t>Any addict who desires to stop using is eligible for membership.</a:t>
            </a:r>
          </a:p>
          <a:p>
            <a:pPr marL="495300" indent="-342900">
              <a:buFont typeface="+mj-lt"/>
              <a:buAutoNum type="arabicPeriod"/>
            </a:pPr>
            <a:r>
              <a:rPr lang="en-US" sz="1800" dirty="0">
                <a:latin typeface="Agency FB" panose="020B0503020202020204" pitchFamily="34" charset="0"/>
              </a:rPr>
              <a:t>The group must be self-supporting through its own contributions.</a:t>
            </a:r>
          </a:p>
          <a:p>
            <a:pPr marL="495300" indent="-342900">
              <a:buFont typeface="+mj-lt"/>
              <a:buAutoNum type="arabicPeriod"/>
            </a:pPr>
            <a:r>
              <a:rPr lang="en-US" sz="1800" dirty="0">
                <a:latin typeface="Agency FB" panose="020B0503020202020204" pitchFamily="34" charset="0"/>
              </a:rPr>
              <a:t>The sole object of the group is to carry its message to the addict who is still suffering through the application of the Twelve Steps of NA.</a:t>
            </a:r>
          </a:p>
          <a:p>
            <a:pPr marL="495300" indent="-342900">
              <a:buFont typeface="+mj-lt"/>
              <a:buAutoNum type="arabicPeriod"/>
            </a:pPr>
            <a:r>
              <a:rPr lang="en-US" sz="1800" dirty="0">
                <a:latin typeface="Agency FB" panose="020B0503020202020204" pitchFamily="34" charset="0"/>
              </a:rPr>
              <a:t>The group must be autonomous, with no affiliations outside of NA.</a:t>
            </a:r>
          </a:p>
          <a:p>
            <a:pPr marL="495300" indent="-342900">
              <a:buFont typeface="+mj-lt"/>
              <a:buAutoNum type="arabicPeriod"/>
            </a:pPr>
            <a:r>
              <a:rPr lang="en-US" sz="1800" dirty="0">
                <a:latin typeface="Agency FB" panose="020B0503020202020204" pitchFamily="34" charset="0"/>
              </a:rPr>
              <a:t>The group must be governed by the group conscience, not by outside influence.</a:t>
            </a:r>
          </a:p>
          <a:p>
            <a:r>
              <a:rPr lang="en-US" sz="1800" dirty="0">
                <a:latin typeface="Agency FB" panose="020B0503020202020204" pitchFamily="34" charset="0"/>
              </a:rPr>
              <a:t>The group’s public relations policy is based on attraction rather than promotion.</a:t>
            </a:r>
          </a:p>
        </p:txBody>
      </p:sp>
      <p:sp>
        <p:nvSpPr>
          <p:cNvPr id="314" name="Google Shape;314;p39"/>
          <p:cNvSpPr/>
          <p:nvPr/>
        </p:nvSpPr>
        <p:spPr>
          <a:xfrm rot="10800000" flipH="1">
            <a:off x="3836" y="4179875"/>
            <a:ext cx="2683600" cy="963625"/>
          </a:xfrm>
          <a:custGeom>
            <a:avLst/>
            <a:gdLst/>
            <a:ahLst/>
            <a:cxnLst/>
            <a:rect l="l" t="t" r="r" b="b"/>
            <a:pathLst>
              <a:path w="107344" h="38545" extrusionOk="0">
                <a:moveTo>
                  <a:pt x="0" y="0"/>
                </a:moveTo>
                <a:lnTo>
                  <a:pt x="0" y="37755"/>
                </a:lnTo>
                <a:cubicBezTo>
                  <a:pt x="1964" y="38197"/>
                  <a:pt x="4358" y="38545"/>
                  <a:pt x="7032" y="38545"/>
                </a:cubicBezTo>
                <a:cubicBezTo>
                  <a:pt x="15535" y="38545"/>
                  <a:pt x="26871" y="35036"/>
                  <a:pt x="36232" y="19923"/>
                </a:cubicBezTo>
                <a:cubicBezTo>
                  <a:pt x="41759" y="11001"/>
                  <a:pt x="51213" y="8767"/>
                  <a:pt x="61458" y="8767"/>
                </a:cubicBezTo>
                <a:cubicBezTo>
                  <a:pt x="71734" y="8767"/>
                  <a:pt x="82806" y="11014"/>
                  <a:pt x="91511" y="11014"/>
                </a:cubicBezTo>
                <a:cubicBezTo>
                  <a:pt x="100145" y="11014"/>
                  <a:pt x="106451" y="8804"/>
                  <a:pt x="10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p>
        </p:txBody>
      </p:sp>
      <p:sp>
        <p:nvSpPr>
          <p:cNvPr id="315" name="Google Shape;315;p39"/>
          <p:cNvSpPr/>
          <p:nvPr/>
        </p:nvSpPr>
        <p:spPr>
          <a:xfrm rot="-5400000">
            <a:off x="7568974" y="-450461"/>
            <a:ext cx="1130650" cy="2019400"/>
          </a:xfrm>
          <a:custGeom>
            <a:avLst/>
            <a:gdLst/>
            <a:ahLst/>
            <a:cxnLst/>
            <a:rect l="l" t="t" r="r" b="b"/>
            <a:pathLst>
              <a:path w="45226" h="80776" extrusionOk="0">
                <a:moveTo>
                  <a:pt x="41139" y="1"/>
                </a:moveTo>
                <a:cubicBezTo>
                  <a:pt x="0" y="1"/>
                  <a:pt x="20803" y="59605"/>
                  <a:pt x="29489" y="80775"/>
                </a:cubicBezTo>
                <a:lnTo>
                  <a:pt x="45226" y="80775"/>
                </a:lnTo>
                <a:lnTo>
                  <a:pt x="45226" y="182"/>
                </a:lnTo>
                <a:cubicBezTo>
                  <a:pt x="43800" y="60"/>
                  <a:pt x="42439" y="1"/>
                  <a:pt x="41139"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p>
        </p:txBody>
      </p:sp>
      <p:grpSp>
        <p:nvGrpSpPr>
          <p:cNvPr id="316" name="Google Shape;316;p39"/>
          <p:cNvGrpSpPr/>
          <p:nvPr/>
        </p:nvGrpSpPr>
        <p:grpSpPr>
          <a:xfrm flipH="1">
            <a:off x="-9875" y="338444"/>
            <a:ext cx="9153820" cy="4466613"/>
            <a:chOff x="-9875" y="338444"/>
            <a:chExt cx="9153820" cy="4466613"/>
          </a:xfrm>
        </p:grpSpPr>
        <p:cxnSp>
          <p:nvCxnSpPr>
            <p:cNvPr id="317" name="Google Shape;317;p39"/>
            <p:cNvCxnSpPr/>
            <p:nvPr/>
          </p:nvCxnSpPr>
          <p:spPr>
            <a:xfrm rot="10800000">
              <a:off x="6103145" y="338444"/>
              <a:ext cx="3040800" cy="0"/>
            </a:xfrm>
            <a:prstGeom prst="straightConnector1">
              <a:avLst/>
            </a:prstGeom>
            <a:noFill/>
            <a:ln w="9525" cap="flat" cmpd="sng">
              <a:solidFill>
                <a:schemeClr val="dk1"/>
              </a:solidFill>
              <a:prstDash val="solid"/>
              <a:round/>
              <a:headEnd type="none" w="med" len="med"/>
              <a:tailEnd type="none" w="med" len="med"/>
            </a:ln>
          </p:spPr>
        </p:cxnSp>
        <p:cxnSp>
          <p:nvCxnSpPr>
            <p:cNvPr id="318" name="Google Shape;318;p39"/>
            <p:cNvCxnSpPr/>
            <p:nvPr/>
          </p:nvCxnSpPr>
          <p:spPr>
            <a:xfrm rot="10800000">
              <a:off x="-9875" y="4805056"/>
              <a:ext cx="2055600" cy="0"/>
            </a:xfrm>
            <a:prstGeom prst="straightConnector1">
              <a:avLst/>
            </a:prstGeom>
            <a:noFill/>
            <a:ln w="9525" cap="flat" cmpd="sng">
              <a:solidFill>
                <a:schemeClr val="dk1"/>
              </a:solidFill>
              <a:prstDash val="solid"/>
              <a:round/>
              <a:headEnd type="none" w="med" len="med"/>
              <a:tailEnd type="none" w="med" len="med"/>
            </a:ln>
          </p:spPr>
        </p:cxnSp>
      </p:grpSp>
      <p:sp>
        <p:nvSpPr>
          <p:cNvPr id="4" name="TextBox 3">
            <a:extLst>
              <a:ext uri="{FF2B5EF4-FFF2-40B4-BE49-F238E27FC236}">
                <a16:creationId xmlns:a16="http://schemas.microsoft.com/office/drawing/2014/main" id="{B5FCD845-2401-485B-B437-4BB2637D5121}"/>
              </a:ext>
            </a:extLst>
          </p:cNvPr>
          <p:cNvSpPr txBox="1"/>
          <p:nvPr/>
        </p:nvSpPr>
        <p:spPr>
          <a:xfrm>
            <a:off x="281504" y="424087"/>
            <a:ext cx="7553739" cy="1015663"/>
          </a:xfrm>
          <a:prstGeom prst="rect">
            <a:avLst/>
          </a:prstGeom>
          <a:noFill/>
        </p:spPr>
        <p:txBody>
          <a:bodyPr wrap="square" rtlCol="1">
            <a:spAutoFit/>
          </a:bodyPr>
          <a:lstStyle/>
          <a:p>
            <a:pPr>
              <a:lnSpc>
                <a:spcPct val="200000"/>
              </a:lnSpc>
            </a:pPr>
            <a:r>
              <a:rPr lang="en-US" sz="1600" dirty="0">
                <a:latin typeface="Agency FB" panose="020B0503020202020204" pitchFamily="34" charset="0"/>
              </a:rPr>
              <a:t>The coming together of two or more addicts who desire to stop using is what constitutes a group for the purpose of carrying its message. This is achieved through learning to live without drugs by practicing spiritual principles.</a:t>
            </a:r>
            <a:endParaRPr lang="fa-IR" sz="1600" b="1" dirty="0">
              <a:latin typeface="Agency FB" panose="020B0503020202020204" pitchFamily="34" charset="0"/>
              <a:cs typeface="B Titr" panose="00000700000000000000" pitchFamily="2" charset="-78"/>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0"/>
          <p:cNvSpPr/>
          <p:nvPr/>
        </p:nvSpPr>
        <p:spPr>
          <a:xfrm rot="5400000" flipH="1">
            <a:off x="4423699" y="423198"/>
            <a:ext cx="5143500" cy="4297104"/>
          </a:xfrm>
          <a:prstGeom prst="flowChartDocument">
            <a:avLst/>
          </a:prstGeom>
          <a:solidFill>
            <a:schemeClr val="dk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None/>
            </a:pPr>
            <a:endParaRPr dirty="0"/>
          </a:p>
        </p:txBody>
      </p:sp>
      <p:cxnSp>
        <p:nvCxnSpPr>
          <p:cNvPr id="324" name="Google Shape;324;p40"/>
          <p:cNvCxnSpPr/>
          <p:nvPr/>
        </p:nvCxnSpPr>
        <p:spPr>
          <a:xfrm rot="10800000">
            <a:off x="6103199" y="338444"/>
            <a:ext cx="3040800" cy="0"/>
          </a:xfrm>
          <a:prstGeom prst="straightConnector1">
            <a:avLst/>
          </a:prstGeom>
          <a:noFill/>
          <a:ln w="9525" cap="flat" cmpd="sng">
            <a:solidFill>
              <a:schemeClr val="dk1"/>
            </a:solidFill>
            <a:prstDash val="solid"/>
            <a:round/>
            <a:headEnd type="none" w="med" len="med"/>
            <a:tailEnd type="none" w="med" len="med"/>
          </a:ln>
        </p:spPr>
      </p:cxnSp>
      <p:sp>
        <p:nvSpPr>
          <p:cNvPr id="325" name="Google Shape;325;p40"/>
          <p:cNvSpPr txBox="1">
            <a:spLocks noGrp="1"/>
          </p:cNvSpPr>
          <p:nvPr>
            <p:ph type="title"/>
          </p:nvPr>
        </p:nvSpPr>
        <p:spPr>
          <a:xfrm>
            <a:off x="424853" y="239039"/>
            <a:ext cx="4422044" cy="768350"/>
          </a:xfrm>
          <a:prstGeom prst="rect">
            <a:avLst/>
          </a:prstGeom>
        </p:spPr>
        <p:txBody>
          <a:bodyPr spcFirstLastPara="1" wrap="square" lIns="91425" tIns="91425" rIns="91425" bIns="91425" anchor="t" anchorCtr="0">
            <a:noAutofit/>
          </a:bodyPr>
          <a:lstStyle/>
          <a:p>
            <a:pPr algn="ctr"/>
            <a:r>
              <a:rPr lang="en-US" dirty="0"/>
              <a:t>The Purpose of Groups</a:t>
            </a:r>
          </a:p>
        </p:txBody>
      </p:sp>
      <p:sp>
        <p:nvSpPr>
          <p:cNvPr id="326" name="Google Shape;326;p40"/>
          <p:cNvSpPr txBox="1">
            <a:spLocks noGrp="1"/>
          </p:cNvSpPr>
          <p:nvPr>
            <p:ph type="subTitle" idx="4294967295"/>
          </p:nvPr>
        </p:nvSpPr>
        <p:spPr>
          <a:xfrm>
            <a:off x="831975" y="863284"/>
            <a:ext cx="3607800" cy="3857803"/>
          </a:xfrm>
          <a:prstGeom prst="rect">
            <a:avLst/>
          </a:prstGeom>
        </p:spPr>
        <p:txBody>
          <a:bodyPr spcFirstLastPara="1" wrap="square" lIns="91425" tIns="91425" rIns="91425" bIns="91425" anchor="t" anchorCtr="0">
            <a:noAutofit/>
          </a:bodyPr>
          <a:lstStyle/>
          <a:p>
            <a:pPr marL="0" lvl="0" indent="0" rtl="1">
              <a:buNone/>
            </a:pPr>
            <a:r>
              <a:rPr lang="en-US" sz="1500" dirty="0"/>
              <a:t>The primary purpose of an NA group is to carry the message of recovery to the still-suffering addict. However, the group offers an opportunity for all members to participate and to hear the recovery experiences of other members who are learning how to live better lives without drugs. The group has proven to be the most successful vehicle for carrying out the work of the Twelfth Step. After sharing personal recovery experience, strength, and hope, the most valuable thing a member can do is bring potential new members—addicts—into the group. In this way, the meeting becomes a place where newcomers know they can come for help.</a:t>
            </a:r>
            <a:endParaRPr lang="fa-IR" sz="1500" dirty="0"/>
          </a:p>
        </p:txBody>
      </p:sp>
      <p:pic>
        <p:nvPicPr>
          <p:cNvPr id="327" name="Google Shape;327;p40"/>
          <p:cNvPicPr preferRelativeResize="0"/>
          <p:nvPr/>
        </p:nvPicPr>
        <p:blipFill>
          <a:blip r:embed="rId3"/>
          <a:stretch>
            <a:fillRect/>
          </a:stretch>
        </p:blipFill>
        <p:spPr>
          <a:xfrm>
            <a:off x="5607856" y="623214"/>
            <a:ext cx="3379649" cy="3897072"/>
          </a:xfrm>
          <a:prstGeom prst="rect">
            <a:avLst/>
          </a:prstGeom>
          <a:noFill/>
          <a:ln>
            <a:noFill/>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0"/>
          <p:cNvSpPr/>
          <p:nvPr/>
        </p:nvSpPr>
        <p:spPr>
          <a:xfrm rot="5400000" flipH="1">
            <a:off x="4423699" y="423198"/>
            <a:ext cx="5143500" cy="4297104"/>
          </a:xfrm>
          <a:prstGeom prst="flowChartDocument">
            <a:avLst/>
          </a:prstGeom>
          <a:solidFill>
            <a:schemeClr val="dk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None/>
            </a:pPr>
            <a:endParaRPr dirty="0"/>
          </a:p>
        </p:txBody>
      </p:sp>
      <p:cxnSp>
        <p:nvCxnSpPr>
          <p:cNvPr id="324" name="Google Shape;324;p40"/>
          <p:cNvCxnSpPr/>
          <p:nvPr/>
        </p:nvCxnSpPr>
        <p:spPr>
          <a:xfrm rot="10800000">
            <a:off x="6103199" y="338444"/>
            <a:ext cx="3040800" cy="0"/>
          </a:xfrm>
          <a:prstGeom prst="straightConnector1">
            <a:avLst/>
          </a:prstGeom>
          <a:noFill/>
          <a:ln w="9525" cap="flat" cmpd="sng">
            <a:solidFill>
              <a:schemeClr val="dk1"/>
            </a:solidFill>
            <a:prstDash val="solid"/>
            <a:round/>
            <a:headEnd type="none" w="med" len="med"/>
            <a:tailEnd type="none" w="med" len="med"/>
          </a:ln>
        </p:spPr>
      </p:cxnSp>
      <p:sp>
        <p:nvSpPr>
          <p:cNvPr id="325" name="Google Shape;325;p40"/>
          <p:cNvSpPr txBox="1">
            <a:spLocks noGrp="1"/>
          </p:cNvSpPr>
          <p:nvPr>
            <p:ph type="title"/>
          </p:nvPr>
        </p:nvSpPr>
        <p:spPr>
          <a:xfrm>
            <a:off x="5740379" y="776273"/>
            <a:ext cx="3339017" cy="2911648"/>
          </a:xfrm>
          <a:prstGeom prst="rect">
            <a:avLst/>
          </a:prstGeom>
        </p:spPr>
        <p:txBody>
          <a:bodyPr spcFirstLastPara="1" wrap="square" lIns="91425" tIns="91425" rIns="91425" bIns="91425" anchor="t" anchorCtr="0">
            <a:noAutofit/>
          </a:bodyPr>
          <a:lstStyle/>
          <a:p>
            <a:r>
              <a:rPr lang="en-US" sz="2400" dirty="0">
                <a:solidFill>
                  <a:srgbClr val="FF0000"/>
                </a:solidFill>
              </a:rPr>
              <a:t>Important Note</a:t>
            </a:r>
            <a:r>
              <a:rPr lang="en-US" sz="2400" dirty="0"/>
              <a:t>: Having Meetings with Special Interests or Shared Needs is Not Inconsistent with Our Traditions.</a:t>
            </a:r>
          </a:p>
        </p:txBody>
      </p:sp>
      <p:sp>
        <p:nvSpPr>
          <p:cNvPr id="326" name="Google Shape;326;p40"/>
          <p:cNvSpPr txBox="1">
            <a:spLocks noGrp="1"/>
          </p:cNvSpPr>
          <p:nvPr>
            <p:ph type="subTitle" idx="4294967295"/>
          </p:nvPr>
        </p:nvSpPr>
        <p:spPr>
          <a:xfrm>
            <a:off x="387173" y="528501"/>
            <a:ext cx="4330741" cy="3993803"/>
          </a:xfrm>
          <a:prstGeom prst="rect">
            <a:avLst/>
          </a:prstGeom>
        </p:spPr>
        <p:txBody>
          <a:bodyPr spcFirstLastPara="1" wrap="square" lIns="91425" tIns="91425" rIns="91425" bIns="91425" anchor="t" anchorCtr="0">
            <a:noAutofit/>
          </a:bodyPr>
          <a:lstStyle/>
          <a:p>
            <a:r>
              <a:rPr lang="en-US" sz="1800" b="1" dirty="0">
                <a:latin typeface="Agency FB" panose="020B0503020202020204" pitchFamily="34" charset="0"/>
              </a:rPr>
              <a:t>Neither Bulletin No. 18 nor the Group Book contains anything to suggest that meetings with shared needs (such as online meetings or meetings for young people) are inconsistent with our Traditions, provided that such a group does not exclude any addict, regardless of any characteristic.</a:t>
            </a:r>
            <a:endParaRPr lang="en-US" sz="1800" dirty="0">
              <a:latin typeface="Agency FB" panose="020B0503020202020204" pitchFamily="34" charset="0"/>
            </a:endParaRPr>
          </a:p>
          <a:p>
            <a:r>
              <a:rPr lang="en-US" sz="1800" b="1" dirty="0">
                <a:latin typeface="Agency FB" panose="020B0503020202020204" pitchFamily="34" charset="0"/>
              </a:rPr>
              <a:t>Our Third Tradition states that “The only requirement for membership is a desire to stop using,” and any meeting that turns away a seeking addict, by definition of the Six Group Commitments mentioned earlier (in the first slide), does not qualify as an NA group.</a:t>
            </a:r>
            <a:endParaRPr lang="en-US" sz="1800" dirty="0">
              <a:latin typeface="Agency FB" panose="020B0503020202020204" pitchFamily="34" charset="0"/>
            </a:endParaRPr>
          </a:p>
        </p:txBody>
      </p:sp>
      <p:pic>
        <p:nvPicPr>
          <p:cNvPr id="327" name="Google Shape;327;p40"/>
          <p:cNvPicPr preferRelativeResize="0"/>
          <p:nvPr/>
        </p:nvPicPr>
        <p:blipFill>
          <a:blip r:embed="rId3"/>
          <a:stretch>
            <a:fillRect/>
          </a:stretch>
        </p:blipFill>
        <p:spPr>
          <a:xfrm>
            <a:off x="5675772" y="3076360"/>
            <a:ext cx="3339019" cy="2378100"/>
          </a:xfrm>
          <a:prstGeom prst="rect">
            <a:avLst/>
          </a:prstGeom>
          <a:noFill/>
          <a:ln>
            <a:noFill/>
          </a:ln>
        </p:spPr>
      </p:pic>
    </p:spTree>
    <p:extLst>
      <p:ext uri="{BB962C8B-B14F-4D97-AF65-F5344CB8AC3E}">
        <p14:creationId xmlns:p14="http://schemas.microsoft.com/office/powerpoint/2010/main" val="1089871867"/>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3"/>
          <p:cNvSpPr txBox="1">
            <a:spLocks noGrp="1"/>
          </p:cNvSpPr>
          <p:nvPr>
            <p:ph type="title"/>
          </p:nvPr>
        </p:nvSpPr>
        <p:spPr>
          <a:xfrm>
            <a:off x="508491" y="308042"/>
            <a:ext cx="7704000" cy="1003923"/>
          </a:xfrm>
          <a:prstGeom prst="rect">
            <a:avLst/>
          </a:prstGeom>
        </p:spPr>
        <p:txBody>
          <a:bodyPr spcFirstLastPara="1" wrap="square" lIns="91425" tIns="91425" rIns="91425" bIns="91425" anchor="t" anchorCtr="0">
            <a:noAutofit/>
          </a:bodyPr>
          <a:lstStyle/>
          <a:p>
            <a:r>
              <a:rPr lang="en-US" sz="1600" dirty="0">
                <a:latin typeface="Agency FB" panose="020B0503020202020204" pitchFamily="34" charset="0"/>
              </a:rPr>
              <a:t>Connecting for Unity and Better Service</a:t>
            </a:r>
            <a:br>
              <a:rPr lang="en-US" sz="1600" dirty="0">
                <a:latin typeface="Agency FB" panose="020B0503020202020204" pitchFamily="34" charset="0"/>
              </a:rPr>
            </a:br>
            <a:r>
              <a:rPr lang="en-US" sz="1600" dirty="0">
                <a:latin typeface="Agency FB" panose="020B0503020202020204" pitchFamily="34" charset="0"/>
              </a:rPr>
              <a:t>For the facilitation of communication, unity, and better service to the entire fellowship of Narcotics Anonymous, groups should register with the Narcotics Anonymous World Service Office (WSO).</a:t>
            </a:r>
          </a:p>
        </p:txBody>
      </p:sp>
      <p:sp>
        <p:nvSpPr>
          <p:cNvPr id="353" name="Google Shape;353;p43"/>
          <p:cNvSpPr txBox="1">
            <a:spLocks noGrp="1"/>
          </p:cNvSpPr>
          <p:nvPr>
            <p:ph type="subTitle" idx="1"/>
          </p:nvPr>
        </p:nvSpPr>
        <p:spPr>
          <a:xfrm>
            <a:off x="208723" y="2488763"/>
            <a:ext cx="4072258" cy="2346695"/>
          </a:xfrm>
          <a:prstGeom prst="rect">
            <a:avLst/>
          </a:prstGeom>
        </p:spPr>
        <p:txBody>
          <a:bodyPr spcFirstLastPara="1" wrap="square" lIns="91425" tIns="91425" rIns="91425" bIns="91425" anchor="t" anchorCtr="0">
            <a:noAutofit/>
          </a:bodyPr>
          <a:lstStyle/>
          <a:p>
            <a:pPr marL="0" rtl="1"/>
            <a:r>
              <a:rPr lang="en-US" sz="1600" dirty="0">
                <a:latin typeface="Agency FB" panose="020B0503020202020204" pitchFamily="34" charset="0"/>
              </a:rPr>
              <a:t>Group Representatives (GRs) link their groups with the rest of the NA service structure. The primary communication responsibility of a Representative is to present their group’s conscience on issues that affect other groups or the entire NA fellowship. This duty requires the Representative to provide the group with information regarding developments in the world service structure of NA, and to share the group’s activities, strengths, or problems with the Area Service Committee.</a:t>
            </a:r>
            <a:endParaRPr lang="en-US" sz="1600" dirty="0">
              <a:latin typeface="Agency FB" panose="020B0503020202020204" pitchFamily="34" charset="0"/>
              <a:ea typeface="Times New Roman" panose="02020603050405020304" pitchFamily="18" charset="0"/>
            </a:endParaRPr>
          </a:p>
        </p:txBody>
      </p:sp>
      <p:sp>
        <p:nvSpPr>
          <p:cNvPr id="354" name="Google Shape;354;p43"/>
          <p:cNvSpPr txBox="1">
            <a:spLocks noGrp="1"/>
          </p:cNvSpPr>
          <p:nvPr>
            <p:ph type="subTitle" idx="2"/>
          </p:nvPr>
        </p:nvSpPr>
        <p:spPr>
          <a:xfrm>
            <a:off x="5091933" y="2569362"/>
            <a:ext cx="3749821" cy="2266096"/>
          </a:xfrm>
          <a:prstGeom prst="rect">
            <a:avLst/>
          </a:prstGeom>
        </p:spPr>
        <p:txBody>
          <a:bodyPr spcFirstLastPara="1" wrap="square" lIns="91425" tIns="91425" rIns="91425" bIns="91425" anchor="t" anchorCtr="0">
            <a:noAutofit/>
          </a:bodyPr>
          <a:lstStyle/>
          <a:p>
            <a:pPr marL="0" rtl="1"/>
            <a:r>
              <a:rPr lang="en-US" sz="1400" dirty="0">
                <a:latin typeface="Agency FB" panose="020B0503020202020204" pitchFamily="34" charset="0"/>
              </a:rPr>
              <a:t>An Area is a collection of groups that have united to advance the primary purpose of their member groups and the entire NA fellowship. This is accomplished through the cooperation of all groups working together and acting upon their collective conscience. Areas are able to accomplish things that would be difficult for a single group to do alone. An Area is comprised of the Group Representatives from a specific geographic territory who meet monthly with the goal of serving the particular needs of their member groups.</a:t>
            </a:r>
            <a:endParaRPr lang="en-US" sz="1400" dirty="0">
              <a:latin typeface="Agency FB" panose="020B0503020202020204" pitchFamily="34" charset="0"/>
              <a:ea typeface="Times New Roman" panose="02020603050405020304" pitchFamily="18" charset="0"/>
            </a:endParaRPr>
          </a:p>
        </p:txBody>
      </p:sp>
      <p:sp>
        <p:nvSpPr>
          <p:cNvPr id="357" name="Google Shape;357;p43"/>
          <p:cNvSpPr txBox="1">
            <a:spLocks noGrp="1"/>
          </p:cNvSpPr>
          <p:nvPr>
            <p:ph type="subTitle" idx="5"/>
          </p:nvPr>
        </p:nvSpPr>
        <p:spPr>
          <a:xfrm>
            <a:off x="302246" y="2105704"/>
            <a:ext cx="2172594" cy="377100"/>
          </a:xfrm>
          <a:prstGeom prst="rect">
            <a:avLst/>
          </a:prstGeom>
        </p:spPr>
        <p:txBody>
          <a:bodyPr spcFirstLastPara="1" wrap="square" lIns="91425" tIns="91425" rIns="91425" bIns="91425" anchor="b" anchorCtr="0">
            <a:noAutofit/>
          </a:bodyPr>
          <a:lstStyle/>
          <a:p>
            <a:pPr marL="0" lvl="0" indent="0" rtl="1"/>
            <a:r>
              <a:rPr lang="en-US" sz="1600" dirty="0">
                <a:latin typeface="Agency FB" panose="020B0503020202020204" pitchFamily="34" charset="0"/>
              </a:rPr>
              <a:t>Group Representative</a:t>
            </a:r>
            <a:endParaRPr lang="fa-IR" sz="1600" dirty="0">
              <a:latin typeface="Agency FB" panose="020B0503020202020204" pitchFamily="34" charset="0"/>
            </a:endParaRPr>
          </a:p>
        </p:txBody>
      </p:sp>
      <p:sp>
        <p:nvSpPr>
          <p:cNvPr id="359" name="Google Shape;359;p43"/>
          <p:cNvSpPr txBox="1">
            <a:spLocks noGrp="1"/>
          </p:cNvSpPr>
          <p:nvPr>
            <p:ph type="subTitle" idx="7"/>
          </p:nvPr>
        </p:nvSpPr>
        <p:spPr>
          <a:xfrm>
            <a:off x="5091933" y="2105704"/>
            <a:ext cx="782408" cy="377100"/>
          </a:xfrm>
          <a:prstGeom prst="rect">
            <a:avLst/>
          </a:prstGeom>
        </p:spPr>
        <p:txBody>
          <a:bodyPr spcFirstLastPara="1" wrap="square" lIns="91425" tIns="91425" rIns="91425" bIns="91425" anchor="b" anchorCtr="0">
            <a:noAutofit/>
          </a:bodyPr>
          <a:lstStyle/>
          <a:p>
            <a:pPr marL="0" lvl="0" indent="0" rtl="1"/>
            <a:r>
              <a:rPr lang="en-US" dirty="0">
                <a:latin typeface="Agency FB" panose="020B0503020202020204" pitchFamily="34" charset="0"/>
              </a:rPr>
              <a:t>Area</a:t>
            </a:r>
            <a:endParaRPr dirty="0">
              <a:latin typeface="Agency FB" panose="020B0503020202020204" pitchFamily="34" charset="0"/>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43"/>
          <p:cNvSpPr txBox="1">
            <a:spLocks noGrp="1"/>
          </p:cNvSpPr>
          <p:nvPr>
            <p:ph type="subTitle" idx="1"/>
          </p:nvPr>
        </p:nvSpPr>
        <p:spPr>
          <a:xfrm>
            <a:off x="228600" y="819484"/>
            <a:ext cx="4145904" cy="3504532"/>
          </a:xfrm>
          <a:prstGeom prst="rect">
            <a:avLst/>
          </a:prstGeom>
        </p:spPr>
        <p:txBody>
          <a:bodyPr spcFirstLastPara="1" wrap="square" lIns="91425" tIns="91425" rIns="91425" bIns="91425" anchor="t" anchorCtr="0">
            <a:noAutofit/>
          </a:bodyPr>
          <a:lstStyle/>
          <a:p>
            <a:pPr marL="0" rtl="1"/>
            <a:r>
              <a:rPr lang="en-US" sz="1600" dirty="0">
                <a:latin typeface="Agency FB" panose="020B0503020202020204" pitchFamily="34" charset="0"/>
              </a:rPr>
              <a:t>A Region is composed of the Area Service Committee liaisons from all the Areas within a specified Region. This service committee is designed to provide service to its member Areas. The structure of the Area and the Region are similar in nature and purpose, but their functions differ slightly. While an Area serves the specific needs of the groups, a Region addresses the common needs of the Areas. The primary function of a Region is to foster unity among the Areas within it. Another function is to carry the message of NA recovery through an ever-widening circle of resources: individual members form a </a:t>
            </a:r>
            <a:r>
              <a:rPr lang="en-US" sz="1600" b="1" dirty="0">
                <a:latin typeface="Agency FB" panose="020B0503020202020204" pitchFamily="34" charset="0"/>
              </a:rPr>
              <a:t>Group</a:t>
            </a:r>
            <a:r>
              <a:rPr lang="en-US" sz="1600" dirty="0">
                <a:latin typeface="Agency FB" panose="020B0503020202020204" pitchFamily="34" charset="0"/>
              </a:rPr>
              <a:t>, individual Groups form an </a:t>
            </a:r>
            <a:r>
              <a:rPr lang="en-US" sz="1600" b="1" dirty="0">
                <a:latin typeface="Agency FB" panose="020B0503020202020204" pitchFamily="34" charset="0"/>
              </a:rPr>
              <a:t>Area</a:t>
            </a:r>
            <a:r>
              <a:rPr lang="en-US" sz="1600" dirty="0">
                <a:latin typeface="Agency FB" panose="020B0503020202020204" pitchFamily="34" charset="0"/>
              </a:rPr>
              <a:t>, and individual Areas form a </a:t>
            </a:r>
            <a:r>
              <a:rPr lang="en-US" sz="1600" b="1" dirty="0">
                <a:latin typeface="Agency FB" panose="020B0503020202020204" pitchFamily="34" charset="0"/>
              </a:rPr>
              <a:t>Region</a:t>
            </a:r>
            <a:r>
              <a:rPr lang="en-US" sz="1600" dirty="0">
                <a:latin typeface="Agency FB" panose="020B0503020202020204" pitchFamily="34" charset="0"/>
              </a:rPr>
              <a:t>; all working together to achieve our primary purpose: carrying the message of recovery to the addict who is still suffering.</a:t>
            </a:r>
            <a:endParaRPr lang="en-US" sz="1600" dirty="0">
              <a:latin typeface="Agency FB" panose="020B0503020202020204" pitchFamily="34" charset="0"/>
              <a:ea typeface="Times New Roman" panose="02020603050405020304" pitchFamily="18" charset="0"/>
            </a:endParaRPr>
          </a:p>
        </p:txBody>
      </p:sp>
      <p:sp>
        <p:nvSpPr>
          <p:cNvPr id="354" name="Google Shape;354;p43"/>
          <p:cNvSpPr txBox="1">
            <a:spLocks noGrp="1"/>
          </p:cNvSpPr>
          <p:nvPr>
            <p:ph type="subTitle" idx="2"/>
          </p:nvPr>
        </p:nvSpPr>
        <p:spPr>
          <a:xfrm>
            <a:off x="4572000" y="819484"/>
            <a:ext cx="4269754" cy="3504533"/>
          </a:xfrm>
          <a:prstGeom prst="rect">
            <a:avLst/>
          </a:prstGeom>
        </p:spPr>
        <p:txBody>
          <a:bodyPr spcFirstLastPara="1" wrap="square" lIns="91425" tIns="91425" rIns="91425" bIns="91425" anchor="t" anchorCtr="0">
            <a:noAutofit/>
          </a:bodyPr>
          <a:lstStyle/>
          <a:p>
            <a:pPr marL="0" rtl="1"/>
            <a:r>
              <a:rPr lang="en-US" sz="1600" dirty="0">
                <a:latin typeface="Agency FB" panose="020B0503020202020204" pitchFamily="34" charset="0"/>
              </a:rPr>
              <a:t>The World Service Conference is founded by, and accountable to, the entire NA fellowship. Its purpose is to support the entire fellowship, as well as to define and implement NA policies and procedures. The World Service Conference accomplishes this by linking members, groups, Areas, and Regions into a single fellowship, addressing the problems and needs of the fellowship, and actively encouraging NA’s primary purpose and growth. In each Conference cycle, the concerns of the fellowship are brought forward in the </a:t>
            </a:r>
            <a:r>
              <a:rPr lang="en-US" sz="1600" b="1" dirty="0">
                <a:latin typeface="Agency FB" panose="020B0503020202020204" pitchFamily="34" charset="0"/>
              </a:rPr>
              <a:t>World Service Conference Agenda Report</a:t>
            </a:r>
            <a:r>
              <a:rPr lang="en-US" sz="1600" dirty="0">
                <a:latin typeface="Agency FB" panose="020B0503020202020204" pitchFamily="34" charset="0"/>
              </a:rPr>
              <a:t>. This provides every member an opportunity to address specific issues relevant to the entire NA fellowship.</a:t>
            </a:r>
            <a:endParaRPr lang="en-US" sz="1600" dirty="0">
              <a:latin typeface="Agency FB" panose="020B0503020202020204" pitchFamily="34" charset="0"/>
              <a:ea typeface="Times New Roman" panose="02020603050405020304" pitchFamily="18" charset="0"/>
            </a:endParaRPr>
          </a:p>
        </p:txBody>
      </p:sp>
      <p:sp>
        <p:nvSpPr>
          <p:cNvPr id="357" name="Google Shape;357;p43"/>
          <p:cNvSpPr txBox="1">
            <a:spLocks noGrp="1"/>
          </p:cNvSpPr>
          <p:nvPr>
            <p:ph type="subTitle" idx="5"/>
          </p:nvPr>
        </p:nvSpPr>
        <p:spPr>
          <a:xfrm>
            <a:off x="228600" y="416456"/>
            <a:ext cx="677653" cy="377100"/>
          </a:xfrm>
          <a:prstGeom prst="rect">
            <a:avLst/>
          </a:prstGeom>
        </p:spPr>
        <p:txBody>
          <a:bodyPr spcFirstLastPara="1" wrap="square" lIns="91425" tIns="91425" rIns="91425" bIns="91425" anchor="b" anchorCtr="0">
            <a:noAutofit/>
          </a:bodyPr>
          <a:lstStyle/>
          <a:p>
            <a:pPr marL="0" lvl="0" indent="0" rtl="1"/>
            <a:r>
              <a:rPr lang="en-US" sz="1600" dirty="0">
                <a:latin typeface="Agency FB" panose="020B0503020202020204" pitchFamily="34" charset="0"/>
              </a:rPr>
              <a:t>Region</a:t>
            </a:r>
            <a:endParaRPr lang="fa-IR" sz="1600" dirty="0">
              <a:latin typeface="Agency FB" panose="020B0503020202020204" pitchFamily="34" charset="0"/>
            </a:endParaRPr>
          </a:p>
        </p:txBody>
      </p:sp>
      <p:sp>
        <p:nvSpPr>
          <p:cNvPr id="359" name="Google Shape;359;p43"/>
          <p:cNvSpPr txBox="1">
            <a:spLocks noGrp="1"/>
          </p:cNvSpPr>
          <p:nvPr>
            <p:ph type="subTitle" idx="7"/>
          </p:nvPr>
        </p:nvSpPr>
        <p:spPr>
          <a:xfrm>
            <a:off x="4701208" y="394586"/>
            <a:ext cx="2753139" cy="377100"/>
          </a:xfrm>
          <a:prstGeom prst="rect">
            <a:avLst/>
          </a:prstGeom>
        </p:spPr>
        <p:txBody>
          <a:bodyPr spcFirstLastPara="1" wrap="square" lIns="91425" tIns="91425" rIns="91425" bIns="91425" anchor="b" anchorCtr="0">
            <a:noAutofit/>
          </a:bodyPr>
          <a:lstStyle/>
          <a:p>
            <a:r>
              <a:rPr lang="en-US" sz="1400" dirty="0">
                <a:latin typeface="Agency FB" panose="020B0503020202020204" pitchFamily="34" charset="0"/>
              </a:rPr>
              <a:t>The World Service Conference (WSC)</a:t>
            </a:r>
          </a:p>
        </p:txBody>
      </p:sp>
    </p:spTree>
    <p:extLst>
      <p:ext uri="{BB962C8B-B14F-4D97-AF65-F5344CB8AC3E}">
        <p14:creationId xmlns:p14="http://schemas.microsoft.com/office/powerpoint/2010/main" val="3378448951"/>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43"/>
          <p:cNvSpPr txBox="1">
            <a:spLocks noGrp="1"/>
          </p:cNvSpPr>
          <p:nvPr>
            <p:ph type="subTitle" idx="1"/>
          </p:nvPr>
        </p:nvSpPr>
        <p:spPr>
          <a:xfrm>
            <a:off x="487017" y="1363651"/>
            <a:ext cx="8140148" cy="2999628"/>
          </a:xfrm>
          <a:prstGeom prst="rect">
            <a:avLst/>
          </a:prstGeom>
        </p:spPr>
        <p:txBody>
          <a:bodyPr spcFirstLastPara="1" wrap="square" lIns="91425" tIns="91425" rIns="91425" bIns="91425" anchor="t" anchorCtr="0">
            <a:noAutofit/>
          </a:bodyPr>
          <a:lstStyle/>
          <a:p>
            <a:pPr algn="ctr" rtl="1"/>
            <a:r>
              <a:rPr lang="en-US" sz="2400" dirty="0">
                <a:latin typeface="Agency FB" panose="020B0503020202020204" pitchFamily="34" charset="0"/>
              </a:rPr>
              <a:t>One of the most vital functions of the World Service Office is linking our scattered groups and members into a single, cohesive fellowship. Another primary function of the WSO is the printing and distribution of literature. Alongside files and records, the WSO also maintains an archive of NA history. Public Relations is another responsibility of the World Service Office. The WSO is the service hub for our fellowship. To meet our needs as a growing fellowship, our services must operate as efficiently and effectively as possible within the spiritual principles of the NA program.</a:t>
            </a:r>
          </a:p>
        </p:txBody>
      </p:sp>
      <p:sp>
        <p:nvSpPr>
          <p:cNvPr id="357" name="Google Shape;357;p43"/>
          <p:cNvSpPr txBox="1">
            <a:spLocks noGrp="1"/>
          </p:cNvSpPr>
          <p:nvPr>
            <p:ph type="subTitle" idx="5"/>
          </p:nvPr>
        </p:nvSpPr>
        <p:spPr>
          <a:xfrm>
            <a:off x="2421894" y="601903"/>
            <a:ext cx="4300212" cy="551035"/>
          </a:xfrm>
          <a:prstGeom prst="rect">
            <a:avLst/>
          </a:prstGeom>
        </p:spPr>
        <p:txBody>
          <a:bodyPr spcFirstLastPara="1" wrap="square" lIns="91425" tIns="91425" rIns="91425" bIns="91425" anchor="b" anchorCtr="0">
            <a:noAutofit/>
          </a:bodyPr>
          <a:lstStyle/>
          <a:p>
            <a:r>
              <a:rPr lang="en-US" sz="2800" dirty="0">
                <a:latin typeface="Agency FB" panose="020B0503020202020204" pitchFamily="34" charset="0"/>
              </a:rPr>
              <a:t>The World Service Office (WSO)</a:t>
            </a:r>
          </a:p>
        </p:txBody>
      </p:sp>
    </p:spTree>
    <p:extLst>
      <p:ext uri="{BB962C8B-B14F-4D97-AF65-F5344CB8AC3E}">
        <p14:creationId xmlns:p14="http://schemas.microsoft.com/office/powerpoint/2010/main" val="3393294819"/>
      </p:ext>
    </p:extLst>
  </p:cSld>
  <p:clrMapOvr>
    <a:masterClrMapping/>
  </p:clrMapOvr>
  <p:transition spd="slow">
    <p:push dir="r"/>
  </p:transition>
</p:sld>
</file>

<file path=ppt/theme/theme1.xml><?xml version="1.0" encoding="utf-8"?>
<a:theme xmlns:a="http://schemas.openxmlformats.org/drawingml/2006/main" name="قالب پاورپوینت آناتومی دندان">
  <a:themeElements>
    <a:clrScheme name="Simple Light">
      <a:dk1>
        <a:srgbClr val="092341"/>
      </a:dk1>
      <a:lt1>
        <a:srgbClr val="EAF0FE"/>
      </a:lt1>
      <a:dk2>
        <a:srgbClr val="D3DEFE"/>
      </a:dk2>
      <a:lt2>
        <a:srgbClr val="A7B7E4"/>
      </a:lt2>
      <a:accent1>
        <a:srgbClr val="FFFFFF"/>
      </a:accent1>
      <a:accent2>
        <a:srgbClr val="FFFFFF"/>
      </a:accent2>
      <a:accent3>
        <a:srgbClr val="FFFFFF"/>
      </a:accent3>
      <a:accent4>
        <a:srgbClr val="FFFFFF"/>
      </a:accent4>
      <a:accent5>
        <a:srgbClr val="FFFFFF"/>
      </a:accent5>
      <a:accent6>
        <a:srgbClr val="FFFFFF"/>
      </a:accent6>
      <a:hlink>
        <a:srgbClr val="09234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1842</Words>
  <Application>Microsoft Office PowerPoint</Application>
  <PresentationFormat>On-screen Show (16:9)</PresentationFormat>
  <Paragraphs>47</Paragraphs>
  <Slides>15</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Bebas Neue</vt:lpstr>
      <vt:lpstr>B Nazanin</vt:lpstr>
      <vt:lpstr>Agency FB</vt:lpstr>
      <vt:lpstr>Plus Jakarta Sans Light</vt:lpstr>
      <vt:lpstr>Times New Roman</vt:lpstr>
      <vt:lpstr>Archivo</vt:lpstr>
      <vt:lpstr>Nunito Light</vt:lpstr>
      <vt:lpstr>Plus Jakarta Sans</vt:lpstr>
      <vt:lpstr>Manrope</vt:lpstr>
      <vt:lpstr>Arial</vt:lpstr>
      <vt:lpstr>Raleway</vt:lpstr>
      <vt:lpstr>B Titr</vt:lpstr>
      <vt:lpstr>Arabic Typesetting</vt:lpstr>
      <vt:lpstr>قالب پاورپوینت آناتومی دندان</vt:lpstr>
      <vt:lpstr>What is the NA Group?</vt:lpstr>
      <vt:lpstr>PowerPoint Presentation</vt:lpstr>
      <vt:lpstr>PowerPoint Presentation</vt:lpstr>
      <vt:lpstr>A group has six necessities in order to function as a group:</vt:lpstr>
      <vt:lpstr>The Purpose of Groups</vt:lpstr>
      <vt:lpstr>Important Note: Having Meetings with Special Interests or Shared Needs is Not Inconsistent with Our Traditions.</vt:lpstr>
      <vt:lpstr>Connecting for Unity and Better Service For the facilitation of communication, unity, and better service to the entire fellowship of Narcotics Anonymous, groups should register with the Narcotics Anonymous World Service Office (WSO).</vt:lpstr>
      <vt:lpstr>PowerPoint Presentation</vt:lpstr>
      <vt:lpstr>PowerPoint Presentation</vt:lpstr>
      <vt:lpstr>What are the benefits of having small service structures in NA?</vt:lpstr>
      <vt:lpstr>PowerPoint Presentation</vt:lpstr>
      <vt:lpstr>PowerPoint Presentation</vt:lpstr>
      <vt:lpstr>PowerPoint Presentation</vt:lpstr>
      <vt:lpstr>PowerPoint Presentation</vt:lpstr>
      <vt:lpstr>Thank you for being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کارگاه آموزشی گروه NAچیست</dc:title>
  <dc:creator>منطقه سه ایران</dc:creator>
  <cp:lastModifiedBy>REGION3</cp:lastModifiedBy>
  <cp:revision>69</cp:revision>
  <dcterms:modified xsi:type="dcterms:W3CDTF">2026-02-23T14:30:44Z</dcterms:modified>
</cp:coreProperties>
</file>