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11"/>
  </p:handoutMasterIdLst>
  <p:sldIdLst>
    <p:sldId id="283" r:id="rId2"/>
    <p:sldId id="289" r:id="rId3"/>
    <p:sldId id="264" r:id="rId4"/>
    <p:sldId id="265" r:id="rId5"/>
    <p:sldId id="292" r:id="rId6"/>
    <p:sldId id="304" r:id="rId7"/>
    <p:sldId id="280" r:id="rId8"/>
    <p:sldId id="458" r:id="rId9"/>
  </p:sldIdLst>
  <p:sldSz cx="12192000" cy="6858000"/>
  <p:notesSz cx="6858000" cy="9144000"/>
  <p:embeddedFontLst>
    <p:embeddedFont>
      <p:font typeface="华文中宋" panose="02010600040101010101" pitchFamily="2" charset="-122"/>
      <p:regular r:id="rId12"/>
    </p:embeddedFont>
    <p:embeddedFont>
      <p:font typeface="Arial Narrow" panose="020B0606020202030204" pitchFamily="34" charset="0"/>
      <p:regular r:id="rId13"/>
      <p:bold r:id="rId14"/>
      <p:italic r:id="rId15"/>
      <p:boldItalic r:id="rId16"/>
    </p:embeddedFont>
    <p:embeddedFont>
      <p:font typeface="B Titr" panose="00000700000000000000" pitchFamily="2" charset="-78"/>
      <p:bold r:id="rId17"/>
    </p:embeddedFont>
    <p:embeddedFont>
      <p:font typeface="Calibri" panose="020F0502020204030204" pitchFamily="34" charset="0"/>
      <p:regular r:id="rId18"/>
      <p:bold r:id="rId19"/>
      <p:italic r:id="rId20"/>
      <p:boldItalic r:id="rId21"/>
    </p:embeddedFont>
    <p:embeddedFont>
      <p:font typeface="Microsoft YaHei" panose="020B0503020204020204" pitchFamily="34" charset="-122"/>
      <p:regular r:id="rId22"/>
      <p:bold r:id="rId23"/>
    </p:embeddedFont>
    <p:embeddedFont>
      <p:font typeface="Microsoft YaHei" panose="020B0503020204020204" pitchFamily="34" charset="-122"/>
      <p:regular r:id="rId22"/>
      <p:bold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361"/>
    <a:srgbClr val="150C45"/>
    <a:srgbClr val="20144D"/>
    <a:srgbClr val="0A2A07"/>
    <a:srgbClr val="3E4E57"/>
    <a:srgbClr val="515D62"/>
    <a:srgbClr val="EABBA7"/>
    <a:srgbClr val="B5976E"/>
    <a:srgbClr val="638E8F"/>
    <a:srgbClr val="109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snapToGrid="0" showGuides="1">
      <p:cViewPr varScale="1">
        <p:scale>
          <a:sx n="70" d="100"/>
          <a:sy n="70" d="100"/>
        </p:scale>
        <p:origin x="90" y="408"/>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BA7951-1612-44D7-AD6A-FB6301FC5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3791D90F-4B7B-A160-8B36-E4204B99E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0B4CDD9B-3566-46E0-AE8E-7BFCAEE76D15}" type="datetimeFigureOut">
              <a:rPr lang="fa-IR" smtClean="0"/>
              <a:t>06/09/1447</a:t>
            </a:fld>
            <a:endParaRPr lang="fa-IR"/>
          </a:p>
        </p:txBody>
      </p:sp>
      <p:sp>
        <p:nvSpPr>
          <p:cNvPr id="4" name="Footer Placeholder 3">
            <a:extLst>
              <a:ext uri="{FF2B5EF4-FFF2-40B4-BE49-F238E27FC236}">
                <a16:creationId xmlns:a16="http://schemas.microsoft.com/office/drawing/2014/main" id="{33142902-640C-5EA4-DEC2-676FFAE788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a:extLst>
              <a:ext uri="{FF2B5EF4-FFF2-40B4-BE49-F238E27FC236}">
                <a16:creationId xmlns:a16="http://schemas.microsoft.com/office/drawing/2014/main" id="{395E86DF-2CA8-8EFD-B498-42B35C72A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78A2BAD0-D977-4DA4-9842-5B9DC1EC0B9C}" type="slidenum">
              <a:rPr lang="fa-IR" smtClean="0"/>
              <a:t>‹#›</a:t>
            </a:fld>
            <a:endParaRPr lang="fa-IR"/>
          </a:p>
        </p:txBody>
      </p:sp>
    </p:spTree>
    <p:extLst>
      <p:ext uri="{BB962C8B-B14F-4D97-AF65-F5344CB8AC3E}">
        <p14:creationId xmlns:p14="http://schemas.microsoft.com/office/powerpoint/2010/main" val="167042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pitchFamily="34" charset="-122"/>
                <a:ea typeface="Microsoft YaHe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pitchFamily="34" charset="-122"/>
                <a:ea typeface="Microsoft YaHei" panose="020B0503020204020204" pitchFamily="34" charset="-122"/>
              </a:defRPr>
            </a:lvl1pPr>
          </a:lstStyle>
          <a:p>
            <a:fld id="{91C9768B-A9E7-4F9E-A148-670C34B19AA2}" type="datetimeFigureOut">
              <a:rPr lang="zh-CN" altLang="en-US" smtClean="0"/>
              <a:pPr/>
              <a:t>2026/2/22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pitchFamily="34" charset="-122"/>
                <a:ea typeface="Microsoft YaHe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pitchFamily="34" charset="-122"/>
                <a:ea typeface="Microsoft YaHei" panose="020B0503020204020204" pitchFamily="34" charset="-122"/>
              </a:defRPr>
            </a:lvl1pPr>
          </a:lstStyle>
          <a:p>
            <a:fld id="{FF06F591-D1E5-4B48-A5F8-0FDB51C7F500}" type="slidenum">
              <a:rPr lang="zh-CN" altLang="en-US" smtClean="0"/>
              <a:pPr/>
              <a:t>‹#›</a:t>
            </a:fld>
            <a:endParaRPr lang="zh-CN" altLang="en-US" dirty="0"/>
          </a:p>
        </p:txBody>
      </p:sp>
    </p:spTree>
    <p:extLst>
      <p:ext uri="{BB962C8B-B14F-4D97-AF65-F5344CB8AC3E}">
        <p14:creationId xmlns:p14="http://schemas.microsoft.com/office/powerpoint/2010/main" val="327168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1pPr>
    <a:lvl2pPr marL="4572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2pPr>
    <a:lvl3pPr marL="9144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3pPr>
    <a:lvl4pPr marL="13716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4pPr>
    <a:lvl5pPr marL="18288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p:spTree>
      <p:nvGrpSpPr>
        <p:cNvPr id="1" name=""/>
        <p:cNvGrpSpPr/>
        <p:nvPr/>
      </p:nvGrpSpPr>
      <p:grpSpPr>
        <a:xfrm>
          <a:off x="0" y="0"/>
          <a:ext cx="0" cy="0"/>
          <a:chOff x="0" y="0"/>
          <a:chExt cx="0" cy="0"/>
        </a:xfrm>
      </p:grpSpPr>
      <p:sp>
        <p:nvSpPr>
          <p:cNvPr id="2" name="sdf">
            <a:extLst>
              <a:ext uri="{FF2B5EF4-FFF2-40B4-BE49-F238E27FC236}">
                <a16:creationId xmlns:a16="http://schemas.microsoft.com/office/drawing/2014/main" id="{9031BC48-05E5-4CFA-B8FE-41CB8853DA10}"/>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atin typeface="Microsoft YaHei" panose="020B0503020204020204" pitchFamily="34" charset="-122"/>
                <a:cs typeface="B Titr" panose="00000700000000000000" pitchFamily="2" charset="-78"/>
              </a:defRPr>
            </a:lvl1pPr>
          </a:lstStyle>
          <a:p>
            <a:r>
              <a:rPr lang="fa-IR" altLang="zh-CN" dirty="0"/>
              <a:t>تیتر خود را وارد کنید</a:t>
            </a:r>
          </a:p>
        </p:txBody>
      </p:sp>
      <p:sp>
        <p:nvSpPr>
          <p:cNvPr id="3" name="sdaf">
            <a:extLst>
              <a:ext uri="{FF2B5EF4-FFF2-40B4-BE49-F238E27FC236}">
                <a16:creationId xmlns:a16="http://schemas.microsoft.com/office/drawing/2014/main" id="{7AB6AF66-7AE8-4E1F-9C78-E9A92AFDC84A}"/>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atin typeface="Microsoft YaHe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ltLang="zh-CN" dirty="0"/>
              <a:t>تیتر خود را وارد کنید</a:t>
            </a:r>
            <a:endParaRPr lang="zh-CN" altLang="en-US" dirty="0"/>
          </a:p>
        </p:txBody>
      </p:sp>
      <p:sp>
        <p:nvSpPr>
          <p:cNvPr id="7" name="2">
            <a:extLst>
              <a:ext uri="{FF2B5EF4-FFF2-40B4-BE49-F238E27FC236}">
                <a16:creationId xmlns:a16="http://schemas.microsoft.com/office/drawing/2014/main" id="{48A5BEFA-642F-BFCE-8773-592A86A9CC10}"/>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8" name="3">
            <a:extLst>
              <a:ext uri="{FF2B5EF4-FFF2-40B4-BE49-F238E27FC236}">
                <a16:creationId xmlns:a16="http://schemas.microsoft.com/office/drawing/2014/main" id="{86572991-35D9-1E7B-D8AA-B4B3E189B2B9}"/>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87E2AB64-B82B-3DA9-A294-AA39C245CC6F}"/>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104434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p:spTree>
      <p:nvGrpSpPr>
        <p:cNvPr id="1" name=""/>
        <p:cNvGrpSpPr/>
        <p:nvPr/>
      </p:nvGrpSpPr>
      <p:grpSpPr>
        <a:xfrm>
          <a:off x="0" y="0"/>
          <a:ext cx="0" cy="0"/>
          <a:chOff x="0" y="0"/>
          <a:chExt cx="0" cy="0"/>
        </a:xfrm>
      </p:grpSpPr>
      <p:sp>
        <p:nvSpPr>
          <p:cNvPr id="2" name="sdf">
            <a:extLst>
              <a:ext uri="{FF2B5EF4-FFF2-40B4-BE49-F238E27FC236}">
                <a16:creationId xmlns:a16="http://schemas.microsoft.com/office/drawing/2014/main" id="{5084364D-8C1F-4E0D-AE0B-DBE69D7FD1CC}"/>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dsf">
            <a:extLst>
              <a:ext uri="{FF2B5EF4-FFF2-40B4-BE49-F238E27FC236}">
                <a16:creationId xmlns:a16="http://schemas.microsoft.com/office/drawing/2014/main" id="{E8FD4F0B-E904-4F14-B279-2CDE1E3982CE}"/>
              </a:ext>
            </a:extLst>
          </p:cNvPr>
          <p:cNvSpPr>
            <a:spLocks noGrp="1"/>
          </p:cNvSpPr>
          <p:nvPr>
            <p:ph idx="1"/>
          </p:nvPr>
        </p:nvSpPr>
        <p:spPr>
          <a:xfrm>
            <a:off x="838200" y="1825625"/>
            <a:ext cx="10515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7" name="2">
            <a:extLst>
              <a:ext uri="{FF2B5EF4-FFF2-40B4-BE49-F238E27FC236}">
                <a16:creationId xmlns:a16="http://schemas.microsoft.com/office/drawing/2014/main" id="{EAF238DE-26DF-7F21-C0FE-B726F314F033}"/>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8" name="3">
            <a:extLst>
              <a:ext uri="{FF2B5EF4-FFF2-40B4-BE49-F238E27FC236}">
                <a16:creationId xmlns:a16="http://schemas.microsoft.com/office/drawing/2014/main" id="{7FBBA58B-132F-CC50-6D95-9EE9A441EE83}"/>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48E66E84-AA43-5669-EBE6-474F2B9D3E63}"/>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73478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
    <p:spTree>
      <p:nvGrpSpPr>
        <p:cNvPr id="1" name=""/>
        <p:cNvGrpSpPr/>
        <p:nvPr/>
      </p:nvGrpSpPr>
      <p:grpSpPr>
        <a:xfrm>
          <a:off x="0" y="0"/>
          <a:ext cx="0" cy="0"/>
          <a:chOff x="0" y="0"/>
          <a:chExt cx="0" cy="0"/>
        </a:xfrm>
      </p:grpSpPr>
      <p:sp>
        <p:nvSpPr>
          <p:cNvPr id="2" name="aef">
            <a:extLst>
              <a:ext uri="{FF2B5EF4-FFF2-40B4-BE49-F238E27FC236}">
                <a16:creationId xmlns:a16="http://schemas.microsoft.com/office/drawing/2014/main" id="{D6B8C833-8B1B-47EF-B22D-CD36EA8114C7}"/>
              </a:ext>
            </a:extLst>
          </p:cNvPr>
          <p:cNvSpPr>
            <a:spLocks noGrp="1"/>
          </p:cNvSpPr>
          <p:nvPr>
            <p:ph type="title" hasCustomPrompt="1"/>
          </p:nvPr>
        </p:nvSpPr>
        <p:spPr>
          <a:xfrm>
            <a:off x="831850" y="1709738"/>
            <a:ext cx="10515600" cy="2852737"/>
          </a:xfrm>
          <a:prstGeom prst="rect">
            <a:avLst/>
          </a:prstGeom>
        </p:spPr>
        <p:txBody>
          <a:bodyPr anchor="b"/>
          <a:lstStyle>
            <a:lvl1pPr>
              <a:defRPr sz="6000">
                <a:latin typeface="Microsoft YaHei" panose="020B0503020204020204" pitchFamily="34" charset="-122"/>
              </a:defRPr>
            </a:lvl1pPr>
          </a:lstStyle>
          <a:p>
            <a:r>
              <a:rPr lang="fa-IR" altLang="zh-CN" dirty="0"/>
              <a:t>تیتر خود را وارد کنید</a:t>
            </a:r>
            <a:endParaRPr lang="zh-CN" altLang="en-US" dirty="0"/>
          </a:p>
        </p:txBody>
      </p:sp>
      <p:sp>
        <p:nvSpPr>
          <p:cNvPr id="3" name="sdaf">
            <a:extLst>
              <a:ext uri="{FF2B5EF4-FFF2-40B4-BE49-F238E27FC236}">
                <a16:creationId xmlns:a16="http://schemas.microsoft.com/office/drawing/2014/main" id="{68D304B5-6CAC-46D5-925A-6614AD7157E3}"/>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latin typeface="Microsoft YaHe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ltLang="zh-CN" dirty="0"/>
              <a:t>تیتر خود را وارد کنید</a:t>
            </a:r>
            <a:endParaRPr lang="zh-CN" altLang="en-US" dirty="0"/>
          </a:p>
        </p:txBody>
      </p:sp>
      <p:sp>
        <p:nvSpPr>
          <p:cNvPr id="7" name="2">
            <a:extLst>
              <a:ext uri="{FF2B5EF4-FFF2-40B4-BE49-F238E27FC236}">
                <a16:creationId xmlns:a16="http://schemas.microsoft.com/office/drawing/2014/main" id="{87DAB3C4-4E98-A24D-9FCE-C102B2E3E68A}"/>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8" name="3">
            <a:extLst>
              <a:ext uri="{FF2B5EF4-FFF2-40B4-BE49-F238E27FC236}">
                <a16:creationId xmlns:a16="http://schemas.microsoft.com/office/drawing/2014/main" id="{3A67F98A-6464-149E-7AD4-5C2889E5D3D1}"/>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45E3054D-EBE2-CE3B-AD01-24C25FC6D13A}"/>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129023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4">
    <p:spTree>
      <p:nvGrpSpPr>
        <p:cNvPr id="1" name=""/>
        <p:cNvGrpSpPr/>
        <p:nvPr/>
      </p:nvGrpSpPr>
      <p:grpSpPr>
        <a:xfrm>
          <a:off x="0" y="0"/>
          <a:ext cx="0" cy="0"/>
          <a:chOff x="0" y="0"/>
          <a:chExt cx="0" cy="0"/>
        </a:xfrm>
      </p:grpSpPr>
      <p:sp>
        <p:nvSpPr>
          <p:cNvPr id="2" name="awegh">
            <a:extLst>
              <a:ext uri="{FF2B5EF4-FFF2-40B4-BE49-F238E27FC236}">
                <a16:creationId xmlns:a16="http://schemas.microsoft.com/office/drawing/2014/main" id="{F112AE15-7334-4177-8D7C-E0A3A47ED41A}"/>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eg">
            <a:extLst>
              <a:ext uri="{FF2B5EF4-FFF2-40B4-BE49-F238E27FC236}">
                <a16:creationId xmlns:a16="http://schemas.microsoft.com/office/drawing/2014/main" id="{FCE0FE06-4F80-4894-A684-09276F4D1325}"/>
              </a:ext>
            </a:extLst>
          </p:cNvPr>
          <p:cNvSpPr>
            <a:spLocks noGrp="1"/>
          </p:cNvSpPr>
          <p:nvPr>
            <p:ph sz="half" idx="1"/>
          </p:nvPr>
        </p:nvSpPr>
        <p:spPr>
          <a:xfrm>
            <a:off x="838200" y="1825625"/>
            <a:ext cx="5181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aegh">
            <a:extLst>
              <a:ext uri="{FF2B5EF4-FFF2-40B4-BE49-F238E27FC236}">
                <a16:creationId xmlns:a16="http://schemas.microsoft.com/office/drawing/2014/main" id="{589E7549-F1D4-4AA1-899F-A574FE28C0AA}"/>
              </a:ext>
            </a:extLst>
          </p:cNvPr>
          <p:cNvSpPr>
            <a:spLocks noGrp="1"/>
          </p:cNvSpPr>
          <p:nvPr>
            <p:ph sz="half" idx="2"/>
          </p:nvPr>
        </p:nvSpPr>
        <p:spPr>
          <a:xfrm>
            <a:off x="6172200" y="1825625"/>
            <a:ext cx="5181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8" name="2">
            <a:extLst>
              <a:ext uri="{FF2B5EF4-FFF2-40B4-BE49-F238E27FC236}">
                <a16:creationId xmlns:a16="http://schemas.microsoft.com/office/drawing/2014/main" id="{2C91E656-98E8-7191-FE53-C05EAD9A34A8}"/>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9" name="3">
            <a:extLst>
              <a:ext uri="{FF2B5EF4-FFF2-40B4-BE49-F238E27FC236}">
                <a16:creationId xmlns:a16="http://schemas.microsoft.com/office/drawing/2014/main" id="{33CAFAE8-C303-2214-1047-3331C77AB0D9}"/>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0" name="4">
            <a:extLst>
              <a:ext uri="{FF2B5EF4-FFF2-40B4-BE49-F238E27FC236}">
                <a16:creationId xmlns:a16="http://schemas.microsoft.com/office/drawing/2014/main" id="{7964CD8B-B9FD-C024-A7A6-46C66220A290}"/>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371740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5">
    <p:spTree>
      <p:nvGrpSpPr>
        <p:cNvPr id="1" name=""/>
        <p:cNvGrpSpPr/>
        <p:nvPr/>
      </p:nvGrpSpPr>
      <p:grpSpPr>
        <a:xfrm>
          <a:off x="0" y="0"/>
          <a:ext cx="0" cy="0"/>
          <a:chOff x="0" y="0"/>
          <a:chExt cx="0" cy="0"/>
        </a:xfrm>
      </p:grpSpPr>
      <p:sp>
        <p:nvSpPr>
          <p:cNvPr id="2" name="asdf">
            <a:extLst>
              <a:ext uri="{FF2B5EF4-FFF2-40B4-BE49-F238E27FC236}">
                <a16:creationId xmlns:a16="http://schemas.microsoft.com/office/drawing/2014/main" id="{7051E62E-C831-4F30-87CD-67A359586DBD}"/>
              </a:ext>
            </a:extLst>
          </p:cNvPr>
          <p:cNvSpPr>
            <a:spLocks noGrp="1"/>
          </p:cNvSpPr>
          <p:nvPr>
            <p:ph type="title" hasCustomPrompt="1"/>
          </p:nvPr>
        </p:nvSpPr>
        <p:spPr>
          <a:xfrm>
            <a:off x="839788"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aweg">
            <a:extLst>
              <a:ext uri="{FF2B5EF4-FFF2-40B4-BE49-F238E27FC236}">
                <a16:creationId xmlns:a16="http://schemas.microsoft.com/office/drawing/2014/main" id="{E0F3A24E-24B6-459D-AC5E-2D051E0D2FAF}"/>
              </a:ext>
            </a:extLst>
          </p:cNvPr>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4" name="awergds">
            <a:extLst>
              <a:ext uri="{FF2B5EF4-FFF2-40B4-BE49-F238E27FC236}">
                <a16:creationId xmlns:a16="http://schemas.microsoft.com/office/drawing/2014/main" id="{8419970F-2356-49F6-8933-6020D9B6241B}"/>
              </a:ext>
            </a:extLst>
          </p:cNvPr>
          <p:cNvSpPr>
            <a:spLocks noGrp="1"/>
          </p:cNvSpPr>
          <p:nvPr>
            <p:ph sz="half" idx="2"/>
          </p:nvPr>
        </p:nvSpPr>
        <p:spPr>
          <a:xfrm>
            <a:off x="839788" y="2505075"/>
            <a:ext cx="5157787"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awef">
            <a:extLst>
              <a:ext uri="{FF2B5EF4-FFF2-40B4-BE49-F238E27FC236}">
                <a16:creationId xmlns:a16="http://schemas.microsoft.com/office/drawing/2014/main" id="{E4E38E85-EBBF-426E-A2E3-84E1F432772E}"/>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6" name="awef">
            <a:extLst>
              <a:ext uri="{FF2B5EF4-FFF2-40B4-BE49-F238E27FC236}">
                <a16:creationId xmlns:a16="http://schemas.microsoft.com/office/drawing/2014/main" id="{52F53CAA-8FBF-4693-9D3D-837F842600F0}"/>
              </a:ext>
            </a:extLst>
          </p:cNvPr>
          <p:cNvSpPr>
            <a:spLocks noGrp="1"/>
          </p:cNvSpPr>
          <p:nvPr>
            <p:ph sz="quarter" idx="4"/>
          </p:nvPr>
        </p:nvSpPr>
        <p:spPr>
          <a:xfrm>
            <a:off x="6172200" y="2505075"/>
            <a:ext cx="5183188"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10" name="2">
            <a:extLst>
              <a:ext uri="{FF2B5EF4-FFF2-40B4-BE49-F238E27FC236}">
                <a16:creationId xmlns:a16="http://schemas.microsoft.com/office/drawing/2014/main" id="{F16F042C-2B13-CC96-E9FE-663FDAAA2BBC}"/>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11" name="3">
            <a:extLst>
              <a:ext uri="{FF2B5EF4-FFF2-40B4-BE49-F238E27FC236}">
                <a16:creationId xmlns:a16="http://schemas.microsoft.com/office/drawing/2014/main" id="{7FC6A063-C3E8-152B-543B-065AFFBFB847}"/>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2" name="4">
            <a:extLst>
              <a:ext uri="{FF2B5EF4-FFF2-40B4-BE49-F238E27FC236}">
                <a16:creationId xmlns:a16="http://schemas.microsoft.com/office/drawing/2014/main" id="{EEB1329D-A3FF-BB14-D9C0-C5286433E68B}"/>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84060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wef">
            <a:extLst>
              <a:ext uri="{FF2B5EF4-FFF2-40B4-BE49-F238E27FC236}">
                <a16:creationId xmlns:a16="http://schemas.microsoft.com/office/drawing/2014/main" id="{7051E62E-C831-4F30-87CD-67A359586DBD}"/>
              </a:ext>
            </a:extLst>
          </p:cNvPr>
          <p:cNvSpPr>
            <a:spLocks noGrp="1"/>
          </p:cNvSpPr>
          <p:nvPr>
            <p:ph type="title" hasCustomPrompt="1"/>
          </p:nvPr>
        </p:nvSpPr>
        <p:spPr>
          <a:xfrm>
            <a:off x="839788"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rg">
            <a:extLst>
              <a:ext uri="{FF2B5EF4-FFF2-40B4-BE49-F238E27FC236}">
                <a16:creationId xmlns:a16="http://schemas.microsoft.com/office/drawing/2014/main" id="{E0F3A24E-24B6-459D-AC5E-2D051E0D2FAF}"/>
              </a:ext>
            </a:extLst>
          </p:cNvPr>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4" name="ntgf">
            <a:extLst>
              <a:ext uri="{FF2B5EF4-FFF2-40B4-BE49-F238E27FC236}">
                <a16:creationId xmlns:a16="http://schemas.microsoft.com/office/drawing/2014/main" id="{8419970F-2356-49F6-8933-6020D9B6241B}"/>
              </a:ext>
            </a:extLst>
          </p:cNvPr>
          <p:cNvSpPr>
            <a:spLocks noGrp="1"/>
          </p:cNvSpPr>
          <p:nvPr>
            <p:ph sz="half" idx="2"/>
          </p:nvPr>
        </p:nvSpPr>
        <p:spPr>
          <a:xfrm>
            <a:off x="839788" y="2505075"/>
            <a:ext cx="5157787"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sdf">
            <a:extLst>
              <a:ext uri="{FF2B5EF4-FFF2-40B4-BE49-F238E27FC236}">
                <a16:creationId xmlns:a16="http://schemas.microsoft.com/office/drawing/2014/main" id="{E4E38E85-EBBF-426E-A2E3-84E1F432772E}"/>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6" name="aweg">
            <a:extLst>
              <a:ext uri="{FF2B5EF4-FFF2-40B4-BE49-F238E27FC236}">
                <a16:creationId xmlns:a16="http://schemas.microsoft.com/office/drawing/2014/main" id="{52F53CAA-8FBF-4693-9D3D-837F842600F0}"/>
              </a:ext>
            </a:extLst>
          </p:cNvPr>
          <p:cNvSpPr>
            <a:spLocks noGrp="1"/>
          </p:cNvSpPr>
          <p:nvPr>
            <p:ph sz="quarter" idx="4"/>
          </p:nvPr>
        </p:nvSpPr>
        <p:spPr>
          <a:xfrm>
            <a:off x="6172200" y="2505075"/>
            <a:ext cx="5183188"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13" name="2">
            <a:extLst>
              <a:ext uri="{FF2B5EF4-FFF2-40B4-BE49-F238E27FC236}">
                <a16:creationId xmlns:a16="http://schemas.microsoft.com/office/drawing/2014/main" id="{5CFAA1DF-7701-4F42-E291-900A0DF8900D}"/>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14" name="3">
            <a:extLst>
              <a:ext uri="{FF2B5EF4-FFF2-40B4-BE49-F238E27FC236}">
                <a16:creationId xmlns:a16="http://schemas.microsoft.com/office/drawing/2014/main" id="{1B6574E8-71D2-4ED5-7253-DB0333E5962F}"/>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5" name="4">
            <a:extLst>
              <a:ext uri="{FF2B5EF4-FFF2-40B4-BE49-F238E27FC236}">
                <a16:creationId xmlns:a16="http://schemas.microsoft.com/office/drawing/2014/main" id="{33D4CA13-395D-F69C-6AD5-199AED95CCA0}"/>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338975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23C148A8-B86F-4238-A1FC-17CC3D4A237A}"/>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2">
            <a:extLst>
              <a:ext uri="{FF2B5EF4-FFF2-40B4-BE49-F238E27FC236}">
                <a16:creationId xmlns:a16="http://schemas.microsoft.com/office/drawing/2014/main" id="{9548649F-CBDC-443D-8935-FA61C67F889A}"/>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2026/2/22</a:t>
            </a:fld>
            <a:endParaRPr lang="zh-CN" altLang="en-US" dirty="0"/>
          </a:p>
        </p:txBody>
      </p:sp>
      <p:sp>
        <p:nvSpPr>
          <p:cNvPr id="4" name="3">
            <a:extLst>
              <a:ext uri="{FF2B5EF4-FFF2-40B4-BE49-F238E27FC236}">
                <a16:creationId xmlns:a16="http://schemas.microsoft.com/office/drawing/2014/main" id="{1C680321-22C7-407B-8D25-9299166D02F8}"/>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5" name="4">
            <a:extLst>
              <a:ext uri="{FF2B5EF4-FFF2-40B4-BE49-F238E27FC236}">
                <a16:creationId xmlns:a16="http://schemas.microsoft.com/office/drawing/2014/main" id="{08BB816A-2E7B-47EA-91AA-8AC8FE189342}"/>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256710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5C1AEA21-96AF-41EC-B3D2-393AB40C20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87310" cy="6857999"/>
          </a:xfrm>
          <a:prstGeom prst="rect">
            <a:avLst/>
          </a:prstGeom>
        </p:spPr>
      </p:pic>
      <p:sp>
        <p:nvSpPr>
          <p:cNvPr id="7" name="6">
            <a:extLst>
              <a:ext uri="{FF2B5EF4-FFF2-40B4-BE49-F238E27FC236}">
                <a16:creationId xmlns:a16="http://schemas.microsoft.com/office/drawing/2014/main" id="{7DCCF785-AC60-47AE-8987-824FF6EE53C2}"/>
              </a:ext>
            </a:extLst>
          </p:cNvPr>
          <p:cNvSpPr/>
          <p:nvPr userDrawn="1"/>
        </p:nvSpPr>
        <p:spPr>
          <a:xfrm>
            <a:off x="228600" y="147056"/>
            <a:ext cx="11766884" cy="6563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ndParaRPr>
          </a:p>
        </p:txBody>
      </p:sp>
      <p:pic>
        <p:nvPicPr>
          <p:cNvPr id="8" name="7" descr="背景图案&#10;&#10;描述已自动生成">
            <a:extLst>
              <a:ext uri="{FF2B5EF4-FFF2-40B4-BE49-F238E27FC236}">
                <a16:creationId xmlns:a16="http://schemas.microsoft.com/office/drawing/2014/main" id="{DC5AC47D-7358-4E47-B38E-FF0B92939F6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6042" y="-1"/>
            <a:ext cx="12192000" cy="6858000"/>
          </a:xfrm>
          <a:prstGeom prst="rect">
            <a:avLst/>
          </a:prstGeom>
        </p:spPr>
      </p:pic>
    </p:spTree>
    <p:extLst>
      <p:ext uri="{BB962C8B-B14F-4D97-AF65-F5344CB8AC3E}">
        <p14:creationId xmlns:p14="http://schemas.microsoft.com/office/powerpoint/2010/main" val="193857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68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4088" userDrawn="1">
          <p15:clr>
            <a:srgbClr val="F26B43"/>
          </p15:clr>
        </p15:guide>
        <p15:guide id="3" orient="horz" pos="232" userDrawn="1">
          <p15:clr>
            <a:srgbClr val="F26B43"/>
          </p15:clr>
        </p15:guide>
        <p15:guide id="4" pos="3840" userDrawn="1">
          <p15:clr>
            <a:srgbClr val="F26B43"/>
          </p15:clr>
        </p15:guide>
        <p15:guide id="5" pos="325" userDrawn="1">
          <p15:clr>
            <a:srgbClr val="F26B43"/>
          </p15:clr>
        </p15:guide>
        <p15:guide id="6"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_1">
            <a:extLst>
              <a:ext uri="{FF2B5EF4-FFF2-40B4-BE49-F238E27FC236}">
                <a16:creationId xmlns:a16="http://schemas.microsoft.com/office/drawing/2014/main" id="{832B0A31-68D6-40F5-BEF2-F3538BA2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33803"/>
          </a:xfrm>
          <a:prstGeom prst="rect">
            <a:avLst/>
          </a:prstGeom>
        </p:spPr>
      </p:pic>
      <p:sp>
        <p:nvSpPr>
          <p:cNvPr id="27" name="Object_2">
            <a:extLst>
              <a:ext uri="{FF2B5EF4-FFF2-40B4-BE49-F238E27FC236}">
                <a16:creationId xmlns:a16="http://schemas.microsoft.com/office/drawing/2014/main" id="{FF402E0B-22DB-4BA8-9D35-B30119AAEC44}"/>
              </a:ext>
            </a:extLst>
          </p:cNvPr>
          <p:cNvSpPr/>
          <p:nvPr/>
        </p:nvSpPr>
        <p:spPr>
          <a:xfrm>
            <a:off x="0" y="0"/>
            <a:ext cx="6566221" cy="2326730"/>
          </a:xfrm>
          <a:prstGeom prst="rect">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Microsoft YaHei" panose="020B0503020204020204" pitchFamily="34" charset="-122"/>
              <a:cs typeface="B Titr" panose="00000700000000000000" pitchFamily="2" charset="-78"/>
              <a:sym typeface="+mn-lt"/>
            </a:endParaRPr>
          </a:p>
        </p:txBody>
      </p:sp>
      <p:sp>
        <p:nvSpPr>
          <p:cNvPr id="29" name="Object_3">
            <a:extLst>
              <a:ext uri="{FF2B5EF4-FFF2-40B4-BE49-F238E27FC236}">
                <a16:creationId xmlns:a16="http://schemas.microsoft.com/office/drawing/2014/main" id="{B086ABB9-FC12-4877-8551-B03ABB5F1650}"/>
              </a:ext>
            </a:extLst>
          </p:cNvPr>
          <p:cNvSpPr/>
          <p:nvPr/>
        </p:nvSpPr>
        <p:spPr>
          <a:xfrm>
            <a:off x="8394025" y="4436066"/>
            <a:ext cx="213601" cy="184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Microsoft YaHei" panose="020B0503020204020204" pitchFamily="34" charset="-122"/>
              <a:cs typeface="B Titr" panose="00000700000000000000" pitchFamily="2" charset="-78"/>
              <a:sym typeface="+mn-lt"/>
            </a:endParaRPr>
          </a:p>
        </p:txBody>
      </p:sp>
      <p:sp>
        <p:nvSpPr>
          <p:cNvPr id="8" name="Object_7">
            <a:extLst>
              <a:ext uri="{FF2B5EF4-FFF2-40B4-BE49-F238E27FC236}">
                <a16:creationId xmlns:a16="http://schemas.microsoft.com/office/drawing/2014/main" id="{1E821534-1BBD-459A-AE67-5C3113BF9F4B}"/>
              </a:ext>
            </a:extLst>
          </p:cNvPr>
          <p:cNvSpPr txBox="1"/>
          <p:nvPr/>
        </p:nvSpPr>
        <p:spPr>
          <a:xfrm>
            <a:off x="203965" y="268629"/>
            <a:ext cx="6158289" cy="1508105"/>
          </a:xfrm>
          <a:prstGeom prst="rect">
            <a:avLst/>
          </a:prstGeom>
          <a:noFill/>
        </p:spPr>
        <p:txBody>
          <a:bodyPr wrap="none" rtlCol="0">
            <a:spAutoFit/>
          </a:bodyPr>
          <a:lstStyle/>
          <a:p>
            <a:pPr algn="ctr"/>
            <a:r>
              <a:rPr lang="en-US" altLang="zh-CN" sz="4800" dirty="0">
                <a:solidFill>
                  <a:schemeClr val="bg1"/>
                </a:solidFill>
                <a:latin typeface="Arial Narrow" panose="020B0606020202030204" pitchFamily="34" charset="0"/>
                <a:cs typeface="B Titr" panose="00000700000000000000" pitchFamily="2" charset="-78"/>
                <a:sym typeface="+mn-lt"/>
              </a:rPr>
              <a:t>Financial matters </a:t>
            </a:r>
          </a:p>
          <a:p>
            <a:pPr algn="ctr"/>
            <a:r>
              <a:rPr lang="en-US" altLang="zh-CN" sz="4400" dirty="0">
                <a:solidFill>
                  <a:schemeClr val="bg1"/>
                </a:solidFill>
                <a:latin typeface="Arial Narrow" panose="020B0606020202030204" pitchFamily="34" charset="0"/>
                <a:cs typeface="B Titr" panose="00000700000000000000" pitchFamily="2" charset="-78"/>
                <a:sym typeface="+mn-lt"/>
              </a:rPr>
              <a:t>and Treasury guidance in NA</a:t>
            </a:r>
            <a:endParaRPr lang="zh-CN" altLang="en-US" sz="4400" dirty="0">
              <a:solidFill>
                <a:schemeClr val="bg1"/>
              </a:solidFill>
              <a:latin typeface="Arial Narrow" panose="020B0606020202030204" pitchFamily="34" charset="0"/>
              <a:cs typeface="B Titr" panose="00000700000000000000" pitchFamily="2" charset="-78"/>
              <a:sym typeface="+mn-lt"/>
            </a:endParaRPr>
          </a:p>
        </p:txBody>
      </p:sp>
    </p:spTree>
    <p:extLst>
      <p:ext uri="{BB962C8B-B14F-4D97-AF65-F5344CB8AC3E}">
        <p14:creationId xmlns:p14="http://schemas.microsoft.com/office/powerpoint/2010/main" val="121929923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_12">
            <a:extLst>
              <a:ext uri="{FF2B5EF4-FFF2-40B4-BE49-F238E27FC236}">
                <a16:creationId xmlns:a16="http://schemas.microsoft.com/office/drawing/2014/main" id="{832B0A31-68D6-40F5-BEF2-F3538BA2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3043991"/>
          </a:xfrm>
          <a:prstGeom prst="rect">
            <a:avLst/>
          </a:prstGeom>
        </p:spPr>
      </p:pic>
      <p:sp>
        <p:nvSpPr>
          <p:cNvPr id="60" name="Object_13">
            <a:extLst>
              <a:ext uri="{FF2B5EF4-FFF2-40B4-BE49-F238E27FC236}">
                <a16:creationId xmlns:a16="http://schemas.microsoft.com/office/drawing/2014/main" id="{4C60CE75-1281-41CA-873F-8444DEBF5B70}"/>
              </a:ext>
            </a:extLst>
          </p:cNvPr>
          <p:cNvSpPr txBox="1"/>
          <p:nvPr/>
        </p:nvSpPr>
        <p:spPr>
          <a:xfrm>
            <a:off x="102179" y="3429000"/>
            <a:ext cx="2982215" cy="646331"/>
          </a:xfrm>
          <a:prstGeom prst="rect">
            <a:avLst/>
          </a:prstGeom>
          <a:solidFill>
            <a:srgbClr val="847361"/>
          </a:solidFill>
        </p:spPr>
        <p:txBody>
          <a:bodyPr wrap="square" rtlCol="0">
            <a:spAutoFit/>
          </a:bodyPr>
          <a:lstStyle/>
          <a:p>
            <a:pPr algn="ctr" rtl="1"/>
            <a:r>
              <a:rPr lang="en-US" sz="3600" dirty="0">
                <a:latin typeface="Arial Narrow" panose="020B0606020202030204" pitchFamily="34" charset="0"/>
              </a:rPr>
              <a:t>Excerpted from:</a:t>
            </a:r>
            <a:endParaRPr lang="en-US" altLang="zh-CN" sz="3600" b="1" dirty="0">
              <a:solidFill>
                <a:schemeClr val="bg1"/>
              </a:solidFill>
              <a:latin typeface="Arial Narrow" panose="020B0606020202030204" pitchFamily="34" charset="0"/>
              <a:cs typeface="B Titr" panose="00000700000000000000" pitchFamily="2" charset="-78"/>
              <a:sym typeface="+mn-lt"/>
            </a:endParaRPr>
          </a:p>
        </p:txBody>
      </p:sp>
      <p:sp>
        <p:nvSpPr>
          <p:cNvPr id="58" name="Object_24">
            <a:extLst>
              <a:ext uri="{FF2B5EF4-FFF2-40B4-BE49-F238E27FC236}">
                <a16:creationId xmlns:a16="http://schemas.microsoft.com/office/drawing/2014/main" id="{2761D5A2-CE80-4660-ABEC-3B63B837EF57}"/>
              </a:ext>
            </a:extLst>
          </p:cNvPr>
          <p:cNvSpPr txBox="1"/>
          <p:nvPr/>
        </p:nvSpPr>
        <p:spPr>
          <a:xfrm>
            <a:off x="3332150" y="3561532"/>
            <a:ext cx="8284543" cy="2487412"/>
          </a:xfrm>
          <a:prstGeom prst="rect">
            <a:avLst/>
          </a:prstGeom>
          <a:noFill/>
        </p:spPr>
        <p:txBody>
          <a:bodyPr wrap="square" rtlCol="0">
            <a:spAutoFit/>
          </a:bodyPr>
          <a:lstStyle/>
          <a:p>
            <a:pPr algn="ctr" rtl="1">
              <a:lnSpc>
                <a:spcPct val="150000"/>
              </a:lnSpc>
            </a:pPr>
            <a:r>
              <a:rPr lang="en-US" sz="3600" dirty="0"/>
              <a:t>Fourteen World Service pamphlets and service publications, compiled and translated by Iran Region Three.</a:t>
            </a:r>
            <a:endParaRPr lang="zh-CN" altLang="en-US" sz="3600" b="1" dirty="0">
              <a:solidFill>
                <a:srgbClr val="847361"/>
              </a:solidFill>
              <a:latin typeface="Microsoft YaHei" panose="020B0503020204020204" pitchFamily="34" charset="-122"/>
              <a:cs typeface="B Titr" panose="00000700000000000000" pitchFamily="2" charset="-78"/>
              <a:sym typeface="+mn-lt"/>
            </a:endParaRPr>
          </a:p>
        </p:txBody>
      </p:sp>
    </p:spTree>
    <p:extLst>
      <p:ext uri="{BB962C8B-B14F-4D97-AF65-F5344CB8AC3E}">
        <p14:creationId xmlns:p14="http://schemas.microsoft.com/office/powerpoint/2010/main" val="3661223207"/>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Object_36">
            <a:extLst>
              <a:ext uri="{FF2B5EF4-FFF2-40B4-BE49-F238E27FC236}">
                <a16:creationId xmlns:a16="http://schemas.microsoft.com/office/drawing/2014/main" id="{83B9C533-29AF-43C1-B1C8-38B995D41772}"/>
              </a:ext>
            </a:extLst>
          </p:cNvPr>
          <p:cNvCxnSpPr>
            <a:cxnSpLocks/>
          </p:cNvCxnSpPr>
          <p:nvPr/>
        </p:nvCxnSpPr>
        <p:spPr>
          <a:xfrm flipV="1">
            <a:off x="4431322" y="4740813"/>
            <a:ext cx="900333" cy="6893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bject_39">
            <a:extLst>
              <a:ext uri="{FF2B5EF4-FFF2-40B4-BE49-F238E27FC236}">
                <a16:creationId xmlns:a16="http://schemas.microsoft.com/office/drawing/2014/main" id="{A32D5C44-2196-40DD-8AD0-D83F59463B62}"/>
              </a:ext>
            </a:extLst>
          </p:cNvPr>
          <p:cNvSpPr/>
          <p:nvPr/>
        </p:nvSpPr>
        <p:spPr>
          <a:xfrm>
            <a:off x="955343" y="409199"/>
            <a:ext cx="4990531" cy="6039602"/>
          </a:xfrm>
          <a:prstGeom prst="rect">
            <a:avLst/>
          </a:prstGeom>
        </p:spPr>
        <p:txBody>
          <a:bodyPr wrap="square">
            <a:spAutoFit/>
          </a:bodyPr>
          <a:lstStyle/>
          <a:p>
            <a:pPr algn="ctr" rtl="1" fontAlgn="base">
              <a:lnSpc>
                <a:spcPct val="150000"/>
              </a:lnSpc>
              <a:spcBef>
                <a:spcPct val="0"/>
              </a:spcBef>
              <a:spcAft>
                <a:spcPct val="0"/>
              </a:spcAft>
            </a:pPr>
            <a:r>
              <a:rPr lang="en-US" sz="2000" dirty="0"/>
              <a:t>As a Fellowship, we value the many opportunities we have to practice the principle of self-support. Providing members with various ways to give back what they have received benefits not only the individual member, but also the addict who has not yet arrived. Obviously, one of the ways we give back is through the basket; however, by opening additional avenues for receiving contributions, we can increase members’ opportunities to give.</a:t>
            </a:r>
            <a:endParaRPr lang="en-US" altLang="zh-CN" sz="20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pic>
        <p:nvPicPr>
          <p:cNvPr id="4" name="Object_42">
            <a:extLst>
              <a:ext uri="{FF2B5EF4-FFF2-40B4-BE49-F238E27FC236}">
                <a16:creationId xmlns:a16="http://schemas.microsoft.com/office/drawing/2014/main" id="{3A5543EB-D15C-4FEF-849A-AB1E7E0A9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90" y="857205"/>
            <a:ext cx="4389452" cy="2873236"/>
          </a:xfrm>
          <a:prstGeom prst="rect">
            <a:avLst/>
          </a:prstGeom>
        </p:spPr>
      </p:pic>
    </p:spTree>
    <p:extLst>
      <p:ext uri="{BB962C8B-B14F-4D97-AF65-F5344CB8AC3E}">
        <p14:creationId xmlns:p14="http://schemas.microsoft.com/office/powerpoint/2010/main" val="133505042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_49">
            <a:extLst>
              <a:ext uri="{FF2B5EF4-FFF2-40B4-BE49-F238E27FC236}">
                <a16:creationId xmlns:a16="http://schemas.microsoft.com/office/drawing/2014/main" id="{FF6597EA-12DD-4078-9CB2-51399A14DF38}"/>
              </a:ext>
            </a:extLst>
          </p:cNvPr>
          <p:cNvSpPr/>
          <p:nvPr/>
        </p:nvSpPr>
        <p:spPr>
          <a:xfrm>
            <a:off x="8744994" y="0"/>
            <a:ext cx="3447006" cy="6858000"/>
          </a:xfrm>
          <a:custGeom>
            <a:avLst/>
            <a:gdLst>
              <a:gd name="connsiteX0" fmla="*/ 2181290 w 3447006"/>
              <a:gd name="connsiteY0" fmla="*/ 0 h 6858000"/>
              <a:gd name="connsiteX1" fmla="*/ 3447006 w 3447006"/>
              <a:gd name="connsiteY1" fmla="*/ 0 h 6858000"/>
              <a:gd name="connsiteX2" fmla="*/ 3447006 w 3447006"/>
              <a:gd name="connsiteY2" fmla="*/ 6858000 h 6858000"/>
              <a:gd name="connsiteX3" fmla="*/ 0 w 3447006"/>
              <a:gd name="connsiteY3" fmla="*/ 6858000 h 6858000"/>
              <a:gd name="connsiteX4" fmla="*/ 151825 w 3447006"/>
              <a:gd name="connsiteY4" fmla="*/ 6780240 h 6858000"/>
              <a:gd name="connsiteX5" fmla="*/ 2776447 w 3447006"/>
              <a:gd name="connsiteY5" fmla="*/ 2370407 h 6858000"/>
              <a:gd name="connsiteX6" fmla="*/ 2307989 w 3447006"/>
              <a:gd name="connsiteY6" fmla="*/ 251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006" h="6858000">
                <a:moveTo>
                  <a:pt x="2181290" y="0"/>
                </a:moveTo>
                <a:lnTo>
                  <a:pt x="3447006" y="0"/>
                </a:lnTo>
                <a:lnTo>
                  <a:pt x="3447006" y="6858000"/>
                </a:lnTo>
                <a:lnTo>
                  <a:pt x="0" y="6858000"/>
                </a:lnTo>
                <a:lnTo>
                  <a:pt x="151825" y="6780240"/>
                </a:lnTo>
                <a:cubicBezTo>
                  <a:pt x="1715168" y="5930981"/>
                  <a:pt x="2776447" y="4274632"/>
                  <a:pt x="2776447" y="2370407"/>
                </a:cubicBezTo>
                <a:cubicBezTo>
                  <a:pt x="2776447" y="1613046"/>
                  <a:pt x="2608566" y="894894"/>
                  <a:pt x="2307989" y="25113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dirty="0">
              <a:latin typeface="Microsoft YaHei" panose="020B0503020204020204" pitchFamily="34" charset="-122"/>
              <a:cs typeface="+mn-ea"/>
              <a:sym typeface="+mn-lt"/>
            </a:endParaRPr>
          </a:p>
        </p:txBody>
      </p:sp>
      <p:sp>
        <p:nvSpPr>
          <p:cNvPr id="3" name="Object_50">
            <a:extLst>
              <a:ext uri="{FF2B5EF4-FFF2-40B4-BE49-F238E27FC236}">
                <a16:creationId xmlns:a16="http://schemas.microsoft.com/office/drawing/2014/main" id="{26918A39-2799-4873-9843-3D8D7D54FA88}"/>
              </a:ext>
            </a:extLst>
          </p:cNvPr>
          <p:cNvSpPr/>
          <p:nvPr/>
        </p:nvSpPr>
        <p:spPr>
          <a:xfrm>
            <a:off x="10686828" y="0"/>
            <a:ext cx="1505172" cy="6858000"/>
          </a:xfrm>
          <a:custGeom>
            <a:avLst/>
            <a:gdLst>
              <a:gd name="connsiteX0" fmla="*/ 0 w 1505172"/>
              <a:gd name="connsiteY0" fmla="*/ 0 h 6858000"/>
              <a:gd name="connsiteX1" fmla="*/ 1505172 w 1505172"/>
              <a:gd name="connsiteY1" fmla="*/ 0 h 6858000"/>
              <a:gd name="connsiteX2" fmla="*/ 1505172 w 1505172"/>
              <a:gd name="connsiteY2" fmla="*/ 6858000 h 6858000"/>
              <a:gd name="connsiteX3" fmla="*/ 0 w 1505172"/>
              <a:gd name="connsiteY3" fmla="*/ 6858000 h 6858000"/>
              <a:gd name="connsiteX4" fmla="*/ 56460 w 1505172"/>
              <a:gd name="connsiteY4" fmla="*/ 6769932 h 6858000"/>
              <a:gd name="connsiteX5" fmla="*/ 989235 w 1505172"/>
              <a:gd name="connsiteY5" fmla="*/ 3429000 h 6858000"/>
              <a:gd name="connsiteX6" fmla="*/ 56460 w 1505172"/>
              <a:gd name="connsiteY6" fmla="*/ 88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172" h="6858000">
                <a:moveTo>
                  <a:pt x="0" y="0"/>
                </a:moveTo>
                <a:lnTo>
                  <a:pt x="1505172" y="0"/>
                </a:lnTo>
                <a:lnTo>
                  <a:pt x="1505172" y="6858000"/>
                </a:lnTo>
                <a:lnTo>
                  <a:pt x="0" y="6858000"/>
                </a:lnTo>
                <a:lnTo>
                  <a:pt x="56460" y="6769932"/>
                </a:lnTo>
                <a:cubicBezTo>
                  <a:pt x="648375" y="5795769"/>
                  <a:pt x="989235" y="4652191"/>
                  <a:pt x="989235" y="3429000"/>
                </a:cubicBezTo>
                <a:cubicBezTo>
                  <a:pt x="989235" y="2205810"/>
                  <a:pt x="648375" y="1062231"/>
                  <a:pt x="56460" y="88069"/>
                </a:cubicBezTo>
                <a:close/>
              </a:path>
            </a:pathLst>
          </a:cu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dirty="0">
              <a:latin typeface="Microsoft YaHei" panose="020B0503020204020204" pitchFamily="34" charset="-122"/>
              <a:cs typeface="+mn-ea"/>
              <a:sym typeface="+mn-lt"/>
            </a:endParaRPr>
          </a:p>
        </p:txBody>
      </p:sp>
      <p:sp>
        <p:nvSpPr>
          <p:cNvPr id="4" name="TextBox 3">
            <a:extLst>
              <a:ext uri="{FF2B5EF4-FFF2-40B4-BE49-F238E27FC236}">
                <a16:creationId xmlns:a16="http://schemas.microsoft.com/office/drawing/2014/main" id="{C73CC209-CB4E-4842-9B46-BE67A8B835AC}"/>
              </a:ext>
            </a:extLst>
          </p:cNvPr>
          <p:cNvSpPr txBox="1"/>
          <p:nvPr/>
        </p:nvSpPr>
        <p:spPr>
          <a:xfrm>
            <a:off x="1667683" y="409199"/>
            <a:ext cx="7789651" cy="6039602"/>
          </a:xfrm>
          <a:prstGeom prst="rect">
            <a:avLst/>
          </a:prstGeom>
          <a:noFill/>
        </p:spPr>
        <p:txBody>
          <a:bodyPr wrap="square" rtlCol="1">
            <a:spAutoFit/>
          </a:bodyPr>
          <a:lstStyle/>
          <a:p>
            <a:pPr>
              <a:lnSpc>
                <a:spcPct val="150000"/>
              </a:lnSpc>
            </a:pPr>
            <a:r>
              <a:rPr lang="en-US" sz="2000" b="1" dirty="0"/>
              <a:t>NA funds should be used to further our primary purpose in the following ways:</a:t>
            </a:r>
          </a:p>
          <a:p>
            <a:pPr>
              <a:lnSpc>
                <a:spcPct val="150000"/>
              </a:lnSpc>
            </a:pPr>
            <a:endParaRPr lang="en-US" sz="2000" dirty="0"/>
          </a:p>
          <a:p>
            <a:pPr>
              <a:lnSpc>
                <a:spcPct val="150000"/>
              </a:lnSpc>
            </a:pPr>
            <a:r>
              <a:rPr lang="en-US" sz="2000" dirty="0"/>
              <a:t>• Holding recovery meetings</a:t>
            </a:r>
          </a:p>
          <a:p>
            <a:pPr>
              <a:lnSpc>
                <a:spcPct val="150000"/>
              </a:lnSpc>
            </a:pPr>
            <a:r>
              <a:rPr lang="en-US" sz="2000" dirty="0"/>
              <a:t>• Providing public information</a:t>
            </a:r>
          </a:p>
          <a:p>
            <a:pPr>
              <a:lnSpc>
                <a:spcPct val="150000"/>
              </a:lnSpc>
            </a:pPr>
            <a:r>
              <a:rPr lang="en-US" sz="2000" dirty="0"/>
              <a:t>• Reaching addicts who are unable to come to NA</a:t>
            </a:r>
          </a:p>
          <a:p>
            <a:pPr>
              <a:lnSpc>
                <a:spcPct val="150000"/>
              </a:lnSpc>
            </a:pPr>
            <a:r>
              <a:rPr lang="en-US" sz="2000" dirty="0"/>
              <a:t>• Producing, translating, and distributing the written message</a:t>
            </a:r>
          </a:p>
          <a:p>
            <a:pPr>
              <a:lnSpc>
                <a:spcPct val="150000"/>
              </a:lnSpc>
            </a:pPr>
            <a:r>
              <a:rPr lang="en-US" sz="2000" dirty="0"/>
              <a:t>• Bringing our members together in a committed service community</a:t>
            </a:r>
          </a:p>
          <a:p>
            <a:pPr>
              <a:lnSpc>
                <a:spcPct val="150000"/>
              </a:lnSpc>
            </a:pPr>
            <a:r>
              <a:rPr lang="en-US" sz="2000" dirty="0"/>
              <a:t>• Maintaining websites and telephone helplines that connect newcomers with us</a:t>
            </a:r>
          </a:p>
          <a:p>
            <a:pPr>
              <a:lnSpc>
                <a:spcPct val="150000"/>
              </a:lnSpc>
            </a:pPr>
            <a:r>
              <a:rPr lang="en-US" sz="2000" dirty="0"/>
              <a:t>• Developing all NA activities, such as training and education efforts</a:t>
            </a:r>
          </a:p>
        </p:txBody>
      </p:sp>
    </p:spTree>
    <p:extLst>
      <p:ext uri="{BB962C8B-B14F-4D97-AF65-F5344CB8AC3E}">
        <p14:creationId xmlns:p14="http://schemas.microsoft.com/office/powerpoint/2010/main" val="2458139766"/>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_63">
            <a:extLst>
              <a:ext uri="{FF2B5EF4-FFF2-40B4-BE49-F238E27FC236}">
                <a16:creationId xmlns:a16="http://schemas.microsoft.com/office/drawing/2014/main" id="{C8A9B1D3-568F-4E8B-AD25-BC79D1596549}"/>
              </a:ext>
            </a:extLst>
          </p:cNvPr>
          <p:cNvSpPr/>
          <p:nvPr/>
        </p:nvSpPr>
        <p:spPr>
          <a:xfrm>
            <a:off x="512709" y="1267691"/>
            <a:ext cx="7790424" cy="4322618"/>
          </a:xfrm>
          <a:prstGeom prst="rect">
            <a:avLst/>
          </a:prstGeom>
          <a:noFill/>
          <a:ln>
            <a:solidFill>
              <a:srgbClr val="847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solidFill>
                <a:srgbClr val="3E4E57"/>
              </a:solidFill>
              <a:latin typeface="Microsoft YaHei" panose="020B0503020204020204" pitchFamily="34" charset="-122"/>
              <a:cs typeface="B Titr" panose="00000700000000000000" pitchFamily="2" charset="-78"/>
              <a:sym typeface="+mn-lt"/>
            </a:endParaRPr>
          </a:p>
        </p:txBody>
      </p:sp>
      <p:sp>
        <p:nvSpPr>
          <p:cNvPr id="37" name="Object_67">
            <a:extLst>
              <a:ext uri="{FF2B5EF4-FFF2-40B4-BE49-F238E27FC236}">
                <a16:creationId xmlns:a16="http://schemas.microsoft.com/office/drawing/2014/main" id="{AE8932AA-097F-4B5B-89A5-A7929AC03812}"/>
              </a:ext>
            </a:extLst>
          </p:cNvPr>
          <p:cNvSpPr/>
          <p:nvPr/>
        </p:nvSpPr>
        <p:spPr>
          <a:xfrm>
            <a:off x="7350774" y="2371726"/>
            <a:ext cx="3919372" cy="302070"/>
          </a:xfrm>
          <a:prstGeom prst="rect">
            <a:avLst/>
          </a:prstGeom>
        </p:spPr>
        <p:txBody>
          <a:bodyPr wrap="square">
            <a:spAutoFit/>
          </a:bodyPr>
          <a:lstStyle/>
          <a:p>
            <a:pPr algn="r" rtl="1">
              <a:lnSpc>
                <a:spcPct val="125000"/>
              </a:lnSpc>
            </a:pPr>
            <a:endParaRPr lang="zh-CN" altLang="en-US" sz="12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sp>
        <p:nvSpPr>
          <p:cNvPr id="39" name="Object_69">
            <a:extLst>
              <a:ext uri="{FF2B5EF4-FFF2-40B4-BE49-F238E27FC236}">
                <a16:creationId xmlns:a16="http://schemas.microsoft.com/office/drawing/2014/main" id="{88FAE3F2-C13F-456F-9B78-F06B88D49B64}"/>
              </a:ext>
            </a:extLst>
          </p:cNvPr>
          <p:cNvSpPr/>
          <p:nvPr/>
        </p:nvSpPr>
        <p:spPr>
          <a:xfrm>
            <a:off x="620399" y="1392793"/>
            <a:ext cx="7682734" cy="3727431"/>
          </a:xfrm>
          <a:prstGeom prst="rect">
            <a:avLst/>
          </a:prstGeom>
        </p:spPr>
        <p:txBody>
          <a:bodyPr wrap="square">
            <a:spAutoFit/>
          </a:bodyPr>
          <a:lstStyle/>
          <a:p>
            <a:pPr>
              <a:lnSpc>
                <a:spcPct val="150000"/>
              </a:lnSpc>
            </a:pPr>
            <a:r>
              <a:rPr lang="en-US" sz="2000" b="1" dirty="0">
                <a:latin typeface="Arial Narrow" panose="020B0606020202030204" pitchFamily="34" charset="0"/>
              </a:rPr>
              <a:t>Common methods of funding in NA include:</a:t>
            </a:r>
          </a:p>
          <a:p>
            <a:pPr>
              <a:lnSpc>
                <a:spcPct val="150000"/>
              </a:lnSpc>
            </a:pPr>
            <a:endParaRPr lang="en-US" sz="2000" dirty="0">
              <a:latin typeface="Arial Narrow" panose="020B0606020202030204" pitchFamily="34" charset="0"/>
            </a:endParaRPr>
          </a:p>
          <a:p>
            <a:pPr>
              <a:lnSpc>
                <a:spcPct val="150000"/>
              </a:lnSpc>
            </a:pPr>
            <a:r>
              <a:rPr lang="en-US" sz="2000" dirty="0">
                <a:latin typeface="Arial Narrow" panose="020B0606020202030204" pitchFamily="34" charset="0"/>
              </a:rPr>
              <a:t>• Passing the basket at recovery meetings and forwarding any surplus contributions to service bodies;</a:t>
            </a:r>
          </a:p>
          <a:p>
            <a:pPr>
              <a:lnSpc>
                <a:spcPct val="150000"/>
              </a:lnSpc>
            </a:pPr>
            <a:r>
              <a:rPr lang="en-US" sz="2000" dirty="0">
                <a:latin typeface="Arial Narrow" panose="020B0606020202030204" pitchFamily="34" charset="0"/>
              </a:rPr>
              <a:t>• Establishing electronic bank accounts by service bodies to allow members to make direct contributions;</a:t>
            </a:r>
          </a:p>
          <a:p>
            <a:pPr>
              <a:lnSpc>
                <a:spcPct val="150000"/>
              </a:lnSpc>
            </a:pPr>
            <a:r>
              <a:rPr lang="en-US" sz="2000" dirty="0">
                <a:latin typeface="Arial Narrow" panose="020B0606020202030204" pitchFamily="34" charset="0"/>
              </a:rPr>
              <a:t>• Generating income through the production and sale of Fellowship publications and events.</a:t>
            </a:r>
          </a:p>
        </p:txBody>
      </p:sp>
      <p:pic>
        <p:nvPicPr>
          <p:cNvPr id="18" name="Object_73">
            <a:extLst>
              <a:ext uri="{FF2B5EF4-FFF2-40B4-BE49-F238E27FC236}">
                <a16:creationId xmlns:a16="http://schemas.microsoft.com/office/drawing/2014/main" id="{4C667C5B-F1CB-4DF7-98A4-20BC5AF8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133" y="1267691"/>
            <a:ext cx="3674225" cy="4322618"/>
          </a:xfrm>
          <a:prstGeom prst="rect">
            <a:avLst/>
          </a:prstGeom>
        </p:spPr>
      </p:pic>
    </p:spTree>
    <p:extLst>
      <p:ext uri="{BB962C8B-B14F-4D97-AF65-F5344CB8AC3E}">
        <p14:creationId xmlns:p14="http://schemas.microsoft.com/office/powerpoint/2010/main" val="3660706204"/>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_209">
            <a:extLst>
              <a:ext uri="{FF2B5EF4-FFF2-40B4-BE49-F238E27FC236}">
                <a16:creationId xmlns:a16="http://schemas.microsoft.com/office/drawing/2014/main" id="{17345F91-20E9-4C1A-B115-D114B2578479}"/>
              </a:ext>
            </a:extLst>
          </p:cNvPr>
          <p:cNvSpPr/>
          <p:nvPr/>
        </p:nvSpPr>
        <p:spPr>
          <a:xfrm>
            <a:off x="645821" y="3107344"/>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2</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9" name="Object_210">
            <a:extLst>
              <a:ext uri="{FF2B5EF4-FFF2-40B4-BE49-F238E27FC236}">
                <a16:creationId xmlns:a16="http://schemas.microsoft.com/office/drawing/2014/main" id="{C21EE972-8BEB-4585-9B50-A5660D84EA2B}"/>
              </a:ext>
            </a:extLst>
          </p:cNvPr>
          <p:cNvSpPr/>
          <p:nvPr/>
        </p:nvSpPr>
        <p:spPr>
          <a:xfrm>
            <a:off x="645821" y="1619444"/>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1</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13" name="Object_211">
            <a:extLst>
              <a:ext uri="{FF2B5EF4-FFF2-40B4-BE49-F238E27FC236}">
                <a16:creationId xmlns:a16="http://schemas.microsoft.com/office/drawing/2014/main" id="{DCB1BFBF-A684-4281-9313-8C08A1509506}"/>
              </a:ext>
            </a:extLst>
          </p:cNvPr>
          <p:cNvSpPr/>
          <p:nvPr/>
        </p:nvSpPr>
        <p:spPr>
          <a:xfrm>
            <a:off x="645821" y="5055049"/>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3</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15" name="Object_212">
            <a:extLst>
              <a:ext uri="{FF2B5EF4-FFF2-40B4-BE49-F238E27FC236}">
                <a16:creationId xmlns:a16="http://schemas.microsoft.com/office/drawing/2014/main" id="{7A402DB4-4D15-4904-9057-FCB01A1A7910}"/>
              </a:ext>
            </a:extLst>
          </p:cNvPr>
          <p:cNvSpPr txBox="1"/>
          <p:nvPr/>
        </p:nvSpPr>
        <p:spPr>
          <a:xfrm flipH="1">
            <a:off x="1410534" y="1758220"/>
            <a:ext cx="3281180" cy="39658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en-US" sz="1800" dirty="0">
                <a:latin typeface="Arial Narrow" panose="020B0606020202030204" pitchFamily="34" charset="0"/>
              </a:rPr>
              <a:t>Foresight and long‑term planning</a:t>
            </a:r>
            <a:endParaRPr lang="zh-CN" altLang="en-US" sz="1800" dirty="0">
              <a:solidFill>
                <a:srgbClr val="847361"/>
              </a:solidFill>
              <a:latin typeface="Arial Narrow" panose="020B0606020202030204" pitchFamily="34" charset="0"/>
              <a:cs typeface="B Titr" panose="00000700000000000000" pitchFamily="2" charset="-78"/>
              <a:sym typeface="+mn-lt"/>
            </a:endParaRPr>
          </a:p>
        </p:txBody>
      </p:sp>
      <p:sp>
        <p:nvSpPr>
          <p:cNvPr id="18" name="Object_214">
            <a:extLst>
              <a:ext uri="{FF2B5EF4-FFF2-40B4-BE49-F238E27FC236}">
                <a16:creationId xmlns:a16="http://schemas.microsoft.com/office/drawing/2014/main" id="{439A43F7-474C-49C1-8B28-806A3FA0F99D}"/>
              </a:ext>
            </a:extLst>
          </p:cNvPr>
          <p:cNvSpPr txBox="1"/>
          <p:nvPr/>
        </p:nvSpPr>
        <p:spPr>
          <a:xfrm flipH="1">
            <a:off x="1410534" y="3236523"/>
            <a:ext cx="2997693" cy="39658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rtl="1"/>
            <a:r>
              <a:rPr lang="en-US" sz="1800" dirty="0">
                <a:latin typeface="Arial Narrow" panose="020B0606020202030204" pitchFamily="34" charset="0"/>
              </a:rPr>
              <a:t>Spiritual and legal safeguards</a:t>
            </a:r>
            <a:endParaRPr lang="zh-CN" altLang="en-US" sz="1800" dirty="0">
              <a:solidFill>
                <a:srgbClr val="847361"/>
              </a:solidFill>
              <a:latin typeface="Arial Narrow" panose="020B0606020202030204" pitchFamily="34" charset="0"/>
              <a:cs typeface="B Titr" panose="00000700000000000000" pitchFamily="2" charset="-78"/>
              <a:sym typeface="+mn-lt"/>
            </a:endParaRPr>
          </a:p>
        </p:txBody>
      </p:sp>
      <p:sp>
        <p:nvSpPr>
          <p:cNvPr id="21" name="Object_216">
            <a:extLst>
              <a:ext uri="{FF2B5EF4-FFF2-40B4-BE49-F238E27FC236}">
                <a16:creationId xmlns:a16="http://schemas.microsoft.com/office/drawing/2014/main" id="{6EE0F0BB-0AD8-4695-94AA-5B016E610320}"/>
              </a:ext>
            </a:extLst>
          </p:cNvPr>
          <p:cNvSpPr txBox="1"/>
          <p:nvPr/>
        </p:nvSpPr>
        <p:spPr>
          <a:xfrm flipH="1">
            <a:off x="1410534" y="4910716"/>
            <a:ext cx="4306091" cy="106138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rtl="1"/>
            <a:r>
              <a:rPr lang="en-US" sz="1800" dirty="0">
                <a:latin typeface="Arial Narrow" panose="020B0606020202030204" pitchFamily="34" charset="0"/>
              </a:rPr>
              <a:t>Bank statements and receipts that are unclear or difficult for NA members to understand</a:t>
            </a:r>
            <a:endParaRPr lang="zh-CN" altLang="en-US" sz="1800" dirty="0">
              <a:solidFill>
                <a:srgbClr val="847361"/>
              </a:solidFill>
              <a:latin typeface="Arial Narrow" panose="020B0606020202030204" pitchFamily="34" charset="0"/>
              <a:cs typeface="B Titr" panose="00000700000000000000" pitchFamily="2" charset="-78"/>
              <a:sym typeface="+mn-lt"/>
            </a:endParaRPr>
          </a:p>
        </p:txBody>
      </p:sp>
      <p:sp>
        <p:nvSpPr>
          <p:cNvPr id="23" name="Object_218">
            <a:extLst>
              <a:ext uri="{FF2B5EF4-FFF2-40B4-BE49-F238E27FC236}">
                <a16:creationId xmlns:a16="http://schemas.microsoft.com/office/drawing/2014/main" id="{374D1911-6078-4924-9A6A-F397E810367D}"/>
              </a:ext>
            </a:extLst>
          </p:cNvPr>
          <p:cNvSpPr/>
          <p:nvPr/>
        </p:nvSpPr>
        <p:spPr>
          <a:xfrm>
            <a:off x="5852158" y="3107344"/>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5</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4" name="Object_219">
            <a:extLst>
              <a:ext uri="{FF2B5EF4-FFF2-40B4-BE49-F238E27FC236}">
                <a16:creationId xmlns:a16="http://schemas.microsoft.com/office/drawing/2014/main" id="{B5CD08E6-0E6C-4F69-A039-0F256B7FFE3C}"/>
              </a:ext>
            </a:extLst>
          </p:cNvPr>
          <p:cNvSpPr/>
          <p:nvPr/>
        </p:nvSpPr>
        <p:spPr>
          <a:xfrm>
            <a:off x="5852158" y="1663368"/>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4</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5" name="Object_220">
            <a:extLst>
              <a:ext uri="{FF2B5EF4-FFF2-40B4-BE49-F238E27FC236}">
                <a16:creationId xmlns:a16="http://schemas.microsoft.com/office/drawing/2014/main" id="{3A42E748-8454-4812-BF7A-5FB24A80F096}"/>
              </a:ext>
            </a:extLst>
          </p:cNvPr>
          <p:cNvSpPr/>
          <p:nvPr/>
        </p:nvSpPr>
        <p:spPr>
          <a:xfrm>
            <a:off x="5852158" y="5102383"/>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zh-CN" sz="2000" dirty="0">
                <a:solidFill>
                  <a:schemeClr val="bg1"/>
                </a:solidFill>
                <a:latin typeface="Microsoft YaHei" panose="020B0503020204020204" pitchFamily="34" charset="-122"/>
                <a:cs typeface="B Titr" panose="00000700000000000000" pitchFamily="2" charset="-78"/>
                <a:sym typeface="+mn-lt"/>
              </a:rPr>
              <a:t>6</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7" name="Object_221">
            <a:extLst>
              <a:ext uri="{FF2B5EF4-FFF2-40B4-BE49-F238E27FC236}">
                <a16:creationId xmlns:a16="http://schemas.microsoft.com/office/drawing/2014/main" id="{6D5F6306-6B07-48E2-B852-6FFC618EDC36}"/>
              </a:ext>
            </a:extLst>
          </p:cNvPr>
          <p:cNvSpPr txBox="1"/>
          <p:nvPr/>
        </p:nvSpPr>
        <p:spPr>
          <a:xfrm flipH="1">
            <a:off x="6823246" y="1663368"/>
            <a:ext cx="4337091" cy="728982"/>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rtl="1"/>
            <a:r>
              <a:rPr lang="en-US" sz="1800" dirty="0"/>
              <a:t>Legal issues (such as taxation and related matters)</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30" name="Object_223">
            <a:extLst>
              <a:ext uri="{FF2B5EF4-FFF2-40B4-BE49-F238E27FC236}">
                <a16:creationId xmlns:a16="http://schemas.microsoft.com/office/drawing/2014/main" id="{EDD5E444-9E79-440F-8EBA-6C6D54C58067}"/>
              </a:ext>
            </a:extLst>
          </p:cNvPr>
          <p:cNvSpPr txBox="1"/>
          <p:nvPr/>
        </p:nvSpPr>
        <p:spPr>
          <a:xfrm flipH="1">
            <a:off x="6754091" y="3107344"/>
            <a:ext cx="4600845" cy="72552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rtl="1"/>
            <a:r>
              <a:rPr lang="en-US" sz="1800" dirty="0">
                <a:latin typeface="Arial Narrow" panose="020B0606020202030204" pitchFamily="34" charset="0"/>
              </a:rPr>
              <a:t>Accepting money from non‑addicts and outside institutions</a:t>
            </a:r>
            <a:endParaRPr lang="zh-CN" altLang="en-US" sz="1800" dirty="0">
              <a:solidFill>
                <a:srgbClr val="847361"/>
              </a:solidFill>
              <a:latin typeface="Arial Narrow" panose="020B0606020202030204" pitchFamily="34" charset="0"/>
              <a:cs typeface="B Titr" panose="00000700000000000000" pitchFamily="2" charset="-78"/>
              <a:sym typeface="+mn-lt"/>
            </a:endParaRPr>
          </a:p>
        </p:txBody>
      </p:sp>
      <p:sp>
        <p:nvSpPr>
          <p:cNvPr id="33" name="Object_225">
            <a:extLst>
              <a:ext uri="{FF2B5EF4-FFF2-40B4-BE49-F238E27FC236}">
                <a16:creationId xmlns:a16="http://schemas.microsoft.com/office/drawing/2014/main" id="{96B3437F-0B35-42B8-B641-F6315F3E9DEB}"/>
              </a:ext>
            </a:extLst>
          </p:cNvPr>
          <p:cNvSpPr txBox="1"/>
          <p:nvPr/>
        </p:nvSpPr>
        <p:spPr>
          <a:xfrm flipH="1">
            <a:off x="6754091" y="4910716"/>
            <a:ext cx="5036658" cy="1393779"/>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rtl="1"/>
            <a:r>
              <a:rPr lang="en-US" sz="1800" dirty="0">
                <a:latin typeface="Arial Narrow" panose="020B0606020202030204" pitchFamily="34" charset="0"/>
              </a:rPr>
              <a:t>Income derived from interest earned on bank accounts or from outside activities (such as online applications, YouTube, raffles, or other media platforms)</a:t>
            </a:r>
            <a:endParaRPr lang="zh-CN" altLang="en-US" sz="1800" dirty="0">
              <a:solidFill>
                <a:srgbClr val="847361"/>
              </a:solidFill>
              <a:latin typeface="Arial Narrow" panose="020B0606020202030204" pitchFamily="34" charset="0"/>
              <a:cs typeface="B Titr" panose="00000700000000000000" pitchFamily="2" charset="-78"/>
              <a:sym typeface="+mn-lt"/>
            </a:endParaRPr>
          </a:p>
        </p:txBody>
      </p:sp>
      <p:sp>
        <p:nvSpPr>
          <p:cNvPr id="2" name="TextBox 1">
            <a:extLst>
              <a:ext uri="{FF2B5EF4-FFF2-40B4-BE49-F238E27FC236}">
                <a16:creationId xmlns:a16="http://schemas.microsoft.com/office/drawing/2014/main" id="{D7956DCA-DBAB-468B-9440-49B3EA2F9501}"/>
              </a:ext>
            </a:extLst>
          </p:cNvPr>
          <p:cNvSpPr txBox="1"/>
          <p:nvPr/>
        </p:nvSpPr>
        <p:spPr>
          <a:xfrm>
            <a:off x="3679938" y="368904"/>
            <a:ext cx="5692712" cy="400110"/>
          </a:xfrm>
          <a:prstGeom prst="rect">
            <a:avLst/>
          </a:prstGeom>
          <a:noFill/>
        </p:spPr>
        <p:txBody>
          <a:bodyPr wrap="none" rtlCol="1">
            <a:spAutoFit/>
          </a:bodyPr>
          <a:lstStyle/>
          <a:p>
            <a:r>
              <a:rPr lang="en-US" sz="2000" b="1" dirty="0"/>
              <a:t>Challenges Related to Money and Treasury</a:t>
            </a:r>
            <a:endParaRPr lang="en-US" sz="2000" dirty="0"/>
          </a:p>
        </p:txBody>
      </p:sp>
    </p:spTree>
    <p:extLst>
      <p:ext uri="{BB962C8B-B14F-4D97-AF65-F5344CB8AC3E}">
        <p14:creationId xmlns:p14="http://schemas.microsoft.com/office/powerpoint/2010/main" val="1713837688"/>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_228">
            <a:extLst>
              <a:ext uri="{FF2B5EF4-FFF2-40B4-BE49-F238E27FC236}">
                <a16:creationId xmlns:a16="http://schemas.microsoft.com/office/drawing/2014/main" id="{5D68D001-D8B7-4C2D-976E-F5685D226343}"/>
              </a:ext>
            </a:extLst>
          </p:cNvPr>
          <p:cNvSpPr/>
          <p:nvPr/>
        </p:nvSpPr>
        <p:spPr>
          <a:xfrm>
            <a:off x="10044545" y="0"/>
            <a:ext cx="2147455" cy="6858000"/>
          </a:xfrm>
          <a:custGeom>
            <a:avLst/>
            <a:gdLst>
              <a:gd name="connsiteX0" fmla="*/ 0 w 2147455"/>
              <a:gd name="connsiteY0" fmla="*/ 0 h 6858000"/>
              <a:gd name="connsiteX1" fmla="*/ 2147455 w 2147455"/>
              <a:gd name="connsiteY1" fmla="*/ 0 h 6858000"/>
              <a:gd name="connsiteX2" fmla="*/ 2147455 w 2147455"/>
              <a:gd name="connsiteY2" fmla="*/ 6858000 h 6858000"/>
              <a:gd name="connsiteX3" fmla="*/ 0 w 2147455"/>
              <a:gd name="connsiteY3" fmla="*/ 6858000 h 6858000"/>
              <a:gd name="connsiteX4" fmla="*/ 0 w 2147455"/>
              <a:gd name="connsiteY4" fmla="*/ 0 h 6858000"/>
              <a:gd name="connsiteX0" fmla="*/ 1039091 w 2147455"/>
              <a:gd name="connsiteY0" fmla="*/ 0 h 6858000"/>
              <a:gd name="connsiteX1" fmla="*/ 2147455 w 2147455"/>
              <a:gd name="connsiteY1" fmla="*/ 0 h 6858000"/>
              <a:gd name="connsiteX2" fmla="*/ 2147455 w 2147455"/>
              <a:gd name="connsiteY2" fmla="*/ 6858000 h 6858000"/>
              <a:gd name="connsiteX3" fmla="*/ 0 w 2147455"/>
              <a:gd name="connsiteY3" fmla="*/ 6858000 h 6858000"/>
              <a:gd name="connsiteX4" fmla="*/ 1039091 w 21474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55" h="6858000">
                <a:moveTo>
                  <a:pt x="1039091" y="0"/>
                </a:moveTo>
                <a:lnTo>
                  <a:pt x="2147455" y="0"/>
                </a:lnTo>
                <a:lnTo>
                  <a:pt x="2147455" y="6858000"/>
                </a:lnTo>
                <a:lnTo>
                  <a:pt x="0" y="6858000"/>
                </a:lnTo>
                <a:lnTo>
                  <a:pt x="1039091" y="0"/>
                </a:lnTo>
                <a:close/>
              </a:path>
            </a:pathLst>
          </a:cu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Microsoft YaHei" panose="020B0503020204020204" pitchFamily="34" charset="-122"/>
              <a:cs typeface="+mn-ea"/>
              <a:sym typeface="+mn-lt"/>
            </a:endParaRPr>
          </a:p>
        </p:txBody>
      </p:sp>
      <p:sp>
        <p:nvSpPr>
          <p:cNvPr id="14" name="Object_230">
            <a:extLst>
              <a:ext uri="{FF2B5EF4-FFF2-40B4-BE49-F238E27FC236}">
                <a16:creationId xmlns:a16="http://schemas.microsoft.com/office/drawing/2014/main" id="{520BF2F1-A046-49BA-AF41-AC36CFD95F04}"/>
              </a:ext>
            </a:extLst>
          </p:cNvPr>
          <p:cNvSpPr/>
          <p:nvPr/>
        </p:nvSpPr>
        <p:spPr>
          <a:xfrm>
            <a:off x="375377" y="1180109"/>
            <a:ext cx="6456830" cy="5016758"/>
          </a:xfrm>
          <a:prstGeom prst="rect">
            <a:avLst/>
          </a:prstGeom>
          <a:ln>
            <a:noFill/>
          </a:ln>
        </p:spPr>
        <p:txBody>
          <a:bodyPr wrap="square">
            <a:spAutoFit/>
          </a:bodyPr>
          <a:lstStyle/>
          <a:p>
            <a:r>
              <a:rPr lang="en-US" sz="2000" dirty="0">
                <a:latin typeface="Arial Narrow" panose="020B0606020202030204" pitchFamily="34" charset="0"/>
              </a:rPr>
              <a:t>• Sustained clean time and stable recovery</a:t>
            </a:r>
          </a:p>
          <a:p>
            <a:r>
              <a:rPr lang="en-US" sz="2000" dirty="0">
                <a:latin typeface="Arial Narrow" panose="020B0606020202030204" pitchFamily="34" charset="0"/>
              </a:rPr>
              <a:t>• Opening a bank account specifically for NA funds, with two or three trusted servants as authorized co‑signers</a:t>
            </a:r>
          </a:p>
          <a:p>
            <a:r>
              <a:rPr lang="en-US" sz="2000" dirty="0">
                <a:latin typeface="Arial Narrow" panose="020B0606020202030204" pitchFamily="34" charset="0"/>
              </a:rPr>
              <a:t>• Having two people count the money and prepare daily financial reports</a:t>
            </a:r>
          </a:p>
          <a:p>
            <a:r>
              <a:rPr lang="en-US" sz="2000" dirty="0">
                <a:latin typeface="Arial Narrow" panose="020B0606020202030204" pitchFamily="34" charset="0"/>
              </a:rPr>
              <a:t>• Uploading and archiving treasury records and financial documents for transparency and member access</a:t>
            </a:r>
          </a:p>
          <a:p>
            <a:r>
              <a:rPr lang="en-US" sz="2000" dirty="0">
                <a:latin typeface="Arial Narrow" panose="020B0606020202030204" pitchFamily="34" charset="0"/>
              </a:rPr>
              <a:t>• Not borrowing from NA funds</a:t>
            </a:r>
          </a:p>
          <a:p>
            <a:r>
              <a:rPr lang="en-US" sz="2000" dirty="0">
                <a:latin typeface="Arial Narrow" panose="020B0606020202030204" pitchFamily="34" charset="0"/>
              </a:rPr>
              <a:t>• Not spending group funds without consultation or a group conscience decision</a:t>
            </a:r>
          </a:p>
          <a:p>
            <a:r>
              <a:rPr lang="en-US" sz="2000" dirty="0">
                <a:latin typeface="Arial Narrow" panose="020B0606020202030204" pitchFamily="34" charset="0"/>
              </a:rPr>
              <a:t>• Not accumulating excess group funds</a:t>
            </a:r>
          </a:p>
          <a:p>
            <a:r>
              <a:rPr lang="en-US" sz="2000" dirty="0">
                <a:latin typeface="Arial Narrow" panose="020B0606020202030204" pitchFamily="34" charset="0"/>
              </a:rPr>
              <a:t>• When paying obligations such as rent or contributions, promptly providing documentation or receipts to the recipient</a:t>
            </a:r>
          </a:p>
          <a:p>
            <a:r>
              <a:rPr lang="en-US" sz="2000" dirty="0">
                <a:latin typeface="Arial Narrow" panose="020B0606020202030204" pitchFamily="34" charset="0"/>
              </a:rPr>
              <a:t>• Preparing financial statements, balance sheets, and future budgets</a:t>
            </a:r>
          </a:p>
          <a:p>
            <a:r>
              <a:rPr lang="en-US" sz="2000" dirty="0">
                <a:latin typeface="Arial Narrow" panose="020B0606020202030204" pitchFamily="34" charset="0"/>
              </a:rPr>
              <a:t>• Responsible spending by trusted servants, with clear prioritization</a:t>
            </a:r>
          </a:p>
        </p:txBody>
      </p:sp>
      <p:sp>
        <p:nvSpPr>
          <p:cNvPr id="11" name="Object_231">
            <a:extLst>
              <a:ext uri="{FF2B5EF4-FFF2-40B4-BE49-F238E27FC236}">
                <a16:creationId xmlns:a16="http://schemas.microsoft.com/office/drawing/2014/main" id="{AC1024FB-5007-4F27-BC7A-49DBE849D6E9}"/>
              </a:ext>
            </a:extLst>
          </p:cNvPr>
          <p:cNvSpPr txBox="1"/>
          <p:nvPr/>
        </p:nvSpPr>
        <p:spPr>
          <a:xfrm>
            <a:off x="375377" y="337966"/>
            <a:ext cx="5974905" cy="646331"/>
          </a:xfrm>
          <a:prstGeom prst="rect">
            <a:avLst/>
          </a:prstGeom>
          <a:noFill/>
        </p:spPr>
        <p:txBody>
          <a:bodyPr vert="horz" wrap="none" rtlCol="0">
            <a:spAutoFit/>
          </a:bodyPr>
          <a:lstStyle/>
          <a:p>
            <a:r>
              <a:rPr lang="en-US" sz="3600" b="1" dirty="0"/>
              <a:t>Guidelines for Treasurers</a:t>
            </a:r>
            <a:endParaRPr lang="en-US" sz="3600" dirty="0"/>
          </a:p>
        </p:txBody>
      </p:sp>
      <p:pic>
        <p:nvPicPr>
          <p:cNvPr id="4" name="Picture 3">
            <a:extLst>
              <a:ext uri="{FF2B5EF4-FFF2-40B4-BE49-F238E27FC236}">
                <a16:creationId xmlns:a16="http://schemas.microsoft.com/office/drawing/2014/main" id="{B05D9393-2F1E-4B6B-A7DE-B1B9E815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69423" y="1921745"/>
            <a:ext cx="5535735" cy="3014509"/>
          </a:xfrm>
          <a:prstGeom prst="rect">
            <a:avLst/>
          </a:prstGeom>
        </p:spPr>
      </p:pic>
    </p:spTree>
    <p:extLst>
      <p:ext uri="{BB962C8B-B14F-4D97-AF65-F5344CB8AC3E}">
        <p14:creationId xmlns:p14="http://schemas.microsoft.com/office/powerpoint/2010/main" val="2485127863"/>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78ED5-4468-49F6-9D56-8F4954423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335" y="122129"/>
            <a:ext cx="5709298" cy="6613741"/>
          </a:xfrm>
          <a:prstGeom prst="rect">
            <a:avLst/>
          </a:prstGeom>
        </p:spPr>
      </p:pic>
      <p:pic>
        <p:nvPicPr>
          <p:cNvPr id="6" name="Picture 5">
            <a:extLst>
              <a:ext uri="{FF2B5EF4-FFF2-40B4-BE49-F238E27FC236}">
                <a16:creationId xmlns:a16="http://schemas.microsoft.com/office/drawing/2014/main" id="{5F36B8D8-B002-4CFF-8570-2A25B1C30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076" y="1287101"/>
            <a:ext cx="3084379" cy="3084379"/>
          </a:xfrm>
          <a:prstGeom prst="rect">
            <a:avLst/>
          </a:prstGeom>
        </p:spPr>
      </p:pic>
      <p:sp>
        <p:nvSpPr>
          <p:cNvPr id="7" name="TextBox 6">
            <a:extLst>
              <a:ext uri="{FF2B5EF4-FFF2-40B4-BE49-F238E27FC236}">
                <a16:creationId xmlns:a16="http://schemas.microsoft.com/office/drawing/2014/main" id="{4C2F393F-B184-476B-B27B-760308333160}"/>
              </a:ext>
            </a:extLst>
          </p:cNvPr>
          <p:cNvSpPr txBox="1"/>
          <p:nvPr/>
        </p:nvSpPr>
        <p:spPr>
          <a:xfrm>
            <a:off x="1520341" y="4555236"/>
            <a:ext cx="3857851" cy="1015663"/>
          </a:xfrm>
          <a:prstGeom prst="rect">
            <a:avLst/>
          </a:prstGeom>
          <a:noFill/>
        </p:spPr>
        <p:txBody>
          <a:bodyPr wrap="none" rtlCol="1">
            <a:spAutoFit/>
          </a:bodyPr>
          <a:lstStyle/>
          <a:p>
            <a:pPr algn="ctr"/>
            <a:r>
              <a:rPr lang="en-US" sz="6000" dirty="0">
                <a:cs typeface="B Titr" panose="00000700000000000000" pitchFamily="2" charset="-78"/>
              </a:rPr>
              <a:t>thank you</a:t>
            </a:r>
            <a:endParaRPr lang="fa-IR" sz="6000" dirty="0">
              <a:cs typeface="B Titr" panose="00000700000000000000" pitchFamily="2" charset="-78"/>
            </a:endParaRPr>
          </a:p>
        </p:txBody>
      </p:sp>
    </p:spTree>
    <p:extLst>
      <p:ext uri="{BB962C8B-B14F-4D97-AF65-F5344CB8AC3E}">
        <p14:creationId xmlns:p14="http://schemas.microsoft.com/office/powerpoint/2010/main" val="2668455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قالب پاورپوینت ادبیات جهان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pfvkprb">
      <a:majorFont>
        <a:latin typeface="微软雅黑" panose="020F0302020204030204"/>
        <a:ea typeface="华文中宋"/>
        <a:cs typeface=""/>
      </a:majorFont>
      <a:minorFont>
        <a:latin typeface="微软雅黑" panose="020F0502020204030204"/>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5931</TotalTime>
  <Words>440</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Microsoft YaHei</vt:lpstr>
      <vt:lpstr>华文中宋</vt:lpstr>
      <vt:lpstr>Microsoft YaHei</vt:lpstr>
      <vt:lpstr>Calibri</vt:lpstr>
      <vt:lpstr>Arial</vt:lpstr>
      <vt:lpstr>Arial Narrow</vt:lpstr>
      <vt:lpstr>B Titr</vt:lpstr>
      <vt:lpstr>قالب پاورپوینت ادبیات جهان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nairan3</dc:creator>
  <cp:keywords>www.freeppt7.com</cp:keywords>
  <dc:description>www.freeppt7.com</dc:description>
  <cp:lastModifiedBy>REGION3</cp:lastModifiedBy>
  <cp:revision>205</cp:revision>
  <dcterms:created xsi:type="dcterms:W3CDTF">2019-10-11T10:22:49Z</dcterms:created>
  <dcterms:modified xsi:type="dcterms:W3CDTF">2026-02-22T12:10:27Z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v1.0_mb_77gDcvo5SWovGxWydmqQCw==</vt:lpwstr>
  </property>
</Properties>
</file>