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0"/>
  </p:notesMasterIdLst>
  <p:sldIdLst>
    <p:sldId id="310" r:id="rId2"/>
    <p:sldId id="355" r:id="rId3"/>
    <p:sldId id="356" r:id="rId4"/>
    <p:sldId id="357" r:id="rId5"/>
    <p:sldId id="262" r:id="rId6"/>
    <p:sldId id="358" r:id="rId7"/>
    <p:sldId id="359" r:id="rId8"/>
    <p:sldId id="380" r:id="rId9"/>
    <p:sldId id="360" r:id="rId10"/>
    <p:sldId id="339" r:id="rId11"/>
    <p:sldId id="340" r:id="rId12"/>
    <p:sldId id="381" r:id="rId13"/>
    <p:sldId id="341" r:id="rId14"/>
    <p:sldId id="361" r:id="rId15"/>
    <p:sldId id="362" r:id="rId16"/>
    <p:sldId id="342" r:id="rId17"/>
    <p:sldId id="363" r:id="rId18"/>
    <p:sldId id="396" r:id="rId19"/>
    <p:sldId id="364" r:id="rId20"/>
    <p:sldId id="343" r:id="rId21"/>
    <p:sldId id="344" r:id="rId22"/>
    <p:sldId id="345" r:id="rId23"/>
    <p:sldId id="382" r:id="rId24"/>
    <p:sldId id="346" r:id="rId25"/>
    <p:sldId id="347" r:id="rId26"/>
    <p:sldId id="348" r:id="rId27"/>
    <p:sldId id="349" r:id="rId28"/>
    <p:sldId id="350" r:id="rId29"/>
    <p:sldId id="351" r:id="rId30"/>
    <p:sldId id="365" r:id="rId31"/>
    <p:sldId id="352" r:id="rId32"/>
    <p:sldId id="353" r:id="rId33"/>
    <p:sldId id="354" r:id="rId34"/>
    <p:sldId id="366" r:id="rId35"/>
    <p:sldId id="369" r:id="rId36"/>
    <p:sldId id="383" r:id="rId37"/>
    <p:sldId id="384" r:id="rId38"/>
    <p:sldId id="385" r:id="rId39"/>
    <p:sldId id="386" r:id="rId40"/>
    <p:sldId id="387" r:id="rId41"/>
    <p:sldId id="373" r:id="rId42"/>
    <p:sldId id="367" r:id="rId43"/>
    <p:sldId id="388" r:id="rId44"/>
    <p:sldId id="374" r:id="rId45"/>
    <p:sldId id="375" r:id="rId46"/>
    <p:sldId id="368" r:id="rId47"/>
    <p:sldId id="389" r:id="rId48"/>
    <p:sldId id="376" r:id="rId49"/>
    <p:sldId id="390" r:id="rId50"/>
    <p:sldId id="379" r:id="rId51"/>
    <p:sldId id="392" r:id="rId52"/>
    <p:sldId id="391" r:id="rId53"/>
    <p:sldId id="371" r:id="rId54"/>
    <p:sldId id="377" r:id="rId55"/>
    <p:sldId id="378" r:id="rId56"/>
    <p:sldId id="394" r:id="rId57"/>
    <p:sldId id="337" r:id="rId58"/>
    <p:sldId id="395" r:id="rId59"/>
  </p:sldIdLst>
  <p:sldSz cx="12192000" cy="6858000"/>
  <p:notesSz cx="6858000" cy="9144000"/>
  <p:defaultTextStyle>
    <a:defPPr>
      <a:defRPr lang="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2528"/>
    <a:srgbClr val="F16737"/>
    <a:srgbClr val="9DBCAC"/>
    <a:srgbClr val="E3D4C3"/>
    <a:srgbClr val="DB212E"/>
    <a:srgbClr val="4986BA"/>
    <a:srgbClr val="F8BD40"/>
    <a:srgbClr val="EAE0D6"/>
    <a:srgbClr val="FCCF0C"/>
    <a:srgbClr val="3A66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70954" autoAdjust="0"/>
  </p:normalViewPr>
  <p:slideViewPr>
    <p:cSldViewPr snapToGrid="0">
      <p:cViewPr varScale="1">
        <p:scale>
          <a:sx n="58" d="100"/>
          <a:sy n="58" d="100"/>
        </p:scale>
        <p:origin x="164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entury Gothic" panose="020B0502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entury Gothic" panose="020B0502020202020204" pitchFamily="34" charset="0"/>
              </a:defRPr>
            </a:lvl1pPr>
          </a:lstStyle>
          <a:p>
            <a:fld id="{E7016827-8363-7947-BD7F-93C3726C4046}" type="datetimeFigureOut">
              <a:rPr lang="en-US" smtClean="0"/>
              <a:pPr/>
              <a:t>2/12/2026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entury Gothic" panose="020B0502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entury Gothic" panose="020B0502020202020204" pitchFamily="34" charset="0"/>
              </a:defRPr>
            </a:lvl1pPr>
          </a:lstStyle>
          <a:p>
            <a:fld id="{763812F2-32ED-CF4C-8C3A-6D2A8F76515E}" type="slidenum">
              <a:rPr lang="en-US" smtClean="0"/>
              <a:pPr/>
              <a:t>‹#›</a:t>
            </a:fld>
            <a:endParaRPr lang="en-US"/>
          </a:p>
        </p:txBody>
      </p:sp>
    </p:spTree>
    <p:extLst>
      <p:ext uri="{BB962C8B-B14F-4D97-AF65-F5344CB8AC3E}">
        <p14:creationId xmlns:p14="http://schemas.microsoft.com/office/powerpoint/2010/main" val="588620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entury Gothic" panose="020B0502020202020204" pitchFamily="34" charset="0"/>
        <a:ea typeface="+mn-ea"/>
        <a:cs typeface="+mn-cs"/>
      </a:defRPr>
    </a:lvl1pPr>
    <a:lvl2pPr marL="457200" algn="l" defTabSz="914400" rtl="0" eaLnBrk="1" latinLnBrk="0" hangingPunct="1">
      <a:defRPr sz="1200" b="0" i="0" kern="1200">
        <a:solidFill>
          <a:schemeClr val="tx1"/>
        </a:solidFill>
        <a:latin typeface="Century Gothic" panose="020B0502020202020204" pitchFamily="34" charset="0"/>
        <a:ea typeface="+mn-ea"/>
        <a:cs typeface="+mn-cs"/>
      </a:defRPr>
    </a:lvl2pPr>
    <a:lvl3pPr marL="914400" algn="l" defTabSz="914400" rtl="0" eaLnBrk="1" latinLnBrk="0" hangingPunct="1">
      <a:defRPr sz="1200" b="0" i="0" kern="1200">
        <a:solidFill>
          <a:schemeClr val="tx1"/>
        </a:solidFill>
        <a:latin typeface="Century Gothic" panose="020B0502020202020204" pitchFamily="34" charset="0"/>
        <a:ea typeface="+mn-ea"/>
        <a:cs typeface="+mn-cs"/>
      </a:defRPr>
    </a:lvl3pPr>
    <a:lvl4pPr marL="1371600" algn="l" defTabSz="914400" rtl="0" eaLnBrk="1" latinLnBrk="0" hangingPunct="1">
      <a:defRPr sz="1200" b="0" i="0" kern="1200">
        <a:solidFill>
          <a:schemeClr val="tx1"/>
        </a:solidFill>
        <a:latin typeface="Century Gothic" panose="020B0502020202020204" pitchFamily="34" charset="0"/>
        <a:ea typeface="+mn-ea"/>
        <a:cs typeface="+mn-cs"/>
      </a:defRPr>
    </a:lvl4pPr>
    <a:lvl5pPr marL="1828800" algn="l" defTabSz="914400" rtl="0" eaLnBrk="1" latinLnBrk="0" hangingPunct="1">
      <a:defRPr sz="1200" b="0" i="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1</a:t>
            </a:fld>
            <a:endParaRPr lang="en-US"/>
          </a:p>
        </p:txBody>
      </p:sp>
    </p:spTree>
    <p:extLst>
      <p:ext uri="{BB962C8B-B14F-4D97-AF65-F5344CB8AC3E}">
        <p14:creationId xmlns:p14="http://schemas.microsoft.com/office/powerpoint/2010/main" val="357478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 sz="1200" b="0" i="0" u="none" strike="noStrike" kern="1200" baseline="0" dirty="0">
                <a:solidFill>
                  <a:schemeClr val="tx1"/>
                </a:solidFill>
                <a:latin typeface="Century Gothic" panose="020B0502020202020204" pitchFamily="34" charset="0"/>
                <a:ea typeface="+mn-ea"/>
                <a:cs typeface="+mn-cs"/>
              </a:rPr>
              <a:t>El material de servicio tiene su propio plan de proyecto, pero relaciones públicas son una prioridad suficiente como para tener planes de proyecto dedicados y su propia área de resultados clave en el Plan Estratégico de los SMNA.</a:t>
            </a:r>
          </a:p>
          <a:p>
            <a:endParaRPr lang="en-U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En cada parte del mundo donde NA está creciendo más, las relaciones públicas son un enfoque de servicio importante: </a:t>
            </a:r>
            <a:r>
              <a:rPr lang="es" b="0" dirty="0">
                <a:solidFill>
                  <a:srgbClr val="572528"/>
                </a:solidFill>
              </a:rPr>
              <a:t>mejorar nuestra capacidad de fortalecer nuestras relaciones con las personas que ayudan a los adictos a encontrar NA.</a:t>
            </a:r>
          </a:p>
          <a:p>
            <a:endParaRPr lang="e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La CSM 2023 identificó las relaciones públicas como un elemento fundamental para nuestro futuro.</a:t>
            </a:r>
          </a:p>
          <a:p>
            <a:endParaRPr lang="en-U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Estos dos proyectos de relaciones públicas abarcan más de lo que se puede lograr en un solo ciclo, pero podemos avanzar juntos. La Junta Mundial informará sobre el trabajo a lo largo del ciclo.</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10</a:t>
            </a:fld>
            <a:endParaRPr lang="en-US"/>
          </a:p>
        </p:txBody>
      </p:sp>
    </p:spTree>
    <p:extLst>
      <p:ext uri="{BB962C8B-B14F-4D97-AF65-F5344CB8AC3E}">
        <p14:creationId xmlns:p14="http://schemas.microsoft.com/office/powerpoint/2010/main" val="1619232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 dirty="0"/>
              <a:t>El primer plan del proyecto de relaciones públicas es </a:t>
            </a:r>
            <a:r>
              <a:rPr lang="es" sz="1200" dirty="0">
                <a:solidFill>
                  <a:srgbClr val="572528"/>
                </a:solidFill>
              </a:rPr>
              <a:t>la sensibilización y el compromiso de los miembros con el servicio de relaciones públicas.</a:t>
            </a:r>
          </a:p>
          <a:p>
            <a:endParaRPr lang="es" sz="1200" b="0" dirty="0">
              <a:solidFill>
                <a:schemeClr val="tx1"/>
              </a:solidFill>
            </a:endParaRPr>
          </a:p>
          <a:p>
            <a:r>
              <a:rPr lang="es" sz="1200" b="0" dirty="0">
                <a:solidFill>
                  <a:schemeClr val="tx1"/>
                </a:solidFill>
              </a:rPr>
              <a:t>Este plan de proyecto se </a:t>
            </a:r>
            <a:r>
              <a:rPr lang="es" sz="1200" b="0" dirty="0">
                <a:solidFill>
                  <a:srgbClr val="4986BA"/>
                </a:solidFill>
              </a:rPr>
              <a:t>centra en el servicio de relaciones públicas dentro de NA.</a:t>
            </a:r>
          </a:p>
          <a:p>
            <a:endParaRPr lang="es" sz="1200" b="0" dirty="0">
              <a:solidFill>
                <a:srgbClr val="4986BA"/>
              </a:solidFill>
            </a:endParaRPr>
          </a:p>
          <a:p>
            <a:r>
              <a:rPr lang="es" sz="1200" b="0" dirty="0">
                <a:solidFill>
                  <a:srgbClr val="4986BA"/>
                </a:solidFill>
              </a:rPr>
              <a:t>Los posibles resultados del proyecto basados en las soluciones del plan estratégico son:</a:t>
            </a:r>
          </a:p>
          <a:p>
            <a:pPr marL="342900" indent="-342900">
              <a:buFont typeface="Arial" panose="020B0604020202020204" pitchFamily="34" charset="0"/>
              <a:buChar char="•"/>
            </a:pPr>
            <a:r>
              <a:rPr lang="es" sz="1200" b="0" dirty="0">
                <a:solidFill>
                  <a:srgbClr val="4986BA"/>
                </a:solidFill>
              </a:rPr>
              <a:t>Campaña de servicio interno de NA sobre la importancia de las RRPP</a:t>
            </a:r>
            <a:endParaRPr lang="en-US" sz="1200" b="0" i="1" dirty="0">
              <a:solidFill>
                <a:srgbClr val="4986BA"/>
              </a:solidFill>
            </a:endParaRPr>
          </a:p>
          <a:p>
            <a:pPr marL="342900" indent="-342900">
              <a:buFont typeface="Arial" panose="020B0604020202020204" pitchFamily="34" charset="0"/>
              <a:buChar char="•"/>
            </a:pPr>
            <a:r>
              <a:rPr lang="es" sz="1200" b="0" dirty="0">
                <a:solidFill>
                  <a:srgbClr val="4986BA"/>
                </a:solidFill>
              </a:rPr>
              <a:t>Capacitación y herramientas de relaciones públicas orientadas a a la confraternidad</a:t>
            </a:r>
          </a:p>
        </p:txBody>
      </p:sp>
      <p:sp>
        <p:nvSpPr>
          <p:cNvPr id="4" name="Slide Number Placeholder 3"/>
          <p:cNvSpPr>
            <a:spLocks noGrp="1"/>
          </p:cNvSpPr>
          <p:nvPr>
            <p:ph type="sldNum" sz="quarter" idx="5"/>
          </p:nvPr>
        </p:nvSpPr>
        <p:spPr/>
        <p:txBody>
          <a:bodyPr/>
          <a:lstStyle/>
          <a:p>
            <a:fld id="{763812F2-32ED-CF4C-8C3A-6D2A8F76515E}" type="slidenum">
              <a:rPr lang="en-US" smtClean="0"/>
              <a:pPr/>
              <a:t>11</a:t>
            </a:fld>
            <a:endParaRPr lang="en-US"/>
          </a:p>
        </p:txBody>
      </p:sp>
    </p:spTree>
    <p:extLst>
      <p:ext uri="{BB962C8B-B14F-4D97-AF65-F5344CB8AC3E}">
        <p14:creationId xmlns:p14="http://schemas.microsoft.com/office/powerpoint/2010/main" val="1960124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 dirty="0"/>
              <a:t>El segundo plan del proyecto de relaciones públicas es </a:t>
            </a:r>
            <a:r>
              <a:rPr lang="es" sz="1200" dirty="0">
                <a:solidFill>
                  <a:srgbClr val="572528"/>
                </a:solidFill>
              </a:rPr>
              <a:t>aumentar la sensibilidad pública sobre NA.</a:t>
            </a:r>
          </a:p>
          <a:p>
            <a:endParaRPr lang="es" sz="1200" b="0" dirty="0">
              <a:solidFill>
                <a:srgbClr val="4986BA"/>
              </a:solidFill>
            </a:endParaRPr>
          </a:p>
          <a:p>
            <a:r>
              <a:rPr lang="es" sz="1200" b="0" dirty="0">
                <a:solidFill>
                  <a:srgbClr val="4986BA"/>
                </a:solidFill>
              </a:rPr>
              <a:t>Los posibles resultados del proyecto basados en las soluciones del Plan Estratégico son:</a:t>
            </a:r>
          </a:p>
          <a:p>
            <a:pPr marL="171450" indent="-171450">
              <a:buFont typeface="Arial" panose="020B0604020202020204" pitchFamily="34" charset="0"/>
              <a:buChar char="•"/>
            </a:pPr>
            <a:r>
              <a:rPr lang="es" sz="1200" b="0" i="0" u="none" strike="noStrike" kern="1200" baseline="0" dirty="0">
                <a:solidFill>
                  <a:schemeClr val="tx1"/>
                </a:solidFill>
                <a:latin typeface="Century Gothic" panose="020B0502020202020204" pitchFamily="34" charset="0"/>
                <a:ea typeface="+mn-ea"/>
                <a:cs typeface="+mn-cs"/>
              </a:rPr>
              <a:t>Preparar una campaña de relaciones públicas para cada uno de los 4 destinatarios externos enumerados en el objetivo del Plan Estratégico:</a:t>
            </a:r>
          </a:p>
          <a:p>
            <a:pPr marL="628650" lvl="1" indent="-171450">
              <a:buFont typeface="Arial" panose="020B0604020202020204" pitchFamily="34" charset="0"/>
              <a:buChar char="•"/>
            </a:pPr>
            <a:r>
              <a:rPr lang="es" sz="1200" b="0" i="0" u="none" strike="noStrike" kern="1200" baseline="0" dirty="0">
                <a:solidFill>
                  <a:schemeClr val="tx1"/>
                </a:solidFill>
                <a:latin typeface="Century Gothic" panose="020B0502020202020204" pitchFamily="34" charset="0"/>
                <a:ea typeface="+mn-ea"/>
                <a:cs typeface="+mn-cs"/>
              </a:rPr>
              <a:t>Público en general (incluidos los familiares)</a:t>
            </a:r>
          </a:p>
          <a:p>
            <a:pPr marL="628650" lvl="1" indent="-171450">
              <a:buFont typeface="Arial" panose="020B0604020202020204" pitchFamily="34" charset="0"/>
              <a:buChar char="•"/>
            </a:pPr>
            <a:r>
              <a:rPr lang="es" sz="1200" b="0" i="0" u="none" strike="noStrike" kern="1200" baseline="0" dirty="0">
                <a:solidFill>
                  <a:schemeClr val="tx1"/>
                </a:solidFill>
                <a:latin typeface="Century Gothic" panose="020B0502020202020204" pitchFamily="34" charset="0"/>
                <a:ea typeface="+mn-ea"/>
                <a:cs typeface="+mn-cs"/>
              </a:rPr>
              <a:t>Gobierno (incluida la justicia penal y las autoridades)</a:t>
            </a:r>
          </a:p>
          <a:p>
            <a:pPr marL="628650" lvl="1" indent="-171450">
              <a:buFont typeface="Arial" panose="020B0604020202020204" pitchFamily="34" charset="0"/>
              <a:buChar char="•"/>
            </a:pPr>
            <a:r>
              <a:rPr lang="es" sz="1200" b="0" i="0" u="none" strike="noStrike" kern="1200" baseline="0" dirty="0">
                <a:solidFill>
                  <a:schemeClr val="tx1"/>
                </a:solidFill>
                <a:latin typeface="Century Gothic" panose="020B0502020202020204" pitchFamily="34" charset="0"/>
                <a:ea typeface="+mn-ea"/>
                <a:cs typeface="+mn-cs"/>
              </a:rPr>
              <a:t>Tratamiento de la adicción</a:t>
            </a:r>
          </a:p>
          <a:p>
            <a:pPr marL="628650" lvl="1" indent="-171450">
              <a:buFont typeface="Arial" panose="020B0604020202020204" pitchFamily="34" charset="0"/>
              <a:buChar char="•"/>
            </a:pPr>
            <a:r>
              <a:rPr lang="es" sz="1200" b="0" i="0" u="none" strike="noStrike" kern="1200" baseline="0" dirty="0">
                <a:solidFill>
                  <a:schemeClr val="tx1"/>
                </a:solidFill>
                <a:latin typeface="Century Gothic" panose="020B0502020202020204" pitchFamily="34" charset="0"/>
                <a:ea typeface="+mn-ea"/>
                <a:cs typeface="+mn-cs"/>
              </a:rPr>
              <a:t>Profesión médica</a:t>
            </a:r>
          </a:p>
          <a:p>
            <a:pPr marL="171450" indent="-171450">
              <a:buFont typeface="Arial" panose="020B0604020202020204" pitchFamily="34" charset="0"/>
              <a:buChar char="•"/>
            </a:pPr>
            <a:r>
              <a:rPr lang="es" sz="1200" b="0" i="0" u="none" strike="noStrike" kern="1200" baseline="0" dirty="0">
                <a:solidFill>
                  <a:schemeClr val="tx1"/>
                </a:solidFill>
                <a:latin typeface="Century Gothic" panose="020B0502020202020204" pitchFamily="34" charset="0"/>
                <a:ea typeface="+mn-ea"/>
                <a:cs typeface="+mn-cs"/>
              </a:rPr>
              <a:t>Actualizar el folleto, </a:t>
            </a:r>
            <a:r>
              <a:rPr lang="es" sz="1200" b="0" i="1" u="none" strike="noStrike" kern="1200" baseline="0" dirty="0">
                <a:solidFill>
                  <a:schemeClr val="tx1"/>
                </a:solidFill>
                <a:latin typeface="Century Gothic" panose="020B0502020202020204" pitchFamily="34" charset="0"/>
                <a:ea typeface="+mn-ea"/>
                <a:cs typeface="+mn-cs"/>
              </a:rPr>
              <a:t>NA: un recurso en su comunidad </a:t>
            </a:r>
            <a:r>
              <a:rPr lang="es" sz="1200" b="0" i="0" u="none" strike="noStrike" kern="1200" baseline="0" dirty="0">
                <a:solidFill>
                  <a:schemeClr val="tx1"/>
                </a:solidFill>
                <a:latin typeface="Century Gothic" panose="020B0502020202020204" pitchFamily="34" charset="0"/>
                <a:ea typeface="+mn-ea"/>
                <a:cs typeface="+mn-cs"/>
              </a:rPr>
              <a:t>.</a:t>
            </a:r>
          </a:p>
          <a:p>
            <a:pPr marL="171450" indent="-171450">
              <a:buFont typeface="Arial" panose="020B0604020202020204" pitchFamily="34" charset="0"/>
              <a:buChar char="•"/>
            </a:pPr>
            <a:r>
              <a:rPr lang="es" sz="1200" b="0" i="0" u="none" strike="noStrike" kern="1200" baseline="0" dirty="0">
                <a:solidFill>
                  <a:schemeClr val="tx1"/>
                </a:solidFill>
                <a:latin typeface="Century Gothic" panose="020B0502020202020204" pitchFamily="34" charset="0"/>
                <a:ea typeface="+mn-ea"/>
                <a:cs typeface="+mn-cs"/>
              </a:rPr>
              <a:t>Presentaciones actualizadas para profesionales (donde se aclare la postura de NA sobre TSD/TAM y la naturaleza espiritual del programa).</a:t>
            </a:r>
          </a:p>
        </p:txBody>
      </p:sp>
      <p:sp>
        <p:nvSpPr>
          <p:cNvPr id="4" name="Slide Number Placeholder 3"/>
          <p:cNvSpPr>
            <a:spLocks noGrp="1"/>
          </p:cNvSpPr>
          <p:nvPr>
            <p:ph type="sldNum" sz="quarter" idx="5"/>
          </p:nvPr>
        </p:nvSpPr>
        <p:spPr/>
        <p:txBody>
          <a:bodyPr/>
          <a:lstStyle/>
          <a:p>
            <a:fld id="{763812F2-32ED-CF4C-8C3A-6D2A8F76515E}" type="slidenum">
              <a:rPr lang="en-US" smtClean="0"/>
              <a:pPr/>
              <a:t>12</a:t>
            </a:fld>
            <a:endParaRPr lang="en-US"/>
          </a:p>
        </p:txBody>
      </p:sp>
    </p:spTree>
    <p:extLst>
      <p:ext uri="{BB962C8B-B14F-4D97-AF65-F5344CB8AC3E}">
        <p14:creationId xmlns:p14="http://schemas.microsoft.com/office/powerpoint/2010/main" val="3147533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 sz="1200" b="0" i="0" u="none" strike="noStrike" kern="1200" baseline="0" dirty="0">
                <a:solidFill>
                  <a:schemeClr val="tx1"/>
                </a:solidFill>
                <a:latin typeface="Century Gothic" panose="020B0502020202020204" pitchFamily="34" charset="0"/>
                <a:ea typeface="+mn-ea"/>
                <a:cs typeface="+mn-cs"/>
              </a:rPr>
              <a:t>Los Servicios Mundiales tienen la intención de hacer todo el trabajo virtualmente para cualquier proyecto de literatura y materiales de servicio de este ciclo (lo que también fue el caso en el ciclo pasado).</a:t>
            </a:r>
          </a:p>
          <a:p>
            <a:r>
              <a:rPr lang="es" sz="1200" b="0" i="0" u="none" strike="noStrike" kern="1200" baseline="0" dirty="0">
                <a:solidFill>
                  <a:schemeClr val="tx1"/>
                </a:solidFill>
                <a:latin typeface="Century Gothic" panose="020B0502020202020204" pitchFamily="34" charset="0"/>
                <a:ea typeface="+mn-ea"/>
                <a:cs typeface="+mn-cs"/>
              </a:rPr>
              <a:t>La Encuesta del </a:t>
            </a:r>
            <a:r>
              <a:rPr lang="es" sz="1200" b="0" i="1" u="none" strike="noStrike" kern="1200" baseline="0" dirty="0">
                <a:solidFill>
                  <a:schemeClr val="tx1"/>
                </a:solidFill>
                <a:latin typeface="Century Gothic" panose="020B0502020202020204" pitchFamily="34" charset="0"/>
                <a:ea typeface="+mn-ea"/>
                <a:cs typeface="+mn-cs"/>
              </a:rPr>
              <a:t>IAC </a:t>
            </a:r>
            <a:r>
              <a:rPr lang="es" sz="1200" b="0" i="0" u="none" strike="noStrike" kern="1200" baseline="0" dirty="0">
                <a:solidFill>
                  <a:schemeClr val="tx1"/>
                </a:solidFill>
                <a:latin typeface="Century Gothic" panose="020B0502020202020204" pitchFamily="34" charset="0"/>
                <a:ea typeface="+mn-ea"/>
                <a:cs typeface="+mn-cs"/>
              </a:rPr>
              <a:t>incluye ideas para literatura de recuperación, materiales de servicio y temas de debate priorizados por los participantes de la conferencia. La conferencia utilizará los resultados de la encuesta para determinar en qué se centrarán los proyectos.</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13</a:t>
            </a:fld>
            <a:endParaRPr lang="en-US"/>
          </a:p>
        </p:txBody>
      </p:sp>
    </p:spTree>
    <p:extLst>
      <p:ext uri="{BB962C8B-B14F-4D97-AF65-F5344CB8AC3E}">
        <p14:creationId xmlns:p14="http://schemas.microsoft.com/office/powerpoint/2010/main" val="2243739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ES_tradnl" sz="1200" b="0" i="1" u="none" strike="noStrike" kern="1200" baseline="0" noProof="0" dirty="0">
                <a:solidFill>
                  <a:schemeClr val="tx1"/>
                </a:solidFill>
                <a:latin typeface="Century Gothic" panose="020B0502020202020204" pitchFamily="34" charset="0"/>
                <a:ea typeface="+mn-ea"/>
                <a:cs typeface="+mn-cs"/>
              </a:rPr>
              <a:t>El IAC </a:t>
            </a:r>
            <a:r>
              <a:rPr lang="es-ES_tradnl" sz="1200" b="0" i="0" u="none" strike="noStrike" kern="1200" baseline="0" noProof="0" dirty="0">
                <a:solidFill>
                  <a:schemeClr val="tx1"/>
                </a:solidFill>
                <a:latin typeface="Century Gothic" panose="020B0502020202020204" pitchFamily="34" charset="0"/>
                <a:ea typeface="+mn-ea"/>
                <a:cs typeface="+mn-cs"/>
              </a:rPr>
              <a:t>2026 incluye ideas para cuatro nuevos folletos o libritos y dos nuevos libros. Varias de estas ideas provienen de mociones regionales previas aprobadas por la CSM. Un folleto para mujeres en recuperación es una idea para un plan de proyecto, derivada de una moción regional aprobada en 2020. La terapia de sustitución de drogas / tratamiento asistido con medicamentos (TSD/TAM), en relación con NA, es una idea derivada de una moción regional aprobada en 2018 y posteriormente apoyada como tema de debate en 2020 y 2023.</a:t>
            </a:r>
          </a:p>
          <a:p>
            <a:endParaRPr lang="es-ES_tradnl" sz="1200" b="0" i="0" u="none" strike="noStrike" kern="1200" baseline="0" noProof="0" dirty="0">
              <a:solidFill>
                <a:schemeClr val="tx1"/>
              </a:solidFill>
              <a:latin typeface="Century Gothic" panose="020B0502020202020204" pitchFamily="34" charset="0"/>
              <a:ea typeface="+mn-ea"/>
              <a:cs typeface="+mn-cs"/>
            </a:endParaRPr>
          </a:p>
          <a:p>
            <a:r>
              <a:rPr lang="es-ES_tradnl" sz="1200" b="0" i="0" u="none" strike="noStrike" kern="1200" baseline="0" noProof="0" dirty="0">
                <a:solidFill>
                  <a:schemeClr val="tx1"/>
                </a:solidFill>
                <a:latin typeface="Century Gothic" panose="020B0502020202020204" pitchFamily="34" charset="0"/>
                <a:ea typeface="+mn-ea"/>
                <a:cs typeface="+mn-cs"/>
              </a:rPr>
              <a:t>Siempre hay más ideas para proyectos que recursos para llevarlos a cabo. La Encuesta del IAC</a:t>
            </a:r>
            <a:r>
              <a:rPr lang="es-ES_tradnl" sz="1200" b="0" i="1" u="none" strike="noStrike" kern="1200" baseline="0" noProof="0" dirty="0">
                <a:solidFill>
                  <a:schemeClr val="tx1"/>
                </a:solidFill>
                <a:latin typeface="Century Gothic" panose="020B0502020202020204" pitchFamily="34" charset="0"/>
                <a:ea typeface="+mn-ea"/>
                <a:cs typeface="+mn-cs"/>
              </a:rPr>
              <a:t> </a:t>
            </a:r>
            <a:r>
              <a:rPr lang="es-ES_tradnl" sz="1200" b="0" i="0" u="none" strike="noStrike" kern="1200" baseline="0" noProof="0" dirty="0">
                <a:solidFill>
                  <a:schemeClr val="tx1"/>
                </a:solidFill>
                <a:latin typeface="Century Gothic" panose="020B0502020202020204" pitchFamily="34" charset="0"/>
                <a:ea typeface="+mn-ea"/>
                <a:cs typeface="+mn-cs"/>
              </a:rPr>
              <a:t>ayuda a comprender las prioridades de los miembros y ayuda a la conferencia a que seleccione el enfoque para los proyectos de literatura y materiales de servicio.</a:t>
            </a:r>
          </a:p>
        </p:txBody>
      </p:sp>
      <p:sp>
        <p:nvSpPr>
          <p:cNvPr id="4" name="Slide Number Placeholder 3"/>
          <p:cNvSpPr>
            <a:spLocks noGrp="1"/>
          </p:cNvSpPr>
          <p:nvPr>
            <p:ph type="sldNum" sz="quarter" idx="5"/>
          </p:nvPr>
        </p:nvSpPr>
        <p:spPr/>
        <p:txBody>
          <a:bodyPr/>
          <a:lstStyle/>
          <a:p>
            <a:fld id="{763812F2-32ED-CF4C-8C3A-6D2A8F76515E}" type="slidenum">
              <a:rPr lang="en-US" smtClean="0"/>
              <a:pPr/>
              <a:t>14</a:t>
            </a:fld>
            <a:endParaRPr lang="en-US"/>
          </a:p>
        </p:txBody>
      </p:sp>
    </p:spTree>
    <p:extLst>
      <p:ext uri="{BB962C8B-B14F-4D97-AF65-F5344CB8AC3E}">
        <p14:creationId xmlns:p14="http://schemas.microsoft.com/office/powerpoint/2010/main" val="441597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 sz="1200" b="0" i="0" u="none" strike="noStrike" kern="1200" baseline="0" dirty="0">
                <a:solidFill>
                  <a:schemeClr val="tx1"/>
                </a:solidFill>
                <a:latin typeface="Century Gothic" panose="020B0502020202020204" pitchFamily="34" charset="0"/>
                <a:ea typeface="+mn-ea"/>
                <a:cs typeface="+mn-cs"/>
              </a:rPr>
              <a:t>Independientemente de los temas que elija la conferencia, el proyecto comenzará con una encuesta para investigar qué desea la Confraternidad ver en el IP o en ell librito. Posteriormente, se publicará la información del grupo de discusión para que cualquier miembro interesado se inscriba. Posteriormente, se publicará un borrador para su revisión por la Confraternidad durante al menos 90 días. El borrador se revisa con base en los aportes de la Confraternidad y, finalmente, se incluye un borrador aprobado en el </a:t>
            </a:r>
            <a:r>
              <a:rPr lang="es" sz="1200" b="0" i="1" u="none" strike="noStrike" kern="1200" baseline="0" dirty="0">
                <a:solidFill>
                  <a:schemeClr val="tx1"/>
                </a:solidFill>
                <a:latin typeface="Century Gothic" panose="020B0502020202020204" pitchFamily="34" charset="0"/>
                <a:ea typeface="+mn-ea"/>
                <a:cs typeface="+mn-cs"/>
              </a:rPr>
              <a:t>IAC </a:t>
            </a:r>
            <a:r>
              <a:rPr lang="es" sz="1200" b="0" i="0" u="none" strike="noStrike" kern="1200" baseline="0" dirty="0">
                <a:solidFill>
                  <a:schemeClr val="tx1"/>
                </a:solidFill>
                <a:latin typeface="Century Gothic" panose="020B0502020202020204" pitchFamily="34" charset="0"/>
                <a:ea typeface="+mn-ea"/>
                <a:cs typeface="+mn-cs"/>
              </a:rPr>
              <a:t>.</a:t>
            </a:r>
          </a:p>
          <a:p>
            <a:endParaRPr lang="e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Dado que el enfoque del proyecto de investigación aún no está definido, no resulta práctico intentar estructurar este proyecto más allá de estos parámetros generales. Todo el trabajo se realizará virtualmente, por lo que las únicas limitaciones de recursos previstas serán el tiempo de la JM y del personal.</a:t>
            </a:r>
          </a:p>
        </p:txBody>
      </p:sp>
      <p:sp>
        <p:nvSpPr>
          <p:cNvPr id="4" name="Slide Number Placeholder 3"/>
          <p:cNvSpPr>
            <a:spLocks noGrp="1"/>
          </p:cNvSpPr>
          <p:nvPr>
            <p:ph type="sldNum" sz="quarter" idx="5"/>
          </p:nvPr>
        </p:nvSpPr>
        <p:spPr/>
        <p:txBody>
          <a:bodyPr/>
          <a:lstStyle/>
          <a:p>
            <a:fld id="{763812F2-32ED-CF4C-8C3A-6D2A8F76515E}" type="slidenum">
              <a:rPr lang="en-US" smtClean="0"/>
              <a:pPr/>
              <a:t>15</a:t>
            </a:fld>
            <a:endParaRPr lang="en-US"/>
          </a:p>
        </p:txBody>
      </p:sp>
    </p:spTree>
    <p:extLst>
      <p:ext uri="{BB962C8B-B14F-4D97-AF65-F5344CB8AC3E}">
        <p14:creationId xmlns:p14="http://schemas.microsoft.com/office/powerpoint/2010/main" val="2694800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 sz="1200" b="0" i="0" u="none" strike="noStrike" kern="1200" baseline="0" dirty="0">
                <a:solidFill>
                  <a:schemeClr val="tx1"/>
                </a:solidFill>
                <a:latin typeface="Century Gothic" panose="020B0502020202020204" pitchFamily="34" charset="0"/>
                <a:ea typeface="+mn-ea"/>
                <a:cs typeface="+mn-cs"/>
              </a:rPr>
              <a:t>El primer proyecto de literatura es para nuevos folletos informativos de recuperación.</a:t>
            </a:r>
          </a:p>
          <a:p>
            <a:endParaRPr lang="e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Los cuatro elementos de la Encuesta del IAC para un nuevo IP o folleto son:</a:t>
            </a:r>
          </a:p>
          <a:p>
            <a:r>
              <a:rPr lang="es" sz="1200" b="0" i="0" u="none" strike="noStrike" kern="1200" baseline="0" dirty="0">
                <a:solidFill>
                  <a:schemeClr val="tx1"/>
                </a:solidFill>
                <a:latin typeface="Century Gothic" panose="020B0502020202020204" pitchFamily="34" charset="0"/>
                <a:ea typeface="+mn-ea"/>
                <a:cs typeface="+mn-cs"/>
              </a:rPr>
              <a:t>• Comportamientos problematicos y depredadores. Las ideas incluyen: cómo identificar el comportamiento y crear un entorno seguro.</a:t>
            </a:r>
          </a:p>
          <a:p>
            <a:r>
              <a:rPr lang="es" sz="1200" b="0" i="0" u="none" strike="noStrike" kern="1200" baseline="0" dirty="0">
                <a:solidFill>
                  <a:schemeClr val="tx1"/>
                </a:solidFill>
                <a:latin typeface="Century Gothic" panose="020B0502020202020204" pitchFamily="34" charset="0"/>
                <a:ea typeface="+mn-ea"/>
                <a:cs typeface="+mn-cs"/>
              </a:rPr>
              <a:t>• Recuperación virtual. Las ideas incluyen: </a:t>
            </a:r>
            <a:r>
              <a:rPr lang="es-ES" sz="1200" b="0" i="0" u="none" strike="noStrike" kern="1200" baseline="0" dirty="0">
                <a:solidFill>
                  <a:schemeClr val="tx1"/>
                </a:solidFill>
                <a:latin typeface="Century Gothic" panose="020B0502020202020204" pitchFamily="34" charset="0"/>
                <a:ea typeface="+mn-ea"/>
                <a:cs typeface="+mn-cs"/>
              </a:rPr>
              <a:t>empezar a estar limpio en un entorno virtual, guía del grupo para reuniones en línea, membresía y servicios básicos virtuales, orientación sobre comportamientos en las reuniones en línea.</a:t>
            </a:r>
            <a:endParaRPr lang="e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 Mujeres en recuperación. Las ideas incluyen: </a:t>
            </a:r>
            <a:r>
              <a:rPr lang="es-ES" sz="1200" b="0" i="0" u="none" strike="noStrike" kern="1200" baseline="0" dirty="0">
                <a:solidFill>
                  <a:schemeClr val="tx1"/>
                </a:solidFill>
                <a:latin typeface="Century Gothic" panose="020B0502020202020204" pitchFamily="34" charset="0"/>
                <a:ea typeface="+mn-ea"/>
                <a:cs typeface="+mn-cs"/>
              </a:rPr>
              <a:t>llevar el mensaje en comunidades con preponderancia de hombres, cuestiones centradas en la mujer, como la maternidad, la menopausia y el compartir experiencias.</a:t>
            </a:r>
            <a:endParaRPr lang="e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 Dar la bienvenida a los recién llegados y ayudarlos a que se queden. Las ideas incluyen: </a:t>
            </a:r>
            <a:r>
              <a:rPr lang="es-ES" sz="1200" b="0" i="0" u="none" strike="noStrike" kern="1200" baseline="0" dirty="0">
                <a:solidFill>
                  <a:schemeClr val="tx1"/>
                </a:solidFill>
                <a:latin typeface="Century Gothic" panose="020B0502020202020204" pitchFamily="34" charset="0"/>
                <a:ea typeface="+mn-ea"/>
                <a:cs typeface="+mn-cs"/>
              </a:rPr>
              <a:t>qué hacer cuando se es recién llegado y cómo tratar al recién llegado.</a:t>
            </a:r>
            <a:r>
              <a:rPr lang="es" sz="1200" b="0" i="0" u="none" strike="noStrike" kern="1200" baseline="0" dirty="0">
                <a:solidFill>
                  <a:schemeClr val="tx1"/>
                </a:solidFill>
                <a:latin typeface="Century Gothic" panose="020B0502020202020204" pitchFamily="34" charset="0"/>
                <a:ea typeface="+mn-ea"/>
                <a:cs typeface="+mn-cs"/>
              </a:rPr>
              <a:t> qué hacer como recién llegado y cómo tratarlo.</a:t>
            </a:r>
          </a:p>
          <a:p>
            <a:endParaRPr lang="en-US" sz="1200" b="0" i="0" u="none" strike="noStrike" kern="1200" baseline="0" dirty="0">
              <a:solidFill>
                <a:schemeClr val="tx1"/>
              </a:solidFill>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 sz="1200" b="0" i="0" u="none" strike="noStrike" kern="1200" baseline="0" dirty="0">
                <a:solidFill>
                  <a:schemeClr val="tx1"/>
                </a:solidFill>
                <a:latin typeface="Century Gothic" panose="020B0502020202020204" pitchFamily="34" charset="0"/>
                <a:ea typeface="+mn-ea"/>
                <a:cs typeface="+mn-cs"/>
              </a:rPr>
              <a:t>En términos generales, algunos de los posibles enfoques de este proyecto podrían abordar temas del Plan Estratégico de los SMNA, como la Seguridad y la Pertenencia o el Tratamiento Asistido con Medicamentos. La Comunidad no parece tener consenso sobre el tema de la TSD/TAM, más allá del reconocimiento compartido de la importancia de la Tercera Tradición y las ideas que ya se encuentran publicadas en el folleto de relaciones públicas </a:t>
            </a:r>
            <a:r>
              <a:rPr lang="es-ES" sz="1200" b="0" i="1" u="none" strike="noStrike" kern="1200" baseline="0" dirty="0">
                <a:solidFill>
                  <a:schemeClr val="tx1"/>
                </a:solidFill>
                <a:latin typeface="Century Gothic" panose="020B0502020202020204" pitchFamily="34" charset="0"/>
                <a:ea typeface="+mn-ea"/>
                <a:cs typeface="+mn-cs"/>
              </a:rPr>
              <a:t>Narcóticos Anónimos y las personas en tratamiento asistido con medicación</a:t>
            </a:r>
            <a:r>
              <a:rPr lang="es" sz="1200" b="0" i="1" u="none" strike="noStrike" kern="1200" baseline="0" dirty="0">
                <a:solidFill>
                  <a:schemeClr val="tx1"/>
                </a:solidFill>
                <a:latin typeface="Century Gothic" panose="020B0502020202020204" pitchFamily="34" charset="0"/>
                <a:ea typeface="+mn-ea"/>
                <a:cs typeface="+mn-cs"/>
              </a:rPr>
              <a:t>. </a:t>
            </a:r>
            <a:r>
              <a:rPr lang="es" sz="1200" b="0" i="0" u="none" strike="noStrike" kern="1200" baseline="0" dirty="0">
                <a:solidFill>
                  <a:schemeClr val="tx1"/>
                </a:solidFill>
                <a:latin typeface="Century Gothic" panose="020B0502020202020204" pitchFamily="34" charset="0"/>
                <a:ea typeface="+mn-ea"/>
                <a:cs typeface="+mn-cs"/>
              </a:rPr>
              <a:t>Dada esta falta de consenso, no está claro si la conferencia priorizará este tema o elegirá algo diferente de la lista.</a:t>
            </a:r>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16</a:t>
            </a:fld>
            <a:endParaRPr lang="en-US"/>
          </a:p>
        </p:txBody>
      </p:sp>
    </p:spTree>
    <p:extLst>
      <p:ext uri="{BB962C8B-B14F-4D97-AF65-F5344CB8AC3E}">
        <p14:creationId xmlns:p14="http://schemas.microsoft.com/office/powerpoint/2010/main" val="1461079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 sz="1200" b="0" i="0" u="none" strike="noStrike" kern="1200" baseline="0" dirty="0">
                <a:solidFill>
                  <a:schemeClr val="tx1"/>
                </a:solidFill>
                <a:latin typeface="Century Gothic" panose="020B0502020202020204" pitchFamily="34" charset="0"/>
                <a:ea typeface="+mn-ea"/>
                <a:cs typeface="+mn-cs"/>
              </a:rPr>
              <a:t>El Anexo E del </a:t>
            </a:r>
            <a:r>
              <a:rPr lang="es" sz="1200" b="0" i="1" u="none" strike="noStrike" kern="1200" baseline="0" dirty="0">
                <a:solidFill>
                  <a:schemeClr val="tx1"/>
                </a:solidFill>
                <a:latin typeface="Century Gothic" panose="020B0502020202020204" pitchFamily="34" charset="0"/>
                <a:ea typeface="+mn-ea"/>
                <a:cs typeface="+mn-cs"/>
              </a:rPr>
              <a:t>IAC 2026 </a:t>
            </a:r>
            <a:r>
              <a:rPr lang="es" sz="1200" b="0" i="0" u="none" strike="noStrike" kern="1200" baseline="0" dirty="0">
                <a:solidFill>
                  <a:schemeClr val="tx1"/>
                </a:solidFill>
                <a:latin typeface="Century Gothic" panose="020B0502020202020204" pitchFamily="34" charset="0"/>
                <a:ea typeface="+mn-ea"/>
                <a:cs typeface="+mn-cs"/>
              </a:rPr>
              <a:t>contiene una lista de todos los materiales de recuperación y servicio publicados por NA, incluyendo la fecha de creación, la fecha de la última revisión y los idiomas a los que cada pieza está traducida actualmente. Muchos materiales de recuperación y servicio nunca han sido revisados o no se han tocado durante decadas.</a:t>
            </a:r>
          </a:p>
          <a:p>
            <a:endParaRPr lang="e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Varios IPs, libritos y libros se incluyen como opciones de revisión en la Encuesta del </a:t>
            </a:r>
            <a:r>
              <a:rPr lang="es" sz="1200" b="0" i="1" u="none" strike="noStrike" kern="1200" baseline="0" dirty="0">
                <a:solidFill>
                  <a:schemeClr val="tx1"/>
                </a:solidFill>
                <a:latin typeface="Century Gothic" panose="020B0502020202020204" pitchFamily="34" charset="0"/>
                <a:ea typeface="+mn-ea"/>
                <a:cs typeface="+mn-cs"/>
              </a:rPr>
              <a:t>IAC 2026. </a:t>
            </a:r>
            <a:r>
              <a:rPr lang="es" sz="1200" b="0" i="0" u="none" strike="noStrike" kern="1200" baseline="0" dirty="0">
                <a:solidFill>
                  <a:schemeClr val="tx1"/>
                </a:solidFill>
                <a:latin typeface="Century Gothic" panose="020B0502020202020204" pitchFamily="34" charset="0"/>
                <a:ea typeface="+mn-ea"/>
                <a:cs typeface="+mn-cs"/>
              </a:rPr>
              <a:t>No contamos con los recursos para emprender un proyecto de revisión de un libro extenso en el próximo ciclo, pero la junta mundial sigue creyendo que ya es hora de actualizar muchos de nuestros IPs.</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17</a:t>
            </a:fld>
            <a:endParaRPr lang="en-US"/>
          </a:p>
        </p:txBody>
      </p:sp>
    </p:spTree>
    <p:extLst>
      <p:ext uri="{BB962C8B-B14F-4D97-AF65-F5344CB8AC3E}">
        <p14:creationId xmlns:p14="http://schemas.microsoft.com/office/powerpoint/2010/main" val="2125756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0" i="0" u="none" strike="noStrike" kern="1200" baseline="0" dirty="0">
                <a:solidFill>
                  <a:schemeClr val="tx1"/>
                </a:solidFill>
                <a:latin typeface="Century Gothic" panose="020B0502020202020204" pitchFamily="34" charset="0"/>
                <a:ea typeface="+mn-ea"/>
                <a:cs typeface="+mn-cs"/>
              </a:rPr>
              <a:t>Varios elementos en la </a:t>
            </a:r>
            <a:r>
              <a:rPr lang="en-US" sz="1200" b="0" i="0" u="none" strike="noStrike" kern="1200" baseline="0" dirty="0">
                <a:solidFill>
                  <a:schemeClr val="tx1"/>
                </a:solidFill>
                <a:latin typeface="Century Gothic" panose="020B0502020202020204" pitchFamily="34" charset="0"/>
                <a:ea typeface="+mn-ea"/>
                <a:cs typeface="+mn-cs"/>
              </a:rPr>
              <a:t>Encuesta</a:t>
            </a:r>
            <a:r>
              <a:rPr lang="es" sz="1200" b="0" i="0" u="none" strike="noStrike" kern="1200" baseline="0" dirty="0">
                <a:solidFill>
                  <a:schemeClr val="tx1"/>
                </a:solidFill>
                <a:latin typeface="Century Gothic" panose="020B0502020202020204" pitchFamily="34" charset="0"/>
                <a:ea typeface="+mn-ea"/>
                <a:cs typeface="+mn-cs"/>
              </a:rPr>
              <a:t> del </a:t>
            </a:r>
            <a:r>
              <a:rPr lang="es" sz="1200" b="0" i="1" u="none" strike="noStrike" kern="1200" baseline="0" dirty="0">
                <a:solidFill>
                  <a:schemeClr val="tx1"/>
                </a:solidFill>
                <a:latin typeface="Century Gothic" panose="020B0502020202020204" pitchFamily="34" charset="0"/>
                <a:ea typeface="+mn-ea"/>
                <a:cs typeface="+mn-cs"/>
              </a:rPr>
              <a:t>IAC </a:t>
            </a:r>
            <a:r>
              <a:rPr lang="es" sz="1200" b="0" i="0" u="none" strike="noStrike" kern="1200" baseline="0" dirty="0">
                <a:solidFill>
                  <a:schemeClr val="tx1"/>
                </a:solidFill>
                <a:latin typeface="Century Gothic" panose="020B0502020202020204" pitchFamily="34" charset="0"/>
                <a:ea typeface="+mn-ea"/>
                <a:cs typeface="+mn-cs"/>
              </a:rPr>
              <a:t>2026 iniciarían un proceso en lugar de revisar una pieza específica de literatura en el próximo ciclo. Estos elementos incluyen: </a:t>
            </a:r>
            <a:br>
              <a:rPr lang="en-US" sz="1200" b="0" i="0" u="none" strike="noStrike" kern="1200" baseline="0" dirty="0">
                <a:solidFill>
                  <a:schemeClr val="tx1"/>
                </a:solidFill>
                <a:latin typeface="Century Gothic" panose="020B0502020202020204" pitchFamily="34" charset="0"/>
                <a:ea typeface="+mn-ea"/>
                <a:cs typeface="+mn-cs"/>
              </a:rPr>
            </a:br>
            <a:r>
              <a:rPr lang="es" sz="1200" b="0" i="0" u="none" strike="noStrike" kern="1200" baseline="0" dirty="0">
                <a:solidFill>
                  <a:schemeClr val="tx1"/>
                </a:solidFill>
                <a:latin typeface="Century Gothic" panose="020B0502020202020204" pitchFamily="34" charset="0"/>
                <a:ea typeface="+mn-ea"/>
                <a:cs typeface="+mn-cs"/>
              </a:rPr>
              <a:t>• Revisar la Undécima Tradición para que incluya las redes sociales.</a:t>
            </a:r>
          </a:p>
          <a:p>
            <a:pPr marL="0" marR="0" lvl="0" indent="0" algn="l" defTabSz="914400" rtl="0" eaLnBrk="1" fontAlgn="auto" latinLnBrk="0" hangingPunct="1">
              <a:lnSpc>
                <a:spcPct val="100000"/>
              </a:lnSpc>
              <a:spcBef>
                <a:spcPts val="0"/>
              </a:spcBef>
              <a:spcAft>
                <a:spcPts val="0"/>
              </a:spcAft>
              <a:buClrTx/>
              <a:buSzTx/>
              <a:buFontTx/>
              <a:buNone/>
              <a:tabLst/>
              <a:defRPr/>
            </a:pPr>
            <a:r>
              <a:rPr lang="es" sz="1200" b="0" i="0" u="none" strike="noStrike" kern="1200" baseline="0" dirty="0">
                <a:solidFill>
                  <a:schemeClr val="tx1"/>
                </a:solidFill>
                <a:latin typeface="Century Gothic" panose="020B0502020202020204" pitchFamily="34" charset="0"/>
                <a:ea typeface="+mn-ea"/>
                <a:cs typeface="+mn-cs"/>
              </a:rPr>
              <a:t>• Reemplazar las referencias a Dios por Poder Superior en toda nuestra literatura.</a:t>
            </a:r>
          </a:p>
          <a:p>
            <a:pPr marL="171450" indent="-171450">
              <a:spcBef>
                <a:spcPts val="300"/>
              </a:spcBef>
              <a:buFont typeface="Arial" panose="020B0604020202020204" pitchFamily="34" charset="0"/>
              <a:buChar char="•"/>
            </a:pPr>
            <a:r>
              <a:rPr lang="es" sz="1200" b="0" i="0" u="none" strike="noStrike" kern="1200" baseline="0" dirty="0">
                <a:solidFill>
                  <a:schemeClr val="tx1"/>
                </a:solidFill>
                <a:latin typeface="Century Gothic" panose="020B0502020202020204" pitchFamily="34" charset="0"/>
                <a:ea typeface="+mn-ea"/>
                <a:cs typeface="+mn-cs"/>
              </a:rPr>
              <a:t>Lenguaje neutro con respecto al género. </a:t>
            </a:r>
            <a:r>
              <a:rPr lang="es-ES" b="0" dirty="0">
                <a:solidFill>
                  <a:srgbClr val="F16737"/>
                </a:solidFill>
              </a:rPr>
              <a:t>Investigar cambios y/o otro tipo de redacción en la literatura de NA para pasar de un lenguaje con especificidad de género a uno neutro e inclusivo.</a:t>
            </a:r>
          </a:p>
          <a:p>
            <a:endParaRPr lang="e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Dado que estos elementos involucran múltiples piezas de literatura y la posibilidad de revisar Pasos, Tradiciones o Conceptos, el proceso es más complejo y requiere más tiempo para conversarlo y crear consenso. El tema del lenguaje neutro en cuanto al género se aborda en el plan de proyecto de seguridad y pertenencia/lenguaje neutro con respecto al género.</a:t>
            </a:r>
          </a:p>
          <a:p>
            <a:endParaRPr lang="en-US" sz="1200" b="0" i="0" u="none" strike="noStrike" kern="1200" baseline="0" dirty="0">
              <a:solidFill>
                <a:schemeClr val="tx1"/>
              </a:solidFill>
              <a:latin typeface="Century Gothic" panose="020B050202020202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18</a:t>
            </a:fld>
            <a:endParaRPr lang="en-US"/>
          </a:p>
        </p:txBody>
      </p:sp>
    </p:spTree>
    <p:extLst>
      <p:ext uri="{BB962C8B-B14F-4D97-AF65-F5344CB8AC3E}">
        <p14:creationId xmlns:p14="http://schemas.microsoft.com/office/powerpoint/2010/main" val="2750171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 sz="1200" b="0" i="0" u="none" strike="noStrike" kern="1200" baseline="0" dirty="0">
                <a:solidFill>
                  <a:schemeClr val="tx1"/>
                </a:solidFill>
                <a:latin typeface="Century Gothic" panose="020B0502020202020204" pitchFamily="34" charset="0"/>
                <a:ea typeface="+mn-ea"/>
                <a:cs typeface="+mn-cs"/>
              </a:rPr>
              <a:t>El segundo proyecto de literatura es para revisar los folletos informativos exsitentes de recuperación.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 sz="1200" b="0" i="0" u="none" strike="noStrike" kern="1200" baseline="0" dirty="0">
              <a:solidFill>
                <a:schemeClr val="tx1"/>
              </a:solidFill>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 sz="1200" b="0" i="0" u="none" strike="noStrike" kern="1200" baseline="0" dirty="0">
                <a:solidFill>
                  <a:schemeClr val="tx1"/>
                </a:solidFill>
                <a:latin typeface="Century Gothic" panose="020B0502020202020204" pitchFamily="34" charset="0"/>
                <a:ea typeface="+mn-ea"/>
                <a:cs typeface="+mn-cs"/>
              </a:rPr>
              <a:t>Se le pedirá a la CSM que elija al menos un IP para que se revise durante este ciclo.</a:t>
            </a:r>
            <a:endParaRPr lang="en-US" dirty="0"/>
          </a:p>
          <a:p>
            <a:endParaRPr lang="e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Los elementos relacionados en la encuesta del </a:t>
            </a:r>
            <a:r>
              <a:rPr lang="es" sz="1200" b="0" i="1" u="none" strike="noStrike" kern="1200" baseline="0" dirty="0">
                <a:solidFill>
                  <a:schemeClr val="tx1"/>
                </a:solidFill>
                <a:latin typeface="Century Gothic" panose="020B0502020202020204" pitchFamily="34" charset="0"/>
                <a:ea typeface="+mn-ea"/>
                <a:cs typeface="+mn-cs"/>
              </a:rPr>
              <a:t>IAC </a:t>
            </a:r>
            <a:r>
              <a:rPr lang="es" sz="1200" b="0" i="0" u="none" strike="noStrike" kern="1200" baseline="0" dirty="0">
                <a:solidFill>
                  <a:schemeClr val="tx1"/>
                </a:solidFill>
                <a:latin typeface="Century Gothic" panose="020B0502020202020204" pitchFamily="34" charset="0"/>
                <a:ea typeface="+mn-ea"/>
                <a:cs typeface="+mn-cs"/>
              </a:rPr>
              <a:t>son:</a:t>
            </a:r>
          </a:p>
          <a:p>
            <a:endParaRPr lang="en-U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   Actualizar el folleto " </a:t>
            </a:r>
            <a:r>
              <a:rPr lang="es" sz="1200" b="0" i="1" u="none" strike="noStrike" kern="1200" baseline="0" dirty="0">
                <a:solidFill>
                  <a:schemeClr val="tx1"/>
                </a:solidFill>
                <a:latin typeface="Century Gothic" panose="020B0502020202020204" pitchFamily="34" charset="0"/>
                <a:ea typeface="+mn-ea"/>
                <a:cs typeface="+mn-cs"/>
              </a:rPr>
              <a:t>Entre rejas </a:t>
            </a:r>
            <a:r>
              <a:rPr lang="es" sz="1200" b="0" i="0" u="none" strike="noStrike" kern="1200" baseline="0" dirty="0">
                <a:solidFill>
                  <a:schemeClr val="tx1"/>
                </a:solidFill>
                <a:latin typeface="Century Gothic" panose="020B0502020202020204" pitchFamily="34" charset="0"/>
                <a:ea typeface="+mn-ea"/>
                <a:cs typeface="+mn-cs"/>
              </a:rPr>
              <a:t>" (1990). Se propone añadir que hay servicios disponibles y mantenerse limpio al salir en libertad.</a:t>
            </a:r>
          </a:p>
          <a:p>
            <a:pPr marL="171450" indent="-171450">
              <a:buFont typeface="Arial" panose="020B0604020202020204" pitchFamily="34" charset="0"/>
              <a:buChar char="•"/>
            </a:pPr>
            <a:r>
              <a:rPr lang="es" sz="1200" b="0" i="0" u="none" strike="noStrike" kern="1200" baseline="0" dirty="0">
                <a:solidFill>
                  <a:schemeClr val="tx1"/>
                </a:solidFill>
                <a:latin typeface="Century Gothic" panose="020B0502020202020204" pitchFamily="34" charset="0"/>
                <a:ea typeface="+mn-ea"/>
                <a:cs typeface="+mn-cs"/>
              </a:rPr>
              <a:t>Actualizar el folleto " </a:t>
            </a:r>
            <a:r>
              <a:rPr lang="en-US" sz="1200" b="0" i="1" u="none" strike="noStrike" kern="1200" baseline="0" dirty="0">
                <a:solidFill>
                  <a:schemeClr val="tx1"/>
                </a:solidFill>
                <a:latin typeface="Century Gothic" panose="020B0502020202020204" pitchFamily="34" charset="0"/>
                <a:ea typeface="+mn-ea"/>
                <a:cs typeface="+mn-cs"/>
              </a:rPr>
              <a:t>C</a:t>
            </a:r>
            <a:r>
              <a:rPr lang="es" sz="1200" b="0" i="1" u="none" strike="noStrike" kern="1200" baseline="0" dirty="0">
                <a:solidFill>
                  <a:schemeClr val="tx1"/>
                </a:solidFill>
                <a:latin typeface="Century Gothic" panose="020B0502020202020204" pitchFamily="34" charset="0"/>
                <a:ea typeface="+mn-ea"/>
                <a:cs typeface="+mn-cs"/>
              </a:rPr>
              <a:t>uando estamos enfermos</a:t>
            </a:r>
            <a:r>
              <a:rPr lang="es" sz="1200" b="0" i="0" u="none" strike="noStrike" kern="1200" baseline="0" dirty="0">
                <a:solidFill>
                  <a:schemeClr val="tx1"/>
                </a:solidFill>
                <a:latin typeface="Century Gothic" panose="020B0502020202020204" pitchFamily="34" charset="0"/>
                <a:ea typeface="+mn-ea"/>
                <a:cs typeface="+mn-cs"/>
              </a:rPr>
              <a:t>" (2010). </a:t>
            </a:r>
            <a:r>
              <a:rPr lang="es-ES" sz="1200" b="0" i="0" u="none" strike="noStrike" kern="1200" baseline="0" dirty="0">
                <a:solidFill>
                  <a:schemeClr val="tx1"/>
                </a:solidFill>
                <a:latin typeface="Century Gothic" panose="020B0502020202020204" pitchFamily="34" charset="0"/>
                <a:ea typeface="+mn-ea"/>
                <a:cs typeface="+mn-cs"/>
              </a:rPr>
              <a:t>añadir información sobre la marihuana de uso médico, el uso terapéutico de psicodélicos y aclarar la cuestión de los medicamentos recetados.</a:t>
            </a:r>
            <a:r>
              <a:rPr lang="es" sz="1200" b="0" i="0" u="none" strike="noStrike" kern="1200" baseline="0" dirty="0">
                <a:solidFill>
                  <a:schemeClr val="tx1"/>
                </a:solidFill>
                <a:latin typeface="Century Gothic" panose="020B0502020202020204" pitchFamily="34" charset="0"/>
                <a:ea typeface="+mn-ea"/>
                <a:cs typeface="+mn-cs"/>
              </a:rPr>
              <a:t>   </a:t>
            </a:r>
          </a:p>
          <a:p>
            <a:pPr marL="171450" indent="-171450">
              <a:buFont typeface="Arial" panose="020B0604020202020204" pitchFamily="34" charset="0"/>
              <a:buChar char="•"/>
            </a:pPr>
            <a:r>
              <a:rPr lang="es" sz="1200" b="0" i="0" u="none" strike="noStrike" kern="1200" baseline="0" dirty="0">
                <a:solidFill>
                  <a:schemeClr val="tx1"/>
                </a:solidFill>
                <a:latin typeface="Century Gothic" panose="020B0502020202020204" pitchFamily="34" charset="0"/>
                <a:ea typeface="+mn-ea"/>
                <a:cs typeface="+mn-cs"/>
              </a:rPr>
              <a:t>Revisar las </a:t>
            </a:r>
            <a:r>
              <a:rPr lang="es" sz="1200" b="0" i="1" u="none" strike="noStrike" kern="1200" baseline="0" dirty="0">
                <a:solidFill>
                  <a:schemeClr val="tx1"/>
                </a:solidFill>
                <a:latin typeface="Century Gothic" panose="020B0502020202020204" pitchFamily="34" charset="0"/>
                <a:ea typeface="+mn-ea"/>
                <a:cs typeface="+mn-cs"/>
              </a:rPr>
              <a:t>Guías para trabajar los Pasos</a:t>
            </a:r>
            <a:r>
              <a:rPr lang="es" sz="1200" b="0" i="0" u="none" strike="noStrike" kern="1200" baseline="0" dirty="0">
                <a:solidFill>
                  <a:schemeClr val="tx1"/>
                </a:solidFill>
                <a:latin typeface="Century Gothic" panose="020B0502020202020204" pitchFamily="34" charset="0"/>
                <a:ea typeface="+mn-ea"/>
                <a:cs typeface="+mn-cs"/>
              </a:rPr>
              <a:t>. Las ideas incluyen, </a:t>
            </a:r>
            <a:r>
              <a:rPr lang="es-ES" sz="1200" b="0" i="0" u="none" strike="noStrike" kern="1200" baseline="0" dirty="0">
                <a:solidFill>
                  <a:schemeClr val="tx1"/>
                </a:solidFill>
                <a:latin typeface="Century Gothic" panose="020B0502020202020204" pitchFamily="34" charset="0"/>
                <a:ea typeface="+mn-ea"/>
                <a:cs typeface="+mn-cs"/>
              </a:rPr>
              <a:t>menos preguntas tendenciosas, menos preguntas en el Primer Paso, más preguntas en el Cuarto Paso, más estímulos para escribir a diario, agilizar el proceso y numerar las preguntas.</a:t>
            </a:r>
            <a:r>
              <a:rPr lang="es" sz="1200" b="0" i="0" u="none" strike="noStrike" kern="1200" baseline="0" dirty="0">
                <a:solidFill>
                  <a:schemeClr val="tx1"/>
                </a:solidFill>
                <a:latin typeface="Century Gothic" panose="020B0502020202020204" pitchFamily="34" charset="0"/>
                <a:ea typeface="+mn-ea"/>
                <a:cs typeface="+mn-cs"/>
              </a:rPr>
              <a:t>.</a:t>
            </a:r>
          </a:p>
          <a:p>
            <a:r>
              <a:rPr lang="es" sz="1200" b="0" i="0" u="none" strike="noStrike" kern="1200" baseline="0" dirty="0">
                <a:solidFill>
                  <a:schemeClr val="tx1"/>
                </a:solidFill>
                <a:latin typeface="Century Gothic" panose="020B0502020202020204" pitchFamily="34" charset="0"/>
                <a:ea typeface="+mn-ea"/>
                <a:cs typeface="+mn-cs"/>
              </a:rPr>
              <a:t>• Actualizar el IP </a:t>
            </a:r>
            <a:r>
              <a:rPr lang="en-US" sz="1200" b="0" i="0" u="none" strike="noStrike" kern="1200" baseline="0" dirty="0">
                <a:solidFill>
                  <a:schemeClr val="tx1"/>
                </a:solidFill>
                <a:latin typeface="Century Gothic" panose="020B0502020202020204" pitchFamily="34" charset="0"/>
                <a:ea typeface="+mn-ea"/>
                <a:cs typeface="+mn-cs"/>
              </a:rPr>
              <a:t> Nº </a:t>
            </a:r>
            <a:r>
              <a:rPr lang="es" sz="1200" b="0" i="0" u="none" strike="noStrike" kern="1200" baseline="0" dirty="0">
                <a:solidFill>
                  <a:schemeClr val="tx1"/>
                </a:solidFill>
                <a:latin typeface="Century Gothic" panose="020B0502020202020204" pitchFamily="34" charset="0"/>
                <a:ea typeface="+mn-ea"/>
                <a:cs typeface="+mn-cs"/>
              </a:rPr>
              <a:t>26, </a:t>
            </a:r>
            <a:r>
              <a:rPr lang="es" sz="1200" b="0" i="1" u="none" strike="noStrike" kern="1200" baseline="0" dirty="0">
                <a:solidFill>
                  <a:schemeClr val="tx1"/>
                </a:solidFill>
                <a:latin typeface="Century Gothic" panose="020B0502020202020204" pitchFamily="34" charset="0"/>
                <a:ea typeface="+mn-ea"/>
                <a:cs typeface="+mn-cs"/>
              </a:rPr>
              <a:t>Accesibilidad para aquellos que tienen necesidades adicionales </a:t>
            </a:r>
            <a:r>
              <a:rPr lang="es" sz="1200" b="0" i="0" u="none" strike="noStrike" kern="1200" baseline="0" dirty="0">
                <a:solidFill>
                  <a:schemeClr val="tx1"/>
                </a:solidFill>
                <a:latin typeface="Century Gothic" panose="020B0502020202020204" pitchFamily="34" charset="0"/>
                <a:ea typeface="+mn-ea"/>
                <a:cs typeface="+mn-cs"/>
              </a:rPr>
              <a:t>(1998). Se propone </a:t>
            </a:r>
            <a:r>
              <a:rPr lang="es-ES" sz="1200" b="0" i="0" u="none" strike="noStrike" kern="1200" baseline="0" dirty="0">
                <a:solidFill>
                  <a:schemeClr val="tx1"/>
                </a:solidFill>
                <a:latin typeface="Century Gothic" panose="020B0502020202020204" pitchFamily="34" charset="0"/>
                <a:ea typeface="+mn-ea"/>
                <a:cs typeface="+mn-cs"/>
              </a:rPr>
              <a:t> reconocer las tecnologías actuales y añadir algo sobre las discapacidades invisibles.</a:t>
            </a:r>
            <a:endParaRPr lang="e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 Actualización del IP </a:t>
            </a:r>
            <a:r>
              <a:rPr lang="en-US" sz="1200" b="0" i="0" u="none" strike="noStrike" kern="1200" baseline="0" dirty="0">
                <a:solidFill>
                  <a:schemeClr val="tx1"/>
                </a:solidFill>
                <a:latin typeface="Century Gothic" panose="020B0502020202020204" pitchFamily="34" charset="0"/>
                <a:ea typeface="+mn-ea"/>
                <a:cs typeface="+mn-cs"/>
              </a:rPr>
              <a:t> Nº </a:t>
            </a:r>
            <a:r>
              <a:rPr lang="es" sz="1200" b="0" i="0" u="none" strike="noStrike" kern="1200" baseline="0" dirty="0">
                <a:solidFill>
                  <a:schemeClr val="tx1"/>
                </a:solidFill>
                <a:latin typeface="Century Gothic" panose="020B0502020202020204" pitchFamily="34" charset="0"/>
                <a:ea typeface="+mn-ea"/>
                <a:cs typeface="+mn-cs"/>
              </a:rPr>
              <a:t>24 </a:t>
            </a:r>
            <a:r>
              <a:rPr lang="es-ES" sz="1200" b="0" i="1" u="none" strike="noStrike" kern="1200" baseline="0" dirty="0">
                <a:solidFill>
                  <a:schemeClr val="tx1"/>
                </a:solidFill>
                <a:latin typeface="Century Gothic" panose="020B0502020202020204" pitchFamily="34" charset="0"/>
                <a:ea typeface="+mn-ea"/>
                <a:cs typeface="+mn-cs"/>
              </a:rPr>
              <a:t>El dinero importa: Mantenernos con los propios recursos en NA </a:t>
            </a:r>
            <a:r>
              <a:rPr lang="es" sz="1200" b="0" i="0" u="none" strike="noStrike" kern="1200" baseline="0" dirty="0">
                <a:solidFill>
                  <a:schemeClr val="tx1"/>
                </a:solidFill>
                <a:latin typeface="Century Gothic" panose="020B0502020202020204" pitchFamily="34" charset="0"/>
                <a:ea typeface="+mn-ea"/>
                <a:cs typeface="+mn-cs"/>
              </a:rPr>
              <a:t>(2010). Se propne </a:t>
            </a:r>
            <a:r>
              <a:rPr lang="es-ES" sz="1200" b="0" i="0" u="none" strike="noStrike" kern="1200" baseline="0" dirty="0">
                <a:solidFill>
                  <a:schemeClr val="tx1"/>
                </a:solidFill>
                <a:latin typeface="Century Gothic" panose="020B0502020202020204" pitchFamily="34" charset="0"/>
                <a:ea typeface="+mn-ea"/>
                <a:cs typeface="+mn-cs"/>
              </a:rPr>
              <a:t>incluir información adicional sobre foros zonales y contribuciones digitales.</a:t>
            </a:r>
            <a:endParaRPr lang="en-US" sz="1200" b="0" i="0" u="none" strike="noStrike" kern="1200" baseline="0" dirty="0">
              <a:solidFill>
                <a:schemeClr val="tx1"/>
              </a:solidFill>
              <a:latin typeface="Century Gothic" panose="020B0502020202020204" pitchFamily="34" charset="0"/>
              <a:ea typeface="+mn-ea"/>
              <a:cs typeface="+mn-cs"/>
            </a:endParaRPr>
          </a:p>
        </p:txBody>
      </p:sp>
      <p:sp>
        <p:nvSpPr>
          <p:cNvPr id="4" name="Slide Number Placeholder 3"/>
          <p:cNvSpPr>
            <a:spLocks noGrp="1"/>
          </p:cNvSpPr>
          <p:nvPr>
            <p:ph type="sldNum" sz="quarter" idx="5"/>
          </p:nvPr>
        </p:nvSpPr>
        <p:spPr/>
        <p:txBody>
          <a:bodyPr/>
          <a:lstStyle/>
          <a:p>
            <a:fld id="{763812F2-32ED-CF4C-8C3A-6D2A8F76515E}" type="slidenum">
              <a:rPr lang="en-US" smtClean="0"/>
              <a:pPr/>
              <a:t>19</a:t>
            </a:fld>
            <a:endParaRPr lang="en-US"/>
          </a:p>
        </p:txBody>
      </p:sp>
    </p:spTree>
    <p:extLst>
      <p:ext uri="{BB962C8B-B14F-4D97-AF65-F5344CB8AC3E}">
        <p14:creationId xmlns:p14="http://schemas.microsoft.com/office/powerpoint/2010/main" val="3139442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 noProof="0" dirty="0"/>
              <a:t>VAC significa por Vía de Aprobación de la Conferencia.</a:t>
            </a:r>
          </a:p>
          <a:p>
            <a:endParaRPr lang="es" noProof="0" dirty="0"/>
          </a:p>
          <a:p>
            <a:r>
              <a:rPr lang="es" noProof="0" dirty="0"/>
              <a:t>El material VAC incluye los siguientes elementos:</a:t>
            </a:r>
          </a:p>
          <a:p>
            <a:endParaRPr lang="es" sz="1200" b="0" i="0" u="none" strike="noStrike" kern="1200" baseline="0" noProof="0" dirty="0">
              <a:solidFill>
                <a:schemeClr val="tx1"/>
              </a:solidFill>
              <a:latin typeface="Century Gothic" panose="020B0502020202020204" pitchFamily="34" charset="0"/>
              <a:ea typeface="+mn-ea"/>
              <a:cs typeface="+mn-cs"/>
            </a:endParaRPr>
          </a:p>
          <a:p>
            <a:r>
              <a:rPr lang="es" sz="1200" b="0" i="0" u="none" strike="noStrike" kern="1200" baseline="0" noProof="0" dirty="0">
                <a:solidFill>
                  <a:schemeClr val="tx1"/>
                </a:solidFill>
                <a:latin typeface="Century Gothic" panose="020B0502020202020204" pitchFamily="34" charset="0"/>
                <a:ea typeface="+mn-ea"/>
                <a:cs typeface="+mn-cs"/>
              </a:rPr>
              <a:t>Esta introducción, que incluye una lista de mociones</a:t>
            </a:r>
          </a:p>
          <a:p>
            <a:r>
              <a:rPr lang="es" sz="1200" b="0" i="0" u="none" strike="noStrike" kern="1200" baseline="0" noProof="0" dirty="0">
                <a:solidFill>
                  <a:schemeClr val="tx1"/>
                </a:solidFill>
                <a:latin typeface="Century Gothic" panose="020B0502020202020204" pitchFamily="34" charset="0"/>
                <a:ea typeface="+mn-ea"/>
                <a:cs typeface="+mn-cs"/>
              </a:rPr>
              <a:t>• Planes de proyectos propuestos para 2026-2029</a:t>
            </a:r>
          </a:p>
          <a:p>
            <a:r>
              <a:rPr lang="es" sz="1200" b="0" i="0" u="none" strike="noStrike" kern="1200" baseline="0" noProof="0" dirty="0">
                <a:solidFill>
                  <a:schemeClr val="tx1"/>
                </a:solidFill>
                <a:latin typeface="Century Gothic" panose="020B0502020202020204" pitchFamily="34" charset="0"/>
                <a:ea typeface="+mn-ea"/>
                <a:cs typeface="+mn-cs"/>
              </a:rPr>
              <a:t>• Presupuesto propuesto para 2026-2029 y explicación del presupuesto</a:t>
            </a:r>
          </a:p>
          <a:p>
            <a:r>
              <a:rPr lang="es" sz="1200" b="0" i="0" u="none" strike="noStrike" kern="1200" baseline="0" noProof="0" dirty="0">
                <a:solidFill>
                  <a:schemeClr val="tx1"/>
                </a:solidFill>
                <a:latin typeface="Century Gothic" panose="020B0502020202020204" pitchFamily="34" charset="0"/>
                <a:ea typeface="+mn-ea"/>
                <a:cs typeface="+mn-cs"/>
              </a:rPr>
              <a:t>• Informe de admisiones a la CSM, incluidas las solicitudes de las regiones y un informe de la Junta Mundial</a:t>
            </a:r>
          </a:p>
          <a:p>
            <a:r>
              <a:rPr lang="es" sz="1200" b="0" i="0" u="none" strike="noStrike" kern="1200" baseline="0" noProof="0" dirty="0">
                <a:solidFill>
                  <a:schemeClr val="tx1"/>
                </a:solidFill>
                <a:latin typeface="Century Gothic" panose="020B0502020202020204" pitchFamily="34" charset="0"/>
                <a:ea typeface="+mn-ea"/>
                <a:cs typeface="+mn-cs"/>
              </a:rPr>
              <a:t>• Procesos propuestos para la CSM</a:t>
            </a:r>
          </a:p>
          <a:p>
            <a:r>
              <a:rPr lang="es" sz="1200" b="0" i="0" u="none" strike="noStrike" kern="1200" baseline="0" noProof="0" dirty="0">
                <a:solidFill>
                  <a:schemeClr val="tx1"/>
                </a:solidFill>
                <a:latin typeface="Century Gothic" panose="020B0502020202020204" pitchFamily="34" charset="0"/>
                <a:ea typeface="+mn-ea"/>
                <a:cs typeface="+mn-cs"/>
              </a:rPr>
              <a:t>• Política de reembolso de viajes 2026-2029</a:t>
            </a:r>
          </a:p>
          <a:p>
            <a:r>
              <a:rPr lang="es" sz="1200" b="0" i="0" u="none" strike="noStrike" kern="1200" baseline="0" noProof="0" dirty="0">
                <a:solidFill>
                  <a:schemeClr val="tx1"/>
                </a:solidFill>
                <a:latin typeface="Century Gothic" panose="020B0502020202020204" pitchFamily="34" charset="0"/>
                <a:ea typeface="+mn-ea"/>
                <a:cs typeface="+mn-cs"/>
              </a:rPr>
              <a:t>• Una idea regional para considerar</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a:t>
            </a:fld>
            <a:endParaRPr lang="en-US"/>
          </a:p>
        </p:txBody>
      </p:sp>
    </p:spTree>
    <p:extLst>
      <p:ext uri="{BB962C8B-B14F-4D97-AF65-F5344CB8AC3E}">
        <p14:creationId xmlns:p14="http://schemas.microsoft.com/office/powerpoint/2010/main" val="262629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 sz="1200" b="0" i="0" u="none" strike="noStrike" kern="1200" baseline="0" dirty="0">
                <a:solidFill>
                  <a:schemeClr val="tx1"/>
                </a:solidFill>
                <a:latin typeface="Century Gothic" panose="020B0502020202020204" pitchFamily="34" charset="0"/>
                <a:ea typeface="+mn-ea"/>
                <a:cs typeface="+mn-cs"/>
              </a:rPr>
              <a:t>La experiencia de NA con los TD ha evolucionado y mejorado con el tiempo. Estos TD ayudan a recopilar las mejores prácticas de la Confraternidad y han sentado las bases para muchos folletos de servicio actuales.</a:t>
            </a:r>
          </a:p>
          <a:p>
            <a:r>
              <a:rPr lang="es" sz="1200" b="0" i="0" u="none" strike="noStrike" kern="1200" baseline="0" dirty="0">
                <a:solidFill>
                  <a:schemeClr val="tx1"/>
                </a:solidFill>
                <a:latin typeface="Century Gothic" panose="020B0502020202020204" pitchFamily="34" charset="0"/>
                <a:ea typeface="+mn-ea"/>
                <a:cs typeface="+mn-cs"/>
              </a:rPr>
              <a:t>Los debates de este ciclo sobre TSD/TAM en relación con NA y el lenguaje neutro en cuanto al genero ayudaron a dar forma a los ensayos y preguntas del </a:t>
            </a:r>
            <a:r>
              <a:rPr lang="es" sz="1200" b="0" i="1" u="none" strike="noStrike" kern="1200" baseline="0" dirty="0">
                <a:solidFill>
                  <a:schemeClr val="tx1"/>
                </a:solidFill>
                <a:latin typeface="Century Gothic" panose="020B0502020202020204" pitchFamily="34" charset="0"/>
                <a:ea typeface="+mn-ea"/>
                <a:cs typeface="+mn-cs"/>
              </a:rPr>
              <a:t>IAC 2026 </a:t>
            </a:r>
            <a:r>
              <a:rPr lang="es" sz="1200" b="0" i="0" u="none" strike="noStrike" kern="1200" baseline="0" dirty="0">
                <a:solidFill>
                  <a:schemeClr val="tx1"/>
                </a:solidFill>
                <a:latin typeface="Century Gothic" panose="020B0502020202020204" pitchFamily="34" charset="0"/>
                <a:ea typeface="+mn-ea"/>
                <a:cs typeface="+mn-cs"/>
              </a:rPr>
              <a:t>.</a:t>
            </a:r>
          </a:p>
          <a:p>
            <a:r>
              <a:rPr lang="es" sz="1200" b="0" i="0" u="none" strike="noStrike" kern="1200" baseline="0" dirty="0">
                <a:solidFill>
                  <a:schemeClr val="tx1"/>
                </a:solidFill>
                <a:latin typeface="Century Gothic" panose="020B0502020202020204" pitchFamily="34" charset="0"/>
                <a:ea typeface="+mn-ea"/>
                <a:cs typeface="+mn-cs"/>
              </a:rPr>
              <a:t>También mantuvimos debates a nivel de la Confraternidad sobre la reimaginación y revitalización de los comites de servicio y los comportamientos problemtaticos y depredadores. Los próximos pasos sobre estos temas se pueden consultar en la encuesta del </a:t>
            </a:r>
            <a:r>
              <a:rPr lang="es" sz="1200" b="0" i="1" u="none" strike="noStrike" kern="1200" baseline="0" dirty="0">
                <a:solidFill>
                  <a:schemeClr val="tx1"/>
                </a:solidFill>
                <a:latin typeface="Century Gothic" panose="020B0502020202020204" pitchFamily="34" charset="0"/>
                <a:ea typeface="+mn-ea"/>
                <a:cs typeface="+mn-cs"/>
              </a:rPr>
              <a:t>IAC </a:t>
            </a:r>
            <a:r>
              <a:rPr lang="es" sz="1200" b="0" i="0" u="none" strike="noStrike" kern="1200" baseline="0" dirty="0">
                <a:solidFill>
                  <a:schemeClr val="tx1"/>
                </a:solidFill>
                <a:latin typeface="Century Gothic" panose="020B0502020202020204" pitchFamily="34" charset="0"/>
                <a:ea typeface="+mn-ea"/>
                <a:cs typeface="+mn-cs"/>
              </a:rPr>
              <a:t>y el Plan Estratégico. Los resúmenes de los aportes de todos los TD se incluirán en el </a:t>
            </a:r>
            <a:r>
              <a:rPr lang="es" sz="1200" b="0" i="1" u="none" strike="noStrike" kern="1200" baseline="0" dirty="0">
                <a:solidFill>
                  <a:schemeClr val="tx1"/>
                </a:solidFill>
                <a:latin typeface="Century Gothic" panose="020B0502020202020204" pitchFamily="34" charset="0"/>
                <a:ea typeface="+mn-ea"/>
                <a:cs typeface="+mn-cs"/>
              </a:rPr>
              <a:t>Informe de la Conferencia 2026.</a:t>
            </a:r>
          </a:p>
          <a:p>
            <a:r>
              <a:rPr lang="es" sz="1200" b="0" i="0" u="none" strike="noStrike" kern="1200" baseline="0" dirty="0">
                <a:solidFill>
                  <a:schemeClr val="tx1"/>
                </a:solidFill>
                <a:latin typeface="Century Gothic" panose="020B0502020202020204" pitchFamily="34" charset="0"/>
                <a:ea typeface="+mn-ea"/>
                <a:cs typeface="+mn-cs"/>
              </a:rPr>
              <a:t>En la CSM 2026, los participantes comenzarán a definir el Plan Estratégico para 2026-2029. Este debate podría influir en los temas que la CSM desea abordar en el próximo ciclo. Los participantes también recibirán los resultados de la Encuesta del </a:t>
            </a:r>
            <a:r>
              <a:rPr lang="es" sz="1200" b="0" i="1" u="none" strike="noStrike" kern="1200" baseline="0" dirty="0">
                <a:solidFill>
                  <a:schemeClr val="tx1"/>
                </a:solidFill>
                <a:latin typeface="Century Gothic" panose="020B0502020202020204" pitchFamily="34" charset="0"/>
                <a:ea typeface="+mn-ea"/>
                <a:cs typeface="+mn-cs"/>
              </a:rPr>
              <a:t>IAC </a:t>
            </a:r>
            <a:r>
              <a:rPr lang="es" sz="1200" b="0" i="0" u="none" strike="noStrike" kern="1200" baseline="0" dirty="0">
                <a:solidFill>
                  <a:schemeClr val="tx1"/>
                </a:solidFill>
                <a:latin typeface="Century Gothic" panose="020B0502020202020204" pitchFamily="34" charset="0"/>
                <a:ea typeface="+mn-ea"/>
                <a:cs typeface="+mn-cs"/>
              </a:rPr>
              <a:t>antes de que se les pida que elijan los TD del ciclo.</a:t>
            </a:r>
          </a:p>
        </p:txBody>
      </p:sp>
      <p:sp>
        <p:nvSpPr>
          <p:cNvPr id="4" name="Slide Number Placeholder 3"/>
          <p:cNvSpPr>
            <a:spLocks noGrp="1"/>
          </p:cNvSpPr>
          <p:nvPr>
            <p:ph type="sldNum" sz="quarter" idx="5"/>
          </p:nvPr>
        </p:nvSpPr>
        <p:spPr/>
        <p:txBody>
          <a:bodyPr/>
          <a:lstStyle/>
          <a:p>
            <a:fld id="{763812F2-32ED-CF4C-8C3A-6D2A8F76515E}" type="slidenum">
              <a:rPr lang="en-US" smtClean="0"/>
              <a:pPr/>
              <a:t>20</a:t>
            </a:fld>
            <a:endParaRPr lang="en-US"/>
          </a:p>
        </p:txBody>
      </p:sp>
    </p:spTree>
    <p:extLst>
      <p:ext uri="{BB962C8B-B14F-4D97-AF65-F5344CB8AC3E}">
        <p14:creationId xmlns:p14="http://schemas.microsoft.com/office/powerpoint/2010/main" val="2847752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pPr marL="0" indent="0">
              <a:buFont typeface="Arial" panose="020B0604020202020204" pitchFamily="34" charset="0"/>
              <a:buNone/>
            </a:pPr>
            <a:r>
              <a:rPr lang="es-ES_tradnl" sz="1200" noProof="0" dirty="0">
                <a:solidFill>
                  <a:srgbClr val="572528"/>
                </a:solidFill>
              </a:rPr>
              <a:t>Moción 10  aprobar el plan de proyecto para los Temas de Debate (TD)</a:t>
            </a:r>
          </a:p>
          <a:p>
            <a:pPr marL="0" indent="0">
              <a:buFont typeface="Arial" panose="020B0604020202020204" pitchFamily="34" charset="0"/>
              <a:buNone/>
            </a:pPr>
            <a:endParaRPr lang="es-ES_tradnl" sz="1200" noProof="0" dirty="0"/>
          </a:p>
          <a:p>
            <a:r>
              <a:rPr lang="es-ES_tradnl" sz="1200" b="0" i="0" u="none" strike="noStrike" kern="1200" baseline="0" noProof="0" dirty="0">
                <a:solidFill>
                  <a:schemeClr val="tx1"/>
                </a:solidFill>
                <a:latin typeface="Century Gothic" panose="020B0502020202020204" pitchFamily="34" charset="0"/>
                <a:ea typeface="+mn-ea"/>
                <a:cs typeface="+mn-cs"/>
              </a:rPr>
              <a:t>Varias ideas incluidas en la lista de la Encuesta </a:t>
            </a:r>
            <a:r>
              <a:rPr lang="es-ES_tradnl" sz="1200" b="0" i="1" u="none" strike="noStrike" kern="1200" baseline="0" noProof="0" dirty="0">
                <a:solidFill>
                  <a:schemeClr val="tx1"/>
                </a:solidFill>
                <a:latin typeface="Century Gothic" panose="020B0502020202020204" pitchFamily="34" charset="0"/>
                <a:ea typeface="+mn-ea"/>
                <a:cs typeface="+mn-cs"/>
              </a:rPr>
              <a:t>del IAC </a:t>
            </a:r>
            <a:r>
              <a:rPr lang="es-ES_tradnl" sz="1200" b="0" i="0" u="none" strike="noStrike" kern="1200" baseline="0" noProof="0" dirty="0">
                <a:solidFill>
                  <a:schemeClr val="tx1"/>
                </a:solidFill>
                <a:latin typeface="Century Gothic" panose="020B0502020202020204" pitchFamily="34" charset="0"/>
                <a:ea typeface="+mn-ea"/>
                <a:cs typeface="+mn-cs"/>
              </a:rPr>
              <a:t>o en el Plan Estratégico de los SMNA parecen contar con el apoyo de los delegados y podrían ser objeto de debate en toda la Confraternidad. Estas incluyen, entre otras, el lenguaje neutro en cuanto al género, la revisión de </a:t>
            </a:r>
            <a:r>
              <a:rPr lang="es-ES_tradnl" sz="1200" b="0" i="1" u="none" strike="noStrike" kern="1200" baseline="0" noProof="0" dirty="0">
                <a:solidFill>
                  <a:schemeClr val="tx1"/>
                </a:solidFill>
                <a:latin typeface="Century Gothic" panose="020B0502020202020204" pitchFamily="34" charset="0"/>
                <a:ea typeface="+mn-ea"/>
                <a:cs typeface="+mn-cs"/>
              </a:rPr>
              <a:t>la Guía de los servicios locales </a:t>
            </a:r>
            <a:r>
              <a:rPr lang="es-ES_tradnl" sz="1200" b="0" i="0" u="none" strike="noStrike" kern="1200" baseline="0" noProof="0" dirty="0">
                <a:solidFill>
                  <a:schemeClr val="tx1"/>
                </a:solidFill>
                <a:latin typeface="Century Gothic" panose="020B0502020202020204" pitchFamily="34" charset="0"/>
                <a:ea typeface="+mn-ea"/>
                <a:cs typeface="+mn-cs"/>
              </a:rPr>
              <a:t>, la revisión </a:t>
            </a:r>
            <a:r>
              <a:rPr lang="es-ES_tradnl" sz="1200" b="0" i="1" u="none" strike="noStrike" kern="1200" baseline="0" noProof="0" dirty="0">
                <a:solidFill>
                  <a:schemeClr val="tx1"/>
                </a:solidFill>
                <a:latin typeface="Century Gothic" panose="020B0502020202020204" pitchFamily="34" charset="0"/>
                <a:ea typeface="+mn-ea"/>
                <a:cs typeface="+mn-cs"/>
              </a:rPr>
              <a:t>de la Guía del grupo </a:t>
            </a:r>
            <a:r>
              <a:rPr lang="es-ES_tradnl" sz="1200" b="0" i="0" u="none" strike="noStrike" kern="1200" baseline="0" noProof="0" dirty="0">
                <a:solidFill>
                  <a:schemeClr val="tx1"/>
                </a:solidFill>
                <a:latin typeface="Century Gothic" panose="020B0502020202020204" pitchFamily="34" charset="0"/>
                <a:ea typeface="+mn-ea"/>
                <a:cs typeface="+mn-cs"/>
              </a:rPr>
              <a:t>y la revisión del folleto de servicio sobre </a:t>
            </a:r>
            <a:r>
              <a:rPr lang="es-ES_tradnl" sz="1200" b="0" i="1" u="none" strike="noStrike" kern="1200" baseline="0" noProof="0" dirty="0">
                <a:solidFill>
                  <a:schemeClr val="tx1"/>
                </a:solidFill>
                <a:latin typeface="Century Gothic" panose="020B0502020202020204" pitchFamily="34" charset="0"/>
                <a:ea typeface="+mn-ea"/>
                <a:cs typeface="+mn-cs"/>
              </a:rPr>
              <a:t>Comportamientos problemáticos y violentos </a:t>
            </a:r>
            <a:r>
              <a:rPr lang="es-ES_tradnl" sz="1200" b="0" i="0" u="none" strike="noStrike" kern="1200" baseline="0" noProof="0" dirty="0">
                <a:solidFill>
                  <a:schemeClr val="tx1"/>
                </a:solidFill>
                <a:latin typeface="Century Gothic" panose="020B0502020202020204" pitchFamily="34" charset="0"/>
                <a:ea typeface="+mn-ea"/>
                <a:cs typeface="+mn-cs"/>
              </a:rPr>
              <a:t>para incluir las comportamientos depredadores. (Se debatirá en la CSM 2026 para decidir si revisamos el folleto de servicio actual, desarrollar un nuevo folleto informativo o continuar las discusiones sobre el tema de los Comportamientos problemáticos y depredadores).</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21</a:t>
            </a:fld>
            <a:endParaRPr lang="en-US"/>
          </a:p>
        </p:txBody>
      </p:sp>
    </p:spTree>
    <p:extLst>
      <p:ext uri="{BB962C8B-B14F-4D97-AF65-F5344CB8AC3E}">
        <p14:creationId xmlns:p14="http://schemas.microsoft.com/office/powerpoint/2010/main" val="720305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 sz="1200" b="0" i="0" u="none" strike="noStrike" kern="1200" baseline="0" dirty="0">
                <a:solidFill>
                  <a:schemeClr val="tx1"/>
                </a:solidFill>
                <a:latin typeface="Century Gothic" panose="020B0502020202020204" pitchFamily="34" charset="0"/>
                <a:ea typeface="+mn-ea"/>
                <a:cs typeface="+mn-cs"/>
              </a:rPr>
              <a:t>El Proyecto de Herramientas de servicio adopta el mismo enfoque descrito para los dos proyectos de literatura y los TD mencionados anteriormente. Los participantes de la CSM 2026 determinarán el enfoque específico, utilizando los resultados de la Encuesta del IAC</a:t>
            </a:r>
            <a:r>
              <a:rPr lang="es" sz="1200" b="0" i="1" u="none" strike="noStrike" kern="1200" baseline="0" dirty="0">
                <a:solidFill>
                  <a:schemeClr val="tx1"/>
                </a:solidFill>
                <a:latin typeface="Century Gothic" panose="020B0502020202020204" pitchFamily="34" charset="0"/>
                <a:ea typeface="+mn-ea"/>
                <a:cs typeface="+mn-cs"/>
              </a:rPr>
              <a:t> </a:t>
            </a:r>
            <a:r>
              <a:rPr lang="es" sz="1200" b="0" i="0" u="none" strike="noStrike" kern="1200" baseline="0" dirty="0">
                <a:solidFill>
                  <a:schemeClr val="tx1"/>
                </a:solidFill>
                <a:latin typeface="Century Gothic" panose="020B0502020202020204" pitchFamily="34" charset="0"/>
                <a:ea typeface="+mn-ea"/>
                <a:cs typeface="+mn-cs"/>
              </a:rPr>
              <a:t>como recurso.</a:t>
            </a:r>
          </a:p>
          <a:p>
            <a:endParaRPr lang="en-US" sz="1200" b="0" i="0" u="none" strike="noStrike" kern="1200" baseline="0" dirty="0">
              <a:solidFill>
                <a:schemeClr val="tx1"/>
              </a:solidFill>
              <a:latin typeface="Century Gothic" panose="020B0502020202020204" pitchFamily="34" charset="0"/>
              <a:ea typeface="+mn-ea"/>
              <a:cs typeface="+mn-cs"/>
            </a:endParaRPr>
          </a:p>
          <a:p>
            <a:r>
              <a:rPr lang="es" sz="1200" b="0" i="1" u="none" strike="noStrike" kern="1200" baseline="0" dirty="0">
                <a:solidFill>
                  <a:schemeClr val="tx1"/>
                </a:solidFill>
                <a:latin typeface="Century Gothic" panose="020B0502020202020204" pitchFamily="34" charset="0"/>
                <a:ea typeface="+mn-ea"/>
                <a:cs typeface="+mn-cs"/>
              </a:rPr>
              <a:t>El IAC </a:t>
            </a:r>
            <a:r>
              <a:rPr lang="es" sz="1200" b="0" i="0" u="none" strike="noStrike" kern="1200" baseline="0" dirty="0">
                <a:solidFill>
                  <a:schemeClr val="tx1"/>
                </a:solidFill>
                <a:latin typeface="Century Gothic" panose="020B0502020202020204" pitchFamily="34" charset="0"/>
                <a:ea typeface="+mn-ea"/>
                <a:cs typeface="+mn-cs"/>
              </a:rPr>
              <a:t>2026 incluye 18 ideas para materiales de servicio nuevos y revisados , y se ha pedido a los miembros que elijan hasta dos en cada categoría. La mayoría de estos temas se abordarán en una revisión de </a:t>
            </a:r>
            <a:r>
              <a:rPr lang="es" sz="1200" b="0" i="1" u="none" strike="noStrike" kern="1200" baseline="0" dirty="0">
                <a:solidFill>
                  <a:schemeClr val="tx1"/>
                </a:solidFill>
                <a:latin typeface="Century Gothic" panose="020B0502020202020204" pitchFamily="34" charset="0"/>
                <a:ea typeface="+mn-ea"/>
                <a:cs typeface="+mn-cs"/>
              </a:rPr>
              <a:t>la Guía de los servicios locales (GSL) </a:t>
            </a:r>
            <a:r>
              <a:rPr lang="es" sz="1200" b="0" i="0" u="none" strike="noStrike" kern="1200" baseline="0" dirty="0">
                <a:solidFill>
                  <a:schemeClr val="tx1"/>
                </a:solidFill>
                <a:latin typeface="Century Gothic" panose="020B0502020202020204" pitchFamily="34" charset="0"/>
                <a:ea typeface="+mn-ea"/>
                <a:cs typeface="+mn-cs"/>
              </a:rPr>
              <a:t>. Esta guía se aprobó en 2002, con pequeñas modificaciones en 2014.</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22</a:t>
            </a:fld>
            <a:endParaRPr lang="en-US"/>
          </a:p>
        </p:txBody>
      </p:sp>
    </p:spTree>
    <p:extLst>
      <p:ext uri="{BB962C8B-B14F-4D97-AF65-F5344CB8AC3E}">
        <p14:creationId xmlns:p14="http://schemas.microsoft.com/office/powerpoint/2010/main" val="3220283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 sz="1200" b="0" i="0" u="none" strike="noStrike" kern="1200" baseline="0" dirty="0">
                <a:solidFill>
                  <a:schemeClr val="tx1"/>
                </a:solidFill>
                <a:latin typeface="Century Gothic" panose="020B0502020202020204" pitchFamily="34" charset="0"/>
                <a:ea typeface="+mn-ea"/>
                <a:cs typeface="+mn-cs"/>
              </a:rPr>
              <a:t>Los objetivos y soluciones relacionados del Plan Estratégico se incluyen en el plan del proyecto para orientar a los PC en sus decisiones. Describen las metas que los Servicios Mundiales buscan y el trabajo que los participantes de la conferencia han identificado que desean que los Servicios Mundiales realicen en nombre de NA.</a:t>
            </a:r>
          </a:p>
          <a:p>
            <a:endParaRPr lang="en-U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La revisión </a:t>
            </a:r>
            <a:r>
              <a:rPr lang="es" sz="1200" b="0" i="1" u="none" strike="noStrike" kern="1200" baseline="0" dirty="0">
                <a:solidFill>
                  <a:schemeClr val="tx1"/>
                </a:solidFill>
                <a:latin typeface="Century Gothic" panose="020B0502020202020204" pitchFamily="34" charset="0"/>
                <a:ea typeface="+mn-ea"/>
                <a:cs typeface="+mn-cs"/>
              </a:rPr>
              <a:t>de la Guía de los servicios locales </a:t>
            </a:r>
            <a:r>
              <a:rPr lang="es" sz="1200" b="0" i="0" u="none" strike="noStrike" kern="1200" baseline="0" dirty="0">
                <a:solidFill>
                  <a:schemeClr val="tx1"/>
                </a:solidFill>
                <a:latin typeface="Century Gothic" panose="020B0502020202020204" pitchFamily="34" charset="0"/>
                <a:ea typeface="+mn-ea"/>
                <a:cs typeface="+mn-cs"/>
              </a:rPr>
              <a:t>debería abordar gran parte  lo que se encuentra cubierto en los objetivos 3, 4, 5 y 6.</a:t>
            </a:r>
          </a:p>
          <a:p>
            <a:endParaRPr lang="en-U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Una de las soluciones incluidas en el plan estratégico del objetivo 4 es:</a:t>
            </a:r>
          </a:p>
          <a:p>
            <a:pPr lvl="1"/>
            <a:r>
              <a:rPr lang="es-ES" sz="1200" b="0" i="0" u="none" strike="noStrike" kern="1200" baseline="0" dirty="0">
                <a:solidFill>
                  <a:schemeClr val="tx1"/>
                </a:solidFill>
                <a:latin typeface="Century Gothic" panose="020B0502020202020204" pitchFamily="34" charset="0"/>
                <a:ea typeface="+mn-ea"/>
                <a:cs typeface="+mn-cs"/>
              </a:rPr>
              <a:t>Crear una guía contemporánea sobre el servicio en NA para reemplazar la Guía de los servicios locales. Estudiar la posibilidad de estructurarla por módulos, con un formato similar al de la serie de «guías básicas». Incluir orientación sobre cómo incorporar a los grupos virtuales al sistema de servicio, e información sobre las zonas. A medida que se crean los recursos, hay que estudiar posibles versiones futuras en formatos alternativos (por ejemplo, videos).</a:t>
            </a:r>
          </a:p>
          <a:p>
            <a:pPr lvl="1"/>
            <a:r>
              <a:rPr lang="es" sz="1200" b="0" i="0" u="none" strike="noStrike" kern="1200" baseline="0" dirty="0">
                <a:solidFill>
                  <a:schemeClr val="tx1"/>
                </a:solidFill>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 sz="1200" b="0" i="0" u="none" strike="noStrike" kern="1200" baseline="0" dirty="0">
                <a:solidFill>
                  <a:schemeClr val="tx1"/>
                </a:solidFill>
                <a:latin typeface="Century Gothic" panose="020B0502020202020204" pitchFamily="34" charset="0"/>
                <a:ea typeface="+mn-ea"/>
                <a:cs typeface="+mn-cs"/>
              </a:rPr>
              <a:t>Si la CSM 2026 prioriza </a:t>
            </a:r>
            <a:r>
              <a:rPr lang="es" sz="1200" b="0" i="1" u="none" strike="noStrike" kern="1200" baseline="0" dirty="0">
                <a:solidFill>
                  <a:schemeClr val="tx1"/>
                </a:solidFill>
                <a:latin typeface="Century Gothic" panose="020B0502020202020204" pitchFamily="34" charset="0"/>
                <a:ea typeface="+mn-ea"/>
                <a:cs typeface="+mn-cs"/>
              </a:rPr>
              <a:t>la GSL</a:t>
            </a:r>
            <a:r>
              <a:rPr lang="es" sz="1200" b="0" i="0" u="none" strike="noStrike" kern="1200" baseline="0" dirty="0">
                <a:solidFill>
                  <a:schemeClr val="tx1"/>
                </a:solidFill>
                <a:latin typeface="Century Gothic" panose="020B0502020202020204" pitchFamily="34" charset="0"/>
                <a:ea typeface="+mn-ea"/>
                <a:cs typeface="+mn-cs"/>
              </a:rPr>
              <a:t>, la junta también solicitará la revisión de la </a:t>
            </a:r>
            <a:r>
              <a:rPr lang="es" sz="1200" b="0" i="1" u="none" strike="noStrike" kern="1200" baseline="0" dirty="0">
                <a:solidFill>
                  <a:schemeClr val="tx1"/>
                </a:solidFill>
                <a:latin typeface="Century Gothic" panose="020B0502020202020204" pitchFamily="34" charset="0"/>
                <a:ea typeface="+mn-ea"/>
                <a:cs typeface="+mn-cs"/>
              </a:rPr>
              <a:t>Guía del grupo. Esta guía, que esta </a:t>
            </a:r>
            <a:r>
              <a:rPr lang="es" sz="1200" b="0" i="0" u="none" strike="noStrike" kern="1200" baseline="0" dirty="0">
                <a:solidFill>
                  <a:schemeClr val="tx1"/>
                </a:solidFill>
                <a:latin typeface="Century Gothic" panose="020B0502020202020204" pitchFamily="34" charset="0"/>
                <a:ea typeface="+mn-ea"/>
                <a:cs typeface="+mn-cs"/>
              </a:rPr>
              <a:t>incluida en </a:t>
            </a:r>
            <a:r>
              <a:rPr lang="es" sz="1200" b="0" i="1" u="none" strike="noStrike" kern="1200" baseline="0" dirty="0">
                <a:solidFill>
                  <a:schemeClr val="tx1"/>
                </a:solidFill>
                <a:latin typeface="Century Gothic" panose="020B0502020202020204" pitchFamily="34" charset="0"/>
                <a:ea typeface="+mn-ea"/>
                <a:cs typeface="+mn-cs"/>
              </a:rPr>
              <a:t>la GSL </a:t>
            </a:r>
            <a:r>
              <a:rPr lang="es" sz="1200" b="0" i="0" u="none" strike="noStrike" kern="1200" baseline="0" dirty="0">
                <a:solidFill>
                  <a:schemeClr val="tx1"/>
                </a:solidFill>
                <a:latin typeface="Century Gothic" panose="020B0502020202020204" pitchFamily="34" charset="0"/>
                <a:ea typeface="+mn-ea"/>
                <a:cs typeface="+mn-cs"/>
              </a:rPr>
              <a:t>, es la base que establece nuestros principios para los grupos de NA. Fue creada en 1990 y revisada en 1997.</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23</a:t>
            </a:fld>
            <a:endParaRPr lang="en-US"/>
          </a:p>
        </p:txBody>
      </p:sp>
    </p:spTree>
    <p:extLst>
      <p:ext uri="{BB962C8B-B14F-4D97-AF65-F5344CB8AC3E}">
        <p14:creationId xmlns:p14="http://schemas.microsoft.com/office/powerpoint/2010/main" val="2344049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dirty="0">
                <a:solidFill>
                  <a:srgbClr val="572528"/>
                </a:solidFill>
              </a:rPr>
              <a:t>Moción 11 aprobar el plan del proyecto para herramientas de servicio nuevas y revisadas.</a:t>
            </a:r>
            <a:endParaRPr lang="en-US" sz="1200"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24</a:t>
            </a:fld>
            <a:endParaRPr lang="en-US"/>
          </a:p>
        </p:txBody>
      </p:sp>
    </p:spTree>
    <p:extLst>
      <p:ext uri="{BB962C8B-B14F-4D97-AF65-F5344CB8AC3E}">
        <p14:creationId xmlns:p14="http://schemas.microsoft.com/office/powerpoint/2010/main" val="3847774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 sz="1200" b="0" i="0" u="none" strike="noStrike" kern="1200" baseline="0" dirty="0">
                <a:solidFill>
                  <a:schemeClr val="tx1"/>
                </a:solidFill>
                <a:latin typeface="Century Gothic" panose="020B0502020202020204" pitchFamily="34" charset="0"/>
                <a:ea typeface="+mn-ea"/>
                <a:cs typeface="+mn-cs"/>
              </a:rPr>
              <a:t>Este proyecto aborda el Objetivo 7 del Plan Estratégico:</a:t>
            </a:r>
          </a:p>
          <a:p>
            <a:pPr marL="0" indent="0">
              <a:spcBef>
                <a:spcPts val="1600"/>
              </a:spcBef>
              <a:buNone/>
            </a:pPr>
            <a:r>
              <a:rPr lang="es-ES" sz="1200" dirty="0">
                <a:solidFill>
                  <a:schemeClr val="accent5"/>
                </a:solidFill>
              </a:rPr>
              <a:t>Mejorar el nivel de conciencia sobre la inclusión en una Confraternidad diversa como la nuestra y preparar herramientas para apoyar a que los grupos garanticen que todos los miembros actuales y futuros se sientan seguros, bienvenidos e incluidos en las reuniones presenciales y virtuales.</a:t>
            </a:r>
          </a:p>
          <a:p>
            <a:endParaRPr lang="e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El objetivo tiene una solución enumerada como parte de este plan de proyecto:</a:t>
            </a:r>
          </a:p>
          <a:p>
            <a:pPr>
              <a:spcBef>
                <a:spcPts val="0"/>
              </a:spcBef>
            </a:pPr>
            <a:r>
              <a:rPr lang="es" sz="1200" b="0" i="0" u="none" strike="noStrike" kern="1200" baseline="0" dirty="0">
                <a:solidFill>
                  <a:schemeClr val="tx1"/>
                </a:solidFill>
                <a:latin typeface="Century Gothic" panose="020B0502020202020204" pitchFamily="34" charset="0"/>
                <a:ea typeface="+mn-ea"/>
                <a:cs typeface="+mn-cs"/>
              </a:rPr>
              <a:t>• </a:t>
            </a:r>
            <a:r>
              <a:rPr lang="es-ES" sz="1200" b="0" dirty="0">
                <a:solidFill>
                  <a:schemeClr val="accent5"/>
                </a:solidFill>
              </a:rPr>
              <a:t>Investigar cambios u otro tipo de redacción en la literatura de NA para pasar de un lenguaje con especificidad de género a uno neutro e inclusivo. </a:t>
            </a:r>
            <a:endParaRPr lang="es" sz="1200" b="0" dirty="0">
              <a:solidFill>
                <a:schemeClr val="accent5"/>
              </a:solidFill>
            </a:endParaRPr>
          </a:p>
          <a:p>
            <a:endParaRPr lang="e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Si bien la mayor parte de lo que se cubre en este objetivo se refiere a herramientas nuevas o revisadas, también es más que eso.</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25</a:t>
            </a:fld>
            <a:endParaRPr lang="en-US"/>
          </a:p>
        </p:txBody>
      </p:sp>
    </p:spTree>
    <p:extLst>
      <p:ext uri="{BB962C8B-B14F-4D97-AF65-F5344CB8AC3E}">
        <p14:creationId xmlns:p14="http://schemas.microsoft.com/office/powerpoint/2010/main" val="40842690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0" i="0" u="none" strike="noStrike" kern="1200" baseline="0" dirty="0">
                <a:solidFill>
                  <a:schemeClr val="tx1"/>
                </a:solidFill>
                <a:latin typeface="Century Gothic" panose="020B0502020202020204" pitchFamily="34" charset="0"/>
                <a:ea typeface="+mn-ea"/>
                <a:cs typeface="+mn-cs"/>
              </a:rPr>
              <a:t>Moción 12 a</a:t>
            </a:r>
            <a:r>
              <a:rPr lang="es" sz="1200" dirty="0">
                <a:solidFill>
                  <a:srgbClr val="572528"/>
                </a:solidFill>
              </a:rPr>
              <a:t>probar el plan de proyecto de seguridad y pertenencia / lenguaje de género neutro.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 sz="1200" b="0" i="0" u="none" strike="noStrike" kern="1200" baseline="0" dirty="0">
                <a:solidFill>
                  <a:schemeClr val="tx1"/>
                </a:solidFill>
                <a:latin typeface="Century Gothic" panose="020B0502020202020204" pitchFamily="34" charset="0"/>
                <a:ea typeface="+mn-ea"/>
                <a:cs typeface="+mn-cs"/>
              </a:rPr>
              <a:t>Los aportes del TD sobre el lenguaje neutro e inclusivo nos llevan a recomendar un debate más centrado sobre este tema en el próximo ciclo. Las respuestas a las preguntas del IAC 2026 y los debates en la CSM de 2026 ayudarán a definir los próximos pasos para investigar cambios y/o una redacción adicional en la literatura de NA, pasando de un lenguaje específico de género a uno neutro e inclusivo.</a:t>
            </a:r>
            <a:br>
              <a:rPr lang="en-US" sz="1200" b="0" i="0" u="none" strike="noStrike" kern="1200" baseline="0" dirty="0">
                <a:solidFill>
                  <a:schemeClr val="tx1"/>
                </a:solidFill>
                <a:latin typeface="Century Gothic" panose="020B0502020202020204" pitchFamily="34" charset="0"/>
                <a:ea typeface="+mn-ea"/>
                <a:cs typeface="+mn-cs"/>
              </a:rPr>
            </a:br>
            <a:r>
              <a:rPr lang="es" sz="1200" b="0" i="0" u="none" strike="noStrike" kern="1200" baseline="0" dirty="0">
                <a:solidFill>
                  <a:schemeClr val="tx1"/>
                </a:solidFill>
                <a:latin typeface="Century Gothic" panose="020B0502020202020204" pitchFamily="34" charset="0"/>
                <a:ea typeface="+mn-ea"/>
                <a:cs typeface="+mn-cs"/>
              </a:rPr>
              <a:t> </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26</a:t>
            </a:fld>
            <a:endParaRPr lang="en-US"/>
          </a:p>
        </p:txBody>
      </p:sp>
    </p:spTree>
    <p:extLst>
      <p:ext uri="{BB962C8B-B14F-4D97-AF65-F5344CB8AC3E}">
        <p14:creationId xmlns:p14="http://schemas.microsoft.com/office/powerpoint/2010/main" val="767039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 sz="1200" b="0" i="0" u="none" strike="noStrike" kern="1200" baseline="0" dirty="0">
                <a:solidFill>
                  <a:schemeClr val="tx1"/>
                </a:solidFill>
                <a:latin typeface="Century Gothic" panose="020B0502020202020204" pitchFamily="34" charset="0"/>
                <a:ea typeface="+mn-ea"/>
                <a:cs typeface="+mn-cs"/>
              </a:rPr>
              <a:t>Nuestros miembros difieren en una serie de cuestiones relacionadas con TSM/TAM, pero como Confraternidad parecemos tener consenso sobre el principio de la Tercera Tradición y la necesidad de dar la bienvenida a los adictos y darles el espacio para elegir la membresía de NA si así lo desean.</a:t>
            </a:r>
          </a:p>
          <a:p>
            <a:endParaRPr lang="en-U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Este proyecto aborda el Objetivo 8 del plan estratégico:</a:t>
            </a:r>
          </a:p>
          <a:p>
            <a:pPr marL="0" indent="0">
              <a:spcBef>
                <a:spcPts val="1600"/>
              </a:spcBef>
              <a:buFont typeface="Arial" panose="020B0604020202020204" pitchFamily="34" charset="0"/>
              <a:buNone/>
            </a:pPr>
            <a:r>
              <a:rPr lang="es-ES" sz="1200" dirty="0">
                <a:solidFill>
                  <a:schemeClr val="accent5"/>
                </a:solidFill>
              </a:rPr>
              <a:t>De acuerdo con el espíritu de nuestra Tercera Tradición, llegar a una idea en común en toda la Confraternidad de lo que significa ser miembro de NA y de cómo facilitar un espacio para que los adictos decidan ser miembros, independientemente de cómo conocieron NA.</a:t>
            </a:r>
          </a:p>
          <a:p>
            <a:endParaRPr lang="e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El Objetivo 8 tiene una solución enumerada como parte de este plan de proyecto:</a:t>
            </a:r>
          </a:p>
          <a:p>
            <a:r>
              <a:rPr lang="es" sz="1200" b="0" i="0" u="none" strike="noStrike" kern="1200" baseline="0" dirty="0">
                <a:solidFill>
                  <a:schemeClr val="tx1"/>
                </a:solidFill>
                <a:latin typeface="Century Gothic" panose="020B0502020202020204" pitchFamily="34" charset="0"/>
                <a:ea typeface="+mn-ea"/>
                <a:cs typeface="+mn-cs"/>
              </a:rPr>
              <a:t>• </a:t>
            </a:r>
            <a:r>
              <a:rPr lang="es-ES" sz="1200" b="0" dirty="0">
                <a:solidFill>
                  <a:schemeClr val="accent5"/>
                </a:solidFill>
              </a:rPr>
              <a:t>Preparar recursos para grupos y talleres sobre cómo hacer que los miembros actuales y futuros se sientan bienvenidos. </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27</a:t>
            </a:fld>
            <a:endParaRPr lang="en-US"/>
          </a:p>
        </p:txBody>
      </p:sp>
    </p:spTree>
    <p:extLst>
      <p:ext uri="{BB962C8B-B14F-4D97-AF65-F5344CB8AC3E}">
        <p14:creationId xmlns:p14="http://schemas.microsoft.com/office/powerpoint/2010/main" val="418002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0" i="0" u="none" strike="noStrike" kern="1200" baseline="0" dirty="0">
                <a:solidFill>
                  <a:schemeClr val="tx1"/>
                </a:solidFill>
                <a:latin typeface="Century Gothic" panose="020B0502020202020204" pitchFamily="34" charset="0"/>
                <a:ea typeface="+mn-ea"/>
                <a:cs typeface="+mn-cs"/>
              </a:rPr>
              <a:t>Moción 13 a</a:t>
            </a:r>
            <a:r>
              <a:rPr lang="es" sz="1200" dirty="0">
                <a:solidFill>
                  <a:srgbClr val="572528"/>
                </a:solidFill>
              </a:rPr>
              <a:t>probar el plan de proyecto para TSD/TAM: ayudar a que los miembros se integren.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 sz="1200" b="0" i="0" u="none" strike="noStrike" kern="1200" baseline="0" dirty="0">
                <a:solidFill>
                  <a:schemeClr val="tx1"/>
                </a:solidFill>
                <a:latin typeface="Century Gothic" panose="020B0502020202020204" pitchFamily="34" charset="0"/>
                <a:ea typeface="+mn-ea"/>
                <a:cs typeface="+mn-cs"/>
              </a:rPr>
              <a:t>Al igual que con el último plan de proyecto, las respuestas a las preguntas del </a:t>
            </a:r>
            <a:r>
              <a:rPr lang="es" sz="1200" b="0" i="1" u="none" strike="noStrike" kern="1200" baseline="0" dirty="0">
                <a:solidFill>
                  <a:schemeClr val="tx1"/>
                </a:solidFill>
                <a:latin typeface="Century Gothic" panose="020B0502020202020204" pitchFamily="34" charset="0"/>
                <a:ea typeface="+mn-ea"/>
                <a:cs typeface="+mn-cs"/>
              </a:rPr>
              <a:t>IAC 2026 </a:t>
            </a:r>
            <a:r>
              <a:rPr lang="es" sz="1200" b="0" i="0" u="none" strike="noStrike" kern="1200" baseline="0" dirty="0">
                <a:solidFill>
                  <a:schemeClr val="tx1"/>
                </a:solidFill>
                <a:latin typeface="Century Gothic" panose="020B0502020202020204" pitchFamily="34" charset="0"/>
                <a:ea typeface="+mn-ea"/>
                <a:cs typeface="+mn-cs"/>
              </a:rPr>
              <a:t>y los debates en la CSM 2026 ayudarán a determinar los próximos pasos con este tema.</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28</a:t>
            </a:fld>
            <a:endParaRPr lang="en-US"/>
          </a:p>
        </p:txBody>
      </p:sp>
    </p:spTree>
    <p:extLst>
      <p:ext uri="{BB962C8B-B14F-4D97-AF65-F5344CB8AC3E}">
        <p14:creationId xmlns:p14="http://schemas.microsoft.com/office/powerpoint/2010/main" val="4840089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0" i="0" u="none" strike="noStrike" kern="1200" baseline="0" dirty="0">
                <a:solidFill>
                  <a:schemeClr val="tx1"/>
                </a:solidFill>
                <a:latin typeface="Century Gothic" panose="020B0502020202020204" pitchFamily="34" charset="0"/>
                <a:ea typeface="+mn-ea"/>
                <a:cs typeface="+mn-cs"/>
              </a:rPr>
              <a:t>Este plan de proyecto aborda el Objetivo 9 del Plan Estratégico: s</a:t>
            </a:r>
            <a:r>
              <a:rPr lang="es-ES" sz="1200" dirty="0" err="1">
                <a:solidFill>
                  <a:schemeClr val="accent5"/>
                </a:solidFill>
              </a:rPr>
              <a:t>eguir</a:t>
            </a:r>
            <a:r>
              <a:rPr lang="es-ES" sz="1200" dirty="0">
                <a:solidFill>
                  <a:schemeClr val="accent5"/>
                </a:solidFill>
              </a:rPr>
              <a:t> adaptando los métodos y la tecnología de comunicación para satisfacer las diversas preferencias de participación de los miembros.</a:t>
            </a:r>
            <a:r>
              <a:rPr lang="es" sz="1200" b="0" i="0" u="none" strike="noStrike" kern="1200" baseline="0" dirty="0">
                <a:solidFill>
                  <a:schemeClr val="tx1"/>
                </a:solidFill>
                <a:latin typeface="Century Gothic" panose="020B0502020202020204" pitchFamily="34" charset="0"/>
                <a:ea typeface="+mn-ea"/>
                <a:cs typeface="+mn-cs"/>
              </a:rPr>
              <a:t>Este objetivo y plan de proyecto buscan dar un paso más para llegar a nuestros miembros de forma más eficaz. No se dirige a todos los públicos ni a todas las necesidades, pero es un comienzo.</a:t>
            </a:r>
          </a:p>
        </p:txBody>
      </p:sp>
      <p:sp>
        <p:nvSpPr>
          <p:cNvPr id="4" name="Slide Number Placeholder 3"/>
          <p:cNvSpPr>
            <a:spLocks noGrp="1"/>
          </p:cNvSpPr>
          <p:nvPr>
            <p:ph type="sldNum" sz="quarter" idx="5"/>
          </p:nvPr>
        </p:nvSpPr>
        <p:spPr/>
        <p:txBody>
          <a:bodyPr/>
          <a:lstStyle/>
          <a:p>
            <a:fld id="{763812F2-32ED-CF4C-8C3A-6D2A8F76515E}" type="slidenum">
              <a:rPr lang="en-US" smtClean="0"/>
              <a:pPr/>
              <a:t>29</a:t>
            </a:fld>
            <a:endParaRPr lang="en-US"/>
          </a:p>
        </p:txBody>
      </p:sp>
    </p:spTree>
    <p:extLst>
      <p:ext uri="{BB962C8B-B14F-4D97-AF65-F5344CB8AC3E}">
        <p14:creationId xmlns:p14="http://schemas.microsoft.com/office/powerpoint/2010/main" val="1453996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 dirty="0"/>
              <a:t>Esta presentación en PowerPoint abarca los puntos principales. El </a:t>
            </a:r>
            <a:r>
              <a:rPr lang="es" i="1" dirty="0"/>
              <a:t>informe completo del VAC, la agenda de la conferencia </a:t>
            </a:r>
            <a:r>
              <a:rPr lang="es" dirty="0"/>
              <a:t>y más información se encuentran disponibles en na.org/conference.</a:t>
            </a:r>
          </a:p>
        </p:txBody>
      </p:sp>
      <p:sp>
        <p:nvSpPr>
          <p:cNvPr id="4" name="Slide Number Placeholder 3"/>
          <p:cNvSpPr>
            <a:spLocks noGrp="1"/>
          </p:cNvSpPr>
          <p:nvPr>
            <p:ph type="sldNum" sz="quarter" idx="5"/>
          </p:nvPr>
        </p:nvSpPr>
        <p:spPr/>
        <p:txBody>
          <a:bodyPr/>
          <a:lstStyle/>
          <a:p>
            <a:fld id="{763812F2-32ED-CF4C-8C3A-6D2A8F76515E}" type="slidenum">
              <a:rPr lang="en-US" smtClean="0"/>
              <a:pPr/>
              <a:t>3</a:t>
            </a:fld>
            <a:endParaRPr lang="en-US"/>
          </a:p>
        </p:txBody>
      </p:sp>
    </p:spTree>
    <p:extLst>
      <p:ext uri="{BB962C8B-B14F-4D97-AF65-F5344CB8AC3E}">
        <p14:creationId xmlns:p14="http://schemas.microsoft.com/office/powerpoint/2010/main" val="23806477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pPr marL="0" indent="0">
              <a:buFont typeface="Arial" panose="020B0604020202020204" pitchFamily="34" charset="0"/>
              <a:buNone/>
            </a:pPr>
            <a:r>
              <a:rPr lang="es" sz="1200" dirty="0">
                <a:solidFill>
                  <a:srgbClr val="572528"/>
                </a:solidFill>
              </a:rPr>
              <a:t>Los Servicios Mundiales siempre están haciendo esfuerzos para adaptar y mejorar la tecnología y la comunicación, y este tipo de actividad - adaptar métodos de comunicación y tecnología - generalmente no implicaría un plan de proyecto.</a:t>
            </a:r>
          </a:p>
          <a:p>
            <a:pPr marL="0" indent="0">
              <a:buFont typeface="Arial" panose="020B0604020202020204" pitchFamily="34" charset="0"/>
              <a:buNone/>
            </a:pPr>
            <a:r>
              <a:rPr lang="es" sz="1200" dirty="0">
                <a:solidFill>
                  <a:srgbClr val="572528"/>
                </a:solidFill>
              </a:rPr>
              <a:t>Por ejemplo, la creación de las cuentas de redes sociales de los SMNA no formaba parte de un plan de proyecto formal. Sin embargo, su inclusión en el VAC buscaba una coherencia entre los objetivos del Plan Estratégico y los planes del proyecto.</a:t>
            </a:r>
            <a:endParaRPr lang="en-US" sz="1200"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30</a:t>
            </a:fld>
            <a:endParaRPr lang="en-US"/>
          </a:p>
        </p:txBody>
      </p:sp>
    </p:spTree>
    <p:extLst>
      <p:ext uri="{BB962C8B-B14F-4D97-AF65-F5344CB8AC3E}">
        <p14:creationId xmlns:p14="http://schemas.microsoft.com/office/powerpoint/2010/main" val="1873632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pPr marL="0" indent="0">
              <a:buFont typeface="Arial" panose="020B0604020202020204" pitchFamily="34" charset="0"/>
              <a:buNone/>
            </a:pPr>
            <a:r>
              <a:rPr lang="es" sz="1200" dirty="0">
                <a:solidFill>
                  <a:srgbClr val="572528"/>
                </a:solidFill>
              </a:rPr>
              <a:t>Moción 14 aprobar el plan de proyecto de diversidad generacional y cultural</a:t>
            </a:r>
          </a:p>
          <a:p>
            <a:pPr marL="0" indent="0">
              <a:buFont typeface="Arial" panose="020B0604020202020204" pitchFamily="34" charset="0"/>
              <a:buNone/>
            </a:pPr>
            <a:endParaRPr lang="en-US" sz="1200" dirty="0"/>
          </a:p>
          <a:p>
            <a:r>
              <a:rPr lang="es" sz="1200" b="0" dirty="0">
                <a:solidFill>
                  <a:srgbClr val="4986BA"/>
                </a:solidFill>
              </a:rPr>
              <a:t>Los posibles resultados del proyecto a partir de las soluciones del Plan Estratégico incluyen:</a:t>
            </a:r>
          </a:p>
          <a:p>
            <a:pPr marL="342900" indent="-342900">
              <a:spcBef>
                <a:spcPts val="600"/>
              </a:spcBef>
              <a:buFont typeface="Arial" panose="020B0604020202020204" pitchFamily="34" charset="0"/>
              <a:buChar char="•"/>
            </a:pPr>
            <a:r>
              <a:rPr lang="es-ES" sz="1200" b="0" dirty="0">
                <a:solidFill>
                  <a:srgbClr val="4986BA"/>
                </a:solidFill>
              </a:rPr>
              <a:t>Recopilar aportes directamente de los miembros más jóvenes. </a:t>
            </a:r>
          </a:p>
          <a:p>
            <a:pPr marL="342900" indent="-342900">
              <a:spcBef>
                <a:spcPts val="600"/>
              </a:spcBef>
              <a:buFont typeface="Arial" panose="020B0604020202020204" pitchFamily="34" charset="0"/>
              <a:buChar char="•"/>
            </a:pPr>
            <a:r>
              <a:rPr lang="es-ES" sz="1200" b="0" dirty="0">
                <a:solidFill>
                  <a:srgbClr val="4986BA"/>
                </a:solidFill>
              </a:rPr>
              <a:t>Usar una aplicación de mensajería como otra forma oficial de comunicación de los Servicios Mundiales. </a:t>
            </a:r>
          </a:p>
          <a:p>
            <a:pPr marL="342900" indent="-342900">
              <a:spcBef>
                <a:spcPts val="600"/>
              </a:spcBef>
              <a:buFont typeface="Arial" panose="020B0604020202020204" pitchFamily="34" charset="0"/>
              <a:buChar char="•"/>
            </a:pPr>
            <a:r>
              <a:rPr lang="es" sz="1200" b="0" dirty="0">
                <a:solidFill>
                  <a:srgbClr val="4986BA"/>
                </a:solidFill>
              </a:rPr>
              <a:t>Utilizar infografías y vídeos para transmitir contenidos en los informes.</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31</a:t>
            </a:fld>
            <a:endParaRPr lang="en-US"/>
          </a:p>
        </p:txBody>
      </p:sp>
    </p:spTree>
    <p:extLst>
      <p:ext uri="{BB962C8B-B14F-4D97-AF65-F5344CB8AC3E}">
        <p14:creationId xmlns:p14="http://schemas.microsoft.com/office/powerpoint/2010/main" val="11305726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 sz="1200" b="0" i="0" u="none" strike="noStrike" kern="1200" baseline="0" dirty="0">
                <a:solidFill>
                  <a:schemeClr val="tx1"/>
                </a:solidFill>
                <a:latin typeface="Century Gothic" panose="020B0502020202020204" pitchFamily="34" charset="0"/>
                <a:ea typeface="+mn-ea"/>
                <a:cs typeface="+mn-cs"/>
              </a:rPr>
              <a:t>La mayor parte de lo que esperamos lograr en el próximo ciclo se describe en detalle en el Objetivo 10 del Plan Estratégico 2026-2029:</a:t>
            </a:r>
          </a:p>
          <a:p>
            <a:endParaRPr lang="es" sz="1200" b="0" i="0" u="none" strike="noStrike" kern="1200" baseline="0" dirty="0">
              <a:solidFill>
                <a:schemeClr val="tx1"/>
              </a:solidFill>
              <a:latin typeface="Century Gothic" panose="020B0502020202020204" pitchFamily="34" charset="0"/>
              <a:ea typeface="+mn-ea"/>
              <a:cs typeface="+mn-cs"/>
            </a:endParaRPr>
          </a:p>
          <a:p>
            <a:r>
              <a:rPr lang="es" sz="1200" b="1" i="0" u="none" strike="noStrike" kern="1200" baseline="0" dirty="0">
                <a:solidFill>
                  <a:schemeClr val="tx1"/>
                </a:solidFill>
                <a:latin typeface="Century Gothic" panose="020B0502020202020204" pitchFamily="34" charset="0"/>
                <a:ea typeface="+mn-ea"/>
                <a:cs typeface="+mn-cs"/>
              </a:rPr>
              <a:t>Objetivo 10 </a:t>
            </a:r>
            <a:r>
              <a:rPr lang="es" sz="1200" b="0" i="0" u="none" strike="noStrike" kern="1200" baseline="0" dirty="0">
                <a:solidFill>
                  <a:schemeClr val="tx1"/>
                </a:solidFill>
                <a:latin typeface="Century Gothic" panose="020B0502020202020204" pitchFamily="34" charset="0"/>
                <a:ea typeface="+mn-ea"/>
                <a:cs typeface="+mn-cs"/>
              </a:rPr>
              <a:t>: </a:t>
            </a:r>
            <a:r>
              <a:rPr lang="es-ES" sz="1200" b="0" i="0" u="none" strike="noStrike" kern="1200" baseline="0" dirty="0">
                <a:solidFill>
                  <a:schemeClr val="tx1"/>
                </a:solidFill>
                <a:latin typeface="Century Gothic" panose="020B0502020202020204" pitchFamily="34" charset="0"/>
                <a:ea typeface="+mn-ea"/>
                <a:cs typeface="+mn-cs"/>
              </a:rPr>
              <a:t>Perfeccionar y describir con más precisión el ciclo trienal de conferencia, incluidas las reuniones principales, las políticas, el proceso de planificación, los plazos y las pautas, para que los participantes puedan tomar una decisión informada sobre la posibilidad de adoptar un ciclo trienal de manera permanente.</a:t>
            </a:r>
          </a:p>
          <a:p>
            <a:endParaRPr lang="en-U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Este es otro ejemplo de un proyecto que los Servicios Mundiales de NA y la Junta Mundial no pueden llevar a cabo solos. Requerirá tiempo y energía de los participantes de la conferencia si queremos avanzar juntos.</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32</a:t>
            </a:fld>
            <a:endParaRPr lang="en-US"/>
          </a:p>
        </p:txBody>
      </p:sp>
    </p:spTree>
    <p:extLst>
      <p:ext uri="{BB962C8B-B14F-4D97-AF65-F5344CB8AC3E}">
        <p14:creationId xmlns:p14="http://schemas.microsoft.com/office/powerpoint/2010/main" val="35038688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pPr marL="0" indent="0">
              <a:buFont typeface="Arial" panose="020B0604020202020204" pitchFamily="34" charset="0"/>
              <a:buNone/>
            </a:pPr>
            <a:r>
              <a:rPr lang="es" sz="1200" dirty="0">
                <a:solidFill>
                  <a:srgbClr val="572528"/>
                </a:solidFill>
              </a:rPr>
              <a:t>Moción 15  aprobar el plan del proyecto para el ciclo de Conferencia de tres años.</a:t>
            </a:r>
          </a:p>
          <a:p>
            <a:pPr marL="0" indent="0">
              <a:buFont typeface="Arial" panose="020B0604020202020204" pitchFamily="34" charset="0"/>
              <a:buNone/>
            </a:pPr>
            <a:endParaRPr lang="en-US" sz="1200" dirty="0">
              <a:solidFill>
                <a:srgbClr val="572528"/>
              </a:solidFill>
            </a:endParaRPr>
          </a:p>
          <a:p>
            <a:r>
              <a:rPr lang="es" sz="1200" b="0" dirty="0">
                <a:solidFill>
                  <a:srgbClr val="4986BA"/>
                </a:solidFill>
              </a:rPr>
              <a:t>Si se aprueba, se trabajará en todas las soluciones:</a:t>
            </a:r>
          </a:p>
          <a:p>
            <a:pPr marL="171450" indent="-171450">
              <a:spcBef>
                <a:spcPts val="600"/>
              </a:spcBef>
              <a:buFont typeface="Arial" panose="020B0604020202020204" pitchFamily="34" charset="0"/>
              <a:buChar char="•"/>
            </a:pPr>
            <a:r>
              <a:rPr lang="es-ES" sz="1200" b="0" dirty="0">
                <a:solidFill>
                  <a:srgbClr val="4986BA"/>
                </a:solidFill>
              </a:rPr>
              <a:t>Utilizar la experiencia del experimento de dos ciclos de duración para redactar las especificaciones y las pautas propuestas correspondientes a un ciclo de Conferencia trienal e incluirlas en un borrador de la GSMNA para que la Conferencia tome una decisión. Definir mejor la reunión de la CSM intermedia y determinar cómo aprovechar mejor el tiempo durante y entre las conferencias presenciales. </a:t>
            </a:r>
          </a:p>
          <a:p>
            <a:pPr marL="171450" indent="-171450">
              <a:spcBef>
                <a:spcPts val="600"/>
              </a:spcBef>
              <a:buFont typeface="Arial" panose="020B0604020202020204" pitchFamily="34" charset="0"/>
              <a:buChar char="•"/>
            </a:pPr>
            <a:r>
              <a:rPr lang="es-ES" sz="1200" b="0" dirty="0">
                <a:solidFill>
                  <a:srgbClr val="4986BA"/>
                </a:solidFill>
              </a:rPr>
              <a:t>Recopilar las mejores prácticas zonales y regionales adaptando el mandato de los delegados a un ciclo trienal de Conferencia.  </a:t>
            </a:r>
          </a:p>
          <a:p>
            <a:pPr marL="171450" indent="-171450">
              <a:spcBef>
                <a:spcPts val="600"/>
              </a:spcBef>
              <a:buFont typeface="Arial" panose="020B0604020202020204" pitchFamily="34" charset="0"/>
              <a:buChar char="•"/>
            </a:pPr>
            <a:r>
              <a:rPr lang="es-ES" sz="1200" b="0" dirty="0">
                <a:solidFill>
                  <a:srgbClr val="4986BA"/>
                </a:solidFill>
              </a:rPr>
              <a:t>Evaluar y perfeccionar el proceso de planificación colaborativo para aplicarlo de forma permanente.</a:t>
            </a:r>
            <a:endParaRPr lang="en-US" sz="1200" b="0" dirty="0">
              <a:solidFill>
                <a:srgbClr val="4986BA"/>
              </a:solidFill>
            </a:endParaRP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33</a:t>
            </a:fld>
            <a:endParaRPr lang="en-US"/>
          </a:p>
        </p:txBody>
      </p:sp>
    </p:spTree>
    <p:extLst>
      <p:ext uri="{BB962C8B-B14F-4D97-AF65-F5344CB8AC3E}">
        <p14:creationId xmlns:p14="http://schemas.microsoft.com/office/powerpoint/2010/main" val="19092272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 dirty="0"/>
              <a:t>Las páginas 23 a 39 del VAC contienen el primer presupuesto trienal incluido en el VAC y un ensayo explicativo.</a:t>
            </a:r>
          </a:p>
        </p:txBody>
      </p:sp>
      <p:sp>
        <p:nvSpPr>
          <p:cNvPr id="4" name="Slide Number Placeholder 3"/>
          <p:cNvSpPr>
            <a:spLocks noGrp="1"/>
          </p:cNvSpPr>
          <p:nvPr>
            <p:ph type="sldNum" sz="quarter" idx="5"/>
          </p:nvPr>
        </p:nvSpPr>
        <p:spPr/>
        <p:txBody>
          <a:bodyPr/>
          <a:lstStyle/>
          <a:p>
            <a:fld id="{763812F2-32ED-CF4C-8C3A-6D2A8F76515E}" type="slidenum">
              <a:rPr lang="en-US" smtClean="0"/>
              <a:pPr/>
              <a:t>34</a:t>
            </a:fld>
            <a:endParaRPr lang="en-US"/>
          </a:p>
        </p:txBody>
      </p:sp>
    </p:spTree>
    <p:extLst>
      <p:ext uri="{BB962C8B-B14F-4D97-AF65-F5344CB8AC3E}">
        <p14:creationId xmlns:p14="http://schemas.microsoft.com/office/powerpoint/2010/main" val="8340425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pPr marL="182880" marR="0" lvl="0" indent="0" algn="l" defTabSz="914400" rtl="0" eaLnBrk="1" fontAlgn="auto" latinLnBrk="0" hangingPunct="1">
              <a:lnSpc>
                <a:spcPts val="3100"/>
              </a:lnSpc>
              <a:spcBef>
                <a:spcPts val="1200"/>
              </a:spcBef>
              <a:spcAft>
                <a:spcPts val="0"/>
              </a:spcAft>
              <a:buClrTx/>
              <a:buSzTx/>
              <a:buFont typeface="Arial" panose="020B0604020202020204" pitchFamily="34" charset="0"/>
              <a:buNone/>
              <a:tabLst/>
              <a:defRPr/>
            </a:pPr>
            <a:r>
              <a:rPr lang="es" sz="1200" dirty="0">
                <a:solidFill>
                  <a:srgbClr val="572528"/>
                </a:solidFill>
              </a:rPr>
              <a:t>Un presupuesto es una previsión de ingresos y gastos. El presupuesto abarca todas las oficinas y centros de distribución de los SMNA a lo largo de </a:t>
            </a:r>
            <a:r>
              <a:rPr lang="es" sz="1200" dirty="0"/>
              <a:t>tres años fiscales </a:t>
            </a:r>
            <a:r>
              <a:rPr lang="es" sz="1200" dirty="0">
                <a:solidFill>
                  <a:srgbClr val="572528"/>
                </a:solidFill>
              </a:rPr>
              <a:t>.</a:t>
            </a:r>
          </a:p>
          <a:p>
            <a:pPr marL="182880" marR="0" lvl="0" indent="0" algn="l" defTabSz="914400" rtl="0" eaLnBrk="1" fontAlgn="auto" latinLnBrk="0" hangingPunct="1">
              <a:lnSpc>
                <a:spcPts val="3100"/>
              </a:lnSpc>
              <a:spcBef>
                <a:spcPts val="1200"/>
              </a:spcBef>
              <a:spcAft>
                <a:spcPts val="0"/>
              </a:spcAft>
              <a:buClrTx/>
              <a:buSzTx/>
              <a:buFont typeface="Arial" panose="020B0604020202020204" pitchFamily="34" charset="0"/>
              <a:buNone/>
              <a:tabLst/>
              <a:defRPr/>
            </a:pPr>
            <a:r>
              <a:rPr lang="es" sz="2800" dirty="0">
                <a:solidFill>
                  <a:srgbClr val="572528"/>
                </a:solidFill>
              </a:rPr>
              <a:t>Un presupuesto es un pronóstico de ingresos y gastos para todas las oficinas y centros de distribución de los SMNA.</a:t>
            </a:r>
          </a:p>
          <a:p>
            <a:pPr marL="182880" marR="0" lvl="0" indent="0" algn="l" defTabSz="914400" rtl="0" eaLnBrk="1" fontAlgn="auto" latinLnBrk="0" hangingPunct="1">
              <a:lnSpc>
                <a:spcPts val="3100"/>
              </a:lnSpc>
              <a:spcBef>
                <a:spcPts val="1200"/>
              </a:spcBef>
              <a:spcAft>
                <a:spcPts val="0"/>
              </a:spcAft>
              <a:buClrTx/>
              <a:buSzTx/>
              <a:buFont typeface="Arial" panose="020B0604020202020204" pitchFamily="34" charset="0"/>
              <a:buNone/>
              <a:tabLst/>
              <a:defRPr/>
            </a:pPr>
            <a:r>
              <a:rPr lang="es" sz="2800" dirty="0">
                <a:solidFill>
                  <a:srgbClr val="572528"/>
                </a:solidFill>
              </a:rPr>
              <a:t>Las cifras se basan en la experiencia previa y las prioridades en el futuro.</a:t>
            </a:r>
          </a:p>
          <a:p>
            <a:pPr marL="182880" marR="0" lvl="0" indent="0" algn="l" defTabSz="914400" rtl="0" eaLnBrk="1" fontAlgn="auto" latinLnBrk="0" hangingPunct="1">
              <a:lnSpc>
                <a:spcPts val="3100"/>
              </a:lnSpc>
              <a:spcBef>
                <a:spcPts val="1200"/>
              </a:spcBef>
              <a:spcAft>
                <a:spcPts val="0"/>
              </a:spcAft>
              <a:buClrTx/>
              <a:buSzTx/>
              <a:buFont typeface="Arial" panose="020B0604020202020204" pitchFamily="34" charset="0"/>
              <a:buNone/>
              <a:tabLst/>
              <a:defRPr/>
            </a:pPr>
            <a:r>
              <a:rPr lang="es" sz="2800" dirty="0">
                <a:solidFill>
                  <a:srgbClr val="572528"/>
                </a:solidFill>
              </a:rPr>
              <a:t>El presupuesto contiene cifras reales de ingresos y gastos para 2024 y 2025 (sin auditar), junto con los gastos proyectados para 2027, 2028 y 2029.</a:t>
            </a:r>
          </a:p>
          <a:p>
            <a:endParaRPr lang="en-US" sz="1200"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35</a:t>
            </a:fld>
            <a:endParaRPr lang="en-US"/>
          </a:p>
        </p:txBody>
      </p:sp>
    </p:spTree>
    <p:extLst>
      <p:ext uri="{BB962C8B-B14F-4D97-AF65-F5344CB8AC3E}">
        <p14:creationId xmlns:p14="http://schemas.microsoft.com/office/powerpoint/2010/main" val="26882332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pPr marL="457200" indent="-274320">
              <a:lnSpc>
                <a:spcPts val="3100"/>
              </a:lnSpc>
              <a:spcBef>
                <a:spcPts val="1200"/>
              </a:spcBef>
              <a:buFont typeface="Arial" panose="020B0604020202020204" pitchFamily="34" charset="0"/>
              <a:buChar char="•"/>
            </a:pPr>
            <a:r>
              <a:rPr lang="es" sz="1200" dirty="0"/>
              <a:t>Las cifras para 2024 y 2025 muestran un exceso de ingresos de actividades en efectivo únicamente de más de $670.000 cada año.</a:t>
            </a:r>
          </a:p>
          <a:p>
            <a:pPr marL="457200" indent="-274320">
              <a:lnSpc>
                <a:spcPts val="3100"/>
              </a:lnSpc>
              <a:spcBef>
                <a:spcPts val="1200"/>
              </a:spcBef>
              <a:buFont typeface="Arial" panose="020B0604020202020204" pitchFamily="34" charset="0"/>
              <a:buChar char="•"/>
            </a:pPr>
            <a:r>
              <a:rPr lang="es" sz="1200" dirty="0"/>
              <a:t>Tuvimos que reconstruir las reservas para prepararnos para gastos importantes, incluidos organizar la conferencia y navegar la convención, actualizar los equipos de informática, reemplazar algunos puestos del personal y cambiar a una </a:t>
            </a:r>
            <a:r>
              <a:rPr lang="es" sz="1200" dirty="0">
                <a:solidFill>
                  <a:srgbClr val="572528"/>
                </a:solidFill>
              </a:rPr>
              <a:t>empresa financiera basada en la nube.</a:t>
            </a:r>
            <a:endParaRPr lang="en-US" sz="1200"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36</a:t>
            </a:fld>
            <a:endParaRPr lang="en-US"/>
          </a:p>
        </p:txBody>
      </p:sp>
    </p:spTree>
    <p:extLst>
      <p:ext uri="{BB962C8B-B14F-4D97-AF65-F5344CB8AC3E}">
        <p14:creationId xmlns:p14="http://schemas.microsoft.com/office/powerpoint/2010/main" val="1409630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pPr marL="182880" indent="0">
              <a:lnSpc>
                <a:spcPts val="3100"/>
              </a:lnSpc>
              <a:spcBef>
                <a:spcPts val="1200"/>
              </a:spcBef>
              <a:buFont typeface="Arial" panose="020B0604020202020204" pitchFamily="34" charset="0"/>
              <a:buNone/>
            </a:pPr>
            <a:r>
              <a:rPr lang="es" sz="1200" dirty="0"/>
              <a:t>Nuevamente, el ensayo que precede al presupuesto proporciona abundante información. Las primeras páginas del ensayo repasan algunos puntos importantes, entre ellos:</a:t>
            </a:r>
          </a:p>
          <a:p>
            <a:pPr marL="182880" indent="0">
              <a:lnSpc>
                <a:spcPts val="3100"/>
              </a:lnSpc>
              <a:spcBef>
                <a:spcPts val="1200"/>
              </a:spcBef>
              <a:buFont typeface="Arial" panose="020B0604020202020204" pitchFamily="34" charset="0"/>
              <a:buNone/>
            </a:pPr>
            <a:endParaRPr lang="en-US" sz="1200" dirty="0"/>
          </a:p>
          <a:p>
            <a:pPr marL="354330" indent="-171450">
              <a:lnSpc>
                <a:spcPts val="3100"/>
              </a:lnSpc>
              <a:spcBef>
                <a:spcPts val="1200"/>
              </a:spcBef>
              <a:buFont typeface="Arial" panose="020B0604020202020204" pitchFamily="34" charset="0"/>
              <a:buChar char="•"/>
            </a:pPr>
            <a:r>
              <a:rPr lang="es" sz="1200" dirty="0"/>
              <a:t>Preparar un presupuesto implica evaluar la experiencia financiera previa y la situación económica mundial.</a:t>
            </a:r>
          </a:p>
          <a:p>
            <a:pPr marL="354330" marR="0" lvl="0" indent="-171450" algn="l" defTabSz="914400" rtl="0" eaLnBrk="1" fontAlgn="auto" latinLnBrk="0" hangingPunct="1">
              <a:lnSpc>
                <a:spcPts val="3100"/>
              </a:lnSpc>
              <a:spcBef>
                <a:spcPts val="1200"/>
              </a:spcBef>
              <a:spcAft>
                <a:spcPts val="0"/>
              </a:spcAft>
              <a:buClrTx/>
              <a:buSzTx/>
              <a:buFont typeface="Arial" panose="020B0604020202020204" pitchFamily="34" charset="0"/>
              <a:buChar char="•"/>
              <a:tabLst/>
              <a:defRPr/>
            </a:pPr>
            <a:r>
              <a:rPr lang="es" sz="1200" dirty="0"/>
              <a:t>Los retos financieros durante la pandemia brindaron lecciones valiosas sobre cómo trabajar de manera más inteligente en el futuro.</a:t>
            </a:r>
          </a:p>
          <a:p>
            <a:pPr marL="354330" indent="-171450">
              <a:lnSpc>
                <a:spcPts val="3100"/>
              </a:lnSpc>
              <a:spcBef>
                <a:spcPts val="1200"/>
              </a:spcBef>
              <a:buFont typeface="Arial" panose="020B0604020202020204" pitchFamily="34" charset="0"/>
              <a:buChar char="•"/>
            </a:pPr>
            <a:r>
              <a:rPr lang="es" sz="1200" dirty="0"/>
              <a:t>La demanda de servicios sigue superando los ingresos.</a:t>
            </a:r>
          </a:p>
          <a:p>
            <a:pPr marL="354330" indent="-171450">
              <a:lnSpc>
                <a:spcPts val="3100"/>
              </a:lnSpc>
              <a:spcBef>
                <a:spcPts val="1200"/>
              </a:spcBef>
              <a:buFont typeface="Arial" panose="020B0604020202020204" pitchFamily="34" charset="0"/>
              <a:buChar char="•"/>
            </a:pPr>
            <a:r>
              <a:rPr lang="es" sz="1200" dirty="0"/>
              <a:t>Proyectamos un déficit para el tercer año del ciclo, pero no para el presupuesto general de tres años.</a:t>
            </a:r>
          </a:p>
          <a:p>
            <a:pPr marL="354330" indent="-171450">
              <a:lnSpc>
                <a:spcPts val="3100"/>
              </a:lnSpc>
              <a:spcBef>
                <a:spcPts val="1200"/>
              </a:spcBef>
              <a:buFont typeface="Arial" panose="020B0604020202020204" pitchFamily="34" charset="0"/>
              <a:buChar char="•"/>
            </a:pPr>
            <a:r>
              <a:rPr lang="es" sz="1200" dirty="0"/>
              <a:t>Los recursos son limitados, pero las necesidades son infinitas, por eso se agradece la paciencia.</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37</a:t>
            </a:fld>
            <a:endParaRPr lang="en-US"/>
          </a:p>
        </p:txBody>
      </p:sp>
    </p:spTree>
    <p:extLst>
      <p:ext uri="{BB962C8B-B14F-4D97-AF65-F5344CB8AC3E}">
        <p14:creationId xmlns:p14="http://schemas.microsoft.com/office/powerpoint/2010/main" val="34075228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pPr marL="182880" indent="0">
              <a:lnSpc>
                <a:spcPts val="3100"/>
              </a:lnSpc>
              <a:spcBef>
                <a:spcPts val="1200"/>
              </a:spcBef>
              <a:buFont typeface="Arial" panose="020B0604020202020204" pitchFamily="34" charset="0"/>
              <a:buNone/>
            </a:pPr>
            <a:r>
              <a:rPr lang="es" sz="1200" dirty="0"/>
              <a:t>Algunos cambios en este presupuesto incluyen:</a:t>
            </a:r>
          </a:p>
          <a:p>
            <a:pPr marL="182880" indent="0">
              <a:lnSpc>
                <a:spcPts val="3100"/>
              </a:lnSpc>
              <a:spcBef>
                <a:spcPts val="1200"/>
              </a:spcBef>
              <a:buFont typeface="Arial" panose="020B0604020202020204" pitchFamily="34" charset="0"/>
              <a:buNone/>
            </a:pPr>
            <a:br>
              <a:rPr lang="en-US" sz="1200" dirty="0"/>
            </a:br>
            <a:r>
              <a:rPr lang="es" sz="1200" dirty="0"/>
              <a:t>Hemos movido algunos elementos:</a:t>
            </a:r>
          </a:p>
          <a:p>
            <a:pPr marL="1097280" lvl="1" indent="-457200">
              <a:lnSpc>
                <a:spcPts val="3100"/>
              </a:lnSpc>
              <a:spcBef>
                <a:spcPts val="1200"/>
              </a:spcBef>
              <a:buFont typeface="Wingdings" pitchFamily="2" charset="2"/>
              <a:buChar char="ü"/>
            </a:pPr>
            <a:r>
              <a:rPr lang="es" sz="1200" dirty="0">
                <a:solidFill>
                  <a:srgbClr val="572528"/>
                </a:solidFill>
              </a:rPr>
              <a:t>La línea de artículos </a:t>
            </a:r>
            <a:r>
              <a:rPr lang="es" sz="1200" i="1" dirty="0">
                <a:solidFill>
                  <a:srgbClr val="572528"/>
                </a:solidFill>
              </a:rPr>
              <a:t>de producción interna anteriormente se encontraba en el área de producción y distribución de literatura </a:t>
            </a:r>
            <a:r>
              <a:rPr lang="es" sz="1200" dirty="0">
                <a:solidFill>
                  <a:srgbClr val="572528"/>
                </a:solidFill>
              </a:rPr>
              <a:t>, y ahora se puede encontrar en el área de otro </a:t>
            </a:r>
            <a:r>
              <a:rPr lang="es" sz="1200" i="1" dirty="0">
                <a:solidFill>
                  <a:srgbClr val="572528"/>
                </a:solidFill>
              </a:rPr>
              <a:t>inventario y costo de bienes vendidos </a:t>
            </a:r>
            <a:r>
              <a:rPr lang="es" sz="1200" dirty="0">
                <a:solidFill>
                  <a:srgbClr val="572528"/>
                </a:solidFill>
              </a:rPr>
              <a:t>, que describe este gasto con mayor precisión.</a:t>
            </a:r>
          </a:p>
          <a:p>
            <a:pPr marL="1097280" lvl="1" indent="-457200">
              <a:lnSpc>
                <a:spcPts val="3100"/>
              </a:lnSpc>
              <a:spcBef>
                <a:spcPts val="1200"/>
              </a:spcBef>
              <a:buFont typeface="Wingdings" pitchFamily="2" charset="2"/>
              <a:buChar char="ü"/>
            </a:pPr>
            <a:r>
              <a:rPr lang="es" sz="1200" dirty="0">
                <a:solidFill>
                  <a:srgbClr val="572528"/>
                </a:solidFill>
              </a:rPr>
              <a:t>Los ingresos y gastos de la OSM Irán se han trasladado a los ítems no monetarios al final del presupuesto (esto se hizo por primera vez en el presupuesto 2025-2026); dado que no existen medios legales para transferir dinero fuera de Irán, esto refleja mejor nuestra realidad.</a:t>
            </a:r>
          </a:p>
          <a:p>
            <a:endParaRPr lang="en-US" sz="1200"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38</a:t>
            </a:fld>
            <a:endParaRPr lang="en-US"/>
          </a:p>
        </p:txBody>
      </p:sp>
    </p:spTree>
    <p:extLst>
      <p:ext uri="{BB962C8B-B14F-4D97-AF65-F5344CB8AC3E}">
        <p14:creationId xmlns:p14="http://schemas.microsoft.com/office/powerpoint/2010/main" val="34690143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 dirty="0"/>
              <a:t>Los costos operativos fijos son gastos continuos, recurrentes o regulares. Los dividimos en cuatro categorías: contabilidad, personal, gastos generales y tecnología. Los detalles se muestran en la diapositiva y estan incluodos en el VAC.</a:t>
            </a:r>
          </a:p>
        </p:txBody>
      </p:sp>
      <p:sp>
        <p:nvSpPr>
          <p:cNvPr id="4" name="Slide Number Placeholder 3"/>
          <p:cNvSpPr>
            <a:spLocks noGrp="1"/>
          </p:cNvSpPr>
          <p:nvPr>
            <p:ph type="sldNum" sz="quarter" idx="5"/>
          </p:nvPr>
        </p:nvSpPr>
        <p:spPr/>
        <p:txBody>
          <a:bodyPr/>
          <a:lstStyle/>
          <a:p>
            <a:fld id="{763812F2-32ED-CF4C-8C3A-6D2A8F76515E}" type="slidenum">
              <a:rPr lang="en-US" smtClean="0"/>
              <a:pPr/>
              <a:t>39</a:t>
            </a:fld>
            <a:endParaRPr lang="en-US"/>
          </a:p>
        </p:txBody>
      </p:sp>
    </p:spTree>
    <p:extLst>
      <p:ext uri="{BB962C8B-B14F-4D97-AF65-F5344CB8AC3E}">
        <p14:creationId xmlns:p14="http://schemas.microsoft.com/office/powerpoint/2010/main" val="2682670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 noProof="0" dirty="0"/>
              <a:t>Como su nombre lo indica, las mociones del VAC se tratan durante la sesión de debates y decisiones relacionadas con el VAC, excepto las dos mociones que afectarían inmediatamente los procesos de toma de decisiones de la CSM, las mociones 19 y 20. Esas mociones se decidirán al comienzo de la sesión de debates y decisiones relacionadas </a:t>
            </a:r>
            <a:r>
              <a:rPr lang="es" i="1" noProof="0" dirty="0"/>
              <a:t>con el IAC</a:t>
            </a:r>
            <a:r>
              <a:rPr lang="es" noProof="0" dirty="0"/>
              <a:t>, para que puedan entrar en vigor de inmediato si se aprueban.</a:t>
            </a:r>
          </a:p>
        </p:txBody>
      </p:sp>
      <p:sp>
        <p:nvSpPr>
          <p:cNvPr id="4" name="Slide Number Placeholder 3"/>
          <p:cNvSpPr>
            <a:spLocks noGrp="1"/>
          </p:cNvSpPr>
          <p:nvPr>
            <p:ph type="sldNum" sz="quarter" idx="5"/>
          </p:nvPr>
        </p:nvSpPr>
        <p:spPr/>
        <p:txBody>
          <a:bodyPr/>
          <a:lstStyle/>
          <a:p>
            <a:fld id="{763812F2-32ED-CF4C-8C3A-6D2A8F76515E}" type="slidenum">
              <a:rPr lang="en-US" smtClean="0"/>
              <a:pPr/>
              <a:t>4</a:t>
            </a:fld>
            <a:endParaRPr lang="en-US"/>
          </a:p>
        </p:txBody>
      </p:sp>
    </p:spTree>
    <p:extLst>
      <p:ext uri="{BB962C8B-B14F-4D97-AF65-F5344CB8AC3E}">
        <p14:creationId xmlns:p14="http://schemas.microsoft.com/office/powerpoint/2010/main" val="11724464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 dirty="0"/>
              <a:t>Los costos operativos fijos se dividen entre las cuatro áreas de actividad principales del presupuesto: producción y distribución de literatura, apoyo a la CSM, desarrollo de la Confraternidad y eventos.</a:t>
            </a:r>
          </a:p>
          <a:p>
            <a:r>
              <a:rPr lang="es" dirty="0"/>
              <a:t>Asignamos </a:t>
            </a:r>
            <a:r>
              <a:rPr lang="es" sz="1200" b="0" i="0" u="none" strike="noStrike" kern="1200" baseline="0" dirty="0">
                <a:solidFill>
                  <a:schemeClr val="tx1"/>
                </a:solidFill>
                <a:latin typeface="Century Gothic" panose="020B0502020202020204" pitchFamily="34" charset="0"/>
                <a:ea typeface="+mn-ea"/>
                <a:cs typeface="+mn-cs"/>
              </a:rPr>
              <a:t>porcentajes a estas categorías en función del número de personal dedicado a una actividad, el número aproximado de horas de trabajo y la cantidad de espacio requerida del edificio. Estos porcentajes no han cambiado desde el último ciclo.</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40</a:t>
            </a:fld>
            <a:endParaRPr lang="en-US"/>
          </a:p>
        </p:txBody>
      </p:sp>
    </p:spTree>
    <p:extLst>
      <p:ext uri="{BB962C8B-B14F-4D97-AF65-F5344CB8AC3E}">
        <p14:creationId xmlns:p14="http://schemas.microsoft.com/office/powerpoint/2010/main" val="33257455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pPr marL="0" indent="0">
              <a:buFont typeface="Arial" panose="020B0604020202020204" pitchFamily="34" charset="0"/>
              <a:buNone/>
            </a:pPr>
            <a:r>
              <a:rPr lang="es" sz="1200" dirty="0">
                <a:solidFill>
                  <a:srgbClr val="572528"/>
                </a:solidFill>
              </a:rPr>
              <a:t>Moción 16 para aprobar el Presupuesto 2026-2029 de de los Servicios Mundiales de Narcóticos Anónimos, Inc.</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41</a:t>
            </a:fld>
            <a:endParaRPr lang="en-US"/>
          </a:p>
        </p:txBody>
      </p:sp>
    </p:spTree>
    <p:extLst>
      <p:ext uri="{BB962C8B-B14F-4D97-AF65-F5344CB8AC3E}">
        <p14:creationId xmlns:p14="http://schemas.microsoft.com/office/powerpoint/2010/main" val="35100419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 dirty="0"/>
              <a:t>A partir de la página 40 del VAC, encontrarán un informe de admisones que consta de</a:t>
            </a:r>
          </a:p>
          <a:p>
            <a:pPr marL="171450" indent="-171450">
              <a:buFont typeface="Arial" panose="020B0604020202020204" pitchFamily="34" charset="0"/>
              <a:buChar char="•"/>
            </a:pPr>
            <a:r>
              <a:rPr lang="es" sz="1200" b="0" i="0" u="none" strike="noStrike" kern="1200" baseline="0" dirty="0">
                <a:solidFill>
                  <a:schemeClr val="tx1"/>
                </a:solidFill>
                <a:latin typeface="Century Gothic" panose="020B0502020202020204" pitchFamily="34" charset="0"/>
                <a:ea typeface="+mn-ea"/>
                <a:cs typeface="+mn-cs"/>
              </a:rPr>
              <a:t>Un informe de la Junta Mundial</a:t>
            </a:r>
          </a:p>
          <a:p>
            <a:pPr marL="171450" indent="-171450">
              <a:buFont typeface="Arial" panose="020B0604020202020204" pitchFamily="34" charset="0"/>
              <a:buChar char="•"/>
            </a:pPr>
            <a:r>
              <a:rPr lang="es" sz="1200" b="0" i="0" u="none" strike="noStrike" kern="1200" baseline="0" dirty="0">
                <a:solidFill>
                  <a:schemeClr val="tx1"/>
                </a:solidFill>
                <a:latin typeface="Century Gothic" panose="020B0502020202020204" pitchFamily="34" charset="0"/>
                <a:ea typeface="+mn-ea"/>
                <a:cs typeface="+mn-cs"/>
              </a:rPr>
              <a:t>El formulario de solicitud de admisión completo de cada una de las dos regiones que presentaron la solicitud antes de la fecha límite</a:t>
            </a:r>
          </a:p>
          <a:p>
            <a:pPr marL="171450" indent="-171450">
              <a:buFont typeface="Arial" panose="020B0604020202020204" pitchFamily="34" charset="0"/>
              <a:buChar char="•"/>
            </a:pPr>
            <a:r>
              <a:rPr lang="es" sz="1200" b="0" i="0" u="none" strike="noStrike" kern="1200" baseline="0" dirty="0">
                <a:solidFill>
                  <a:schemeClr val="tx1"/>
                </a:solidFill>
                <a:latin typeface="Century Gothic" panose="020B0502020202020204" pitchFamily="34" charset="0"/>
                <a:ea typeface="+mn-ea"/>
                <a:cs typeface="+mn-cs"/>
              </a:rPr>
              <a:t>Antecedentes y decisiones recientes de la Conferencia con respecto a las admisiones</a:t>
            </a:r>
          </a:p>
          <a:p>
            <a:pPr marL="171450" indent="-171450">
              <a:buFont typeface="Arial" panose="020B0604020202020204" pitchFamily="34" charset="0"/>
              <a:buChar char="•"/>
            </a:pPr>
            <a:r>
              <a:rPr lang="es" sz="1200" b="0" i="0" u="none" strike="noStrike" kern="1200" baseline="0" dirty="0">
                <a:solidFill>
                  <a:schemeClr val="tx1"/>
                </a:solidFill>
                <a:latin typeface="Century Gothic" panose="020B0502020202020204" pitchFamily="34" charset="0"/>
                <a:ea typeface="+mn-ea"/>
                <a:cs typeface="+mn-cs"/>
              </a:rPr>
              <a:t>Los criterios para la inclusión de nuevas regiones en la CSM de </a:t>
            </a:r>
            <a:r>
              <a:rPr lang="es" sz="1200" b="0" i="1" u="none" strike="noStrike" kern="1200" baseline="0" dirty="0">
                <a:solidFill>
                  <a:schemeClr val="tx1"/>
                </a:solidFill>
                <a:latin typeface="Century Gothic" panose="020B0502020202020204" pitchFamily="34" charset="0"/>
                <a:ea typeface="+mn-ea"/>
                <a:cs typeface="+mn-cs"/>
              </a:rPr>
              <a:t>la Guía de los Servicios Mundales de NA</a:t>
            </a:r>
          </a:p>
          <a:p>
            <a:pPr marL="171450" indent="-171450">
              <a:buFont typeface="Arial" panose="020B0604020202020204" pitchFamily="34" charset="0"/>
              <a:buChar char="•"/>
            </a:pPr>
            <a:endParaRPr lang="en-US" sz="1200" b="0" i="1" u="none" strike="noStrike" kern="1200" baseline="0" dirty="0">
              <a:solidFill>
                <a:schemeClr val="tx1"/>
              </a:solidFill>
              <a:latin typeface="Century Gothic" panose="020B0502020202020204" pitchFamily="34" charset="0"/>
              <a:ea typeface="+mn-ea"/>
              <a:cs typeface="+mn-cs"/>
            </a:endParaRPr>
          </a:p>
          <a:p>
            <a:pPr marL="0" marR="0" lvl="0" indent="0" algn="l" defTabSz="914400" rtl="0" eaLnBrk="1" fontAlgn="auto" latinLnBrk="0" hangingPunct="1">
              <a:lnSpc>
                <a:spcPts val="3100"/>
              </a:lnSpc>
              <a:spcBef>
                <a:spcPts val="1200"/>
              </a:spcBef>
              <a:spcAft>
                <a:spcPts val="0"/>
              </a:spcAft>
              <a:buClrTx/>
              <a:buSzTx/>
              <a:buFontTx/>
              <a:buNone/>
              <a:tabLst/>
              <a:defRPr/>
            </a:pPr>
            <a:r>
              <a:rPr lang="es" sz="1200" dirty="0">
                <a:solidFill>
                  <a:srgbClr val="F16737"/>
                </a:solidFill>
              </a:rPr>
              <a:t>La CSM intermedia de 2025 aprobó una moción para no utilizar un grupo de trabajo de admisiones para el ciclo 2023-2026. </a:t>
            </a:r>
            <a:r>
              <a:rPr lang="es" sz="1200" b="0" i="0" u="none" strike="noStrike" kern="1200" baseline="0" dirty="0">
                <a:solidFill>
                  <a:schemeClr val="tx1"/>
                </a:solidFill>
                <a:latin typeface="Century Gothic" panose="020B0502020202020204" pitchFamily="34" charset="0"/>
                <a:ea typeface="+mn-ea"/>
                <a:cs typeface="+mn-cs"/>
              </a:rPr>
              <a:t>La junta tiene la intención de presentar una moción en la sesión de Avances de la CSM para que esta política se mantenga vigente.</a:t>
            </a:r>
          </a:p>
          <a:p>
            <a:pPr marL="0" marR="0" lvl="0" indent="0" algn="l" defTabSz="914400" rtl="0" eaLnBrk="1" fontAlgn="auto" latinLnBrk="0" hangingPunct="1">
              <a:lnSpc>
                <a:spcPts val="3100"/>
              </a:lnSpc>
              <a:spcBef>
                <a:spcPts val="1200"/>
              </a:spcBef>
              <a:spcAft>
                <a:spcPts val="0"/>
              </a:spcAft>
              <a:buClrTx/>
              <a:buSzTx/>
              <a:buFontTx/>
              <a:buNone/>
              <a:tabLst/>
              <a:defRPr/>
            </a:pPr>
            <a:endParaRPr lang="en-US" sz="1200" dirty="0">
              <a:solidFill>
                <a:srgbClr val="F16737"/>
              </a:solidFill>
            </a:endParaRPr>
          </a:p>
          <a:p>
            <a:pPr>
              <a:lnSpc>
                <a:spcPts val="3100"/>
              </a:lnSpc>
              <a:spcBef>
                <a:spcPts val="1200"/>
              </a:spcBef>
            </a:pPr>
            <a:r>
              <a:rPr lang="es" sz="1200" dirty="0">
                <a:solidFill>
                  <a:srgbClr val="F16737"/>
                </a:solidFill>
              </a:rPr>
              <a:t>Para este ciclo, la Junta Mundial revisó el material y determinó que ambas regiones cumplen con los criterios para admitir nuevas regiones de la</a:t>
            </a:r>
            <a:r>
              <a:rPr lang="es" sz="1200" i="1" dirty="0">
                <a:solidFill>
                  <a:srgbClr val="F16737"/>
                </a:solidFill>
              </a:rPr>
              <a:t> Guía de los Servicios Mundiales de NA </a:t>
            </a:r>
            <a:r>
              <a:rPr lang="es" sz="1200" dirty="0">
                <a:solidFill>
                  <a:srgbClr val="F16737"/>
                </a:solidFill>
              </a:rPr>
              <a:t>(G</a:t>
            </a:r>
            <a:r>
              <a:rPr lang="es" sz="1200" i="1" dirty="0">
                <a:solidFill>
                  <a:srgbClr val="F16737"/>
                </a:solidFill>
              </a:rPr>
              <a:t>WSNA</a:t>
            </a:r>
            <a:r>
              <a:rPr lang="es" sz="1200" dirty="0">
                <a:solidFill>
                  <a:srgbClr val="F16737"/>
                </a:solidFill>
              </a:rPr>
              <a:t>).</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42</a:t>
            </a:fld>
            <a:endParaRPr lang="en-US"/>
          </a:p>
        </p:txBody>
      </p:sp>
    </p:spTree>
    <p:extLst>
      <p:ext uri="{BB962C8B-B14F-4D97-AF65-F5344CB8AC3E}">
        <p14:creationId xmlns:p14="http://schemas.microsoft.com/office/powerpoint/2010/main" val="33221758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pPr>
              <a:lnSpc>
                <a:spcPts val="3100"/>
              </a:lnSpc>
              <a:spcBef>
                <a:spcPts val="1200"/>
              </a:spcBef>
            </a:pPr>
            <a:r>
              <a:rPr lang="es" sz="1200" dirty="0"/>
              <a:t>La Junta Mundial ha decidido adoptar una posición neutral y no hacer ninguna recomendación sobre las admisiones de regiones.</a:t>
            </a:r>
          </a:p>
          <a:p>
            <a:pPr marL="0" marR="0" lvl="0" indent="0" algn="l" defTabSz="914400" rtl="0" eaLnBrk="1" fontAlgn="auto" latinLnBrk="0" hangingPunct="1">
              <a:lnSpc>
                <a:spcPts val="3100"/>
              </a:lnSpc>
              <a:spcBef>
                <a:spcPts val="1200"/>
              </a:spcBef>
              <a:spcAft>
                <a:spcPts val="0"/>
              </a:spcAft>
              <a:buClrTx/>
              <a:buSzTx/>
              <a:buFontTx/>
              <a:buNone/>
              <a:tabLst/>
              <a:defRPr/>
            </a:pPr>
            <a:r>
              <a:rPr lang="es" sz="1200" dirty="0"/>
              <a:t>Basándose en la experiencia de ciclos de conferencia anteriores, los participantes de la Conferencia probablemente presentarían mociones para admitir a una o ambas de estas regiones.</a:t>
            </a:r>
          </a:p>
          <a:p>
            <a:pPr marL="0" marR="0" lvl="0" indent="0" algn="l" defTabSz="914400" rtl="0" eaLnBrk="1" fontAlgn="auto" latinLnBrk="0" hangingPunct="1">
              <a:lnSpc>
                <a:spcPts val="3100"/>
              </a:lnSpc>
              <a:spcBef>
                <a:spcPts val="1200"/>
              </a:spcBef>
              <a:spcAft>
                <a:spcPts val="0"/>
              </a:spcAft>
              <a:buClrTx/>
              <a:buSzTx/>
              <a:buFontTx/>
              <a:buNone/>
              <a:tabLst/>
              <a:defRPr/>
            </a:pPr>
            <a:endParaRPr lang="es" sz="1200" dirty="0"/>
          </a:p>
          <a:p>
            <a:pPr marL="0" marR="0" lvl="0" indent="0" algn="l" defTabSz="914400" rtl="0" eaLnBrk="1" fontAlgn="auto" latinLnBrk="0" hangingPunct="1">
              <a:lnSpc>
                <a:spcPts val="3100"/>
              </a:lnSpc>
              <a:spcBef>
                <a:spcPts val="1200"/>
              </a:spcBef>
              <a:spcAft>
                <a:spcPts val="0"/>
              </a:spcAft>
              <a:buClrTx/>
              <a:buSzTx/>
              <a:buFontTx/>
              <a:buNone/>
              <a:tabLst/>
              <a:defRPr/>
            </a:pPr>
            <a:r>
              <a:rPr lang="es" sz="1200" dirty="0"/>
              <a:t>Por lo tanto, la Junta Mundial ha incluido mociones para incluir a cada región en el material por Vía de Aprobación de la Conferencia (VAC) como </a:t>
            </a:r>
            <a:r>
              <a:rPr lang="es" sz="1200" dirty="0">
                <a:solidFill>
                  <a:srgbClr val="F16737"/>
                </a:solidFill>
              </a:rPr>
              <a:t>un mecanismo para que la Conferencia tome decisiones.</a:t>
            </a:r>
          </a:p>
        </p:txBody>
      </p:sp>
      <p:sp>
        <p:nvSpPr>
          <p:cNvPr id="4" name="Slide Number Placeholder 3"/>
          <p:cNvSpPr>
            <a:spLocks noGrp="1"/>
          </p:cNvSpPr>
          <p:nvPr>
            <p:ph type="sldNum" sz="quarter" idx="5"/>
          </p:nvPr>
        </p:nvSpPr>
        <p:spPr/>
        <p:txBody>
          <a:bodyPr/>
          <a:lstStyle/>
          <a:p>
            <a:fld id="{763812F2-32ED-CF4C-8C3A-6D2A8F76515E}" type="slidenum">
              <a:rPr lang="en-US" smtClean="0"/>
              <a:pPr/>
              <a:t>43</a:t>
            </a:fld>
            <a:endParaRPr lang="en-US"/>
          </a:p>
        </p:txBody>
      </p:sp>
    </p:spTree>
    <p:extLst>
      <p:ext uri="{BB962C8B-B14F-4D97-AF65-F5344CB8AC3E}">
        <p14:creationId xmlns:p14="http://schemas.microsoft.com/office/powerpoint/2010/main" val="39403426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pPr marL="0" indent="0">
              <a:buFont typeface="Arial" panose="020B0604020202020204" pitchFamily="34" charset="0"/>
              <a:buNone/>
            </a:pPr>
            <a:r>
              <a:rPr lang="es" sz="1200" dirty="0">
                <a:solidFill>
                  <a:srgbClr val="572528"/>
                </a:solidFill>
              </a:rPr>
              <a:t>La Moción 17 es para admitir a la región de Afganistán</a:t>
            </a:r>
          </a:p>
          <a:p>
            <a:pPr marL="0" indent="0">
              <a:buFont typeface="Arial" panose="020B0604020202020204" pitchFamily="34" charset="0"/>
              <a:buNone/>
            </a:pPr>
            <a:endParaRPr lang="en-US" sz="1200" dirty="0">
              <a:solidFill>
                <a:srgbClr val="572528"/>
              </a:solidFill>
            </a:endParaRPr>
          </a:p>
          <a:p>
            <a:r>
              <a:rPr lang="es" sz="1200" b="0" i="0" u="none" strike="noStrike" kern="1200" baseline="0" dirty="0">
                <a:solidFill>
                  <a:schemeClr val="tx1"/>
                </a:solidFill>
                <a:latin typeface="Century Gothic" panose="020B0502020202020204" pitchFamily="34" charset="0"/>
                <a:ea typeface="+mn-ea"/>
                <a:cs typeface="+mn-cs"/>
              </a:rPr>
              <a:t>La Junta Mundial no está haciendo ninguna recomendación para admitir a ninguna de las regiones que solicitaron admisión, pero está incluyendo estas mociones para que la CSM, pueda tomar estas decisiones.</a:t>
            </a:r>
            <a:endParaRPr lang="en-US" sz="1200"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44</a:t>
            </a:fld>
            <a:endParaRPr lang="en-US"/>
          </a:p>
        </p:txBody>
      </p:sp>
    </p:spTree>
    <p:extLst>
      <p:ext uri="{BB962C8B-B14F-4D97-AF65-F5344CB8AC3E}">
        <p14:creationId xmlns:p14="http://schemas.microsoft.com/office/powerpoint/2010/main" val="4107138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pPr marL="0" indent="0">
              <a:buFont typeface="Arial" panose="020B0604020202020204" pitchFamily="34" charset="0"/>
              <a:buNone/>
            </a:pPr>
            <a:r>
              <a:rPr lang="es" sz="1200" dirty="0">
                <a:solidFill>
                  <a:srgbClr val="572528"/>
                </a:solidFill>
              </a:rPr>
              <a:t>La Moción 18 es para admitir a la región 10 de Brasil.</a:t>
            </a:r>
            <a:endParaRPr lang="en-US" sz="120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 sz="1200" b="0" i="0" u="none" strike="noStrike" kern="1200" baseline="0" dirty="0">
                <a:solidFill>
                  <a:schemeClr val="tx1"/>
                </a:solidFill>
                <a:latin typeface="Century Gothic" panose="020B0502020202020204" pitchFamily="34" charset="0"/>
                <a:ea typeface="+mn-ea"/>
                <a:cs typeface="+mn-cs"/>
              </a:rPr>
              <a:t>La Junta Mundial no está haciendo ninguna recomendación para admitir a ninguna de las regiones que solicitaron admisión, pero está incluyendo estas mociones para que la CSM pueda tomar estas decisiones.</a:t>
            </a:r>
            <a:endParaRPr lang="en-US" sz="1200"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45</a:t>
            </a:fld>
            <a:endParaRPr lang="en-US"/>
          </a:p>
        </p:txBody>
      </p:sp>
    </p:spTree>
    <p:extLst>
      <p:ext uri="{BB962C8B-B14F-4D97-AF65-F5344CB8AC3E}">
        <p14:creationId xmlns:p14="http://schemas.microsoft.com/office/powerpoint/2010/main" val="27311664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 sz="1200" b="0" i="0" u="none" strike="noStrike" kern="1200" baseline="0" dirty="0">
                <a:solidFill>
                  <a:schemeClr val="tx1"/>
                </a:solidFill>
                <a:latin typeface="Century Gothic" panose="020B0502020202020204" pitchFamily="34" charset="0"/>
                <a:ea typeface="+mn-ea"/>
                <a:cs typeface="+mn-cs"/>
              </a:rPr>
              <a:t>En cada Conferencia, los participantes toman decisiones sobre los procesos de la CSM. Estas mociones suelen incluirse en el VAC porque no afectan directamente a los grupos, pero se deciden al inicio de la sesión de discusión y decisiones relacionadas </a:t>
            </a:r>
            <a:r>
              <a:rPr lang="es" sz="1200" b="0" i="1" u="none" strike="noStrike" kern="1200" baseline="0" dirty="0">
                <a:solidFill>
                  <a:schemeClr val="tx1"/>
                </a:solidFill>
                <a:latin typeface="Century Gothic" panose="020B0502020202020204" pitchFamily="34" charset="0"/>
                <a:ea typeface="+mn-ea"/>
                <a:cs typeface="+mn-cs"/>
              </a:rPr>
              <a:t>con el IAC </a:t>
            </a:r>
            <a:r>
              <a:rPr lang="es" sz="1200" b="0" i="0" u="none" strike="noStrike" kern="1200" baseline="0" dirty="0">
                <a:solidFill>
                  <a:schemeClr val="tx1"/>
                </a:solidFill>
                <a:latin typeface="Century Gothic" panose="020B0502020202020204" pitchFamily="34" charset="0"/>
                <a:ea typeface="+mn-ea"/>
                <a:cs typeface="+mn-cs"/>
              </a:rPr>
              <a:t>para que los nuevos procesos puedan aplicarse en toda la CSM.</a:t>
            </a:r>
          </a:p>
          <a:p>
            <a:endParaRPr lang="e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La junta está ofreciendo dos mociones de este tipo en esta CSM: una relacionada con las votaciones nominales y otra sobre la reconsideración de decisiones.</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46</a:t>
            </a:fld>
            <a:endParaRPr lang="en-US"/>
          </a:p>
        </p:txBody>
      </p:sp>
    </p:spTree>
    <p:extLst>
      <p:ext uri="{BB962C8B-B14F-4D97-AF65-F5344CB8AC3E}">
        <p14:creationId xmlns:p14="http://schemas.microsoft.com/office/powerpoint/2010/main" val="13132171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pPr marL="182880" indent="0">
              <a:lnSpc>
                <a:spcPct val="100000"/>
              </a:lnSpc>
              <a:spcBef>
                <a:spcPts val="1200"/>
              </a:spcBef>
              <a:buFont typeface="Arial" panose="020B0604020202020204" pitchFamily="34" charset="0"/>
              <a:buNone/>
            </a:pPr>
            <a:r>
              <a:rPr lang="es" sz="1200" dirty="0"/>
              <a:t>Considerando las herramientas electrónicas de toma de decisiones que se utilizan hoy en día en la CSM, los votos nominales parecen ser anticuados.</a:t>
            </a:r>
          </a:p>
          <a:p>
            <a:pPr marL="182880" indent="0">
              <a:lnSpc>
                <a:spcPct val="100000"/>
              </a:lnSpc>
              <a:spcBef>
                <a:spcPts val="1200"/>
              </a:spcBef>
              <a:buFont typeface="Arial" panose="020B0604020202020204" pitchFamily="34" charset="0"/>
              <a:buNone/>
            </a:pPr>
            <a:endParaRPr lang="es" sz="1200" dirty="0"/>
          </a:p>
          <a:p>
            <a:pPr marL="182880" indent="0">
              <a:lnSpc>
                <a:spcPct val="100000"/>
              </a:lnSpc>
              <a:spcBef>
                <a:spcPts val="1200"/>
              </a:spcBef>
              <a:buFont typeface="Arial" panose="020B0604020202020204" pitchFamily="34" charset="0"/>
              <a:buNone/>
            </a:pPr>
            <a:r>
              <a:rPr lang="es" sz="1200" dirty="0"/>
              <a:t>El voto nominal se ha utilizado mínimamente desde el año 2000; el ultimo voto nominal tuvo lugar en 2008.</a:t>
            </a:r>
          </a:p>
          <a:p>
            <a:pPr marL="182880" indent="0">
              <a:lnSpc>
                <a:spcPct val="100000"/>
              </a:lnSpc>
              <a:spcBef>
                <a:spcPts val="1200"/>
              </a:spcBef>
              <a:buFont typeface="Arial" panose="020B0604020202020204" pitchFamily="34" charset="0"/>
              <a:buNone/>
            </a:pPr>
            <a:endParaRPr lang="en-US" sz="1200" dirty="0"/>
          </a:p>
          <a:p>
            <a:pPr marL="182880" indent="0">
              <a:lnSpc>
                <a:spcPct val="100000"/>
              </a:lnSpc>
              <a:spcBef>
                <a:spcPts val="1200"/>
              </a:spcBef>
              <a:buFont typeface="Arial" panose="020B0604020202020204" pitchFamily="34" charset="0"/>
              <a:buNone/>
            </a:pPr>
            <a:r>
              <a:rPr lang="es" sz="1200" dirty="0"/>
              <a:t>La votación electrónica proporciona un recuento exacto y una representación exacta de quienes participan en cada votación.</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47</a:t>
            </a:fld>
            <a:endParaRPr lang="en-US"/>
          </a:p>
        </p:txBody>
      </p:sp>
    </p:spTree>
    <p:extLst>
      <p:ext uri="{BB962C8B-B14F-4D97-AF65-F5344CB8AC3E}">
        <p14:creationId xmlns:p14="http://schemas.microsoft.com/office/powerpoint/2010/main" val="8190381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 sz="1200" dirty="0">
                <a:solidFill>
                  <a:srgbClr val="572528"/>
                </a:solidFill>
              </a:rPr>
              <a:t>Moción 19 reflejar la práctica actual al eliminar los “votos nominales” de la </a:t>
            </a:r>
            <a:r>
              <a:rPr lang="es" sz="1200" i="1" dirty="0">
                <a:solidFill>
                  <a:srgbClr val="572528"/>
                </a:solidFill>
              </a:rPr>
              <a:t>GSMNA </a:t>
            </a:r>
            <a:r>
              <a:rPr lang="es" sz="1200" dirty="0">
                <a:solidFill>
                  <a:srgbClr val="572528"/>
                </a:solidFill>
              </a:rPr>
              <a:t>(pág. 71) a partir de la CSM 2026.</a:t>
            </a:r>
          </a:p>
          <a:p>
            <a:pPr marL="0" indent="0">
              <a:buFont typeface="Arial" panose="020B0604020202020204" pitchFamily="34" charset="0"/>
              <a:buNone/>
            </a:pPr>
            <a:endParaRPr lang="en-US" sz="1200" dirty="0">
              <a:solidFill>
                <a:srgbClr val="572528"/>
              </a:solidFill>
            </a:endParaRPr>
          </a:p>
          <a:p>
            <a:endParaRPr lang="en-US" dirty="0"/>
          </a:p>
          <a:p>
            <a:r>
              <a:rPr lang="es" dirty="0"/>
              <a:t>En su pantalla, está el texto en la </a:t>
            </a:r>
            <a:r>
              <a:rPr lang="es" i="1" dirty="0"/>
              <a:t>GSMNA </a:t>
            </a:r>
            <a:r>
              <a:rPr lang="es" dirty="0"/>
              <a:t>que se eliminaría si se aprueba esta moción.</a:t>
            </a:r>
          </a:p>
        </p:txBody>
      </p:sp>
      <p:sp>
        <p:nvSpPr>
          <p:cNvPr id="4" name="Slide Number Placeholder 3"/>
          <p:cNvSpPr>
            <a:spLocks noGrp="1"/>
          </p:cNvSpPr>
          <p:nvPr>
            <p:ph type="sldNum" sz="quarter" idx="5"/>
          </p:nvPr>
        </p:nvSpPr>
        <p:spPr/>
        <p:txBody>
          <a:bodyPr/>
          <a:lstStyle/>
          <a:p>
            <a:fld id="{763812F2-32ED-CF4C-8C3A-6D2A8F76515E}" type="slidenum">
              <a:rPr lang="en-US" smtClean="0"/>
              <a:pPr/>
              <a:t>48</a:t>
            </a:fld>
            <a:endParaRPr lang="en-US"/>
          </a:p>
        </p:txBody>
      </p:sp>
    </p:spTree>
    <p:extLst>
      <p:ext uri="{BB962C8B-B14F-4D97-AF65-F5344CB8AC3E}">
        <p14:creationId xmlns:p14="http://schemas.microsoft.com/office/powerpoint/2010/main" val="1729978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pPr>
              <a:lnSpc>
                <a:spcPts val="3100"/>
              </a:lnSpc>
              <a:spcBef>
                <a:spcPts val="1200"/>
              </a:spcBef>
            </a:pPr>
            <a:r>
              <a:rPr lang="es" sz="1200" dirty="0">
                <a:solidFill>
                  <a:srgbClr val="DB212E"/>
                </a:solidFill>
              </a:rPr>
              <a:t>La segunda moción de proceso en el VAC es agregar lenguaje a la </a:t>
            </a:r>
            <a:r>
              <a:rPr lang="es" sz="1200" i="1" dirty="0">
                <a:solidFill>
                  <a:srgbClr val="DB212E"/>
                </a:solidFill>
              </a:rPr>
              <a:t>GSMNA </a:t>
            </a:r>
            <a:r>
              <a:rPr lang="es" sz="1200" dirty="0">
                <a:solidFill>
                  <a:srgbClr val="DB212E"/>
                </a:solidFill>
              </a:rPr>
              <a:t>para </a:t>
            </a:r>
            <a:r>
              <a:rPr lang="es" sz="1200" b="0" i="0" u="none" strike="noStrike" kern="1200" baseline="0" dirty="0">
                <a:solidFill>
                  <a:schemeClr val="tx1"/>
                </a:solidFill>
                <a:latin typeface="Century Gothic" panose="020B0502020202020204" pitchFamily="34" charset="0"/>
                <a:ea typeface="+mn-ea"/>
                <a:cs typeface="+mn-cs"/>
              </a:rPr>
              <a:t>ofrecer una oportunidad de reconsiderar una decisión si surge nueva información.</a:t>
            </a:r>
            <a:endParaRPr lang="en-US" sz="1200" b="0" i="0" u="none" strike="noStrike" kern="1200" baseline="0" dirty="0">
              <a:solidFill>
                <a:srgbClr val="DB212E"/>
              </a:solidFill>
              <a:latin typeface="Century Gothic" panose="020B0502020202020204" pitchFamily="34" charset="0"/>
              <a:ea typeface="+mn-ea"/>
              <a:cs typeface="+mn-cs"/>
            </a:endParaRPr>
          </a:p>
          <a:p>
            <a:pPr>
              <a:lnSpc>
                <a:spcPts val="3100"/>
              </a:lnSpc>
              <a:spcBef>
                <a:spcPts val="1200"/>
              </a:spcBef>
            </a:pPr>
            <a:r>
              <a:rPr lang="es" sz="1200" dirty="0"/>
              <a:t>En ocasiones, tras la decisión de la Conferencia sobre una moción, puede surgir nueva información. Esta moción permitiría que los cofacilitadores reabran la discusión. Su decisión siempre puede ser apelada por el organismo.</a:t>
            </a:r>
          </a:p>
          <a:p>
            <a:endParaRPr lang="en-US" sz="1200"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49</a:t>
            </a:fld>
            <a:endParaRPr lang="en-US"/>
          </a:p>
        </p:txBody>
      </p:sp>
    </p:spTree>
    <p:extLst>
      <p:ext uri="{BB962C8B-B14F-4D97-AF65-F5344CB8AC3E}">
        <p14:creationId xmlns:p14="http://schemas.microsoft.com/office/powerpoint/2010/main" val="4230759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ES_tradnl" noProof="0" dirty="0"/>
              <a:t>Hay 10 proyectos propuestos para este ciclo. Los proyectos describen más trabajo del que la Junta Mundial espera que podamos realizar durante este ciclo.</a:t>
            </a:r>
            <a:endParaRPr lang="es-ES_tradnl" sz="1200" b="0" i="0" u="none" strike="noStrike" kern="1200" baseline="0" noProof="0" dirty="0">
              <a:solidFill>
                <a:schemeClr val="tx1"/>
              </a:solidFill>
              <a:latin typeface="Century Gothic" panose="020B0502020202020204" pitchFamily="34" charset="0"/>
              <a:ea typeface="+mn-ea"/>
              <a:cs typeface="+mn-cs"/>
            </a:endParaRPr>
          </a:p>
          <a:p>
            <a:endParaRPr lang="es-ES_tradnl" sz="1200" b="0" i="0" u="none" strike="noStrike" kern="1200" baseline="0" noProof="0" dirty="0">
              <a:solidFill>
                <a:schemeClr val="tx1"/>
              </a:solidFill>
              <a:latin typeface="Century Gothic" panose="020B0502020202020204" pitchFamily="34" charset="0"/>
              <a:ea typeface="+mn-ea"/>
              <a:cs typeface="+mn-cs"/>
            </a:endParaRPr>
          </a:p>
          <a:p>
            <a:r>
              <a:rPr lang="es-ES_tradnl" sz="1200" b="0" i="0" u="none" strike="noStrike" kern="1200" baseline="0" noProof="0" dirty="0">
                <a:solidFill>
                  <a:schemeClr val="tx1"/>
                </a:solidFill>
                <a:latin typeface="Century Gothic" panose="020B0502020202020204" pitchFamily="34" charset="0"/>
                <a:ea typeface="+mn-ea"/>
                <a:cs typeface="+mn-cs"/>
              </a:rPr>
              <a:t>En la CSM 2026, los participantes de la conferencia priorizarán los planes de proyecto indicando su prioridad alta, media o baja. Esta priorización, que suele realizarse el último día de la CSM, ayudará a orientar el trabajo en el próximo ciclo.</a:t>
            </a:r>
            <a:endParaRPr lang="es-ES_tradnl" noProof="0"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5</a:t>
            </a:fld>
            <a:endParaRPr lang="en-US"/>
          </a:p>
        </p:txBody>
      </p:sp>
    </p:spTree>
    <p:extLst>
      <p:ext uri="{BB962C8B-B14F-4D97-AF65-F5344CB8AC3E}">
        <p14:creationId xmlns:p14="http://schemas.microsoft.com/office/powerpoint/2010/main" val="33857285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 sz="1200" dirty="0">
                <a:solidFill>
                  <a:srgbClr val="572528"/>
                </a:solidFill>
              </a:rPr>
              <a:t>Moción 20 agregar el siguiente texto a </a:t>
            </a:r>
            <a:r>
              <a:rPr lang="es" sz="1200" i="1" dirty="0">
                <a:solidFill>
                  <a:srgbClr val="572528"/>
                </a:solidFill>
              </a:rPr>
              <a:t>GWSNA </a:t>
            </a:r>
            <a:r>
              <a:rPr lang="es" sz="1200" dirty="0">
                <a:solidFill>
                  <a:srgbClr val="572528"/>
                </a:solidFill>
              </a:rPr>
              <a:t>bajo los procesos de la CSM (pág. 67) como una opción para reconsiderar una decisión, a partir de la CSM 2026:</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 dirty="0"/>
              <a:t>En su pantalla, está el texto en la </a:t>
            </a:r>
            <a:r>
              <a:rPr lang="es" i="1" dirty="0"/>
              <a:t>GSMNA </a:t>
            </a:r>
            <a:r>
              <a:rPr lang="es" dirty="0"/>
              <a:t>que se agregaría si se aprueba esta moción.</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50</a:t>
            </a:fld>
            <a:endParaRPr lang="en-US"/>
          </a:p>
        </p:txBody>
      </p:sp>
    </p:spTree>
    <p:extLst>
      <p:ext uri="{BB962C8B-B14F-4D97-AF65-F5344CB8AC3E}">
        <p14:creationId xmlns:p14="http://schemas.microsoft.com/office/powerpoint/2010/main" val="29621776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pPr marL="0" indent="0" algn="l" defTabSz="914400" rtl="0" eaLnBrk="1" latinLnBrk="0" hangingPunct="1">
              <a:lnSpc>
                <a:spcPct val="100000"/>
              </a:lnSpc>
              <a:spcBef>
                <a:spcPts val="1200"/>
              </a:spcBef>
              <a:buFont typeface="Arial" panose="020B0604020202020204" pitchFamily="34" charset="0"/>
              <a:buNone/>
            </a:pPr>
            <a:r>
              <a:rPr lang="es" sz="1200" b="0" i="0" u="none" strike="noStrike" kern="1200" baseline="0" dirty="0">
                <a:solidFill>
                  <a:schemeClr val="tx1"/>
                </a:solidFill>
                <a:latin typeface="Century Gothic" panose="020B0502020202020204" pitchFamily="34" charset="0"/>
                <a:ea typeface="+mn-ea"/>
                <a:cs typeface="+mn-cs"/>
              </a:rPr>
              <a:t>A menudo, la CSM prueba nuevos procesos para un ciclo o una conferencia antes de decidir si adoptarlos de manera continua.</a:t>
            </a:r>
          </a:p>
          <a:p>
            <a:pPr marL="0" indent="0" algn="l" defTabSz="914400" rtl="0" eaLnBrk="1" latinLnBrk="0" hangingPunct="1">
              <a:lnSpc>
                <a:spcPct val="100000"/>
              </a:lnSpc>
              <a:spcBef>
                <a:spcPts val="1200"/>
              </a:spcBef>
              <a:buFont typeface="Arial" panose="020B0604020202020204" pitchFamily="34" charset="0"/>
              <a:buNone/>
            </a:pPr>
            <a:r>
              <a:rPr lang="es" sz="1200" b="0" i="0" u="none" strike="noStrike" kern="1200" baseline="0" dirty="0">
                <a:solidFill>
                  <a:schemeClr val="tx1"/>
                </a:solidFill>
                <a:latin typeface="Century Gothic" panose="020B0502020202020204" pitchFamily="34" charset="0"/>
                <a:ea typeface="+mn-ea"/>
                <a:cs typeface="+mn-cs"/>
              </a:rPr>
              <a:t>La sesión Avanzando es a menudo el momento en que la CSM decide si adoptará estos procesos como política en el futuro.</a:t>
            </a:r>
            <a:endParaRPr lang="en-US" sz="1200" dirty="0"/>
          </a:p>
          <a:p>
            <a:pPr marL="182880" indent="0">
              <a:lnSpc>
                <a:spcPct val="100000"/>
              </a:lnSpc>
              <a:spcBef>
                <a:spcPts val="1200"/>
              </a:spcBef>
              <a:buFont typeface="Arial" panose="020B0604020202020204" pitchFamily="34" charset="0"/>
              <a:buNone/>
            </a:pPr>
            <a:endParaRPr lang="en-US" sz="1200" dirty="0"/>
          </a:p>
          <a:p>
            <a:r>
              <a:rPr lang="es" sz="1200" b="0" i="0" u="none" strike="noStrike" kern="1200" baseline="0" dirty="0">
                <a:solidFill>
                  <a:schemeClr val="tx1"/>
                </a:solidFill>
                <a:latin typeface="Century Gothic" panose="020B0502020202020204" pitchFamily="34" charset="0"/>
                <a:ea typeface="+mn-ea"/>
                <a:cs typeface="+mn-cs"/>
              </a:rPr>
              <a:t>La CSM intermedia de 2025 aprobó tres mociones que se encuentran actualmente en fase de evaluación. Una de ellas se refería al Proceso de la Encuesta del IAC</a:t>
            </a:r>
            <a:r>
              <a:rPr lang="es" sz="1200" b="0" i="1" u="none" strike="noStrike" kern="1200" baseline="0" dirty="0">
                <a:solidFill>
                  <a:schemeClr val="tx1"/>
                </a:solidFill>
                <a:latin typeface="Century Gothic" panose="020B0502020202020204" pitchFamily="34" charset="0"/>
                <a:ea typeface="+mn-ea"/>
                <a:cs typeface="+mn-cs"/>
              </a:rPr>
              <a:t> , que forma parte de un nuevo proceso de planificación que se lanzó en la CSM de 2023 (véase la página 21 de la Guía de los Servicios Mundiales de NA </a:t>
            </a:r>
            <a:r>
              <a:rPr lang="es" sz="1200" b="0" i="0" u="none" strike="noStrike" kern="1200" baseline="0" dirty="0">
                <a:solidFill>
                  <a:schemeClr val="tx1"/>
                </a:solidFill>
                <a:latin typeface="Century Gothic" panose="020B0502020202020204" pitchFamily="34" charset="0"/>
                <a:ea typeface="+mn-ea"/>
                <a:cs typeface="+mn-cs"/>
              </a:rPr>
              <a:t>). La Junta Mundial y la CSM en su conjunto evaluarán el proceso, lo que podría contribuir a elaborar una propuesta sobre la Encuesta </a:t>
            </a:r>
            <a:r>
              <a:rPr lang="es" sz="1200" b="0" i="1" u="none" strike="noStrike" kern="1200" baseline="0" dirty="0">
                <a:solidFill>
                  <a:schemeClr val="tx1"/>
                </a:solidFill>
                <a:latin typeface="Century Gothic" panose="020B0502020202020204" pitchFamily="34" charset="0"/>
                <a:ea typeface="+mn-ea"/>
                <a:cs typeface="+mn-cs"/>
              </a:rPr>
              <a:t>del IAC </a:t>
            </a:r>
            <a:r>
              <a:rPr lang="es" sz="1200" b="0" i="0" u="none" strike="noStrike" kern="1200" baseline="0" dirty="0">
                <a:solidFill>
                  <a:schemeClr val="tx1"/>
                </a:solidFill>
                <a:latin typeface="Century Gothic" panose="020B0502020202020204" pitchFamily="34" charset="0"/>
                <a:ea typeface="+mn-ea"/>
                <a:cs typeface="+mn-cs"/>
              </a:rPr>
              <a:t>para presentarla ante el organismo en la sesión Avanzando.</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51</a:t>
            </a:fld>
            <a:endParaRPr lang="en-US"/>
          </a:p>
        </p:txBody>
      </p:sp>
    </p:spTree>
    <p:extLst>
      <p:ext uri="{BB962C8B-B14F-4D97-AF65-F5344CB8AC3E}">
        <p14:creationId xmlns:p14="http://schemas.microsoft.com/office/powerpoint/2010/main" val="28826557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 sz="1200" b="0" i="0" u="none" strike="noStrike" kern="1200" baseline="0" dirty="0">
                <a:solidFill>
                  <a:schemeClr val="tx1"/>
                </a:solidFill>
                <a:latin typeface="Century Gothic" panose="020B0502020202020204" pitchFamily="34" charset="0"/>
                <a:ea typeface="+mn-ea"/>
                <a:cs typeface="+mn-cs"/>
              </a:rPr>
              <a:t>Otra moción de "prueba" aprobada en la CSM intermedia de 2025 se refería a la toma de decisiones sobre las mociones. La Moción 1 de la CSM intermedia de 2025 decía: "</a:t>
            </a:r>
            <a:r>
              <a:rPr lang="es-ES" sz="1200" b="0" i="0" u="none" strike="noStrike" kern="1200" baseline="0" dirty="0">
                <a:solidFill>
                  <a:schemeClr val="tx1"/>
                </a:solidFill>
                <a:latin typeface="Century Gothic" panose="020B0502020202020204" pitchFamily="34" charset="0"/>
                <a:ea typeface="+mn-ea"/>
                <a:cs typeface="+mn-cs"/>
              </a:rPr>
              <a:t>Adoptar lo siguiente únicamente para la CSM Intermedia de 2025 y la CSM de 2026: Si una moción obtiene consenso en una votación preliminar (es decir, un 80% o más de apoyo o falta de apoyo), los cofacilitadores anunciarán los resultados como una decisión final. </a:t>
            </a:r>
          </a:p>
          <a:p>
            <a:endParaRPr lang="en-U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Una tercera moción era, como ya se ha dicho, no utilizar un grupo de trabajo de admisiones.</a:t>
            </a:r>
          </a:p>
          <a:p>
            <a:endParaRPr lang="en-U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Tal como están escritas, estas mociones están en vigor para la CSM 2026 y, como muchos otros procesos que hemos probado, si salen bien, las mociones para adoptar estos procesos de manera continua se presentarán el día de clausura de la CSM.</a:t>
            </a:r>
          </a:p>
          <a:p>
            <a:endParaRPr lang="en-US" sz="1200" b="0" i="0" u="none" strike="noStrike" kern="1200" baseline="0" dirty="0">
              <a:solidFill>
                <a:schemeClr val="tx1"/>
              </a:solidFill>
              <a:latin typeface="Century Gothic" panose="020B0502020202020204" pitchFamily="34" charset="0"/>
              <a:ea typeface="+mn-ea"/>
              <a:cs typeface="+mn-cs"/>
            </a:endParaRPr>
          </a:p>
          <a:p>
            <a:endParaRPr lang="en-US" sz="1200" b="0" i="0" u="none" strike="noStrike" kern="1200" baseline="0" dirty="0">
              <a:solidFill>
                <a:schemeClr val="tx1"/>
              </a:solidFill>
              <a:latin typeface="Century Gothic" panose="020B050202020202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52</a:t>
            </a:fld>
            <a:endParaRPr lang="en-US"/>
          </a:p>
        </p:txBody>
      </p:sp>
    </p:spTree>
    <p:extLst>
      <p:ext uri="{BB962C8B-B14F-4D97-AF65-F5344CB8AC3E}">
        <p14:creationId xmlns:p14="http://schemas.microsoft.com/office/powerpoint/2010/main" val="16007595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3100"/>
              </a:lnSpc>
              <a:spcBef>
                <a:spcPts val="2400"/>
              </a:spcBef>
              <a:spcAft>
                <a:spcPts val="0"/>
              </a:spcAft>
              <a:buClrTx/>
              <a:buSzTx/>
              <a:buFontTx/>
              <a:buNone/>
              <a:tabLst/>
              <a:defRPr/>
            </a:pPr>
            <a:r>
              <a:rPr lang="es" sz="1200" dirty="0">
                <a:solidFill>
                  <a:srgbClr val="F16737"/>
                </a:solidFill>
              </a:rPr>
              <a:t>Cada CSM aprueba la política de reembolso de viajes para el siguiente ciclo, que luego se incluye en </a:t>
            </a:r>
            <a:r>
              <a:rPr lang="es" sz="1200" i="1" dirty="0">
                <a:solidFill>
                  <a:srgbClr val="F16737"/>
                </a:solidFill>
              </a:rPr>
              <a:t>la Guía de los Servicios Mundiales de NA</a:t>
            </a:r>
            <a:r>
              <a:rPr lang="es" sz="1200" dirty="0">
                <a:solidFill>
                  <a:srgbClr val="F16737"/>
                </a:solidFill>
              </a:rPr>
              <a:t>.</a:t>
            </a:r>
          </a:p>
          <a:p>
            <a:pPr marL="0" marR="0" lvl="0" indent="0" algn="l" defTabSz="914400" rtl="0" eaLnBrk="1" fontAlgn="auto" latinLnBrk="0" hangingPunct="1">
              <a:lnSpc>
                <a:spcPts val="3100"/>
              </a:lnSpc>
              <a:spcBef>
                <a:spcPts val="2400"/>
              </a:spcBef>
              <a:spcAft>
                <a:spcPts val="0"/>
              </a:spcAft>
              <a:buClrTx/>
              <a:buSzTx/>
              <a:buFontTx/>
              <a:buNone/>
              <a:tabLst/>
              <a:defRPr/>
            </a:pPr>
            <a:endParaRPr lang="en-US" sz="1200" dirty="0">
              <a:solidFill>
                <a:srgbClr val="F16737"/>
              </a:solidFill>
            </a:endParaRPr>
          </a:p>
          <a:p>
            <a:pPr marL="0" marR="0" lvl="0" indent="0" algn="l" defTabSz="914400" rtl="0" eaLnBrk="1" fontAlgn="auto" latinLnBrk="0" hangingPunct="1">
              <a:lnSpc>
                <a:spcPts val="3100"/>
              </a:lnSpc>
              <a:spcBef>
                <a:spcPts val="2400"/>
              </a:spcBef>
              <a:spcAft>
                <a:spcPts val="0"/>
              </a:spcAft>
              <a:buClrTx/>
              <a:buSzTx/>
              <a:buFontTx/>
              <a:buNone/>
              <a:tabLst/>
              <a:defRPr/>
            </a:pPr>
            <a:r>
              <a:rPr lang="es" sz="1200" dirty="0">
                <a:solidFill>
                  <a:srgbClr val="F16737"/>
                </a:solidFill>
              </a:rPr>
              <a:t>Los gastos reembolsables de la CSM incluyen:</a:t>
            </a:r>
            <a:endParaRPr lang="en-US" dirty="0"/>
          </a:p>
          <a:p>
            <a:pPr>
              <a:lnSpc>
                <a:spcPts val="3100"/>
              </a:lnSpc>
              <a:spcBef>
                <a:spcPts val="2400"/>
              </a:spcBef>
            </a:pPr>
            <a:endParaRPr lang="en-US" dirty="0"/>
          </a:p>
          <a:p>
            <a:pPr marL="457200" indent="-457200">
              <a:lnSpc>
                <a:spcPts val="3100"/>
              </a:lnSpc>
              <a:spcBef>
                <a:spcPts val="1200"/>
              </a:spcBef>
              <a:buFont typeface="Arial" panose="020B0604020202020204" pitchFamily="34" charset="0"/>
              <a:buChar char="•"/>
            </a:pPr>
            <a:r>
              <a:rPr lang="es" dirty="0"/>
              <a:t>Todos los viajes desde casa hasta la sede de la CSM, incluido el pasaje aéreo si es necesario.</a:t>
            </a:r>
          </a:p>
          <a:p>
            <a:pPr marL="457200" indent="-457200">
              <a:lnSpc>
                <a:spcPts val="3100"/>
              </a:lnSpc>
              <a:spcBef>
                <a:spcPts val="1200"/>
              </a:spcBef>
              <a:buFont typeface="Arial" panose="020B0604020202020204" pitchFamily="34" charset="0"/>
              <a:buChar char="•"/>
            </a:pPr>
            <a:r>
              <a:rPr lang="es" dirty="0"/>
              <a:t>Comidas</a:t>
            </a:r>
          </a:p>
          <a:p>
            <a:pPr marL="457200" indent="-457200">
              <a:lnSpc>
                <a:spcPts val="3100"/>
              </a:lnSpc>
              <a:spcBef>
                <a:spcPts val="1200"/>
              </a:spcBef>
              <a:buFont typeface="Arial" panose="020B0604020202020204" pitchFamily="34" charset="0"/>
              <a:buChar char="•"/>
            </a:pPr>
            <a:r>
              <a:rPr lang="es" dirty="0"/>
              <a:t>Hotel ( </a:t>
            </a:r>
            <a:r>
              <a:rPr lang="es" sz="1200" b="0" i="1" u="none" strike="noStrike" kern="1200" baseline="0" dirty="0">
                <a:solidFill>
                  <a:schemeClr val="tx1"/>
                </a:solidFill>
                <a:latin typeface="Century Gothic" panose="020B0502020202020204" pitchFamily="34" charset="0"/>
                <a:ea typeface="+mn-ea"/>
                <a:cs typeface="+mn-cs"/>
              </a:rPr>
              <a:t>Nota </a:t>
            </a:r>
            <a:r>
              <a:rPr lang="es" sz="1200" b="0" i="0" u="none" strike="noStrike" kern="1200" baseline="0" dirty="0">
                <a:solidFill>
                  <a:schemeClr val="tx1"/>
                </a:solidFill>
                <a:latin typeface="Century Gothic" panose="020B0502020202020204" pitchFamily="34" charset="0"/>
                <a:ea typeface="+mn-ea"/>
                <a:cs typeface="+mn-cs"/>
              </a:rPr>
              <a:t>: las habitaciones de la CSM para viajeros financiados están organizadas por los Servicios Mundiales)</a:t>
            </a:r>
            <a:endParaRPr lang="en-US" dirty="0"/>
          </a:p>
          <a:p>
            <a:pPr marL="457200" indent="-457200">
              <a:lnSpc>
                <a:spcPts val="3100"/>
              </a:lnSpc>
              <a:spcBef>
                <a:spcPts val="1200"/>
              </a:spcBef>
              <a:buFont typeface="Arial" panose="020B0604020202020204" pitchFamily="34" charset="0"/>
              <a:buChar char="•"/>
            </a:pPr>
            <a:r>
              <a:rPr lang="es" dirty="0"/>
              <a:t>Estacionamiento si es necesario</a:t>
            </a:r>
          </a:p>
          <a:p>
            <a:endParaRPr lang="en-US" dirty="0"/>
          </a:p>
          <a:p>
            <a:r>
              <a:rPr lang="es" sz="1200" b="0" i="0" u="none" strike="noStrike" kern="1200" baseline="0" dirty="0">
                <a:solidFill>
                  <a:schemeClr val="tx1"/>
                </a:solidFill>
                <a:latin typeface="Century Gothic" panose="020B0502020202020204" pitchFamily="34" charset="0"/>
                <a:ea typeface="+mn-ea"/>
                <a:cs typeface="+mn-cs"/>
              </a:rPr>
              <a:t>Los viajeros financiados por los SMNAque asistan a la CSM también recibirán vales para compartir el viaje para cubrir su traslado desde el aeropuerto hasta el hotel y de regreso.</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53</a:t>
            </a:fld>
            <a:endParaRPr lang="en-US"/>
          </a:p>
        </p:txBody>
      </p:sp>
    </p:spTree>
    <p:extLst>
      <p:ext uri="{BB962C8B-B14F-4D97-AF65-F5344CB8AC3E}">
        <p14:creationId xmlns:p14="http://schemas.microsoft.com/office/powerpoint/2010/main" val="3852565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pPr>
              <a:lnSpc>
                <a:spcPts val="3100"/>
              </a:lnSpc>
              <a:spcBef>
                <a:spcPts val="2400"/>
              </a:spcBef>
            </a:pPr>
            <a:r>
              <a:rPr lang="es" dirty="0"/>
              <a:t>La junta propone dos cambios principales a la política de reembolso para el próximo ciclo, que entrará en vigor el 1 de julio de 2026.</a:t>
            </a:r>
          </a:p>
          <a:p>
            <a:pPr>
              <a:lnSpc>
                <a:spcPts val="3100"/>
              </a:lnSpc>
              <a:spcBef>
                <a:spcPts val="2400"/>
              </a:spcBef>
            </a:pPr>
            <a:endParaRPr lang="en-US" dirty="0"/>
          </a:p>
          <a:p>
            <a:r>
              <a:rPr lang="es" sz="1200" b="0" i="0" u="none" strike="noStrike" kern="1200" baseline="0" dirty="0">
                <a:solidFill>
                  <a:schemeClr val="tx1"/>
                </a:solidFill>
                <a:latin typeface="Century Gothic" panose="020B0502020202020204" pitchFamily="34" charset="0"/>
                <a:ea typeface="+mn-ea"/>
                <a:cs typeface="+mn-cs"/>
              </a:rPr>
              <a:t>En primer lugar, todos los viajeros seguirán teniendo que rellenar un informe de gastos, pero solo se exigirán recibos si un viajero excede el importe diario de comidas y gastos imprevistos o por pasajes de avión u otros gastos de transporte y extras de viaje.</a:t>
            </a:r>
          </a:p>
          <a:p>
            <a:endParaRPr lang="en-U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En segundo lugar, estamos adoptando las tarifas del gobierno de EE. UU. para comidas y gastos imprevistos. Para viajes dentro de EE. UU., la tarifa actual por día para las principales ciudades es de $86 y para otras localidades es de $74. La junta propone usar una tarifa de $75 por día, un aumento de $5 con respecto a las tarifas del período 2023-2026. Usar estas tarifas significa menos necesidad de respaldo de contabilidad. La política propuesta también otorga a la Junta Mundial (JM) la libertad de aumentar las tarifas antes de la próxima CSM, tras informar a los participantes de la Conferencia si tal decisión parece necesaria. Esto parece prudente dada la duración del ciclo de Conferencia. Usar estas tarifas es coherente con las prácticas actuales de los SMNA para viajes internacionales y tarifas de kilometraje y requiere un mantenimiento de registros mucho menor.</a:t>
            </a:r>
            <a:endParaRPr lang="en-US" sz="1200" b="0" i="0" u="none" strike="noStrike" kern="1200" baseline="0" dirty="0">
              <a:solidFill>
                <a:schemeClr val="tx1"/>
              </a:solidFill>
              <a:latin typeface="Century Gothic" panose="020B0502020202020204" pitchFamily="34" charset="0"/>
              <a:ea typeface="+mn-ea"/>
              <a:cs typeface="+mn-cs"/>
            </a:endParaRPr>
          </a:p>
          <a:p>
            <a:endParaRPr lang="e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Más información sobre la política en general y cada uno de estos cambios se encuentra en el VAC.</a:t>
            </a:r>
          </a:p>
          <a:p>
            <a:endParaRPr lang="en-US" sz="1200" b="0" i="0" u="none" strike="noStrike" kern="1200" baseline="0" dirty="0">
              <a:solidFill>
                <a:schemeClr val="tx1"/>
              </a:solidFill>
              <a:latin typeface="Century Gothic" panose="020B050202020202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54</a:t>
            </a:fld>
            <a:endParaRPr lang="en-US"/>
          </a:p>
        </p:txBody>
      </p:sp>
    </p:spTree>
    <p:extLst>
      <p:ext uri="{BB962C8B-B14F-4D97-AF65-F5344CB8AC3E}">
        <p14:creationId xmlns:p14="http://schemas.microsoft.com/office/powerpoint/2010/main" val="9144524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pPr marL="0" indent="0">
              <a:buFont typeface="Arial" panose="020B0604020202020204" pitchFamily="34" charset="0"/>
              <a:buNone/>
            </a:pPr>
            <a:r>
              <a:rPr lang="es" sz="1200" dirty="0">
                <a:solidFill>
                  <a:srgbClr val="572528"/>
                </a:solidFill>
              </a:rPr>
              <a:t>Moción 21 adoptar la política de reembolso 2026-2029</a:t>
            </a:r>
            <a:endParaRPr lang="en-US" sz="1200"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55</a:t>
            </a:fld>
            <a:endParaRPr lang="en-US"/>
          </a:p>
        </p:txBody>
      </p:sp>
    </p:spTree>
    <p:extLst>
      <p:ext uri="{BB962C8B-B14F-4D97-AF65-F5344CB8AC3E}">
        <p14:creationId xmlns:p14="http://schemas.microsoft.com/office/powerpoint/2010/main" val="17303763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 sz="1200" b="0" i="0" u="none" strike="noStrike" kern="1200" baseline="0" dirty="0">
                <a:solidFill>
                  <a:schemeClr val="tx1"/>
                </a:solidFill>
                <a:latin typeface="Century Gothic" panose="020B0502020202020204" pitchFamily="34" charset="0"/>
                <a:ea typeface="+mn-ea"/>
                <a:cs typeface="+mn-cs"/>
              </a:rPr>
              <a:t>Las regiones pudieron enviar material antes del 3 de enero para</a:t>
            </a:r>
            <a:r>
              <a:rPr lang="es" sz="1200" b="0" i="0" u="none" strike="noStrike" kern="1200" baseline="30000" dirty="0">
                <a:solidFill>
                  <a:schemeClr val="tx1"/>
                </a:solidFill>
                <a:latin typeface="Century Gothic" panose="020B0502020202020204" pitchFamily="34" charset="0"/>
                <a:ea typeface="+mn-ea"/>
                <a:cs typeface="+mn-cs"/>
              </a:rPr>
              <a:t> </a:t>
            </a:r>
            <a:r>
              <a:rPr lang="es" sz="1200" b="0" i="0" u="none" strike="noStrike" kern="1200" baseline="0" dirty="0">
                <a:solidFill>
                  <a:schemeClr val="tx1"/>
                </a:solidFill>
                <a:latin typeface="Century Gothic" panose="020B0502020202020204" pitchFamily="34" charset="0"/>
                <a:ea typeface="+mn-ea"/>
                <a:cs typeface="+mn-cs"/>
              </a:rPr>
              <a:t>su publicación en el VAC. La región de Arizona envió una idea a la CSM para su consideración.</a:t>
            </a:r>
          </a:p>
          <a:p>
            <a:endParaRPr lang="en-US" sz="1200" b="0" i="0" u="none" strike="noStrike" kern="1200" baseline="0" dirty="0">
              <a:solidFill>
                <a:schemeClr val="tx1"/>
              </a:solidFill>
              <a:latin typeface="Century Gothic" panose="020B0502020202020204" pitchFamily="34" charset="0"/>
              <a:ea typeface="+mn-ea"/>
              <a:cs typeface="+mn-cs"/>
            </a:endParaRPr>
          </a:p>
          <a:p>
            <a:pPr>
              <a:lnSpc>
                <a:spcPts val="3100"/>
              </a:lnSpc>
              <a:spcBef>
                <a:spcPts val="1200"/>
              </a:spcBef>
            </a:pPr>
            <a:r>
              <a:rPr lang="es" sz="1200" dirty="0"/>
              <a:t>Idea/solicitud: </a:t>
            </a:r>
            <a:r>
              <a:rPr lang="es" sz="1200" b="0" dirty="0"/>
              <a:t>Permitir que el tiempo y los materiales de los SMNA contabilice claramente en el informe anual la literatura subsidiada y gratuita para las comunidades desatendidas, en comparación con los miembros encarcelados. Incluir la partida correspondiente al costo de los productos versus el precio de venta.</a:t>
            </a:r>
          </a:p>
          <a:p>
            <a:pPr>
              <a:lnSpc>
                <a:spcPts val="3100"/>
              </a:lnSpc>
              <a:spcBef>
                <a:spcPts val="1200"/>
              </a:spcBef>
            </a:pPr>
            <a:endParaRPr lang="es" sz="1200" dirty="0"/>
          </a:p>
          <a:p>
            <a:pPr>
              <a:lnSpc>
                <a:spcPts val="3100"/>
              </a:lnSpc>
              <a:spcBef>
                <a:spcPts val="1200"/>
              </a:spcBef>
            </a:pPr>
            <a:r>
              <a:rPr lang="es" sz="1200" dirty="0"/>
              <a:t>Objetivo: i</a:t>
            </a:r>
            <a:r>
              <a:rPr lang="es" sz="1200" b="0" dirty="0"/>
              <a:t>nformar plenamente a los grupos y miembros sobre cómo los SMNA contabilizan la literatura donada, subvencionada y gratuita. De esta manera, los grupos pueden tomar decisiones informadas sobre los presupuestos de los SMNA.</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56</a:t>
            </a:fld>
            <a:endParaRPr lang="en-US"/>
          </a:p>
        </p:txBody>
      </p:sp>
    </p:spTree>
    <p:extLst>
      <p:ext uri="{BB962C8B-B14F-4D97-AF65-F5344CB8AC3E}">
        <p14:creationId xmlns:p14="http://schemas.microsoft.com/office/powerpoint/2010/main" val="30355891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 dirty="0"/>
              <a:t>¡Esta presentación en PowerPoint está publicada en na.org/conference junto con muchos otros recursos relacionados con la CSM!</a:t>
            </a:r>
          </a:p>
        </p:txBody>
      </p:sp>
      <p:sp>
        <p:nvSpPr>
          <p:cNvPr id="4" name="Slide Number Placeholder 3"/>
          <p:cNvSpPr>
            <a:spLocks noGrp="1"/>
          </p:cNvSpPr>
          <p:nvPr>
            <p:ph type="sldNum" sz="quarter" idx="5"/>
          </p:nvPr>
        </p:nvSpPr>
        <p:spPr/>
        <p:txBody>
          <a:bodyPr/>
          <a:lstStyle/>
          <a:p>
            <a:fld id="{763812F2-32ED-CF4C-8C3A-6D2A8F76515E}" type="slidenum">
              <a:rPr lang="en-US" smtClean="0"/>
              <a:pPr/>
              <a:t>57</a:t>
            </a:fld>
            <a:endParaRPr lang="en-US"/>
          </a:p>
        </p:txBody>
      </p:sp>
    </p:spTree>
    <p:extLst>
      <p:ext uri="{BB962C8B-B14F-4D97-AF65-F5344CB8AC3E}">
        <p14:creationId xmlns:p14="http://schemas.microsoft.com/office/powerpoint/2010/main" val="40371027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 dirty="0"/>
              <a:t>No olviden llenar la encuesta del IAC en na.org/surveys.</a:t>
            </a:r>
          </a:p>
          <a:p>
            <a:endParaRPr lang="en-US" dirty="0"/>
          </a:p>
          <a:p>
            <a:r>
              <a:rPr lang="es" dirty="0"/>
              <a:t>La encuesta pide a los miembros, grupos y organismos de servicio que seleccionen prioridades para el material de servicio, la literatura y los temas de debate para el próximo ciclo.</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58</a:t>
            </a:fld>
            <a:endParaRPr lang="en-US"/>
          </a:p>
        </p:txBody>
      </p:sp>
    </p:spTree>
    <p:extLst>
      <p:ext uri="{BB962C8B-B14F-4D97-AF65-F5344CB8AC3E}">
        <p14:creationId xmlns:p14="http://schemas.microsoft.com/office/powerpoint/2010/main" val="3167405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 sz="1200" b="0" i="0" u="none" strike="noStrike" kern="1200" baseline="0" noProof="0" dirty="0">
                <a:solidFill>
                  <a:schemeClr val="tx1"/>
                </a:solidFill>
                <a:latin typeface="Century Gothic" panose="020B0502020202020204" pitchFamily="34" charset="0"/>
                <a:ea typeface="+mn-ea"/>
                <a:cs typeface="+mn-cs"/>
              </a:rPr>
              <a:t>Desde 2016, la junta ha ofrecido planes de proyectos generales para literatura, material de servicio y proyectos de temas de debate.</a:t>
            </a:r>
          </a:p>
          <a:p>
            <a:endParaRPr lang="es" sz="1200" b="0" i="0" u="none" strike="noStrike" kern="1200" baseline="0" noProof="0" dirty="0">
              <a:solidFill>
                <a:schemeClr val="tx1"/>
              </a:solidFill>
              <a:latin typeface="Century Gothic" panose="020B0502020202020204" pitchFamily="34" charset="0"/>
              <a:ea typeface="+mn-ea"/>
              <a:cs typeface="+mn-cs"/>
            </a:endParaRPr>
          </a:p>
          <a:p>
            <a:r>
              <a:rPr lang="es" sz="1200" b="0" i="0" u="none" strike="noStrike" kern="1200" baseline="0" noProof="0" dirty="0">
                <a:solidFill>
                  <a:schemeClr val="tx1"/>
                </a:solidFill>
                <a:latin typeface="Century Gothic" panose="020B0502020202020204" pitchFamily="34" charset="0"/>
                <a:ea typeface="+mn-ea"/>
                <a:cs typeface="+mn-cs"/>
              </a:rPr>
              <a:t>La conferencia decide el enfoque de estos planes utilizando los resultados de la Encuesta del IAC</a:t>
            </a:r>
            <a:r>
              <a:rPr lang="es" sz="1200" b="0" i="1" u="none" strike="noStrike" kern="1200" baseline="0" noProof="0" dirty="0">
                <a:solidFill>
                  <a:schemeClr val="tx1"/>
                </a:solidFill>
                <a:latin typeface="Century Gothic" panose="020B0502020202020204" pitchFamily="34" charset="0"/>
                <a:ea typeface="+mn-ea"/>
                <a:cs typeface="+mn-cs"/>
              </a:rPr>
              <a:t> </a:t>
            </a:r>
            <a:r>
              <a:rPr lang="es" sz="1200" b="0" i="0" u="none" strike="noStrike" kern="1200" baseline="0" noProof="0" dirty="0">
                <a:solidFill>
                  <a:schemeClr val="tx1"/>
                </a:solidFill>
                <a:latin typeface="Century Gothic" panose="020B0502020202020204" pitchFamily="34" charset="0"/>
                <a:ea typeface="+mn-ea"/>
                <a:cs typeface="+mn-cs"/>
              </a:rPr>
              <a:t>como recurso. Los debates en la conferencia contribuyen a la definición de todos los planes del proyecto.</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6</a:t>
            </a:fld>
            <a:endParaRPr lang="en-US"/>
          </a:p>
        </p:txBody>
      </p:sp>
    </p:spTree>
    <p:extLst>
      <p:ext uri="{BB962C8B-B14F-4D97-AF65-F5344CB8AC3E}">
        <p14:creationId xmlns:p14="http://schemas.microsoft.com/office/powerpoint/2010/main" val="2146741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ES_tradnl" sz="1200" b="0" i="0" u="none" strike="noStrike" kern="1200" baseline="0" noProof="0" dirty="0">
                <a:solidFill>
                  <a:schemeClr val="tx1"/>
                </a:solidFill>
                <a:latin typeface="Century Gothic" panose="020B0502020202020204" pitchFamily="34" charset="0"/>
                <a:ea typeface="+mn-ea"/>
                <a:cs typeface="+mn-cs"/>
              </a:rPr>
              <a:t>El trabajo del proyecto se realizará mediante grupos de trabajo virtuales, reuniones web abiertas, encuestas en línea para obtener la opinión de la confraternidad y grupos focales virtuales. Esto reduce los costos del proyecto y permite la participación de más miembros.</a:t>
            </a:r>
          </a:p>
          <a:p>
            <a:endParaRPr lang="es-ES_tradnl" sz="1200" b="0" i="0" u="none" strike="noStrike" kern="1200" baseline="0" noProof="0" dirty="0">
              <a:solidFill>
                <a:schemeClr val="tx1"/>
              </a:solidFill>
              <a:latin typeface="Century Gothic" panose="020B0502020202020204" pitchFamily="34" charset="0"/>
              <a:ea typeface="+mn-ea"/>
              <a:cs typeface="+mn-cs"/>
            </a:endParaRPr>
          </a:p>
          <a:p>
            <a:r>
              <a:rPr lang="es-ES_tradnl" sz="1200" b="0" i="0" u="none" strike="noStrike" kern="1200" baseline="0" noProof="0" dirty="0">
                <a:solidFill>
                  <a:schemeClr val="tx1"/>
                </a:solidFill>
                <a:latin typeface="Century Gothic" panose="020B0502020202020204" pitchFamily="34" charset="0"/>
                <a:ea typeface="+mn-ea"/>
                <a:cs typeface="+mn-cs"/>
              </a:rPr>
              <a:t>Después de la CSM 2026, la Junta Mundial actualizará el formulario de voluntariado para grupos focales que se encuentra publicado en na.org/</a:t>
            </a:r>
            <a:r>
              <a:rPr lang="es-ES_tradnl" sz="1200" b="0" i="1" u="none" strike="noStrike" kern="1200" baseline="0" noProof="0" dirty="0">
                <a:solidFill>
                  <a:schemeClr val="tx1"/>
                </a:solidFill>
                <a:latin typeface="Century Gothic" panose="020B0502020202020204" pitchFamily="34" charset="0"/>
                <a:ea typeface="+mn-ea"/>
                <a:cs typeface="+mn-cs"/>
              </a:rPr>
              <a:t>projects</a:t>
            </a:r>
            <a:r>
              <a:rPr lang="es-ES_tradnl" sz="1200" b="0" i="0" u="none" strike="noStrike" kern="1200" baseline="0" noProof="0" dirty="0">
                <a:solidFill>
                  <a:schemeClr val="tx1"/>
                </a:solidFill>
                <a:latin typeface="Century Gothic" panose="020B0502020202020204" pitchFamily="34" charset="0"/>
                <a:ea typeface="+mn-ea"/>
                <a:cs typeface="+mn-cs"/>
              </a:rPr>
              <a:t> para reflejar la ayuda que se necesita para los proyectos y otras tareas del próximo ciclo. Se anima a todos los miembros interesados a completarlo.</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7</a:t>
            </a:fld>
            <a:endParaRPr lang="en-US"/>
          </a:p>
        </p:txBody>
      </p:sp>
    </p:spTree>
    <p:extLst>
      <p:ext uri="{BB962C8B-B14F-4D97-AF65-F5344CB8AC3E}">
        <p14:creationId xmlns:p14="http://schemas.microsoft.com/office/powerpoint/2010/main" val="1519622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ES_tradnl" sz="1200" b="0" i="0" u="none" strike="noStrike" kern="1200" baseline="0" noProof="0" dirty="0">
                <a:solidFill>
                  <a:schemeClr val="tx1"/>
                </a:solidFill>
                <a:latin typeface="Century Gothic" panose="020B0502020202020204" pitchFamily="34" charset="0"/>
                <a:ea typeface="+mn-ea"/>
                <a:cs typeface="+mn-cs"/>
              </a:rPr>
              <a:t>El desarrollo colaborativo del Plan Estratégico 2026-2029 y la Encuesta del IAC</a:t>
            </a:r>
            <a:r>
              <a:rPr lang="es-ES_tradnl" sz="1200" b="0" i="1" u="none" strike="noStrike" kern="1200" baseline="0" noProof="0" dirty="0">
                <a:solidFill>
                  <a:schemeClr val="tx1"/>
                </a:solidFill>
                <a:latin typeface="Century Gothic" panose="020B0502020202020204" pitchFamily="34" charset="0"/>
                <a:ea typeface="+mn-ea"/>
                <a:cs typeface="+mn-cs"/>
              </a:rPr>
              <a:t> 2026 </a:t>
            </a:r>
            <a:r>
              <a:rPr lang="es-ES_tradnl" sz="1200" b="0" i="0" u="none" strike="noStrike" kern="1200" baseline="0" noProof="0" dirty="0">
                <a:solidFill>
                  <a:schemeClr val="tx1"/>
                </a:solidFill>
                <a:latin typeface="Century Gothic" panose="020B0502020202020204" pitchFamily="34" charset="0"/>
                <a:ea typeface="+mn-ea"/>
                <a:cs typeface="+mn-cs"/>
              </a:rPr>
              <a:t>hace que estos planes de proyecto sean diferentes a los de ciclos anteriores.</a:t>
            </a:r>
          </a:p>
          <a:p>
            <a:r>
              <a:rPr lang="es-ES_tradnl" sz="1200" b="0" i="0" u="none" strike="noStrike" kern="1200" baseline="0" noProof="0" dirty="0">
                <a:solidFill>
                  <a:schemeClr val="tx1"/>
                </a:solidFill>
                <a:latin typeface="Century Gothic" panose="020B0502020202020204" pitchFamily="34" charset="0"/>
                <a:ea typeface="+mn-ea"/>
                <a:cs typeface="+mn-cs"/>
              </a:rPr>
              <a:t>Todos los objetivos del plan estratégico se enumeran en los proyectos correspondientes, con la excepción de los dos últimos objetivos del Servicio Mundial de NA: </a:t>
            </a:r>
            <a:r>
              <a:rPr lang="es-ES_tradnl" sz="1200" b="0" i="1" u="none" strike="noStrike" kern="1200" baseline="0" noProof="0" dirty="0">
                <a:solidFill>
                  <a:schemeClr val="tx1"/>
                </a:solidFill>
                <a:latin typeface="Century Gothic" panose="020B0502020202020204" pitchFamily="34" charset="0"/>
                <a:ea typeface="+mn-ea"/>
                <a:cs typeface="+mn-cs"/>
              </a:rPr>
              <a:t>Futuro de la Convención Mundial </a:t>
            </a:r>
            <a:r>
              <a:rPr lang="es-ES_tradnl" sz="1200" b="0" i="0" u="none" strike="noStrike" kern="1200" baseline="0" noProof="0" dirty="0">
                <a:solidFill>
                  <a:schemeClr val="tx1"/>
                </a:solidFill>
                <a:latin typeface="Century Gothic" panose="020B0502020202020204" pitchFamily="34" charset="0"/>
                <a:ea typeface="+mn-ea"/>
                <a:cs typeface="+mn-cs"/>
              </a:rPr>
              <a:t>y </a:t>
            </a:r>
            <a:r>
              <a:rPr lang="es-ES_tradnl" sz="1200" b="0" i="1" u="none" strike="noStrike" kern="1200" baseline="0" noProof="0" dirty="0">
                <a:solidFill>
                  <a:schemeClr val="tx1"/>
                </a:solidFill>
                <a:latin typeface="Century Gothic" panose="020B0502020202020204" pitchFamily="34" charset="0"/>
                <a:ea typeface="+mn-ea"/>
                <a:cs typeface="+mn-cs"/>
              </a:rPr>
              <a:t>Sostenibilidad de los SMNA </a:t>
            </a:r>
            <a:r>
              <a:rPr lang="es-ES_tradnl" sz="1200" b="0" i="0" u="none" strike="noStrike" kern="1200" baseline="0" noProof="0" dirty="0">
                <a:solidFill>
                  <a:schemeClr val="tx1"/>
                </a:solidFill>
                <a:latin typeface="Century Gothic" panose="020B0502020202020204" pitchFamily="34" charset="0"/>
                <a:ea typeface="+mn-ea"/>
                <a:cs typeface="+mn-cs"/>
              </a:rPr>
              <a:t>. Ambos se consideran servicios rutinarios o esenciales y son responsabilidades continuas de la Junta Mundial; por lo tanto, no requieren planes de proyecto separados.</a:t>
            </a:r>
          </a:p>
          <a:p>
            <a:endParaRPr lang="es-ES_tradnl" sz="1200" b="0" i="0" u="none" strike="noStrike" kern="1200" baseline="0" noProof="0" dirty="0">
              <a:solidFill>
                <a:schemeClr val="tx1"/>
              </a:solidFill>
              <a:latin typeface="Century Gothic" panose="020B0502020202020204" pitchFamily="34" charset="0"/>
              <a:ea typeface="+mn-ea"/>
              <a:cs typeface="+mn-cs"/>
            </a:endParaRPr>
          </a:p>
          <a:p>
            <a:r>
              <a:rPr lang="es-ES_tradnl" sz="1200" b="0" i="0" u="none" strike="noStrike" kern="1200" baseline="0" noProof="0" dirty="0">
                <a:solidFill>
                  <a:schemeClr val="tx1"/>
                </a:solidFill>
                <a:latin typeface="Century Gothic" panose="020B0502020202020204" pitchFamily="34" charset="0"/>
                <a:ea typeface="+mn-ea"/>
                <a:cs typeface="+mn-cs"/>
              </a:rPr>
              <a:t>Las listas de la Encuesta del IAC</a:t>
            </a:r>
            <a:r>
              <a:rPr lang="es-ES_tradnl" sz="1200" b="0" i="1" u="none" strike="noStrike" kern="1200" baseline="0" noProof="0" dirty="0">
                <a:solidFill>
                  <a:schemeClr val="tx1"/>
                </a:solidFill>
                <a:latin typeface="Century Gothic" panose="020B0502020202020204" pitchFamily="34" charset="0"/>
                <a:ea typeface="+mn-ea"/>
                <a:cs typeface="+mn-cs"/>
              </a:rPr>
              <a:t> </a:t>
            </a:r>
            <a:r>
              <a:rPr lang="es-ES_tradnl" sz="1200" b="0" i="0" u="none" strike="noStrike" kern="1200" baseline="0" noProof="0" dirty="0">
                <a:solidFill>
                  <a:schemeClr val="tx1"/>
                </a:solidFill>
                <a:latin typeface="Century Gothic" panose="020B0502020202020204" pitchFamily="34" charset="0"/>
                <a:ea typeface="+mn-ea"/>
                <a:cs typeface="+mn-cs"/>
              </a:rPr>
              <a:t>también se reflejan en los planes de proyecto correspondientes para facilitar la comprensión de cómo se integran los componentes de la planificación. A medida que la CSM continúa perfeccionando el nuevo proceso de planificación, la conexión entre estos elementos (el plan estratégico de los SMNA, la Encuesta del IAC</a:t>
            </a:r>
            <a:r>
              <a:rPr lang="es-ES_tradnl" sz="1200" b="0" i="1" u="none" strike="noStrike" kern="1200" baseline="0" noProof="0" dirty="0">
                <a:solidFill>
                  <a:schemeClr val="tx1"/>
                </a:solidFill>
                <a:latin typeface="Century Gothic" panose="020B0502020202020204" pitchFamily="34" charset="0"/>
                <a:ea typeface="+mn-ea"/>
                <a:cs typeface="+mn-cs"/>
              </a:rPr>
              <a:t> </a:t>
            </a:r>
            <a:r>
              <a:rPr lang="es-ES_tradnl" sz="1200" b="0" i="0" u="none" strike="noStrike" kern="1200" baseline="0" noProof="0" dirty="0">
                <a:solidFill>
                  <a:schemeClr val="tx1"/>
                </a:solidFill>
                <a:latin typeface="Century Gothic" panose="020B0502020202020204" pitchFamily="34" charset="0"/>
                <a:ea typeface="+mn-ea"/>
                <a:cs typeface="+mn-cs"/>
              </a:rPr>
              <a:t>y los planes de proyecto) debería ser más fluida.</a:t>
            </a:r>
            <a:endParaRPr lang="es-ES_tradnl" noProof="0"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8</a:t>
            </a:fld>
            <a:endParaRPr lang="en-US"/>
          </a:p>
        </p:txBody>
      </p:sp>
    </p:spTree>
    <p:extLst>
      <p:ext uri="{BB962C8B-B14F-4D97-AF65-F5344CB8AC3E}">
        <p14:creationId xmlns:p14="http://schemas.microsoft.com/office/powerpoint/2010/main" val="1344167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pPr marL="0" indent="0">
              <a:spcBef>
                <a:spcPts val="400"/>
              </a:spcBef>
              <a:buNone/>
            </a:pPr>
            <a:r>
              <a:rPr lang="es-ES_tradnl" sz="1200" b="0" noProof="0" dirty="0">
                <a:solidFill>
                  <a:srgbClr val="572528"/>
                </a:solidFill>
              </a:rPr>
              <a:t>En su pantalla, verá cómo se mostrarán los objetivos en las siguientes diapositivas sobre los planes de proyecto. Consulte el VAC para ver las soluciones incluidas en dichos objetivos y los elementos correspondientes de la encuesta del IAC</a:t>
            </a:r>
            <a:r>
              <a:rPr lang="es-ES_tradnl" sz="1200" b="0" i="1" noProof="0" dirty="0">
                <a:solidFill>
                  <a:srgbClr val="572528"/>
                </a:solidFill>
              </a:rPr>
              <a:t> </a:t>
            </a:r>
            <a:r>
              <a:rPr lang="es-ES_tradnl" sz="1200" b="0" noProof="0" dirty="0">
                <a:solidFill>
                  <a:srgbClr val="572528"/>
                </a:solidFill>
              </a:rPr>
              <a:t>incluidos en algunos planes de proyecto.</a:t>
            </a:r>
          </a:p>
          <a:p>
            <a:pPr marL="0" indent="0">
              <a:spcBef>
                <a:spcPts val="400"/>
              </a:spcBef>
              <a:buNone/>
            </a:pPr>
            <a:endParaRPr lang="es-ES_tradnl" sz="1200" b="0" noProof="0" dirty="0">
              <a:solidFill>
                <a:srgbClr val="572528"/>
              </a:solidFill>
            </a:endParaRPr>
          </a:p>
          <a:p>
            <a:pPr marL="0" indent="0">
              <a:spcBef>
                <a:spcPts val="400"/>
              </a:spcBef>
              <a:buNone/>
            </a:pPr>
            <a:r>
              <a:rPr lang="es-ES_tradnl" sz="1200" b="0" i="1" noProof="0" dirty="0">
                <a:solidFill>
                  <a:srgbClr val="572528"/>
                </a:solidFill>
              </a:rPr>
              <a:t>El IAC </a:t>
            </a:r>
            <a:r>
              <a:rPr lang="es-ES_tradnl" sz="1200" b="0" noProof="0" dirty="0">
                <a:solidFill>
                  <a:srgbClr val="572528"/>
                </a:solidFill>
              </a:rPr>
              <a:t>2026 (que está publicado en na.org/conference) contiene un ensayo sobre el Plan Estratégico y más información sobre la Encuesta del IAC</a:t>
            </a:r>
            <a:r>
              <a:rPr lang="es-ES_tradnl" sz="1200" b="0" i="1" noProof="0" dirty="0">
                <a:solidFill>
                  <a:srgbClr val="572528"/>
                </a:solidFill>
              </a:rPr>
              <a:t>.</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9</a:t>
            </a:fld>
            <a:endParaRPr lang="en-US"/>
          </a:p>
        </p:txBody>
      </p:sp>
    </p:spTree>
    <p:extLst>
      <p:ext uri="{BB962C8B-B14F-4D97-AF65-F5344CB8AC3E}">
        <p14:creationId xmlns:p14="http://schemas.microsoft.com/office/powerpoint/2010/main" val="14265735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4" name="Picture 3" descr="A colorful striped background with text&#10;&#10;Description automatically generated">
            <a:extLst>
              <a:ext uri="{FF2B5EF4-FFF2-40B4-BE49-F238E27FC236}">
                <a16:creationId xmlns:a16="http://schemas.microsoft.com/office/drawing/2014/main" id="{F0BE17D9-DE67-0B6E-380B-593D375EB8BB}"/>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62938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16737"/>
        </a:solidFill>
        <a:effectLst/>
      </p:bgPr>
    </p:bg>
    <p:spTree>
      <p:nvGrpSpPr>
        <p:cNvPr id="1" name=""/>
        <p:cNvGrpSpPr/>
        <p:nvPr/>
      </p:nvGrpSpPr>
      <p:grpSpPr>
        <a:xfrm>
          <a:off x="0" y="0"/>
          <a:ext cx="0" cy="0"/>
          <a:chOff x="0" y="0"/>
          <a:chExt cx="0" cy="0"/>
        </a:xfrm>
      </p:grpSpPr>
      <p:pic>
        <p:nvPicPr>
          <p:cNvPr id="3" name="Picture 2" descr="A black background with a black square&#10;&#10;Description automatically generated with medium confidence">
            <a:extLst>
              <a:ext uri="{FF2B5EF4-FFF2-40B4-BE49-F238E27FC236}">
                <a16:creationId xmlns:a16="http://schemas.microsoft.com/office/drawing/2014/main" id="{DED35BCC-B212-65F1-81F3-7951DCADCE86}"/>
              </a:ext>
            </a:extLst>
          </p:cNvPr>
          <p:cNvPicPr>
            <a:picLocks noChangeAspect="1"/>
          </p:cNvPicPr>
          <p:nvPr userDrawn="1"/>
        </p:nvPicPr>
        <p:blipFill>
          <a:blip r:embed="rId2">
            <a:lum bright="70000" contrast="-70000"/>
          </a:blip>
          <a:stretch>
            <a:fillRect/>
          </a:stretch>
        </p:blipFill>
        <p:spPr>
          <a:xfrm>
            <a:off x="0" y="0"/>
            <a:ext cx="12182142" cy="6858000"/>
          </a:xfrm>
          <a:prstGeom prst="rect">
            <a:avLst/>
          </a:prstGeom>
        </p:spPr>
      </p:pic>
    </p:spTree>
    <p:extLst>
      <p:ext uri="{BB962C8B-B14F-4D97-AF65-F5344CB8AC3E}">
        <p14:creationId xmlns:p14="http://schemas.microsoft.com/office/powerpoint/2010/main" val="2897748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6" name="Picture 5" descr="A white surface with a black border&#10;&#10;Description automatically generated with medium confidence">
            <a:extLst>
              <a:ext uri="{FF2B5EF4-FFF2-40B4-BE49-F238E27FC236}">
                <a16:creationId xmlns:a16="http://schemas.microsoft.com/office/drawing/2014/main" id="{4C94DA94-C70E-9696-8D02-88A5AF068B7C}"/>
              </a:ext>
            </a:extLst>
          </p:cNvPr>
          <p:cNvPicPr>
            <a:picLocks noChangeAspect="1"/>
          </p:cNvPicPr>
          <p:nvPr userDrawn="1"/>
        </p:nvPicPr>
        <p:blipFill rotWithShape="1">
          <a:blip r:embed="rId2"/>
          <a:srcRect l="-1" r="332"/>
          <a:stretch/>
        </p:blipFill>
        <p:spPr>
          <a:xfrm>
            <a:off x="0" y="0"/>
            <a:ext cx="12192000" cy="6858000"/>
          </a:xfrm>
          <a:prstGeom prst="rect">
            <a:avLst/>
          </a:prstGeom>
        </p:spPr>
      </p:pic>
    </p:spTree>
    <p:extLst>
      <p:ext uri="{BB962C8B-B14F-4D97-AF65-F5344CB8AC3E}">
        <p14:creationId xmlns:p14="http://schemas.microsoft.com/office/powerpoint/2010/main" val="1914333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FE202038-B472-4690-1C28-AE5C038B00E8}"/>
              </a:ext>
            </a:extLst>
          </p:cNvPr>
          <p:cNvPicPr>
            <a:picLocks noChangeAspect="1"/>
          </p:cNvPicPr>
          <p:nvPr userDrawn="1"/>
        </p:nvPicPr>
        <p:blipFill rotWithShape="1">
          <a:blip r:embed="rId2"/>
          <a:srcRect r="385"/>
          <a:stretch/>
        </p:blipFill>
        <p:spPr>
          <a:xfrm>
            <a:off x="0" y="0"/>
            <a:ext cx="12192000" cy="6858000"/>
          </a:xfrm>
          <a:prstGeom prst="rect">
            <a:avLst/>
          </a:prstGeom>
        </p:spPr>
      </p:pic>
    </p:spTree>
    <p:extLst>
      <p:ext uri="{BB962C8B-B14F-4D97-AF65-F5344CB8AC3E}">
        <p14:creationId xmlns:p14="http://schemas.microsoft.com/office/powerpoint/2010/main" val="1041332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93709AF3-81E9-2A1F-51B0-AB1E05B68ED4}"/>
              </a:ext>
            </a:extLst>
          </p:cNvPr>
          <p:cNvPicPr>
            <a:picLocks noChangeAspect="1"/>
          </p:cNvPicPr>
          <p:nvPr userDrawn="1"/>
        </p:nvPicPr>
        <p:blipFill rotWithShape="1">
          <a:blip r:embed="rId2"/>
          <a:srcRect r="357"/>
          <a:stretch/>
        </p:blipFill>
        <p:spPr>
          <a:xfrm>
            <a:off x="0" y="0"/>
            <a:ext cx="12192000" cy="6858000"/>
          </a:xfrm>
          <a:prstGeom prst="rect">
            <a:avLst/>
          </a:prstGeom>
        </p:spPr>
      </p:pic>
    </p:spTree>
    <p:extLst>
      <p:ext uri="{BB962C8B-B14F-4D97-AF65-F5344CB8AC3E}">
        <p14:creationId xmlns:p14="http://schemas.microsoft.com/office/powerpoint/2010/main" val="4223490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D6A96309-134C-CF42-B26A-FA0BF9D2F098}"/>
              </a:ext>
            </a:extLst>
          </p:cNvPr>
          <p:cNvPicPr>
            <a:picLocks noChangeAspect="1"/>
          </p:cNvPicPr>
          <p:nvPr userDrawn="1"/>
        </p:nvPicPr>
        <p:blipFill rotWithShape="1">
          <a:blip r:embed="rId2"/>
          <a:srcRect r="396"/>
          <a:stretch/>
        </p:blipFill>
        <p:spPr>
          <a:xfrm>
            <a:off x="0" y="0"/>
            <a:ext cx="12192000" cy="6858000"/>
          </a:xfrm>
          <a:prstGeom prst="rect">
            <a:avLst/>
          </a:prstGeom>
        </p:spPr>
      </p:pic>
    </p:spTree>
    <p:extLst>
      <p:ext uri="{BB962C8B-B14F-4D97-AF65-F5344CB8AC3E}">
        <p14:creationId xmlns:p14="http://schemas.microsoft.com/office/powerpoint/2010/main" val="4282537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223593D5-21DF-8BF7-5F1E-CD74118D8CAA}"/>
              </a:ext>
            </a:extLst>
          </p:cNvPr>
          <p:cNvPicPr>
            <a:picLocks noChangeAspect="1"/>
          </p:cNvPicPr>
          <p:nvPr userDrawn="1"/>
        </p:nvPicPr>
        <p:blipFill rotWithShape="1">
          <a:blip r:embed="rId2"/>
          <a:srcRect r="625"/>
          <a:stretch/>
        </p:blipFill>
        <p:spPr>
          <a:xfrm>
            <a:off x="0" y="0"/>
            <a:ext cx="12192000" cy="6858000"/>
          </a:xfrm>
          <a:prstGeom prst="rect">
            <a:avLst/>
          </a:prstGeom>
        </p:spPr>
      </p:pic>
    </p:spTree>
    <p:extLst>
      <p:ext uri="{BB962C8B-B14F-4D97-AF65-F5344CB8AC3E}">
        <p14:creationId xmlns:p14="http://schemas.microsoft.com/office/powerpoint/2010/main" val="2207760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descr="A colorful stripes on a white background&#10;&#10;Description automatically generated">
            <a:extLst>
              <a:ext uri="{FF2B5EF4-FFF2-40B4-BE49-F238E27FC236}">
                <a16:creationId xmlns:a16="http://schemas.microsoft.com/office/drawing/2014/main" id="{704CACD7-E8EA-277B-7F83-51211485F9D6}"/>
              </a:ext>
            </a:extLst>
          </p:cNvPr>
          <p:cNvPicPr>
            <a:picLocks noChangeAspect="1"/>
          </p:cNvPicPr>
          <p:nvPr userDrawn="1"/>
        </p:nvPicPr>
        <p:blipFill>
          <a:blip r:embed="rId2"/>
          <a:stretch>
            <a:fillRect/>
          </a:stretch>
        </p:blipFill>
        <p:spPr>
          <a:xfrm>
            <a:off x="12699" y="0"/>
            <a:ext cx="12166601" cy="6858000"/>
          </a:xfrm>
          <a:prstGeom prst="rect">
            <a:avLst/>
          </a:prstGeom>
        </p:spPr>
      </p:pic>
    </p:spTree>
    <p:extLst>
      <p:ext uri="{BB962C8B-B14F-4D97-AF65-F5344CB8AC3E}">
        <p14:creationId xmlns:p14="http://schemas.microsoft.com/office/powerpoint/2010/main" val="3616937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EAE0D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608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descr="A yellow and orange stripes&#10;&#10;Description automatically generated">
            <a:extLst>
              <a:ext uri="{FF2B5EF4-FFF2-40B4-BE49-F238E27FC236}">
                <a16:creationId xmlns:a16="http://schemas.microsoft.com/office/drawing/2014/main" id="{83496376-AD35-1C06-2F0E-8503D448CB2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2FEA97-CB09-DF54-C201-E257362C1C84}"/>
              </a:ext>
            </a:extLst>
          </p:cNvPr>
          <p:cNvSpPr>
            <a:spLocks noGrp="1"/>
          </p:cNvSpPr>
          <p:nvPr>
            <p:ph type="title"/>
          </p:nvPr>
        </p:nvSpPr>
        <p:spPr>
          <a:xfrm>
            <a:off x="472655" y="276205"/>
            <a:ext cx="10515600" cy="999935"/>
          </a:xfrm>
        </p:spPr>
        <p:txBody>
          <a:bodyPr anchor="t" anchorCtr="0">
            <a:noAutofit/>
          </a:bodyPr>
          <a:lstStyle>
            <a:lvl1pPr>
              <a:defRPr sz="6000" b="1" i="0">
                <a:solidFill>
                  <a:srgbClr val="572528"/>
                </a:solidFill>
                <a:latin typeface="Century Gothic" panose="020B0502020202020204" pitchFamily="34" charset="0"/>
              </a:defRPr>
            </a:lvl1pPr>
          </a:lstStyle>
          <a:p>
            <a:endParaRPr lang="en-US" dirty="0"/>
          </a:p>
        </p:txBody>
      </p:sp>
      <p:sp>
        <p:nvSpPr>
          <p:cNvPr id="3" name="Text Placeholder 2">
            <a:extLst>
              <a:ext uri="{FF2B5EF4-FFF2-40B4-BE49-F238E27FC236}">
                <a16:creationId xmlns:a16="http://schemas.microsoft.com/office/drawing/2014/main" id="{A843D08D-8B0C-1F12-CBDE-03451F0339D4}"/>
              </a:ext>
            </a:extLst>
          </p:cNvPr>
          <p:cNvSpPr>
            <a:spLocks noGrp="1"/>
          </p:cNvSpPr>
          <p:nvPr>
            <p:ph type="body" idx="1"/>
          </p:nvPr>
        </p:nvSpPr>
        <p:spPr>
          <a:xfrm>
            <a:off x="1158232" y="1481595"/>
            <a:ext cx="10515600" cy="1047666"/>
          </a:xfrm>
        </p:spPr>
        <p:txBody>
          <a:bodyPr>
            <a:noAutofit/>
          </a:bodyPr>
          <a:lstStyle>
            <a:lvl1pPr marL="0" indent="0">
              <a:buNone/>
              <a:defRPr sz="2800" b="1" i="0">
                <a:solidFill>
                  <a:srgbClr val="572528"/>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64910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 name="Picture 1" descr="A yellow and orange stripes&#10;&#10;Description automatically generated">
            <a:extLst>
              <a:ext uri="{FF2B5EF4-FFF2-40B4-BE49-F238E27FC236}">
                <a16:creationId xmlns:a16="http://schemas.microsoft.com/office/drawing/2014/main" id="{C8CF5D0D-5F4F-40D2-A455-692D2C85B5CD}"/>
              </a:ext>
            </a:extLst>
          </p:cNvPr>
          <p:cNvPicPr>
            <a:picLocks noChangeAspect="1"/>
          </p:cNvPicPr>
          <p:nvPr userDrawn="1"/>
        </p:nvPicPr>
        <p:blipFill>
          <a:blip r:embed="rId2"/>
          <a:stretch>
            <a:fillRect/>
          </a:stretch>
        </p:blipFill>
        <p:spPr>
          <a:xfrm flipH="1" flipV="1">
            <a:off x="0" y="0"/>
            <a:ext cx="12192000" cy="6858000"/>
          </a:xfrm>
          <a:prstGeom prst="rect">
            <a:avLst/>
          </a:prstGeom>
        </p:spPr>
      </p:pic>
    </p:spTree>
    <p:extLst>
      <p:ext uri="{BB962C8B-B14F-4D97-AF65-F5344CB8AC3E}">
        <p14:creationId xmlns:p14="http://schemas.microsoft.com/office/powerpoint/2010/main" val="1527849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AE0D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A3B81-4BD5-1B7A-3F17-75974A2F6CBC}"/>
              </a:ext>
            </a:extLst>
          </p:cNvPr>
          <p:cNvSpPr>
            <a:spLocks noGrp="1"/>
          </p:cNvSpPr>
          <p:nvPr>
            <p:ph type="ctrTitle"/>
          </p:nvPr>
        </p:nvSpPr>
        <p:spPr>
          <a:xfrm>
            <a:off x="347245" y="300941"/>
            <a:ext cx="11821610" cy="1067705"/>
          </a:xfrm>
        </p:spPr>
        <p:txBody>
          <a:bodyPr anchor="t" anchorCtr="0">
            <a:noAutofit/>
          </a:bodyPr>
          <a:lstStyle>
            <a:lvl1pPr algn="l">
              <a:defRPr sz="6000" b="1" i="0">
                <a:solidFill>
                  <a:srgbClr val="F16737"/>
                </a:solidFill>
                <a:latin typeface="Century Gothic" panose="020B0502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347245" y="1576468"/>
            <a:ext cx="9144000" cy="1655762"/>
          </a:xfrm>
        </p:spPr>
        <p:txBody>
          <a:bodyPr>
            <a:noAutofit/>
          </a:bodyPr>
          <a:lstStyle>
            <a:lvl1pPr marL="0" indent="0" algn="l">
              <a:buNone/>
              <a:defRPr sz="2800" b="1" i="0">
                <a:solidFill>
                  <a:schemeClr val="tx2">
                    <a:lumMod val="60000"/>
                    <a:lumOff val="4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81053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9DBCAC"/>
        </a:solidFill>
        <a:effectLst/>
      </p:bgPr>
    </p:bg>
    <p:spTree>
      <p:nvGrpSpPr>
        <p:cNvPr id="1" name=""/>
        <p:cNvGrpSpPr/>
        <p:nvPr/>
      </p:nvGrpSpPr>
      <p:grpSpPr>
        <a:xfrm>
          <a:off x="0" y="0"/>
          <a:ext cx="0" cy="0"/>
          <a:chOff x="0" y="0"/>
          <a:chExt cx="0" cy="0"/>
        </a:xfrm>
      </p:grpSpPr>
      <p:pic>
        <p:nvPicPr>
          <p:cNvPr id="5" name="Picture 4" descr="A yellow and blue corner&#10;&#10;Description automatically generated with medium confidence">
            <a:extLst>
              <a:ext uri="{FF2B5EF4-FFF2-40B4-BE49-F238E27FC236}">
                <a16:creationId xmlns:a16="http://schemas.microsoft.com/office/drawing/2014/main" id="{FB6BA3F8-B23C-BB4C-2FBF-4F3ED25DC0BA}"/>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13743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9DBCAC">
            <a:alpha val="79923"/>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158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FCCF0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801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rgbClr val="FCCF0C"/>
        </a:solidFill>
        <a:effectLst/>
      </p:bgPr>
    </p:bg>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E1CF21E9-ED89-F111-3EB0-DF5C2D187C66}"/>
              </a:ext>
            </a:extLst>
          </p:cNvPr>
          <p:cNvPicPr>
            <a:picLocks noChangeAspect="1"/>
          </p:cNvPicPr>
          <p:nvPr userDrawn="1"/>
        </p:nvPicPr>
        <p:blipFill>
          <a:blip r:embed="rId2"/>
          <a:stretch>
            <a:fillRect/>
          </a:stretch>
        </p:blipFill>
        <p:spPr>
          <a:xfrm>
            <a:off x="9858" y="0"/>
            <a:ext cx="12182142" cy="6858000"/>
          </a:xfrm>
          <a:prstGeom prst="rect">
            <a:avLst/>
          </a:prstGeom>
        </p:spPr>
      </p:pic>
    </p:spTree>
    <p:extLst>
      <p:ext uri="{BB962C8B-B14F-4D97-AF65-F5344CB8AC3E}">
        <p14:creationId xmlns:p14="http://schemas.microsoft.com/office/powerpoint/2010/main" val="406506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F8FF26-7116-5B08-691F-C62A0A4308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400899-6F10-1847-4783-AB8726AA8C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437590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51" r:id="rId3"/>
    <p:sldLayoutId id="2147483662" r:id="rId4"/>
    <p:sldLayoutId id="2147483649" r:id="rId5"/>
    <p:sldLayoutId id="2147483664" r:id="rId6"/>
    <p:sldLayoutId id="2147483655" r:id="rId7"/>
    <p:sldLayoutId id="2147483656" r:id="rId8"/>
    <p:sldLayoutId id="2147483665" r:id="rId9"/>
    <p:sldLayoutId id="2147483666" r:id="rId10"/>
    <p:sldLayoutId id="2147483659" r:id="rId11"/>
    <p:sldLayoutId id="2147483657" r:id="rId12"/>
    <p:sldLayoutId id="2147483660" r:id="rId13"/>
    <p:sldLayoutId id="2147483658" r:id="rId14"/>
    <p:sldLayoutId id="2147483652" r:id="rId15"/>
    <p:sldLayoutId id="2147483667" r:id="rId16"/>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7.xml"/><Relationship Id="rId1" Type="http://schemas.openxmlformats.org/officeDocument/2006/relationships/slideLayout" Target="../slideLayouts/slideLayout16.xml"/><Relationship Id="rId5" Type="http://schemas.openxmlformats.org/officeDocument/2006/relationships/image" Target="../media/image33.png"/><Relationship Id="rId4" Type="http://schemas.openxmlformats.org/officeDocument/2006/relationships/image" Target="../media/image32.png"/></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1DC9705-042D-3480-5DBE-2320057EF845}"/>
              </a:ext>
            </a:extLst>
          </p:cNvPr>
          <p:cNvSpPr/>
          <p:nvPr/>
        </p:nvSpPr>
        <p:spPr>
          <a:xfrm>
            <a:off x="0" y="4674741"/>
            <a:ext cx="12192000" cy="2183259"/>
          </a:xfrm>
          <a:prstGeom prst="roundRect">
            <a:avLst/>
          </a:prstGeom>
          <a:solidFill>
            <a:srgbClr val="E3D4C3"/>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b="1" noProof="0" dirty="0">
              <a:latin typeface="Century Gothic" panose="020B0502020202020204" pitchFamily="34" charset="0"/>
            </a:endParaRPr>
          </a:p>
        </p:txBody>
      </p:sp>
      <p:sp>
        <p:nvSpPr>
          <p:cNvPr id="2" name="Title 1">
            <a:extLst>
              <a:ext uri="{FF2B5EF4-FFF2-40B4-BE49-F238E27FC236}">
                <a16:creationId xmlns:a16="http://schemas.microsoft.com/office/drawing/2014/main" id="{1BC6C3E1-A4A9-D069-2AEE-2B6DFF1D0474}"/>
              </a:ext>
            </a:extLst>
          </p:cNvPr>
          <p:cNvSpPr txBox="1">
            <a:spLocks/>
          </p:cNvSpPr>
          <p:nvPr/>
        </p:nvSpPr>
        <p:spPr>
          <a:xfrm>
            <a:off x="0" y="4808307"/>
            <a:ext cx="12120081" cy="1842832"/>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pPr algn="ctr"/>
            <a:r>
              <a:rPr lang="es-ES_tradnl" sz="3600" noProof="0" dirty="0">
                <a:solidFill>
                  <a:srgbClr val="572528"/>
                </a:solidFill>
                <a:latin typeface="Century Gothic" panose="020B0502020202020204" pitchFamily="34" charset="0"/>
              </a:rPr>
              <a:t>Material por vía de aprobación de la Conferencia 2026 (VAC)</a:t>
            </a:r>
          </a:p>
          <a:p>
            <a:pPr algn="ctr">
              <a:spcBef>
                <a:spcPts val="1200"/>
              </a:spcBef>
            </a:pPr>
            <a:r>
              <a:rPr lang="es-ES_tradnl" sz="2400" noProof="0" dirty="0">
                <a:solidFill>
                  <a:srgbClr val="572528">
                    <a:alpha val="60000"/>
                  </a:srgbClr>
                </a:solidFill>
                <a:latin typeface="Century Gothic" panose="020B0502020202020204" pitchFamily="34" charset="0"/>
              </a:rPr>
              <a:t>A continuación se presenta un resumen del VAC 2026.</a:t>
            </a:r>
          </a:p>
          <a:p>
            <a:pPr algn="ctr"/>
            <a:r>
              <a:rPr lang="es-ES_tradnl" sz="2400" noProof="0" dirty="0">
                <a:solidFill>
                  <a:srgbClr val="572528">
                    <a:alpha val="60000"/>
                  </a:srgbClr>
                </a:solidFill>
                <a:latin typeface="Century Gothic" panose="020B0502020202020204" pitchFamily="34" charset="0"/>
              </a:rPr>
              <a:t>Para obtener más información y el VAC completo, visite: na.org/conference</a:t>
            </a:r>
          </a:p>
        </p:txBody>
      </p:sp>
      <p:pic>
        <p:nvPicPr>
          <p:cNvPr id="7" name="Picture 6">
            <a:extLst>
              <a:ext uri="{FF2B5EF4-FFF2-40B4-BE49-F238E27FC236}">
                <a16:creationId xmlns:a16="http://schemas.microsoft.com/office/drawing/2014/main" id="{E1617C8D-0513-D51A-A212-9DDAAD960149}"/>
              </a:ext>
            </a:extLst>
          </p:cNvPr>
          <p:cNvPicPr>
            <a:picLocks noChangeAspect="1"/>
          </p:cNvPicPr>
          <p:nvPr/>
        </p:nvPicPr>
        <p:blipFill>
          <a:blip r:embed="rId3"/>
          <a:stretch>
            <a:fillRect/>
          </a:stretch>
        </p:blipFill>
        <p:spPr>
          <a:xfrm>
            <a:off x="0" y="0"/>
            <a:ext cx="12192000" cy="4674741"/>
          </a:xfrm>
          <a:prstGeom prst="rect">
            <a:avLst/>
          </a:prstGeom>
        </p:spPr>
      </p:pic>
    </p:spTree>
    <p:extLst>
      <p:ext uri="{BB962C8B-B14F-4D97-AF65-F5344CB8AC3E}">
        <p14:creationId xmlns:p14="http://schemas.microsoft.com/office/powerpoint/2010/main" val="2215917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9AC9-481F-9D98-328D-E6A8F77886D2}"/>
              </a:ext>
            </a:extLst>
          </p:cNvPr>
          <p:cNvSpPr txBox="1">
            <a:spLocks/>
          </p:cNvSpPr>
          <p:nvPr/>
        </p:nvSpPr>
        <p:spPr>
          <a:xfrm>
            <a:off x="2085653" y="262821"/>
            <a:ext cx="8893996" cy="173633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ES_tradnl" sz="5400" noProof="0" dirty="0">
                <a:solidFill>
                  <a:srgbClr val="002060"/>
                </a:solidFill>
              </a:rPr>
              <a:t>Planes de proyecto de relaciones públicas</a:t>
            </a:r>
          </a:p>
        </p:txBody>
      </p:sp>
      <p:sp>
        <p:nvSpPr>
          <p:cNvPr id="3" name="Rounded Rectangle 2">
            <a:extLst>
              <a:ext uri="{FF2B5EF4-FFF2-40B4-BE49-F238E27FC236}">
                <a16:creationId xmlns:a16="http://schemas.microsoft.com/office/drawing/2014/main" id="{4CBA8D64-7859-FE3D-8492-B51601113BEF}"/>
              </a:ext>
            </a:extLst>
          </p:cNvPr>
          <p:cNvSpPr/>
          <p:nvPr/>
        </p:nvSpPr>
        <p:spPr>
          <a:xfrm>
            <a:off x="523981" y="293645"/>
            <a:ext cx="1479479" cy="1674688"/>
          </a:xfrm>
          <a:prstGeom prst="roundRect">
            <a:avLst/>
          </a:prstGeom>
          <a:solidFill>
            <a:srgbClr val="9DBCAC"/>
          </a:solidFill>
          <a:ln>
            <a:solidFill>
              <a:srgbClr val="E3D4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4" name="Subtitle 2">
            <a:extLst>
              <a:ext uri="{FF2B5EF4-FFF2-40B4-BE49-F238E27FC236}">
                <a16:creationId xmlns:a16="http://schemas.microsoft.com/office/drawing/2014/main" id="{0567B96E-D2FD-C631-47A1-C893464F539D}"/>
              </a:ext>
            </a:extLst>
          </p:cNvPr>
          <p:cNvSpPr txBox="1">
            <a:spLocks/>
          </p:cNvSpPr>
          <p:nvPr/>
        </p:nvSpPr>
        <p:spPr>
          <a:xfrm>
            <a:off x="2003460" y="3429000"/>
            <a:ext cx="10130355" cy="3429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_tradnl" sz="2200" noProof="0" dirty="0">
                <a:solidFill>
                  <a:srgbClr val="572528"/>
                </a:solidFill>
              </a:rPr>
              <a:t>Dos proyectos relacionados pero separados:</a:t>
            </a:r>
          </a:p>
          <a:p>
            <a:r>
              <a:rPr lang="es-ES_tradnl" sz="2200" noProof="0" dirty="0">
                <a:solidFill>
                  <a:srgbClr val="572528"/>
                </a:solidFill>
              </a:rPr>
              <a:t>Sensibilización y compromiso de la Confraternidad con el servicio de relaciones públicas </a:t>
            </a:r>
            <a:br>
              <a:rPr lang="es-ES_tradnl" sz="2200" noProof="0" dirty="0">
                <a:solidFill>
                  <a:srgbClr val="572528"/>
                </a:solidFill>
              </a:rPr>
            </a:br>
            <a:r>
              <a:rPr lang="es-ES_tradnl" sz="2200" noProof="0" dirty="0">
                <a:solidFill>
                  <a:schemeClr val="accent5"/>
                </a:solidFill>
              </a:rPr>
              <a:t>OBJETIVO 1: Sensibilizar a la Confraternidad a nivel interno de la importancia de unas relaciones públicas eficaces para llevar nuestro mensaje, hacer realidad nuestra Visión y promover el desarrollo de NA.</a:t>
            </a:r>
          </a:p>
          <a:p>
            <a:r>
              <a:rPr lang="es-ES_tradnl" sz="2200" noProof="0" dirty="0">
                <a:solidFill>
                  <a:srgbClr val="572528"/>
                </a:solidFill>
              </a:rPr>
              <a:t>Sensibilizar al público sobre NA </a:t>
            </a:r>
            <a:br>
              <a:rPr lang="es-ES_tradnl" sz="2200" noProof="0" dirty="0">
                <a:solidFill>
                  <a:srgbClr val="572528"/>
                </a:solidFill>
              </a:rPr>
            </a:br>
            <a:r>
              <a:rPr lang="es-ES_tradnl" sz="2200" noProof="0" dirty="0">
                <a:solidFill>
                  <a:schemeClr val="accent5"/>
                </a:solidFill>
              </a:rPr>
              <a:t>OBJETIVO 2: Crear herramientas de RRPP dirigidas a cuatro destinatarios externos a fin de sensibilizar sobre NA como programa viable de recuperación.</a:t>
            </a:r>
            <a:endParaRPr lang="es-ES_tradnl" sz="3200" noProof="0" dirty="0">
              <a:solidFill>
                <a:srgbClr val="572528"/>
              </a:solidFill>
            </a:endParaRPr>
          </a:p>
        </p:txBody>
      </p:sp>
      <p:pic>
        <p:nvPicPr>
          <p:cNvPr id="5" name="Picture 4" descr="A hands shaking hands with a stamp&#10;&#10;Description automatically generated">
            <a:extLst>
              <a:ext uri="{FF2B5EF4-FFF2-40B4-BE49-F238E27FC236}">
                <a16:creationId xmlns:a16="http://schemas.microsoft.com/office/drawing/2014/main" id="{5AEDF276-F526-AFC3-1A3A-23B13A3254DC}"/>
              </a:ext>
            </a:extLst>
          </p:cNvPr>
          <p:cNvPicPr>
            <a:picLocks noChangeAspect="1"/>
          </p:cNvPicPr>
          <p:nvPr/>
        </p:nvPicPr>
        <p:blipFill>
          <a:blip r:embed="rId3"/>
          <a:stretch>
            <a:fillRect/>
          </a:stretch>
        </p:blipFill>
        <p:spPr>
          <a:xfrm>
            <a:off x="551878" y="453892"/>
            <a:ext cx="1389379" cy="1247311"/>
          </a:xfrm>
          <a:prstGeom prst="rect">
            <a:avLst/>
          </a:prstGeom>
        </p:spPr>
      </p:pic>
      <p:cxnSp>
        <p:nvCxnSpPr>
          <p:cNvPr id="6" name="Straight Connector 5">
            <a:extLst>
              <a:ext uri="{FF2B5EF4-FFF2-40B4-BE49-F238E27FC236}">
                <a16:creationId xmlns:a16="http://schemas.microsoft.com/office/drawing/2014/main" id="{342F17AF-3A01-08BE-3048-E7CAFB093EFE}"/>
              </a:ext>
            </a:extLst>
          </p:cNvPr>
          <p:cNvCxnSpPr/>
          <p:nvPr/>
        </p:nvCxnSpPr>
        <p:spPr>
          <a:xfrm>
            <a:off x="2229492" y="1906687"/>
            <a:ext cx="8750157" cy="0"/>
          </a:xfrm>
          <a:prstGeom prst="line">
            <a:avLst/>
          </a:prstGeom>
          <a:ln w="60325">
            <a:solidFill>
              <a:srgbClr val="9DBCAC"/>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4F09534E-4771-845F-FCF5-8A445E122E75}"/>
              </a:ext>
            </a:extLst>
          </p:cNvPr>
          <p:cNvSpPr txBox="1">
            <a:spLocks/>
          </p:cNvSpPr>
          <p:nvPr/>
        </p:nvSpPr>
        <p:spPr>
          <a:xfrm>
            <a:off x="2068679" y="1968720"/>
            <a:ext cx="10024003" cy="17753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_tradnl" sz="2400" b="0" noProof="0" dirty="0">
                <a:solidFill>
                  <a:srgbClr val="572528"/>
                </a:solidFill>
              </a:rPr>
              <a:t>Aunque estos proyectos tratan sobre material de servicio, se centran en un área particular que sigue siendo una prioridad: mejorar nuestra capacidad de fortalecer nuestras relaciones con las personas que ayudan a los adictos a encontrar NA.</a:t>
            </a:r>
            <a:endParaRPr lang="es-ES_tradnl" sz="2400" b="0" noProof="0" dirty="0"/>
          </a:p>
        </p:txBody>
      </p:sp>
    </p:spTree>
    <p:extLst>
      <p:ext uri="{BB962C8B-B14F-4D97-AF65-F5344CB8AC3E}">
        <p14:creationId xmlns:p14="http://schemas.microsoft.com/office/powerpoint/2010/main" val="1724499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dirty="0">
                <a:solidFill>
                  <a:schemeClr val="bg1"/>
                </a:solidFill>
              </a:rPr>
              <a:t>DECISIÓN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2" y="2036383"/>
            <a:ext cx="10951280" cy="18498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dirty="0">
                <a:solidFill>
                  <a:srgbClr val="572528"/>
                </a:solidFill>
              </a:rPr>
              <a:t>Moción 6</a:t>
            </a:r>
          </a:p>
          <a:p>
            <a:pPr marL="0" indent="0">
              <a:buFont typeface="Arial" panose="020B0604020202020204" pitchFamily="34" charset="0"/>
              <a:buNone/>
            </a:pPr>
            <a:r>
              <a:rPr lang="es" sz="3200" dirty="0">
                <a:solidFill>
                  <a:srgbClr val="572528"/>
                </a:solidFill>
              </a:rPr>
              <a:t>Aprobar el plan de proyecto para la sensibilización y el compromiso de la Confraternidad con el servicio de relaciones públicas</a:t>
            </a:r>
            <a:endParaRPr lang="en-US" sz="3200" dirty="0"/>
          </a:p>
        </p:txBody>
      </p:sp>
      <p:sp>
        <p:nvSpPr>
          <p:cNvPr id="4" name="Subtitle 2">
            <a:extLst>
              <a:ext uri="{FF2B5EF4-FFF2-40B4-BE49-F238E27FC236}">
                <a16:creationId xmlns:a16="http://schemas.microsoft.com/office/drawing/2014/main" id="{95E65DC6-1CE5-7C35-7D4C-169E22FF009C}"/>
              </a:ext>
            </a:extLst>
          </p:cNvPr>
          <p:cNvSpPr txBox="1">
            <a:spLocks/>
          </p:cNvSpPr>
          <p:nvPr/>
        </p:nvSpPr>
        <p:spPr>
          <a:xfrm>
            <a:off x="734752" y="4282241"/>
            <a:ext cx="10951280" cy="245219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 sz="2400" b="1" dirty="0">
                <a:solidFill>
                  <a:srgbClr val="4986BA"/>
                </a:solidFill>
              </a:rPr>
              <a:t>Posibles resultados del proyecto basados en las soluciones del Plan Estratégico (centrados en el servicio de RRPP dentro de NA):</a:t>
            </a:r>
          </a:p>
          <a:p>
            <a:pPr marL="342900" indent="-342900">
              <a:buFont typeface="Arial" panose="020B0604020202020204" pitchFamily="34" charset="0"/>
              <a:buChar char="•"/>
            </a:pPr>
            <a:r>
              <a:rPr lang="es" sz="2400" b="1" dirty="0">
                <a:solidFill>
                  <a:srgbClr val="4986BA"/>
                </a:solidFill>
              </a:rPr>
              <a:t>Campaña de servicio interno de NA sobre la importancia de las RRPP</a:t>
            </a:r>
            <a:endParaRPr lang="en-US" sz="2400" b="1" i="1" dirty="0">
              <a:solidFill>
                <a:srgbClr val="4986BA"/>
              </a:solidFill>
            </a:endParaRPr>
          </a:p>
          <a:p>
            <a:pPr marL="342900" indent="-342900">
              <a:buFont typeface="Arial" panose="020B0604020202020204" pitchFamily="34" charset="0"/>
              <a:buChar char="•"/>
            </a:pPr>
            <a:r>
              <a:rPr lang="es" sz="2400" b="1" dirty="0">
                <a:solidFill>
                  <a:srgbClr val="4986BA"/>
                </a:solidFill>
              </a:rPr>
              <a:t>Capacitación y herramientas de relaciones públicas orientadas a la confraternidad</a:t>
            </a:r>
          </a:p>
          <a:p>
            <a:endParaRPr lang="en-US" sz="2400" b="1" dirty="0">
              <a:solidFill>
                <a:srgbClr val="4986BA"/>
              </a:solidFill>
            </a:endParaRPr>
          </a:p>
          <a:p>
            <a:endParaRPr lang="en-US" sz="3200" b="1" dirty="0">
              <a:solidFill>
                <a:srgbClr val="4986BA"/>
              </a:solidFill>
            </a:endParaRPr>
          </a:p>
        </p:txBody>
      </p:sp>
    </p:spTree>
    <p:extLst>
      <p:ext uri="{BB962C8B-B14F-4D97-AF65-F5344CB8AC3E}">
        <p14:creationId xmlns:p14="http://schemas.microsoft.com/office/powerpoint/2010/main" val="3831546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dirty="0">
                <a:solidFill>
                  <a:schemeClr val="bg1"/>
                </a:solidFill>
              </a:rPr>
              <a:t>DECISIÓN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84952" y="1626674"/>
            <a:ext cx="10622096" cy="16760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dirty="0">
                <a:solidFill>
                  <a:srgbClr val="572528"/>
                </a:solidFill>
              </a:rPr>
              <a:t>Moción 7</a:t>
            </a:r>
          </a:p>
          <a:p>
            <a:pPr marL="0" indent="0">
              <a:buFont typeface="Arial" panose="020B0604020202020204" pitchFamily="34" charset="0"/>
              <a:buNone/>
            </a:pPr>
            <a:r>
              <a:rPr lang="es" sz="3200" dirty="0">
                <a:solidFill>
                  <a:srgbClr val="572528"/>
                </a:solidFill>
              </a:rPr>
              <a:t>Aprobar el plan de proyecto para la sensibilización pública sobre NA</a:t>
            </a:r>
            <a:endParaRPr lang="en-US" sz="3200" dirty="0"/>
          </a:p>
        </p:txBody>
      </p:sp>
      <p:sp>
        <p:nvSpPr>
          <p:cNvPr id="4" name="Subtitle 2">
            <a:extLst>
              <a:ext uri="{FF2B5EF4-FFF2-40B4-BE49-F238E27FC236}">
                <a16:creationId xmlns:a16="http://schemas.microsoft.com/office/drawing/2014/main" id="{8F9393E9-ABCD-8811-55FC-B197CE494167}"/>
              </a:ext>
            </a:extLst>
          </p:cNvPr>
          <p:cNvSpPr txBox="1">
            <a:spLocks/>
          </p:cNvSpPr>
          <p:nvPr/>
        </p:nvSpPr>
        <p:spPr>
          <a:xfrm>
            <a:off x="1267819" y="3302756"/>
            <a:ext cx="10406374" cy="19647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 sz="2400" b="1" dirty="0">
                <a:solidFill>
                  <a:srgbClr val="4986BA"/>
                </a:solidFill>
              </a:rPr>
              <a:t>Posibles resultados del proyecto basados en las soluciones del Plan Estratégico:</a:t>
            </a:r>
          </a:p>
          <a:p>
            <a:pPr marL="342900" indent="-342900">
              <a:buFont typeface="Arial" panose="020B0604020202020204" pitchFamily="34" charset="0"/>
              <a:buChar char="•"/>
            </a:pPr>
            <a:r>
              <a:rPr lang="es" sz="2400" b="1" dirty="0">
                <a:solidFill>
                  <a:srgbClr val="4986BA"/>
                </a:solidFill>
              </a:rPr>
              <a:t>Campañas de relaciones públicas para 4 destinatarios externos (público en general, gobierno, tratamiento de adicciones, profesionales médicos)</a:t>
            </a:r>
          </a:p>
          <a:p>
            <a:pPr marL="342900" indent="-342900">
              <a:buFont typeface="Arial" panose="020B0604020202020204" pitchFamily="34" charset="0"/>
              <a:buChar char="•"/>
            </a:pPr>
            <a:r>
              <a:rPr lang="es" sz="2400" b="1" i="1" dirty="0">
                <a:solidFill>
                  <a:srgbClr val="4986BA"/>
                </a:solidFill>
              </a:rPr>
              <a:t>Actualizar el folleto, NA: un recurso en su comunidad</a:t>
            </a:r>
          </a:p>
          <a:p>
            <a:pPr marL="342900" indent="-342900">
              <a:buFont typeface="Arial" panose="020B0604020202020204" pitchFamily="34" charset="0"/>
              <a:buChar char="•"/>
            </a:pPr>
            <a:r>
              <a:rPr lang="es" sz="2400" b="1" dirty="0">
                <a:solidFill>
                  <a:srgbClr val="4986BA"/>
                </a:solidFill>
              </a:rPr>
              <a:t>Presentaciones actualizadas para profesionales (aclarando la posición de NA sobre TSD/TAM y la naturaleza espiritual del programa)</a:t>
            </a:r>
          </a:p>
          <a:p>
            <a:endParaRPr lang="en-US" sz="3200" b="1" dirty="0">
              <a:solidFill>
                <a:srgbClr val="4986BA"/>
              </a:solidFill>
            </a:endParaRPr>
          </a:p>
        </p:txBody>
      </p:sp>
    </p:spTree>
    <p:extLst>
      <p:ext uri="{BB962C8B-B14F-4D97-AF65-F5344CB8AC3E}">
        <p14:creationId xmlns:p14="http://schemas.microsoft.com/office/powerpoint/2010/main" val="1490846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9AC9-481F-9D98-328D-E6A8F77886D2}"/>
              </a:ext>
            </a:extLst>
          </p:cNvPr>
          <p:cNvSpPr txBox="1">
            <a:spLocks/>
          </p:cNvSpPr>
          <p:nvPr/>
        </p:nvSpPr>
        <p:spPr>
          <a:xfrm>
            <a:off x="2085653" y="349320"/>
            <a:ext cx="9527568" cy="173633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sz="5400" dirty="0">
                <a:solidFill>
                  <a:srgbClr val="002060"/>
                </a:solidFill>
              </a:rPr>
              <a:t>Planes de proyecto de literatura de recuperación</a:t>
            </a:r>
            <a:br>
              <a:rPr lang="en-US" sz="5400" dirty="0">
                <a:solidFill>
                  <a:srgbClr val="002060"/>
                </a:solidFill>
              </a:rPr>
            </a:br>
            <a:endParaRPr lang="en-US" sz="5400" dirty="0">
              <a:solidFill>
                <a:srgbClr val="002060"/>
              </a:solidFill>
            </a:endParaRPr>
          </a:p>
        </p:txBody>
      </p:sp>
      <p:sp>
        <p:nvSpPr>
          <p:cNvPr id="3" name="Rounded Rectangle 2">
            <a:extLst>
              <a:ext uri="{FF2B5EF4-FFF2-40B4-BE49-F238E27FC236}">
                <a16:creationId xmlns:a16="http://schemas.microsoft.com/office/drawing/2014/main" id="{4CBA8D64-7859-FE3D-8492-B51601113BEF}"/>
              </a:ext>
            </a:extLst>
          </p:cNvPr>
          <p:cNvSpPr/>
          <p:nvPr/>
        </p:nvSpPr>
        <p:spPr>
          <a:xfrm>
            <a:off x="523981" y="380144"/>
            <a:ext cx="1479479" cy="1674688"/>
          </a:xfrm>
          <a:prstGeom prst="roundRect">
            <a:avLst/>
          </a:prstGeom>
          <a:solidFill>
            <a:srgbClr val="9DBCAC"/>
          </a:solidFill>
          <a:ln>
            <a:solidFill>
              <a:srgbClr val="E3D4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2">
            <a:extLst>
              <a:ext uri="{FF2B5EF4-FFF2-40B4-BE49-F238E27FC236}">
                <a16:creationId xmlns:a16="http://schemas.microsoft.com/office/drawing/2014/main" id="{0567B96E-D2FD-C631-47A1-C893464F539D}"/>
              </a:ext>
            </a:extLst>
          </p:cNvPr>
          <p:cNvSpPr txBox="1">
            <a:spLocks/>
          </p:cNvSpPr>
          <p:nvPr/>
        </p:nvSpPr>
        <p:spPr>
          <a:xfrm>
            <a:off x="2121624" y="2483709"/>
            <a:ext cx="7823622" cy="40249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dirty="0">
                <a:solidFill>
                  <a:srgbClr val="572528"/>
                </a:solidFill>
              </a:rPr>
              <a:t>Todo el trabajo se realizará de forma virtual a través de encuestas, formularios de aportes, webinarios  y/o grupos focales.</a:t>
            </a:r>
          </a:p>
          <a:p>
            <a:pPr marL="0" indent="0">
              <a:buFont typeface="Arial" panose="020B0604020202020204" pitchFamily="34" charset="0"/>
              <a:buNone/>
            </a:pPr>
            <a:r>
              <a:rPr lang="es" sz="3200" dirty="0">
                <a:solidFill>
                  <a:srgbClr val="572528"/>
                </a:solidFill>
              </a:rPr>
              <a:t>La conferencia utilizará los resultados de la Encuesta del IAC</a:t>
            </a:r>
            <a:r>
              <a:rPr lang="es" sz="3200" i="1" dirty="0">
                <a:solidFill>
                  <a:srgbClr val="572528"/>
                </a:solidFill>
              </a:rPr>
              <a:t> </a:t>
            </a:r>
            <a:r>
              <a:rPr lang="es" sz="3200" dirty="0">
                <a:solidFill>
                  <a:srgbClr val="572528"/>
                </a:solidFill>
              </a:rPr>
              <a:t>para ayudar a determinar en qué centrarse en los proyectos descritos aquí.</a:t>
            </a:r>
          </a:p>
        </p:txBody>
      </p:sp>
      <p:cxnSp>
        <p:nvCxnSpPr>
          <p:cNvPr id="6" name="Straight Connector 5">
            <a:extLst>
              <a:ext uri="{FF2B5EF4-FFF2-40B4-BE49-F238E27FC236}">
                <a16:creationId xmlns:a16="http://schemas.microsoft.com/office/drawing/2014/main" id="{342F17AF-3A01-08BE-3048-E7CAFB093EFE}"/>
              </a:ext>
            </a:extLst>
          </p:cNvPr>
          <p:cNvCxnSpPr/>
          <p:nvPr/>
        </p:nvCxnSpPr>
        <p:spPr>
          <a:xfrm>
            <a:off x="2229492" y="1993186"/>
            <a:ext cx="8750157" cy="0"/>
          </a:xfrm>
          <a:prstGeom prst="line">
            <a:avLst/>
          </a:prstGeom>
          <a:ln w="60325">
            <a:solidFill>
              <a:srgbClr val="9DBCAC"/>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F4E1E44-2111-3CBF-F8C5-D40D59D1F62E}"/>
              </a:ext>
            </a:extLst>
          </p:cNvPr>
          <p:cNvPicPr>
            <a:picLocks noChangeAspect="1"/>
          </p:cNvPicPr>
          <p:nvPr/>
        </p:nvPicPr>
        <p:blipFill>
          <a:blip r:embed="rId3"/>
          <a:stretch>
            <a:fillRect/>
          </a:stretch>
        </p:blipFill>
        <p:spPr>
          <a:xfrm>
            <a:off x="578779" y="697715"/>
            <a:ext cx="1352763" cy="1061543"/>
          </a:xfrm>
          <a:prstGeom prst="rect">
            <a:avLst/>
          </a:prstGeom>
        </p:spPr>
      </p:pic>
    </p:spTree>
    <p:extLst>
      <p:ext uri="{BB962C8B-B14F-4D97-AF65-F5344CB8AC3E}">
        <p14:creationId xmlns:p14="http://schemas.microsoft.com/office/powerpoint/2010/main" val="3497931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0567B96E-D2FD-C631-47A1-C893464F539D}"/>
              </a:ext>
            </a:extLst>
          </p:cNvPr>
          <p:cNvSpPr txBox="1">
            <a:spLocks/>
          </p:cNvSpPr>
          <p:nvPr/>
        </p:nvSpPr>
        <p:spPr>
          <a:xfrm>
            <a:off x="0" y="1617241"/>
            <a:ext cx="12311270" cy="38824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i="1" dirty="0">
                <a:solidFill>
                  <a:srgbClr val="572528"/>
                </a:solidFill>
              </a:rPr>
              <a:t>El IAC 2</a:t>
            </a:r>
            <a:r>
              <a:rPr lang="es" sz="3200" dirty="0">
                <a:solidFill>
                  <a:srgbClr val="572528"/>
                </a:solidFill>
              </a:rPr>
              <a:t>026 incluye ideas para 4 nuevos IPs o libritos y 2 nuevos libros .</a:t>
            </a:r>
          </a:p>
          <a:p>
            <a:pPr marL="0" indent="0">
              <a:buFont typeface="Arial" panose="020B0604020202020204" pitchFamily="34" charset="0"/>
              <a:buNone/>
            </a:pPr>
            <a:r>
              <a:rPr lang="es" sz="3200" dirty="0">
                <a:solidFill>
                  <a:srgbClr val="572528"/>
                </a:solidFill>
              </a:rPr>
              <a:t>Varias de estas ideas provienen de mociones regionales anteriores aprobadas por la CSM.</a:t>
            </a:r>
          </a:p>
          <a:p>
            <a:pPr marL="0" indent="0">
              <a:buFont typeface="Arial" panose="020B0604020202020204" pitchFamily="34" charset="0"/>
              <a:buNone/>
            </a:pPr>
            <a:r>
              <a:rPr lang="es" sz="3200" dirty="0">
                <a:solidFill>
                  <a:srgbClr val="572528"/>
                </a:solidFill>
              </a:rPr>
              <a:t>Se solicitará a la CSM 2026 que priorice los posibles temas para nuevos IPs para este proyecto, utilizando los resultados de la Encuesta del IAC</a:t>
            </a:r>
            <a:r>
              <a:rPr lang="es" sz="3200" i="1" dirty="0">
                <a:solidFill>
                  <a:srgbClr val="572528"/>
                </a:solidFill>
              </a:rPr>
              <a:t> </a:t>
            </a:r>
            <a:r>
              <a:rPr lang="es" sz="3200" dirty="0">
                <a:solidFill>
                  <a:srgbClr val="572528"/>
                </a:solidFill>
              </a:rPr>
              <a:t>como recurso en su toma de decisiones.</a:t>
            </a:r>
          </a:p>
        </p:txBody>
      </p:sp>
      <p:sp>
        <p:nvSpPr>
          <p:cNvPr id="5" name="Title 1">
            <a:extLst>
              <a:ext uri="{FF2B5EF4-FFF2-40B4-BE49-F238E27FC236}">
                <a16:creationId xmlns:a16="http://schemas.microsoft.com/office/drawing/2014/main" id="{70076B58-EC6A-15C4-C51A-A9FA5A9CA88E}"/>
              </a:ext>
            </a:extLst>
          </p:cNvPr>
          <p:cNvSpPr txBox="1">
            <a:spLocks/>
          </p:cNvSpPr>
          <p:nvPr/>
        </p:nvSpPr>
        <p:spPr>
          <a:xfrm>
            <a:off x="205482" y="195208"/>
            <a:ext cx="11986517" cy="78083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sz="4800" dirty="0">
                <a:solidFill>
                  <a:srgbClr val="002060"/>
                </a:solidFill>
              </a:rPr>
              <a:t>Nuevos folletos informativos sobre la recuperación</a:t>
            </a:r>
          </a:p>
        </p:txBody>
      </p:sp>
      <p:sp>
        <p:nvSpPr>
          <p:cNvPr id="7" name="Subtitle 2">
            <a:extLst>
              <a:ext uri="{FF2B5EF4-FFF2-40B4-BE49-F238E27FC236}">
                <a16:creationId xmlns:a16="http://schemas.microsoft.com/office/drawing/2014/main" id="{9C1BB8E2-EC05-4468-1B7A-3B738E30F4C3}"/>
              </a:ext>
            </a:extLst>
          </p:cNvPr>
          <p:cNvSpPr txBox="1">
            <a:spLocks/>
          </p:cNvSpPr>
          <p:nvPr/>
        </p:nvSpPr>
        <p:spPr>
          <a:xfrm>
            <a:off x="2541802" y="5499653"/>
            <a:ext cx="7596111" cy="1358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600"/>
              </a:spcBef>
              <a:buNone/>
            </a:pPr>
            <a:r>
              <a:rPr lang="es" sz="3400" dirty="0">
                <a:solidFill>
                  <a:srgbClr val="F16737"/>
                </a:solidFill>
              </a:rPr>
              <a:t>Hay más ideas para proyectos que recursos para llevarlos a cabo.</a:t>
            </a:r>
          </a:p>
        </p:txBody>
      </p:sp>
    </p:spTree>
    <p:extLst>
      <p:ext uri="{BB962C8B-B14F-4D97-AF65-F5344CB8AC3E}">
        <p14:creationId xmlns:p14="http://schemas.microsoft.com/office/powerpoint/2010/main" val="220252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0567B96E-D2FD-C631-47A1-C893464F539D}"/>
              </a:ext>
            </a:extLst>
          </p:cNvPr>
          <p:cNvSpPr txBox="1">
            <a:spLocks/>
          </p:cNvSpPr>
          <p:nvPr/>
        </p:nvSpPr>
        <p:spPr>
          <a:xfrm>
            <a:off x="832206" y="618549"/>
            <a:ext cx="8106311" cy="4580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00" indent="-625475">
              <a:buFont typeface="Wingdings" pitchFamily="2" charset="2"/>
              <a:buChar char="ü"/>
            </a:pPr>
            <a:r>
              <a:rPr lang="es" sz="3400" dirty="0">
                <a:solidFill>
                  <a:srgbClr val="572528"/>
                </a:solidFill>
              </a:rPr>
              <a:t>El proceso para crear un nuevo IP comienza con una encuesta.</a:t>
            </a:r>
          </a:p>
          <a:p>
            <a:pPr marL="635000" indent="-625475">
              <a:buFont typeface="Wingdings" pitchFamily="2" charset="2"/>
              <a:buChar char="ü"/>
            </a:pPr>
            <a:r>
              <a:rPr lang="es" sz="3400" dirty="0">
                <a:solidFill>
                  <a:srgbClr val="572528"/>
                </a:solidFill>
              </a:rPr>
              <a:t>Luego se publica información del grupo focal para que cualquier miembro interesado pueda unirse.</a:t>
            </a:r>
          </a:p>
          <a:p>
            <a:pPr marL="635000" indent="-625475">
              <a:buFont typeface="Wingdings" pitchFamily="2" charset="2"/>
              <a:buChar char="ü"/>
            </a:pPr>
            <a:r>
              <a:rPr lang="es" sz="3400" dirty="0">
                <a:solidFill>
                  <a:srgbClr val="572528"/>
                </a:solidFill>
              </a:rPr>
              <a:t>Se produce el borrador y se publica durante al menos 90 días para que la confraternidad lo revise y se reciban aportes.</a:t>
            </a:r>
          </a:p>
          <a:p>
            <a:pPr marL="635000" indent="-625475">
              <a:buFont typeface="Wingdings" pitchFamily="2" charset="2"/>
              <a:buChar char="ü"/>
            </a:pPr>
            <a:r>
              <a:rPr lang="es" sz="3400" dirty="0">
                <a:solidFill>
                  <a:srgbClr val="572528"/>
                </a:solidFill>
              </a:rPr>
              <a:t>El borrador se revisa en base a los aportes y finalmente se incluye en el IAC.</a:t>
            </a:r>
          </a:p>
          <a:p>
            <a:pPr marL="0" indent="-411480">
              <a:buFont typeface="Wingdings" pitchFamily="2" charset="2"/>
              <a:buChar char="ü"/>
            </a:pPr>
            <a:endParaRPr lang="en-US" sz="3400" dirty="0">
              <a:solidFill>
                <a:srgbClr val="572528"/>
              </a:solidFill>
            </a:endParaRPr>
          </a:p>
        </p:txBody>
      </p:sp>
      <p:pic>
        <p:nvPicPr>
          <p:cNvPr id="2" name="Picture 1" descr="A red and yellow lava lamp&#10;&#10;Description automatically generated">
            <a:extLst>
              <a:ext uri="{FF2B5EF4-FFF2-40B4-BE49-F238E27FC236}">
                <a16:creationId xmlns:a16="http://schemas.microsoft.com/office/drawing/2014/main" id="{1C827F02-B380-9F2F-2243-85E63A363FCF}"/>
              </a:ext>
            </a:extLst>
          </p:cNvPr>
          <p:cNvPicPr>
            <a:picLocks noChangeAspect="1"/>
          </p:cNvPicPr>
          <p:nvPr/>
        </p:nvPicPr>
        <p:blipFill>
          <a:blip r:embed="rId3"/>
          <a:stretch>
            <a:fillRect/>
          </a:stretch>
        </p:blipFill>
        <p:spPr>
          <a:xfrm>
            <a:off x="10344114" y="1974637"/>
            <a:ext cx="1656856" cy="4883363"/>
          </a:xfrm>
          <a:prstGeom prst="rect">
            <a:avLst/>
          </a:prstGeom>
        </p:spPr>
      </p:pic>
    </p:spTree>
    <p:extLst>
      <p:ext uri="{BB962C8B-B14F-4D97-AF65-F5344CB8AC3E}">
        <p14:creationId xmlns:p14="http://schemas.microsoft.com/office/powerpoint/2010/main" val="2643439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dirty="0">
                <a:solidFill>
                  <a:schemeClr val="bg1"/>
                </a:solidFill>
              </a:rPr>
              <a:t>DECISIÓN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1" y="2036382"/>
            <a:ext cx="11078307"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dirty="0">
                <a:solidFill>
                  <a:srgbClr val="572528"/>
                </a:solidFill>
              </a:rPr>
              <a:t>Moción 8</a:t>
            </a:r>
          </a:p>
          <a:p>
            <a:pPr marL="0" indent="0">
              <a:buFont typeface="Arial" panose="020B0604020202020204" pitchFamily="34" charset="0"/>
              <a:buNone/>
            </a:pPr>
            <a:r>
              <a:rPr lang="es" sz="3200" dirty="0">
                <a:solidFill>
                  <a:srgbClr val="572528"/>
                </a:solidFill>
              </a:rPr>
              <a:t>Aprobar el plan de proyecto para los nuevos folletos informativos de recuperación</a:t>
            </a:r>
            <a:endParaRPr lang="en-US" sz="3200" dirty="0"/>
          </a:p>
        </p:txBody>
      </p:sp>
      <p:sp>
        <p:nvSpPr>
          <p:cNvPr id="4" name="Subtitle 2">
            <a:extLst>
              <a:ext uri="{FF2B5EF4-FFF2-40B4-BE49-F238E27FC236}">
                <a16:creationId xmlns:a16="http://schemas.microsoft.com/office/drawing/2014/main" id="{83BC85DA-0323-91DA-84F5-8B60FC98AD36}"/>
              </a:ext>
            </a:extLst>
          </p:cNvPr>
          <p:cNvSpPr txBox="1">
            <a:spLocks/>
          </p:cNvSpPr>
          <p:nvPr/>
        </p:nvSpPr>
        <p:spPr>
          <a:xfrm>
            <a:off x="1770995" y="3753834"/>
            <a:ext cx="9400021" cy="310416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_tradnl" sz="2400" b="1" noProof="0" dirty="0">
                <a:solidFill>
                  <a:srgbClr val="4986BA"/>
                </a:solidFill>
              </a:rPr>
              <a:t>Posibles temas (entre otros) que podrían resultar de las discusiones y priorizaciones en la Encuesta del </a:t>
            </a:r>
            <a:r>
              <a:rPr lang="es-ES_tradnl" sz="2400" b="1" i="1" noProof="0" dirty="0">
                <a:solidFill>
                  <a:srgbClr val="4986BA"/>
                </a:solidFill>
              </a:rPr>
              <a:t>IAC:</a:t>
            </a:r>
          </a:p>
          <a:p>
            <a:pPr marL="342900" indent="-342900">
              <a:buFont typeface="Arial" panose="020B0604020202020204" pitchFamily="34" charset="0"/>
              <a:buChar char="•"/>
            </a:pPr>
            <a:r>
              <a:rPr lang="es-ES_tradnl" sz="2400" b="1" noProof="0" dirty="0">
                <a:solidFill>
                  <a:srgbClr val="4986BA"/>
                </a:solidFill>
              </a:rPr>
              <a:t>Comportamientos problemáticos y depredadores</a:t>
            </a:r>
          </a:p>
          <a:p>
            <a:pPr marL="342900" indent="-342900">
              <a:buFont typeface="Arial" panose="020B0604020202020204" pitchFamily="34" charset="0"/>
              <a:buChar char="•"/>
            </a:pPr>
            <a:r>
              <a:rPr lang="es-ES_tradnl" sz="2400" b="1" noProof="0" dirty="0">
                <a:solidFill>
                  <a:srgbClr val="4986BA"/>
                </a:solidFill>
              </a:rPr>
              <a:t>Recuperación virtual</a:t>
            </a:r>
          </a:p>
          <a:p>
            <a:pPr marL="342900" indent="-342900">
              <a:buFont typeface="Arial" panose="020B0604020202020204" pitchFamily="34" charset="0"/>
              <a:buChar char="•"/>
            </a:pPr>
            <a:r>
              <a:rPr lang="es-ES_tradnl" sz="2400" b="1" noProof="0" dirty="0">
                <a:solidFill>
                  <a:srgbClr val="4986BA"/>
                </a:solidFill>
              </a:rPr>
              <a:t>Mujeres en recuperación</a:t>
            </a:r>
          </a:p>
          <a:p>
            <a:pPr marL="342900" indent="-342900">
              <a:buFont typeface="Arial" panose="020B0604020202020204" pitchFamily="34" charset="0"/>
              <a:buChar char="•"/>
            </a:pPr>
            <a:r>
              <a:rPr lang="es-ES_tradnl" sz="2400" b="1" noProof="0" dirty="0">
                <a:solidFill>
                  <a:srgbClr val="4986BA"/>
                </a:solidFill>
              </a:rPr>
              <a:t>Dar la bienvenida a los recién llegados y ayudarles a persistir y quedarse</a:t>
            </a:r>
          </a:p>
          <a:p>
            <a:pPr marL="342900" indent="-342900">
              <a:buFont typeface="Arial" panose="020B0604020202020204" pitchFamily="34" charset="0"/>
              <a:buChar char="•"/>
            </a:pPr>
            <a:endParaRPr lang="en-US" sz="2400" b="1" dirty="0">
              <a:solidFill>
                <a:srgbClr val="4986BA"/>
              </a:solidFill>
            </a:endParaRPr>
          </a:p>
          <a:p>
            <a:endParaRPr lang="en-US" sz="3200" b="1" dirty="0">
              <a:solidFill>
                <a:srgbClr val="4986BA"/>
              </a:solidFill>
            </a:endParaRPr>
          </a:p>
        </p:txBody>
      </p:sp>
    </p:spTree>
    <p:extLst>
      <p:ext uri="{BB962C8B-B14F-4D97-AF65-F5344CB8AC3E}">
        <p14:creationId xmlns:p14="http://schemas.microsoft.com/office/powerpoint/2010/main" val="3000093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0567B96E-D2FD-C631-47A1-C893464F539D}"/>
              </a:ext>
            </a:extLst>
          </p:cNvPr>
          <p:cNvSpPr txBox="1">
            <a:spLocks/>
          </p:cNvSpPr>
          <p:nvPr/>
        </p:nvSpPr>
        <p:spPr>
          <a:xfrm>
            <a:off x="1458097" y="1758981"/>
            <a:ext cx="8548932" cy="47754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dirty="0">
                <a:solidFill>
                  <a:srgbClr val="572528"/>
                </a:solidFill>
              </a:rPr>
              <a:t>El Anexo E del </a:t>
            </a:r>
            <a:r>
              <a:rPr lang="es" sz="3200" i="1" dirty="0">
                <a:solidFill>
                  <a:srgbClr val="572528"/>
                </a:solidFill>
              </a:rPr>
              <a:t>IAC 2026 </a:t>
            </a:r>
            <a:r>
              <a:rPr lang="es" sz="3200" dirty="0">
                <a:solidFill>
                  <a:srgbClr val="572528"/>
                </a:solidFill>
              </a:rPr>
              <a:t>contiene una lista de todos los materiales de recuperación y servicio publicados en los Servicios Mundiales de NA.</a:t>
            </a:r>
          </a:p>
          <a:p>
            <a:pPr marL="0" indent="0">
              <a:buFont typeface="Arial" panose="020B0604020202020204" pitchFamily="34" charset="0"/>
              <a:buNone/>
            </a:pPr>
            <a:r>
              <a:rPr lang="es" sz="3200" dirty="0">
                <a:solidFill>
                  <a:srgbClr val="572528"/>
                </a:solidFill>
              </a:rPr>
              <a:t>Varios IPs, libritos y libros están incluidos en las opciones de revisión en la  Encuesta del </a:t>
            </a:r>
            <a:r>
              <a:rPr lang="es" sz="3200" i="1" dirty="0">
                <a:solidFill>
                  <a:srgbClr val="572528"/>
                </a:solidFill>
              </a:rPr>
              <a:t>IAC 2026 </a:t>
            </a:r>
            <a:r>
              <a:rPr lang="es" sz="3200" dirty="0">
                <a:solidFill>
                  <a:srgbClr val="572528"/>
                </a:solidFill>
              </a:rPr>
              <a:t>.</a:t>
            </a:r>
          </a:p>
          <a:p>
            <a:pPr marL="0" indent="0">
              <a:buFont typeface="Arial" panose="020B0604020202020204" pitchFamily="34" charset="0"/>
              <a:buNone/>
            </a:pPr>
            <a:r>
              <a:rPr lang="es" sz="3200" dirty="0">
                <a:solidFill>
                  <a:srgbClr val="572528"/>
                </a:solidFill>
              </a:rPr>
              <a:t>Los SMNA no tienen los recursos para asumir un proyecto de revisión de un libro extenso en el próximo ciclo.</a:t>
            </a:r>
          </a:p>
          <a:p>
            <a:pPr marL="0" indent="0">
              <a:buFont typeface="Arial" panose="020B0604020202020204" pitchFamily="34" charset="0"/>
              <a:buNone/>
            </a:pPr>
            <a:endParaRPr lang="en-US" sz="3200" dirty="0">
              <a:solidFill>
                <a:srgbClr val="572528"/>
              </a:solidFill>
            </a:endParaRPr>
          </a:p>
        </p:txBody>
      </p:sp>
      <p:sp>
        <p:nvSpPr>
          <p:cNvPr id="5" name="Title 1">
            <a:extLst>
              <a:ext uri="{FF2B5EF4-FFF2-40B4-BE49-F238E27FC236}">
                <a16:creationId xmlns:a16="http://schemas.microsoft.com/office/drawing/2014/main" id="{70076B58-EC6A-15C4-C51A-A9FA5A9CA88E}"/>
              </a:ext>
            </a:extLst>
          </p:cNvPr>
          <p:cNvSpPr txBox="1">
            <a:spLocks/>
          </p:cNvSpPr>
          <p:nvPr/>
        </p:nvSpPr>
        <p:spPr>
          <a:xfrm>
            <a:off x="205482" y="195208"/>
            <a:ext cx="11986517" cy="78083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sz="4800" dirty="0">
                <a:solidFill>
                  <a:srgbClr val="002060"/>
                </a:solidFill>
              </a:rPr>
              <a:t>Revisar los folletos informativos existentes sobre la recuperación </a:t>
            </a:r>
            <a:br>
              <a:rPr lang="en-US" sz="4800" dirty="0">
                <a:solidFill>
                  <a:srgbClr val="002060"/>
                </a:solidFill>
              </a:rPr>
            </a:br>
            <a:endParaRPr lang="en-US" sz="4800" dirty="0">
              <a:solidFill>
                <a:srgbClr val="002060"/>
              </a:solidFill>
            </a:endParaRPr>
          </a:p>
        </p:txBody>
      </p:sp>
      <p:pic>
        <p:nvPicPr>
          <p:cNvPr id="7" name="Picture 6" descr="A yellow pencil with red eraser&#10;&#10;Description automatically generated">
            <a:extLst>
              <a:ext uri="{FF2B5EF4-FFF2-40B4-BE49-F238E27FC236}">
                <a16:creationId xmlns:a16="http://schemas.microsoft.com/office/drawing/2014/main" id="{739812E3-B098-72B0-73B1-C8F324206A1B}"/>
              </a:ext>
            </a:extLst>
          </p:cNvPr>
          <p:cNvPicPr>
            <a:picLocks noChangeAspect="1"/>
          </p:cNvPicPr>
          <p:nvPr/>
        </p:nvPicPr>
        <p:blipFill>
          <a:blip r:embed="rId3"/>
          <a:stretch>
            <a:fillRect/>
          </a:stretch>
        </p:blipFill>
        <p:spPr>
          <a:xfrm rot="20546320">
            <a:off x="9725347" y="3945276"/>
            <a:ext cx="2296274" cy="2296274"/>
          </a:xfrm>
          <a:prstGeom prst="rect">
            <a:avLst/>
          </a:prstGeom>
        </p:spPr>
      </p:pic>
    </p:spTree>
    <p:extLst>
      <p:ext uri="{BB962C8B-B14F-4D97-AF65-F5344CB8AC3E}">
        <p14:creationId xmlns:p14="http://schemas.microsoft.com/office/powerpoint/2010/main" val="2349327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0567B96E-D2FD-C631-47A1-C893464F539D}"/>
              </a:ext>
            </a:extLst>
          </p:cNvPr>
          <p:cNvSpPr txBox="1">
            <a:spLocks/>
          </p:cNvSpPr>
          <p:nvPr/>
        </p:nvSpPr>
        <p:spPr>
          <a:xfrm>
            <a:off x="1391478" y="1321660"/>
            <a:ext cx="11012556" cy="55363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s" sz="3200" dirty="0">
                <a:solidFill>
                  <a:srgbClr val="572528"/>
                </a:solidFill>
              </a:rPr>
              <a:t>Varios elementos en la Encuesta del </a:t>
            </a:r>
            <a:r>
              <a:rPr lang="es" sz="3200" i="1" dirty="0">
                <a:solidFill>
                  <a:srgbClr val="572528"/>
                </a:solidFill>
              </a:rPr>
              <a:t>IAC </a:t>
            </a:r>
            <a:r>
              <a:rPr lang="es" sz="3200" dirty="0">
                <a:solidFill>
                  <a:srgbClr val="572528"/>
                </a:solidFill>
              </a:rPr>
              <a:t>iniciarían un proceso en lugar de revisar una pieza específica de literatura:</a:t>
            </a:r>
          </a:p>
          <a:p>
            <a:pPr>
              <a:spcBef>
                <a:spcPts val="1500"/>
              </a:spcBef>
              <a:defRPr/>
            </a:pPr>
            <a:r>
              <a:rPr lang="es" b="0" dirty="0">
                <a:solidFill>
                  <a:srgbClr val="F16737"/>
                </a:solidFill>
              </a:rPr>
              <a:t>Revisar la Undécima Tradición para que incluya las “redes sociales”</a:t>
            </a:r>
          </a:p>
          <a:p>
            <a:pPr>
              <a:spcBef>
                <a:spcPts val="300"/>
              </a:spcBef>
              <a:defRPr/>
            </a:pPr>
            <a:r>
              <a:rPr lang="es" b="0" dirty="0">
                <a:solidFill>
                  <a:srgbClr val="F16737"/>
                </a:solidFill>
              </a:rPr>
              <a:t>Reemplazar las referencias a Dios por Poder Superior</a:t>
            </a:r>
          </a:p>
          <a:p>
            <a:pPr>
              <a:spcBef>
                <a:spcPts val="300"/>
              </a:spcBef>
            </a:pPr>
            <a:r>
              <a:rPr lang="es-ES" b="0" dirty="0">
                <a:solidFill>
                  <a:srgbClr val="F16737"/>
                </a:solidFill>
              </a:rPr>
              <a:t>Investigar cambios y/o otro tipo de redacción en la literatura de NA para pasar de un lenguaje con especificidad de género a uno neutro e inclusivo.</a:t>
            </a:r>
          </a:p>
          <a:p>
            <a:pPr marL="0" indent="0">
              <a:spcBef>
                <a:spcPts val="300"/>
              </a:spcBef>
              <a:buNone/>
            </a:pPr>
            <a:r>
              <a:rPr lang="es" dirty="0">
                <a:solidFill>
                  <a:srgbClr val="572528"/>
                </a:solidFill>
              </a:rPr>
              <a:t>Estos elementos involucran múltiples piezas de literatura y posiblemente Pasos, Tradiciones y/o Conceptos. El proceso  es más complejo y requiere más tiempo para conversarlo y crear consenso.</a:t>
            </a:r>
          </a:p>
        </p:txBody>
      </p:sp>
      <p:sp>
        <p:nvSpPr>
          <p:cNvPr id="5" name="Title 1">
            <a:extLst>
              <a:ext uri="{FF2B5EF4-FFF2-40B4-BE49-F238E27FC236}">
                <a16:creationId xmlns:a16="http://schemas.microsoft.com/office/drawing/2014/main" id="{70076B58-EC6A-15C4-C51A-A9FA5A9CA88E}"/>
              </a:ext>
            </a:extLst>
          </p:cNvPr>
          <p:cNvSpPr txBox="1">
            <a:spLocks/>
          </p:cNvSpPr>
          <p:nvPr/>
        </p:nvSpPr>
        <p:spPr>
          <a:xfrm>
            <a:off x="417517" y="0"/>
            <a:ext cx="11986517" cy="78083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sz="4800" dirty="0">
                <a:solidFill>
                  <a:srgbClr val="002060"/>
                </a:solidFill>
              </a:rPr>
              <a:t>Revisar los folletos informativos existentes sobre la recuperación </a:t>
            </a:r>
            <a:br>
              <a:rPr lang="en-US" sz="4800" dirty="0">
                <a:solidFill>
                  <a:srgbClr val="002060"/>
                </a:solidFill>
              </a:rPr>
            </a:br>
            <a:endParaRPr lang="en-US" sz="4800" dirty="0">
              <a:solidFill>
                <a:srgbClr val="002060"/>
              </a:solidFill>
            </a:endParaRPr>
          </a:p>
        </p:txBody>
      </p:sp>
    </p:spTree>
    <p:extLst>
      <p:ext uri="{BB962C8B-B14F-4D97-AF65-F5344CB8AC3E}">
        <p14:creationId xmlns:p14="http://schemas.microsoft.com/office/powerpoint/2010/main" val="1794011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dirty="0">
                <a:solidFill>
                  <a:schemeClr val="bg1"/>
                </a:solidFill>
              </a:rPr>
              <a:t>DECISIÓN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900642" y="1300731"/>
            <a:ext cx="10645821" cy="17670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dirty="0">
                <a:solidFill>
                  <a:srgbClr val="572528"/>
                </a:solidFill>
              </a:rPr>
              <a:t>Moción 9</a:t>
            </a:r>
          </a:p>
          <a:p>
            <a:pPr marL="0" indent="0">
              <a:buFont typeface="Arial" panose="020B0604020202020204" pitchFamily="34" charset="0"/>
              <a:buNone/>
            </a:pPr>
            <a:r>
              <a:rPr lang="es" sz="3200" dirty="0">
                <a:solidFill>
                  <a:srgbClr val="572528"/>
                </a:solidFill>
              </a:rPr>
              <a:t>Aprobar el plan de proyecto para la revisión de los folletos informativos existentes de recuperación </a:t>
            </a:r>
            <a:endParaRPr lang="en-US" sz="3200" dirty="0"/>
          </a:p>
        </p:txBody>
      </p:sp>
      <p:sp>
        <p:nvSpPr>
          <p:cNvPr id="4" name="Subtitle 2">
            <a:extLst>
              <a:ext uri="{FF2B5EF4-FFF2-40B4-BE49-F238E27FC236}">
                <a16:creationId xmlns:a16="http://schemas.microsoft.com/office/drawing/2014/main" id="{45F89DE2-8A7E-97B1-E3F1-16175B703285}"/>
              </a:ext>
            </a:extLst>
          </p:cNvPr>
          <p:cNvSpPr txBox="1">
            <a:spLocks/>
          </p:cNvSpPr>
          <p:nvPr/>
        </p:nvSpPr>
        <p:spPr>
          <a:xfrm>
            <a:off x="1974163" y="3243395"/>
            <a:ext cx="9400021" cy="333720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 sz="2400" b="1" dirty="0">
                <a:solidFill>
                  <a:srgbClr val="4986BA"/>
                </a:solidFill>
              </a:rPr>
              <a:t>Posibles opciones (entre otras) que podrían resultar de las discusiones y priorizaciones en la encuesta del IAC:</a:t>
            </a:r>
            <a:endParaRPr lang="es" sz="2400" b="1" i="1" dirty="0">
              <a:solidFill>
                <a:srgbClr val="4986BA"/>
              </a:solidFill>
            </a:endParaRPr>
          </a:p>
          <a:p>
            <a:pPr marL="342900" indent="-342900">
              <a:spcBef>
                <a:spcPts val="600"/>
              </a:spcBef>
              <a:buFont typeface="Arial" panose="020B0604020202020204" pitchFamily="34" charset="0"/>
              <a:buChar char="•"/>
            </a:pPr>
            <a:r>
              <a:rPr lang="es" sz="2400" b="1" i="1" dirty="0">
                <a:solidFill>
                  <a:srgbClr val="4986BA"/>
                </a:solidFill>
              </a:rPr>
              <a:t>Entre rejas</a:t>
            </a:r>
          </a:p>
          <a:p>
            <a:pPr marL="342900" indent="-342900">
              <a:spcBef>
                <a:spcPts val="600"/>
              </a:spcBef>
              <a:buFont typeface="Arial" panose="020B0604020202020204" pitchFamily="34" charset="0"/>
              <a:buChar char="•"/>
            </a:pPr>
            <a:r>
              <a:rPr lang="en-US" sz="2400" b="1" i="1" dirty="0">
                <a:solidFill>
                  <a:srgbClr val="4986BA"/>
                </a:solidFill>
              </a:rPr>
              <a:t>C</a:t>
            </a:r>
            <a:r>
              <a:rPr lang="es" sz="2400" b="1" i="1" dirty="0">
                <a:solidFill>
                  <a:srgbClr val="4986BA"/>
                </a:solidFill>
              </a:rPr>
              <a:t>uando estamos enfermos</a:t>
            </a:r>
          </a:p>
          <a:p>
            <a:pPr marL="342900" indent="-342900">
              <a:spcBef>
                <a:spcPts val="600"/>
              </a:spcBef>
              <a:buFont typeface="Arial" panose="020B0604020202020204" pitchFamily="34" charset="0"/>
              <a:buChar char="•"/>
            </a:pPr>
            <a:r>
              <a:rPr lang="es" sz="2400" b="1" i="1" dirty="0">
                <a:solidFill>
                  <a:srgbClr val="4986BA"/>
                </a:solidFill>
              </a:rPr>
              <a:t>Guías para trabajar los Pasos</a:t>
            </a:r>
          </a:p>
          <a:p>
            <a:pPr marL="342900" indent="-342900">
              <a:spcBef>
                <a:spcPts val="600"/>
              </a:spcBef>
              <a:buFont typeface="Arial" panose="020B0604020202020204" pitchFamily="34" charset="0"/>
              <a:buChar char="•"/>
            </a:pPr>
            <a:r>
              <a:rPr lang="es-ES" sz="2400" b="1" dirty="0">
                <a:solidFill>
                  <a:srgbClr val="4986BA"/>
                </a:solidFill>
              </a:rPr>
              <a:t>IP  Nº26, </a:t>
            </a:r>
            <a:r>
              <a:rPr lang="es-ES" sz="2400" b="1" i="1" dirty="0">
                <a:solidFill>
                  <a:srgbClr val="4986BA"/>
                </a:solidFill>
              </a:rPr>
              <a:t>Accesibilidad para aquellos que tienen necesidades adicionales</a:t>
            </a:r>
            <a:r>
              <a:rPr lang="es" sz="2400" b="1" i="1" dirty="0">
                <a:solidFill>
                  <a:srgbClr val="4986BA"/>
                </a:solidFill>
              </a:rPr>
              <a:t> </a:t>
            </a:r>
          </a:p>
          <a:p>
            <a:pPr marL="342900" indent="-342900">
              <a:spcBef>
                <a:spcPts val="600"/>
              </a:spcBef>
              <a:buFont typeface="Arial" panose="020B0604020202020204" pitchFamily="34" charset="0"/>
              <a:buChar char="•"/>
            </a:pPr>
            <a:r>
              <a:rPr lang="es" sz="2400" b="1" dirty="0">
                <a:solidFill>
                  <a:srgbClr val="4986BA"/>
                </a:solidFill>
              </a:rPr>
              <a:t>IP </a:t>
            </a:r>
            <a:r>
              <a:rPr lang="en-US" sz="2400" b="1" dirty="0">
                <a:solidFill>
                  <a:srgbClr val="4986BA"/>
                </a:solidFill>
              </a:rPr>
              <a:t> Nº </a:t>
            </a:r>
            <a:r>
              <a:rPr lang="es" sz="2400" b="1" dirty="0">
                <a:solidFill>
                  <a:srgbClr val="4986BA"/>
                </a:solidFill>
              </a:rPr>
              <a:t>24, </a:t>
            </a:r>
            <a:r>
              <a:rPr lang="es-ES" sz="2400" b="1" i="1" dirty="0">
                <a:solidFill>
                  <a:srgbClr val="4986BA"/>
                </a:solidFill>
              </a:rPr>
              <a:t>El dinero importa: Mantenernos con los propios recursos en NA</a:t>
            </a:r>
            <a:endParaRPr lang="es" sz="2400" b="1" i="1" dirty="0">
              <a:solidFill>
                <a:srgbClr val="4986BA"/>
              </a:solidFill>
            </a:endParaRPr>
          </a:p>
          <a:p>
            <a:pPr marL="342900" indent="-342900">
              <a:buFont typeface="Arial" panose="020B0604020202020204" pitchFamily="34" charset="0"/>
              <a:buChar char="•"/>
            </a:pPr>
            <a:endParaRPr lang="en-US" sz="2400" b="1" dirty="0">
              <a:solidFill>
                <a:srgbClr val="4986BA"/>
              </a:solidFill>
            </a:endParaRPr>
          </a:p>
          <a:p>
            <a:endParaRPr lang="en-US" sz="3200" b="1" dirty="0">
              <a:solidFill>
                <a:srgbClr val="4986BA"/>
              </a:solidFill>
            </a:endParaRPr>
          </a:p>
        </p:txBody>
      </p:sp>
    </p:spTree>
    <p:extLst>
      <p:ext uri="{BB962C8B-B14F-4D97-AF65-F5344CB8AC3E}">
        <p14:creationId xmlns:p14="http://schemas.microsoft.com/office/powerpoint/2010/main" val="2560673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F91B0-2EA8-E503-A85C-5D933ABF48EE}"/>
              </a:ext>
            </a:extLst>
          </p:cNvPr>
          <p:cNvSpPr txBox="1">
            <a:spLocks/>
          </p:cNvSpPr>
          <p:nvPr/>
        </p:nvSpPr>
        <p:spPr>
          <a:xfrm rot="2706616">
            <a:off x="-315152" y="5293601"/>
            <a:ext cx="2732537" cy="9867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ctr"/>
            <a:r>
              <a:rPr lang="es" dirty="0">
                <a:solidFill>
                  <a:srgbClr val="DB212E"/>
                </a:solidFill>
              </a:rPr>
              <a:t>CAT 2026</a:t>
            </a:r>
          </a:p>
        </p:txBody>
      </p:sp>
      <p:sp>
        <p:nvSpPr>
          <p:cNvPr id="3" name="Subtitle 2">
            <a:extLst>
              <a:ext uri="{FF2B5EF4-FFF2-40B4-BE49-F238E27FC236}">
                <a16:creationId xmlns:a16="http://schemas.microsoft.com/office/drawing/2014/main" id="{CF6AF7E8-FD0E-4E7E-1279-BCCE8E5AC9F1}"/>
              </a:ext>
            </a:extLst>
          </p:cNvPr>
          <p:cNvSpPr txBox="1">
            <a:spLocks/>
          </p:cNvSpPr>
          <p:nvPr/>
        </p:nvSpPr>
        <p:spPr>
          <a:xfrm>
            <a:off x="1976287" y="0"/>
            <a:ext cx="9620926" cy="65292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40080">
              <a:lnSpc>
                <a:spcPts val="4500"/>
              </a:lnSpc>
              <a:spcBef>
                <a:spcPts val="2100"/>
              </a:spcBef>
            </a:pPr>
            <a:r>
              <a:rPr lang="es-ES_tradnl" sz="3200" noProof="0" dirty="0">
                <a:solidFill>
                  <a:srgbClr val="F16737"/>
                </a:solidFill>
              </a:rPr>
              <a:t>Planes de proyectos propuestos para       2026-2029</a:t>
            </a:r>
          </a:p>
          <a:p>
            <a:pPr defTabSz="640080">
              <a:lnSpc>
                <a:spcPts val="4500"/>
              </a:lnSpc>
              <a:spcBef>
                <a:spcPts val="2100"/>
              </a:spcBef>
            </a:pPr>
            <a:r>
              <a:rPr lang="es-ES_tradnl" sz="3200" noProof="0" dirty="0">
                <a:solidFill>
                  <a:srgbClr val="F16737"/>
                </a:solidFill>
              </a:rPr>
              <a:t>Presupuesto propuesto para 2026-2029 y explicación del presupuesto</a:t>
            </a:r>
          </a:p>
          <a:p>
            <a:pPr defTabSz="640080">
              <a:lnSpc>
                <a:spcPts val="4500"/>
              </a:lnSpc>
              <a:spcBef>
                <a:spcPts val="2100"/>
              </a:spcBef>
            </a:pPr>
            <a:r>
              <a:rPr lang="es-ES_tradnl" sz="3200" noProof="0" dirty="0">
                <a:solidFill>
                  <a:srgbClr val="F16737"/>
                </a:solidFill>
              </a:rPr>
              <a:t>Informe de admisiones a la CSM, incluidas las solicitudes, informe de la Junta Mundial</a:t>
            </a:r>
          </a:p>
          <a:p>
            <a:pPr defTabSz="640080">
              <a:lnSpc>
                <a:spcPts val="4500"/>
              </a:lnSpc>
              <a:spcBef>
                <a:spcPts val="2100"/>
              </a:spcBef>
            </a:pPr>
            <a:r>
              <a:rPr lang="es-ES_tradnl" sz="3200" noProof="0" dirty="0">
                <a:solidFill>
                  <a:srgbClr val="F16737"/>
                </a:solidFill>
              </a:rPr>
              <a:t>Procesos propuestos para la CSM</a:t>
            </a:r>
          </a:p>
          <a:p>
            <a:pPr defTabSz="640080">
              <a:lnSpc>
                <a:spcPts val="4500"/>
              </a:lnSpc>
              <a:spcBef>
                <a:spcPts val="2100"/>
              </a:spcBef>
            </a:pPr>
            <a:r>
              <a:rPr lang="es-ES_tradnl" sz="3200" noProof="0" dirty="0">
                <a:solidFill>
                  <a:srgbClr val="F16737"/>
                </a:solidFill>
              </a:rPr>
              <a:t>Política de reembolso de viajes 2026-2029</a:t>
            </a:r>
          </a:p>
          <a:p>
            <a:pPr defTabSz="640080">
              <a:lnSpc>
                <a:spcPts val="4500"/>
              </a:lnSpc>
              <a:spcBef>
                <a:spcPts val="2100"/>
              </a:spcBef>
            </a:pPr>
            <a:r>
              <a:rPr lang="es-ES_tradnl" sz="3200" noProof="0" dirty="0">
                <a:solidFill>
                  <a:srgbClr val="F16737"/>
                </a:solidFill>
              </a:rPr>
              <a:t>Una idea regional para considerar</a:t>
            </a:r>
          </a:p>
        </p:txBody>
      </p:sp>
      <p:pic>
        <p:nvPicPr>
          <p:cNvPr id="5" name="Picture 4" descr="A red telephone with a rotary dial&#10;&#10;Description automatically generated">
            <a:extLst>
              <a:ext uri="{FF2B5EF4-FFF2-40B4-BE49-F238E27FC236}">
                <a16:creationId xmlns:a16="http://schemas.microsoft.com/office/drawing/2014/main" id="{14CB40BD-6AB2-F533-B203-6764D8FFB6CB}"/>
              </a:ext>
            </a:extLst>
          </p:cNvPr>
          <p:cNvPicPr>
            <a:picLocks noChangeAspect="1"/>
          </p:cNvPicPr>
          <p:nvPr/>
        </p:nvPicPr>
        <p:blipFill>
          <a:blip r:embed="rId3"/>
          <a:stretch>
            <a:fillRect/>
          </a:stretch>
        </p:blipFill>
        <p:spPr>
          <a:xfrm>
            <a:off x="10493006" y="5748677"/>
            <a:ext cx="1698994" cy="1027075"/>
          </a:xfrm>
          <a:prstGeom prst="rect">
            <a:avLst/>
          </a:prstGeom>
        </p:spPr>
      </p:pic>
    </p:spTree>
    <p:extLst>
      <p:ext uri="{BB962C8B-B14F-4D97-AF65-F5344CB8AC3E}">
        <p14:creationId xmlns:p14="http://schemas.microsoft.com/office/powerpoint/2010/main" val="4121256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9AC9-481F-9D98-328D-E6A8F77886D2}"/>
              </a:ext>
            </a:extLst>
          </p:cNvPr>
          <p:cNvSpPr txBox="1">
            <a:spLocks/>
          </p:cNvSpPr>
          <p:nvPr/>
        </p:nvSpPr>
        <p:spPr>
          <a:xfrm>
            <a:off x="2085653" y="349320"/>
            <a:ext cx="7578903" cy="173633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sz="5400" dirty="0">
                <a:solidFill>
                  <a:srgbClr val="002060"/>
                </a:solidFill>
              </a:rPr>
              <a:t>Temas de debate </a:t>
            </a:r>
            <a:br>
              <a:rPr lang="en-US" sz="5400" dirty="0">
                <a:solidFill>
                  <a:srgbClr val="002060"/>
                </a:solidFill>
              </a:rPr>
            </a:br>
            <a:r>
              <a:rPr lang="es" sz="5400" dirty="0">
                <a:solidFill>
                  <a:srgbClr val="002060"/>
                </a:solidFill>
              </a:rPr>
              <a:t>(TD)</a:t>
            </a:r>
          </a:p>
        </p:txBody>
      </p:sp>
      <p:sp>
        <p:nvSpPr>
          <p:cNvPr id="3" name="Rounded Rectangle 2">
            <a:extLst>
              <a:ext uri="{FF2B5EF4-FFF2-40B4-BE49-F238E27FC236}">
                <a16:creationId xmlns:a16="http://schemas.microsoft.com/office/drawing/2014/main" id="{4CBA8D64-7859-FE3D-8492-B51601113BEF}"/>
              </a:ext>
            </a:extLst>
          </p:cNvPr>
          <p:cNvSpPr/>
          <p:nvPr/>
        </p:nvSpPr>
        <p:spPr>
          <a:xfrm>
            <a:off x="523981" y="380144"/>
            <a:ext cx="1479479" cy="1674688"/>
          </a:xfrm>
          <a:prstGeom prst="roundRect">
            <a:avLst/>
          </a:prstGeom>
          <a:solidFill>
            <a:srgbClr val="9DBCAC"/>
          </a:solidFill>
          <a:ln>
            <a:solidFill>
              <a:srgbClr val="E3D4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2">
            <a:extLst>
              <a:ext uri="{FF2B5EF4-FFF2-40B4-BE49-F238E27FC236}">
                <a16:creationId xmlns:a16="http://schemas.microsoft.com/office/drawing/2014/main" id="{0567B96E-D2FD-C631-47A1-C893464F539D}"/>
              </a:ext>
            </a:extLst>
          </p:cNvPr>
          <p:cNvSpPr txBox="1">
            <a:spLocks/>
          </p:cNvSpPr>
          <p:nvPr/>
        </p:nvSpPr>
        <p:spPr>
          <a:xfrm>
            <a:off x="1311966" y="2221317"/>
            <a:ext cx="10585508"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 sz="3200" dirty="0">
                <a:solidFill>
                  <a:srgbClr val="572528"/>
                </a:solidFill>
              </a:rPr>
              <a:t>Los TD nos ayudan a recopilar las mejores prácticas de la Confraternidad y han creado la base para muchos de nuestros folletos de servicio actuales.</a:t>
            </a:r>
          </a:p>
          <a:p>
            <a:pPr marL="0" indent="0">
              <a:buNone/>
            </a:pPr>
            <a:r>
              <a:rPr lang="es" sz="3200" dirty="0">
                <a:solidFill>
                  <a:srgbClr val="572528"/>
                </a:solidFill>
              </a:rPr>
              <a:t>Los debates sobre TSD/TAM en relación con NA y el lenguaje neutro con respecto al género ayudaron a dar forma a los ensayos </a:t>
            </a:r>
            <a:r>
              <a:rPr lang="es" sz="3200" i="1" dirty="0">
                <a:solidFill>
                  <a:srgbClr val="572528"/>
                </a:solidFill>
              </a:rPr>
              <a:t>del IAC 2026.</a:t>
            </a:r>
          </a:p>
          <a:p>
            <a:pPr marL="0" indent="0">
              <a:buFont typeface="Arial" panose="020B0604020202020204" pitchFamily="34" charset="0"/>
              <a:buNone/>
            </a:pPr>
            <a:r>
              <a:rPr lang="es" sz="3200" dirty="0">
                <a:solidFill>
                  <a:srgbClr val="572528"/>
                </a:solidFill>
              </a:rPr>
              <a:t>En la CSM 2026, se comenzará a definir el Plan Estratégico 2026-2029. Estas discusiones podrían influir en los temas de estos TD.</a:t>
            </a:r>
          </a:p>
          <a:p>
            <a:pPr marL="0" indent="0">
              <a:buFont typeface="Arial" panose="020B0604020202020204" pitchFamily="34" charset="0"/>
              <a:buNone/>
            </a:pPr>
            <a:endParaRPr lang="en-US" sz="3200" dirty="0">
              <a:solidFill>
                <a:srgbClr val="572528"/>
              </a:solidFill>
            </a:endParaRPr>
          </a:p>
        </p:txBody>
      </p:sp>
      <p:cxnSp>
        <p:nvCxnSpPr>
          <p:cNvPr id="6" name="Straight Connector 5">
            <a:extLst>
              <a:ext uri="{FF2B5EF4-FFF2-40B4-BE49-F238E27FC236}">
                <a16:creationId xmlns:a16="http://schemas.microsoft.com/office/drawing/2014/main" id="{342F17AF-3A01-08BE-3048-E7CAFB093EFE}"/>
              </a:ext>
            </a:extLst>
          </p:cNvPr>
          <p:cNvCxnSpPr/>
          <p:nvPr/>
        </p:nvCxnSpPr>
        <p:spPr>
          <a:xfrm>
            <a:off x="2229492" y="1993186"/>
            <a:ext cx="8750157" cy="0"/>
          </a:xfrm>
          <a:prstGeom prst="line">
            <a:avLst/>
          </a:prstGeom>
          <a:ln w="60325">
            <a:solidFill>
              <a:srgbClr val="9DBCAC"/>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D98F7E3-3D84-C248-43B8-33167BC46FAD}"/>
              </a:ext>
            </a:extLst>
          </p:cNvPr>
          <p:cNvPicPr>
            <a:picLocks noChangeAspect="1"/>
          </p:cNvPicPr>
          <p:nvPr/>
        </p:nvPicPr>
        <p:blipFill>
          <a:blip r:embed="rId3"/>
          <a:stretch>
            <a:fillRect/>
          </a:stretch>
        </p:blipFill>
        <p:spPr>
          <a:xfrm>
            <a:off x="582774" y="515135"/>
            <a:ext cx="1354762" cy="1354762"/>
          </a:xfrm>
          <a:prstGeom prst="rect">
            <a:avLst/>
          </a:prstGeom>
        </p:spPr>
      </p:pic>
    </p:spTree>
    <p:extLst>
      <p:ext uri="{BB962C8B-B14F-4D97-AF65-F5344CB8AC3E}">
        <p14:creationId xmlns:p14="http://schemas.microsoft.com/office/powerpoint/2010/main" val="1138027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dirty="0">
                <a:solidFill>
                  <a:schemeClr val="bg1"/>
                </a:solidFill>
              </a:rPr>
              <a:t>DECISIÓN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52856" y="1300730"/>
            <a:ext cx="10704392"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dirty="0">
                <a:solidFill>
                  <a:srgbClr val="572528"/>
                </a:solidFill>
              </a:rPr>
              <a:t>Moción 10</a:t>
            </a:r>
          </a:p>
          <a:p>
            <a:pPr marL="0" indent="0">
              <a:buFont typeface="Arial" panose="020B0604020202020204" pitchFamily="34" charset="0"/>
              <a:buNone/>
            </a:pPr>
            <a:r>
              <a:rPr lang="es" sz="3200" dirty="0">
                <a:solidFill>
                  <a:srgbClr val="572528"/>
                </a:solidFill>
              </a:rPr>
              <a:t>Aprobar el plan del proyecto para los temas de debate (TD)</a:t>
            </a:r>
            <a:endParaRPr lang="en-US" sz="3200" dirty="0"/>
          </a:p>
        </p:txBody>
      </p:sp>
      <p:sp>
        <p:nvSpPr>
          <p:cNvPr id="4" name="Subtitle 2">
            <a:extLst>
              <a:ext uri="{FF2B5EF4-FFF2-40B4-BE49-F238E27FC236}">
                <a16:creationId xmlns:a16="http://schemas.microsoft.com/office/drawing/2014/main" id="{482A5184-44DA-3CAF-7CFE-4FD59ECE2DB0}"/>
              </a:ext>
            </a:extLst>
          </p:cNvPr>
          <p:cNvSpPr txBox="1">
            <a:spLocks/>
          </p:cNvSpPr>
          <p:nvPr/>
        </p:nvSpPr>
        <p:spPr>
          <a:xfrm>
            <a:off x="1546715" y="3428999"/>
            <a:ext cx="9848581" cy="3151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 sz="2400" b="1" dirty="0">
                <a:solidFill>
                  <a:srgbClr val="4986BA"/>
                </a:solidFill>
              </a:rPr>
              <a:t>Los temas de la Encuesta del </a:t>
            </a:r>
            <a:r>
              <a:rPr lang="es" sz="2400" b="1" i="1" dirty="0">
                <a:solidFill>
                  <a:srgbClr val="4986BA"/>
                </a:solidFill>
              </a:rPr>
              <a:t>IAC </a:t>
            </a:r>
            <a:r>
              <a:rPr lang="es" sz="2400" b="1" dirty="0">
                <a:solidFill>
                  <a:srgbClr val="4986BA"/>
                </a:solidFill>
              </a:rPr>
              <a:t>y el Plan Estratégico de los SMNA que parecen contar con el apoyo de los delegados y que podrían prestarse a un debate en toda la Confraternidad:</a:t>
            </a:r>
          </a:p>
          <a:p>
            <a:pPr marL="342900" indent="-342900">
              <a:spcBef>
                <a:spcPts val="600"/>
              </a:spcBef>
              <a:buFont typeface="Arial" panose="020B0604020202020204" pitchFamily="34" charset="0"/>
              <a:buChar char="•"/>
            </a:pPr>
            <a:r>
              <a:rPr lang="es" sz="2400" b="1" dirty="0">
                <a:solidFill>
                  <a:srgbClr val="4986BA"/>
                </a:solidFill>
              </a:rPr>
              <a:t>Lenguaje neutral en cuanto al género</a:t>
            </a:r>
          </a:p>
          <a:p>
            <a:pPr marL="342900" indent="-342900">
              <a:spcBef>
                <a:spcPts val="600"/>
              </a:spcBef>
              <a:buFont typeface="Arial" panose="020B0604020202020204" pitchFamily="34" charset="0"/>
              <a:buChar char="•"/>
            </a:pPr>
            <a:r>
              <a:rPr lang="es" sz="2400" b="1" dirty="0">
                <a:solidFill>
                  <a:srgbClr val="4986BA"/>
                </a:solidFill>
              </a:rPr>
              <a:t>Revisión de </a:t>
            </a:r>
            <a:r>
              <a:rPr lang="es" sz="2400" b="1" i="1" dirty="0">
                <a:solidFill>
                  <a:srgbClr val="4986BA"/>
                </a:solidFill>
              </a:rPr>
              <a:t>la Guía de los servicios locales</a:t>
            </a:r>
          </a:p>
          <a:p>
            <a:pPr marL="342900" indent="-342900">
              <a:spcBef>
                <a:spcPts val="600"/>
              </a:spcBef>
              <a:buFont typeface="Arial" panose="020B0604020202020204" pitchFamily="34" charset="0"/>
              <a:buChar char="•"/>
            </a:pPr>
            <a:r>
              <a:rPr lang="es" sz="2400" b="1" dirty="0">
                <a:solidFill>
                  <a:srgbClr val="4986BA"/>
                </a:solidFill>
              </a:rPr>
              <a:t>Revisar </a:t>
            </a:r>
            <a:r>
              <a:rPr lang="es" sz="2400" b="1" i="1" dirty="0">
                <a:solidFill>
                  <a:srgbClr val="4986BA"/>
                </a:solidFill>
              </a:rPr>
              <a:t>la Guía del grupo</a:t>
            </a:r>
          </a:p>
          <a:p>
            <a:pPr marL="342900" indent="-342900">
              <a:spcBef>
                <a:spcPts val="600"/>
              </a:spcBef>
              <a:buFont typeface="Arial" panose="020B0604020202020204" pitchFamily="34" charset="0"/>
              <a:buChar char="•"/>
            </a:pPr>
            <a:r>
              <a:rPr lang="es" sz="2400" b="1" dirty="0">
                <a:solidFill>
                  <a:srgbClr val="4986BA"/>
                </a:solidFill>
              </a:rPr>
              <a:t>Revisión del folleto de servicio </a:t>
            </a:r>
            <a:r>
              <a:rPr lang="es" sz="2400" b="1" i="1" dirty="0">
                <a:solidFill>
                  <a:srgbClr val="4986BA"/>
                </a:solidFill>
              </a:rPr>
              <a:t>sobre Comportamientos problematicos y violentos</a:t>
            </a:r>
          </a:p>
          <a:p>
            <a:endParaRPr lang="en-US" sz="3200" b="1" dirty="0">
              <a:solidFill>
                <a:srgbClr val="4986BA"/>
              </a:solidFill>
            </a:endParaRPr>
          </a:p>
        </p:txBody>
      </p:sp>
    </p:spTree>
    <p:extLst>
      <p:ext uri="{BB962C8B-B14F-4D97-AF65-F5344CB8AC3E}">
        <p14:creationId xmlns:p14="http://schemas.microsoft.com/office/powerpoint/2010/main" val="1898050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9AC9-481F-9D98-328D-E6A8F77886D2}"/>
              </a:ext>
            </a:extLst>
          </p:cNvPr>
          <p:cNvSpPr txBox="1">
            <a:spLocks/>
          </p:cNvSpPr>
          <p:nvPr/>
        </p:nvSpPr>
        <p:spPr>
          <a:xfrm>
            <a:off x="2085653" y="349320"/>
            <a:ext cx="9165443" cy="173633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sz="5400" dirty="0">
                <a:solidFill>
                  <a:srgbClr val="002060"/>
                </a:solidFill>
              </a:rPr>
              <a:t>Herramientas de servicio nuevas y revisadas</a:t>
            </a:r>
            <a:br>
              <a:rPr lang="en-US" sz="5400" dirty="0">
                <a:solidFill>
                  <a:srgbClr val="002060"/>
                </a:solidFill>
              </a:rPr>
            </a:br>
            <a:endParaRPr lang="en-US" sz="5400" dirty="0">
              <a:solidFill>
                <a:srgbClr val="002060"/>
              </a:solidFill>
            </a:endParaRPr>
          </a:p>
        </p:txBody>
      </p:sp>
      <p:sp>
        <p:nvSpPr>
          <p:cNvPr id="3" name="Rounded Rectangle 2">
            <a:extLst>
              <a:ext uri="{FF2B5EF4-FFF2-40B4-BE49-F238E27FC236}">
                <a16:creationId xmlns:a16="http://schemas.microsoft.com/office/drawing/2014/main" id="{4CBA8D64-7859-FE3D-8492-B51601113BEF}"/>
              </a:ext>
            </a:extLst>
          </p:cNvPr>
          <p:cNvSpPr/>
          <p:nvPr/>
        </p:nvSpPr>
        <p:spPr>
          <a:xfrm>
            <a:off x="523981" y="380144"/>
            <a:ext cx="1479479" cy="1674688"/>
          </a:xfrm>
          <a:prstGeom prst="roundRect">
            <a:avLst/>
          </a:prstGeom>
          <a:solidFill>
            <a:srgbClr val="9DBCAC"/>
          </a:solidFill>
          <a:ln>
            <a:solidFill>
              <a:srgbClr val="E3D4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2">
            <a:extLst>
              <a:ext uri="{FF2B5EF4-FFF2-40B4-BE49-F238E27FC236}">
                <a16:creationId xmlns:a16="http://schemas.microsoft.com/office/drawing/2014/main" id="{0567B96E-D2FD-C631-47A1-C893464F539D}"/>
              </a:ext>
            </a:extLst>
          </p:cNvPr>
          <p:cNvSpPr txBox="1">
            <a:spLocks/>
          </p:cNvSpPr>
          <p:nvPr/>
        </p:nvSpPr>
        <p:spPr>
          <a:xfrm>
            <a:off x="1762539" y="2488445"/>
            <a:ext cx="10104113"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dirty="0">
                <a:solidFill>
                  <a:srgbClr val="572528"/>
                </a:solidFill>
              </a:rPr>
              <a:t>La conferencia utilizará los resultados de la Encuesta del IAC</a:t>
            </a:r>
            <a:r>
              <a:rPr lang="es" sz="3200" i="1" dirty="0">
                <a:solidFill>
                  <a:srgbClr val="572528"/>
                </a:solidFill>
              </a:rPr>
              <a:t> </a:t>
            </a:r>
            <a:r>
              <a:rPr lang="es" sz="3200" dirty="0">
                <a:solidFill>
                  <a:srgbClr val="572528"/>
                </a:solidFill>
              </a:rPr>
              <a:t>para ayudar a determinar en qué centrarse en los proyectos aquí.</a:t>
            </a:r>
          </a:p>
          <a:p>
            <a:pPr marL="0" indent="0">
              <a:buFont typeface="Arial" panose="020B0604020202020204" pitchFamily="34" charset="0"/>
              <a:buNone/>
            </a:pPr>
            <a:r>
              <a:rPr lang="es" sz="3200" dirty="0">
                <a:solidFill>
                  <a:srgbClr val="572528"/>
                </a:solidFill>
              </a:rPr>
              <a:t>Hay 18 ideas para materiales de servicio nuevos y revisados en la Encuesta del IAC</a:t>
            </a:r>
            <a:r>
              <a:rPr lang="es" sz="3200" i="1" dirty="0">
                <a:solidFill>
                  <a:srgbClr val="572528"/>
                </a:solidFill>
              </a:rPr>
              <a:t> 2026.</a:t>
            </a:r>
          </a:p>
          <a:p>
            <a:pPr marL="0" indent="0">
              <a:buFont typeface="Arial" panose="020B0604020202020204" pitchFamily="34" charset="0"/>
              <a:buNone/>
            </a:pPr>
            <a:r>
              <a:rPr lang="es" sz="3200" dirty="0">
                <a:solidFill>
                  <a:srgbClr val="572528"/>
                </a:solidFill>
              </a:rPr>
              <a:t>La mayoría de estos temas se cubrirían en una revisión de </a:t>
            </a:r>
            <a:r>
              <a:rPr lang="es" sz="3200" i="1" dirty="0">
                <a:solidFill>
                  <a:srgbClr val="572528"/>
                </a:solidFill>
              </a:rPr>
              <a:t>la Guía de los servicios locales </a:t>
            </a:r>
            <a:r>
              <a:rPr lang="es" sz="3200" dirty="0">
                <a:solidFill>
                  <a:srgbClr val="572528"/>
                </a:solidFill>
              </a:rPr>
              <a:t>(</a:t>
            </a:r>
            <a:r>
              <a:rPr lang="es" sz="3200" i="1" dirty="0">
                <a:solidFill>
                  <a:srgbClr val="572528"/>
                </a:solidFill>
              </a:rPr>
              <a:t>GSL</a:t>
            </a:r>
            <a:r>
              <a:rPr lang="es" sz="3200" dirty="0">
                <a:solidFill>
                  <a:srgbClr val="572528"/>
                </a:solidFill>
              </a:rPr>
              <a:t>).</a:t>
            </a:r>
          </a:p>
        </p:txBody>
      </p:sp>
      <p:cxnSp>
        <p:nvCxnSpPr>
          <p:cNvPr id="6" name="Straight Connector 5">
            <a:extLst>
              <a:ext uri="{FF2B5EF4-FFF2-40B4-BE49-F238E27FC236}">
                <a16:creationId xmlns:a16="http://schemas.microsoft.com/office/drawing/2014/main" id="{342F17AF-3A01-08BE-3048-E7CAFB093EFE}"/>
              </a:ext>
            </a:extLst>
          </p:cNvPr>
          <p:cNvCxnSpPr/>
          <p:nvPr/>
        </p:nvCxnSpPr>
        <p:spPr>
          <a:xfrm>
            <a:off x="2229492" y="1993186"/>
            <a:ext cx="8750157" cy="0"/>
          </a:xfrm>
          <a:prstGeom prst="line">
            <a:avLst/>
          </a:prstGeom>
          <a:ln w="60325">
            <a:solidFill>
              <a:srgbClr val="9DBCA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641CB0C-9340-FB8E-2E0F-1C7A4FB934E9}"/>
              </a:ext>
            </a:extLst>
          </p:cNvPr>
          <p:cNvPicPr>
            <a:picLocks noChangeAspect="1"/>
          </p:cNvPicPr>
          <p:nvPr/>
        </p:nvPicPr>
        <p:blipFill>
          <a:blip r:embed="rId3"/>
          <a:stretch>
            <a:fillRect/>
          </a:stretch>
        </p:blipFill>
        <p:spPr>
          <a:xfrm>
            <a:off x="666820" y="628508"/>
            <a:ext cx="1213349" cy="1134218"/>
          </a:xfrm>
          <a:prstGeom prst="rect">
            <a:avLst/>
          </a:prstGeom>
        </p:spPr>
      </p:pic>
    </p:spTree>
    <p:extLst>
      <p:ext uri="{BB962C8B-B14F-4D97-AF65-F5344CB8AC3E}">
        <p14:creationId xmlns:p14="http://schemas.microsoft.com/office/powerpoint/2010/main" val="3160583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68DC23F3-7546-59B8-2603-99B30C3A9142}"/>
              </a:ext>
            </a:extLst>
          </p:cNvPr>
          <p:cNvSpPr txBox="1">
            <a:spLocks/>
          </p:cNvSpPr>
          <p:nvPr/>
        </p:nvSpPr>
        <p:spPr>
          <a:xfrm>
            <a:off x="1151067" y="172037"/>
            <a:ext cx="10948167" cy="66859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s" sz="2200" dirty="0">
                <a:solidFill>
                  <a:schemeClr val="accent5"/>
                </a:solidFill>
              </a:rPr>
              <a:t>OBJETIVO 3: </a:t>
            </a:r>
            <a:r>
              <a:rPr lang="es-ES" sz="2200" dirty="0">
                <a:solidFill>
                  <a:schemeClr val="accent5"/>
                </a:solidFill>
              </a:rPr>
              <a:t>Mejorar la capacidad de los grupos y organismos de servicio virtuales para participar plenamente en el sistema de servicio y para que se escuchen sus voces como parte de la conciencia de la Confraternidad de NA.</a:t>
            </a:r>
          </a:p>
          <a:p>
            <a:pPr marL="0" indent="0">
              <a:spcBef>
                <a:spcPts val="1600"/>
              </a:spcBef>
              <a:buNone/>
            </a:pPr>
            <a:r>
              <a:rPr lang="es" sz="2200" dirty="0">
                <a:solidFill>
                  <a:schemeClr val="accent5"/>
                </a:solidFill>
              </a:rPr>
              <a:t>OBJETIVO 4: </a:t>
            </a:r>
            <a:r>
              <a:rPr lang="es-ES" sz="2200" dirty="0">
                <a:solidFill>
                  <a:schemeClr val="accent5"/>
                </a:solidFill>
              </a:rPr>
              <a:t> Promover el concepto de coordinación y colaboración dentro del sistema de servicio, así como la comprensión y la valoración de las funciones complementarias y las contribuciones a la Visión del servicio en NA.</a:t>
            </a:r>
          </a:p>
          <a:p>
            <a:pPr marL="0" indent="0">
              <a:spcBef>
                <a:spcPts val="1600"/>
              </a:spcBef>
              <a:buNone/>
            </a:pPr>
            <a:r>
              <a:rPr lang="es" sz="2200" dirty="0">
                <a:solidFill>
                  <a:schemeClr val="accent5"/>
                </a:solidFill>
              </a:rPr>
              <a:t>OBJETIVO 5: </a:t>
            </a:r>
            <a:r>
              <a:rPr lang="es-ES" sz="2200" dirty="0">
                <a:solidFill>
                  <a:schemeClr val="accent5"/>
                </a:solidFill>
              </a:rPr>
              <a:t>Por medio de la mentoría, la formación y diversas herramientas, mejorar la continuidad en el servicio e incentivar a los miembros de todas las edades y etapas de recuperación a prestar servicio.</a:t>
            </a:r>
          </a:p>
          <a:p>
            <a:pPr marL="0" indent="0">
              <a:spcBef>
                <a:spcPts val="1600"/>
              </a:spcBef>
              <a:buNone/>
            </a:pPr>
            <a:r>
              <a:rPr lang="es" sz="2200" dirty="0">
                <a:solidFill>
                  <a:schemeClr val="accent5"/>
                </a:solidFill>
              </a:rPr>
              <a:t>OBJETIVO 6: </a:t>
            </a:r>
            <a:r>
              <a:rPr lang="es-ES" sz="2200" dirty="0">
                <a:solidFill>
                  <a:schemeClr val="accent5"/>
                </a:solidFill>
              </a:rPr>
              <a:t> Crear herramientas para que los grupos y los organismos de servicio ofrezcan a los miembros formas prácticas de contribuir, y faciliten y fomenten la distribución de fondos a todos los elementos del sistema de servicio.</a:t>
            </a:r>
          </a:p>
          <a:p>
            <a:pPr marL="0" indent="0">
              <a:spcBef>
                <a:spcPts val="1600"/>
              </a:spcBef>
              <a:buNone/>
            </a:pPr>
            <a:r>
              <a:rPr lang="es" sz="2200" dirty="0">
                <a:solidFill>
                  <a:schemeClr val="accent5"/>
                </a:solidFill>
              </a:rPr>
              <a:t>OBJETIVO 7: </a:t>
            </a:r>
            <a:r>
              <a:rPr lang="es-ES" sz="2200" dirty="0">
                <a:solidFill>
                  <a:schemeClr val="accent5"/>
                </a:solidFill>
              </a:rPr>
              <a:t>Mejorar el nivel de conciencia sobre la inclusión en una Confraternidad diversa como la nuestra y preparar herramientas para apoyar a que los grupos garanticen que todos los miembros actuales y futuros se sientan seguros, bienvenidos e incluidos en las reuniones presenciales y virtuales.</a:t>
            </a:r>
            <a:endParaRPr lang="es" sz="2200" dirty="0">
              <a:solidFill>
                <a:schemeClr val="accent5"/>
              </a:solidFill>
            </a:endParaRPr>
          </a:p>
        </p:txBody>
      </p:sp>
    </p:spTree>
    <p:extLst>
      <p:ext uri="{BB962C8B-B14F-4D97-AF65-F5344CB8AC3E}">
        <p14:creationId xmlns:p14="http://schemas.microsoft.com/office/powerpoint/2010/main" val="168719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dirty="0">
                <a:solidFill>
                  <a:schemeClr val="bg1"/>
                </a:solidFill>
              </a:rPr>
              <a:t>DECISIÓN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2" y="2036383"/>
            <a:ext cx="10980326" cy="16750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dirty="0">
                <a:solidFill>
                  <a:srgbClr val="572528"/>
                </a:solidFill>
              </a:rPr>
              <a:t>Moción 11</a:t>
            </a:r>
          </a:p>
          <a:p>
            <a:pPr marL="0" indent="0">
              <a:buFont typeface="Arial" panose="020B0604020202020204" pitchFamily="34" charset="0"/>
              <a:buNone/>
            </a:pPr>
            <a:r>
              <a:rPr lang="es" sz="3200" dirty="0">
                <a:solidFill>
                  <a:srgbClr val="572528"/>
                </a:solidFill>
              </a:rPr>
              <a:t>Aprobar el plan del proyecto para herramientas de servicio nuevas y revisadas</a:t>
            </a:r>
            <a:endParaRPr lang="en-US" sz="3200" dirty="0"/>
          </a:p>
        </p:txBody>
      </p:sp>
      <p:sp>
        <p:nvSpPr>
          <p:cNvPr id="4" name="Subtitle 2">
            <a:extLst>
              <a:ext uri="{FF2B5EF4-FFF2-40B4-BE49-F238E27FC236}">
                <a16:creationId xmlns:a16="http://schemas.microsoft.com/office/drawing/2014/main" id="{6BFCECBC-8C1F-35E4-0CB4-F406A594A839}"/>
              </a:ext>
            </a:extLst>
          </p:cNvPr>
          <p:cNvSpPr txBox="1">
            <a:spLocks/>
          </p:cNvSpPr>
          <p:nvPr/>
        </p:nvSpPr>
        <p:spPr>
          <a:xfrm>
            <a:off x="2141643" y="3953160"/>
            <a:ext cx="9400021" cy="26274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 sz="2400" b="1" dirty="0">
                <a:solidFill>
                  <a:srgbClr val="4986BA"/>
                </a:solidFill>
              </a:rPr>
              <a:t>Posibles opciones (entre otras) que podrían resultar de las discusiones y priorizaciones en la Encuesta del IAC</a:t>
            </a:r>
            <a:r>
              <a:rPr lang="es" sz="2400" b="1" i="1" dirty="0">
                <a:solidFill>
                  <a:srgbClr val="4986BA"/>
                </a:solidFill>
              </a:rPr>
              <a:t>:</a:t>
            </a:r>
          </a:p>
          <a:p>
            <a:pPr marL="342900" indent="-342900">
              <a:spcBef>
                <a:spcPts val="600"/>
              </a:spcBef>
              <a:buFont typeface="Arial" panose="020B0604020202020204" pitchFamily="34" charset="0"/>
              <a:buChar char="•"/>
            </a:pPr>
            <a:r>
              <a:rPr lang="es" sz="2400" b="1" dirty="0">
                <a:solidFill>
                  <a:srgbClr val="4986BA"/>
                </a:solidFill>
              </a:rPr>
              <a:t>Revisar la</a:t>
            </a:r>
            <a:r>
              <a:rPr lang="es" sz="2400" b="1" i="1" dirty="0">
                <a:solidFill>
                  <a:srgbClr val="4986BA"/>
                </a:solidFill>
              </a:rPr>
              <a:t> Guía de los servicios locales</a:t>
            </a:r>
            <a:r>
              <a:rPr lang="es" sz="2400" b="1" dirty="0">
                <a:solidFill>
                  <a:srgbClr val="4986BA"/>
                </a:solidFill>
              </a:rPr>
              <a:t>(</a:t>
            </a:r>
            <a:r>
              <a:rPr lang="es" sz="2400" b="1" i="1" dirty="0">
                <a:solidFill>
                  <a:srgbClr val="4986BA"/>
                </a:solidFill>
              </a:rPr>
              <a:t>GSL</a:t>
            </a:r>
            <a:r>
              <a:rPr lang="es" sz="2400" b="1" dirty="0">
                <a:solidFill>
                  <a:srgbClr val="4986BA"/>
                </a:solidFill>
              </a:rPr>
              <a:t>) con cuatro enfoques de proyectos separados pero relacionados para cada nivel de servicio</a:t>
            </a:r>
          </a:p>
          <a:p>
            <a:pPr marL="342900" indent="-342900">
              <a:spcBef>
                <a:spcPts val="600"/>
              </a:spcBef>
              <a:buFont typeface="Arial" panose="020B0604020202020204" pitchFamily="34" charset="0"/>
              <a:buChar char="•"/>
            </a:pPr>
            <a:r>
              <a:rPr lang="es" sz="2400" b="1" dirty="0">
                <a:solidFill>
                  <a:srgbClr val="4986BA"/>
                </a:solidFill>
              </a:rPr>
              <a:t>Si se prioriza la </a:t>
            </a:r>
            <a:r>
              <a:rPr lang="es" sz="2400" b="1" i="1" dirty="0">
                <a:solidFill>
                  <a:srgbClr val="4986BA"/>
                </a:solidFill>
              </a:rPr>
              <a:t>GSL ,entonces también revise la Guía del grupo</a:t>
            </a:r>
            <a:endParaRPr lang="en-US" sz="2400" b="1" dirty="0">
              <a:solidFill>
                <a:srgbClr val="4986BA"/>
              </a:solidFill>
            </a:endParaRPr>
          </a:p>
          <a:p>
            <a:endParaRPr lang="en-US" sz="3200" b="1" dirty="0">
              <a:solidFill>
                <a:srgbClr val="4986BA"/>
              </a:solidFill>
            </a:endParaRPr>
          </a:p>
        </p:txBody>
      </p:sp>
    </p:spTree>
    <p:extLst>
      <p:ext uri="{BB962C8B-B14F-4D97-AF65-F5344CB8AC3E}">
        <p14:creationId xmlns:p14="http://schemas.microsoft.com/office/powerpoint/2010/main" val="2456040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9AC9-481F-9D98-328D-E6A8F77886D2}"/>
              </a:ext>
            </a:extLst>
          </p:cNvPr>
          <p:cNvSpPr txBox="1">
            <a:spLocks/>
          </p:cNvSpPr>
          <p:nvPr/>
        </p:nvSpPr>
        <p:spPr>
          <a:xfrm>
            <a:off x="2085653" y="349320"/>
            <a:ext cx="9793601" cy="173633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sz="5400" dirty="0">
                <a:solidFill>
                  <a:srgbClr val="002060"/>
                </a:solidFill>
              </a:rPr>
              <a:t>Seguridad y pertenencia/ </a:t>
            </a:r>
            <a:br>
              <a:rPr lang="en-US" sz="5400" dirty="0">
                <a:solidFill>
                  <a:srgbClr val="002060"/>
                </a:solidFill>
              </a:rPr>
            </a:br>
            <a:r>
              <a:rPr lang="es" sz="5400" dirty="0">
                <a:solidFill>
                  <a:srgbClr val="002060"/>
                </a:solidFill>
              </a:rPr>
              <a:t>Lenguaje de género neutro</a:t>
            </a:r>
          </a:p>
        </p:txBody>
      </p:sp>
      <p:sp>
        <p:nvSpPr>
          <p:cNvPr id="3" name="Rounded Rectangle 2">
            <a:extLst>
              <a:ext uri="{FF2B5EF4-FFF2-40B4-BE49-F238E27FC236}">
                <a16:creationId xmlns:a16="http://schemas.microsoft.com/office/drawing/2014/main" id="{4CBA8D64-7859-FE3D-8492-B51601113BEF}"/>
              </a:ext>
            </a:extLst>
          </p:cNvPr>
          <p:cNvSpPr/>
          <p:nvPr/>
        </p:nvSpPr>
        <p:spPr>
          <a:xfrm>
            <a:off x="523981" y="380144"/>
            <a:ext cx="1479479" cy="1674688"/>
          </a:xfrm>
          <a:prstGeom prst="roundRect">
            <a:avLst/>
          </a:prstGeom>
          <a:solidFill>
            <a:srgbClr val="9DBCAC"/>
          </a:solidFill>
          <a:ln>
            <a:solidFill>
              <a:srgbClr val="E3D4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2">
            <a:extLst>
              <a:ext uri="{FF2B5EF4-FFF2-40B4-BE49-F238E27FC236}">
                <a16:creationId xmlns:a16="http://schemas.microsoft.com/office/drawing/2014/main" id="{0567B96E-D2FD-C631-47A1-C893464F539D}"/>
              </a:ext>
            </a:extLst>
          </p:cNvPr>
          <p:cNvSpPr txBox="1">
            <a:spLocks/>
          </p:cNvSpPr>
          <p:nvPr/>
        </p:nvSpPr>
        <p:spPr>
          <a:xfrm>
            <a:off x="2003460" y="2054832"/>
            <a:ext cx="9793601" cy="11096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dirty="0">
                <a:solidFill>
                  <a:srgbClr val="572528"/>
                </a:solidFill>
              </a:rPr>
              <a:t>Si bien la mayor parte de lo que se cubre en este objetivo se refiere a herramientas nuevas o revisadas, es más que eso.</a:t>
            </a:r>
          </a:p>
        </p:txBody>
      </p:sp>
      <p:cxnSp>
        <p:nvCxnSpPr>
          <p:cNvPr id="6" name="Straight Connector 5">
            <a:extLst>
              <a:ext uri="{FF2B5EF4-FFF2-40B4-BE49-F238E27FC236}">
                <a16:creationId xmlns:a16="http://schemas.microsoft.com/office/drawing/2014/main" id="{342F17AF-3A01-08BE-3048-E7CAFB093EFE}"/>
              </a:ext>
            </a:extLst>
          </p:cNvPr>
          <p:cNvCxnSpPr/>
          <p:nvPr/>
        </p:nvCxnSpPr>
        <p:spPr>
          <a:xfrm>
            <a:off x="2229492" y="1993186"/>
            <a:ext cx="8750157" cy="0"/>
          </a:xfrm>
          <a:prstGeom prst="line">
            <a:avLst/>
          </a:prstGeom>
          <a:ln w="60325">
            <a:solidFill>
              <a:srgbClr val="9DBCAC"/>
            </a:solidFill>
          </a:ln>
        </p:spPr>
        <p:style>
          <a:lnRef idx="1">
            <a:schemeClr val="accent1"/>
          </a:lnRef>
          <a:fillRef idx="0">
            <a:schemeClr val="accent1"/>
          </a:fillRef>
          <a:effectRef idx="0">
            <a:schemeClr val="accent1"/>
          </a:effectRef>
          <a:fontRef idx="minor">
            <a:schemeClr val="tx1"/>
          </a:fontRef>
        </p:style>
      </p:cxnSp>
      <p:pic>
        <p:nvPicPr>
          <p:cNvPr id="7" name="Picture 6" descr="A group of hands in blue&#10;&#10;Description automatically generated">
            <a:extLst>
              <a:ext uri="{FF2B5EF4-FFF2-40B4-BE49-F238E27FC236}">
                <a16:creationId xmlns:a16="http://schemas.microsoft.com/office/drawing/2014/main" id="{837B65DB-7B59-07E1-5EEA-0FD153819C41}"/>
              </a:ext>
            </a:extLst>
          </p:cNvPr>
          <p:cNvPicPr>
            <a:picLocks noChangeAspect="1"/>
          </p:cNvPicPr>
          <p:nvPr/>
        </p:nvPicPr>
        <p:blipFill>
          <a:blip r:embed="rId3"/>
          <a:stretch>
            <a:fillRect/>
          </a:stretch>
        </p:blipFill>
        <p:spPr>
          <a:xfrm>
            <a:off x="563866" y="714464"/>
            <a:ext cx="1367676" cy="1011595"/>
          </a:xfrm>
          <a:prstGeom prst="rect">
            <a:avLst/>
          </a:prstGeom>
        </p:spPr>
      </p:pic>
      <p:sp>
        <p:nvSpPr>
          <p:cNvPr id="5" name="Subtitle 2">
            <a:extLst>
              <a:ext uri="{FF2B5EF4-FFF2-40B4-BE49-F238E27FC236}">
                <a16:creationId xmlns:a16="http://schemas.microsoft.com/office/drawing/2014/main" id="{CC4325D1-41D8-C71B-44FF-D1211BF9B436}"/>
              </a:ext>
            </a:extLst>
          </p:cNvPr>
          <p:cNvSpPr txBox="1">
            <a:spLocks/>
          </p:cNvSpPr>
          <p:nvPr/>
        </p:nvSpPr>
        <p:spPr>
          <a:xfrm>
            <a:off x="2049693" y="3429000"/>
            <a:ext cx="9865519" cy="3429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s" sz="2400" dirty="0">
                <a:solidFill>
                  <a:schemeClr val="accent5"/>
                </a:solidFill>
              </a:rPr>
              <a:t>OBJETIVO 7: </a:t>
            </a:r>
            <a:r>
              <a:rPr lang="es-ES" sz="2400" dirty="0">
                <a:solidFill>
                  <a:schemeClr val="accent5"/>
                </a:solidFill>
              </a:rPr>
              <a:t> Mejorar el nivel de conciencia sobre la inclusión en una Confraternidad diversa como la nuestra y preparar herramientas para apoyar a que los grupos garanticen que todos los miembros actuales y futuros se sientan seguros, bienvenidos e incluidos en las reuniones presenciales y virtuales.</a:t>
            </a:r>
          </a:p>
          <a:p>
            <a:pPr marL="0" indent="0">
              <a:spcBef>
                <a:spcPts val="1600"/>
              </a:spcBef>
              <a:buNone/>
            </a:pPr>
            <a:r>
              <a:rPr lang="es" sz="2400" dirty="0">
                <a:solidFill>
                  <a:schemeClr val="accent5"/>
                </a:solidFill>
              </a:rPr>
              <a:t>Solución:</a:t>
            </a:r>
          </a:p>
          <a:p>
            <a:pPr>
              <a:spcBef>
                <a:spcPts val="0"/>
              </a:spcBef>
            </a:pPr>
            <a:r>
              <a:rPr lang="es-ES" sz="2400" b="0" dirty="0">
                <a:solidFill>
                  <a:schemeClr val="accent5"/>
                </a:solidFill>
              </a:rPr>
              <a:t>Investigar cambios u otro tipo de redacción en la literatura de NA para pasar de un lenguaje con especificidad de género a uno neutro e inclusivo. </a:t>
            </a:r>
            <a:endParaRPr lang="es" sz="2400" b="0" dirty="0">
              <a:solidFill>
                <a:schemeClr val="accent5"/>
              </a:solidFill>
            </a:endParaRPr>
          </a:p>
        </p:txBody>
      </p:sp>
    </p:spTree>
    <p:extLst>
      <p:ext uri="{BB962C8B-B14F-4D97-AF65-F5344CB8AC3E}">
        <p14:creationId xmlns:p14="http://schemas.microsoft.com/office/powerpoint/2010/main" val="2002608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dirty="0">
                <a:solidFill>
                  <a:schemeClr val="bg1"/>
                </a:solidFill>
              </a:rPr>
              <a:t>DECISIÓN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291548" y="2036382"/>
            <a:ext cx="11885192"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dirty="0">
                <a:solidFill>
                  <a:srgbClr val="572528"/>
                </a:solidFill>
              </a:rPr>
              <a:t>Moción 12</a:t>
            </a:r>
          </a:p>
          <a:p>
            <a:pPr marL="0" indent="0">
              <a:buFont typeface="Arial" panose="020B0604020202020204" pitchFamily="34" charset="0"/>
              <a:buNone/>
            </a:pPr>
            <a:r>
              <a:rPr lang="es" sz="3200" dirty="0">
                <a:solidFill>
                  <a:srgbClr val="572528"/>
                </a:solidFill>
              </a:rPr>
              <a:t>Aprobar el plan de proyecto de seguridad y pertenencia/ </a:t>
            </a:r>
            <a:br>
              <a:rPr lang="en-US" sz="3200" dirty="0">
                <a:solidFill>
                  <a:srgbClr val="572528"/>
                </a:solidFill>
              </a:rPr>
            </a:br>
            <a:r>
              <a:rPr lang="en-US" sz="3200" dirty="0">
                <a:solidFill>
                  <a:srgbClr val="572528"/>
                </a:solidFill>
              </a:rPr>
              <a:t>l</a:t>
            </a:r>
            <a:r>
              <a:rPr lang="es" sz="3200" dirty="0">
                <a:solidFill>
                  <a:srgbClr val="572528"/>
                </a:solidFill>
              </a:rPr>
              <a:t>enguaje de género neutro</a:t>
            </a:r>
            <a:endParaRPr lang="en-US" sz="3200" dirty="0"/>
          </a:p>
        </p:txBody>
      </p:sp>
      <p:sp>
        <p:nvSpPr>
          <p:cNvPr id="4" name="Subtitle 2">
            <a:extLst>
              <a:ext uri="{FF2B5EF4-FFF2-40B4-BE49-F238E27FC236}">
                <a16:creationId xmlns:a16="http://schemas.microsoft.com/office/drawing/2014/main" id="{4A98C16D-889F-D265-AC06-35C790E9A87A}"/>
              </a:ext>
            </a:extLst>
          </p:cNvPr>
          <p:cNvSpPr txBox="1">
            <a:spLocks/>
          </p:cNvSpPr>
          <p:nvPr/>
        </p:nvSpPr>
        <p:spPr>
          <a:xfrm>
            <a:off x="2104365" y="4222074"/>
            <a:ext cx="8239486" cy="207084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 sz="2400" b="1" dirty="0">
                <a:solidFill>
                  <a:srgbClr val="4986BA"/>
                </a:solidFill>
              </a:rPr>
              <a:t>Las respuestas a las preguntas del </a:t>
            </a:r>
            <a:r>
              <a:rPr lang="es" sz="2400" b="1" i="1" dirty="0">
                <a:solidFill>
                  <a:srgbClr val="4986BA"/>
                </a:solidFill>
              </a:rPr>
              <a:t>IAC 2026 </a:t>
            </a:r>
            <a:r>
              <a:rPr lang="es" sz="2400" b="1" dirty="0">
                <a:solidFill>
                  <a:srgbClr val="4986BA"/>
                </a:solidFill>
              </a:rPr>
              <a:t>y los debates en la CSM 2026 ayudarán a estructurar los próximos pasos con la investigación de cambios y/o redacción adicional en la literatura de NA, desde un lenguaje específico de género a un lenguaje neutral e inclusivo en cuanto al género.</a:t>
            </a:r>
            <a:br>
              <a:rPr lang="en-US" sz="2400" b="1" dirty="0">
                <a:solidFill>
                  <a:srgbClr val="4986BA"/>
                </a:solidFill>
              </a:rPr>
            </a:br>
            <a:r>
              <a:rPr lang="es" sz="2400" b="1" dirty="0">
                <a:solidFill>
                  <a:srgbClr val="4986BA"/>
                </a:solidFill>
              </a:rPr>
              <a:t> </a:t>
            </a:r>
          </a:p>
        </p:txBody>
      </p:sp>
    </p:spTree>
    <p:extLst>
      <p:ext uri="{BB962C8B-B14F-4D97-AF65-F5344CB8AC3E}">
        <p14:creationId xmlns:p14="http://schemas.microsoft.com/office/powerpoint/2010/main" val="263538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9AC9-481F-9D98-328D-E6A8F77886D2}"/>
              </a:ext>
            </a:extLst>
          </p:cNvPr>
          <p:cNvSpPr txBox="1">
            <a:spLocks/>
          </p:cNvSpPr>
          <p:nvPr/>
        </p:nvSpPr>
        <p:spPr>
          <a:xfrm>
            <a:off x="2085653" y="349320"/>
            <a:ext cx="10106347" cy="173633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sz="5400" dirty="0">
                <a:solidFill>
                  <a:srgbClr val="002060"/>
                </a:solidFill>
              </a:rPr>
              <a:t>TSD/TAM: ayudar a que los miembros se integren</a:t>
            </a:r>
          </a:p>
        </p:txBody>
      </p:sp>
      <p:sp>
        <p:nvSpPr>
          <p:cNvPr id="3" name="Rounded Rectangle 2">
            <a:extLst>
              <a:ext uri="{FF2B5EF4-FFF2-40B4-BE49-F238E27FC236}">
                <a16:creationId xmlns:a16="http://schemas.microsoft.com/office/drawing/2014/main" id="{4CBA8D64-7859-FE3D-8492-B51601113BEF}"/>
              </a:ext>
            </a:extLst>
          </p:cNvPr>
          <p:cNvSpPr/>
          <p:nvPr/>
        </p:nvSpPr>
        <p:spPr>
          <a:xfrm>
            <a:off x="523981" y="380144"/>
            <a:ext cx="1479479" cy="1674688"/>
          </a:xfrm>
          <a:prstGeom prst="roundRect">
            <a:avLst/>
          </a:prstGeom>
          <a:solidFill>
            <a:srgbClr val="9DBCAC"/>
          </a:solidFill>
          <a:ln>
            <a:solidFill>
              <a:srgbClr val="E3D4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2">
            <a:extLst>
              <a:ext uri="{FF2B5EF4-FFF2-40B4-BE49-F238E27FC236}">
                <a16:creationId xmlns:a16="http://schemas.microsoft.com/office/drawing/2014/main" id="{0567B96E-D2FD-C631-47A1-C893464F539D}"/>
              </a:ext>
            </a:extLst>
          </p:cNvPr>
          <p:cNvSpPr txBox="1">
            <a:spLocks/>
          </p:cNvSpPr>
          <p:nvPr/>
        </p:nvSpPr>
        <p:spPr>
          <a:xfrm>
            <a:off x="2399165" y="2054833"/>
            <a:ext cx="8933230" cy="17900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 sz="3200" dirty="0">
                <a:solidFill>
                  <a:srgbClr val="572528"/>
                </a:solidFill>
              </a:rPr>
              <a:t>Nuestros miembros difieren en una serie de cuestiones relacionadas con TSD/TAM, pero como Confraternidad tenemos consenso sobre el principio de la Tercera Tradición.</a:t>
            </a:r>
          </a:p>
          <a:p>
            <a:pPr marL="0" indent="0">
              <a:buNone/>
            </a:pPr>
            <a:endParaRPr lang="en-US" sz="3200" dirty="0">
              <a:solidFill>
                <a:srgbClr val="572528"/>
              </a:solidFill>
            </a:endParaRPr>
          </a:p>
        </p:txBody>
      </p:sp>
      <p:cxnSp>
        <p:nvCxnSpPr>
          <p:cNvPr id="6" name="Straight Connector 5">
            <a:extLst>
              <a:ext uri="{FF2B5EF4-FFF2-40B4-BE49-F238E27FC236}">
                <a16:creationId xmlns:a16="http://schemas.microsoft.com/office/drawing/2014/main" id="{342F17AF-3A01-08BE-3048-E7CAFB093EFE}"/>
              </a:ext>
            </a:extLst>
          </p:cNvPr>
          <p:cNvCxnSpPr/>
          <p:nvPr/>
        </p:nvCxnSpPr>
        <p:spPr>
          <a:xfrm>
            <a:off x="2815309" y="1865330"/>
            <a:ext cx="8750157" cy="0"/>
          </a:xfrm>
          <a:prstGeom prst="line">
            <a:avLst/>
          </a:prstGeom>
          <a:ln w="60325">
            <a:solidFill>
              <a:srgbClr val="9DBCAC"/>
            </a:solidFill>
          </a:ln>
        </p:spPr>
        <p:style>
          <a:lnRef idx="1">
            <a:schemeClr val="accent1"/>
          </a:lnRef>
          <a:fillRef idx="0">
            <a:schemeClr val="accent1"/>
          </a:fillRef>
          <a:effectRef idx="0">
            <a:schemeClr val="accent1"/>
          </a:effectRef>
          <a:fontRef idx="minor">
            <a:schemeClr val="tx1"/>
          </a:fontRef>
        </p:style>
      </p:cxnSp>
      <p:pic>
        <p:nvPicPr>
          <p:cNvPr id="8" name="Picture 7" descr="A blue tree with roots in a circle&#10;&#10;Description automatically generated">
            <a:extLst>
              <a:ext uri="{FF2B5EF4-FFF2-40B4-BE49-F238E27FC236}">
                <a16:creationId xmlns:a16="http://schemas.microsoft.com/office/drawing/2014/main" id="{3D11C02C-9784-1DD5-DC9B-B6C774530957}"/>
              </a:ext>
            </a:extLst>
          </p:cNvPr>
          <p:cNvPicPr>
            <a:picLocks noChangeAspect="1"/>
          </p:cNvPicPr>
          <p:nvPr/>
        </p:nvPicPr>
        <p:blipFill>
          <a:blip r:embed="rId3"/>
          <a:stretch>
            <a:fillRect/>
          </a:stretch>
        </p:blipFill>
        <p:spPr>
          <a:xfrm>
            <a:off x="607101" y="552093"/>
            <a:ext cx="1313237" cy="1313237"/>
          </a:xfrm>
          <a:prstGeom prst="rect">
            <a:avLst/>
          </a:prstGeom>
        </p:spPr>
      </p:pic>
      <p:sp>
        <p:nvSpPr>
          <p:cNvPr id="5" name="Subtitle 2">
            <a:extLst>
              <a:ext uri="{FF2B5EF4-FFF2-40B4-BE49-F238E27FC236}">
                <a16:creationId xmlns:a16="http://schemas.microsoft.com/office/drawing/2014/main" id="{DC62BA44-CC6E-9714-BA71-CD364AD33431}"/>
              </a:ext>
            </a:extLst>
          </p:cNvPr>
          <p:cNvSpPr txBox="1">
            <a:spLocks/>
          </p:cNvSpPr>
          <p:nvPr/>
        </p:nvSpPr>
        <p:spPr>
          <a:xfrm>
            <a:off x="1272209" y="3907911"/>
            <a:ext cx="10293257" cy="19165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Font typeface="Arial" panose="020B0604020202020204" pitchFamily="34" charset="0"/>
              <a:buNone/>
            </a:pPr>
            <a:r>
              <a:rPr lang="es" sz="2400" dirty="0">
                <a:solidFill>
                  <a:schemeClr val="accent5"/>
                </a:solidFill>
              </a:rPr>
              <a:t>OBJETIVO 8: </a:t>
            </a:r>
            <a:r>
              <a:rPr lang="es-ES" sz="2400" dirty="0">
                <a:solidFill>
                  <a:schemeClr val="accent5"/>
                </a:solidFill>
              </a:rPr>
              <a:t>De acuerdo con el espíritu de nuestra Tercera Tradición, llegar a una idea en común en toda la Confraternidad de lo que significa ser miembro de NA y de cómo facilitar un espacio para que los adictos decidan ser miembros, independientemente de cómo conocieron NA.</a:t>
            </a:r>
            <a:endParaRPr lang="es" sz="2400" dirty="0">
              <a:solidFill>
                <a:schemeClr val="accent5"/>
              </a:solidFill>
            </a:endParaRPr>
          </a:p>
          <a:p>
            <a:pPr marL="0" indent="0">
              <a:spcBef>
                <a:spcPts val="1600"/>
              </a:spcBef>
              <a:buNone/>
            </a:pPr>
            <a:r>
              <a:rPr lang="es" sz="2400" dirty="0">
                <a:solidFill>
                  <a:schemeClr val="accent5"/>
                </a:solidFill>
              </a:rPr>
              <a:t>Solución:</a:t>
            </a:r>
          </a:p>
          <a:p>
            <a:pPr>
              <a:spcBef>
                <a:spcPts val="0"/>
              </a:spcBef>
            </a:pPr>
            <a:r>
              <a:rPr lang="es-ES" sz="2400" b="0" dirty="0">
                <a:solidFill>
                  <a:schemeClr val="accent5"/>
                </a:solidFill>
              </a:rPr>
              <a:t>Preparar recursos para grupos y talleres sobre cómo hacer que los miembros actuales y futuros se sientan bienvenidos. </a:t>
            </a:r>
            <a:endParaRPr lang="en-US" sz="2400" b="0" dirty="0">
              <a:solidFill>
                <a:schemeClr val="accent5"/>
              </a:solidFill>
            </a:endParaRPr>
          </a:p>
        </p:txBody>
      </p:sp>
    </p:spTree>
    <p:extLst>
      <p:ext uri="{BB962C8B-B14F-4D97-AF65-F5344CB8AC3E}">
        <p14:creationId xmlns:p14="http://schemas.microsoft.com/office/powerpoint/2010/main" val="1566253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dirty="0">
                <a:solidFill>
                  <a:schemeClr val="bg1"/>
                </a:solidFill>
              </a:rPr>
              <a:t>DECISIÓN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2" y="2036383"/>
            <a:ext cx="10905560" cy="23984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dirty="0">
                <a:solidFill>
                  <a:srgbClr val="572528"/>
                </a:solidFill>
              </a:rPr>
              <a:t>Moción 13</a:t>
            </a:r>
          </a:p>
          <a:p>
            <a:pPr marL="0" indent="0">
              <a:buFont typeface="Arial" panose="020B0604020202020204" pitchFamily="34" charset="0"/>
              <a:buNone/>
            </a:pPr>
            <a:r>
              <a:rPr lang="es" sz="3200" dirty="0">
                <a:solidFill>
                  <a:srgbClr val="572528"/>
                </a:solidFill>
              </a:rPr>
              <a:t>Aprobar el plan de proyecto para TSD/TAM: ayudar a que los miembros se integren</a:t>
            </a:r>
            <a:endParaRPr lang="en-US" sz="3200" dirty="0"/>
          </a:p>
        </p:txBody>
      </p:sp>
      <p:sp>
        <p:nvSpPr>
          <p:cNvPr id="4" name="Subtitle 2">
            <a:extLst>
              <a:ext uri="{FF2B5EF4-FFF2-40B4-BE49-F238E27FC236}">
                <a16:creationId xmlns:a16="http://schemas.microsoft.com/office/drawing/2014/main" id="{B5403D35-D733-A4C0-569E-DA61F24501BB}"/>
              </a:ext>
            </a:extLst>
          </p:cNvPr>
          <p:cNvSpPr txBox="1">
            <a:spLocks/>
          </p:cNvSpPr>
          <p:nvPr/>
        </p:nvSpPr>
        <p:spPr>
          <a:xfrm>
            <a:off x="2141644" y="5260489"/>
            <a:ext cx="8239486" cy="15975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 sz="2400" b="1" dirty="0">
                <a:solidFill>
                  <a:srgbClr val="4986BA"/>
                </a:solidFill>
              </a:rPr>
              <a:t>Las respuestas a las preguntas del </a:t>
            </a:r>
            <a:r>
              <a:rPr lang="es" sz="2400" b="1" i="1" dirty="0">
                <a:solidFill>
                  <a:srgbClr val="4986BA"/>
                </a:solidFill>
              </a:rPr>
              <a:t>IAC 2026 </a:t>
            </a:r>
            <a:r>
              <a:rPr lang="es" sz="2400" b="1" dirty="0">
                <a:solidFill>
                  <a:srgbClr val="4986BA"/>
                </a:solidFill>
              </a:rPr>
              <a:t>y los debates en la CSM 2026 ayudarán a determinar nuestros próximos pasos con este tema.</a:t>
            </a:r>
          </a:p>
        </p:txBody>
      </p:sp>
    </p:spTree>
    <p:extLst>
      <p:ext uri="{BB962C8B-B14F-4D97-AF65-F5344CB8AC3E}">
        <p14:creationId xmlns:p14="http://schemas.microsoft.com/office/powerpoint/2010/main" val="2028263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9AC9-481F-9D98-328D-E6A8F77886D2}"/>
              </a:ext>
            </a:extLst>
          </p:cNvPr>
          <p:cNvSpPr txBox="1">
            <a:spLocks/>
          </p:cNvSpPr>
          <p:nvPr/>
        </p:nvSpPr>
        <p:spPr>
          <a:xfrm>
            <a:off x="2085653" y="349320"/>
            <a:ext cx="9164549" cy="173633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sz="5400" dirty="0">
                <a:solidFill>
                  <a:srgbClr val="002060"/>
                </a:solidFill>
              </a:rPr>
              <a:t>Diversidad generacional </a:t>
            </a:r>
          </a:p>
          <a:p>
            <a:r>
              <a:rPr lang="es" sz="5400" dirty="0">
                <a:solidFill>
                  <a:srgbClr val="002060"/>
                </a:solidFill>
              </a:rPr>
              <a:t>y cultural</a:t>
            </a:r>
          </a:p>
        </p:txBody>
      </p:sp>
      <p:sp>
        <p:nvSpPr>
          <p:cNvPr id="3" name="Rounded Rectangle 2">
            <a:extLst>
              <a:ext uri="{FF2B5EF4-FFF2-40B4-BE49-F238E27FC236}">
                <a16:creationId xmlns:a16="http://schemas.microsoft.com/office/drawing/2014/main" id="{4CBA8D64-7859-FE3D-8492-B51601113BEF}"/>
              </a:ext>
            </a:extLst>
          </p:cNvPr>
          <p:cNvSpPr/>
          <p:nvPr/>
        </p:nvSpPr>
        <p:spPr>
          <a:xfrm>
            <a:off x="523981" y="380144"/>
            <a:ext cx="1479479" cy="1674688"/>
          </a:xfrm>
          <a:prstGeom prst="roundRect">
            <a:avLst/>
          </a:prstGeom>
          <a:solidFill>
            <a:srgbClr val="9DBCAC"/>
          </a:solidFill>
          <a:ln>
            <a:solidFill>
              <a:srgbClr val="E3D4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2">
            <a:extLst>
              <a:ext uri="{FF2B5EF4-FFF2-40B4-BE49-F238E27FC236}">
                <a16:creationId xmlns:a16="http://schemas.microsoft.com/office/drawing/2014/main" id="{0567B96E-D2FD-C631-47A1-C893464F539D}"/>
              </a:ext>
            </a:extLst>
          </p:cNvPr>
          <p:cNvSpPr txBox="1">
            <a:spLocks/>
          </p:cNvSpPr>
          <p:nvPr/>
        </p:nvSpPr>
        <p:spPr>
          <a:xfrm>
            <a:off x="2183407" y="2488445"/>
            <a:ext cx="9652421"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dirty="0">
                <a:solidFill>
                  <a:srgbClr val="572528"/>
                </a:solidFill>
              </a:rPr>
              <a:t>Este objetivo consiste en dar un paso más para llegar a nuestros miembros de forma más eficaz. No se dirige a todos los públicos ni a todas las necesidades, es solo un comienzo.</a:t>
            </a:r>
          </a:p>
        </p:txBody>
      </p:sp>
      <p:cxnSp>
        <p:nvCxnSpPr>
          <p:cNvPr id="6" name="Straight Connector 5">
            <a:extLst>
              <a:ext uri="{FF2B5EF4-FFF2-40B4-BE49-F238E27FC236}">
                <a16:creationId xmlns:a16="http://schemas.microsoft.com/office/drawing/2014/main" id="{342F17AF-3A01-08BE-3048-E7CAFB093EFE}"/>
              </a:ext>
            </a:extLst>
          </p:cNvPr>
          <p:cNvCxnSpPr/>
          <p:nvPr/>
        </p:nvCxnSpPr>
        <p:spPr>
          <a:xfrm>
            <a:off x="2229492" y="1993186"/>
            <a:ext cx="8750157" cy="0"/>
          </a:xfrm>
          <a:prstGeom prst="line">
            <a:avLst/>
          </a:prstGeom>
          <a:ln w="60325">
            <a:solidFill>
              <a:srgbClr val="9DBCA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EDF3C05-CBEC-8330-A6E4-2D26E35FCB7D}"/>
              </a:ext>
            </a:extLst>
          </p:cNvPr>
          <p:cNvPicPr>
            <a:picLocks noChangeAspect="1"/>
          </p:cNvPicPr>
          <p:nvPr/>
        </p:nvPicPr>
        <p:blipFill>
          <a:blip r:embed="rId3"/>
          <a:stretch>
            <a:fillRect/>
          </a:stretch>
        </p:blipFill>
        <p:spPr>
          <a:xfrm>
            <a:off x="578207" y="616449"/>
            <a:ext cx="1337679" cy="1239320"/>
          </a:xfrm>
          <a:prstGeom prst="rect">
            <a:avLst/>
          </a:prstGeom>
        </p:spPr>
      </p:pic>
      <p:sp>
        <p:nvSpPr>
          <p:cNvPr id="5" name="Subtitle 2">
            <a:extLst>
              <a:ext uri="{FF2B5EF4-FFF2-40B4-BE49-F238E27FC236}">
                <a16:creationId xmlns:a16="http://schemas.microsoft.com/office/drawing/2014/main" id="{7EA80F92-FF53-6677-44A2-652B47445BAA}"/>
              </a:ext>
            </a:extLst>
          </p:cNvPr>
          <p:cNvSpPr txBox="1">
            <a:spLocks/>
          </p:cNvSpPr>
          <p:nvPr/>
        </p:nvSpPr>
        <p:spPr>
          <a:xfrm>
            <a:off x="2273643" y="4893277"/>
            <a:ext cx="9156357" cy="19647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s" sz="2400" dirty="0">
                <a:solidFill>
                  <a:schemeClr val="accent5"/>
                </a:solidFill>
              </a:rPr>
              <a:t>OBJETIVO 9: </a:t>
            </a:r>
            <a:r>
              <a:rPr lang="es-ES" sz="2400" dirty="0">
                <a:solidFill>
                  <a:schemeClr val="accent5"/>
                </a:solidFill>
              </a:rPr>
              <a:t>Seguir adaptando los métodos y la tecnología de comunicación para satisfacer las diversas preferencias de participación de los miembros.</a:t>
            </a:r>
            <a:endParaRPr lang="es" sz="2400" dirty="0">
              <a:solidFill>
                <a:schemeClr val="accent5"/>
              </a:solidFill>
            </a:endParaRPr>
          </a:p>
        </p:txBody>
      </p:sp>
    </p:spTree>
    <p:extLst>
      <p:ext uri="{BB962C8B-B14F-4D97-AF65-F5344CB8AC3E}">
        <p14:creationId xmlns:p14="http://schemas.microsoft.com/office/powerpoint/2010/main" val="591953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F91B0-2EA8-E503-A85C-5D933ABF48EE}"/>
              </a:ext>
            </a:extLst>
          </p:cNvPr>
          <p:cNvSpPr txBox="1">
            <a:spLocks/>
          </p:cNvSpPr>
          <p:nvPr/>
        </p:nvSpPr>
        <p:spPr>
          <a:xfrm rot="2706616">
            <a:off x="-315152" y="5293601"/>
            <a:ext cx="2732537" cy="9867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ctr"/>
            <a:r>
              <a:rPr lang="es" dirty="0">
                <a:solidFill>
                  <a:srgbClr val="DB212E"/>
                </a:solidFill>
              </a:rPr>
              <a:t>CAT 2026</a:t>
            </a:r>
          </a:p>
        </p:txBody>
      </p:sp>
      <p:sp>
        <p:nvSpPr>
          <p:cNvPr id="4" name="Subtitle 2">
            <a:extLst>
              <a:ext uri="{FF2B5EF4-FFF2-40B4-BE49-F238E27FC236}">
                <a16:creationId xmlns:a16="http://schemas.microsoft.com/office/drawing/2014/main" id="{C60C8B98-8095-3853-5937-29CDECBC6B6B}"/>
              </a:ext>
            </a:extLst>
          </p:cNvPr>
          <p:cNvSpPr txBox="1">
            <a:spLocks/>
          </p:cNvSpPr>
          <p:nvPr/>
        </p:nvSpPr>
        <p:spPr>
          <a:xfrm>
            <a:off x="2195010" y="256794"/>
            <a:ext cx="8409249" cy="61577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4800" dirty="0">
                <a:solidFill>
                  <a:srgbClr val="DB212E"/>
                </a:solidFill>
              </a:rPr>
              <a:t>Esta presentación en PowerPoint solo cubre los puntos principales del VAC </a:t>
            </a:r>
            <a:br>
              <a:rPr lang="en-US" sz="4800" dirty="0">
                <a:solidFill>
                  <a:srgbClr val="DB212E"/>
                </a:solidFill>
              </a:rPr>
            </a:br>
            <a:br>
              <a:rPr lang="en-US" sz="4800" dirty="0">
                <a:solidFill>
                  <a:srgbClr val="DB212E"/>
                </a:solidFill>
              </a:rPr>
            </a:br>
            <a:r>
              <a:rPr lang="es" sz="4800" dirty="0">
                <a:solidFill>
                  <a:srgbClr val="DB212E"/>
                </a:solidFill>
              </a:rPr>
              <a:t>Visite</a:t>
            </a:r>
            <a:r>
              <a:rPr lang="es" sz="4800" dirty="0">
                <a:solidFill>
                  <a:srgbClr val="572528"/>
                </a:solidFill>
              </a:rPr>
              <a:t> </a:t>
            </a:r>
            <a:r>
              <a:rPr lang="es" sz="4800" dirty="0">
                <a:solidFill>
                  <a:srgbClr val="00B0F0"/>
                </a:solidFill>
              </a:rPr>
              <a:t>na.org/conference </a:t>
            </a:r>
            <a:br>
              <a:rPr lang="en-US" sz="4800" dirty="0">
                <a:solidFill>
                  <a:srgbClr val="572528"/>
                </a:solidFill>
              </a:rPr>
            </a:br>
            <a:r>
              <a:rPr lang="es" sz="4800" dirty="0">
                <a:solidFill>
                  <a:srgbClr val="DB212E"/>
                </a:solidFill>
              </a:rPr>
              <a:t>para el CAT 2026 completo, </a:t>
            </a:r>
            <a:br>
              <a:rPr lang="en-US" sz="4800" dirty="0">
                <a:solidFill>
                  <a:srgbClr val="DB212E"/>
                </a:solidFill>
              </a:rPr>
            </a:br>
            <a:r>
              <a:rPr lang="es" sz="4800" dirty="0">
                <a:solidFill>
                  <a:srgbClr val="DB212E"/>
                </a:solidFill>
              </a:rPr>
              <a:t>el </a:t>
            </a:r>
            <a:r>
              <a:rPr lang="es" sz="4800" i="1" dirty="0">
                <a:solidFill>
                  <a:srgbClr val="DB212E"/>
                </a:solidFill>
              </a:rPr>
              <a:t>Informe de la Agenda de la Conferencia </a:t>
            </a:r>
            <a:br>
              <a:rPr lang="en-US" sz="4800" i="1" dirty="0">
                <a:solidFill>
                  <a:srgbClr val="DB212E"/>
                </a:solidFill>
              </a:rPr>
            </a:br>
            <a:r>
              <a:rPr lang="es" sz="4800" dirty="0">
                <a:solidFill>
                  <a:srgbClr val="DB212E"/>
                </a:solidFill>
              </a:rPr>
              <a:t>( </a:t>
            </a:r>
            <a:r>
              <a:rPr lang="es" sz="4800" i="1" dirty="0">
                <a:solidFill>
                  <a:srgbClr val="DB212E"/>
                </a:solidFill>
              </a:rPr>
              <a:t>CAR </a:t>
            </a:r>
            <a:r>
              <a:rPr lang="es" sz="4800" dirty="0">
                <a:solidFill>
                  <a:srgbClr val="DB212E"/>
                </a:solidFill>
              </a:rPr>
              <a:t>) y más</a:t>
            </a:r>
          </a:p>
          <a:p>
            <a:pPr marL="0" indent="0">
              <a:buFont typeface="Arial" panose="020B0604020202020204" pitchFamily="34" charset="0"/>
              <a:buNone/>
            </a:pPr>
            <a:endParaRPr lang="en-US" sz="4800" dirty="0">
              <a:solidFill>
                <a:srgbClr val="F16737"/>
              </a:solidFill>
            </a:endParaRPr>
          </a:p>
          <a:p>
            <a:pPr marL="742950" indent="-742950">
              <a:buFont typeface="Arial" panose="020B0604020202020204" pitchFamily="34" charset="0"/>
              <a:buAutoNum type="arabicPeriod"/>
            </a:pPr>
            <a:endParaRPr lang="en-US" sz="4000" dirty="0"/>
          </a:p>
        </p:txBody>
      </p:sp>
      <p:pic>
        <p:nvPicPr>
          <p:cNvPr id="6" name="Picture 5">
            <a:extLst>
              <a:ext uri="{FF2B5EF4-FFF2-40B4-BE49-F238E27FC236}">
                <a16:creationId xmlns:a16="http://schemas.microsoft.com/office/drawing/2014/main" id="{33A867C0-F89B-ED01-B461-9890C2974833}"/>
              </a:ext>
            </a:extLst>
          </p:cNvPr>
          <p:cNvPicPr>
            <a:picLocks noChangeAspect="1"/>
          </p:cNvPicPr>
          <p:nvPr/>
        </p:nvPicPr>
        <p:blipFill rotWithShape="1">
          <a:blip r:embed="rId3"/>
          <a:srcRect b="21493"/>
          <a:stretch/>
        </p:blipFill>
        <p:spPr>
          <a:xfrm>
            <a:off x="10434392" y="4492142"/>
            <a:ext cx="1542940" cy="1569858"/>
          </a:xfrm>
          <a:prstGeom prst="rect">
            <a:avLst/>
          </a:prstGeom>
        </p:spPr>
      </p:pic>
    </p:spTree>
    <p:extLst>
      <p:ext uri="{BB962C8B-B14F-4D97-AF65-F5344CB8AC3E}">
        <p14:creationId xmlns:p14="http://schemas.microsoft.com/office/powerpoint/2010/main" val="3687819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981CF90-E1A3-3F89-1F98-1957B5BCAA41}"/>
              </a:ext>
            </a:extLst>
          </p:cNvPr>
          <p:cNvSpPr txBox="1">
            <a:spLocks/>
          </p:cNvSpPr>
          <p:nvPr/>
        </p:nvSpPr>
        <p:spPr>
          <a:xfrm>
            <a:off x="1197089" y="207582"/>
            <a:ext cx="8509620" cy="65673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dirty="0">
                <a:solidFill>
                  <a:srgbClr val="572528"/>
                </a:solidFill>
              </a:rPr>
              <a:t>Los Servicios Mundiales siempre están haciendo esfuerzos para adaptar y mejorar la tecnología y la comunicación, y este tipo de actividad-adaptar métodos de comunicación y tecnología- generalmente no implicaría un plan de proyecto.</a:t>
            </a:r>
          </a:p>
          <a:p>
            <a:pPr marL="0" indent="0">
              <a:spcBef>
                <a:spcPts val="2200"/>
              </a:spcBef>
              <a:buFont typeface="Arial" panose="020B0604020202020204" pitchFamily="34" charset="0"/>
              <a:buNone/>
            </a:pPr>
            <a:r>
              <a:rPr lang="es" sz="3200" dirty="0">
                <a:solidFill>
                  <a:srgbClr val="572528"/>
                </a:solidFill>
              </a:rPr>
              <a:t>Por ejemplo, la creación de las cuentas de redes sociales de los SMNA no formaba parte de un plan de proyecto formal. Sin embargo, su inclusión en el VAC buscaba una coherencia entre los objetivos del Plan Estratégico y los planes de proyecto.</a:t>
            </a:r>
            <a:endParaRPr lang="en-US" sz="3200" dirty="0"/>
          </a:p>
        </p:txBody>
      </p:sp>
      <p:pic>
        <p:nvPicPr>
          <p:cNvPr id="3" name="Picture 2" descr="A logo of a company&#10;&#10;Description automatically generated">
            <a:extLst>
              <a:ext uri="{FF2B5EF4-FFF2-40B4-BE49-F238E27FC236}">
                <a16:creationId xmlns:a16="http://schemas.microsoft.com/office/drawing/2014/main" id="{5749C144-33F7-B24B-00C5-FD4B3AAD9BCF}"/>
              </a:ext>
            </a:extLst>
          </p:cNvPr>
          <p:cNvPicPr>
            <a:picLocks noChangeAspect="1"/>
          </p:cNvPicPr>
          <p:nvPr/>
        </p:nvPicPr>
        <p:blipFill>
          <a:blip r:embed="rId3"/>
          <a:stretch>
            <a:fillRect/>
          </a:stretch>
        </p:blipFill>
        <p:spPr>
          <a:xfrm>
            <a:off x="9906000" y="4488961"/>
            <a:ext cx="2286000" cy="2286000"/>
          </a:xfrm>
          <a:prstGeom prst="rect">
            <a:avLst/>
          </a:prstGeom>
        </p:spPr>
      </p:pic>
    </p:spTree>
    <p:extLst>
      <p:ext uri="{BB962C8B-B14F-4D97-AF65-F5344CB8AC3E}">
        <p14:creationId xmlns:p14="http://schemas.microsoft.com/office/powerpoint/2010/main" val="3277009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dirty="0">
                <a:solidFill>
                  <a:schemeClr val="bg1"/>
                </a:solidFill>
              </a:rPr>
              <a:t>DECISIÓN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2" y="2036382"/>
            <a:ext cx="11234744" cy="46362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dirty="0">
                <a:solidFill>
                  <a:srgbClr val="572528"/>
                </a:solidFill>
              </a:rPr>
              <a:t>Moción 14</a:t>
            </a:r>
          </a:p>
          <a:p>
            <a:pPr marL="0" indent="0">
              <a:buFont typeface="Arial" panose="020B0604020202020204" pitchFamily="34" charset="0"/>
              <a:buNone/>
            </a:pPr>
            <a:r>
              <a:rPr lang="es" sz="3200" dirty="0">
                <a:solidFill>
                  <a:srgbClr val="572528"/>
                </a:solidFill>
              </a:rPr>
              <a:t>Aprobar el plan de proyecto de diversidad generacional y cultural</a:t>
            </a:r>
            <a:endParaRPr lang="en-US" sz="3200" dirty="0"/>
          </a:p>
        </p:txBody>
      </p:sp>
      <p:sp>
        <p:nvSpPr>
          <p:cNvPr id="5" name="Subtitle 2">
            <a:extLst>
              <a:ext uri="{FF2B5EF4-FFF2-40B4-BE49-F238E27FC236}">
                <a16:creationId xmlns:a16="http://schemas.microsoft.com/office/drawing/2014/main" id="{93819B1B-12F7-8B55-38C3-7075139D7ECD}"/>
              </a:ext>
            </a:extLst>
          </p:cNvPr>
          <p:cNvSpPr txBox="1">
            <a:spLocks/>
          </p:cNvSpPr>
          <p:nvPr/>
        </p:nvSpPr>
        <p:spPr>
          <a:xfrm>
            <a:off x="1986628" y="3680707"/>
            <a:ext cx="8968756" cy="29919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 sz="2400" b="1" dirty="0">
                <a:solidFill>
                  <a:srgbClr val="4986BA"/>
                </a:solidFill>
              </a:rPr>
              <a:t>Los posibles resultados del proyecto a partir de las soluciones del Plan Estratégico incluyen:</a:t>
            </a:r>
          </a:p>
          <a:p>
            <a:pPr marL="342900" indent="-342900">
              <a:spcBef>
                <a:spcPts val="600"/>
              </a:spcBef>
              <a:buFont typeface="Arial" panose="020B0604020202020204" pitchFamily="34" charset="0"/>
              <a:buChar char="•"/>
            </a:pPr>
            <a:r>
              <a:rPr lang="es-ES" sz="2400" b="1" dirty="0">
                <a:solidFill>
                  <a:srgbClr val="4986BA"/>
                </a:solidFill>
              </a:rPr>
              <a:t>Recopilar aportes directamente de los miembros más jóvenes. </a:t>
            </a:r>
          </a:p>
          <a:p>
            <a:pPr marL="342900" indent="-342900">
              <a:spcBef>
                <a:spcPts val="600"/>
              </a:spcBef>
              <a:buFont typeface="Arial" panose="020B0604020202020204" pitchFamily="34" charset="0"/>
              <a:buChar char="•"/>
            </a:pPr>
            <a:r>
              <a:rPr lang="es-ES" sz="2400" b="1" dirty="0">
                <a:solidFill>
                  <a:srgbClr val="4986BA"/>
                </a:solidFill>
              </a:rPr>
              <a:t>Usar una aplicación de mensajería como otra forma oficial de comunicación de los Servicios Mundiales. </a:t>
            </a:r>
          </a:p>
          <a:p>
            <a:pPr marL="342900" indent="-342900">
              <a:spcBef>
                <a:spcPts val="600"/>
              </a:spcBef>
              <a:buFont typeface="Arial" panose="020B0604020202020204" pitchFamily="34" charset="0"/>
              <a:buChar char="•"/>
            </a:pPr>
            <a:r>
              <a:rPr lang="es" sz="2400" b="1" dirty="0">
                <a:solidFill>
                  <a:srgbClr val="4986BA"/>
                </a:solidFill>
              </a:rPr>
              <a:t>Utilizar infografías y vídeos para transmitir contenidos en los informes.</a:t>
            </a:r>
          </a:p>
          <a:p>
            <a:pPr marL="342900" indent="-342900">
              <a:buFont typeface="Arial" panose="020B0604020202020204" pitchFamily="34" charset="0"/>
              <a:buChar char="•"/>
            </a:pPr>
            <a:endParaRPr lang="en-US" sz="2400" b="1" dirty="0">
              <a:solidFill>
                <a:srgbClr val="4986BA"/>
              </a:solidFill>
            </a:endParaRPr>
          </a:p>
          <a:p>
            <a:endParaRPr lang="en-US" sz="3200" b="1" dirty="0">
              <a:solidFill>
                <a:srgbClr val="4986BA"/>
              </a:solidFill>
            </a:endParaRPr>
          </a:p>
        </p:txBody>
      </p:sp>
    </p:spTree>
    <p:extLst>
      <p:ext uri="{BB962C8B-B14F-4D97-AF65-F5344CB8AC3E}">
        <p14:creationId xmlns:p14="http://schemas.microsoft.com/office/powerpoint/2010/main" val="1048387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9AC9-481F-9D98-328D-E6A8F77886D2}"/>
              </a:ext>
            </a:extLst>
          </p:cNvPr>
          <p:cNvSpPr txBox="1">
            <a:spLocks/>
          </p:cNvSpPr>
          <p:nvPr/>
        </p:nvSpPr>
        <p:spPr>
          <a:xfrm>
            <a:off x="2082872" y="256853"/>
            <a:ext cx="9164549" cy="173633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sz="5400" dirty="0">
                <a:solidFill>
                  <a:srgbClr val="002060"/>
                </a:solidFill>
              </a:rPr>
              <a:t>Ciclo de conferencias de tres años</a:t>
            </a:r>
            <a:br>
              <a:rPr lang="en-US" sz="5400" dirty="0">
                <a:solidFill>
                  <a:srgbClr val="002060"/>
                </a:solidFill>
              </a:rPr>
            </a:br>
            <a:endParaRPr lang="en-US" sz="5400" dirty="0">
              <a:solidFill>
                <a:srgbClr val="002060"/>
              </a:solidFill>
            </a:endParaRPr>
          </a:p>
        </p:txBody>
      </p:sp>
      <p:sp>
        <p:nvSpPr>
          <p:cNvPr id="3" name="Rounded Rectangle 2">
            <a:extLst>
              <a:ext uri="{FF2B5EF4-FFF2-40B4-BE49-F238E27FC236}">
                <a16:creationId xmlns:a16="http://schemas.microsoft.com/office/drawing/2014/main" id="{4CBA8D64-7859-FE3D-8492-B51601113BEF}"/>
              </a:ext>
            </a:extLst>
          </p:cNvPr>
          <p:cNvSpPr/>
          <p:nvPr/>
        </p:nvSpPr>
        <p:spPr>
          <a:xfrm>
            <a:off x="523981" y="380144"/>
            <a:ext cx="1479479" cy="1674688"/>
          </a:xfrm>
          <a:prstGeom prst="roundRect">
            <a:avLst/>
          </a:prstGeom>
          <a:solidFill>
            <a:srgbClr val="9DBCAC"/>
          </a:solidFill>
          <a:ln>
            <a:solidFill>
              <a:srgbClr val="E3D4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2">
            <a:extLst>
              <a:ext uri="{FF2B5EF4-FFF2-40B4-BE49-F238E27FC236}">
                <a16:creationId xmlns:a16="http://schemas.microsoft.com/office/drawing/2014/main" id="{0567B96E-D2FD-C631-47A1-C893464F539D}"/>
              </a:ext>
            </a:extLst>
          </p:cNvPr>
          <p:cNvSpPr txBox="1">
            <a:spLocks/>
          </p:cNvSpPr>
          <p:nvPr/>
        </p:nvSpPr>
        <p:spPr>
          <a:xfrm>
            <a:off x="2082872" y="2054832"/>
            <a:ext cx="9466157" cy="14318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dirty="0">
                <a:solidFill>
                  <a:srgbClr val="572528"/>
                </a:solidFill>
              </a:rPr>
              <a:t>El Objetivo 10 del Plan Estratégico 2026-2029 describe lo que se debe lograr con este proyecto.</a:t>
            </a:r>
          </a:p>
        </p:txBody>
      </p:sp>
      <p:cxnSp>
        <p:nvCxnSpPr>
          <p:cNvPr id="6" name="Straight Connector 5">
            <a:extLst>
              <a:ext uri="{FF2B5EF4-FFF2-40B4-BE49-F238E27FC236}">
                <a16:creationId xmlns:a16="http://schemas.microsoft.com/office/drawing/2014/main" id="{342F17AF-3A01-08BE-3048-E7CAFB093EFE}"/>
              </a:ext>
            </a:extLst>
          </p:cNvPr>
          <p:cNvCxnSpPr/>
          <p:nvPr/>
        </p:nvCxnSpPr>
        <p:spPr>
          <a:xfrm>
            <a:off x="2229492" y="1993186"/>
            <a:ext cx="8750157" cy="0"/>
          </a:xfrm>
          <a:prstGeom prst="line">
            <a:avLst/>
          </a:prstGeom>
          <a:ln w="60325">
            <a:solidFill>
              <a:srgbClr val="9DBCAC"/>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043F9F-A8ED-7762-DD4F-9C5C59FBA416}"/>
              </a:ext>
            </a:extLst>
          </p:cNvPr>
          <p:cNvPicPr>
            <a:picLocks noChangeAspect="1"/>
          </p:cNvPicPr>
          <p:nvPr/>
        </p:nvPicPr>
        <p:blipFill>
          <a:blip r:embed="rId3"/>
          <a:stretch>
            <a:fillRect/>
          </a:stretch>
        </p:blipFill>
        <p:spPr>
          <a:xfrm>
            <a:off x="603393" y="564151"/>
            <a:ext cx="1302820" cy="1326294"/>
          </a:xfrm>
          <a:prstGeom prst="rect">
            <a:avLst/>
          </a:prstGeom>
        </p:spPr>
      </p:pic>
      <p:sp>
        <p:nvSpPr>
          <p:cNvPr id="7" name="Subtitle 2">
            <a:extLst>
              <a:ext uri="{FF2B5EF4-FFF2-40B4-BE49-F238E27FC236}">
                <a16:creationId xmlns:a16="http://schemas.microsoft.com/office/drawing/2014/main" id="{D90DC219-6CFB-A81D-6105-62E8FD1D1D1D}"/>
              </a:ext>
            </a:extLst>
          </p:cNvPr>
          <p:cNvSpPr txBox="1">
            <a:spLocks/>
          </p:cNvSpPr>
          <p:nvPr/>
        </p:nvSpPr>
        <p:spPr>
          <a:xfrm>
            <a:off x="2065536" y="3455750"/>
            <a:ext cx="9408435" cy="19647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s" sz="2400" dirty="0">
                <a:solidFill>
                  <a:schemeClr val="accent5"/>
                </a:solidFill>
              </a:rPr>
              <a:t>OBJETIVO 10: </a:t>
            </a:r>
            <a:r>
              <a:rPr lang="es-ES" sz="2400" dirty="0">
                <a:solidFill>
                  <a:schemeClr val="accent5"/>
                </a:solidFill>
              </a:rPr>
              <a:t>Perfeccionar y describir con más precisión el ciclo trienal de conferencia, incluidas las reuniones principales, las políticas, el proceso de planificación, los plazos y las pautas, para que los participantes puedan tomar una decisión informada sobre la posibilidad de adoptar un ciclo trienal de manera permanente.</a:t>
            </a:r>
            <a:endParaRPr lang="es" sz="2400" dirty="0">
              <a:solidFill>
                <a:schemeClr val="accent5"/>
              </a:solidFill>
            </a:endParaRPr>
          </a:p>
        </p:txBody>
      </p:sp>
      <p:sp>
        <p:nvSpPr>
          <p:cNvPr id="8" name="Subtitle 2">
            <a:extLst>
              <a:ext uri="{FF2B5EF4-FFF2-40B4-BE49-F238E27FC236}">
                <a16:creationId xmlns:a16="http://schemas.microsoft.com/office/drawing/2014/main" id="{1F46DB50-F892-DBC1-E1C3-E13EDC09C5AF}"/>
              </a:ext>
            </a:extLst>
          </p:cNvPr>
          <p:cNvSpPr txBox="1">
            <a:spLocks/>
          </p:cNvSpPr>
          <p:nvPr/>
        </p:nvSpPr>
        <p:spPr>
          <a:xfrm>
            <a:off x="2086984" y="5583220"/>
            <a:ext cx="10105016" cy="12747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b="0" dirty="0">
                <a:solidFill>
                  <a:srgbClr val="572528"/>
                </a:solidFill>
              </a:rPr>
              <a:t>Este es otro ejemplo de un proyecto que los SMNA y la Junta Mundial no pueden llevar a cabo solos. Requerirá tiempo y energía de los participantes de la conferencia.</a:t>
            </a:r>
            <a:endParaRPr lang="en-US" b="0" dirty="0"/>
          </a:p>
        </p:txBody>
      </p:sp>
    </p:spTree>
    <p:extLst>
      <p:ext uri="{BB962C8B-B14F-4D97-AF65-F5344CB8AC3E}">
        <p14:creationId xmlns:p14="http://schemas.microsoft.com/office/powerpoint/2010/main" val="3771897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dirty="0">
                <a:solidFill>
                  <a:schemeClr val="bg1"/>
                </a:solidFill>
              </a:rPr>
              <a:t>DECISIÓN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50012" y="1061439"/>
            <a:ext cx="10942383" cy="47351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dirty="0">
                <a:solidFill>
                  <a:srgbClr val="572528"/>
                </a:solidFill>
              </a:rPr>
              <a:t>Moción 15</a:t>
            </a:r>
          </a:p>
          <a:p>
            <a:pPr marL="0" indent="0">
              <a:buFont typeface="Arial" panose="020B0604020202020204" pitchFamily="34" charset="0"/>
              <a:buNone/>
            </a:pPr>
            <a:r>
              <a:rPr lang="es" sz="3200" dirty="0">
                <a:solidFill>
                  <a:srgbClr val="572528"/>
                </a:solidFill>
              </a:rPr>
              <a:t>Aprobar el plan de proyecto para el ciclo de Conferencia de tres años</a:t>
            </a:r>
            <a:endParaRPr lang="en-US" sz="3200" dirty="0"/>
          </a:p>
        </p:txBody>
      </p:sp>
      <p:sp>
        <p:nvSpPr>
          <p:cNvPr id="5" name="Subtitle 2">
            <a:extLst>
              <a:ext uri="{FF2B5EF4-FFF2-40B4-BE49-F238E27FC236}">
                <a16:creationId xmlns:a16="http://schemas.microsoft.com/office/drawing/2014/main" id="{B13412EB-E05B-2D19-3BA3-C9FEBADC293B}"/>
              </a:ext>
            </a:extLst>
          </p:cNvPr>
          <p:cNvSpPr txBox="1">
            <a:spLocks/>
          </p:cNvSpPr>
          <p:nvPr/>
        </p:nvSpPr>
        <p:spPr>
          <a:xfrm>
            <a:off x="750012" y="2572082"/>
            <a:ext cx="11080375" cy="42859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 sz="2400" b="1" dirty="0">
                <a:solidFill>
                  <a:srgbClr val="4986BA"/>
                </a:solidFill>
              </a:rPr>
              <a:t>Si se aprueba, se trabajará en todas las soluciones:</a:t>
            </a:r>
          </a:p>
          <a:p>
            <a:pPr marL="342900" indent="-342900">
              <a:spcBef>
                <a:spcPts val="600"/>
              </a:spcBef>
              <a:buFont typeface="Arial" panose="020B0604020202020204" pitchFamily="34" charset="0"/>
              <a:buChar char="•"/>
            </a:pPr>
            <a:r>
              <a:rPr lang="es-ES" sz="2400" b="1" dirty="0">
                <a:solidFill>
                  <a:srgbClr val="4986BA"/>
                </a:solidFill>
              </a:rPr>
              <a:t>Utilizar la experiencia del experimento de dos ciclos de duración para redactar las especificaciones y las pautas propuestas correspondientes a un ciclo de Conferencia trienal e incluirlas en un borrador de la GSMNA para que la Conferencia tome una decisión. Definir mejor la reunión de la CSM intermedia y determinar cómo aprovechar mejor el tiempo durante y entre las conferencias presenciales. </a:t>
            </a:r>
          </a:p>
          <a:p>
            <a:pPr marL="342900" indent="-342900">
              <a:spcBef>
                <a:spcPts val="600"/>
              </a:spcBef>
              <a:buFont typeface="Arial" panose="020B0604020202020204" pitchFamily="34" charset="0"/>
              <a:buChar char="•"/>
            </a:pPr>
            <a:r>
              <a:rPr lang="es-ES" sz="2400" b="1" dirty="0">
                <a:solidFill>
                  <a:srgbClr val="4986BA"/>
                </a:solidFill>
              </a:rPr>
              <a:t>Recopilar las mejores prácticas zonales y regionales adaptando el mandato de los delegados a un ciclo trienal de Conferencia.  </a:t>
            </a:r>
          </a:p>
          <a:p>
            <a:pPr marL="342900" indent="-342900">
              <a:spcBef>
                <a:spcPts val="600"/>
              </a:spcBef>
              <a:buFont typeface="Arial" panose="020B0604020202020204" pitchFamily="34" charset="0"/>
              <a:buChar char="•"/>
            </a:pPr>
            <a:r>
              <a:rPr lang="es-ES" sz="2400" b="1" dirty="0">
                <a:solidFill>
                  <a:srgbClr val="4986BA"/>
                </a:solidFill>
              </a:rPr>
              <a:t>Evaluar y perfeccionar el proceso de planificación colaborativo para aplicarlo de forma permanente.</a:t>
            </a:r>
            <a:endParaRPr lang="en-US" sz="2400" b="1" dirty="0">
              <a:solidFill>
                <a:srgbClr val="4986BA"/>
              </a:solidFill>
            </a:endParaRPr>
          </a:p>
          <a:p>
            <a:pPr marL="342900" indent="-342900">
              <a:buFont typeface="Arial" panose="020B0604020202020204" pitchFamily="34" charset="0"/>
              <a:buChar char="•"/>
            </a:pPr>
            <a:endParaRPr lang="en-US" sz="2400" b="1" dirty="0">
              <a:solidFill>
                <a:srgbClr val="4986BA"/>
              </a:solidFill>
            </a:endParaRPr>
          </a:p>
          <a:p>
            <a:endParaRPr lang="en-US" sz="3200" b="1" dirty="0">
              <a:solidFill>
                <a:srgbClr val="4986BA"/>
              </a:solidFill>
            </a:endParaRPr>
          </a:p>
        </p:txBody>
      </p:sp>
    </p:spTree>
    <p:extLst>
      <p:ext uri="{BB962C8B-B14F-4D97-AF65-F5344CB8AC3E}">
        <p14:creationId xmlns:p14="http://schemas.microsoft.com/office/powerpoint/2010/main" val="1684861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a:xfrm>
            <a:off x="246623" y="92467"/>
            <a:ext cx="11719345" cy="999936"/>
          </a:xfrm>
        </p:spPr>
        <p:txBody>
          <a:bodyPr/>
          <a:lstStyle/>
          <a:p>
            <a:r>
              <a:rPr lang="es" sz="4400" dirty="0"/>
              <a:t>Presupuesto propuesto para 2026-2029</a:t>
            </a:r>
          </a:p>
        </p:txBody>
      </p:sp>
      <p:cxnSp>
        <p:nvCxnSpPr>
          <p:cNvPr id="5" name="Straight Connector 4">
            <a:extLst>
              <a:ext uri="{FF2B5EF4-FFF2-40B4-BE49-F238E27FC236}">
                <a16:creationId xmlns:a16="http://schemas.microsoft.com/office/drawing/2014/main" id="{B1816F19-53FB-C6E1-7391-AB3CE0F47367}"/>
              </a:ext>
            </a:extLst>
          </p:cNvPr>
          <p:cNvCxnSpPr>
            <a:cxnSpLocks/>
          </p:cNvCxnSpPr>
          <p:nvPr/>
        </p:nvCxnSpPr>
        <p:spPr>
          <a:xfrm>
            <a:off x="269685" y="911041"/>
            <a:ext cx="11319563"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2F04D824-0019-3662-106C-0195025EB332}"/>
              </a:ext>
            </a:extLst>
          </p:cNvPr>
          <p:cNvSpPr txBox="1">
            <a:spLocks/>
          </p:cNvSpPr>
          <p:nvPr/>
        </p:nvSpPr>
        <p:spPr>
          <a:xfrm>
            <a:off x="3506994" y="1269402"/>
            <a:ext cx="7544696" cy="29906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lnSpc>
                <a:spcPts val="3100"/>
              </a:lnSpc>
              <a:spcBef>
                <a:spcPts val="1200"/>
              </a:spcBef>
              <a:buFont typeface="Arial" panose="020B0604020202020204" pitchFamily="34" charset="0"/>
              <a:buChar char="•"/>
            </a:pPr>
            <a:r>
              <a:rPr lang="es" sz="3200" dirty="0"/>
              <a:t>Ensayo de portada</a:t>
            </a:r>
          </a:p>
          <a:p>
            <a:pPr marL="914400" lvl="1" indent="-457200">
              <a:lnSpc>
                <a:spcPts val="3100"/>
              </a:lnSpc>
              <a:spcBef>
                <a:spcPts val="1200"/>
              </a:spcBef>
              <a:buFont typeface="Wingdings" pitchFamily="2" charset="2"/>
              <a:buChar char="ü"/>
            </a:pPr>
            <a:r>
              <a:rPr lang="es" sz="3000" dirty="0">
                <a:solidFill>
                  <a:srgbClr val="572528"/>
                </a:solidFill>
              </a:rPr>
              <a:t>explica el presupuesto</a:t>
            </a:r>
          </a:p>
          <a:p>
            <a:pPr marL="914400" lvl="1" indent="-457200">
              <a:lnSpc>
                <a:spcPts val="3100"/>
              </a:lnSpc>
              <a:spcBef>
                <a:spcPts val="1200"/>
              </a:spcBef>
              <a:buFont typeface="Wingdings" pitchFamily="2" charset="2"/>
              <a:buChar char="ü"/>
            </a:pPr>
            <a:r>
              <a:rPr lang="es" sz="3000" dirty="0">
                <a:solidFill>
                  <a:srgbClr val="572528"/>
                </a:solidFill>
              </a:rPr>
              <a:t>terminología</a:t>
            </a:r>
          </a:p>
          <a:p>
            <a:pPr marL="914400" lvl="1" indent="-457200">
              <a:lnSpc>
                <a:spcPts val="3100"/>
              </a:lnSpc>
              <a:spcBef>
                <a:spcPts val="1200"/>
              </a:spcBef>
              <a:buFont typeface="Wingdings" pitchFamily="2" charset="2"/>
              <a:buChar char="ü"/>
            </a:pPr>
            <a:r>
              <a:rPr lang="es" sz="3000" dirty="0">
                <a:solidFill>
                  <a:srgbClr val="572528"/>
                </a:solidFill>
              </a:rPr>
              <a:t>categorías</a:t>
            </a:r>
          </a:p>
          <a:p>
            <a:pPr marL="457200" indent="-457200">
              <a:lnSpc>
                <a:spcPts val="3100"/>
              </a:lnSpc>
              <a:spcBef>
                <a:spcPts val="1200"/>
              </a:spcBef>
              <a:buFont typeface="Arial" panose="020B0604020202020204" pitchFamily="34" charset="0"/>
              <a:buChar char="•"/>
            </a:pPr>
            <a:r>
              <a:rPr lang="es" sz="3200" dirty="0"/>
              <a:t>Propuesta de presupuesto trienal</a:t>
            </a:r>
          </a:p>
          <a:p>
            <a:pPr marL="914400" lvl="1" indent="-457200">
              <a:lnSpc>
                <a:spcPts val="3100"/>
              </a:lnSpc>
              <a:spcBef>
                <a:spcPts val="1200"/>
              </a:spcBef>
              <a:buFont typeface="Wingdings" pitchFamily="2" charset="2"/>
              <a:buChar char="ü"/>
            </a:pPr>
            <a:endParaRPr lang="en-US" sz="2800" dirty="0">
              <a:solidFill>
                <a:srgbClr val="572528"/>
              </a:solidFill>
            </a:endParaRPr>
          </a:p>
        </p:txBody>
      </p:sp>
      <p:sp>
        <p:nvSpPr>
          <p:cNvPr id="8" name="Text Placeholder 2">
            <a:extLst>
              <a:ext uri="{FF2B5EF4-FFF2-40B4-BE49-F238E27FC236}">
                <a16:creationId xmlns:a16="http://schemas.microsoft.com/office/drawing/2014/main" id="{6BEC00CF-80CE-F54E-A195-7440BB170B11}"/>
              </a:ext>
            </a:extLst>
          </p:cNvPr>
          <p:cNvSpPr txBox="1">
            <a:spLocks/>
          </p:cNvSpPr>
          <p:nvPr/>
        </p:nvSpPr>
        <p:spPr>
          <a:xfrm>
            <a:off x="132002" y="968143"/>
            <a:ext cx="3661522" cy="1047666"/>
          </a:xfrm>
          <a:prstGeom prst="rect">
            <a:avLst/>
          </a:prstGeom>
        </p:spPr>
        <p:txBody>
          <a:bodyPr/>
          <a:lstStyle>
            <a:lvl1pPr marL="0" indent="0" algn="l" defTabSz="914400" rtl="0" eaLnBrk="1" latinLnBrk="0" hangingPunct="1">
              <a:lnSpc>
                <a:spcPct val="90000"/>
              </a:lnSpc>
              <a:spcBef>
                <a:spcPts val="1000"/>
              </a:spcBef>
              <a:buFontTx/>
              <a:buNone/>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 sz="2400" dirty="0">
                <a:solidFill>
                  <a:srgbClr val="F16737"/>
                </a:solidFill>
              </a:rPr>
              <a:t>Páginas del VAC  23-39</a:t>
            </a:r>
          </a:p>
        </p:txBody>
      </p:sp>
      <p:sp>
        <p:nvSpPr>
          <p:cNvPr id="3" name="TextBox 2">
            <a:extLst>
              <a:ext uri="{FF2B5EF4-FFF2-40B4-BE49-F238E27FC236}">
                <a16:creationId xmlns:a16="http://schemas.microsoft.com/office/drawing/2014/main" id="{A68DB0C2-3839-8AAA-F781-47183D300C85}"/>
              </a:ext>
            </a:extLst>
          </p:cNvPr>
          <p:cNvSpPr txBox="1"/>
          <p:nvPr/>
        </p:nvSpPr>
        <p:spPr>
          <a:xfrm>
            <a:off x="5051380" y="4260028"/>
            <a:ext cx="5068782" cy="2862322"/>
          </a:xfrm>
          <a:prstGeom prst="rect">
            <a:avLst/>
          </a:prstGeom>
          <a:noFill/>
        </p:spPr>
        <p:txBody>
          <a:bodyPr wrap="square" rtlCol="0">
            <a:spAutoFit/>
          </a:bodyPr>
          <a:lstStyle/>
          <a:p>
            <a:r>
              <a:rPr lang="es" sz="3000" dirty="0">
                <a:solidFill>
                  <a:schemeClr val="accent6"/>
                </a:solidFill>
              </a:rPr>
              <a:t>Siempre puede enviar preguntas específicas sobre el presupuesto por correo electrónico a wb@na.org</a:t>
            </a:r>
          </a:p>
          <a:p>
            <a:endParaRPr lang="en-US" sz="3000" dirty="0">
              <a:solidFill>
                <a:schemeClr val="accent6"/>
              </a:solidFill>
            </a:endParaRPr>
          </a:p>
        </p:txBody>
      </p:sp>
      <p:pic>
        <p:nvPicPr>
          <p:cNvPr id="4" name="Picture 3" descr="A globe with a black background&#10;&#10;Description automatically generated">
            <a:extLst>
              <a:ext uri="{FF2B5EF4-FFF2-40B4-BE49-F238E27FC236}">
                <a16:creationId xmlns:a16="http://schemas.microsoft.com/office/drawing/2014/main" id="{429E8485-D13B-2A3A-D2A1-21BC30F4055A}"/>
              </a:ext>
            </a:extLst>
          </p:cNvPr>
          <p:cNvPicPr>
            <a:picLocks noChangeAspect="1"/>
          </p:cNvPicPr>
          <p:nvPr/>
        </p:nvPicPr>
        <p:blipFill>
          <a:blip r:embed="rId3"/>
          <a:stretch>
            <a:fillRect/>
          </a:stretch>
        </p:blipFill>
        <p:spPr>
          <a:xfrm>
            <a:off x="9958549" y="4179161"/>
            <a:ext cx="1916928" cy="2424351"/>
          </a:xfrm>
          <a:prstGeom prst="rect">
            <a:avLst/>
          </a:prstGeom>
        </p:spPr>
      </p:pic>
    </p:spTree>
    <p:extLst>
      <p:ext uri="{BB962C8B-B14F-4D97-AF65-F5344CB8AC3E}">
        <p14:creationId xmlns:p14="http://schemas.microsoft.com/office/powerpoint/2010/main" val="3016391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77C0426-2D31-14DE-04B9-FCF73C2AC391}"/>
              </a:ext>
            </a:extLst>
          </p:cNvPr>
          <p:cNvSpPr txBox="1">
            <a:spLocks/>
          </p:cNvSpPr>
          <p:nvPr/>
        </p:nvSpPr>
        <p:spPr>
          <a:xfrm>
            <a:off x="236023" y="277040"/>
            <a:ext cx="11522086" cy="52846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s" sz="3200" dirty="0">
                <a:solidFill>
                  <a:srgbClr val="F16737"/>
                </a:solidFill>
              </a:rPr>
              <a:t>Entendiendo el presupuesto propuesto para 2026-2029</a:t>
            </a:r>
          </a:p>
          <a:p>
            <a:pPr marL="457200" indent="-274320">
              <a:lnSpc>
                <a:spcPts val="3100"/>
              </a:lnSpc>
              <a:spcBef>
                <a:spcPts val="1200"/>
              </a:spcBef>
              <a:buFont typeface="Arial" panose="020B0604020202020204" pitchFamily="34" charset="0"/>
              <a:buChar char="•"/>
            </a:pPr>
            <a:r>
              <a:rPr lang="es" sz="3000" dirty="0"/>
              <a:t>El presupuesto cubre 3 años fiscales</a:t>
            </a:r>
          </a:p>
          <a:p>
            <a:pPr marL="457200" indent="-274320">
              <a:lnSpc>
                <a:spcPts val="3100"/>
              </a:lnSpc>
              <a:spcBef>
                <a:spcPts val="1200"/>
              </a:spcBef>
              <a:buFont typeface="Arial" panose="020B0604020202020204" pitchFamily="34" charset="0"/>
              <a:buChar char="•"/>
            </a:pPr>
            <a:r>
              <a:rPr lang="es" sz="3000" dirty="0"/>
              <a:t>La introducción al presupuesto explica los principios contables claves:</a:t>
            </a:r>
          </a:p>
          <a:p>
            <a:pPr marL="914400" lvl="1" indent="-457200">
              <a:lnSpc>
                <a:spcPts val="3100"/>
              </a:lnSpc>
              <a:spcBef>
                <a:spcPts val="1200"/>
              </a:spcBef>
              <a:buFont typeface="Wingdings" pitchFamily="2" charset="2"/>
              <a:buChar char="ü"/>
            </a:pPr>
            <a:r>
              <a:rPr lang="es" sz="2800" dirty="0">
                <a:solidFill>
                  <a:srgbClr val="572528"/>
                </a:solidFill>
              </a:rPr>
              <a:t>Un presupuesto es un pronóstico de ingresos y gastos para todas las oficinas y centros de distribución de los SMNA.</a:t>
            </a:r>
          </a:p>
          <a:p>
            <a:pPr marL="914400" lvl="1" indent="-457200">
              <a:lnSpc>
                <a:spcPts val="3100"/>
              </a:lnSpc>
              <a:spcBef>
                <a:spcPts val="1200"/>
              </a:spcBef>
              <a:buFont typeface="Wingdings" pitchFamily="2" charset="2"/>
              <a:buChar char="ü"/>
            </a:pPr>
            <a:r>
              <a:rPr lang="es" sz="2800" dirty="0">
                <a:solidFill>
                  <a:srgbClr val="572528"/>
                </a:solidFill>
              </a:rPr>
              <a:t>Las cifras se basan en la experiencia previa y las prioridades en el futuro.</a:t>
            </a:r>
          </a:p>
          <a:p>
            <a:pPr marL="914400" lvl="1" indent="-457200">
              <a:lnSpc>
                <a:spcPts val="3100"/>
              </a:lnSpc>
              <a:spcBef>
                <a:spcPts val="1200"/>
              </a:spcBef>
              <a:buFont typeface="Wingdings" pitchFamily="2" charset="2"/>
              <a:buChar char="ü"/>
            </a:pPr>
            <a:r>
              <a:rPr lang="es" sz="2800" dirty="0">
                <a:solidFill>
                  <a:srgbClr val="572528"/>
                </a:solidFill>
              </a:rPr>
              <a:t>El presupuesto contiene cifras reales de ingresos y gastos para 2024 y 2025 (sin auditar), junto con los gastos proyectados para 2027, 2028 y 2029.</a:t>
            </a:r>
          </a:p>
        </p:txBody>
      </p:sp>
      <p:sp>
        <p:nvSpPr>
          <p:cNvPr id="12" name="TextBox 11">
            <a:extLst>
              <a:ext uri="{FF2B5EF4-FFF2-40B4-BE49-F238E27FC236}">
                <a16:creationId xmlns:a16="http://schemas.microsoft.com/office/drawing/2014/main" id="{E1D34FDA-94E8-81A5-BCB0-9908A4042A42}"/>
              </a:ext>
            </a:extLst>
          </p:cNvPr>
          <p:cNvSpPr txBox="1"/>
          <p:nvPr/>
        </p:nvSpPr>
        <p:spPr>
          <a:xfrm>
            <a:off x="5474583" y="5513438"/>
            <a:ext cx="6481394" cy="1384995"/>
          </a:xfrm>
          <a:prstGeom prst="rect">
            <a:avLst/>
          </a:prstGeom>
          <a:noFill/>
        </p:spPr>
        <p:txBody>
          <a:bodyPr wrap="square" rtlCol="0">
            <a:spAutoFit/>
          </a:bodyPr>
          <a:lstStyle/>
          <a:p>
            <a:pPr marL="457200" marR="0" lvl="1" indent="0" algn="ctr" defTabSz="914400" rtl="0" eaLnBrk="1" fontAlgn="auto" latinLnBrk="0" hangingPunct="1">
              <a:lnSpc>
                <a:spcPct val="100000"/>
              </a:lnSpc>
              <a:spcBef>
                <a:spcPts val="1200"/>
              </a:spcBef>
              <a:spcAft>
                <a:spcPts val="0"/>
              </a:spcAft>
              <a:buClrTx/>
              <a:buSzTx/>
              <a:buFontTx/>
              <a:buNone/>
              <a:tabLst/>
              <a:defRPr/>
            </a:pPr>
            <a:r>
              <a:rPr kumimoji="0" lang="es" sz="2800" b="0" i="0" u="none" strike="noStrike" kern="1200" cap="none" spc="0" normalizeH="0" baseline="0" noProof="0" dirty="0">
                <a:ln>
                  <a:noFill/>
                </a:ln>
                <a:solidFill>
                  <a:schemeClr val="accent6"/>
                </a:solidFill>
                <a:effectLst/>
                <a:uLnTx/>
                <a:uFillTx/>
                <a:latin typeface="+mj-lt"/>
                <a:ea typeface="+mn-ea"/>
                <a:cs typeface="+mn-cs"/>
              </a:rPr>
              <a:t>Las páginas 23 a 33 del VAC responden la mayoría de las preguntas generales.</a:t>
            </a:r>
          </a:p>
        </p:txBody>
      </p:sp>
    </p:spTree>
    <p:extLst>
      <p:ext uri="{BB962C8B-B14F-4D97-AF65-F5344CB8AC3E}">
        <p14:creationId xmlns:p14="http://schemas.microsoft.com/office/powerpoint/2010/main" val="39193913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77C0426-2D31-14DE-04B9-FCF73C2AC391}"/>
              </a:ext>
            </a:extLst>
          </p:cNvPr>
          <p:cNvSpPr txBox="1">
            <a:spLocks/>
          </p:cNvSpPr>
          <p:nvPr/>
        </p:nvSpPr>
        <p:spPr>
          <a:xfrm>
            <a:off x="236022" y="277040"/>
            <a:ext cx="11758753" cy="66616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s" sz="3200" dirty="0">
                <a:solidFill>
                  <a:srgbClr val="F16737"/>
                </a:solidFill>
              </a:rPr>
              <a:t>Comprensión del presupuesto propuesto para 2026-2029 </a:t>
            </a:r>
            <a:r>
              <a:rPr lang="es" sz="2400" i="1" spc="-80" dirty="0">
                <a:solidFill>
                  <a:srgbClr val="F16737"/>
                </a:solidFill>
              </a:rPr>
              <a:t>(continuación)</a:t>
            </a:r>
          </a:p>
          <a:p>
            <a:pPr marL="457200" indent="-274320">
              <a:lnSpc>
                <a:spcPts val="3100"/>
              </a:lnSpc>
              <a:spcBef>
                <a:spcPts val="1200"/>
              </a:spcBef>
              <a:buFont typeface="Arial" panose="020B0604020202020204" pitchFamily="34" charset="0"/>
              <a:buChar char="•"/>
            </a:pPr>
            <a:r>
              <a:rPr lang="es" sz="3000" dirty="0"/>
              <a:t>Las cifras para 2024 y 2025 muestran un exceso de ingresos de actividades en efectivo únicamente de $675,362 y $689,950 respectivamente.</a:t>
            </a:r>
          </a:p>
          <a:p>
            <a:pPr marL="457200" indent="-274320">
              <a:lnSpc>
                <a:spcPts val="3100"/>
              </a:lnSpc>
              <a:spcBef>
                <a:spcPts val="1200"/>
              </a:spcBef>
              <a:buFont typeface="Arial" panose="020B0604020202020204" pitchFamily="34" charset="0"/>
              <a:buChar char="•"/>
            </a:pPr>
            <a:r>
              <a:rPr lang="es" sz="3000" dirty="0"/>
              <a:t>Tuvimos que reconstruir las reservas para prepararnos para gastos importantes, incluyendo:</a:t>
            </a:r>
          </a:p>
          <a:p>
            <a:pPr marL="1097280" lvl="1" indent="-457200">
              <a:lnSpc>
                <a:spcPts val="3100"/>
              </a:lnSpc>
              <a:spcBef>
                <a:spcPts val="300"/>
              </a:spcBef>
              <a:buFont typeface="Wingdings" pitchFamily="2" charset="2"/>
              <a:buChar char="ü"/>
            </a:pPr>
            <a:r>
              <a:rPr lang="es" sz="2600" dirty="0">
                <a:solidFill>
                  <a:srgbClr val="572528"/>
                </a:solidFill>
              </a:rPr>
              <a:t>Organizar la CSM 2026</a:t>
            </a:r>
          </a:p>
          <a:p>
            <a:pPr marL="1097280" lvl="1" indent="-457200">
              <a:lnSpc>
                <a:spcPts val="3100"/>
              </a:lnSpc>
              <a:spcBef>
                <a:spcPts val="300"/>
              </a:spcBef>
              <a:buFont typeface="Wingdings" pitchFamily="2" charset="2"/>
              <a:buChar char="ü"/>
            </a:pPr>
            <a:r>
              <a:rPr lang="es" sz="2600" dirty="0">
                <a:solidFill>
                  <a:srgbClr val="572528"/>
                </a:solidFill>
              </a:rPr>
              <a:t>Actualizar la infraestructura de informática</a:t>
            </a:r>
          </a:p>
          <a:p>
            <a:pPr marL="1097280" lvl="1" indent="-457200">
              <a:lnSpc>
                <a:spcPts val="3100"/>
              </a:lnSpc>
              <a:spcBef>
                <a:spcPts val="300"/>
              </a:spcBef>
              <a:buFont typeface="Wingdings" pitchFamily="2" charset="2"/>
              <a:buChar char="ü"/>
            </a:pPr>
            <a:r>
              <a:rPr lang="es" sz="2600" dirty="0">
                <a:solidFill>
                  <a:srgbClr val="572528"/>
                </a:solidFill>
              </a:rPr>
              <a:t>Navegar la CMNA 39</a:t>
            </a:r>
          </a:p>
          <a:p>
            <a:pPr marL="1097280" lvl="1" indent="-457200">
              <a:lnSpc>
                <a:spcPts val="3100"/>
              </a:lnSpc>
              <a:spcBef>
                <a:spcPts val="300"/>
              </a:spcBef>
              <a:buFont typeface="Wingdings" pitchFamily="2" charset="2"/>
              <a:buChar char="ü"/>
            </a:pPr>
            <a:r>
              <a:rPr lang="es" sz="2600" dirty="0">
                <a:solidFill>
                  <a:srgbClr val="572528"/>
                </a:solidFill>
              </a:rPr>
              <a:t>Reemplazar algunos puestos del personal</a:t>
            </a:r>
          </a:p>
          <a:p>
            <a:pPr marL="1097280" lvl="1" indent="-457200">
              <a:lnSpc>
                <a:spcPts val="3100"/>
              </a:lnSpc>
              <a:spcBef>
                <a:spcPts val="300"/>
              </a:spcBef>
              <a:buFont typeface="Wingdings" pitchFamily="2" charset="2"/>
              <a:buChar char="ü"/>
            </a:pPr>
            <a:r>
              <a:rPr lang="es-ES" sz="2600" dirty="0">
                <a:solidFill>
                  <a:srgbClr val="572528"/>
                </a:solidFill>
              </a:rPr>
              <a:t>Transición a una empresa financiera basada                                en una nube más utilizable</a:t>
            </a:r>
            <a:endParaRPr lang="en-US" dirty="0"/>
          </a:p>
        </p:txBody>
      </p:sp>
      <p:pic>
        <p:nvPicPr>
          <p:cNvPr id="3" name="Picture 2" descr="A close-up of a television&#10;&#10;Description automatically generated">
            <a:extLst>
              <a:ext uri="{FF2B5EF4-FFF2-40B4-BE49-F238E27FC236}">
                <a16:creationId xmlns:a16="http://schemas.microsoft.com/office/drawing/2014/main" id="{7D9DC831-A011-E9FE-B1FC-D8654F6DF098}"/>
              </a:ext>
            </a:extLst>
          </p:cNvPr>
          <p:cNvPicPr>
            <a:picLocks noChangeAspect="1"/>
          </p:cNvPicPr>
          <p:nvPr/>
        </p:nvPicPr>
        <p:blipFill>
          <a:blip r:embed="rId3"/>
          <a:stretch>
            <a:fillRect/>
          </a:stretch>
        </p:blipFill>
        <p:spPr>
          <a:xfrm>
            <a:off x="8874369" y="3823203"/>
            <a:ext cx="2907323" cy="2865789"/>
          </a:xfrm>
          <a:prstGeom prst="rect">
            <a:avLst/>
          </a:prstGeom>
        </p:spPr>
      </p:pic>
    </p:spTree>
    <p:extLst>
      <p:ext uri="{BB962C8B-B14F-4D97-AF65-F5344CB8AC3E}">
        <p14:creationId xmlns:p14="http://schemas.microsoft.com/office/powerpoint/2010/main" val="2762724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77C0426-2D31-14DE-04B9-FCF73C2AC391}"/>
              </a:ext>
            </a:extLst>
          </p:cNvPr>
          <p:cNvSpPr txBox="1">
            <a:spLocks/>
          </p:cNvSpPr>
          <p:nvPr/>
        </p:nvSpPr>
        <p:spPr>
          <a:xfrm>
            <a:off x="433247" y="196359"/>
            <a:ext cx="11758753" cy="66616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s" sz="3200" dirty="0">
                <a:solidFill>
                  <a:srgbClr val="F16737"/>
                </a:solidFill>
              </a:rPr>
              <a:t>Comprensión del presupuesto propuesto para 2026-2029 </a:t>
            </a:r>
            <a:r>
              <a:rPr lang="es" sz="2400" i="1" spc="-80" dirty="0">
                <a:solidFill>
                  <a:srgbClr val="F16737"/>
                </a:solidFill>
              </a:rPr>
              <a:t>(continuación)</a:t>
            </a:r>
          </a:p>
          <a:p>
            <a:pPr marL="457200" indent="-274320">
              <a:lnSpc>
                <a:spcPts val="3100"/>
              </a:lnSpc>
              <a:spcBef>
                <a:spcPts val="1200"/>
              </a:spcBef>
              <a:buFont typeface="Arial" panose="020B0604020202020204" pitchFamily="34" charset="0"/>
              <a:buChar char="•"/>
            </a:pPr>
            <a:r>
              <a:rPr lang="es" sz="3000" dirty="0"/>
              <a:t>La preparación de un presupuesto implica evaluar la experiencia financiera previa y la situación económica mundial.</a:t>
            </a:r>
          </a:p>
          <a:p>
            <a:pPr marL="457200" indent="-274320">
              <a:lnSpc>
                <a:spcPts val="3100"/>
              </a:lnSpc>
              <a:spcBef>
                <a:spcPts val="1200"/>
              </a:spcBef>
              <a:buFont typeface="Arial" panose="020B0604020202020204" pitchFamily="34" charset="0"/>
              <a:buChar char="•"/>
            </a:pPr>
            <a:r>
              <a:rPr lang="es" sz="3000" dirty="0"/>
              <a:t>Los retos financieros en la pandemia brindaron lecciones valiosas sobre cómo trabajar de manera más inteligente en el futuro.</a:t>
            </a:r>
          </a:p>
          <a:p>
            <a:pPr marL="457200" indent="-274320">
              <a:lnSpc>
                <a:spcPts val="3100"/>
              </a:lnSpc>
              <a:spcBef>
                <a:spcPts val="1200"/>
              </a:spcBef>
              <a:buFont typeface="Arial" panose="020B0604020202020204" pitchFamily="34" charset="0"/>
              <a:buChar char="•"/>
            </a:pPr>
            <a:r>
              <a:rPr lang="es" sz="3000" dirty="0"/>
              <a:t>La demanda de servicios sigue superando los ingresos</a:t>
            </a:r>
          </a:p>
          <a:p>
            <a:pPr marL="457200" indent="-274320">
              <a:lnSpc>
                <a:spcPts val="3100"/>
              </a:lnSpc>
              <a:spcBef>
                <a:spcPts val="1200"/>
              </a:spcBef>
              <a:buFont typeface="Arial" panose="020B0604020202020204" pitchFamily="34" charset="0"/>
              <a:buChar char="•"/>
            </a:pPr>
            <a:r>
              <a:rPr lang="es" sz="3000" dirty="0"/>
              <a:t>Proyectamos un déficit para el tercer año del ciclo, pero no para el presupuesto general de tres años.</a:t>
            </a:r>
          </a:p>
          <a:p>
            <a:pPr marL="457200" indent="-274320">
              <a:lnSpc>
                <a:spcPts val="3100"/>
              </a:lnSpc>
              <a:spcBef>
                <a:spcPts val="1200"/>
              </a:spcBef>
              <a:buFont typeface="Arial" panose="020B0604020202020204" pitchFamily="34" charset="0"/>
              <a:buChar char="•"/>
            </a:pPr>
            <a:r>
              <a:rPr lang="es" sz="3000" dirty="0"/>
              <a:t>Los recursos son limitados, pero las necesidades son infinitas, por eso se agradece la paciencia.</a:t>
            </a:r>
          </a:p>
        </p:txBody>
      </p:sp>
    </p:spTree>
    <p:extLst>
      <p:ext uri="{BB962C8B-B14F-4D97-AF65-F5344CB8AC3E}">
        <p14:creationId xmlns:p14="http://schemas.microsoft.com/office/powerpoint/2010/main" val="14111612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77C0426-2D31-14DE-04B9-FCF73C2AC391}"/>
              </a:ext>
            </a:extLst>
          </p:cNvPr>
          <p:cNvSpPr txBox="1">
            <a:spLocks/>
          </p:cNvSpPr>
          <p:nvPr/>
        </p:nvSpPr>
        <p:spPr>
          <a:xfrm>
            <a:off x="236023" y="277040"/>
            <a:ext cx="11339206" cy="66616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s" sz="3200" dirty="0">
                <a:solidFill>
                  <a:srgbClr val="F16737"/>
                </a:solidFill>
              </a:rPr>
              <a:t>¿Qué es diferente en este presupuesto?</a:t>
            </a:r>
            <a:endParaRPr lang="en-US" sz="2400" i="1" spc="-80" dirty="0">
              <a:solidFill>
                <a:srgbClr val="F16737"/>
              </a:solidFill>
            </a:endParaRPr>
          </a:p>
          <a:p>
            <a:pPr marL="457200" indent="-274320">
              <a:lnSpc>
                <a:spcPts val="3100"/>
              </a:lnSpc>
              <a:spcBef>
                <a:spcPts val="1200"/>
              </a:spcBef>
              <a:buFont typeface="Arial" panose="020B0604020202020204" pitchFamily="34" charset="0"/>
              <a:buChar char="•"/>
            </a:pPr>
            <a:r>
              <a:rPr lang="es" sz="3000" dirty="0"/>
              <a:t>Trasladamos los ingresos y gastos y la producción interna de la OSM en Irán.</a:t>
            </a:r>
          </a:p>
          <a:p>
            <a:pPr marL="1097280" lvl="1" indent="-457200">
              <a:lnSpc>
                <a:spcPts val="3100"/>
              </a:lnSpc>
              <a:spcBef>
                <a:spcPts val="1200"/>
              </a:spcBef>
              <a:buFont typeface="Wingdings" pitchFamily="2" charset="2"/>
              <a:buChar char="ü"/>
            </a:pPr>
            <a:r>
              <a:rPr lang="es" sz="2800" dirty="0">
                <a:solidFill>
                  <a:srgbClr val="572528"/>
                </a:solidFill>
              </a:rPr>
              <a:t>La línea de artículos de producción interna anteriormente se encontraba en el área de producción y distribución de literatura; ahora se puede encontrar en el área de otro inventario y costo de bienes vendidos, que describe este gasto con mayor precisión.</a:t>
            </a:r>
          </a:p>
          <a:p>
            <a:pPr marL="1097280" lvl="1" indent="-457200">
              <a:lnSpc>
                <a:spcPts val="3100"/>
              </a:lnSpc>
              <a:spcBef>
                <a:spcPts val="1200"/>
              </a:spcBef>
              <a:buFont typeface="Wingdings" pitchFamily="2" charset="2"/>
              <a:buChar char="ü"/>
            </a:pPr>
            <a:r>
              <a:rPr lang="es" sz="2800" dirty="0">
                <a:solidFill>
                  <a:srgbClr val="572528"/>
                </a:solidFill>
              </a:rPr>
              <a:t>Los ingresos y gastos de la OSM en Irán se han trasladado a los ítems no monetarios al final del presupuesto (esto se hizo por primera vez en el presupuesto 2025-2026); dado que no existen medios legales para transferir dinero fuera de Irán, esto refleja mejor nuestra realidad.</a:t>
            </a:r>
          </a:p>
          <a:p>
            <a:pPr marL="457200" indent="-274320">
              <a:lnSpc>
                <a:spcPts val="3100"/>
              </a:lnSpc>
              <a:spcBef>
                <a:spcPts val="1200"/>
              </a:spcBef>
              <a:buFont typeface="Arial" panose="020B0604020202020204" pitchFamily="34" charset="0"/>
              <a:buChar char="•"/>
            </a:pPr>
            <a:endParaRPr lang="en-US" sz="3000" dirty="0"/>
          </a:p>
          <a:p>
            <a:pPr marL="457200" indent="-274320">
              <a:lnSpc>
                <a:spcPts val="3100"/>
              </a:lnSpc>
              <a:spcBef>
                <a:spcPts val="1200"/>
              </a:spcBef>
              <a:buFont typeface="Arial" panose="020B0604020202020204" pitchFamily="34" charset="0"/>
              <a:buChar char="•"/>
            </a:pPr>
            <a:endParaRPr lang="en-US" sz="3000" dirty="0"/>
          </a:p>
        </p:txBody>
      </p:sp>
    </p:spTree>
    <p:extLst>
      <p:ext uri="{BB962C8B-B14F-4D97-AF65-F5344CB8AC3E}">
        <p14:creationId xmlns:p14="http://schemas.microsoft.com/office/powerpoint/2010/main" val="3724112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747096F6-2D9E-9B93-7DC9-1E87AACC756D}"/>
              </a:ext>
            </a:extLst>
          </p:cNvPr>
          <p:cNvSpPr txBox="1">
            <a:spLocks/>
          </p:cNvSpPr>
          <p:nvPr/>
        </p:nvSpPr>
        <p:spPr>
          <a:xfrm>
            <a:off x="236022" y="277040"/>
            <a:ext cx="11780269" cy="66616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182880">
              <a:lnSpc>
                <a:spcPts val="3100"/>
              </a:lnSpc>
              <a:spcBef>
                <a:spcPts val="1200"/>
              </a:spcBef>
            </a:pPr>
            <a:r>
              <a:rPr lang="es" sz="3600" dirty="0">
                <a:solidFill>
                  <a:srgbClr val="F16737"/>
                </a:solidFill>
              </a:rPr>
              <a:t>Los costos operativos fijos </a:t>
            </a:r>
            <a:r>
              <a:rPr lang="es" sz="3200" dirty="0"/>
              <a:t>son gastos que son continuos, repetidos o regulares.</a:t>
            </a:r>
          </a:p>
          <a:p>
            <a:pPr marL="182880">
              <a:lnSpc>
                <a:spcPts val="3100"/>
              </a:lnSpc>
              <a:spcBef>
                <a:spcPts val="1200"/>
              </a:spcBef>
              <a:spcAft>
                <a:spcPts val="1200"/>
              </a:spcAft>
            </a:pPr>
            <a:endParaRPr lang="es" sz="3200" dirty="0"/>
          </a:p>
          <a:p>
            <a:pPr marL="182880">
              <a:lnSpc>
                <a:spcPts val="3100"/>
              </a:lnSpc>
              <a:spcBef>
                <a:spcPts val="1200"/>
              </a:spcBef>
              <a:spcAft>
                <a:spcPts val="1200"/>
              </a:spcAft>
            </a:pPr>
            <a:r>
              <a:rPr lang="es" sz="3200" dirty="0"/>
              <a:t>Se dividen en cuatro categorías:</a:t>
            </a:r>
          </a:p>
          <a:p>
            <a:pPr marL="1097280" lvl="1" indent="-457200">
              <a:lnSpc>
                <a:spcPts val="3100"/>
              </a:lnSpc>
              <a:spcBef>
                <a:spcPts val="1200"/>
              </a:spcBef>
              <a:buFont typeface="Courier New" panose="02070309020205020404" pitchFamily="49" charset="0"/>
              <a:buChar char="o"/>
            </a:pPr>
            <a:r>
              <a:rPr lang="es" sz="3000" dirty="0">
                <a:solidFill>
                  <a:srgbClr val="572528"/>
                </a:solidFill>
              </a:rPr>
              <a:t>Contabilidad: costo de auditorías anuales y otros servicios profesionales</a:t>
            </a:r>
          </a:p>
          <a:p>
            <a:pPr marL="1097280" lvl="1" indent="-457200">
              <a:lnSpc>
                <a:spcPts val="3100"/>
              </a:lnSpc>
              <a:spcBef>
                <a:spcPts val="1200"/>
              </a:spcBef>
              <a:buFont typeface="Courier New" panose="02070309020205020404" pitchFamily="49" charset="0"/>
              <a:buChar char="o"/>
            </a:pPr>
            <a:r>
              <a:rPr lang="es" sz="3000" dirty="0">
                <a:solidFill>
                  <a:srgbClr val="572528"/>
                </a:solidFill>
              </a:rPr>
              <a:t>Personal: salarios, sueldos, impuestos, seguro médico y otros gastos asociados con trabajadores especializados en las cinco ubicaciones</a:t>
            </a:r>
          </a:p>
          <a:p>
            <a:pPr marL="1097280" lvl="1" indent="-457200">
              <a:lnSpc>
                <a:spcPts val="3100"/>
              </a:lnSpc>
              <a:spcBef>
                <a:spcPts val="1200"/>
              </a:spcBef>
              <a:buFont typeface="Courier New" panose="02070309020205020404" pitchFamily="49" charset="0"/>
              <a:buChar char="o"/>
            </a:pPr>
            <a:r>
              <a:rPr lang="es" sz="3000" dirty="0">
                <a:solidFill>
                  <a:srgbClr val="572528"/>
                </a:solidFill>
              </a:rPr>
              <a:t>Gastos generales: servicios públicos, alquiler de instalaciones y equipos, y otros costos</a:t>
            </a:r>
          </a:p>
          <a:p>
            <a:pPr marL="1097280" lvl="1" indent="-457200">
              <a:lnSpc>
                <a:spcPts val="3100"/>
              </a:lnSpc>
              <a:spcBef>
                <a:spcPts val="1200"/>
              </a:spcBef>
              <a:buFont typeface="Courier New" panose="02070309020205020404" pitchFamily="49" charset="0"/>
              <a:buChar char="o"/>
            </a:pPr>
            <a:r>
              <a:rPr lang="es" sz="3000" dirty="0">
                <a:solidFill>
                  <a:srgbClr val="572528"/>
                </a:solidFill>
              </a:rPr>
              <a:t>Tecnología: costos de Tecnologia de Informática, incluidos equipos y software</a:t>
            </a:r>
          </a:p>
          <a:p>
            <a:pPr marL="457200" indent="-274320">
              <a:lnSpc>
                <a:spcPts val="3100"/>
              </a:lnSpc>
              <a:spcBef>
                <a:spcPts val="1200"/>
              </a:spcBef>
              <a:buFont typeface="Arial" panose="020B0604020202020204" pitchFamily="34" charset="0"/>
              <a:buChar char="•"/>
            </a:pPr>
            <a:endParaRPr lang="en-US" sz="3000" dirty="0"/>
          </a:p>
          <a:p>
            <a:pPr marL="457200" indent="-274320">
              <a:lnSpc>
                <a:spcPts val="3100"/>
              </a:lnSpc>
              <a:spcBef>
                <a:spcPts val="1200"/>
              </a:spcBef>
              <a:buFont typeface="Arial" panose="020B0604020202020204" pitchFamily="34" charset="0"/>
              <a:buChar char="•"/>
            </a:pPr>
            <a:endParaRPr lang="en-US" sz="3000" dirty="0"/>
          </a:p>
          <a:p>
            <a:pPr marL="457200" indent="-274320">
              <a:lnSpc>
                <a:spcPts val="3100"/>
              </a:lnSpc>
              <a:spcBef>
                <a:spcPts val="1200"/>
              </a:spcBef>
              <a:buFont typeface="Arial" panose="020B0604020202020204" pitchFamily="34" charset="0"/>
              <a:buChar char="•"/>
            </a:pPr>
            <a:endParaRPr lang="en-US" sz="3000" dirty="0"/>
          </a:p>
        </p:txBody>
      </p:sp>
    </p:spTree>
    <p:extLst>
      <p:ext uri="{BB962C8B-B14F-4D97-AF65-F5344CB8AC3E}">
        <p14:creationId xmlns:p14="http://schemas.microsoft.com/office/powerpoint/2010/main" val="2332463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93816-BF7C-8E2B-37B8-882407EDF161}"/>
              </a:ext>
            </a:extLst>
          </p:cNvPr>
          <p:cNvSpPr txBox="1">
            <a:spLocks/>
          </p:cNvSpPr>
          <p:nvPr/>
        </p:nvSpPr>
        <p:spPr>
          <a:xfrm>
            <a:off x="347245" y="300941"/>
            <a:ext cx="12175696" cy="1067705"/>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sz="6000" dirty="0">
                <a:solidFill>
                  <a:srgbClr val="572528"/>
                </a:solidFill>
              </a:rPr>
              <a:t>El VAC y la CSM 2026</a:t>
            </a:r>
          </a:p>
        </p:txBody>
      </p:sp>
      <p:sp>
        <p:nvSpPr>
          <p:cNvPr id="3" name="Rectangle 2">
            <a:extLst>
              <a:ext uri="{FF2B5EF4-FFF2-40B4-BE49-F238E27FC236}">
                <a16:creationId xmlns:a16="http://schemas.microsoft.com/office/drawing/2014/main" id="{780E6C9D-6282-98B4-5CB2-E649FC15493F}"/>
              </a:ext>
            </a:extLst>
          </p:cNvPr>
          <p:cNvSpPr/>
          <p:nvPr/>
        </p:nvSpPr>
        <p:spPr>
          <a:xfrm>
            <a:off x="1288616" y="1460812"/>
            <a:ext cx="10735744" cy="5111438"/>
          </a:xfrm>
          <a:prstGeom prst="rect">
            <a:avLst/>
          </a:prstGeom>
        </p:spPr>
        <p:txBody>
          <a:bodyPr wrap="square">
            <a:noAutofit/>
          </a:bodyPr>
          <a:lstStyle/>
          <a:p>
            <a:pPr>
              <a:spcBef>
                <a:spcPts val="900"/>
              </a:spcBef>
              <a:buClr>
                <a:srgbClr val="89BD4B"/>
              </a:buClr>
              <a:buSzPct val="105000"/>
            </a:pPr>
            <a:r>
              <a:rPr lang="es" sz="3600" b="1" dirty="0">
                <a:solidFill>
                  <a:srgbClr val="572528"/>
                </a:solidFill>
                <a:ea typeface="Lato" charset="0"/>
                <a:cs typeface="Arial" panose="020B0604020202020204" pitchFamily="34" charset="0"/>
              </a:rPr>
              <a:t>Los elementos del VAC se consideran durante la </a:t>
            </a:r>
            <a:r>
              <a:rPr lang="es" sz="3600" b="1" u="sng" dirty="0">
                <a:solidFill>
                  <a:srgbClr val="572528"/>
                </a:solidFill>
                <a:ea typeface="Lato" charset="0"/>
                <a:cs typeface="Arial" panose="020B0604020202020204" pitchFamily="34" charset="0"/>
              </a:rPr>
              <a:t>sesión de debates y decisiones relacionadas con el VAC</a:t>
            </a:r>
          </a:p>
          <a:p>
            <a:pPr marL="914400" indent="-457200">
              <a:spcBef>
                <a:spcPts val="2100"/>
              </a:spcBef>
              <a:buClr>
                <a:srgbClr val="DB212E"/>
              </a:buClr>
              <a:buSzPct val="105000"/>
              <a:buFont typeface="Arial" panose="020B0604020202020204" pitchFamily="34" charset="0"/>
              <a:buChar char="•"/>
            </a:pPr>
            <a:r>
              <a:rPr lang="es" sz="3600" dirty="0">
                <a:solidFill>
                  <a:srgbClr val="572528"/>
                </a:solidFill>
                <a:ea typeface="Lato" charset="0"/>
                <a:cs typeface="Arial" panose="020B0604020202020204" pitchFamily="34" charset="0"/>
              </a:rPr>
              <a:t>Excepciones: </a:t>
            </a:r>
            <a:br>
              <a:rPr lang="en-US" sz="3600" dirty="0">
                <a:solidFill>
                  <a:srgbClr val="572528"/>
                </a:solidFill>
                <a:ea typeface="Lato" charset="0"/>
                <a:cs typeface="Arial" panose="020B0604020202020204" pitchFamily="34" charset="0"/>
              </a:rPr>
            </a:br>
            <a:r>
              <a:rPr lang="es" sz="3600" dirty="0">
                <a:solidFill>
                  <a:srgbClr val="572528"/>
                </a:solidFill>
                <a:ea typeface="Lato" charset="0"/>
                <a:cs typeface="Arial" panose="020B0604020202020204" pitchFamily="34" charset="0"/>
              </a:rPr>
              <a:t>Las mociones n.º 19 y 20 se presentarán al </a:t>
            </a:r>
            <a:br>
              <a:rPr lang="en-US" sz="3600" dirty="0">
                <a:solidFill>
                  <a:srgbClr val="572528"/>
                </a:solidFill>
                <a:ea typeface="Lato" charset="0"/>
                <a:cs typeface="Arial" panose="020B0604020202020204" pitchFamily="34" charset="0"/>
              </a:rPr>
            </a:br>
            <a:r>
              <a:rPr lang="es" sz="3600" dirty="0">
                <a:solidFill>
                  <a:srgbClr val="572528"/>
                </a:solidFill>
                <a:ea typeface="Lato" charset="0"/>
                <a:cs typeface="Arial" panose="020B0604020202020204" pitchFamily="34" charset="0"/>
              </a:rPr>
              <a:t>comienzo de la </a:t>
            </a:r>
            <a:r>
              <a:rPr lang="es" sz="3600" u="sng" dirty="0">
                <a:solidFill>
                  <a:srgbClr val="572528"/>
                </a:solidFill>
                <a:ea typeface="Lato" charset="0"/>
                <a:cs typeface="Arial" panose="020B0604020202020204" pitchFamily="34" charset="0"/>
              </a:rPr>
              <a:t>sesión de debate y decisiones relacionadas con el IAC</a:t>
            </a:r>
            <a:endParaRPr lang="en-US" sz="3600" b="1" dirty="0">
              <a:solidFill>
                <a:srgbClr val="572528"/>
              </a:solidFill>
              <a:effectLst>
                <a:outerShdw blurRad="38100" dist="38100" dir="2700000" algn="tl">
                  <a:srgbClr val="000000">
                    <a:alpha val="43137"/>
                  </a:srgbClr>
                </a:outerShdw>
              </a:effectLst>
              <a:latin typeface="Arial" panose="020B0604020202020204" pitchFamily="34" charset="0"/>
              <a:ea typeface="Lato" charset="0"/>
              <a:cs typeface="Arial" panose="020B0604020202020204" pitchFamily="34" charset="0"/>
            </a:endParaRPr>
          </a:p>
          <a:p>
            <a:pPr marL="342900" indent="-342900">
              <a:spcBef>
                <a:spcPts val="900"/>
              </a:spcBef>
              <a:buClr>
                <a:srgbClr val="89BD4B"/>
              </a:buClr>
              <a:buSzPct val="105000"/>
              <a:buFont typeface="Wingdings" panose="05000000000000000000" pitchFamily="2" charset="2"/>
              <a:buChar char="ü"/>
            </a:pPr>
            <a:endParaRPr lang="en-US" sz="3600" b="1" dirty="0">
              <a:solidFill>
                <a:srgbClr val="572528"/>
              </a:solidFill>
              <a:effectLst>
                <a:outerShdw blurRad="38100" dist="38100" dir="2700000" algn="tl">
                  <a:srgbClr val="000000">
                    <a:alpha val="43137"/>
                  </a:srgbClr>
                </a:outerShdw>
              </a:effectLst>
              <a:latin typeface="Arial" panose="020B0604020202020204" pitchFamily="34" charset="0"/>
              <a:ea typeface="Lato" charset="0"/>
              <a:cs typeface="Arial" panose="020B0604020202020204" pitchFamily="34" charset="0"/>
            </a:endParaRPr>
          </a:p>
          <a:p>
            <a:pPr>
              <a:buClr>
                <a:srgbClr val="89BD4B"/>
              </a:buClr>
              <a:buSzPct val="105000"/>
            </a:pPr>
            <a:endParaRPr lang="en-US" sz="3600" b="1" dirty="0">
              <a:solidFill>
                <a:srgbClr val="572528"/>
              </a:solidFill>
              <a:effectLst>
                <a:outerShdw blurRad="38100" dist="38100" dir="2700000" algn="tl">
                  <a:srgbClr val="000000">
                    <a:alpha val="43137"/>
                  </a:srgbClr>
                </a:outerShdw>
              </a:effectLst>
              <a:latin typeface="Arial" panose="020B0604020202020204" pitchFamily="34" charset="0"/>
              <a:ea typeface="Lato" charset="0"/>
              <a:cs typeface="Arial" panose="020B0604020202020204" pitchFamily="34" charset="0"/>
            </a:endParaRPr>
          </a:p>
          <a:p>
            <a:pPr>
              <a:lnSpc>
                <a:spcPct val="114000"/>
              </a:lnSpc>
            </a:pPr>
            <a:endParaRPr lang="en-US" sz="3600" b="1" dirty="0">
              <a:solidFill>
                <a:srgbClr val="572528"/>
              </a:solidFill>
              <a:latin typeface="Arial" panose="020B0604020202020204" pitchFamily="34" charset="0"/>
              <a:ea typeface="Lato" charset="0"/>
              <a:cs typeface="Arial" panose="020B0604020202020204" pitchFamily="34" charset="0"/>
            </a:endParaRPr>
          </a:p>
        </p:txBody>
      </p:sp>
      <p:cxnSp>
        <p:nvCxnSpPr>
          <p:cNvPr id="4" name="Straight Connector 3">
            <a:extLst>
              <a:ext uri="{FF2B5EF4-FFF2-40B4-BE49-F238E27FC236}">
                <a16:creationId xmlns:a16="http://schemas.microsoft.com/office/drawing/2014/main" id="{E409D665-2F30-7253-D408-8BF298716036}"/>
              </a:ext>
            </a:extLst>
          </p:cNvPr>
          <p:cNvCxnSpPr>
            <a:cxnSpLocks/>
          </p:cNvCxnSpPr>
          <p:nvPr/>
        </p:nvCxnSpPr>
        <p:spPr>
          <a:xfrm>
            <a:off x="464895" y="1146148"/>
            <a:ext cx="11288741" cy="0"/>
          </a:xfrm>
          <a:prstGeom prst="line">
            <a:avLst/>
          </a:prstGeom>
          <a:ln w="31750">
            <a:solidFill>
              <a:srgbClr val="F167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71172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747096F6-2D9E-9B93-7DC9-1E87AACC756D}"/>
              </a:ext>
            </a:extLst>
          </p:cNvPr>
          <p:cNvSpPr txBox="1">
            <a:spLocks/>
          </p:cNvSpPr>
          <p:nvPr/>
        </p:nvSpPr>
        <p:spPr>
          <a:xfrm>
            <a:off x="236023" y="277040"/>
            <a:ext cx="4701738" cy="52217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s" sz="3200" dirty="0">
                <a:solidFill>
                  <a:srgbClr val="F16737"/>
                </a:solidFill>
              </a:rPr>
              <a:t>Los costos operativos fijos se dividen en cuatro áreas de actividad</a:t>
            </a:r>
          </a:p>
          <a:p>
            <a:pPr>
              <a:lnSpc>
                <a:spcPts val="3100"/>
              </a:lnSpc>
              <a:spcBef>
                <a:spcPts val="1200"/>
              </a:spcBef>
            </a:pPr>
            <a:r>
              <a:rPr lang="es" sz="3000" dirty="0"/>
              <a:t>Se asignan porcentajes del monto total de costos fijos a cada área, en función de la cantidad aproximada de recursos de personal y espacio del edificio necesarios para cada actividad.</a:t>
            </a:r>
          </a:p>
          <a:p>
            <a:pPr marL="457200" indent="-274320">
              <a:lnSpc>
                <a:spcPts val="3100"/>
              </a:lnSpc>
              <a:spcBef>
                <a:spcPts val="1200"/>
              </a:spcBef>
              <a:buFont typeface="Arial" panose="020B0604020202020204" pitchFamily="34" charset="0"/>
              <a:buChar char="•"/>
            </a:pPr>
            <a:endParaRPr lang="en-US" sz="3000" dirty="0"/>
          </a:p>
          <a:p>
            <a:pPr marL="457200" indent="-274320">
              <a:lnSpc>
                <a:spcPts val="3100"/>
              </a:lnSpc>
              <a:spcBef>
                <a:spcPts val="1200"/>
              </a:spcBef>
              <a:buFont typeface="Arial" panose="020B0604020202020204" pitchFamily="34" charset="0"/>
              <a:buChar char="•"/>
            </a:pPr>
            <a:endParaRPr lang="en-US" sz="3000" dirty="0"/>
          </a:p>
        </p:txBody>
      </p:sp>
      <p:sp>
        <p:nvSpPr>
          <p:cNvPr id="4" name="TextBox 3">
            <a:extLst>
              <a:ext uri="{FF2B5EF4-FFF2-40B4-BE49-F238E27FC236}">
                <a16:creationId xmlns:a16="http://schemas.microsoft.com/office/drawing/2014/main" id="{DBA94786-A026-A415-4A8B-2358BEA89553}"/>
              </a:ext>
            </a:extLst>
          </p:cNvPr>
          <p:cNvSpPr txBox="1"/>
          <p:nvPr/>
        </p:nvSpPr>
        <p:spPr>
          <a:xfrm>
            <a:off x="236023" y="5682480"/>
            <a:ext cx="11955977" cy="1200329"/>
          </a:xfrm>
          <a:prstGeom prst="rect">
            <a:avLst/>
          </a:prstGeom>
          <a:noFill/>
        </p:spPr>
        <p:txBody>
          <a:bodyPr wrap="square" rtlCol="0">
            <a:spAutoFit/>
          </a:bodyPr>
          <a:lstStyle/>
          <a:p>
            <a:pPr lvl="1" algn="ctr">
              <a:defRPr/>
            </a:pPr>
            <a:r>
              <a:rPr lang="es" sz="2400" i="1" dirty="0">
                <a:solidFill>
                  <a:schemeClr val="accent6"/>
                </a:solidFill>
              </a:rPr>
              <a:t>Las páginas 23 a 33 del VAC contienen más información sobre cada área de actividad, las categorías de costos operativos y otros detalles del presupuesto.</a:t>
            </a:r>
          </a:p>
        </p:txBody>
      </p:sp>
      <p:cxnSp>
        <p:nvCxnSpPr>
          <p:cNvPr id="6" name="Straight Arrow Connector 5">
            <a:extLst>
              <a:ext uri="{FF2B5EF4-FFF2-40B4-BE49-F238E27FC236}">
                <a16:creationId xmlns:a16="http://schemas.microsoft.com/office/drawing/2014/main" id="{0361E8B5-E363-859B-8A7B-537CB8A5DD60}"/>
              </a:ext>
            </a:extLst>
          </p:cNvPr>
          <p:cNvCxnSpPr>
            <a:cxnSpLocks/>
          </p:cNvCxnSpPr>
          <p:nvPr/>
        </p:nvCxnSpPr>
        <p:spPr>
          <a:xfrm>
            <a:off x="2895924" y="1731736"/>
            <a:ext cx="2528192" cy="105280"/>
          </a:xfrm>
          <a:prstGeom prst="straightConnector1">
            <a:avLst/>
          </a:prstGeom>
          <a:ln w="60325">
            <a:solidFill>
              <a:srgbClr val="F16737"/>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8875303-DE8E-271D-7766-52FBAB8E1A0B}"/>
              </a:ext>
            </a:extLst>
          </p:cNvPr>
          <p:cNvPicPr>
            <a:picLocks noChangeAspect="1"/>
          </p:cNvPicPr>
          <p:nvPr/>
        </p:nvPicPr>
        <p:blipFill>
          <a:blip r:embed="rId3"/>
          <a:stretch>
            <a:fillRect/>
          </a:stretch>
        </p:blipFill>
        <p:spPr>
          <a:xfrm>
            <a:off x="5910470" y="437322"/>
            <a:ext cx="5952742" cy="4683981"/>
          </a:xfrm>
          <a:prstGeom prst="rect">
            <a:avLst/>
          </a:prstGeom>
        </p:spPr>
      </p:pic>
    </p:spTree>
    <p:extLst>
      <p:ext uri="{BB962C8B-B14F-4D97-AF65-F5344CB8AC3E}">
        <p14:creationId xmlns:p14="http://schemas.microsoft.com/office/powerpoint/2010/main" val="12537246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dirty="0">
                <a:solidFill>
                  <a:schemeClr val="bg1"/>
                </a:solidFill>
              </a:rPr>
              <a:t>DECISIÓN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2" y="2036382"/>
            <a:ext cx="10485474"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dirty="0">
                <a:solidFill>
                  <a:srgbClr val="572528"/>
                </a:solidFill>
              </a:rPr>
              <a:t>Moción 16</a:t>
            </a:r>
          </a:p>
          <a:p>
            <a:pPr marL="0" indent="0">
              <a:buFont typeface="Arial" panose="020B0604020202020204" pitchFamily="34" charset="0"/>
              <a:buNone/>
            </a:pPr>
            <a:r>
              <a:rPr lang="es" sz="3200" dirty="0">
                <a:solidFill>
                  <a:srgbClr val="572528"/>
                </a:solidFill>
              </a:rPr>
              <a:t>Aprobar el Presupuesto 2026-2029 de los Servicios Mundiales de Narcóticos Anónimos, Inc.</a:t>
            </a:r>
            <a:endParaRPr lang="en-US" sz="3200" dirty="0"/>
          </a:p>
        </p:txBody>
      </p:sp>
    </p:spTree>
    <p:extLst>
      <p:ext uri="{BB962C8B-B14F-4D97-AF65-F5344CB8AC3E}">
        <p14:creationId xmlns:p14="http://schemas.microsoft.com/office/powerpoint/2010/main" val="11866682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a:xfrm>
            <a:off x="236327" y="41608"/>
            <a:ext cx="11719345" cy="999936"/>
          </a:xfrm>
        </p:spPr>
        <p:txBody>
          <a:bodyPr/>
          <a:lstStyle/>
          <a:p>
            <a:r>
              <a:rPr lang="es" sz="5400" dirty="0"/>
              <a:t>Informe de admisiones de la CSM</a:t>
            </a:r>
          </a:p>
        </p:txBody>
      </p:sp>
      <p:cxnSp>
        <p:nvCxnSpPr>
          <p:cNvPr id="5" name="Straight Connector 4">
            <a:extLst>
              <a:ext uri="{FF2B5EF4-FFF2-40B4-BE49-F238E27FC236}">
                <a16:creationId xmlns:a16="http://schemas.microsoft.com/office/drawing/2014/main" id="{B1816F19-53FB-C6E1-7391-AB3CE0F47367}"/>
              </a:ext>
            </a:extLst>
          </p:cNvPr>
          <p:cNvCxnSpPr>
            <a:cxnSpLocks/>
          </p:cNvCxnSpPr>
          <p:nvPr/>
        </p:nvCxnSpPr>
        <p:spPr>
          <a:xfrm>
            <a:off x="269685" y="911041"/>
            <a:ext cx="11319563"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2F04D824-0019-3662-106C-0195025EB332}"/>
              </a:ext>
            </a:extLst>
          </p:cNvPr>
          <p:cNvSpPr txBox="1">
            <a:spLocks/>
          </p:cNvSpPr>
          <p:nvPr/>
        </p:nvSpPr>
        <p:spPr>
          <a:xfrm>
            <a:off x="1789043" y="1041544"/>
            <a:ext cx="10402957" cy="124312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lnSpc>
                <a:spcPts val="3100"/>
              </a:lnSpc>
              <a:spcBef>
                <a:spcPts val="1200"/>
              </a:spcBef>
              <a:buFont typeface="Arial" panose="020B0604020202020204" pitchFamily="34" charset="0"/>
              <a:buChar char="•"/>
            </a:pPr>
            <a:r>
              <a:rPr lang="es" sz="3000" dirty="0"/>
              <a:t>Informe de admisiones de la Junta Mundial</a:t>
            </a:r>
          </a:p>
          <a:p>
            <a:pPr marL="457200" indent="-457200">
              <a:lnSpc>
                <a:spcPts val="3100"/>
              </a:lnSpc>
              <a:spcBef>
                <a:spcPts val="1200"/>
              </a:spcBef>
              <a:buFont typeface="Arial" panose="020B0604020202020204" pitchFamily="34" charset="0"/>
              <a:buChar char="•"/>
            </a:pPr>
            <a:r>
              <a:rPr lang="es" sz="3000" dirty="0"/>
              <a:t>Información de las regiones que solicitan admisión</a:t>
            </a:r>
            <a:endParaRPr lang="en-US" sz="3000" dirty="0"/>
          </a:p>
          <a:p>
            <a:pPr marL="457200" indent="-457200">
              <a:lnSpc>
                <a:spcPts val="3100"/>
              </a:lnSpc>
              <a:spcBef>
                <a:spcPts val="1200"/>
              </a:spcBef>
              <a:buFont typeface="Arial" panose="020B0604020202020204" pitchFamily="34" charset="0"/>
              <a:buChar char="•"/>
            </a:pPr>
            <a:endParaRPr lang="en-US" sz="3000" dirty="0"/>
          </a:p>
        </p:txBody>
      </p:sp>
      <p:sp>
        <p:nvSpPr>
          <p:cNvPr id="8" name="Text Placeholder 2">
            <a:extLst>
              <a:ext uri="{FF2B5EF4-FFF2-40B4-BE49-F238E27FC236}">
                <a16:creationId xmlns:a16="http://schemas.microsoft.com/office/drawing/2014/main" id="{6BEC00CF-80CE-F54E-A195-7440BB170B11}"/>
              </a:ext>
            </a:extLst>
          </p:cNvPr>
          <p:cNvSpPr txBox="1">
            <a:spLocks/>
          </p:cNvSpPr>
          <p:nvPr/>
        </p:nvSpPr>
        <p:spPr>
          <a:xfrm>
            <a:off x="927652" y="2236943"/>
            <a:ext cx="3602869" cy="1047666"/>
          </a:xfrm>
          <a:prstGeom prst="rect">
            <a:avLst/>
          </a:prstGeom>
        </p:spPr>
        <p:txBody>
          <a:bodyPr/>
          <a:lstStyle>
            <a:lvl1pPr marL="0" indent="0" algn="l" defTabSz="914400" rtl="0" eaLnBrk="1" latinLnBrk="0" hangingPunct="1">
              <a:lnSpc>
                <a:spcPct val="90000"/>
              </a:lnSpc>
              <a:spcBef>
                <a:spcPts val="1000"/>
              </a:spcBef>
              <a:buFontTx/>
              <a:buNone/>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 sz="2400" dirty="0">
                <a:solidFill>
                  <a:srgbClr val="F16737"/>
                </a:solidFill>
              </a:rPr>
              <a:t>Páginas del VAC 40-66</a:t>
            </a:r>
          </a:p>
        </p:txBody>
      </p:sp>
      <p:sp>
        <p:nvSpPr>
          <p:cNvPr id="3" name="Text Placeholder 2">
            <a:extLst>
              <a:ext uri="{FF2B5EF4-FFF2-40B4-BE49-F238E27FC236}">
                <a16:creationId xmlns:a16="http://schemas.microsoft.com/office/drawing/2014/main" id="{62D92147-0D63-2C03-2819-8E2F5EEC7937}"/>
              </a:ext>
            </a:extLst>
          </p:cNvPr>
          <p:cNvSpPr txBox="1">
            <a:spLocks/>
          </p:cNvSpPr>
          <p:nvPr/>
        </p:nvSpPr>
        <p:spPr>
          <a:xfrm>
            <a:off x="4835320" y="2160750"/>
            <a:ext cx="8019288" cy="46972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s" sz="3000" dirty="0">
                <a:solidFill>
                  <a:srgbClr val="F16737"/>
                </a:solidFill>
              </a:rPr>
              <a:t>Dos regiones solicitaron admisión en       la Conferencia.</a:t>
            </a:r>
          </a:p>
          <a:p>
            <a:pPr>
              <a:lnSpc>
                <a:spcPts val="3100"/>
              </a:lnSpc>
              <a:spcBef>
                <a:spcPts val="1200"/>
              </a:spcBef>
            </a:pPr>
            <a:r>
              <a:rPr lang="es" sz="3000" dirty="0">
                <a:solidFill>
                  <a:srgbClr val="F16737"/>
                </a:solidFill>
              </a:rPr>
              <a:t>En la CSM intermedia de 2025, se    aprobó una moción para no utilizar un grupo de trabajo de admisión para el ciclo 2023-2026.</a:t>
            </a:r>
          </a:p>
          <a:p>
            <a:pPr>
              <a:lnSpc>
                <a:spcPts val="3100"/>
              </a:lnSpc>
              <a:spcBef>
                <a:spcPts val="1200"/>
              </a:spcBef>
            </a:pPr>
            <a:r>
              <a:rPr lang="es" sz="3000" dirty="0">
                <a:solidFill>
                  <a:srgbClr val="F16737"/>
                </a:solidFill>
              </a:rPr>
              <a:t>La Junta Mundial revisó el material y determinó que ambas regiones    cumplen con los criterios para admitir nuevas regiones de </a:t>
            </a:r>
            <a:r>
              <a:rPr lang="es" sz="3000" i="1" dirty="0">
                <a:solidFill>
                  <a:srgbClr val="F16737"/>
                </a:solidFill>
              </a:rPr>
              <a:t>la Guía de los Servicios Mundiales de NA </a:t>
            </a:r>
            <a:r>
              <a:rPr lang="es" sz="3000" dirty="0">
                <a:solidFill>
                  <a:srgbClr val="F16737"/>
                </a:solidFill>
              </a:rPr>
              <a:t>(</a:t>
            </a:r>
            <a:r>
              <a:rPr lang="es" sz="3000" i="1" dirty="0">
                <a:solidFill>
                  <a:srgbClr val="F16737"/>
                </a:solidFill>
              </a:rPr>
              <a:t>GSMNA</a:t>
            </a:r>
            <a:r>
              <a:rPr lang="es" sz="3000" dirty="0">
                <a:solidFill>
                  <a:srgbClr val="F16737"/>
                </a:solidFill>
              </a:rPr>
              <a:t>).</a:t>
            </a:r>
          </a:p>
        </p:txBody>
      </p:sp>
    </p:spTree>
    <p:extLst>
      <p:ext uri="{BB962C8B-B14F-4D97-AF65-F5344CB8AC3E}">
        <p14:creationId xmlns:p14="http://schemas.microsoft.com/office/powerpoint/2010/main" val="29662942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39648325-BB61-7910-EC7E-9986C6512F13}"/>
              </a:ext>
            </a:extLst>
          </p:cNvPr>
          <p:cNvSpPr txBox="1">
            <a:spLocks/>
          </p:cNvSpPr>
          <p:nvPr/>
        </p:nvSpPr>
        <p:spPr>
          <a:xfrm>
            <a:off x="0" y="0"/>
            <a:ext cx="12192000" cy="50695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s" dirty="0"/>
              <a:t>La Junta Mundial ha decidido adoptar una posición neutral y abstenerse de enviar recomendaciones sobre las admisiones.</a:t>
            </a:r>
          </a:p>
          <a:p>
            <a:pPr>
              <a:lnSpc>
                <a:spcPts val="3100"/>
              </a:lnSpc>
              <a:spcBef>
                <a:spcPts val="1200"/>
              </a:spcBef>
            </a:pPr>
            <a:r>
              <a:rPr lang="es" dirty="0"/>
              <a:t>Basándose en la experiencia de ciclos de conferencia anteriores,  los participantes en la Conferencia probablemente presentarían mociones para admitir a una o ambas de estas regiones.</a:t>
            </a:r>
          </a:p>
          <a:p>
            <a:pPr>
              <a:lnSpc>
                <a:spcPts val="3100"/>
              </a:lnSpc>
              <a:spcBef>
                <a:spcPts val="1200"/>
              </a:spcBef>
            </a:pPr>
            <a:r>
              <a:rPr lang="es" dirty="0"/>
              <a:t>Con esto en mente, la Junta Mundial ha decidido incluir mociones para admitir a cada región en el material por Vía de Aprobación de la Conferencia (VAC).</a:t>
            </a:r>
          </a:p>
          <a:p>
            <a:pPr algn="ctr">
              <a:lnSpc>
                <a:spcPts val="3100"/>
              </a:lnSpc>
              <a:spcBef>
                <a:spcPts val="1200"/>
              </a:spcBef>
            </a:pPr>
            <a:r>
              <a:rPr lang="es" sz="2600" dirty="0">
                <a:solidFill>
                  <a:srgbClr val="F16737"/>
                </a:solidFill>
              </a:rPr>
              <a:t>Esto no representa una recomendación de la </a:t>
            </a:r>
            <a:br>
              <a:rPr lang="en-US" sz="2600" dirty="0">
                <a:solidFill>
                  <a:srgbClr val="F16737"/>
                </a:solidFill>
              </a:rPr>
            </a:br>
            <a:r>
              <a:rPr lang="en-US" sz="2600" dirty="0">
                <a:solidFill>
                  <a:srgbClr val="F16737"/>
                </a:solidFill>
              </a:rPr>
              <a:t>Junta</a:t>
            </a:r>
            <a:r>
              <a:rPr lang="es" sz="2600" dirty="0">
                <a:solidFill>
                  <a:srgbClr val="F16737"/>
                </a:solidFill>
              </a:rPr>
              <a:t> Mundial para admitir a alguna de las regiones, sino simplemente un mecanismo para permitir que la Conferencia tome decisiones.</a:t>
            </a:r>
          </a:p>
        </p:txBody>
      </p:sp>
      <p:sp>
        <p:nvSpPr>
          <p:cNvPr id="3" name="Text Placeholder 2">
            <a:extLst>
              <a:ext uri="{FF2B5EF4-FFF2-40B4-BE49-F238E27FC236}">
                <a16:creationId xmlns:a16="http://schemas.microsoft.com/office/drawing/2014/main" id="{F795663B-05AF-BB2A-7D70-1187F65D90EE}"/>
              </a:ext>
            </a:extLst>
          </p:cNvPr>
          <p:cNvSpPr txBox="1">
            <a:spLocks/>
          </p:cNvSpPr>
          <p:nvPr/>
        </p:nvSpPr>
        <p:spPr>
          <a:xfrm>
            <a:off x="1272209" y="5025793"/>
            <a:ext cx="11476383" cy="183220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s" sz="2400" b="0" dirty="0"/>
              <a:t>Consulte el Informe de admisones en el VAC (páginas 40 a 66) para conocer las solicitudes de cada región, los antecedentes y las       decisiones recientes de la conferencia con respecto a las admisiones,         y los criterios </a:t>
            </a:r>
            <a:r>
              <a:rPr lang="es" sz="2400" b="0" i="1" dirty="0"/>
              <a:t>de GSMNA </a:t>
            </a:r>
            <a:r>
              <a:rPr lang="es" sz="2400" b="0" dirty="0"/>
              <a:t>para admitir a nuevas regiones en la CSM.</a:t>
            </a:r>
          </a:p>
        </p:txBody>
      </p:sp>
    </p:spTree>
    <p:extLst>
      <p:ext uri="{BB962C8B-B14F-4D97-AF65-F5344CB8AC3E}">
        <p14:creationId xmlns:p14="http://schemas.microsoft.com/office/powerpoint/2010/main" val="25168982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dirty="0">
                <a:solidFill>
                  <a:schemeClr val="bg1"/>
                </a:solidFill>
              </a:rPr>
              <a:t>DECISIÓN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2" y="2036382"/>
            <a:ext cx="7823622"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dirty="0">
                <a:solidFill>
                  <a:srgbClr val="572528"/>
                </a:solidFill>
              </a:rPr>
              <a:t>Moción 17</a:t>
            </a:r>
          </a:p>
          <a:p>
            <a:pPr marL="0" indent="0">
              <a:buFont typeface="Arial" panose="020B0604020202020204" pitchFamily="34" charset="0"/>
              <a:buNone/>
            </a:pPr>
            <a:r>
              <a:rPr lang="es" sz="3200" dirty="0">
                <a:solidFill>
                  <a:srgbClr val="572528"/>
                </a:solidFill>
              </a:rPr>
              <a:t>Admitir a la región de Afganistán</a:t>
            </a:r>
            <a:endParaRPr lang="en-US" sz="3200" dirty="0"/>
          </a:p>
        </p:txBody>
      </p:sp>
    </p:spTree>
    <p:extLst>
      <p:ext uri="{BB962C8B-B14F-4D97-AF65-F5344CB8AC3E}">
        <p14:creationId xmlns:p14="http://schemas.microsoft.com/office/powerpoint/2010/main" val="12328356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dirty="0">
                <a:solidFill>
                  <a:schemeClr val="bg1"/>
                </a:solidFill>
              </a:rPr>
              <a:t>DECISIÓN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2" y="2036382"/>
            <a:ext cx="7823622"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dirty="0">
                <a:solidFill>
                  <a:srgbClr val="572528"/>
                </a:solidFill>
              </a:rPr>
              <a:t>Moción 18</a:t>
            </a:r>
          </a:p>
          <a:p>
            <a:pPr marL="0" indent="0">
              <a:buFont typeface="Arial" panose="020B0604020202020204" pitchFamily="34" charset="0"/>
              <a:buNone/>
            </a:pPr>
            <a:r>
              <a:rPr lang="es" sz="3200" dirty="0">
                <a:solidFill>
                  <a:srgbClr val="572528"/>
                </a:solidFill>
              </a:rPr>
              <a:t>Admitir a la región 10 de Brasil</a:t>
            </a:r>
            <a:endParaRPr lang="en-US" sz="3200" dirty="0"/>
          </a:p>
        </p:txBody>
      </p:sp>
    </p:spTree>
    <p:extLst>
      <p:ext uri="{BB962C8B-B14F-4D97-AF65-F5344CB8AC3E}">
        <p14:creationId xmlns:p14="http://schemas.microsoft.com/office/powerpoint/2010/main" val="11736399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a:xfrm>
            <a:off x="151321" y="0"/>
            <a:ext cx="12191999" cy="999936"/>
          </a:xfrm>
        </p:spPr>
        <p:txBody>
          <a:bodyPr/>
          <a:lstStyle/>
          <a:p>
            <a:r>
              <a:rPr lang="es" sz="4000" dirty="0"/>
              <a:t>Cambios de proceso propuestos para la CSM</a:t>
            </a:r>
          </a:p>
        </p:txBody>
      </p:sp>
      <p:cxnSp>
        <p:nvCxnSpPr>
          <p:cNvPr id="5" name="Straight Connector 4">
            <a:extLst>
              <a:ext uri="{FF2B5EF4-FFF2-40B4-BE49-F238E27FC236}">
                <a16:creationId xmlns:a16="http://schemas.microsoft.com/office/drawing/2014/main" id="{B1816F19-53FB-C6E1-7391-AB3CE0F47367}"/>
              </a:ext>
            </a:extLst>
          </p:cNvPr>
          <p:cNvCxnSpPr>
            <a:cxnSpLocks/>
          </p:cNvCxnSpPr>
          <p:nvPr/>
        </p:nvCxnSpPr>
        <p:spPr>
          <a:xfrm>
            <a:off x="269685" y="911041"/>
            <a:ext cx="11319563"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2F04D824-0019-3662-106C-0195025EB332}"/>
              </a:ext>
            </a:extLst>
          </p:cNvPr>
          <p:cNvSpPr txBox="1">
            <a:spLocks/>
          </p:cNvSpPr>
          <p:nvPr/>
        </p:nvSpPr>
        <p:spPr>
          <a:xfrm>
            <a:off x="3917882" y="1822083"/>
            <a:ext cx="9008533" cy="45309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2400"/>
              </a:spcBef>
            </a:pPr>
            <a:r>
              <a:rPr lang="es" sz="3200" dirty="0"/>
              <a:t>En cada Conferencia, los participantes toman decisiones sobre los procesos de     la CSM.</a:t>
            </a:r>
          </a:p>
          <a:p>
            <a:pPr>
              <a:lnSpc>
                <a:spcPts val="3100"/>
              </a:lnSpc>
              <a:spcBef>
                <a:spcPts val="2400"/>
              </a:spcBef>
            </a:pPr>
            <a:r>
              <a:rPr lang="es" sz="3200" dirty="0"/>
              <a:t>La Junta Mundial está ofreciendo dos mociones para cambiar la política de la Conferencia.</a:t>
            </a:r>
          </a:p>
          <a:p>
            <a:pPr marL="457200" indent="-457200">
              <a:lnSpc>
                <a:spcPts val="3100"/>
              </a:lnSpc>
              <a:spcBef>
                <a:spcPts val="2400"/>
              </a:spcBef>
              <a:buFont typeface="Arial" panose="020B0604020202020204" pitchFamily="34" charset="0"/>
              <a:buChar char="•"/>
            </a:pPr>
            <a:r>
              <a:rPr lang="es" sz="3200" dirty="0"/>
              <a:t>Votaciones nominales</a:t>
            </a:r>
          </a:p>
          <a:p>
            <a:pPr marL="457200" indent="-457200">
              <a:lnSpc>
                <a:spcPts val="3100"/>
              </a:lnSpc>
              <a:spcBef>
                <a:spcPts val="2400"/>
              </a:spcBef>
              <a:buFont typeface="Arial" panose="020B0604020202020204" pitchFamily="34" charset="0"/>
              <a:buChar char="•"/>
            </a:pPr>
            <a:r>
              <a:rPr lang="es" sz="3200" dirty="0"/>
              <a:t>Reconsiderar una decisión</a:t>
            </a:r>
          </a:p>
          <a:p>
            <a:pPr>
              <a:lnSpc>
                <a:spcPts val="3100"/>
              </a:lnSpc>
              <a:spcBef>
                <a:spcPts val="1200"/>
              </a:spcBef>
            </a:pPr>
            <a:endParaRPr lang="en-US" sz="3000" dirty="0"/>
          </a:p>
          <a:p>
            <a:pPr>
              <a:lnSpc>
                <a:spcPts val="3100"/>
              </a:lnSpc>
              <a:spcBef>
                <a:spcPts val="1200"/>
              </a:spcBef>
            </a:pPr>
            <a:endParaRPr lang="en-US" sz="3000" dirty="0"/>
          </a:p>
          <a:p>
            <a:pPr marL="457200" indent="-457200">
              <a:lnSpc>
                <a:spcPts val="3100"/>
              </a:lnSpc>
              <a:spcBef>
                <a:spcPts val="1200"/>
              </a:spcBef>
              <a:buFont typeface="Arial" panose="020B0604020202020204" pitchFamily="34" charset="0"/>
              <a:buChar char="•"/>
            </a:pPr>
            <a:endParaRPr lang="en-US" sz="3000" dirty="0"/>
          </a:p>
        </p:txBody>
      </p:sp>
      <p:sp>
        <p:nvSpPr>
          <p:cNvPr id="8" name="Text Placeholder 2">
            <a:extLst>
              <a:ext uri="{FF2B5EF4-FFF2-40B4-BE49-F238E27FC236}">
                <a16:creationId xmlns:a16="http://schemas.microsoft.com/office/drawing/2014/main" id="{6BEC00CF-80CE-F54E-A195-7440BB170B11}"/>
              </a:ext>
            </a:extLst>
          </p:cNvPr>
          <p:cNvSpPr txBox="1">
            <a:spLocks/>
          </p:cNvSpPr>
          <p:nvPr/>
        </p:nvSpPr>
        <p:spPr>
          <a:xfrm>
            <a:off x="132002" y="968143"/>
            <a:ext cx="3565355" cy="1047666"/>
          </a:xfrm>
          <a:prstGeom prst="rect">
            <a:avLst/>
          </a:prstGeom>
        </p:spPr>
        <p:txBody>
          <a:bodyPr/>
          <a:lstStyle>
            <a:lvl1pPr marL="0" indent="0" algn="l" defTabSz="914400" rtl="0" eaLnBrk="1" latinLnBrk="0" hangingPunct="1">
              <a:lnSpc>
                <a:spcPct val="90000"/>
              </a:lnSpc>
              <a:spcBef>
                <a:spcPts val="1000"/>
              </a:spcBef>
              <a:buFontTx/>
              <a:buNone/>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 sz="2400" dirty="0">
                <a:solidFill>
                  <a:srgbClr val="F16737"/>
                </a:solidFill>
              </a:rPr>
              <a:t>Páginas del VAC 67-69</a:t>
            </a:r>
          </a:p>
        </p:txBody>
      </p:sp>
    </p:spTree>
    <p:extLst>
      <p:ext uri="{BB962C8B-B14F-4D97-AF65-F5344CB8AC3E}">
        <p14:creationId xmlns:p14="http://schemas.microsoft.com/office/powerpoint/2010/main" val="11333514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B381993-42B7-3BB0-4901-AD3CB98A8247}"/>
              </a:ext>
            </a:extLst>
          </p:cNvPr>
          <p:cNvSpPr txBox="1">
            <a:spLocks/>
          </p:cNvSpPr>
          <p:nvPr/>
        </p:nvSpPr>
        <p:spPr>
          <a:xfrm>
            <a:off x="236022" y="277040"/>
            <a:ext cx="11780269" cy="66616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s" sz="4000" dirty="0">
                <a:solidFill>
                  <a:srgbClr val="DB212E"/>
                </a:solidFill>
              </a:rPr>
              <a:t>Votos nominales:</a:t>
            </a:r>
          </a:p>
          <a:p>
            <a:pPr marL="457200" indent="-274320">
              <a:lnSpc>
                <a:spcPct val="100000"/>
              </a:lnSpc>
              <a:spcBef>
                <a:spcPts val="1200"/>
              </a:spcBef>
              <a:buFont typeface="Arial" panose="020B0604020202020204" pitchFamily="34" charset="0"/>
              <a:buChar char="•"/>
            </a:pPr>
            <a:r>
              <a:rPr lang="es" sz="3200" dirty="0"/>
              <a:t>Los votos nominales parecen ser anticuados con las herramientas electrónicas modernizadas de toma de decisiones que se utilizan hoy en día en la CSM.</a:t>
            </a:r>
          </a:p>
          <a:p>
            <a:pPr marL="457200" indent="-274320">
              <a:lnSpc>
                <a:spcPct val="100000"/>
              </a:lnSpc>
              <a:spcBef>
                <a:spcPts val="1200"/>
              </a:spcBef>
              <a:buFont typeface="Arial" panose="020B0604020202020204" pitchFamily="34" charset="0"/>
              <a:buChar char="•"/>
            </a:pPr>
            <a:r>
              <a:rPr lang="es" sz="3200" dirty="0"/>
              <a:t>El voto nominal se ha utilizado mínimamente desde el año 2000. </a:t>
            </a:r>
            <a:br>
              <a:rPr lang="en-US" sz="3200" dirty="0"/>
            </a:br>
            <a:r>
              <a:rPr lang="en-US" sz="3200" dirty="0"/>
              <a:t>El</a:t>
            </a:r>
            <a:r>
              <a:rPr lang="es" sz="3200" dirty="0"/>
              <a:t> último voto nominal se utilizó una sola vez en 2008.</a:t>
            </a:r>
          </a:p>
          <a:p>
            <a:pPr marL="457200" indent="-274320">
              <a:lnSpc>
                <a:spcPct val="100000"/>
              </a:lnSpc>
              <a:spcBef>
                <a:spcPts val="1200"/>
              </a:spcBef>
              <a:buFont typeface="Arial" panose="020B0604020202020204" pitchFamily="34" charset="0"/>
              <a:buChar char="•"/>
            </a:pPr>
            <a:r>
              <a:rPr lang="es" sz="3200" dirty="0"/>
              <a:t>La votación electrónica proporciona un recuento exacto y una representación exacta de quienes participan en cada votación.</a:t>
            </a:r>
          </a:p>
          <a:p>
            <a:pPr marL="457200" indent="-274320">
              <a:lnSpc>
                <a:spcPts val="3100"/>
              </a:lnSpc>
              <a:spcBef>
                <a:spcPts val="1200"/>
              </a:spcBef>
              <a:buFont typeface="Arial" panose="020B0604020202020204" pitchFamily="34" charset="0"/>
              <a:buChar char="•"/>
            </a:pPr>
            <a:endParaRPr lang="en-US" sz="3000" dirty="0"/>
          </a:p>
          <a:p>
            <a:pPr marL="457200" indent="-274320">
              <a:lnSpc>
                <a:spcPts val="3100"/>
              </a:lnSpc>
              <a:spcBef>
                <a:spcPts val="1200"/>
              </a:spcBef>
              <a:buFont typeface="Arial" panose="020B0604020202020204" pitchFamily="34" charset="0"/>
              <a:buChar char="•"/>
            </a:pPr>
            <a:endParaRPr lang="en-US" sz="3000" dirty="0"/>
          </a:p>
          <a:p>
            <a:pPr marL="457200" indent="-274320">
              <a:lnSpc>
                <a:spcPts val="3100"/>
              </a:lnSpc>
              <a:spcBef>
                <a:spcPts val="1200"/>
              </a:spcBef>
              <a:buFont typeface="Arial" panose="020B0604020202020204" pitchFamily="34" charset="0"/>
              <a:buChar char="•"/>
            </a:pPr>
            <a:endParaRPr lang="en-US" sz="3000" dirty="0"/>
          </a:p>
        </p:txBody>
      </p:sp>
      <p:pic>
        <p:nvPicPr>
          <p:cNvPr id="4" name="Picture 3" descr="A green check mark in a square&#10;&#10;Description automatically generated">
            <a:extLst>
              <a:ext uri="{FF2B5EF4-FFF2-40B4-BE49-F238E27FC236}">
                <a16:creationId xmlns:a16="http://schemas.microsoft.com/office/drawing/2014/main" id="{F701A524-0874-1FA8-DC93-AA1751BA0F37}"/>
              </a:ext>
            </a:extLst>
          </p:cNvPr>
          <p:cNvPicPr>
            <a:picLocks noChangeAspect="1"/>
          </p:cNvPicPr>
          <p:nvPr/>
        </p:nvPicPr>
        <p:blipFill>
          <a:blip r:embed="rId3"/>
          <a:stretch>
            <a:fillRect/>
          </a:stretch>
        </p:blipFill>
        <p:spPr>
          <a:xfrm>
            <a:off x="10684686" y="5260965"/>
            <a:ext cx="1507314" cy="1597035"/>
          </a:xfrm>
          <a:prstGeom prst="rect">
            <a:avLst/>
          </a:prstGeom>
        </p:spPr>
      </p:pic>
    </p:spTree>
    <p:extLst>
      <p:ext uri="{BB962C8B-B14F-4D97-AF65-F5344CB8AC3E}">
        <p14:creationId xmlns:p14="http://schemas.microsoft.com/office/powerpoint/2010/main" val="24185730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dirty="0">
                <a:solidFill>
                  <a:schemeClr val="bg1"/>
                </a:solidFill>
              </a:rPr>
              <a:t>DECISIÓN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0" y="4288000"/>
            <a:ext cx="1740188" cy="62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200"/>
              </a:spcBef>
              <a:buFont typeface="Arial" panose="020B0604020202020204" pitchFamily="34" charset="0"/>
              <a:buNone/>
            </a:pPr>
            <a:r>
              <a:rPr lang="es" sz="3000" b="0" dirty="0">
                <a:solidFill>
                  <a:srgbClr val="C00000"/>
                </a:solidFill>
              </a:rPr>
              <a:t>Eliminar</a:t>
            </a:r>
            <a:endParaRPr lang="en-US" sz="3200" b="0" dirty="0">
              <a:solidFill>
                <a:srgbClr val="C00000"/>
              </a:solidFill>
            </a:endParaRPr>
          </a:p>
        </p:txBody>
      </p:sp>
      <p:sp>
        <p:nvSpPr>
          <p:cNvPr id="4" name="Left Bracket 3">
            <a:extLst>
              <a:ext uri="{FF2B5EF4-FFF2-40B4-BE49-F238E27FC236}">
                <a16:creationId xmlns:a16="http://schemas.microsoft.com/office/drawing/2014/main" id="{B99513A8-BE9E-19B7-FF43-E6BC5377CA89}"/>
              </a:ext>
            </a:extLst>
          </p:cNvPr>
          <p:cNvSpPr/>
          <p:nvPr/>
        </p:nvSpPr>
        <p:spPr>
          <a:xfrm>
            <a:off x="1628083" y="3534363"/>
            <a:ext cx="344244" cy="2958353"/>
          </a:xfrm>
          <a:prstGeom prst="leftBracket">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ubtitle 2">
            <a:extLst>
              <a:ext uri="{FF2B5EF4-FFF2-40B4-BE49-F238E27FC236}">
                <a16:creationId xmlns:a16="http://schemas.microsoft.com/office/drawing/2014/main" id="{DCAF70FC-9A24-4232-2B87-9E98644ED694}"/>
              </a:ext>
            </a:extLst>
          </p:cNvPr>
          <p:cNvSpPr txBox="1">
            <a:spLocks/>
          </p:cNvSpPr>
          <p:nvPr/>
        </p:nvSpPr>
        <p:spPr>
          <a:xfrm>
            <a:off x="162046" y="1576822"/>
            <a:ext cx="11805836" cy="15010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dirty="0">
                <a:solidFill>
                  <a:srgbClr val="572528"/>
                </a:solidFill>
              </a:rPr>
              <a:t>Moción 19</a:t>
            </a:r>
          </a:p>
          <a:p>
            <a:pPr marL="0" indent="0">
              <a:buFont typeface="Arial" panose="020B0604020202020204" pitchFamily="34" charset="0"/>
              <a:buNone/>
            </a:pPr>
            <a:r>
              <a:rPr lang="es" sz="3200" dirty="0">
                <a:solidFill>
                  <a:srgbClr val="572528"/>
                </a:solidFill>
              </a:rPr>
              <a:t>Reflejar la práctica actual eliminando los “votos nominales” de la </a:t>
            </a:r>
            <a:r>
              <a:rPr lang="es" sz="3200" i="1" dirty="0">
                <a:solidFill>
                  <a:srgbClr val="572528"/>
                </a:solidFill>
              </a:rPr>
              <a:t>GSMNA </a:t>
            </a:r>
            <a:r>
              <a:rPr lang="es" sz="3200" dirty="0">
                <a:solidFill>
                  <a:srgbClr val="572528"/>
                </a:solidFill>
              </a:rPr>
              <a:t>(pág. 71) a partir de la CSM 2026</a:t>
            </a:r>
          </a:p>
          <a:p>
            <a:pPr marL="0" indent="0">
              <a:buFont typeface="Arial" panose="020B0604020202020204" pitchFamily="34" charset="0"/>
              <a:buNone/>
            </a:pPr>
            <a:endParaRPr lang="en-US" sz="3200" dirty="0">
              <a:solidFill>
                <a:srgbClr val="572528"/>
              </a:solidFill>
            </a:endParaRPr>
          </a:p>
        </p:txBody>
      </p:sp>
      <p:sp>
        <p:nvSpPr>
          <p:cNvPr id="6" name="Subtitle 2">
            <a:extLst>
              <a:ext uri="{FF2B5EF4-FFF2-40B4-BE49-F238E27FC236}">
                <a16:creationId xmlns:a16="http://schemas.microsoft.com/office/drawing/2014/main" id="{A8A1E8BD-AC95-04E3-DC79-57BC91DA4334}"/>
              </a:ext>
            </a:extLst>
          </p:cNvPr>
          <p:cNvSpPr txBox="1">
            <a:spLocks/>
          </p:cNvSpPr>
          <p:nvPr/>
        </p:nvSpPr>
        <p:spPr>
          <a:xfrm>
            <a:off x="1372893" y="3620389"/>
            <a:ext cx="10553252" cy="33765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0">
              <a:spcBef>
                <a:spcPts val="2200"/>
              </a:spcBef>
              <a:buNone/>
            </a:pPr>
            <a:r>
              <a:rPr lang="es-ES" dirty="0">
                <a:solidFill>
                  <a:srgbClr val="C00000"/>
                </a:solidFill>
              </a:rPr>
              <a:t>Voto nominal: Cualquier miembro puede pedir una votación nominal. Una vez reconocida la solicitud, el facilitador lo consultará con la asamblea. Si se apoya la decisión de una votación nominal, el facilitador llama por el nombre a cada participante registrado en el último pase de lista, y este responde «sí», «no», «abstención» o «presente sin votar».</a:t>
            </a:r>
            <a:endParaRPr lang="en-US" dirty="0">
              <a:solidFill>
                <a:srgbClr val="C00000"/>
              </a:solidFill>
            </a:endParaRPr>
          </a:p>
        </p:txBody>
      </p:sp>
    </p:spTree>
    <p:extLst>
      <p:ext uri="{BB962C8B-B14F-4D97-AF65-F5344CB8AC3E}">
        <p14:creationId xmlns:p14="http://schemas.microsoft.com/office/powerpoint/2010/main" val="24783811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B381993-42B7-3BB0-4901-AD3CB98A8247}"/>
              </a:ext>
            </a:extLst>
          </p:cNvPr>
          <p:cNvSpPr txBox="1">
            <a:spLocks/>
          </p:cNvSpPr>
          <p:nvPr/>
        </p:nvSpPr>
        <p:spPr>
          <a:xfrm>
            <a:off x="879677" y="277040"/>
            <a:ext cx="9282896" cy="66616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s" sz="4000" dirty="0">
                <a:solidFill>
                  <a:srgbClr val="DB212E"/>
                </a:solidFill>
              </a:rPr>
              <a:t>Reconsider una decisión:</a:t>
            </a:r>
          </a:p>
          <a:p>
            <a:pPr marL="457200" indent="-274320">
              <a:lnSpc>
                <a:spcPct val="100000"/>
              </a:lnSpc>
              <a:spcBef>
                <a:spcPts val="1200"/>
              </a:spcBef>
              <a:buFont typeface="Arial" panose="020B0604020202020204" pitchFamily="34" charset="0"/>
              <a:buChar char="•"/>
            </a:pPr>
            <a:r>
              <a:rPr lang="es" sz="3200" dirty="0"/>
              <a:t>Hay ocasiones en que, después de que la Conferencia decide sobre una moción, puede surgir nueva información.</a:t>
            </a:r>
          </a:p>
          <a:p>
            <a:pPr marL="457200" indent="-274320">
              <a:lnSpc>
                <a:spcPct val="100000"/>
              </a:lnSpc>
              <a:spcBef>
                <a:spcPts val="1200"/>
              </a:spcBef>
              <a:buFont typeface="Arial" panose="020B0604020202020204" pitchFamily="34" charset="0"/>
              <a:buChar char="•"/>
            </a:pPr>
            <a:r>
              <a:rPr lang="es" sz="3200" dirty="0"/>
              <a:t>Esta moción permitiría a los cofacilitadores la opción de reabrir la discusión.</a:t>
            </a:r>
          </a:p>
          <a:p>
            <a:pPr marL="457200" indent="-274320">
              <a:lnSpc>
                <a:spcPct val="100000"/>
              </a:lnSpc>
              <a:spcBef>
                <a:spcPts val="1200"/>
              </a:spcBef>
              <a:buFont typeface="Arial" panose="020B0604020202020204" pitchFamily="34" charset="0"/>
              <a:buChar char="•"/>
            </a:pPr>
            <a:r>
              <a:rPr lang="es" sz="3200" dirty="0"/>
              <a:t>Y su decisión siempre puede ser apelada por el organismo.</a:t>
            </a:r>
          </a:p>
          <a:p>
            <a:pPr marL="457200" indent="-274320">
              <a:lnSpc>
                <a:spcPts val="3100"/>
              </a:lnSpc>
              <a:spcBef>
                <a:spcPts val="1200"/>
              </a:spcBef>
              <a:buFont typeface="Arial" panose="020B0604020202020204" pitchFamily="34" charset="0"/>
              <a:buChar char="•"/>
            </a:pPr>
            <a:endParaRPr lang="en-US" sz="3000" dirty="0"/>
          </a:p>
          <a:p>
            <a:pPr marL="457200" indent="-274320">
              <a:lnSpc>
                <a:spcPts val="3100"/>
              </a:lnSpc>
              <a:spcBef>
                <a:spcPts val="1200"/>
              </a:spcBef>
              <a:buFont typeface="Arial" panose="020B0604020202020204" pitchFamily="34" charset="0"/>
              <a:buChar char="•"/>
            </a:pPr>
            <a:endParaRPr lang="en-US" sz="3000" dirty="0"/>
          </a:p>
        </p:txBody>
      </p:sp>
      <p:pic>
        <p:nvPicPr>
          <p:cNvPr id="3" name="Picture 2" descr="A phone booth with glass windows&#10;&#10;Description automatically generated">
            <a:extLst>
              <a:ext uri="{FF2B5EF4-FFF2-40B4-BE49-F238E27FC236}">
                <a16:creationId xmlns:a16="http://schemas.microsoft.com/office/drawing/2014/main" id="{561F57BA-7C2E-E9D2-5132-D4A11BE17E8C}"/>
              </a:ext>
            </a:extLst>
          </p:cNvPr>
          <p:cNvPicPr>
            <a:picLocks noChangeAspect="1"/>
          </p:cNvPicPr>
          <p:nvPr/>
        </p:nvPicPr>
        <p:blipFill>
          <a:blip r:embed="rId3"/>
          <a:stretch>
            <a:fillRect/>
          </a:stretch>
        </p:blipFill>
        <p:spPr>
          <a:xfrm>
            <a:off x="9760210" y="3445425"/>
            <a:ext cx="1622898" cy="3131045"/>
          </a:xfrm>
          <a:prstGeom prst="rect">
            <a:avLst/>
          </a:prstGeom>
        </p:spPr>
      </p:pic>
    </p:spTree>
    <p:extLst>
      <p:ext uri="{BB962C8B-B14F-4D97-AF65-F5344CB8AC3E}">
        <p14:creationId xmlns:p14="http://schemas.microsoft.com/office/powerpoint/2010/main" val="2846863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a:xfrm>
            <a:off x="246623" y="92467"/>
            <a:ext cx="11719345" cy="999936"/>
          </a:xfrm>
        </p:spPr>
        <p:txBody>
          <a:bodyPr/>
          <a:lstStyle/>
          <a:p>
            <a:r>
              <a:rPr lang="es" sz="5400" dirty="0"/>
              <a:t>Planes de proyecto propuestos para 2026-2029</a:t>
            </a:r>
          </a:p>
        </p:txBody>
      </p:sp>
      <p:cxnSp>
        <p:nvCxnSpPr>
          <p:cNvPr id="5" name="Straight Connector 4">
            <a:extLst>
              <a:ext uri="{FF2B5EF4-FFF2-40B4-BE49-F238E27FC236}">
                <a16:creationId xmlns:a16="http://schemas.microsoft.com/office/drawing/2014/main" id="{B1816F19-53FB-C6E1-7391-AB3CE0F47367}"/>
              </a:ext>
            </a:extLst>
          </p:cNvPr>
          <p:cNvCxnSpPr>
            <a:cxnSpLocks/>
          </p:cNvCxnSpPr>
          <p:nvPr/>
        </p:nvCxnSpPr>
        <p:spPr>
          <a:xfrm>
            <a:off x="269685" y="911041"/>
            <a:ext cx="11319563"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2F04D824-0019-3662-106C-0195025EB332}"/>
              </a:ext>
            </a:extLst>
          </p:cNvPr>
          <p:cNvSpPr txBox="1">
            <a:spLocks/>
          </p:cNvSpPr>
          <p:nvPr/>
        </p:nvSpPr>
        <p:spPr>
          <a:xfrm>
            <a:off x="3170845" y="1491975"/>
            <a:ext cx="8959066" cy="527355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lnSpc>
                <a:spcPts val="3100"/>
              </a:lnSpc>
              <a:spcBef>
                <a:spcPts val="1200"/>
              </a:spcBef>
              <a:buFont typeface="Arial" panose="020B0604020202020204" pitchFamily="34" charset="0"/>
              <a:buChar char="•"/>
            </a:pPr>
            <a:r>
              <a:rPr lang="es" sz="2400" noProof="0" dirty="0"/>
              <a:t>2 proyectos de relaciones públicas</a:t>
            </a:r>
          </a:p>
          <a:p>
            <a:pPr marL="457200" indent="-457200">
              <a:lnSpc>
                <a:spcPts val="3100"/>
              </a:lnSpc>
              <a:spcBef>
                <a:spcPts val="1200"/>
              </a:spcBef>
              <a:buFont typeface="Arial" panose="020B0604020202020204" pitchFamily="34" charset="0"/>
              <a:buChar char="•"/>
            </a:pPr>
            <a:r>
              <a:rPr lang="es" sz="2400" noProof="0" dirty="0"/>
              <a:t>2 proyectos de literatura</a:t>
            </a:r>
          </a:p>
          <a:p>
            <a:pPr marL="457200" indent="-457200">
              <a:lnSpc>
                <a:spcPts val="3100"/>
              </a:lnSpc>
              <a:spcBef>
                <a:spcPts val="1200"/>
              </a:spcBef>
              <a:buFont typeface="Arial" panose="020B0604020202020204" pitchFamily="34" charset="0"/>
              <a:buChar char="•"/>
            </a:pPr>
            <a:r>
              <a:rPr lang="es" sz="2400" noProof="0" dirty="0"/>
              <a:t>Un proyecto sobre temas de debate (TD)</a:t>
            </a:r>
          </a:p>
          <a:p>
            <a:pPr marL="457200" indent="-457200">
              <a:lnSpc>
                <a:spcPts val="3100"/>
              </a:lnSpc>
              <a:spcBef>
                <a:spcPts val="1200"/>
              </a:spcBef>
              <a:buFont typeface="Arial" panose="020B0604020202020204" pitchFamily="34" charset="0"/>
              <a:buChar char="•"/>
            </a:pPr>
            <a:r>
              <a:rPr lang="es" sz="2400" noProof="0" dirty="0"/>
              <a:t>Un proyecto de material de servicio</a:t>
            </a:r>
          </a:p>
          <a:p>
            <a:pPr marL="457200" indent="-457200">
              <a:lnSpc>
                <a:spcPts val="3100"/>
              </a:lnSpc>
              <a:spcBef>
                <a:spcPts val="1200"/>
              </a:spcBef>
              <a:buFont typeface="Arial" panose="020B0604020202020204" pitchFamily="34" charset="0"/>
              <a:buChar char="•"/>
            </a:pPr>
            <a:r>
              <a:rPr lang="es" sz="2400" noProof="0" dirty="0"/>
              <a:t>Un proyecto sobre seguridad y pertenencia/lenguaje neutral en cuanto al género</a:t>
            </a:r>
          </a:p>
          <a:p>
            <a:pPr marL="457200" indent="-457200">
              <a:lnSpc>
                <a:spcPts val="3100"/>
              </a:lnSpc>
              <a:spcBef>
                <a:spcPts val="1200"/>
              </a:spcBef>
              <a:buFont typeface="Arial" panose="020B0604020202020204" pitchFamily="34" charset="0"/>
              <a:buChar char="•"/>
            </a:pPr>
            <a:r>
              <a:rPr lang="es" sz="2400" noProof="0" dirty="0"/>
              <a:t>Un proyecto sobre TSD/TAM: ayudar a que los miembros  se integren</a:t>
            </a:r>
          </a:p>
          <a:p>
            <a:pPr marL="457200" indent="-457200">
              <a:lnSpc>
                <a:spcPts val="3100"/>
              </a:lnSpc>
              <a:spcBef>
                <a:spcPts val="1200"/>
              </a:spcBef>
              <a:buFont typeface="Arial" panose="020B0604020202020204" pitchFamily="34" charset="0"/>
              <a:buChar char="•"/>
            </a:pPr>
            <a:r>
              <a:rPr lang="es" sz="2400" noProof="0" dirty="0"/>
              <a:t>Un proyecto sobre diversidad generacional y cultural</a:t>
            </a:r>
          </a:p>
          <a:p>
            <a:pPr marL="457200" indent="-457200">
              <a:lnSpc>
                <a:spcPts val="3100"/>
              </a:lnSpc>
              <a:spcBef>
                <a:spcPts val="1200"/>
              </a:spcBef>
              <a:buFont typeface="Arial" panose="020B0604020202020204" pitchFamily="34" charset="0"/>
              <a:buChar char="•"/>
            </a:pPr>
            <a:r>
              <a:rPr lang="es" sz="2400" noProof="0" dirty="0"/>
              <a:t>Un proyecto sobre el ciclo de conferencias trienal</a:t>
            </a:r>
          </a:p>
        </p:txBody>
      </p:sp>
      <p:sp>
        <p:nvSpPr>
          <p:cNvPr id="8" name="Text Placeholder 2">
            <a:extLst>
              <a:ext uri="{FF2B5EF4-FFF2-40B4-BE49-F238E27FC236}">
                <a16:creationId xmlns:a16="http://schemas.microsoft.com/office/drawing/2014/main" id="{6BEC00CF-80CE-F54E-A195-7440BB170B11}"/>
              </a:ext>
            </a:extLst>
          </p:cNvPr>
          <p:cNvSpPr txBox="1">
            <a:spLocks/>
          </p:cNvSpPr>
          <p:nvPr/>
        </p:nvSpPr>
        <p:spPr>
          <a:xfrm>
            <a:off x="-31940" y="1664473"/>
            <a:ext cx="3202785" cy="1047666"/>
          </a:xfrm>
          <a:prstGeom prst="rect">
            <a:avLst/>
          </a:prstGeom>
        </p:spPr>
        <p:txBody>
          <a:bodyPr/>
          <a:lstStyle>
            <a:lvl1pPr marL="0" indent="0" algn="l" defTabSz="914400" rtl="0" eaLnBrk="1" latinLnBrk="0" hangingPunct="1">
              <a:lnSpc>
                <a:spcPct val="90000"/>
              </a:lnSpc>
              <a:spcBef>
                <a:spcPts val="1000"/>
              </a:spcBef>
              <a:buFontTx/>
              <a:buNone/>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 sz="2400" dirty="0">
                <a:solidFill>
                  <a:srgbClr val="F16737"/>
                </a:solidFill>
              </a:rPr>
              <a:t>Páginas VAC 6-22</a:t>
            </a:r>
          </a:p>
        </p:txBody>
      </p:sp>
      <p:sp>
        <p:nvSpPr>
          <p:cNvPr id="9" name="TextBox 8">
            <a:extLst>
              <a:ext uri="{FF2B5EF4-FFF2-40B4-BE49-F238E27FC236}">
                <a16:creationId xmlns:a16="http://schemas.microsoft.com/office/drawing/2014/main" id="{506658A8-0F52-0969-53B4-44FC06723AF6}"/>
              </a:ext>
            </a:extLst>
          </p:cNvPr>
          <p:cNvSpPr txBox="1"/>
          <p:nvPr/>
        </p:nvSpPr>
        <p:spPr>
          <a:xfrm>
            <a:off x="228862" y="2072659"/>
            <a:ext cx="2941983" cy="2092881"/>
          </a:xfrm>
          <a:prstGeom prst="rect">
            <a:avLst/>
          </a:prstGeom>
          <a:noFill/>
        </p:spPr>
        <p:txBody>
          <a:bodyPr wrap="square" rtlCol="0">
            <a:spAutoFit/>
          </a:bodyPr>
          <a:lstStyle/>
          <a:p>
            <a:r>
              <a:rPr lang="es" sz="2600" dirty="0">
                <a:solidFill>
                  <a:schemeClr val="accent6"/>
                </a:solidFill>
              </a:rPr>
              <a:t>Los resultados de la encuesta del IAC</a:t>
            </a:r>
            <a:r>
              <a:rPr lang="es" sz="2600" i="1" dirty="0">
                <a:solidFill>
                  <a:schemeClr val="accent6"/>
                </a:solidFill>
              </a:rPr>
              <a:t> </a:t>
            </a:r>
            <a:r>
              <a:rPr lang="es" sz="2600" dirty="0">
                <a:solidFill>
                  <a:schemeClr val="accent6"/>
                </a:solidFill>
              </a:rPr>
              <a:t>ayudarán a orientar estas decisiones</a:t>
            </a:r>
          </a:p>
        </p:txBody>
      </p:sp>
    </p:spTree>
    <p:extLst>
      <p:ext uri="{BB962C8B-B14F-4D97-AF65-F5344CB8AC3E}">
        <p14:creationId xmlns:p14="http://schemas.microsoft.com/office/powerpoint/2010/main" val="37418669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C25458D-9F31-CEEA-912B-CE5BE6A4CDF9}"/>
              </a:ext>
            </a:extLst>
          </p:cNvPr>
          <p:cNvSpPr txBox="1">
            <a:spLocks/>
          </p:cNvSpPr>
          <p:nvPr/>
        </p:nvSpPr>
        <p:spPr>
          <a:xfrm>
            <a:off x="1674382" y="3240535"/>
            <a:ext cx="10553252" cy="33765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0">
              <a:spcBef>
                <a:spcPts val="2200"/>
              </a:spcBef>
              <a:buFont typeface="Arial" panose="020B0604020202020204" pitchFamily="34" charset="0"/>
              <a:buNone/>
            </a:pPr>
            <a:r>
              <a:rPr lang="es" dirty="0">
                <a:solidFill>
                  <a:srgbClr val="C00000"/>
                </a:solidFill>
              </a:rPr>
              <a:t>12. Un participante podrá solicitar la reconsideración de una decisión durante la misma sesión de asuntos             (decisiones relacionadas con </a:t>
            </a:r>
            <a:r>
              <a:rPr lang="es" i="1" dirty="0">
                <a:solidFill>
                  <a:srgbClr val="C00000"/>
                </a:solidFill>
              </a:rPr>
              <a:t>el IAC</a:t>
            </a:r>
            <a:r>
              <a:rPr lang="es" dirty="0">
                <a:solidFill>
                  <a:srgbClr val="C00000"/>
                </a:solidFill>
              </a:rPr>
              <a:t>, decisiones relacionadas con el VAC, etc.), siempre que el participante haya apoyado la decisión final y se haya aportado nueva información que no estaba disponible en la discusión original del tema a decidir. La decisión de reabrir la discusión sobre el tema en cuestión queda a discreción de los Cofacilitadores.</a:t>
            </a:r>
          </a:p>
        </p:txBody>
      </p:sp>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dirty="0">
                <a:solidFill>
                  <a:schemeClr val="bg1"/>
                </a:solidFill>
              </a:rPr>
              <a:t>DECISIÓN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0" y="964096"/>
            <a:ext cx="11869550" cy="21536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dirty="0">
                <a:solidFill>
                  <a:srgbClr val="572528"/>
                </a:solidFill>
              </a:rPr>
              <a:t>Moción 20</a:t>
            </a:r>
          </a:p>
          <a:p>
            <a:pPr marL="0" indent="0">
              <a:buNone/>
            </a:pPr>
            <a:r>
              <a:rPr lang="es" sz="3200" dirty="0">
                <a:solidFill>
                  <a:srgbClr val="572528"/>
                </a:solidFill>
              </a:rPr>
              <a:t>Agregar el siguiente texto a la </a:t>
            </a:r>
            <a:r>
              <a:rPr lang="es" sz="3200" i="1" dirty="0">
                <a:solidFill>
                  <a:srgbClr val="572528"/>
                </a:solidFill>
              </a:rPr>
              <a:t>GSMNA </a:t>
            </a:r>
            <a:r>
              <a:rPr lang="es" sz="3200" dirty="0">
                <a:solidFill>
                  <a:srgbClr val="572528"/>
                </a:solidFill>
              </a:rPr>
              <a:t>bajo los procesos de la CSM (pág. 67) como una opción para reconsiderar una decisión, a partir de la CSM 2026:</a:t>
            </a:r>
            <a:endParaRPr lang="en-US" sz="3200" dirty="0"/>
          </a:p>
        </p:txBody>
      </p:sp>
      <p:sp>
        <p:nvSpPr>
          <p:cNvPr id="4" name="Subtitle 2">
            <a:extLst>
              <a:ext uri="{FF2B5EF4-FFF2-40B4-BE49-F238E27FC236}">
                <a16:creationId xmlns:a16="http://schemas.microsoft.com/office/drawing/2014/main" id="{26260A56-FCC8-3845-6C2A-E3DB3B6DE362}"/>
              </a:ext>
            </a:extLst>
          </p:cNvPr>
          <p:cNvSpPr txBox="1">
            <a:spLocks/>
          </p:cNvSpPr>
          <p:nvPr/>
        </p:nvSpPr>
        <p:spPr>
          <a:xfrm>
            <a:off x="-63374" y="4301084"/>
            <a:ext cx="1892174" cy="62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200"/>
              </a:spcBef>
              <a:buFont typeface="Arial" panose="020B0604020202020204" pitchFamily="34" charset="0"/>
              <a:buNone/>
            </a:pPr>
            <a:r>
              <a:rPr lang="es" sz="3000" b="0" dirty="0">
                <a:solidFill>
                  <a:srgbClr val="C00000"/>
                </a:solidFill>
              </a:rPr>
              <a:t>Agregar</a:t>
            </a:r>
            <a:endParaRPr lang="en-US" sz="3200" b="0" dirty="0">
              <a:solidFill>
                <a:srgbClr val="C00000"/>
              </a:solidFill>
            </a:endParaRPr>
          </a:p>
        </p:txBody>
      </p:sp>
      <p:sp>
        <p:nvSpPr>
          <p:cNvPr id="5" name="Left Bracket 4">
            <a:extLst>
              <a:ext uri="{FF2B5EF4-FFF2-40B4-BE49-F238E27FC236}">
                <a16:creationId xmlns:a16="http://schemas.microsoft.com/office/drawing/2014/main" id="{7EBF0BAC-7E87-D905-2514-4EB5AE176DB9}"/>
              </a:ext>
            </a:extLst>
          </p:cNvPr>
          <p:cNvSpPr/>
          <p:nvPr/>
        </p:nvSpPr>
        <p:spPr>
          <a:xfrm>
            <a:off x="1674382" y="3499639"/>
            <a:ext cx="344244" cy="3132655"/>
          </a:xfrm>
          <a:prstGeom prst="leftBracket">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769456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B381993-42B7-3BB0-4901-AD3CB98A8247}"/>
              </a:ext>
            </a:extLst>
          </p:cNvPr>
          <p:cNvSpPr txBox="1">
            <a:spLocks/>
          </p:cNvSpPr>
          <p:nvPr/>
        </p:nvSpPr>
        <p:spPr>
          <a:xfrm>
            <a:off x="603812" y="98179"/>
            <a:ext cx="11588188" cy="66616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s" sz="4000" dirty="0">
                <a:solidFill>
                  <a:srgbClr val="DB212E"/>
                </a:solidFill>
              </a:rPr>
              <a:t>Posible decisión futura n.° 1:</a:t>
            </a:r>
          </a:p>
          <a:p>
            <a:pPr marL="457200" indent="-274320">
              <a:lnSpc>
                <a:spcPct val="100000"/>
              </a:lnSpc>
              <a:spcBef>
                <a:spcPts val="1200"/>
              </a:spcBef>
              <a:buFont typeface="Arial" panose="020B0604020202020204" pitchFamily="34" charset="0"/>
              <a:buChar char="•"/>
            </a:pPr>
            <a:r>
              <a:rPr lang="es" sz="3200" dirty="0"/>
              <a:t>A menudo, la CSM prueba nuevos procesos durante un ciclo o una Conferencia antes de decidir si los adopta de forma continua. La sesión "Avanzando" suele ser el momento en que la CSM decide si adopta estos procesos como política de cara al futuro.</a:t>
            </a:r>
          </a:p>
          <a:p>
            <a:pPr marL="457200" indent="-274320">
              <a:lnSpc>
                <a:spcPct val="100000"/>
              </a:lnSpc>
              <a:spcBef>
                <a:spcPts val="1200"/>
              </a:spcBef>
              <a:buFont typeface="Arial" panose="020B0604020202020204" pitchFamily="34" charset="0"/>
              <a:buChar char="•"/>
            </a:pPr>
            <a:r>
              <a:rPr lang="es" sz="3200" dirty="0"/>
              <a:t>Un proceso que se aprobó en la CSM intermedia de 2025 fue el proceso de la Encuesta del IAC.</a:t>
            </a:r>
          </a:p>
          <a:p>
            <a:pPr marL="457200" indent="-274320">
              <a:lnSpc>
                <a:spcPct val="100000"/>
              </a:lnSpc>
              <a:spcBef>
                <a:spcPts val="1200"/>
              </a:spcBef>
              <a:buFont typeface="Arial" panose="020B0604020202020204" pitchFamily="34" charset="0"/>
              <a:buChar char="•"/>
            </a:pPr>
            <a:r>
              <a:rPr lang="es" sz="3200" dirty="0"/>
              <a:t>Durante esta CSM se debatirá sobre el proceso de planificación, incluyendo la Encuesta del IAC.</a:t>
            </a:r>
            <a:br>
              <a:rPr lang="en-US" sz="3200" dirty="0"/>
            </a:br>
            <a:r>
              <a:rPr lang="es" sz="3200" dirty="0"/>
              <a:t>Se podría presentar ante el organismo</a:t>
            </a:r>
            <a:r>
              <a:rPr lang="es" sz="3200" i="1" dirty="0"/>
              <a:t> </a:t>
            </a:r>
            <a:r>
              <a:rPr lang="es" sz="3200" dirty="0"/>
              <a:t>una propuesta sobre la Encuesta del IAC en la sesión Avanzando.</a:t>
            </a:r>
          </a:p>
          <a:p>
            <a:pPr marL="457200" indent="-274320">
              <a:lnSpc>
                <a:spcPts val="3100"/>
              </a:lnSpc>
              <a:spcBef>
                <a:spcPts val="1200"/>
              </a:spcBef>
              <a:buFont typeface="Arial" panose="020B0604020202020204" pitchFamily="34" charset="0"/>
              <a:buChar char="•"/>
            </a:pPr>
            <a:endParaRPr lang="en-US" sz="3000" dirty="0"/>
          </a:p>
          <a:p>
            <a:pPr marL="457200" indent="-274320">
              <a:lnSpc>
                <a:spcPts val="3100"/>
              </a:lnSpc>
              <a:spcBef>
                <a:spcPts val="1200"/>
              </a:spcBef>
              <a:buFont typeface="Arial" panose="020B0604020202020204" pitchFamily="34" charset="0"/>
              <a:buChar char="•"/>
            </a:pPr>
            <a:endParaRPr lang="en-US" sz="3000" dirty="0"/>
          </a:p>
        </p:txBody>
      </p:sp>
    </p:spTree>
    <p:extLst>
      <p:ext uri="{BB962C8B-B14F-4D97-AF65-F5344CB8AC3E}">
        <p14:creationId xmlns:p14="http://schemas.microsoft.com/office/powerpoint/2010/main" val="4216351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B381993-42B7-3BB0-4901-AD3CB98A8247}"/>
              </a:ext>
            </a:extLst>
          </p:cNvPr>
          <p:cNvSpPr txBox="1">
            <a:spLocks/>
          </p:cNvSpPr>
          <p:nvPr/>
        </p:nvSpPr>
        <p:spPr>
          <a:xfrm>
            <a:off x="590310" y="288615"/>
            <a:ext cx="10750044" cy="573566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s" sz="4000" dirty="0">
                <a:solidFill>
                  <a:srgbClr val="DB212E"/>
                </a:solidFill>
              </a:rPr>
              <a:t>Posibles decisiones futuras n.° 2 y 3:</a:t>
            </a:r>
          </a:p>
          <a:p>
            <a:pPr marL="457200" indent="-274320">
              <a:lnSpc>
                <a:spcPct val="100000"/>
              </a:lnSpc>
              <a:spcBef>
                <a:spcPts val="1200"/>
              </a:spcBef>
              <a:buFont typeface="Arial" panose="020B0604020202020204" pitchFamily="34" charset="0"/>
              <a:buChar char="•"/>
            </a:pPr>
            <a:r>
              <a:rPr lang="es" sz="3200" dirty="0"/>
              <a:t>Otra moción de “prueba” aprobada en 2025 fue sobre la toma de decisiones sobre mociones.</a:t>
            </a:r>
          </a:p>
          <a:p>
            <a:pPr marL="914400" lvl="1" indent="-274320">
              <a:lnSpc>
                <a:spcPct val="100000"/>
              </a:lnSpc>
              <a:spcBef>
                <a:spcPts val="1200"/>
              </a:spcBef>
              <a:buFont typeface="Arial" panose="020B0604020202020204" pitchFamily="34" charset="0"/>
              <a:buChar char="•"/>
            </a:pPr>
            <a:r>
              <a:rPr lang="es-ES" sz="2800" dirty="0"/>
              <a:t>Adoptar lo siguiente únicamente para la CSM intermedia de 2025 y la CSM de 2026: Si una moción obtiene consenso en una votación preliminar (es decir, un 80% o más de apoyo o falta de apoyo), los cofacilitadores anunciarán los resultados como una decisión final. </a:t>
            </a:r>
          </a:p>
          <a:p>
            <a:pPr marL="914400" lvl="1" indent="-274320">
              <a:lnSpc>
                <a:spcPct val="100000"/>
              </a:lnSpc>
              <a:spcBef>
                <a:spcPts val="1200"/>
              </a:spcBef>
              <a:buFont typeface="Arial" panose="020B0604020202020204" pitchFamily="34" charset="0"/>
              <a:buChar char="•"/>
            </a:pPr>
            <a:r>
              <a:rPr lang="es" sz="3200" dirty="0">
                <a:solidFill>
                  <a:srgbClr val="572528"/>
                </a:solidFill>
              </a:rPr>
              <a:t>La tercera moción fue no utilizar un grupo de trabajo de admisiones.</a:t>
            </a:r>
            <a:endParaRPr lang="en-US" sz="3000" dirty="0">
              <a:solidFill>
                <a:srgbClr val="572528"/>
              </a:solidFill>
            </a:endParaRPr>
          </a:p>
          <a:p>
            <a:pPr marL="457200" indent="-274320">
              <a:lnSpc>
                <a:spcPts val="3100"/>
              </a:lnSpc>
              <a:spcBef>
                <a:spcPts val="1200"/>
              </a:spcBef>
              <a:buFont typeface="Arial" panose="020B0604020202020204" pitchFamily="34" charset="0"/>
              <a:buChar char="•"/>
            </a:pPr>
            <a:endParaRPr lang="en-US" sz="3000" dirty="0"/>
          </a:p>
        </p:txBody>
      </p:sp>
    </p:spTree>
    <p:extLst>
      <p:ext uri="{BB962C8B-B14F-4D97-AF65-F5344CB8AC3E}">
        <p14:creationId xmlns:p14="http://schemas.microsoft.com/office/powerpoint/2010/main" val="30665225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a:xfrm>
            <a:off x="246623" y="92467"/>
            <a:ext cx="11719345" cy="999936"/>
          </a:xfrm>
        </p:spPr>
        <p:txBody>
          <a:bodyPr/>
          <a:lstStyle/>
          <a:p>
            <a:r>
              <a:rPr lang="es" sz="5400" dirty="0"/>
              <a:t>Política de reembolso </a:t>
            </a:r>
            <a:br>
              <a:rPr lang="en-US" sz="5400" dirty="0"/>
            </a:br>
            <a:endParaRPr lang="en-US" sz="5400" dirty="0"/>
          </a:p>
        </p:txBody>
      </p:sp>
      <p:cxnSp>
        <p:nvCxnSpPr>
          <p:cNvPr id="5" name="Straight Connector 4">
            <a:extLst>
              <a:ext uri="{FF2B5EF4-FFF2-40B4-BE49-F238E27FC236}">
                <a16:creationId xmlns:a16="http://schemas.microsoft.com/office/drawing/2014/main" id="{B1816F19-53FB-C6E1-7391-AB3CE0F47367}"/>
              </a:ext>
            </a:extLst>
          </p:cNvPr>
          <p:cNvCxnSpPr>
            <a:cxnSpLocks/>
          </p:cNvCxnSpPr>
          <p:nvPr/>
        </p:nvCxnSpPr>
        <p:spPr>
          <a:xfrm>
            <a:off x="269685" y="1661054"/>
            <a:ext cx="11319563"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2F04D824-0019-3662-106C-0195025EB332}"/>
              </a:ext>
            </a:extLst>
          </p:cNvPr>
          <p:cNvSpPr txBox="1">
            <a:spLocks/>
          </p:cNvSpPr>
          <p:nvPr/>
        </p:nvSpPr>
        <p:spPr>
          <a:xfrm>
            <a:off x="3034748" y="1769527"/>
            <a:ext cx="9157252" cy="13079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s" sz="3000" dirty="0">
                <a:solidFill>
                  <a:srgbClr val="F16737"/>
                </a:solidFill>
              </a:rPr>
              <a:t>Cada CSM aprueba la política de reembolso de viajes para el siguiente ciclo, que luego se incluye en la</a:t>
            </a:r>
            <a:r>
              <a:rPr lang="es" sz="3000" i="1" dirty="0">
                <a:solidFill>
                  <a:srgbClr val="F16737"/>
                </a:solidFill>
              </a:rPr>
              <a:t> Guía de los Servicios Mundiales de NA </a:t>
            </a:r>
            <a:r>
              <a:rPr lang="es" sz="3000" dirty="0">
                <a:solidFill>
                  <a:srgbClr val="F16737"/>
                </a:solidFill>
              </a:rPr>
              <a:t>.</a:t>
            </a:r>
          </a:p>
        </p:txBody>
      </p:sp>
      <p:sp>
        <p:nvSpPr>
          <p:cNvPr id="8" name="Text Placeholder 2">
            <a:extLst>
              <a:ext uri="{FF2B5EF4-FFF2-40B4-BE49-F238E27FC236}">
                <a16:creationId xmlns:a16="http://schemas.microsoft.com/office/drawing/2014/main" id="{6BEC00CF-80CE-F54E-A195-7440BB170B11}"/>
              </a:ext>
            </a:extLst>
          </p:cNvPr>
          <p:cNvSpPr txBox="1">
            <a:spLocks/>
          </p:cNvSpPr>
          <p:nvPr/>
        </p:nvSpPr>
        <p:spPr>
          <a:xfrm>
            <a:off x="173098" y="1769527"/>
            <a:ext cx="3202785" cy="391603"/>
          </a:xfrm>
          <a:prstGeom prst="rect">
            <a:avLst/>
          </a:prstGeom>
        </p:spPr>
        <p:txBody>
          <a:bodyPr/>
          <a:lstStyle>
            <a:lvl1pPr marL="0" indent="0" algn="l" defTabSz="914400" rtl="0" eaLnBrk="1" latinLnBrk="0" hangingPunct="1">
              <a:lnSpc>
                <a:spcPct val="90000"/>
              </a:lnSpc>
              <a:spcBef>
                <a:spcPts val="1000"/>
              </a:spcBef>
              <a:buFontTx/>
              <a:buNone/>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 sz="2400" dirty="0">
                <a:solidFill>
                  <a:srgbClr val="F16737"/>
                </a:solidFill>
              </a:rPr>
              <a:t>Páginas CAT 70-75</a:t>
            </a:r>
          </a:p>
        </p:txBody>
      </p:sp>
      <p:sp>
        <p:nvSpPr>
          <p:cNvPr id="3" name="Subtitle 2">
            <a:extLst>
              <a:ext uri="{FF2B5EF4-FFF2-40B4-BE49-F238E27FC236}">
                <a16:creationId xmlns:a16="http://schemas.microsoft.com/office/drawing/2014/main" id="{FB73D5EF-8911-A338-5EA2-745ED17832C9}"/>
              </a:ext>
            </a:extLst>
          </p:cNvPr>
          <p:cNvSpPr txBox="1">
            <a:spLocks/>
          </p:cNvSpPr>
          <p:nvPr/>
        </p:nvSpPr>
        <p:spPr>
          <a:xfrm>
            <a:off x="2547992" y="1160979"/>
            <a:ext cx="8938518" cy="65292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40080">
              <a:lnSpc>
                <a:spcPts val="4500"/>
              </a:lnSpc>
              <a:spcBef>
                <a:spcPts val="2100"/>
              </a:spcBef>
            </a:pPr>
            <a:endParaRPr lang="en-US" sz="4000" dirty="0">
              <a:solidFill>
                <a:srgbClr val="F16737"/>
              </a:solidFill>
            </a:endParaRPr>
          </a:p>
        </p:txBody>
      </p:sp>
      <p:sp>
        <p:nvSpPr>
          <p:cNvPr id="6" name="Text Placeholder 2">
            <a:extLst>
              <a:ext uri="{FF2B5EF4-FFF2-40B4-BE49-F238E27FC236}">
                <a16:creationId xmlns:a16="http://schemas.microsoft.com/office/drawing/2014/main" id="{4131FDDE-2AF2-626A-A734-73DF929739D9}"/>
              </a:ext>
            </a:extLst>
          </p:cNvPr>
          <p:cNvSpPr txBox="1">
            <a:spLocks/>
          </p:cNvSpPr>
          <p:nvPr/>
        </p:nvSpPr>
        <p:spPr>
          <a:xfrm>
            <a:off x="4638262" y="3185938"/>
            <a:ext cx="7871790" cy="380189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2400"/>
              </a:spcBef>
            </a:pPr>
            <a:r>
              <a:rPr lang="es" sz="2200" dirty="0">
                <a:effectLst>
                  <a:outerShdw blurRad="38100" dist="38100" dir="2700000" algn="tl">
                    <a:srgbClr val="000000">
                      <a:alpha val="43137"/>
                    </a:srgbClr>
                  </a:outerShdw>
                </a:effectLst>
              </a:rPr>
              <a:t>GASTOS REEMBOLSABLES PARA LA CSM</a:t>
            </a:r>
          </a:p>
          <a:p>
            <a:pPr marL="457200" indent="-457200">
              <a:lnSpc>
                <a:spcPts val="3100"/>
              </a:lnSpc>
              <a:spcBef>
                <a:spcPts val="1200"/>
              </a:spcBef>
              <a:buFont typeface="Arial" panose="020B0604020202020204" pitchFamily="34" charset="0"/>
              <a:buChar char="•"/>
            </a:pPr>
            <a:r>
              <a:rPr lang="es" sz="2200" dirty="0">
                <a:effectLst>
                  <a:outerShdw blurRad="38100" dist="38100" dir="2700000" algn="tl">
                    <a:srgbClr val="000000">
                      <a:alpha val="43137"/>
                    </a:srgbClr>
                  </a:outerShdw>
                </a:effectLst>
              </a:rPr>
              <a:t>Todos los viajes desde casa hasta la sede de la  CSM, incluido el pasaje aéreo si es necesario.</a:t>
            </a:r>
          </a:p>
          <a:p>
            <a:pPr marL="457200" indent="-457200">
              <a:lnSpc>
                <a:spcPts val="3100"/>
              </a:lnSpc>
              <a:spcBef>
                <a:spcPts val="1200"/>
              </a:spcBef>
              <a:buFont typeface="Arial" panose="020B0604020202020204" pitchFamily="34" charset="0"/>
              <a:buChar char="•"/>
            </a:pPr>
            <a:r>
              <a:rPr lang="es" sz="2200" dirty="0">
                <a:effectLst>
                  <a:outerShdw blurRad="38100" dist="38100" dir="2700000" algn="tl">
                    <a:srgbClr val="000000">
                      <a:alpha val="43137"/>
                    </a:srgbClr>
                  </a:outerShdw>
                </a:effectLst>
              </a:rPr>
              <a:t>Comidas</a:t>
            </a:r>
          </a:p>
          <a:p>
            <a:pPr marL="457200" indent="-457200">
              <a:lnSpc>
                <a:spcPts val="3100"/>
              </a:lnSpc>
              <a:spcBef>
                <a:spcPts val="1200"/>
              </a:spcBef>
              <a:buFont typeface="Arial" panose="020B0604020202020204" pitchFamily="34" charset="0"/>
              <a:buChar char="•"/>
            </a:pPr>
            <a:r>
              <a:rPr lang="es" sz="2200" dirty="0">
                <a:effectLst>
                  <a:outerShdw blurRad="38100" dist="38100" dir="2700000" algn="tl">
                    <a:srgbClr val="000000">
                      <a:alpha val="43137"/>
                    </a:srgbClr>
                  </a:outerShdw>
                </a:effectLst>
              </a:rPr>
              <a:t>Hotel (Nota: las habitaciones de la CSM de los viajeros financiados son organizadas por los SMNA)</a:t>
            </a:r>
          </a:p>
          <a:p>
            <a:pPr marL="457200" indent="-457200">
              <a:lnSpc>
                <a:spcPts val="3100"/>
              </a:lnSpc>
              <a:spcBef>
                <a:spcPts val="1200"/>
              </a:spcBef>
              <a:buFont typeface="Arial" panose="020B0604020202020204" pitchFamily="34" charset="0"/>
              <a:buChar char="•"/>
            </a:pPr>
            <a:r>
              <a:rPr lang="es" sz="2200" dirty="0">
                <a:effectLst>
                  <a:outerShdw blurRad="38100" dist="38100" dir="2700000" algn="tl">
                    <a:srgbClr val="000000">
                      <a:alpha val="43137"/>
                    </a:srgbClr>
                  </a:outerShdw>
                </a:effectLst>
              </a:rPr>
              <a:t>Estacionamiento si es necesario</a:t>
            </a:r>
          </a:p>
        </p:txBody>
      </p:sp>
    </p:spTree>
    <p:extLst>
      <p:ext uri="{BB962C8B-B14F-4D97-AF65-F5344CB8AC3E}">
        <p14:creationId xmlns:p14="http://schemas.microsoft.com/office/powerpoint/2010/main" val="3278899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A57A99-49A5-41EB-14DC-98C3B1D23859}"/>
              </a:ext>
            </a:extLst>
          </p:cNvPr>
          <p:cNvSpPr txBox="1">
            <a:spLocks/>
          </p:cNvSpPr>
          <p:nvPr/>
        </p:nvSpPr>
        <p:spPr>
          <a:xfrm>
            <a:off x="877160" y="201466"/>
            <a:ext cx="11447362" cy="66565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2400"/>
              </a:spcBef>
            </a:pPr>
            <a:r>
              <a:rPr lang="es" sz="4000" dirty="0">
                <a:solidFill>
                  <a:srgbClr val="F16737"/>
                </a:solidFill>
              </a:rPr>
              <a:t>Propuesta de política de reembolso de viajes para el ciclo de conferencias 2026-2029</a:t>
            </a:r>
          </a:p>
          <a:p>
            <a:pPr>
              <a:lnSpc>
                <a:spcPts val="3100"/>
              </a:lnSpc>
              <a:spcBef>
                <a:spcPts val="2400"/>
              </a:spcBef>
            </a:pPr>
            <a:r>
              <a:rPr lang="es" dirty="0"/>
              <a:t>Dos cambios principales para el próximo ciclo, que entrarán en vigor el 1 de julio de 2026.</a:t>
            </a:r>
          </a:p>
          <a:p>
            <a:pPr marL="457200" indent="-457200">
              <a:lnSpc>
                <a:spcPts val="3100"/>
              </a:lnSpc>
              <a:spcBef>
                <a:spcPts val="1200"/>
              </a:spcBef>
              <a:buFont typeface="Arial" panose="020B0604020202020204" pitchFamily="34" charset="0"/>
              <a:buChar char="•"/>
            </a:pPr>
            <a:r>
              <a:rPr lang="es" dirty="0"/>
              <a:t>Solo se requerirán recibos si un viajero excede el monto diario de comidas y gastos imprevistos o por pasajes de avión u otros gastos de transporte y extras de viaje.</a:t>
            </a:r>
          </a:p>
          <a:p>
            <a:pPr marL="457200" indent="-457200">
              <a:lnSpc>
                <a:spcPts val="3100"/>
              </a:lnSpc>
              <a:spcBef>
                <a:spcPts val="1200"/>
              </a:spcBef>
              <a:buFont typeface="Arial" panose="020B0604020202020204" pitchFamily="34" charset="0"/>
              <a:buChar char="•"/>
            </a:pPr>
            <a:r>
              <a:rPr lang="es" dirty="0"/>
              <a:t>Se utilizan las tarifas del gobierno de EE. UU. para comidas y gastos imprevistos. La tarifa propuesta es de $75 por día, lo que representa un aumento de $5 con respecto a las tarifas del período 2023-2026. La Junta Mundial podría aumentar las tarifas antes de la próxima CSM, tras informar a los participantes de la Conferencia si considera necesaria dicha decisión.</a:t>
            </a:r>
          </a:p>
        </p:txBody>
      </p:sp>
    </p:spTree>
    <p:extLst>
      <p:ext uri="{BB962C8B-B14F-4D97-AF65-F5344CB8AC3E}">
        <p14:creationId xmlns:p14="http://schemas.microsoft.com/office/powerpoint/2010/main" val="35304760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dirty="0">
                <a:solidFill>
                  <a:schemeClr val="bg1"/>
                </a:solidFill>
              </a:rPr>
              <a:t>DECISIÓN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2" y="2036382"/>
            <a:ext cx="10485474"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dirty="0">
                <a:solidFill>
                  <a:srgbClr val="572528"/>
                </a:solidFill>
              </a:rPr>
              <a:t>Moción 21</a:t>
            </a:r>
          </a:p>
          <a:p>
            <a:pPr marL="0" indent="0">
              <a:buFont typeface="Arial" panose="020B0604020202020204" pitchFamily="34" charset="0"/>
              <a:buNone/>
            </a:pPr>
            <a:r>
              <a:rPr lang="es" sz="3200" dirty="0">
                <a:solidFill>
                  <a:srgbClr val="572528"/>
                </a:solidFill>
              </a:rPr>
              <a:t>Adoptar la política de reembolso 2026-2029</a:t>
            </a:r>
            <a:endParaRPr lang="en-US" sz="3200" dirty="0"/>
          </a:p>
        </p:txBody>
      </p:sp>
    </p:spTree>
    <p:extLst>
      <p:ext uri="{BB962C8B-B14F-4D97-AF65-F5344CB8AC3E}">
        <p14:creationId xmlns:p14="http://schemas.microsoft.com/office/powerpoint/2010/main" val="41746896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a:xfrm>
            <a:off x="246623" y="92467"/>
            <a:ext cx="11719345" cy="818573"/>
          </a:xfrm>
        </p:spPr>
        <p:txBody>
          <a:bodyPr/>
          <a:lstStyle/>
          <a:p>
            <a:r>
              <a:rPr lang="es" sz="5400" dirty="0"/>
              <a:t>Una idea regional para considerar</a:t>
            </a:r>
          </a:p>
        </p:txBody>
      </p:sp>
      <p:cxnSp>
        <p:nvCxnSpPr>
          <p:cNvPr id="5" name="Straight Connector 4">
            <a:extLst>
              <a:ext uri="{FF2B5EF4-FFF2-40B4-BE49-F238E27FC236}">
                <a16:creationId xmlns:a16="http://schemas.microsoft.com/office/drawing/2014/main" id="{B1816F19-53FB-C6E1-7391-AB3CE0F47367}"/>
              </a:ext>
            </a:extLst>
          </p:cNvPr>
          <p:cNvCxnSpPr>
            <a:cxnSpLocks/>
          </p:cNvCxnSpPr>
          <p:nvPr/>
        </p:nvCxnSpPr>
        <p:spPr>
          <a:xfrm>
            <a:off x="269685" y="911041"/>
            <a:ext cx="11319563"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2F04D824-0019-3662-106C-0195025EB332}"/>
              </a:ext>
            </a:extLst>
          </p:cNvPr>
          <p:cNvSpPr txBox="1">
            <a:spLocks/>
          </p:cNvSpPr>
          <p:nvPr/>
        </p:nvSpPr>
        <p:spPr>
          <a:xfrm>
            <a:off x="3334787" y="968142"/>
            <a:ext cx="8851392" cy="588985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s" sz="3000" dirty="0">
                <a:solidFill>
                  <a:srgbClr val="F16737"/>
                </a:solidFill>
              </a:rPr>
              <a:t>Idea de la región de Arizona para publicarla con el material del VAC</a:t>
            </a:r>
          </a:p>
          <a:p>
            <a:pPr>
              <a:lnSpc>
                <a:spcPts val="3100"/>
              </a:lnSpc>
              <a:spcBef>
                <a:spcPts val="1200"/>
              </a:spcBef>
            </a:pPr>
            <a:r>
              <a:rPr lang="es" sz="2700" dirty="0"/>
              <a:t>Idea/solicitud: </a:t>
            </a:r>
            <a:r>
              <a:rPr lang="es" sz="2700" b="0" dirty="0"/>
              <a:t>Permitir que el tiempo y los materiales de los SMNA contabilice claramente en el informe anual la literatura subsidiada y gratuita para las comunidades desatendidas, en comparación con los miembros encarcelados. Incluir la partida correspondiente al costo de los productos versus el precio de venta.</a:t>
            </a:r>
          </a:p>
          <a:p>
            <a:pPr>
              <a:lnSpc>
                <a:spcPts val="3100"/>
              </a:lnSpc>
              <a:spcBef>
                <a:spcPts val="1200"/>
              </a:spcBef>
            </a:pPr>
            <a:r>
              <a:rPr lang="es" sz="2700" dirty="0"/>
              <a:t>Objetivo: </a:t>
            </a:r>
            <a:r>
              <a:rPr lang="es" sz="2700" b="0" dirty="0"/>
              <a:t>Informar plenamente a los grupos y miembros sobre cómo los SMNA contabilizan la literatura donada, subvencionada y gratuita. De esta manera, los grupos pueden tomar decisiones informadas sobre los presupuestos de los SMNA.</a:t>
            </a:r>
          </a:p>
          <a:p>
            <a:pPr>
              <a:lnSpc>
                <a:spcPts val="3100"/>
              </a:lnSpc>
              <a:spcBef>
                <a:spcPts val="1200"/>
              </a:spcBef>
            </a:pPr>
            <a:endParaRPr lang="en-US" sz="3000" dirty="0"/>
          </a:p>
        </p:txBody>
      </p:sp>
      <p:sp>
        <p:nvSpPr>
          <p:cNvPr id="8" name="Text Placeholder 2">
            <a:extLst>
              <a:ext uri="{FF2B5EF4-FFF2-40B4-BE49-F238E27FC236}">
                <a16:creationId xmlns:a16="http://schemas.microsoft.com/office/drawing/2014/main" id="{6BEC00CF-80CE-F54E-A195-7440BB170B11}"/>
              </a:ext>
            </a:extLst>
          </p:cNvPr>
          <p:cNvSpPr txBox="1">
            <a:spLocks/>
          </p:cNvSpPr>
          <p:nvPr/>
        </p:nvSpPr>
        <p:spPr>
          <a:xfrm>
            <a:off x="132002" y="968143"/>
            <a:ext cx="3202785" cy="1047666"/>
          </a:xfrm>
          <a:prstGeom prst="rect">
            <a:avLst/>
          </a:prstGeom>
        </p:spPr>
        <p:txBody>
          <a:bodyPr/>
          <a:lstStyle>
            <a:lvl1pPr marL="0" indent="0" algn="l" defTabSz="914400" rtl="0" eaLnBrk="1" latinLnBrk="0" hangingPunct="1">
              <a:lnSpc>
                <a:spcPct val="90000"/>
              </a:lnSpc>
              <a:spcBef>
                <a:spcPts val="1000"/>
              </a:spcBef>
              <a:buFontTx/>
              <a:buNone/>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 sz="2400" dirty="0">
                <a:solidFill>
                  <a:srgbClr val="F16737"/>
                </a:solidFill>
              </a:rPr>
              <a:t>Página 76 del VAC</a:t>
            </a:r>
          </a:p>
        </p:txBody>
      </p:sp>
    </p:spTree>
    <p:extLst>
      <p:ext uri="{BB962C8B-B14F-4D97-AF65-F5344CB8AC3E}">
        <p14:creationId xmlns:p14="http://schemas.microsoft.com/office/powerpoint/2010/main" val="1338504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CA8870C9-4D5A-6262-BBC5-EA01AA52DCB1}"/>
              </a:ext>
            </a:extLst>
          </p:cNvPr>
          <p:cNvSpPr/>
          <p:nvPr/>
        </p:nvSpPr>
        <p:spPr>
          <a:xfrm>
            <a:off x="3226087" y="770561"/>
            <a:ext cx="8393987" cy="5794625"/>
          </a:xfrm>
          <a:prstGeom prst="roundRect">
            <a:avLst/>
          </a:prstGeom>
          <a:solidFill>
            <a:srgbClr val="E3D4C3"/>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3" name="Rectangle 2">
            <a:extLst>
              <a:ext uri="{FF2B5EF4-FFF2-40B4-BE49-F238E27FC236}">
                <a16:creationId xmlns:a16="http://schemas.microsoft.com/office/drawing/2014/main" id="{CBB786BB-FF14-2D91-7D95-C507E0F26A74}"/>
              </a:ext>
            </a:extLst>
          </p:cNvPr>
          <p:cNvSpPr/>
          <p:nvPr/>
        </p:nvSpPr>
        <p:spPr>
          <a:xfrm>
            <a:off x="3363829" y="867662"/>
            <a:ext cx="8554195" cy="5478423"/>
          </a:xfrm>
          <a:prstGeom prst="rect">
            <a:avLst/>
          </a:prstGeom>
        </p:spPr>
        <p:txBody>
          <a:bodyPr wrap="square">
            <a:spAutoFit/>
          </a:bodyPr>
          <a:lstStyle/>
          <a:p>
            <a:pPr lvl="0" defTabSz="457200">
              <a:spcBef>
                <a:spcPts val="600"/>
              </a:spcBef>
              <a:buClrTx/>
              <a:buSzPct val="75000"/>
              <a:defRPr sz="1800"/>
            </a:pPr>
            <a:r>
              <a:rPr lang="es" sz="3200" b="1" kern="1200" dirty="0">
                <a:solidFill>
                  <a:srgbClr val="572528"/>
                </a:solidFill>
                <a:latin typeface="Century Gothic" panose="020B0502020202020204" pitchFamily="34" charset="0"/>
                <a:ea typeface="Cambria" charset="0"/>
                <a:cs typeface="Cambria" charset="0"/>
                <a:sym typeface="PopplLaudatio-Regular"/>
              </a:rPr>
              <a:t>¡Visite na.org/conference para obtener </a:t>
            </a:r>
            <a:br>
              <a:rPr lang="en-US" sz="3200" b="1" kern="1200" dirty="0">
                <a:solidFill>
                  <a:srgbClr val="572528"/>
                </a:solidFill>
                <a:latin typeface="Century Gothic" panose="020B0502020202020204" pitchFamily="34" charset="0"/>
                <a:ea typeface="Cambria" charset="0"/>
                <a:cs typeface="Cambria" charset="0"/>
                <a:sym typeface="PopplLaudatio-Regular"/>
              </a:rPr>
            </a:br>
            <a:r>
              <a:rPr lang="es" sz="3200" b="1" kern="1200" dirty="0">
                <a:solidFill>
                  <a:srgbClr val="572528"/>
                </a:solidFill>
                <a:latin typeface="Century Gothic" panose="020B0502020202020204" pitchFamily="34" charset="0"/>
                <a:ea typeface="Cambria" charset="0"/>
                <a:cs typeface="Cambria" charset="0"/>
                <a:sym typeface="PopplLaudatio-Regular"/>
              </a:rPr>
              <a:t>toda la información sobre la CSM!</a:t>
            </a:r>
          </a:p>
          <a:p>
            <a:pPr marL="308681" lvl="0" indent="-308681" defTabSz="457200">
              <a:spcBef>
                <a:spcPts val="600"/>
              </a:spcBef>
              <a:buClrTx/>
              <a:buSzPct val="75000"/>
              <a:buFontTx/>
              <a:buChar char="•"/>
              <a:defRPr sz="1800"/>
            </a:pPr>
            <a:r>
              <a:rPr lang="es" sz="3200" b="1" i="1" kern="1200" dirty="0">
                <a:solidFill>
                  <a:srgbClr val="DB212E"/>
                </a:solidFill>
                <a:latin typeface="Century Gothic" panose="020B0502020202020204" pitchFamily="34" charset="0"/>
                <a:ea typeface="Cambria" charset="0"/>
                <a:cs typeface="Cambria" charset="0"/>
                <a:sym typeface="PopplLaudatio-Regular"/>
              </a:rPr>
              <a:t>Informe de la agenda de la  Conferencia </a:t>
            </a:r>
            <a:r>
              <a:rPr lang="es" sz="3200" b="1" kern="1200" dirty="0">
                <a:solidFill>
                  <a:srgbClr val="DB212E"/>
                </a:solidFill>
                <a:latin typeface="Century Gothic" panose="020B0502020202020204" pitchFamily="34" charset="0"/>
                <a:ea typeface="Cambria" charset="0"/>
                <a:cs typeface="Cambria" charset="0"/>
                <a:sym typeface="PopplLaudatio-Regular"/>
              </a:rPr>
              <a:t>(</a:t>
            </a:r>
            <a:r>
              <a:rPr lang="es" sz="3200" b="1" i="1" kern="1200" dirty="0">
                <a:solidFill>
                  <a:srgbClr val="DB212E"/>
                </a:solidFill>
                <a:latin typeface="Century Gothic" panose="020B0502020202020204" pitchFamily="34" charset="0"/>
                <a:ea typeface="Cambria" charset="0"/>
                <a:cs typeface="Cambria" charset="0"/>
                <a:sym typeface="PopplLaudatio-Regular"/>
              </a:rPr>
              <a:t>IAC</a:t>
            </a:r>
            <a:r>
              <a:rPr lang="es" sz="3200" b="1" kern="1200" dirty="0">
                <a:solidFill>
                  <a:srgbClr val="DB212E"/>
                </a:solidFill>
                <a:latin typeface="Century Gothic" panose="020B0502020202020204" pitchFamily="34" charset="0"/>
                <a:ea typeface="Cambria" charset="0"/>
                <a:cs typeface="Cambria" charset="0"/>
                <a:sym typeface="PopplLaudatio-Regular"/>
              </a:rPr>
              <a:t>)</a:t>
            </a:r>
          </a:p>
          <a:p>
            <a:pPr marL="308681" lvl="0" indent="-308681" defTabSz="457200">
              <a:spcBef>
                <a:spcPts val="600"/>
              </a:spcBef>
              <a:buClrTx/>
              <a:buSzPct val="75000"/>
              <a:buFontTx/>
              <a:buChar char="•"/>
              <a:defRPr sz="1800"/>
            </a:pPr>
            <a:r>
              <a:rPr lang="es" sz="3200" b="1" kern="1200" dirty="0">
                <a:solidFill>
                  <a:srgbClr val="DB212E"/>
                </a:solidFill>
                <a:latin typeface="Century Gothic" panose="020B0502020202020204" pitchFamily="34" charset="0"/>
                <a:ea typeface="Cambria" charset="0"/>
                <a:cs typeface="Cambria" charset="0"/>
                <a:sym typeface="PopplLaudatio-Regular"/>
              </a:rPr>
              <a:t>Materiales por vía de aprobación de la Conferencia (</a:t>
            </a:r>
            <a:r>
              <a:rPr lang="es" sz="3200" b="1" dirty="0">
                <a:solidFill>
                  <a:srgbClr val="DB212E"/>
                </a:solidFill>
                <a:latin typeface="Century Gothic" panose="020B0502020202020204" pitchFamily="34" charset="0"/>
                <a:ea typeface="Cambria" charset="0"/>
                <a:cs typeface="Cambria" charset="0"/>
                <a:sym typeface="PopplLaudatio-Regular"/>
              </a:rPr>
              <a:t>VAC</a:t>
            </a:r>
            <a:r>
              <a:rPr lang="es" sz="3200" b="1" kern="1200" dirty="0">
                <a:solidFill>
                  <a:srgbClr val="DB212E"/>
                </a:solidFill>
                <a:latin typeface="Century Gothic" panose="020B0502020202020204" pitchFamily="34" charset="0"/>
                <a:ea typeface="Cambria" charset="0"/>
                <a:cs typeface="Cambria" charset="0"/>
                <a:sym typeface="PopplLaudatio-Regular"/>
              </a:rPr>
              <a:t>)</a:t>
            </a:r>
          </a:p>
          <a:p>
            <a:pPr marL="308681" lvl="0" indent="-308681" defTabSz="457200">
              <a:spcBef>
                <a:spcPts val="600"/>
              </a:spcBef>
              <a:buClrTx/>
              <a:buSzPct val="75000"/>
              <a:buFontTx/>
              <a:buChar char="•"/>
              <a:defRPr sz="1800"/>
            </a:pPr>
            <a:r>
              <a:rPr lang="es" sz="3200" b="1" kern="1200" dirty="0">
                <a:solidFill>
                  <a:srgbClr val="DB212E"/>
                </a:solidFill>
                <a:latin typeface="Century Gothic" panose="020B0502020202020204" pitchFamily="34" charset="0"/>
                <a:ea typeface="Cambria" charset="0"/>
                <a:cs typeface="Cambria" charset="0"/>
                <a:sym typeface="PopplLaudatio-Regular"/>
              </a:rPr>
              <a:t>Presentaciones de PowerPoint y vídeos</a:t>
            </a:r>
          </a:p>
          <a:p>
            <a:pPr marL="308681" lvl="0" indent="-308681" defTabSz="457200">
              <a:spcBef>
                <a:spcPts val="600"/>
              </a:spcBef>
              <a:buClrTx/>
              <a:buSzPct val="75000"/>
              <a:buFontTx/>
              <a:buChar char="•"/>
              <a:defRPr sz="1800"/>
            </a:pPr>
            <a:r>
              <a:rPr lang="es" sz="3200" b="1" kern="1200" dirty="0">
                <a:solidFill>
                  <a:srgbClr val="DB212E"/>
                </a:solidFill>
                <a:latin typeface="Century Gothic" panose="020B0502020202020204" pitchFamily="34" charset="0"/>
                <a:ea typeface="Cambria" charset="0"/>
                <a:cs typeface="Cambria" charset="0"/>
                <a:sym typeface="PopplLaudatio-Regular"/>
              </a:rPr>
              <a:t>Encuesta y formularios</a:t>
            </a:r>
          </a:p>
          <a:p>
            <a:pPr marL="308681" lvl="0" indent="-308681" defTabSz="457200">
              <a:spcBef>
                <a:spcPts val="600"/>
              </a:spcBef>
              <a:buClrTx/>
              <a:buSzPct val="75000"/>
              <a:buFontTx/>
              <a:buChar char="•"/>
              <a:defRPr sz="1800"/>
            </a:pPr>
            <a:r>
              <a:rPr lang="es" sz="3200" b="1" kern="1200" dirty="0">
                <a:solidFill>
                  <a:srgbClr val="DB212E"/>
                </a:solidFill>
                <a:latin typeface="Century Gothic" panose="020B0502020202020204" pitchFamily="34" charset="0"/>
                <a:ea typeface="Cambria" charset="0"/>
                <a:cs typeface="Cambria" charset="0"/>
                <a:sym typeface="PopplLaudatio-Regular"/>
              </a:rPr>
              <a:t>Fechas y plazos importantes</a:t>
            </a:r>
          </a:p>
          <a:p>
            <a:pPr marL="308681" lvl="0" indent="-308681" defTabSz="457200">
              <a:spcBef>
                <a:spcPts val="600"/>
              </a:spcBef>
              <a:buClrTx/>
              <a:buSzPct val="75000"/>
              <a:buFontTx/>
              <a:buChar char="•"/>
              <a:defRPr sz="1800"/>
            </a:pPr>
            <a:r>
              <a:rPr lang="es" sz="3200" b="1" i="1" kern="1200" dirty="0">
                <a:solidFill>
                  <a:srgbClr val="DB212E"/>
                </a:solidFill>
                <a:latin typeface="Century Gothic" panose="020B0502020202020204" pitchFamily="34" charset="0"/>
                <a:ea typeface="Cambria" charset="0"/>
                <a:cs typeface="Cambria" charset="0"/>
                <a:sym typeface="PopplLaudatio-Regular"/>
              </a:rPr>
              <a:t>GSMNA</a:t>
            </a:r>
          </a:p>
        </p:txBody>
      </p:sp>
      <p:pic>
        <p:nvPicPr>
          <p:cNvPr id="4" name="Picture 3">
            <a:extLst>
              <a:ext uri="{FF2B5EF4-FFF2-40B4-BE49-F238E27FC236}">
                <a16:creationId xmlns:a16="http://schemas.microsoft.com/office/drawing/2014/main" id="{D82202D6-0E11-01F8-28FC-4093E4F3F67A}"/>
              </a:ext>
            </a:extLst>
          </p:cNvPr>
          <p:cNvPicPr>
            <a:picLocks noChangeAspect="1"/>
          </p:cNvPicPr>
          <p:nvPr/>
        </p:nvPicPr>
        <p:blipFill>
          <a:blip r:embed="rId3"/>
          <a:stretch>
            <a:fillRect/>
          </a:stretch>
        </p:blipFill>
        <p:spPr>
          <a:xfrm>
            <a:off x="9873036" y="4576825"/>
            <a:ext cx="1462642" cy="1895583"/>
          </a:xfrm>
          <a:prstGeom prst="rect">
            <a:avLst/>
          </a:prstGeom>
        </p:spPr>
      </p:pic>
      <p:pic>
        <p:nvPicPr>
          <p:cNvPr id="9" name="Picture 8" descr="A logo of a company&#10;&#10;Description automatically generated">
            <a:extLst>
              <a:ext uri="{FF2B5EF4-FFF2-40B4-BE49-F238E27FC236}">
                <a16:creationId xmlns:a16="http://schemas.microsoft.com/office/drawing/2014/main" id="{B582AC11-DF71-FE71-B097-44CCB7BE8F0D}"/>
              </a:ext>
            </a:extLst>
          </p:cNvPr>
          <p:cNvPicPr>
            <a:picLocks noChangeAspect="1"/>
          </p:cNvPicPr>
          <p:nvPr/>
        </p:nvPicPr>
        <p:blipFill>
          <a:blip r:embed="rId4"/>
          <a:stretch>
            <a:fillRect/>
          </a:stretch>
        </p:blipFill>
        <p:spPr>
          <a:xfrm>
            <a:off x="1998252" y="3962400"/>
            <a:ext cx="1155635" cy="1155635"/>
          </a:xfrm>
          <a:prstGeom prst="rect">
            <a:avLst/>
          </a:prstGeom>
        </p:spPr>
      </p:pic>
      <p:pic>
        <p:nvPicPr>
          <p:cNvPr id="8" name="Picture 7" descr="A logo with white text&#10;&#10;Description automatically generated with medium confidence">
            <a:extLst>
              <a:ext uri="{FF2B5EF4-FFF2-40B4-BE49-F238E27FC236}">
                <a16:creationId xmlns:a16="http://schemas.microsoft.com/office/drawing/2014/main" id="{81F3178F-2470-AAD7-8D67-B9FF9F2978AC}"/>
              </a:ext>
            </a:extLst>
          </p:cNvPr>
          <p:cNvPicPr>
            <a:picLocks noChangeAspect="1"/>
          </p:cNvPicPr>
          <p:nvPr/>
        </p:nvPicPr>
        <p:blipFill>
          <a:blip r:embed="rId5"/>
          <a:stretch>
            <a:fillRect/>
          </a:stretch>
        </p:blipFill>
        <p:spPr>
          <a:xfrm>
            <a:off x="74773" y="4551451"/>
            <a:ext cx="3216856" cy="1946333"/>
          </a:xfrm>
          <a:prstGeom prst="rect">
            <a:avLst/>
          </a:prstGeom>
        </p:spPr>
      </p:pic>
    </p:spTree>
    <p:extLst>
      <p:ext uri="{BB962C8B-B14F-4D97-AF65-F5344CB8AC3E}">
        <p14:creationId xmlns:p14="http://schemas.microsoft.com/office/powerpoint/2010/main" val="40865893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BB6944-81F7-F5D2-9626-B24E4F01BB9C}"/>
              </a:ext>
            </a:extLst>
          </p:cNvPr>
          <p:cNvSpPr/>
          <p:nvPr/>
        </p:nvSpPr>
        <p:spPr>
          <a:xfrm>
            <a:off x="0" y="0"/>
            <a:ext cx="12192000" cy="6858000"/>
          </a:xfrm>
          <a:prstGeom prst="rect">
            <a:avLst/>
          </a:prstGeom>
          <a:solidFill>
            <a:srgbClr val="E3D4C3">
              <a:alpha val="62000"/>
            </a:srgbClr>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65314AB-5BBB-48CA-5DF2-9898F6D35B19}"/>
              </a:ext>
            </a:extLst>
          </p:cNvPr>
          <p:cNvSpPr txBox="1"/>
          <p:nvPr/>
        </p:nvSpPr>
        <p:spPr>
          <a:xfrm>
            <a:off x="6137736" y="3593358"/>
            <a:ext cx="6362413" cy="3046988"/>
          </a:xfrm>
          <a:prstGeom prst="rect">
            <a:avLst/>
          </a:prstGeom>
          <a:noFill/>
        </p:spPr>
        <p:txBody>
          <a:bodyPr wrap="square" rtlCol="0">
            <a:spAutoFit/>
          </a:bodyPr>
          <a:lstStyle/>
          <a:p>
            <a:r>
              <a:rPr lang="es" sz="4800" b="1" dirty="0">
                <a:solidFill>
                  <a:srgbClr val="572528"/>
                </a:solidFill>
                <a:ea typeface="Lato" charset="0"/>
                <a:cs typeface="Arial" panose="020B0604020202020204" pitchFamily="34" charset="0"/>
              </a:rPr>
              <a:t>Preguntas, comentarios, </a:t>
            </a:r>
            <a:br>
              <a:rPr lang="en-US" sz="4800" b="1" dirty="0">
                <a:solidFill>
                  <a:srgbClr val="572528"/>
                </a:solidFill>
                <a:ea typeface="Lato" charset="0"/>
                <a:cs typeface="Arial" panose="020B0604020202020204" pitchFamily="34" charset="0"/>
              </a:rPr>
            </a:br>
            <a:r>
              <a:rPr lang="es" sz="4800" b="1" dirty="0">
                <a:solidFill>
                  <a:srgbClr val="572528"/>
                </a:solidFill>
                <a:ea typeface="Lato" charset="0"/>
                <a:cs typeface="Arial" panose="020B0604020202020204" pitchFamily="34" charset="0"/>
              </a:rPr>
              <a:t>ideas:</a:t>
            </a:r>
          </a:p>
          <a:p>
            <a:r>
              <a:rPr lang="es" sz="4800" b="1" dirty="0" err="1">
                <a:solidFill>
                  <a:srgbClr val="572528"/>
                </a:solidFill>
                <a:ea typeface="Lato" charset="0"/>
                <a:cs typeface="Arial" panose="020B0604020202020204" pitchFamily="34" charset="0"/>
              </a:rPr>
              <a:t>worldboard@na.org</a:t>
            </a:r>
            <a:endParaRPr lang="en-US" sz="4800" b="1" dirty="0">
              <a:solidFill>
                <a:srgbClr val="572528"/>
              </a:solidFill>
              <a:ea typeface="Lato" charset="0"/>
              <a:cs typeface="Arial" panose="020B0604020202020204" pitchFamily="34" charset="0"/>
            </a:endParaRPr>
          </a:p>
        </p:txBody>
      </p:sp>
      <p:pic>
        <p:nvPicPr>
          <p:cNvPr id="2" name="Picture 1">
            <a:extLst>
              <a:ext uri="{FF2B5EF4-FFF2-40B4-BE49-F238E27FC236}">
                <a16:creationId xmlns:a16="http://schemas.microsoft.com/office/drawing/2014/main" id="{5642D0E8-4C58-B467-8534-B37CCFEB3A1D}"/>
              </a:ext>
            </a:extLst>
          </p:cNvPr>
          <p:cNvPicPr>
            <a:picLocks noChangeAspect="1"/>
          </p:cNvPicPr>
          <p:nvPr/>
        </p:nvPicPr>
        <p:blipFill>
          <a:blip r:embed="rId3"/>
          <a:stretch>
            <a:fillRect/>
          </a:stretch>
        </p:blipFill>
        <p:spPr>
          <a:xfrm>
            <a:off x="0" y="0"/>
            <a:ext cx="5143500" cy="6858000"/>
          </a:xfrm>
          <a:prstGeom prst="rect">
            <a:avLst/>
          </a:prstGeom>
        </p:spPr>
      </p:pic>
    </p:spTree>
    <p:extLst>
      <p:ext uri="{BB962C8B-B14F-4D97-AF65-F5344CB8AC3E}">
        <p14:creationId xmlns:p14="http://schemas.microsoft.com/office/powerpoint/2010/main" val="3019567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B9B5A-32C4-C0CE-DDB7-F68C8E5DF8F4}"/>
              </a:ext>
            </a:extLst>
          </p:cNvPr>
          <p:cNvSpPr txBox="1">
            <a:spLocks/>
          </p:cNvSpPr>
          <p:nvPr/>
        </p:nvSpPr>
        <p:spPr>
          <a:xfrm>
            <a:off x="347245" y="300941"/>
            <a:ext cx="11622148" cy="141484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sz="4000" dirty="0">
                <a:solidFill>
                  <a:srgbClr val="572528"/>
                </a:solidFill>
              </a:rPr>
              <a:t>Los planes de proyecto que aquí se presentan promueven el impacto de la conferencia.</a:t>
            </a:r>
          </a:p>
        </p:txBody>
      </p:sp>
      <p:sp>
        <p:nvSpPr>
          <p:cNvPr id="3" name="Title 1">
            <a:extLst>
              <a:ext uri="{FF2B5EF4-FFF2-40B4-BE49-F238E27FC236}">
                <a16:creationId xmlns:a16="http://schemas.microsoft.com/office/drawing/2014/main" id="{A948C5C9-E272-BA64-C910-33CA389C34E8}"/>
              </a:ext>
            </a:extLst>
          </p:cNvPr>
          <p:cNvSpPr txBox="1">
            <a:spLocks/>
          </p:cNvSpPr>
          <p:nvPr/>
        </p:nvSpPr>
        <p:spPr>
          <a:xfrm>
            <a:off x="1632110" y="1639838"/>
            <a:ext cx="10045025" cy="5131665"/>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nSpc>
                <a:spcPct val="100000"/>
              </a:lnSpc>
            </a:pPr>
            <a:r>
              <a:rPr lang="es" sz="3200" b="0" noProof="0" dirty="0">
                <a:solidFill>
                  <a:srgbClr val="572528"/>
                </a:solidFill>
              </a:rPr>
              <a:t>Estos planes de proyecto surgen directamente de los objetivos del Plan Estratégico de los SMNA y de los temas que los participantes de la conferencia priorizaron incluir en la encuesta del IAC</a:t>
            </a:r>
            <a:r>
              <a:rPr lang="es" sz="3200" b="0" i="1" noProof="0" dirty="0">
                <a:solidFill>
                  <a:srgbClr val="572528"/>
                </a:solidFill>
              </a:rPr>
              <a:t>.</a:t>
            </a:r>
          </a:p>
          <a:p>
            <a:pPr>
              <a:lnSpc>
                <a:spcPct val="100000"/>
              </a:lnSpc>
              <a:spcBef>
                <a:spcPts val="1200"/>
              </a:spcBef>
            </a:pPr>
            <a:r>
              <a:rPr lang="es" sz="3200" b="0" noProof="0" dirty="0">
                <a:solidFill>
                  <a:srgbClr val="572528"/>
                </a:solidFill>
              </a:rPr>
              <a:t>El enfoque específico de los planes del proyecto para la literatura de recuperación, el material de servicio y los temas de debate será determinado por la conferencia guiada por los resultados de la Encuesta del IAC.</a:t>
            </a:r>
          </a:p>
        </p:txBody>
      </p:sp>
    </p:spTree>
    <p:extLst>
      <p:ext uri="{BB962C8B-B14F-4D97-AF65-F5344CB8AC3E}">
        <p14:creationId xmlns:p14="http://schemas.microsoft.com/office/powerpoint/2010/main" val="4218060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B9B5A-32C4-C0CE-DDB7-F68C8E5DF8F4}"/>
              </a:ext>
            </a:extLst>
          </p:cNvPr>
          <p:cNvSpPr txBox="1">
            <a:spLocks/>
          </p:cNvSpPr>
          <p:nvPr/>
        </p:nvSpPr>
        <p:spPr>
          <a:xfrm>
            <a:off x="0" y="0"/>
            <a:ext cx="9417978" cy="175922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dirty="0">
                <a:solidFill>
                  <a:srgbClr val="572528"/>
                </a:solidFill>
              </a:rPr>
              <a:t>Información general </a:t>
            </a:r>
            <a:br>
              <a:rPr lang="en-US" dirty="0">
                <a:solidFill>
                  <a:srgbClr val="572528"/>
                </a:solidFill>
              </a:rPr>
            </a:br>
            <a:r>
              <a:rPr lang="es" dirty="0">
                <a:solidFill>
                  <a:srgbClr val="572528"/>
                </a:solidFill>
              </a:rPr>
              <a:t>sobre los proyectos propuestos</a:t>
            </a:r>
          </a:p>
        </p:txBody>
      </p:sp>
      <p:sp>
        <p:nvSpPr>
          <p:cNvPr id="3" name="Subtitle 2">
            <a:extLst>
              <a:ext uri="{FF2B5EF4-FFF2-40B4-BE49-F238E27FC236}">
                <a16:creationId xmlns:a16="http://schemas.microsoft.com/office/drawing/2014/main" id="{0C9280DA-8C56-ED22-A1BA-36C53A284E03}"/>
              </a:ext>
            </a:extLst>
          </p:cNvPr>
          <p:cNvSpPr txBox="1">
            <a:spLocks/>
          </p:cNvSpPr>
          <p:nvPr/>
        </p:nvSpPr>
        <p:spPr>
          <a:xfrm>
            <a:off x="1190098" y="1515798"/>
            <a:ext cx="11001902" cy="53422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None/>
            </a:pPr>
            <a:r>
              <a:rPr lang="es" sz="3400" b="0" noProof="0" dirty="0">
                <a:solidFill>
                  <a:srgbClr val="572528"/>
                </a:solidFill>
              </a:rPr>
              <a:t>El trabajo se realizará con:</a:t>
            </a:r>
          </a:p>
          <a:p>
            <a:pPr marL="731520" indent="-182880">
              <a:spcBef>
                <a:spcPts val="400"/>
              </a:spcBef>
            </a:pPr>
            <a:r>
              <a:rPr lang="es" sz="3400" b="0" noProof="0" dirty="0">
                <a:solidFill>
                  <a:srgbClr val="572528"/>
                </a:solidFill>
              </a:rPr>
              <a:t>grupos de trabajo virtuales</a:t>
            </a:r>
          </a:p>
          <a:p>
            <a:pPr marL="731520" indent="-182880">
              <a:spcBef>
                <a:spcPts val="400"/>
              </a:spcBef>
            </a:pPr>
            <a:r>
              <a:rPr lang="es" sz="3400" b="0" noProof="0" dirty="0">
                <a:solidFill>
                  <a:srgbClr val="572528"/>
                </a:solidFill>
              </a:rPr>
              <a:t>reuniones web abiertas a cualquier miembro interesado</a:t>
            </a:r>
          </a:p>
          <a:p>
            <a:pPr marL="731520" indent="-182880">
              <a:spcBef>
                <a:spcPts val="400"/>
              </a:spcBef>
            </a:pPr>
            <a:r>
              <a:rPr lang="es" sz="3400" b="0" noProof="0" dirty="0">
                <a:solidFill>
                  <a:srgbClr val="572528"/>
                </a:solidFill>
              </a:rPr>
              <a:t>encuestas en línea para obtener información sobre la confraternidad</a:t>
            </a:r>
          </a:p>
          <a:p>
            <a:pPr marL="731520" indent="-182880">
              <a:spcBef>
                <a:spcPts val="400"/>
              </a:spcBef>
            </a:pPr>
            <a:r>
              <a:rPr lang="es" sz="3400" b="0" noProof="0" dirty="0">
                <a:solidFill>
                  <a:srgbClr val="572528"/>
                </a:solidFill>
              </a:rPr>
              <a:t>grupos focales virtuales</a:t>
            </a:r>
          </a:p>
        </p:txBody>
      </p:sp>
      <p:sp>
        <p:nvSpPr>
          <p:cNvPr id="4" name="Subtitle 2">
            <a:extLst>
              <a:ext uri="{FF2B5EF4-FFF2-40B4-BE49-F238E27FC236}">
                <a16:creationId xmlns:a16="http://schemas.microsoft.com/office/drawing/2014/main" id="{030EF80A-4375-4FEF-4D86-7D8F7CC686E9}"/>
              </a:ext>
            </a:extLst>
          </p:cNvPr>
          <p:cNvSpPr txBox="1">
            <a:spLocks/>
          </p:cNvSpPr>
          <p:nvPr/>
        </p:nvSpPr>
        <p:spPr>
          <a:xfrm>
            <a:off x="1785626" y="5202238"/>
            <a:ext cx="10406374" cy="16557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 sz="3200" b="1" noProof="0" dirty="0">
                <a:solidFill>
                  <a:srgbClr val="F16737"/>
                </a:solidFill>
              </a:rPr>
              <a:t>¿Interesado en ayudar?</a:t>
            </a:r>
          </a:p>
          <a:p>
            <a:r>
              <a:rPr lang="es" sz="3200" b="1" noProof="0" dirty="0">
                <a:solidFill>
                  <a:srgbClr val="F16737"/>
                </a:solidFill>
              </a:rPr>
              <a:t>Por favor, llene el formulario de voluntariado en: na.org/projects</a:t>
            </a:r>
          </a:p>
        </p:txBody>
      </p:sp>
      <p:pic>
        <p:nvPicPr>
          <p:cNvPr id="6" name="Picture 5" descr="A red diamond in a circle&#10;&#10;Description automatically generated">
            <a:extLst>
              <a:ext uri="{FF2B5EF4-FFF2-40B4-BE49-F238E27FC236}">
                <a16:creationId xmlns:a16="http://schemas.microsoft.com/office/drawing/2014/main" id="{F634819D-653B-6D7D-0C7E-A2B802203AF9}"/>
              </a:ext>
            </a:extLst>
          </p:cNvPr>
          <p:cNvPicPr>
            <a:picLocks noChangeAspect="1"/>
          </p:cNvPicPr>
          <p:nvPr/>
        </p:nvPicPr>
        <p:blipFill>
          <a:blip r:embed="rId3"/>
          <a:stretch>
            <a:fillRect/>
          </a:stretch>
        </p:blipFill>
        <p:spPr>
          <a:xfrm>
            <a:off x="9646221" y="146906"/>
            <a:ext cx="2146300" cy="2146300"/>
          </a:xfrm>
          <a:prstGeom prst="rect">
            <a:avLst/>
          </a:prstGeom>
        </p:spPr>
      </p:pic>
    </p:spTree>
    <p:extLst>
      <p:ext uri="{BB962C8B-B14F-4D97-AF65-F5344CB8AC3E}">
        <p14:creationId xmlns:p14="http://schemas.microsoft.com/office/powerpoint/2010/main" val="1488125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B9B5A-32C4-C0CE-DDB7-F68C8E5DF8F4}"/>
              </a:ext>
            </a:extLst>
          </p:cNvPr>
          <p:cNvSpPr txBox="1">
            <a:spLocks/>
          </p:cNvSpPr>
          <p:nvPr/>
        </p:nvSpPr>
        <p:spPr>
          <a:xfrm>
            <a:off x="790832" y="605279"/>
            <a:ext cx="11219935" cy="3472451"/>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dirty="0">
                <a:solidFill>
                  <a:srgbClr val="572528"/>
                </a:solidFill>
              </a:rPr>
              <a:t>El desarrollo colaborativo del Plan Estratégico 2026-2029 y la Encuesta del IAC</a:t>
            </a:r>
            <a:r>
              <a:rPr lang="es" i="1" dirty="0">
                <a:solidFill>
                  <a:srgbClr val="572528"/>
                </a:solidFill>
              </a:rPr>
              <a:t> 2026 </a:t>
            </a:r>
            <a:r>
              <a:rPr lang="es" dirty="0">
                <a:solidFill>
                  <a:srgbClr val="572528"/>
                </a:solidFill>
              </a:rPr>
              <a:t>hace que estos planes de proyecto sean diferentes a los de ciclos anteriores.</a:t>
            </a:r>
          </a:p>
        </p:txBody>
      </p:sp>
      <p:pic>
        <p:nvPicPr>
          <p:cNvPr id="4" name="Picture 3" descr="A person and person holding a puzzle piece&#10;&#10;Description automatically generated">
            <a:extLst>
              <a:ext uri="{FF2B5EF4-FFF2-40B4-BE49-F238E27FC236}">
                <a16:creationId xmlns:a16="http://schemas.microsoft.com/office/drawing/2014/main" id="{16DBC9E5-AB56-229A-12D9-C4B338920666}"/>
              </a:ext>
            </a:extLst>
          </p:cNvPr>
          <p:cNvPicPr>
            <a:picLocks noChangeAspect="1"/>
          </p:cNvPicPr>
          <p:nvPr/>
        </p:nvPicPr>
        <p:blipFill>
          <a:blip r:embed="rId3"/>
          <a:stretch>
            <a:fillRect/>
          </a:stretch>
        </p:blipFill>
        <p:spPr>
          <a:xfrm>
            <a:off x="4489807" y="3594209"/>
            <a:ext cx="6359703" cy="3263791"/>
          </a:xfrm>
          <a:prstGeom prst="rect">
            <a:avLst/>
          </a:prstGeom>
        </p:spPr>
      </p:pic>
    </p:spTree>
    <p:extLst>
      <p:ext uri="{BB962C8B-B14F-4D97-AF65-F5344CB8AC3E}">
        <p14:creationId xmlns:p14="http://schemas.microsoft.com/office/powerpoint/2010/main" val="4100778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C9280DA-8C56-ED22-A1BA-36C53A284E03}"/>
              </a:ext>
            </a:extLst>
          </p:cNvPr>
          <p:cNvSpPr txBox="1">
            <a:spLocks/>
          </p:cNvSpPr>
          <p:nvPr/>
        </p:nvSpPr>
        <p:spPr>
          <a:xfrm>
            <a:off x="1470454" y="106017"/>
            <a:ext cx="10721546" cy="6523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None/>
            </a:pPr>
            <a:r>
              <a:rPr lang="es-ES_tradnl" sz="3400" b="0" noProof="0" dirty="0">
                <a:solidFill>
                  <a:srgbClr val="572528"/>
                </a:solidFill>
              </a:rPr>
              <a:t>Si hay un objetivo del Plan Estratégico conectado a un plan de proyecto, se verá así:</a:t>
            </a:r>
          </a:p>
          <a:p>
            <a:pPr marL="579438" indent="0">
              <a:spcBef>
                <a:spcPts val="1900"/>
              </a:spcBef>
              <a:buNone/>
            </a:pPr>
            <a:r>
              <a:rPr lang="es-ES_tradnl" noProof="0" dirty="0">
                <a:solidFill>
                  <a:schemeClr val="accent5"/>
                </a:solidFill>
              </a:rPr>
              <a:t>OBJETIVO 1: Sensibilizar a la Confraternidad a nivel interno de la importancia de unas relaciones públicas eficaces ...</a:t>
            </a:r>
          </a:p>
          <a:p>
            <a:pPr marL="0" indent="0">
              <a:spcBef>
                <a:spcPts val="400"/>
              </a:spcBef>
              <a:buNone/>
            </a:pPr>
            <a:endParaRPr lang="es-ES_tradnl" sz="3600" b="0" noProof="0" dirty="0">
              <a:solidFill>
                <a:srgbClr val="572528"/>
              </a:solidFill>
            </a:endParaRPr>
          </a:p>
          <a:p>
            <a:pPr marL="0" indent="0">
              <a:spcBef>
                <a:spcPts val="0"/>
              </a:spcBef>
              <a:buNone/>
            </a:pPr>
            <a:r>
              <a:rPr lang="es-ES_tradnl" sz="3400" b="0" noProof="0" dirty="0">
                <a:solidFill>
                  <a:srgbClr val="572528"/>
                </a:solidFill>
              </a:rPr>
              <a:t>Consulte el VAC en sí para conocer las soluciones correspondientes y los elementos de la Encuesta del IAC</a:t>
            </a:r>
            <a:r>
              <a:rPr lang="es-ES_tradnl" sz="3400" b="0" i="1" noProof="0" dirty="0">
                <a:solidFill>
                  <a:srgbClr val="572528"/>
                </a:solidFill>
              </a:rPr>
              <a:t> </a:t>
            </a:r>
            <a:r>
              <a:rPr lang="es-ES_tradnl" sz="3400" b="0" noProof="0" dirty="0">
                <a:solidFill>
                  <a:srgbClr val="572528"/>
                </a:solidFill>
              </a:rPr>
              <a:t>que se incluyen con algunos de los planes de proyecto.</a:t>
            </a:r>
          </a:p>
          <a:p>
            <a:pPr marL="0" indent="0">
              <a:spcBef>
                <a:spcPts val="0"/>
              </a:spcBef>
              <a:buNone/>
            </a:pPr>
            <a:endParaRPr lang="es-ES_tradnl" sz="3400" b="0" noProof="0" dirty="0">
              <a:solidFill>
                <a:srgbClr val="572528"/>
              </a:solidFill>
            </a:endParaRPr>
          </a:p>
          <a:p>
            <a:pPr marL="0" indent="0">
              <a:spcBef>
                <a:spcPts val="0"/>
              </a:spcBef>
              <a:buNone/>
            </a:pPr>
            <a:r>
              <a:rPr lang="es-ES_tradnl" sz="3400" b="0" i="1" noProof="0" dirty="0">
                <a:solidFill>
                  <a:srgbClr val="572528"/>
                </a:solidFill>
              </a:rPr>
              <a:t>El IAC </a:t>
            </a:r>
            <a:r>
              <a:rPr lang="es-ES_tradnl" sz="3400" b="0" noProof="0" dirty="0">
                <a:solidFill>
                  <a:srgbClr val="572528"/>
                </a:solidFill>
              </a:rPr>
              <a:t>2026 contiene un ensayo para comprender mejor el Plan Estratégico, así como más información sobre la Encuesta del IAC</a:t>
            </a:r>
            <a:r>
              <a:rPr lang="es-ES_tradnl" sz="3400" b="0" i="1" noProof="0" dirty="0">
                <a:solidFill>
                  <a:srgbClr val="572528"/>
                </a:solidFill>
              </a:rPr>
              <a:t>.</a:t>
            </a:r>
          </a:p>
        </p:txBody>
      </p:sp>
    </p:spTree>
    <p:extLst>
      <p:ext uri="{BB962C8B-B14F-4D97-AF65-F5344CB8AC3E}">
        <p14:creationId xmlns:p14="http://schemas.microsoft.com/office/powerpoint/2010/main" val="3010601860"/>
      </p:ext>
    </p:extLst>
  </p:cSld>
  <p:clrMapOvr>
    <a:masterClrMapping/>
  </p:clrMapOvr>
</p:sld>
</file>

<file path=ppt/theme/theme1.xml><?xml version="1.0" encoding="utf-8"?>
<a:theme xmlns:a="http://schemas.openxmlformats.org/drawingml/2006/main" name="Office Theme">
  <a:themeElements>
    <a:clrScheme name="Custom 17">
      <a:dk1>
        <a:srgbClr val="000000"/>
      </a:dk1>
      <a:lt1>
        <a:srgbClr val="FFFFFF"/>
      </a:lt1>
      <a:dk2>
        <a:srgbClr val="605962"/>
      </a:dk2>
      <a:lt2>
        <a:srgbClr val="A7A8AB"/>
      </a:lt2>
      <a:accent1>
        <a:srgbClr val="5CBEC6"/>
      </a:accent1>
      <a:accent2>
        <a:srgbClr val="177978"/>
      </a:accent2>
      <a:accent3>
        <a:srgbClr val="4986B9"/>
      </a:accent3>
      <a:accent4>
        <a:srgbClr val="194A68"/>
      </a:accent4>
      <a:accent5>
        <a:srgbClr val="9B226B"/>
      </a:accent5>
      <a:accent6>
        <a:srgbClr val="692555"/>
      </a:accent6>
      <a:hlink>
        <a:srgbClr val="27AAE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7249</TotalTime>
  <Words>10250</Words>
  <Application>Microsoft Office PowerPoint</Application>
  <PresentationFormat>Widescreen</PresentationFormat>
  <Paragraphs>600</Paragraphs>
  <Slides>58</Slides>
  <Notes>58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Century Gothic</vt:lpstr>
      <vt:lpstr>Courier New</vt:lpstr>
      <vt:lpstr>Lato</vt:lpstr>
      <vt:lpstr>Wingdings</vt:lpstr>
      <vt:lpstr>Office Theme</vt:lpstr>
      <vt:lpstr>PowerPoint Presentation</vt:lpstr>
      <vt:lpstr>PowerPoint Presentation</vt:lpstr>
      <vt:lpstr>PowerPoint Presentation</vt:lpstr>
      <vt:lpstr>PowerPoint Presentation</vt:lpstr>
      <vt:lpstr>Planes de proyecto propuestos para 2026-2029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Presupuesto propuesto para 2026-2029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Informe de admisiones de la CSM</vt:lpstr>
      <vt:lpstr>PowerPoint Presentation</vt:lpstr>
      <vt:lpstr>PowerPoint Presentation</vt:lpstr>
      <vt:lpstr>PowerPoint Presentation</vt:lpstr>
      <vt:lpstr>Cambios de proceso propuestos para la CSM</vt:lpstr>
      <vt:lpstr>PowerPoint Presentation</vt:lpstr>
      <vt:lpstr>PowerPoint Presentation</vt:lpstr>
      <vt:lpstr>PowerPoint Presentation</vt:lpstr>
      <vt:lpstr>PowerPoint Presentation</vt:lpstr>
      <vt:lpstr>PowerPoint Presentation</vt:lpstr>
      <vt:lpstr>PowerPoint Presentation</vt:lpstr>
      <vt:lpstr>Política de reembolso  </vt:lpstr>
      <vt:lpstr>PowerPoint Presentation</vt:lpstr>
      <vt:lpstr>PowerPoint Presentation</vt:lpstr>
      <vt:lpstr>Una idea regional para considerar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dc:creator>
  <cp:lastModifiedBy>Johnny Lamprea</cp:lastModifiedBy>
  <cp:revision>229</cp:revision>
  <dcterms:created xsi:type="dcterms:W3CDTF">2022-10-26T22:08:46Z</dcterms:created>
  <dcterms:modified xsi:type="dcterms:W3CDTF">2026-02-12T23:11:14Z</dcterms:modified>
</cp:coreProperties>
</file>