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1" r:id="rId2"/>
    <p:sldId id="260" r:id="rId3"/>
    <p:sldId id="267" r:id="rId4"/>
    <p:sldId id="268" r:id="rId5"/>
    <p:sldId id="269" r:id="rId6"/>
    <p:sldId id="270" r:id="rId7"/>
    <p:sldId id="262" r:id="rId8"/>
    <p:sldId id="264" r:id="rId9"/>
    <p:sldId id="271" r:id="rId10"/>
    <p:sldId id="257" r:id="rId11"/>
    <p:sldId id="265" r:id="rId12"/>
    <p:sldId id="272" r:id="rId13"/>
    <p:sldId id="273" r:id="rId14"/>
    <p:sldId id="274" r:id="rId15"/>
    <p:sldId id="275" r:id="rId16"/>
    <p:sldId id="276" r:id="rId17"/>
    <p:sldId id="277" r:id="rId18"/>
    <p:sldId id="278" r:id="rId19"/>
    <p:sldId id="28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FF"/>
    <a:srgbClr val="DF743E"/>
    <a:srgbClr val="5B9BD6"/>
    <a:srgbClr val="1F67A6"/>
    <a:srgbClr val="1AB364"/>
    <a:srgbClr val="0D744C"/>
    <a:srgbClr val="3A984C"/>
    <a:srgbClr val="15FFB3"/>
    <a:srgbClr val="001B51"/>
    <a:srgbClr val="00E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0"/>
    <p:restoredTop sz="91224"/>
  </p:normalViewPr>
  <p:slideViewPr>
    <p:cSldViewPr snapToGrid="0">
      <p:cViewPr varScale="1">
        <p:scale>
          <a:sx n="112" d="100"/>
          <a:sy n="112" d="100"/>
        </p:scale>
        <p:origin x="1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180"/>
      </c:pieChart>
      <c:spPr>
        <a:noFill/>
        <a:ln>
          <a:noFill/>
        </a:ln>
        <a:effectLst/>
      </c:spPr>
    </c:plotArea>
    <c:plotVisOnly val="1"/>
    <c:dispBlanksAs val="gap"/>
    <c:showDLblsOverMax val="0"/>
  </c:chart>
  <c:spPr>
    <a:noFill/>
    <a:ln w="9525" cap="flat" cmpd="sng" algn="ctr">
      <a:noFill/>
      <a:round/>
    </a:ln>
    <a:effectLst/>
  </c:spPr>
  <c:txPr>
    <a:bodyPr>
      <a:spAutoFit/>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1F67A6"/>
            </a:solidFill>
          </c:spPr>
          <c:dPt>
            <c:idx val="0"/>
            <c:bubble3D val="0"/>
            <c:spPr>
              <a:solidFill>
                <a:srgbClr val="5B9BD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38F-C541-9EF2-74D452EA1CC4}"/>
              </c:ext>
            </c:extLst>
          </c:dPt>
          <c:dPt>
            <c:idx val="1"/>
            <c:bubble3D val="0"/>
            <c:spPr>
              <a:solidFill>
                <a:srgbClr val="1F67A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38F-C541-9EF2-74D452EA1CC4}"/>
              </c:ext>
            </c:extLst>
          </c:dPt>
          <c:dPt>
            <c:idx val="2"/>
            <c:bubble3D val="0"/>
            <c:spPr>
              <a:solidFill>
                <a:srgbClr val="DF743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38F-C541-9EF2-74D452EA1CC4}"/>
              </c:ext>
            </c:extLst>
          </c:dPt>
          <c:dLbls>
            <c:dLbl>
              <c:idx val="0"/>
              <c:layout>
                <c:manualLayout>
                  <c:x val="0.11342531724818801"/>
                  <c:y val="-0.13888861548556436"/>
                </c:manualLayout>
              </c:layout>
              <c:tx>
                <c:rich>
                  <a:bodyPr/>
                  <a:lstStyle/>
                  <a:p>
                    <a:fld id="{E0EF2B15-118C-8243-ACEB-CFA45EE80E95}" type="CATEGORYNAME">
                      <a:rPr lang="en-US">
                        <a:solidFill>
                          <a:schemeClr val="bg1"/>
                        </a:solidFill>
                      </a:rPr>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8F-C541-9EF2-74D452EA1CC4}"/>
                </c:ext>
              </c:extLst>
            </c:dLbl>
            <c:dLbl>
              <c:idx val="1"/>
              <c:layout>
                <c:manualLayout>
                  <c:x val="-5.8574008524163834E-2"/>
                  <c:y val="-5.2138697506561677E-3"/>
                </c:manualLayout>
              </c:layout>
              <c:tx>
                <c:rich>
                  <a:bodyPr rot="0" spcFirstLastPara="1" vertOverflow="overflow" horzOverflow="overflow" vert="horz" wrap="square" lIns="91440" tIns="19050" rIns="91440" bIns="19050" anchor="ctr" anchorCtr="1">
                    <a:spAutoFit/>
                  </a:bodyPr>
                  <a:lstStyle/>
                  <a:p>
                    <a:pPr>
                      <a:defRPr sz="2200" b="1" i="0" u="none" strike="noStrike" kern="1200" baseline="0">
                        <a:solidFill>
                          <a:schemeClr val="bg1"/>
                        </a:solidFill>
                        <a:latin typeface="Century Gothic" panose="020B0502020202020204" pitchFamily="34" charset="0"/>
                        <a:ea typeface="+mn-ea"/>
                        <a:cs typeface="+mn-cs"/>
                      </a:defRPr>
                    </a:pPr>
                    <a:fld id="{98A6F84B-C68E-CD42-A36F-6187E9A1DD90}" type="CATEGORYNAME">
                      <a:rPr lang="en-US">
                        <a:solidFill>
                          <a:schemeClr val="bg1"/>
                        </a:solidFill>
                      </a:rPr>
                      <a:pPr>
                        <a:defRPr sz="2200" b="1" i="0" u="none" strike="noStrike" kern="1200" baseline="0">
                          <a:solidFill>
                            <a:schemeClr val="bg1"/>
                          </a:solidFill>
                          <a:latin typeface="Century Gothic" panose="020B0502020202020204" pitchFamily="34" charset="0"/>
                          <a:ea typeface="+mn-ea"/>
                          <a:cs typeface="+mn-cs"/>
                        </a:defRPr>
                      </a:pPr>
                      <a:t>[CATEGORY NAME]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B38F-C541-9EF2-74D452EA1CC4}"/>
                </c:ext>
              </c:extLst>
            </c:dLbl>
            <c:dLbl>
              <c:idx val="2"/>
              <c:layout>
                <c:manualLayout>
                  <c:x val="-2.1437094125547969E-3"/>
                  <c:y val="-0.10417236307000087"/>
                </c:manualLayout>
              </c:layout>
              <c:tx>
                <c:rich>
                  <a:bodyPr rot="0" spcFirstLastPara="1" vertOverflow="overflow" horzOverflow="overflow" vert="horz" wrap="square" lIns="91440" tIns="19050" rIns="91440" bIns="19050" anchor="ctr" anchorCtr="1">
                    <a:noAutofit/>
                  </a:bodyPr>
                  <a:lstStyle/>
                  <a:p>
                    <a:pPr>
                      <a:defRPr sz="2200" b="1" i="0" u="none" strike="noStrike" kern="1200" baseline="0">
                        <a:solidFill>
                          <a:srgbClr val="FFFF00"/>
                        </a:solidFill>
                        <a:latin typeface="Century Gothic" panose="020B0502020202020204" pitchFamily="34" charset="0"/>
                        <a:ea typeface="+mn-ea"/>
                        <a:cs typeface="+mn-cs"/>
                      </a:defRPr>
                    </a:pPr>
                    <a:fld id="{E33FB759-F527-624B-9DD8-B9AE406BA886}" type="CATEGORYNAME">
                      <a:rPr lang="en-US">
                        <a:solidFill>
                          <a:schemeClr val="bg1"/>
                        </a:solidFill>
                      </a:rPr>
                      <a:pPr>
                        <a:defRPr sz="2200" b="1" i="0" u="none" strike="noStrike" kern="1200" baseline="0">
                          <a:solidFill>
                            <a:srgbClr val="FFFF00"/>
                          </a:solidFill>
                          <a:latin typeface="Century Gothic" panose="020B0502020202020204" pitchFamily="34" charset="0"/>
                          <a:ea typeface="+mn-ea"/>
                          <a:cs typeface="+mn-cs"/>
                        </a:defRPr>
                      </a:pPr>
                      <a:t>[CATEGORY NAME]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6735578869959089"/>
                      <c:h val="0.15316570044129099"/>
                    </c:manualLayout>
                  </c15:layout>
                  <c15:dlblFieldTable/>
                  <c15:showDataLabelsRange val="0"/>
                </c:ext>
                <c:ext xmlns:c16="http://schemas.microsoft.com/office/drawing/2014/chart" uri="{C3380CC4-5D6E-409C-BE32-E72D297353CC}">
                  <c16:uniqueId val="{00000005-B38F-C541-9EF2-74D452EA1CC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91440" tIns="19050" rIns="91440" bIns="19050" anchor="ctr" anchorCtr="1">
                <a:spAutoFit/>
              </a:bodyPr>
              <a:lstStyle/>
              <a:p>
                <a:pPr>
                  <a:defRPr sz="2200" b="1" i="0" u="none" strike="noStrike" kern="1200" baseline="0">
                    <a:solidFill>
                      <a:srgbClr val="FFFF00"/>
                    </a:solidFill>
                    <a:latin typeface="Century Gothic" panose="020B0502020202020204" pitchFamily="34" charset="0"/>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FREQUENCIES!$K$16:$K$18</c:f>
              <c:strCache>
                <c:ptCount val="3"/>
                <c:pt idx="0">
                  <c:v>Female 44%</c:v>
                </c:pt>
                <c:pt idx="1">
                  <c:v>Male 55%</c:v>
                </c:pt>
                <c:pt idx="2">
                  <c:v>Other 1%</c:v>
                </c:pt>
              </c:strCache>
            </c:strRef>
          </c:cat>
          <c:val>
            <c:numRef>
              <c:f>FREQUENCIES!$L$16:$L$18</c:f>
              <c:numCache>
                <c:formatCode>General</c:formatCode>
                <c:ptCount val="3"/>
                <c:pt idx="0">
                  <c:v>0.44</c:v>
                </c:pt>
                <c:pt idx="1">
                  <c:v>0.55000000000000004</c:v>
                </c:pt>
                <c:pt idx="2">
                  <c:v>5.7967959527824619E-3</c:v>
                </c:pt>
              </c:numCache>
            </c:numRef>
          </c:val>
          <c:extLst>
            <c:ext xmlns:c16="http://schemas.microsoft.com/office/drawing/2014/chart" uri="{C3380CC4-5D6E-409C-BE32-E72D297353CC}">
              <c16:uniqueId val="{00000006-B38F-C541-9EF2-74D452EA1CC4}"/>
            </c:ext>
          </c:extLst>
        </c:ser>
        <c:dLbls>
          <c:dLblPos val="ctr"/>
          <c:showLegendKey val="0"/>
          <c:showVal val="0"/>
          <c:showCatName val="0"/>
          <c:showSerName val="0"/>
          <c:showPercent val="1"/>
          <c:showBubbleSize val="0"/>
          <c:showLeaderLines val="1"/>
        </c:dLbls>
        <c:firstSliceAng val="180"/>
      </c:pieChart>
      <c:spPr>
        <a:noFill/>
        <a:ln>
          <a:noFill/>
        </a:ln>
        <a:effectLst/>
      </c:spPr>
    </c:plotArea>
    <c:plotVisOnly val="1"/>
    <c:dispBlanksAs val="gap"/>
    <c:showDLblsOverMax val="0"/>
  </c:chart>
  <c:spPr>
    <a:noFill/>
    <a:ln w="9525" cap="flat" cmpd="sng" algn="ctr">
      <a:noFill/>
      <a:round/>
    </a:ln>
    <a:effectLst/>
  </c:spPr>
  <c:txPr>
    <a:bodyPr>
      <a:spAutoFit/>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8851540616246"/>
          <c:y val="8.5714285714285715E-2"/>
          <c:w val="0.52240896358543421"/>
          <c:h val="0.88809523809523805"/>
        </c:manualLayout>
      </c:layout>
      <c:pieChart>
        <c:varyColors val="1"/>
        <c:ser>
          <c:idx val="0"/>
          <c:order val="0"/>
          <c:dPt>
            <c:idx val="0"/>
            <c:bubble3D val="0"/>
            <c:spPr>
              <a:solidFill>
                <a:srgbClr val="F8BD4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8D4-C049-A151-C2954DFFBAA3}"/>
              </c:ext>
            </c:extLst>
          </c:dPt>
          <c:dPt>
            <c:idx val="1"/>
            <c:bubble3D val="0"/>
            <c:spPr>
              <a:solidFill>
                <a:srgbClr val="6BA54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8D4-C049-A151-C2954DFFBAA3}"/>
              </c:ext>
            </c:extLst>
          </c:dPt>
          <c:dPt>
            <c:idx val="2"/>
            <c:bubble3D val="0"/>
            <c:spPr>
              <a:solidFill>
                <a:srgbClr val="DF753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8D4-C049-A151-C2954DFFBAA3}"/>
              </c:ext>
            </c:extLst>
          </c:dPt>
          <c:dPt>
            <c:idx val="3"/>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8D4-C049-A151-C2954DFFBAA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8D4-C049-A151-C2954DFFBAA3}"/>
              </c:ext>
            </c:extLst>
          </c:dPt>
          <c:dPt>
            <c:idx val="5"/>
            <c:bubble3D val="0"/>
            <c:spPr>
              <a:solidFill>
                <a:srgbClr val="2067A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8D4-C049-A151-C2954DFFBAA3}"/>
              </c:ext>
            </c:extLst>
          </c:dPt>
          <c:dLbls>
            <c:dLbl>
              <c:idx val="0"/>
              <c:layout>
                <c:manualLayout>
                  <c:x val="5.8333884734996363E-3"/>
                  <c:y val="-1.6599362579677542E-2"/>
                </c:manualLayout>
              </c:layout>
              <c:tx>
                <c:rich>
                  <a:bodyPr/>
                  <a:lstStyle/>
                  <a:p>
                    <a:fld id="{D80FAE6D-D231-6749-BEEC-BCC8F12FF63F}"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D4-C049-A151-C2954DFFBAA3}"/>
                </c:ext>
              </c:extLst>
            </c:dLbl>
            <c:dLbl>
              <c:idx val="1"/>
              <c:layout>
                <c:manualLayout>
                  <c:x val="-3.6821865339587971E-2"/>
                  <c:y val="8.4725293811373129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lt1"/>
                        </a:solidFill>
                        <a:latin typeface="Century Gothic" panose="020B0502020202020204" pitchFamily="34" charset="0"/>
                        <a:ea typeface="+mn-ea"/>
                        <a:cs typeface="+mn-cs"/>
                      </a:defRPr>
                    </a:pPr>
                    <a:fld id="{5DA236A1-C073-054F-AE4F-76E84439842A}" type="CATEGORYNAME">
                      <a:rPr lang="en-US"/>
                      <a:pPr>
                        <a:defRPr sz="2200">
                          <a:latin typeface="Century Gothic" panose="020B0502020202020204" pitchFamily="34" charset="0"/>
                        </a:defRPr>
                      </a:pPr>
                      <a:t>[CATEGORY NAME]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lt1"/>
                      </a:solidFill>
                      <a:latin typeface="Century Gothic" panose="020B0502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001989225031082"/>
                      <c:h val="0.16913243989121271"/>
                    </c:manualLayout>
                  </c15:layout>
                  <c15:dlblFieldTable/>
                  <c15:showDataLabelsRange val="0"/>
                </c:ext>
                <c:ext xmlns:c16="http://schemas.microsoft.com/office/drawing/2014/chart" uri="{C3380CC4-5D6E-409C-BE32-E72D297353CC}">
                  <c16:uniqueId val="{00000003-18D4-C049-A151-C2954DFFBAA3}"/>
                </c:ext>
              </c:extLst>
            </c:dLbl>
            <c:dLbl>
              <c:idx val="2"/>
              <c:layout>
                <c:manualLayout>
                  <c:x val="-6.0165861620238646E-2"/>
                  <c:y val="-2.4415448068991551E-2"/>
                </c:manualLayout>
              </c:layout>
              <c:tx>
                <c:rich>
                  <a:bodyPr/>
                  <a:lstStyle/>
                  <a:p>
                    <a:fld id="{AF7BE9F4-3E2D-8D49-8437-1E289124B1B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8D4-C049-A151-C2954DFFBAA3}"/>
                </c:ext>
              </c:extLst>
            </c:dLbl>
            <c:dLbl>
              <c:idx val="3"/>
              <c:layout>
                <c:manualLayout>
                  <c:x val="2.1182536006528543E-2"/>
                  <c:y val="-5.0204724409448821E-2"/>
                </c:manualLayout>
              </c:layout>
              <c:tx>
                <c:rich>
                  <a:bodyPr/>
                  <a:lstStyle/>
                  <a:p>
                    <a:fld id="{25464EE7-24DC-264C-B173-713A156EA6E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8D4-C049-A151-C2954DFFBAA3}"/>
                </c:ext>
              </c:extLst>
            </c:dLbl>
            <c:dLbl>
              <c:idx val="4"/>
              <c:layout>
                <c:manualLayout>
                  <c:x val="0.1008351529588213"/>
                  <c:y val="7.6902887139108046E-3"/>
                </c:manualLayout>
              </c:layout>
              <c:tx>
                <c:rich>
                  <a:bodyPr/>
                  <a:lstStyle/>
                  <a:p>
                    <a:fld id="{E47ED8A3-2EE3-0842-81A7-3A8E2AE52504}"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8D4-C049-A151-C2954DFFBAA3}"/>
                </c:ext>
              </c:extLst>
            </c:dLbl>
            <c:dLbl>
              <c:idx val="5"/>
              <c:layout>
                <c:manualLayout>
                  <c:x val="-4.952579456979642E-3"/>
                  <c:y val="1.4982377202849628E-2"/>
                </c:manualLayout>
              </c:layout>
              <c:tx>
                <c:rich>
                  <a:bodyPr/>
                  <a:lstStyle/>
                  <a:p>
                    <a:fld id="{642825C5-404C-2B43-8644-40666C88A94E}"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8D4-C049-A151-C2954DFFBAA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lt1"/>
                    </a:solidFill>
                    <a:latin typeface="Century Gothic" panose="020B0502020202020204" pitchFamily="34" charset="0"/>
                    <a:ea typeface="+mn-ea"/>
                    <a:cs typeface="+mn-cs"/>
                  </a:defRPr>
                </a:pPr>
                <a:endParaRPr lang="en-US"/>
              </a:p>
            </c:txPr>
            <c:dLblPos val="ctr"/>
            <c:showLegendKey val="0"/>
            <c:showVal val="0"/>
            <c:showCatName val="1"/>
            <c:showSerName val="0"/>
            <c:showPercent val="1"/>
            <c:showBubbleSize val="0"/>
            <c:showLeaderLines val="1"/>
            <c:leaderLines>
              <c:spPr>
                <a:ln w="15875">
                  <a:solidFill>
                    <a:schemeClr val="bg1"/>
                  </a:solidFill>
                </a:ln>
                <a:effectLst/>
              </c:spPr>
            </c:leaderLines>
            <c:extLst>
              <c:ext xmlns:c15="http://schemas.microsoft.com/office/drawing/2012/chart" uri="{CE6537A1-D6FC-4f65-9D91-7224C49458BB}"/>
            </c:extLst>
          </c:dLbls>
          <c:cat>
            <c:strRef>
              <c:f>FREQUENCIES!$K$24:$K$29</c:f>
              <c:strCache>
                <c:ptCount val="6"/>
                <c:pt idx="0">
                  <c:v>Under 21  1%</c:v>
                </c:pt>
                <c:pt idx="1">
                  <c:v>21 to 30   8%</c:v>
                </c:pt>
                <c:pt idx="2">
                  <c:v>31 to 40   21%</c:v>
                </c:pt>
                <c:pt idx="3">
                  <c:v>41 to 50   22%</c:v>
                </c:pt>
                <c:pt idx="4">
                  <c:v>51 to 60   22%</c:v>
                </c:pt>
                <c:pt idx="5">
                  <c:v>Over 60   26%</c:v>
                </c:pt>
              </c:strCache>
            </c:strRef>
          </c:cat>
          <c:val>
            <c:numRef>
              <c:f>FREQUENCIES!$L$24:$L$29</c:f>
              <c:numCache>
                <c:formatCode>General</c:formatCode>
                <c:ptCount val="6"/>
                <c:pt idx="0">
                  <c:v>9.4652649226363034E-3</c:v>
                </c:pt>
                <c:pt idx="1">
                  <c:v>7.890049247319339E-2</c:v>
                </c:pt>
                <c:pt idx="2">
                  <c:v>0.20823582829799867</c:v>
                </c:pt>
                <c:pt idx="3">
                  <c:v>0.22154308267262757</c:v>
                </c:pt>
                <c:pt idx="4">
                  <c:v>0.21794558345848905</c:v>
                </c:pt>
                <c:pt idx="5">
                  <c:v>0.26390974817505503</c:v>
                </c:pt>
              </c:numCache>
            </c:numRef>
          </c:val>
          <c:extLst>
            <c:ext xmlns:c16="http://schemas.microsoft.com/office/drawing/2014/chart" uri="{C3380CC4-5D6E-409C-BE32-E72D297353CC}">
              <c16:uniqueId val="{0000000C-18D4-C049-A151-C2954DFFBAA3}"/>
            </c:ext>
          </c:extLst>
        </c:ser>
        <c:dLbls>
          <c:dLblPos val="ctr"/>
          <c:showLegendKey val="0"/>
          <c:showVal val="0"/>
          <c:showCatName val="0"/>
          <c:showSerName val="0"/>
          <c:showPercent val="1"/>
          <c:showBubbleSize val="0"/>
          <c:showLeaderLines val="1"/>
        </c:dLbls>
        <c:firstSliceAng val="4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8851540616246"/>
          <c:y val="8.5714285714285715E-2"/>
          <c:w val="0.52240896358543421"/>
          <c:h val="0.88809523809523805"/>
        </c:manualLayout>
      </c:layout>
      <c:pieChart>
        <c:varyColors val="1"/>
        <c:dLbls>
          <c:dLblPos val="ctr"/>
          <c:showLegendKey val="0"/>
          <c:showVal val="0"/>
          <c:showCatName val="0"/>
          <c:showSerName val="0"/>
          <c:showPercent val="1"/>
          <c:showBubbleSize val="0"/>
          <c:showLeaderLines val="0"/>
        </c:dLbls>
        <c:firstSliceAng val="4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1">
                  <a:alpha val="85000"/>
                </a:schemeClr>
              </a:solidFill>
              <a:ln w="9525" cap="flat" cmpd="sng" algn="ctr">
                <a:noFill/>
                <a:round/>
              </a:ln>
              <a:effectLst/>
            </c:spPr>
            <c:extLst>
              <c:ext xmlns:c16="http://schemas.microsoft.com/office/drawing/2014/chart" uri="{C3380CC4-5D6E-409C-BE32-E72D297353CC}">
                <c16:uniqueId val="{00000001-5569-C147-BBE4-060F3B4B1F85}"/>
              </c:ext>
            </c:extLst>
          </c:dPt>
          <c:dLbls>
            <c:delete val="1"/>
          </c:dLbls>
          <c:cat>
            <c:strRef>
              <c:f>'[Chart in Microsoft PowerPoint]FREQUENCIES'!$K$60:$K$65</c:f>
              <c:strCache>
                <c:ptCount val="6"/>
                <c:pt idx="0">
                  <c:v>Employed full-time  57%</c:v>
                </c:pt>
                <c:pt idx="1">
                  <c:v>Retired  16%</c:v>
                </c:pt>
                <c:pt idx="2">
                  <c:v>Employed part-time  14%</c:v>
                </c:pt>
                <c:pt idx="3">
                  <c:v>Unemployed  9%</c:v>
                </c:pt>
                <c:pt idx="4">
                  <c:v>Homemaker  5%</c:v>
                </c:pt>
                <c:pt idx="5">
                  <c:v>Student  5%</c:v>
                </c:pt>
              </c:strCache>
            </c:strRef>
          </c:cat>
          <c:val>
            <c:numRef>
              <c:f>'[Chart in Microsoft PowerPoint]FREQUENCIES'!$L$60:$L$65</c:f>
              <c:numCache>
                <c:formatCode>General</c:formatCode>
                <c:ptCount val="6"/>
                <c:pt idx="0">
                  <c:v>0.57370825359590094</c:v>
                </c:pt>
                <c:pt idx="1">
                  <c:v>0.16019507376998579</c:v>
                </c:pt>
                <c:pt idx="2">
                  <c:v>0.13682943391567381</c:v>
                </c:pt>
                <c:pt idx="3">
                  <c:v>9.3524291622939681E-2</c:v>
                </c:pt>
                <c:pt idx="4">
                  <c:v>4.5897894931785914E-2</c:v>
                </c:pt>
                <c:pt idx="5">
                  <c:v>4.7101672942774245E-2</c:v>
                </c:pt>
              </c:numCache>
            </c:numRef>
          </c:val>
          <c:extLst>
            <c:ext xmlns:c16="http://schemas.microsoft.com/office/drawing/2014/chart" uri="{C3380CC4-5D6E-409C-BE32-E72D297353CC}">
              <c16:uniqueId val="{00000000-5569-C147-BBE4-060F3B4B1F85}"/>
            </c:ext>
          </c:extLst>
        </c:ser>
        <c:dLbls>
          <c:dLblPos val="inEnd"/>
          <c:showLegendKey val="0"/>
          <c:showVal val="1"/>
          <c:showCatName val="0"/>
          <c:showSerName val="0"/>
          <c:showPercent val="0"/>
          <c:showBubbleSize val="0"/>
        </c:dLbls>
        <c:gapWidth val="65"/>
        <c:axId val="743051904"/>
        <c:axId val="743052560"/>
      </c:barChart>
      <c:catAx>
        <c:axId val="7430519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tx1"/>
                </a:solidFill>
                <a:latin typeface="Century Gothic" panose="020B0502020202020204" pitchFamily="34" charset="0"/>
                <a:ea typeface="+mn-ea"/>
                <a:cs typeface="+mn-cs"/>
              </a:defRPr>
            </a:pPr>
            <a:endParaRPr lang="en-US"/>
          </a:p>
        </c:txPr>
        <c:crossAx val="743052560"/>
        <c:crosses val="autoZero"/>
        <c:auto val="1"/>
        <c:lblAlgn val="ctr"/>
        <c:lblOffset val="100"/>
        <c:noMultiLvlLbl val="0"/>
      </c:catAx>
      <c:valAx>
        <c:axId val="743052560"/>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7430519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8851540616246"/>
          <c:y val="8.5714285714285715E-2"/>
          <c:w val="0.52240896358543421"/>
          <c:h val="0.88809523809523805"/>
        </c:manualLayout>
      </c:layout>
      <c:pieChart>
        <c:varyColors val="1"/>
        <c:dLbls>
          <c:dLblPos val="ctr"/>
          <c:showLegendKey val="0"/>
          <c:showVal val="0"/>
          <c:showCatName val="0"/>
          <c:showSerName val="0"/>
          <c:showPercent val="1"/>
          <c:showBubbleSize val="0"/>
          <c:showLeaderLines val="0"/>
        </c:dLbls>
        <c:firstSliceAng val="4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lt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FREQUENCIES!$K$195:$K$200</c:f>
              <c:strCache>
                <c:ptCount val="6"/>
                <c:pt idx="0">
                  <c:v>&lt;1 Year </c:v>
                </c:pt>
                <c:pt idx="1">
                  <c:v>1 to 5 Years</c:v>
                </c:pt>
                <c:pt idx="2">
                  <c:v>6 to 10 Years</c:v>
                </c:pt>
                <c:pt idx="3">
                  <c:v>11 to 15 Years</c:v>
                </c:pt>
                <c:pt idx="4">
                  <c:v>16 to 20 Years</c:v>
                </c:pt>
                <c:pt idx="5">
                  <c:v>&gt; 20 Years</c:v>
                </c:pt>
              </c:strCache>
            </c:strRef>
          </c:cat>
          <c:val>
            <c:numRef>
              <c:f>FREQUENCIES!$L$195:$L$200</c:f>
              <c:numCache>
                <c:formatCode>0%</c:formatCode>
                <c:ptCount val="6"/>
                <c:pt idx="0">
                  <c:v>0.12618735669832951</c:v>
                </c:pt>
                <c:pt idx="1">
                  <c:v>0.25929413691451031</c:v>
                </c:pt>
                <c:pt idx="2">
                  <c:v>0.13793809367834917</c:v>
                </c:pt>
                <c:pt idx="3">
                  <c:v>9.4947592531935798E-2</c:v>
                </c:pt>
                <c:pt idx="4">
                  <c:v>8.0248935473304944E-2</c:v>
                </c:pt>
                <c:pt idx="5">
                  <c:v>0.30138388470357025</c:v>
                </c:pt>
              </c:numCache>
            </c:numRef>
          </c:val>
          <c:extLst>
            <c:ext xmlns:c16="http://schemas.microsoft.com/office/drawing/2014/chart" uri="{C3380CC4-5D6E-409C-BE32-E72D297353CC}">
              <c16:uniqueId val="{00000000-D1F2-D94A-9342-08B2C2F2E787}"/>
            </c:ext>
          </c:extLst>
        </c:ser>
        <c:dLbls>
          <c:dLblPos val="inEnd"/>
          <c:showLegendKey val="0"/>
          <c:showVal val="1"/>
          <c:showCatName val="0"/>
          <c:showSerName val="0"/>
          <c:showPercent val="0"/>
          <c:showBubbleSize val="0"/>
        </c:dLbls>
        <c:gapWidth val="36"/>
        <c:axId val="737145152"/>
        <c:axId val="737140560"/>
      </c:barChart>
      <c:catAx>
        <c:axId val="737145152"/>
        <c:scaling>
          <c:orientation val="minMax"/>
        </c:scaling>
        <c:delete val="0"/>
        <c:axPos val="b"/>
        <c:numFmt formatCode="General" sourceLinked="1"/>
        <c:majorTickMark val="none"/>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cap="all" baseline="0">
                <a:solidFill>
                  <a:schemeClr val="tx1"/>
                </a:solidFill>
                <a:latin typeface="Century Gothic" panose="020B0502020202020204" pitchFamily="34" charset="0"/>
                <a:ea typeface="+mn-ea"/>
                <a:cs typeface="+mn-cs"/>
              </a:defRPr>
            </a:pPr>
            <a:endParaRPr lang="en-US"/>
          </a:p>
        </c:txPr>
        <c:crossAx val="737140560"/>
        <c:crosses val="autoZero"/>
        <c:auto val="1"/>
        <c:lblAlgn val="ctr"/>
        <c:lblOffset val="100"/>
        <c:noMultiLvlLbl val="0"/>
      </c:catAx>
      <c:valAx>
        <c:axId val="73714056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737145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8851540616246"/>
          <c:y val="8.5714285714285715E-2"/>
          <c:w val="0.52240896358543421"/>
          <c:h val="0.88809523809523805"/>
        </c:manualLayout>
      </c:layout>
      <c:pieChart>
        <c:varyColors val="1"/>
        <c:dLbls>
          <c:dLblPos val="ctr"/>
          <c:showLegendKey val="0"/>
          <c:showVal val="0"/>
          <c:showCatName val="0"/>
          <c:showSerName val="0"/>
          <c:showPercent val="1"/>
          <c:showBubbleSize val="0"/>
          <c:showLeaderLines val="0"/>
        </c:dLbls>
        <c:firstSliceAng val="4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elete val="1"/>
          </c:dLbls>
          <c:cat>
            <c:strRef>
              <c:f>FREQUENCIES!$K$315:$K$320</c:f>
              <c:strCache>
                <c:ptCount val="6"/>
                <c:pt idx="0">
                  <c:v>Stable Housing  72%</c:v>
                </c:pt>
                <c:pt idx="1">
                  <c:v>Employment  74%</c:v>
                </c:pt>
                <c:pt idx="2">
                  <c:v>Education advancement  50%</c:v>
                </c:pt>
                <c:pt idx="3">
                  <c:v>Social connectedness  86%</c:v>
                </c:pt>
                <c:pt idx="4">
                  <c:v>Family relationships  89%</c:v>
                </c:pt>
                <c:pt idx="5">
                  <c:v>Hobbies/interests  76%</c:v>
                </c:pt>
              </c:strCache>
            </c:strRef>
          </c:cat>
          <c:val>
            <c:numRef>
              <c:f>FREQUENCIES!$L$315:$L$320</c:f>
              <c:numCache>
                <c:formatCode>General</c:formatCode>
                <c:ptCount val="6"/>
                <c:pt idx="0">
                  <c:v>0.72212744606121426</c:v>
                </c:pt>
                <c:pt idx="1">
                  <c:v>0.73524000669008194</c:v>
                </c:pt>
                <c:pt idx="2">
                  <c:v>0.50118748954674697</c:v>
                </c:pt>
                <c:pt idx="3">
                  <c:v>0.8603445392206055</c:v>
                </c:pt>
                <c:pt idx="4">
                  <c:v>0.88596755310252551</c:v>
                </c:pt>
                <c:pt idx="5">
                  <c:v>0.75654791771199192</c:v>
                </c:pt>
              </c:numCache>
            </c:numRef>
          </c:val>
          <c:extLst>
            <c:ext xmlns:c16="http://schemas.microsoft.com/office/drawing/2014/chart" uri="{C3380CC4-5D6E-409C-BE32-E72D297353CC}">
              <c16:uniqueId val="{00000000-086D-C94D-9E36-353556FD74DB}"/>
            </c:ext>
          </c:extLst>
        </c:ser>
        <c:dLbls>
          <c:dLblPos val="inEnd"/>
          <c:showLegendKey val="0"/>
          <c:showVal val="1"/>
          <c:showCatName val="0"/>
          <c:showSerName val="0"/>
          <c:showPercent val="0"/>
          <c:showBubbleSize val="0"/>
        </c:dLbls>
        <c:gapWidth val="65"/>
        <c:axId val="694812952"/>
        <c:axId val="694808360"/>
      </c:barChart>
      <c:catAx>
        <c:axId val="69481295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tx1"/>
                </a:solidFill>
                <a:latin typeface="Century Gothic" panose="020B0502020202020204" pitchFamily="34" charset="0"/>
                <a:ea typeface="+mn-ea"/>
                <a:cs typeface="+mn-cs"/>
              </a:defRPr>
            </a:pPr>
            <a:endParaRPr lang="en-US"/>
          </a:p>
        </c:txPr>
        <c:crossAx val="694808360"/>
        <c:crosses val="autoZero"/>
        <c:auto val="1"/>
        <c:lblAlgn val="ctr"/>
        <c:lblOffset val="100"/>
        <c:noMultiLvlLbl val="0"/>
      </c:catAx>
      <c:valAx>
        <c:axId val="694808360"/>
        <c:scaling>
          <c:orientation val="minMax"/>
        </c:scaling>
        <c:delete val="1"/>
        <c:axPos val="t"/>
        <c:numFmt formatCode="General" sourceLinked="1"/>
        <c:majorTickMark val="none"/>
        <c:minorTickMark val="none"/>
        <c:tickLblPos val="nextTo"/>
        <c:crossAx val="6948129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65FF1-4418-C54A-A239-0A50706A6701}" type="datetimeFigureOut">
              <a:t>1/12/26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A2A3-FD21-5149-AC64-0E4D4EF4B55C}" type="slidenum">
              <a:t>‹#›</a:t>
            </a:fld>
            <a:endParaRPr lang="en-US"/>
          </a:p>
        </p:txBody>
      </p:sp>
    </p:spTree>
    <p:extLst>
      <p:ext uri="{BB962C8B-B14F-4D97-AF65-F5344CB8AC3E}">
        <p14:creationId xmlns:p14="http://schemas.microsoft.com/office/powerpoint/2010/main" val="264440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EA2A3-FD21-5149-AC64-0E4D4EF4B55C}" type="slidenum">
              <a:t>1</a:t>
            </a:fld>
            <a:endParaRPr lang="en-US"/>
          </a:p>
        </p:txBody>
      </p:sp>
    </p:spTree>
    <p:extLst>
      <p:ext uri="{BB962C8B-B14F-4D97-AF65-F5344CB8AC3E}">
        <p14:creationId xmlns:p14="http://schemas.microsoft.com/office/powerpoint/2010/main" val="82441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NAWS serves the global NA Fellowship, as the meeting data represented on this graph demonstrates. The top line above the blue shows the trend for all of NA. The good news is that we are growing. </a:t>
            </a:r>
          </a:p>
          <a:p>
            <a:endParaRPr lang="en-US"/>
          </a:p>
        </p:txBody>
      </p:sp>
      <p:sp>
        <p:nvSpPr>
          <p:cNvPr id="4" name="Slide Number Placeholder 3"/>
          <p:cNvSpPr>
            <a:spLocks noGrp="1"/>
          </p:cNvSpPr>
          <p:nvPr>
            <p:ph type="sldNum" sz="quarter" idx="5"/>
          </p:nvPr>
        </p:nvSpPr>
        <p:spPr/>
        <p:txBody>
          <a:bodyPr/>
          <a:lstStyle/>
          <a:p>
            <a:fld id="{1EDEA2A3-FD21-5149-AC64-0E4D4EF4B55C}" type="slidenum">
              <a:t>7</a:t>
            </a:fld>
            <a:endParaRPr lang="en-US"/>
          </a:p>
        </p:txBody>
      </p:sp>
    </p:spTree>
    <p:extLst>
      <p:ext uri="{BB962C8B-B14F-4D97-AF65-F5344CB8AC3E}">
        <p14:creationId xmlns:p14="http://schemas.microsoft.com/office/powerpoint/2010/main" val="92384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Literature – printed tool to reaffirm or transmit key core principles.</a:t>
            </a:r>
          </a:p>
          <a:p>
            <a:endParaRPr lang="en-US"/>
          </a:p>
        </p:txBody>
      </p:sp>
      <p:sp>
        <p:nvSpPr>
          <p:cNvPr id="4" name="Slide Number Placeholder 3"/>
          <p:cNvSpPr>
            <a:spLocks noGrp="1"/>
          </p:cNvSpPr>
          <p:nvPr>
            <p:ph type="sldNum" sz="quarter" idx="5"/>
          </p:nvPr>
        </p:nvSpPr>
        <p:spPr/>
        <p:txBody>
          <a:bodyPr/>
          <a:lstStyle/>
          <a:p>
            <a:fld id="{1EDEA2A3-FD21-5149-AC64-0E4D4EF4B55C}" type="slidenum">
              <a:t>18</a:t>
            </a:fld>
            <a:endParaRPr lang="en-US"/>
          </a:p>
        </p:txBody>
      </p:sp>
    </p:spTree>
    <p:extLst>
      <p:ext uri="{BB962C8B-B14F-4D97-AF65-F5344CB8AC3E}">
        <p14:creationId xmlns:p14="http://schemas.microsoft.com/office/powerpoint/2010/main" val="149457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EA2A3-FD21-5149-AC64-0E4D4EF4B55C}" type="slidenum">
              <a:rPr lang="en-US"/>
              <a:t>19</a:t>
            </a:fld>
            <a:endParaRPr lang="en-US"/>
          </a:p>
        </p:txBody>
      </p:sp>
    </p:spTree>
    <p:extLst>
      <p:ext uri="{BB962C8B-B14F-4D97-AF65-F5344CB8AC3E}">
        <p14:creationId xmlns:p14="http://schemas.microsoft.com/office/powerpoint/2010/main" val="94452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May wish to add local contact information</a:t>
            </a:r>
          </a:p>
          <a:p>
            <a:endParaRPr lang="en-US"/>
          </a:p>
        </p:txBody>
      </p:sp>
      <p:sp>
        <p:nvSpPr>
          <p:cNvPr id="4" name="Slide Number Placeholder 3"/>
          <p:cNvSpPr>
            <a:spLocks noGrp="1"/>
          </p:cNvSpPr>
          <p:nvPr>
            <p:ph type="sldNum" sz="quarter" idx="5"/>
          </p:nvPr>
        </p:nvSpPr>
        <p:spPr/>
        <p:txBody>
          <a:bodyPr/>
          <a:lstStyle/>
          <a:p>
            <a:fld id="{1EDEA2A3-FD21-5149-AC64-0E4D4EF4B55C}" type="slidenum">
              <a:t>20</a:t>
            </a:fld>
            <a:endParaRPr lang="en-US"/>
          </a:p>
        </p:txBody>
      </p:sp>
    </p:spTree>
    <p:extLst>
      <p:ext uri="{BB962C8B-B14F-4D97-AF65-F5344CB8AC3E}">
        <p14:creationId xmlns:p14="http://schemas.microsoft.com/office/powerpoint/2010/main" val="2745755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EB58B5-D811-CED2-2319-DD67EA6E2901}"/>
              </a:ext>
            </a:extLst>
          </p:cNvPr>
          <p:cNvSpPr>
            <a:spLocks noGrp="1"/>
          </p:cNvSpPr>
          <p:nvPr>
            <p:ph type="ctrTitle"/>
          </p:nvPr>
        </p:nvSpPr>
        <p:spPr>
          <a:xfrm>
            <a:off x="5953919" y="907604"/>
            <a:ext cx="5122127" cy="2387600"/>
          </a:xfrm>
        </p:spPr>
        <p:txBody>
          <a:bodyPr anchor="b"/>
          <a:lstStyle>
            <a:lvl1pPr algn="ctr">
              <a:defRPr sz="6000"/>
            </a:lvl1pPr>
          </a:lstStyle>
          <a:p>
            <a:r>
              <a:rPr lang="en-US" dirty="0"/>
              <a:t>Click to edit Master title style</a:t>
            </a:r>
          </a:p>
        </p:txBody>
      </p:sp>
      <p:sp>
        <p:nvSpPr>
          <p:cNvPr id="8" name="Subtitle 2">
            <a:extLst>
              <a:ext uri="{FF2B5EF4-FFF2-40B4-BE49-F238E27FC236}">
                <a16:creationId xmlns:a16="http://schemas.microsoft.com/office/drawing/2014/main" id="{E42585F1-1519-82A8-8EC6-7B21FAA55CE0}"/>
              </a:ext>
            </a:extLst>
          </p:cNvPr>
          <p:cNvSpPr>
            <a:spLocks noGrp="1"/>
          </p:cNvSpPr>
          <p:nvPr>
            <p:ph type="subTitle" idx="1"/>
          </p:nvPr>
        </p:nvSpPr>
        <p:spPr>
          <a:xfrm>
            <a:off x="5953919" y="3387279"/>
            <a:ext cx="512212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descr="A blue and green circle on a black background&#10;&#10;Description automatically generated">
            <a:extLst>
              <a:ext uri="{FF2B5EF4-FFF2-40B4-BE49-F238E27FC236}">
                <a16:creationId xmlns:a16="http://schemas.microsoft.com/office/drawing/2014/main" id="{5B7A9675-4576-C241-6E25-96D4850B5728}"/>
              </a:ext>
            </a:extLst>
          </p:cNvPr>
          <p:cNvPicPr>
            <a:picLocks noChangeAspect="1"/>
          </p:cNvPicPr>
          <p:nvPr userDrawn="1"/>
        </p:nvPicPr>
        <p:blipFill rotWithShape="1">
          <a:blip r:embed="rId2"/>
          <a:srcRect r="11229"/>
          <a:stretch/>
        </p:blipFill>
        <p:spPr>
          <a:xfrm>
            <a:off x="135019" y="0"/>
            <a:ext cx="12056981" cy="6736080"/>
          </a:xfrm>
          <a:prstGeom prst="rect">
            <a:avLst/>
          </a:prstGeom>
        </p:spPr>
      </p:pic>
      <p:pic>
        <p:nvPicPr>
          <p:cNvPr id="11" name="Picture 10" descr="A blue logo with a black background&#10;&#10;Description automatically generated">
            <a:extLst>
              <a:ext uri="{FF2B5EF4-FFF2-40B4-BE49-F238E27FC236}">
                <a16:creationId xmlns:a16="http://schemas.microsoft.com/office/drawing/2014/main" id="{42FFDAB9-2627-ED96-44B2-92BE5B8B210C}"/>
              </a:ext>
            </a:extLst>
          </p:cNvPr>
          <p:cNvPicPr>
            <a:picLocks noChangeAspect="1"/>
          </p:cNvPicPr>
          <p:nvPr userDrawn="1"/>
        </p:nvPicPr>
        <p:blipFill>
          <a:blip r:embed="rId3"/>
          <a:stretch>
            <a:fillRect/>
          </a:stretch>
        </p:blipFill>
        <p:spPr>
          <a:xfrm>
            <a:off x="1038225" y="2609850"/>
            <a:ext cx="3238500" cy="3238500"/>
          </a:xfrm>
          <a:prstGeom prst="rect">
            <a:avLst/>
          </a:prstGeom>
        </p:spPr>
      </p:pic>
    </p:spTree>
    <p:extLst>
      <p:ext uri="{BB962C8B-B14F-4D97-AF65-F5344CB8AC3E}">
        <p14:creationId xmlns:p14="http://schemas.microsoft.com/office/powerpoint/2010/main" val="59825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6EBD-4D78-53E4-24DD-CA1B588BE9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E8090-6D6F-4D57-4BD0-AFC89D776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146A9-24FD-6E83-C8DB-A8F8F0EF3C54}"/>
              </a:ext>
            </a:extLst>
          </p:cNvPr>
          <p:cNvSpPr>
            <a:spLocks noGrp="1"/>
          </p:cNvSpPr>
          <p:nvPr>
            <p:ph type="dt" sz="half" idx="10"/>
          </p:nvPr>
        </p:nvSpPr>
        <p:spPr>
          <a:xfrm>
            <a:off x="838200" y="6356350"/>
            <a:ext cx="2743200" cy="365125"/>
          </a:xfrm>
          <a:prstGeom prst="rect">
            <a:avLst/>
          </a:prstGeom>
        </p:spPr>
        <p:txBody>
          <a:bodyPr/>
          <a:lstStyle/>
          <a:p>
            <a:fld id="{FF9C89C3-EF67-5846-A7C9-5224091F7A55}" type="datetimeFigureOut">
              <a:rPr lang="en-US" smtClean="0"/>
              <a:t>1/12/26</a:t>
            </a:fld>
            <a:endParaRPr lang="en-US"/>
          </a:p>
        </p:txBody>
      </p:sp>
      <p:sp>
        <p:nvSpPr>
          <p:cNvPr id="5" name="Footer Placeholder 4">
            <a:extLst>
              <a:ext uri="{FF2B5EF4-FFF2-40B4-BE49-F238E27FC236}">
                <a16:creationId xmlns:a16="http://schemas.microsoft.com/office/drawing/2014/main" id="{4F0FF4E5-57ED-0296-9F82-86711AEDC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8DFBDA-A43C-502A-9D73-1A0D2845F179}"/>
              </a:ext>
            </a:extLst>
          </p:cNvPr>
          <p:cNvSpPr>
            <a:spLocks noGrp="1"/>
          </p:cNvSpPr>
          <p:nvPr>
            <p:ph type="sldNum" sz="quarter" idx="12"/>
          </p:nvPr>
        </p:nvSpPr>
        <p:spPr>
          <a:xfrm>
            <a:off x="8610600" y="6356350"/>
            <a:ext cx="2743200" cy="365125"/>
          </a:xfrm>
          <a:prstGeom prst="rect">
            <a:avLst/>
          </a:prstGeom>
        </p:spPr>
        <p:txBody>
          <a:bodyPr/>
          <a:lstStyle/>
          <a:p>
            <a:fld id="{A5E1EA52-F793-184F-BAB1-87CDEF090CC2}" type="slidenum">
              <a:rPr lang="en-US" smtClean="0"/>
              <a:t>‹#›</a:t>
            </a:fld>
            <a:endParaRPr lang="en-US"/>
          </a:p>
        </p:txBody>
      </p:sp>
    </p:spTree>
    <p:extLst>
      <p:ext uri="{BB962C8B-B14F-4D97-AF65-F5344CB8AC3E}">
        <p14:creationId xmlns:p14="http://schemas.microsoft.com/office/powerpoint/2010/main" val="172694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9E7E09-3760-522A-AED8-6D7F29866752}"/>
              </a:ext>
            </a:extLst>
          </p:cNvPr>
          <p:cNvPicPr>
            <a:picLocks noChangeAspect="1"/>
          </p:cNvPicPr>
          <p:nvPr userDrawn="1"/>
        </p:nvPicPr>
        <p:blipFill>
          <a:blip r:embed="rId2"/>
          <a:stretch>
            <a:fillRect/>
          </a:stretch>
        </p:blipFill>
        <p:spPr>
          <a:xfrm>
            <a:off x="-1" y="367864"/>
            <a:ext cx="12192001" cy="992982"/>
          </a:xfrm>
          <a:prstGeom prst="rect">
            <a:avLst/>
          </a:prstGeom>
        </p:spPr>
      </p:pic>
      <p:sp>
        <p:nvSpPr>
          <p:cNvPr id="2" name="Title 1">
            <a:extLst>
              <a:ext uri="{FF2B5EF4-FFF2-40B4-BE49-F238E27FC236}">
                <a16:creationId xmlns:a16="http://schemas.microsoft.com/office/drawing/2014/main" id="{8A7B5E19-D291-96EA-567B-937500A6356F}"/>
              </a:ext>
            </a:extLst>
          </p:cNvPr>
          <p:cNvSpPr>
            <a:spLocks noGrp="1"/>
          </p:cNvSpPr>
          <p:nvPr>
            <p:ph type="title"/>
          </p:nvPr>
        </p:nvSpPr>
        <p:spPr>
          <a:xfrm>
            <a:off x="0" y="201573"/>
            <a:ext cx="10515600" cy="1325563"/>
          </a:xfrm>
        </p:spPr>
        <p:txBody>
          <a:bodyPr/>
          <a:lstStyle>
            <a:lvl1pPr>
              <a:defRPr>
                <a:solidFill>
                  <a:srgbClr val="001B51"/>
                </a:solidFill>
              </a:defRPr>
            </a:lvl1pPr>
          </a:lstStyle>
          <a:p>
            <a:r>
              <a:rPr lang="en-US" dirty="0"/>
              <a:t>Click to edit Master title style</a:t>
            </a:r>
          </a:p>
        </p:txBody>
      </p:sp>
      <p:sp>
        <p:nvSpPr>
          <p:cNvPr id="19" name="Text Placeholder 2">
            <a:extLst>
              <a:ext uri="{FF2B5EF4-FFF2-40B4-BE49-F238E27FC236}">
                <a16:creationId xmlns:a16="http://schemas.microsoft.com/office/drawing/2014/main" id="{F2ED60B3-4F96-5F29-D8F6-639CCBCA759C}"/>
              </a:ext>
            </a:extLst>
          </p:cNvPr>
          <p:cNvSpPr>
            <a:spLocks noGrp="1"/>
          </p:cNvSpPr>
          <p:nvPr>
            <p:ph type="body" idx="1"/>
          </p:nvPr>
        </p:nvSpPr>
        <p:spPr>
          <a:xfrm>
            <a:off x="487710" y="1693427"/>
            <a:ext cx="10960875" cy="496300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263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5E19-D291-96EA-567B-937500A6356F}"/>
              </a:ext>
            </a:extLst>
          </p:cNvPr>
          <p:cNvSpPr>
            <a:spLocks noGrp="1"/>
          </p:cNvSpPr>
          <p:nvPr>
            <p:ph type="title"/>
          </p:nvPr>
        </p:nvSpPr>
        <p:spPr>
          <a:xfrm>
            <a:off x="0" y="201573"/>
            <a:ext cx="10515600" cy="1017627"/>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D826654-8B52-C6B1-EA77-E6037DA93B38}"/>
              </a:ext>
            </a:extLst>
          </p:cNvPr>
          <p:cNvSpPr>
            <a:spLocks noGrp="1"/>
          </p:cNvSpPr>
          <p:nvPr>
            <p:ph type="body" idx="1"/>
          </p:nvPr>
        </p:nvSpPr>
        <p:spPr>
          <a:xfrm>
            <a:off x="487710" y="1693427"/>
            <a:ext cx="10960875" cy="496300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1734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38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5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0D744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86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EEB58B5-D811-CED2-2319-DD67EA6E2901}"/>
              </a:ext>
            </a:extLst>
          </p:cNvPr>
          <p:cNvSpPr>
            <a:spLocks noGrp="1"/>
          </p:cNvSpPr>
          <p:nvPr>
            <p:ph type="ctrTitle"/>
          </p:nvPr>
        </p:nvSpPr>
        <p:spPr>
          <a:xfrm>
            <a:off x="5953919" y="907604"/>
            <a:ext cx="5122127" cy="2387600"/>
          </a:xfrm>
        </p:spPr>
        <p:txBody>
          <a:bodyPr anchor="b"/>
          <a:lstStyle>
            <a:lvl1pPr algn="ctr">
              <a:defRPr sz="6000"/>
            </a:lvl1pPr>
          </a:lstStyle>
          <a:p>
            <a:r>
              <a:rPr lang="en-US" dirty="0"/>
              <a:t>Click to edit Master title style</a:t>
            </a:r>
          </a:p>
        </p:txBody>
      </p:sp>
      <p:sp>
        <p:nvSpPr>
          <p:cNvPr id="8" name="Subtitle 2">
            <a:extLst>
              <a:ext uri="{FF2B5EF4-FFF2-40B4-BE49-F238E27FC236}">
                <a16:creationId xmlns:a16="http://schemas.microsoft.com/office/drawing/2014/main" id="{E42585F1-1519-82A8-8EC6-7B21FAA55CE0}"/>
              </a:ext>
            </a:extLst>
          </p:cNvPr>
          <p:cNvSpPr>
            <a:spLocks noGrp="1"/>
          </p:cNvSpPr>
          <p:nvPr>
            <p:ph type="subTitle" idx="1"/>
          </p:nvPr>
        </p:nvSpPr>
        <p:spPr>
          <a:xfrm>
            <a:off x="5953919" y="3387279"/>
            <a:ext cx="512212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descr="A blue and green circle on a black background&#10;&#10;Description automatically generated">
            <a:extLst>
              <a:ext uri="{FF2B5EF4-FFF2-40B4-BE49-F238E27FC236}">
                <a16:creationId xmlns:a16="http://schemas.microsoft.com/office/drawing/2014/main" id="{5B7A9675-4576-C241-6E25-96D4850B5728}"/>
              </a:ext>
            </a:extLst>
          </p:cNvPr>
          <p:cNvPicPr>
            <a:picLocks noChangeAspect="1"/>
          </p:cNvPicPr>
          <p:nvPr userDrawn="1"/>
        </p:nvPicPr>
        <p:blipFill rotWithShape="1">
          <a:blip r:embed="rId2">
            <a:alphaModFix amt="50000"/>
          </a:blip>
          <a:srcRect r="11229"/>
          <a:stretch/>
        </p:blipFill>
        <p:spPr>
          <a:xfrm>
            <a:off x="135019" y="0"/>
            <a:ext cx="12056981" cy="6736080"/>
          </a:xfrm>
          <a:prstGeom prst="rect">
            <a:avLst/>
          </a:prstGeom>
          <a:effectLst>
            <a:outerShdw blurRad="50800" dist="50800" dir="5400000" algn="ctr" rotWithShape="0">
              <a:srgbClr val="000000">
                <a:alpha val="0"/>
              </a:srgbClr>
            </a:outerShdw>
          </a:effectLst>
        </p:spPr>
      </p:pic>
      <p:pic>
        <p:nvPicPr>
          <p:cNvPr id="11" name="Picture 10" descr="A blue logo with a black background&#10;&#10;Description automatically generated">
            <a:extLst>
              <a:ext uri="{FF2B5EF4-FFF2-40B4-BE49-F238E27FC236}">
                <a16:creationId xmlns:a16="http://schemas.microsoft.com/office/drawing/2014/main" id="{42FFDAB9-2627-ED96-44B2-92BE5B8B210C}"/>
              </a:ext>
            </a:extLst>
          </p:cNvPr>
          <p:cNvPicPr>
            <a:picLocks noChangeAspect="1"/>
          </p:cNvPicPr>
          <p:nvPr userDrawn="1"/>
        </p:nvPicPr>
        <p:blipFill>
          <a:blip r:embed="rId3">
            <a:alphaModFix amt="50000"/>
          </a:blip>
          <a:stretch>
            <a:fillRect/>
          </a:stretch>
        </p:blipFill>
        <p:spPr>
          <a:xfrm>
            <a:off x="1038225" y="2609850"/>
            <a:ext cx="3238500" cy="3238500"/>
          </a:xfrm>
          <a:prstGeom prst="rect">
            <a:avLst/>
          </a:prstGeom>
        </p:spPr>
      </p:pic>
    </p:spTree>
    <p:extLst>
      <p:ext uri="{BB962C8B-B14F-4D97-AF65-F5344CB8AC3E}">
        <p14:creationId xmlns:p14="http://schemas.microsoft.com/office/powerpoint/2010/main" val="361135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rgbClr val="001540"/>
            </a:gs>
            <a:gs pos="0">
              <a:srgbClr val="001B51">
                <a:lumMod val="86012"/>
                <a:lumOff val="13988"/>
              </a:srgb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DC9481-3373-F77E-D5B4-90CD07CCA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1A9DB74-2EC1-A382-0344-EDA362CFE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4392833"/>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4" r:id="rId3"/>
    <p:sldLayoutId id="2147483660" r:id="rId4"/>
    <p:sldLayoutId id="2147483655" r:id="rId5"/>
    <p:sldLayoutId id="2147483656" r:id="rId6"/>
    <p:sldLayoutId id="2147483657" r:id="rId7"/>
    <p:sldLayoutId id="2147483662" r:id="rId8"/>
  </p:sldLayoutIdLst>
  <p:txStyles>
    <p:title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40A0-2300-D664-E0A7-7AC962A0F761}"/>
              </a:ext>
            </a:extLst>
          </p:cNvPr>
          <p:cNvSpPr>
            <a:spLocks noGrp="1"/>
          </p:cNvSpPr>
          <p:nvPr>
            <p:ph type="ctrTitle"/>
          </p:nvPr>
        </p:nvSpPr>
        <p:spPr>
          <a:xfrm>
            <a:off x="5925344" y="536129"/>
            <a:ext cx="5122127" cy="2387600"/>
          </a:xfrm>
        </p:spPr>
        <p:txBody>
          <a:bodyPr wrap="none" anchor="t" anchorCtr="0">
            <a:noAutofit/>
          </a:bodyPr>
          <a:lstStyle/>
          <a:p>
            <a:r>
              <a:rPr lang="en-US" sz="8500"/>
              <a:t>Narcotics </a:t>
            </a:r>
            <a:br>
              <a:rPr lang="en-US" sz="8500"/>
            </a:br>
            <a:r>
              <a:rPr lang="en-US" sz="8500"/>
              <a:t>Anonymous</a:t>
            </a:r>
          </a:p>
        </p:txBody>
      </p:sp>
      <p:sp>
        <p:nvSpPr>
          <p:cNvPr id="3" name="Subtitle 2">
            <a:extLst>
              <a:ext uri="{FF2B5EF4-FFF2-40B4-BE49-F238E27FC236}">
                <a16:creationId xmlns:a16="http://schemas.microsoft.com/office/drawing/2014/main" id="{E876E091-80CA-323F-0A13-8F6A8C57FEE2}"/>
              </a:ext>
            </a:extLst>
          </p:cNvPr>
          <p:cNvSpPr>
            <a:spLocks noGrp="1"/>
          </p:cNvSpPr>
          <p:nvPr>
            <p:ph type="subTitle" idx="1"/>
          </p:nvPr>
        </p:nvSpPr>
        <p:spPr>
          <a:xfrm>
            <a:off x="5515769" y="3120579"/>
            <a:ext cx="5942806" cy="1655762"/>
          </a:xfrm>
        </p:spPr>
        <p:txBody>
          <a:bodyPr wrap="none">
            <a:noAutofit/>
          </a:bodyPr>
          <a:lstStyle/>
          <a:p>
            <a:r>
              <a:rPr lang="en-US" sz="4400"/>
              <a:t>A Vital Community Resource </a:t>
            </a:r>
          </a:p>
        </p:txBody>
      </p:sp>
      <p:pic>
        <p:nvPicPr>
          <p:cNvPr id="8" name="Picture 7">
            <a:extLst>
              <a:ext uri="{FF2B5EF4-FFF2-40B4-BE49-F238E27FC236}">
                <a16:creationId xmlns:a16="http://schemas.microsoft.com/office/drawing/2014/main" id="{6BB27719-2CDA-FB3C-6F66-A591066A59B7}"/>
              </a:ext>
            </a:extLst>
          </p:cNvPr>
          <p:cNvPicPr>
            <a:picLocks noChangeAspect="1"/>
          </p:cNvPicPr>
          <p:nvPr/>
        </p:nvPicPr>
        <p:blipFill>
          <a:blip r:embed="rId3"/>
          <a:stretch>
            <a:fillRect/>
          </a:stretch>
        </p:blipFill>
        <p:spPr>
          <a:xfrm rot="20652344">
            <a:off x="9838805" y="4093114"/>
            <a:ext cx="1760661" cy="1874866"/>
          </a:xfrm>
          <a:prstGeom prst="rect">
            <a:avLst/>
          </a:prstGeom>
        </p:spPr>
      </p:pic>
    </p:spTree>
    <p:extLst>
      <p:ext uri="{BB962C8B-B14F-4D97-AF65-F5344CB8AC3E}">
        <p14:creationId xmlns:p14="http://schemas.microsoft.com/office/powerpoint/2010/main" val="183112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een square with a white border&#10;&#10;Description automatically generated">
            <a:extLst>
              <a:ext uri="{FF2B5EF4-FFF2-40B4-BE49-F238E27FC236}">
                <a16:creationId xmlns:a16="http://schemas.microsoft.com/office/drawing/2014/main" id="{5A67A41E-3F82-C850-2074-5E77ED7E98EA}"/>
              </a:ext>
            </a:extLst>
          </p:cNvPr>
          <p:cNvPicPr>
            <a:picLocks noChangeAspect="1"/>
          </p:cNvPicPr>
          <p:nvPr/>
        </p:nvPicPr>
        <p:blipFill>
          <a:blip r:embed="rId2"/>
          <a:stretch>
            <a:fillRect/>
          </a:stretch>
        </p:blipFill>
        <p:spPr>
          <a:xfrm>
            <a:off x="0" y="282575"/>
            <a:ext cx="12225318" cy="993775"/>
          </a:xfrm>
          <a:prstGeom prst="rect">
            <a:avLst/>
          </a:prstGeom>
        </p:spPr>
      </p:pic>
      <p:sp>
        <p:nvSpPr>
          <p:cNvPr id="4" name="Title 1">
            <a:extLst>
              <a:ext uri="{FF2B5EF4-FFF2-40B4-BE49-F238E27FC236}">
                <a16:creationId xmlns:a16="http://schemas.microsoft.com/office/drawing/2014/main" id="{7E15A891-01E8-1E35-7313-81F6B536387F}"/>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2024 Membership Survey</a:t>
            </a:r>
          </a:p>
        </p:txBody>
      </p:sp>
      <p:sp>
        <p:nvSpPr>
          <p:cNvPr id="5" name="Text Placeholder 2">
            <a:extLst>
              <a:ext uri="{FF2B5EF4-FFF2-40B4-BE49-F238E27FC236}">
                <a16:creationId xmlns:a16="http://schemas.microsoft.com/office/drawing/2014/main" id="{8EB2AFE4-5317-7D8B-F5BA-B82D7F6B990C}"/>
              </a:ext>
            </a:extLst>
          </p:cNvPr>
          <p:cNvSpPr txBox="1">
            <a:spLocks/>
          </p:cNvSpPr>
          <p:nvPr/>
        </p:nvSpPr>
        <p:spPr>
          <a:xfrm>
            <a:off x="1094076" y="1426727"/>
            <a:ext cx="10706860" cy="5431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468630">
              <a:lnSpc>
                <a:spcPct val="100000"/>
              </a:lnSpc>
              <a:spcBef>
                <a:spcPts val="1400"/>
              </a:spcBef>
              <a:buClr>
                <a:srgbClr val="00B9FF"/>
              </a:buClr>
              <a:buFont typeface="Arial Unicode MS" pitchFamily="34" charset="-128"/>
              <a:buChar char="◆"/>
            </a:pPr>
            <a:r>
              <a:rPr lang="en-US" altLang="en-US" sz="3500" dirty="0">
                <a:latin typeface="Arial" panose="020B0604020202020204" pitchFamily="34" charset="0"/>
                <a:cs typeface="Arial" panose="020B0604020202020204" pitchFamily="34" charset="0"/>
              </a:rPr>
              <a:t>Initiated in 1996</a:t>
            </a:r>
          </a:p>
          <a:p>
            <a:pPr marL="468630" indent="-468630">
              <a:lnSpc>
                <a:spcPct val="100000"/>
              </a:lnSpc>
              <a:spcBef>
                <a:spcPts val="1400"/>
              </a:spcBef>
              <a:buClr>
                <a:srgbClr val="00B9FF"/>
              </a:buClr>
              <a:buFont typeface="Arial Unicode MS" pitchFamily="34" charset="-128"/>
              <a:buChar char="◆"/>
            </a:pPr>
            <a:r>
              <a:rPr lang="en-US" altLang="en-US" sz="3500" dirty="0">
                <a:latin typeface="Arial" panose="020B0604020202020204" pitchFamily="34" charset="0"/>
                <a:cs typeface="Arial" panose="020B0604020202020204" pitchFamily="34" charset="0"/>
              </a:rPr>
              <a:t>61% rated first NA meeting Important or </a:t>
            </a:r>
            <a:br>
              <a:rPr lang="en-US" altLang="en-US" sz="3500" dirty="0">
                <a:latin typeface="Arial" panose="020B0604020202020204" pitchFamily="34" charset="0"/>
                <a:cs typeface="Arial" panose="020B0604020202020204" pitchFamily="34" charset="0"/>
              </a:rPr>
            </a:br>
            <a:r>
              <a:rPr lang="en-US" altLang="en-US" sz="3500" dirty="0">
                <a:latin typeface="Arial" panose="020B0604020202020204" pitchFamily="34" charset="0"/>
                <a:cs typeface="Arial" panose="020B0604020202020204" pitchFamily="34" charset="0"/>
              </a:rPr>
              <a:t>Very Important</a:t>
            </a:r>
          </a:p>
          <a:p>
            <a:pPr marL="468630" indent="-468630">
              <a:lnSpc>
                <a:spcPct val="100000"/>
              </a:lnSpc>
              <a:spcBef>
                <a:spcPts val="1400"/>
              </a:spcBef>
              <a:buClr>
                <a:srgbClr val="00B9FF"/>
              </a:buClr>
              <a:buFont typeface="Arial Unicode MS" pitchFamily="34" charset="-128"/>
              <a:buChar char="◆"/>
            </a:pPr>
            <a:r>
              <a:rPr lang="en-US" altLang="en-US" sz="3500" dirty="0">
                <a:latin typeface="Arial" panose="020B0604020202020204" pitchFamily="34" charset="0"/>
                <a:cs typeface="Arial" panose="020B0604020202020204" pitchFamily="34" charset="0"/>
              </a:rPr>
              <a:t>Top three influences to attend first NA meeting:</a:t>
            </a:r>
          </a:p>
          <a:p>
            <a:pPr marL="971550" lvl="1" indent="-514350">
              <a:lnSpc>
                <a:spcPct val="100000"/>
              </a:lnSpc>
              <a:spcBef>
                <a:spcPts val="300"/>
              </a:spcBef>
              <a:buClr>
                <a:srgbClr val="00B9FF"/>
              </a:buClr>
              <a:buFont typeface="+mj-lt"/>
              <a:buAutoNum type="arabicPeriod"/>
            </a:pPr>
            <a:r>
              <a:rPr lang="en-US" altLang="en-US" sz="3000" dirty="0">
                <a:latin typeface="Arial" panose="020B0604020202020204" pitchFamily="34" charset="0"/>
                <a:cs typeface="Arial" panose="020B0604020202020204" pitchFamily="34" charset="0"/>
              </a:rPr>
              <a:t>Another NA member</a:t>
            </a:r>
          </a:p>
          <a:p>
            <a:pPr marL="971550" lvl="1" indent="-514350">
              <a:lnSpc>
                <a:spcPct val="100000"/>
              </a:lnSpc>
              <a:spcBef>
                <a:spcPts val="300"/>
              </a:spcBef>
              <a:buClr>
                <a:srgbClr val="00B9FF"/>
              </a:buClr>
              <a:buFont typeface="+mj-lt"/>
              <a:buAutoNum type="arabicPeriod"/>
            </a:pPr>
            <a:r>
              <a:rPr lang="en-US" altLang="en-US" sz="3000" dirty="0">
                <a:latin typeface="Arial" panose="020B0604020202020204" pitchFamily="34" charset="0"/>
                <a:cs typeface="Arial" panose="020B0604020202020204" pitchFamily="34" charset="0"/>
              </a:rPr>
              <a:t>Treatment / counseling agency</a:t>
            </a:r>
          </a:p>
          <a:p>
            <a:pPr marL="971550" lvl="1" indent="-514350">
              <a:lnSpc>
                <a:spcPct val="100000"/>
              </a:lnSpc>
              <a:spcBef>
                <a:spcPts val="300"/>
              </a:spcBef>
              <a:buClr>
                <a:srgbClr val="00B9FF"/>
              </a:buClr>
              <a:buFont typeface="+mj-lt"/>
              <a:buAutoNum type="arabicPeriod"/>
            </a:pPr>
            <a:r>
              <a:rPr lang="en-US" altLang="en-US" sz="3000" dirty="0">
                <a:latin typeface="Arial" panose="020B0604020202020204" pitchFamily="34" charset="0"/>
                <a:cs typeface="Arial" panose="020B0604020202020204" pitchFamily="34" charset="0"/>
              </a:rPr>
              <a:t>Family</a:t>
            </a:r>
          </a:p>
          <a:p>
            <a:pPr marL="468630" indent="-468630">
              <a:lnSpc>
                <a:spcPct val="100000"/>
              </a:lnSpc>
              <a:spcBef>
                <a:spcPts val="1400"/>
              </a:spcBef>
              <a:buClr>
                <a:srgbClr val="00B9FF"/>
              </a:buClr>
              <a:buFont typeface="Arial Unicode MS" pitchFamily="34" charset="-128"/>
              <a:buChar char="◆"/>
            </a:pPr>
            <a:r>
              <a:rPr lang="en-US" altLang="en-US" sz="3500" dirty="0">
                <a:latin typeface="Arial" panose="020B0604020202020204" pitchFamily="34" charset="0"/>
                <a:cs typeface="Arial" panose="020B0604020202020204" pitchFamily="34" charset="0"/>
              </a:rPr>
              <a:t>Members surveyed averaged 2.9 in person and 2.69 online meetings per week</a:t>
            </a:r>
          </a:p>
        </p:txBody>
      </p:sp>
      <p:pic>
        <p:nvPicPr>
          <p:cNvPr id="6" name="Picture 5">
            <a:extLst>
              <a:ext uri="{FF2B5EF4-FFF2-40B4-BE49-F238E27FC236}">
                <a16:creationId xmlns:a16="http://schemas.microsoft.com/office/drawing/2014/main" id="{C4B6D584-E2F5-A06F-D962-3D3557CECCFA}"/>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070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AB364"/>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D4EA34A-F9E7-37D5-5394-482C7F4C3078}"/>
              </a:ext>
            </a:extLst>
          </p:cNvPr>
          <p:cNvGraphicFramePr>
            <a:graphicFrameLocks/>
          </p:cNvGraphicFramePr>
          <p:nvPr>
            <p:extLst>
              <p:ext uri="{D42A27DB-BD31-4B8C-83A1-F6EECF244321}">
                <p14:modId xmlns:p14="http://schemas.microsoft.com/office/powerpoint/2010/main" val="2776206574"/>
              </p:ext>
            </p:extLst>
          </p:nvPr>
        </p:nvGraphicFramePr>
        <p:xfrm>
          <a:off x="2428874" y="1857374"/>
          <a:ext cx="7381131" cy="433387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26338D4-E924-5088-3D07-ACB1EE060493}"/>
              </a:ext>
            </a:extLst>
          </p:cNvPr>
          <p:cNvSpPr txBox="1">
            <a:spLocks/>
          </p:cNvSpPr>
          <p:nvPr/>
        </p:nvSpPr>
        <p:spPr>
          <a:xfrm>
            <a:off x="876300" y="257175"/>
            <a:ext cx="92583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Gender</a:t>
            </a:r>
          </a:p>
        </p:txBody>
      </p:sp>
      <p:cxnSp>
        <p:nvCxnSpPr>
          <p:cNvPr id="7" name="Straight Connector 6">
            <a:extLst>
              <a:ext uri="{FF2B5EF4-FFF2-40B4-BE49-F238E27FC236}">
                <a16:creationId xmlns:a16="http://schemas.microsoft.com/office/drawing/2014/main" id="{9C3C7223-665F-00F6-794F-0AD0646DC4DA}"/>
              </a:ext>
            </a:extLst>
          </p:cNvPr>
          <p:cNvCxnSpPr>
            <a:cxnSpLocks/>
          </p:cNvCxnSpPr>
          <p:nvPr/>
        </p:nvCxnSpPr>
        <p:spPr>
          <a:xfrm>
            <a:off x="647700" y="1143000"/>
            <a:ext cx="11058525" cy="0"/>
          </a:xfrm>
          <a:prstGeom prst="line">
            <a:avLst/>
          </a:prstGeom>
          <a:ln w="34925">
            <a:solidFill>
              <a:srgbClr val="001B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9DC1BD-9B42-40F1-77C3-9173E5EBAD0C}"/>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graphicFrame>
        <p:nvGraphicFramePr>
          <p:cNvPr id="12" name="Chart 11">
            <a:extLst>
              <a:ext uri="{FF2B5EF4-FFF2-40B4-BE49-F238E27FC236}">
                <a16:creationId xmlns:a16="http://schemas.microsoft.com/office/drawing/2014/main" id="{7EF064D9-E1E1-883E-8411-7FEE2163EFF7}"/>
              </a:ext>
            </a:extLst>
          </p:cNvPr>
          <p:cNvGraphicFramePr>
            <a:graphicFrameLocks/>
          </p:cNvGraphicFramePr>
          <p:nvPr>
            <p:extLst>
              <p:ext uri="{D42A27DB-BD31-4B8C-83A1-F6EECF244321}">
                <p14:modId xmlns:p14="http://schemas.microsoft.com/office/powerpoint/2010/main" val="952418642"/>
              </p:ext>
            </p:extLst>
          </p:nvPr>
        </p:nvGraphicFramePr>
        <p:xfrm>
          <a:off x="2238374" y="1676399"/>
          <a:ext cx="7381131" cy="4333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873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B36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6338D4-E924-5088-3D07-ACB1EE060493}"/>
              </a:ext>
            </a:extLst>
          </p:cNvPr>
          <p:cNvSpPr txBox="1">
            <a:spLocks/>
          </p:cNvSpPr>
          <p:nvPr/>
        </p:nvSpPr>
        <p:spPr>
          <a:xfrm>
            <a:off x="876300" y="257175"/>
            <a:ext cx="92583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Age</a:t>
            </a:r>
          </a:p>
        </p:txBody>
      </p:sp>
      <p:cxnSp>
        <p:nvCxnSpPr>
          <p:cNvPr id="7" name="Straight Connector 6">
            <a:extLst>
              <a:ext uri="{FF2B5EF4-FFF2-40B4-BE49-F238E27FC236}">
                <a16:creationId xmlns:a16="http://schemas.microsoft.com/office/drawing/2014/main" id="{9C3C7223-665F-00F6-794F-0AD0646DC4DA}"/>
              </a:ext>
            </a:extLst>
          </p:cNvPr>
          <p:cNvCxnSpPr>
            <a:cxnSpLocks/>
          </p:cNvCxnSpPr>
          <p:nvPr/>
        </p:nvCxnSpPr>
        <p:spPr>
          <a:xfrm>
            <a:off x="647700" y="1143000"/>
            <a:ext cx="11058525" cy="0"/>
          </a:xfrm>
          <a:prstGeom prst="line">
            <a:avLst/>
          </a:prstGeom>
          <a:ln w="34925">
            <a:solidFill>
              <a:srgbClr val="001B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9DC1BD-9B42-40F1-77C3-9173E5EBAD0C}"/>
              </a:ext>
            </a:extLst>
          </p:cNvPr>
          <p:cNvPicPr>
            <a:picLocks noChangeAspect="1"/>
          </p:cNvPicPr>
          <p:nvPr/>
        </p:nvPicPr>
        <p:blipFill>
          <a:blip r:embed="rId2"/>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2" name="Text Placeholder 2">
            <a:extLst>
              <a:ext uri="{FF2B5EF4-FFF2-40B4-BE49-F238E27FC236}">
                <a16:creationId xmlns:a16="http://schemas.microsoft.com/office/drawing/2014/main" id="{275A84B5-BE5A-4A93-623A-0BFF8C502BBA}"/>
              </a:ext>
            </a:extLst>
          </p:cNvPr>
          <p:cNvSpPr txBox="1">
            <a:spLocks/>
          </p:cNvSpPr>
          <p:nvPr/>
        </p:nvSpPr>
        <p:spPr>
          <a:xfrm>
            <a:off x="611536" y="1217177"/>
            <a:ext cx="5732114" cy="3126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Clr>
                <a:srgbClr val="00B9FF"/>
              </a:buClr>
              <a:buNone/>
            </a:pPr>
            <a:r>
              <a:rPr lang="en-US" altLang="en-US" sz="3200" dirty="0">
                <a:latin typeface="Arial" panose="020B0604020202020204" pitchFamily="34" charset="0"/>
                <a:cs typeface="Arial" panose="020B0604020202020204" pitchFamily="34" charset="0"/>
              </a:rPr>
              <a:t>21–30 increased by 6%;</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31–40 increased by 4%;</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41–50 decreased by 2%;</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51–60 increase by 3%;</a:t>
            </a:r>
            <a:br>
              <a:rPr lang="en-US" altLang="en-US" sz="3200"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Over 60 increased by 15%.</a:t>
            </a:r>
          </a:p>
          <a:p>
            <a:pPr marL="0" indent="0">
              <a:lnSpc>
                <a:spcPct val="100000"/>
              </a:lnSpc>
              <a:spcBef>
                <a:spcPts val="1400"/>
              </a:spcBef>
              <a:buClr>
                <a:srgbClr val="00B9FF"/>
              </a:buClr>
              <a:buNone/>
            </a:pPr>
            <a:r>
              <a:rPr lang="en-US" altLang="en-US" sz="3200" dirty="0">
                <a:latin typeface="Arial" panose="020B0604020202020204" pitchFamily="34" charset="0"/>
                <a:cs typeface="Arial" panose="020B0604020202020204" pitchFamily="34" charset="0"/>
              </a:rPr>
              <a:t>(Numbers reflect increases from 2018-2024)</a:t>
            </a:r>
          </a:p>
        </p:txBody>
      </p:sp>
      <p:graphicFrame>
        <p:nvGraphicFramePr>
          <p:cNvPr id="6" name="Content Placeholder 6">
            <a:extLst>
              <a:ext uri="{FF2B5EF4-FFF2-40B4-BE49-F238E27FC236}">
                <a16:creationId xmlns:a16="http://schemas.microsoft.com/office/drawing/2014/main" id="{BB550895-6933-A43A-EB41-DF86A844AC50}"/>
              </a:ext>
            </a:extLst>
          </p:cNvPr>
          <p:cNvGraphicFramePr>
            <a:graphicFrameLocks/>
          </p:cNvGraphicFramePr>
          <p:nvPr>
            <p:extLst>
              <p:ext uri="{D42A27DB-BD31-4B8C-83A1-F6EECF244321}">
                <p14:modId xmlns:p14="http://schemas.microsoft.com/office/powerpoint/2010/main" val="3183240924"/>
              </p:ext>
            </p:extLst>
          </p:nvPr>
        </p:nvGraphicFramePr>
        <p:xfrm>
          <a:off x="5002024" y="1895475"/>
          <a:ext cx="7628126"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80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B36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6338D4-E924-5088-3D07-ACB1EE060493}"/>
              </a:ext>
            </a:extLst>
          </p:cNvPr>
          <p:cNvSpPr txBox="1">
            <a:spLocks/>
          </p:cNvSpPr>
          <p:nvPr/>
        </p:nvSpPr>
        <p:spPr>
          <a:xfrm>
            <a:off x="876300" y="257175"/>
            <a:ext cx="92583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Employment Status</a:t>
            </a:r>
          </a:p>
        </p:txBody>
      </p:sp>
      <p:cxnSp>
        <p:nvCxnSpPr>
          <p:cNvPr id="7" name="Straight Connector 6">
            <a:extLst>
              <a:ext uri="{FF2B5EF4-FFF2-40B4-BE49-F238E27FC236}">
                <a16:creationId xmlns:a16="http://schemas.microsoft.com/office/drawing/2014/main" id="{9C3C7223-665F-00F6-794F-0AD0646DC4DA}"/>
              </a:ext>
            </a:extLst>
          </p:cNvPr>
          <p:cNvCxnSpPr>
            <a:cxnSpLocks/>
          </p:cNvCxnSpPr>
          <p:nvPr/>
        </p:nvCxnSpPr>
        <p:spPr>
          <a:xfrm>
            <a:off x="647700" y="1143000"/>
            <a:ext cx="11058525" cy="0"/>
          </a:xfrm>
          <a:prstGeom prst="line">
            <a:avLst/>
          </a:prstGeom>
          <a:ln w="34925">
            <a:solidFill>
              <a:srgbClr val="001B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9DC1BD-9B42-40F1-77C3-9173E5EBAD0C}"/>
              </a:ext>
            </a:extLst>
          </p:cNvPr>
          <p:cNvPicPr>
            <a:picLocks noChangeAspect="1"/>
          </p:cNvPicPr>
          <p:nvPr/>
        </p:nvPicPr>
        <p:blipFill>
          <a:blip r:embed="rId2"/>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2" name="Text Placeholder 2">
            <a:extLst>
              <a:ext uri="{FF2B5EF4-FFF2-40B4-BE49-F238E27FC236}">
                <a16:creationId xmlns:a16="http://schemas.microsoft.com/office/drawing/2014/main" id="{275A84B5-BE5A-4A93-623A-0BFF8C502BBA}"/>
              </a:ext>
            </a:extLst>
          </p:cNvPr>
          <p:cNvSpPr txBox="1">
            <a:spLocks/>
          </p:cNvSpPr>
          <p:nvPr/>
        </p:nvSpPr>
        <p:spPr>
          <a:xfrm>
            <a:off x="320055" y="4774418"/>
            <a:ext cx="11551889" cy="1085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Clr>
                <a:srgbClr val="00B9FF"/>
              </a:buClr>
              <a:buNone/>
            </a:pPr>
            <a:r>
              <a:rPr lang="en-US" altLang="en-US" sz="3200" dirty="0">
                <a:latin typeface="Arial" panose="020B0604020202020204" pitchFamily="34" charset="0"/>
                <a:cs typeface="Arial" panose="020B0604020202020204" pitchFamily="34" charset="0"/>
              </a:rPr>
              <a:t>From 2018-2024:</a:t>
            </a:r>
          </a:p>
          <a:p>
            <a:pPr marL="0" indent="0">
              <a:lnSpc>
                <a:spcPct val="100000"/>
              </a:lnSpc>
              <a:spcBef>
                <a:spcPts val="200"/>
              </a:spcBef>
              <a:buClr>
                <a:srgbClr val="00B9FF"/>
              </a:buClr>
              <a:buNone/>
            </a:pPr>
            <a:r>
              <a:rPr lang="en-US" altLang="en-US" sz="3200" dirty="0">
                <a:latin typeface="Arial" panose="020B0604020202020204" pitchFamily="34" charset="0"/>
                <a:cs typeface="Arial" panose="020B0604020202020204" pitchFamily="34" charset="0"/>
              </a:rPr>
              <a:t>Homemaker increased by 2%; Unemployed increased by 2%; Part Time increased by 3%; Retired increased by 5%; </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and Full Time decreased by 7% (with Iran; without Iran 6%).</a:t>
            </a:r>
          </a:p>
        </p:txBody>
      </p:sp>
      <p:graphicFrame>
        <p:nvGraphicFramePr>
          <p:cNvPr id="6" name="Content Placeholder 6">
            <a:extLst>
              <a:ext uri="{FF2B5EF4-FFF2-40B4-BE49-F238E27FC236}">
                <a16:creationId xmlns:a16="http://schemas.microsoft.com/office/drawing/2014/main" id="{BB550895-6933-A43A-EB41-DF86A844AC50}"/>
              </a:ext>
            </a:extLst>
          </p:cNvPr>
          <p:cNvGraphicFramePr>
            <a:graphicFrameLocks/>
          </p:cNvGraphicFramePr>
          <p:nvPr/>
        </p:nvGraphicFramePr>
        <p:xfrm>
          <a:off x="5219700" y="2098862"/>
          <a:ext cx="7239000" cy="4492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A313704-E7C8-41CD-4510-9CB5807BBC5D}"/>
              </a:ext>
            </a:extLst>
          </p:cNvPr>
          <p:cNvGraphicFramePr>
            <a:graphicFrameLocks/>
          </p:cNvGraphicFramePr>
          <p:nvPr>
            <p:extLst>
              <p:ext uri="{D42A27DB-BD31-4B8C-83A1-F6EECF244321}">
                <p14:modId xmlns:p14="http://schemas.microsoft.com/office/powerpoint/2010/main" val="1040560393"/>
              </p:ext>
            </p:extLst>
          </p:nvPr>
        </p:nvGraphicFramePr>
        <p:xfrm>
          <a:off x="3797632" y="1138475"/>
          <a:ext cx="9105900" cy="41261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328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B36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6338D4-E924-5088-3D07-ACB1EE060493}"/>
              </a:ext>
            </a:extLst>
          </p:cNvPr>
          <p:cNvSpPr txBox="1">
            <a:spLocks/>
          </p:cNvSpPr>
          <p:nvPr/>
        </p:nvSpPr>
        <p:spPr>
          <a:xfrm>
            <a:off x="876300" y="257175"/>
            <a:ext cx="92583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Years Drug-Free</a:t>
            </a:r>
          </a:p>
        </p:txBody>
      </p:sp>
      <p:cxnSp>
        <p:nvCxnSpPr>
          <p:cNvPr id="7" name="Straight Connector 6">
            <a:extLst>
              <a:ext uri="{FF2B5EF4-FFF2-40B4-BE49-F238E27FC236}">
                <a16:creationId xmlns:a16="http://schemas.microsoft.com/office/drawing/2014/main" id="{9C3C7223-665F-00F6-794F-0AD0646DC4DA}"/>
              </a:ext>
            </a:extLst>
          </p:cNvPr>
          <p:cNvCxnSpPr>
            <a:cxnSpLocks/>
          </p:cNvCxnSpPr>
          <p:nvPr/>
        </p:nvCxnSpPr>
        <p:spPr>
          <a:xfrm>
            <a:off x="647700" y="1143000"/>
            <a:ext cx="11058525" cy="0"/>
          </a:xfrm>
          <a:prstGeom prst="line">
            <a:avLst/>
          </a:prstGeom>
          <a:ln w="34925">
            <a:solidFill>
              <a:srgbClr val="001B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9DC1BD-9B42-40F1-77C3-9173E5EBAD0C}"/>
              </a:ext>
            </a:extLst>
          </p:cNvPr>
          <p:cNvPicPr>
            <a:picLocks noChangeAspect="1"/>
          </p:cNvPicPr>
          <p:nvPr/>
        </p:nvPicPr>
        <p:blipFill>
          <a:blip r:embed="rId2"/>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2" name="Text Placeholder 2">
            <a:extLst>
              <a:ext uri="{FF2B5EF4-FFF2-40B4-BE49-F238E27FC236}">
                <a16:creationId xmlns:a16="http://schemas.microsoft.com/office/drawing/2014/main" id="{275A84B5-BE5A-4A93-623A-0BFF8C502BBA}"/>
              </a:ext>
            </a:extLst>
          </p:cNvPr>
          <p:cNvSpPr txBox="1">
            <a:spLocks/>
          </p:cNvSpPr>
          <p:nvPr/>
        </p:nvSpPr>
        <p:spPr>
          <a:xfrm>
            <a:off x="1924050" y="5200650"/>
            <a:ext cx="10067924" cy="1419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Clr>
                <a:srgbClr val="00B9FF"/>
              </a:buClr>
              <a:buNone/>
            </a:pPr>
            <a:r>
              <a:rPr lang="en-US" altLang="en-US" sz="3600" dirty="0">
                <a:latin typeface="Arial" panose="020B0604020202020204" pitchFamily="34" charset="0"/>
                <a:cs typeface="Arial" panose="020B0604020202020204" pitchFamily="34" charset="0"/>
              </a:rPr>
              <a:t>Average Years Drug-Free 2024:  13.8</a:t>
            </a:r>
          </a:p>
          <a:p>
            <a:pPr marL="0" indent="0">
              <a:lnSpc>
                <a:spcPct val="100000"/>
              </a:lnSpc>
              <a:spcBef>
                <a:spcPts val="1400"/>
              </a:spcBef>
              <a:buClr>
                <a:srgbClr val="00B9FF"/>
              </a:buClr>
              <a:buNone/>
            </a:pPr>
            <a:r>
              <a:rPr lang="en-US" altLang="en-US" sz="3600" dirty="0">
                <a:latin typeface="Arial" panose="020B0604020202020204" pitchFamily="34" charset="0"/>
                <a:cs typeface="Arial" panose="020B0604020202020204" pitchFamily="34" charset="0"/>
              </a:rPr>
              <a:t>Average Years Drug-Free 2018:  11.4</a:t>
            </a:r>
          </a:p>
        </p:txBody>
      </p:sp>
      <p:graphicFrame>
        <p:nvGraphicFramePr>
          <p:cNvPr id="6" name="Content Placeholder 6">
            <a:extLst>
              <a:ext uri="{FF2B5EF4-FFF2-40B4-BE49-F238E27FC236}">
                <a16:creationId xmlns:a16="http://schemas.microsoft.com/office/drawing/2014/main" id="{BB550895-6933-A43A-EB41-DF86A844AC50}"/>
              </a:ext>
            </a:extLst>
          </p:cNvPr>
          <p:cNvGraphicFramePr>
            <a:graphicFrameLocks/>
          </p:cNvGraphicFramePr>
          <p:nvPr/>
        </p:nvGraphicFramePr>
        <p:xfrm>
          <a:off x="5219700" y="2098862"/>
          <a:ext cx="7239000" cy="4492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7D5F55D4-EC40-8EFF-1E97-3F9451618403}"/>
              </a:ext>
            </a:extLst>
          </p:cNvPr>
          <p:cNvGraphicFramePr>
            <a:graphicFrameLocks/>
          </p:cNvGraphicFramePr>
          <p:nvPr>
            <p:extLst>
              <p:ext uri="{D42A27DB-BD31-4B8C-83A1-F6EECF244321}">
                <p14:modId xmlns:p14="http://schemas.microsoft.com/office/powerpoint/2010/main" val="1601873563"/>
              </p:ext>
            </p:extLst>
          </p:nvPr>
        </p:nvGraphicFramePr>
        <p:xfrm>
          <a:off x="2000250" y="769937"/>
          <a:ext cx="7543800" cy="4144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994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B36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6338D4-E924-5088-3D07-ACB1EE060493}"/>
              </a:ext>
            </a:extLst>
          </p:cNvPr>
          <p:cNvSpPr txBox="1">
            <a:spLocks/>
          </p:cNvSpPr>
          <p:nvPr/>
        </p:nvSpPr>
        <p:spPr>
          <a:xfrm>
            <a:off x="876300" y="257175"/>
            <a:ext cx="92583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Areas of Improvement</a:t>
            </a:r>
          </a:p>
        </p:txBody>
      </p:sp>
      <p:cxnSp>
        <p:nvCxnSpPr>
          <p:cNvPr id="7" name="Straight Connector 6">
            <a:extLst>
              <a:ext uri="{FF2B5EF4-FFF2-40B4-BE49-F238E27FC236}">
                <a16:creationId xmlns:a16="http://schemas.microsoft.com/office/drawing/2014/main" id="{9C3C7223-665F-00F6-794F-0AD0646DC4DA}"/>
              </a:ext>
            </a:extLst>
          </p:cNvPr>
          <p:cNvCxnSpPr>
            <a:cxnSpLocks/>
          </p:cNvCxnSpPr>
          <p:nvPr/>
        </p:nvCxnSpPr>
        <p:spPr>
          <a:xfrm>
            <a:off x="647700" y="1143000"/>
            <a:ext cx="11058525" cy="0"/>
          </a:xfrm>
          <a:prstGeom prst="line">
            <a:avLst/>
          </a:prstGeom>
          <a:ln w="34925">
            <a:solidFill>
              <a:srgbClr val="001B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9DC1BD-9B42-40F1-77C3-9173E5EBAD0C}"/>
              </a:ext>
            </a:extLst>
          </p:cNvPr>
          <p:cNvPicPr>
            <a:picLocks noChangeAspect="1"/>
          </p:cNvPicPr>
          <p:nvPr/>
        </p:nvPicPr>
        <p:blipFill>
          <a:blip r:embed="rId2"/>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graphicFrame>
        <p:nvGraphicFramePr>
          <p:cNvPr id="6" name="Content Placeholder 6">
            <a:extLst>
              <a:ext uri="{FF2B5EF4-FFF2-40B4-BE49-F238E27FC236}">
                <a16:creationId xmlns:a16="http://schemas.microsoft.com/office/drawing/2014/main" id="{BB550895-6933-A43A-EB41-DF86A844AC50}"/>
              </a:ext>
            </a:extLst>
          </p:cNvPr>
          <p:cNvGraphicFramePr>
            <a:graphicFrameLocks/>
          </p:cNvGraphicFramePr>
          <p:nvPr/>
        </p:nvGraphicFramePr>
        <p:xfrm>
          <a:off x="5219700" y="2098862"/>
          <a:ext cx="7239000" cy="4492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4">
            <a:extLst>
              <a:ext uri="{FF2B5EF4-FFF2-40B4-BE49-F238E27FC236}">
                <a16:creationId xmlns:a16="http://schemas.microsoft.com/office/drawing/2014/main" id="{77288CEB-A8CD-0FD8-AF21-39E95BD1B7AA}"/>
              </a:ext>
            </a:extLst>
          </p:cNvPr>
          <p:cNvGraphicFramePr>
            <a:graphicFrameLocks/>
          </p:cNvGraphicFramePr>
          <p:nvPr>
            <p:extLst>
              <p:ext uri="{D42A27DB-BD31-4B8C-83A1-F6EECF244321}">
                <p14:modId xmlns:p14="http://schemas.microsoft.com/office/powerpoint/2010/main" val="641339370"/>
              </p:ext>
            </p:extLst>
          </p:nvPr>
        </p:nvGraphicFramePr>
        <p:xfrm>
          <a:off x="1257907" y="1473200"/>
          <a:ext cx="9591067" cy="4946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928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2"/>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Cooperating with Professionals </a:t>
            </a: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592486" y="1474352"/>
            <a:ext cx="11208989" cy="5202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468630">
              <a:lnSpc>
                <a:spcPct val="100000"/>
              </a:lnSpc>
              <a:spcBef>
                <a:spcPts val="1600"/>
              </a:spcBef>
              <a:buClr>
                <a:srgbClr val="00B9FF"/>
              </a:buClr>
              <a:buFont typeface="Arial Unicode MS" pitchFamily="34" charset="-128"/>
              <a:buChar char="◆"/>
            </a:pPr>
            <a:r>
              <a:rPr lang="en-US" altLang="en-US" sz="3800" dirty="0">
                <a:latin typeface="Arial" panose="020B0604020202020204" pitchFamily="34" charset="0"/>
                <a:cs typeface="Arial" panose="020B0604020202020204" pitchFamily="34" charset="0"/>
              </a:rPr>
              <a:t>Welcoming your clients to meetings</a:t>
            </a:r>
          </a:p>
          <a:p>
            <a:pPr marL="468630" indent="-468630">
              <a:lnSpc>
                <a:spcPct val="100000"/>
              </a:lnSpc>
              <a:spcBef>
                <a:spcPts val="1600"/>
              </a:spcBef>
              <a:buClr>
                <a:srgbClr val="00B9FF"/>
              </a:buClr>
              <a:buFont typeface="Arial Unicode MS" pitchFamily="34" charset="-128"/>
              <a:buChar char="◆"/>
            </a:pPr>
            <a:r>
              <a:rPr lang="en-US" altLang="en-US" sz="3800" dirty="0">
                <a:latin typeface="Arial" panose="020B0604020202020204" pitchFamily="34" charset="0"/>
                <a:cs typeface="Arial" panose="020B0604020202020204" pitchFamily="34" charset="0"/>
              </a:rPr>
              <a:t>Presentations to professionals and clients</a:t>
            </a:r>
          </a:p>
          <a:p>
            <a:pPr marL="468630" indent="-468630">
              <a:lnSpc>
                <a:spcPct val="100000"/>
              </a:lnSpc>
              <a:spcBef>
                <a:spcPts val="1600"/>
              </a:spcBef>
              <a:buClr>
                <a:srgbClr val="00B9FF"/>
              </a:buClr>
              <a:buFont typeface="Arial Unicode MS" pitchFamily="34" charset="-128"/>
              <a:buChar char="◆"/>
            </a:pPr>
            <a:r>
              <a:rPr lang="en-US" altLang="en-US" sz="3800" dirty="0">
                <a:latin typeface="Arial" panose="020B0604020202020204" pitchFamily="34" charset="0"/>
                <a:cs typeface="Arial" panose="020B0604020202020204" pitchFamily="34" charset="0"/>
              </a:rPr>
              <a:t>Printed material, audio-visual, helplines, websites</a:t>
            </a:r>
          </a:p>
          <a:p>
            <a:pPr marL="468630" indent="-468630">
              <a:lnSpc>
                <a:spcPct val="100000"/>
              </a:lnSpc>
              <a:spcBef>
                <a:spcPts val="1600"/>
              </a:spcBef>
              <a:buClr>
                <a:srgbClr val="00B9FF"/>
              </a:buClr>
              <a:buFont typeface="Arial Unicode MS" pitchFamily="34" charset="-128"/>
              <a:buChar char="◆"/>
            </a:pPr>
            <a:r>
              <a:rPr lang="en-US" altLang="en-US" sz="3800" dirty="0">
                <a:latin typeface="Arial" panose="020B0604020202020204" pitchFamily="34" charset="0"/>
                <a:cs typeface="Arial" panose="020B0604020202020204" pitchFamily="34" charset="0"/>
              </a:rPr>
              <a:t>Subscription to NA newsletters and literature useful for client introduction to NA</a:t>
            </a:r>
          </a:p>
          <a:p>
            <a:pPr marL="468630" indent="-468630">
              <a:lnSpc>
                <a:spcPct val="100000"/>
              </a:lnSpc>
              <a:spcBef>
                <a:spcPts val="1600"/>
              </a:spcBef>
              <a:buClr>
                <a:srgbClr val="00B9FF"/>
              </a:buClr>
              <a:buFont typeface="Arial Unicode MS" pitchFamily="34" charset="-128"/>
              <a:buChar char="◆"/>
            </a:pPr>
            <a:r>
              <a:rPr lang="en-US" altLang="en-US" sz="3800" dirty="0">
                <a:latin typeface="Arial" panose="020B0604020202020204" pitchFamily="34" charset="0"/>
                <a:cs typeface="Arial" panose="020B0604020202020204" pitchFamily="34" charset="0"/>
              </a:rPr>
              <a:t>There is no charge or fee to attend NA recovery meetings or for NA presentations</a:t>
            </a:r>
          </a:p>
        </p:txBody>
      </p:sp>
    </p:spTree>
    <p:extLst>
      <p:ext uri="{BB962C8B-B14F-4D97-AF65-F5344CB8AC3E}">
        <p14:creationId xmlns:p14="http://schemas.microsoft.com/office/powerpoint/2010/main" val="366765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2"/>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Benefits to…</a:t>
            </a: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1078261" y="1426727"/>
            <a:ext cx="10485089" cy="5202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Clr>
                <a:srgbClr val="00B9FF"/>
              </a:buClr>
              <a:buNone/>
            </a:pPr>
            <a:r>
              <a:rPr lang="en-US" altLang="en-US" sz="3200" b="1" i="1" dirty="0">
                <a:solidFill>
                  <a:srgbClr val="00B9FF"/>
                </a:solidFill>
                <a:latin typeface="Arial" panose="020B0604020202020204" pitchFamily="34" charset="0"/>
                <a:cs typeface="Arial" panose="020B0604020202020204" pitchFamily="34" charset="0"/>
              </a:rPr>
              <a:t>The Client:</a:t>
            </a:r>
          </a:p>
          <a:p>
            <a:pPr marL="925830" lvl="1" indent="-468630">
              <a:lnSpc>
                <a:spcPct val="100000"/>
              </a:lnSpc>
              <a:spcBef>
                <a:spcPts val="0"/>
              </a:spcBef>
              <a:buClr>
                <a:srgbClr val="00B9FF"/>
              </a:buClr>
              <a:buFont typeface="Arial Unicode MS" pitchFamily="34" charset="-128"/>
              <a:buChar char="◆"/>
            </a:pPr>
            <a:r>
              <a:rPr lang="en-US" altLang="en-US" sz="3200" dirty="0">
                <a:latin typeface="Arial" panose="020B0604020202020204" pitchFamily="34" charset="0"/>
                <a:cs typeface="Arial" panose="020B0604020202020204" pitchFamily="34" charset="0"/>
              </a:rPr>
              <a:t>Assists with transition back into the community</a:t>
            </a:r>
          </a:p>
          <a:p>
            <a:pPr marL="925830" lvl="1" indent="-468630">
              <a:lnSpc>
                <a:spcPct val="100000"/>
              </a:lnSpc>
              <a:spcBef>
                <a:spcPts val="900"/>
              </a:spcBef>
              <a:buClr>
                <a:srgbClr val="00B9FF"/>
              </a:buClr>
              <a:buFont typeface="Arial Unicode MS" pitchFamily="34" charset="-128"/>
              <a:buChar char="◆"/>
            </a:pPr>
            <a:r>
              <a:rPr lang="en-US" altLang="en-US" sz="3200" dirty="0">
                <a:latin typeface="Arial" panose="020B0604020202020204" pitchFamily="34" charset="0"/>
                <a:cs typeface="Arial" panose="020B0604020202020204" pitchFamily="34" charset="0"/>
              </a:rPr>
              <a:t>Can support clients while in treatment and correctional facilities</a:t>
            </a:r>
          </a:p>
          <a:p>
            <a:pPr marL="925830" lvl="1" indent="-468630">
              <a:lnSpc>
                <a:spcPct val="100000"/>
              </a:lnSpc>
              <a:spcBef>
                <a:spcPts val="900"/>
              </a:spcBef>
              <a:buClr>
                <a:srgbClr val="00B9FF"/>
              </a:buClr>
              <a:buFont typeface="Arial Unicode MS" pitchFamily="34" charset="-128"/>
              <a:buChar char="◆"/>
            </a:pPr>
            <a:r>
              <a:rPr lang="en-US" altLang="en-US" sz="3200" dirty="0">
                <a:latin typeface="Arial" panose="020B0604020202020204" pitchFamily="34" charset="0"/>
                <a:cs typeface="Arial" panose="020B0604020202020204" pitchFamily="34" charset="0"/>
              </a:rPr>
              <a:t>Provides a peer-based support network</a:t>
            </a:r>
          </a:p>
          <a:p>
            <a:pPr marL="925830" lvl="1" indent="-468630">
              <a:lnSpc>
                <a:spcPct val="100000"/>
              </a:lnSpc>
              <a:spcBef>
                <a:spcPts val="900"/>
              </a:spcBef>
              <a:buClr>
                <a:srgbClr val="00B9FF"/>
              </a:buClr>
              <a:buFont typeface="Arial Unicode MS" pitchFamily="34" charset="-128"/>
              <a:buChar char="◆"/>
            </a:pPr>
            <a:r>
              <a:rPr lang="en-US" altLang="en-US" sz="3200" dirty="0">
                <a:latin typeface="Arial" panose="020B0604020202020204" pitchFamily="34" charset="0"/>
                <a:cs typeface="Arial" panose="020B0604020202020204" pitchFamily="34" charset="0"/>
              </a:rPr>
              <a:t>Drug-free role model reinforcement</a:t>
            </a:r>
          </a:p>
          <a:p>
            <a:pPr marL="0" indent="0">
              <a:lnSpc>
                <a:spcPct val="100000"/>
              </a:lnSpc>
              <a:spcBef>
                <a:spcPts val="1800"/>
              </a:spcBef>
              <a:buClr>
                <a:srgbClr val="00B9FF"/>
              </a:buClr>
              <a:buNone/>
            </a:pPr>
            <a:r>
              <a:rPr lang="en-US" altLang="en-US" sz="3200" b="1" i="1" dirty="0">
                <a:solidFill>
                  <a:srgbClr val="00B9FF"/>
                </a:solidFill>
                <a:latin typeface="Arial" panose="020B0604020202020204" pitchFamily="34" charset="0"/>
                <a:cs typeface="Arial" panose="020B0604020202020204" pitchFamily="34" charset="0"/>
              </a:rPr>
              <a:t>The Professional:</a:t>
            </a:r>
          </a:p>
          <a:p>
            <a:pPr marL="925830" lvl="1" indent="-468630">
              <a:lnSpc>
                <a:spcPct val="100000"/>
              </a:lnSpc>
              <a:spcBef>
                <a:spcPts val="0"/>
              </a:spcBef>
              <a:buClr>
                <a:srgbClr val="00B9FF"/>
              </a:buClr>
              <a:buFont typeface="Arial Unicode MS" pitchFamily="34" charset="-128"/>
              <a:buChar char="◆"/>
            </a:pPr>
            <a:r>
              <a:rPr lang="en-US" altLang="en-US" sz="3200" dirty="0">
                <a:latin typeface="Arial" panose="020B0604020202020204" pitchFamily="34" charset="0"/>
                <a:cs typeface="Arial" panose="020B0604020202020204" pitchFamily="34" charset="0"/>
              </a:rPr>
              <a:t>Research indicates: improves retention </a:t>
            </a:r>
          </a:p>
          <a:p>
            <a:pPr marL="925830" lvl="1" indent="-468630">
              <a:lnSpc>
                <a:spcPct val="100000"/>
              </a:lnSpc>
              <a:spcBef>
                <a:spcPts val="900"/>
              </a:spcBef>
              <a:buClr>
                <a:srgbClr val="00B9FF"/>
              </a:buClr>
              <a:buFont typeface="Arial Unicode MS" pitchFamily="34" charset="-128"/>
              <a:buChar char="◆"/>
            </a:pPr>
            <a:r>
              <a:rPr lang="en-US" altLang="en-US" sz="3200" dirty="0">
                <a:latin typeface="Arial" panose="020B0604020202020204" pitchFamily="34" charset="0"/>
                <a:cs typeface="Arial" panose="020B0604020202020204" pitchFamily="34" charset="0"/>
              </a:rPr>
              <a:t>Immediate access to aftercare support</a:t>
            </a:r>
          </a:p>
        </p:txBody>
      </p:sp>
    </p:spTree>
    <p:extLst>
      <p:ext uri="{BB962C8B-B14F-4D97-AF65-F5344CB8AC3E}">
        <p14:creationId xmlns:p14="http://schemas.microsoft.com/office/powerpoint/2010/main" val="892380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3"/>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NA Literature              na.org/literature</a:t>
            </a: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4"/>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pic>
        <p:nvPicPr>
          <p:cNvPr id="2" name="Picture 10" descr="lit">
            <a:extLst>
              <a:ext uri="{FF2B5EF4-FFF2-40B4-BE49-F238E27FC236}">
                <a16:creationId xmlns:a16="http://schemas.microsoft.com/office/drawing/2014/main" id="{F02BECDE-56DC-DE45-CD30-0A99C616CF9F}"/>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391" t="1152" r="156" b="779"/>
          <a:stretch/>
        </p:blipFill>
        <p:spPr bwMode="auto">
          <a:xfrm>
            <a:off x="66675" y="1143000"/>
            <a:ext cx="12125325" cy="5715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1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3"/>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Additional Resources </a:t>
            </a: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4"/>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221011" y="2421137"/>
            <a:ext cx="5528279" cy="4539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5830" lvl="1" indent="-468630">
              <a:lnSpc>
                <a:spcPct val="100000"/>
              </a:lnSpc>
              <a:spcBef>
                <a:spcPts val="1800"/>
              </a:spcBef>
              <a:buClr>
                <a:srgbClr val="00B9FF"/>
              </a:buClr>
              <a:buFont typeface="Arial Unicode MS" pitchFamily="34" charset="-128"/>
              <a:buChar char="◆"/>
            </a:pPr>
            <a:r>
              <a:rPr lang="en-US" altLang="en-US" sz="3400" i="1" dirty="0">
                <a:latin typeface="Arial" panose="020B0604020202020204" pitchFamily="34" charset="0"/>
                <a:cs typeface="Arial" panose="020B0604020202020204" pitchFamily="34" charset="0"/>
              </a:rPr>
              <a:t>Membership Survey</a:t>
            </a:r>
          </a:p>
          <a:p>
            <a:pPr marL="925830" lvl="1" indent="-468630">
              <a:lnSpc>
                <a:spcPct val="100000"/>
              </a:lnSpc>
              <a:spcBef>
                <a:spcPts val="1800"/>
              </a:spcBef>
              <a:buClr>
                <a:srgbClr val="00B9FF"/>
              </a:buClr>
              <a:buFont typeface="Arial Unicode MS" pitchFamily="34" charset="-128"/>
              <a:buChar char="◆"/>
            </a:pPr>
            <a:r>
              <a:rPr lang="en-US" altLang="en-US" sz="3400" i="1" dirty="0">
                <a:latin typeface="Arial" panose="020B0604020202020204" pitchFamily="34" charset="0"/>
                <a:cs typeface="Arial" panose="020B0604020202020204" pitchFamily="34" charset="0"/>
              </a:rPr>
              <a:t>Information about NA</a:t>
            </a:r>
          </a:p>
          <a:p>
            <a:pPr marL="925830" lvl="1" indent="-468630">
              <a:lnSpc>
                <a:spcPct val="100000"/>
              </a:lnSpc>
              <a:spcBef>
                <a:spcPts val="1800"/>
              </a:spcBef>
              <a:buClr>
                <a:srgbClr val="00B9FF"/>
              </a:buClr>
              <a:buFont typeface="Arial Unicode MS" pitchFamily="34" charset="-128"/>
              <a:buChar char="◆"/>
            </a:pPr>
            <a:r>
              <a:rPr lang="en-US" altLang="en-US" sz="3400" i="1" dirty="0">
                <a:latin typeface="Arial" panose="020B0604020202020204" pitchFamily="34" charset="0"/>
                <a:cs typeface="Arial" panose="020B0604020202020204" pitchFamily="34" charset="0"/>
              </a:rPr>
              <a:t>NA: A Resource in Your </a:t>
            </a:r>
            <a:r>
              <a:rPr lang="en-US" altLang="en-US" sz="3400" dirty="0">
                <a:latin typeface="Arial" panose="020B0604020202020204" pitchFamily="34" charset="0"/>
                <a:cs typeface="Arial" panose="020B0604020202020204" pitchFamily="34" charset="0"/>
              </a:rPr>
              <a:t>Community</a:t>
            </a:r>
          </a:p>
          <a:p>
            <a:pPr marL="925830" lvl="1" indent="-468630">
              <a:lnSpc>
                <a:spcPct val="100000"/>
              </a:lnSpc>
              <a:spcBef>
                <a:spcPts val="1800"/>
              </a:spcBef>
              <a:buClr>
                <a:srgbClr val="00B9FF"/>
              </a:buClr>
              <a:buFont typeface="Arial Unicode MS" pitchFamily="34" charset="-128"/>
              <a:buChar char="◆"/>
            </a:pPr>
            <a:r>
              <a:rPr lang="en-US" altLang="en-US" sz="3400" i="1" dirty="0">
                <a:latin typeface="Arial" panose="020B0604020202020204" pitchFamily="34" charset="0"/>
                <a:cs typeface="Arial" panose="020B0604020202020204" pitchFamily="34" charset="0"/>
              </a:rPr>
              <a:t>NA and Person’s Receiving MAT</a:t>
            </a:r>
          </a:p>
        </p:txBody>
      </p:sp>
      <p:sp>
        <p:nvSpPr>
          <p:cNvPr id="12" name="Title 1">
            <a:extLst>
              <a:ext uri="{FF2B5EF4-FFF2-40B4-BE49-F238E27FC236}">
                <a16:creationId xmlns:a16="http://schemas.microsoft.com/office/drawing/2014/main" id="{0F6F87D2-B20E-E794-3CFD-F321925DC1EC}"/>
              </a:ext>
            </a:extLst>
          </p:cNvPr>
          <p:cNvSpPr txBox="1">
            <a:spLocks/>
          </p:cNvSpPr>
          <p:nvPr/>
        </p:nvSpPr>
        <p:spPr>
          <a:xfrm>
            <a:off x="209549" y="1266825"/>
            <a:ext cx="12144375" cy="79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4000" dirty="0"/>
              <a:t>na.org/resources-for-professionals</a:t>
            </a:r>
          </a:p>
        </p:txBody>
      </p:sp>
      <p:pic>
        <p:nvPicPr>
          <p:cNvPr id="22" name="Picture 21" descr="A blue and white brochure with a door open&#10;&#10;Description automatically generated">
            <a:extLst>
              <a:ext uri="{FF2B5EF4-FFF2-40B4-BE49-F238E27FC236}">
                <a16:creationId xmlns:a16="http://schemas.microsoft.com/office/drawing/2014/main" id="{58C52445-FAC1-6460-81C4-BFC16AFD864A}"/>
              </a:ext>
            </a:extLst>
          </p:cNvPr>
          <p:cNvPicPr>
            <a:picLocks noChangeAspect="1"/>
          </p:cNvPicPr>
          <p:nvPr/>
        </p:nvPicPr>
        <p:blipFill>
          <a:blip r:embed="rId5"/>
          <a:stretch>
            <a:fillRect/>
          </a:stretch>
        </p:blipFill>
        <p:spPr>
          <a:xfrm>
            <a:off x="10679916" y="2697069"/>
            <a:ext cx="1443504" cy="3360831"/>
          </a:xfrm>
          <a:prstGeom prst="rect">
            <a:avLst/>
          </a:prstGeom>
        </p:spPr>
      </p:pic>
      <p:pic>
        <p:nvPicPr>
          <p:cNvPr id="24" name="Picture 23" descr="A close-up of a survey&#10;&#10;Description automatically generated">
            <a:extLst>
              <a:ext uri="{FF2B5EF4-FFF2-40B4-BE49-F238E27FC236}">
                <a16:creationId xmlns:a16="http://schemas.microsoft.com/office/drawing/2014/main" id="{DF75EC69-1C21-9588-F0D7-8F0DBB609BBB}"/>
              </a:ext>
            </a:extLst>
          </p:cNvPr>
          <p:cNvPicPr>
            <a:picLocks noChangeAspect="1"/>
          </p:cNvPicPr>
          <p:nvPr/>
        </p:nvPicPr>
        <p:blipFill>
          <a:blip r:embed="rId6"/>
          <a:stretch>
            <a:fillRect/>
          </a:stretch>
        </p:blipFill>
        <p:spPr>
          <a:xfrm>
            <a:off x="6174776" y="2686050"/>
            <a:ext cx="1465543" cy="3371850"/>
          </a:xfrm>
          <a:prstGeom prst="rect">
            <a:avLst/>
          </a:prstGeom>
        </p:spPr>
      </p:pic>
      <p:pic>
        <p:nvPicPr>
          <p:cNvPr id="26" name="Picture 25" descr="A blue cover with white text&#10;&#10;Description automatically generated">
            <a:extLst>
              <a:ext uri="{FF2B5EF4-FFF2-40B4-BE49-F238E27FC236}">
                <a16:creationId xmlns:a16="http://schemas.microsoft.com/office/drawing/2014/main" id="{2B1852A1-E573-1D12-12A3-0C078653F9D6}"/>
              </a:ext>
            </a:extLst>
          </p:cNvPr>
          <p:cNvPicPr>
            <a:picLocks noChangeAspect="1"/>
          </p:cNvPicPr>
          <p:nvPr/>
        </p:nvPicPr>
        <p:blipFill>
          <a:blip r:embed="rId7"/>
          <a:stretch>
            <a:fillRect/>
          </a:stretch>
        </p:blipFill>
        <p:spPr>
          <a:xfrm>
            <a:off x="9162676" y="2686050"/>
            <a:ext cx="1454524" cy="3371850"/>
          </a:xfrm>
          <a:prstGeom prst="rect">
            <a:avLst/>
          </a:prstGeom>
        </p:spPr>
      </p:pic>
      <p:pic>
        <p:nvPicPr>
          <p:cNvPr id="28" name="Picture 27" descr="A close-up of a book&#10;&#10;Description automatically generated">
            <a:extLst>
              <a:ext uri="{FF2B5EF4-FFF2-40B4-BE49-F238E27FC236}">
                <a16:creationId xmlns:a16="http://schemas.microsoft.com/office/drawing/2014/main" id="{3758770E-2837-C828-BB1B-C7A2CE9096A9}"/>
              </a:ext>
            </a:extLst>
          </p:cNvPr>
          <p:cNvPicPr>
            <a:picLocks noChangeAspect="1"/>
          </p:cNvPicPr>
          <p:nvPr/>
        </p:nvPicPr>
        <p:blipFill>
          <a:blip r:embed="rId8"/>
          <a:stretch>
            <a:fillRect/>
          </a:stretch>
        </p:blipFill>
        <p:spPr>
          <a:xfrm>
            <a:off x="7697582" y="2686050"/>
            <a:ext cx="1399428" cy="3371850"/>
          </a:xfrm>
          <a:prstGeom prst="rect">
            <a:avLst/>
          </a:prstGeom>
        </p:spPr>
      </p:pic>
    </p:spTree>
    <p:extLst>
      <p:ext uri="{BB962C8B-B14F-4D97-AF65-F5344CB8AC3E}">
        <p14:creationId xmlns:p14="http://schemas.microsoft.com/office/powerpoint/2010/main" val="168748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2"/>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Origin of our name – Why “Narcotics?”</a:t>
            </a: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1468786" y="2045852"/>
            <a:ext cx="9227789" cy="3831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Commonly used for all illegal substances at the time of our inception in 1953</a:t>
            </a:r>
          </a:p>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NA is not a drug-specific program but has universal appeal to all who share the disease of addiction</a:t>
            </a:r>
          </a:p>
        </p:txBody>
      </p:sp>
    </p:spTree>
    <p:extLst>
      <p:ext uri="{BB962C8B-B14F-4D97-AF65-F5344CB8AC3E}">
        <p14:creationId xmlns:p14="http://schemas.microsoft.com/office/powerpoint/2010/main" val="48742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B90220-FA79-B1B4-F1F0-B1E2630566DC}"/>
              </a:ext>
            </a:extLst>
          </p:cNvPr>
          <p:cNvSpPr txBox="1">
            <a:spLocks/>
          </p:cNvSpPr>
          <p:nvPr/>
        </p:nvSpPr>
        <p:spPr>
          <a:xfrm>
            <a:off x="2038350" y="295275"/>
            <a:ext cx="87249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t>Contacting NA</a:t>
            </a:r>
          </a:p>
        </p:txBody>
      </p:sp>
      <p:sp>
        <p:nvSpPr>
          <p:cNvPr id="5" name="Text Placeholder 2">
            <a:extLst>
              <a:ext uri="{FF2B5EF4-FFF2-40B4-BE49-F238E27FC236}">
                <a16:creationId xmlns:a16="http://schemas.microsoft.com/office/drawing/2014/main" id="{CA7BCF3B-7F6D-2F86-D57B-D8D404D635C5}"/>
              </a:ext>
            </a:extLst>
          </p:cNvPr>
          <p:cNvSpPr txBox="1">
            <a:spLocks/>
          </p:cNvSpPr>
          <p:nvPr/>
        </p:nvSpPr>
        <p:spPr>
          <a:xfrm>
            <a:off x="4260377" y="1162018"/>
            <a:ext cx="7931623" cy="5202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rgbClr val="00B9FF"/>
              </a:buClr>
              <a:buNone/>
            </a:pPr>
            <a:r>
              <a:rPr lang="en-US" altLang="en-US" sz="3800" dirty="0">
                <a:latin typeface="Arial" panose="020B0604020202020204" pitchFamily="34" charset="0"/>
                <a:cs typeface="Arial" panose="020B0604020202020204" pitchFamily="34" charset="0"/>
              </a:rPr>
              <a:t>NA World Services</a:t>
            </a:r>
          </a:p>
          <a:p>
            <a:pPr marL="0" indent="0">
              <a:lnSpc>
                <a:spcPct val="100000"/>
              </a:lnSpc>
              <a:spcBef>
                <a:spcPts val="600"/>
              </a:spcBef>
              <a:buClr>
                <a:srgbClr val="00B9FF"/>
              </a:buClr>
              <a:buNone/>
            </a:pPr>
            <a:r>
              <a:rPr lang="en-US" altLang="en-US" sz="3800" dirty="0">
                <a:latin typeface="Arial" panose="020B0604020202020204" pitchFamily="34" charset="0"/>
                <a:cs typeface="Arial" panose="020B0604020202020204" pitchFamily="34" charset="0"/>
              </a:rPr>
              <a:t>P.O. Box 9999</a:t>
            </a:r>
          </a:p>
          <a:p>
            <a:pPr marL="0" indent="0">
              <a:lnSpc>
                <a:spcPct val="100000"/>
              </a:lnSpc>
              <a:spcBef>
                <a:spcPts val="600"/>
              </a:spcBef>
              <a:buClr>
                <a:srgbClr val="00B9FF"/>
              </a:buClr>
              <a:buNone/>
            </a:pPr>
            <a:r>
              <a:rPr lang="en-US" altLang="en-US" sz="3800" dirty="0">
                <a:latin typeface="Arial" panose="020B0604020202020204" pitchFamily="34" charset="0"/>
                <a:cs typeface="Arial" panose="020B0604020202020204" pitchFamily="34" charset="0"/>
              </a:rPr>
              <a:t>Van Nuys, CA 91409</a:t>
            </a:r>
          </a:p>
          <a:p>
            <a:pPr marL="0" indent="0">
              <a:lnSpc>
                <a:spcPct val="100000"/>
              </a:lnSpc>
              <a:spcBef>
                <a:spcPts val="3000"/>
              </a:spcBef>
              <a:buClr>
                <a:srgbClr val="00B9FF"/>
              </a:buClr>
              <a:buNone/>
            </a:pPr>
            <a:r>
              <a:rPr lang="en-US" altLang="en-US" sz="3800" dirty="0">
                <a:latin typeface="Arial" panose="020B0604020202020204" pitchFamily="34" charset="0"/>
                <a:cs typeface="Arial" panose="020B0604020202020204" pitchFamily="34" charset="0"/>
              </a:rPr>
              <a:t>Website: </a:t>
            </a:r>
            <a:r>
              <a:rPr lang="en-US" altLang="en-US" sz="3800" dirty="0">
                <a:solidFill>
                  <a:srgbClr val="00B9FF"/>
                </a:solidFill>
                <a:latin typeface="Arial" panose="020B0604020202020204" pitchFamily="34" charset="0"/>
                <a:cs typeface="Arial" panose="020B0604020202020204" pitchFamily="34" charset="0"/>
              </a:rPr>
              <a:t>na.org</a:t>
            </a:r>
          </a:p>
          <a:p>
            <a:pPr marL="0" indent="0">
              <a:lnSpc>
                <a:spcPct val="100000"/>
              </a:lnSpc>
              <a:spcBef>
                <a:spcPts val="600"/>
              </a:spcBef>
              <a:buClr>
                <a:srgbClr val="00B9FF"/>
              </a:buClr>
              <a:buNone/>
            </a:pPr>
            <a:r>
              <a:rPr lang="en-US" altLang="en-US" sz="3800" dirty="0">
                <a:latin typeface="Arial" panose="020B0604020202020204" pitchFamily="34" charset="0"/>
                <a:cs typeface="Arial" panose="020B0604020202020204" pitchFamily="34" charset="0"/>
              </a:rPr>
              <a:t>Phone: 818.773.9999</a:t>
            </a:r>
          </a:p>
          <a:p>
            <a:pPr marL="0" indent="0">
              <a:lnSpc>
                <a:spcPct val="100000"/>
              </a:lnSpc>
              <a:spcBef>
                <a:spcPts val="3000"/>
              </a:spcBef>
              <a:buClr>
                <a:srgbClr val="00B9FF"/>
              </a:buClr>
              <a:buNone/>
            </a:pPr>
            <a:r>
              <a:rPr lang="en-US" altLang="en-US" sz="3800" dirty="0">
                <a:latin typeface="Arial" panose="020B0604020202020204" pitchFamily="34" charset="0"/>
                <a:cs typeface="Arial" panose="020B0604020202020204" pitchFamily="34" charset="0"/>
              </a:rPr>
              <a:t>facebook.com/naworldservices</a:t>
            </a:r>
          </a:p>
          <a:p>
            <a:pPr marL="0" indent="0">
              <a:lnSpc>
                <a:spcPct val="100000"/>
              </a:lnSpc>
              <a:spcBef>
                <a:spcPts val="600"/>
              </a:spcBef>
              <a:buClr>
                <a:srgbClr val="00B9FF"/>
              </a:buClr>
              <a:buNone/>
            </a:pPr>
            <a:r>
              <a:rPr lang="en-US" altLang="en-US" sz="3800" dirty="0">
                <a:latin typeface="Arial" panose="020B0604020202020204" pitchFamily="34" charset="0"/>
                <a:cs typeface="Arial" panose="020B0604020202020204" pitchFamily="34" charset="0"/>
              </a:rPr>
              <a:t>instagram.com/</a:t>
            </a:r>
            <a:r>
              <a:rPr lang="en-US" altLang="en-US" sz="3800" dirty="0" err="1">
                <a:latin typeface="Arial" panose="020B0604020202020204" pitchFamily="34" charset="0"/>
                <a:cs typeface="Arial" panose="020B0604020202020204" pitchFamily="34" charset="0"/>
              </a:rPr>
              <a:t>narcoticsanonymous</a:t>
            </a:r>
            <a:endParaRPr lang="en-US" alt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27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2"/>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Historical Background</a:t>
            </a: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1506886" y="1626752"/>
            <a:ext cx="9513539" cy="4926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Adapted from AA; regular NA meetings started in Los Angeles, CA in 1953</a:t>
            </a:r>
          </a:p>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Explosive growth coincided with publishing of the book Narcotics Anonymous, in 1983 </a:t>
            </a:r>
          </a:p>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As of April 2024, there are over 72,200 meetings in 143 countries</a:t>
            </a:r>
          </a:p>
        </p:txBody>
      </p:sp>
    </p:spTree>
    <p:extLst>
      <p:ext uri="{BB962C8B-B14F-4D97-AF65-F5344CB8AC3E}">
        <p14:creationId xmlns:p14="http://schemas.microsoft.com/office/powerpoint/2010/main" val="9056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2"/>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31432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What is NA?</a:t>
            </a:r>
            <a:endParaRPr lang="en-US" sz="5000" i="1" dirty="0">
              <a:solidFill>
                <a:srgbClr val="001B51"/>
              </a:solidFill>
            </a:endParaRP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1506887" y="2293502"/>
            <a:ext cx="8780114" cy="4564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Therapeutic value of one addict helping another — support network</a:t>
            </a:r>
          </a:p>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Process for change through the Twelve Steps</a:t>
            </a:r>
          </a:p>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Adjunct to treatment professionals in continuing care</a:t>
            </a:r>
          </a:p>
        </p:txBody>
      </p:sp>
      <p:pic>
        <p:nvPicPr>
          <p:cNvPr id="3" name="Picture 2" descr="A white square with a black background&#10;&#10;Description automatically generated">
            <a:extLst>
              <a:ext uri="{FF2B5EF4-FFF2-40B4-BE49-F238E27FC236}">
                <a16:creationId xmlns:a16="http://schemas.microsoft.com/office/drawing/2014/main" id="{95FAE7B2-486B-100B-9C19-2D421E921D70}"/>
              </a:ext>
            </a:extLst>
          </p:cNvPr>
          <p:cNvPicPr>
            <a:picLocks noChangeAspect="1"/>
          </p:cNvPicPr>
          <p:nvPr/>
        </p:nvPicPr>
        <p:blipFill>
          <a:blip r:embed="rId4">
            <a:alphaModFix amt="11000"/>
          </a:blip>
          <a:stretch>
            <a:fillRect/>
          </a:stretch>
        </p:blipFill>
        <p:spPr>
          <a:xfrm>
            <a:off x="9940925" y="4635500"/>
            <a:ext cx="2120900" cy="2120900"/>
          </a:xfrm>
          <a:prstGeom prst="rect">
            <a:avLst/>
          </a:prstGeom>
        </p:spPr>
      </p:pic>
      <p:sp>
        <p:nvSpPr>
          <p:cNvPr id="4" name="Title 1">
            <a:extLst>
              <a:ext uri="{FF2B5EF4-FFF2-40B4-BE49-F238E27FC236}">
                <a16:creationId xmlns:a16="http://schemas.microsoft.com/office/drawing/2014/main" id="{F31903B4-D3BE-4C6E-8DA7-E2BD9C34617E}"/>
              </a:ext>
            </a:extLst>
          </p:cNvPr>
          <p:cNvSpPr txBox="1">
            <a:spLocks/>
          </p:cNvSpPr>
          <p:nvPr/>
        </p:nvSpPr>
        <p:spPr>
          <a:xfrm>
            <a:off x="285750" y="1143000"/>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i="1" dirty="0"/>
              <a:t>A Vital Resource </a:t>
            </a:r>
          </a:p>
        </p:txBody>
      </p:sp>
    </p:spTree>
    <p:extLst>
      <p:ext uri="{BB962C8B-B14F-4D97-AF65-F5344CB8AC3E}">
        <p14:creationId xmlns:p14="http://schemas.microsoft.com/office/powerpoint/2010/main" val="229550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2"/>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The NA Meeting</a:t>
            </a:r>
            <a:endParaRPr lang="en-US" sz="5000" i="1" dirty="0">
              <a:solidFill>
                <a:srgbClr val="001B51"/>
              </a:solidFill>
            </a:endParaRP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419100" y="2207777"/>
            <a:ext cx="11772900" cy="4650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468630">
              <a:lnSpc>
                <a:spcPct val="100000"/>
              </a:lnSpc>
              <a:spcBef>
                <a:spcPts val="1200"/>
              </a:spcBef>
              <a:buClr>
                <a:srgbClr val="00B9FF"/>
              </a:buClr>
              <a:buFont typeface="Arial Unicode MS" pitchFamily="34" charset="-128"/>
              <a:buChar char="◆"/>
            </a:pPr>
            <a:r>
              <a:rPr lang="en-US" altLang="en-US" sz="3000" dirty="0">
                <a:latin typeface="Arial" panose="020B0604020202020204" pitchFamily="34" charset="0"/>
                <a:cs typeface="Arial" panose="020B0604020202020204" pitchFamily="34" charset="0"/>
              </a:rPr>
              <a:t>2 or more NA members gathering constitute a meeting</a:t>
            </a:r>
          </a:p>
          <a:p>
            <a:pPr marL="468630" indent="-468630">
              <a:lnSpc>
                <a:spcPct val="100000"/>
              </a:lnSpc>
              <a:spcBef>
                <a:spcPts val="1200"/>
              </a:spcBef>
              <a:buClr>
                <a:srgbClr val="00B9FF"/>
              </a:buClr>
              <a:buFont typeface="Arial Unicode MS" pitchFamily="34" charset="-128"/>
              <a:buChar char="◆"/>
            </a:pPr>
            <a:r>
              <a:rPr lang="en-US" altLang="en-US" sz="3000" dirty="0">
                <a:latin typeface="Arial" panose="020B0604020202020204" pitchFamily="34" charset="0"/>
                <a:cs typeface="Arial" panose="020B0604020202020204" pitchFamily="34" charset="0"/>
              </a:rPr>
              <a:t>Meetings promote atmosphere of recovery from drug dependence</a:t>
            </a:r>
          </a:p>
          <a:p>
            <a:pPr marL="468630" indent="-468630">
              <a:lnSpc>
                <a:spcPct val="100000"/>
              </a:lnSpc>
              <a:spcBef>
                <a:spcPts val="1200"/>
              </a:spcBef>
              <a:buClr>
                <a:srgbClr val="00B9FF"/>
              </a:buClr>
              <a:buFont typeface="Arial Unicode MS" pitchFamily="34" charset="-128"/>
              <a:buChar char="◆"/>
            </a:pPr>
            <a:r>
              <a:rPr lang="en-US" altLang="en-US" sz="3000" dirty="0">
                <a:latin typeface="Arial" panose="020B0604020202020204" pitchFamily="34" charset="0"/>
                <a:cs typeface="Arial" panose="020B0604020202020204" pitchFamily="34" charset="0"/>
              </a:rPr>
              <a:t>Members often share their personal experiences with addiction and recovery</a:t>
            </a:r>
          </a:p>
          <a:p>
            <a:pPr marL="468630" indent="-468630">
              <a:lnSpc>
                <a:spcPct val="100000"/>
              </a:lnSpc>
              <a:spcBef>
                <a:spcPts val="1200"/>
              </a:spcBef>
              <a:buClr>
                <a:srgbClr val="00B9FF"/>
              </a:buClr>
              <a:buFont typeface="Arial Unicode MS" pitchFamily="34" charset="-128"/>
              <a:buChar char="◆"/>
            </a:pPr>
            <a:r>
              <a:rPr lang="en-US" altLang="en-US" sz="3000" dirty="0">
                <a:latin typeface="Arial" panose="020B0604020202020204" pitchFamily="34" charset="0"/>
                <a:cs typeface="Arial" panose="020B0604020202020204" pitchFamily="34" charset="0"/>
              </a:rPr>
              <a:t>Experienced older members support newer members</a:t>
            </a:r>
          </a:p>
          <a:p>
            <a:pPr marL="468630" indent="-468630">
              <a:lnSpc>
                <a:spcPct val="100000"/>
              </a:lnSpc>
              <a:spcBef>
                <a:spcPts val="1200"/>
              </a:spcBef>
              <a:buClr>
                <a:srgbClr val="00B9FF"/>
              </a:buClr>
              <a:buFont typeface="Arial Unicode MS" pitchFamily="34" charset="-128"/>
              <a:buChar char="◆"/>
            </a:pPr>
            <a:r>
              <a:rPr lang="en-US" altLang="en-US" sz="3000" dirty="0">
                <a:latin typeface="Arial" panose="020B0604020202020204" pitchFamily="34" charset="0"/>
                <a:cs typeface="Arial" panose="020B0604020202020204" pitchFamily="34" charset="0"/>
              </a:rPr>
              <a:t>NA meetings are self supporting by those who choose to contribute (no fees)</a:t>
            </a:r>
          </a:p>
          <a:p>
            <a:pPr marL="468630" indent="-468630">
              <a:lnSpc>
                <a:spcPct val="100000"/>
              </a:lnSpc>
              <a:spcBef>
                <a:spcPts val="1200"/>
              </a:spcBef>
              <a:buClr>
                <a:srgbClr val="00B9FF"/>
              </a:buClr>
              <a:buFont typeface="Arial Unicode MS" pitchFamily="34" charset="-128"/>
              <a:buChar char="◆"/>
            </a:pPr>
            <a:r>
              <a:rPr lang="en-US" altLang="en-US" sz="3000" dirty="0">
                <a:latin typeface="Arial" panose="020B0604020202020204" pitchFamily="34" charset="0"/>
                <a:cs typeface="Arial" panose="020B0604020202020204" pitchFamily="34" charset="0"/>
              </a:rPr>
              <a:t>Guidelines of how to conduct an NA meeting are available</a:t>
            </a:r>
          </a:p>
        </p:txBody>
      </p:sp>
      <p:sp>
        <p:nvSpPr>
          <p:cNvPr id="2" name="Title 1">
            <a:extLst>
              <a:ext uri="{FF2B5EF4-FFF2-40B4-BE49-F238E27FC236}">
                <a16:creationId xmlns:a16="http://schemas.microsoft.com/office/drawing/2014/main" id="{86914FE9-0068-23D1-2367-14D5A6F2245E}"/>
              </a:ext>
            </a:extLst>
          </p:cNvPr>
          <p:cNvSpPr txBox="1">
            <a:spLocks/>
          </p:cNvSpPr>
          <p:nvPr/>
        </p:nvSpPr>
        <p:spPr>
          <a:xfrm>
            <a:off x="209549" y="1266825"/>
            <a:ext cx="12144375" cy="79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4000" i="1" dirty="0"/>
              <a:t>Primary vehicle for delivering the NA message of recovery</a:t>
            </a:r>
          </a:p>
        </p:txBody>
      </p:sp>
    </p:spTree>
    <p:extLst>
      <p:ext uri="{BB962C8B-B14F-4D97-AF65-F5344CB8AC3E}">
        <p14:creationId xmlns:p14="http://schemas.microsoft.com/office/powerpoint/2010/main" val="314977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2"/>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The NA Meeting</a:t>
            </a:r>
            <a:endParaRPr lang="en-US" sz="5000" i="1" dirty="0">
              <a:solidFill>
                <a:srgbClr val="001B51"/>
              </a:solidFill>
            </a:endParaRP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2266950" y="2512577"/>
            <a:ext cx="7477125" cy="38501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Clr>
                <a:srgbClr val="00B9FF"/>
              </a:buClr>
              <a:buNone/>
            </a:pPr>
            <a:r>
              <a:rPr lang="en-US" altLang="en-US" sz="4500" dirty="0">
                <a:latin typeface="Arial" panose="020B0604020202020204" pitchFamily="34" charset="0"/>
                <a:cs typeface="Arial" panose="020B0604020202020204" pitchFamily="34" charset="0"/>
              </a:rPr>
              <a:t>NA meetings provide an environment within which people can help one another stop using drugs and </a:t>
            </a:r>
            <a:br>
              <a:rPr lang="en-US" altLang="en-US" sz="4500" dirty="0">
                <a:latin typeface="Arial" panose="020B0604020202020204" pitchFamily="34" charset="0"/>
                <a:cs typeface="Arial" panose="020B0604020202020204" pitchFamily="34" charset="0"/>
              </a:rPr>
            </a:br>
            <a:r>
              <a:rPr lang="en-US" altLang="en-US" sz="4500" dirty="0">
                <a:latin typeface="Arial" panose="020B0604020202020204" pitchFamily="34" charset="0"/>
                <a:cs typeface="Arial" panose="020B0604020202020204" pitchFamily="34" charset="0"/>
              </a:rPr>
              <a:t>learn to live drug free</a:t>
            </a:r>
          </a:p>
        </p:txBody>
      </p:sp>
      <p:sp>
        <p:nvSpPr>
          <p:cNvPr id="2" name="Title 1">
            <a:extLst>
              <a:ext uri="{FF2B5EF4-FFF2-40B4-BE49-F238E27FC236}">
                <a16:creationId xmlns:a16="http://schemas.microsoft.com/office/drawing/2014/main" id="{86914FE9-0068-23D1-2367-14D5A6F2245E}"/>
              </a:ext>
            </a:extLst>
          </p:cNvPr>
          <p:cNvSpPr txBox="1">
            <a:spLocks/>
          </p:cNvSpPr>
          <p:nvPr/>
        </p:nvSpPr>
        <p:spPr>
          <a:xfrm>
            <a:off x="209549" y="1266825"/>
            <a:ext cx="12144375" cy="79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4000" i="1" dirty="0"/>
              <a:t>Primary vehicle for delivering the NA message of recovery</a:t>
            </a:r>
          </a:p>
        </p:txBody>
      </p:sp>
      <p:pic>
        <p:nvPicPr>
          <p:cNvPr id="3" name="Picture 2" descr="A white square with a black background&#10;&#10;Description automatically generated">
            <a:extLst>
              <a:ext uri="{FF2B5EF4-FFF2-40B4-BE49-F238E27FC236}">
                <a16:creationId xmlns:a16="http://schemas.microsoft.com/office/drawing/2014/main" id="{ADF18827-72AB-4401-609D-FD382F56832E}"/>
              </a:ext>
            </a:extLst>
          </p:cNvPr>
          <p:cNvPicPr>
            <a:picLocks noChangeAspect="1"/>
          </p:cNvPicPr>
          <p:nvPr/>
        </p:nvPicPr>
        <p:blipFill>
          <a:blip r:embed="rId4">
            <a:alphaModFix amt="11000"/>
          </a:blip>
          <a:stretch>
            <a:fillRect/>
          </a:stretch>
        </p:blipFill>
        <p:spPr>
          <a:xfrm>
            <a:off x="9940925" y="4635500"/>
            <a:ext cx="2120900" cy="2120900"/>
          </a:xfrm>
          <a:prstGeom prst="rect">
            <a:avLst/>
          </a:prstGeom>
        </p:spPr>
      </p:pic>
    </p:spTree>
    <p:extLst>
      <p:ext uri="{BB962C8B-B14F-4D97-AF65-F5344CB8AC3E}">
        <p14:creationId xmlns:p14="http://schemas.microsoft.com/office/powerpoint/2010/main" val="65152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growth of the company's company&#10;&#10;Description automatically generated">
            <a:extLst>
              <a:ext uri="{FF2B5EF4-FFF2-40B4-BE49-F238E27FC236}">
                <a16:creationId xmlns:a16="http://schemas.microsoft.com/office/drawing/2014/main" id="{F5606387-FC1F-DC3F-EC90-F8E95F21762A}"/>
              </a:ext>
            </a:extLst>
          </p:cNvPr>
          <p:cNvPicPr>
            <a:picLocks noChangeAspect="1"/>
          </p:cNvPicPr>
          <p:nvPr/>
        </p:nvPicPr>
        <p:blipFill>
          <a:blip r:embed="rId3"/>
          <a:stretch>
            <a:fillRect/>
          </a:stretch>
        </p:blipFill>
        <p:spPr>
          <a:xfrm>
            <a:off x="832407" y="762000"/>
            <a:ext cx="10321368" cy="5357490"/>
          </a:xfrm>
          <a:prstGeom prst="rect">
            <a:avLst/>
          </a:prstGeom>
        </p:spPr>
      </p:pic>
    </p:spTree>
    <p:extLst>
      <p:ext uri="{BB962C8B-B14F-4D97-AF65-F5344CB8AC3E}">
        <p14:creationId xmlns:p14="http://schemas.microsoft.com/office/powerpoint/2010/main" val="165000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C8786-C091-0022-3196-9DC9552CB0A0}"/>
              </a:ext>
            </a:extLst>
          </p:cNvPr>
          <p:cNvPicPr>
            <a:picLocks noChangeAspect="1"/>
          </p:cNvPicPr>
          <p:nvPr/>
        </p:nvPicPr>
        <p:blipFill rotWithShape="1">
          <a:blip r:embed="rId2"/>
          <a:srcRect t="1288" b="1184"/>
          <a:stretch/>
        </p:blipFill>
        <p:spPr>
          <a:xfrm>
            <a:off x="621792" y="0"/>
            <a:ext cx="10901587" cy="6879572"/>
          </a:xfrm>
          <a:prstGeom prst="rect">
            <a:avLst/>
          </a:prstGeom>
        </p:spPr>
      </p:pic>
    </p:spTree>
    <p:extLst>
      <p:ext uri="{BB962C8B-B14F-4D97-AF65-F5344CB8AC3E}">
        <p14:creationId xmlns:p14="http://schemas.microsoft.com/office/powerpoint/2010/main" val="59368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quare with a black border&#10;&#10;Description automatically generated">
            <a:extLst>
              <a:ext uri="{FF2B5EF4-FFF2-40B4-BE49-F238E27FC236}">
                <a16:creationId xmlns:a16="http://schemas.microsoft.com/office/drawing/2014/main" id="{3504A371-4736-55C1-7306-328E32896CD2}"/>
              </a:ext>
            </a:extLst>
          </p:cNvPr>
          <p:cNvPicPr>
            <a:picLocks noGrp="1" noChangeAspect="1"/>
          </p:cNvPicPr>
          <p:nvPr>
            <p:ph idx="1"/>
          </p:nvPr>
        </p:nvPicPr>
        <p:blipFill>
          <a:blip r:embed="rId2"/>
          <a:stretch>
            <a:fillRect/>
          </a:stretch>
        </p:blipFill>
        <p:spPr>
          <a:xfrm>
            <a:off x="-1" y="273844"/>
            <a:ext cx="12178069" cy="973932"/>
          </a:xfrm>
        </p:spPr>
      </p:pic>
      <p:sp>
        <p:nvSpPr>
          <p:cNvPr id="6" name="Title 1">
            <a:extLst>
              <a:ext uri="{FF2B5EF4-FFF2-40B4-BE49-F238E27FC236}">
                <a16:creationId xmlns:a16="http://schemas.microsoft.com/office/drawing/2014/main" id="{5E56ECCA-90C2-E3E6-4F3C-D5D01205DCEC}"/>
              </a:ext>
            </a:extLst>
          </p:cNvPr>
          <p:cNvSpPr txBox="1">
            <a:spLocks/>
          </p:cNvSpPr>
          <p:nvPr/>
        </p:nvSpPr>
        <p:spPr>
          <a:xfrm>
            <a:off x="247650" y="295275"/>
            <a:ext cx="10515600" cy="1019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0" kern="1200">
                <a:solidFill>
                  <a:srgbClr val="00B9FF"/>
                </a:solidFill>
                <a:latin typeface="Arial Narrow" panose="020B0604020202020204" pitchFamily="34" charset="0"/>
                <a:ea typeface="+mj-ea"/>
                <a:cs typeface="Arial Narrow" panose="020B0604020202020204" pitchFamily="34" charset="0"/>
              </a:defRPr>
            </a:lvl1pPr>
          </a:lstStyle>
          <a:p>
            <a:r>
              <a:rPr lang="en-US" sz="5000" dirty="0">
                <a:solidFill>
                  <a:srgbClr val="001B51"/>
                </a:solidFill>
              </a:rPr>
              <a:t>Cultural Adaptability of NA</a:t>
            </a:r>
          </a:p>
        </p:txBody>
      </p:sp>
      <p:pic>
        <p:nvPicPr>
          <p:cNvPr id="7" name="Picture 6">
            <a:extLst>
              <a:ext uri="{FF2B5EF4-FFF2-40B4-BE49-F238E27FC236}">
                <a16:creationId xmlns:a16="http://schemas.microsoft.com/office/drawing/2014/main" id="{92FA6CFB-9447-D2B6-70E1-F772423A0B04}"/>
              </a:ext>
            </a:extLst>
          </p:cNvPr>
          <p:cNvPicPr>
            <a:picLocks noChangeAspect="1"/>
          </p:cNvPicPr>
          <p:nvPr/>
        </p:nvPicPr>
        <p:blipFill>
          <a:blip r:embed="rId3"/>
          <a:stretch>
            <a:fillRect/>
          </a:stretch>
        </p:blipFill>
        <p:spPr>
          <a:xfrm rot="20652344">
            <a:off x="10710328" y="143792"/>
            <a:ext cx="1239693" cy="1320105"/>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F6B5F2A3-1074-4EEA-62D0-B244CB3CE49C}"/>
              </a:ext>
            </a:extLst>
          </p:cNvPr>
          <p:cNvSpPr txBox="1">
            <a:spLocks/>
          </p:cNvSpPr>
          <p:nvPr/>
        </p:nvSpPr>
        <p:spPr>
          <a:xfrm>
            <a:off x="868711" y="1617227"/>
            <a:ext cx="11208989" cy="3831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Long Term NA Communities: Indian subcontinent, Japan, Western Europe, Latin America, Middle East</a:t>
            </a:r>
          </a:p>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Recent Growth: Asia-Pacific, Eastern Europe and Africa </a:t>
            </a:r>
          </a:p>
          <a:p>
            <a:pPr marL="468630" indent="-468630">
              <a:lnSpc>
                <a:spcPct val="100000"/>
              </a:lnSpc>
              <a:spcBef>
                <a:spcPts val="1600"/>
              </a:spcBef>
              <a:spcAft>
                <a:spcPct val="20000"/>
              </a:spcAft>
              <a:buClr>
                <a:srgbClr val="00B9FF"/>
              </a:buClr>
              <a:buFont typeface="Arial Unicode MS" pitchFamily="34" charset="-128"/>
              <a:buChar char="◆"/>
            </a:pPr>
            <a:r>
              <a:rPr lang="en-US" altLang="en-US" sz="4000" dirty="0">
                <a:latin typeface="Arial" panose="020B0604020202020204" pitchFamily="34" charset="0"/>
                <a:cs typeface="Arial" panose="020B0604020202020204" pitchFamily="34" charset="0"/>
              </a:rPr>
              <a:t>Publish NA literature in 61 languages and meetings held in 143 countries</a:t>
            </a:r>
          </a:p>
        </p:txBody>
      </p:sp>
    </p:spTree>
    <p:extLst>
      <p:ext uri="{BB962C8B-B14F-4D97-AF65-F5344CB8AC3E}">
        <p14:creationId xmlns:p14="http://schemas.microsoft.com/office/powerpoint/2010/main" val="2808801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270</TotalTime>
  <Words>643</Words>
  <Application>Microsoft Macintosh PowerPoint</Application>
  <PresentationFormat>Widescreen</PresentationFormat>
  <Paragraphs>95</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 Unicode MS</vt:lpstr>
      <vt:lpstr>Aptos</vt:lpstr>
      <vt:lpstr>Arial</vt:lpstr>
      <vt:lpstr>Arial Narrow</vt:lpstr>
      <vt:lpstr>Calibri</vt:lpstr>
      <vt:lpstr>Century Gothic</vt:lpstr>
      <vt:lpstr>Office Theme</vt:lpstr>
      <vt:lpstr>Narcotics  Anonymous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11</cp:revision>
  <dcterms:created xsi:type="dcterms:W3CDTF">2022-09-29T18:12:07Z</dcterms:created>
  <dcterms:modified xsi:type="dcterms:W3CDTF">2026-01-12T20:04:51Z</dcterms:modified>
</cp:coreProperties>
</file>