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0"/>
  </p:notesMasterIdLst>
  <p:sldIdLst>
    <p:sldId id="310" r:id="rId2"/>
    <p:sldId id="355" r:id="rId3"/>
    <p:sldId id="356" r:id="rId4"/>
    <p:sldId id="357" r:id="rId5"/>
    <p:sldId id="262" r:id="rId6"/>
    <p:sldId id="358" r:id="rId7"/>
    <p:sldId id="359" r:id="rId8"/>
    <p:sldId id="380" r:id="rId9"/>
    <p:sldId id="360" r:id="rId10"/>
    <p:sldId id="339" r:id="rId11"/>
    <p:sldId id="340" r:id="rId12"/>
    <p:sldId id="381" r:id="rId13"/>
    <p:sldId id="341" r:id="rId14"/>
    <p:sldId id="361" r:id="rId15"/>
    <p:sldId id="362" r:id="rId16"/>
    <p:sldId id="342" r:id="rId17"/>
    <p:sldId id="363" r:id="rId18"/>
    <p:sldId id="396" r:id="rId19"/>
    <p:sldId id="364" r:id="rId20"/>
    <p:sldId id="343" r:id="rId21"/>
    <p:sldId id="344" r:id="rId22"/>
    <p:sldId id="345" r:id="rId23"/>
    <p:sldId id="382" r:id="rId24"/>
    <p:sldId id="346" r:id="rId25"/>
    <p:sldId id="347" r:id="rId26"/>
    <p:sldId id="348" r:id="rId27"/>
    <p:sldId id="349" r:id="rId28"/>
    <p:sldId id="350" r:id="rId29"/>
    <p:sldId id="351" r:id="rId30"/>
    <p:sldId id="365" r:id="rId31"/>
    <p:sldId id="352" r:id="rId32"/>
    <p:sldId id="353" r:id="rId33"/>
    <p:sldId id="354" r:id="rId34"/>
    <p:sldId id="366" r:id="rId35"/>
    <p:sldId id="369" r:id="rId36"/>
    <p:sldId id="383" r:id="rId37"/>
    <p:sldId id="384" r:id="rId38"/>
    <p:sldId id="385" r:id="rId39"/>
    <p:sldId id="386" r:id="rId40"/>
    <p:sldId id="387" r:id="rId41"/>
    <p:sldId id="373" r:id="rId42"/>
    <p:sldId id="367" r:id="rId43"/>
    <p:sldId id="388" r:id="rId44"/>
    <p:sldId id="374" r:id="rId45"/>
    <p:sldId id="375" r:id="rId46"/>
    <p:sldId id="368" r:id="rId47"/>
    <p:sldId id="389" r:id="rId48"/>
    <p:sldId id="376" r:id="rId49"/>
    <p:sldId id="390" r:id="rId50"/>
    <p:sldId id="379" r:id="rId51"/>
    <p:sldId id="392" r:id="rId52"/>
    <p:sldId id="391" r:id="rId53"/>
    <p:sldId id="371" r:id="rId54"/>
    <p:sldId id="377" r:id="rId55"/>
    <p:sldId id="378" r:id="rId56"/>
    <p:sldId id="394" r:id="rId57"/>
    <p:sldId id="337" r:id="rId58"/>
    <p:sldId id="39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737"/>
    <a:srgbClr val="9DBCAC"/>
    <a:srgbClr val="572528"/>
    <a:srgbClr val="E3D4C3"/>
    <a:srgbClr val="DB212E"/>
    <a:srgbClr val="4986BA"/>
    <a:srgbClr val="F8BD40"/>
    <a:srgbClr val="EAE0D6"/>
    <a:srgbClr val="FCCF0C"/>
    <a:srgbClr val="3A6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4"/>
    <p:restoredTop sz="70954" autoAdjust="0"/>
  </p:normalViewPr>
  <p:slideViewPr>
    <p:cSldViewPr snapToGrid="0">
      <p:cViewPr varScale="1">
        <p:scale>
          <a:sx n="65" d="100"/>
          <a:sy n="65" d="100"/>
        </p:scale>
        <p:origin x="25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Service material has its own project plan, but PR is enough of a priority to have dedicated project plans and its own key result area in the NAWS Strategic Plan.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In every part of the world where NA is growing the most, PR is a major service focus—</a:t>
            </a:r>
            <a:r>
              <a:rPr lang="en-US" b="0" dirty="0">
                <a:solidFill>
                  <a:srgbClr val="572528"/>
                </a:solidFill>
              </a:rPr>
              <a:t>improving our ability to strengthen our relationships with people who help addicts find NA.</a:t>
            </a:r>
          </a:p>
          <a:p>
            <a:r>
              <a:rPr lang="en-US" sz="1200" b="0" i="0" u="none" strike="noStrike" kern="1200" baseline="0" dirty="0">
                <a:solidFill>
                  <a:schemeClr val="tx1"/>
                </a:solidFill>
                <a:latin typeface="Century Gothic" panose="020B0502020202020204" pitchFamily="34" charset="0"/>
                <a:ea typeface="+mn-ea"/>
                <a:cs typeface="+mn-cs"/>
              </a:rPr>
              <a:t>WSC 2023 identified public relations as critical to our future.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There is more described in these two PR projects than can be accomplished in one cycle, but we can make progress together. The World Board will report on the work throughout the cycle.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161923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 project plan is </a:t>
            </a:r>
            <a:r>
              <a:rPr lang="en-US" sz="1200" dirty="0">
                <a:solidFill>
                  <a:srgbClr val="572528"/>
                </a:solidFill>
              </a:rPr>
              <a:t>Fellowship Awareness and Engagement with PR Service.</a:t>
            </a:r>
          </a:p>
          <a:p>
            <a:r>
              <a:rPr lang="en-US" sz="1200" b="0" dirty="0">
                <a:solidFill>
                  <a:schemeClr val="tx1"/>
                </a:solidFill>
              </a:rPr>
              <a:t>This project plan is </a:t>
            </a:r>
            <a:r>
              <a:rPr lang="en-US" sz="1200" b="0" dirty="0">
                <a:solidFill>
                  <a:srgbClr val="4986BA"/>
                </a:solidFill>
              </a:rPr>
              <a:t>focused on PR service within NA.</a:t>
            </a:r>
          </a:p>
          <a:p>
            <a:r>
              <a:rPr lang="en-US" sz="1200" b="0" dirty="0">
                <a:solidFill>
                  <a:srgbClr val="4986BA"/>
                </a:solidFill>
              </a:rPr>
              <a:t>Possible project outcomes based on the Strategic Plan solutions are</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Create an internal, NA service campaign focused on the importance of engagement in public relations activities.</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Develop more Fellowship-facing PR training and tools to support member engagement in public relations.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196012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PR project plan is </a:t>
            </a:r>
            <a:r>
              <a:rPr lang="en-US" sz="1200" dirty="0">
                <a:solidFill>
                  <a:srgbClr val="572528"/>
                </a:solidFill>
              </a:rPr>
              <a:t>Raising Public Awareness of NA.</a:t>
            </a:r>
          </a:p>
          <a:p>
            <a:r>
              <a:rPr lang="en-US" sz="1200" b="0" dirty="0">
                <a:solidFill>
                  <a:srgbClr val="4986BA"/>
                </a:solidFill>
              </a:rPr>
              <a:t>Possible project outcomes based on the Strategic Plan solutions are</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Create a PR campaign for each of the 4 target audiences listed in the strategic plan objective:</a:t>
            </a:r>
          </a:p>
          <a:p>
            <a:pPr marL="628650" lvl="1"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General public (including families)</a:t>
            </a:r>
          </a:p>
          <a:p>
            <a:pPr marL="628650" lvl="1"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Government (including criminal justice, policy)</a:t>
            </a:r>
          </a:p>
          <a:p>
            <a:pPr marL="628650" lvl="1"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Addiction treatment</a:t>
            </a:r>
          </a:p>
          <a:p>
            <a:pPr marL="628650" lvl="1"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Medical profession</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Update the pamphlet </a:t>
            </a:r>
            <a:r>
              <a:rPr lang="en-US" sz="1200" b="0" i="1" u="none" strike="noStrike" kern="1200" baseline="0" dirty="0">
                <a:solidFill>
                  <a:schemeClr val="tx1"/>
                </a:solidFill>
                <a:latin typeface="Century Gothic" panose="020B0502020202020204" pitchFamily="34" charset="0"/>
                <a:ea typeface="+mn-ea"/>
                <a:cs typeface="+mn-cs"/>
              </a:rPr>
              <a:t>NA: a Resource in Your Community</a:t>
            </a:r>
            <a:r>
              <a:rPr lang="en-US" sz="1200" b="0" i="0" u="none" strike="noStrike" kern="1200" baseline="0" dirty="0">
                <a:solidFill>
                  <a:schemeClr val="tx1"/>
                </a:solidFill>
                <a:latin typeface="Century Gothic" panose="020B0502020202020204" pitchFamily="34" charset="0"/>
                <a:ea typeface="+mn-ea"/>
                <a:cs typeface="+mn-cs"/>
              </a:rPr>
              <a:t>.</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Update presentations for professionals (clarifying NA’s position on DRT/MAT and the spiritual nature of the program).</a:t>
            </a:r>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a:p>
        </p:txBody>
      </p:sp>
    </p:spTree>
    <p:extLst>
      <p:ext uri="{BB962C8B-B14F-4D97-AF65-F5344CB8AC3E}">
        <p14:creationId xmlns:p14="http://schemas.microsoft.com/office/powerpoint/2010/main" val="314753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World Services intends to do all of the work virtually for any literature and service material projects this cycle (which was the case last cycle as well). </a:t>
            </a:r>
          </a:p>
          <a:p>
            <a:r>
              <a:rPr lang="en-US" sz="1200" b="0" i="0" u="none" strike="noStrike" kern="1200" baseline="0" dirty="0">
                <a:solidFill>
                  <a:schemeClr val="tx1"/>
                </a:solidFill>
                <a:latin typeface="Century Gothic" panose="020B0502020202020204" pitchFamily="34" charset="0"/>
                <a:ea typeface="+mn-ea"/>
                <a:cs typeface="+mn-cs"/>
              </a:rPr>
              <a:t>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includes the ideas for recovery literature, service material, and Issue Discussion Topics that were prioritized by conference participants. The conference will use survey results to help determine what to focus on in the projects here.</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a:p>
        </p:txBody>
      </p:sp>
    </p:spTree>
    <p:extLst>
      <p:ext uri="{BB962C8B-B14F-4D97-AF65-F5344CB8AC3E}">
        <p14:creationId xmlns:p14="http://schemas.microsoft.com/office/powerpoint/2010/main" val="224373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Ideas for four new IPs or booklets and two new books are included in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Several of these ideas come from previous regional motions approved by the WSC. An IP for women in recovery is an idea for a project plan from a regional motion that passed in 2020. Drug replacement therapy/medication-assisted treatment (DRT/MAT) as it relates to NA is an idea from a regional motion passed in 2018 and then supported as an Issue Discussion Topic in 2020 and 2023. </a:t>
            </a:r>
          </a:p>
          <a:p>
            <a:r>
              <a:rPr lang="en-US" sz="1200" b="0" i="0" u="none" strike="noStrike" kern="1200" baseline="0" dirty="0">
                <a:solidFill>
                  <a:schemeClr val="tx1"/>
                </a:solidFill>
                <a:latin typeface="Century Gothic" panose="020B0502020202020204" pitchFamily="34" charset="0"/>
                <a:ea typeface="+mn-ea"/>
                <a:cs typeface="+mn-cs"/>
              </a:rPr>
              <a:t>There are always more ideas for projects than there are resources to accomplish them. The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 Survey helps to get sense of members’ priorities and to assist the conference in selecting the focus for literature and service material projects.</a:t>
            </a:r>
          </a:p>
        </p:txBody>
      </p:sp>
      <p:sp>
        <p:nvSpPr>
          <p:cNvPr id="4" name="Slide Number Placeholder 3"/>
          <p:cNvSpPr>
            <a:spLocks noGrp="1"/>
          </p:cNvSpPr>
          <p:nvPr>
            <p:ph type="sldNum" sz="quarter" idx="5"/>
          </p:nvPr>
        </p:nvSpPr>
        <p:spPr/>
        <p:txBody>
          <a:bodyPr/>
          <a:lstStyle/>
          <a:p>
            <a:fld id="{763812F2-32ED-CF4C-8C3A-6D2A8F76515E}" type="slidenum">
              <a:rPr lang="en-US" smtClean="0"/>
              <a:pPr/>
              <a:t>14</a:t>
            </a:fld>
            <a:endParaRPr lang="en-US"/>
          </a:p>
        </p:txBody>
      </p:sp>
    </p:spTree>
    <p:extLst>
      <p:ext uri="{BB962C8B-B14F-4D97-AF65-F5344CB8AC3E}">
        <p14:creationId xmlns:p14="http://schemas.microsoft.com/office/powerpoint/2010/main" val="44159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Whatever topics the conference chooses, the project would begin with a survey to investigate what the Fellowship wants to see in the IP or booklet. Then focus group information will be posted for any interested member to sign up. Then a draft is posted for Fellowship review for at least 90 days. The draft is revised based on Fellowship input, and ultimately an approval draft is included in the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a:t>
            </a:r>
          </a:p>
          <a:p>
            <a:r>
              <a:rPr lang="en-US" sz="1200" b="0" i="0" u="none" strike="noStrike" kern="1200" baseline="0" dirty="0">
                <a:solidFill>
                  <a:schemeClr val="tx1"/>
                </a:solidFill>
                <a:latin typeface="Century Gothic" panose="020B0502020202020204" pitchFamily="34" charset="0"/>
                <a:ea typeface="+mn-ea"/>
                <a:cs typeface="+mn-cs"/>
              </a:rPr>
              <a:t>Because the focus of the IP is not yet defined, it’s not practical to try to frame this project beyond those general parameters. All work will be accomplished virtually, so the only projected resource limitations will be in WB and staff time.</a:t>
            </a:r>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269480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first literature project is for New Recovery Informational Pamphlets. </a:t>
            </a:r>
          </a:p>
          <a:p>
            <a:r>
              <a:rPr lang="en-US" sz="1200" b="0" i="0" u="none" strike="noStrike" kern="1200" baseline="0" dirty="0">
                <a:solidFill>
                  <a:schemeClr val="tx1"/>
                </a:solidFill>
                <a:latin typeface="Century Gothic" panose="020B0502020202020204" pitchFamily="34" charset="0"/>
                <a:ea typeface="+mn-ea"/>
                <a:cs typeface="+mn-cs"/>
              </a:rPr>
              <a:t>The four items in the CAR survey for a new IP or booklet are</a:t>
            </a:r>
          </a:p>
          <a:p>
            <a:r>
              <a:rPr lang="en-US" sz="1200" b="0" i="0" u="none" strike="noStrike" kern="1200" baseline="0" dirty="0">
                <a:solidFill>
                  <a:schemeClr val="tx1"/>
                </a:solidFill>
                <a:latin typeface="Century Gothic" panose="020B0502020202020204" pitchFamily="34" charset="0"/>
                <a:ea typeface="+mn-ea"/>
                <a:cs typeface="+mn-cs"/>
              </a:rPr>
              <a:t>• Disruptive and Predatory Behavior. Ideas include how to identify behavior and create a safe environment.</a:t>
            </a:r>
          </a:p>
          <a:p>
            <a:r>
              <a:rPr lang="en-US" sz="1200" b="0" i="0" u="none" strike="noStrike" kern="1200" baseline="0" dirty="0">
                <a:solidFill>
                  <a:schemeClr val="tx1"/>
                </a:solidFill>
                <a:latin typeface="Century Gothic" panose="020B0502020202020204" pitchFamily="34" charset="0"/>
                <a:ea typeface="+mn-ea"/>
                <a:cs typeface="+mn-cs"/>
              </a:rPr>
              <a:t>• Virtual Recovery. Ideas include getting clean on the screen, group booklet for online meetings, virtual membership and service basics, guidance for online meeting behavior.</a:t>
            </a:r>
          </a:p>
          <a:p>
            <a:r>
              <a:rPr lang="en-US" sz="1200" b="0" i="0" u="none" strike="noStrike" kern="1200" baseline="0" dirty="0">
                <a:solidFill>
                  <a:schemeClr val="tx1"/>
                </a:solidFill>
                <a:latin typeface="Century Gothic" panose="020B0502020202020204" pitchFamily="34" charset="0"/>
                <a:ea typeface="+mn-ea"/>
                <a:cs typeface="+mn-cs"/>
              </a:rPr>
              <a:t>• Women in Recovery. Ideas include carrying the message in male-dominated communities, women-centric issues such as motherhood, menopause, sharing experience.</a:t>
            </a:r>
          </a:p>
          <a:p>
            <a:r>
              <a:rPr lang="en-US" sz="1200" b="0" i="0" u="none" strike="noStrike" kern="1200" baseline="0" dirty="0">
                <a:solidFill>
                  <a:schemeClr val="tx1"/>
                </a:solidFill>
                <a:latin typeface="Century Gothic" panose="020B0502020202020204" pitchFamily="34" charset="0"/>
                <a:ea typeface="+mn-ea"/>
                <a:cs typeface="+mn-cs"/>
              </a:rPr>
              <a:t>• Welcoming Newcomers and Helping Them Stick and Stay. Ideas include what to do as a newcomer and how to treat the newcomer. </a:t>
            </a:r>
          </a:p>
          <a:p>
            <a:endParaRPr lang="en-US" sz="1200" b="0" i="0"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In a broad sense, some of the possible focuses for this project may address issues in the NAWS Strategic Plan such as Safety and Belonging or Medication-Assisted Treatment. The Fellowship does not seem to have a consensus on the issue of DRT/MAT beyond a shared recognition of the importance of the Third Tradition and the ideas already published in the PR pamphlet </a:t>
            </a:r>
            <a:r>
              <a:rPr lang="en-US" sz="1200" b="0" i="1" u="none" strike="noStrike" kern="1200" baseline="0" dirty="0">
                <a:solidFill>
                  <a:schemeClr val="tx1"/>
                </a:solidFill>
                <a:latin typeface="Century Gothic" panose="020B0502020202020204" pitchFamily="34" charset="0"/>
                <a:ea typeface="+mn-ea"/>
                <a:cs typeface="+mn-cs"/>
              </a:rPr>
              <a:t>Narcotics Anonymous and Persons Receiving Medication-Assisted Treatment. </a:t>
            </a:r>
            <a:r>
              <a:rPr lang="en-US" sz="1200" b="0" i="0" u="none" strike="noStrike" kern="1200" baseline="0" dirty="0">
                <a:solidFill>
                  <a:schemeClr val="tx1"/>
                </a:solidFill>
                <a:latin typeface="Century Gothic" panose="020B0502020202020204" pitchFamily="34" charset="0"/>
                <a:ea typeface="+mn-ea"/>
                <a:cs typeface="+mn-cs"/>
              </a:rPr>
              <a:t>Given that lack of consensus, it’s not clear if the conference will want to prioritize this topic or choose something different from the list.</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16</a:t>
            </a:fld>
            <a:endParaRPr lang="en-US"/>
          </a:p>
        </p:txBody>
      </p:sp>
    </p:spTree>
    <p:extLst>
      <p:ext uri="{BB962C8B-B14F-4D97-AF65-F5344CB8AC3E}">
        <p14:creationId xmlns:p14="http://schemas.microsoft.com/office/powerpoint/2010/main" val="146107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Addendum E of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contains a list of all of NA’s published recovery and service materials, including the creation date, the last revision date, and the languages into which each piece is currently translated. Many IPs have never been revised or have not been</a:t>
            </a:r>
          </a:p>
          <a:p>
            <a:r>
              <a:rPr lang="en-US" sz="1200" b="0" i="0" u="none" strike="noStrike" kern="1200" baseline="0" dirty="0">
                <a:solidFill>
                  <a:schemeClr val="tx1"/>
                </a:solidFill>
                <a:latin typeface="Century Gothic" panose="020B0502020202020204" pitchFamily="34" charset="0"/>
                <a:ea typeface="+mn-ea"/>
                <a:cs typeface="+mn-cs"/>
              </a:rPr>
              <a:t>touched in decades. </a:t>
            </a:r>
          </a:p>
          <a:p>
            <a:r>
              <a:rPr lang="en-US" sz="1200" b="0" i="0" u="none" strike="noStrike" kern="1200" baseline="0" dirty="0">
                <a:solidFill>
                  <a:schemeClr val="tx1"/>
                </a:solidFill>
                <a:latin typeface="Century Gothic" panose="020B0502020202020204" pitchFamily="34" charset="0"/>
                <a:ea typeface="+mn-ea"/>
                <a:cs typeface="+mn-cs"/>
              </a:rPr>
              <a:t>Several IPs, booklets, and books are included as revision choices in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We do not have the resources to take on a book-length revision project in the cycle ahead, but the board continues to believe it’s past time to update many of our IPs.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17</a:t>
            </a:fld>
            <a:endParaRPr lang="en-US"/>
          </a:p>
        </p:txBody>
      </p:sp>
    </p:spTree>
    <p:extLst>
      <p:ext uri="{BB962C8B-B14F-4D97-AF65-F5344CB8AC3E}">
        <p14:creationId xmlns:p14="http://schemas.microsoft.com/office/powerpoint/2010/main" val="2125756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Several entries in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would begin a process rather than revise a specific piece of literature in the upcoming cycle. These entries include</a:t>
            </a:r>
            <a:br>
              <a:rPr lang="en-US" sz="1200" b="0" i="0" u="none" strike="noStrike" kern="1200" baseline="0" dirty="0">
                <a:solidFill>
                  <a:schemeClr val="tx1"/>
                </a:solidFill>
                <a:latin typeface="Century Gothic" panose="020B0502020202020204" pitchFamily="34" charset="0"/>
                <a:ea typeface="+mn-ea"/>
                <a:cs typeface="+mn-cs"/>
              </a:rPr>
            </a:br>
            <a:r>
              <a:rPr lang="en-US" sz="1200" b="0" i="0" u="none" strike="noStrike" kern="1200" baseline="0" dirty="0">
                <a:solidFill>
                  <a:schemeClr val="tx1"/>
                </a:solidFill>
                <a:latin typeface="Century Gothic" panose="020B0502020202020204" pitchFamily="34" charset="0"/>
                <a:ea typeface="+mn-ea"/>
                <a:cs typeface="+mn-cs"/>
              </a:rPr>
              <a:t>• Revise Tradition Eleven to include “social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 Replace references to God with Higher Power throughout our literature.</a:t>
            </a:r>
          </a:p>
          <a:p>
            <a:r>
              <a:rPr lang="en-US" sz="1200" b="0" i="0" u="none" strike="noStrike" kern="1200" baseline="0" dirty="0">
                <a:solidFill>
                  <a:schemeClr val="tx1"/>
                </a:solidFill>
                <a:latin typeface="Century Gothic" panose="020B0502020202020204" pitchFamily="34" charset="0"/>
                <a:ea typeface="+mn-ea"/>
                <a:cs typeface="+mn-cs"/>
              </a:rPr>
              <a:t>• Gender-neutral language. Investigate changes and/or additional wording to NA literature</a:t>
            </a:r>
          </a:p>
          <a:p>
            <a:r>
              <a:rPr lang="en-US" sz="1200" b="0" i="0" u="none" strike="noStrike" kern="1200" baseline="0" dirty="0">
                <a:solidFill>
                  <a:schemeClr val="tx1"/>
                </a:solidFill>
                <a:latin typeface="Century Gothic" panose="020B0502020202020204" pitchFamily="34" charset="0"/>
                <a:ea typeface="+mn-ea"/>
                <a:cs typeface="+mn-cs"/>
              </a:rPr>
              <a:t>from gender-specific language to gender-neutral and inclusive language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Because these items involve multiple pieces of literature and the possibility of revising Steps, Traditions, and/or Concepts, the process is more complex and requires more time for conversation and consensus building. The issue of gender-neutral language is covered in the Safety and Belonging/Gender-Neutral Language project plan. </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275017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second literature project is for Revising Existing Recovery Informational Pamphlets.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The WSC will be asked to choose at least one IP for revision this cycle.</a:t>
            </a:r>
            <a:endParaRPr lang="en-US" dirty="0"/>
          </a:p>
          <a:p>
            <a:r>
              <a:rPr lang="en-US" sz="1200" b="0" i="0" u="none" strike="noStrike" kern="1200" baseline="0" dirty="0">
                <a:solidFill>
                  <a:schemeClr val="tx1"/>
                </a:solidFill>
                <a:latin typeface="Century Gothic" panose="020B0502020202020204" pitchFamily="34" charset="0"/>
                <a:ea typeface="+mn-ea"/>
                <a:cs typeface="+mn-cs"/>
              </a:rPr>
              <a:t>The related items in the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 survey are: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 Update the booklet </a:t>
            </a:r>
            <a:r>
              <a:rPr lang="en-US" sz="1200" b="0" i="1" u="none" strike="noStrike" kern="1200" baseline="0" dirty="0">
                <a:solidFill>
                  <a:schemeClr val="tx1"/>
                </a:solidFill>
                <a:latin typeface="Century Gothic" panose="020B0502020202020204" pitchFamily="34" charset="0"/>
                <a:ea typeface="+mn-ea"/>
                <a:cs typeface="+mn-cs"/>
              </a:rPr>
              <a:t>Behind the Walls </a:t>
            </a:r>
            <a:r>
              <a:rPr lang="en-US" sz="1200" b="0" i="0" u="none" strike="noStrike" kern="1200" baseline="0" dirty="0">
                <a:solidFill>
                  <a:schemeClr val="tx1"/>
                </a:solidFill>
                <a:latin typeface="Century Gothic" panose="020B0502020202020204" pitchFamily="34" charset="0"/>
                <a:ea typeface="+mn-ea"/>
                <a:cs typeface="+mn-cs"/>
              </a:rPr>
              <a:t>(1990). Ideas include adding services available and staying clean on the outside.</a:t>
            </a:r>
          </a:p>
          <a:p>
            <a:r>
              <a:rPr lang="en-US" sz="1200" b="0" i="0" u="none" strike="noStrike" kern="1200" baseline="0" dirty="0">
                <a:solidFill>
                  <a:schemeClr val="tx1"/>
                </a:solidFill>
                <a:latin typeface="Century Gothic" panose="020B0502020202020204" pitchFamily="34" charset="0"/>
                <a:ea typeface="+mn-ea"/>
                <a:cs typeface="+mn-cs"/>
              </a:rPr>
              <a:t>• Update the Booklet </a:t>
            </a:r>
            <a:r>
              <a:rPr lang="en-US" sz="1200" b="0" i="1" u="none" strike="noStrike" kern="1200" baseline="0" dirty="0">
                <a:solidFill>
                  <a:schemeClr val="tx1"/>
                </a:solidFill>
                <a:latin typeface="Century Gothic" panose="020B0502020202020204" pitchFamily="34" charset="0"/>
                <a:ea typeface="+mn-ea"/>
                <a:cs typeface="+mn-cs"/>
              </a:rPr>
              <a:t>In Times of Illness </a:t>
            </a:r>
            <a:r>
              <a:rPr lang="en-US" sz="1200" b="0" i="0" u="none" strike="noStrike" kern="1200" baseline="0" dirty="0">
                <a:solidFill>
                  <a:schemeClr val="tx1"/>
                </a:solidFill>
                <a:latin typeface="Century Gothic" panose="020B0502020202020204" pitchFamily="34" charset="0"/>
                <a:ea typeface="+mn-ea"/>
                <a:cs typeface="+mn-cs"/>
              </a:rPr>
              <a:t>(2010). Ideas include add information on medical marijuana, therapeutic use of psychedelics, and clarity around prescribed medications.</a:t>
            </a:r>
          </a:p>
          <a:p>
            <a:r>
              <a:rPr lang="en-US" sz="1200" b="0" i="0" u="none" strike="noStrike" kern="1200" baseline="0" dirty="0">
                <a:solidFill>
                  <a:schemeClr val="tx1"/>
                </a:solidFill>
                <a:latin typeface="Century Gothic" panose="020B0502020202020204" pitchFamily="34" charset="0"/>
                <a:ea typeface="+mn-ea"/>
                <a:cs typeface="+mn-cs"/>
              </a:rPr>
              <a:t>• Revise the </a:t>
            </a:r>
            <a:r>
              <a:rPr lang="en-US" sz="1200" b="0" i="1" u="none" strike="noStrike" kern="1200" baseline="0" dirty="0">
                <a:solidFill>
                  <a:schemeClr val="tx1"/>
                </a:solidFill>
                <a:latin typeface="Century Gothic" panose="020B0502020202020204" pitchFamily="34" charset="0"/>
                <a:ea typeface="+mn-ea"/>
                <a:cs typeface="+mn-cs"/>
              </a:rPr>
              <a:t>Step Working Guides</a:t>
            </a:r>
            <a:r>
              <a:rPr lang="en-US" sz="1200" b="0" i="0" u="none" strike="noStrike" kern="1200" baseline="0" dirty="0">
                <a:solidFill>
                  <a:schemeClr val="tx1"/>
                </a:solidFill>
                <a:latin typeface="Century Gothic" panose="020B0502020202020204" pitchFamily="34" charset="0"/>
                <a:ea typeface="+mn-ea"/>
                <a:cs typeface="+mn-cs"/>
              </a:rPr>
              <a:t>. Ideas include fewer leading questions, fewer questions in Step One, more questions in Step Four, more encouragement to journal, streamline the process, and number the questions.</a:t>
            </a:r>
          </a:p>
          <a:p>
            <a:r>
              <a:rPr lang="en-US" sz="1200" b="0" i="0" u="none" strike="noStrike" kern="1200" baseline="0" dirty="0">
                <a:solidFill>
                  <a:schemeClr val="tx1"/>
                </a:solidFill>
                <a:latin typeface="Century Gothic" panose="020B0502020202020204" pitchFamily="34" charset="0"/>
                <a:ea typeface="+mn-ea"/>
                <a:cs typeface="+mn-cs"/>
              </a:rPr>
              <a:t>• Update IP #26 </a:t>
            </a:r>
            <a:r>
              <a:rPr lang="en-US" sz="1200" b="0" i="1" u="none" strike="noStrike" kern="1200" baseline="0" dirty="0">
                <a:solidFill>
                  <a:schemeClr val="tx1"/>
                </a:solidFill>
                <a:latin typeface="Century Gothic" panose="020B0502020202020204" pitchFamily="34" charset="0"/>
                <a:ea typeface="+mn-ea"/>
                <a:cs typeface="+mn-cs"/>
              </a:rPr>
              <a:t>Accessibility for Those with Additional Needs </a:t>
            </a:r>
            <a:r>
              <a:rPr lang="en-US" sz="1200" b="0" i="0" u="none" strike="noStrike" kern="1200" baseline="0" dirty="0">
                <a:solidFill>
                  <a:schemeClr val="tx1"/>
                </a:solidFill>
                <a:latin typeface="Century Gothic" panose="020B0502020202020204" pitchFamily="34" charset="0"/>
                <a:ea typeface="+mn-ea"/>
                <a:cs typeface="+mn-cs"/>
              </a:rPr>
              <a:t>(1998). Ideas include acknowledging current technologies and adding something about nonvisible disabilities.</a:t>
            </a:r>
          </a:p>
          <a:p>
            <a:r>
              <a:rPr lang="en-US" sz="1200" b="0" i="0" u="none" strike="noStrike" kern="1200" baseline="0" dirty="0">
                <a:solidFill>
                  <a:schemeClr val="tx1"/>
                </a:solidFill>
                <a:latin typeface="Century Gothic" panose="020B0502020202020204" pitchFamily="34" charset="0"/>
                <a:ea typeface="+mn-ea"/>
                <a:cs typeface="+mn-cs"/>
              </a:rPr>
              <a:t>• Update IP #24 </a:t>
            </a:r>
            <a:r>
              <a:rPr lang="en-US" sz="1200" b="0" i="1" u="none" strike="noStrike" kern="1200" baseline="0" dirty="0">
                <a:solidFill>
                  <a:schemeClr val="tx1"/>
                </a:solidFill>
                <a:latin typeface="Century Gothic" panose="020B0502020202020204" pitchFamily="34" charset="0"/>
                <a:ea typeface="+mn-ea"/>
                <a:cs typeface="+mn-cs"/>
              </a:rPr>
              <a:t>Money Matters </a:t>
            </a:r>
            <a:r>
              <a:rPr lang="en-US" sz="1200" b="0" i="0" u="none" strike="noStrike" kern="1200" baseline="0" dirty="0">
                <a:solidFill>
                  <a:schemeClr val="tx1"/>
                </a:solidFill>
                <a:latin typeface="Century Gothic" panose="020B0502020202020204" pitchFamily="34" charset="0"/>
                <a:ea typeface="+mn-ea"/>
                <a:cs typeface="+mn-cs"/>
              </a:rPr>
              <a:t>(2010). Ideas include adding information on zonal forums and digital contributions.</a:t>
            </a:r>
          </a:p>
          <a:p>
            <a:endParaRPr lang="en-US" sz="1200" b="0" i="0" u="none" strike="noStrike" kern="1200" baseline="0" dirty="0">
              <a:solidFill>
                <a:schemeClr val="tx1"/>
              </a:solidFill>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313944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stands for Conference Approval Track. </a:t>
            </a:r>
          </a:p>
          <a:p>
            <a:r>
              <a:rPr lang="en-US" dirty="0"/>
              <a:t>The CAT material includes the following items: </a:t>
            </a:r>
          </a:p>
          <a:p>
            <a:r>
              <a:rPr lang="en-US" sz="1200" b="0" i="0" u="none" strike="noStrike" kern="1200" baseline="0" dirty="0">
                <a:solidFill>
                  <a:schemeClr val="tx1"/>
                </a:solidFill>
                <a:latin typeface="Century Gothic" panose="020B0502020202020204" pitchFamily="34" charset="0"/>
                <a:ea typeface="+mn-ea"/>
                <a:cs typeface="+mn-cs"/>
              </a:rPr>
              <a:t>This introduction, which includes a list of motions</a:t>
            </a:r>
          </a:p>
          <a:p>
            <a:r>
              <a:rPr lang="en-US" sz="1200" b="0" i="0" u="none" strike="noStrike" kern="1200" baseline="0" dirty="0">
                <a:solidFill>
                  <a:schemeClr val="tx1"/>
                </a:solidFill>
                <a:latin typeface="Century Gothic" panose="020B0502020202020204" pitchFamily="34" charset="0"/>
                <a:ea typeface="+mn-ea"/>
                <a:cs typeface="+mn-cs"/>
              </a:rPr>
              <a:t>• 2026–2029 proposed project plans</a:t>
            </a:r>
          </a:p>
          <a:p>
            <a:r>
              <a:rPr lang="en-US" sz="1200" b="0" i="0" u="none" strike="noStrike" kern="1200" baseline="0" dirty="0">
                <a:solidFill>
                  <a:schemeClr val="tx1"/>
                </a:solidFill>
                <a:latin typeface="Century Gothic" panose="020B0502020202020204" pitchFamily="34" charset="0"/>
                <a:ea typeface="+mn-ea"/>
                <a:cs typeface="+mn-cs"/>
              </a:rPr>
              <a:t>• 2026–2029 proposed budget and budget explanation</a:t>
            </a:r>
          </a:p>
          <a:p>
            <a:r>
              <a:rPr lang="en-US" sz="1200" b="0" i="0" u="none" strike="noStrike" kern="1200" baseline="0" dirty="0">
                <a:solidFill>
                  <a:schemeClr val="tx1"/>
                </a:solidFill>
                <a:latin typeface="Century Gothic" panose="020B0502020202020204" pitchFamily="34" charset="0"/>
                <a:ea typeface="+mn-ea"/>
                <a:cs typeface="+mn-cs"/>
              </a:rPr>
              <a:t>• WSC seating report including requests from regions and a report from the World Board</a:t>
            </a:r>
          </a:p>
          <a:p>
            <a:r>
              <a:rPr lang="en-US" sz="1200" b="0" i="0" u="none" strike="noStrike" kern="1200" baseline="0" dirty="0">
                <a:solidFill>
                  <a:schemeClr val="tx1"/>
                </a:solidFill>
                <a:latin typeface="Century Gothic" panose="020B0502020202020204" pitchFamily="34" charset="0"/>
                <a:ea typeface="+mn-ea"/>
                <a:cs typeface="+mn-cs"/>
              </a:rPr>
              <a:t>• Proposed processes for WSC</a:t>
            </a:r>
          </a:p>
          <a:p>
            <a:r>
              <a:rPr lang="en-US" sz="1200" b="0" i="0" u="none" strike="noStrike" kern="1200" baseline="0" dirty="0">
                <a:solidFill>
                  <a:schemeClr val="tx1"/>
                </a:solidFill>
                <a:latin typeface="Century Gothic" panose="020B0502020202020204" pitchFamily="34" charset="0"/>
                <a:ea typeface="+mn-ea"/>
                <a:cs typeface="+mn-cs"/>
              </a:rPr>
              <a:t>• 2026–2029 travel reimbursement policy</a:t>
            </a:r>
          </a:p>
          <a:p>
            <a:r>
              <a:rPr lang="en-US" sz="1200" b="0" i="0" u="none" strike="noStrike" kern="1200" baseline="0" dirty="0">
                <a:solidFill>
                  <a:schemeClr val="tx1"/>
                </a:solidFill>
                <a:latin typeface="Century Gothic" panose="020B0502020202020204" pitchFamily="34" charset="0"/>
                <a:ea typeface="+mn-ea"/>
                <a:cs typeface="+mn-cs"/>
              </a:rPr>
              <a:t>• A regional idea for consideration</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a:t>
            </a:fld>
            <a:endParaRPr lang="en-US"/>
          </a:p>
        </p:txBody>
      </p:sp>
    </p:spTree>
    <p:extLst>
      <p:ext uri="{BB962C8B-B14F-4D97-AF65-F5344CB8AC3E}">
        <p14:creationId xmlns:p14="http://schemas.microsoft.com/office/powerpoint/2010/main" val="262629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NA’s experience with IDTs has changed and grown over time. IDTs help gather best practices from the Fellowship and have created the basis for many current service pamphlets. </a:t>
            </a:r>
          </a:p>
          <a:p>
            <a:r>
              <a:rPr lang="en-US" sz="1200" b="0" i="0" u="none" strike="noStrike" kern="1200" baseline="0" dirty="0">
                <a:solidFill>
                  <a:schemeClr val="tx1"/>
                </a:solidFill>
                <a:latin typeface="Century Gothic" panose="020B0502020202020204" pitchFamily="34" charset="0"/>
                <a:ea typeface="+mn-ea"/>
                <a:cs typeface="+mn-cs"/>
              </a:rPr>
              <a:t>This cycle’s discussions on DRT/MAT as It Relates to NA and Gender-Neutral and Inclusive Language helped shape the essays and questions in the 2026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a:t>
            </a:r>
          </a:p>
          <a:p>
            <a:r>
              <a:rPr lang="en-US" sz="1200" b="0" i="0" u="none" strike="noStrike" kern="1200" baseline="0" dirty="0">
                <a:solidFill>
                  <a:schemeClr val="tx1"/>
                </a:solidFill>
                <a:latin typeface="Century Gothic" panose="020B0502020202020204" pitchFamily="34" charset="0"/>
                <a:ea typeface="+mn-ea"/>
                <a:cs typeface="+mn-cs"/>
              </a:rPr>
              <a:t>We also had Fellowship-wide discussions on Reimagining and Revitalizing Service and Disruptive and Predatory Behavior. The next steps with these topics can be seen in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and the strategic plan. Summaries of the input for all of the IDTs will be in the 2026 </a:t>
            </a:r>
            <a:r>
              <a:rPr lang="en-US" sz="1200" b="0" i="1" u="none" strike="noStrike" kern="1200" baseline="0" dirty="0">
                <a:solidFill>
                  <a:schemeClr val="tx1"/>
                </a:solidFill>
                <a:latin typeface="Century Gothic" panose="020B0502020202020204" pitchFamily="34" charset="0"/>
                <a:ea typeface="+mn-ea"/>
                <a:cs typeface="+mn-cs"/>
              </a:rPr>
              <a:t>Conference Report.</a:t>
            </a:r>
          </a:p>
          <a:p>
            <a:r>
              <a:rPr lang="en-US" sz="1200" b="0" i="0" u="none" strike="noStrike" kern="1200" baseline="0" dirty="0">
                <a:solidFill>
                  <a:schemeClr val="tx1"/>
                </a:solidFill>
                <a:latin typeface="Century Gothic" panose="020B0502020202020204" pitchFamily="34" charset="0"/>
                <a:ea typeface="+mn-ea"/>
                <a:cs typeface="+mn-cs"/>
              </a:rPr>
              <a:t>At WSC 2026, participants will begin framing the strategic plan for 2026–2029. This discussion may influence which topics the WSC wants to carry forward into the upcoming cycle. Participants will also have the results of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before they are asked to choose the IDTs for the cycle.</a:t>
            </a:r>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a:p>
        </p:txBody>
      </p:sp>
    </p:spTree>
    <p:extLst>
      <p:ext uri="{BB962C8B-B14F-4D97-AF65-F5344CB8AC3E}">
        <p14:creationId xmlns:p14="http://schemas.microsoft.com/office/powerpoint/2010/main" val="2847752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10 is to approve the project plan for Issue Discussion Topics (IDTs)</a:t>
            </a:r>
            <a:endParaRPr lang="en-US" sz="1200" dirty="0"/>
          </a:p>
          <a:p>
            <a:r>
              <a:rPr lang="en-US" sz="1200" b="0" i="0" u="none" strike="noStrike" kern="1200" baseline="0" dirty="0">
                <a:solidFill>
                  <a:schemeClr val="tx1"/>
                </a:solidFill>
                <a:latin typeface="Century Gothic" panose="020B0502020202020204" pitchFamily="34" charset="0"/>
                <a:ea typeface="+mn-ea"/>
                <a:cs typeface="+mn-cs"/>
              </a:rPr>
              <a:t>Several ideas included in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list or within the NAWS Strategic Plan seem to have delegate support and may lend themselves to Fellowship-wide discussion. These include, but are not limited to, gender-neutral language, revising </a:t>
            </a:r>
            <a:r>
              <a:rPr lang="en-US" sz="1200" b="0" i="1" u="none" strike="noStrike" kern="1200" baseline="0" dirty="0">
                <a:solidFill>
                  <a:schemeClr val="tx1"/>
                </a:solidFill>
                <a:latin typeface="Century Gothic" panose="020B0502020202020204" pitchFamily="34" charset="0"/>
                <a:ea typeface="+mn-ea"/>
                <a:cs typeface="+mn-cs"/>
              </a:rPr>
              <a:t>A Guide to Local Services</a:t>
            </a:r>
            <a:r>
              <a:rPr lang="en-US" sz="1200" b="0" i="0" u="none" strike="noStrike" kern="1200" baseline="0" dirty="0">
                <a:solidFill>
                  <a:schemeClr val="tx1"/>
                </a:solidFill>
                <a:latin typeface="Century Gothic" panose="020B0502020202020204" pitchFamily="34" charset="0"/>
                <a:ea typeface="+mn-ea"/>
                <a:cs typeface="+mn-cs"/>
              </a:rPr>
              <a:t>, revising </a:t>
            </a:r>
            <a:r>
              <a:rPr lang="en-US" sz="1200" b="0" i="1" u="none" strike="noStrike" kern="1200" baseline="0" dirty="0">
                <a:solidFill>
                  <a:schemeClr val="tx1"/>
                </a:solidFill>
                <a:latin typeface="Century Gothic" panose="020B0502020202020204" pitchFamily="34" charset="0"/>
                <a:ea typeface="+mn-ea"/>
                <a:cs typeface="+mn-cs"/>
              </a:rPr>
              <a:t>The Group Booklet</a:t>
            </a:r>
            <a:r>
              <a:rPr lang="en-US" sz="1200" b="0" i="0" u="none" strike="noStrike" kern="1200" baseline="0" dirty="0">
                <a:solidFill>
                  <a:schemeClr val="tx1"/>
                </a:solidFill>
                <a:latin typeface="Century Gothic" panose="020B0502020202020204" pitchFamily="34" charset="0"/>
                <a:ea typeface="+mn-ea"/>
                <a:cs typeface="+mn-cs"/>
              </a:rPr>
              <a:t>, and revising the SP on </a:t>
            </a:r>
            <a:r>
              <a:rPr lang="en-US" sz="1200" b="0" i="1" u="none" strike="noStrike" kern="1200" baseline="0" dirty="0">
                <a:solidFill>
                  <a:schemeClr val="tx1"/>
                </a:solidFill>
                <a:latin typeface="Century Gothic" panose="020B0502020202020204" pitchFamily="34" charset="0"/>
                <a:ea typeface="+mn-ea"/>
                <a:cs typeface="+mn-cs"/>
              </a:rPr>
              <a:t>Disruptive and Violent Behavior </a:t>
            </a:r>
            <a:r>
              <a:rPr lang="en-US" sz="1200" b="0" i="0" u="none" strike="noStrike" kern="1200" baseline="0" dirty="0">
                <a:solidFill>
                  <a:schemeClr val="tx1"/>
                </a:solidFill>
                <a:latin typeface="Century Gothic" panose="020B0502020202020204" pitchFamily="34" charset="0"/>
                <a:ea typeface="+mn-ea"/>
                <a:cs typeface="+mn-cs"/>
              </a:rPr>
              <a:t>to include predatory behavior. (Discussions will be held at WSC 2026 to decide whether we revise the current SP, develop a new IP, or continue to have discussions about the topic of disruptive and predatory behavior.)</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720305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Service Tools Project takes the same approach described for the two literature projects and the IDTs above. Participants at WSC 2026 will determine the specific focus, using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results as a resource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There are 18 ideas for new and revised service material in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and members have been asked to choose up to two in each category. The majority of these topics would be covered by a revision to </a:t>
            </a:r>
            <a:r>
              <a:rPr lang="en-US" sz="1200" b="0" i="1" u="none" strike="noStrike" kern="1200" baseline="0" dirty="0">
                <a:solidFill>
                  <a:schemeClr val="tx1"/>
                </a:solidFill>
                <a:latin typeface="Century Gothic" panose="020B0502020202020204" pitchFamily="34" charset="0"/>
                <a:ea typeface="+mn-ea"/>
                <a:cs typeface="+mn-cs"/>
              </a:rPr>
              <a:t>A Guide to Local Service (GLS)</a:t>
            </a:r>
            <a:r>
              <a:rPr lang="en-US" sz="1200" b="0" i="0" u="none" strike="noStrike" kern="1200" baseline="0" dirty="0">
                <a:solidFill>
                  <a:schemeClr val="tx1"/>
                </a:solidFill>
                <a:latin typeface="Century Gothic" panose="020B0502020202020204" pitchFamily="34" charset="0"/>
                <a:ea typeface="+mn-ea"/>
                <a:cs typeface="+mn-cs"/>
              </a:rPr>
              <a:t>. That guide was approved in 2002, with minor revisions in 2014.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3220283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related objectives and solutions from the strategic plan are included in the project plan to help guide CPs in their decisions. They describe the goals World Services aims for and the work conference participants have identified they want World Services to undertake on behalf of NA.</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Revising </a:t>
            </a:r>
            <a:r>
              <a:rPr lang="en-US" sz="1200" b="0" i="1" u="none" strike="noStrike" kern="1200" baseline="0" dirty="0">
                <a:solidFill>
                  <a:schemeClr val="tx1"/>
                </a:solidFill>
                <a:latin typeface="Century Gothic" panose="020B0502020202020204" pitchFamily="34" charset="0"/>
                <a:ea typeface="+mn-ea"/>
                <a:cs typeface="+mn-cs"/>
              </a:rPr>
              <a:t>A Guide to Local Service </a:t>
            </a:r>
            <a:r>
              <a:rPr lang="en-US" sz="1200" b="0" i="0" u="none" strike="noStrike" kern="1200" baseline="0" dirty="0">
                <a:solidFill>
                  <a:schemeClr val="tx1"/>
                </a:solidFill>
                <a:latin typeface="Century Gothic" panose="020B0502020202020204" pitchFamily="34" charset="0"/>
                <a:ea typeface="+mn-ea"/>
                <a:cs typeface="+mn-cs"/>
              </a:rPr>
              <a:t>should address much of what is covered in Objectives 3, 4, 5, and 6.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One of the solutions included in the strategic plan under Objective 4 is:</a:t>
            </a:r>
          </a:p>
          <a:p>
            <a:pPr lvl="1"/>
            <a:r>
              <a:rPr lang="en-US" sz="1200" b="0" i="0" u="none" strike="noStrike" kern="1200" baseline="0" dirty="0">
                <a:solidFill>
                  <a:schemeClr val="tx1"/>
                </a:solidFill>
                <a:latin typeface="Century Gothic" panose="020B0502020202020204" pitchFamily="34" charset="0"/>
                <a:ea typeface="+mn-ea"/>
                <a:cs typeface="+mn-cs"/>
              </a:rPr>
              <a:t>Create a contemporary guide to service in NA to replace </a:t>
            </a:r>
            <a:r>
              <a:rPr lang="en-US" sz="1200" b="0" i="1" u="none" strike="noStrike" kern="1200" baseline="0" dirty="0">
                <a:solidFill>
                  <a:schemeClr val="tx1"/>
                </a:solidFill>
                <a:latin typeface="Century Gothic" panose="020B0502020202020204" pitchFamily="34" charset="0"/>
                <a:ea typeface="+mn-ea"/>
                <a:cs typeface="+mn-cs"/>
              </a:rPr>
              <a:t>A Guide to Local Service. </a:t>
            </a:r>
            <a:r>
              <a:rPr lang="en-US" sz="1200" b="0" i="0" u="none" strike="noStrike" kern="1200" baseline="0" dirty="0">
                <a:solidFill>
                  <a:schemeClr val="tx1"/>
                </a:solidFill>
                <a:latin typeface="Century Gothic" panose="020B0502020202020204" pitchFamily="34" charset="0"/>
                <a:ea typeface="+mn-ea"/>
                <a:cs typeface="+mn-cs"/>
              </a:rPr>
              <a:t>Consider a modular-based approach similar in format to the </a:t>
            </a:r>
            <a:r>
              <a:rPr lang="en-US" sz="1200" b="0" i="1" u="none" strike="noStrike" kern="1200" baseline="0" dirty="0">
                <a:solidFill>
                  <a:schemeClr val="tx1"/>
                </a:solidFill>
                <a:latin typeface="Century Gothic" panose="020B0502020202020204" pitchFamily="34" charset="0"/>
                <a:ea typeface="+mn-ea"/>
                <a:cs typeface="+mn-cs"/>
              </a:rPr>
              <a:t>Basics </a:t>
            </a:r>
            <a:r>
              <a:rPr lang="en-US" sz="1200" b="0" i="0" u="none" strike="noStrike" kern="1200" baseline="0" dirty="0">
                <a:solidFill>
                  <a:schemeClr val="tx1"/>
                </a:solidFill>
                <a:latin typeface="Century Gothic" panose="020B0502020202020204" pitchFamily="34" charset="0"/>
                <a:ea typeface="+mn-ea"/>
                <a:cs typeface="+mn-cs"/>
              </a:rPr>
              <a:t>series. Include guidance on how to incorporate virtual groups in the service system and information on zones. As resources are created, consider possible future alternative format versions of content (e.g., videos).</a:t>
            </a:r>
          </a:p>
          <a:p>
            <a:r>
              <a:rPr lang="en-US" sz="1200" b="0" i="0" u="none" strike="noStrike" kern="1200" baseline="0" dirty="0">
                <a:solidFill>
                  <a:schemeClr val="tx1"/>
                </a:solidFill>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If </a:t>
            </a:r>
            <a:r>
              <a:rPr lang="en-US" sz="1200" b="0" i="1" u="none" strike="noStrike" kern="1200" baseline="0" dirty="0">
                <a:solidFill>
                  <a:schemeClr val="tx1"/>
                </a:solidFill>
                <a:latin typeface="Century Gothic" panose="020B0502020202020204" pitchFamily="34" charset="0"/>
                <a:ea typeface="+mn-ea"/>
                <a:cs typeface="+mn-cs"/>
              </a:rPr>
              <a:t>GLS </a:t>
            </a:r>
            <a:r>
              <a:rPr lang="en-US" sz="1200" b="0" i="0" u="none" strike="noStrike" kern="1200" baseline="0" dirty="0">
                <a:solidFill>
                  <a:schemeClr val="tx1"/>
                </a:solidFill>
                <a:latin typeface="Century Gothic" panose="020B0502020202020204" pitchFamily="34" charset="0"/>
                <a:ea typeface="+mn-ea"/>
                <a:cs typeface="+mn-cs"/>
              </a:rPr>
              <a:t>is prioritized by WSC 2026, the board will also be asking that the </a:t>
            </a:r>
            <a:r>
              <a:rPr lang="en-US" sz="1200" b="0" i="1" u="none" strike="noStrike" kern="1200" baseline="0" dirty="0">
                <a:solidFill>
                  <a:schemeClr val="tx1"/>
                </a:solidFill>
                <a:latin typeface="Century Gothic" panose="020B0502020202020204" pitchFamily="34" charset="0"/>
                <a:ea typeface="+mn-ea"/>
                <a:cs typeface="+mn-cs"/>
              </a:rPr>
              <a:t>Group Booklet </a:t>
            </a:r>
            <a:r>
              <a:rPr lang="en-US" sz="1200" b="0" i="0" u="none" strike="noStrike" kern="1200" baseline="0" dirty="0">
                <a:solidFill>
                  <a:schemeClr val="tx1"/>
                </a:solidFill>
                <a:latin typeface="Century Gothic" panose="020B0502020202020204" pitchFamily="34" charset="0"/>
                <a:ea typeface="+mn-ea"/>
                <a:cs typeface="+mn-cs"/>
              </a:rPr>
              <a:t>be revised. The </a:t>
            </a:r>
            <a:r>
              <a:rPr lang="en-US" sz="1200" b="0" i="1" u="none" strike="noStrike" kern="1200" baseline="0" dirty="0">
                <a:solidFill>
                  <a:schemeClr val="tx1"/>
                </a:solidFill>
                <a:latin typeface="Century Gothic" panose="020B0502020202020204" pitchFamily="34" charset="0"/>
                <a:ea typeface="+mn-ea"/>
                <a:cs typeface="+mn-cs"/>
              </a:rPr>
              <a:t>Group Booklet, </a:t>
            </a:r>
            <a:r>
              <a:rPr lang="en-US" sz="1200" b="0" i="0" u="none" strike="noStrike" kern="1200" baseline="0" dirty="0">
                <a:solidFill>
                  <a:schemeClr val="tx1"/>
                </a:solidFill>
                <a:latin typeface="Century Gothic" panose="020B0502020202020204" pitchFamily="34" charset="0"/>
                <a:ea typeface="+mn-ea"/>
                <a:cs typeface="+mn-cs"/>
              </a:rPr>
              <a:t>which is included within </a:t>
            </a:r>
            <a:r>
              <a:rPr lang="en-US" sz="1200" b="0" i="1" u="none" strike="noStrike" kern="1200" baseline="0" dirty="0">
                <a:solidFill>
                  <a:schemeClr val="tx1"/>
                </a:solidFill>
                <a:latin typeface="Century Gothic" panose="020B0502020202020204" pitchFamily="34" charset="0"/>
                <a:ea typeface="+mn-ea"/>
                <a:cs typeface="+mn-cs"/>
              </a:rPr>
              <a:t>GLS</a:t>
            </a:r>
            <a:r>
              <a:rPr lang="en-US" sz="1200" b="0" i="0" u="none" strike="noStrike" kern="1200" baseline="0" dirty="0">
                <a:solidFill>
                  <a:schemeClr val="tx1"/>
                </a:solidFill>
                <a:latin typeface="Century Gothic" panose="020B0502020202020204" pitchFamily="34" charset="0"/>
                <a:ea typeface="+mn-ea"/>
                <a:cs typeface="+mn-cs"/>
              </a:rPr>
              <a:t>, is the foundation that establishes our principles for NA groups. It was created in 1990 and revised in 1997.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23</a:t>
            </a:fld>
            <a:endParaRPr lang="en-US"/>
          </a:p>
        </p:txBody>
      </p:sp>
    </p:spTree>
    <p:extLst>
      <p:ext uri="{BB962C8B-B14F-4D97-AF65-F5344CB8AC3E}">
        <p14:creationId xmlns:p14="http://schemas.microsoft.com/office/powerpoint/2010/main" val="234404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72528"/>
                </a:solidFill>
              </a:rPr>
              <a:t>Motion 11 is to approve the project plan for New and Revised Service Tools.</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24</a:t>
            </a:fld>
            <a:endParaRPr lang="en-US"/>
          </a:p>
        </p:txBody>
      </p:sp>
    </p:spTree>
    <p:extLst>
      <p:ext uri="{BB962C8B-B14F-4D97-AF65-F5344CB8AC3E}">
        <p14:creationId xmlns:p14="http://schemas.microsoft.com/office/powerpoint/2010/main" val="3847774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This project addresses Objective 7 in the strategic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solidFill>
              </a:rPr>
              <a:t>Raise the level of consciousness regarding inclusiveness in our diverse Fellowship, and develop tools to support groups in ensuring that all members and potential members feel safe, welcomed, and included at in-person and virtual meetings.</a:t>
            </a:r>
          </a:p>
          <a:p>
            <a:r>
              <a:rPr lang="en-US" sz="1200" b="0" i="0" u="none" strike="noStrike" kern="1200" baseline="0" dirty="0">
                <a:solidFill>
                  <a:schemeClr val="tx1"/>
                </a:solidFill>
                <a:latin typeface="Century Gothic" panose="020B0502020202020204" pitchFamily="34" charset="0"/>
                <a:ea typeface="+mn-ea"/>
                <a:cs typeface="+mn-cs"/>
              </a:rPr>
              <a:t>The objective has one solution listed as part of this project plan: </a:t>
            </a:r>
          </a:p>
          <a:p>
            <a:r>
              <a:rPr lang="en-US" sz="1200" b="0" i="0" u="none" strike="noStrike" kern="1200" baseline="0" dirty="0">
                <a:solidFill>
                  <a:schemeClr val="tx1"/>
                </a:solidFill>
                <a:latin typeface="Century Gothic" panose="020B0502020202020204" pitchFamily="34" charset="0"/>
                <a:ea typeface="+mn-ea"/>
                <a:cs typeface="+mn-cs"/>
              </a:rPr>
              <a:t>• Investigate changes and/or additional wording to NA literature from gender specific language to gender neutral and inclusive language.</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While most of what is covered in this objective is about new or revised tools, it is also more than that.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25</a:t>
            </a:fld>
            <a:endParaRPr lang="en-US"/>
          </a:p>
        </p:txBody>
      </p:sp>
    </p:spTree>
    <p:extLst>
      <p:ext uri="{BB962C8B-B14F-4D97-AF65-F5344CB8AC3E}">
        <p14:creationId xmlns:p14="http://schemas.microsoft.com/office/powerpoint/2010/main" val="4084269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Motion 12 is </a:t>
            </a:r>
            <a:r>
              <a:rPr lang="en-US" sz="1200" dirty="0">
                <a:solidFill>
                  <a:srgbClr val="572528"/>
                </a:solidFill>
              </a:rPr>
              <a:t>To approve the project plan for Safety and Belonging/ Gender-Neutral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The IDT input on gender-neutral and inclusive language leads us to recommend a more focused discussion on the topic in the cycle ahead. Responses to the questions in the 2026 CAR and the discussions at WSC 2026 will help to frame the next steps with investigating changes and/or additional wording to NA literature from gender-specific language to gender-neutral and inclusive language.</a:t>
            </a:r>
            <a:br>
              <a:rPr lang="en-US" sz="1200" b="0" i="0" u="none" strike="noStrike" kern="1200" baseline="0" dirty="0">
                <a:solidFill>
                  <a:schemeClr val="tx1"/>
                </a:solidFill>
                <a:latin typeface="Century Gothic" panose="020B0502020202020204" pitchFamily="34" charset="0"/>
                <a:ea typeface="+mn-ea"/>
                <a:cs typeface="+mn-cs"/>
              </a:rPr>
            </a:br>
            <a:r>
              <a:rPr lang="en-US" sz="1200" b="0" i="0" u="none" strike="noStrike" kern="1200" baseline="0" dirty="0">
                <a:solidFill>
                  <a:schemeClr val="tx1"/>
                </a:solidFill>
                <a:latin typeface="Century Gothic" panose="020B0502020202020204" pitchFamily="34"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26</a:t>
            </a:fld>
            <a:endParaRPr lang="en-US"/>
          </a:p>
        </p:txBody>
      </p:sp>
    </p:spTree>
    <p:extLst>
      <p:ext uri="{BB962C8B-B14F-4D97-AF65-F5344CB8AC3E}">
        <p14:creationId xmlns:p14="http://schemas.microsoft.com/office/powerpoint/2010/main" val="767039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Our members differ on a number of issues related to DRT/MAT, but as a Fellowship we do seem to have consensus on the principle of the Third Tradition and the need to welcome addicts and give them the space to choose NA membership if they wish to.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This project addresses Objective 8 in the strategic plan:</a:t>
            </a:r>
          </a:p>
          <a:p>
            <a:pPr marL="0" indent="0">
              <a:spcBef>
                <a:spcPts val="1600"/>
              </a:spcBef>
              <a:buFont typeface="Arial" panose="020B0604020202020204" pitchFamily="34" charset="0"/>
              <a:buNone/>
            </a:pPr>
            <a:r>
              <a:rPr lang="en-US" sz="1200" dirty="0">
                <a:solidFill>
                  <a:schemeClr val="accent5"/>
                </a:solidFill>
              </a:rPr>
              <a:t>In the spirit of our Third Tradition, achieve a common understanding across the Fellowship of what it means to be an NA member and how to create the space for addicts to choose membership, regardless of how they found NA.</a:t>
            </a:r>
          </a:p>
          <a:p>
            <a:r>
              <a:rPr lang="en-US" sz="1200" b="0" i="0" u="none" strike="noStrike" kern="1200" baseline="0" dirty="0">
                <a:solidFill>
                  <a:schemeClr val="tx1"/>
                </a:solidFill>
                <a:latin typeface="Century Gothic" panose="020B0502020202020204" pitchFamily="34" charset="0"/>
                <a:ea typeface="+mn-ea"/>
                <a:cs typeface="+mn-cs"/>
              </a:rPr>
              <a:t>Objective 8 has one solution listed as part of this project plan: </a:t>
            </a:r>
          </a:p>
          <a:p>
            <a:r>
              <a:rPr lang="en-US" sz="1200" b="0" i="0" u="none" strike="noStrike" kern="1200" baseline="0" dirty="0">
                <a:solidFill>
                  <a:schemeClr val="tx1"/>
                </a:solidFill>
                <a:latin typeface="Century Gothic" panose="020B0502020202020204" pitchFamily="34" charset="0"/>
                <a:ea typeface="+mn-ea"/>
                <a:cs typeface="+mn-cs"/>
              </a:rPr>
              <a:t>• </a:t>
            </a:r>
            <a:r>
              <a:rPr lang="en-US" sz="1200" b="0" dirty="0">
                <a:solidFill>
                  <a:schemeClr val="accent5"/>
                </a:solidFill>
              </a:rPr>
              <a:t>Develop resources for groups and workshops on how to make members and potential members feel welcomed</a:t>
            </a:r>
            <a:r>
              <a:rPr lang="en-US" b="0" dirty="0"/>
              <a:t>.</a:t>
            </a:r>
            <a:endParaRPr lang="en-US" sz="1200" b="0" dirty="0">
              <a:solidFill>
                <a:schemeClr val="accent5"/>
              </a:solidFill>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27</a:t>
            </a:fld>
            <a:endParaRPr lang="en-US"/>
          </a:p>
        </p:txBody>
      </p:sp>
    </p:spTree>
    <p:extLst>
      <p:ext uri="{BB962C8B-B14F-4D97-AF65-F5344CB8AC3E}">
        <p14:creationId xmlns:p14="http://schemas.microsoft.com/office/powerpoint/2010/main" val="41800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Motion 13 is </a:t>
            </a:r>
            <a:r>
              <a:rPr lang="en-US" sz="1200" dirty="0">
                <a:solidFill>
                  <a:srgbClr val="572528"/>
                </a:solidFill>
              </a:rPr>
              <a:t>To approve the project plan for DRT/MAT—Helping Members Take Root.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As with the last project plan, responses to the questions in the 2026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 and the discussions at WSC 2026 will help determine the next steps with this topic.</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28</a:t>
            </a:fld>
            <a:endParaRPr lang="en-US"/>
          </a:p>
        </p:txBody>
      </p:sp>
    </p:spTree>
    <p:extLst>
      <p:ext uri="{BB962C8B-B14F-4D97-AF65-F5344CB8AC3E}">
        <p14:creationId xmlns:p14="http://schemas.microsoft.com/office/powerpoint/2010/main" val="484008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This project plan addresses Objective 9 in the strategic plan: Continue to adapt communication methods and technology to meet a diverse membership’s preferences for engagement.</a:t>
            </a:r>
            <a:endParaRPr lang="en-US" b="0" dirty="0"/>
          </a:p>
          <a:p>
            <a:r>
              <a:rPr lang="en-US" sz="1200" b="0" i="0" u="none" strike="noStrike" kern="1200" baseline="0" dirty="0">
                <a:solidFill>
                  <a:schemeClr val="tx1"/>
                </a:solidFill>
                <a:latin typeface="Century Gothic" panose="020B0502020202020204" pitchFamily="34" charset="0"/>
                <a:ea typeface="+mn-ea"/>
                <a:cs typeface="+mn-cs"/>
              </a:rPr>
              <a:t>This objective and project plan is about taking a step to more effectively reach our members. It does not address every audience or every need but is a start. </a:t>
            </a:r>
          </a:p>
        </p:txBody>
      </p:sp>
      <p:sp>
        <p:nvSpPr>
          <p:cNvPr id="4" name="Slide Number Placeholder 3"/>
          <p:cNvSpPr>
            <a:spLocks noGrp="1"/>
          </p:cNvSpPr>
          <p:nvPr>
            <p:ph type="sldNum" sz="quarter" idx="5"/>
          </p:nvPr>
        </p:nvSpPr>
        <p:spPr/>
        <p:txBody>
          <a:bodyPr/>
          <a:lstStyle/>
          <a:p>
            <a:fld id="{763812F2-32ED-CF4C-8C3A-6D2A8F76515E}" type="slidenum">
              <a:rPr lang="en-US" smtClean="0"/>
              <a:pPr/>
              <a:t>29</a:t>
            </a:fld>
            <a:endParaRPr lang="en-US"/>
          </a:p>
        </p:txBody>
      </p:sp>
    </p:spTree>
    <p:extLst>
      <p:ext uri="{BB962C8B-B14F-4D97-AF65-F5344CB8AC3E}">
        <p14:creationId xmlns:p14="http://schemas.microsoft.com/office/powerpoint/2010/main" val="145399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covers the main points. The complete CAT and </a:t>
            </a:r>
            <a:r>
              <a:rPr lang="en-US" i="1" dirty="0"/>
              <a:t>Conference Agenda Report </a:t>
            </a:r>
            <a:r>
              <a:rPr lang="en-US" dirty="0"/>
              <a:t>and more are posted at na.org/conference. </a:t>
            </a:r>
          </a:p>
        </p:txBody>
      </p:sp>
      <p:sp>
        <p:nvSpPr>
          <p:cNvPr id="4" name="Slide Number Placeholder 3"/>
          <p:cNvSpPr>
            <a:spLocks noGrp="1"/>
          </p:cNvSpPr>
          <p:nvPr>
            <p:ph type="sldNum" sz="quarter" idx="5"/>
          </p:nvPr>
        </p:nvSpPr>
        <p:spPr/>
        <p:txBody>
          <a:bodyPr/>
          <a:lstStyle/>
          <a:p>
            <a:fld id="{763812F2-32ED-CF4C-8C3A-6D2A8F76515E}" type="slidenum">
              <a:rPr lang="en-US" smtClean="0"/>
              <a:pPr/>
              <a:t>3</a:t>
            </a:fld>
            <a:endParaRPr lang="en-US"/>
          </a:p>
        </p:txBody>
      </p:sp>
    </p:spTree>
    <p:extLst>
      <p:ext uri="{BB962C8B-B14F-4D97-AF65-F5344CB8AC3E}">
        <p14:creationId xmlns:p14="http://schemas.microsoft.com/office/powerpoint/2010/main" val="238064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World Services is always making efforts to adapt and improve technology and communication, and this type of activity—adapting communication methods and technology—usually would not involve a project plan.</a:t>
            </a:r>
          </a:p>
          <a:p>
            <a:pPr marL="0" indent="0">
              <a:buFont typeface="Arial" panose="020B0604020202020204" pitchFamily="34" charset="0"/>
              <a:buNone/>
            </a:pPr>
            <a:r>
              <a:rPr lang="en-US" sz="1200" dirty="0">
                <a:solidFill>
                  <a:srgbClr val="572528"/>
                </a:solidFill>
              </a:rPr>
              <a:t>Initiating the NAWS social media accounts was not part of a formal project plan, for instance. But including this project plan in the CAT was in the interest of consistently paralleling the strategic plan objectives and the project plans. </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30</a:t>
            </a:fld>
            <a:endParaRPr lang="en-US"/>
          </a:p>
        </p:txBody>
      </p:sp>
    </p:spTree>
    <p:extLst>
      <p:ext uri="{BB962C8B-B14F-4D97-AF65-F5344CB8AC3E}">
        <p14:creationId xmlns:p14="http://schemas.microsoft.com/office/powerpoint/2010/main" val="1873632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14 is To approve the project plan for Generational and Cultural Diversity</a:t>
            </a:r>
          </a:p>
          <a:p>
            <a:pPr marL="0" indent="0">
              <a:buFont typeface="Arial" panose="020B0604020202020204" pitchFamily="34" charset="0"/>
              <a:buNone/>
            </a:pPr>
            <a:endParaRPr lang="en-US" sz="1200" dirty="0"/>
          </a:p>
          <a:p>
            <a:r>
              <a:rPr lang="en-US" sz="1200" b="0" i="0" kern="1200" dirty="0">
                <a:solidFill>
                  <a:srgbClr val="572528"/>
                </a:solidFill>
                <a:latin typeface="Century Gothic" panose="020B0502020202020204" pitchFamily="34" charset="0"/>
                <a:ea typeface="+mn-ea"/>
                <a:cs typeface="+mn-cs"/>
              </a:rPr>
              <a:t>Possible project outcomes from the strategic plan solutions include:</a:t>
            </a:r>
          </a:p>
          <a:p>
            <a:pPr marL="342900" indent="-342900">
              <a:buFont typeface="Arial" panose="020B0604020202020204" pitchFamily="34" charset="0"/>
              <a:buChar char="•"/>
            </a:pPr>
            <a:r>
              <a:rPr lang="en-US" sz="1200" b="0" i="0" kern="1200" dirty="0">
                <a:solidFill>
                  <a:srgbClr val="572528"/>
                </a:solidFill>
                <a:latin typeface="Century Gothic" panose="020B0502020202020204" pitchFamily="34" charset="0"/>
                <a:ea typeface="+mn-ea"/>
                <a:cs typeface="+mn-cs"/>
              </a:rPr>
              <a:t>Gather input directly from younger members</a:t>
            </a:r>
          </a:p>
          <a:p>
            <a:pPr marL="342900" indent="-342900">
              <a:buFont typeface="Arial" panose="020B0604020202020204" pitchFamily="34" charset="0"/>
              <a:buChar char="•"/>
            </a:pPr>
            <a:r>
              <a:rPr lang="en-US" sz="1200" b="0" i="0" kern="1200" dirty="0">
                <a:solidFill>
                  <a:srgbClr val="572528"/>
                </a:solidFill>
                <a:latin typeface="Century Gothic" panose="020B0502020202020204" pitchFamily="34" charset="0"/>
                <a:ea typeface="+mn-ea"/>
                <a:cs typeface="+mn-cs"/>
              </a:rPr>
              <a:t>Implementing a messaging app as an official form of World Service communication</a:t>
            </a:r>
          </a:p>
          <a:p>
            <a:pPr marL="342900" indent="-342900">
              <a:buFont typeface="Arial" panose="020B0604020202020204" pitchFamily="34" charset="0"/>
              <a:buChar char="•"/>
            </a:pPr>
            <a:r>
              <a:rPr lang="en-US" sz="1200" b="0" i="0" kern="1200" dirty="0">
                <a:solidFill>
                  <a:srgbClr val="572528"/>
                </a:solidFill>
                <a:latin typeface="Century Gothic" panose="020B0502020202020204" pitchFamily="34" charset="0"/>
                <a:ea typeface="+mn-ea"/>
                <a:cs typeface="+mn-cs"/>
              </a:rPr>
              <a:t>Utilizing infographics and videos to convey pieces of information in reports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31</a:t>
            </a:fld>
            <a:endParaRPr lang="en-US"/>
          </a:p>
        </p:txBody>
      </p:sp>
    </p:spTree>
    <p:extLst>
      <p:ext uri="{BB962C8B-B14F-4D97-AF65-F5344CB8AC3E}">
        <p14:creationId xmlns:p14="http://schemas.microsoft.com/office/powerpoint/2010/main" val="1130572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Most of what we hope to accomplish in the upcoming cycle is described in detail under Objective 10 of the 2026–2029 Strategic Plan:</a:t>
            </a:r>
          </a:p>
          <a:p>
            <a:r>
              <a:rPr lang="en-US" sz="1200" b="1" i="0" u="none" strike="noStrike" kern="1200" baseline="0" dirty="0">
                <a:solidFill>
                  <a:schemeClr val="tx1"/>
                </a:solidFill>
                <a:latin typeface="Century Gothic" panose="020B0502020202020204" pitchFamily="34" charset="0"/>
                <a:ea typeface="+mn-ea"/>
                <a:cs typeface="+mn-cs"/>
              </a:rPr>
              <a:t>Objective 10</a:t>
            </a:r>
            <a:r>
              <a:rPr lang="en-US" sz="1200" b="0" i="0" u="none" strike="noStrike" kern="1200" baseline="0" dirty="0">
                <a:solidFill>
                  <a:schemeClr val="tx1"/>
                </a:solidFill>
                <a:latin typeface="Century Gothic" panose="020B0502020202020204" pitchFamily="34" charset="0"/>
                <a:ea typeface="+mn-ea"/>
                <a:cs typeface="+mn-cs"/>
              </a:rPr>
              <a:t>: Further refine and describe the three-year conference cycle, including major meetings, policies, planning process, deadlines, and guidelines, so that participants are able to make an educated decision about whether to adopt a three-year cycle on an ongoing</a:t>
            </a:r>
          </a:p>
          <a:p>
            <a:r>
              <a:rPr lang="en-US" sz="1200" b="0" i="0" u="none" strike="noStrike" kern="1200" baseline="0" dirty="0">
                <a:solidFill>
                  <a:schemeClr val="tx1"/>
                </a:solidFill>
                <a:latin typeface="Century Gothic" panose="020B0502020202020204" pitchFamily="34" charset="0"/>
                <a:ea typeface="+mn-ea"/>
                <a:cs typeface="+mn-cs"/>
              </a:rPr>
              <a:t>basis.</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This is another example of a project that NA World Services and the World Board cannot do alone. This will require time and energy from conference participants if we are to move forward together.</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32</a:t>
            </a:fld>
            <a:endParaRPr lang="en-US"/>
          </a:p>
        </p:txBody>
      </p:sp>
    </p:spTree>
    <p:extLst>
      <p:ext uri="{BB962C8B-B14F-4D97-AF65-F5344CB8AC3E}">
        <p14:creationId xmlns:p14="http://schemas.microsoft.com/office/powerpoint/2010/main" val="3503868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15 is To approve the project plan for Three-Year Conference Cycle.</a:t>
            </a:r>
          </a:p>
          <a:p>
            <a:pPr marL="0" indent="0">
              <a:buFont typeface="Arial" panose="020B0604020202020204" pitchFamily="34" charset="0"/>
              <a:buNone/>
            </a:pPr>
            <a:endParaRPr lang="en-US" sz="1200" dirty="0">
              <a:solidFill>
                <a:srgbClr val="572528"/>
              </a:solidFill>
            </a:endParaRPr>
          </a:p>
          <a:p>
            <a:r>
              <a:rPr lang="en-US" sz="1200" b="0" dirty="0">
                <a:solidFill>
                  <a:srgbClr val="4986BA"/>
                </a:solidFill>
              </a:rPr>
              <a:t>If approved, all solutions will be worked on:</a:t>
            </a:r>
          </a:p>
          <a:p>
            <a:pPr marL="342900" indent="-342900">
              <a:buFont typeface="Arial" panose="020B0604020202020204" pitchFamily="34" charset="0"/>
              <a:buChar char="•"/>
            </a:pPr>
            <a:r>
              <a:rPr lang="en-US" sz="1200" b="0" dirty="0">
                <a:solidFill>
                  <a:srgbClr val="4986BA"/>
                </a:solidFill>
              </a:rPr>
              <a:t>Draft proposed descriptions and guidelines for a three-year conference cycle and include in a draft of </a:t>
            </a:r>
            <a:r>
              <a:rPr lang="en-US" sz="1200" b="0" i="1" dirty="0">
                <a:solidFill>
                  <a:srgbClr val="4986BA"/>
                </a:solidFill>
              </a:rPr>
              <a:t>GWSNA</a:t>
            </a:r>
            <a:r>
              <a:rPr lang="en-US" sz="1200" b="0" dirty="0">
                <a:solidFill>
                  <a:srgbClr val="4986BA"/>
                </a:solidFill>
              </a:rPr>
              <a:t> for conference decision. </a:t>
            </a:r>
          </a:p>
          <a:p>
            <a:pPr marL="342900" indent="-342900">
              <a:buFont typeface="Arial" panose="020B0604020202020204" pitchFamily="34" charset="0"/>
              <a:buChar char="•"/>
            </a:pPr>
            <a:r>
              <a:rPr lang="en-US" sz="1200" b="0" dirty="0">
                <a:solidFill>
                  <a:srgbClr val="4986BA"/>
                </a:solidFill>
              </a:rPr>
              <a:t>Collect regional and zonal best practices adapting delegate terms to a three-year conference cycle</a:t>
            </a:r>
          </a:p>
          <a:p>
            <a:pPr marL="342900" indent="-342900">
              <a:buFont typeface="Arial" panose="020B0604020202020204" pitchFamily="34" charset="0"/>
              <a:buChar char="•"/>
            </a:pPr>
            <a:r>
              <a:rPr lang="en-US" sz="1200" b="0" dirty="0">
                <a:solidFill>
                  <a:srgbClr val="4986BA"/>
                </a:solidFill>
              </a:rPr>
              <a:t>Evaluate and refine the collaborative planning process for ongoing implementation</a:t>
            </a: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33</a:t>
            </a:fld>
            <a:endParaRPr lang="en-US"/>
          </a:p>
        </p:txBody>
      </p:sp>
    </p:spTree>
    <p:extLst>
      <p:ext uri="{BB962C8B-B14F-4D97-AF65-F5344CB8AC3E}">
        <p14:creationId xmlns:p14="http://schemas.microsoft.com/office/powerpoint/2010/main" val="1909227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23 to 39 of the WSC contain the first ever three-year budget included in the CAT and an explanatory essay.</a:t>
            </a:r>
          </a:p>
        </p:txBody>
      </p:sp>
      <p:sp>
        <p:nvSpPr>
          <p:cNvPr id="4" name="Slide Number Placeholder 3"/>
          <p:cNvSpPr>
            <a:spLocks noGrp="1"/>
          </p:cNvSpPr>
          <p:nvPr>
            <p:ph type="sldNum" sz="quarter" idx="5"/>
          </p:nvPr>
        </p:nvSpPr>
        <p:spPr/>
        <p:txBody>
          <a:bodyPr/>
          <a:lstStyle/>
          <a:p>
            <a:fld id="{763812F2-32ED-CF4C-8C3A-6D2A8F76515E}" type="slidenum">
              <a:rPr lang="en-US" smtClean="0"/>
              <a:pPr/>
              <a:t>34</a:t>
            </a:fld>
            <a:endParaRPr lang="en-US"/>
          </a:p>
        </p:txBody>
      </p:sp>
    </p:spTree>
    <p:extLst>
      <p:ext uri="{BB962C8B-B14F-4D97-AF65-F5344CB8AC3E}">
        <p14:creationId xmlns:p14="http://schemas.microsoft.com/office/powerpoint/2010/main" val="834042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n-US" sz="1200" dirty="0">
                <a:solidFill>
                  <a:srgbClr val="572528"/>
                </a:solidFill>
              </a:rPr>
              <a:t>A budget is a forecast of income and expenditures. The budget covers all NAWS offices and distribution centers over the course of</a:t>
            </a:r>
            <a:r>
              <a:rPr lang="en-US" sz="1200" dirty="0"/>
              <a:t> 3 fiscal years</a:t>
            </a:r>
            <a:r>
              <a:rPr lang="en-US" sz="1200" dirty="0">
                <a:solidFill>
                  <a:srgbClr val="572528"/>
                </a:solidFill>
              </a:rPr>
              <a:t>.</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accent6"/>
                </a:solidFill>
                <a:effectLst/>
                <a:uLnTx/>
                <a:uFillTx/>
                <a:latin typeface="Century Gothic" panose="020B0502020202020204" pitchFamily="34" charset="0"/>
                <a:ea typeface="+mn-ea"/>
                <a:cs typeface="+mn-cs"/>
              </a:rPr>
              <a:t>Pages 23–33 in the CAT explain how to read and understand the proposed budget, and</a:t>
            </a:r>
            <a:r>
              <a:rPr lang="en-US" sz="1200" dirty="0"/>
              <a:t> define key accounting principles.</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n-US" sz="1200" dirty="0">
                <a:solidFill>
                  <a:srgbClr val="572528"/>
                </a:solidFill>
              </a:rPr>
              <a:t>The forecasted figures are based on previous experience and priorities in the future.</a:t>
            </a:r>
          </a:p>
          <a:p>
            <a:pPr marL="182880" marR="0" lvl="0" indent="0" algn="l" defTabSz="914400" rtl="0" eaLnBrk="1" fontAlgn="auto" latinLnBrk="0" hangingPunct="1">
              <a:lnSpc>
                <a:spcPts val="3100"/>
              </a:lnSpc>
              <a:spcBef>
                <a:spcPts val="1200"/>
              </a:spcBef>
              <a:spcAft>
                <a:spcPts val="0"/>
              </a:spcAft>
              <a:buClrTx/>
              <a:buSzTx/>
              <a:buFont typeface="Arial" panose="020B0604020202020204" pitchFamily="34" charset="0"/>
              <a:buNone/>
              <a:tabLst/>
              <a:defRPr/>
            </a:pPr>
            <a:r>
              <a:rPr lang="en-US" sz="1200" dirty="0">
                <a:solidFill>
                  <a:srgbClr val="572528"/>
                </a:solidFill>
              </a:rPr>
              <a:t>The budget contains actual income and expense figures for 2024 and 2025 (unaudited), along with projected expenses for 2027, 2028, and 2029.</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35</a:t>
            </a:fld>
            <a:endParaRPr lang="en-US"/>
          </a:p>
        </p:txBody>
      </p:sp>
    </p:spTree>
    <p:extLst>
      <p:ext uri="{BB962C8B-B14F-4D97-AF65-F5344CB8AC3E}">
        <p14:creationId xmlns:p14="http://schemas.microsoft.com/office/powerpoint/2010/main" val="2688233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74320">
              <a:lnSpc>
                <a:spcPts val="3100"/>
              </a:lnSpc>
              <a:spcBef>
                <a:spcPts val="1200"/>
              </a:spcBef>
              <a:buFont typeface="Arial" panose="020B0604020202020204" pitchFamily="34" charset="0"/>
              <a:buChar char="•"/>
            </a:pPr>
            <a:r>
              <a:rPr lang="en-US" sz="1200" dirty="0"/>
              <a:t>Figures for 2024 and 2025 show excess revenue of cash activities only of over $670,000 each year.</a:t>
            </a:r>
          </a:p>
          <a:p>
            <a:pPr marL="457200" indent="-274320">
              <a:lnSpc>
                <a:spcPts val="3100"/>
              </a:lnSpc>
              <a:spcBef>
                <a:spcPts val="1200"/>
              </a:spcBef>
              <a:buFont typeface="Arial" panose="020B0604020202020204" pitchFamily="34" charset="0"/>
              <a:buChar char="•"/>
            </a:pPr>
            <a:r>
              <a:rPr lang="en-US" sz="1200" dirty="0"/>
              <a:t>We had to rebuild reserves to prepare for major expenses, including hosting the conference and navigating the convention, updating computer equipment, replacing staff, and shifting to a </a:t>
            </a:r>
            <a:r>
              <a:rPr lang="en-US" sz="1200" dirty="0">
                <a:solidFill>
                  <a:srgbClr val="572528"/>
                </a:solidFill>
              </a:rPr>
              <a:t>cloud-based financial enterprise</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36</a:t>
            </a:fld>
            <a:endParaRPr lang="en-US"/>
          </a:p>
        </p:txBody>
      </p:sp>
    </p:spTree>
    <p:extLst>
      <p:ext uri="{BB962C8B-B14F-4D97-AF65-F5344CB8AC3E}">
        <p14:creationId xmlns:p14="http://schemas.microsoft.com/office/powerpoint/2010/main" val="140963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0">
              <a:lnSpc>
                <a:spcPts val="3100"/>
              </a:lnSpc>
              <a:spcBef>
                <a:spcPts val="1200"/>
              </a:spcBef>
              <a:buFont typeface="Arial" panose="020B0604020202020204" pitchFamily="34" charset="0"/>
              <a:buNone/>
            </a:pPr>
            <a:r>
              <a:rPr lang="en-US" sz="1200" dirty="0"/>
              <a:t>Again, the essay that precedes the budget provides a wealth of information. The opening pages of the essay review some important points including the following: </a:t>
            </a:r>
          </a:p>
          <a:p>
            <a:pPr marL="182880" indent="0">
              <a:lnSpc>
                <a:spcPts val="3100"/>
              </a:lnSpc>
              <a:spcBef>
                <a:spcPts val="1200"/>
              </a:spcBef>
              <a:buFont typeface="Arial" panose="020B0604020202020204" pitchFamily="34" charset="0"/>
              <a:buNone/>
            </a:pPr>
            <a:endParaRPr lang="en-US" sz="1200" dirty="0"/>
          </a:p>
          <a:p>
            <a:pPr marL="354330" indent="-171450">
              <a:lnSpc>
                <a:spcPts val="3100"/>
              </a:lnSpc>
              <a:spcBef>
                <a:spcPts val="1200"/>
              </a:spcBef>
              <a:buFont typeface="Arial" panose="020B0604020202020204" pitchFamily="34" charset="0"/>
              <a:buChar char="•"/>
            </a:pPr>
            <a:r>
              <a:rPr lang="en-US" sz="1200" dirty="0"/>
              <a:t>Preparing a budget involves evaluating previous financial experience and the global economic situation.</a:t>
            </a:r>
          </a:p>
          <a:p>
            <a:pPr marL="354330" marR="0" lvl="0" indent="-171450" algn="l" defTabSz="914400" rtl="0" eaLnBrk="1" fontAlgn="auto" latinLnBrk="0" hangingPunct="1">
              <a:lnSpc>
                <a:spcPts val="3100"/>
              </a:lnSpc>
              <a:spcBef>
                <a:spcPts val="1200"/>
              </a:spcBef>
              <a:spcAft>
                <a:spcPts val="0"/>
              </a:spcAft>
              <a:buClrTx/>
              <a:buSzTx/>
              <a:buFont typeface="Arial" panose="020B0604020202020204" pitchFamily="34" charset="0"/>
              <a:buChar char="•"/>
              <a:tabLst/>
              <a:defRPr/>
            </a:pPr>
            <a:r>
              <a:rPr lang="en-US" sz="1200" dirty="0"/>
              <a:t>Financial challenges in the pandemic provided valuable lessons for how to work smarter in the future.</a:t>
            </a:r>
          </a:p>
          <a:p>
            <a:pPr marL="354330" indent="-171450">
              <a:lnSpc>
                <a:spcPts val="3100"/>
              </a:lnSpc>
              <a:spcBef>
                <a:spcPts val="1200"/>
              </a:spcBef>
              <a:buFont typeface="Arial" panose="020B0604020202020204" pitchFamily="34" charset="0"/>
              <a:buChar char="•"/>
            </a:pPr>
            <a:r>
              <a:rPr lang="en-US" sz="1200" dirty="0"/>
              <a:t>Demand for services continues to exceed income.</a:t>
            </a:r>
          </a:p>
          <a:p>
            <a:pPr marL="354330" indent="-171450">
              <a:lnSpc>
                <a:spcPts val="3100"/>
              </a:lnSpc>
              <a:spcBef>
                <a:spcPts val="1200"/>
              </a:spcBef>
              <a:buFont typeface="Arial" panose="020B0604020202020204" pitchFamily="34" charset="0"/>
              <a:buChar char="•"/>
            </a:pPr>
            <a:r>
              <a:rPr lang="en-US" sz="1200" dirty="0"/>
              <a:t>We are projecting a deficit for the third year of the cycle, but not for the overall three-year budget.</a:t>
            </a:r>
          </a:p>
          <a:p>
            <a:pPr marL="354330" indent="-171450">
              <a:lnSpc>
                <a:spcPts val="3100"/>
              </a:lnSpc>
              <a:spcBef>
                <a:spcPts val="1200"/>
              </a:spcBef>
              <a:buFont typeface="Arial" panose="020B0604020202020204" pitchFamily="34" charset="0"/>
              <a:buChar char="•"/>
            </a:pPr>
            <a:r>
              <a:rPr lang="en-US" sz="1200" dirty="0"/>
              <a:t>Resources are finite, but the need is infinite, so patience is appreciated</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37</a:t>
            </a:fld>
            <a:endParaRPr lang="en-US"/>
          </a:p>
        </p:txBody>
      </p:sp>
    </p:spTree>
    <p:extLst>
      <p:ext uri="{BB962C8B-B14F-4D97-AF65-F5344CB8AC3E}">
        <p14:creationId xmlns:p14="http://schemas.microsoft.com/office/powerpoint/2010/main" val="3407522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0">
              <a:lnSpc>
                <a:spcPts val="3100"/>
              </a:lnSpc>
              <a:spcBef>
                <a:spcPts val="1200"/>
              </a:spcBef>
              <a:buFont typeface="Arial" panose="020B0604020202020204" pitchFamily="34" charset="0"/>
              <a:buNone/>
            </a:pPr>
            <a:r>
              <a:rPr lang="en-US" sz="1200" dirty="0"/>
              <a:t>Some changes in this budget include:</a:t>
            </a:r>
          </a:p>
          <a:p>
            <a:pPr marL="182880" indent="0">
              <a:lnSpc>
                <a:spcPts val="3100"/>
              </a:lnSpc>
              <a:spcBef>
                <a:spcPts val="1200"/>
              </a:spcBef>
              <a:buFont typeface="Arial" panose="020B0604020202020204" pitchFamily="34" charset="0"/>
              <a:buNone/>
            </a:pPr>
            <a:br>
              <a:rPr lang="en-US" sz="1200" dirty="0"/>
            </a:br>
            <a:r>
              <a:rPr lang="en-US" sz="1200" dirty="0"/>
              <a:t>We have moved some items:</a:t>
            </a:r>
          </a:p>
          <a:p>
            <a:pPr marL="1097280" lvl="1" indent="-457200">
              <a:lnSpc>
                <a:spcPts val="3100"/>
              </a:lnSpc>
              <a:spcBef>
                <a:spcPts val="1200"/>
              </a:spcBef>
              <a:buFont typeface="Wingdings" pitchFamily="2" charset="2"/>
              <a:buChar char="ü"/>
            </a:pPr>
            <a:r>
              <a:rPr lang="en-US" sz="1200" dirty="0">
                <a:solidFill>
                  <a:srgbClr val="572528"/>
                </a:solidFill>
              </a:rPr>
              <a:t>The </a:t>
            </a:r>
            <a:r>
              <a:rPr lang="en-US" sz="1200" i="1" dirty="0">
                <a:solidFill>
                  <a:srgbClr val="572528"/>
                </a:solidFill>
              </a:rPr>
              <a:t>In House Production </a:t>
            </a:r>
            <a:r>
              <a:rPr lang="en-US" sz="1200" dirty="0">
                <a:solidFill>
                  <a:srgbClr val="572528"/>
                </a:solidFill>
              </a:rPr>
              <a:t>line item was previously under </a:t>
            </a:r>
            <a:r>
              <a:rPr lang="en-US" sz="1200" i="1" dirty="0">
                <a:solidFill>
                  <a:srgbClr val="572528"/>
                </a:solidFill>
              </a:rPr>
              <a:t>Literature Production &amp; Distribution</a:t>
            </a:r>
            <a:r>
              <a:rPr lang="en-US" sz="1200" dirty="0">
                <a:solidFill>
                  <a:srgbClr val="572528"/>
                </a:solidFill>
              </a:rPr>
              <a:t>, and can now be found under </a:t>
            </a:r>
            <a:r>
              <a:rPr lang="en-US" sz="1200" i="1" dirty="0">
                <a:solidFill>
                  <a:srgbClr val="572528"/>
                </a:solidFill>
              </a:rPr>
              <a:t>Other Inventory Cost of Goods Sold</a:t>
            </a:r>
            <a:r>
              <a:rPr lang="en-US" sz="1200" dirty="0">
                <a:solidFill>
                  <a:srgbClr val="572528"/>
                </a:solidFill>
              </a:rPr>
              <a:t>, which more accurately describes this expense.</a:t>
            </a:r>
          </a:p>
          <a:p>
            <a:pPr marL="1097280" lvl="1" indent="-457200">
              <a:lnSpc>
                <a:spcPts val="3100"/>
              </a:lnSpc>
              <a:spcBef>
                <a:spcPts val="1200"/>
              </a:spcBef>
              <a:buFont typeface="Wingdings" pitchFamily="2" charset="2"/>
              <a:buChar char="ü"/>
            </a:pPr>
            <a:r>
              <a:rPr lang="en-US" sz="1200" dirty="0">
                <a:solidFill>
                  <a:srgbClr val="572528"/>
                </a:solidFill>
              </a:rPr>
              <a:t>Income and expense for WSO Iran has been moved to the noncash items at the end of the budget (first did this in the 2025–2026 budget)—since there is no legal means to transfer money out of Iran, this better reflects our reality. </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38</a:t>
            </a:fld>
            <a:endParaRPr lang="en-US"/>
          </a:p>
        </p:txBody>
      </p:sp>
    </p:spTree>
    <p:extLst>
      <p:ext uri="{BB962C8B-B14F-4D97-AF65-F5344CB8AC3E}">
        <p14:creationId xmlns:p14="http://schemas.microsoft.com/office/powerpoint/2010/main" val="3469014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 operational costs are ongoing, repeated, or regular expenses. We divide them into four categories: accounting, personnel, overhead, and technology. Details of these are shown on the slide and included in the CAT.</a:t>
            </a:r>
          </a:p>
        </p:txBody>
      </p:sp>
      <p:sp>
        <p:nvSpPr>
          <p:cNvPr id="4" name="Slide Number Placeholder 3"/>
          <p:cNvSpPr>
            <a:spLocks noGrp="1"/>
          </p:cNvSpPr>
          <p:nvPr>
            <p:ph type="sldNum" sz="quarter" idx="5"/>
          </p:nvPr>
        </p:nvSpPr>
        <p:spPr/>
        <p:txBody>
          <a:bodyPr/>
          <a:lstStyle/>
          <a:p>
            <a:fld id="{763812F2-32ED-CF4C-8C3A-6D2A8F76515E}" type="slidenum">
              <a:rPr lang="en-US" smtClean="0"/>
              <a:pPr/>
              <a:t>39</a:t>
            </a:fld>
            <a:endParaRPr lang="en-US"/>
          </a:p>
        </p:txBody>
      </p:sp>
    </p:spTree>
    <p:extLst>
      <p:ext uri="{BB962C8B-B14F-4D97-AF65-F5344CB8AC3E}">
        <p14:creationId xmlns:p14="http://schemas.microsoft.com/office/powerpoint/2010/main" val="268267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name implies, the CAT motions are dealt with during the CAT-Related Discussion and Decisions Session except for the two motions that would immediately affect WSC decision-making processes, motions 19 &amp; 20. Those motions will be decided on at the beginning of the </a:t>
            </a:r>
            <a:r>
              <a:rPr lang="en-US" i="1" dirty="0"/>
              <a:t>CAR</a:t>
            </a:r>
            <a:r>
              <a:rPr lang="en-US" dirty="0"/>
              <a:t>-Related Discussion and Decisions Session, so that they can take effect right away if passed.. </a:t>
            </a:r>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1172446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fixed operational costs are divided amongst the budget’s four main activity areas: literature production and distribution, WSC support, Fellowship development, and events. </a:t>
            </a:r>
          </a:p>
          <a:p>
            <a:r>
              <a:rPr lang="en-US" dirty="0"/>
              <a:t>W</a:t>
            </a:r>
            <a:r>
              <a:rPr lang="en-US" sz="1200" b="0" i="0" u="none" strike="noStrike" kern="1200" baseline="0" dirty="0">
                <a:solidFill>
                  <a:schemeClr val="tx1"/>
                </a:solidFill>
                <a:latin typeface="Century Gothic" panose="020B0502020202020204" pitchFamily="34" charset="0"/>
                <a:ea typeface="+mn-ea"/>
                <a:cs typeface="+mn-cs"/>
              </a:rPr>
              <a:t>e assign percentages to these categories based on the number of staff devoted to an activity, the approximate number of labor hours, and the amount of building space required. These percentages have not changed since the last cycle.</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40</a:t>
            </a:fld>
            <a:endParaRPr lang="en-US"/>
          </a:p>
        </p:txBody>
      </p:sp>
    </p:spTree>
    <p:extLst>
      <p:ext uri="{BB962C8B-B14F-4D97-AF65-F5344CB8AC3E}">
        <p14:creationId xmlns:p14="http://schemas.microsoft.com/office/powerpoint/2010/main" val="3325745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16 is To approve the 2026–2029 Narcotics Anonymous World Services, Inc., Budget.</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41</a:t>
            </a:fld>
            <a:endParaRPr lang="en-US"/>
          </a:p>
        </p:txBody>
      </p:sp>
    </p:spTree>
    <p:extLst>
      <p:ext uri="{BB962C8B-B14F-4D97-AF65-F5344CB8AC3E}">
        <p14:creationId xmlns:p14="http://schemas.microsoft.com/office/powerpoint/2010/main" val="3510041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on page 40 of the CAT, you’ll find a Seating Report consisting of </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A report from the World Board</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The completed Seating Request Form from each of the two regions that applied by the deadline</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Background and recent conference decisions regarding seating</a:t>
            </a:r>
          </a:p>
          <a:p>
            <a:pPr marL="171450" indent="-171450">
              <a:buFont typeface="Arial" panose="020B0604020202020204" pitchFamily="34" charset="0"/>
              <a:buChar char="•"/>
            </a:pPr>
            <a:r>
              <a:rPr lang="en-US" sz="1200" b="0" i="0" u="none" strike="noStrike" kern="1200" baseline="0" dirty="0">
                <a:solidFill>
                  <a:schemeClr val="tx1"/>
                </a:solidFill>
                <a:latin typeface="Century Gothic" panose="020B0502020202020204" pitchFamily="34" charset="0"/>
                <a:ea typeface="+mn-ea"/>
                <a:cs typeface="+mn-cs"/>
              </a:rPr>
              <a:t>The Criteria for Seating New Regions at the WSC from </a:t>
            </a:r>
            <a:r>
              <a:rPr lang="en-US" sz="1200" b="0" i="1" u="none" strike="noStrike" kern="1200" baseline="0" dirty="0">
                <a:solidFill>
                  <a:schemeClr val="tx1"/>
                </a:solidFill>
                <a:latin typeface="Century Gothic" panose="020B0502020202020204" pitchFamily="34" charset="0"/>
                <a:ea typeface="+mn-ea"/>
                <a:cs typeface="+mn-cs"/>
              </a:rPr>
              <a:t>A Guide to World Services in NA</a:t>
            </a:r>
          </a:p>
          <a:p>
            <a:pPr marL="171450" indent="-171450">
              <a:buFont typeface="Arial" panose="020B0604020202020204" pitchFamily="34" charset="0"/>
              <a:buChar char="•"/>
            </a:pPr>
            <a:endParaRPr lang="en-US" sz="1200" b="0" i="1" u="none" strike="noStrike" kern="1200" baseline="0" dirty="0">
              <a:solidFill>
                <a:schemeClr val="tx1"/>
              </a:solidFill>
              <a:latin typeface="Century Gothic" panose="020B0502020202020204" pitchFamily="34" charset="0"/>
              <a:ea typeface="+mn-ea"/>
              <a:cs typeface="+mn-cs"/>
            </a:endParaRPr>
          </a:p>
          <a:p>
            <a:pPr marL="0" marR="0" lvl="0" indent="0" algn="l" defTabSz="914400" rtl="0" eaLnBrk="1" fontAlgn="auto" latinLnBrk="0" hangingPunct="1">
              <a:lnSpc>
                <a:spcPts val="3100"/>
              </a:lnSpc>
              <a:spcBef>
                <a:spcPts val="1200"/>
              </a:spcBef>
              <a:spcAft>
                <a:spcPts val="0"/>
              </a:spcAft>
              <a:buClrTx/>
              <a:buSzTx/>
              <a:buFontTx/>
              <a:buNone/>
              <a:tabLst/>
              <a:defRPr/>
            </a:pPr>
            <a:r>
              <a:rPr lang="en-US" sz="1200" dirty="0">
                <a:solidFill>
                  <a:srgbClr val="F16737"/>
                </a:solidFill>
              </a:rPr>
              <a:t>The 2025 Interim WSC passed a motion to not utilize a seating workgroup for the 2023–2026 cycle. </a:t>
            </a:r>
            <a:r>
              <a:rPr lang="en-US" sz="1200" b="0" i="0" u="none" strike="noStrike" kern="1200" baseline="0" dirty="0">
                <a:solidFill>
                  <a:schemeClr val="tx1"/>
                </a:solidFill>
                <a:latin typeface="Century Gothic" panose="020B0502020202020204" pitchFamily="34" charset="0"/>
                <a:ea typeface="+mn-ea"/>
                <a:cs typeface="+mn-cs"/>
              </a:rPr>
              <a:t>The board intends to offer a motion in the Moving Forward session of the WSC to make this ongoing policy.</a:t>
            </a:r>
            <a:endParaRPr lang="en-US" sz="1200" dirty="0">
              <a:solidFill>
                <a:srgbClr val="F16737"/>
              </a:solidFill>
            </a:endParaRPr>
          </a:p>
          <a:p>
            <a:pPr>
              <a:lnSpc>
                <a:spcPts val="3100"/>
              </a:lnSpc>
              <a:spcBef>
                <a:spcPts val="1200"/>
              </a:spcBef>
            </a:pPr>
            <a:r>
              <a:rPr lang="en-US" sz="1200" dirty="0">
                <a:solidFill>
                  <a:srgbClr val="F16737"/>
                </a:solidFill>
              </a:rPr>
              <a:t>For this cycle, the World Board reviewed the material and determined both regions meet the criteria for seating new regions from </a:t>
            </a:r>
            <a:r>
              <a:rPr lang="en-US" sz="1200" i="1" dirty="0">
                <a:solidFill>
                  <a:srgbClr val="F16737"/>
                </a:solidFill>
              </a:rPr>
              <a:t>A Guide to World Service in NA</a:t>
            </a:r>
            <a:r>
              <a:rPr lang="en-US" sz="1200" dirty="0">
                <a:solidFill>
                  <a:srgbClr val="F16737"/>
                </a:solidFill>
              </a:rPr>
              <a:t> (</a:t>
            </a:r>
            <a:r>
              <a:rPr lang="en-US" sz="1200" i="1" dirty="0">
                <a:solidFill>
                  <a:srgbClr val="F16737"/>
                </a:solidFill>
              </a:rPr>
              <a:t>GWSNA</a:t>
            </a:r>
            <a:r>
              <a:rPr lang="en-US" sz="1200" dirty="0">
                <a:solidFill>
                  <a:srgbClr val="F16737"/>
                </a:solidFill>
              </a:rPr>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42</a:t>
            </a:fld>
            <a:endParaRPr lang="en-US"/>
          </a:p>
        </p:txBody>
      </p:sp>
    </p:spTree>
    <p:extLst>
      <p:ext uri="{BB962C8B-B14F-4D97-AF65-F5344CB8AC3E}">
        <p14:creationId xmlns:p14="http://schemas.microsoft.com/office/powerpoint/2010/main" val="3322175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100"/>
              </a:lnSpc>
              <a:spcBef>
                <a:spcPts val="1200"/>
              </a:spcBef>
            </a:pPr>
            <a:r>
              <a:rPr lang="en-US" sz="1200" dirty="0"/>
              <a:t>The World Board has decided to adopt a neutral position and not make any recommendations for seating.</a:t>
            </a:r>
          </a:p>
          <a:p>
            <a:pPr marL="0" marR="0" lvl="0" indent="0" algn="l" defTabSz="914400" rtl="0" eaLnBrk="1" fontAlgn="auto" latinLnBrk="0" hangingPunct="1">
              <a:lnSpc>
                <a:spcPts val="3100"/>
              </a:lnSpc>
              <a:spcBef>
                <a:spcPts val="1200"/>
              </a:spcBef>
              <a:spcAft>
                <a:spcPts val="0"/>
              </a:spcAft>
              <a:buClrTx/>
              <a:buSzTx/>
              <a:buFontTx/>
              <a:buNone/>
              <a:tabLst/>
              <a:defRPr/>
            </a:pPr>
            <a:r>
              <a:rPr lang="en-US" sz="1200" dirty="0"/>
              <a:t>Based on the experience from previous conference cycles, conference participants would likely put forward motions to seat one, or both, of these regions. </a:t>
            </a:r>
          </a:p>
          <a:p>
            <a:pPr marL="0" marR="0" lvl="0" indent="0" algn="l" defTabSz="914400" rtl="0" eaLnBrk="1" fontAlgn="auto" latinLnBrk="0" hangingPunct="1">
              <a:lnSpc>
                <a:spcPts val="3100"/>
              </a:lnSpc>
              <a:spcBef>
                <a:spcPts val="1200"/>
              </a:spcBef>
              <a:spcAft>
                <a:spcPts val="0"/>
              </a:spcAft>
              <a:buClrTx/>
              <a:buSzTx/>
              <a:buFontTx/>
              <a:buNone/>
              <a:tabLst/>
              <a:defRPr/>
            </a:pPr>
            <a:r>
              <a:rPr lang="en-US" sz="1200" dirty="0"/>
              <a:t>Therefore, the World Board has included motions to seat each region in the Conference Approval Track (CAT) material as </a:t>
            </a:r>
            <a:r>
              <a:rPr lang="en-US" sz="1200" dirty="0">
                <a:solidFill>
                  <a:srgbClr val="F16737"/>
                </a:solidFill>
              </a:rPr>
              <a:t>a mechanism for the conference to make decisions. </a:t>
            </a:r>
          </a:p>
        </p:txBody>
      </p:sp>
      <p:sp>
        <p:nvSpPr>
          <p:cNvPr id="4" name="Slide Number Placeholder 3"/>
          <p:cNvSpPr>
            <a:spLocks noGrp="1"/>
          </p:cNvSpPr>
          <p:nvPr>
            <p:ph type="sldNum" sz="quarter" idx="5"/>
          </p:nvPr>
        </p:nvSpPr>
        <p:spPr/>
        <p:txBody>
          <a:bodyPr/>
          <a:lstStyle/>
          <a:p>
            <a:fld id="{763812F2-32ED-CF4C-8C3A-6D2A8F76515E}" type="slidenum">
              <a:rPr lang="en-US" smtClean="0"/>
              <a:pPr/>
              <a:t>43</a:t>
            </a:fld>
            <a:endParaRPr lang="en-US"/>
          </a:p>
        </p:txBody>
      </p:sp>
    </p:spTree>
    <p:extLst>
      <p:ext uri="{BB962C8B-B14F-4D97-AF65-F5344CB8AC3E}">
        <p14:creationId xmlns:p14="http://schemas.microsoft.com/office/powerpoint/2010/main" val="394034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17 is To seat Afghanistan Region </a:t>
            </a:r>
          </a:p>
          <a:p>
            <a:pPr marL="0" indent="0">
              <a:buFont typeface="Arial" panose="020B0604020202020204" pitchFamily="34" charset="0"/>
              <a:buNone/>
            </a:pPr>
            <a:endParaRPr lang="en-US" sz="1200" dirty="0">
              <a:solidFill>
                <a:srgbClr val="572528"/>
              </a:solidFill>
            </a:endParaRPr>
          </a:p>
          <a:p>
            <a:r>
              <a:rPr lang="en-US" sz="1200" b="0" i="0" u="none" strike="noStrike" kern="1200" baseline="0" dirty="0">
                <a:solidFill>
                  <a:schemeClr val="tx1"/>
                </a:solidFill>
                <a:latin typeface="Century Gothic" panose="020B0502020202020204" pitchFamily="34" charset="0"/>
                <a:ea typeface="+mn-ea"/>
                <a:cs typeface="+mn-cs"/>
              </a:rPr>
              <a:t>The World Board is not making any recommendation to seat either region that applied, but is including these motions so that the WSC can make these decisions. </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44</a:t>
            </a:fld>
            <a:endParaRPr lang="en-US"/>
          </a:p>
        </p:txBody>
      </p:sp>
    </p:spTree>
    <p:extLst>
      <p:ext uri="{BB962C8B-B14F-4D97-AF65-F5344CB8AC3E}">
        <p14:creationId xmlns:p14="http://schemas.microsoft.com/office/powerpoint/2010/main" val="410713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18 is To seat Region 10 Brazil</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Century Gothic" panose="020B0502020202020204" pitchFamily="34" charset="0"/>
                <a:ea typeface="+mn-ea"/>
                <a:cs typeface="+mn-cs"/>
              </a:rPr>
              <a:t>The World Board is not making any recommendation to seat either region that applied, but is including these motions so that the WSC can make these decisions. </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45</a:t>
            </a:fld>
            <a:endParaRPr lang="en-US"/>
          </a:p>
        </p:txBody>
      </p:sp>
    </p:spTree>
    <p:extLst>
      <p:ext uri="{BB962C8B-B14F-4D97-AF65-F5344CB8AC3E}">
        <p14:creationId xmlns:p14="http://schemas.microsoft.com/office/powerpoint/2010/main" val="2731166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Every conference, participants make decisions about WSC processes. These motions are usually included in the CAT because they do not directly concern groups, but they are decided on at the beginning of the </a:t>
            </a:r>
            <a:r>
              <a:rPr lang="en-US" sz="1200" b="0" i="1" u="none" strike="noStrike" kern="1200" baseline="0" dirty="0">
                <a:solidFill>
                  <a:schemeClr val="tx1"/>
                </a:solidFill>
                <a:latin typeface="Century Gothic" panose="020B0502020202020204" pitchFamily="34" charset="0"/>
                <a:ea typeface="+mn-ea"/>
                <a:cs typeface="+mn-cs"/>
              </a:rPr>
              <a:t>CAR</a:t>
            </a:r>
            <a:r>
              <a:rPr lang="en-US" sz="1200" b="0" i="0" u="none" strike="noStrike" kern="1200" baseline="0" dirty="0">
                <a:solidFill>
                  <a:schemeClr val="tx1"/>
                </a:solidFill>
                <a:latin typeface="Century Gothic" panose="020B0502020202020204" pitchFamily="34" charset="0"/>
                <a:ea typeface="+mn-ea"/>
                <a:cs typeface="+mn-cs"/>
              </a:rPr>
              <a:t>-Related Discussion and Decisions session so that the new processes can be utilized through the whole WSC.</a:t>
            </a:r>
          </a:p>
          <a:p>
            <a:r>
              <a:rPr lang="en-US" sz="1200" b="0" i="0" u="none" strike="noStrike" kern="1200" baseline="0" dirty="0">
                <a:solidFill>
                  <a:schemeClr val="tx1"/>
                </a:solidFill>
                <a:latin typeface="Century Gothic" panose="020B0502020202020204" pitchFamily="34" charset="0"/>
                <a:ea typeface="+mn-ea"/>
                <a:cs typeface="+mn-cs"/>
              </a:rPr>
              <a:t>The board is making two such motions this WSC: One concerning roll call votes, and one about reconsidering decisions.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46</a:t>
            </a:fld>
            <a:endParaRPr lang="en-US"/>
          </a:p>
        </p:txBody>
      </p:sp>
    </p:spTree>
    <p:extLst>
      <p:ext uri="{BB962C8B-B14F-4D97-AF65-F5344CB8AC3E}">
        <p14:creationId xmlns:p14="http://schemas.microsoft.com/office/powerpoint/2010/main" val="1313217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0">
              <a:lnSpc>
                <a:spcPct val="100000"/>
              </a:lnSpc>
              <a:spcBef>
                <a:spcPts val="1200"/>
              </a:spcBef>
              <a:buFont typeface="Arial" panose="020B0604020202020204" pitchFamily="34" charset="0"/>
              <a:buNone/>
            </a:pPr>
            <a:r>
              <a:rPr lang="en-US" sz="1200" dirty="0"/>
              <a:t>In light of the electronic decision making tools used at the WSC today, roll call votes seem antiquated.</a:t>
            </a:r>
          </a:p>
          <a:p>
            <a:pPr marL="182880" indent="0">
              <a:lnSpc>
                <a:spcPct val="100000"/>
              </a:lnSpc>
              <a:spcBef>
                <a:spcPts val="1200"/>
              </a:spcBef>
              <a:buFont typeface="Arial" panose="020B0604020202020204" pitchFamily="34" charset="0"/>
              <a:buNone/>
            </a:pPr>
            <a:r>
              <a:rPr lang="en-US" sz="1200" dirty="0"/>
              <a:t>The roll call vote has been used minimally since 2000, with the last roll call vote being in 2008.</a:t>
            </a:r>
          </a:p>
          <a:p>
            <a:pPr marL="182880" indent="0">
              <a:lnSpc>
                <a:spcPct val="100000"/>
              </a:lnSpc>
              <a:spcBef>
                <a:spcPts val="1200"/>
              </a:spcBef>
              <a:buFont typeface="Arial" panose="020B0604020202020204" pitchFamily="34" charset="0"/>
              <a:buNone/>
            </a:pPr>
            <a:endParaRPr lang="en-US" sz="1200" dirty="0"/>
          </a:p>
          <a:p>
            <a:pPr marL="182880" indent="0">
              <a:lnSpc>
                <a:spcPct val="100000"/>
              </a:lnSpc>
              <a:spcBef>
                <a:spcPts val="1200"/>
              </a:spcBef>
              <a:buFont typeface="Arial" panose="020B0604020202020204" pitchFamily="34" charset="0"/>
              <a:buNone/>
            </a:pPr>
            <a:r>
              <a:rPr lang="en-US" sz="1200" dirty="0"/>
              <a:t>Electronic voting gives an exact count and accurate representation of those participating in each vote.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47</a:t>
            </a:fld>
            <a:endParaRPr lang="en-US"/>
          </a:p>
        </p:txBody>
      </p:sp>
    </p:spTree>
    <p:extLst>
      <p:ext uri="{BB962C8B-B14F-4D97-AF65-F5344CB8AC3E}">
        <p14:creationId xmlns:p14="http://schemas.microsoft.com/office/powerpoint/2010/main" val="819038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19 is To reflect current practice by removing “roll call votes” from </a:t>
            </a:r>
            <a:r>
              <a:rPr lang="en-US" sz="1200" i="1" dirty="0">
                <a:solidFill>
                  <a:srgbClr val="572528"/>
                </a:solidFill>
              </a:rPr>
              <a:t>GWSNA</a:t>
            </a:r>
            <a:r>
              <a:rPr lang="en-US" sz="1200" dirty="0">
                <a:solidFill>
                  <a:srgbClr val="572528"/>
                </a:solidFill>
              </a:rPr>
              <a:t> (pg. 68)</a:t>
            </a:r>
          </a:p>
          <a:p>
            <a:endParaRPr lang="en-US" dirty="0"/>
          </a:p>
          <a:p>
            <a:r>
              <a:rPr lang="en-US" dirty="0"/>
              <a:t>On your screen, is the text in </a:t>
            </a:r>
            <a:r>
              <a:rPr lang="en-US" i="1" dirty="0"/>
              <a:t>GWSNA</a:t>
            </a:r>
            <a:r>
              <a:rPr lang="en-US" dirty="0"/>
              <a:t> that would be deleted if this motion passes. </a:t>
            </a:r>
          </a:p>
        </p:txBody>
      </p:sp>
      <p:sp>
        <p:nvSpPr>
          <p:cNvPr id="4" name="Slide Number Placeholder 3"/>
          <p:cNvSpPr>
            <a:spLocks noGrp="1"/>
          </p:cNvSpPr>
          <p:nvPr>
            <p:ph type="sldNum" sz="quarter" idx="5"/>
          </p:nvPr>
        </p:nvSpPr>
        <p:spPr/>
        <p:txBody>
          <a:bodyPr/>
          <a:lstStyle/>
          <a:p>
            <a:fld id="{763812F2-32ED-CF4C-8C3A-6D2A8F76515E}" type="slidenum">
              <a:rPr lang="en-US" smtClean="0"/>
              <a:pPr/>
              <a:t>48</a:t>
            </a:fld>
            <a:endParaRPr lang="en-US"/>
          </a:p>
        </p:txBody>
      </p:sp>
    </p:spTree>
    <p:extLst>
      <p:ext uri="{BB962C8B-B14F-4D97-AF65-F5344CB8AC3E}">
        <p14:creationId xmlns:p14="http://schemas.microsoft.com/office/powerpoint/2010/main" val="172997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100"/>
              </a:lnSpc>
              <a:spcBef>
                <a:spcPts val="1200"/>
              </a:spcBef>
            </a:pPr>
            <a:r>
              <a:rPr lang="en-US" sz="1200" dirty="0">
                <a:solidFill>
                  <a:srgbClr val="DB212E"/>
                </a:solidFill>
              </a:rPr>
              <a:t>The second process motion in the CAT is to add language to </a:t>
            </a:r>
            <a:r>
              <a:rPr lang="en-US" sz="1200" i="1" dirty="0">
                <a:solidFill>
                  <a:srgbClr val="DB212E"/>
                </a:solidFill>
              </a:rPr>
              <a:t>GWSNA</a:t>
            </a:r>
            <a:r>
              <a:rPr lang="en-US" sz="1200" dirty="0">
                <a:solidFill>
                  <a:srgbClr val="DB212E"/>
                </a:solidFill>
              </a:rPr>
              <a:t> to </a:t>
            </a:r>
            <a:r>
              <a:rPr lang="en-US" sz="1200" b="0" i="0" u="none" strike="noStrike" kern="1200" baseline="0" dirty="0">
                <a:solidFill>
                  <a:schemeClr val="tx1"/>
                </a:solidFill>
                <a:latin typeface="Century Gothic" panose="020B0502020202020204" pitchFamily="34" charset="0"/>
                <a:ea typeface="+mn-ea"/>
                <a:cs typeface="+mn-cs"/>
              </a:rPr>
              <a:t>offer an opportunity for reconsidering a decision if new information comes to light.</a:t>
            </a:r>
            <a:endParaRPr lang="en-US" sz="1200" b="0" i="0" u="none" strike="noStrike" kern="1200" baseline="0" dirty="0">
              <a:solidFill>
                <a:srgbClr val="DB212E"/>
              </a:solidFill>
              <a:latin typeface="Century Gothic" panose="020B0502020202020204" pitchFamily="34" charset="0"/>
              <a:ea typeface="+mn-ea"/>
              <a:cs typeface="+mn-cs"/>
            </a:endParaRPr>
          </a:p>
          <a:p>
            <a:pPr>
              <a:lnSpc>
                <a:spcPts val="3100"/>
              </a:lnSpc>
              <a:spcBef>
                <a:spcPts val="1200"/>
              </a:spcBef>
            </a:pPr>
            <a:r>
              <a:rPr lang="en-US" sz="1200" dirty="0"/>
              <a:t>There are times when, after a motion is decided by the conference, new information may come to light. This motion would allow the Cofacilitators the option to reopen discussion. And their decision can always be appealed by the body.</a:t>
            </a: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49</a:t>
            </a:fld>
            <a:endParaRPr lang="en-US"/>
          </a:p>
        </p:txBody>
      </p:sp>
    </p:spTree>
    <p:extLst>
      <p:ext uri="{BB962C8B-B14F-4D97-AF65-F5344CB8AC3E}">
        <p14:creationId xmlns:p14="http://schemas.microsoft.com/office/powerpoint/2010/main" val="423075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10 proposed projects this cycle. The projects describe more work than the World Board expect we will be able to accomplish this cycle. </a:t>
            </a:r>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At WSC 2026, conference participants will prioritize the project plans by indicating high, medium, or low priority for each. This prioritization, which typically happens on the last day of the WSC, will help guide work in the cycle ahead.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3385728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20 is To add the following language to </a:t>
            </a:r>
            <a:r>
              <a:rPr lang="en-US" sz="1200" i="1" dirty="0">
                <a:solidFill>
                  <a:srgbClr val="572528"/>
                </a:solidFill>
              </a:rPr>
              <a:t>GWSNA</a:t>
            </a:r>
            <a:r>
              <a:rPr lang="en-US" sz="1200" dirty="0">
                <a:solidFill>
                  <a:srgbClr val="572528"/>
                </a:solidFill>
              </a:rPr>
              <a:t> under WSC processes (pg. 67) as an option for reconsidering a decision: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your screen, is the text in </a:t>
            </a:r>
            <a:r>
              <a:rPr lang="en-US" i="1" dirty="0"/>
              <a:t>GWSNA</a:t>
            </a:r>
            <a:r>
              <a:rPr lang="en-US" dirty="0"/>
              <a:t> that would be added if this motion passes.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50</a:t>
            </a:fld>
            <a:endParaRPr lang="en-US"/>
          </a:p>
        </p:txBody>
      </p:sp>
    </p:spTree>
    <p:extLst>
      <p:ext uri="{BB962C8B-B14F-4D97-AF65-F5344CB8AC3E}">
        <p14:creationId xmlns:p14="http://schemas.microsoft.com/office/powerpoint/2010/main" val="2962177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lnSpc>
                <a:spcPct val="100000"/>
              </a:lnSpc>
              <a:spcBef>
                <a:spcPts val="1200"/>
              </a:spcBef>
              <a:buFont typeface="Arial" panose="020B0604020202020204" pitchFamily="34" charset="0"/>
              <a:buNone/>
            </a:pPr>
            <a:r>
              <a:rPr lang="en-US" sz="1200" b="0" i="0" u="none" strike="noStrike" kern="1200" baseline="0" dirty="0">
                <a:solidFill>
                  <a:schemeClr val="tx1"/>
                </a:solidFill>
                <a:latin typeface="Century Gothic" panose="020B0502020202020204" pitchFamily="34" charset="0"/>
                <a:ea typeface="+mn-ea"/>
                <a:cs typeface="+mn-cs"/>
              </a:rPr>
              <a:t>Often, the WSC tries new processes for a cycle or a conference before deciding whether to adopt them on an ongoing basis. </a:t>
            </a:r>
          </a:p>
          <a:p>
            <a:pPr marL="0" indent="0" algn="l" defTabSz="914400" rtl="0" eaLnBrk="1" latinLnBrk="0" hangingPunct="1">
              <a:lnSpc>
                <a:spcPct val="100000"/>
              </a:lnSpc>
              <a:spcBef>
                <a:spcPts val="1200"/>
              </a:spcBef>
              <a:buFont typeface="Arial" panose="020B0604020202020204" pitchFamily="34" charset="0"/>
              <a:buNone/>
            </a:pPr>
            <a:r>
              <a:rPr lang="en-US" sz="1200" b="0" i="0" u="none" strike="noStrike" kern="1200" baseline="0" dirty="0">
                <a:solidFill>
                  <a:schemeClr val="tx1"/>
                </a:solidFill>
                <a:latin typeface="Century Gothic" panose="020B0502020202020204" pitchFamily="34" charset="0"/>
                <a:ea typeface="+mn-ea"/>
                <a:cs typeface="+mn-cs"/>
              </a:rPr>
              <a:t>The Moving Forward session is often when the WSC decides whether to adopt these processes as policy going forward.</a:t>
            </a:r>
            <a:endParaRPr lang="en-US" sz="1200" dirty="0"/>
          </a:p>
          <a:p>
            <a:pPr marL="182880" indent="0">
              <a:lnSpc>
                <a:spcPct val="100000"/>
              </a:lnSpc>
              <a:spcBef>
                <a:spcPts val="1200"/>
              </a:spcBef>
              <a:buFont typeface="Arial" panose="020B0604020202020204" pitchFamily="34" charset="0"/>
              <a:buNone/>
            </a:pPr>
            <a:endParaRPr lang="en-US" sz="1200" dirty="0"/>
          </a:p>
          <a:p>
            <a:r>
              <a:rPr lang="en-US" sz="1200" b="0" i="0" u="none" strike="noStrike" kern="1200" baseline="0" dirty="0">
                <a:solidFill>
                  <a:schemeClr val="tx1"/>
                </a:solidFill>
                <a:latin typeface="Century Gothic" panose="020B0502020202020204" pitchFamily="34" charset="0"/>
                <a:ea typeface="+mn-ea"/>
                <a:cs typeface="+mn-cs"/>
              </a:rPr>
              <a:t>The 2025 Interim WSC passed three motions that are currently being tested. One of those motions was about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Process, which is one part of a new planning process that launched at WSC 2023 (see page 21 of </a:t>
            </a:r>
            <a:r>
              <a:rPr lang="en-US" sz="1200" b="0" i="1" u="none" strike="noStrike" kern="1200" baseline="0" dirty="0">
                <a:solidFill>
                  <a:schemeClr val="tx1"/>
                </a:solidFill>
                <a:latin typeface="Century Gothic" panose="020B0502020202020204" pitchFamily="34" charset="0"/>
                <a:ea typeface="+mn-ea"/>
                <a:cs typeface="+mn-cs"/>
              </a:rPr>
              <a:t>A Guide to World Services in NA</a:t>
            </a:r>
            <a:r>
              <a:rPr lang="en-US" sz="1200" b="0" i="0" u="none" strike="noStrike" kern="1200" baseline="0" dirty="0">
                <a:solidFill>
                  <a:schemeClr val="tx1"/>
                </a:solidFill>
                <a:latin typeface="Century Gothic" panose="020B0502020202020204" pitchFamily="34" charset="0"/>
                <a:ea typeface="+mn-ea"/>
                <a:cs typeface="+mn-cs"/>
              </a:rPr>
              <a:t>). The World Board  and the WSC as a whole will evaluate the process, and that may help shape a proposal about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to put before the body in the</a:t>
            </a:r>
          </a:p>
          <a:p>
            <a:r>
              <a:rPr lang="en-US" sz="1200" b="0" i="0" u="none" strike="noStrike" kern="1200" baseline="0" dirty="0">
                <a:solidFill>
                  <a:schemeClr val="tx1"/>
                </a:solidFill>
                <a:latin typeface="Century Gothic" panose="020B0502020202020204" pitchFamily="34" charset="0"/>
                <a:ea typeface="+mn-ea"/>
                <a:cs typeface="+mn-cs"/>
              </a:rPr>
              <a:t>Moving Forward session.</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51</a:t>
            </a:fld>
            <a:endParaRPr lang="en-US"/>
          </a:p>
        </p:txBody>
      </p:sp>
    </p:spTree>
    <p:extLst>
      <p:ext uri="{BB962C8B-B14F-4D97-AF65-F5344CB8AC3E}">
        <p14:creationId xmlns:p14="http://schemas.microsoft.com/office/powerpoint/2010/main" val="288265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Another “test drive” motion passed at the 2025 Interim WSC was about decision making for motions. Motion 1 from the 2025 Interim WSC read, “To adopt for the 2025 Interim WSC and the 2026 WSC only: If a motion has consensus in an initial straw poll (that’s 80% or more in</a:t>
            </a:r>
          </a:p>
          <a:p>
            <a:r>
              <a:rPr lang="en-US" sz="1200" b="0" i="0" u="none" strike="noStrike" kern="1200" baseline="0" dirty="0">
                <a:solidFill>
                  <a:schemeClr val="tx1"/>
                </a:solidFill>
                <a:latin typeface="Century Gothic" panose="020B0502020202020204" pitchFamily="34" charset="0"/>
                <a:ea typeface="+mn-ea"/>
                <a:cs typeface="+mn-cs"/>
              </a:rPr>
              <a:t>support or not in support), the Cofacilitators will announce the results as a final decision.”</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A third was, as already mentioned, to not utilize a seating workgroup.</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As written, these motions are in effect for WSC 2026, and like many other processes we have tried, if they go well, motions to adopt these processes on an ongoing basis will be made on the closing day of the WSC.</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52</a:t>
            </a:fld>
            <a:endParaRPr lang="en-US"/>
          </a:p>
        </p:txBody>
      </p:sp>
    </p:spTree>
    <p:extLst>
      <p:ext uri="{BB962C8B-B14F-4D97-AF65-F5344CB8AC3E}">
        <p14:creationId xmlns:p14="http://schemas.microsoft.com/office/powerpoint/2010/main" val="1600759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3100"/>
              </a:lnSpc>
              <a:spcBef>
                <a:spcPts val="2400"/>
              </a:spcBef>
              <a:spcAft>
                <a:spcPts val="0"/>
              </a:spcAft>
              <a:buClrTx/>
              <a:buSzTx/>
              <a:buFontTx/>
              <a:buNone/>
              <a:tabLst/>
              <a:defRPr/>
            </a:pPr>
            <a:r>
              <a:rPr lang="en-US" sz="1200" dirty="0">
                <a:solidFill>
                  <a:srgbClr val="F16737"/>
                </a:solidFill>
              </a:rPr>
              <a:t>Each WSC approves the Travel Reimbursement Policy for the upcoming cycle, which is then included in </a:t>
            </a:r>
            <a:r>
              <a:rPr lang="en-US" sz="1200" i="1" dirty="0">
                <a:solidFill>
                  <a:srgbClr val="F16737"/>
                </a:solidFill>
              </a:rPr>
              <a:t>A Guide to World Services in NA</a:t>
            </a:r>
            <a:r>
              <a:rPr lang="en-US" sz="1200" dirty="0">
                <a:solidFill>
                  <a:srgbClr val="F16737"/>
                </a:solidFill>
              </a:rPr>
              <a:t>. </a:t>
            </a:r>
          </a:p>
          <a:p>
            <a:pPr marL="0" marR="0" lvl="0" indent="0" algn="l" defTabSz="914400" rtl="0" eaLnBrk="1" fontAlgn="auto" latinLnBrk="0" hangingPunct="1">
              <a:lnSpc>
                <a:spcPts val="3100"/>
              </a:lnSpc>
              <a:spcBef>
                <a:spcPts val="2400"/>
              </a:spcBef>
              <a:spcAft>
                <a:spcPts val="0"/>
              </a:spcAft>
              <a:buClrTx/>
              <a:buSzTx/>
              <a:buFontTx/>
              <a:buNone/>
              <a:tabLst/>
              <a:defRPr/>
            </a:pPr>
            <a:endParaRPr lang="en-US" sz="1200" dirty="0">
              <a:solidFill>
                <a:srgbClr val="F16737"/>
              </a:solidFill>
            </a:endParaRPr>
          </a:p>
          <a:p>
            <a:pPr marL="0" marR="0" lvl="0" indent="0" algn="l" defTabSz="914400" rtl="0" eaLnBrk="1" fontAlgn="auto" latinLnBrk="0" hangingPunct="1">
              <a:lnSpc>
                <a:spcPts val="3100"/>
              </a:lnSpc>
              <a:spcBef>
                <a:spcPts val="2400"/>
              </a:spcBef>
              <a:spcAft>
                <a:spcPts val="0"/>
              </a:spcAft>
              <a:buClrTx/>
              <a:buSzTx/>
              <a:buFontTx/>
              <a:buNone/>
              <a:tabLst/>
              <a:defRPr/>
            </a:pPr>
            <a:r>
              <a:rPr lang="en-US" sz="1200" dirty="0">
                <a:solidFill>
                  <a:srgbClr val="F16737"/>
                </a:solidFill>
              </a:rPr>
              <a:t>Reimbursable expenses for WSC include: </a:t>
            </a:r>
            <a:endParaRPr lang="en-US" dirty="0"/>
          </a:p>
          <a:p>
            <a:pPr>
              <a:lnSpc>
                <a:spcPts val="3100"/>
              </a:lnSpc>
              <a:spcBef>
                <a:spcPts val="2400"/>
              </a:spcBef>
            </a:pPr>
            <a:endParaRPr lang="en-US" dirty="0"/>
          </a:p>
          <a:p>
            <a:pPr marL="457200" indent="-457200">
              <a:lnSpc>
                <a:spcPts val="3100"/>
              </a:lnSpc>
              <a:spcBef>
                <a:spcPts val="1200"/>
              </a:spcBef>
              <a:buFont typeface="Arial" panose="020B0604020202020204" pitchFamily="34" charset="0"/>
              <a:buChar char="•"/>
            </a:pPr>
            <a:r>
              <a:rPr lang="en-US" dirty="0"/>
              <a:t>All travel from home to WSC venue, including airfare if needed</a:t>
            </a:r>
          </a:p>
          <a:p>
            <a:pPr marL="457200" indent="-457200">
              <a:lnSpc>
                <a:spcPts val="3100"/>
              </a:lnSpc>
              <a:spcBef>
                <a:spcPts val="1200"/>
              </a:spcBef>
              <a:buFont typeface="Arial" panose="020B0604020202020204" pitchFamily="34" charset="0"/>
              <a:buChar char="•"/>
            </a:pPr>
            <a:r>
              <a:rPr lang="en-US" dirty="0"/>
              <a:t>Meals</a:t>
            </a:r>
          </a:p>
          <a:p>
            <a:pPr marL="457200" indent="-457200">
              <a:lnSpc>
                <a:spcPts val="3100"/>
              </a:lnSpc>
              <a:spcBef>
                <a:spcPts val="1200"/>
              </a:spcBef>
              <a:buFont typeface="Arial" panose="020B0604020202020204" pitchFamily="34" charset="0"/>
              <a:buChar char="•"/>
            </a:pPr>
            <a:r>
              <a:rPr lang="en-US" dirty="0"/>
              <a:t>Hotel (</a:t>
            </a:r>
            <a:r>
              <a:rPr lang="en-US" sz="1200" b="0" i="1" u="none" strike="noStrike" kern="1200" baseline="0" dirty="0">
                <a:solidFill>
                  <a:schemeClr val="tx1"/>
                </a:solidFill>
                <a:latin typeface="Century Gothic" panose="020B0502020202020204" pitchFamily="34" charset="0"/>
                <a:ea typeface="+mn-ea"/>
                <a:cs typeface="+mn-cs"/>
              </a:rPr>
              <a:t>Note</a:t>
            </a:r>
            <a:r>
              <a:rPr lang="en-US" sz="1200" b="0" i="0" u="none" strike="noStrike" kern="1200" baseline="0" dirty="0">
                <a:solidFill>
                  <a:schemeClr val="tx1"/>
                </a:solidFill>
                <a:latin typeface="Century Gothic" panose="020B0502020202020204" pitchFamily="34" charset="0"/>
                <a:ea typeface="+mn-ea"/>
                <a:cs typeface="+mn-cs"/>
              </a:rPr>
              <a:t>: WSC rooms for funded travelers are organized by World Services)</a:t>
            </a:r>
            <a:endParaRPr lang="en-US" dirty="0"/>
          </a:p>
          <a:p>
            <a:pPr marL="457200" indent="-457200">
              <a:lnSpc>
                <a:spcPts val="3100"/>
              </a:lnSpc>
              <a:spcBef>
                <a:spcPts val="1200"/>
              </a:spcBef>
              <a:buFont typeface="Arial" panose="020B0604020202020204" pitchFamily="34" charset="0"/>
              <a:buChar char="•"/>
            </a:pPr>
            <a:r>
              <a:rPr lang="en-US" dirty="0"/>
              <a:t>Parking if required</a:t>
            </a:r>
          </a:p>
          <a:p>
            <a:endParaRPr lang="en-US" dirty="0"/>
          </a:p>
          <a:p>
            <a:r>
              <a:rPr lang="en-US" sz="1200" b="0" i="0" u="none" strike="noStrike" kern="1200" baseline="0" dirty="0">
                <a:solidFill>
                  <a:schemeClr val="tx1"/>
                </a:solidFill>
                <a:latin typeface="Century Gothic" panose="020B0502020202020204" pitchFamily="34" charset="0"/>
                <a:ea typeface="+mn-ea"/>
                <a:cs typeface="+mn-cs"/>
              </a:rPr>
              <a:t>NAWS-funded travelers to the WSC will also receive ride share vouchers to cover their airport transfer from the airport to the hotel and return.</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53</a:t>
            </a:fld>
            <a:endParaRPr lang="en-US"/>
          </a:p>
        </p:txBody>
      </p:sp>
    </p:spTree>
    <p:extLst>
      <p:ext uri="{BB962C8B-B14F-4D97-AF65-F5344CB8AC3E}">
        <p14:creationId xmlns:p14="http://schemas.microsoft.com/office/powerpoint/2010/main" val="385256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100"/>
              </a:lnSpc>
              <a:spcBef>
                <a:spcPts val="2400"/>
              </a:spcBef>
            </a:pPr>
            <a:r>
              <a:rPr lang="en-US" dirty="0"/>
              <a:t>The board is proposing two main changes to the reimbursement policy for the next cycle, to be in effect 1 July 2026.</a:t>
            </a:r>
          </a:p>
          <a:p>
            <a:pPr>
              <a:lnSpc>
                <a:spcPts val="3100"/>
              </a:lnSpc>
              <a:spcBef>
                <a:spcPts val="2400"/>
              </a:spcBef>
            </a:pPr>
            <a:endParaRPr lang="en-US" dirty="0"/>
          </a:p>
          <a:p>
            <a:r>
              <a:rPr lang="en-US" sz="1200" b="0" i="0" u="none" strike="noStrike" kern="1200" baseline="0" dirty="0">
                <a:solidFill>
                  <a:schemeClr val="tx1"/>
                </a:solidFill>
                <a:latin typeface="Century Gothic" panose="020B0502020202020204" pitchFamily="34" charset="0"/>
                <a:ea typeface="+mn-ea"/>
                <a:cs typeface="+mn-cs"/>
              </a:rPr>
              <a:t>First, all travelers will still need to fill out an expense report, but receipts will only be required if a traveler exceeds the daily meals and incidentals amount or for airfare or other transportation expenses and travel extras.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Second, we are moving to using US government rates for meals and incidentals. For travel within the US, the current rate per day for major cities is $86 and for other localities is $74. The board is proposing using a rate of $75 per day—a $5 increase over the 2023–2026 rates. Using these rates means less accounting backup is required. The proposed policy also affords the World Board (WB) latitude to raise rates before the next WSC, after reporting to conference participants if such a decision seems necessary. This seems prudent given the length of the conference cycle. Using these rates is consistent with NAWS’ current practices for international travel and mileage rates and requires much less recordkeeping.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More information on the policy in general and each of these changes is in the CAT. </a:t>
            </a:r>
          </a:p>
          <a:p>
            <a:endParaRPr lang="en-US" sz="1200" b="0" i="0" u="none" strike="noStrike" kern="1200" baseline="0" dirty="0">
              <a:solidFill>
                <a:schemeClr val="tx1"/>
              </a:solidFill>
              <a:latin typeface="Century Gothic" panose="020B0502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54</a:t>
            </a:fld>
            <a:endParaRPr lang="en-US"/>
          </a:p>
        </p:txBody>
      </p:sp>
    </p:spTree>
    <p:extLst>
      <p:ext uri="{BB962C8B-B14F-4D97-AF65-F5344CB8AC3E}">
        <p14:creationId xmlns:p14="http://schemas.microsoft.com/office/powerpoint/2010/main" val="914452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572528"/>
                </a:solidFill>
              </a:rPr>
              <a:t>Motion 21 is To adopt the 2026–2029 Reimbursement Policy</a:t>
            </a:r>
            <a:endParaRPr lang="en-US" sz="120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55</a:t>
            </a:fld>
            <a:endParaRPr lang="en-US"/>
          </a:p>
        </p:txBody>
      </p:sp>
    </p:spTree>
    <p:extLst>
      <p:ext uri="{BB962C8B-B14F-4D97-AF65-F5344CB8AC3E}">
        <p14:creationId xmlns:p14="http://schemas.microsoft.com/office/powerpoint/2010/main" val="1730376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Regions were able to submit material by January 3</a:t>
            </a:r>
            <a:r>
              <a:rPr lang="en-US" sz="1200" b="0" i="0" u="none" strike="noStrike" kern="1200" baseline="30000" dirty="0">
                <a:solidFill>
                  <a:schemeClr val="tx1"/>
                </a:solidFill>
                <a:latin typeface="Century Gothic" panose="020B0502020202020204" pitchFamily="34" charset="0"/>
                <a:ea typeface="+mn-ea"/>
                <a:cs typeface="+mn-cs"/>
              </a:rPr>
              <a:t>rd</a:t>
            </a:r>
            <a:r>
              <a:rPr lang="en-US" sz="1200" b="0" i="0" u="none" strike="noStrike" kern="1200" baseline="0" dirty="0">
                <a:solidFill>
                  <a:schemeClr val="tx1"/>
                </a:solidFill>
                <a:latin typeface="Century Gothic" panose="020B0502020202020204" pitchFamily="34" charset="0"/>
                <a:ea typeface="+mn-ea"/>
                <a:cs typeface="+mn-cs"/>
              </a:rPr>
              <a:t> to be published with the CAT. The Arizona Region forwarded an idea for WSC consideration.</a:t>
            </a:r>
          </a:p>
          <a:p>
            <a:endParaRPr lang="en-US" sz="1200" b="0" i="0" u="none" strike="noStrike" kern="1200" baseline="0" dirty="0">
              <a:solidFill>
                <a:schemeClr val="tx1"/>
              </a:solidFill>
              <a:latin typeface="Century Gothic" panose="020B0502020202020204" pitchFamily="34" charset="0"/>
              <a:ea typeface="+mn-ea"/>
              <a:cs typeface="+mn-cs"/>
            </a:endParaRPr>
          </a:p>
          <a:p>
            <a:pPr>
              <a:lnSpc>
                <a:spcPts val="3100"/>
              </a:lnSpc>
              <a:spcBef>
                <a:spcPts val="1200"/>
              </a:spcBef>
            </a:pPr>
            <a:r>
              <a:rPr lang="en-US" sz="1200" dirty="0"/>
              <a:t>Idea/Request: </a:t>
            </a:r>
            <a:r>
              <a:rPr lang="en-US" sz="1200" b="0" dirty="0"/>
              <a:t>To allow NAWS Staff Time and Materials to clearly account for Subsidized &amp; Free Literature to the underserved communities compared to incarcerated members in the annual report.  Including the line item number for Cost of Goods vs Retail value.</a:t>
            </a:r>
          </a:p>
          <a:p>
            <a:pPr>
              <a:lnSpc>
                <a:spcPts val="3100"/>
              </a:lnSpc>
              <a:spcBef>
                <a:spcPts val="1200"/>
              </a:spcBef>
            </a:pPr>
            <a:endParaRPr lang="en-US" sz="1200" b="0" dirty="0"/>
          </a:p>
          <a:p>
            <a:pPr>
              <a:lnSpc>
                <a:spcPts val="3100"/>
              </a:lnSpc>
              <a:spcBef>
                <a:spcPts val="1200"/>
              </a:spcBef>
            </a:pPr>
            <a:r>
              <a:rPr lang="en-US" sz="1200" dirty="0"/>
              <a:t>Intent: </a:t>
            </a:r>
            <a:r>
              <a:rPr lang="en-US" sz="1200" b="0" dirty="0"/>
              <a:t>To fully inform the Groups and Members how donated Subsidized &amp; Free Literature is accounted for by NAWS.   So, the Groups can make informed decisions on NAWS budgets.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56</a:t>
            </a:fld>
            <a:endParaRPr lang="en-US"/>
          </a:p>
        </p:txBody>
      </p:sp>
    </p:spTree>
    <p:extLst>
      <p:ext uri="{BB962C8B-B14F-4D97-AF65-F5344CB8AC3E}">
        <p14:creationId xmlns:p14="http://schemas.microsoft.com/office/powerpoint/2010/main" val="30355891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is posted on na.org/conference along with many other WSC-related resources!</a:t>
            </a:r>
          </a:p>
        </p:txBody>
      </p:sp>
      <p:sp>
        <p:nvSpPr>
          <p:cNvPr id="4" name="Slide Number Placeholder 3"/>
          <p:cNvSpPr>
            <a:spLocks noGrp="1"/>
          </p:cNvSpPr>
          <p:nvPr>
            <p:ph type="sldNum" sz="quarter" idx="5"/>
          </p:nvPr>
        </p:nvSpPr>
        <p:spPr/>
        <p:txBody>
          <a:bodyPr/>
          <a:lstStyle/>
          <a:p>
            <a:fld id="{763812F2-32ED-CF4C-8C3A-6D2A8F76515E}" type="slidenum">
              <a:rPr lang="en-US" smtClean="0"/>
              <a:pPr/>
              <a:t>57</a:t>
            </a:fld>
            <a:endParaRPr lang="en-US"/>
          </a:p>
        </p:txBody>
      </p:sp>
    </p:spTree>
    <p:extLst>
      <p:ext uri="{BB962C8B-B14F-4D97-AF65-F5344CB8AC3E}">
        <p14:creationId xmlns:p14="http://schemas.microsoft.com/office/powerpoint/2010/main" val="40371027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fill out the CAR Survey at na.org/surveys.</a:t>
            </a:r>
          </a:p>
          <a:p>
            <a:endParaRPr lang="en-US" dirty="0"/>
          </a:p>
          <a:p>
            <a:r>
              <a:rPr lang="en-US" dirty="0"/>
              <a:t>The survey asks members, groups, and service bodies to select priorities for service material, literature, and Issue Discussion Topics for the </a:t>
            </a:r>
            <a:r>
              <a:rPr lang="en-US"/>
              <a:t>cycle ahead.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58</a:t>
            </a:fld>
            <a:endParaRPr lang="en-US"/>
          </a:p>
        </p:txBody>
      </p:sp>
    </p:spTree>
    <p:extLst>
      <p:ext uri="{BB962C8B-B14F-4D97-AF65-F5344CB8AC3E}">
        <p14:creationId xmlns:p14="http://schemas.microsoft.com/office/powerpoint/2010/main" val="31674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Since 2016, the board has offered general project plans for literature, service material, and Issue Discussion Topic projects. </a:t>
            </a:r>
          </a:p>
          <a:p>
            <a:r>
              <a:rPr lang="en-US" sz="1200" b="0" i="0" u="none" strike="noStrike" kern="1200" baseline="0" dirty="0">
                <a:solidFill>
                  <a:schemeClr val="tx1"/>
                </a:solidFill>
                <a:latin typeface="Century Gothic" panose="020B0502020202020204" pitchFamily="34" charset="0"/>
                <a:ea typeface="+mn-ea"/>
                <a:cs typeface="+mn-cs"/>
              </a:rPr>
              <a:t>The conference decides the focus of these plans using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results as a resource. Discussions at the conference help shape all of the project plans.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214674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Project work will be accomplished through virtual workgroups, open web meetings, online surveys for Fellowship input, and focus groups. That limits project costs and allows more members to get involved.</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After WSC 2026, the World Board will update the focus group volunteer form posted on na.org/projects to reflect the help needed on projects and other work in the cycle ahead. All interested members are encouraged to fill it out.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151962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entury Gothic" panose="020B0502020202020204" pitchFamily="34" charset="0"/>
                <a:ea typeface="+mn-ea"/>
                <a:cs typeface="+mn-cs"/>
              </a:rPr>
              <a:t>The collaborative development of the 2026–2029 Strategic Plan and the 2026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makes these project plans different from those in past cycles. </a:t>
            </a:r>
          </a:p>
          <a:p>
            <a:r>
              <a:rPr lang="en-US" sz="1200" b="0" i="0" u="none" strike="noStrike" kern="1200" baseline="0" dirty="0">
                <a:solidFill>
                  <a:schemeClr val="tx1"/>
                </a:solidFill>
                <a:latin typeface="Century Gothic" panose="020B0502020202020204" pitchFamily="34" charset="0"/>
                <a:ea typeface="+mn-ea"/>
                <a:cs typeface="+mn-cs"/>
              </a:rPr>
              <a:t>All of the objectives in the strategic plan are listed within the corresponding projects, with the exception of the final two NA World Service objectives—</a:t>
            </a:r>
            <a:r>
              <a:rPr lang="en-US" sz="1200" b="0" i="1" u="none" strike="noStrike" kern="1200" baseline="0" dirty="0">
                <a:solidFill>
                  <a:schemeClr val="tx1"/>
                </a:solidFill>
                <a:latin typeface="Century Gothic" panose="020B0502020202020204" pitchFamily="34" charset="0"/>
                <a:ea typeface="+mn-ea"/>
                <a:cs typeface="+mn-cs"/>
              </a:rPr>
              <a:t>Future of the World Convention </a:t>
            </a:r>
            <a:r>
              <a:rPr lang="en-US" sz="1200" b="0" i="0" u="none" strike="noStrike" kern="1200" baseline="0" dirty="0">
                <a:solidFill>
                  <a:schemeClr val="tx1"/>
                </a:solidFill>
                <a:latin typeface="Century Gothic" panose="020B0502020202020204" pitchFamily="34" charset="0"/>
                <a:ea typeface="+mn-ea"/>
                <a:cs typeface="+mn-cs"/>
              </a:rPr>
              <a:t>and </a:t>
            </a:r>
            <a:r>
              <a:rPr lang="en-US" sz="1200" b="0" i="1" u="none" strike="noStrike" kern="1200" baseline="0" dirty="0">
                <a:solidFill>
                  <a:schemeClr val="tx1"/>
                </a:solidFill>
                <a:latin typeface="Century Gothic" panose="020B0502020202020204" pitchFamily="34" charset="0"/>
                <a:ea typeface="+mn-ea"/>
                <a:cs typeface="+mn-cs"/>
              </a:rPr>
              <a:t>NAWS Sustainability</a:t>
            </a:r>
            <a:r>
              <a:rPr lang="en-US" sz="1200" b="0" i="0" u="none" strike="noStrike" kern="1200" baseline="0" dirty="0">
                <a:solidFill>
                  <a:schemeClr val="tx1"/>
                </a:solidFill>
                <a:latin typeface="Century Gothic" panose="020B0502020202020204" pitchFamily="34" charset="0"/>
                <a:ea typeface="+mn-ea"/>
                <a:cs typeface="+mn-cs"/>
              </a:rPr>
              <a:t>. Both are considered routine or essential services and are ongoing responsibilities of the World Board; therefore, they do not require separate project plans. </a:t>
            </a:r>
          </a:p>
          <a:p>
            <a:endParaRPr lang="en-US" sz="1200" b="0" i="0" u="none" strike="noStrike" kern="1200" baseline="0" dirty="0">
              <a:solidFill>
                <a:schemeClr val="tx1"/>
              </a:solidFill>
              <a:latin typeface="Century Gothic" panose="020B0502020202020204" pitchFamily="34" charset="0"/>
              <a:ea typeface="+mn-ea"/>
              <a:cs typeface="+mn-cs"/>
            </a:endParaRPr>
          </a:p>
          <a:p>
            <a:r>
              <a:rPr lang="en-US" sz="1200" b="0" i="0" u="none" strike="noStrike" kern="1200" baseline="0" dirty="0">
                <a:solidFill>
                  <a:schemeClr val="tx1"/>
                </a:solidFill>
                <a:latin typeface="Century Gothic" panose="020B0502020202020204" pitchFamily="34" charset="0"/>
                <a:ea typeface="+mn-ea"/>
                <a:cs typeface="+mn-cs"/>
              </a:rPr>
              <a:t>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lists are also reflected in the corresponding project plans to make it easier to see how the planning components fit together. As the WSC continues to refine the new planning process, the connection among these pieces—the NAWS Strategic Plan, the </a:t>
            </a:r>
            <a:r>
              <a:rPr lang="en-US" sz="1200" b="0" i="1" u="none" strike="noStrike" kern="1200" baseline="0" dirty="0">
                <a:solidFill>
                  <a:schemeClr val="tx1"/>
                </a:solidFill>
                <a:latin typeface="Century Gothic" panose="020B0502020202020204" pitchFamily="34" charset="0"/>
                <a:ea typeface="+mn-ea"/>
                <a:cs typeface="+mn-cs"/>
              </a:rPr>
              <a:t>CAR </a:t>
            </a:r>
            <a:r>
              <a:rPr lang="en-US" sz="1200" b="0" i="0" u="none" strike="noStrike" kern="1200" baseline="0" dirty="0">
                <a:solidFill>
                  <a:schemeClr val="tx1"/>
                </a:solidFill>
                <a:latin typeface="Century Gothic" panose="020B0502020202020204" pitchFamily="34" charset="0"/>
                <a:ea typeface="+mn-ea"/>
                <a:cs typeface="+mn-cs"/>
              </a:rPr>
              <a:t>Survey, and the project plans—should become more seamless.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8</a:t>
            </a:fld>
            <a:endParaRPr lang="en-US"/>
          </a:p>
        </p:txBody>
      </p:sp>
    </p:spTree>
    <p:extLst>
      <p:ext uri="{BB962C8B-B14F-4D97-AF65-F5344CB8AC3E}">
        <p14:creationId xmlns:p14="http://schemas.microsoft.com/office/powerpoint/2010/main" val="134416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00"/>
              </a:spcBef>
              <a:buNone/>
            </a:pPr>
            <a:r>
              <a:rPr lang="en-US" sz="1200" b="0" dirty="0">
                <a:solidFill>
                  <a:srgbClr val="572528"/>
                </a:solidFill>
              </a:rPr>
              <a:t>On your screen you will see how the Objectives will appear on the following slides about project plans. Please see the CAT itself for the solutions listed under those objectives and for the corresponding </a:t>
            </a:r>
            <a:r>
              <a:rPr lang="en-US" sz="1200" b="0" i="1" dirty="0">
                <a:solidFill>
                  <a:srgbClr val="572528"/>
                </a:solidFill>
              </a:rPr>
              <a:t>CAR</a:t>
            </a:r>
            <a:r>
              <a:rPr lang="en-US" sz="1200" b="0" dirty="0">
                <a:solidFill>
                  <a:srgbClr val="572528"/>
                </a:solidFill>
              </a:rPr>
              <a:t> Survey items that are included with some of the Project Plans.</a:t>
            </a:r>
          </a:p>
          <a:p>
            <a:pPr marL="0" indent="0">
              <a:spcBef>
                <a:spcPts val="400"/>
              </a:spcBef>
              <a:buNone/>
            </a:pPr>
            <a:endParaRPr lang="en-US" sz="1200" b="0" dirty="0">
              <a:solidFill>
                <a:srgbClr val="572528"/>
              </a:solidFill>
            </a:endParaRPr>
          </a:p>
          <a:p>
            <a:pPr marL="0" indent="0">
              <a:spcBef>
                <a:spcPts val="400"/>
              </a:spcBef>
              <a:buNone/>
            </a:pPr>
            <a:r>
              <a:rPr lang="en-US" sz="1200" b="0" dirty="0">
                <a:solidFill>
                  <a:srgbClr val="572528"/>
                </a:solidFill>
              </a:rPr>
              <a:t>The 2026 </a:t>
            </a:r>
            <a:r>
              <a:rPr lang="en-US" sz="1200" b="0" i="1" dirty="0">
                <a:solidFill>
                  <a:srgbClr val="572528"/>
                </a:solidFill>
              </a:rPr>
              <a:t>CAR</a:t>
            </a:r>
            <a:r>
              <a:rPr lang="en-US" sz="1200" b="0" dirty="0">
                <a:solidFill>
                  <a:srgbClr val="572528"/>
                </a:solidFill>
              </a:rPr>
              <a:t> (which is posted on na.org/conference) contains an essay about the Strategic Plan, and more information about the </a:t>
            </a:r>
            <a:r>
              <a:rPr lang="en-US" sz="1200" b="0" i="1" dirty="0">
                <a:solidFill>
                  <a:srgbClr val="572528"/>
                </a:solidFill>
              </a:rPr>
              <a:t>CAR</a:t>
            </a:r>
            <a:r>
              <a:rPr lang="en-US" sz="1200" b="0" dirty="0">
                <a:solidFill>
                  <a:srgbClr val="572528"/>
                </a:solidFill>
              </a:rPr>
              <a:t> Survey.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1426573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F0BE17D9-DE67-0B6E-380B-593D375EB8B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s on a white background&#10;&#10;Description automatically generated">
            <a:extLst>
              <a:ext uri="{FF2B5EF4-FFF2-40B4-BE49-F238E27FC236}">
                <a16:creationId xmlns:a16="http://schemas.microsoft.com/office/drawing/2014/main" id="{704CACD7-E8EA-277B-7F83-51211485F9D6}"/>
              </a:ext>
            </a:extLst>
          </p:cNvPr>
          <p:cNvPicPr>
            <a:picLocks noChangeAspect="1"/>
          </p:cNvPicPr>
          <p:nvPr userDrawn="1"/>
        </p:nvPicPr>
        <p:blipFill>
          <a:blip r:embed="rId2"/>
          <a:stretch>
            <a:fillRect/>
          </a:stretch>
        </p:blipFill>
        <p:spPr>
          <a:xfrm>
            <a:off x="12699" y="0"/>
            <a:ext cx="12166601"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5"/>
            <a:ext cx="10515600" cy="999935"/>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alpha val="79923"/>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0" y="4674741"/>
            <a:ext cx="12192000" cy="2183259"/>
          </a:xfrm>
          <a:prstGeom prst="roundRect">
            <a:avLst/>
          </a:prstGeom>
          <a:solidFill>
            <a:srgbClr val="E3D4C3"/>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0" y="4808307"/>
            <a:ext cx="12120081" cy="1842832"/>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dirty="0">
                <a:solidFill>
                  <a:srgbClr val="572528"/>
                </a:solidFill>
                <a:latin typeface="Century Gothic" panose="020B0502020202020204" pitchFamily="34" charset="0"/>
              </a:rPr>
              <a:t>2026 Conference Approval Track Material (CAT)</a:t>
            </a:r>
          </a:p>
          <a:p>
            <a:pPr algn="ctr">
              <a:spcBef>
                <a:spcPts val="1200"/>
              </a:spcBef>
            </a:pPr>
            <a:r>
              <a:rPr lang="en-US" sz="3200" dirty="0">
                <a:solidFill>
                  <a:srgbClr val="572528">
                    <a:alpha val="60000"/>
                  </a:srgbClr>
                </a:solidFill>
                <a:latin typeface="Century Gothic" panose="020B0502020202020204" pitchFamily="34" charset="0"/>
              </a:rPr>
              <a:t>The following is a summary of the 2026 CAT material.</a:t>
            </a:r>
          </a:p>
          <a:p>
            <a:pPr algn="ctr"/>
            <a:r>
              <a:rPr lang="en-US" sz="3200" dirty="0">
                <a:solidFill>
                  <a:srgbClr val="572528">
                    <a:alpha val="60000"/>
                  </a:srgbClr>
                </a:solidFill>
                <a:latin typeface="Century Gothic" panose="020B0502020202020204" pitchFamily="34" charset="0"/>
              </a:rPr>
              <a:t>For more information and the complete CAT, visit: na.org/conference</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262821"/>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Public Relations Project Plans</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293645"/>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61645" y="3718427"/>
            <a:ext cx="10130355" cy="2978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572528"/>
                </a:solidFill>
              </a:rPr>
              <a:t>Two related but separate projects:</a:t>
            </a:r>
          </a:p>
          <a:p>
            <a:r>
              <a:rPr lang="en-US" dirty="0">
                <a:solidFill>
                  <a:srgbClr val="572528"/>
                </a:solidFill>
              </a:rPr>
              <a:t>Fellowship Awareness and Engagement with PR Service</a:t>
            </a:r>
            <a:br>
              <a:rPr lang="en-US" sz="3200" dirty="0">
                <a:solidFill>
                  <a:srgbClr val="572528"/>
                </a:solidFill>
              </a:rPr>
            </a:br>
            <a:r>
              <a:rPr lang="en-US" sz="2400" dirty="0">
                <a:solidFill>
                  <a:schemeClr val="accent5"/>
                </a:solidFill>
              </a:rPr>
              <a:t>OBJECTIVE 1: Raise Fellowship awareness of the importance of effective Public Relations in carrying our message, achieving our Vision and furthering Fellowship development. </a:t>
            </a:r>
          </a:p>
          <a:p>
            <a:r>
              <a:rPr lang="en-US" dirty="0">
                <a:solidFill>
                  <a:srgbClr val="572528"/>
                </a:solidFill>
              </a:rPr>
              <a:t>Raising Public Awareness of NA</a:t>
            </a:r>
            <a:br>
              <a:rPr lang="en-US" sz="3200" dirty="0">
                <a:solidFill>
                  <a:srgbClr val="572528"/>
                </a:solidFill>
              </a:rPr>
            </a:br>
            <a:r>
              <a:rPr lang="en-US" sz="2400" dirty="0">
                <a:solidFill>
                  <a:schemeClr val="accent5"/>
                </a:solidFill>
              </a:rPr>
              <a:t>OBJECTIVE 2: Create PR tools for four target audiences, raising their awareness of NA as a viable program of recovery.</a:t>
            </a:r>
            <a:endParaRPr lang="en-US" sz="2400" dirty="0">
              <a:solidFill>
                <a:srgbClr val="572528"/>
              </a:solidFill>
            </a:endParaRPr>
          </a:p>
          <a:p>
            <a:endParaRPr lang="en-US" sz="3200" dirty="0">
              <a:solidFill>
                <a:srgbClr val="572528"/>
              </a:solidFill>
            </a:endParaRPr>
          </a:p>
        </p:txBody>
      </p:sp>
      <p:pic>
        <p:nvPicPr>
          <p:cNvPr id="5" name="Picture 4" descr="A hands shaking hands with a stamp&#10;&#10;Description automatically generated">
            <a:extLst>
              <a:ext uri="{FF2B5EF4-FFF2-40B4-BE49-F238E27FC236}">
                <a16:creationId xmlns:a16="http://schemas.microsoft.com/office/drawing/2014/main" id="{5AEDF276-F526-AFC3-1A3A-23B13A3254DC}"/>
              </a:ext>
            </a:extLst>
          </p:cNvPr>
          <p:cNvPicPr>
            <a:picLocks noChangeAspect="1"/>
          </p:cNvPicPr>
          <p:nvPr/>
        </p:nvPicPr>
        <p:blipFill>
          <a:blip r:embed="rId3"/>
          <a:stretch>
            <a:fillRect/>
          </a:stretch>
        </p:blipFill>
        <p:spPr>
          <a:xfrm>
            <a:off x="551878" y="453892"/>
            <a:ext cx="1389379" cy="1247311"/>
          </a:xfrm>
          <a:prstGeom prst="rect">
            <a:avLst/>
          </a:prstGeom>
        </p:spPr>
      </p:pic>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06687"/>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4F09534E-4771-845F-FCF5-8A445E122E75}"/>
              </a:ext>
            </a:extLst>
          </p:cNvPr>
          <p:cNvSpPr txBox="1">
            <a:spLocks/>
          </p:cNvSpPr>
          <p:nvPr/>
        </p:nvSpPr>
        <p:spPr>
          <a:xfrm>
            <a:off x="2068679" y="1968720"/>
            <a:ext cx="10024003" cy="1775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0" dirty="0">
                <a:solidFill>
                  <a:srgbClr val="572528"/>
                </a:solidFill>
              </a:rPr>
              <a:t>Although these projects are about service material, they are focused in a particular area that remains a priority—improving our ability to strengthen our relationships with people who help addicts find NA.</a:t>
            </a:r>
            <a:endParaRPr lang="en-US" b="0" dirty="0"/>
          </a:p>
        </p:txBody>
      </p:sp>
    </p:spTree>
    <p:extLst>
      <p:ext uri="{BB962C8B-B14F-4D97-AF65-F5344CB8AC3E}">
        <p14:creationId xmlns:p14="http://schemas.microsoft.com/office/powerpoint/2010/main" val="172449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51280" cy="1849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6</a:t>
            </a:r>
          </a:p>
          <a:p>
            <a:pPr marL="0" indent="0">
              <a:buFont typeface="Arial" panose="020B0604020202020204" pitchFamily="34" charset="0"/>
              <a:buNone/>
            </a:pPr>
            <a:r>
              <a:rPr lang="en-US" sz="3200" dirty="0">
                <a:solidFill>
                  <a:srgbClr val="572528"/>
                </a:solidFill>
              </a:rPr>
              <a:t>To approve the project plan for Fellowship Awareness and Engagement with PR Service</a:t>
            </a:r>
            <a:endParaRPr lang="en-US" sz="3200" dirty="0"/>
          </a:p>
        </p:txBody>
      </p:sp>
      <p:sp>
        <p:nvSpPr>
          <p:cNvPr id="4" name="Subtitle 2">
            <a:extLst>
              <a:ext uri="{FF2B5EF4-FFF2-40B4-BE49-F238E27FC236}">
                <a16:creationId xmlns:a16="http://schemas.microsoft.com/office/drawing/2014/main" id="{95E65DC6-1CE5-7C35-7D4C-169E22FF009C}"/>
              </a:ext>
            </a:extLst>
          </p:cNvPr>
          <p:cNvSpPr txBox="1">
            <a:spLocks/>
          </p:cNvSpPr>
          <p:nvPr/>
        </p:nvSpPr>
        <p:spPr>
          <a:xfrm>
            <a:off x="1405848" y="4615874"/>
            <a:ext cx="10406374" cy="1964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project outcomes based on the Strategic Plan solutions (focused on PR service within NA):</a:t>
            </a:r>
          </a:p>
          <a:p>
            <a:pPr marL="342900" indent="-342900">
              <a:buFont typeface="Arial" panose="020B0604020202020204" pitchFamily="34" charset="0"/>
              <a:buChar char="•"/>
            </a:pPr>
            <a:r>
              <a:rPr lang="en-US" sz="2400" b="1" dirty="0">
                <a:solidFill>
                  <a:srgbClr val="4986BA"/>
                </a:solidFill>
              </a:rPr>
              <a:t>Internal NA service campaign about the importance of PR</a:t>
            </a:r>
            <a:endParaRPr lang="en-US" sz="2400" b="1" i="1" dirty="0">
              <a:solidFill>
                <a:srgbClr val="4986BA"/>
              </a:solidFill>
            </a:endParaRPr>
          </a:p>
          <a:p>
            <a:pPr marL="342900" indent="-342900">
              <a:buFont typeface="Arial" panose="020B0604020202020204" pitchFamily="34" charset="0"/>
              <a:buChar char="•"/>
            </a:pPr>
            <a:r>
              <a:rPr lang="en-US" sz="2400" b="1" dirty="0">
                <a:solidFill>
                  <a:srgbClr val="4986BA"/>
                </a:solidFill>
              </a:rPr>
              <a:t>Fellowship-facing PR training and tools</a:t>
            </a:r>
          </a:p>
          <a:p>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383154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622096" cy="16760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7</a:t>
            </a:r>
          </a:p>
          <a:p>
            <a:pPr marL="0" indent="0">
              <a:buFont typeface="Arial" panose="020B0604020202020204" pitchFamily="34" charset="0"/>
              <a:buNone/>
            </a:pPr>
            <a:r>
              <a:rPr lang="en-US" sz="3200" dirty="0">
                <a:solidFill>
                  <a:srgbClr val="572528"/>
                </a:solidFill>
              </a:rPr>
              <a:t>To approve the project plan for Raising Public Awareness of NA</a:t>
            </a:r>
            <a:endParaRPr lang="en-US" sz="3200" dirty="0"/>
          </a:p>
        </p:txBody>
      </p:sp>
      <p:sp>
        <p:nvSpPr>
          <p:cNvPr id="4" name="Subtitle 2">
            <a:extLst>
              <a:ext uri="{FF2B5EF4-FFF2-40B4-BE49-F238E27FC236}">
                <a16:creationId xmlns:a16="http://schemas.microsoft.com/office/drawing/2014/main" id="{8F9393E9-ABCD-8811-55FC-B197CE494167}"/>
              </a:ext>
            </a:extLst>
          </p:cNvPr>
          <p:cNvSpPr txBox="1">
            <a:spLocks/>
          </p:cNvSpPr>
          <p:nvPr/>
        </p:nvSpPr>
        <p:spPr>
          <a:xfrm>
            <a:off x="1577125" y="4015030"/>
            <a:ext cx="10406374" cy="19647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project outcomes based on the Strategic Plan solutions:</a:t>
            </a:r>
          </a:p>
          <a:p>
            <a:pPr marL="342900" indent="-342900">
              <a:buFont typeface="Arial" panose="020B0604020202020204" pitchFamily="34" charset="0"/>
              <a:buChar char="•"/>
            </a:pPr>
            <a:r>
              <a:rPr lang="en-US" sz="2400" b="1" dirty="0">
                <a:solidFill>
                  <a:srgbClr val="4986BA"/>
                </a:solidFill>
              </a:rPr>
              <a:t>PR campaigns for 4 targeted audiences  (general public, government, addiction treatment, medical professionals)</a:t>
            </a:r>
          </a:p>
          <a:p>
            <a:pPr marL="342900" indent="-342900">
              <a:buFont typeface="Arial" panose="020B0604020202020204" pitchFamily="34" charset="0"/>
              <a:buChar char="•"/>
            </a:pPr>
            <a:r>
              <a:rPr lang="en-US" sz="2400" b="1" dirty="0">
                <a:solidFill>
                  <a:srgbClr val="4986BA"/>
                </a:solidFill>
              </a:rPr>
              <a:t>Update pamphlet </a:t>
            </a:r>
            <a:r>
              <a:rPr lang="en-US" sz="2400" b="1" i="1" dirty="0">
                <a:solidFill>
                  <a:srgbClr val="4986BA"/>
                </a:solidFill>
              </a:rPr>
              <a:t>NA: a Resource in Your Community</a:t>
            </a:r>
          </a:p>
          <a:p>
            <a:pPr marL="342900" indent="-342900">
              <a:buFont typeface="Arial" panose="020B0604020202020204" pitchFamily="34" charset="0"/>
              <a:buChar char="•"/>
            </a:pPr>
            <a:r>
              <a:rPr lang="en-US" sz="2400" b="1" dirty="0">
                <a:solidFill>
                  <a:srgbClr val="4986BA"/>
                </a:solidFill>
              </a:rPr>
              <a:t>Update presentations for professionals (clarifying NA’s position on DRT/MAT and the spiritual nature of the program)</a:t>
            </a:r>
          </a:p>
          <a:p>
            <a:endParaRPr lang="en-US" sz="3200" b="1" dirty="0">
              <a:solidFill>
                <a:srgbClr val="4986BA"/>
              </a:solidFill>
            </a:endParaRPr>
          </a:p>
        </p:txBody>
      </p:sp>
    </p:spTree>
    <p:extLst>
      <p:ext uri="{BB962C8B-B14F-4D97-AF65-F5344CB8AC3E}">
        <p14:creationId xmlns:p14="http://schemas.microsoft.com/office/powerpoint/2010/main" val="149084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Recovery Literature </a:t>
            </a:r>
            <a:br>
              <a:rPr lang="en-US" sz="5400" dirty="0">
                <a:solidFill>
                  <a:srgbClr val="002060"/>
                </a:solidFill>
              </a:rPr>
            </a:br>
            <a:r>
              <a:rPr lang="en-US" sz="5400" dirty="0">
                <a:solidFill>
                  <a:srgbClr val="002060"/>
                </a:solidFill>
              </a:rPr>
              <a:t>Project Plans</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21624" y="2483709"/>
            <a:ext cx="7823622" cy="3173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All work to be done virtually through surveys, input forms, webinars, and/or focus groups.</a:t>
            </a:r>
          </a:p>
          <a:p>
            <a:pPr marL="0" indent="0">
              <a:buFont typeface="Arial" panose="020B0604020202020204" pitchFamily="34" charset="0"/>
              <a:buNone/>
            </a:pPr>
            <a:r>
              <a:rPr lang="en-US" sz="3200" dirty="0">
                <a:solidFill>
                  <a:srgbClr val="572528"/>
                </a:solidFill>
              </a:rPr>
              <a:t>The conference will use the </a:t>
            </a:r>
            <a:r>
              <a:rPr lang="en-US" sz="3200" i="1" dirty="0">
                <a:solidFill>
                  <a:srgbClr val="572528"/>
                </a:solidFill>
              </a:rPr>
              <a:t>CAR</a:t>
            </a:r>
            <a:r>
              <a:rPr lang="en-US" sz="3200" dirty="0">
                <a:solidFill>
                  <a:srgbClr val="572528"/>
                </a:solidFill>
              </a:rPr>
              <a:t> Survey results to help determine what to focus on in the projects here.</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F4E1E44-2111-3CBF-F8C5-D40D59D1F62E}"/>
              </a:ext>
            </a:extLst>
          </p:cNvPr>
          <p:cNvPicPr>
            <a:picLocks noChangeAspect="1"/>
          </p:cNvPicPr>
          <p:nvPr/>
        </p:nvPicPr>
        <p:blipFill>
          <a:blip r:embed="rId3"/>
          <a:stretch>
            <a:fillRect/>
          </a:stretch>
        </p:blipFill>
        <p:spPr>
          <a:xfrm>
            <a:off x="578779" y="697715"/>
            <a:ext cx="1352763" cy="1061543"/>
          </a:xfrm>
          <a:prstGeom prst="rect">
            <a:avLst/>
          </a:prstGeom>
        </p:spPr>
      </p:pic>
    </p:spTree>
    <p:extLst>
      <p:ext uri="{BB962C8B-B14F-4D97-AF65-F5344CB8AC3E}">
        <p14:creationId xmlns:p14="http://schemas.microsoft.com/office/powerpoint/2010/main" val="349793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457349" y="1296643"/>
            <a:ext cx="11357931"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Ideas for 4 new IPs or booklets and 2 new books are included in the 2026 </a:t>
            </a:r>
            <a:r>
              <a:rPr lang="en-US" sz="3200" i="1" dirty="0">
                <a:solidFill>
                  <a:srgbClr val="572528"/>
                </a:solidFill>
              </a:rPr>
              <a:t>CAR</a:t>
            </a:r>
            <a:r>
              <a:rPr lang="en-US" sz="3200" dirty="0">
                <a:solidFill>
                  <a:srgbClr val="572528"/>
                </a:solidFill>
              </a:rPr>
              <a:t> Survey. </a:t>
            </a:r>
          </a:p>
          <a:p>
            <a:pPr marL="0" indent="0">
              <a:buFont typeface="Arial" panose="020B0604020202020204" pitchFamily="34" charset="0"/>
              <a:buNone/>
            </a:pPr>
            <a:r>
              <a:rPr lang="en-US" sz="3200" dirty="0">
                <a:solidFill>
                  <a:srgbClr val="572528"/>
                </a:solidFill>
              </a:rPr>
              <a:t>Several of these ideas come from previous regional motions approved by the WSC.</a:t>
            </a:r>
          </a:p>
          <a:p>
            <a:pPr marL="0" indent="0">
              <a:buFont typeface="Arial" panose="020B0604020202020204" pitchFamily="34" charset="0"/>
              <a:buNone/>
            </a:pPr>
            <a:r>
              <a:rPr lang="en-US" sz="3200" dirty="0">
                <a:solidFill>
                  <a:srgbClr val="572528"/>
                </a:solidFill>
              </a:rPr>
              <a:t>WSC 2026 will be asked to prioritize possible topics for new IPs for this project, using the results of the </a:t>
            </a:r>
            <a:r>
              <a:rPr lang="en-US" sz="3200" i="1" dirty="0">
                <a:solidFill>
                  <a:srgbClr val="572528"/>
                </a:solidFill>
              </a:rPr>
              <a:t>CAR</a:t>
            </a:r>
            <a:r>
              <a:rPr lang="en-US" sz="3200" dirty="0">
                <a:solidFill>
                  <a:srgbClr val="572528"/>
                </a:solidFill>
              </a:rPr>
              <a:t> Survey as a resource in their decision-making. </a:t>
            </a: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800" dirty="0">
                <a:solidFill>
                  <a:srgbClr val="002060"/>
                </a:solidFill>
              </a:rPr>
              <a:t>New Recovery Informational Pamphlets</a:t>
            </a:r>
          </a:p>
        </p:txBody>
      </p:sp>
      <p:sp>
        <p:nvSpPr>
          <p:cNvPr id="7" name="Subtitle 2">
            <a:extLst>
              <a:ext uri="{FF2B5EF4-FFF2-40B4-BE49-F238E27FC236}">
                <a16:creationId xmlns:a16="http://schemas.microsoft.com/office/drawing/2014/main" id="{9C1BB8E2-EC05-4468-1B7A-3B738E30F4C3}"/>
              </a:ext>
            </a:extLst>
          </p:cNvPr>
          <p:cNvSpPr txBox="1">
            <a:spLocks/>
          </p:cNvSpPr>
          <p:nvPr/>
        </p:nvSpPr>
        <p:spPr>
          <a:xfrm>
            <a:off x="2687575" y="5276380"/>
            <a:ext cx="7246375" cy="1032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US" sz="3400" dirty="0">
                <a:solidFill>
                  <a:srgbClr val="F16737"/>
                </a:solidFill>
              </a:rPr>
              <a:t>More ideas for projects than there are resources to accomplish them.</a:t>
            </a:r>
          </a:p>
        </p:txBody>
      </p:sp>
    </p:spTree>
    <p:extLst>
      <p:ext uri="{BB962C8B-B14F-4D97-AF65-F5344CB8AC3E}">
        <p14:creationId xmlns:p14="http://schemas.microsoft.com/office/powerpoint/2010/main" val="22025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832206" y="618549"/>
            <a:ext cx="8106311" cy="4580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0" indent="-625475">
              <a:buFont typeface="Wingdings" pitchFamily="2" charset="2"/>
              <a:buChar char="ü"/>
            </a:pPr>
            <a:r>
              <a:rPr lang="en-US" sz="3400" dirty="0">
                <a:solidFill>
                  <a:srgbClr val="572528"/>
                </a:solidFill>
              </a:rPr>
              <a:t>The process for a new IP begins with a survey.</a:t>
            </a:r>
          </a:p>
          <a:p>
            <a:pPr marL="635000" indent="-625475">
              <a:buFont typeface="Wingdings" pitchFamily="2" charset="2"/>
              <a:buChar char="ü"/>
            </a:pPr>
            <a:r>
              <a:rPr lang="en-US" sz="3400" dirty="0">
                <a:solidFill>
                  <a:srgbClr val="572528"/>
                </a:solidFill>
              </a:rPr>
              <a:t>Then focus group information is posted for any interested member to join.</a:t>
            </a:r>
          </a:p>
          <a:p>
            <a:pPr marL="635000" indent="-625475">
              <a:buFont typeface="Wingdings" pitchFamily="2" charset="2"/>
              <a:buChar char="ü"/>
            </a:pPr>
            <a:r>
              <a:rPr lang="en-US" sz="3400" dirty="0">
                <a:solidFill>
                  <a:srgbClr val="572528"/>
                </a:solidFill>
              </a:rPr>
              <a:t>Draft is produced posted for at least 90-day Fellowship review and input.</a:t>
            </a:r>
          </a:p>
          <a:p>
            <a:pPr marL="635000" indent="-625475">
              <a:buFont typeface="Wingdings" pitchFamily="2" charset="2"/>
              <a:buChar char="ü"/>
            </a:pPr>
            <a:r>
              <a:rPr lang="en-US" sz="3400" dirty="0">
                <a:solidFill>
                  <a:srgbClr val="572528"/>
                </a:solidFill>
              </a:rPr>
              <a:t>Draft is revised based on input and ultimately included in the </a:t>
            </a:r>
            <a:r>
              <a:rPr lang="en-US" sz="3400" i="1" dirty="0">
                <a:solidFill>
                  <a:srgbClr val="572528"/>
                </a:solidFill>
              </a:rPr>
              <a:t>CAR</a:t>
            </a:r>
            <a:r>
              <a:rPr lang="en-US" sz="3400" dirty="0">
                <a:solidFill>
                  <a:srgbClr val="572528"/>
                </a:solidFill>
              </a:rPr>
              <a:t>.</a:t>
            </a:r>
          </a:p>
          <a:p>
            <a:pPr marL="0" indent="-411480">
              <a:buFont typeface="Wingdings" pitchFamily="2" charset="2"/>
              <a:buChar char="ü"/>
            </a:pPr>
            <a:endParaRPr lang="en-US" sz="3400" dirty="0">
              <a:solidFill>
                <a:srgbClr val="572528"/>
              </a:solidFill>
            </a:endParaRPr>
          </a:p>
        </p:txBody>
      </p:sp>
      <p:pic>
        <p:nvPicPr>
          <p:cNvPr id="2" name="Picture 1" descr="A red and yellow lava lamp&#10;&#10;Description automatically generated">
            <a:extLst>
              <a:ext uri="{FF2B5EF4-FFF2-40B4-BE49-F238E27FC236}">
                <a16:creationId xmlns:a16="http://schemas.microsoft.com/office/drawing/2014/main" id="{1C827F02-B380-9F2F-2243-85E63A363FCF}"/>
              </a:ext>
            </a:extLst>
          </p:cNvPr>
          <p:cNvPicPr>
            <a:picLocks noChangeAspect="1"/>
          </p:cNvPicPr>
          <p:nvPr/>
        </p:nvPicPr>
        <p:blipFill>
          <a:blip r:embed="rId3"/>
          <a:stretch>
            <a:fillRect/>
          </a:stretch>
        </p:blipFill>
        <p:spPr>
          <a:xfrm>
            <a:off x="10344114" y="1974637"/>
            <a:ext cx="1656856" cy="4883363"/>
          </a:xfrm>
          <a:prstGeom prst="rect">
            <a:avLst/>
          </a:prstGeom>
        </p:spPr>
      </p:pic>
    </p:spTree>
    <p:extLst>
      <p:ext uri="{BB962C8B-B14F-4D97-AF65-F5344CB8AC3E}">
        <p14:creationId xmlns:p14="http://schemas.microsoft.com/office/powerpoint/2010/main" val="264343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1" y="2036382"/>
            <a:ext cx="11078307"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8</a:t>
            </a:r>
          </a:p>
          <a:p>
            <a:pPr marL="0" indent="0">
              <a:buFont typeface="Arial" panose="020B0604020202020204" pitchFamily="34" charset="0"/>
              <a:buNone/>
            </a:pPr>
            <a:r>
              <a:rPr lang="en-US" sz="3200" dirty="0">
                <a:solidFill>
                  <a:srgbClr val="572528"/>
                </a:solidFill>
              </a:rPr>
              <a:t>To approve the project plan for New Recovery Informational Pamphlets</a:t>
            </a:r>
            <a:endParaRPr lang="en-US" sz="3200" dirty="0"/>
          </a:p>
        </p:txBody>
      </p:sp>
      <p:sp>
        <p:nvSpPr>
          <p:cNvPr id="4" name="Subtitle 2">
            <a:extLst>
              <a:ext uri="{FF2B5EF4-FFF2-40B4-BE49-F238E27FC236}">
                <a16:creationId xmlns:a16="http://schemas.microsoft.com/office/drawing/2014/main" id="{83BC85DA-0323-91DA-84F5-8B60FC98AD36}"/>
              </a:ext>
            </a:extLst>
          </p:cNvPr>
          <p:cNvSpPr txBox="1">
            <a:spLocks/>
          </p:cNvSpPr>
          <p:nvPr/>
        </p:nvSpPr>
        <p:spPr>
          <a:xfrm>
            <a:off x="1770995" y="4164651"/>
            <a:ext cx="9400021" cy="17670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topics (among others) that could result from discussions and prioritizations in the </a:t>
            </a:r>
            <a:r>
              <a:rPr lang="en-US" sz="2400" b="1" i="1" dirty="0">
                <a:solidFill>
                  <a:srgbClr val="4986BA"/>
                </a:solidFill>
              </a:rPr>
              <a:t>CAR</a:t>
            </a:r>
            <a:r>
              <a:rPr lang="en-US" sz="2400" b="1" dirty="0">
                <a:solidFill>
                  <a:srgbClr val="4986BA"/>
                </a:solidFill>
              </a:rPr>
              <a:t> Survey:</a:t>
            </a:r>
          </a:p>
          <a:p>
            <a:pPr marL="342900" indent="-342900">
              <a:buFont typeface="Arial" panose="020B0604020202020204" pitchFamily="34" charset="0"/>
              <a:buChar char="•"/>
            </a:pPr>
            <a:r>
              <a:rPr lang="en-US" sz="2400" b="1" dirty="0">
                <a:solidFill>
                  <a:srgbClr val="4986BA"/>
                </a:solidFill>
              </a:rPr>
              <a:t>Disruptive and Predatory Behavior</a:t>
            </a:r>
          </a:p>
          <a:p>
            <a:pPr marL="342900" indent="-342900">
              <a:buFont typeface="Arial" panose="020B0604020202020204" pitchFamily="34" charset="0"/>
              <a:buChar char="•"/>
            </a:pPr>
            <a:r>
              <a:rPr lang="en-US" sz="2400" b="1" dirty="0">
                <a:solidFill>
                  <a:srgbClr val="4986BA"/>
                </a:solidFill>
              </a:rPr>
              <a:t>Virtual Recovery</a:t>
            </a:r>
          </a:p>
          <a:p>
            <a:pPr marL="342900" indent="-342900">
              <a:buFont typeface="Arial" panose="020B0604020202020204" pitchFamily="34" charset="0"/>
              <a:buChar char="•"/>
            </a:pPr>
            <a:r>
              <a:rPr lang="en-US" sz="2400" b="1" dirty="0">
                <a:solidFill>
                  <a:srgbClr val="4986BA"/>
                </a:solidFill>
              </a:rPr>
              <a:t>Women in Recovery</a:t>
            </a:r>
          </a:p>
          <a:p>
            <a:pPr marL="342900" indent="-342900">
              <a:buFont typeface="Arial" panose="020B0604020202020204" pitchFamily="34" charset="0"/>
              <a:buChar char="•"/>
            </a:pPr>
            <a:r>
              <a:rPr lang="en-US" sz="2400" b="1" dirty="0">
                <a:solidFill>
                  <a:srgbClr val="4986BA"/>
                </a:solidFill>
              </a:rPr>
              <a:t>Welcoming Newcomers and Helping Them Stick and Stay</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300009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1458097" y="1758981"/>
            <a:ext cx="854893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Addendum E of the 2026 </a:t>
            </a:r>
            <a:r>
              <a:rPr lang="en-US" sz="3200" i="1" dirty="0">
                <a:solidFill>
                  <a:srgbClr val="572528"/>
                </a:solidFill>
              </a:rPr>
              <a:t>CAR</a:t>
            </a:r>
            <a:r>
              <a:rPr lang="en-US" sz="3200" dirty="0">
                <a:solidFill>
                  <a:srgbClr val="572528"/>
                </a:solidFill>
              </a:rPr>
              <a:t> contains a list of all recovery and service materials published at NA World Services.</a:t>
            </a:r>
          </a:p>
          <a:p>
            <a:pPr marL="0" indent="0">
              <a:buFont typeface="Arial" panose="020B0604020202020204" pitchFamily="34" charset="0"/>
              <a:buNone/>
            </a:pPr>
            <a:r>
              <a:rPr lang="en-US" sz="3200" dirty="0">
                <a:solidFill>
                  <a:srgbClr val="572528"/>
                </a:solidFill>
              </a:rPr>
              <a:t>Several IPs, booklets, and books are included in the revision choices in the 2026 </a:t>
            </a:r>
            <a:r>
              <a:rPr lang="en-US" sz="3200" i="1" dirty="0">
                <a:solidFill>
                  <a:srgbClr val="572528"/>
                </a:solidFill>
              </a:rPr>
              <a:t>CAR</a:t>
            </a:r>
            <a:r>
              <a:rPr lang="en-US" sz="3200" dirty="0">
                <a:solidFill>
                  <a:srgbClr val="572528"/>
                </a:solidFill>
              </a:rPr>
              <a:t> survey.</a:t>
            </a:r>
          </a:p>
          <a:p>
            <a:pPr marL="0" indent="0">
              <a:buFont typeface="Arial" panose="020B0604020202020204" pitchFamily="34" charset="0"/>
              <a:buNone/>
            </a:pPr>
            <a:r>
              <a:rPr lang="en-US" sz="3200" dirty="0">
                <a:solidFill>
                  <a:srgbClr val="572528"/>
                </a:solidFill>
              </a:rPr>
              <a:t>NAWS does not have the resources to take on a book-length revision project in the cycle ahead.</a:t>
            </a:r>
          </a:p>
          <a:p>
            <a:pPr marL="0" indent="0">
              <a:buFont typeface="Arial" panose="020B0604020202020204" pitchFamily="34" charset="0"/>
              <a:buNone/>
            </a:pPr>
            <a:endParaRPr lang="en-US" sz="3200" dirty="0">
              <a:solidFill>
                <a:srgbClr val="572528"/>
              </a:solidFill>
            </a:endParaRP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800" dirty="0">
                <a:solidFill>
                  <a:srgbClr val="002060"/>
                </a:solidFill>
              </a:rPr>
              <a:t>Revising Existing Recovery </a:t>
            </a:r>
            <a:br>
              <a:rPr lang="en-US" sz="4800" dirty="0">
                <a:solidFill>
                  <a:srgbClr val="002060"/>
                </a:solidFill>
              </a:rPr>
            </a:br>
            <a:r>
              <a:rPr lang="en-US" sz="4800" dirty="0">
                <a:solidFill>
                  <a:srgbClr val="002060"/>
                </a:solidFill>
              </a:rPr>
              <a:t>Informational Pamphlets</a:t>
            </a:r>
          </a:p>
        </p:txBody>
      </p:sp>
      <p:pic>
        <p:nvPicPr>
          <p:cNvPr id="7" name="Picture 6" descr="A yellow pencil with red eraser&#10;&#10;Description automatically generated">
            <a:extLst>
              <a:ext uri="{FF2B5EF4-FFF2-40B4-BE49-F238E27FC236}">
                <a16:creationId xmlns:a16="http://schemas.microsoft.com/office/drawing/2014/main" id="{739812E3-B098-72B0-73B1-C8F324206A1B}"/>
              </a:ext>
            </a:extLst>
          </p:cNvPr>
          <p:cNvPicPr>
            <a:picLocks noChangeAspect="1"/>
          </p:cNvPicPr>
          <p:nvPr/>
        </p:nvPicPr>
        <p:blipFill>
          <a:blip r:embed="rId3"/>
          <a:stretch>
            <a:fillRect/>
          </a:stretch>
        </p:blipFill>
        <p:spPr>
          <a:xfrm rot="20546320">
            <a:off x="9725347" y="3945276"/>
            <a:ext cx="2296274" cy="2296274"/>
          </a:xfrm>
          <a:prstGeom prst="rect">
            <a:avLst/>
          </a:prstGeom>
        </p:spPr>
      </p:pic>
    </p:spTree>
    <p:extLst>
      <p:ext uri="{BB962C8B-B14F-4D97-AF65-F5344CB8AC3E}">
        <p14:creationId xmlns:p14="http://schemas.microsoft.com/office/powerpoint/2010/main" val="234932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567B96E-D2FD-C631-47A1-C893464F539D}"/>
              </a:ext>
            </a:extLst>
          </p:cNvPr>
          <p:cNvSpPr txBox="1">
            <a:spLocks/>
          </p:cNvSpPr>
          <p:nvPr/>
        </p:nvSpPr>
        <p:spPr>
          <a:xfrm>
            <a:off x="1458097" y="1758981"/>
            <a:ext cx="10357182" cy="4993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3200" dirty="0">
                <a:solidFill>
                  <a:srgbClr val="572528"/>
                </a:solidFill>
              </a:rPr>
              <a:t>Several </a:t>
            </a:r>
            <a:r>
              <a:rPr lang="en-US" sz="3200" i="1" dirty="0">
                <a:solidFill>
                  <a:srgbClr val="572528"/>
                </a:solidFill>
              </a:rPr>
              <a:t>CAR</a:t>
            </a:r>
            <a:r>
              <a:rPr lang="en-US" sz="3200" dirty="0">
                <a:solidFill>
                  <a:srgbClr val="572528"/>
                </a:solidFill>
              </a:rPr>
              <a:t> Survey items would begin a process rather than revise a specific piece of literature:</a:t>
            </a:r>
          </a:p>
          <a:p>
            <a:pPr>
              <a:spcBef>
                <a:spcPts val="1500"/>
              </a:spcBef>
              <a:defRPr/>
            </a:pPr>
            <a:r>
              <a:rPr lang="en-US" b="0" dirty="0">
                <a:solidFill>
                  <a:srgbClr val="F16737"/>
                </a:solidFill>
              </a:rPr>
              <a:t>Revise Tradition Eleven to include “social media”</a:t>
            </a:r>
          </a:p>
          <a:p>
            <a:pPr>
              <a:spcBef>
                <a:spcPts val="300"/>
              </a:spcBef>
              <a:defRPr/>
            </a:pPr>
            <a:r>
              <a:rPr lang="en-US" b="0" dirty="0">
                <a:solidFill>
                  <a:srgbClr val="F16737"/>
                </a:solidFill>
              </a:rPr>
              <a:t>Replace references to God with Higher Power</a:t>
            </a:r>
          </a:p>
          <a:p>
            <a:pPr>
              <a:spcBef>
                <a:spcPts val="300"/>
              </a:spcBef>
            </a:pPr>
            <a:r>
              <a:rPr lang="en-US" b="0" dirty="0">
                <a:solidFill>
                  <a:srgbClr val="F16737"/>
                </a:solidFill>
              </a:rPr>
              <a:t>Investigate changes to NA literature from gender-specific to gender-neutral and inclusive language</a:t>
            </a:r>
          </a:p>
          <a:p>
            <a:pPr marL="0" indent="0">
              <a:spcBef>
                <a:spcPts val="1600"/>
              </a:spcBef>
              <a:buNone/>
            </a:pPr>
            <a:r>
              <a:rPr lang="en-US" sz="3200" dirty="0">
                <a:solidFill>
                  <a:srgbClr val="572528"/>
                </a:solidFill>
              </a:rPr>
              <a:t>These items involve multiple pieces of literature and possibly Steps, Traditions, and/or Concepts. The process is more complex and requires more time for conversation and consensus building. </a:t>
            </a:r>
          </a:p>
        </p:txBody>
      </p:sp>
      <p:sp>
        <p:nvSpPr>
          <p:cNvPr id="5" name="Title 1">
            <a:extLst>
              <a:ext uri="{FF2B5EF4-FFF2-40B4-BE49-F238E27FC236}">
                <a16:creationId xmlns:a16="http://schemas.microsoft.com/office/drawing/2014/main" id="{70076B58-EC6A-15C4-C51A-A9FA5A9CA88E}"/>
              </a:ext>
            </a:extLst>
          </p:cNvPr>
          <p:cNvSpPr txBox="1">
            <a:spLocks/>
          </p:cNvSpPr>
          <p:nvPr/>
        </p:nvSpPr>
        <p:spPr>
          <a:xfrm>
            <a:off x="205482" y="195208"/>
            <a:ext cx="11986517" cy="78083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800" dirty="0">
                <a:solidFill>
                  <a:srgbClr val="002060"/>
                </a:solidFill>
              </a:rPr>
              <a:t>Revising Existing Recovery </a:t>
            </a:r>
            <a:br>
              <a:rPr lang="en-US" sz="4800" dirty="0">
                <a:solidFill>
                  <a:srgbClr val="002060"/>
                </a:solidFill>
              </a:rPr>
            </a:br>
            <a:r>
              <a:rPr lang="en-US" sz="4800" dirty="0">
                <a:solidFill>
                  <a:srgbClr val="002060"/>
                </a:solidFill>
              </a:rPr>
              <a:t>Informational Pamphlets</a:t>
            </a:r>
          </a:p>
        </p:txBody>
      </p:sp>
    </p:spTree>
    <p:extLst>
      <p:ext uri="{BB962C8B-B14F-4D97-AF65-F5344CB8AC3E}">
        <p14:creationId xmlns:p14="http://schemas.microsoft.com/office/powerpoint/2010/main" val="179401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1" y="2036382"/>
            <a:ext cx="10645821"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9</a:t>
            </a:r>
          </a:p>
          <a:p>
            <a:pPr marL="0" indent="0">
              <a:buFont typeface="Arial" panose="020B0604020202020204" pitchFamily="34" charset="0"/>
              <a:buNone/>
            </a:pPr>
            <a:r>
              <a:rPr lang="en-US" sz="3200" dirty="0">
                <a:solidFill>
                  <a:srgbClr val="572528"/>
                </a:solidFill>
              </a:rPr>
              <a:t>To approve the project plan for Revising Existing Recovery Informational Pamphlets</a:t>
            </a:r>
            <a:endParaRPr lang="en-US" sz="3200" dirty="0"/>
          </a:p>
        </p:txBody>
      </p:sp>
      <p:sp>
        <p:nvSpPr>
          <p:cNvPr id="4" name="Subtitle 2">
            <a:extLst>
              <a:ext uri="{FF2B5EF4-FFF2-40B4-BE49-F238E27FC236}">
                <a16:creationId xmlns:a16="http://schemas.microsoft.com/office/drawing/2014/main" id="{45F89DE2-8A7E-97B1-E3F1-16175B703285}"/>
              </a:ext>
            </a:extLst>
          </p:cNvPr>
          <p:cNvSpPr txBox="1">
            <a:spLocks/>
          </p:cNvSpPr>
          <p:nvPr/>
        </p:nvSpPr>
        <p:spPr>
          <a:xfrm>
            <a:off x="2146442" y="4012022"/>
            <a:ext cx="9400021" cy="17670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choices (among others) that could result from discussions and prioritizations in the </a:t>
            </a:r>
            <a:r>
              <a:rPr lang="en-US" sz="2400" b="1" i="1" dirty="0">
                <a:solidFill>
                  <a:srgbClr val="4986BA"/>
                </a:solidFill>
              </a:rPr>
              <a:t>CAR</a:t>
            </a:r>
            <a:r>
              <a:rPr lang="en-US" sz="2400" b="1" dirty="0">
                <a:solidFill>
                  <a:srgbClr val="4986BA"/>
                </a:solidFill>
              </a:rPr>
              <a:t> Survey:</a:t>
            </a:r>
          </a:p>
          <a:p>
            <a:pPr marL="342900" indent="-342900">
              <a:spcBef>
                <a:spcPts val="600"/>
              </a:spcBef>
              <a:buFont typeface="Arial" panose="020B0604020202020204" pitchFamily="34" charset="0"/>
              <a:buChar char="•"/>
            </a:pPr>
            <a:r>
              <a:rPr lang="en-US" sz="2400" b="1" i="1" dirty="0">
                <a:solidFill>
                  <a:srgbClr val="4986BA"/>
                </a:solidFill>
              </a:rPr>
              <a:t>Behind the Walls</a:t>
            </a:r>
          </a:p>
          <a:p>
            <a:pPr marL="342900" indent="-342900">
              <a:spcBef>
                <a:spcPts val="600"/>
              </a:spcBef>
              <a:buFont typeface="Arial" panose="020B0604020202020204" pitchFamily="34" charset="0"/>
              <a:buChar char="•"/>
            </a:pPr>
            <a:r>
              <a:rPr lang="en-US" sz="2400" b="1" i="1" dirty="0">
                <a:solidFill>
                  <a:srgbClr val="4986BA"/>
                </a:solidFill>
              </a:rPr>
              <a:t>In Times of Illness</a:t>
            </a:r>
          </a:p>
          <a:p>
            <a:pPr marL="342900" indent="-342900">
              <a:spcBef>
                <a:spcPts val="600"/>
              </a:spcBef>
              <a:buFont typeface="Arial" panose="020B0604020202020204" pitchFamily="34" charset="0"/>
              <a:buChar char="•"/>
            </a:pPr>
            <a:r>
              <a:rPr lang="en-US" sz="2400" b="1" i="1" dirty="0">
                <a:solidFill>
                  <a:srgbClr val="4986BA"/>
                </a:solidFill>
              </a:rPr>
              <a:t>Step Working Guides</a:t>
            </a:r>
          </a:p>
          <a:p>
            <a:pPr marL="342900" indent="-342900">
              <a:spcBef>
                <a:spcPts val="600"/>
              </a:spcBef>
              <a:buFont typeface="Arial" panose="020B0604020202020204" pitchFamily="34" charset="0"/>
              <a:buChar char="•"/>
            </a:pPr>
            <a:r>
              <a:rPr lang="en-US" sz="2400" b="1" dirty="0">
                <a:solidFill>
                  <a:srgbClr val="4986BA"/>
                </a:solidFill>
              </a:rPr>
              <a:t>IP #26, </a:t>
            </a:r>
            <a:r>
              <a:rPr lang="en-US" sz="2400" b="1" i="1" dirty="0">
                <a:solidFill>
                  <a:srgbClr val="4986BA"/>
                </a:solidFill>
              </a:rPr>
              <a:t>Accessibility for Those with Additional Needs</a:t>
            </a:r>
          </a:p>
          <a:p>
            <a:pPr marL="342900" indent="-342900">
              <a:spcBef>
                <a:spcPts val="600"/>
              </a:spcBef>
              <a:buFont typeface="Arial" panose="020B0604020202020204" pitchFamily="34" charset="0"/>
              <a:buChar char="•"/>
            </a:pPr>
            <a:r>
              <a:rPr lang="en-US" sz="2400" b="1" dirty="0">
                <a:solidFill>
                  <a:srgbClr val="4986BA"/>
                </a:solidFill>
              </a:rPr>
              <a:t>IP #24, </a:t>
            </a:r>
            <a:r>
              <a:rPr lang="en-US" sz="2400" b="1" i="1" dirty="0">
                <a:solidFill>
                  <a:srgbClr val="4986BA"/>
                </a:solidFill>
              </a:rPr>
              <a:t>Money Matters</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256067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1B0-2EA8-E503-A85C-5D933ABF48EE}"/>
              </a:ext>
            </a:extLst>
          </p:cNvPr>
          <p:cNvSpPr txBox="1">
            <a:spLocks/>
          </p:cNvSpPr>
          <p:nvPr/>
        </p:nvSpPr>
        <p:spPr>
          <a:xfrm rot="2706616">
            <a:off x="-315152" y="5293601"/>
            <a:ext cx="2732537" cy="986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dirty="0">
                <a:solidFill>
                  <a:srgbClr val="DB212E"/>
                </a:solidFill>
              </a:rPr>
              <a:t>2026 CAT </a:t>
            </a:r>
          </a:p>
        </p:txBody>
      </p:sp>
      <p:sp>
        <p:nvSpPr>
          <p:cNvPr id="3" name="Subtitle 2">
            <a:extLst>
              <a:ext uri="{FF2B5EF4-FFF2-40B4-BE49-F238E27FC236}">
                <a16:creationId xmlns:a16="http://schemas.microsoft.com/office/drawing/2014/main" id="{CF6AF7E8-FD0E-4E7E-1279-BCCE8E5AC9F1}"/>
              </a:ext>
            </a:extLst>
          </p:cNvPr>
          <p:cNvSpPr txBox="1">
            <a:spLocks/>
          </p:cNvSpPr>
          <p:nvPr/>
        </p:nvSpPr>
        <p:spPr>
          <a:xfrm>
            <a:off x="2055962" y="328773"/>
            <a:ext cx="9620926" cy="6529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40080">
              <a:lnSpc>
                <a:spcPts val="4500"/>
              </a:lnSpc>
              <a:spcBef>
                <a:spcPts val="2100"/>
              </a:spcBef>
            </a:pPr>
            <a:r>
              <a:rPr lang="en-US" sz="3800" dirty="0">
                <a:solidFill>
                  <a:srgbClr val="F16737"/>
                </a:solidFill>
              </a:rPr>
              <a:t>2026–2029 proposed project plans</a:t>
            </a:r>
          </a:p>
          <a:p>
            <a:pPr defTabSz="640080">
              <a:lnSpc>
                <a:spcPts val="4500"/>
              </a:lnSpc>
              <a:spcBef>
                <a:spcPts val="2100"/>
              </a:spcBef>
            </a:pPr>
            <a:r>
              <a:rPr lang="en-US" sz="3800" dirty="0">
                <a:solidFill>
                  <a:srgbClr val="F16737"/>
                </a:solidFill>
              </a:rPr>
              <a:t>2026–2029 proposed budget and budget explanation</a:t>
            </a:r>
          </a:p>
          <a:p>
            <a:pPr defTabSz="640080">
              <a:lnSpc>
                <a:spcPts val="4500"/>
              </a:lnSpc>
              <a:spcBef>
                <a:spcPts val="2100"/>
              </a:spcBef>
            </a:pPr>
            <a:r>
              <a:rPr lang="en-US" sz="3800" dirty="0">
                <a:solidFill>
                  <a:srgbClr val="F16737"/>
                </a:solidFill>
              </a:rPr>
              <a:t>WSC seating report, including requests, report from the World Board </a:t>
            </a:r>
          </a:p>
          <a:p>
            <a:pPr defTabSz="640080">
              <a:lnSpc>
                <a:spcPts val="4500"/>
              </a:lnSpc>
              <a:spcBef>
                <a:spcPts val="2100"/>
              </a:spcBef>
            </a:pPr>
            <a:r>
              <a:rPr lang="en-US" sz="3800" dirty="0">
                <a:solidFill>
                  <a:srgbClr val="F16737"/>
                </a:solidFill>
              </a:rPr>
              <a:t>Proposed processes for WSC</a:t>
            </a:r>
          </a:p>
          <a:p>
            <a:pPr defTabSz="640080">
              <a:lnSpc>
                <a:spcPts val="4500"/>
              </a:lnSpc>
              <a:spcBef>
                <a:spcPts val="2100"/>
              </a:spcBef>
            </a:pPr>
            <a:r>
              <a:rPr lang="en-US" sz="3800" dirty="0">
                <a:solidFill>
                  <a:srgbClr val="F16737"/>
                </a:solidFill>
              </a:rPr>
              <a:t>2026–2029 travel reimbursement policy</a:t>
            </a:r>
          </a:p>
          <a:p>
            <a:pPr defTabSz="640080">
              <a:lnSpc>
                <a:spcPts val="4500"/>
              </a:lnSpc>
              <a:spcBef>
                <a:spcPts val="2100"/>
              </a:spcBef>
            </a:pPr>
            <a:r>
              <a:rPr lang="en-US" sz="3800" dirty="0">
                <a:solidFill>
                  <a:srgbClr val="F16737"/>
                </a:solidFill>
              </a:rPr>
              <a:t>A regional idea for consideration</a:t>
            </a:r>
          </a:p>
        </p:txBody>
      </p:sp>
      <p:pic>
        <p:nvPicPr>
          <p:cNvPr id="5" name="Picture 4" descr="A red telephone with a rotary dial&#10;&#10;Description automatically generated">
            <a:extLst>
              <a:ext uri="{FF2B5EF4-FFF2-40B4-BE49-F238E27FC236}">
                <a16:creationId xmlns:a16="http://schemas.microsoft.com/office/drawing/2014/main" id="{14CB40BD-6AB2-F533-B203-6764D8FFB6CB}"/>
              </a:ext>
            </a:extLst>
          </p:cNvPr>
          <p:cNvPicPr>
            <a:picLocks noChangeAspect="1"/>
          </p:cNvPicPr>
          <p:nvPr/>
        </p:nvPicPr>
        <p:blipFill>
          <a:blip r:embed="rId3"/>
          <a:stretch>
            <a:fillRect/>
          </a:stretch>
        </p:blipFill>
        <p:spPr>
          <a:xfrm>
            <a:off x="10493006" y="5748677"/>
            <a:ext cx="1698994" cy="1027075"/>
          </a:xfrm>
          <a:prstGeom prst="rect">
            <a:avLst/>
          </a:prstGeom>
        </p:spPr>
      </p:pic>
    </p:spTree>
    <p:extLst>
      <p:ext uri="{BB962C8B-B14F-4D97-AF65-F5344CB8AC3E}">
        <p14:creationId xmlns:p14="http://schemas.microsoft.com/office/powerpoint/2010/main" val="412125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Issue Discussion </a:t>
            </a:r>
            <a:br>
              <a:rPr lang="en-US" sz="5400" dirty="0">
                <a:solidFill>
                  <a:srgbClr val="002060"/>
                </a:solidFill>
              </a:rPr>
            </a:br>
            <a:r>
              <a:rPr lang="en-US" sz="5400" dirty="0">
                <a:solidFill>
                  <a:srgbClr val="002060"/>
                </a:solidFill>
              </a:rPr>
              <a:t>Topics (IDTs)</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1937536" y="2221317"/>
            <a:ext cx="9959937"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572528"/>
                </a:solidFill>
              </a:rPr>
              <a:t>IDTs help us to gather best practices from the Fellowship and have created the basis for many of our current service pamphlets.</a:t>
            </a:r>
          </a:p>
          <a:p>
            <a:pPr marL="0" indent="0">
              <a:buNone/>
            </a:pPr>
            <a:r>
              <a:rPr lang="en-US" sz="3200" dirty="0">
                <a:solidFill>
                  <a:srgbClr val="572528"/>
                </a:solidFill>
              </a:rPr>
              <a:t>Discussions on DRT/MAT as it Relates to NA &amp; Gender-Neutral and Inclusive Language helped shape the 2026 </a:t>
            </a:r>
            <a:r>
              <a:rPr lang="en-US" sz="3200" i="1" dirty="0">
                <a:solidFill>
                  <a:srgbClr val="572528"/>
                </a:solidFill>
              </a:rPr>
              <a:t>CAR </a:t>
            </a:r>
            <a:r>
              <a:rPr lang="en-US" sz="3200" dirty="0">
                <a:solidFill>
                  <a:srgbClr val="572528"/>
                </a:solidFill>
              </a:rPr>
              <a:t>essays.</a:t>
            </a:r>
          </a:p>
          <a:p>
            <a:pPr marL="0" indent="0">
              <a:buFont typeface="Arial" panose="020B0604020202020204" pitchFamily="34" charset="0"/>
              <a:buNone/>
            </a:pPr>
            <a:r>
              <a:rPr lang="en-US" sz="3200" dirty="0">
                <a:solidFill>
                  <a:srgbClr val="572528"/>
                </a:solidFill>
              </a:rPr>
              <a:t>At WSC 2026, the 2026-2029 Strategic Plan will begin to be framed. Those discussions may influence the topics for these IDTs.</a:t>
            </a:r>
          </a:p>
          <a:p>
            <a:pPr marL="0" indent="0">
              <a:buFont typeface="Arial" panose="020B0604020202020204" pitchFamily="34" charset="0"/>
              <a:buNone/>
            </a:pPr>
            <a:endParaRPr lang="en-US" sz="3200" dirty="0">
              <a:solidFill>
                <a:srgbClr val="572528"/>
              </a:solidFill>
            </a:endParaRP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D98F7E3-3D84-C248-43B8-33167BC46FAD}"/>
              </a:ext>
            </a:extLst>
          </p:cNvPr>
          <p:cNvPicPr>
            <a:picLocks noChangeAspect="1"/>
          </p:cNvPicPr>
          <p:nvPr/>
        </p:nvPicPr>
        <p:blipFill>
          <a:blip r:embed="rId3"/>
          <a:stretch>
            <a:fillRect/>
          </a:stretch>
        </p:blipFill>
        <p:spPr>
          <a:xfrm>
            <a:off x="582774" y="515135"/>
            <a:ext cx="1354762" cy="1354762"/>
          </a:xfrm>
          <a:prstGeom prst="rect">
            <a:avLst/>
          </a:prstGeom>
        </p:spPr>
      </p:pic>
    </p:spTree>
    <p:extLst>
      <p:ext uri="{BB962C8B-B14F-4D97-AF65-F5344CB8AC3E}">
        <p14:creationId xmlns:p14="http://schemas.microsoft.com/office/powerpoint/2010/main" val="11380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70439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10</a:t>
            </a:r>
          </a:p>
          <a:p>
            <a:pPr marL="0" indent="0">
              <a:buFont typeface="Arial" panose="020B0604020202020204" pitchFamily="34" charset="0"/>
              <a:buNone/>
            </a:pPr>
            <a:r>
              <a:rPr lang="en-US" sz="3200" dirty="0">
                <a:solidFill>
                  <a:srgbClr val="572528"/>
                </a:solidFill>
              </a:rPr>
              <a:t>To approve the project plan for Issue Discussion Topics (IDTs)</a:t>
            </a:r>
            <a:endParaRPr lang="en-US" sz="3200" dirty="0"/>
          </a:p>
        </p:txBody>
      </p:sp>
      <p:sp>
        <p:nvSpPr>
          <p:cNvPr id="4" name="Subtitle 2">
            <a:extLst>
              <a:ext uri="{FF2B5EF4-FFF2-40B4-BE49-F238E27FC236}">
                <a16:creationId xmlns:a16="http://schemas.microsoft.com/office/drawing/2014/main" id="{482A5184-44DA-3CAF-7CFE-4FD59ECE2DB0}"/>
              </a:ext>
            </a:extLst>
          </p:cNvPr>
          <p:cNvSpPr txBox="1">
            <a:spLocks/>
          </p:cNvSpPr>
          <p:nvPr/>
        </p:nvSpPr>
        <p:spPr>
          <a:xfrm>
            <a:off x="1608667" y="3841180"/>
            <a:ext cx="9848581" cy="27394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Topics from the </a:t>
            </a:r>
            <a:r>
              <a:rPr lang="en-US" sz="2400" b="1" i="1" dirty="0">
                <a:solidFill>
                  <a:srgbClr val="4986BA"/>
                </a:solidFill>
              </a:rPr>
              <a:t>CAR</a:t>
            </a:r>
            <a:r>
              <a:rPr lang="en-US" sz="2400" b="1" dirty="0">
                <a:solidFill>
                  <a:srgbClr val="4986BA"/>
                </a:solidFill>
              </a:rPr>
              <a:t> Survey and NAWS Strategic Plan that seem to have delegate support and may lend themselves to Fellowship-wide discussion include: </a:t>
            </a:r>
          </a:p>
          <a:p>
            <a:pPr marL="342900" indent="-342900">
              <a:spcBef>
                <a:spcPts val="600"/>
              </a:spcBef>
              <a:buFont typeface="Arial" panose="020B0604020202020204" pitchFamily="34" charset="0"/>
              <a:buChar char="•"/>
            </a:pPr>
            <a:r>
              <a:rPr lang="en-US" sz="2400" b="1" dirty="0">
                <a:solidFill>
                  <a:srgbClr val="4986BA"/>
                </a:solidFill>
              </a:rPr>
              <a:t>Gender-neutral language</a:t>
            </a:r>
          </a:p>
          <a:p>
            <a:pPr marL="342900" indent="-342900">
              <a:spcBef>
                <a:spcPts val="600"/>
              </a:spcBef>
              <a:buFont typeface="Arial" panose="020B0604020202020204" pitchFamily="34" charset="0"/>
              <a:buChar char="•"/>
            </a:pPr>
            <a:r>
              <a:rPr lang="en-US" sz="2400" b="1" dirty="0">
                <a:solidFill>
                  <a:srgbClr val="4986BA"/>
                </a:solidFill>
              </a:rPr>
              <a:t>Revising </a:t>
            </a:r>
            <a:r>
              <a:rPr lang="en-US" sz="2400" b="1" i="1" dirty="0">
                <a:solidFill>
                  <a:srgbClr val="4986BA"/>
                </a:solidFill>
              </a:rPr>
              <a:t>A Guide to Local Services</a:t>
            </a:r>
          </a:p>
          <a:p>
            <a:pPr marL="342900" indent="-342900">
              <a:spcBef>
                <a:spcPts val="600"/>
              </a:spcBef>
              <a:buFont typeface="Arial" panose="020B0604020202020204" pitchFamily="34" charset="0"/>
              <a:buChar char="•"/>
            </a:pPr>
            <a:r>
              <a:rPr lang="en-US" sz="2400" b="1" dirty="0">
                <a:solidFill>
                  <a:srgbClr val="4986BA"/>
                </a:solidFill>
              </a:rPr>
              <a:t>Revising </a:t>
            </a:r>
            <a:r>
              <a:rPr lang="en-US" sz="2400" b="1" i="1" dirty="0">
                <a:solidFill>
                  <a:srgbClr val="4986BA"/>
                </a:solidFill>
              </a:rPr>
              <a:t>The Group Booklet</a:t>
            </a:r>
          </a:p>
          <a:p>
            <a:pPr marL="342900" indent="-342900">
              <a:spcBef>
                <a:spcPts val="600"/>
              </a:spcBef>
              <a:buFont typeface="Arial" panose="020B0604020202020204" pitchFamily="34" charset="0"/>
              <a:buChar char="•"/>
            </a:pPr>
            <a:r>
              <a:rPr lang="en-US" sz="2400" b="1" dirty="0">
                <a:solidFill>
                  <a:srgbClr val="4986BA"/>
                </a:solidFill>
              </a:rPr>
              <a:t>Revising the </a:t>
            </a:r>
            <a:r>
              <a:rPr lang="en-US" sz="2400" b="1" i="1" dirty="0">
                <a:solidFill>
                  <a:srgbClr val="4986BA"/>
                </a:solidFill>
              </a:rPr>
              <a:t>Disruptive and Violent Behavior </a:t>
            </a:r>
            <a:r>
              <a:rPr lang="en-US" sz="2400" b="1" dirty="0">
                <a:solidFill>
                  <a:srgbClr val="4986BA"/>
                </a:solidFill>
              </a:rPr>
              <a:t>service pamphlet </a:t>
            </a:r>
          </a:p>
          <a:p>
            <a:endParaRPr lang="en-US" sz="3200" b="1" dirty="0">
              <a:solidFill>
                <a:srgbClr val="4986BA"/>
              </a:solidFill>
            </a:endParaRPr>
          </a:p>
        </p:txBody>
      </p:sp>
    </p:spTree>
    <p:extLst>
      <p:ext uri="{BB962C8B-B14F-4D97-AF65-F5344CB8AC3E}">
        <p14:creationId xmlns:p14="http://schemas.microsoft.com/office/powerpoint/2010/main" val="189805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7578903"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New and Revised </a:t>
            </a:r>
            <a:br>
              <a:rPr lang="en-US" sz="5400" dirty="0">
                <a:solidFill>
                  <a:srgbClr val="002060"/>
                </a:solidFill>
              </a:rPr>
            </a:br>
            <a:r>
              <a:rPr lang="en-US" sz="5400" dirty="0">
                <a:solidFill>
                  <a:srgbClr val="002060"/>
                </a:solidFill>
              </a:rPr>
              <a:t>Service Tools </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83408" y="2488445"/>
            <a:ext cx="968324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The conference will use the </a:t>
            </a:r>
            <a:r>
              <a:rPr lang="en-US" sz="3200" i="1" dirty="0">
                <a:solidFill>
                  <a:srgbClr val="572528"/>
                </a:solidFill>
              </a:rPr>
              <a:t>CAR</a:t>
            </a:r>
            <a:r>
              <a:rPr lang="en-US" sz="3200" dirty="0">
                <a:solidFill>
                  <a:srgbClr val="572528"/>
                </a:solidFill>
              </a:rPr>
              <a:t> Survey results to help determine what to focus on in the projects here.</a:t>
            </a:r>
          </a:p>
          <a:p>
            <a:pPr marL="0" indent="0">
              <a:buFont typeface="Arial" panose="020B0604020202020204" pitchFamily="34" charset="0"/>
              <a:buNone/>
            </a:pPr>
            <a:r>
              <a:rPr lang="en-US" sz="3200" dirty="0">
                <a:solidFill>
                  <a:srgbClr val="572528"/>
                </a:solidFill>
              </a:rPr>
              <a:t>There are 18 ideas for new and revised service material in the 2026 </a:t>
            </a:r>
            <a:r>
              <a:rPr lang="en-US" sz="3200" i="1" dirty="0">
                <a:solidFill>
                  <a:srgbClr val="572528"/>
                </a:solidFill>
              </a:rPr>
              <a:t>CAR</a:t>
            </a:r>
            <a:r>
              <a:rPr lang="en-US" sz="3200" dirty="0">
                <a:solidFill>
                  <a:srgbClr val="572528"/>
                </a:solidFill>
              </a:rPr>
              <a:t> Survey.</a:t>
            </a:r>
          </a:p>
          <a:p>
            <a:pPr marL="0" indent="0">
              <a:buFont typeface="Arial" panose="020B0604020202020204" pitchFamily="34" charset="0"/>
              <a:buNone/>
            </a:pPr>
            <a:r>
              <a:rPr lang="en-US" sz="3200" dirty="0">
                <a:solidFill>
                  <a:srgbClr val="572528"/>
                </a:solidFill>
              </a:rPr>
              <a:t>The majority of these topics would be covered by a revision to </a:t>
            </a:r>
            <a:r>
              <a:rPr lang="en-US" sz="3200" i="1" dirty="0">
                <a:solidFill>
                  <a:srgbClr val="572528"/>
                </a:solidFill>
              </a:rPr>
              <a:t>A Guide to Local Service</a:t>
            </a:r>
            <a:r>
              <a:rPr lang="en-US" sz="3200" dirty="0">
                <a:solidFill>
                  <a:srgbClr val="572528"/>
                </a:solidFill>
              </a:rPr>
              <a:t> (</a:t>
            </a:r>
            <a:r>
              <a:rPr lang="en-US" sz="3200" i="1" dirty="0">
                <a:solidFill>
                  <a:srgbClr val="572528"/>
                </a:solidFill>
              </a:rPr>
              <a:t>GLS</a:t>
            </a:r>
            <a:r>
              <a:rPr lang="en-US" sz="3200" dirty="0">
                <a:solidFill>
                  <a:srgbClr val="572528"/>
                </a:solidFill>
              </a:rPr>
              <a:t>). </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641CB0C-9340-FB8E-2E0F-1C7A4FB934E9}"/>
              </a:ext>
            </a:extLst>
          </p:cNvPr>
          <p:cNvPicPr>
            <a:picLocks noChangeAspect="1"/>
          </p:cNvPicPr>
          <p:nvPr/>
        </p:nvPicPr>
        <p:blipFill>
          <a:blip r:embed="rId3"/>
          <a:stretch>
            <a:fillRect/>
          </a:stretch>
        </p:blipFill>
        <p:spPr>
          <a:xfrm>
            <a:off x="666820" y="628508"/>
            <a:ext cx="1213349" cy="1134218"/>
          </a:xfrm>
          <a:prstGeom prst="rect">
            <a:avLst/>
          </a:prstGeom>
        </p:spPr>
      </p:pic>
    </p:spTree>
    <p:extLst>
      <p:ext uri="{BB962C8B-B14F-4D97-AF65-F5344CB8AC3E}">
        <p14:creationId xmlns:p14="http://schemas.microsoft.com/office/powerpoint/2010/main" val="316058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8DC23F3-7546-59B8-2603-99B30C3A9142}"/>
              </a:ext>
            </a:extLst>
          </p:cNvPr>
          <p:cNvSpPr txBox="1">
            <a:spLocks/>
          </p:cNvSpPr>
          <p:nvPr/>
        </p:nvSpPr>
        <p:spPr>
          <a:xfrm>
            <a:off x="1151068" y="172037"/>
            <a:ext cx="10661992" cy="6685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3: Improve the ability of virtual groups and service bodies to fully participate in the service system and for their voices to be heard as part of the NA Fellowship’s conscience.</a:t>
            </a:r>
          </a:p>
          <a:p>
            <a:pPr marL="0" indent="0">
              <a:spcBef>
                <a:spcPts val="1600"/>
              </a:spcBef>
              <a:buFont typeface="Arial" panose="020B0604020202020204" pitchFamily="34" charset="0"/>
              <a:buNone/>
            </a:pPr>
            <a:r>
              <a:rPr lang="en-US" sz="2400" dirty="0">
                <a:solidFill>
                  <a:schemeClr val="accent5"/>
                </a:solidFill>
              </a:rPr>
              <a:t>OBJECTIVE 4: Further the concept of coordination and collaboration within the service system and the understanding and appreciation of complementary roles and contributions to A Vision for NA Service.</a:t>
            </a:r>
          </a:p>
          <a:p>
            <a:pPr marL="0" indent="0">
              <a:spcBef>
                <a:spcPts val="1600"/>
              </a:spcBef>
              <a:buFont typeface="Arial" panose="020B0604020202020204" pitchFamily="34" charset="0"/>
              <a:buNone/>
            </a:pPr>
            <a:r>
              <a:rPr lang="en-US" sz="2400" dirty="0">
                <a:solidFill>
                  <a:schemeClr val="accent5"/>
                </a:solidFill>
              </a:rPr>
              <a:t>OBJECTIVE 5: Through mentorship, training, and tools, increase continuity of service and inspire members of all ages and stages of recovery to be of service.</a:t>
            </a:r>
          </a:p>
          <a:p>
            <a:pPr marL="0" indent="0">
              <a:spcBef>
                <a:spcPts val="1600"/>
              </a:spcBef>
              <a:buFont typeface="Arial" panose="020B0604020202020204" pitchFamily="34" charset="0"/>
              <a:buNone/>
            </a:pPr>
            <a:r>
              <a:rPr lang="en-US" sz="2400" dirty="0">
                <a:solidFill>
                  <a:schemeClr val="accent5"/>
                </a:solidFill>
              </a:rPr>
              <a:t>OBJECTIVE 6: Create tools for groups and service bodies to offer convenient ways for members to contribute, and to facilitate and encourage the distribution of funds through all components of the service system.</a:t>
            </a:r>
          </a:p>
          <a:p>
            <a:pPr marL="0" indent="0">
              <a:spcBef>
                <a:spcPts val="1600"/>
              </a:spcBef>
              <a:buFont typeface="Arial" panose="020B0604020202020204" pitchFamily="34" charset="0"/>
              <a:buNone/>
            </a:pPr>
            <a:r>
              <a:rPr lang="en-US" sz="2400" dirty="0">
                <a:solidFill>
                  <a:schemeClr val="accent5"/>
                </a:solidFill>
              </a:rPr>
              <a:t>OBJECTIVE 7: Raise the level of consciousness regarding inclusiveness in our diverse Fellowship, and develop tools to support groups in ensuring that all members and potential members feel safe, welcomed, and included at in-person and virtual meetings.</a:t>
            </a:r>
          </a:p>
        </p:txBody>
      </p:sp>
    </p:spTree>
    <p:extLst>
      <p:ext uri="{BB962C8B-B14F-4D97-AF65-F5344CB8AC3E}">
        <p14:creationId xmlns:p14="http://schemas.microsoft.com/office/powerpoint/2010/main" val="16871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80326" cy="16750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11</a:t>
            </a:r>
          </a:p>
          <a:p>
            <a:pPr marL="0" indent="0">
              <a:buFont typeface="Arial" panose="020B0604020202020204" pitchFamily="34" charset="0"/>
              <a:buNone/>
            </a:pPr>
            <a:r>
              <a:rPr lang="en-US" sz="3200" dirty="0">
                <a:solidFill>
                  <a:srgbClr val="572528"/>
                </a:solidFill>
              </a:rPr>
              <a:t>To approve the project plan for New and Revised Service Tools</a:t>
            </a:r>
            <a:endParaRPr lang="en-US" sz="3200" dirty="0"/>
          </a:p>
        </p:txBody>
      </p:sp>
      <p:sp>
        <p:nvSpPr>
          <p:cNvPr id="4" name="Subtitle 2">
            <a:extLst>
              <a:ext uri="{FF2B5EF4-FFF2-40B4-BE49-F238E27FC236}">
                <a16:creationId xmlns:a16="http://schemas.microsoft.com/office/drawing/2014/main" id="{6BFCECBC-8C1F-35E4-0CB4-F406A594A839}"/>
              </a:ext>
            </a:extLst>
          </p:cNvPr>
          <p:cNvSpPr txBox="1">
            <a:spLocks/>
          </p:cNvSpPr>
          <p:nvPr/>
        </p:nvSpPr>
        <p:spPr>
          <a:xfrm>
            <a:off x="2141643" y="4509752"/>
            <a:ext cx="9400021" cy="20708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choices (among others) that could result from discussions and prioritizations in the </a:t>
            </a:r>
            <a:r>
              <a:rPr lang="en-US" sz="2400" b="1" i="1" dirty="0">
                <a:solidFill>
                  <a:srgbClr val="4986BA"/>
                </a:solidFill>
              </a:rPr>
              <a:t>CAR</a:t>
            </a:r>
            <a:r>
              <a:rPr lang="en-US" sz="2400" b="1" dirty="0">
                <a:solidFill>
                  <a:srgbClr val="4986BA"/>
                </a:solidFill>
              </a:rPr>
              <a:t> Survey:</a:t>
            </a:r>
          </a:p>
          <a:p>
            <a:pPr marL="342900" indent="-342900">
              <a:spcBef>
                <a:spcPts val="600"/>
              </a:spcBef>
              <a:buFont typeface="Arial" panose="020B0604020202020204" pitchFamily="34" charset="0"/>
              <a:buChar char="•"/>
            </a:pPr>
            <a:r>
              <a:rPr lang="en-US" sz="2400" b="1" dirty="0">
                <a:solidFill>
                  <a:srgbClr val="4986BA"/>
                </a:solidFill>
              </a:rPr>
              <a:t>Revise </a:t>
            </a:r>
            <a:r>
              <a:rPr lang="en-US" sz="2400" b="1" i="1" dirty="0">
                <a:solidFill>
                  <a:srgbClr val="4986BA"/>
                </a:solidFill>
              </a:rPr>
              <a:t>A Guide to Local Service </a:t>
            </a:r>
            <a:r>
              <a:rPr lang="en-US" sz="2400" b="1" dirty="0">
                <a:solidFill>
                  <a:srgbClr val="4986BA"/>
                </a:solidFill>
              </a:rPr>
              <a:t>(</a:t>
            </a:r>
            <a:r>
              <a:rPr lang="en-US" sz="2400" b="1" i="1" dirty="0">
                <a:solidFill>
                  <a:srgbClr val="4986BA"/>
                </a:solidFill>
              </a:rPr>
              <a:t>GLS</a:t>
            </a:r>
            <a:r>
              <a:rPr lang="en-US" sz="2400" b="1" dirty="0">
                <a:solidFill>
                  <a:srgbClr val="4986BA"/>
                </a:solidFill>
              </a:rPr>
              <a:t>) with four separate but related project focuses for each level of service</a:t>
            </a:r>
          </a:p>
          <a:p>
            <a:pPr marL="342900" indent="-342900">
              <a:spcBef>
                <a:spcPts val="600"/>
              </a:spcBef>
              <a:buFont typeface="Arial" panose="020B0604020202020204" pitchFamily="34" charset="0"/>
              <a:buChar char="•"/>
            </a:pPr>
            <a:r>
              <a:rPr lang="en-US" sz="2400" b="1" dirty="0">
                <a:solidFill>
                  <a:srgbClr val="4986BA"/>
                </a:solidFill>
              </a:rPr>
              <a:t>If </a:t>
            </a:r>
            <a:r>
              <a:rPr lang="en-US" sz="2400" b="1" i="1" dirty="0">
                <a:solidFill>
                  <a:srgbClr val="4986BA"/>
                </a:solidFill>
              </a:rPr>
              <a:t>GLS</a:t>
            </a:r>
            <a:r>
              <a:rPr lang="en-US" sz="2400" b="1" dirty="0">
                <a:solidFill>
                  <a:srgbClr val="4986BA"/>
                </a:solidFill>
              </a:rPr>
              <a:t> is prioritized, then also revise the </a:t>
            </a:r>
            <a:r>
              <a:rPr lang="en-US" sz="2400" b="1" i="1" dirty="0">
                <a:solidFill>
                  <a:srgbClr val="4986BA"/>
                </a:solidFill>
              </a:rPr>
              <a:t>Group Booklet</a:t>
            </a:r>
          </a:p>
          <a:p>
            <a:pPr marL="342900" indent="-342900">
              <a:spcBef>
                <a:spcPts val="600"/>
              </a:spcBef>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245604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Safety and Belonging/</a:t>
            </a:r>
            <a:br>
              <a:rPr lang="en-US" sz="5400" dirty="0">
                <a:solidFill>
                  <a:srgbClr val="002060"/>
                </a:solidFill>
              </a:rPr>
            </a:br>
            <a:r>
              <a:rPr lang="en-US" sz="5400" dirty="0">
                <a:solidFill>
                  <a:srgbClr val="002060"/>
                </a:solidFill>
              </a:rPr>
              <a:t>Gender-Neutral Language</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03460" y="2319323"/>
            <a:ext cx="9793601" cy="11096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While most of what is covered in this objective is about new or revised tools, it is more than that. </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7" name="Picture 6" descr="A group of hands in blue&#10;&#10;Description automatically generated">
            <a:extLst>
              <a:ext uri="{FF2B5EF4-FFF2-40B4-BE49-F238E27FC236}">
                <a16:creationId xmlns:a16="http://schemas.microsoft.com/office/drawing/2014/main" id="{837B65DB-7B59-07E1-5EEA-0FD153819C41}"/>
              </a:ext>
            </a:extLst>
          </p:cNvPr>
          <p:cNvPicPr>
            <a:picLocks noChangeAspect="1"/>
          </p:cNvPicPr>
          <p:nvPr/>
        </p:nvPicPr>
        <p:blipFill>
          <a:blip r:embed="rId3"/>
          <a:stretch>
            <a:fillRect/>
          </a:stretch>
        </p:blipFill>
        <p:spPr>
          <a:xfrm>
            <a:off x="563866" y="714464"/>
            <a:ext cx="1367676" cy="1011595"/>
          </a:xfrm>
          <a:prstGeom prst="rect">
            <a:avLst/>
          </a:prstGeom>
        </p:spPr>
      </p:pic>
      <p:sp>
        <p:nvSpPr>
          <p:cNvPr id="5" name="Subtitle 2">
            <a:extLst>
              <a:ext uri="{FF2B5EF4-FFF2-40B4-BE49-F238E27FC236}">
                <a16:creationId xmlns:a16="http://schemas.microsoft.com/office/drawing/2014/main" id="{CC4325D1-41D8-C71B-44FF-D1211BF9B436}"/>
              </a:ext>
            </a:extLst>
          </p:cNvPr>
          <p:cNvSpPr txBox="1">
            <a:spLocks/>
          </p:cNvSpPr>
          <p:nvPr/>
        </p:nvSpPr>
        <p:spPr>
          <a:xfrm>
            <a:off x="1931542" y="3429000"/>
            <a:ext cx="9865519" cy="18933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7: Raise the level of consciousness regarding inclusiveness in our diverse Fellowship, and develop tools to support groups in ensuring that all members and potential members feel safe, welcomed, and included at in-person and virtual meetings.</a:t>
            </a:r>
          </a:p>
          <a:p>
            <a:pPr marL="0" indent="0">
              <a:spcBef>
                <a:spcPts val="1600"/>
              </a:spcBef>
              <a:buNone/>
            </a:pPr>
            <a:r>
              <a:rPr lang="en-US" sz="2400" dirty="0">
                <a:solidFill>
                  <a:schemeClr val="accent5"/>
                </a:solidFill>
              </a:rPr>
              <a:t>Solution:</a:t>
            </a:r>
          </a:p>
          <a:p>
            <a:pPr>
              <a:spcBef>
                <a:spcPts val="0"/>
              </a:spcBef>
            </a:pPr>
            <a:r>
              <a:rPr lang="en-US" sz="2400" b="0" dirty="0">
                <a:solidFill>
                  <a:schemeClr val="accent5"/>
                </a:solidFill>
              </a:rPr>
              <a:t>Investigate changes and/or additional wording to NA literature from gender specific language to gender neutral and inclusive language</a:t>
            </a:r>
          </a:p>
        </p:txBody>
      </p:sp>
    </p:spTree>
    <p:extLst>
      <p:ext uri="{BB962C8B-B14F-4D97-AF65-F5344CB8AC3E}">
        <p14:creationId xmlns:p14="http://schemas.microsoft.com/office/powerpoint/2010/main" val="200260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97871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12</a:t>
            </a:r>
          </a:p>
          <a:p>
            <a:pPr marL="0" indent="0">
              <a:buFont typeface="Arial" panose="020B0604020202020204" pitchFamily="34" charset="0"/>
              <a:buNone/>
            </a:pPr>
            <a:r>
              <a:rPr lang="en-US" sz="3200" dirty="0">
                <a:solidFill>
                  <a:srgbClr val="572528"/>
                </a:solidFill>
              </a:rPr>
              <a:t>To approve the project plan for Safety and Belonging/ </a:t>
            </a:r>
            <a:br>
              <a:rPr lang="en-US" sz="3200" dirty="0">
                <a:solidFill>
                  <a:srgbClr val="572528"/>
                </a:solidFill>
              </a:rPr>
            </a:br>
            <a:r>
              <a:rPr lang="en-US" sz="3200" dirty="0">
                <a:solidFill>
                  <a:srgbClr val="572528"/>
                </a:solidFill>
              </a:rPr>
              <a:t>Gender-Neutral Language</a:t>
            </a:r>
            <a:endParaRPr lang="en-US" sz="3200" dirty="0"/>
          </a:p>
        </p:txBody>
      </p:sp>
      <p:sp>
        <p:nvSpPr>
          <p:cNvPr id="4" name="Subtitle 2">
            <a:extLst>
              <a:ext uri="{FF2B5EF4-FFF2-40B4-BE49-F238E27FC236}">
                <a16:creationId xmlns:a16="http://schemas.microsoft.com/office/drawing/2014/main" id="{4A98C16D-889F-D265-AC06-35C790E9A87A}"/>
              </a:ext>
            </a:extLst>
          </p:cNvPr>
          <p:cNvSpPr txBox="1">
            <a:spLocks/>
          </p:cNvSpPr>
          <p:nvPr/>
        </p:nvSpPr>
        <p:spPr>
          <a:xfrm>
            <a:off x="2104365" y="4222074"/>
            <a:ext cx="8239486" cy="20708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Responses to the questions in the 2026 </a:t>
            </a:r>
            <a:r>
              <a:rPr lang="en-US" sz="2400" b="1" i="1" dirty="0">
                <a:solidFill>
                  <a:srgbClr val="4986BA"/>
                </a:solidFill>
              </a:rPr>
              <a:t>CAR</a:t>
            </a:r>
            <a:r>
              <a:rPr lang="en-US" sz="2400" b="1" dirty="0">
                <a:solidFill>
                  <a:srgbClr val="4986BA"/>
                </a:solidFill>
              </a:rPr>
              <a:t> and the discussions at WSC 2026 will help to frame the next steps with investigating changes and/or additional wording to NA literature from gender-specific language to gender-neutral and inclusive language.</a:t>
            </a:r>
            <a:br>
              <a:rPr lang="en-US" sz="2400" b="1" dirty="0">
                <a:solidFill>
                  <a:srgbClr val="4986BA"/>
                </a:solidFill>
              </a:rPr>
            </a:br>
            <a:r>
              <a:rPr lang="en-US" sz="2400" b="1" dirty="0">
                <a:solidFill>
                  <a:srgbClr val="4986BA"/>
                </a:solidFill>
              </a:rPr>
              <a:t> </a:t>
            </a:r>
          </a:p>
        </p:txBody>
      </p:sp>
    </p:spTree>
    <p:extLst>
      <p:ext uri="{BB962C8B-B14F-4D97-AF65-F5344CB8AC3E}">
        <p14:creationId xmlns:p14="http://schemas.microsoft.com/office/powerpoint/2010/main" val="263538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DRT/MAT—Helping Members Take Root</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399165" y="2054832"/>
            <a:ext cx="8933230"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572528"/>
                </a:solidFill>
              </a:rPr>
              <a:t>Our members differ on a number of issues related to DRT/MAT, but as a Fellowship we have consensus on the principle of the Third Tradition. </a:t>
            </a:r>
          </a:p>
          <a:p>
            <a:pPr marL="0" indent="0">
              <a:buNone/>
            </a:pPr>
            <a:endParaRPr lang="en-US" sz="3200" dirty="0">
              <a:solidFill>
                <a:srgbClr val="572528"/>
              </a:solidFill>
            </a:endParaRP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815309" y="1865330"/>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8" name="Picture 7" descr="A blue tree with roots in a circle&#10;&#10;Description automatically generated">
            <a:extLst>
              <a:ext uri="{FF2B5EF4-FFF2-40B4-BE49-F238E27FC236}">
                <a16:creationId xmlns:a16="http://schemas.microsoft.com/office/drawing/2014/main" id="{3D11C02C-9784-1DD5-DC9B-B6C774530957}"/>
              </a:ext>
            </a:extLst>
          </p:cNvPr>
          <p:cNvPicPr>
            <a:picLocks noChangeAspect="1"/>
          </p:cNvPicPr>
          <p:nvPr/>
        </p:nvPicPr>
        <p:blipFill>
          <a:blip r:embed="rId3"/>
          <a:stretch>
            <a:fillRect/>
          </a:stretch>
        </p:blipFill>
        <p:spPr>
          <a:xfrm>
            <a:off x="603749" y="577208"/>
            <a:ext cx="1313237" cy="1313237"/>
          </a:xfrm>
          <a:prstGeom prst="rect">
            <a:avLst/>
          </a:prstGeom>
        </p:spPr>
      </p:pic>
      <p:sp>
        <p:nvSpPr>
          <p:cNvPr id="5" name="Subtitle 2">
            <a:extLst>
              <a:ext uri="{FF2B5EF4-FFF2-40B4-BE49-F238E27FC236}">
                <a16:creationId xmlns:a16="http://schemas.microsoft.com/office/drawing/2014/main" id="{DC62BA44-CC6E-9714-BA71-CD364AD33431}"/>
              </a:ext>
            </a:extLst>
          </p:cNvPr>
          <p:cNvSpPr txBox="1">
            <a:spLocks/>
          </p:cNvSpPr>
          <p:nvPr/>
        </p:nvSpPr>
        <p:spPr>
          <a:xfrm>
            <a:off x="1969593" y="4034396"/>
            <a:ext cx="9595873" cy="1916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8: In the spirit of our Third Tradition, achieve a common understanding across the Fellowship of what it means to be an NA member and how to create the space for addicts to choose membership, regardless of how they found NA.</a:t>
            </a:r>
          </a:p>
          <a:p>
            <a:pPr marL="0" indent="0">
              <a:spcBef>
                <a:spcPts val="1600"/>
              </a:spcBef>
              <a:buNone/>
            </a:pPr>
            <a:r>
              <a:rPr lang="en-US" sz="2400" dirty="0">
                <a:solidFill>
                  <a:schemeClr val="accent5"/>
                </a:solidFill>
              </a:rPr>
              <a:t>Solution:</a:t>
            </a:r>
          </a:p>
          <a:p>
            <a:pPr>
              <a:spcBef>
                <a:spcPts val="0"/>
              </a:spcBef>
            </a:pPr>
            <a:r>
              <a:rPr lang="en-US" sz="2400" b="0" dirty="0">
                <a:solidFill>
                  <a:schemeClr val="accent5"/>
                </a:solidFill>
              </a:rPr>
              <a:t>Develop resources for groups and workshops on how to make members and potential members feel welcomed</a:t>
            </a:r>
            <a:r>
              <a:rPr lang="en-US" b="0" dirty="0"/>
              <a:t>.</a:t>
            </a:r>
            <a:endParaRPr lang="en-US" sz="2400" b="0" dirty="0">
              <a:solidFill>
                <a:schemeClr val="accent5"/>
              </a:solidFill>
            </a:endParaRPr>
          </a:p>
        </p:txBody>
      </p:sp>
    </p:spTree>
    <p:extLst>
      <p:ext uri="{BB962C8B-B14F-4D97-AF65-F5344CB8AC3E}">
        <p14:creationId xmlns:p14="http://schemas.microsoft.com/office/powerpoint/2010/main" val="156625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3"/>
            <a:ext cx="10905560" cy="2398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13</a:t>
            </a:r>
          </a:p>
          <a:p>
            <a:pPr marL="0" indent="0">
              <a:buFont typeface="Arial" panose="020B0604020202020204" pitchFamily="34" charset="0"/>
              <a:buNone/>
            </a:pPr>
            <a:r>
              <a:rPr lang="en-US" sz="3200" dirty="0">
                <a:solidFill>
                  <a:srgbClr val="572528"/>
                </a:solidFill>
              </a:rPr>
              <a:t>To approve the project plan for DRT/MAT—Helping Members Take Root</a:t>
            </a:r>
            <a:endParaRPr lang="en-US" sz="3200" dirty="0"/>
          </a:p>
        </p:txBody>
      </p:sp>
      <p:sp>
        <p:nvSpPr>
          <p:cNvPr id="4" name="Subtitle 2">
            <a:extLst>
              <a:ext uri="{FF2B5EF4-FFF2-40B4-BE49-F238E27FC236}">
                <a16:creationId xmlns:a16="http://schemas.microsoft.com/office/drawing/2014/main" id="{B5403D35-D733-A4C0-569E-DA61F24501BB}"/>
              </a:ext>
            </a:extLst>
          </p:cNvPr>
          <p:cNvSpPr txBox="1">
            <a:spLocks/>
          </p:cNvSpPr>
          <p:nvPr/>
        </p:nvSpPr>
        <p:spPr>
          <a:xfrm>
            <a:off x="2141644" y="5260489"/>
            <a:ext cx="8239486" cy="1597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Responses to the questions in the 2026 </a:t>
            </a:r>
            <a:r>
              <a:rPr lang="en-US" sz="2400" b="1" i="1" dirty="0">
                <a:solidFill>
                  <a:srgbClr val="4986BA"/>
                </a:solidFill>
              </a:rPr>
              <a:t>CAR</a:t>
            </a:r>
            <a:r>
              <a:rPr lang="en-US" sz="2400" b="1" dirty="0">
                <a:solidFill>
                  <a:srgbClr val="4986BA"/>
                </a:solidFill>
              </a:rPr>
              <a:t> and the discussions at WSC 2026 will help determine our next steps with this topic. </a:t>
            </a:r>
          </a:p>
        </p:txBody>
      </p:sp>
    </p:spTree>
    <p:extLst>
      <p:ext uri="{BB962C8B-B14F-4D97-AF65-F5344CB8AC3E}">
        <p14:creationId xmlns:p14="http://schemas.microsoft.com/office/powerpoint/2010/main" val="202826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Generational and </a:t>
            </a:r>
            <a:br>
              <a:rPr lang="en-US" sz="5400" dirty="0">
                <a:solidFill>
                  <a:srgbClr val="002060"/>
                </a:solidFill>
              </a:rPr>
            </a:br>
            <a:r>
              <a:rPr lang="en-US" sz="5400" dirty="0">
                <a:solidFill>
                  <a:srgbClr val="002060"/>
                </a:solidFill>
              </a:rPr>
              <a:t>Cultural Diversity</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183407" y="2488445"/>
            <a:ext cx="9652421"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This objective is about taking a step to more effectively reach our members. It does not address every audience or every need but is merely a beginning. </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EDF3C05-CBEC-8330-A6E4-2D26E35FCB7D}"/>
              </a:ext>
            </a:extLst>
          </p:cNvPr>
          <p:cNvPicPr>
            <a:picLocks noChangeAspect="1"/>
          </p:cNvPicPr>
          <p:nvPr/>
        </p:nvPicPr>
        <p:blipFill>
          <a:blip r:embed="rId3"/>
          <a:stretch>
            <a:fillRect/>
          </a:stretch>
        </p:blipFill>
        <p:spPr>
          <a:xfrm>
            <a:off x="578207" y="616449"/>
            <a:ext cx="1337679" cy="1239320"/>
          </a:xfrm>
          <a:prstGeom prst="rect">
            <a:avLst/>
          </a:prstGeom>
        </p:spPr>
      </p:pic>
      <p:sp>
        <p:nvSpPr>
          <p:cNvPr id="5" name="Subtitle 2">
            <a:extLst>
              <a:ext uri="{FF2B5EF4-FFF2-40B4-BE49-F238E27FC236}">
                <a16:creationId xmlns:a16="http://schemas.microsoft.com/office/drawing/2014/main" id="{7EA80F92-FF53-6677-44A2-652B47445BAA}"/>
              </a:ext>
            </a:extLst>
          </p:cNvPr>
          <p:cNvSpPr txBox="1">
            <a:spLocks/>
          </p:cNvSpPr>
          <p:nvPr/>
        </p:nvSpPr>
        <p:spPr>
          <a:xfrm>
            <a:off x="2273643" y="4893277"/>
            <a:ext cx="9156357" cy="1964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9: Continue to adapt communication methods and technology to meet a diverse membership’s preferences for engagement.</a:t>
            </a:r>
          </a:p>
        </p:txBody>
      </p:sp>
    </p:spTree>
    <p:extLst>
      <p:ext uri="{BB962C8B-B14F-4D97-AF65-F5344CB8AC3E}">
        <p14:creationId xmlns:p14="http://schemas.microsoft.com/office/powerpoint/2010/main" val="59195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91B0-2EA8-E503-A85C-5D933ABF48EE}"/>
              </a:ext>
            </a:extLst>
          </p:cNvPr>
          <p:cNvSpPr txBox="1">
            <a:spLocks/>
          </p:cNvSpPr>
          <p:nvPr/>
        </p:nvSpPr>
        <p:spPr>
          <a:xfrm rot="2706616">
            <a:off x="-315152" y="5293601"/>
            <a:ext cx="2732537" cy="986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dirty="0">
                <a:solidFill>
                  <a:srgbClr val="DB212E"/>
                </a:solidFill>
              </a:rPr>
              <a:t>2026 CAT </a:t>
            </a:r>
          </a:p>
        </p:txBody>
      </p:sp>
      <p:sp>
        <p:nvSpPr>
          <p:cNvPr id="4" name="Subtitle 2">
            <a:extLst>
              <a:ext uri="{FF2B5EF4-FFF2-40B4-BE49-F238E27FC236}">
                <a16:creationId xmlns:a16="http://schemas.microsoft.com/office/drawing/2014/main" id="{C60C8B98-8095-3853-5937-29CDECBC6B6B}"/>
              </a:ext>
            </a:extLst>
          </p:cNvPr>
          <p:cNvSpPr txBox="1">
            <a:spLocks/>
          </p:cNvSpPr>
          <p:nvPr/>
        </p:nvSpPr>
        <p:spPr>
          <a:xfrm>
            <a:off x="2820405" y="243542"/>
            <a:ext cx="8409249"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solidFill>
                  <a:srgbClr val="DB212E"/>
                </a:solidFill>
              </a:rPr>
              <a:t>This PowerPoint only covers the main points of the CAT</a:t>
            </a:r>
            <a:br>
              <a:rPr lang="en-US" sz="4800" dirty="0">
                <a:solidFill>
                  <a:srgbClr val="DB212E"/>
                </a:solidFill>
              </a:rPr>
            </a:br>
            <a:br>
              <a:rPr lang="en-US" sz="4800" dirty="0">
                <a:solidFill>
                  <a:srgbClr val="DB212E"/>
                </a:solidFill>
              </a:rPr>
            </a:br>
            <a:r>
              <a:rPr lang="en-US" sz="4800" dirty="0">
                <a:solidFill>
                  <a:srgbClr val="DB212E"/>
                </a:solidFill>
              </a:rPr>
              <a:t>Please visit</a:t>
            </a:r>
            <a:r>
              <a:rPr lang="en-US" sz="4800" dirty="0">
                <a:solidFill>
                  <a:srgbClr val="572528"/>
                </a:solidFill>
              </a:rPr>
              <a:t> </a:t>
            </a:r>
            <a:r>
              <a:rPr lang="en-US" sz="4800" dirty="0">
                <a:solidFill>
                  <a:srgbClr val="00B0F0"/>
                </a:solidFill>
              </a:rPr>
              <a:t>na.org/conference</a:t>
            </a:r>
            <a:br>
              <a:rPr lang="en-US" sz="4800" dirty="0">
                <a:solidFill>
                  <a:srgbClr val="572528"/>
                </a:solidFill>
              </a:rPr>
            </a:br>
            <a:r>
              <a:rPr lang="en-US" sz="4800" dirty="0">
                <a:solidFill>
                  <a:srgbClr val="DB212E"/>
                </a:solidFill>
              </a:rPr>
              <a:t>for the complete 2026 CAT, </a:t>
            </a:r>
            <a:br>
              <a:rPr lang="en-US" sz="4800" dirty="0">
                <a:solidFill>
                  <a:srgbClr val="DB212E"/>
                </a:solidFill>
              </a:rPr>
            </a:br>
            <a:r>
              <a:rPr lang="en-US" sz="4800" dirty="0">
                <a:solidFill>
                  <a:srgbClr val="DB212E"/>
                </a:solidFill>
              </a:rPr>
              <a:t>the </a:t>
            </a:r>
            <a:r>
              <a:rPr lang="en-US" sz="4800" i="1" dirty="0">
                <a:solidFill>
                  <a:srgbClr val="DB212E"/>
                </a:solidFill>
              </a:rPr>
              <a:t>Conference Agenda </a:t>
            </a:r>
            <a:br>
              <a:rPr lang="en-US" sz="4800" i="1" dirty="0">
                <a:solidFill>
                  <a:srgbClr val="DB212E"/>
                </a:solidFill>
              </a:rPr>
            </a:br>
            <a:r>
              <a:rPr lang="en-US" sz="4800" i="1" dirty="0">
                <a:solidFill>
                  <a:srgbClr val="DB212E"/>
                </a:solidFill>
              </a:rPr>
              <a:t>Report </a:t>
            </a:r>
            <a:r>
              <a:rPr lang="en-US" sz="4800" dirty="0">
                <a:solidFill>
                  <a:srgbClr val="DB212E"/>
                </a:solidFill>
              </a:rPr>
              <a:t>(</a:t>
            </a:r>
            <a:r>
              <a:rPr lang="en-US" sz="4800" i="1" dirty="0">
                <a:solidFill>
                  <a:srgbClr val="DB212E"/>
                </a:solidFill>
              </a:rPr>
              <a:t>CAR</a:t>
            </a:r>
            <a:r>
              <a:rPr lang="en-US" sz="4800" dirty="0">
                <a:solidFill>
                  <a:srgbClr val="DB212E"/>
                </a:solidFill>
              </a:rPr>
              <a:t>), and more </a:t>
            </a:r>
          </a:p>
          <a:p>
            <a:pPr marL="0" indent="0">
              <a:buFont typeface="Arial" panose="020B0604020202020204" pitchFamily="34" charset="0"/>
              <a:buNone/>
            </a:pPr>
            <a:endParaRPr lang="en-US" sz="4800" dirty="0">
              <a:solidFill>
                <a:srgbClr val="F16737"/>
              </a:solidFill>
            </a:endParaRPr>
          </a:p>
          <a:p>
            <a:pPr marL="742950" indent="-742950">
              <a:buFont typeface="Arial" panose="020B0604020202020204" pitchFamily="34" charset="0"/>
              <a:buAutoNum type="arabicPeriod"/>
            </a:pPr>
            <a:endParaRPr lang="en-US" sz="4000" dirty="0"/>
          </a:p>
        </p:txBody>
      </p:sp>
      <p:pic>
        <p:nvPicPr>
          <p:cNvPr id="6" name="Picture 5">
            <a:extLst>
              <a:ext uri="{FF2B5EF4-FFF2-40B4-BE49-F238E27FC236}">
                <a16:creationId xmlns:a16="http://schemas.microsoft.com/office/drawing/2014/main" id="{33A867C0-F89B-ED01-B461-9890C2974833}"/>
              </a:ext>
            </a:extLst>
          </p:cNvPr>
          <p:cNvPicPr>
            <a:picLocks noChangeAspect="1"/>
          </p:cNvPicPr>
          <p:nvPr/>
        </p:nvPicPr>
        <p:blipFill rotWithShape="1">
          <a:blip r:embed="rId3"/>
          <a:srcRect b="21493"/>
          <a:stretch/>
        </p:blipFill>
        <p:spPr>
          <a:xfrm>
            <a:off x="10434392" y="4492142"/>
            <a:ext cx="1542940" cy="1569858"/>
          </a:xfrm>
          <a:prstGeom prst="rect">
            <a:avLst/>
          </a:prstGeom>
        </p:spPr>
      </p:pic>
    </p:spTree>
    <p:extLst>
      <p:ext uri="{BB962C8B-B14F-4D97-AF65-F5344CB8AC3E}">
        <p14:creationId xmlns:p14="http://schemas.microsoft.com/office/powerpoint/2010/main" val="3687819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981CF90-E1A3-3F89-1F98-1957B5BCAA41}"/>
              </a:ext>
            </a:extLst>
          </p:cNvPr>
          <p:cNvSpPr txBox="1">
            <a:spLocks/>
          </p:cNvSpPr>
          <p:nvPr/>
        </p:nvSpPr>
        <p:spPr>
          <a:xfrm>
            <a:off x="1197089" y="207582"/>
            <a:ext cx="8509620" cy="5982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World Services is always making efforts to adapt and improve technology and communication, and this type of activity—adapting communication methods and technology—usually would not involve a project plan.</a:t>
            </a:r>
          </a:p>
          <a:p>
            <a:pPr marL="0" indent="0">
              <a:spcBef>
                <a:spcPts val="2200"/>
              </a:spcBef>
              <a:buFont typeface="Arial" panose="020B0604020202020204" pitchFamily="34" charset="0"/>
              <a:buNone/>
            </a:pPr>
            <a:r>
              <a:rPr lang="en-US" sz="3200" dirty="0">
                <a:solidFill>
                  <a:srgbClr val="572528"/>
                </a:solidFill>
              </a:rPr>
              <a:t>Initiating the NAWS social media accounts was not part of a formal project plan, for instance. But including this project plan in the CAT was in the interest of consistently paralleling the strategic plan objectives and the project plans. </a:t>
            </a:r>
            <a:endParaRPr lang="en-US" sz="3200" dirty="0"/>
          </a:p>
        </p:txBody>
      </p:sp>
      <p:pic>
        <p:nvPicPr>
          <p:cNvPr id="3" name="Picture 2" descr="A logo of a company&#10;&#10;Description automatically generated">
            <a:extLst>
              <a:ext uri="{FF2B5EF4-FFF2-40B4-BE49-F238E27FC236}">
                <a16:creationId xmlns:a16="http://schemas.microsoft.com/office/drawing/2014/main" id="{5749C144-33F7-B24B-00C5-FD4B3AAD9BCF}"/>
              </a:ext>
            </a:extLst>
          </p:cNvPr>
          <p:cNvPicPr>
            <a:picLocks noChangeAspect="1"/>
          </p:cNvPicPr>
          <p:nvPr/>
        </p:nvPicPr>
        <p:blipFill>
          <a:blip r:embed="rId3"/>
          <a:stretch>
            <a:fillRect/>
          </a:stretch>
        </p:blipFill>
        <p:spPr>
          <a:xfrm>
            <a:off x="9906000" y="4488961"/>
            <a:ext cx="2286000" cy="2286000"/>
          </a:xfrm>
          <a:prstGeom prst="rect">
            <a:avLst/>
          </a:prstGeom>
        </p:spPr>
      </p:pic>
    </p:spTree>
    <p:extLst>
      <p:ext uri="{BB962C8B-B14F-4D97-AF65-F5344CB8AC3E}">
        <p14:creationId xmlns:p14="http://schemas.microsoft.com/office/powerpoint/2010/main" val="327700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123474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14</a:t>
            </a:r>
          </a:p>
          <a:p>
            <a:pPr marL="0" indent="0">
              <a:buFont typeface="Arial" panose="020B0604020202020204" pitchFamily="34" charset="0"/>
              <a:buNone/>
            </a:pPr>
            <a:r>
              <a:rPr lang="en-US" sz="3200" dirty="0">
                <a:solidFill>
                  <a:srgbClr val="572528"/>
                </a:solidFill>
              </a:rPr>
              <a:t>To approve the project plan for Generational and Cultural Diversity</a:t>
            </a:r>
            <a:endParaRPr lang="en-US" sz="3200" dirty="0"/>
          </a:p>
        </p:txBody>
      </p:sp>
      <p:sp>
        <p:nvSpPr>
          <p:cNvPr id="5" name="Subtitle 2">
            <a:extLst>
              <a:ext uri="{FF2B5EF4-FFF2-40B4-BE49-F238E27FC236}">
                <a16:creationId xmlns:a16="http://schemas.microsoft.com/office/drawing/2014/main" id="{93819B1B-12F7-8B55-38C3-7075139D7ECD}"/>
              </a:ext>
            </a:extLst>
          </p:cNvPr>
          <p:cNvSpPr txBox="1">
            <a:spLocks/>
          </p:cNvSpPr>
          <p:nvPr/>
        </p:nvSpPr>
        <p:spPr>
          <a:xfrm>
            <a:off x="2055316" y="4125550"/>
            <a:ext cx="8968756" cy="24604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Possible project outcome from the strategic plan solutions include:</a:t>
            </a:r>
          </a:p>
          <a:p>
            <a:pPr marL="342900" indent="-342900">
              <a:spcBef>
                <a:spcPts val="600"/>
              </a:spcBef>
              <a:buFont typeface="Arial" panose="020B0604020202020204" pitchFamily="34" charset="0"/>
              <a:buChar char="•"/>
            </a:pPr>
            <a:r>
              <a:rPr lang="en-US" sz="2400" b="1" dirty="0">
                <a:solidFill>
                  <a:srgbClr val="4986BA"/>
                </a:solidFill>
              </a:rPr>
              <a:t>Gather input directly from younger members</a:t>
            </a:r>
          </a:p>
          <a:p>
            <a:pPr marL="342900" indent="-342900">
              <a:spcBef>
                <a:spcPts val="600"/>
              </a:spcBef>
              <a:buFont typeface="Arial" panose="020B0604020202020204" pitchFamily="34" charset="0"/>
              <a:buChar char="•"/>
            </a:pPr>
            <a:r>
              <a:rPr lang="en-US" sz="2400" b="1" dirty="0">
                <a:solidFill>
                  <a:srgbClr val="4986BA"/>
                </a:solidFill>
              </a:rPr>
              <a:t>Implementing a messaging app as an official form of World Service communication</a:t>
            </a:r>
          </a:p>
          <a:p>
            <a:pPr marL="342900" indent="-342900">
              <a:spcBef>
                <a:spcPts val="600"/>
              </a:spcBef>
              <a:buFont typeface="Arial" panose="020B0604020202020204" pitchFamily="34" charset="0"/>
              <a:buChar char="•"/>
            </a:pPr>
            <a:r>
              <a:rPr lang="en-US" sz="2400" b="1" dirty="0">
                <a:solidFill>
                  <a:srgbClr val="4986BA"/>
                </a:solidFill>
              </a:rPr>
              <a:t>Utilizing infographics and videos to convey pieces of information in reports</a:t>
            </a: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1048387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9AC9-481F-9D98-328D-E6A8F77886D2}"/>
              </a:ext>
            </a:extLst>
          </p:cNvPr>
          <p:cNvSpPr txBox="1">
            <a:spLocks/>
          </p:cNvSpPr>
          <p:nvPr/>
        </p:nvSpPr>
        <p:spPr>
          <a:xfrm>
            <a:off x="2085653" y="349320"/>
            <a:ext cx="9164549" cy="173633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400" dirty="0">
                <a:solidFill>
                  <a:srgbClr val="002060"/>
                </a:solidFill>
              </a:rPr>
              <a:t>Three-Year </a:t>
            </a:r>
            <a:br>
              <a:rPr lang="en-US" sz="5400" dirty="0">
                <a:solidFill>
                  <a:srgbClr val="002060"/>
                </a:solidFill>
              </a:rPr>
            </a:br>
            <a:r>
              <a:rPr lang="en-US" sz="5400" dirty="0">
                <a:solidFill>
                  <a:srgbClr val="002060"/>
                </a:solidFill>
              </a:rPr>
              <a:t>Conference Cycle</a:t>
            </a:r>
          </a:p>
        </p:txBody>
      </p:sp>
      <p:sp>
        <p:nvSpPr>
          <p:cNvPr id="3" name="Rounded Rectangle 2">
            <a:extLst>
              <a:ext uri="{FF2B5EF4-FFF2-40B4-BE49-F238E27FC236}">
                <a16:creationId xmlns:a16="http://schemas.microsoft.com/office/drawing/2014/main" id="{4CBA8D64-7859-FE3D-8492-B51601113BEF}"/>
              </a:ext>
            </a:extLst>
          </p:cNvPr>
          <p:cNvSpPr/>
          <p:nvPr/>
        </p:nvSpPr>
        <p:spPr>
          <a:xfrm>
            <a:off x="523981" y="380144"/>
            <a:ext cx="1479479" cy="1674688"/>
          </a:xfrm>
          <a:prstGeom prst="roundRect">
            <a:avLst/>
          </a:prstGeom>
          <a:solidFill>
            <a:srgbClr val="9DBCAC"/>
          </a:solidFill>
          <a:ln>
            <a:solidFill>
              <a:srgbClr val="E3D4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0567B96E-D2FD-C631-47A1-C893464F539D}"/>
              </a:ext>
            </a:extLst>
          </p:cNvPr>
          <p:cNvSpPr txBox="1">
            <a:spLocks/>
          </p:cNvSpPr>
          <p:nvPr/>
        </p:nvSpPr>
        <p:spPr>
          <a:xfrm>
            <a:off x="2098314" y="2204275"/>
            <a:ext cx="9466157" cy="1431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Objective 10 of the 2026–2029 Strategic Plan describes what there is to accomplish for this project.</a:t>
            </a:r>
          </a:p>
        </p:txBody>
      </p:sp>
      <p:cxnSp>
        <p:nvCxnSpPr>
          <p:cNvPr id="6" name="Straight Connector 5">
            <a:extLst>
              <a:ext uri="{FF2B5EF4-FFF2-40B4-BE49-F238E27FC236}">
                <a16:creationId xmlns:a16="http://schemas.microsoft.com/office/drawing/2014/main" id="{342F17AF-3A01-08BE-3048-E7CAFB093EFE}"/>
              </a:ext>
            </a:extLst>
          </p:cNvPr>
          <p:cNvCxnSpPr/>
          <p:nvPr/>
        </p:nvCxnSpPr>
        <p:spPr>
          <a:xfrm>
            <a:off x="2229492" y="1993186"/>
            <a:ext cx="8750157" cy="0"/>
          </a:xfrm>
          <a:prstGeom prst="line">
            <a:avLst/>
          </a:prstGeom>
          <a:ln w="60325">
            <a:solidFill>
              <a:srgbClr val="9DBCA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043F9F-A8ED-7762-DD4F-9C5C59FBA416}"/>
              </a:ext>
            </a:extLst>
          </p:cNvPr>
          <p:cNvPicPr>
            <a:picLocks noChangeAspect="1"/>
          </p:cNvPicPr>
          <p:nvPr/>
        </p:nvPicPr>
        <p:blipFill>
          <a:blip r:embed="rId3"/>
          <a:stretch>
            <a:fillRect/>
          </a:stretch>
        </p:blipFill>
        <p:spPr>
          <a:xfrm>
            <a:off x="603393" y="564151"/>
            <a:ext cx="1302820" cy="1326294"/>
          </a:xfrm>
          <a:prstGeom prst="rect">
            <a:avLst/>
          </a:prstGeom>
        </p:spPr>
      </p:pic>
      <p:sp>
        <p:nvSpPr>
          <p:cNvPr id="7" name="Subtitle 2">
            <a:extLst>
              <a:ext uri="{FF2B5EF4-FFF2-40B4-BE49-F238E27FC236}">
                <a16:creationId xmlns:a16="http://schemas.microsoft.com/office/drawing/2014/main" id="{D90DC219-6CFB-A81D-6105-62E8FD1D1D1D}"/>
              </a:ext>
            </a:extLst>
          </p:cNvPr>
          <p:cNvSpPr txBox="1">
            <a:spLocks/>
          </p:cNvSpPr>
          <p:nvPr/>
        </p:nvSpPr>
        <p:spPr>
          <a:xfrm>
            <a:off x="2457250" y="3656729"/>
            <a:ext cx="9408435" cy="1964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en-US" sz="2400" dirty="0">
                <a:solidFill>
                  <a:schemeClr val="accent5"/>
                </a:solidFill>
              </a:rPr>
              <a:t>OBJECTIVE 10: Further refine and describe the three-year conference cycle, including major meetings, policies, planning process, deadlines, and guidelines, so that participants are able to make an educated decision about whether to adopt a three-year cycle on an ongoing basis.</a:t>
            </a:r>
          </a:p>
        </p:txBody>
      </p:sp>
      <p:sp>
        <p:nvSpPr>
          <p:cNvPr id="8" name="Subtitle 2">
            <a:extLst>
              <a:ext uri="{FF2B5EF4-FFF2-40B4-BE49-F238E27FC236}">
                <a16:creationId xmlns:a16="http://schemas.microsoft.com/office/drawing/2014/main" id="{1F46DB50-F892-DBC1-E1C3-E13EDC09C5AF}"/>
              </a:ext>
            </a:extLst>
          </p:cNvPr>
          <p:cNvSpPr txBox="1">
            <a:spLocks/>
          </p:cNvSpPr>
          <p:nvPr/>
        </p:nvSpPr>
        <p:spPr>
          <a:xfrm>
            <a:off x="2086984" y="5583220"/>
            <a:ext cx="10105016" cy="1274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0" dirty="0">
                <a:solidFill>
                  <a:srgbClr val="572528"/>
                </a:solidFill>
              </a:rPr>
              <a:t>This is another example of a project that NAWS and the World Board cannot do alone. This will require time and energy from conference participants. </a:t>
            </a:r>
            <a:endParaRPr lang="en-US" b="0" dirty="0"/>
          </a:p>
        </p:txBody>
      </p:sp>
    </p:spTree>
    <p:extLst>
      <p:ext uri="{BB962C8B-B14F-4D97-AF65-F5344CB8AC3E}">
        <p14:creationId xmlns:p14="http://schemas.microsoft.com/office/powerpoint/2010/main" val="3771897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375208"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15</a:t>
            </a:r>
          </a:p>
          <a:p>
            <a:pPr marL="0" indent="0">
              <a:buFont typeface="Arial" panose="020B0604020202020204" pitchFamily="34" charset="0"/>
              <a:buNone/>
            </a:pPr>
            <a:r>
              <a:rPr lang="en-US" sz="3200" dirty="0">
                <a:solidFill>
                  <a:srgbClr val="572528"/>
                </a:solidFill>
              </a:rPr>
              <a:t>To approve the project plan for Three-Year Conference Cycle</a:t>
            </a:r>
            <a:endParaRPr lang="en-US" sz="3200" dirty="0"/>
          </a:p>
        </p:txBody>
      </p:sp>
      <p:sp>
        <p:nvSpPr>
          <p:cNvPr id="5" name="Subtitle 2">
            <a:extLst>
              <a:ext uri="{FF2B5EF4-FFF2-40B4-BE49-F238E27FC236}">
                <a16:creationId xmlns:a16="http://schemas.microsoft.com/office/drawing/2014/main" id="{B13412EB-E05B-2D19-3BA3-C9FEBADC293B}"/>
              </a:ext>
            </a:extLst>
          </p:cNvPr>
          <p:cNvSpPr txBox="1">
            <a:spLocks/>
          </p:cNvSpPr>
          <p:nvPr/>
        </p:nvSpPr>
        <p:spPr>
          <a:xfrm>
            <a:off x="774551" y="4221690"/>
            <a:ext cx="11080375" cy="24604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rgbClr val="4986BA"/>
                </a:solidFill>
              </a:rPr>
              <a:t>If approved, all solutions will be worked on:</a:t>
            </a:r>
          </a:p>
          <a:p>
            <a:pPr marL="342900" indent="-342900">
              <a:spcBef>
                <a:spcPts val="600"/>
              </a:spcBef>
              <a:buFont typeface="Arial" panose="020B0604020202020204" pitchFamily="34" charset="0"/>
              <a:buChar char="•"/>
            </a:pPr>
            <a:r>
              <a:rPr lang="en-US" sz="2400" b="1" dirty="0">
                <a:solidFill>
                  <a:srgbClr val="4986BA"/>
                </a:solidFill>
              </a:rPr>
              <a:t>Draft proposed descriptions and guidelines for a three-year conference cycle and include in a draft of </a:t>
            </a:r>
            <a:r>
              <a:rPr lang="en-US" sz="2400" b="1" i="1" dirty="0">
                <a:solidFill>
                  <a:srgbClr val="4986BA"/>
                </a:solidFill>
              </a:rPr>
              <a:t>GWSNA</a:t>
            </a:r>
            <a:r>
              <a:rPr lang="en-US" sz="2400" b="1" dirty="0">
                <a:solidFill>
                  <a:srgbClr val="4986BA"/>
                </a:solidFill>
              </a:rPr>
              <a:t> for conference decision. </a:t>
            </a:r>
          </a:p>
          <a:p>
            <a:pPr marL="342900" indent="-342900">
              <a:spcBef>
                <a:spcPts val="600"/>
              </a:spcBef>
              <a:buFont typeface="Arial" panose="020B0604020202020204" pitchFamily="34" charset="0"/>
              <a:buChar char="•"/>
            </a:pPr>
            <a:r>
              <a:rPr lang="en-US" sz="2400" b="1" dirty="0">
                <a:solidFill>
                  <a:srgbClr val="4986BA"/>
                </a:solidFill>
              </a:rPr>
              <a:t>Collect regional and zonal best practices adapting delegate terms to a three-year conference cycle</a:t>
            </a:r>
          </a:p>
          <a:p>
            <a:pPr marL="342900" indent="-342900">
              <a:spcBef>
                <a:spcPts val="600"/>
              </a:spcBef>
              <a:buFont typeface="Arial" panose="020B0604020202020204" pitchFamily="34" charset="0"/>
              <a:buChar char="•"/>
            </a:pPr>
            <a:r>
              <a:rPr lang="en-US" sz="2400" b="1" dirty="0">
                <a:solidFill>
                  <a:srgbClr val="4986BA"/>
                </a:solidFill>
              </a:rPr>
              <a:t>Evaluate and refine the collaborative planning process for ongoing implementation</a:t>
            </a:r>
          </a:p>
          <a:p>
            <a:pPr marL="342900" indent="-342900">
              <a:buFont typeface="Arial" panose="020B0604020202020204" pitchFamily="34" charset="0"/>
              <a:buChar char="•"/>
            </a:pPr>
            <a:endParaRPr lang="en-US" sz="2400" b="1" dirty="0">
              <a:solidFill>
                <a:srgbClr val="4986BA"/>
              </a:solidFill>
            </a:endParaRPr>
          </a:p>
          <a:p>
            <a:pPr marL="342900" indent="-342900">
              <a:buFont typeface="Arial" panose="020B0604020202020204" pitchFamily="34" charset="0"/>
              <a:buChar char="•"/>
            </a:pPr>
            <a:endParaRPr lang="en-US" sz="2400" b="1" dirty="0">
              <a:solidFill>
                <a:srgbClr val="4986BA"/>
              </a:solidFill>
            </a:endParaRPr>
          </a:p>
          <a:p>
            <a:endParaRPr lang="en-US" sz="3200" b="1" dirty="0">
              <a:solidFill>
                <a:srgbClr val="4986BA"/>
              </a:solidFill>
            </a:endParaRPr>
          </a:p>
        </p:txBody>
      </p:sp>
    </p:spTree>
    <p:extLst>
      <p:ext uri="{BB962C8B-B14F-4D97-AF65-F5344CB8AC3E}">
        <p14:creationId xmlns:p14="http://schemas.microsoft.com/office/powerpoint/2010/main" val="1684861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2026–2029 Proposed Budget</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506994" y="1269402"/>
            <a:ext cx="7544696" cy="29906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n-US" sz="3200" dirty="0"/>
              <a:t>Cover essay </a:t>
            </a:r>
          </a:p>
          <a:p>
            <a:pPr marL="914400" lvl="1" indent="-457200">
              <a:lnSpc>
                <a:spcPts val="3100"/>
              </a:lnSpc>
              <a:spcBef>
                <a:spcPts val="1200"/>
              </a:spcBef>
              <a:buFont typeface="Wingdings" pitchFamily="2" charset="2"/>
              <a:buChar char="ü"/>
            </a:pPr>
            <a:r>
              <a:rPr lang="en-US" sz="3000" dirty="0">
                <a:solidFill>
                  <a:srgbClr val="572528"/>
                </a:solidFill>
              </a:rPr>
              <a:t>explains the budget </a:t>
            </a:r>
          </a:p>
          <a:p>
            <a:pPr marL="914400" lvl="1" indent="-457200">
              <a:lnSpc>
                <a:spcPts val="3100"/>
              </a:lnSpc>
              <a:spcBef>
                <a:spcPts val="1200"/>
              </a:spcBef>
              <a:buFont typeface="Wingdings" pitchFamily="2" charset="2"/>
              <a:buChar char="ü"/>
            </a:pPr>
            <a:r>
              <a:rPr lang="en-US" sz="3000" dirty="0">
                <a:solidFill>
                  <a:srgbClr val="572528"/>
                </a:solidFill>
              </a:rPr>
              <a:t>terminology </a:t>
            </a:r>
          </a:p>
          <a:p>
            <a:pPr marL="914400" lvl="1" indent="-457200">
              <a:lnSpc>
                <a:spcPts val="3100"/>
              </a:lnSpc>
              <a:spcBef>
                <a:spcPts val="1200"/>
              </a:spcBef>
              <a:buFont typeface="Wingdings" pitchFamily="2" charset="2"/>
              <a:buChar char="ü"/>
            </a:pPr>
            <a:r>
              <a:rPr lang="en-US" sz="3000" dirty="0">
                <a:solidFill>
                  <a:srgbClr val="572528"/>
                </a:solidFill>
              </a:rPr>
              <a:t>categories</a:t>
            </a:r>
          </a:p>
          <a:p>
            <a:pPr marL="457200" indent="-457200">
              <a:lnSpc>
                <a:spcPts val="3100"/>
              </a:lnSpc>
              <a:spcBef>
                <a:spcPts val="1200"/>
              </a:spcBef>
              <a:buFont typeface="Arial" panose="020B0604020202020204" pitchFamily="34" charset="0"/>
              <a:buChar char="•"/>
            </a:pPr>
            <a:r>
              <a:rPr lang="en-US" sz="3200" dirty="0"/>
              <a:t>Proposed three-year budget</a:t>
            </a:r>
          </a:p>
          <a:p>
            <a:pPr marL="914400" lvl="1" indent="-457200">
              <a:lnSpc>
                <a:spcPts val="3100"/>
              </a:lnSpc>
              <a:spcBef>
                <a:spcPts val="1200"/>
              </a:spcBef>
              <a:buFont typeface="Wingdings" pitchFamily="2" charset="2"/>
              <a:buChar char="ü"/>
            </a:pPr>
            <a:endParaRPr lang="en-US" sz="2800" dirty="0">
              <a:solidFill>
                <a:srgbClr val="572528"/>
              </a:solidFill>
            </a:endParaRP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23-39</a:t>
            </a:r>
          </a:p>
        </p:txBody>
      </p:sp>
      <p:sp>
        <p:nvSpPr>
          <p:cNvPr id="3" name="TextBox 2">
            <a:extLst>
              <a:ext uri="{FF2B5EF4-FFF2-40B4-BE49-F238E27FC236}">
                <a16:creationId xmlns:a16="http://schemas.microsoft.com/office/drawing/2014/main" id="{A68DB0C2-3839-8AAA-F781-47183D300C85}"/>
              </a:ext>
            </a:extLst>
          </p:cNvPr>
          <p:cNvSpPr txBox="1"/>
          <p:nvPr/>
        </p:nvSpPr>
        <p:spPr>
          <a:xfrm>
            <a:off x="5076093" y="4919008"/>
            <a:ext cx="5068782" cy="1938992"/>
          </a:xfrm>
          <a:prstGeom prst="rect">
            <a:avLst/>
          </a:prstGeom>
          <a:noFill/>
        </p:spPr>
        <p:txBody>
          <a:bodyPr wrap="square" rtlCol="0">
            <a:spAutoFit/>
          </a:bodyPr>
          <a:lstStyle/>
          <a:p>
            <a:r>
              <a:rPr lang="en-US" sz="3000" dirty="0">
                <a:solidFill>
                  <a:schemeClr val="accent6"/>
                </a:solidFill>
              </a:rPr>
              <a:t>You can always email specific questions about the budget to wb@na.org </a:t>
            </a:r>
          </a:p>
          <a:p>
            <a:endParaRPr lang="en-US" sz="3000" dirty="0">
              <a:solidFill>
                <a:schemeClr val="accent6"/>
              </a:solidFill>
            </a:endParaRPr>
          </a:p>
        </p:txBody>
      </p:sp>
      <p:pic>
        <p:nvPicPr>
          <p:cNvPr id="4" name="Picture 3" descr="A globe with a black background&#10;&#10;Description automatically generated">
            <a:extLst>
              <a:ext uri="{FF2B5EF4-FFF2-40B4-BE49-F238E27FC236}">
                <a16:creationId xmlns:a16="http://schemas.microsoft.com/office/drawing/2014/main" id="{429E8485-D13B-2A3A-D2A1-21BC30F4055A}"/>
              </a:ext>
            </a:extLst>
          </p:cNvPr>
          <p:cNvPicPr>
            <a:picLocks noChangeAspect="1"/>
          </p:cNvPicPr>
          <p:nvPr/>
        </p:nvPicPr>
        <p:blipFill>
          <a:blip r:embed="rId3"/>
          <a:stretch>
            <a:fillRect/>
          </a:stretch>
        </p:blipFill>
        <p:spPr>
          <a:xfrm>
            <a:off x="9958549" y="4179161"/>
            <a:ext cx="1916928" cy="2424351"/>
          </a:xfrm>
          <a:prstGeom prst="rect">
            <a:avLst/>
          </a:prstGeom>
        </p:spPr>
      </p:pic>
    </p:spTree>
    <p:extLst>
      <p:ext uri="{BB962C8B-B14F-4D97-AF65-F5344CB8AC3E}">
        <p14:creationId xmlns:p14="http://schemas.microsoft.com/office/powerpoint/2010/main" val="3016391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3" y="277040"/>
            <a:ext cx="11522086" cy="52846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Understanding the Proposed Budget for 2026–2029</a:t>
            </a:r>
          </a:p>
          <a:p>
            <a:pPr marL="457200" indent="-274320">
              <a:lnSpc>
                <a:spcPts val="3100"/>
              </a:lnSpc>
              <a:spcBef>
                <a:spcPts val="1200"/>
              </a:spcBef>
              <a:buFont typeface="Arial" panose="020B0604020202020204" pitchFamily="34" charset="0"/>
              <a:buChar char="•"/>
            </a:pPr>
            <a:r>
              <a:rPr lang="en-US" sz="3000" dirty="0"/>
              <a:t>Budget covers 3 fiscal years</a:t>
            </a:r>
          </a:p>
          <a:p>
            <a:pPr marL="457200" indent="-274320">
              <a:lnSpc>
                <a:spcPts val="3100"/>
              </a:lnSpc>
              <a:spcBef>
                <a:spcPts val="1200"/>
              </a:spcBef>
              <a:buFont typeface="Arial" panose="020B0604020202020204" pitchFamily="34" charset="0"/>
              <a:buChar char="•"/>
            </a:pPr>
            <a:r>
              <a:rPr lang="en-US" sz="3000" dirty="0"/>
              <a:t>Introduction to the budget explains key accounting principles:</a:t>
            </a:r>
          </a:p>
          <a:p>
            <a:pPr marL="914400" lvl="1" indent="-457200">
              <a:lnSpc>
                <a:spcPts val="3100"/>
              </a:lnSpc>
              <a:spcBef>
                <a:spcPts val="1200"/>
              </a:spcBef>
              <a:buFont typeface="Wingdings" pitchFamily="2" charset="2"/>
              <a:buChar char="ü"/>
            </a:pPr>
            <a:r>
              <a:rPr lang="en-US" sz="2800" dirty="0">
                <a:solidFill>
                  <a:srgbClr val="572528"/>
                </a:solidFill>
              </a:rPr>
              <a:t>A budget is a forecast of income and expenditures for all NAWS offices and distribution centers</a:t>
            </a:r>
          </a:p>
          <a:p>
            <a:pPr marL="914400" lvl="1" indent="-457200">
              <a:lnSpc>
                <a:spcPts val="3100"/>
              </a:lnSpc>
              <a:spcBef>
                <a:spcPts val="1200"/>
              </a:spcBef>
              <a:buFont typeface="Wingdings" pitchFamily="2" charset="2"/>
              <a:buChar char="ü"/>
            </a:pPr>
            <a:r>
              <a:rPr lang="en-US" sz="2800" dirty="0">
                <a:solidFill>
                  <a:srgbClr val="572528"/>
                </a:solidFill>
              </a:rPr>
              <a:t>Figures are based on previous experience and priorities in the future</a:t>
            </a:r>
          </a:p>
          <a:p>
            <a:pPr marL="914400" lvl="1" indent="-457200">
              <a:lnSpc>
                <a:spcPts val="3100"/>
              </a:lnSpc>
              <a:spcBef>
                <a:spcPts val="1200"/>
              </a:spcBef>
              <a:buFont typeface="Wingdings" pitchFamily="2" charset="2"/>
              <a:buChar char="ü"/>
            </a:pPr>
            <a:r>
              <a:rPr lang="en-US" sz="2800" dirty="0">
                <a:solidFill>
                  <a:srgbClr val="572528"/>
                </a:solidFill>
              </a:rPr>
              <a:t>Budget contains actual income and expense figures for 2024 and 2025 (unaudited), along with projected expenses for 2027, 2028, and 2029</a:t>
            </a:r>
          </a:p>
        </p:txBody>
      </p:sp>
      <p:sp>
        <p:nvSpPr>
          <p:cNvPr id="12" name="TextBox 11">
            <a:extLst>
              <a:ext uri="{FF2B5EF4-FFF2-40B4-BE49-F238E27FC236}">
                <a16:creationId xmlns:a16="http://schemas.microsoft.com/office/drawing/2014/main" id="{E1D34FDA-94E8-81A5-BCB0-9908A4042A42}"/>
              </a:ext>
            </a:extLst>
          </p:cNvPr>
          <p:cNvSpPr txBox="1"/>
          <p:nvPr/>
        </p:nvSpPr>
        <p:spPr>
          <a:xfrm>
            <a:off x="5454128" y="5688134"/>
            <a:ext cx="6481394" cy="954107"/>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schemeClr val="accent6"/>
                </a:solidFill>
                <a:effectLst/>
                <a:uLnTx/>
                <a:uFillTx/>
                <a:latin typeface="+mj-lt"/>
                <a:ea typeface="+mn-ea"/>
                <a:cs typeface="+mn-cs"/>
              </a:rPr>
              <a:t>Pages 23–33 in the CAT answer most general questions</a:t>
            </a:r>
          </a:p>
        </p:txBody>
      </p:sp>
    </p:spTree>
    <p:extLst>
      <p:ext uri="{BB962C8B-B14F-4D97-AF65-F5344CB8AC3E}">
        <p14:creationId xmlns:p14="http://schemas.microsoft.com/office/powerpoint/2010/main" val="391939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2" y="277040"/>
            <a:ext cx="11758753"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Understanding the Proposed Budget for 2026–2029 </a:t>
            </a:r>
            <a:r>
              <a:rPr lang="en-US" sz="2400" i="1" spc="-80" dirty="0">
                <a:solidFill>
                  <a:srgbClr val="F16737"/>
                </a:solidFill>
              </a:rPr>
              <a:t>(continued)</a:t>
            </a:r>
          </a:p>
          <a:p>
            <a:pPr marL="457200" indent="-274320">
              <a:lnSpc>
                <a:spcPts val="3100"/>
              </a:lnSpc>
              <a:spcBef>
                <a:spcPts val="1200"/>
              </a:spcBef>
              <a:buFont typeface="Arial" panose="020B0604020202020204" pitchFamily="34" charset="0"/>
              <a:buChar char="•"/>
            </a:pPr>
            <a:r>
              <a:rPr lang="en-US" sz="3000" dirty="0"/>
              <a:t>Figures for 2024 and 2025 show excess revenue of cash activities only of $675,362 and $689,950 respectively</a:t>
            </a:r>
          </a:p>
          <a:p>
            <a:pPr marL="457200" indent="-274320">
              <a:lnSpc>
                <a:spcPts val="3100"/>
              </a:lnSpc>
              <a:spcBef>
                <a:spcPts val="1200"/>
              </a:spcBef>
              <a:buFont typeface="Arial" panose="020B0604020202020204" pitchFamily="34" charset="0"/>
              <a:buChar char="•"/>
            </a:pPr>
            <a:r>
              <a:rPr lang="en-US" sz="3000" dirty="0"/>
              <a:t>We had to rebuild reserves to prepare for major expenses, including:</a:t>
            </a:r>
          </a:p>
          <a:p>
            <a:pPr marL="1097280" lvl="1" indent="-457200">
              <a:lnSpc>
                <a:spcPts val="3100"/>
              </a:lnSpc>
              <a:spcBef>
                <a:spcPts val="300"/>
              </a:spcBef>
              <a:buFont typeface="Wingdings" pitchFamily="2" charset="2"/>
              <a:buChar char="ü"/>
            </a:pPr>
            <a:r>
              <a:rPr lang="en-US" sz="2600" dirty="0">
                <a:solidFill>
                  <a:srgbClr val="572528"/>
                </a:solidFill>
              </a:rPr>
              <a:t>Hosting WSC 2026</a:t>
            </a:r>
          </a:p>
          <a:p>
            <a:pPr marL="1097280" lvl="1" indent="-457200">
              <a:lnSpc>
                <a:spcPts val="3100"/>
              </a:lnSpc>
              <a:spcBef>
                <a:spcPts val="300"/>
              </a:spcBef>
              <a:buFont typeface="Wingdings" pitchFamily="2" charset="2"/>
              <a:buChar char="ü"/>
            </a:pPr>
            <a:r>
              <a:rPr lang="en-US" sz="2600" dirty="0">
                <a:solidFill>
                  <a:srgbClr val="572528"/>
                </a:solidFill>
              </a:rPr>
              <a:t>Updating computer infrastructure</a:t>
            </a:r>
          </a:p>
          <a:p>
            <a:pPr marL="1097280" lvl="1" indent="-457200">
              <a:lnSpc>
                <a:spcPts val="3100"/>
              </a:lnSpc>
              <a:spcBef>
                <a:spcPts val="300"/>
              </a:spcBef>
              <a:buFont typeface="Wingdings" pitchFamily="2" charset="2"/>
              <a:buChar char="ü"/>
            </a:pPr>
            <a:r>
              <a:rPr lang="en-US" sz="2600" dirty="0">
                <a:solidFill>
                  <a:srgbClr val="572528"/>
                </a:solidFill>
              </a:rPr>
              <a:t>Navigating WCNA 39</a:t>
            </a:r>
          </a:p>
          <a:p>
            <a:pPr marL="1097280" lvl="1" indent="-457200">
              <a:lnSpc>
                <a:spcPts val="3100"/>
              </a:lnSpc>
              <a:spcBef>
                <a:spcPts val="300"/>
              </a:spcBef>
              <a:buFont typeface="Wingdings" pitchFamily="2" charset="2"/>
              <a:buChar char="ü"/>
            </a:pPr>
            <a:r>
              <a:rPr lang="en-US" sz="2600" dirty="0">
                <a:solidFill>
                  <a:srgbClr val="572528"/>
                </a:solidFill>
              </a:rPr>
              <a:t>Replacing a few staff positions</a:t>
            </a:r>
          </a:p>
          <a:p>
            <a:pPr marL="1097280" lvl="1" indent="-457200">
              <a:lnSpc>
                <a:spcPts val="3100"/>
              </a:lnSpc>
              <a:spcBef>
                <a:spcPts val="300"/>
              </a:spcBef>
              <a:buFont typeface="Wingdings" pitchFamily="2" charset="2"/>
              <a:buChar char="ü"/>
            </a:pPr>
            <a:r>
              <a:rPr lang="en-US" sz="2600" dirty="0">
                <a:solidFill>
                  <a:srgbClr val="572528"/>
                </a:solidFill>
              </a:rPr>
              <a:t>Shifting to a more usable cloud-based </a:t>
            </a:r>
            <a:br>
              <a:rPr lang="en-US" sz="2600" dirty="0">
                <a:solidFill>
                  <a:srgbClr val="572528"/>
                </a:solidFill>
              </a:rPr>
            </a:br>
            <a:r>
              <a:rPr lang="en-US" sz="2600" dirty="0">
                <a:solidFill>
                  <a:srgbClr val="572528"/>
                </a:solidFill>
              </a:rPr>
              <a:t>financial enterprise</a:t>
            </a:r>
            <a:endParaRPr lang="en-US" sz="3000" dirty="0"/>
          </a:p>
          <a:p>
            <a:pPr marL="182880">
              <a:lnSpc>
                <a:spcPts val="3100"/>
              </a:lnSpc>
              <a:spcBef>
                <a:spcPts val="1200"/>
              </a:spcBef>
            </a:pPr>
            <a:endParaRPr lang="en-US" dirty="0"/>
          </a:p>
        </p:txBody>
      </p:sp>
      <p:pic>
        <p:nvPicPr>
          <p:cNvPr id="3" name="Picture 2" descr="A close-up of a television&#10;&#10;Description automatically generated">
            <a:extLst>
              <a:ext uri="{FF2B5EF4-FFF2-40B4-BE49-F238E27FC236}">
                <a16:creationId xmlns:a16="http://schemas.microsoft.com/office/drawing/2014/main" id="{7D9DC831-A011-E9FE-B1FC-D8654F6DF098}"/>
              </a:ext>
            </a:extLst>
          </p:cNvPr>
          <p:cNvPicPr>
            <a:picLocks noChangeAspect="1"/>
          </p:cNvPicPr>
          <p:nvPr/>
        </p:nvPicPr>
        <p:blipFill>
          <a:blip r:embed="rId3"/>
          <a:stretch>
            <a:fillRect/>
          </a:stretch>
        </p:blipFill>
        <p:spPr>
          <a:xfrm>
            <a:off x="8874369" y="3823203"/>
            <a:ext cx="2907323" cy="2865789"/>
          </a:xfrm>
          <a:prstGeom prst="rect">
            <a:avLst/>
          </a:prstGeom>
        </p:spPr>
      </p:pic>
    </p:spTree>
    <p:extLst>
      <p:ext uri="{BB962C8B-B14F-4D97-AF65-F5344CB8AC3E}">
        <p14:creationId xmlns:p14="http://schemas.microsoft.com/office/powerpoint/2010/main" val="27627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2" y="277040"/>
            <a:ext cx="11758753"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Understanding the Proposed Budget for 2026–2029 </a:t>
            </a:r>
            <a:r>
              <a:rPr lang="en-US" sz="2400" i="1" spc="-80" dirty="0">
                <a:solidFill>
                  <a:srgbClr val="F16737"/>
                </a:solidFill>
              </a:rPr>
              <a:t>(continued)</a:t>
            </a:r>
          </a:p>
          <a:p>
            <a:pPr marL="457200" indent="-274320">
              <a:lnSpc>
                <a:spcPts val="3100"/>
              </a:lnSpc>
              <a:spcBef>
                <a:spcPts val="1200"/>
              </a:spcBef>
              <a:buFont typeface="Arial" panose="020B0604020202020204" pitchFamily="34" charset="0"/>
              <a:buChar char="•"/>
            </a:pPr>
            <a:r>
              <a:rPr lang="en-US" sz="3000" dirty="0"/>
              <a:t>Preparing a budget involves evaluating previous financial experience and the global economic situation </a:t>
            </a:r>
          </a:p>
          <a:p>
            <a:pPr marL="457200" indent="-274320">
              <a:lnSpc>
                <a:spcPts val="3100"/>
              </a:lnSpc>
              <a:spcBef>
                <a:spcPts val="1200"/>
              </a:spcBef>
              <a:buFont typeface="Arial" panose="020B0604020202020204" pitchFamily="34" charset="0"/>
              <a:buChar char="•"/>
            </a:pPr>
            <a:r>
              <a:rPr lang="en-US" sz="3000" dirty="0"/>
              <a:t>Financial challenges in the pandemic provided valuable lessons for how to work smarter in the future</a:t>
            </a:r>
          </a:p>
          <a:p>
            <a:pPr marL="457200" indent="-274320">
              <a:lnSpc>
                <a:spcPts val="3100"/>
              </a:lnSpc>
              <a:spcBef>
                <a:spcPts val="1200"/>
              </a:spcBef>
              <a:buFont typeface="Arial" panose="020B0604020202020204" pitchFamily="34" charset="0"/>
              <a:buChar char="•"/>
            </a:pPr>
            <a:r>
              <a:rPr lang="en-US" sz="3000" dirty="0"/>
              <a:t>Demand for services continues to exceed income</a:t>
            </a:r>
          </a:p>
          <a:p>
            <a:pPr marL="457200" indent="-274320">
              <a:lnSpc>
                <a:spcPts val="3100"/>
              </a:lnSpc>
              <a:spcBef>
                <a:spcPts val="1200"/>
              </a:spcBef>
              <a:buFont typeface="Arial" panose="020B0604020202020204" pitchFamily="34" charset="0"/>
              <a:buChar char="•"/>
            </a:pPr>
            <a:r>
              <a:rPr lang="en-US" sz="3000" dirty="0"/>
              <a:t>We are projecting a deficit for the third year of the cycle, but not for the overall three-year budget</a:t>
            </a:r>
          </a:p>
          <a:p>
            <a:pPr marL="457200" indent="-274320">
              <a:lnSpc>
                <a:spcPts val="3100"/>
              </a:lnSpc>
              <a:spcBef>
                <a:spcPts val="1200"/>
              </a:spcBef>
              <a:buFont typeface="Arial" panose="020B0604020202020204" pitchFamily="34" charset="0"/>
              <a:buChar char="•"/>
            </a:pPr>
            <a:r>
              <a:rPr lang="en-US" sz="3000" dirty="0"/>
              <a:t>Resources are finite, but the need is infinite, so patience is appreciated</a:t>
            </a:r>
          </a:p>
        </p:txBody>
      </p:sp>
    </p:spTree>
    <p:extLst>
      <p:ext uri="{BB962C8B-B14F-4D97-AF65-F5344CB8AC3E}">
        <p14:creationId xmlns:p14="http://schemas.microsoft.com/office/powerpoint/2010/main" val="1411161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7C0426-2D31-14DE-04B9-FCF73C2AC391}"/>
              </a:ext>
            </a:extLst>
          </p:cNvPr>
          <p:cNvSpPr txBox="1">
            <a:spLocks/>
          </p:cNvSpPr>
          <p:nvPr/>
        </p:nvSpPr>
        <p:spPr>
          <a:xfrm>
            <a:off x="236023" y="277040"/>
            <a:ext cx="11339206"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What is different in this budget</a:t>
            </a:r>
            <a:endParaRPr lang="en-US" sz="2400" i="1" spc="-80" dirty="0">
              <a:solidFill>
                <a:srgbClr val="F16737"/>
              </a:solidFill>
            </a:endParaRPr>
          </a:p>
          <a:p>
            <a:pPr marL="457200" indent="-274320">
              <a:lnSpc>
                <a:spcPts val="3100"/>
              </a:lnSpc>
              <a:spcBef>
                <a:spcPts val="1200"/>
              </a:spcBef>
              <a:buFont typeface="Arial" panose="020B0604020202020204" pitchFamily="34" charset="0"/>
              <a:buChar char="•"/>
            </a:pPr>
            <a:r>
              <a:rPr lang="en-US" sz="3000" dirty="0"/>
              <a:t>Moved WSO Iran Income and expense and In House Production. </a:t>
            </a:r>
          </a:p>
          <a:p>
            <a:pPr marL="1097280" lvl="1" indent="-457200">
              <a:lnSpc>
                <a:spcPts val="3100"/>
              </a:lnSpc>
              <a:spcBef>
                <a:spcPts val="1200"/>
              </a:spcBef>
              <a:buFont typeface="Wingdings" pitchFamily="2" charset="2"/>
              <a:buChar char="ü"/>
            </a:pPr>
            <a:r>
              <a:rPr lang="en-US" sz="2800" dirty="0">
                <a:solidFill>
                  <a:srgbClr val="572528"/>
                </a:solidFill>
              </a:rPr>
              <a:t>In House Production line item was previously under Literature Production &amp; Distribution—can now be found under Other Inventory Cost of Goods Sold, which more accurately describes this expense.</a:t>
            </a:r>
          </a:p>
          <a:p>
            <a:pPr marL="1097280" lvl="1" indent="-457200">
              <a:lnSpc>
                <a:spcPts val="3100"/>
              </a:lnSpc>
              <a:spcBef>
                <a:spcPts val="1200"/>
              </a:spcBef>
              <a:buFont typeface="Wingdings" pitchFamily="2" charset="2"/>
              <a:buChar char="ü"/>
            </a:pPr>
            <a:r>
              <a:rPr lang="en-US" sz="2800" dirty="0">
                <a:solidFill>
                  <a:srgbClr val="572528"/>
                </a:solidFill>
              </a:rPr>
              <a:t>Income and expense for WSO Iran has been moved to the noncash items at the end of the budget (first did this in the 2025–2026 budget)—since there is no legal means to transfer money out of Iran, this better reflects our reality. </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3724112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47096F6-2D9E-9B93-7DC9-1E87AACC756D}"/>
              </a:ext>
            </a:extLst>
          </p:cNvPr>
          <p:cNvSpPr txBox="1">
            <a:spLocks/>
          </p:cNvSpPr>
          <p:nvPr/>
        </p:nvSpPr>
        <p:spPr>
          <a:xfrm>
            <a:off x="236022" y="277040"/>
            <a:ext cx="11780269"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82880">
              <a:lnSpc>
                <a:spcPts val="3100"/>
              </a:lnSpc>
              <a:spcBef>
                <a:spcPts val="1200"/>
              </a:spcBef>
            </a:pPr>
            <a:r>
              <a:rPr lang="en-US" sz="3600" dirty="0">
                <a:solidFill>
                  <a:srgbClr val="F16737"/>
                </a:solidFill>
              </a:rPr>
              <a:t>Fixed Operational Costs </a:t>
            </a:r>
            <a:r>
              <a:rPr lang="en-US" sz="3200" dirty="0"/>
              <a:t>are expenses that are ongoing, repeated or regular. </a:t>
            </a:r>
          </a:p>
          <a:p>
            <a:pPr marL="182880">
              <a:lnSpc>
                <a:spcPts val="3100"/>
              </a:lnSpc>
              <a:spcBef>
                <a:spcPts val="1200"/>
              </a:spcBef>
              <a:spcAft>
                <a:spcPts val="1200"/>
              </a:spcAft>
            </a:pPr>
            <a:r>
              <a:rPr lang="en-US" sz="3200" dirty="0"/>
              <a:t>They are divided into four categories:</a:t>
            </a:r>
          </a:p>
          <a:p>
            <a:pPr marL="1097280" lvl="1" indent="-457200">
              <a:lnSpc>
                <a:spcPts val="3100"/>
              </a:lnSpc>
              <a:spcBef>
                <a:spcPts val="1200"/>
              </a:spcBef>
              <a:buFont typeface="Courier New" panose="02070309020205020404" pitchFamily="49" charset="0"/>
              <a:buChar char="o"/>
            </a:pPr>
            <a:r>
              <a:rPr lang="en-US" sz="3000" dirty="0">
                <a:solidFill>
                  <a:srgbClr val="572528"/>
                </a:solidFill>
              </a:rPr>
              <a:t>Accounting—cost of annual audits and other professional services</a:t>
            </a:r>
          </a:p>
          <a:p>
            <a:pPr marL="1097280" lvl="1" indent="-457200">
              <a:lnSpc>
                <a:spcPts val="3100"/>
              </a:lnSpc>
              <a:spcBef>
                <a:spcPts val="1200"/>
              </a:spcBef>
              <a:buFont typeface="Courier New" panose="02070309020205020404" pitchFamily="49" charset="0"/>
              <a:buChar char="o"/>
            </a:pPr>
            <a:r>
              <a:rPr lang="en-US" sz="3000" dirty="0">
                <a:solidFill>
                  <a:srgbClr val="572528"/>
                </a:solidFill>
              </a:rPr>
              <a:t>Personnel—wages, salaries, taxes, health insurance, and other expenses associated with special workers in all five locations</a:t>
            </a:r>
          </a:p>
          <a:p>
            <a:pPr marL="1097280" lvl="1" indent="-457200">
              <a:lnSpc>
                <a:spcPts val="3100"/>
              </a:lnSpc>
              <a:spcBef>
                <a:spcPts val="1200"/>
              </a:spcBef>
              <a:buFont typeface="Courier New" panose="02070309020205020404" pitchFamily="49" charset="0"/>
              <a:buChar char="o"/>
            </a:pPr>
            <a:r>
              <a:rPr lang="en-US" sz="3000" dirty="0">
                <a:solidFill>
                  <a:srgbClr val="572528"/>
                </a:solidFill>
              </a:rPr>
              <a:t>Overhead—utilites, facility and equipment leases, and other costs</a:t>
            </a:r>
          </a:p>
          <a:p>
            <a:pPr marL="1097280" lvl="1" indent="-457200">
              <a:lnSpc>
                <a:spcPts val="3100"/>
              </a:lnSpc>
              <a:spcBef>
                <a:spcPts val="1200"/>
              </a:spcBef>
              <a:buFont typeface="Courier New" panose="02070309020205020404" pitchFamily="49" charset="0"/>
              <a:buChar char="o"/>
            </a:pPr>
            <a:r>
              <a:rPr lang="en-US" sz="3000" dirty="0">
                <a:solidFill>
                  <a:srgbClr val="572528"/>
                </a:solidFill>
              </a:rPr>
              <a:t>Technology—IT costs, including equipment and software</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233246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3816-BF7C-8E2B-37B8-882407EDF161}"/>
              </a:ext>
            </a:extLst>
          </p:cNvPr>
          <p:cNvSpPr txBox="1">
            <a:spLocks/>
          </p:cNvSpPr>
          <p:nvPr/>
        </p:nvSpPr>
        <p:spPr>
          <a:xfrm>
            <a:off x="347245" y="300941"/>
            <a:ext cx="12175696" cy="106770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6000" dirty="0">
                <a:solidFill>
                  <a:srgbClr val="572528"/>
                </a:solidFill>
              </a:rPr>
              <a:t>The CAT &amp; WSC 2026</a:t>
            </a:r>
          </a:p>
        </p:txBody>
      </p:sp>
      <p:sp>
        <p:nvSpPr>
          <p:cNvPr id="3" name="Rectangle 2">
            <a:extLst>
              <a:ext uri="{FF2B5EF4-FFF2-40B4-BE49-F238E27FC236}">
                <a16:creationId xmlns:a16="http://schemas.microsoft.com/office/drawing/2014/main" id="{780E6C9D-6282-98B4-5CB2-E649FC15493F}"/>
              </a:ext>
            </a:extLst>
          </p:cNvPr>
          <p:cNvSpPr/>
          <p:nvPr/>
        </p:nvSpPr>
        <p:spPr>
          <a:xfrm>
            <a:off x="1288616" y="1460812"/>
            <a:ext cx="10735744" cy="5111438"/>
          </a:xfrm>
          <a:prstGeom prst="rect">
            <a:avLst/>
          </a:prstGeom>
        </p:spPr>
        <p:txBody>
          <a:bodyPr wrap="square">
            <a:noAutofit/>
          </a:bodyPr>
          <a:lstStyle/>
          <a:p>
            <a:pPr>
              <a:spcBef>
                <a:spcPts val="900"/>
              </a:spcBef>
              <a:buClr>
                <a:srgbClr val="89BD4B"/>
              </a:buClr>
              <a:buSzPct val="105000"/>
            </a:pPr>
            <a:r>
              <a:rPr lang="en-US" sz="4600" b="1" dirty="0">
                <a:solidFill>
                  <a:srgbClr val="572528"/>
                </a:solidFill>
                <a:ea typeface="Lato" charset="0"/>
                <a:cs typeface="Arial" panose="020B0604020202020204" pitchFamily="34" charset="0"/>
              </a:rPr>
              <a:t>CAT items are considered during the </a:t>
            </a:r>
            <a:br>
              <a:rPr lang="en-US" sz="4600" b="1" dirty="0">
                <a:solidFill>
                  <a:srgbClr val="572528"/>
                </a:solidFill>
                <a:ea typeface="Lato" charset="0"/>
                <a:cs typeface="Arial" panose="020B0604020202020204" pitchFamily="34" charset="0"/>
              </a:rPr>
            </a:br>
            <a:r>
              <a:rPr lang="en-US" sz="4600" b="1" u="sng" dirty="0">
                <a:solidFill>
                  <a:srgbClr val="572528"/>
                </a:solidFill>
                <a:ea typeface="Lato" charset="0"/>
                <a:cs typeface="Arial" panose="020B0604020202020204" pitchFamily="34" charset="0"/>
              </a:rPr>
              <a:t>CAT-Related Discussion and Decisions session</a:t>
            </a:r>
          </a:p>
          <a:p>
            <a:pPr marL="914400" indent="-457200">
              <a:spcBef>
                <a:spcPts val="2100"/>
              </a:spcBef>
              <a:buClr>
                <a:srgbClr val="DB212E"/>
              </a:buClr>
              <a:buSzPct val="105000"/>
              <a:buFont typeface="Arial" panose="020B0604020202020204" pitchFamily="34" charset="0"/>
              <a:buChar char="•"/>
            </a:pPr>
            <a:r>
              <a:rPr lang="en-US" sz="3800" dirty="0">
                <a:solidFill>
                  <a:srgbClr val="572528"/>
                </a:solidFill>
                <a:ea typeface="Lato" charset="0"/>
                <a:cs typeface="Arial" panose="020B0604020202020204" pitchFamily="34" charset="0"/>
              </a:rPr>
              <a:t>Exceptions: </a:t>
            </a:r>
            <a:br>
              <a:rPr lang="en-US" sz="3800" dirty="0">
                <a:solidFill>
                  <a:srgbClr val="572528"/>
                </a:solidFill>
                <a:ea typeface="Lato" charset="0"/>
                <a:cs typeface="Arial" panose="020B0604020202020204" pitchFamily="34" charset="0"/>
              </a:rPr>
            </a:br>
            <a:r>
              <a:rPr lang="en-US" sz="3800" dirty="0">
                <a:solidFill>
                  <a:srgbClr val="572528"/>
                </a:solidFill>
                <a:ea typeface="Lato" charset="0"/>
                <a:cs typeface="Arial" panose="020B0604020202020204" pitchFamily="34" charset="0"/>
              </a:rPr>
              <a:t>Motions #19 &amp; 20 will be introduced at </a:t>
            </a:r>
            <a:br>
              <a:rPr lang="en-US" sz="3800" dirty="0">
                <a:solidFill>
                  <a:srgbClr val="572528"/>
                </a:solidFill>
                <a:ea typeface="Lato" charset="0"/>
                <a:cs typeface="Arial" panose="020B0604020202020204" pitchFamily="34" charset="0"/>
              </a:rPr>
            </a:br>
            <a:r>
              <a:rPr lang="en-US" sz="3800" dirty="0">
                <a:solidFill>
                  <a:srgbClr val="572528"/>
                </a:solidFill>
                <a:ea typeface="Lato" charset="0"/>
                <a:cs typeface="Arial" panose="020B0604020202020204" pitchFamily="34" charset="0"/>
              </a:rPr>
              <a:t>the beginning of the </a:t>
            </a:r>
            <a:r>
              <a:rPr lang="en-US" sz="3800" i="1" u="sng" dirty="0">
                <a:solidFill>
                  <a:srgbClr val="572528"/>
                </a:solidFill>
                <a:ea typeface="Lato" charset="0"/>
                <a:cs typeface="Arial" panose="020B0604020202020204" pitchFamily="34" charset="0"/>
              </a:rPr>
              <a:t>CAR</a:t>
            </a:r>
            <a:r>
              <a:rPr lang="en-US" sz="3800" u="sng" dirty="0">
                <a:solidFill>
                  <a:srgbClr val="572528"/>
                </a:solidFill>
                <a:ea typeface="Lato" charset="0"/>
                <a:cs typeface="Arial" panose="020B0604020202020204" pitchFamily="34" charset="0"/>
              </a:rPr>
              <a:t>-Related Discussion and Decisions session</a:t>
            </a:r>
            <a:endParaRPr lang="en-US" sz="38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marL="342900" indent="-342900">
              <a:spcBef>
                <a:spcPts val="900"/>
              </a:spcBef>
              <a:buClr>
                <a:srgbClr val="89BD4B"/>
              </a:buClr>
              <a:buSzPct val="105000"/>
              <a:buFont typeface="Wingdings" panose="05000000000000000000" pitchFamily="2" charset="2"/>
              <a:buChar char="ü"/>
            </a:pPr>
            <a:endParaRPr lang="en-US" sz="32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buClr>
                <a:srgbClr val="89BD4B"/>
              </a:buClr>
              <a:buSzPct val="105000"/>
            </a:pPr>
            <a:endParaRPr lang="en-US" sz="2600" b="1" dirty="0">
              <a:solidFill>
                <a:srgbClr val="572528"/>
              </a:solidFill>
              <a:effectLst>
                <a:outerShdw blurRad="38100" dist="38100" dir="2700000" algn="tl">
                  <a:srgbClr val="000000">
                    <a:alpha val="43137"/>
                  </a:srgbClr>
                </a:outerShdw>
              </a:effectLst>
              <a:latin typeface="Arial" panose="020B0604020202020204" pitchFamily="34" charset="0"/>
              <a:ea typeface="Lato" charset="0"/>
              <a:cs typeface="Arial" panose="020B0604020202020204" pitchFamily="34" charset="0"/>
            </a:endParaRPr>
          </a:p>
          <a:p>
            <a:pPr>
              <a:lnSpc>
                <a:spcPct val="114000"/>
              </a:lnSpc>
            </a:pPr>
            <a:endParaRPr lang="en-US" sz="2600" b="1" dirty="0">
              <a:solidFill>
                <a:srgbClr val="572528"/>
              </a:solidFill>
              <a:latin typeface="Arial" panose="020B0604020202020204" pitchFamily="34" charset="0"/>
              <a:ea typeface="Lato" charset="0"/>
              <a:cs typeface="Arial" panose="020B0604020202020204" pitchFamily="34" charset="0"/>
            </a:endParaRPr>
          </a:p>
        </p:txBody>
      </p:sp>
      <p:cxnSp>
        <p:nvCxnSpPr>
          <p:cNvPr id="4" name="Straight Connector 3">
            <a:extLst>
              <a:ext uri="{FF2B5EF4-FFF2-40B4-BE49-F238E27FC236}">
                <a16:creationId xmlns:a16="http://schemas.microsoft.com/office/drawing/2014/main" id="{E409D665-2F30-7253-D408-8BF298716036}"/>
              </a:ext>
            </a:extLst>
          </p:cNvPr>
          <p:cNvCxnSpPr>
            <a:cxnSpLocks/>
          </p:cNvCxnSpPr>
          <p:nvPr/>
        </p:nvCxnSpPr>
        <p:spPr>
          <a:xfrm>
            <a:off x="464895" y="1146148"/>
            <a:ext cx="11288741" cy="0"/>
          </a:xfrm>
          <a:prstGeom prst="line">
            <a:avLst/>
          </a:prstGeom>
          <a:ln w="31750">
            <a:solidFill>
              <a:srgbClr val="F167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11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47096F6-2D9E-9B93-7DC9-1E87AACC756D}"/>
              </a:ext>
            </a:extLst>
          </p:cNvPr>
          <p:cNvSpPr txBox="1">
            <a:spLocks/>
          </p:cNvSpPr>
          <p:nvPr/>
        </p:nvSpPr>
        <p:spPr>
          <a:xfrm>
            <a:off x="236023" y="277040"/>
            <a:ext cx="4701738" cy="5069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200" dirty="0">
                <a:solidFill>
                  <a:srgbClr val="F16737"/>
                </a:solidFill>
              </a:rPr>
              <a:t>Fixed Operational Costs are divided amongst four activity areas</a:t>
            </a:r>
          </a:p>
          <a:p>
            <a:pPr>
              <a:lnSpc>
                <a:spcPts val="3100"/>
              </a:lnSpc>
              <a:spcBef>
                <a:spcPts val="1200"/>
              </a:spcBef>
            </a:pPr>
            <a:r>
              <a:rPr lang="en-US" sz="3000" dirty="0"/>
              <a:t>Percentages of  the total amount of fixed costs are assigned to each area, based on the approximate amount of staff resources and building space needed </a:t>
            </a:r>
            <a:br>
              <a:rPr lang="en-US" sz="3000" dirty="0"/>
            </a:br>
            <a:r>
              <a:rPr lang="en-US" sz="3000" dirty="0"/>
              <a:t>for each activity  </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3" name="Picture 2">
            <a:extLst>
              <a:ext uri="{FF2B5EF4-FFF2-40B4-BE49-F238E27FC236}">
                <a16:creationId xmlns:a16="http://schemas.microsoft.com/office/drawing/2014/main" id="{2E36104A-500C-B319-31E3-D0224B64C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456" y="169228"/>
            <a:ext cx="7249814" cy="5626186"/>
          </a:xfrm>
          <a:prstGeom prst="rect">
            <a:avLst/>
          </a:prstGeom>
        </p:spPr>
      </p:pic>
      <p:sp>
        <p:nvSpPr>
          <p:cNvPr id="4" name="TextBox 3">
            <a:extLst>
              <a:ext uri="{FF2B5EF4-FFF2-40B4-BE49-F238E27FC236}">
                <a16:creationId xmlns:a16="http://schemas.microsoft.com/office/drawing/2014/main" id="{DBA94786-A026-A415-4A8B-2358BEA89553}"/>
              </a:ext>
            </a:extLst>
          </p:cNvPr>
          <p:cNvSpPr txBox="1"/>
          <p:nvPr/>
        </p:nvSpPr>
        <p:spPr>
          <a:xfrm>
            <a:off x="566056" y="5810941"/>
            <a:ext cx="11625944" cy="830997"/>
          </a:xfrm>
          <a:prstGeom prst="rect">
            <a:avLst/>
          </a:prstGeom>
          <a:noFill/>
        </p:spPr>
        <p:txBody>
          <a:bodyPr wrap="square" rtlCol="0">
            <a:spAutoFit/>
          </a:bodyPr>
          <a:lstStyle/>
          <a:p>
            <a:pPr lvl="1" algn="ctr">
              <a:defRPr/>
            </a:pPr>
            <a:r>
              <a:rPr lang="en-US" sz="2400" i="1" dirty="0">
                <a:solidFill>
                  <a:schemeClr val="accent6"/>
                </a:solidFill>
              </a:rPr>
              <a:t>Pages 23 to 33 of the CAT contain more information about each activity area, the operational costs categories, and other details of the budget.</a:t>
            </a:r>
          </a:p>
        </p:txBody>
      </p:sp>
      <p:cxnSp>
        <p:nvCxnSpPr>
          <p:cNvPr id="6" name="Straight Arrow Connector 5">
            <a:extLst>
              <a:ext uri="{FF2B5EF4-FFF2-40B4-BE49-F238E27FC236}">
                <a16:creationId xmlns:a16="http://schemas.microsoft.com/office/drawing/2014/main" id="{0361E8B5-E363-859B-8A7B-537CB8A5DD60}"/>
              </a:ext>
            </a:extLst>
          </p:cNvPr>
          <p:cNvCxnSpPr/>
          <p:nvPr/>
        </p:nvCxnSpPr>
        <p:spPr>
          <a:xfrm>
            <a:off x="1554480" y="1700784"/>
            <a:ext cx="3383280" cy="109728"/>
          </a:xfrm>
          <a:prstGeom prst="straightConnector1">
            <a:avLst/>
          </a:prstGeom>
          <a:ln w="60325">
            <a:solidFill>
              <a:srgbClr val="F167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724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48547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16</a:t>
            </a:r>
          </a:p>
          <a:p>
            <a:pPr marL="0" indent="0">
              <a:buFont typeface="Arial" panose="020B0604020202020204" pitchFamily="34" charset="0"/>
              <a:buNone/>
            </a:pPr>
            <a:r>
              <a:rPr lang="en-US" sz="3200" dirty="0">
                <a:solidFill>
                  <a:srgbClr val="572528"/>
                </a:solidFill>
              </a:rPr>
              <a:t>To approve the 2026–2029 Narcotics Anonymous World Services, Inc., Budget.</a:t>
            </a:r>
            <a:endParaRPr lang="en-US" sz="3200" dirty="0"/>
          </a:p>
        </p:txBody>
      </p:sp>
    </p:spTree>
    <p:extLst>
      <p:ext uri="{BB962C8B-B14F-4D97-AF65-F5344CB8AC3E}">
        <p14:creationId xmlns:p14="http://schemas.microsoft.com/office/powerpoint/2010/main" val="1186668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WSC Seating Report</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232934" y="1172046"/>
            <a:ext cx="8959066" cy="38708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n-US" sz="3000" dirty="0"/>
              <a:t>Seating report from the World Board</a:t>
            </a:r>
          </a:p>
          <a:p>
            <a:pPr marL="457200" indent="-457200">
              <a:lnSpc>
                <a:spcPts val="3100"/>
              </a:lnSpc>
              <a:spcBef>
                <a:spcPts val="1200"/>
              </a:spcBef>
              <a:buFont typeface="Arial" panose="020B0604020202020204" pitchFamily="34" charset="0"/>
              <a:buChar char="•"/>
            </a:pPr>
            <a:r>
              <a:rPr lang="en-US" sz="3000" dirty="0"/>
              <a:t>Information from regions requesting seating</a:t>
            </a:r>
          </a:p>
          <a:p>
            <a:pPr marL="457200" indent="-457200">
              <a:lnSpc>
                <a:spcPts val="3100"/>
              </a:lnSpc>
              <a:spcBef>
                <a:spcPts val="1200"/>
              </a:spcBef>
              <a:buFont typeface="Arial" panose="020B0604020202020204" pitchFamily="34" charset="0"/>
              <a:buChar char="•"/>
            </a:pPr>
            <a:endParaRPr lang="en-US" sz="3000" dirty="0"/>
          </a:p>
          <a:p>
            <a:pPr marL="457200" indent="-457200">
              <a:lnSpc>
                <a:spcPts val="3100"/>
              </a:lnSpc>
              <a:spcBef>
                <a:spcPts val="1200"/>
              </a:spcBef>
              <a:buFont typeface="Arial" panose="020B0604020202020204" pitchFamily="34" charset="0"/>
              <a:buChar char="•"/>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40-66</a:t>
            </a:r>
          </a:p>
        </p:txBody>
      </p:sp>
      <p:sp>
        <p:nvSpPr>
          <p:cNvPr id="3" name="Text Placeholder 2">
            <a:extLst>
              <a:ext uri="{FF2B5EF4-FFF2-40B4-BE49-F238E27FC236}">
                <a16:creationId xmlns:a16="http://schemas.microsoft.com/office/drawing/2014/main" id="{62D92147-0D63-2C03-2819-8E2F5EEC7937}"/>
              </a:ext>
            </a:extLst>
          </p:cNvPr>
          <p:cNvSpPr txBox="1">
            <a:spLocks/>
          </p:cNvSpPr>
          <p:nvPr/>
        </p:nvSpPr>
        <p:spPr>
          <a:xfrm>
            <a:off x="4172712" y="2377440"/>
            <a:ext cx="8019288" cy="33924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000" dirty="0">
                <a:solidFill>
                  <a:srgbClr val="F16737"/>
                </a:solidFill>
              </a:rPr>
              <a:t>Two regions applied for conference seating.</a:t>
            </a:r>
          </a:p>
          <a:p>
            <a:pPr>
              <a:lnSpc>
                <a:spcPts val="3100"/>
              </a:lnSpc>
              <a:spcBef>
                <a:spcPts val="1200"/>
              </a:spcBef>
            </a:pPr>
            <a:r>
              <a:rPr lang="en-US" sz="3000" dirty="0">
                <a:solidFill>
                  <a:srgbClr val="F16737"/>
                </a:solidFill>
              </a:rPr>
              <a:t>At the 2025 Interim WSC, a motion passed to not utilize a seating workgroup for the 2023–2026 cycle.</a:t>
            </a:r>
          </a:p>
          <a:p>
            <a:pPr>
              <a:lnSpc>
                <a:spcPts val="3100"/>
              </a:lnSpc>
              <a:spcBef>
                <a:spcPts val="1200"/>
              </a:spcBef>
            </a:pPr>
            <a:r>
              <a:rPr lang="en-US" sz="3000" dirty="0">
                <a:solidFill>
                  <a:srgbClr val="F16737"/>
                </a:solidFill>
              </a:rPr>
              <a:t>The World Board reviewed the material and determined both regions meet the criteria for seating new regions from </a:t>
            </a:r>
            <a:r>
              <a:rPr lang="en-US" sz="3000" i="1" dirty="0">
                <a:solidFill>
                  <a:srgbClr val="F16737"/>
                </a:solidFill>
              </a:rPr>
              <a:t>A Guide to World Service in NA</a:t>
            </a:r>
            <a:r>
              <a:rPr lang="en-US" sz="3000" dirty="0">
                <a:solidFill>
                  <a:srgbClr val="F16737"/>
                </a:solidFill>
              </a:rPr>
              <a:t> (</a:t>
            </a:r>
            <a:r>
              <a:rPr lang="en-US" sz="3000" i="1" dirty="0">
                <a:solidFill>
                  <a:srgbClr val="F16737"/>
                </a:solidFill>
              </a:rPr>
              <a:t>GWSNA</a:t>
            </a:r>
            <a:r>
              <a:rPr lang="en-US" sz="3000" dirty="0">
                <a:solidFill>
                  <a:srgbClr val="F16737"/>
                </a:solidFill>
              </a:rPr>
              <a:t>).</a:t>
            </a:r>
          </a:p>
        </p:txBody>
      </p:sp>
    </p:spTree>
    <p:extLst>
      <p:ext uri="{BB962C8B-B14F-4D97-AF65-F5344CB8AC3E}">
        <p14:creationId xmlns:p14="http://schemas.microsoft.com/office/powerpoint/2010/main" val="2966294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9648325-BB61-7910-EC7E-9986C6512F13}"/>
              </a:ext>
            </a:extLst>
          </p:cNvPr>
          <p:cNvSpPr txBox="1">
            <a:spLocks/>
          </p:cNvSpPr>
          <p:nvPr/>
        </p:nvSpPr>
        <p:spPr>
          <a:xfrm>
            <a:off x="236022" y="277040"/>
            <a:ext cx="11660322" cy="5069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000" dirty="0"/>
              <a:t>The World Board has decided to adopt a neutral position and refrain from forwarding any recommendations for seating.</a:t>
            </a:r>
          </a:p>
          <a:p>
            <a:pPr>
              <a:lnSpc>
                <a:spcPts val="3100"/>
              </a:lnSpc>
              <a:spcBef>
                <a:spcPts val="1200"/>
              </a:spcBef>
            </a:pPr>
            <a:r>
              <a:rPr lang="en-US" sz="3000" dirty="0"/>
              <a:t>Based on the experience from previous conference cycles, conference participants would probably put forward motions to seat one, or both, of these regions. </a:t>
            </a:r>
          </a:p>
          <a:p>
            <a:pPr>
              <a:lnSpc>
                <a:spcPts val="3100"/>
              </a:lnSpc>
              <a:spcBef>
                <a:spcPts val="1200"/>
              </a:spcBef>
            </a:pPr>
            <a:r>
              <a:rPr lang="en-US" sz="3000" dirty="0"/>
              <a:t>With that in mind the World Board has decided to include motions to seat each region in the Conference Approval Track (CAT) material. </a:t>
            </a:r>
          </a:p>
          <a:p>
            <a:pPr algn="ctr">
              <a:lnSpc>
                <a:spcPts val="3100"/>
              </a:lnSpc>
              <a:spcBef>
                <a:spcPts val="1200"/>
              </a:spcBef>
            </a:pPr>
            <a:r>
              <a:rPr lang="en-US" sz="3000" dirty="0">
                <a:solidFill>
                  <a:srgbClr val="F16737"/>
                </a:solidFill>
              </a:rPr>
              <a:t>This does not represent a recommendation from the </a:t>
            </a:r>
            <a:br>
              <a:rPr lang="en-US" sz="3000" dirty="0">
                <a:solidFill>
                  <a:srgbClr val="F16737"/>
                </a:solidFill>
              </a:rPr>
            </a:br>
            <a:r>
              <a:rPr lang="en-US" sz="3000" dirty="0">
                <a:solidFill>
                  <a:srgbClr val="F16737"/>
                </a:solidFill>
              </a:rPr>
              <a:t>World Board to seat either region, simply a mechanism to allow the conference to make decisions. </a:t>
            </a:r>
          </a:p>
        </p:txBody>
      </p:sp>
      <p:sp>
        <p:nvSpPr>
          <p:cNvPr id="3" name="Text Placeholder 2">
            <a:extLst>
              <a:ext uri="{FF2B5EF4-FFF2-40B4-BE49-F238E27FC236}">
                <a16:creationId xmlns:a16="http://schemas.microsoft.com/office/drawing/2014/main" id="{F795663B-05AF-BB2A-7D70-1187F65D90EE}"/>
              </a:ext>
            </a:extLst>
          </p:cNvPr>
          <p:cNvSpPr txBox="1">
            <a:spLocks/>
          </p:cNvSpPr>
          <p:nvPr/>
        </p:nvSpPr>
        <p:spPr>
          <a:xfrm>
            <a:off x="1545336" y="5166360"/>
            <a:ext cx="10201656" cy="18322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b="0" dirty="0"/>
              <a:t>Please see the Seating Report in the CAT (pages 40-66) for the requests from each region, background and recent conference decisions regarding seating, and  the </a:t>
            </a:r>
            <a:r>
              <a:rPr lang="en-US" b="0" i="1" dirty="0"/>
              <a:t>GWSNA</a:t>
            </a:r>
            <a:r>
              <a:rPr lang="en-US" b="0" dirty="0"/>
              <a:t> criteria for seating new regions at the WSC.</a:t>
            </a:r>
          </a:p>
        </p:txBody>
      </p:sp>
    </p:spTree>
    <p:extLst>
      <p:ext uri="{BB962C8B-B14F-4D97-AF65-F5344CB8AC3E}">
        <p14:creationId xmlns:p14="http://schemas.microsoft.com/office/powerpoint/2010/main" val="2516898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782362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17</a:t>
            </a:r>
          </a:p>
          <a:p>
            <a:pPr marL="0" indent="0">
              <a:buFont typeface="Arial" panose="020B0604020202020204" pitchFamily="34" charset="0"/>
              <a:buNone/>
            </a:pPr>
            <a:r>
              <a:rPr lang="en-US" sz="3200" dirty="0">
                <a:solidFill>
                  <a:srgbClr val="572528"/>
                </a:solidFill>
              </a:rPr>
              <a:t>To seat Afghanistan Region</a:t>
            </a:r>
            <a:endParaRPr lang="en-US" sz="3200" dirty="0"/>
          </a:p>
        </p:txBody>
      </p:sp>
    </p:spTree>
    <p:extLst>
      <p:ext uri="{BB962C8B-B14F-4D97-AF65-F5344CB8AC3E}">
        <p14:creationId xmlns:p14="http://schemas.microsoft.com/office/powerpoint/2010/main" val="1232835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7823622"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18</a:t>
            </a:r>
          </a:p>
          <a:p>
            <a:pPr marL="0" indent="0">
              <a:buFont typeface="Arial" panose="020B0604020202020204" pitchFamily="34" charset="0"/>
              <a:buNone/>
            </a:pPr>
            <a:r>
              <a:rPr lang="en-US" sz="3200" dirty="0">
                <a:solidFill>
                  <a:srgbClr val="572528"/>
                </a:solidFill>
              </a:rPr>
              <a:t>To seat Region 10 Brazil</a:t>
            </a:r>
            <a:endParaRPr lang="en-US" sz="3200" dirty="0"/>
          </a:p>
        </p:txBody>
      </p:sp>
    </p:spTree>
    <p:extLst>
      <p:ext uri="{BB962C8B-B14F-4D97-AF65-F5344CB8AC3E}">
        <p14:creationId xmlns:p14="http://schemas.microsoft.com/office/powerpoint/2010/main" val="1173639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100" dirty="0"/>
              <a:t>Proposed Process Changes for WSC</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334787" y="1491976"/>
            <a:ext cx="9008533" cy="4530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2400"/>
              </a:spcBef>
            </a:pPr>
            <a:r>
              <a:rPr lang="en-US" sz="3200" dirty="0"/>
              <a:t>Every conference, participants make decisions about WSC processes. </a:t>
            </a:r>
          </a:p>
          <a:p>
            <a:pPr>
              <a:lnSpc>
                <a:spcPts val="3100"/>
              </a:lnSpc>
              <a:spcBef>
                <a:spcPts val="2400"/>
              </a:spcBef>
            </a:pPr>
            <a:r>
              <a:rPr lang="en-US" sz="3200" dirty="0"/>
              <a:t>The World Board is offering 2 motions to change conference policy. </a:t>
            </a:r>
          </a:p>
          <a:p>
            <a:pPr marL="457200" indent="-457200">
              <a:lnSpc>
                <a:spcPts val="3100"/>
              </a:lnSpc>
              <a:spcBef>
                <a:spcPts val="2400"/>
              </a:spcBef>
              <a:buFont typeface="Arial" panose="020B0604020202020204" pitchFamily="34" charset="0"/>
              <a:buChar char="•"/>
            </a:pPr>
            <a:r>
              <a:rPr lang="en-US" sz="3200" dirty="0"/>
              <a:t>Roll call votes</a:t>
            </a:r>
          </a:p>
          <a:p>
            <a:pPr marL="457200" indent="-457200">
              <a:lnSpc>
                <a:spcPts val="3100"/>
              </a:lnSpc>
              <a:spcBef>
                <a:spcPts val="2400"/>
              </a:spcBef>
              <a:buFont typeface="Arial" panose="020B0604020202020204" pitchFamily="34" charset="0"/>
              <a:buChar char="•"/>
            </a:pPr>
            <a:r>
              <a:rPr lang="en-US" sz="3200" dirty="0"/>
              <a:t>Reconsidering a decision</a:t>
            </a:r>
          </a:p>
          <a:p>
            <a:pPr>
              <a:lnSpc>
                <a:spcPts val="3100"/>
              </a:lnSpc>
              <a:spcBef>
                <a:spcPts val="1200"/>
              </a:spcBef>
            </a:pPr>
            <a:endParaRPr lang="en-US" sz="3000" dirty="0"/>
          </a:p>
          <a:p>
            <a:pPr>
              <a:lnSpc>
                <a:spcPts val="3100"/>
              </a:lnSpc>
              <a:spcBef>
                <a:spcPts val="1200"/>
              </a:spcBef>
            </a:pPr>
            <a:endParaRPr lang="en-US" sz="3000" dirty="0"/>
          </a:p>
          <a:p>
            <a:pPr marL="457200" indent="-457200">
              <a:lnSpc>
                <a:spcPts val="3100"/>
              </a:lnSpc>
              <a:spcBef>
                <a:spcPts val="1200"/>
              </a:spcBef>
              <a:buFont typeface="Arial" panose="020B0604020202020204" pitchFamily="34" charset="0"/>
              <a:buChar char="•"/>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67-69</a:t>
            </a:r>
          </a:p>
        </p:txBody>
      </p:sp>
    </p:spTree>
    <p:extLst>
      <p:ext uri="{BB962C8B-B14F-4D97-AF65-F5344CB8AC3E}">
        <p14:creationId xmlns:p14="http://schemas.microsoft.com/office/powerpoint/2010/main" val="113335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236022" y="277040"/>
            <a:ext cx="11780269"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4000" dirty="0">
                <a:solidFill>
                  <a:srgbClr val="DB212E"/>
                </a:solidFill>
              </a:rPr>
              <a:t>Roll-Call Votes:</a:t>
            </a:r>
          </a:p>
          <a:p>
            <a:pPr marL="457200" indent="-274320">
              <a:lnSpc>
                <a:spcPct val="100000"/>
              </a:lnSpc>
              <a:spcBef>
                <a:spcPts val="1200"/>
              </a:spcBef>
              <a:buFont typeface="Arial" panose="020B0604020202020204" pitchFamily="34" charset="0"/>
              <a:buChar char="•"/>
            </a:pPr>
            <a:r>
              <a:rPr lang="en-US" sz="3200" dirty="0"/>
              <a:t>Roll call votes seem antiquated with the modernized electronic decision making tools that are used at the WSC today</a:t>
            </a:r>
          </a:p>
          <a:p>
            <a:pPr marL="457200" indent="-274320">
              <a:lnSpc>
                <a:spcPct val="100000"/>
              </a:lnSpc>
              <a:spcBef>
                <a:spcPts val="1200"/>
              </a:spcBef>
              <a:buFont typeface="Arial" panose="020B0604020202020204" pitchFamily="34" charset="0"/>
              <a:buChar char="•"/>
            </a:pPr>
            <a:r>
              <a:rPr lang="en-US" sz="3200" dirty="0"/>
              <a:t>The roll call vote has been used minimally since 2000. </a:t>
            </a:r>
            <a:br>
              <a:rPr lang="en-US" sz="3200" dirty="0"/>
            </a:br>
            <a:r>
              <a:rPr lang="en-US" sz="3200" dirty="0"/>
              <a:t>The last roll call vote was used once in 2008.</a:t>
            </a:r>
          </a:p>
          <a:p>
            <a:pPr marL="457200" indent="-274320">
              <a:lnSpc>
                <a:spcPct val="100000"/>
              </a:lnSpc>
              <a:spcBef>
                <a:spcPts val="1200"/>
              </a:spcBef>
              <a:buFont typeface="Arial" panose="020B0604020202020204" pitchFamily="34" charset="0"/>
              <a:buChar char="•"/>
            </a:pPr>
            <a:r>
              <a:rPr lang="en-US" sz="3200" dirty="0"/>
              <a:t>Electronic voting gives an exact count and accurate representation of those participating in each vote. </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4" name="Picture 3" descr="A green check mark in a square&#10;&#10;Description automatically generated">
            <a:extLst>
              <a:ext uri="{FF2B5EF4-FFF2-40B4-BE49-F238E27FC236}">
                <a16:creationId xmlns:a16="http://schemas.microsoft.com/office/drawing/2014/main" id="{F701A524-0874-1FA8-DC93-AA1751BA0F37}"/>
              </a:ext>
            </a:extLst>
          </p:cNvPr>
          <p:cNvPicPr>
            <a:picLocks noChangeAspect="1"/>
          </p:cNvPicPr>
          <p:nvPr/>
        </p:nvPicPr>
        <p:blipFill>
          <a:blip r:embed="rId3"/>
          <a:stretch>
            <a:fillRect/>
          </a:stretch>
        </p:blipFill>
        <p:spPr>
          <a:xfrm>
            <a:off x="9736015" y="4589723"/>
            <a:ext cx="2303585" cy="2440703"/>
          </a:xfrm>
          <a:prstGeom prst="rect">
            <a:avLst/>
          </a:prstGeom>
        </p:spPr>
      </p:pic>
    </p:spTree>
    <p:extLst>
      <p:ext uri="{BB962C8B-B14F-4D97-AF65-F5344CB8AC3E}">
        <p14:creationId xmlns:p14="http://schemas.microsoft.com/office/powerpoint/2010/main" val="2418573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162046" y="4288000"/>
            <a:ext cx="1578142" cy="62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n-US" sz="3000" b="0" dirty="0">
                <a:solidFill>
                  <a:srgbClr val="C00000"/>
                </a:solidFill>
              </a:rPr>
              <a:t>delete</a:t>
            </a:r>
            <a:endParaRPr lang="en-US" sz="3200" b="0" dirty="0">
              <a:solidFill>
                <a:srgbClr val="C00000"/>
              </a:solidFill>
            </a:endParaRPr>
          </a:p>
        </p:txBody>
      </p:sp>
      <p:sp>
        <p:nvSpPr>
          <p:cNvPr id="4" name="Left Bracket 3">
            <a:extLst>
              <a:ext uri="{FF2B5EF4-FFF2-40B4-BE49-F238E27FC236}">
                <a16:creationId xmlns:a16="http://schemas.microsoft.com/office/drawing/2014/main" id="{B99513A8-BE9E-19B7-FF43-E6BC5377CA89}"/>
              </a:ext>
            </a:extLst>
          </p:cNvPr>
          <p:cNvSpPr/>
          <p:nvPr/>
        </p:nvSpPr>
        <p:spPr>
          <a:xfrm>
            <a:off x="1628083" y="3534363"/>
            <a:ext cx="344244" cy="2958353"/>
          </a:xfrm>
          <a:prstGeom prst="leftBracket">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ubtitle 2">
            <a:extLst>
              <a:ext uri="{FF2B5EF4-FFF2-40B4-BE49-F238E27FC236}">
                <a16:creationId xmlns:a16="http://schemas.microsoft.com/office/drawing/2014/main" id="{DCAF70FC-9A24-4232-2B87-9E98644ED694}"/>
              </a:ext>
            </a:extLst>
          </p:cNvPr>
          <p:cNvSpPr txBox="1">
            <a:spLocks/>
          </p:cNvSpPr>
          <p:nvPr/>
        </p:nvSpPr>
        <p:spPr>
          <a:xfrm>
            <a:off x="863186" y="1576822"/>
            <a:ext cx="11104696" cy="1501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19</a:t>
            </a:r>
          </a:p>
          <a:p>
            <a:pPr marL="0" indent="0">
              <a:buFont typeface="Arial" panose="020B0604020202020204" pitchFamily="34" charset="0"/>
              <a:buNone/>
            </a:pPr>
            <a:r>
              <a:rPr lang="en-US" sz="3200" dirty="0">
                <a:solidFill>
                  <a:srgbClr val="572528"/>
                </a:solidFill>
              </a:rPr>
              <a:t>To reflect current practice by removing “roll call votes” from </a:t>
            </a:r>
            <a:r>
              <a:rPr lang="en-US" sz="3200" i="1" dirty="0">
                <a:solidFill>
                  <a:srgbClr val="572528"/>
                </a:solidFill>
              </a:rPr>
              <a:t>GWSNA</a:t>
            </a:r>
            <a:r>
              <a:rPr lang="en-US" sz="3200" dirty="0">
                <a:solidFill>
                  <a:srgbClr val="572528"/>
                </a:solidFill>
              </a:rPr>
              <a:t> (pg. 68)</a:t>
            </a:r>
          </a:p>
          <a:p>
            <a:pPr marL="0" indent="0">
              <a:buFont typeface="Arial" panose="020B0604020202020204" pitchFamily="34" charset="0"/>
              <a:buNone/>
            </a:pPr>
            <a:endParaRPr lang="en-US" sz="3200" dirty="0">
              <a:solidFill>
                <a:srgbClr val="572528"/>
              </a:solidFill>
            </a:endParaRPr>
          </a:p>
        </p:txBody>
      </p:sp>
      <p:sp>
        <p:nvSpPr>
          <p:cNvPr id="6" name="Subtitle 2">
            <a:extLst>
              <a:ext uri="{FF2B5EF4-FFF2-40B4-BE49-F238E27FC236}">
                <a16:creationId xmlns:a16="http://schemas.microsoft.com/office/drawing/2014/main" id="{A8A1E8BD-AC95-04E3-DC79-57BC91DA4334}"/>
              </a:ext>
            </a:extLst>
          </p:cNvPr>
          <p:cNvSpPr txBox="1">
            <a:spLocks/>
          </p:cNvSpPr>
          <p:nvPr/>
        </p:nvSpPr>
        <p:spPr>
          <a:xfrm>
            <a:off x="1372893" y="3620389"/>
            <a:ext cx="10553252" cy="3376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0">
              <a:spcBef>
                <a:spcPts val="2200"/>
              </a:spcBef>
              <a:buFont typeface="Arial" panose="020B0604020202020204" pitchFamily="34" charset="0"/>
              <a:buNone/>
            </a:pPr>
            <a:r>
              <a:rPr lang="en-US" dirty="0">
                <a:solidFill>
                  <a:srgbClr val="C00000"/>
                </a:solidFill>
              </a:rPr>
              <a:t>Roll call vote - Any member can request a roll call vote. Upon recognizing the request, the facilitator will ask the body. If the decision is in support of a roll call vote, the facilitator calls the name of each participant registered at the most recent roll call. When called, the participant responds by stating either “yes,” “no,” “abstain,” or “present and not voting.”</a:t>
            </a:r>
          </a:p>
          <a:p>
            <a:pPr marL="0" indent="0">
              <a:buFont typeface="Arial" panose="020B0604020202020204" pitchFamily="34" charset="0"/>
              <a:buNone/>
            </a:pPr>
            <a:endParaRPr lang="en-US" dirty="0">
              <a:solidFill>
                <a:srgbClr val="C00000"/>
              </a:solidFill>
            </a:endParaRPr>
          </a:p>
        </p:txBody>
      </p:sp>
    </p:spTree>
    <p:extLst>
      <p:ext uri="{BB962C8B-B14F-4D97-AF65-F5344CB8AC3E}">
        <p14:creationId xmlns:p14="http://schemas.microsoft.com/office/powerpoint/2010/main" val="2478381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879677" y="277040"/>
            <a:ext cx="9282896"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4000" dirty="0">
                <a:solidFill>
                  <a:srgbClr val="DB212E"/>
                </a:solidFill>
              </a:rPr>
              <a:t>Reconsidering a Decision:</a:t>
            </a:r>
          </a:p>
          <a:p>
            <a:pPr marL="457200" indent="-274320">
              <a:lnSpc>
                <a:spcPct val="100000"/>
              </a:lnSpc>
              <a:spcBef>
                <a:spcPts val="1200"/>
              </a:spcBef>
              <a:buFont typeface="Arial" panose="020B0604020202020204" pitchFamily="34" charset="0"/>
              <a:buChar char="•"/>
            </a:pPr>
            <a:r>
              <a:rPr lang="en-US" sz="3200" dirty="0"/>
              <a:t>There are times when, after a motion is decided by the conference, new information may come to light. </a:t>
            </a:r>
          </a:p>
          <a:p>
            <a:pPr marL="457200" indent="-274320">
              <a:lnSpc>
                <a:spcPct val="100000"/>
              </a:lnSpc>
              <a:spcBef>
                <a:spcPts val="1200"/>
              </a:spcBef>
              <a:buFont typeface="Arial" panose="020B0604020202020204" pitchFamily="34" charset="0"/>
              <a:buChar char="•"/>
            </a:pPr>
            <a:r>
              <a:rPr lang="en-US" sz="3200" dirty="0"/>
              <a:t>This motion would allow the Cofacilitators the option to reopen discussion.</a:t>
            </a:r>
          </a:p>
          <a:p>
            <a:pPr marL="457200" indent="-274320">
              <a:lnSpc>
                <a:spcPct val="100000"/>
              </a:lnSpc>
              <a:spcBef>
                <a:spcPts val="1200"/>
              </a:spcBef>
              <a:buFont typeface="Arial" panose="020B0604020202020204" pitchFamily="34" charset="0"/>
              <a:buChar char="•"/>
            </a:pPr>
            <a:r>
              <a:rPr lang="en-US" sz="3200" dirty="0"/>
              <a:t>And their decision can always be appealed by the body.</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pic>
        <p:nvPicPr>
          <p:cNvPr id="3" name="Picture 2" descr="A phone booth with glass windows&#10;&#10;Description automatically generated">
            <a:extLst>
              <a:ext uri="{FF2B5EF4-FFF2-40B4-BE49-F238E27FC236}">
                <a16:creationId xmlns:a16="http://schemas.microsoft.com/office/drawing/2014/main" id="{561F57BA-7C2E-E9D2-5132-D4A11BE17E8C}"/>
              </a:ext>
            </a:extLst>
          </p:cNvPr>
          <p:cNvPicPr>
            <a:picLocks noChangeAspect="1"/>
          </p:cNvPicPr>
          <p:nvPr/>
        </p:nvPicPr>
        <p:blipFill>
          <a:blip r:embed="rId3"/>
          <a:stretch>
            <a:fillRect/>
          </a:stretch>
        </p:blipFill>
        <p:spPr>
          <a:xfrm>
            <a:off x="9760210" y="3445425"/>
            <a:ext cx="1622898" cy="3131045"/>
          </a:xfrm>
          <a:prstGeom prst="rect">
            <a:avLst/>
          </a:prstGeom>
        </p:spPr>
      </p:pic>
    </p:spTree>
    <p:extLst>
      <p:ext uri="{BB962C8B-B14F-4D97-AF65-F5344CB8AC3E}">
        <p14:creationId xmlns:p14="http://schemas.microsoft.com/office/powerpoint/2010/main" val="284686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2026–2029 Proposed Project Plans</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232934" y="996594"/>
            <a:ext cx="8959066" cy="4530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ts val="3100"/>
              </a:lnSpc>
              <a:spcBef>
                <a:spcPts val="1200"/>
              </a:spcBef>
              <a:buFont typeface="Arial" panose="020B0604020202020204" pitchFamily="34" charset="0"/>
              <a:buChar char="•"/>
            </a:pPr>
            <a:r>
              <a:rPr lang="en-US" sz="3000" dirty="0"/>
              <a:t>2 PR projects</a:t>
            </a:r>
          </a:p>
          <a:p>
            <a:pPr marL="457200" indent="-457200">
              <a:lnSpc>
                <a:spcPts val="3100"/>
              </a:lnSpc>
              <a:spcBef>
                <a:spcPts val="1200"/>
              </a:spcBef>
              <a:buFont typeface="Arial" panose="020B0604020202020204" pitchFamily="34" charset="0"/>
              <a:buChar char="•"/>
            </a:pPr>
            <a:r>
              <a:rPr lang="en-US" sz="3000" dirty="0"/>
              <a:t>2 literature projects</a:t>
            </a:r>
          </a:p>
          <a:p>
            <a:pPr marL="457200" indent="-457200">
              <a:lnSpc>
                <a:spcPts val="3100"/>
              </a:lnSpc>
              <a:spcBef>
                <a:spcPts val="1200"/>
              </a:spcBef>
              <a:buFont typeface="Arial" panose="020B0604020202020204" pitchFamily="34" charset="0"/>
              <a:buChar char="•"/>
            </a:pPr>
            <a:r>
              <a:rPr lang="en-US" sz="3000" dirty="0"/>
              <a:t>A project about Issue Discussion Topics (IDTs)</a:t>
            </a:r>
          </a:p>
          <a:p>
            <a:pPr marL="457200" indent="-457200">
              <a:lnSpc>
                <a:spcPts val="3100"/>
              </a:lnSpc>
              <a:spcBef>
                <a:spcPts val="1200"/>
              </a:spcBef>
              <a:buFont typeface="Arial" panose="020B0604020202020204" pitchFamily="34" charset="0"/>
              <a:buChar char="•"/>
            </a:pPr>
            <a:r>
              <a:rPr lang="en-US" sz="3000" dirty="0"/>
              <a:t>A service material project</a:t>
            </a:r>
          </a:p>
          <a:p>
            <a:pPr marL="457200" indent="-457200">
              <a:lnSpc>
                <a:spcPts val="3100"/>
              </a:lnSpc>
              <a:spcBef>
                <a:spcPts val="1200"/>
              </a:spcBef>
              <a:buFont typeface="Arial" panose="020B0604020202020204" pitchFamily="34" charset="0"/>
              <a:buChar char="•"/>
            </a:pPr>
            <a:r>
              <a:rPr lang="en-US" sz="3000" dirty="0"/>
              <a:t>A project on safety and belonging/gender-neutral language</a:t>
            </a:r>
          </a:p>
          <a:p>
            <a:pPr marL="457200" indent="-457200">
              <a:lnSpc>
                <a:spcPts val="3100"/>
              </a:lnSpc>
              <a:spcBef>
                <a:spcPts val="1200"/>
              </a:spcBef>
              <a:buFont typeface="Arial" panose="020B0604020202020204" pitchFamily="34" charset="0"/>
              <a:buChar char="•"/>
            </a:pPr>
            <a:r>
              <a:rPr lang="en-US" sz="3000" dirty="0"/>
              <a:t>A project on DRT/MAT—helping members take root</a:t>
            </a:r>
          </a:p>
          <a:p>
            <a:pPr marL="457200" indent="-457200">
              <a:lnSpc>
                <a:spcPts val="3100"/>
              </a:lnSpc>
              <a:spcBef>
                <a:spcPts val="1200"/>
              </a:spcBef>
              <a:buFont typeface="Arial" panose="020B0604020202020204" pitchFamily="34" charset="0"/>
              <a:buChar char="•"/>
            </a:pPr>
            <a:r>
              <a:rPr lang="en-US" sz="3000" dirty="0"/>
              <a:t>A project on generational and cultural diversity</a:t>
            </a:r>
          </a:p>
          <a:p>
            <a:pPr marL="457200" indent="-457200">
              <a:lnSpc>
                <a:spcPts val="3100"/>
              </a:lnSpc>
              <a:spcBef>
                <a:spcPts val="1200"/>
              </a:spcBef>
              <a:buFont typeface="Arial" panose="020B0604020202020204" pitchFamily="34" charset="0"/>
              <a:buChar char="•"/>
            </a:pPr>
            <a:r>
              <a:rPr lang="en-US" sz="3000" dirty="0"/>
              <a:t>A project on the three-year conference cycle</a:t>
            </a: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6-22</a:t>
            </a:r>
          </a:p>
        </p:txBody>
      </p:sp>
      <p:sp>
        <p:nvSpPr>
          <p:cNvPr id="9" name="TextBox 8">
            <a:extLst>
              <a:ext uri="{FF2B5EF4-FFF2-40B4-BE49-F238E27FC236}">
                <a16:creationId xmlns:a16="http://schemas.microsoft.com/office/drawing/2014/main" id="{506658A8-0F52-0969-53B4-44FC06723AF6}"/>
              </a:ext>
            </a:extLst>
          </p:cNvPr>
          <p:cNvSpPr txBox="1"/>
          <p:nvPr/>
        </p:nvSpPr>
        <p:spPr>
          <a:xfrm>
            <a:off x="455338" y="1698834"/>
            <a:ext cx="2941983" cy="1692771"/>
          </a:xfrm>
          <a:prstGeom prst="rect">
            <a:avLst/>
          </a:prstGeom>
          <a:noFill/>
        </p:spPr>
        <p:txBody>
          <a:bodyPr wrap="square" rtlCol="0">
            <a:spAutoFit/>
          </a:bodyPr>
          <a:lstStyle/>
          <a:p>
            <a:r>
              <a:rPr lang="en-US" sz="2600" dirty="0">
                <a:solidFill>
                  <a:schemeClr val="accent6"/>
                </a:solidFill>
              </a:rPr>
              <a:t>The </a:t>
            </a:r>
            <a:r>
              <a:rPr lang="en-US" sz="2600" i="1" dirty="0">
                <a:solidFill>
                  <a:schemeClr val="accent6"/>
                </a:solidFill>
              </a:rPr>
              <a:t>CAR</a:t>
            </a:r>
            <a:r>
              <a:rPr lang="en-US" sz="2600" dirty="0">
                <a:solidFill>
                  <a:schemeClr val="accent6"/>
                </a:solidFill>
              </a:rPr>
              <a:t> Survey results will help guide these decisions</a:t>
            </a:r>
          </a:p>
        </p:txBody>
      </p:sp>
    </p:spTree>
    <p:extLst>
      <p:ext uri="{BB962C8B-B14F-4D97-AF65-F5344CB8AC3E}">
        <p14:creationId xmlns:p14="http://schemas.microsoft.com/office/powerpoint/2010/main" val="374186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C25458D-9F31-CEEA-912B-CE5BE6A4CDF9}"/>
              </a:ext>
            </a:extLst>
          </p:cNvPr>
          <p:cNvSpPr txBox="1">
            <a:spLocks/>
          </p:cNvSpPr>
          <p:nvPr/>
        </p:nvSpPr>
        <p:spPr>
          <a:xfrm>
            <a:off x="1407617" y="3481493"/>
            <a:ext cx="10553252" cy="3376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0">
              <a:spcBef>
                <a:spcPts val="2200"/>
              </a:spcBef>
              <a:buFont typeface="Arial" panose="020B0604020202020204" pitchFamily="34" charset="0"/>
              <a:buNone/>
            </a:pPr>
            <a:r>
              <a:rPr lang="en-US" dirty="0">
                <a:solidFill>
                  <a:srgbClr val="C00000"/>
                </a:solidFill>
              </a:rPr>
              <a:t>12. A participant may request a decision to be reconsidered, during the same business session (</a:t>
            </a:r>
            <a:r>
              <a:rPr lang="en-US" i="1" dirty="0">
                <a:solidFill>
                  <a:srgbClr val="C00000"/>
                </a:solidFill>
              </a:rPr>
              <a:t>CAR</a:t>
            </a:r>
            <a:r>
              <a:rPr lang="en-US" dirty="0">
                <a:solidFill>
                  <a:srgbClr val="C00000"/>
                </a:solidFill>
              </a:rPr>
              <a:t>-related decisions, CAT-related decisions, etc.), provided that the participant was on the side reflected in the final decision and new information has been brought that was not available in the original discussion of the item for decision. The decision to reopen discussion on the item in question is at the discretion of the Cofacilitators.</a:t>
            </a:r>
          </a:p>
        </p:txBody>
      </p:sp>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1" y="1237729"/>
            <a:ext cx="11071425" cy="2153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20</a:t>
            </a:r>
          </a:p>
          <a:p>
            <a:pPr marL="0" indent="0">
              <a:buFont typeface="Arial" panose="020B0604020202020204" pitchFamily="34" charset="0"/>
              <a:buNone/>
            </a:pPr>
            <a:r>
              <a:rPr lang="en-US" sz="3200" dirty="0">
                <a:solidFill>
                  <a:srgbClr val="572528"/>
                </a:solidFill>
              </a:rPr>
              <a:t>To add the following language to </a:t>
            </a:r>
            <a:r>
              <a:rPr lang="en-US" sz="3200" i="1" dirty="0">
                <a:solidFill>
                  <a:srgbClr val="572528"/>
                </a:solidFill>
              </a:rPr>
              <a:t>GWSNA</a:t>
            </a:r>
            <a:r>
              <a:rPr lang="en-US" sz="3200" dirty="0">
                <a:solidFill>
                  <a:srgbClr val="572528"/>
                </a:solidFill>
              </a:rPr>
              <a:t> under WSC processes (pg. 67) as an option for reconsidering a decision:</a:t>
            </a:r>
            <a:endParaRPr lang="en-US" sz="3200" dirty="0"/>
          </a:p>
        </p:txBody>
      </p:sp>
      <p:sp>
        <p:nvSpPr>
          <p:cNvPr id="4" name="Subtitle 2">
            <a:extLst>
              <a:ext uri="{FF2B5EF4-FFF2-40B4-BE49-F238E27FC236}">
                <a16:creationId xmlns:a16="http://schemas.microsoft.com/office/drawing/2014/main" id="{26260A56-FCC8-3845-6C2A-E3DB3B6DE362}"/>
              </a:ext>
            </a:extLst>
          </p:cNvPr>
          <p:cNvSpPr txBox="1">
            <a:spLocks/>
          </p:cNvSpPr>
          <p:nvPr/>
        </p:nvSpPr>
        <p:spPr>
          <a:xfrm>
            <a:off x="555585" y="4380597"/>
            <a:ext cx="1578142" cy="620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n-US" sz="3000" b="0" dirty="0">
                <a:solidFill>
                  <a:srgbClr val="C00000"/>
                </a:solidFill>
              </a:rPr>
              <a:t>add</a:t>
            </a:r>
            <a:endParaRPr lang="en-US" sz="3200" b="0" dirty="0">
              <a:solidFill>
                <a:srgbClr val="C00000"/>
              </a:solidFill>
            </a:endParaRPr>
          </a:p>
        </p:txBody>
      </p:sp>
      <p:sp>
        <p:nvSpPr>
          <p:cNvPr id="5" name="Left Bracket 4">
            <a:extLst>
              <a:ext uri="{FF2B5EF4-FFF2-40B4-BE49-F238E27FC236}">
                <a16:creationId xmlns:a16="http://schemas.microsoft.com/office/drawing/2014/main" id="{7EBF0BAC-7E87-D905-2514-4EB5AE176DB9}"/>
              </a:ext>
            </a:extLst>
          </p:cNvPr>
          <p:cNvSpPr/>
          <p:nvPr/>
        </p:nvSpPr>
        <p:spPr>
          <a:xfrm>
            <a:off x="1674382" y="3499639"/>
            <a:ext cx="344244" cy="3132655"/>
          </a:xfrm>
          <a:prstGeom prst="leftBracket">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76945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590309" y="288615"/>
            <a:ext cx="10984375" cy="666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4000" dirty="0">
                <a:solidFill>
                  <a:srgbClr val="DB212E"/>
                </a:solidFill>
              </a:rPr>
              <a:t>Potential Moving Forward Decision #1:</a:t>
            </a:r>
          </a:p>
          <a:p>
            <a:pPr marL="457200" indent="-274320">
              <a:lnSpc>
                <a:spcPct val="100000"/>
              </a:lnSpc>
              <a:spcBef>
                <a:spcPts val="1200"/>
              </a:spcBef>
              <a:buFont typeface="Arial" panose="020B0604020202020204" pitchFamily="34" charset="0"/>
              <a:buChar char="•"/>
            </a:pPr>
            <a:r>
              <a:rPr lang="en-US" sz="3200" dirty="0"/>
              <a:t>Often, the WSC tries new processes for a cycle or a conference before deciding whether to adopt them on an ongoing basis. The Moving Forward session is often when the WSC decides whether to adopt these processes as policy going forward.</a:t>
            </a:r>
          </a:p>
          <a:p>
            <a:pPr marL="457200" indent="-274320">
              <a:lnSpc>
                <a:spcPct val="100000"/>
              </a:lnSpc>
              <a:spcBef>
                <a:spcPts val="1200"/>
              </a:spcBef>
              <a:buFont typeface="Arial" panose="020B0604020202020204" pitchFamily="34" charset="0"/>
              <a:buChar char="•"/>
            </a:pPr>
            <a:r>
              <a:rPr lang="en-US" sz="3200" dirty="0"/>
              <a:t>One process that was passed at the 2025 Interim WSC was about the </a:t>
            </a:r>
            <a:r>
              <a:rPr lang="en-US" sz="3200" i="1" dirty="0"/>
              <a:t>CAR</a:t>
            </a:r>
            <a:r>
              <a:rPr lang="en-US" sz="3200" dirty="0"/>
              <a:t> Survey process.</a:t>
            </a:r>
          </a:p>
          <a:p>
            <a:pPr marL="457200" indent="-274320">
              <a:lnSpc>
                <a:spcPct val="100000"/>
              </a:lnSpc>
              <a:spcBef>
                <a:spcPts val="1200"/>
              </a:spcBef>
              <a:buFont typeface="Arial" panose="020B0604020202020204" pitchFamily="34" charset="0"/>
              <a:buChar char="•"/>
            </a:pPr>
            <a:r>
              <a:rPr lang="en-US" sz="3200" dirty="0"/>
              <a:t>There will be discussions during this WSC about the planning process, including the </a:t>
            </a:r>
            <a:r>
              <a:rPr lang="en-US" sz="3200" i="1" dirty="0"/>
              <a:t>CAR</a:t>
            </a:r>
            <a:r>
              <a:rPr lang="en-US" sz="3200" dirty="0"/>
              <a:t> Survey. </a:t>
            </a:r>
            <a:br>
              <a:rPr lang="en-US" sz="3200" dirty="0"/>
            </a:br>
            <a:r>
              <a:rPr lang="en-US" sz="3200" dirty="0"/>
              <a:t>A proposal about the </a:t>
            </a:r>
            <a:r>
              <a:rPr lang="en-US" sz="3200" i="1" dirty="0"/>
              <a:t>CAR</a:t>
            </a:r>
            <a:r>
              <a:rPr lang="en-US" sz="3200" dirty="0"/>
              <a:t> Survey may be put before the body in the Moving Forward session.</a:t>
            </a:r>
          </a:p>
          <a:p>
            <a:pPr marL="457200" indent="-274320">
              <a:lnSpc>
                <a:spcPts val="3100"/>
              </a:lnSpc>
              <a:spcBef>
                <a:spcPts val="1200"/>
              </a:spcBef>
              <a:buFont typeface="Arial" panose="020B0604020202020204" pitchFamily="34" charset="0"/>
              <a:buChar char="•"/>
            </a:pP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421635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B381993-42B7-3BB0-4901-AD3CB98A8247}"/>
              </a:ext>
            </a:extLst>
          </p:cNvPr>
          <p:cNvSpPr txBox="1">
            <a:spLocks/>
          </p:cNvSpPr>
          <p:nvPr/>
        </p:nvSpPr>
        <p:spPr>
          <a:xfrm>
            <a:off x="590310" y="288615"/>
            <a:ext cx="10750044" cy="57356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4000" dirty="0">
                <a:solidFill>
                  <a:srgbClr val="DB212E"/>
                </a:solidFill>
              </a:rPr>
              <a:t>Potential Moving Forward Decision #2 &amp; 3:</a:t>
            </a:r>
          </a:p>
          <a:p>
            <a:pPr marL="457200" indent="-274320">
              <a:lnSpc>
                <a:spcPct val="100000"/>
              </a:lnSpc>
              <a:spcBef>
                <a:spcPts val="1200"/>
              </a:spcBef>
              <a:buFont typeface="Arial" panose="020B0604020202020204" pitchFamily="34" charset="0"/>
              <a:buChar char="•"/>
            </a:pPr>
            <a:r>
              <a:rPr lang="en-US" sz="3200" dirty="0"/>
              <a:t>Another “test drive” motion passed in 2025 was about decision making for motions. </a:t>
            </a:r>
          </a:p>
          <a:p>
            <a:pPr marL="914400" lvl="1" indent="-274320">
              <a:lnSpc>
                <a:spcPct val="100000"/>
              </a:lnSpc>
              <a:spcBef>
                <a:spcPts val="1200"/>
              </a:spcBef>
              <a:buFont typeface="Arial" panose="020B0604020202020204" pitchFamily="34" charset="0"/>
              <a:buChar char="•"/>
            </a:pPr>
            <a:r>
              <a:rPr lang="en-US" sz="2800" dirty="0"/>
              <a:t>Motion 1 from the 2025 Interim WSC— </a:t>
            </a:r>
            <a:br>
              <a:rPr lang="en-US" sz="2800" dirty="0"/>
            </a:br>
            <a:r>
              <a:rPr lang="en-US" sz="2800" dirty="0"/>
              <a:t>“To adopt for the 2025 Interim WSC and the 2026 WSC only: If a motion has consensus in an initial straw poll (that’s 80% or more in support or not in support), the Cofacilitators will announce the results as a final decision.” </a:t>
            </a:r>
          </a:p>
          <a:p>
            <a:pPr marL="457200" indent="-274320">
              <a:lnSpc>
                <a:spcPct val="100000"/>
              </a:lnSpc>
              <a:spcBef>
                <a:spcPts val="1200"/>
              </a:spcBef>
              <a:buFont typeface="Arial" panose="020B0604020202020204" pitchFamily="34" charset="0"/>
              <a:buChar char="•"/>
            </a:pPr>
            <a:r>
              <a:rPr lang="en-US" sz="3200" dirty="0"/>
              <a:t>The third motion was to not utilize a seating workgroup.</a:t>
            </a:r>
            <a:endParaRPr lang="en-US" sz="3000" dirty="0"/>
          </a:p>
          <a:p>
            <a:pPr marL="457200" indent="-274320">
              <a:lnSpc>
                <a:spcPts val="3100"/>
              </a:lnSpc>
              <a:spcBef>
                <a:spcPts val="12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3066522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2026–2029 Travel </a:t>
            </a:r>
            <a:br>
              <a:rPr lang="en-US" sz="5400" dirty="0"/>
            </a:br>
            <a:r>
              <a:rPr lang="en-US" sz="5400" dirty="0"/>
              <a:t>Reimbursement Policy</a:t>
            </a:r>
            <a:br>
              <a:rPr lang="en-US" sz="5400" dirty="0"/>
            </a:br>
            <a:endParaRPr lang="en-US" sz="5400" dirty="0"/>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1661054"/>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2801074" y="1898248"/>
            <a:ext cx="8831483" cy="13079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000" dirty="0">
                <a:solidFill>
                  <a:srgbClr val="F16737"/>
                </a:solidFill>
              </a:rPr>
              <a:t>Each WSC approves the Travel Reimbursement Policy for the upcoming cycle, which is then included in </a:t>
            </a:r>
            <a:r>
              <a:rPr lang="en-US" sz="3000" i="1" dirty="0">
                <a:solidFill>
                  <a:srgbClr val="F16737"/>
                </a:solidFill>
              </a:rPr>
              <a:t>A Guide to World Services in NA</a:t>
            </a:r>
            <a:r>
              <a:rPr lang="en-US" sz="3000" dirty="0">
                <a:solidFill>
                  <a:srgbClr val="F16737"/>
                </a:solidFill>
              </a:rPr>
              <a:t>. </a:t>
            </a:r>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73098" y="1769527"/>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pages 70-75</a:t>
            </a:r>
          </a:p>
        </p:txBody>
      </p:sp>
      <p:sp>
        <p:nvSpPr>
          <p:cNvPr id="3" name="Subtitle 2">
            <a:extLst>
              <a:ext uri="{FF2B5EF4-FFF2-40B4-BE49-F238E27FC236}">
                <a16:creationId xmlns:a16="http://schemas.microsoft.com/office/drawing/2014/main" id="{FB73D5EF-8911-A338-5EA2-745ED17832C9}"/>
              </a:ext>
            </a:extLst>
          </p:cNvPr>
          <p:cNvSpPr txBox="1">
            <a:spLocks/>
          </p:cNvSpPr>
          <p:nvPr/>
        </p:nvSpPr>
        <p:spPr>
          <a:xfrm>
            <a:off x="2547992" y="1160979"/>
            <a:ext cx="8938518" cy="6529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40080">
              <a:lnSpc>
                <a:spcPts val="4500"/>
              </a:lnSpc>
              <a:spcBef>
                <a:spcPts val="2100"/>
              </a:spcBef>
            </a:pPr>
            <a:endParaRPr lang="en-US" sz="4000" dirty="0">
              <a:solidFill>
                <a:srgbClr val="F16737"/>
              </a:solidFill>
            </a:endParaRPr>
          </a:p>
        </p:txBody>
      </p:sp>
      <p:sp>
        <p:nvSpPr>
          <p:cNvPr id="6" name="Text Placeholder 2">
            <a:extLst>
              <a:ext uri="{FF2B5EF4-FFF2-40B4-BE49-F238E27FC236}">
                <a16:creationId xmlns:a16="http://schemas.microsoft.com/office/drawing/2014/main" id="{4131FDDE-2AF2-626A-A734-73DF929739D9}"/>
              </a:ext>
            </a:extLst>
          </p:cNvPr>
          <p:cNvSpPr txBox="1">
            <a:spLocks/>
          </p:cNvSpPr>
          <p:nvPr/>
        </p:nvSpPr>
        <p:spPr>
          <a:xfrm>
            <a:off x="4514126" y="3274763"/>
            <a:ext cx="7118431" cy="30846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2400"/>
              </a:spcBef>
            </a:pPr>
            <a:r>
              <a:rPr lang="en-US" dirty="0"/>
              <a:t>REIMBURSABLE EXPENSES FOR WSC</a:t>
            </a:r>
          </a:p>
          <a:p>
            <a:pPr marL="457200" indent="-457200">
              <a:lnSpc>
                <a:spcPts val="3100"/>
              </a:lnSpc>
              <a:spcBef>
                <a:spcPts val="1200"/>
              </a:spcBef>
              <a:buFont typeface="Arial" panose="020B0604020202020204" pitchFamily="34" charset="0"/>
              <a:buChar char="•"/>
            </a:pPr>
            <a:r>
              <a:rPr lang="en-US" dirty="0"/>
              <a:t>All travel from home to WSC venue, including airfare if needed</a:t>
            </a:r>
          </a:p>
          <a:p>
            <a:pPr marL="457200" indent="-457200">
              <a:lnSpc>
                <a:spcPts val="3100"/>
              </a:lnSpc>
              <a:spcBef>
                <a:spcPts val="1200"/>
              </a:spcBef>
              <a:buFont typeface="Arial" panose="020B0604020202020204" pitchFamily="34" charset="0"/>
              <a:buChar char="•"/>
            </a:pPr>
            <a:r>
              <a:rPr lang="en-US" dirty="0"/>
              <a:t>Meals</a:t>
            </a:r>
          </a:p>
          <a:p>
            <a:pPr marL="457200" indent="-457200">
              <a:lnSpc>
                <a:spcPts val="3100"/>
              </a:lnSpc>
              <a:spcBef>
                <a:spcPts val="1200"/>
              </a:spcBef>
              <a:buFont typeface="Arial" panose="020B0604020202020204" pitchFamily="34" charset="0"/>
              <a:buChar char="•"/>
            </a:pPr>
            <a:r>
              <a:rPr lang="en-US" dirty="0"/>
              <a:t>Hotel (Note: funded travelers’ WSC rooms are organized by NAWS)</a:t>
            </a:r>
          </a:p>
          <a:p>
            <a:pPr marL="457200" indent="-457200">
              <a:lnSpc>
                <a:spcPts val="3100"/>
              </a:lnSpc>
              <a:spcBef>
                <a:spcPts val="1200"/>
              </a:spcBef>
              <a:buFont typeface="Arial" panose="020B0604020202020204" pitchFamily="34" charset="0"/>
              <a:buChar char="•"/>
            </a:pPr>
            <a:r>
              <a:rPr lang="en-US" dirty="0"/>
              <a:t>Parking if required</a:t>
            </a:r>
          </a:p>
        </p:txBody>
      </p:sp>
    </p:spTree>
    <p:extLst>
      <p:ext uri="{BB962C8B-B14F-4D97-AF65-F5344CB8AC3E}">
        <p14:creationId xmlns:p14="http://schemas.microsoft.com/office/powerpoint/2010/main" val="327889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A57A99-49A5-41EB-14DC-98C3B1D23859}"/>
              </a:ext>
            </a:extLst>
          </p:cNvPr>
          <p:cNvSpPr txBox="1">
            <a:spLocks/>
          </p:cNvSpPr>
          <p:nvPr/>
        </p:nvSpPr>
        <p:spPr>
          <a:xfrm>
            <a:off x="532436" y="347241"/>
            <a:ext cx="11447362" cy="53590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2400"/>
              </a:spcBef>
            </a:pPr>
            <a:r>
              <a:rPr lang="en-US" sz="4000" dirty="0">
                <a:solidFill>
                  <a:srgbClr val="F16737"/>
                </a:solidFill>
              </a:rPr>
              <a:t>Proposed Travel Reimbursement Policy Conference Cycle 2026–2029</a:t>
            </a:r>
          </a:p>
          <a:p>
            <a:pPr>
              <a:lnSpc>
                <a:spcPts val="3100"/>
              </a:lnSpc>
              <a:spcBef>
                <a:spcPts val="2400"/>
              </a:spcBef>
            </a:pPr>
            <a:r>
              <a:rPr lang="en-US" dirty="0"/>
              <a:t>Two main changes for the next cycle, to be in effect 1 July 2026.</a:t>
            </a:r>
          </a:p>
          <a:p>
            <a:pPr marL="457200" indent="-457200">
              <a:lnSpc>
                <a:spcPts val="3100"/>
              </a:lnSpc>
              <a:spcBef>
                <a:spcPts val="1200"/>
              </a:spcBef>
              <a:buFont typeface="Arial" panose="020B0604020202020204" pitchFamily="34" charset="0"/>
              <a:buChar char="•"/>
            </a:pPr>
            <a:r>
              <a:rPr lang="en-US" dirty="0"/>
              <a:t>Receipts will only be required if a traveler exceeds the daily meals and incidentals amount or for airfare or other transportation expenses and travel extras. </a:t>
            </a:r>
          </a:p>
          <a:p>
            <a:pPr marL="457200" indent="-457200">
              <a:lnSpc>
                <a:spcPts val="3100"/>
              </a:lnSpc>
              <a:spcBef>
                <a:spcPts val="1200"/>
              </a:spcBef>
              <a:buFont typeface="Arial" panose="020B0604020202020204" pitchFamily="34" charset="0"/>
              <a:buChar char="•"/>
            </a:pPr>
            <a:r>
              <a:rPr lang="en-US" dirty="0"/>
              <a:t>Using US government rates for meals and incidentals. The proposed rate is $75 per day—a $5 increase over the 2023–2026 rates. The World Board would be able to raise rates before the next WSC, after reporting to conference participants if such a decision seems necessary.</a:t>
            </a:r>
          </a:p>
        </p:txBody>
      </p:sp>
    </p:spTree>
    <p:extLst>
      <p:ext uri="{BB962C8B-B14F-4D97-AF65-F5344CB8AC3E}">
        <p14:creationId xmlns:p14="http://schemas.microsoft.com/office/powerpoint/2010/main" val="3530476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A3EA-8F09-3D7D-0B45-818B0D711162}"/>
              </a:ext>
            </a:extLst>
          </p:cNvPr>
          <p:cNvSpPr txBox="1">
            <a:spLocks/>
          </p:cNvSpPr>
          <p:nvPr/>
        </p:nvSpPr>
        <p:spPr>
          <a:xfrm>
            <a:off x="750012" y="277401"/>
            <a:ext cx="11441988" cy="636999"/>
          </a:xfrm>
          <a:prstGeom prst="rect">
            <a:avLst/>
          </a:prstGeom>
          <a:solidFill>
            <a:srgbClr val="F16737"/>
          </a:solidFill>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chemeClr val="bg1"/>
                </a:solidFill>
              </a:rPr>
              <a:t>DECISION</a:t>
            </a:r>
          </a:p>
        </p:txBody>
      </p:sp>
      <p:sp>
        <p:nvSpPr>
          <p:cNvPr id="3" name="Subtitle 2">
            <a:extLst>
              <a:ext uri="{FF2B5EF4-FFF2-40B4-BE49-F238E27FC236}">
                <a16:creationId xmlns:a16="http://schemas.microsoft.com/office/drawing/2014/main" id="{1CE6519A-40F6-904A-0A14-BD53032987C8}"/>
              </a:ext>
            </a:extLst>
          </p:cNvPr>
          <p:cNvSpPr txBox="1">
            <a:spLocks/>
          </p:cNvSpPr>
          <p:nvPr/>
        </p:nvSpPr>
        <p:spPr>
          <a:xfrm>
            <a:off x="734752" y="2036382"/>
            <a:ext cx="10485474" cy="4256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572528"/>
                </a:solidFill>
              </a:rPr>
              <a:t>Motion 21</a:t>
            </a:r>
          </a:p>
          <a:p>
            <a:pPr marL="0" indent="0">
              <a:buFont typeface="Arial" panose="020B0604020202020204" pitchFamily="34" charset="0"/>
              <a:buNone/>
            </a:pPr>
            <a:r>
              <a:rPr lang="en-US" sz="3200" dirty="0">
                <a:solidFill>
                  <a:srgbClr val="572528"/>
                </a:solidFill>
              </a:rPr>
              <a:t>To adopt the 2026–2029 Reimbursement Policy</a:t>
            </a:r>
            <a:endParaRPr lang="en-US" sz="3200" dirty="0"/>
          </a:p>
        </p:txBody>
      </p:sp>
    </p:spTree>
    <p:extLst>
      <p:ext uri="{BB962C8B-B14F-4D97-AF65-F5344CB8AC3E}">
        <p14:creationId xmlns:p14="http://schemas.microsoft.com/office/powerpoint/2010/main" val="4174689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46623" y="92467"/>
            <a:ext cx="11719345" cy="999936"/>
          </a:xfrm>
        </p:spPr>
        <p:txBody>
          <a:bodyPr/>
          <a:lstStyle/>
          <a:p>
            <a:r>
              <a:rPr lang="en-US" sz="5400" dirty="0"/>
              <a:t>A regional idea for consideration</a:t>
            </a:r>
          </a:p>
        </p:txBody>
      </p:sp>
      <p:cxnSp>
        <p:nvCxnSpPr>
          <p:cNvPr id="5" name="Straight Connector 4">
            <a:extLst>
              <a:ext uri="{FF2B5EF4-FFF2-40B4-BE49-F238E27FC236}">
                <a16:creationId xmlns:a16="http://schemas.microsoft.com/office/drawing/2014/main" id="{B1816F19-53FB-C6E1-7391-AB3CE0F47367}"/>
              </a:ext>
            </a:extLst>
          </p:cNvPr>
          <p:cNvCxnSpPr>
            <a:cxnSpLocks/>
          </p:cNvCxnSpPr>
          <p:nvPr/>
        </p:nvCxnSpPr>
        <p:spPr>
          <a:xfrm>
            <a:off x="269685" y="911041"/>
            <a:ext cx="11319563"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2F04D824-0019-3662-106C-0195025EB332}"/>
              </a:ext>
            </a:extLst>
          </p:cNvPr>
          <p:cNvSpPr txBox="1">
            <a:spLocks/>
          </p:cNvSpPr>
          <p:nvPr/>
        </p:nvSpPr>
        <p:spPr>
          <a:xfrm>
            <a:off x="3340608" y="1078992"/>
            <a:ext cx="8851392" cy="52212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3100"/>
              </a:lnSpc>
              <a:spcBef>
                <a:spcPts val="1200"/>
              </a:spcBef>
            </a:pPr>
            <a:r>
              <a:rPr lang="en-US" sz="3000" dirty="0">
                <a:solidFill>
                  <a:srgbClr val="F16737"/>
                </a:solidFill>
              </a:rPr>
              <a:t>Idea for Posting with the CAT Material from the Arizona Region</a:t>
            </a:r>
          </a:p>
          <a:p>
            <a:pPr>
              <a:lnSpc>
                <a:spcPts val="3100"/>
              </a:lnSpc>
              <a:spcBef>
                <a:spcPts val="1200"/>
              </a:spcBef>
            </a:pPr>
            <a:r>
              <a:rPr lang="en-US" sz="3000" dirty="0"/>
              <a:t>Idea/Request: </a:t>
            </a:r>
            <a:r>
              <a:rPr lang="en-US" sz="3000" b="0" dirty="0"/>
              <a:t>To allow NAWS Staff Time and Materials to clearly account for Subsidized &amp; Free Literature to the underserved communities compared to incarcerated members in the annual report. Including the line item number for Cost of Goods vs Retail value.</a:t>
            </a:r>
          </a:p>
          <a:p>
            <a:pPr>
              <a:lnSpc>
                <a:spcPts val="3100"/>
              </a:lnSpc>
              <a:spcBef>
                <a:spcPts val="1200"/>
              </a:spcBef>
            </a:pPr>
            <a:r>
              <a:rPr lang="en-US" sz="3000" dirty="0"/>
              <a:t>Intent: </a:t>
            </a:r>
            <a:r>
              <a:rPr lang="en-US" sz="3000" b="0" dirty="0"/>
              <a:t>To fully inform the Groups and Members how donated Subsidized &amp; Free Literature is accounted for by NAWS. So, the Groups can make informed decisions on NAWS budgets. </a:t>
            </a:r>
          </a:p>
          <a:p>
            <a:pPr>
              <a:lnSpc>
                <a:spcPts val="3100"/>
              </a:lnSpc>
              <a:spcBef>
                <a:spcPts val="1200"/>
              </a:spcBef>
            </a:pPr>
            <a:endParaRPr lang="en-US" sz="3000" dirty="0"/>
          </a:p>
        </p:txBody>
      </p:sp>
      <p:sp>
        <p:nvSpPr>
          <p:cNvPr id="8" name="Text Placeholder 2">
            <a:extLst>
              <a:ext uri="{FF2B5EF4-FFF2-40B4-BE49-F238E27FC236}">
                <a16:creationId xmlns:a16="http://schemas.microsoft.com/office/drawing/2014/main" id="{6BEC00CF-80CE-F54E-A195-7440BB170B11}"/>
              </a:ext>
            </a:extLst>
          </p:cNvPr>
          <p:cNvSpPr txBox="1">
            <a:spLocks/>
          </p:cNvSpPr>
          <p:nvPr/>
        </p:nvSpPr>
        <p:spPr>
          <a:xfrm>
            <a:off x="132002" y="968143"/>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16737"/>
                </a:solidFill>
              </a:rPr>
              <a:t>CAT page 76</a:t>
            </a:r>
          </a:p>
        </p:txBody>
      </p:sp>
    </p:spTree>
    <p:extLst>
      <p:ext uri="{BB962C8B-B14F-4D97-AF65-F5344CB8AC3E}">
        <p14:creationId xmlns:p14="http://schemas.microsoft.com/office/powerpoint/2010/main" val="133850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A8870C9-4D5A-6262-BBC5-EA01AA52DCB1}"/>
              </a:ext>
            </a:extLst>
          </p:cNvPr>
          <p:cNvSpPr/>
          <p:nvPr/>
        </p:nvSpPr>
        <p:spPr>
          <a:xfrm>
            <a:off x="3226087" y="770561"/>
            <a:ext cx="8393987" cy="5794625"/>
          </a:xfrm>
          <a:prstGeom prst="roundRect">
            <a:avLst/>
          </a:prstGeom>
          <a:solidFill>
            <a:srgbClr val="E3D4C3"/>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3705278" y="867662"/>
            <a:ext cx="8212746" cy="5555367"/>
          </a:xfrm>
          <a:prstGeom prst="rect">
            <a:avLst/>
          </a:prstGeom>
        </p:spPr>
        <p:txBody>
          <a:bodyPr wrap="square">
            <a:spAutoFit/>
          </a:bodyPr>
          <a:lstStyle/>
          <a:p>
            <a:pPr lvl="0" defTabSz="457200">
              <a:spcBef>
                <a:spcPts val="600"/>
              </a:spcBef>
              <a:buClrTx/>
              <a:buSzPct val="75000"/>
              <a:defRPr sz="1800"/>
            </a:pPr>
            <a:r>
              <a:rPr lang="en-US" sz="4000" b="1" kern="1200" dirty="0">
                <a:solidFill>
                  <a:srgbClr val="572528"/>
                </a:solidFill>
                <a:latin typeface="Century Gothic" panose="020B0502020202020204" pitchFamily="34" charset="0"/>
                <a:ea typeface="Cambria" charset="0"/>
                <a:cs typeface="Cambria" charset="0"/>
                <a:sym typeface="PopplLaudatio-Regular"/>
              </a:rPr>
              <a:t>Visit na.org/conference for </a:t>
            </a:r>
            <a:br>
              <a:rPr lang="en-US" sz="4000" b="1" kern="1200" dirty="0">
                <a:solidFill>
                  <a:srgbClr val="572528"/>
                </a:solidFill>
                <a:latin typeface="Century Gothic" panose="020B0502020202020204" pitchFamily="34" charset="0"/>
                <a:ea typeface="Cambria" charset="0"/>
                <a:cs typeface="Cambria" charset="0"/>
                <a:sym typeface="PopplLaudatio-Regular"/>
              </a:rPr>
            </a:br>
            <a:r>
              <a:rPr lang="en-US" sz="4000" b="1" kern="1200" dirty="0">
                <a:solidFill>
                  <a:srgbClr val="572528"/>
                </a:solidFill>
                <a:latin typeface="Century Gothic" panose="020B0502020202020204" pitchFamily="34" charset="0"/>
                <a:ea typeface="Cambria" charset="0"/>
                <a:cs typeface="Cambria" charset="0"/>
                <a:sym typeface="PopplLaudatio-Regular"/>
              </a:rPr>
              <a:t>everything WSC!</a:t>
            </a:r>
          </a:p>
          <a:p>
            <a:pPr marL="308681" lvl="0" indent="-308681" defTabSz="457200">
              <a:spcBef>
                <a:spcPts val="600"/>
              </a:spcBef>
              <a:buClrTx/>
              <a:buSzPct val="75000"/>
              <a:buFontTx/>
              <a:buChar char="•"/>
              <a:defRPr sz="1800"/>
            </a:pPr>
            <a:r>
              <a:rPr lang="en-US" sz="3500" b="1" i="1" kern="1200" dirty="0">
                <a:solidFill>
                  <a:srgbClr val="DB212E"/>
                </a:solidFill>
                <a:latin typeface="Century Gothic" panose="020B0502020202020204" pitchFamily="34" charset="0"/>
                <a:ea typeface="Cambria" charset="0"/>
                <a:cs typeface="Cambria" charset="0"/>
                <a:sym typeface="PopplLaudatio-Regular"/>
              </a:rPr>
              <a:t>Conference Agenda Report </a:t>
            </a:r>
            <a:r>
              <a:rPr lang="en-US" sz="3500" b="1" kern="1200" dirty="0">
                <a:solidFill>
                  <a:srgbClr val="DB212E"/>
                </a:solidFill>
                <a:latin typeface="Century Gothic" panose="020B0502020202020204" pitchFamily="34" charset="0"/>
                <a:ea typeface="Cambria" charset="0"/>
                <a:cs typeface="Cambria" charset="0"/>
                <a:sym typeface="PopplLaudatio-Regular"/>
              </a:rPr>
              <a:t>(</a:t>
            </a:r>
            <a:r>
              <a:rPr lang="en-US" sz="3500" b="1" i="1" kern="1200" dirty="0">
                <a:solidFill>
                  <a:srgbClr val="DB212E"/>
                </a:solidFill>
                <a:latin typeface="Century Gothic" panose="020B0502020202020204" pitchFamily="34" charset="0"/>
                <a:ea typeface="Cambria" charset="0"/>
                <a:cs typeface="Cambria" charset="0"/>
                <a:sym typeface="PopplLaudatio-Regular"/>
              </a:rPr>
              <a:t>CAR</a:t>
            </a:r>
            <a:r>
              <a:rPr lang="en-US" sz="3500" b="1" kern="1200" dirty="0">
                <a:solidFill>
                  <a:srgbClr val="DB212E"/>
                </a:solidFill>
                <a:latin typeface="Century Gothic" panose="020B0502020202020204" pitchFamily="34" charset="0"/>
                <a:ea typeface="Cambria" charset="0"/>
                <a:cs typeface="Cambria" charset="0"/>
                <a:sym typeface="PopplLaudatio-Regular"/>
              </a:rPr>
              <a:t>)</a:t>
            </a:r>
          </a:p>
          <a:p>
            <a:pPr marL="308681" lvl="0" indent="-308681" defTabSz="457200">
              <a:spcBef>
                <a:spcPts val="600"/>
              </a:spcBef>
              <a:buClrTx/>
              <a:buSzPct val="75000"/>
              <a:buFontTx/>
              <a:buChar char="•"/>
              <a:defRPr sz="1800"/>
            </a:pPr>
            <a:r>
              <a:rPr lang="en-US" sz="3500" b="1" kern="1200" dirty="0">
                <a:solidFill>
                  <a:srgbClr val="DB212E"/>
                </a:solidFill>
                <a:latin typeface="Century Gothic" panose="020B0502020202020204" pitchFamily="34" charset="0"/>
                <a:ea typeface="Cambria" charset="0"/>
                <a:cs typeface="Cambria" charset="0"/>
                <a:sym typeface="PopplLaudatio-Regular"/>
              </a:rPr>
              <a:t>Conference Approval Track (CAT) Materials</a:t>
            </a:r>
          </a:p>
          <a:p>
            <a:pPr marL="308681" lvl="0" indent="-308681" defTabSz="457200">
              <a:spcBef>
                <a:spcPts val="600"/>
              </a:spcBef>
              <a:buClrTx/>
              <a:buSzPct val="75000"/>
              <a:buFontTx/>
              <a:buChar char="•"/>
              <a:defRPr sz="1800"/>
            </a:pPr>
            <a:r>
              <a:rPr lang="en-US" sz="3500" b="1" kern="1200" dirty="0">
                <a:solidFill>
                  <a:srgbClr val="DB212E"/>
                </a:solidFill>
                <a:latin typeface="Century Gothic" panose="020B0502020202020204" pitchFamily="34" charset="0"/>
                <a:ea typeface="Cambria" charset="0"/>
                <a:cs typeface="Cambria" charset="0"/>
                <a:sym typeface="PopplLaudatio-Regular"/>
              </a:rPr>
              <a:t>PowerPoints and videos</a:t>
            </a:r>
          </a:p>
          <a:p>
            <a:pPr marL="308681" lvl="0" indent="-308681" defTabSz="457200">
              <a:spcBef>
                <a:spcPts val="600"/>
              </a:spcBef>
              <a:buClrTx/>
              <a:buSzPct val="75000"/>
              <a:buFontTx/>
              <a:buChar char="•"/>
              <a:defRPr sz="1800"/>
            </a:pPr>
            <a:r>
              <a:rPr lang="en-US" sz="3500" b="1" kern="1200" dirty="0">
                <a:solidFill>
                  <a:srgbClr val="DB212E"/>
                </a:solidFill>
                <a:latin typeface="Century Gothic" panose="020B0502020202020204" pitchFamily="34" charset="0"/>
                <a:ea typeface="Cambria" charset="0"/>
                <a:cs typeface="Cambria" charset="0"/>
                <a:sym typeface="PopplLaudatio-Regular"/>
              </a:rPr>
              <a:t>Survey and forms</a:t>
            </a:r>
          </a:p>
          <a:p>
            <a:pPr marL="308681" lvl="0" indent="-308681" defTabSz="457200">
              <a:spcBef>
                <a:spcPts val="600"/>
              </a:spcBef>
              <a:buClrTx/>
              <a:buSzPct val="75000"/>
              <a:buFontTx/>
              <a:buChar char="•"/>
              <a:defRPr sz="1800"/>
            </a:pPr>
            <a:r>
              <a:rPr lang="en-US" sz="3500" b="1" kern="1200" dirty="0">
                <a:solidFill>
                  <a:srgbClr val="DB212E"/>
                </a:solidFill>
                <a:latin typeface="Century Gothic" panose="020B0502020202020204" pitchFamily="34" charset="0"/>
                <a:ea typeface="Cambria" charset="0"/>
                <a:cs typeface="Cambria" charset="0"/>
                <a:sym typeface="PopplLaudatio-Regular"/>
              </a:rPr>
              <a:t>Important Dates &amp; Deadlines</a:t>
            </a:r>
          </a:p>
          <a:p>
            <a:pPr marL="308681" lvl="0" indent="-308681" defTabSz="457200">
              <a:spcBef>
                <a:spcPts val="600"/>
              </a:spcBef>
              <a:buClrTx/>
              <a:buSzPct val="75000"/>
              <a:buFontTx/>
              <a:buChar char="•"/>
              <a:defRPr sz="1800"/>
            </a:pPr>
            <a:r>
              <a:rPr lang="en-US" sz="3500" b="1" i="1" kern="1200" dirty="0">
                <a:solidFill>
                  <a:srgbClr val="DB212E"/>
                </a:solidFill>
                <a:latin typeface="Century Gothic" panose="020B0502020202020204" pitchFamily="34" charset="0"/>
                <a:ea typeface="Cambria" charset="0"/>
                <a:cs typeface="Cambria" charset="0"/>
                <a:sym typeface="PopplLaudatio-Regular"/>
              </a:rPr>
              <a:t>GWSNA</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276893"/>
            <a:ext cx="1674492" cy="2170141"/>
          </a:xfrm>
          <a:prstGeom prst="rect">
            <a:avLst/>
          </a:prstGeom>
        </p:spPr>
      </p:pic>
      <p:pic>
        <p:nvPicPr>
          <p:cNvPr id="9" name="Picture 8" descr="A logo of a company&#10;&#10;Description automatically generated">
            <a:extLst>
              <a:ext uri="{FF2B5EF4-FFF2-40B4-BE49-F238E27FC236}">
                <a16:creationId xmlns:a16="http://schemas.microsoft.com/office/drawing/2014/main" id="{B582AC11-DF71-FE71-B097-44CCB7BE8F0D}"/>
              </a:ext>
            </a:extLst>
          </p:cNvPr>
          <p:cNvPicPr>
            <a:picLocks noChangeAspect="1"/>
          </p:cNvPicPr>
          <p:nvPr/>
        </p:nvPicPr>
        <p:blipFill>
          <a:blip r:embed="rId4"/>
          <a:stretch>
            <a:fillRect/>
          </a:stretch>
        </p:blipFill>
        <p:spPr>
          <a:xfrm>
            <a:off x="1998252" y="3962400"/>
            <a:ext cx="1155635" cy="1155635"/>
          </a:xfrm>
          <a:prstGeom prst="rect">
            <a:avLst/>
          </a:prstGeom>
        </p:spPr>
      </p:pic>
      <p:pic>
        <p:nvPicPr>
          <p:cNvPr id="8" name="Picture 7" descr="A logo with white text&#10;&#10;Description automatically generated with medium confidence">
            <a:extLst>
              <a:ext uri="{FF2B5EF4-FFF2-40B4-BE49-F238E27FC236}">
                <a16:creationId xmlns:a16="http://schemas.microsoft.com/office/drawing/2014/main" id="{81F3178F-2470-AAD7-8D67-B9FF9F2978AC}"/>
              </a:ext>
            </a:extLst>
          </p:cNvPr>
          <p:cNvPicPr>
            <a:picLocks noChangeAspect="1"/>
          </p:cNvPicPr>
          <p:nvPr/>
        </p:nvPicPr>
        <p:blipFill>
          <a:blip r:embed="rId5"/>
          <a:stretch>
            <a:fillRect/>
          </a:stretch>
        </p:blipFill>
        <p:spPr>
          <a:xfrm>
            <a:off x="74773" y="4551451"/>
            <a:ext cx="3216856" cy="1946333"/>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B6944-81F7-F5D2-9626-B24E4F01BB9C}"/>
              </a:ext>
            </a:extLst>
          </p:cNvPr>
          <p:cNvSpPr/>
          <p:nvPr/>
        </p:nvSpPr>
        <p:spPr>
          <a:xfrm>
            <a:off x="0" y="0"/>
            <a:ext cx="12192000" cy="6858000"/>
          </a:xfrm>
          <a:prstGeom prst="rect">
            <a:avLst/>
          </a:prstGeom>
          <a:solidFill>
            <a:srgbClr val="E3D4C3">
              <a:alpha val="62000"/>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red text on a blue background&#10;&#10;Description automatically generated">
            <a:extLst>
              <a:ext uri="{FF2B5EF4-FFF2-40B4-BE49-F238E27FC236}">
                <a16:creationId xmlns:a16="http://schemas.microsoft.com/office/drawing/2014/main" id="{04ABE532-CABF-35D7-1B68-170967412D9C}"/>
              </a:ext>
            </a:extLst>
          </p:cNvPr>
          <p:cNvPicPr>
            <a:picLocks noChangeAspect="1"/>
          </p:cNvPicPr>
          <p:nvPr/>
        </p:nvPicPr>
        <p:blipFill>
          <a:blip r:embed="rId3"/>
          <a:stretch>
            <a:fillRect/>
          </a:stretch>
        </p:blipFill>
        <p:spPr>
          <a:xfrm>
            <a:off x="640373" y="0"/>
            <a:ext cx="5143500" cy="6858000"/>
          </a:xfrm>
          <a:prstGeom prst="rect">
            <a:avLst/>
          </a:prstGeom>
        </p:spPr>
      </p:pic>
      <p:sp>
        <p:nvSpPr>
          <p:cNvPr id="5" name="TextBox 4">
            <a:extLst>
              <a:ext uri="{FF2B5EF4-FFF2-40B4-BE49-F238E27FC236}">
                <a16:creationId xmlns:a16="http://schemas.microsoft.com/office/drawing/2014/main" id="{D65314AB-5BBB-48CA-5DF2-9898F6D35B19}"/>
              </a:ext>
            </a:extLst>
          </p:cNvPr>
          <p:cNvSpPr txBox="1"/>
          <p:nvPr/>
        </p:nvSpPr>
        <p:spPr>
          <a:xfrm>
            <a:off x="6137736" y="3593358"/>
            <a:ext cx="6362413" cy="3046988"/>
          </a:xfrm>
          <a:prstGeom prst="rect">
            <a:avLst/>
          </a:prstGeom>
          <a:noFill/>
        </p:spPr>
        <p:txBody>
          <a:bodyPr wrap="square" rtlCol="0">
            <a:spAutoFit/>
          </a:bodyPr>
          <a:lstStyle/>
          <a:p>
            <a:r>
              <a:rPr lang="en-US" sz="4800" b="1" dirty="0">
                <a:solidFill>
                  <a:srgbClr val="572528"/>
                </a:solidFill>
                <a:ea typeface="Lato" charset="0"/>
                <a:cs typeface="Arial" panose="020B0604020202020204" pitchFamily="34" charset="0"/>
              </a:rPr>
              <a:t>Questions, Comments,</a:t>
            </a:r>
            <a:br>
              <a:rPr lang="en-US" sz="4800" b="1" dirty="0">
                <a:solidFill>
                  <a:srgbClr val="572528"/>
                </a:solidFill>
                <a:ea typeface="Lato" charset="0"/>
                <a:cs typeface="Arial" panose="020B0604020202020204" pitchFamily="34" charset="0"/>
              </a:rPr>
            </a:br>
            <a:r>
              <a:rPr lang="en-US" sz="4800" b="1" dirty="0">
                <a:solidFill>
                  <a:srgbClr val="572528"/>
                </a:solidFill>
                <a:ea typeface="Lato" charset="0"/>
                <a:cs typeface="Arial" panose="020B0604020202020204" pitchFamily="34" charset="0"/>
              </a:rPr>
              <a:t> Ideas: </a:t>
            </a:r>
          </a:p>
          <a:p>
            <a:r>
              <a:rPr lang="en-US" sz="4800" b="1" dirty="0" err="1">
                <a:solidFill>
                  <a:srgbClr val="572528"/>
                </a:solidFill>
                <a:ea typeface="Lato" charset="0"/>
                <a:cs typeface="Arial" panose="020B0604020202020204" pitchFamily="34" charset="0"/>
              </a:rPr>
              <a:t>worldboard@na.org</a:t>
            </a:r>
            <a:endParaRPr lang="en-US" sz="4800" b="1" dirty="0">
              <a:solidFill>
                <a:srgbClr val="572528"/>
              </a:solidFill>
              <a:ea typeface="Lato" charset="0"/>
              <a:cs typeface="Arial" panose="020B0604020202020204" pitchFamily="34" charset="0"/>
            </a:endParaRPr>
          </a:p>
        </p:txBody>
      </p:sp>
    </p:spTree>
    <p:extLst>
      <p:ext uri="{BB962C8B-B14F-4D97-AF65-F5344CB8AC3E}">
        <p14:creationId xmlns:p14="http://schemas.microsoft.com/office/powerpoint/2010/main" val="301956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347245" y="300941"/>
            <a:ext cx="11622148" cy="141484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000" dirty="0">
                <a:solidFill>
                  <a:srgbClr val="572528"/>
                </a:solidFill>
              </a:rPr>
              <a:t>The project plans presented here invite conference impact.</a:t>
            </a:r>
          </a:p>
        </p:txBody>
      </p:sp>
      <p:sp>
        <p:nvSpPr>
          <p:cNvPr id="3" name="Title 1">
            <a:extLst>
              <a:ext uri="{FF2B5EF4-FFF2-40B4-BE49-F238E27FC236}">
                <a16:creationId xmlns:a16="http://schemas.microsoft.com/office/drawing/2014/main" id="{A948C5C9-E272-BA64-C910-33CA389C34E8}"/>
              </a:ext>
            </a:extLst>
          </p:cNvPr>
          <p:cNvSpPr txBox="1">
            <a:spLocks/>
          </p:cNvSpPr>
          <p:nvPr/>
        </p:nvSpPr>
        <p:spPr>
          <a:xfrm>
            <a:off x="1681537" y="1871175"/>
            <a:ext cx="10045025" cy="473510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nSpc>
                <a:spcPct val="100000"/>
              </a:lnSpc>
            </a:pPr>
            <a:r>
              <a:rPr lang="en-US" sz="3200" b="0" dirty="0">
                <a:solidFill>
                  <a:srgbClr val="572528"/>
                </a:solidFill>
              </a:rPr>
              <a:t>These project plans spring directly from the objectives in the NAWS Strategic Plan and the items conference participants prioritized to include in the </a:t>
            </a:r>
            <a:r>
              <a:rPr lang="en-US" sz="3200" b="0" i="1" dirty="0">
                <a:solidFill>
                  <a:srgbClr val="572528"/>
                </a:solidFill>
              </a:rPr>
              <a:t>CAR</a:t>
            </a:r>
            <a:r>
              <a:rPr lang="en-US" sz="3200" b="0" dirty="0">
                <a:solidFill>
                  <a:srgbClr val="572528"/>
                </a:solidFill>
              </a:rPr>
              <a:t> Survey. </a:t>
            </a:r>
          </a:p>
          <a:p>
            <a:pPr>
              <a:lnSpc>
                <a:spcPct val="100000"/>
              </a:lnSpc>
              <a:spcBef>
                <a:spcPts val="1200"/>
              </a:spcBef>
            </a:pPr>
            <a:r>
              <a:rPr lang="en-US" sz="3200" b="0" dirty="0">
                <a:solidFill>
                  <a:srgbClr val="572528"/>
                </a:solidFill>
              </a:rPr>
              <a:t>The specific focus of the project plans for recovery literature, service material, and Issue Discussion Topics will be determined by the conference guided by the </a:t>
            </a:r>
            <a:r>
              <a:rPr lang="en-US" sz="3200" b="0" i="1" dirty="0">
                <a:solidFill>
                  <a:srgbClr val="572528"/>
                </a:solidFill>
              </a:rPr>
              <a:t>CAR</a:t>
            </a:r>
            <a:r>
              <a:rPr lang="en-US" sz="3200" b="0" dirty="0">
                <a:solidFill>
                  <a:srgbClr val="572528"/>
                </a:solidFill>
              </a:rPr>
              <a:t> Survey results. </a:t>
            </a:r>
          </a:p>
        </p:txBody>
      </p:sp>
    </p:spTree>
    <p:extLst>
      <p:ext uri="{BB962C8B-B14F-4D97-AF65-F5344CB8AC3E}">
        <p14:creationId xmlns:p14="http://schemas.microsoft.com/office/powerpoint/2010/main" val="421806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223955" y="177651"/>
            <a:ext cx="7494729"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General information </a:t>
            </a:r>
            <a:br>
              <a:rPr lang="en-US" dirty="0">
                <a:solidFill>
                  <a:srgbClr val="572528"/>
                </a:solidFill>
              </a:rPr>
            </a:br>
            <a:r>
              <a:rPr lang="en-US" dirty="0">
                <a:solidFill>
                  <a:srgbClr val="572528"/>
                </a:solidFill>
              </a:rPr>
              <a:t>about proposed projects</a:t>
            </a:r>
          </a:p>
        </p:txBody>
      </p:sp>
      <p:sp>
        <p:nvSpPr>
          <p:cNvPr id="3" name="Subtitle 2">
            <a:extLst>
              <a:ext uri="{FF2B5EF4-FFF2-40B4-BE49-F238E27FC236}">
                <a16:creationId xmlns:a16="http://schemas.microsoft.com/office/drawing/2014/main" id="{0C9280DA-8C56-ED22-A1BA-36C53A284E03}"/>
              </a:ext>
            </a:extLst>
          </p:cNvPr>
          <p:cNvSpPr txBox="1">
            <a:spLocks/>
          </p:cNvSpPr>
          <p:nvPr/>
        </p:nvSpPr>
        <p:spPr>
          <a:xfrm>
            <a:off x="1018862" y="1873608"/>
            <a:ext cx="11001902" cy="2676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3400" b="0" dirty="0">
                <a:solidFill>
                  <a:srgbClr val="572528"/>
                </a:solidFill>
              </a:rPr>
              <a:t>Work will be accomplished with:</a:t>
            </a:r>
          </a:p>
          <a:p>
            <a:pPr marL="731520" indent="-182880">
              <a:spcBef>
                <a:spcPts val="400"/>
              </a:spcBef>
            </a:pPr>
            <a:r>
              <a:rPr lang="en-US" sz="3400" b="0" dirty="0">
                <a:solidFill>
                  <a:srgbClr val="572528"/>
                </a:solidFill>
              </a:rPr>
              <a:t> virtual workgroups</a:t>
            </a:r>
          </a:p>
          <a:p>
            <a:pPr marL="731520" indent="-182880">
              <a:spcBef>
                <a:spcPts val="400"/>
              </a:spcBef>
            </a:pPr>
            <a:r>
              <a:rPr lang="en-US" sz="3400" b="0" dirty="0">
                <a:solidFill>
                  <a:srgbClr val="572528"/>
                </a:solidFill>
              </a:rPr>
              <a:t> web meetings open to any interested member</a:t>
            </a:r>
          </a:p>
          <a:p>
            <a:pPr marL="731520" indent="-182880">
              <a:spcBef>
                <a:spcPts val="400"/>
              </a:spcBef>
            </a:pPr>
            <a:r>
              <a:rPr lang="en-US" sz="3400" b="0" dirty="0">
                <a:solidFill>
                  <a:srgbClr val="572528"/>
                </a:solidFill>
              </a:rPr>
              <a:t> online surveys for Fellowship input</a:t>
            </a:r>
          </a:p>
          <a:p>
            <a:pPr marL="731520" indent="-182880">
              <a:spcBef>
                <a:spcPts val="400"/>
              </a:spcBef>
            </a:pPr>
            <a:r>
              <a:rPr lang="en-US" sz="3400" b="0" dirty="0">
                <a:solidFill>
                  <a:srgbClr val="572528"/>
                </a:solidFill>
              </a:rPr>
              <a:t> virtual focus groups</a:t>
            </a:r>
          </a:p>
        </p:txBody>
      </p:sp>
      <p:sp>
        <p:nvSpPr>
          <p:cNvPr id="4" name="Subtitle 2">
            <a:extLst>
              <a:ext uri="{FF2B5EF4-FFF2-40B4-BE49-F238E27FC236}">
                <a16:creationId xmlns:a16="http://schemas.microsoft.com/office/drawing/2014/main" id="{030EF80A-4375-4FEF-4D86-7D8F7CC686E9}"/>
              </a:ext>
            </a:extLst>
          </p:cNvPr>
          <p:cNvSpPr txBox="1">
            <a:spLocks/>
          </p:cNvSpPr>
          <p:nvPr/>
        </p:nvSpPr>
        <p:spPr>
          <a:xfrm>
            <a:off x="2107550" y="5202238"/>
            <a:ext cx="10406374"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F16737"/>
                </a:solidFill>
              </a:rPr>
              <a:t>Interested in helping?</a:t>
            </a:r>
          </a:p>
          <a:p>
            <a:r>
              <a:rPr lang="en-US" sz="3200" b="1" dirty="0">
                <a:solidFill>
                  <a:srgbClr val="F16737"/>
                </a:solidFill>
              </a:rPr>
              <a:t>Please fill out the volunteer form: na.org/projects</a:t>
            </a:r>
          </a:p>
        </p:txBody>
      </p:sp>
      <p:pic>
        <p:nvPicPr>
          <p:cNvPr id="6" name="Picture 5" descr="A red diamond in a circle&#10;&#10;Description automatically generated">
            <a:extLst>
              <a:ext uri="{FF2B5EF4-FFF2-40B4-BE49-F238E27FC236}">
                <a16:creationId xmlns:a16="http://schemas.microsoft.com/office/drawing/2014/main" id="{F634819D-653B-6D7D-0C7E-A2B802203AF9}"/>
              </a:ext>
            </a:extLst>
          </p:cNvPr>
          <p:cNvPicPr>
            <a:picLocks noChangeAspect="1"/>
          </p:cNvPicPr>
          <p:nvPr/>
        </p:nvPicPr>
        <p:blipFill>
          <a:blip r:embed="rId3"/>
          <a:stretch>
            <a:fillRect/>
          </a:stretch>
        </p:blipFill>
        <p:spPr>
          <a:xfrm>
            <a:off x="9646221" y="146906"/>
            <a:ext cx="2146300" cy="2146300"/>
          </a:xfrm>
          <a:prstGeom prst="rect">
            <a:avLst/>
          </a:prstGeom>
        </p:spPr>
      </p:pic>
    </p:spTree>
    <p:extLst>
      <p:ext uri="{BB962C8B-B14F-4D97-AF65-F5344CB8AC3E}">
        <p14:creationId xmlns:p14="http://schemas.microsoft.com/office/powerpoint/2010/main" val="148812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9B5A-32C4-C0CE-DDB7-F68C8E5DF8F4}"/>
              </a:ext>
            </a:extLst>
          </p:cNvPr>
          <p:cNvSpPr txBox="1">
            <a:spLocks/>
          </p:cNvSpPr>
          <p:nvPr/>
        </p:nvSpPr>
        <p:spPr>
          <a:xfrm>
            <a:off x="790832" y="605279"/>
            <a:ext cx="11219935" cy="347245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dirty="0">
                <a:solidFill>
                  <a:srgbClr val="572528"/>
                </a:solidFill>
              </a:rPr>
              <a:t>The collaborative development of the 2026–2029 Strategic Plan and the 2026 </a:t>
            </a:r>
            <a:r>
              <a:rPr lang="en-US" i="1" dirty="0">
                <a:solidFill>
                  <a:srgbClr val="572528"/>
                </a:solidFill>
              </a:rPr>
              <a:t>CAR</a:t>
            </a:r>
            <a:r>
              <a:rPr lang="en-US" dirty="0">
                <a:solidFill>
                  <a:srgbClr val="572528"/>
                </a:solidFill>
              </a:rPr>
              <a:t> Survey makes these project plans different from those in past cycles. </a:t>
            </a:r>
          </a:p>
        </p:txBody>
      </p:sp>
      <p:pic>
        <p:nvPicPr>
          <p:cNvPr id="4" name="Picture 3" descr="A person and person holding a puzzle piece&#10;&#10;Description automatically generated">
            <a:extLst>
              <a:ext uri="{FF2B5EF4-FFF2-40B4-BE49-F238E27FC236}">
                <a16:creationId xmlns:a16="http://schemas.microsoft.com/office/drawing/2014/main" id="{16DBC9E5-AB56-229A-12D9-C4B338920666}"/>
              </a:ext>
            </a:extLst>
          </p:cNvPr>
          <p:cNvPicPr>
            <a:picLocks noChangeAspect="1"/>
          </p:cNvPicPr>
          <p:nvPr/>
        </p:nvPicPr>
        <p:blipFill>
          <a:blip r:embed="rId3"/>
          <a:stretch>
            <a:fillRect/>
          </a:stretch>
        </p:blipFill>
        <p:spPr>
          <a:xfrm>
            <a:off x="4489807" y="3594209"/>
            <a:ext cx="6359703" cy="3263791"/>
          </a:xfrm>
          <a:prstGeom prst="rect">
            <a:avLst/>
          </a:prstGeom>
        </p:spPr>
      </p:pic>
    </p:spTree>
    <p:extLst>
      <p:ext uri="{BB962C8B-B14F-4D97-AF65-F5344CB8AC3E}">
        <p14:creationId xmlns:p14="http://schemas.microsoft.com/office/powerpoint/2010/main" val="410077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9280DA-8C56-ED22-A1BA-36C53A284E03}"/>
              </a:ext>
            </a:extLst>
          </p:cNvPr>
          <p:cNvSpPr txBox="1">
            <a:spLocks/>
          </p:cNvSpPr>
          <p:nvPr/>
        </p:nvSpPr>
        <p:spPr>
          <a:xfrm>
            <a:off x="1421027" y="469556"/>
            <a:ext cx="10194324" cy="55111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sz="3400" b="0" dirty="0">
                <a:solidFill>
                  <a:srgbClr val="572528"/>
                </a:solidFill>
              </a:rPr>
              <a:t>If there is a Strategic Plan objective connected to a Project Plan it will look like this:</a:t>
            </a:r>
          </a:p>
          <a:p>
            <a:pPr marL="579438" indent="0">
              <a:spcBef>
                <a:spcPts val="1900"/>
              </a:spcBef>
              <a:buNone/>
            </a:pPr>
            <a:r>
              <a:rPr lang="en-US" dirty="0">
                <a:solidFill>
                  <a:schemeClr val="accent5"/>
                </a:solidFill>
              </a:rPr>
              <a:t>OBJECTIVE 1: Raise Fellowship awareness of the importance of effective ... </a:t>
            </a:r>
          </a:p>
          <a:p>
            <a:pPr marL="0" indent="0">
              <a:spcBef>
                <a:spcPts val="400"/>
              </a:spcBef>
              <a:buNone/>
            </a:pPr>
            <a:endParaRPr lang="en-US" sz="3600" b="0" dirty="0">
              <a:solidFill>
                <a:srgbClr val="572528"/>
              </a:solidFill>
            </a:endParaRPr>
          </a:p>
          <a:p>
            <a:pPr marL="0" indent="0">
              <a:spcBef>
                <a:spcPts val="0"/>
              </a:spcBef>
              <a:buNone/>
            </a:pPr>
            <a:r>
              <a:rPr lang="en-US" sz="3400" b="0" dirty="0">
                <a:solidFill>
                  <a:srgbClr val="572528"/>
                </a:solidFill>
              </a:rPr>
              <a:t>Please see the CAT itself for the corresponding solutions and the </a:t>
            </a:r>
            <a:r>
              <a:rPr lang="en-US" sz="3400" b="0" i="1" dirty="0">
                <a:solidFill>
                  <a:srgbClr val="572528"/>
                </a:solidFill>
              </a:rPr>
              <a:t>CAR</a:t>
            </a:r>
            <a:r>
              <a:rPr lang="en-US" sz="3400" b="0" dirty="0">
                <a:solidFill>
                  <a:srgbClr val="572528"/>
                </a:solidFill>
              </a:rPr>
              <a:t> Survey items that are included with some of the Project Plans.</a:t>
            </a:r>
          </a:p>
          <a:p>
            <a:pPr marL="0" indent="0">
              <a:spcBef>
                <a:spcPts val="0"/>
              </a:spcBef>
              <a:buNone/>
            </a:pPr>
            <a:endParaRPr lang="en-US" sz="3400" b="0" dirty="0">
              <a:solidFill>
                <a:srgbClr val="572528"/>
              </a:solidFill>
            </a:endParaRPr>
          </a:p>
          <a:p>
            <a:pPr marL="0" indent="0">
              <a:spcBef>
                <a:spcPts val="0"/>
              </a:spcBef>
              <a:buNone/>
            </a:pPr>
            <a:r>
              <a:rPr lang="en-US" sz="3400" b="0" dirty="0">
                <a:solidFill>
                  <a:srgbClr val="572528"/>
                </a:solidFill>
              </a:rPr>
              <a:t>The 2026 </a:t>
            </a:r>
            <a:r>
              <a:rPr lang="en-US" sz="3400" b="0" i="1" dirty="0">
                <a:solidFill>
                  <a:srgbClr val="572528"/>
                </a:solidFill>
              </a:rPr>
              <a:t>CAR</a:t>
            </a:r>
            <a:r>
              <a:rPr lang="en-US" sz="3400" b="0" dirty="0">
                <a:solidFill>
                  <a:srgbClr val="572528"/>
                </a:solidFill>
              </a:rPr>
              <a:t> contains an essay to better understand the Strategic Plan, as well as more information about the </a:t>
            </a:r>
            <a:r>
              <a:rPr lang="en-US" sz="3400" b="0" i="1" dirty="0">
                <a:solidFill>
                  <a:srgbClr val="572528"/>
                </a:solidFill>
              </a:rPr>
              <a:t>CAR</a:t>
            </a:r>
            <a:r>
              <a:rPr lang="en-US" sz="3400" b="0" dirty="0">
                <a:solidFill>
                  <a:srgbClr val="572528"/>
                </a:solidFill>
              </a:rPr>
              <a:t> Survey.</a:t>
            </a:r>
          </a:p>
        </p:txBody>
      </p:sp>
    </p:spTree>
    <p:extLst>
      <p:ext uri="{BB962C8B-B14F-4D97-AF65-F5344CB8AC3E}">
        <p14:creationId xmlns:p14="http://schemas.microsoft.com/office/powerpoint/2010/main" val="3010601860"/>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4059</TotalTime>
  <Words>8776</Words>
  <Application>Microsoft Office PowerPoint</Application>
  <PresentationFormat>Widescreen</PresentationFormat>
  <Paragraphs>582</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Century Gothic</vt:lpstr>
      <vt:lpstr>Courier New</vt:lpstr>
      <vt:lpstr>Lato</vt:lpstr>
      <vt:lpstr>Wingdings</vt:lpstr>
      <vt:lpstr>Office Theme</vt:lpstr>
      <vt:lpstr>PowerPoint Presentation</vt:lpstr>
      <vt:lpstr>PowerPoint Presentation</vt:lpstr>
      <vt:lpstr>PowerPoint Presentation</vt:lpstr>
      <vt:lpstr>PowerPoint Presentation</vt:lpstr>
      <vt:lpstr>2026–2029 Proposed Project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2026–2029 Proposed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WSC Seating Report</vt:lpstr>
      <vt:lpstr>PowerPoint Presentation</vt:lpstr>
      <vt:lpstr>PowerPoint Presentation</vt:lpstr>
      <vt:lpstr>PowerPoint Presentation</vt:lpstr>
      <vt:lpstr>Proposed Process Changes for WSC</vt:lpstr>
      <vt:lpstr>PowerPoint Presentation</vt:lpstr>
      <vt:lpstr>PowerPoint Presentation</vt:lpstr>
      <vt:lpstr>PowerPoint Presentation</vt:lpstr>
      <vt:lpstr>PowerPoint Presentation</vt:lpstr>
      <vt:lpstr>PowerPoint Presentation</vt:lpstr>
      <vt:lpstr>PowerPoint Presentation</vt:lpstr>
      <vt:lpstr>2026–2029 Travel  Reimbursement Policy </vt:lpstr>
      <vt:lpstr>PowerPoint Presentation</vt:lpstr>
      <vt:lpstr>PowerPoint Presentation</vt:lpstr>
      <vt:lpstr>A regional idea for consideration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Eren Harris</cp:lastModifiedBy>
  <cp:revision>127</cp:revision>
  <dcterms:created xsi:type="dcterms:W3CDTF">2022-10-26T22:08:46Z</dcterms:created>
  <dcterms:modified xsi:type="dcterms:W3CDTF">2026-01-28T15:53:18Z</dcterms:modified>
</cp:coreProperties>
</file>