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sldIdLst>
    <p:sldId id="310" r:id="rId2"/>
    <p:sldId id="363" r:id="rId3"/>
    <p:sldId id="338" r:id="rId4"/>
    <p:sldId id="360" r:id="rId5"/>
    <p:sldId id="361" r:id="rId6"/>
    <p:sldId id="341" r:id="rId7"/>
    <p:sldId id="362" r:id="rId8"/>
    <p:sldId id="312" r:id="rId9"/>
    <p:sldId id="342" r:id="rId10"/>
    <p:sldId id="343" r:id="rId11"/>
    <p:sldId id="364" r:id="rId12"/>
    <p:sldId id="345" r:id="rId13"/>
    <p:sldId id="344" r:id="rId14"/>
    <p:sldId id="365" r:id="rId15"/>
    <p:sldId id="367" r:id="rId16"/>
    <p:sldId id="366" r:id="rId17"/>
    <p:sldId id="380" r:id="rId18"/>
    <p:sldId id="346" r:id="rId19"/>
    <p:sldId id="349" r:id="rId20"/>
    <p:sldId id="317" r:id="rId21"/>
    <p:sldId id="350" r:id="rId22"/>
    <p:sldId id="381" r:id="rId23"/>
    <p:sldId id="354" r:id="rId24"/>
    <p:sldId id="352" r:id="rId25"/>
    <p:sldId id="382" r:id="rId26"/>
    <p:sldId id="355" r:id="rId27"/>
    <p:sldId id="318"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37"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2528"/>
    <a:srgbClr val="0000FF"/>
    <a:srgbClr val="000000"/>
    <a:srgbClr val="FF3300"/>
    <a:srgbClr val="00CCFF"/>
    <a:srgbClr val="0099FF"/>
    <a:srgbClr val="006600"/>
    <a:srgbClr val="DB212E"/>
    <a:srgbClr val="F8BD40"/>
    <a:srgbClr val="F167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218" autoAdjust="0"/>
  </p:normalViewPr>
  <p:slideViewPr>
    <p:cSldViewPr snapToGrid="0">
      <p:cViewPr varScale="1">
        <p:scale>
          <a:sx n="66" d="100"/>
          <a:sy n="66" d="100"/>
        </p:scale>
        <p:origin x="2232" y="288"/>
      </p:cViewPr>
      <p:guideLst/>
    </p:cSldViewPr>
  </p:slideViewPr>
  <p:notesTextViewPr>
    <p:cViewPr>
      <p:scale>
        <a:sx n="1" d="1"/>
        <a:sy n="1" d="1"/>
      </p:scale>
      <p:origin x="0" y="0"/>
    </p:cViewPr>
  </p:notesTextViewPr>
  <p:sorterViewPr>
    <p:cViewPr>
      <p:scale>
        <a:sx n="100" d="100"/>
        <a:sy n="100" d="100"/>
      </p:scale>
      <p:origin x="0" y="-29264"/>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b="0" i="0">
                <a:latin typeface="Century Gothic" panose="020B0502020202020204" pitchFamily="34" charset="0"/>
              </a:defRPr>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b="0" i="0">
                <a:latin typeface="Century Gothic" panose="020B0502020202020204" pitchFamily="34" charset="0"/>
              </a:defRPr>
            </a:lvl1pPr>
          </a:lstStyle>
          <a:p>
            <a:fld id="{E7016827-8363-7947-BD7F-93C3726C4046}" type="datetimeFigureOut">
              <a:rPr lang="en-US" smtClean="0"/>
              <a:pPr/>
              <a:t>1/2/2026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b="0" i="0">
                <a:latin typeface="Century Gothic" panose="020B050202020202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b="0" i="0">
                <a:latin typeface="Century Gothic" panose="020B0502020202020204" pitchFamily="34" charset="0"/>
              </a:defRPr>
            </a:lvl1pPr>
          </a:lstStyle>
          <a:p>
            <a:fld id="{763812F2-32ED-CF4C-8C3A-6D2A8F76515E}" type="slidenum">
              <a:rPr lang="en-US" smtClean="0"/>
              <a:pPr/>
              <a:t>‹#›</a:t>
            </a:fld>
            <a:endParaRPr lang="en-US"/>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400" b="0" i="0" kern="1200">
        <a:solidFill>
          <a:schemeClr val="tx1"/>
        </a:solidFill>
        <a:latin typeface="+mn-lt"/>
        <a:ea typeface="+mn-ea"/>
        <a:cs typeface="+mn-cs"/>
      </a:defRPr>
    </a:lvl1pPr>
    <a:lvl2pPr marL="457200" algn="l" defTabSz="914400" rtl="0" eaLnBrk="1" latinLnBrk="0" hangingPunct="1">
      <a:defRPr sz="1400" b="0" i="0" kern="1200">
        <a:solidFill>
          <a:schemeClr val="tx1"/>
        </a:solidFill>
        <a:latin typeface="+mn-lt"/>
        <a:ea typeface="+mn-ea"/>
        <a:cs typeface="+mn-cs"/>
      </a:defRPr>
    </a:lvl2pPr>
    <a:lvl3pPr marL="914400" algn="l" defTabSz="914400" rtl="0" eaLnBrk="1" latinLnBrk="0" hangingPunct="1">
      <a:defRPr sz="1400" b="0" i="0" kern="1200">
        <a:solidFill>
          <a:schemeClr val="tx1"/>
        </a:solidFill>
        <a:latin typeface="+mn-lt"/>
        <a:ea typeface="+mn-ea"/>
        <a:cs typeface="+mn-cs"/>
      </a:defRPr>
    </a:lvl3pPr>
    <a:lvl4pPr marL="1371600" algn="l" defTabSz="914400" rtl="0" eaLnBrk="1" latinLnBrk="0" hangingPunct="1">
      <a:defRPr sz="1400" b="0" i="0" kern="1200">
        <a:solidFill>
          <a:schemeClr val="tx1"/>
        </a:solidFill>
        <a:latin typeface="+mn-lt"/>
        <a:ea typeface="+mn-ea"/>
        <a:cs typeface="+mn-cs"/>
      </a:defRPr>
    </a:lvl4pPr>
    <a:lvl5pPr marL="1828800" algn="l" defTabSz="914400" rtl="0" eaLnBrk="1" latinLnBrk="0" hangingPunct="1">
      <a:defRPr sz="1400" b="0" i="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17">
              <a:defRPr/>
            </a:pPr>
            <a:r>
              <a:rPr lang="en-US" sz="1300" dirty="0">
                <a:latin typeface="Times New Roman" panose="02020603050405020304" pitchFamily="18" charset="0"/>
                <a:cs typeface="Times New Roman" panose="02020603050405020304" pitchFamily="18" charset="0"/>
              </a:rPr>
              <a:t>This is the second of six PowerPoints covering material in the 2026 Conference Agenda Report (or CAR for short). This PowerPoint covers the five motions being offered in the CAR – three World Board motions and two Regional motions.  This, and the other PowerPoints only cover the main points of the CAR. We encourage all members to read the CAR itself. For a complete copy of the 2026 Conference Agenda Report, scan the QR Code or visit www.na.org/conference.</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a:p>
        </p:txBody>
      </p:sp>
    </p:spTree>
    <p:extLst>
      <p:ext uri="{BB962C8B-B14F-4D97-AF65-F5344CB8AC3E}">
        <p14:creationId xmlns:p14="http://schemas.microsoft.com/office/powerpoint/2010/main" val="35747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Guiding Principles, Tradition Nine talks about … “We understand that </a:t>
            </a:r>
            <a:r>
              <a:rPr lang="en-US" sz="1200" i="1" dirty="0">
                <a:latin typeface="Times New Roman" panose="02020603050405020304" pitchFamily="18" charset="0"/>
                <a:cs typeface="Times New Roman" panose="02020603050405020304" pitchFamily="18" charset="0"/>
              </a:rPr>
              <a:t>“ought never be organized”</a:t>
            </a:r>
            <a:r>
              <a:rPr lang="en-US" sz="1200" dirty="0">
                <a:latin typeface="Times New Roman" panose="02020603050405020304" pitchFamily="18" charset="0"/>
                <a:cs typeface="Times New Roman" panose="02020603050405020304" pitchFamily="18" charset="0"/>
              </a:rPr>
              <a:t> doesn’t mean that we do what we do without any planning or predictability.”  Strategic Planning allows us to :</a:t>
            </a:r>
          </a:p>
          <a:p>
            <a:pPr algn="just"/>
            <a:endParaRPr lang="en-US" sz="500" dirty="0">
              <a:latin typeface="Times New Roman" panose="02020603050405020304" pitchFamily="18" charset="0"/>
              <a:cs typeface="Times New Roman" panose="02020603050405020304" pitchFamily="18" charset="0"/>
            </a:endParaRPr>
          </a:p>
          <a:p>
            <a:pPr marL="291161" indent="-291161" algn="jus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Live in the present while we prepare for what is to come.</a:t>
            </a:r>
          </a:p>
          <a:p>
            <a:pPr marL="291161" indent="-291161" algn="jus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It allows us to proceed step by step, and to check our direction and our progress.</a:t>
            </a:r>
          </a:p>
          <a:p>
            <a:pPr marL="291161" indent="-291161" algn="jus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And, it allows us to guide change that can improve NA World Services’ efforts to better address factors within and outside NA that may affect our ability to carry the message. </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The magic of NA comes from our spiritual connection to one another – the </a:t>
            </a:r>
            <a:r>
              <a:rPr lang="en-US" sz="1200" i="1" dirty="0">
                <a:latin typeface="Times New Roman" panose="02020603050405020304" pitchFamily="18" charset="0"/>
                <a:cs typeface="Times New Roman" panose="02020603050405020304" pitchFamily="18" charset="0"/>
              </a:rPr>
              <a:t>“as such”</a:t>
            </a:r>
            <a:r>
              <a:rPr lang="en-US" sz="1200" dirty="0">
                <a:latin typeface="Times New Roman" panose="02020603050405020304" pitchFamily="18" charset="0"/>
                <a:cs typeface="Times New Roman" panose="02020603050405020304" pitchFamily="18" charset="0"/>
              </a:rPr>
              <a:t> that ought never be organized.  Planning our services supports our groups and frees them to set the stage for that magic.</a:t>
            </a:r>
          </a:p>
        </p:txBody>
      </p:sp>
      <p:sp>
        <p:nvSpPr>
          <p:cNvPr id="4" name="Slide Number Placeholder 3"/>
          <p:cNvSpPr>
            <a:spLocks noGrp="1"/>
          </p:cNvSpPr>
          <p:nvPr>
            <p:ph type="sldNum" sz="quarter" idx="5"/>
          </p:nvPr>
        </p:nvSpPr>
        <p:spPr/>
        <p:txBody>
          <a:bodyPr/>
          <a:lstStyle/>
          <a:p>
            <a:fld id="{763812F2-32ED-CF4C-8C3A-6D2A8F76515E}" type="slidenum">
              <a:rPr lang="en-US" smtClean="0"/>
              <a:pPr/>
              <a:t>10</a:t>
            </a:fld>
            <a:endParaRPr lang="en-US"/>
          </a:p>
        </p:txBody>
      </p:sp>
    </p:spTree>
    <p:extLst>
      <p:ext uri="{BB962C8B-B14F-4D97-AF65-F5344CB8AC3E}">
        <p14:creationId xmlns:p14="http://schemas.microsoft.com/office/powerpoint/2010/main" val="2107495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25785-CE05-9218-9679-2666FE6676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E1454-D17B-72A5-3FD4-4E784D641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8DA5E6-DCE2-D39E-38B4-1FFC112F7F4E}"/>
              </a:ext>
            </a:extLst>
          </p:cNvPr>
          <p:cNvSpPr>
            <a:spLocks noGrp="1"/>
          </p:cNvSpPr>
          <p:nvPr>
            <p:ph type="body" idx="1"/>
          </p:nvPr>
        </p:nvSpPr>
        <p:spPr/>
        <p:txBody>
          <a:bodyPr/>
          <a:lstStyle/>
          <a:p>
            <a:pPr algn="just">
              <a:spcAft>
                <a:spcPts val="386"/>
              </a:spcAft>
            </a:pPr>
            <a:r>
              <a:rPr lang="en-US" sz="1200" dirty="0">
                <a:latin typeface="Times New Roman" panose="02020603050405020304" pitchFamily="18" charset="0"/>
                <a:cs typeface="Times New Roman" panose="02020603050405020304" pitchFamily="18" charset="0"/>
              </a:rPr>
              <a:t>This image is a summary of the steps taken during the planning process.  The process started during the 2023 World Service Conference when Conference Participants (CPs) began an inventory, identifying factors, inside and outside of NA, that could affect our ability to carry the message.  The process continued throughout the cycle with identifying the issues and drafting objectives and solutions, resulting in the current iteration of the NAWS Strategic Plan attached as Addendum B to the Conference Agenda Report that is being presented to the Fellowship for adoption.</a:t>
            </a:r>
          </a:p>
        </p:txBody>
      </p:sp>
      <p:sp>
        <p:nvSpPr>
          <p:cNvPr id="4" name="Slide Number Placeholder 3">
            <a:extLst>
              <a:ext uri="{FF2B5EF4-FFF2-40B4-BE49-F238E27FC236}">
                <a16:creationId xmlns:a16="http://schemas.microsoft.com/office/drawing/2014/main" id="{9EA32668-BA7A-A264-033E-6850A8B1272F}"/>
              </a:ext>
            </a:extLst>
          </p:cNvPr>
          <p:cNvSpPr>
            <a:spLocks noGrp="1"/>
          </p:cNvSpPr>
          <p:nvPr>
            <p:ph type="sldNum" sz="quarter" idx="5"/>
          </p:nvPr>
        </p:nvSpPr>
        <p:spPr/>
        <p:txBody>
          <a:bodyPr/>
          <a:lstStyle/>
          <a:p>
            <a:fld id="{763812F2-32ED-CF4C-8C3A-6D2A8F76515E}" type="slidenum">
              <a:rPr lang="en-US" smtClean="0"/>
              <a:pPr/>
              <a:t>11</a:t>
            </a:fld>
            <a:endParaRPr lang="en-US"/>
          </a:p>
        </p:txBody>
      </p:sp>
    </p:spTree>
    <p:extLst>
      <p:ext uri="{BB962C8B-B14F-4D97-AF65-F5344CB8AC3E}">
        <p14:creationId xmlns:p14="http://schemas.microsoft.com/office/powerpoint/2010/main" val="1856901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Becoming familiar with the terms used in the NAWS Strategic Plan will greatly assist with you understanding it and how it works. The components of the Plan are: Key Result Areas; Issues; Objectives; and Solutions.</a:t>
            </a:r>
          </a:p>
          <a:p>
            <a:pPr algn="just"/>
            <a:endParaRPr lang="en-US" sz="5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The Key Result Areas in the Plan are: Public Relations; Service System Support; Fellowship Support; and World Service Structure and Operations.  These are the four pillars of the Plan, and they change very little, if at all, from cycle to cycle.  They are the major areas where service efforts are focused to bring to life A Vision for NA Service. </a:t>
            </a:r>
          </a:p>
          <a:p>
            <a:pPr algn="just"/>
            <a:endParaRPr lang="en-US" sz="5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Issues are the factors that conference participants collectively decided are most important to address in a given cycle.</a:t>
            </a:r>
          </a:p>
          <a:p>
            <a:pPr algn="just"/>
            <a:endParaRPr lang="en-US" sz="5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Objectives are  goals to aim for. They express what we want to achieve by the end of the planning cycle, as opposed to how we want to achieve it.</a:t>
            </a:r>
          </a:p>
          <a:p>
            <a:pPr algn="just"/>
            <a:endParaRPr lang="en-US" sz="5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And Solutions are the paths to achieving our Objectives. They are the work we want World Services to undertake on behalf of NA as a whole. Solutions don’t have to include everything that might make progress on an Objective, just the steps we want to take in the immediate cycle in front of us.</a:t>
            </a:r>
          </a:p>
        </p:txBody>
      </p:sp>
      <p:sp>
        <p:nvSpPr>
          <p:cNvPr id="4" name="Slide Number Placeholder 3"/>
          <p:cNvSpPr>
            <a:spLocks noGrp="1"/>
          </p:cNvSpPr>
          <p:nvPr>
            <p:ph type="sldNum" sz="quarter" idx="5"/>
          </p:nvPr>
        </p:nvSpPr>
        <p:spPr/>
        <p:txBody>
          <a:bodyPr/>
          <a:lstStyle/>
          <a:p>
            <a:fld id="{763812F2-32ED-CF4C-8C3A-6D2A8F76515E}" type="slidenum">
              <a:rPr lang="en-US" smtClean="0"/>
              <a:pPr/>
              <a:t>12</a:t>
            </a:fld>
            <a:endParaRPr lang="en-US"/>
          </a:p>
        </p:txBody>
      </p:sp>
    </p:spTree>
    <p:extLst>
      <p:ext uri="{BB962C8B-B14F-4D97-AF65-F5344CB8AC3E}">
        <p14:creationId xmlns:p14="http://schemas.microsoft.com/office/powerpoint/2010/main" val="2807067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17">
              <a:defRPr/>
            </a:pPr>
            <a:r>
              <a:rPr lang="en-US" sz="1200" dirty="0">
                <a:latin typeface="Times New Roman" panose="02020603050405020304" pitchFamily="18" charset="0"/>
                <a:cs typeface="Times New Roman" panose="02020603050405020304" pitchFamily="18" charset="0"/>
              </a:rPr>
              <a:t>In addition to the ongoing work World Services is already doing, the Objectives and Solutions of the Plan are new initiatives and ideas for World Services to carry out in the next 3 years. The Solutions represent the incremental progress that can be made before the 2029 World Service Conference.  Sometimes parts of the Plan are carried forward from cycle to cycle, perhaps with slight revisions. Reading through the NAWS Strategic Plan gives a window into some of the ways NA is evolving. There’s much in the Plan relating to:</a:t>
            </a:r>
          </a:p>
          <a:p>
            <a:pPr algn="just"/>
            <a:endParaRPr lang="en-US" sz="1200" dirty="0">
              <a:latin typeface="Times New Roman" panose="02020603050405020304" pitchFamily="18" charset="0"/>
              <a:cs typeface="Times New Roman" panose="02020603050405020304" pitchFamily="18" charset="0"/>
            </a:endParaRPr>
          </a:p>
          <a:p>
            <a:pPr marL="291161" indent="-291161" algn="jus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carrying the message, collecting funds, and doing service all in an online and hybrid environment; </a:t>
            </a:r>
          </a:p>
          <a:p>
            <a:pPr marL="291161" indent="-291161" algn="jus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using technology to improve communication and connections; </a:t>
            </a:r>
          </a:p>
          <a:p>
            <a:pPr marL="291161" indent="-291161" algn="jus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making sure addicts find a safe space to recover in NA regardless of treatment modalities that may be mandated or prescribed for them outside NA; and </a:t>
            </a:r>
          </a:p>
          <a:p>
            <a:pPr marL="291161" indent="-291161" algn="jus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continuing to explore how to make our language inclusive so that every addict can find a home in NA.</a:t>
            </a:r>
          </a:p>
        </p:txBody>
      </p:sp>
      <p:sp>
        <p:nvSpPr>
          <p:cNvPr id="4" name="Slide Number Placeholder 3"/>
          <p:cNvSpPr>
            <a:spLocks noGrp="1"/>
          </p:cNvSpPr>
          <p:nvPr>
            <p:ph type="sldNum" sz="quarter" idx="5"/>
          </p:nvPr>
        </p:nvSpPr>
        <p:spPr/>
        <p:txBody>
          <a:bodyPr/>
          <a:lstStyle/>
          <a:p>
            <a:fld id="{763812F2-32ED-CF4C-8C3A-6D2A8F76515E}" type="slidenum">
              <a:rPr lang="en-US" smtClean="0"/>
              <a:pPr/>
              <a:t>13</a:t>
            </a:fld>
            <a:endParaRPr lang="en-US"/>
          </a:p>
        </p:txBody>
      </p:sp>
    </p:spTree>
    <p:extLst>
      <p:ext uri="{BB962C8B-B14F-4D97-AF65-F5344CB8AC3E}">
        <p14:creationId xmlns:p14="http://schemas.microsoft.com/office/powerpoint/2010/main" val="3116783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E7051-E3D8-B169-C3BA-CD3333C61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2D0374-5C11-C0D3-5C38-CD8E3D1F6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D7E8A2-A7F2-7726-1498-36852139B4E6}"/>
              </a:ext>
            </a:extLst>
          </p:cNvPr>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Let’s take a closer look at a part of the Plan’s Fellowship Support Key Result Area.  Fellowship Support is about doing the work to ensure that any addict who finds NA feels safe, respected, and valued enough to stay and welcome those who come in after them.  One of the Fellowship Support Issues identified as important to address during this cycle is Safety and Belonging.</a:t>
            </a:r>
          </a:p>
          <a:p>
            <a:pPr algn="just"/>
            <a:endParaRPr lang="en-US" sz="500" dirty="0">
              <a:latin typeface="Times New Roman" panose="02020603050405020304" pitchFamily="18" charset="0"/>
              <a:cs typeface="Times New Roman" panose="02020603050405020304" pitchFamily="18" charset="0"/>
            </a:endParaRPr>
          </a:p>
          <a:p>
            <a:pPr algn="just" defTabSz="881390">
              <a:defRPr/>
            </a:pPr>
            <a:r>
              <a:rPr lang="en-US" sz="1200" dirty="0">
                <a:latin typeface="Times New Roman" panose="02020603050405020304" pitchFamily="18" charset="0"/>
                <a:cs typeface="Times New Roman" panose="02020603050405020304" pitchFamily="18" charset="0"/>
              </a:rPr>
              <a:t>To address the Issue of Safety and Belonging, Objective #7 in the Plan seeks to: Raise the level of consciousness regarding inclusiveness in our diverse Fellowship and develop tools to support groups in ensuring that all members and potential members feel safe, welcomed, and included at in-person and virtual meetings.</a:t>
            </a:r>
          </a:p>
        </p:txBody>
      </p:sp>
      <p:sp>
        <p:nvSpPr>
          <p:cNvPr id="4" name="Slide Number Placeholder 3">
            <a:extLst>
              <a:ext uri="{FF2B5EF4-FFF2-40B4-BE49-F238E27FC236}">
                <a16:creationId xmlns:a16="http://schemas.microsoft.com/office/drawing/2014/main" id="{DED1D023-2AC3-FBDA-BCAF-F28B93A266FA}"/>
              </a:ext>
            </a:extLst>
          </p:cNvPr>
          <p:cNvSpPr>
            <a:spLocks noGrp="1"/>
          </p:cNvSpPr>
          <p:nvPr>
            <p:ph type="sldNum" sz="quarter" idx="5"/>
          </p:nvPr>
        </p:nvSpPr>
        <p:spPr/>
        <p:txBody>
          <a:bodyPr/>
          <a:lstStyle/>
          <a:p>
            <a:fld id="{763812F2-32ED-CF4C-8C3A-6D2A8F76515E}" type="slidenum">
              <a:rPr lang="en-US" smtClean="0"/>
              <a:pPr/>
              <a:t>14</a:t>
            </a:fld>
            <a:endParaRPr lang="en-US"/>
          </a:p>
        </p:txBody>
      </p:sp>
    </p:spTree>
    <p:extLst>
      <p:ext uri="{BB962C8B-B14F-4D97-AF65-F5344CB8AC3E}">
        <p14:creationId xmlns:p14="http://schemas.microsoft.com/office/powerpoint/2010/main" val="301130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9E553-27CD-7FD9-3F8E-EA55C1BE8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BEE6B-5063-B8E8-1EDE-3BDCAEF9F9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0D16C-C14A-3240-5E12-EB3F6BC333E8}"/>
              </a:ext>
            </a:extLst>
          </p:cNvPr>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The Objectives of the Strategic Plan is where the CAR Survey intersects with the Plan.  Pages 48 to 51 in the Conference Agenda Report is the Motion, Survey, and Discussion Questions - Group Conscience Collection Sheet.  Beginning on page 49 is the CAR Survey. The items listed in the CAR Survey correspond with the Objectives in the Strategic Plan.  As you will see:</a:t>
            </a:r>
          </a:p>
          <a:p>
            <a:pPr algn="just"/>
            <a:endParaRPr lang="en-US" sz="500" dirty="0">
              <a:latin typeface="Times New Roman" panose="02020603050405020304" pitchFamily="18" charset="0"/>
              <a:cs typeface="Times New Roman" panose="02020603050405020304" pitchFamily="18" charset="0"/>
            </a:endParaRPr>
          </a:p>
          <a:p>
            <a:pPr marL="440695" indent="-440695" algn="just">
              <a:spcAft>
                <a:spcPts val="578"/>
              </a:spcAf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4 of the 8 items under </a:t>
            </a:r>
            <a:r>
              <a:rPr lang="en-US" sz="1200" dirty="0">
                <a:solidFill>
                  <a:srgbClr val="0000FF"/>
                </a:solidFill>
                <a:latin typeface="Times New Roman" panose="02020603050405020304" pitchFamily="18" charset="0"/>
                <a:cs typeface="Times New Roman" panose="02020603050405020304" pitchFamily="18" charset="0"/>
              </a:rPr>
              <a:t>New Recovery Literature</a:t>
            </a:r>
            <a:r>
              <a:rPr lang="en-US" sz="1200" dirty="0">
                <a:latin typeface="Times New Roman" panose="02020603050405020304" pitchFamily="18" charset="0"/>
                <a:cs typeface="Times New Roman" panose="02020603050405020304" pitchFamily="18" charset="0"/>
              </a:rPr>
              <a:t>;</a:t>
            </a:r>
          </a:p>
          <a:p>
            <a:pPr marL="440695" indent="-440695" algn="just">
              <a:spcAft>
                <a:spcPts val="578"/>
              </a:spcAf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5 of the 9 items under </a:t>
            </a:r>
            <a:r>
              <a:rPr lang="en-US" sz="1200" dirty="0">
                <a:solidFill>
                  <a:srgbClr val="0000FF"/>
                </a:solidFill>
                <a:latin typeface="Times New Roman" panose="02020603050405020304" pitchFamily="18" charset="0"/>
                <a:cs typeface="Times New Roman" panose="02020603050405020304" pitchFamily="18" charset="0"/>
              </a:rPr>
              <a:t>Revised Recovery Literature</a:t>
            </a:r>
            <a:r>
              <a:rPr lang="en-US" sz="1200" dirty="0">
                <a:latin typeface="Times New Roman" panose="02020603050405020304" pitchFamily="18" charset="0"/>
                <a:cs typeface="Times New Roman" panose="02020603050405020304" pitchFamily="18" charset="0"/>
              </a:rPr>
              <a:t>;</a:t>
            </a:r>
          </a:p>
          <a:p>
            <a:pPr marL="440695" indent="-440695" algn="just">
              <a:spcAft>
                <a:spcPts val="578"/>
              </a:spcAf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2 of the 8 items under </a:t>
            </a:r>
            <a:r>
              <a:rPr lang="en-US" sz="1200" dirty="0">
                <a:solidFill>
                  <a:srgbClr val="0000FF"/>
                </a:solidFill>
                <a:latin typeface="Times New Roman" panose="02020603050405020304" pitchFamily="18" charset="0"/>
                <a:cs typeface="Times New Roman" panose="02020603050405020304" pitchFamily="18" charset="0"/>
              </a:rPr>
              <a:t>Revised Service Materials</a:t>
            </a:r>
            <a:r>
              <a:rPr lang="en-US" sz="1200" dirty="0">
                <a:latin typeface="Times New Roman" panose="02020603050405020304" pitchFamily="18" charset="0"/>
                <a:cs typeface="Times New Roman" panose="02020603050405020304" pitchFamily="18" charset="0"/>
              </a:rPr>
              <a:t>; and</a:t>
            </a:r>
          </a:p>
          <a:p>
            <a:pPr marL="440695" indent="-440695" algn="just">
              <a:spcAft>
                <a:spcPts val="578"/>
              </a:spcAf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4 of the 8 items under </a:t>
            </a:r>
            <a:r>
              <a:rPr lang="en-US" sz="1200" dirty="0">
                <a:solidFill>
                  <a:srgbClr val="0000FF"/>
                </a:solidFill>
                <a:latin typeface="Times New Roman" panose="02020603050405020304" pitchFamily="18" charset="0"/>
                <a:cs typeface="Times New Roman" panose="02020603050405020304" pitchFamily="18" charset="0"/>
              </a:rPr>
              <a:t>Issue Discussion Topics</a:t>
            </a:r>
          </a:p>
          <a:p>
            <a:pPr algn="just"/>
            <a:endParaRPr lang="en-US" sz="5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 all correspond with Objective #7 under Fellowship Support.  As previously mentioned, the Objectives are goals we are aiming for, and the Solutions are the paths to reach our Objectives.</a:t>
            </a:r>
          </a:p>
        </p:txBody>
      </p:sp>
      <p:sp>
        <p:nvSpPr>
          <p:cNvPr id="4" name="Slide Number Placeholder 3">
            <a:extLst>
              <a:ext uri="{FF2B5EF4-FFF2-40B4-BE49-F238E27FC236}">
                <a16:creationId xmlns:a16="http://schemas.microsoft.com/office/drawing/2014/main" id="{EB29E146-B2C2-599F-50BD-3EA9761F2411}"/>
              </a:ext>
            </a:extLst>
          </p:cNvPr>
          <p:cNvSpPr>
            <a:spLocks noGrp="1"/>
          </p:cNvSpPr>
          <p:nvPr>
            <p:ph type="sldNum" sz="quarter" idx="5"/>
          </p:nvPr>
        </p:nvSpPr>
        <p:spPr/>
        <p:txBody>
          <a:bodyPr/>
          <a:lstStyle/>
          <a:p>
            <a:fld id="{763812F2-32ED-CF4C-8C3A-6D2A8F76515E}" type="slidenum">
              <a:rPr lang="en-US" smtClean="0"/>
              <a:pPr/>
              <a:t>15</a:t>
            </a:fld>
            <a:endParaRPr lang="en-US"/>
          </a:p>
        </p:txBody>
      </p:sp>
    </p:spTree>
    <p:extLst>
      <p:ext uri="{BB962C8B-B14F-4D97-AF65-F5344CB8AC3E}">
        <p14:creationId xmlns:p14="http://schemas.microsoft.com/office/powerpoint/2010/main" val="1423781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09C13-01C5-D67D-5A7A-C28042FBEB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E90D5-3D59-F6EF-1D20-594F140D0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901DA-40A7-2F62-88AC-AEAC832349EF}"/>
              </a:ext>
            </a:extLst>
          </p:cNvPr>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The identified Solutions we want World Services to undertake to work toward Objective #7 are:</a:t>
            </a:r>
            <a:endParaRPr lang="en-US" sz="1200" b="1" dirty="0">
              <a:latin typeface="Times New Roman" panose="02020603050405020304" pitchFamily="18" charset="0"/>
              <a:cs typeface="Times New Roman" panose="02020603050405020304" pitchFamily="18" charset="0"/>
            </a:endParaRPr>
          </a:p>
          <a:p>
            <a:pPr marL="440695" indent="-440695" algn="just">
              <a:spcAft>
                <a:spcPts val="1157"/>
              </a:spcAf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Investigate changes and/or additional wording to NA literature from gender-specific language to gender-neutral and inclusive language.</a:t>
            </a:r>
          </a:p>
          <a:p>
            <a:pPr marL="440695" indent="-440695" algn="just">
              <a:spcAft>
                <a:spcPts val="1157"/>
              </a:spcAf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Update the service pamphlet or develop a new pamphlet on safety in NA and dealing with predatory behavior.</a:t>
            </a:r>
          </a:p>
          <a:p>
            <a:pPr marL="440695" indent="-440695" algn="just">
              <a:spcAft>
                <a:spcPts val="1157"/>
              </a:spcAf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Update the </a:t>
            </a:r>
            <a:r>
              <a:rPr lang="en-US" sz="1200" i="1" dirty="0">
                <a:latin typeface="Times New Roman" panose="02020603050405020304" pitchFamily="18" charset="0"/>
                <a:cs typeface="Times New Roman" panose="02020603050405020304" pitchFamily="18" charset="0"/>
              </a:rPr>
              <a:t>Group Booklet </a:t>
            </a:r>
            <a:r>
              <a:rPr lang="en-US" sz="1200" dirty="0">
                <a:latin typeface="Times New Roman" panose="02020603050405020304" pitchFamily="18" charset="0"/>
                <a:cs typeface="Times New Roman" panose="02020603050405020304" pitchFamily="18" charset="0"/>
              </a:rPr>
              <a:t>to add guidance about safety and inclusion.</a:t>
            </a:r>
          </a:p>
          <a:p>
            <a:pPr marL="440695" indent="-440695" algn="just">
              <a:spcAft>
                <a:spcPts val="1157"/>
              </a:spcAf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Create a tool to deal with disruptive or inappropriate behavior in virtual meetings.</a:t>
            </a:r>
            <a:endParaRPr lang="en-US" sz="500" dirty="0">
              <a:latin typeface="Times New Roman" panose="02020603050405020304" pitchFamily="18" charset="0"/>
              <a:cs typeface="Times New Roman" panose="02020603050405020304" pitchFamily="18" charset="0"/>
            </a:endParaRPr>
          </a:p>
          <a:p>
            <a:pPr algn="just" defTabSz="881390">
              <a:spcAft>
                <a:spcPts val="1157"/>
              </a:spcAft>
              <a:defRPr/>
            </a:pPr>
            <a:r>
              <a:rPr lang="en-US" sz="1200" dirty="0">
                <a:latin typeface="Times New Roman" panose="02020603050405020304" pitchFamily="18" charset="0"/>
                <a:cs typeface="Times New Roman" panose="02020603050405020304" pitchFamily="18" charset="0"/>
              </a:rPr>
              <a:t>Looking at the items in the CAR Survey that correspond with Objective #7, you will see that, some almost mirror the identified Solutions to work toward Objective #7. </a:t>
            </a:r>
          </a:p>
        </p:txBody>
      </p:sp>
      <p:sp>
        <p:nvSpPr>
          <p:cNvPr id="4" name="Slide Number Placeholder 3">
            <a:extLst>
              <a:ext uri="{FF2B5EF4-FFF2-40B4-BE49-F238E27FC236}">
                <a16:creationId xmlns:a16="http://schemas.microsoft.com/office/drawing/2014/main" id="{9A0D8C94-3D09-E0ED-2AB4-FE2F62AE8C1D}"/>
              </a:ext>
            </a:extLst>
          </p:cNvPr>
          <p:cNvSpPr>
            <a:spLocks noGrp="1"/>
          </p:cNvSpPr>
          <p:nvPr>
            <p:ph type="sldNum" sz="quarter" idx="5"/>
          </p:nvPr>
        </p:nvSpPr>
        <p:spPr/>
        <p:txBody>
          <a:bodyPr/>
          <a:lstStyle/>
          <a:p>
            <a:fld id="{763812F2-32ED-CF4C-8C3A-6D2A8F76515E}" type="slidenum">
              <a:rPr lang="en-US" smtClean="0"/>
              <a:pPr/>
              <a:t>16</a:t>
            </a:fld>
            <a:endParaRPr lang="en-US"/>
          </a:p>
        </p:txBody>
      </p:sp>
    </p:spTree>
    <p:extLst>
      <p:ext uri="{BB962C8B-B14F-4D97-AF65-F5344CB8AC3E}">
        <p14:creationId xmlns:p14="http://schemas.microsoft.com/office/powerpoint/2010/main" val="3820459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1BBB2-1F6D-087C-AFF4-07D2823B7B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9F3AC-D6BB-5421-137E-323672E5FF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863001-B402-6A69-9D73-AA406258D00C}"/>
              </a:ext>
            </a:extLst>
          </p:cNvPr>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Everyone in the Fellowship is encourage to complete the CAR Survey and choose up to two items in each category. The CAR Survey items that get the most votes will have an influence on the focus and priority of project plans relating to recovery literature, service materials, and issues discussion topics.  In addition to the options for new or revised recovery literature and service materials, there is also the option of not creating any new, or revising any existing, recovery literature or service materials.  The Fellowship’s participation in the CAR Survey is direct involvement in prioritizing some of the work World Services will be directed to undertake on behalf of NA as a whole. </a:t>
            </a:r>
          </a:p>
        </p:txBody>
      </p:sp>
      <p:sp>
        <p:nvSpPr>
          <p:cNvPr id="4" name="Slide Number Placeholder 3">
            <a:extLst>
              <a:ext uri="{FF2B5EF4-FFF2-40B4-BE49-F238E27FC236}">
                <a16:creationId xmlns:a16="http://schemas.microsoft.com/office/drawing/2014/main" id="{4992251B-54A9-04D2-AA53-F02BBD64A527}"/>
              </a:ext>
            </a:extLst>
          </p:cNvPr>
          <p:cNvSpPr>
            <a:spLocks noGrp="1"/>
          </p:cNvSpPr>
          <p:nvPr>
            <p:ph type="sldNum" sz="quarter" idx="5"/>
          </p:nvPr>
        </p:nvSpPr>
        <p:spPr/>
        <p:txBody>
          <a:bodyPr/>
          <a:lstStyle/>
          <a:p>
            <a:fld id="{763812F2-32ED-CF4C-8C3A-6D2A8F76515E}" type="slidenum">
              <a:rPr lang="en-US" smtClean="0"/>
              <a:pPr/>
              <a:t>17</a:t>
            </a:fld>
            <a:endParaRPr lang="en-US"/>
          </a:p>
        </p:txBody>
      </p:sp>
    </p:spTree>
    <p:extLst>
      <p:ext uri="{BB962C8B-B14F-4D97-AF65-F5344CB8AC3E}">
        <p14:creationId xmlns:p14="http://schemas.microsoft.com/office/powerpoint/2010/main" val="1674478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The specifics on how Solutions are carried out are spelled out in project plans. The Conference Approval Track – or CAT - material will contain the project plans for the work set out in the NAWS Strategic Plan. The CAT material will also include “blank” project plans that will be used for the projects determined by the CAR Survey results.</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NA Regions and Zones will also be asked to work on the projects for the cycle ahead by holding workshops, collecting best practices, and reviewing drafts. Making progress on most of the solutions in the plan depends upon collaboration from zones and regions.  It is the hope that the NAWS Strategic Plan inspires local projects. There may be solutions that fit inside these objectives that can be addressed at local levels, and perhaps the plan will encourage more local service bodies to engage in their own planning.</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18</a:t>
            </a:fld>
            <a:endParaRPr lang="en-US"/>
          </a:p>
        </p:txBody>
      </p:sp>
    </p:spTree>
    <p:extLst>
      <p:ext uri="{BB962C8B-B14F-4D97-AF65-F5344CB8AC3E}">
        <p14:creationId xmlns:p14="http://schemas.microsoft.com/office/powerpoint/2010/main" val="651758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81390">
              <a:defRPr/>
            </a:pPr>
            <a:r>
              <a:rPr lang="en-US" sz="1200" dirty="0">
                <a:latin typeface="Times New Roman" panose="02020603050405020304" pitchFamily="18" charset="0"/>
                <a:cs typeface="Times New Roman" panose="02020603050405020304" pitchFamily="18" charset="0"/>
              </a:rPr>
              <a:t>The Motion uses the word “adopt” rather than approve and the Fellowship is being asked to take ownership of </a:t>
            </a:r>
            <a:r>
              <a:rPr lang="en-US" sz="1200" i="1" dirty="0">
                <a:latin typeface="Times New Roman" panose="02020603050405020304" pitchFamily="18" charset="0"/>
                <a:cs typeface="Times New Roman" panose="02020603050405020304" pitchFamily="18" charset="0"/>
              </a:rPr>
              <a:t>(to adopt)</a:t>
            </a:r>
            <a:r>
              <a:rPr lang="en-US" sz="1200" dirty="0">
                <a:latin typeface="Times New Roman" panose="02020603050405020304" pitchFamily="18" charset="0"/>
                <a:cs typeface="Times New Roman" panose="02020603050405020304" pitchFamily="18" charset="0"/>
              </a:rPr>
              <a:t> something that the Delegates have participated in creating on your behalf for our common welfare.  The Plan is large, contains many details and reflects our collective needs and priorities.  The Delegates have worked together to ensure the Plan outlines the work World Services most needs to undertake in the three years in front of us.</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Because planning is an ongoing process, work on the next strategic plan will begin at the same time as when this Plan will be considered for adoption - during the 2026 World Service Conference.  With only five Motions in the CAR, there will be more time during the 2026 Conference for discussion.  Some of those discussions will center around the factors in NA and the world around us that may most affect NA in the years ahead  - after 2029.  Delegates will be asked to begin this work and the question they will discuss may be something like this: </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What issues, challenges, and needs do we need to address to be ready to serve the addict here today and who will be here in the future? </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If that question sparks ideas for you, share them with your Delegate or at your area or regional CAR workshop. </a:t>
            </a:r>
          </a:p>
        </p:txBody>
      </p:sp>
      <p:sp>
        <p:nvSpPr>
          <p:cNvPr id="4" name="Slide Number Placeholder 3"/>
          <p:cNvSpPr>
            <a:spLocks noGrp="1"/>
          </p:cNvSpPr>
          <p:nvPr>
            <p:ph type="sldNum" sz="quarter" idx="5"/>
          </p:nvPr>
        </p:nvSpPr>
        <p:spPr/>
        <p:txBody>
          <a:bodyPr/>
          <a:lstStyle/>
          <a:p>
            <a:fld id="{763812F2-32ED-CF4C-8C3A-6D2A8F76515E}" type="slidenum">
              <a:rPr lang="en-US" smtClean="0"/>
              <a:pPr/>
              <a:t>19</a:t>
            </a:fld>
            <a:endParaRPr lang="en-US"/>
          </a:p>
        </p:txBody>
      </p:sp>
    </p:spTree>
    <p:extLst>
      <p:ext uri="{BB962C8B-B14F-4D97-AF65-F5344CB8AC3E}">
        <p14:creationId xmlns:p14="http://schemas.microsoft.com/office/powerpoint/2010/main" val="216964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300" dirty="0">
                <a:latin typeface="Times New Roman" panose="02020603050405020304" pitchFamily="18" charset="0"/>
                <a:cs typeface="Times New Roman" panose="02020603050405020304" pitchFamily="18" charset="0"/>
              </a:rPr>
              <a:t>The three World Board Motions are:</a:t>
            </a:r>
          </a:p>
          <a:p>
            <a:pPr algn="just"/>
            <a:endParaRPr lang="en-US" sz="1300" dirty="0">
              <a:latin typeface="Times New Roman" panose="02020603050405020304" pitchFamily="18" charset="0"/>
              <a:cs typeface="Times New Roman" panose="02020603050405020304" pitchFamily="18" charset="0"/>
            </a:endParaRPr>
          </a:p>
          <a:p>
            <a:pPr marL="174697" indent="-174697" algn="just">
              <a:buFont typeface="Wingdings" panose="05000000000000000000" pitchFamily="2" charset="2"/>
              <a:buChar char="v"/>
            </a:pPr>
            <a:r>
              <a:rPr lang="en-US" sz="1300" dirty="0">
                <a:latin typeface="Times New Roman" panose="02020603050405020304" pitchFamily="18" charset="0"/>
                <a:cs typeface="Times New Roman" panose="02020603050405020304" pitchFamily="18" charset="0"/>
              </a:rPr>
              <a:t>Motion 1 – approve the revision of IP #21, Staying Clean in Isolation; (see the Essay on pages 17 – 18 in the 2026 CAR and Addendum A)</a:t>
            </a:r>
          </a:p>
          <a:p>
            <a:pPr marL="174697" indent="-174697" algn="just">
              <a:buFont typeface="Wingdings" panose="05000000000000000000" pitchFamily="2" charset="2"/>
              <a:buChar char="v"/>
            </a:pPr>
            <a:r>
              <a:rPr lang="en-US" sz="1300" dirty="0">
                <a:latin typeface="Times New Roman" panose="02020603050405020304" pitchFamily="18" charset="0"/>
                <a:cs typeface="Times New Roman" panose="02020603050405020304" pitchFamily="18" charset="0"/>
              </a:rPr>
              <a:t>Motion 2 – adopt the collaboratively created 2026 – 2029 NAWS Strategic Plan (see the Essay on pages 19 – 24 in the 2026 CAR and Addendum B); and</a:t>
            </a:r>
          </a:p>
          <a:p>
            <a:pPr marL="174697" indent="-174697" algn="just">
              <a:buFont typeface="Wingdings" panose="05000000000000000000" pitchFamily="2" charset="2"/>
              <a:buChar char="v"/>
            </a:pPr>
            <a:r>
              <a:rPr lang="en-US" sz="1300" dirty="0">
                <a:latin typeface="Times New Roman" panose="02020603050405020304" pitchFamily="18" charset="0"/>
                <a:cs typeface="Times New Roman" panose="02020603050405020304" pitchFamily="18" charset="0"/>
              </a:rPr>
              <a:t>Motion 3 – approve changes to the World Convention of NA guidelines (see the Essay on pages 25 – 29 in the 2026 CAR and Addendum C).</a:t>
            </a:r>
          </a:p>
          <a:p>
            <a:pPr algn="just"/>
            <a:endParaRPr lang="en-US" sz="1300" dirty="0">
              <a:latin typeface="Times New Roman" panose="02020603050405020304" pitchFamily="18" charset="0"/>
              <a:cs typeface="Times New Roman" panose="02020603050405020304" pitchFamily="18" charset="0"/>
            </a:endParaRPr>
          </a:p>
          <a:p>
            <a:pPr algn="just"/>
            <a:r>
              <a:rPr lang="en-US" sz="1300" dirty="0">
                <a:latin typeface="Times New Roman" panose="02020603050405020304" pitchFamily="18" charset="0"/>
                <a:cs typeface="Times New Roman" panose="02020603050405020304" pitchFamily="18" charset="0"/>
              </a:rPr>
              <a:t>Let’s begin with Motion 1.</a:t>
            </a:r>
          </a:p>
        </p:txBody>
      </p:sp>
      <p:sp>
        <p:nvSpPr>
          <p:cNvPr id="4" name="Slide Number Placeholder 3"/>
          <p:cNvSpPr>
            <a:spLocks noGrp="1"/>
          </p:cNvSpPr>
          <p:nvPr>
            <p:ph type="sldNum" sz="quarter" idx="5"/>
          </p:nvPr>
        </p:nvSpPr>
        <p:spPr/>
        <p:txBody>
          <a:bodyPr/>
          <a:lstStyle/>
          <a:p>
            <a:fld id="{763812F2-32ED-CF4C-8C3A-6D2A8F76515E}" type="slidenum">
              <a:rPr lang="en-US" smtClean="0"/>
              <a:pPr/>
              <a:t>2</a:t>
            </a:fld>
            <a:endParaRPr lang="en-US"/>
          </a:p>
        </p:txBody>
      </p:sp>
    </p:spTree>
    <p:extLst>
      <p:ext uri="{BB962C8B-B14F-4D97-AF65-F5344CB8AC3E}">
        <p14:creationId xmlns:p14="http://schemas.microsoft.com/office/powerpoint/2010/main" val="62575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Motion 2: To adopt the collaboratively created 2026–2029 NA World Services Strategic Plan contained in Addendum B. </a:t>
            </a:r>
          </a:p>
          <a:p>
            <a:pPr algn="just"/>
            <a:r>
              <a:rPr lang="en-US" sz="1200" dirty="0">
                <a:latin typeface="Times New Roman" panose="02020603050405020304" pitchFamily="18" charset="0"/>
                <a:cs typeface="Times New Roman" panose="02020603050405020304" pitchFamily="18" charset="0"/>
              </a:rPr>
              <a:t>Maker: World Board</a:t>
            </a:r>
          </a:p>
          <a:p>
            <a:pPr algn="just"/>
            <a:r>
              <a:rPr lang="en-US" sz="1200" dirty="0">
                <a:latin typeface="Times New Roman" panose="02020603050405020304" pitchFamily="18" charset="0"/>
                <a:cs typeface="Times New Roman" panose="02020603050405020304" pitchFamily="18" charset="0"/>
              </a:rPr>
              <a:t>Intent: To approve the results of the collaborative planning that began at WSC 2023 and continued with zonal and conference participant involvement throughout this cycle. </a:t>
            </a:r>
          </a:p>
          <a:p>
            <a:pPr algn="just" defTabSz="931717">
              <a:defRPr/>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Financial Impact: No direct financial impact. Any future expenses will be called out in project plans or budgets.</a:t>
            </a:r>
            <a:endParaRPr lang="en-US" sz="1200" b="1" u="sng"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Policy Affected: None</a:t>
            </a:r>
          </a:p>
          <a:p>
            <a:pPr algn="just"/>
            <a:endParaRPr lang="en-US" sz="1200" dirty="0">
              <a:latin typeface="Times New Roman" panose="02020603050405020304" pitchFamily="18" charset="0"/>
              <a:cs typeface="Times New Roman" panose="02020603050405020304" pitchFamily="18" charset="0"/>
            </a:endParaRPr>
          </a:p>
          <a:p>
            <a:pPr algn="just"/>
            <a:r>
              <a:rPr lang="en-US" sz="1200" b="1" dirty="0">
                <a:latin typeface="Times New Roman" panose="02020603050405020304" pitchFamily="18" charset="0"/>
                <a:cs typeface="Times New Roman" panose="02020603050405020304" pitchFamily="18" charset="0"/>
              </a:rPr>
              <a:t>Pause for Questions</a:t>
            </a:r>
          </a:p>
        </p:txBody>
      </p:sp>
      <p:sp>
        <p:nvSpPr>
          <p:cNvPr id="4" name="Slide Number Placeholder 3"/>
          <p:cNvSpPr>
            <a:spLocks noGrp="1"/>
          </p:cNvSpPr>
          <p:nvPr>
            <p:ph type="sldNum" sz="quarter" idx="5"/>
          </p:nvPr>
        </p:nvSpPr>
        <p:spPr/>
        <p:txBody>
          <a:bodyPr/>
          <a:lstStyle/>
          <a:p>
            <a:fld id="{763812F2-32ED-CF4C-8C3A-6D2A8F76515E}" type="slidenum">
              <a:rPr lang="en-US" smtClean="0"/>
              <a:t>20</a:t>
            </a:fld>
            <a:endParaRPr lang="en-US"/>
          </a:p>
        </p:txBody>
      </p:sp>
    </p:spTree>
    <p:extLst>
      <p:ext uri="{BB962C8B-B14F-4D97-AF65-F5344CB8AC3E}">
        <p14:creationId xmlns:p14="http://schemas.microsoft.com/office/powerpoint/2010/main" val="1573801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For over five decades, the World Convention has been a celebration of unity and recovery for the Fellowship. From 1971 to 1996, it was an annual event. In the mid-90s, the then World Convention Corporation presented motions, which were adopted by the Conference, to create a new “zonal” rotation plan and change to a two-year schedule. The goal of this rotation plan was to increase worldwide participation by moving the convention outside of North America every other convention. The rotation plan was then slightly altered, from nine zones to six, adding in two extra North American locations during the 1998 to 2009 timeframe. </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Faced with ongoing challenges related to attendance, effective planning, and the financial bottom line, the World Board proposed a new rotation plan that was adopted at the 2012 Conference. This revised plan would alternate between US and non-US locations, with the convention being held every three years beginning in 2015.</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21</a:t>
            </a:fld>
            <a:endParaRPr lang="en-US"/>
          </a:p>
        </p:txBody>
      </p:sp>
    </p:spTree>
    <p:extLst>
      <p:ext uri="{BB962C8B-B14F-4D97-AF65-F5344CB8AC3E}">
        <p14:creationId xmlns:p14="http://schemas.microsoft.com/office/powerpoint/2010/main" val="2213571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This slide shows the years, locations, net incomes, and number of registrations for the World Convention dating back to 1993.  As you will see, with the exception of the conventions held in San Antonio, Texas (2007) and the one held in Washington, DC (2024), the convention trends in North America were net-financial successes.  After the loss in 2007, the next three North America conventions – 2011, 2013, and 2018 - all generated net income, along with a continual increase in registrations.  The 2018 Convention in Orlando, Florida saw the largest increase, both in attendance of 21,000+, and in net income of over one million.  A significant contributor to the success in Orlando, Florida was the beneficial contract for meeting space and the level of attendance.</a:t>
            </a:r>
          </a:p>
        </p:txBody>
      </p:sp>
      <p:sp>
        <p:nvSpPr>
          <p:cNvPr id="4" name="Slide Number Placeholder 3"/>
          <p:cNvSpPr>
            <a:spLocks noGrp="1"/>
          </p:cNvSpPr>
          <p:nvPr>
            <p:ph type="sldNum" sz="quarter" idx="5"/>
          </p:nvPr>
        </p:nvSpPr>
        <p:spPr/>
        <p:txBody>
          <a:bodyPr/>
          <a:lstStyle/>
          <a:p>
            <a:fld id="{763812F2-32ED-CF4C-8C3A-6D2A8F76515E}" type="slidenum">
              <a:rPr lang="en-US" smtClean="0"/>
              <a:pPr/>
              <a:t>22</a:t>
            </a:fld>
            <a:endParaRPr lang="en-US"/>
          </a:p>
        </p:txBody>
      </p:sp>
    </p:spTree>
    <p:extLst>
      <p:ext uri="{BB962C8B-B14F-4D97-AF65-F5344CB8AC3E}">
        <p14:creationId xmlns:p14="http://schemas.microsoft.com/office/powerpoint/2010/main" val="2139346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81390">
              <a:defRPr/>
            </a:pPr>
            <a:r>
              <a:rPr lang="en-US" sz="1200" dirty="0">
                <a:latin typeface="Times New Roman" panose="02020603050405020304" pitchFamily="18" charset="0"/>
                <a:cs typeface="Times New Roman" panose="02020603050405020304" pitchFamily="18" charset="0"/>
              </a:rPr>
              <a:t>Prior to the global pandemic in 2020, the 38</a:t>
            </a:r>
            <a:r>
              <a:rPr lang="en-US" sz="1200" baseline="30000" dirty="0">
                <a:latin typeface="Times New Roman" panose="02020603050405020304" pitchFamily="18" charset="0"/>
                <a:cs typeface="Times New Roman" panose="02020603050405020304" pitchFamily="18" charset="0"/>
              </a:rPr>
              <a:t>th</a:t>
            </a:r>
            <a:r>
              <a:rPr lang="en-US" sz="1200" dirty="0">
                <a:latin typeface="Times New Roman" panose="02020603050405020304" pitchFamily="18" charset="0"/>
                <a:cs typeface="Times New Roman" panose="02020603050405020304" pitchFamily="18" charset="0"/>
              </a:rPr>
              <a:t> World Convention was planned to be held in Melbourne, Australia. After the global shutdown, travel and health concerns from COVID, entwined with the strain on financial and human resources of NA World Services, made canceling the Australia convention the most responsible action.  At the 2023 World Service Conference, a motion passed to suspend the current World Convention rotation policy to give the World Board time to research and evaluate what would be practical moving forward. It took most of the past 18 months to gather the information needed for the discussions and to reach consensus on what changes in policy made the most sense. </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A survey was conducted to see if there was a common theme of why NA members attend (or don’t attend) the World Convention. As expected, the majority of the 3,616 responding ranked costs of travel and other financial factors, as well as location, as the highest influencers on their decision on whether to attend. Nearly half of the responses received (48%) were from members who have never attended an NA World Convention. There will be more on the results from this survey reported in the Conference Report prior to 2026 World Service Conference.</a:t>
            </a:r>
          </a:p>
        </p:txBody>
      </p:sp>
      <p:sp>
        <p:nvSpPr>
          <p:cNvPr id="4" name="Slide Number Placeholder 3"/>
          <p:cNvSpPr>
            <a:spLocks noGrp="1"/>
          </p:cNvSpPr>
          <p:nvPr>
            <p:ph type="sldNum" sz="quarter" idx="5"/>
          </p:nvPr>
        </p:nvSpPr>
        <p:spPr/>
        <p:txBody>
          <a:bodyPr/>
          <a:lstStyle/>
          <a:p>
            <a:fld id="{763812F2-32ED-CF4C-8C3A-6D2A8F76515E}" type="slidenum">
              <a:rPr lang="en-US" smtClean="0"/>
              <a:pPr/>
              <a:t>23</a:t>
            </a:fld>
            <a:endParaRPr lang="en-US"/>
          </a:p>
        </p:txBody>
      </p:sp>
    </p:spTree>
    <p:extLst>
      <p:ext uri="{BB962C8B-B14F-4D97-AF65-F5344CB8AC3E}">
        <p14:creationId xmlns:p14="http://schemas.microsoft.com/office/powerpoint/2010/main" val="3199471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As you know, the 2024 World Convention was held in Washington, DC. One of the main things this Convention taught us was just how much the landscape had changed and how uncertain convention attendance could be. Based on the trends from the past two conventions in North America, the fact that there had not been a Convention in six years, and that Washington, DC, is located within an easy drive of many of the most densely populated NA regions, it was reasonable to think that attendance had the potential to be even higher than it was at the 2018 Convention in Orlando, Florida, and it made logical sense to plan accordingly. In most cases, past performance can be an indicator of what future outcomes can be, but that was not the case here, as we now know.</a:t>
            </a:r>
          </a:p>
          <a:p>
            <a:pPr algn="just"/>
            <a:endParaRPr lang="en-US" sz="1200" dirty="0">
              <a:latin typeface="Times New Roman" panose="02020603050405020304" pitchFamily="18" charset="0"/>
              <a:cs typeface="Times New Roman" panose="02020603050405020304" pitchFamily="18" charset="0"/>
            </a:endParaRPr>
          </a:p>
          <a:p>
            <a:pPr algn="just" defTabSz="881390">
              <a:defRPr/>
            </a:pPr>
            <a:r>
              <a:rPr lang="en-US" sz="1200" dirty="0">
                <a:latin typeface="Times New Roman" panose="02020603050405020304" pitchFamily="18" charset="0"/>
                <a:cs typeface="Times New Roman" panose="02020603050405020304" pitchFamily="18" charset="0"/>
              </a:rPr>
              <a:t>In addition to financial strain in the current economy, other factors, such as lingering health and safety concerns, especially among our aging members, may have also contributed to the overall level of attendance in DC. WCNA 38 was planned for a projected attendance of 24,000, and just over 18,000 members registered. As was reported in the 2024 Annual Report, the bottom line for the 38 World Convention shows that the expenses exceeded the income by $956,129. Thankfully, World Services’ efforts to increase reserves helped us to be prepared for an unfavorable outcome.</a:t>
            </a:r>
          </a:p>
          <a:p>
            <a:pPr algn="just" defTabSz="881390">
              <a:defRPr/>
            </a:pPr>
            <a:endParaRPr lang="en-US" sz="1200" dirty="0">
              <a:latin typeface="Times New Roman" panose="02020603050405020304" pitchFamily="18" charset="0"/>
              <a:cs typeface="Times New Roman" panose="02020603050405020304" pitchFamily="18" charset="0"/>
            </a:endParaRPr>
          </a:p>
          <a:p>
            <a:pPr algn="just" defTabSz="881390">
              <a:defRPr/>
            </a:pPr>
            <a:r>
              <a:rPr lang="en-US" sz="1200" dirty="0">
                <a:latin typeface="Times New Roman" panose="02020603050405020304" pitchFamily="18" charset="0"/>
                <a:cs typeface="Times New Roman" panose="02020603050405020304" pitchFamily="18" charset="0"/>
              </a:rPr>
              <a:t>For more information on the history of the NA World Convention, go to na.org/</a:t>
            </a:r>
            <a:r>
              <a:rPr lang="en-US" sz="1200" dirty="0" err="1">
                <a:latin typeface="Times New Roman" panose="02020603050405020304" pitchFamily="18" charset="0"/>
                <a:cs typeface="Times New Roman" panose="02020603050405020304" pitchFamily="18" charset="0"/>
              </a:rPr>
              <a:t>wcna</a:t>
            </a:r>
            <a:r>
              <a:rPr lang="en-US" sz="12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763812F2-32ED-CF4C-8C3A-6D2A8F76515E}" type="slidenum">
              <a:rPr lang="en-US" smtClean="0"/>
              <a:pPr/>
              <a:t>24</a:t>
            </a:fld>
            <a:endParaRPr lang="en-US"/>
          </a:p>
        </p:txBody>
      </p:sp>
    </p:spTree>
    <p:extLst>
      <p:ext uri="{BB962C8B-B14F-4D97-AF65-F5344CB8AC3E}">
        <p14:creationId xmlns:p14="http://schemas.microsoft.com/office/powerpoint/2010/main" val="3544298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79757-9008-716A-7F45-06E2FEBC1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679998-C255-7E39-0C5B-E4C6AD07D8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D0BE58-2395-F935-1A2D-88AE24E547B2}"/>
              </a:ext>
            </a:extLst>
          </p:cNvPr>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Many factors brought the World Board to their decision to offer Motion 3.  Some of the factors considered were: o</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verall event expenses, especially expenses related to audio and video production - something we rely heav­ily upon - continue to climb. The rising costs and increasing complexities of international travel, especially for Conventions outside North America, given that most Convention attendees, regardless of where the convention is held, typically are US members.  Many of the global political and economic issues that exist today greatly impact the feasibility of planning future events.</a:t>
            </a:r>
            <a:endParaRPr lang="en-US" sz="1200" dirty="0">
              <a:latin typeface="Times New Roman" panose="02020603050405020304" pitchFamily="18" charset="0"/>
              <a:cs typeface="Times New Roman" panose="02020603050405020304" pitchFamily="18" charset="0"/>
            </a:endParaRPr>
          </a:p>
          <a:p>
            <a:pPr algn="just"/>
            <a:endParaRPr lang="en-US" sz="12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The World Board was able reach consensus on the idea of the Convention being a revenue-neutral event – meant not to lose money.  However, keeping in mind prior comfort with expenses exceeding income if the Convention provides for Public Relations or Fellowship Development opportunities that are impactful on the community.</a:t>
            </a:r>
            <a:endParaRPr lang="en-US" sz="1200" b="0" i="0" kern="1200" dirty="0">
              <a:solidFill>
                <a:schemeClr val="tx1"/>
              </a:solidFill>
              <a:effectLst/>
              <a:latin typeface="+mn-lt"/>
              <a:ea typeface="+mn-ea"/>
              <a:cs typeface="+mn-cs"/>
            </a:endParaRP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For more details, read the Essay on pages 25 to 29 in the Conference Agenda Report.</a:t>
            </a:r>
          </a:p>
          <a:p>
            <a:endParaRPr lang="en-US" dirty="0"/>
          </a:p>
          <a:p>
            <a:endParaRPr lang="en-US" dirty="0"/>
          </a:p>
        </p:txBody>
      </p:sp>
      <p:sp>
        <p:nvSpPr>
          <p:cNvPr id="4" name="Slide Number Placeholder 3">
            <a:extLst>
              <a:ext uri="{FF2B5EF4-FFF2-40B4-BE49-F238E27FC236}">
                <a16:creationId xmlns:a16="http://schemas.microsoft.com/office/drawing/2014/main" id="{9B2DFCEE-FB0B-A5D7-CA74-F5F8BB2AE2CB}"/>
              </a:ext>
            </a:extLst>
          </p:cNvPr>
          <p:cNvSpPr>
            <a:spLocks noGrp="1"/>
          </p:cNvSpPr>
          <p:nvPr>
            <p:ph type="sldNum" sz="quarter" idx="5"/>
          </p:nvPr>
        </p:nvSpPr>
        <p:spPr/>
        <p:txBody>
          <a:bodyPr/>
          <a:lstStyle/>
          <a:p>
            <a:fld id="{763812F2-32ED-CF4C-8C3A-6D2A8F76515E}" type="slidenum">
              <a:rPr lang="en-US" smtClean="0"/>
              <a:pPr/>
              <a:t>25</a:t>
            </a:fld>
            <a:endParaRPr lang="en-US"/>
          </a:p>
        </p:txBody>
      </p:sp>
    </p:spTree>
    <p:extLst>
      <p:ext uri="{BB962C8B-B14F-4D97-AF65-F5344CB8AC3E}">
        <p14:creationId xmlns:p14="http://schemas.microsoft.com/office/powerpoint/2010/main" val="3140033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The proposed new guidelines in Addendum C seek to: (1) change the World Convention from being an every 3-year event to an every 5-year event; and (2) permit the World Board to determine the location based on fiscal and geographic considerations that lend themselves to, at minimum, a revenue-neutral event.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Changing to a 5-year cycle:</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Is less frequent; making the Convention a more special occurrence;</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Allows our membership more time to plan to attend; and</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Puts the convention on track to celebrate NA milestone anniversaries beginning with our 75</a:t>
            </a:r>
            <a:r>
              <a:rPr lang="en-US" sz="1200" b="0" i="0" kern="1200" baseline="30000" dirty="0">
                <a:solidFill>
                  <a:schemeClr val="tx1"/>
                </a:solidFill>
                <a:effectLst/>
                <a:latin typeface="Times New Roman" panose="02020603050405020304" pitchFamily="18" charset="0"/>
                <a:ea typeface="+mn-ea"/>
                <a:cs typeface="Times New Roman" panose="02020603050405020304" pitchFamily="18" charset="0"/>
              </a:rPr>
              <a:t>th</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anniversary in 2028.</a:t>
            </a:r>
          </a:p>
          <a:p>
            <a:pPr algn="just"/>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Delegating more of the rotation and location decision-making responsibility to the World Board is prudent simply because so much is unknown - inside and outside of NA.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The current rotation plan that aspires to hold every other Convention outside of North America is no longer practical for planning.  </a:t>
            </a:r>
            <a:r>
              <a:rPr lang="en-US" sz="1200" dirty="0">
                <a:latin typeface="Times New Roman" panose="02020603050405020304" pitchFamily="18" charset="0"/>
                <a:cs typeface="Times New Roman" panose="02020603050405020304" pitchFamily="18" charset="0"/>
              </a:rPr>
              <a:t>The conference industry as a whole is changing; our members’ behavior is changing; and there is no way to predict what the landscape will look like years in the future.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The world has become far too unpredictable, especially looking out over long periods of time.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pPr/>
              <a:t>26</a:t>
            </a:fld>
            <a:endParaRPr lang="en-US"/>
          </a:p>
        </p:txBody>
      </p:sp>
    </p:spTree>
    <p:extLst>
      <p:ext uri="{BB962C8B-B14F-4D97-AF65-F5344CB8AC3E}">
        <p14:creationId xmlns:p14="http://schemas.microsoft.com/office/powerpoint/2010/main" val="3685269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Motion 3: To hold the World Convention of Narcotics Anonymous (WCNA) every 5 years, beginning in 2028. The location to be determined by the World Board based on fiscal and geographic considerations that lend themselves to, at minimum, a revenue neutral event. (The specific changes to the WCNA Guidelines in GWSNA are shown in Addendum C.)</a:t>
            </a:r>
          </a:p>
          <a:p>
            <a:pPr algn="just"/>
            <a:r>
              <a:rPr lang="en-US" sz="1200" dirty="0">
                <a:latin typeface="Times New Roman" panose="02020603050405020304" pitchFamily="18" charset="0"/>
                <a:cs typeface="Times New Roman" panose="02020603050405020304" pitchFamily="18" charset="0"/>
              </a:rPr>
              <a:t>Maker: World Board</a:t>
            </a:r>
          </a:p>
          <a:p>
            <a:pPr algn="just"/>
            <a:r>
              <a:rPr lang="en-US" sz="1200" dirty="0">
                <a:latin typeface="Times New Roman" panose="02020603050405020304" pitchFamily="18" charset="0"/>
                <a:cs typeface="Times New Roman" panose="02020603050405020304" pitchFamily="18" charset="0"/>
              </a:rPr>
              <a:t>Intent: To have guidelines for the World Convention (WCNA) that reflect the changing nature of large events worldwide and support the prudent use of Fellowship resources.</a:t>
            </a:r>
          </a:p>
          <a:p>
            <a:pPr algn="just" defTabSz="931717">
              <a:defRPr/>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Financial Impact: No direct financial impact. Any future expenses will be called out in project plans or budgets.</a:t>
            </a:r>
            <a:endParaRPr lang="en-US" sz="1200" b="1" u="sng"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Policy Affected: The policy offered in Addendum C will replace the current WCNA guidelines in GWSNA (pages 46–48) shown in Addendum D.</a:t>
            </a:r>
          </a:p>
          <a:p>
            <a:pPr algn="just"/>
            <a:endParaRPr lang="en-US" sz="1200" dirty="0">
              <a:latin typeface="Times New Roman" panose="02020603050405020304" pitchFamily="18" charset="0"/>
              <a:cs typeface="Times New Roman" panose="02020603050405020304" pitchFamily="18" charset="0"/>
            </a:endParaRPr>
          </a:p>
          <a:p>
            <a:pPr algn="just"/>
            <a:r>
              <a:rPr lang="en-US" sz="1200" b="1" dirty="0">
                <a:latin typeface="Times New Roman" panose="02020603050405020304" pitchFamily="18" charset="0"/>
                <a:cs typeface="Times New Roman" panose="02020603050405020304" pitchFamily="18" charset="0"/>
              </a:rPr>
              <a:t>Pause for Questions</a:t>
            </a: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27</a:t>
            </a:fld>
            <a:endParaRPr lang="en-US"/>
          </a:p>
        </p:txBody>
      </p:sp>
    </p:spTree>
    <p:extLst>
      <p:ext uri="{BB962C8B-B14F-4D97-AF65-F5344CB8AC3E}">
        <p14:creationId xmlns:p14="http://schemas.microsoft.com/office/powerpoint/2010/main" val="2790732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BFC7-5B27-7D69-B6A5-01FB711C8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EE0FD-67C5-3200-0BD1-07976B92F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75C120-8A00-0D9B-7514-03DE40DC0AC1}"/>
              </a:ext>
            </a:extLst>
          </p:cNvPr>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Having a Conference Agenda Report with only two regional motions is not the norm.  However, perhaps it’s a sign of a shift toward a more collaborative and discussion-based conference. With fewer motions for discussion and decision there will be more time for conference participants to talk about issues that affect NA as a whole; and time to work on honing and shaping the next steps in the collaborative planning efforts.</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The two Motions are:</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Motion 4 - To direct the World Board to create a project plan for consideration at WSC 2029 to research and explore the opportunities and obstacles of providing </a:t>
            </a:r>
            <a:r>
              <a:rPr lang="en-US" sz="1200" dirty="0" err="1">
                <a:latin typeface="Times New Roman" panose="02020603050405020304" pitchFamily="18" charset="0"/>
                <a:cs typeface="Times New Roman" panose="02020603050405020304" pitchFamily="18" charset="0"/>
              </a:rPr>
              <a:t>booklength</a:t>
            </a:r>
            <a:r>
              <a:rPr lang="en-US" sz="1200" dirty="0">
                <a:latin typeface="Times New Roman" panose="02020603050405020304" pitchFamily="18" charset="0"/>
                <a:cs typeface="Times New Roman" panose="02020603050405020304" pitchFamily="18" charset="0"/>
              </a:rPr>
              <a:t> pieces of literature to the incarcerated, on tablets, in addition to the IPs and audio version of the Fifth Edition Basic Text that already exist on inmate tablets; and</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Motion 5 - To direct the World Board, to implement artificial intelligence (AI) interpretation solutions for WSC meetings (both in-person and virtual) to replace the current human live language interpretation.</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Let’s begin with Motion 4.</a:t>
            </a:r>
          </a:p>
        </p:txBody>
      </p:sp>
      <p:sp>
        <p:nvSpPr>
          <p:cNvPr id="4" name="Slide Number Placeholder 3">
            <a:extLst>
              <a:ext uri="{FF2B5EF4-FFF2-40B4-BE49-F238E27FC236}">
                <a16:creationId xmlns:a16="http://schemas.microsoft.com/office/drawing/2014/main" id="{9FCC9D56-2379-D2B0-07A8-8744BB341CB7}"/>
              </a:ext>
            </a:extLst>
          </p:cNvPr>
          <p:cNvSpPr>
            <a:spLocks noGrp="1"/>
          </p:cNvSpPr>
          <p:nvPr>
            <p:ph type="sldNum" sz="quarter" idx="5"/>
          </p:nvPr>
        </p:nvSpPr>
        <p:spPr/>
        <p:txBody>
          <a:bodyPr/>
          <a:lstStyle/>
          <a:p>
            <a:fld id="{763812F2-32ED-CF4C-8C3A-6D2A8F76515E}" type="slidenum">
              <a:rPr lang="en-US" smtClean="0"/>
              <a:pPr/>
              <a:t>28</a:t>
            </a:fld>
            <a:endParaRPr lang="en-US"/>
          </a:p>
        </p:txBody>
      </p:sp>
    </p:spTree>
    <p:extLst>
      <p:ext uri="{BB962C8B-B14F-4D97-AF65-F5344CB8AC3E}">
        <p14:creationId xmlns:p14="http://schemas.microsoft.com/office/powerpoint/2010/main" val="1878349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Motion 4: To direct the World Board to create a project plan for consideration at WSC 2029 to research and explore the opportunities and obstacles of providing </a:t>
            </a:r>
            <a:r>
              <a:rPr lang="en-US" sz="1200" dirty="0" err="1">
                <a:latin typeface="Times New Roman" panose="02020603050405020304" pitchFamily="18" charset="0"/>
                <a:cs typeface="Times New Roman" panose="02020603050405020304" pitchFamily="18" charset="0"/>
              </a:rPr>
              <a:t>booklength</a:t>
            </a:r>
            <a:r>
              <a:rPr lang="en-US" sz="1200" dirty="0">
                <a:latin typeface="Times New Roman" panose="02020603050405020304" pitchFamily="18" charset="0"/>
                <a:cs typeface="Times New Roman" panose="02020603050405020304" pitchFamily="18" charset="0"/>
              </a:rPr>
              <a:t> pieces of literature to the incarcerated, on tablets, in addition to the IPs and audio version of the Fifth Edition Basic Text that already exist on inmate tablets.</a:t>
            </a:r>
          </a:p>
          <a:p>
            <a:pPr algn="just"/>
            <a:r>
              <a:rPr lang="en-US" sz="1200" dirty="0">
                <a:latin typeface="Times New Roman" panose="02020603050405020304" pitchFamily="18" charset="0"/>
                <a:cs typeface="Times New Roman" panose="02020603050405020304" pitchFamily="18" charset="0"/>
              </a:rPr>
              <a:t>Maker: Arizona Region</a:t>
            </a:r>
          </a:p>
          <a:p>
            <a:pPr algn="just"/>
            <a:r>
              <a:rPr lang="en-US" sz="1200" dirty="0">
                <a:latin typeface="Times New Roman" panose="02020603050405020304" pitchFamily="18" charset="0"/>
                <a:cs typeface="Times New Roman" panose="02020603050405020304" pitchFamily="18" charset="0"/>
              </a:rPr>
              <a:t>Co-makers: Florida, Ohio, Northern California, Southern California, Sweden, UK, Utah</a:t>
            </a:r>
          </a:p>
          <a:p>
            <a:pPr algn="just" defTabSz="881390">
              <a:defRPr/>
            </a:pPr>
            <a:r>
              <a:rPr lang="en-US" sz="1200" dirty="0">
                <a:latin typeface="Times New Roman" panose="02020603050405020304" pitchFamily="18" charset="0"/>
                <a:cs typeface="Times New Roman" panose="02020603050405020304" pitchFamily="18" charset="0"/>
              </a:rPr>
              <a:t>Intent: To give the Conference and Fellowship the ability to meaningfully discuss the opportunities and obstacles of making </a:t>
            </a:r>
            <a:r>
              <a:rPr lang="en-US" sz="1200" dirty="0" err="1">
                <a:latin typeface="Times New Roman" panose="02020603050405020304" pitchFamily="18" charset="0"/>
                <a:cs typeface="Times New Roman" panose="02020603050405020304" pitchFamily="18" charset="0"/>
              </a:rPr>
              <a:t>booklength</a:t>
            </a:r>
            <a:r>
              <a:rPr lang="en-US" sz="1200" dirty="0">
                <a:latin typeface="Times New Roman" panose="02020603050405020304" pitchFamily="18" charset="0"/>
                <a:cs typeface="Times New Roman" panose="02020603050405020304" pitchFamily="18" charset="0"/>
              </a:rPr>
              <a:t> pieces of literature available to the incarcerated on tablets.</a:t>
            </a:r>
          </a:p>
          <a:p>
            <a:pPr algn="just"/>
            <a:r>
              <a:rPr lang="en-US" sz="1200" dirty="0">
                <a:latin typeface="Times New Roman" panose="02020603050405020304" pitchFamily="18" charset="0"/>
                <a:cs typeface="Times New Roman" panose="02020603050405020304" pitchFamily="18" charset="0"/>
              </a:rPr>
              <a:t>Financial Impact: There is minimal cost in creating a project plan. The cost to NAWS would be in the project itself if the WSC were to adopt and prioritize the plan.</a:t>
            </a:r>
          </a:p>
          <a:p>
            <a:pPr algn="just"/>
            <a:r>
              <a:rPr lang="en-US" sz="1200" dirty="0">
                <a:latin typeface="Times New Roman" panose="02020603050405020304" pitchFamily="18" charset="0"/>
                <a:cs typeface="Times New Roman" panose="02020603050405020304" pitchFamily="18" charset="0"/>
              </a:rPr>
              <a:t>Policy Affected: None</a:t>
            </a:r>
          </a:p>
        </p:txBody>
      </p:sp>
      <p:sp>
        <p:nvSpPr>
          <p:cNvPr id="4" name="Slide Number Placeholder 3"/>
          <p:cNvSpPr>
            <a:spLocks noGrp="1"/>
          </p:cNvSpPr>
          <p:nvPr>
            <p:ph type="sldNum" sz="quarter" idx="5"/>
          </p:nvPr>
        </p:nvSpPr>
        <p:spPr/>
        <p:txBody>
          <a:bodyPr/>
          <a:lstStyle/>
          <a:p>
            <a:fld id="{763812F2-32ED-CF4C-8C3A-6D2A8F76515E}" type="slidenum">
              <a:rPr lang="en-US" smtClean="0"/>
              <a:pPr/>
              <a:t>29</a:t>
            </a:fld>
            <a:endParaRPr lang="en-US"/>
          </a:p>
        </p:txBody>
      </p:sp>
    </p:spTree>
    <p:extLst>
      <p:ext uri="{BB962C8B-B14F-4D97-AF65-F5344CB8AC3E}">
        <p14:creationId xmlns:p14="http://schemas.microsoft.com/office/powerpoint/2010/main" val="1448495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In response to a growing number of letters from addicts around the world pouring into the World Service Office in the early </a:t>
            </a:r>
            <a:r>
              <a:rPr lang="en-US" sz="1200" dirty="0" err="1">
                <a:latin typeface="Times New Roman" panose="02020603050405020304" pitchFamily="18" charset="0"/>
                <a:cs typeface="Times New Roman" panose="02020603050405020304" pitchFamily="18" charset="0"/>
              </a:rPr>
              <a:t>1980’s</a:t>
            </a:r>
            <a:r>
              <a:rPr lang="en-US" sz="1200" dirty="0">
                <a:latin typeface="Times New Roman" panose="02020603050405020304" pitchFamily="18" charset="0"/>
                <a:cs typeface="Times New Roman" panose="02020603050405020304" pitchFamily="18" charset="0"/>
              </a:rPr>
              <a:t>, the concept of the Loner Group was created by World Services to address the needs of addicts who, due to physical location (remote areas) or other disabilities, were unable to attend regular, in-person NA meetings.  The Loner Group put isolated members in touch with one another as pen pals. It was during this time that two publications were created:</a:t>
            </a:r>
          </a:p>
          <a:p>
            <a:pPr algn="just"/>
            <a:endParaRPr lang="en-US" sz="1200" dirty="0">
              <a:latin typeface="Times New Roman" panose="02020603050405020304" pitchFamily="18" charset="0"/>
              <a:cs typeface="Times New Roman" panose="02020603050405020304" pitchFamily="18" charset="0"/>
            </a:endParaRPr>
          </a:p>
          <a:p>
            <a:pPr marL="174697" indent="-174697" algn="jus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Reaching Out, for those incarcerated; and</a:t>
            </a:r>
          </a:p>
          <a:p>
            <a:pPr marL="174697" indent="-174697" algn="jus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Meeting by Mail, for those isolated by distance, physical and mental health challenges, and other reasons, such as caregiving or military service, that kept people from being able to attend meetings in person.</a:t>
            </a:r>
          </a:p>
        </p:txBody>
      </p:sp>
      <p:sp>
        <p:nvSpPr>
          <p:cNvPr id="4" name="Slide Number Placeholder 3"/>
          <p:cNvSpPr>
            <a:spLocks noGrp="1"/>
          </p:cNvSpPr>
          <p:nvPr>
            <p:ph type="sldNum" sz="quarter" idx="5"/>
          </p:nvPr>
        </p:nvSpPr>
        <p:spPr/>
        <p:txBody>
          <a:bodyPr/>
          <a:lstStyle/>
          <a:p>
            <a:fld id="{763812F2-32ED-CF4C-8C3A-6D2A8F76515E}" type="slidenum">
              <a:rPr lang="en-US" smtClean="0"/>
              <a:pPr/>
              <a:t>3</a:t>
            </a:fld>
            <a:endParaRPr lang="en-US"/>
          </a:p>
        </p:txBody>
      </p:sp>
    </p:spTree>
    <p:extLst>
      <p:ext uri="{BB962C8B-B14F-4D97-AF65-F5344CB8AC3E}">
        <p14:creationId xmlns:p14="http://schemas.microsoft.com/office/powerpoint/2010/main" val="2889803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Rational by Region:  Narcotics Anonymous exists to carry a message of hope and freedom to every addict seeking recovery, including our members behind the walls. As correctional systems increasingly transition from physical books to secure digital tablets, many incarcerated addicts are being cut off from book-length NA literature such as </a:t>
            </a:r>
            <a:r>
              <a:rPr lang="en-US" sz="1200" i="1" dirty="0">
                <a:latin typeface="Times New Roman" panose="02020603050405020304" pitchFamily="18" charset="0"/>
                <a:cs typeface="Times New Roman" panose="02020603050405020304" pitchFamily="18" charset="0"/>
              </a:rPr>
              <a:t>Just for Today</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It Works: How and Why</a:t>
            </a:r>
            <a:r>
              <a:rPr lang="en-US" sz="1200" dirty="0">
                <a:latin typeface="Times New Roman" panose="02020603050405020304" pitchFamily="18" charset="0"/>
                <a:cs typeface="Times New Roman" panose="02020603050405020304" pitchFamily="18" charset="0"/>
              </a:rPr>
              <a:t>, and </a:t>
            </a:r>
            <a:r>
              <a:rPr lang="en-US" sz="1200" i="1" dirty="0">
                <a:latin typeface="Times New Roman" panose="02020603050405020304" pitchFamily="18" charset="0"/>
                <a:cs typeface="Times New Roman" panose="02020603050405020304" pitchFamily="18" charset="0"/>
              </a:rPr>
              <a:t>Living Clean</a:t>
            </a:r>
            <a:r>
              <a:rPr lang="en-US" sz="1200" dirty="0">
                <a:latin typeface="Times New Roman" panose="02020603050405020304" pitchFamily="18" charset="0"/>
                <a:cs typeface="Times New Roman" panose="02020603050405020304" pitchFamily="18" charset="0"/>
              </a:rPr>
              <a:t>. Without action, this shift threatens to limit access to the foundation of our message for some of our most isolated members. …</a:t>
            </a:r>
          </a:p>
          <a:p>
            <a:pPr algn="just"/>
            <a:endParaRPr lang="en-US" sz="1200" dirty="0">
              <a:latin typeface="Times New Roman" panose="02020603050405020304" pitchFamily="18" charset="0"/>
              <a:cs typeface="Times New Roman" panose="02020603050405020304" pitchFamily="18" charset="0"/>
            </a:endParaRPr>
          </a:p>
          <a:p>
            <a:pPr algn="just">
              <a:spcBef>
                <a:spcPts val="386"/>
              </a:spcBef>
            </a:pPr>
            <a:r>
              <a:rPr lang="en-US" sz="1200" dirty="0">
                <a:latin typeface="Times New Roman" panose="02020603050405020304" pitchFamily="18" charset="0"/>
                <a:cs typeface="Times New Roman" panose="02020603050405020304" pitchFamily="18" charset="0"/>
              </a:rPr>
              <a:t>Approving this motion would allow the World Board to develop a project plan exploring practical, principled ways to make our Fellowship’s </a:t>
            </a:r>
            <a:r>
              <a:rPr lang="en-US" sz="1200" dirty="0" err="1">
                <a:latin typeface="Times New Roman" panose="02020603050405020304" pitchFamily="18" charset="0"/>
                <a:cs typeface="Times New Roman" panose="02020603050405020304" pitchFamily="18" charset="0"/>
              </a:rPr>
              <a:t>booklength</a:t>
            </a:r>
            <a:r>
              <a:rPr lang="en-US" sz="1200" dirty="0">
                <a:latin typeface="Times New Roman" panose="02020603050405020304" pitchFamily="18" charset="0"/>
                <a:cs typeface="Times New Roman" panose="02020603050405020304" pitchFamily="18" charset="0"/>
              </a:rPr>
              <a:t> literature available through prison tablet systems. This plan would examine logistical, legal, financial, and Fellowship-related issues, ensuring that any approach upholds the principles of self-support and preserves the integrity of NA’s intellectual property, as outlined in the </a:t>
            </a:r>
            <a:r>
              <a:rPr lang="en-US" sz="1200" i="1" dirty="0">
                <a:latin typeface="Times New Roman" panose="02020603050405020304" pitchFamily="18" charset="0"/>
                <a:cs typeface="Times New Roman" panose="02020603050405020304" pitchFamily="18" charset="0"/>
              </a:rPr>
              <a:t>Fellowship Intellectual Property Trust</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FIPT</a:t>
            </a:r>
            <a:r>
              <a:rPr lang="en-US" sz="1200" dirty="0">
                <a:latin typeface="Times New Roman" panose="02020603050405020304" pitchFamily="18" charset="0"/>
                <a:cs typeface="Times New Roman" panose="02020603050405020304" pitchFamily="18" charset="0"/>
              </a:rPr>
              <a:t>).</a:t>
            </a:r>
          </a:p>
          <a:p>
            <a:pPr defTabSz="881390">
              <a:defRPr/>
            </a:pPr>
            <a:endParaRPr lang="en-US" dirty="0"/>
          </a:p>
          <a:p>
            <a:pPr defTabSz="881390">
              <a:defRPr/>
            </a:pPr>
            <a:endParaRPr lang="en-US" dirty="0"/>
          </a:p>
          <a:p>
            <a:pPr defTabSz="881390">
              <a:defRPr/>
            </a:pP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30</a:t>
            </a:fld>
            <a:endParaRPr lang="en-US"/>
          </a:p>
        </p:txBody>
      </p:sp>
    </p:spTree>
    <p:extLst>
      <p:ext uri="{BB962C8B-B14F-4D97-AF65-F5344CB8AC3E}">
        <p14:creationId xmlns:p14="http://schemas.microsoft.com/office/powerpoint/2010/main" val="3637382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682D9-AAA0-D52E-3FCB-521A58D109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47A54-C98C-7CDC-F311-3BB4B4131D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5D59E-D504-6092-A399-F10B6F6A06A5}"/>
              </a:ext>
            </a:extLst>
          </p:cNvPr>
          <p:cNvSpPr>
            <a:spLocks noGrp="1"/>
          </p:cNvSpPr>
          <p:nvPr>
            <p:ph type="body" idx="1"/>
          </p:nvPr>
        </p:nvSpPr>
        <p:spPr/>
        <p:txBody>
          <a:bodyPr/>
          <a:lstStyle/>
          <a:p>
            <a:pPr algn="just"/>
            <a:r>
              <a:rPr lang="en-US" sz="1200" dirty="0">
                <a:solidFill>
                  <a:schemeClr val="tx1">
                    <a:alpha val="90000"/>
                  </a:schemeClr>
                </a:solidFill>
                <a:latin typeface="Times New Roman" panose="02020603050405020304" pitchFamily="18" charset="0"/>
                <a:cs typeface="Times New Roman" panose="02020603050405020304" pitchFamily="18" charset="0"/>
              </a:rPr>
              <a:t>Many incarcerated members already face disparities in literature access, depending on facility policies and geography. …</a:t>
            </a:r>
          </a:p>
          <a:p>
            <a:pPr algn="just"/>
            <a:endParaRPr lang="en-US" sz="1200" dirty="0">
              <a:solidFill>
                <a:schemeClr val="tx1">
                  <a:alpha val="90000"/>
                </a:schemeClr>
              </a:solidFill>
              <a:latin typeface="Times New Roman" panose="02020603050405020304" pitchFamily="18" charset="0"/>
              <a:cs typeface="Times New Roman" panose="02020603050405020304" pitchFamily="18" charset="0"/>
            </a:endParaRPr>
          </a:p>
          <a:p>
            <a:pPr algn="just"/>
            <a:r>
              <a:rPr lang="en-US" sz="1200" dirty="0">
                <a:solidFill>
                  <a:schemeClr val="tx1">
                    <a:alpha val="90000"/>
                  </a:schemeClr>
                </a:solidFill>
                <a:latin typeface="Times New Roman" panose="02020603050405020304" pitchFamily="18" charset="0"/>
                <a:cs typeface="Times New Roman" panose="02020603050405020304" pitchFamily="18" charset="0"/>
              </a:rPr>
              <a:t>Exploring digital options would help the Fellowship respond to these inequities while adapting to a changing environment. It also presents an opportunity to strengthen our trusted servant relationships with correctional institutions, ensuring that NA literature remains accessible to those with limited financial resources.</a:t>
            </a:r>
          </a:p>
          <a:p>
            <a:pPr algn="just"/>
            <a:endParaRPr lang="en-US" sz="1200" dirty="0">
              <a:solidFill>
                <a:schemeClr val="tx1">
                  <a:alpha val="90000"/>
                </a:schemeClr>
              </a:solidFill>
              <a:latin typeface="Times New Roman" panose="02020603050405020304" pitchFamily="18" charset="0"/>
              <a:cs typeface="Times New Roman" panose="02020603050405020304" pitchFamily="18" charset="0"/>
            </a:endParaRPr>
          </a:p>
          <a:p>
            <a:pPr algn="just"/>
            <a:r>
              <a:rPr lang="en-US" sz="1200" dirty="0">
                <a:solidFill>
                  <a:schemeClr val="tx1">
                    <a:alpha val="90000"/>
                  </a:schemeClr>
                </a:solidFill>
                <a:latin typeface="Times New Roman" panose="02020603050405020304" pitchFamily="18" charset="0"/>
                <a:cs typeface="Times New Roman" panose="02020603050405020304" pitchFamily="18" charset="0"/>
              </a:rPr>
              <a:t>By supporting this motion, the World Service Conference would affirm our commitment to carrying the message to all addicts, regardless of circumstance, and empower the World Board to be proactive, bringing back informed options for Fellowship review and approval.</a:t>
            </a:r>
          </a:p>
        </p:txBody>
      </p:sp>
      <p:sp>
        <p:nvSpPr>
          <p:cNvPr id="4" name="Slide Number Placeholder 3">
            <a:extLst>
              <a:ext uri="{FF2B5EF4-FFF2-40B4-BE49-F238E27FC236}">
                <a16:creationId xmlns:a16="http://schemas.microsoft.com/office/drawing/2014/main" id="{B2C2C985-E1C1-E530-8656-17FDDA4D7203}"/>
              </a:ext>
            </a:extLst>
          </p:cNvPr>
          <p:cNvSpPr>
            <a:spLocks noGrp="1"/>
          </p:cNvSpPr>
          <p:nvPr>
            <p:ph type="sldNum" sz="quarter" idx="5"/>
          </p:nvPr>
        </p:nvSpPr>
        <p:spPr/>
        <p:txBody>
          <a:bodyPr/>
          <a:lstStyle/>
          <a:p>
            <a:fld id="{763812F2-32ED-CF4C-8C3A-6D2A8F76515E}" type="slidenum">
              <a:rPr lang="en-US" smtClean="0"/>
              <a:pPr/>
              <a:t>31</a:t>
            </a:fld>
            <a:endParaRPr lang="en-US"/>
          </a:p>
        </p:txBody>
      </p:sp>
    </p:spTree>
    <p:extLst>
      <p:ext uri="{BB962C8B-B14F-4D97-AF65-F5344CB8AC3E}">
        <p14:creationId xmlns:p14="http://schemas.microsoft.com/office/powerpoint/2010/main" val="2052083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32B76-9CC5-1F6E-6338-C2F78F9C2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CEA7D-5EFE-89BD-C388-45D62CFEA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40260-5C4D-684F-4675-9D7A78E6CA66}"/>
              </a:ext>
            </a:extLst>
          </p:cNvPr>
          <p:cNvSpPr>
            <a:spLocks noGrp="1"/>
          </p:cNvSpPr>
          <p:nvPr>
            <p:ph type="body" idx="1"/>
          </p:nvPr>
        </p:nvSpPr>
        <p:spPr/>
        <p:txBody>
          <a:bodyPr/>
          <a:lstStyle/>
          <a:p>
            <a:pPr algn="just"/>
            <a:r>
              <a:rPr lang="en-US" sz="1200" dirty="0">
                <a:solidFill>
                  <a:schemeClr val="tx1">
                    <a:alpha val="90000"/>
                  </a:schemeClr>
                </a:solidFill>
                <a:latin typeface="Times New Roman" panose="02020603050405020304" pitchFamily="18" charset="0"/>
                <a:cs typeface="Times New Roman" panose="02020603050405020304" pitchFamily="18" charset="0"/>
              </a:rPr>
              <a:t>The World Board shares the maker’s commitment to ensuring that all addicts—including those who are incarcerated—have access to NA literature and the message of recovery. We recognize the shift from printed books to digital tablets in correctional systems offers both opportunities and challenges.</a:t>
            </a:r>
          </a:p>
          <a:p>
            <a:pPr algn="just"/>
            <a:endParaRPr lang="en-US" sz="1200" dirty="0">
              <a:solidFill>
                <a:schemeClr val="tx1">
                  <a:alpha val="90000"/>
                </a:schemeClr>
              </a:solidFill>
              <a:latin typeface="Times New Roman" panose="02020603050405020304" pitchFamily="18" charset="0"/>
              <a:cs typeface="Times New Roman" panose="02020603050405020304" pitchFamily="18" charset="0"/>
            </a:endParaRPr>
          </a:p>
          <a:p>
            <a:pPr algn="just"/>
            <a:r>
              <a:rPr lang="en-US" sz="1200" dirty="0">
                <a:solidFill>
                  <a:schemeClr val="tx1">
                    <a:alpha val="90000"/>
                  </a:schemeClr>
                </a:solidFill>
                <a:latin typeface="Times New Roman" panose="02020603050405020304" pitchFamily="18" charset="0"/>
                <a:cs typeface="Times New Roman" panose="02020603050405020304" pitchFamily="18" charset="0"/>
              </a:rPr>
              <a:t>We believe this motion is unnecessary, as NA World Services is already engaged in ongoing efforts to make literature accessible in correctional facilities while upholding self-support and the integrity of the Fellowship Intellectual Property Trust (FIPT). We currently work with vendors and departments to provide, at no cost, materials already available on na.org. …</a:t>
            </a:r>
          </a:p>
          <a:p>
            <a:pPr algn="just"/>
            <a:endParaRPr lang="en-US" sz="1200" dirty="0">
              <a:solidFill>
                <a:schemeClr val="tx1">
                  <a:alpha val="90000"/>
                </a:schemeClr>
              </a:solidFill>
              <a:latin typeface="Times New Roman" panose="02020603050405020304" pitchFamily="18" charset="0"/>
              <a:cs typeface="Times New Roman" panose="02020603050405020304" pitchFamily="18" charset="0"/>
            </a:endParaRPr>
          </a:p>
          <a:p>
            <a:pPr algn="just"/>
            <a:r>
              <a:rPr lang="en-US" sz="1200" dirty="0">
                <a:solidFill>
                  <a:schemeClr val="tx1">
                    <a:alpha val="90000"/>
                  </a:schemeClr>
                </a:solidFill>
                <a:latin typeface="Times New Roman" panose="02020603050405020304" pitchFamily="18" charset="0"/>
                <a:cs typeface="Times New Roman" panose="02020603050405020304" pitchFamily="18" charset="0"/>
              </a:rPr>
              <a:t>The Basic Text is available in twelve languages in audio, and IPs, booklets, and translated materials are accessible in 61 languages. An Introductory Guide to NA — with ten IPs and the Steps chapter from the Basic Text — is soon to be available in English and Spanish audio.</a:t>
            </a:r>
          </a:p>
        </p:txBody>
      </p:sp>
      <p:sp>
        <p:nvSpPr>
          <p:cNvPr id="4" name="Slide Number Placeholder 3">
            <a:extLst>
              <a:ext uri="{FF2B5EF4-FFF2-40B4-BE49-F238E27FC236}">
                <a16:creationId xmlns:a16="http://schemas.microsoft.com/office/drawing/2014/main" id="{D712B93B-C04A-EC40-2997-EF4BBFCB714C}"/>
              </a:ext>
            </a:extLst>
          </p:cNvPr>
          <p:cNvSpPr>
            <a:spLocks noGrp="1"/>
          </p:cNvSpPr>
          <p:nvPr>
            <p:ph type="sldNum" sz="quarter" idx="5"/>
          </p:nvPr>
        </p:nvSpPr>
        <p:spPr/>
        <p:txBody>
          <a:bodyPr/>
          <a:lstStyle/>
          <a:p>
            <a:fld id="{763812F2-32ED-CF4C-8C3A-6D2A8F76515E}" type="slidenum">
              <a:rPr lang="en-US" smtClean="0"/>
              <a:pPr/>
              <a:t>32</a:t>
            </a:fld>
            <a:endParaRPr lang="en-US"/>
          </a:p>
        </p:txBody>
      </p:sp>
    </p:spTree>
    <p:extLst>
      <p:ext uri="{BB962C8B-B14F-4D97-AF65-F5344CB8AC3E}">
        <p14:creationId xmlns:p14="http://schemas.microsoft.com/office/powerpoint/2010/main" val="3856116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13DD2-89C8-28D9-D864-1FA83F9B6B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3C76A-03E6-BBD7-8725-8BD9B87A99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1FA0AF-CE02-BD98-245B-DB0F4E256DEF}"/>
              </a:ext>
            </a:extLst>
          </p:cNvPr>
          <p:cNvSpPr>
            <a:spLocks noGrp="1"/>
          </p:cNvSpPr>
          <p:nvPr>
            <p:ph type="body" idx="1"/>
          </p:nvPr>
        </p:nvSpPr>
        <p:spPr/>
        <p:txBody>
          <a:bodyPr/>
          <a:lstStyle/>
          <a:p>
            <a:pPr algn="just"/>
            <a:r>
              <a:rPr lang="en-US" sz="1200" dirty="0">
                <a:solidFill>
                  <a:schemeClr val="tx1">
                    <a:alpha val="90000"/>
                  </a:schemeClr>
                </a:solidFill>
                <a:latin typeface="Times New Roman" panose="02020603050405020304" pitchFamily="18" charset="0"/>
                <a:cs typeface="Times New Roman" panose="02020603050405020304" pitchFamily="18" charset="0"/>
              </a:rPr>
              <a:t>Providing full-length books on tablets is not a simple solution. Correctional environments vary widely; many still require physical books. We do not contract with for-profit tablet companies that would charge for materials we provide for free. Our focus remains on accessibility, not commercialization. …</a:t>
            </a:r>
          </a:p>
          <a:p>
            <a:pPr algn="just"/>
            <a:endParaRPr lang="en-US" sz="1200" dirty="0">
              <a:solidFill>
                <a:schemeClr val="tx1">
                  <a:alpha val="90000"/>
                </a:schemeClr>
              </a:solidFill>
              <a:latin typeface="Times New Roman" panose="02020603050405020304" pitchFamily="18" charset="0"/>
              <a:cs typeface="Times New Roman" panose="02020603050405020304" pitchFamily="18" charset="0"/>
            </a:endParaRPr>
          </a:p>
          <a:p>
            <a:pPr algn="just"/>
            <a:r>
              <a:rPr lang="en-US" sz="1200" dirty="0">
                <a:solidFill>
                  <a:schemeClr val="tx1">
                    <a:alpha val="90000"/>
                  </a:schemeClr>
                </a:solidFill>
                <a:latin typeface="Times New Roman" panose="02020603050405020304" pitchFamily="18" charset="0"/>
                <a:cs typeface="Times New Roman" panose="02020603050405020304" pitchFamily="18" charset="0"/>
              </a:rPr>
              <a:t>It is important to recognize that NA World Services remains largely funded through literature sales, a considerable amount of which comes from initiatives to help incarcerated addicts. We make many resources freely available because we believe deeply in our mission; we must also ensure the sustainability of the services that allow us to carry that message worldwide.</a:t>
            </a:r>
          </a:p>
          <a:p>
            <a:pPr algn="just"/>
            <a:endParaRPr lang="en-US" sz="1200" dirty="0">
              <a:solidFill>
                <a:schemeClr val="tx1">
                  <a:alpha val="90000"/>
                </a:schemeClr>
              </a:solidFill>
              <a:latin typeface="Times New Roman" panose="02020603050405020304" pitchFamily="18" charset="0"/>
              <a:cs typeface="Times New Roman" panose="02020603050405020304" pitchFamily="18" charset="0"/>
            </a:endParaRPr>
          </a:p>
          <a:p>
            <a:pPr algn="just"/>
            <a:r>
              <a:rPr lang="en-US" sz="1200" dirty="0">
                <a:solidFill>
                  <a:schemeClr val="tx1">
                    <a:alpha val="90000"/>
                  </a:schemeClr>
                </a:solidFill>
                <a:latin typeface="Times New Roman" panose="02020603050405020304" pitchFamily="18" charset="0"/>
                <a:cs typeface="Times New Roman" panose="02020603050405020304" pitchFamily="18" charset="0"/>
              </a:rPr>
              <a:t>We once offered PDFs of major titles online, but massive unauthorized distribution forced their removal. Audio materials, especially in Spanish, are now the most frequently accessed resources on inmate tablets. This has guided our recent recording projects. …</a:t>
            </a:r>
          </a:p>
        </p:txBody>
      </p:sp>
      <p:sp>
        <p:nvSpPr>
          <p:cNvPr id="4" name="Slide Number Placeholder 3">
            <a:extLst>
              <a:ext uri="{FF2B5EF4-FFF2-40B4-BE49-F238E27FC236}">
                <a16:creationId xmlns:a16="http://schemas.microsoft.com/office/drawing/2014/main" id="{053ECDC1-1C97-8F0E-0C36-2FD3BA562DA9}"/>
              </a:ext>
            </a:extLst>
          </p:cNvPr>
          <p:cNvSpPr>
            <a:spLocks noGrp="1"/>
          </p:cNvSpPr>
          <p:nvPr>
            <p:ph type="sldNum" sz="quarter" idx="5"/>
          </p:nvPr>
        </p:nvSpPr>
        <p:spPr/>
        <p:txBody>
          <a:bodyPr/>
          <a:lstStyle/>
          <a:p>
            <a:fld id="{763812F2-32ED-CF4C-8C3A-6D2A8F76515E}" type="slidenum">
              <a:rPr lang="en-US" smtClean="0"/>
              <a:pPr/>
              <a:t>33</a:t>
            </a:fld>
            <a:endParaRPr lang="en-US"/>
          </a:p>
        </p:txBody>
      </p:sp>
    </p:spTree>
    <p:extLst>
      <p:ext uri="{BB962C8B-B14F-4D97-AF65-F5344CB8AC3E}">
        <p14:creationId xmlns:p14="http://schemas.microsoft.com/office/powerpoint/2010/main" val="2576412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5317C-B70A-8D3D-01FB-7E07A22815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2C626-F6DC-2A12-C6F6-69D413A924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0ACC8-419F-783E-2F36-155B11FB749E}"/>
              </a:ext>
            </a:extLst>
          </p:cNvPr>
          <p:cNvSpPr>
            <a:spLocks noGrp="1"/>
          </p:cNvSpPr>
          <p:nvPr>
            <p:ph type="body" idx="1"/>
          </p:nvPr>
        </p:nvSpPr>
        <p:spPr/>
        <p:txBody>
          <a:bodyPr/>
          <a:lstStyle/>
          <a:p>
            <a:pPr algn="just"/>
            <a:r>
              <a:rPr lang="en-US" sz="1200" dirty="0">
                <a:solidFill>
                  <a:schemeClr val="tx1">
                    <a:alpha val="90000"/>
                  </a:schemeClr>
                </a:solidFill>
                <a:latin typeface="Times New Roman" panose="02020603050405020304" pitchFamily="18" charset="0"/>
                <a:cs typeface="Times New Roman" panose="02020603050405020304" pitchFamily="18" charset="0"/>
              </a:rPr>
              <a:t>As has been our practice for more than two decades, NAWS continues to provide free literature to incarcerated members upon request and offers a Basic Text after continued contact. We also recognize the importance of H&amp;I efforts to carry meetings into facilities as well as reentry support, including helping members who receive addiction medication to feel welcome in NA.</a:t>
            </a:r>
          </a:p>
          <a:p>
            <a:pPr algn="just"/>
            <a:endParaRPr lang="en-US" sz="1200" dirty="0">
              <a:solidFill>
                <a:schemeClr val="tx1">
                  <a:alpha val="90000"/>
                </a:schemeClr>
              </a:solidFill>
              <a:latin typeface="Times New Roman" panose="02020603050405020304" pitchFamily="18" charset="0"/>
              <a:cs typeface="Times New Roman" panose="02020603050405020304" pitchFamily="18" charset="0"/>
            </a:endParaRPr>
          </a:p>
          <a:p>
            <a:pPr algn="just"/>
            <a:r>
              <a:rPr lang="en-US" sz="1200" dirty="0">
                <a:solidFill>
                  <a:schemeClr val="tx1">
                    <a:alpha val="90000"/>
                  </a:schemeClr>
                </a:solidFill>
                <a:latin typeface="Times New Roman" panose="02020603050405020304" pitchFamily="18" charset="0"/>
                <a:cs typeface="Times New Roman" panose="02020603050405020304" pitchFamily="18" charset="0"/>
              </a:rPr>
              <a:t>While digital tools will continue to evolve, our balanced approach—combining technology, human connection, and financial responsibility—remains the most effective way to carry our message. The motion’s intent aligns with work already in progress at NA World Services.</a:t>
            </a:r>
          </a:p>
        </p:txBody>
      </p:sp>
      <p:sp>
        <p:nvSpPr>
          <p:cNvPr id="4" name="Slide Number Placeholder 3">
            <a:extLst>
              <a:ext uri="{FF2B5EF4-FFF2-40B4-BE49-F238E27FC236}">
                <a16:creationId xmlns:a16="http://schemas.microsoft.com/office/drawing/2014/main" id="{C382B849-ABA3-A3AB-65D4-7F80F3BEBCAE}"/>
              </a:ext>
            </a:extLst>
          </p:cNvPr>
          <p:cNvSpPr>
            <a:spLocks noGrp="1"/>
          </p:cNvSpPr>
          <p:nvPr>
            <p:ph type="sldNum" sz="quarter" idx="5"/>
          </p:nvPr>
        </p:nvSpPr>
        <p:spPr/>
        <p:txBody>
          <a:bodyPr/>
          <a:lstStyle/>
          <a:p>
            <a:fld id="{763812F2-32ED-CF4C-8C3A-6D2A8F76515E}" type="slidenum">
              <a:rPr lang="en-US" smtClean="0"/>
              <a:pPr/>
              <a:t>34</a:t>
            </a:fld>
            <a:endParaRPr lang="en-US"/>
          </a:p>
        </p:txBody>
      </p:sp>
    </p:spTree>
    <p:extLst>
      <p:ext uri="{BB962C8B-B14F-4D97-AF65-F5344CB8AC3E}">
        <p14:creationId xmlns:p14="http://schemas.microsoft.com/office/powerpoint/2010/main" val="150224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109C2-85B8-997D-FEC5-BC10F0557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24C628-44FB-B5AE-E4A3-2549DD678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75348-9F7D-DC05-C00A-24EFDA510962}"/>
              </a:ext>
            </a:extLst>
          </p:cNvPr>
          <p:cNvSpPr>
            <a:spLocks noGrp="1"/>
          </p:cNvSpPr>
          <p:nvPr>
            <p:ph type="body" idx="1"/>
          </p:nvPr>
        </p:nvSpPr>
        <p:spPr/>
        <p:txBody>
          <a:bodyPr/>
          <a:lstStyle/>
          <a:p>
            <a:pPr algn="just" defTabSz="881390">
              <a:defRPr/>
            </a:pPr>
            <a:r>
              <a:rPr lang="en-US" sz="1200" dirty="0">
                <a:latin typeface="Times New Roman" panose="02020603050405020304" pitchFamily="18" charset="0"/>
                <a:ea typeface="Cambria" charset="0"/>
                <a:cs typeface="Times New Roman" panose="02020603050405020304" pitchFamily="18" charset="0"/>
                <a:sym typeface="BotonBQ-Bold"/>
              </a:rPr>
              <a:t>Motion 5:  </a:t>
            </a:r>
            <a:r>
              <a:rPr lang="en-US" sz="1200" dirty="0">
                <a:latin typeface="Times New Roman" panose="02020603050405020304" pitchFamily="18" charset="0"/>
                <a:cs typeface="Times New Roman" panose="02020603050405020304" pitchFamily="18" charset="0"/>
              </a:rPr>
              <a:t>To direct the World Board, to implement artificial intelligence (AI) interpretation solutions for WSC meetings (both in-person and virtual) to replace the current human live language interpretation.</a:t>
            </a:r>
          </a:p>
          <a:p>
            <a:pPr algn="just" defTabSz="881390">
              <a:defRPr/>
            </a:pPr>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Maker: South Florida Region</a:t>
            </a:r>
          </a:p>
          <a:p>
            <a:pPr algn="just"/>
            <a:r>
              <a:rPr lang="en-US" sz="1200" dirty="0">
                <a:latin typeface="Times New Roman" panose="02020603050405020304" pitchFamily="18" charset="0"/>
                <a:cs typeface="Times New Roman" panose="02020603050405020304" pitchFamily="18" charset="0"/>
              </a:rPr>
              <a:t>Co-makers: Iran, UK, Nepal</a:t>
            </a:r>
          </a:p>
          <a:p>
            <a:pPr algn="just"/>
            <a:r>
              <a:rPr lang="en-US" sz="1200" dirty="0">
                <a:latin typeface="Times New Roman" panose="02020603050405020304" pitchFamily="18" charset="0"/>
                <a:cs typeface="Times New Roman" panose="02020603050405020304" pitchFamily="18" charset="0"/>
              </a:rPr>
              <a:t>Intent:  To eliminate language barriers, ensuring that all voices are heard globally, enhancing our communication and time efficiency during business meetings. This initiative also aims to reduce the risk of human interpretation errors and potential absences during our sessions.</a:t>
            </a:r>
          </a:p>
          <a:p>
            <a:pPr algn="just"/>
            <a:r>
              <a:rPr lang="en-US" sz="1200" dirty="0">
                <a:latin typeface="Times New Roman" panose="02020603050405020304" pitchFamily="18" charset="0"/>
                <a:cs typeface="Times New Roman" panose="02020603050405020304" pitchFamily="18" charset="0"/>
              </a:rPr>
              <a:t>Financial Impact: The financial impact of implementing this technology is expected to be significant but has not yet been determined pending further analysis.</a:t>
            </a:r>
          </a:p>
          <a:p>
            <a:pPr algn="just"/>
            <a:r>
              <a:rPr lang="en-US" sz="1200" dirty="0">
                <a:latin typeface="Times New Roman" panose="02020603050405020304" pitchFamily="18" charset="0"/>
                <a:cs typeface="Times New Roman" panose="02020603050405020304" pitchFamily="18" charset="0"/>
              </a:rPr>
              <a:t>Policy Affected:  None</a:t>
            </a:r>
          </a:p>
        </p:txBody>
      </p:sp>
      <p:sp>
        <p:nvSpPr>
          <p:cNvPr id="4" name="Slide Number Placeholder 3">
            <a:extLst>
              <a:ext uri="{FF2B5EF4-FFF2-40B4-BE49-F238E27FC236}">
                <a16:creationId xmlns:a16="http://schemas.microsoft.com/office/drawing/2014/main" id="{162643F2-0972-1643-E641-A4ACF3494911}"/>
              </a:ext>
            </a:extLst>
          </p:cNvPr>
          <p:cNvSpPr>
            <a:spLocks noGrp="1"/>
          </p:cNvSpPr>
          <p:nvPr>
            <p:ph type="sldNum" sz="quarter" idx="5"/>
          </p:nvPr>
        </p:nvSpPr>
        <p:spPr/>
        <p:txBody>
          <a:bodyPr/>
          <a:lstStyle/>
          <a:p>
            <a:fld id="{763812F2-32ED-CF4C-8C3A-6D2A8F76515E}" type="slidenum">
              <a:rPr lang="en-US" smtClean="0"/>
              <a:pPr/>
              <a:t>35</a:t>
            </a:fld>
            <a:endParaRPr lang="en-US"/>
          </a:p>
        </p:txBody>
      </p:sp>
    </p:spTree>
    <p:extLst>
      <p:ext uri="{BB962C8B-B14F-4D97-AF65-F5344CB8AC3E}">
        <p14:creationId xmlns:p14="http://schemas.microsoft.com/office/powerpoint/2010/main" val="3329450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67E98-E404-6695-EB0F-835213263B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9CF89-E326-116C-333A-AB21A61F87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D3AC2-F1A5-4EA8-7EF5-2B91A6BB5BA4}"/>
              </a:ext>
            </a:extLst>
          </p:cNvPr>
          <p:cNvSpPr>
            <a:spLocks noGrp="1"/>
          </p:cNvSpPr>
          <p:nvPr>
            <p:ph type="body" idx="1"/>
          </p:nvPr>
        </p:nvSpPr>
        <p:spPr/>
        <p:txBody>
          <a:bodyPr/>
          <a:lstStyle/>
          <a:p>
            <a:pPr algn="just" defTabSz="881390">
              <a:defRPr/>
            </a:pPr>
            <a:r>
              <a:rPr lang="en-US" sz="1200" dirty="0">
                <a:solidFill>
                  <a:schemeClr val="tx1">
                    <a:alpha val="90000"/>
                  </a:schemeClr>
                </a:solidFill>
                <a:latin typeface="Times New Roman" panose="02020603050405020304" pitchFamily="18" charset="0"/>
                <a:cs typeface="Times New Roman" panose="02020603050405020304" pitchFamily="18" charset="0"/>
              </a:rPr>
              <a:t>We would like to provide further clarification regarding the intent of this initiative. Our objective is to empower RDs and ADs whose primary language is not English, enabling them to articulate their perspectives more effectively in their native language during direct discussions. This will reduce the reliance on interpreters. Additionally, this approach aligns with our second concept: the service structure will seek guidance and resources from the groups, including spiritual guidance, which we regard as a matter of conscience in this context.</a:t>
            </a:r>
          </a:p>
        </p:txBody>
      </p:sp>
      <p:sp>
        <p:nvSpPr>
          <p:cNvPr id="4" name="Slide Number Placeholder 3">
            <a:extLst>
              <a:ext uri="{FF2B5EF4-FFF2-40B4-BE49-F238E27FC236}">
                <a16:creationId xmlns:a16="http://schemas.microsoft.com/office/drawing/2014/main" id="{CF081D6A-70E1-6EFC-FC0B-2CBE547E698F}"/>
              </a:ext>
            </a:extLst>
          </p:cNvPr>
          <p:cNvSpPr>
            <a:spLocks noGrp="1"/>
          </p:cNvSpPr>
          <p:nvPr>
            <p:ph type="sldNum" sz="quarter" idx="5"/>
          </p:nvPr>
        </p:nvSpPr>
        <p:spPr/>
        <p:txBody>
          <a:bodyPr/>
          <a:lstStyle/>
          <a:p>
            <a:fld id="{763812F2-32ED-CF4C-8C3A-6D2A8F76515E}" type="slidenum">
              <a:rPr lang="en-US" smtClean="0"/>
              <a:pPr/>
              <a:t>36</a:t>
            </a:fld>
            <a:endParaRPr lang="en-US"/>
          </a:p>
        </p:txBody>
      </p:sp>
    </p:spTree>
    <p:extLst>
      <p:ext uri="{BB962C8B-B14F-4D97-AF65-F5344CB8AC3E}">
        <p14:creationId xmlns:p14="http://schemas.microsoft.com/office/powerpoint/2010/main" val="4206189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14E35-A8D4-16B9-8E92-6A6CF2EA14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4361AA-BD10-D450-098A-E327FF1B61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953391-A5C3-C156-0B70-C26CDF2B57EF}"/>
              </a:ext>
            </a:extLst>
          </p:cNvPr>
          <p:cNvSpPr>
            <a:spLocks noGrp="1"/>
          </p:cNvSpPr>
          <p:nvPr>
            <p:ph type="body" idx="1"/>
          </p:nvPr>
        </p:nvSpPr>
        <p:spPr/>
        <p:txBody>
          <a:bodyPr/>
          <a:lstStyle/>
          <a:p>
            <a:pPr algn="just"/>
            <a:r>
              <a:rPr lang="en-US" sz="1200" dirty="0">
                <a:solidFill>
                  <a:schemeClr val="tx1">
                    <a:alpha val="90000"/>
                  </a:schemeClr>
                </a:solidFill>
                <a:latin typeface="Times New Roman" panose="02020603050405020304" pitchFamily="18" charset="0"/>
                <a:cs typeface="Times New Roman" panose="02020603050405020304" pitchFamily="18" charset="0"/>
              </a:rPr>
              <a:t>World Services shares the goal of improving communication and participation at the World Service Conference (WSC), especially for members whose first language is not English. Removing barriers to participation is something we deeply value.</a:t>
            </a:r>
          </a:p>
          <a:p>
            <a:pPr algn="just"/>
            <a:endParaRPr lang="en-US" sz="1200" dirty="0">
              <a:solidFill>
                <a:schemeClr val="tx1">
                  <a:alpha val="90000"/>
                </a:schemeClr>
              </a:solidFill>
              <a:latin typeface="Times New Roman" panose="02020603050405020304" pitchFamily="18" charset="0"/>
              <a:cs typeface="Times New Roman" panose="02020603050405020304" pitchFamily="18" charset="0"/>
            </a:endParaRPr>
          </a:p>
          <a:p>
            <a:pPr algn="just"/>
            <a:r>
              <a:rPr lang="en-US" sz="1200" dirty="0">
                <a:solidFill>
                  <a:schemeClr val="tx1">
                    <a:alpha val="90000"/>
                  </a:schemeClr>
                </a:solidFill>
                <a:latin typeface="Times New Roman" panose="02020603050405020304" pitchFamily="18" charset="0"/>
                <a:cs typeface="Times New Roman" panose="02020603050405020304" pitchFamily="18" charset="0"/>
              </a:rPr>
              <a:t>However, this motion would limit the conference’s ability to adapt and make timely operational decisions. We support experimenting with new technologies to enhance accessibility and efficiency, but this motion mandates a specific tool—AI interpretation—to </a:t>
            </a:r>
            <a:r>
              <a:rPr lang="en-US" sz="1200" i="1" dirty="0">
                <a:solidFill>
                  <a:schemeClr val="tx1">
                    <a:alpha val="90000"/>
                  </a:schemeClr>
                </a:solidFill>
                <a:latin typeface="Times New Roman" panose="02020603050405020304" pitchFamily="18" charset="0"/>
                <a:cs typeface="Times New Roman" panose="02020603050405020304" pitchFamily="18" charset="0"/>
              </a:rPr>
              <a:t>replace</a:t>
            </a:r>
            <a:r>
              <a:rPr lang="en-US" sz="1200" dirty="0">
                <a:solidFill>
                  <a:schemeClr val="tx1">
                    <a:alpha val="90000"/>
                  </a:schemeClr>
                </a:solidFill>
                <a:latin typeface="Times New Roman" panose="02020603050405020304" pitchFamily="18" charset="0"/>
                <a:cs typeface="Times New Roman" panose="02020603050405020304" pitchFamily="18" charset="0"/>
              </a:rPr>
              <a:t> human interpreters. That replacement is the concern. …</a:t>
            </a:r>
          </a:p>
          <a:p>
            <a:pPr algn="just"/>
            <a:endParaRPr lang="en-US" sz="1200" dirty="0">
              <a:solidFill>
                <a:schemeClr val="tx1">
                  <a:alpha val="90000"/>
                </a:schemeClr>
              </a:solidFill>
              <a:latin typeface="Times New Roman" panose="02020603050405020304" pitchFamily="18" charset="0"/>
              <a:cs typeface="Times New Roman" panose="02020603050405020304" pitchFamily="18" charset="0"/>
            </a:endParaRPr>
          </a:p>
          <a:p>
            <a:pPr algn="just"/>
            <a:r>
              <a:rPr lang="en-US" sz="1200" dirty="0">
                <a:solidFill>
                  <a:schemeClr val="tx1">
                    <a:alpha val="90000"/>
                  </a:schemeClr>
                </a:solidFill>
                <a:latin typeface="Times New Roman" panose="02020603050405020304" pitchFamily="18" charset="0"/>
                <a:cs typeface="Times New Roman" panose="02020603050405020304" pitchFamily="18" charset="0"/>
              </a:rPr>
              <a:t>Human interpreters, nearly always NA members, bring accuracy, cultural understanding, and a spiritual connection that technology cannot replicate. Replacing them would undermine effective communication at the WSC.</a:t>
            </a:r>
          </a:p>
        </p:txBody>
      </p:sp>
      <p:sp>
        <p:nvSpPr>
          <p:cNvPr id="4" name="Slide Number Placeholder 3">
            <a:extLst>
              <a:ext uri="{FF2B5EF4-FFF2-40B4-BE49-F238E27FC236}">
                <a16:creationId xmlns:a16="http://schemas.microsoft.com/office/drawing/2014/main" id="{FE84E828-12CB-B81B-0F48-37F0F2C6FDD9}"/>
              </a:ext>
            </a:extLst>
          </p:cNvPr>
          <p:cNvSpPr>
            <a:spLocks noGrp="1"/>
          </p:cNvSpPr>
          <p:nvPr>
            <p:ph type="sldNum" sz="quarter" idx="5"/>
          </p:nvPr>
        </p:nvSpPr>
        <p:spPr/>
        <p:txBody>
          <a:bodyPr/>
          <a:lstStyle/>
          <a:p>
            <a:fld id="{763812F2-32ED-CF4C-8C3A-6D2A8F76515E}" type="slidenum">
              <a:rPr lang="en-US" smtClean="0"/>
              <a:pPr/>
              <a:t>37</a:t>
            </a:fld>
            <a:endParaRPr lang="en-US"/>
          </a:p>
        </p:txBody>
      </p:sp>
    </p:spTree>
    <p:extLst>
      <p:ext uri="{BB962C8B-B14F-4D97-AF65-F5344CB8AC3E}">
        <p14:creationId xmlns:p14="http://schemas.microsoft.com/office/powerpoint/2010/main" val="3562557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7D0A8-D380-4FCE-3D6B-FD28B5AF8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5DC4B-C193-A0FE-71D8-198164F212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0F4F10-6290-9DC3-DAF9-06BFAAA5183F}"/>
              </a:ext>
            </a:extLst>
          </p:cNvPr>
          <p:cNvSpPr>
            <a:spLocks noGrp="1"/>
          </p:cNvSpPr>
          <p:nvPr>
            <p:ph type="body" idx="1"/>
          </p:nvPr>
        </p:nvSpPr>
        <p:spPr/>
        <p:txBody>
          <a:bodyPr/>
          <a:lstStyle/>
          <a:p>
            <a:pPr algn="just"/>
            <a:r>
              <a:rPr lang="en-US" sz="1200" dirty="0">
                <a:solidFill>
                  <a:schemeClr val="tx1">
                    <a:alpha val="90000"/>
                  </a:schemeClr>
                </a:solidFill>
                <a:latin typeface="Times New Roman" panose="02020603050405020304" pitchFamily="18" charset="0"/>
                <a:cs typeface="Times New Roman" panose="02020603050405020304" pitchFamily="18" charset="0"/>
              </a:rPr>
              <a:t>We’ve long held that WSC participants themselves are best positioned to test and decide on process changes, as noted in our 2023 CAR response: “Allowing participants to make decisions about the processes that affect the WSC meeting is significantly more nimble than making these types of changes through the CAR.” Given how quickly technology evolves, flexibility is more practical than a rigid policy. …</a:t>
            </a:r>
          </a:p>
          <a:p>
            <a:pPr algn="just"/>
            <a:endParaRPr lang="en-US" sz="1200" dirty="0">
              <a:solidFill>
                <a:schemeClr val="tx1">
                  <a:alpha val="90000"/>
                </a:schemeClr>
              </a:solidFill>
              <a:latin typeface="Times New Roman" panose="02020603050405020304" pitchFamily="18" charset="0"/>
              <a:cs typeface="Times New Roman" panose="02020603050405020304" pitchFamily="18" charset="0"/>
            </a:endParaRPr>
          </a:p>
          <a:p>
            <a:pPr algn="just"/>
            <a:r>
              <a:rPr lang="en-US" sz="1200" dirty="0">
                <a:solidFill>
                  <a:schemeClr val="tx1">
                    <a:alpha val="90000"/>
                  </a:schemeClr>
                </a:solidFill>
                <a:latin typeface="Times New Roman" panose="02020603050405020304" pitchFamily="18" charset="0"/>
                <a:cs typeface="Times New Roman" panose="02020603050405020304" pitchFamily="18" charset="0"/>
              </a:rPr>
              <a:t>AI tools could be explored as supplements — not replacements — in smaller settings or between conferences, but mandating them now, without trials or research, is premature. WSC interpreters do far more than translate — they convey recovery concepts, emotional tones, and cultural nuances vital to understanding. They also help participants between sessions, ensuring two-way communication that AI cannot yet provide.</a:t>
            </a:r>
          </a:p>
        </p:txBody>
      </p:sp>
      <p:sp>
        <p:nvSpPr>
          <p:cNvPr id="4" name="Slide Number Placeholder 3">
            <a:extLst>
              <a:ext uri="{FF2B5EF4-FFF2-40B4-BE49-F238E27FC236}">
                <a16:creationId xmlns:a16="http://schemas.microsoft.com/office/drawing/2014/main" id="{3FD8ECC2-23FB-D97B-CEAD-E87B4EA74611}"/>
              </a:ext>
            </a:extLst>
          </p:cNvPr>
          <p:cNvSpPr>
            <a:spLocks noGrp="1"/>
          </p:cNvSpPr>
          <p:nvPr>
            <p:ph type="sldNum" sz="quarter" idx="5"/>
          </p:nvPr>
        </p:nvSpPr>
        <p:spPr/>
        <p:txBody>
          <a:bodyPr/>
          <a:lstStyle/>
          <a:p>
            <a:fld id="{763812F2-32ED-CF4C-8C3A-6D2A8F76515E}" type="slidenum">
              <a:rPr lang="en-US" smtClean="0"/>
              <a:pPr/>
              <a:t>38</a:t>
            </a:fld>
            <a:endParaRPr lang="en-US"/>
          </a:p>
        </p:txBody>
      </p:sp>
    </p:spTree>
    <p:extLst>
      <p:ext uri="{BB962C8B-B14F-4D97-AF65-F5344CB8AC3E}">
        <p14:creationId xmlns:p14="http://schemas.microsoft.com/office/powerpoint/2010/main" val="24336912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241BE-D3F1-F13A-BCC1-AF4326CCDA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17086-D5B1-3057-8BBE-1264B46F92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7BE3F8-CD53-4D0C-02C8-5D0A3E537649}"/>
              </a:ext>
            </a:extLst>
          </p:cNvPr>
          <p:cNvSpPr>
            <a:spLocks noGrp="1"/>
          </p:cNvSpPr>
          <p:nvPr>
            <p:ph type="body" idx="1"/>
          </p:nvPr>
        </p:nvSpPr>
        <p:spPr/>
        <p:txBody>
          <a:bodyPr/>
          <a:lstStyle/>
          <a:p>
            <a:pPr algn="just"/>
            <a:r>
              <a:rPr lang="en-US" sz="1200" dirty="0">
                <a:solidFill>
                  <a:schemeClr val="tx1">
                    <a:alpha val="90000"/>
                  </a:schemeClr>
                </a:solidFill>
                <a:latin typeface="Times New Roman" panose="02020603050405020304" pitchFamily="18" charset="0"/>
                <a:cs typeface="Times New Roman" panose="02020603050405020304" pitchFamily="18" charset="0"/>
              </a:rPr>
              <a:t>Conference discussions sometimes include sensitive matters. AI-based systems pose potential privacy risks and lack the understanding of NA’s Traditions that human interpreters bring. …</a:t>
            </a:r>
          </a:p>
          <a:p>
            <a:pPr algn="just"/>
            <a:endParaRPr lang="en-US" sz="1200" dirty="0">
              <a:solidFill>
                <a:schemeClr val="tx1">
                  <a:alpha val="90000"/>
                </a:schemeClr>
              </a:solidFill>
              <a:latin typeface="Times New Roman" panose="02020603050405020304" pitchFamily="18" charset="0"/>
              <a:cs typeface="Times New Roman" panose="02020603050405020304" pitchFamily="18" charset="0"/>
            </a:endParaRPr>
          </a:p>
          <a:p>
            <a:pPr algn="just"/>
            <a:r>
              <a:rPr lang="en-US" sz="1200" dirty="0">
                <a:solidFill>
                  <a:schemeClr val="tx1">
                    <a:alpha val="90000"/>
                  </a:schemeClr>
                </a:solidFill>
                <a:latin typeface="Times New Roman" panose="02020603050405020304" pitchFamily="18" charset="0"/>
                <a:cs typeface="Times New Roman" panose="02020603050405020304" pitchFamily="18" charset="0"/>
              </a:rPr>
              <a:t>Current technology also struggles with accuracy, speed, and context—especially with our specialized recovery language.</a:t>
            </a:r>
          </a:p>
          <a:p>
            <a:pPr algn="just"/>
            <a:endParaRPr lang="en-US" sz="1200" dirty="0">
              <a:solidFill>
                <a:schemeClr val="tx1">
                  <a:alpha val="90000"/>
                </a:schemeClr>
              </a:solidFill>
              <a:latin typeface="Times New Roman" panose="02020603050405020304" pitchFamily="18" charset="0"/>
              <a:cs typeface="Times New Roman" panose="02020603050405020304" pitchFamily="18" charset="0"/>
            </a:endParaRPr>
          </a:p>
          <a:p>
            <a:pPr algn="just"/>
            <a:r>
              <a:rPr lang="en-US" sz="1200" dirty="0">
                <a:solidFill>
                  <a:schemeClr val="tx1">
                    <a:alpha val="90000"/>
                  </a:schemeClr>
                </a:solidFill>
                <a:latin typeface="Times New Roman" panose="02020603050405020304" pitchFamily="18" charset="0"/>
                <a:cs typeface="Times New Roman" panose="02020603050405020304" pitchFamily="18" charset="0"/>
              </a:rPr>
              <a:t>The World Board supports continued exploration of new tools to aid communication, but not as mandated substitutes for human interpreters. The WSC’s success depends on flexibility, inclusivity, and spiritual connection—not automation. We encourage ongoing experimentation and dialogue at the conference level as technology continues to evolve.</a:t>
            </a:r>
          </a:p>
        </p:txBody>
      </p:sp>
      <p:sp>
        <p:nvSpPr>
          <p:cNvPr id="4" name="Slide Number Placeholder 3">
            <a:extLst>
              <a:ext uri="{FF2B5EF4-FFF2-40B4-BE49-F238E27FC236}">
                <a16:creationId xmlns:a16="http://schemas.microsoft.com/office/drawing/2014/main" id="{18243614-E980-D99B-4613-E72CF57C743B}"/>
              </a:ext>
            </a:extLst>
          </p:cNvPr>
          <p:cNvSpPr>
            <a:spLocks noGrp="1"/>
          </p:cNvSpPr>
          <p:nvPr>
            <p:ph type="sldNum" sz="quarter" idx="5"/>
          </p:nvPr>
        </p:nvSpPr>
        <p:spPr/>
        <p:txBody>
          <a:bodyPr/>
          <a:lstStyle/>
          <a:p>
            <a:fld id="{763812F2-32ED-CF4C-8C3A-6D2A8F76515E}" type="slidenum">
              <a:rPr lang="en-US" smtClean="0"/>
              <a:pPr/>
              <a:t>39</a:t>
            </a:fld>
            <a:endParaRPr lang="en-US"/>
          </a:p>
        </p:txBody>
      </p:sp>
    </p:spTree>
    <p:extLst>
      <p:ext uri="{BB962C8B-B14F-4D97-AF65-F5344CB8AC3E}">
        <p14:creationId xmlns:p14="http://schemas.microsoft.com/office/powerpoint/2010/main" val="223301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3334A-2A3B-1A33-08AC-3C8E4CD96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7CBD52-12EA-5379-D51C-0B075DFE7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F4D820-6033-29E5-A476-C6AD20A3A369}"/>
              </a:ext>
            </a:extLst>
          </p:cNvPr>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The need for the Loner Group led to the creation of IP #21 - “The Loner: Staying Clean in Isolation”, first printed in 1986.  Let’s put this date into context.  In 1986, the internet had not been invented, and the mobile phone was still nearly 15 years away from being accessible to the average person.  IP #21 offered guidance and workable solutions for living a clean life while isolated.  During the creation of IP #21, the conference reached out to members of the Loner Group, and their experience was essential in creating that piece.  IP #21 is a poignant reminder of those days.  However, today it includes resources that no longer exist (Meeting by Mail went out of print in the late 90’s) and it does not include the numerous resources, or the experience developed from the many members who have found recovery away from physical meetings, in the 3+ decades since it was first printed.</a:t>
            </a:r>
          </a:p>
        </p:txBody>
      </p:sp>
      <p:sp>
        <p:nvSpPr>
          <p:cNvPr id="4" name="Slide Number Placeholder 3">
            <a:extLst>
              <a:ext uri="{FF2B5EF4-FFF2-40B4-BE49-F238E27FC236}">
                <a16:creationId xmlns:a16="http://schemas.microsoft.com/office/drawing/2014/main" id="{A7026B36-B0AD-D4E1-50BF-90677B2A2013}"/>
              </a:ext>
            </a:extLst>
          </p:cNvPr>
          <p:cNvSpPr>
            <a:spLocks noGrp="1"/>
          </p:cNvSpPr>
          <p:nvPr>
            <p:ph type="sldNum" sz="quarter" idx="5"/>
          </p:nvPr>
        </p:nvSpPr>
        <p:spPr/>
        <p:txBody>
          <a:bodyPr/>
          <a:lstStyle/>
          <a:p>
            <a:fld id="{763812F2-32ED-CF4C-8C3A-6D2A8F76515E}" type="slidenum">
              <a:rPr lang="en-US" smtClean="0"/>
              <a:pPr/>
              <a:t>4</a:t>
            </a:fld>
            <a:endParaRPr lang="en-US"/>
          </a:p>
        </p:txBody>
      </p:sp>
    </p:spTree>
    <p:extLst>
      <p:ext uri="{BB962C8B-B14F-4D97-AF65-F5344CB8AC3E}">
        <p14:creationId xmlns:p14="http://schemas.microsoft.com/office/powerpoint/2010/main" val="2909371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We hope this PowerPoint has helped in your discussion of this material. Please note that there are five other PowerPoints that focus on the rest of the CAR. These resources, the CAR itself, and the online CAR survey are available online at na.org/conference.   </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We welcome your questions and your feedback on the CAR, and all other issues, at worldboard@na.org.</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40</a:t>
            </a:fld>
            <a:endParaRPr lang="en-US"/>
          </a:p>
        </p:txBody>
      </p:sp>
    </p:spTree>
    <p:extLst>
      <p:ext uri="{BB962C8B-B14F-4D97-AF65-F5344CB8AC3E}">
        <p14:creationId xmlns:p14="http://schemas.microsoft.com/office/powerpoint/2010/main" val="235979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C2B30-5799-664A-C7B8-DAA0A3774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615C78-22F9-98D9-3C5E-9B305ECA2A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27AA22-745D-7591-988F-80AF2B8E1822}"/>
              </a:ext>
            </a:extLst>
          </p:cNvPr>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Fast forward, in March 2020, the pandemic caused a global shutdown.  Later that year, we held the first virtual World Service Conference. Through the CAR survey, members expressed interest in revising IP #21, and the 2020 World Service Conference prioritized this work for the next conference cycle. The first survey on the subject went out and input was collected from members who were staying clean in isolation for the first time.</a:t>
            </a:r>
          </a:p>
        </p:txBody>
      </p:sp>
      <p:sp>
        <p:nvSpPr>
          <p:cNvPr id="4" name="Slide Number Placeholder 3">
            <a:extLst>
              <a:ext uri="{FF2B5EF4-FFF2-40B4-BE49-F238E27FC236}">
                <a16:creationId xmlns:a16="http://schemas.microsoft.com/office/drawing/2014/main" id="{6E80AF8A-3C6C-EDA6-5D5C-F8BA80ADB7B4}"/>
              </a:ext>
            </a:extLst>
          </p:cNvPr>
          <p:cNvSpPr>
            <a:spLocks noGrp="1"/>
          </p:cNvSpPr>
          <p:nvPr>
            <p:ph type="sldNum" sz="quarter" idx="5"/>
          </p:nvPr>
        </p:nvSpPr>
        <p:spPr/>
        <p:txBody>
          <a:bodyPr/>
          <a:lstStyle/>
          <a:p>
            <a:fld id="{763812F2-32ED-CF4C-8C3A-6D2A8F76515E}" type="slidenum">
              <a:rPr lang="en-US" smtClean="0"/>
              <a:pPr/>
              <a:t>5</a:t>
            </a:fld>
            <a:endParaRPr lang="en-US"/>
          </a:p>
        </p:txBody>
      </p:sp>
    </p:spTree>
    <p:extLst>
      <p:ext uri="{BB962C8B-B14F-4D97-AF65-F5344CB8AC3E}">
        <p14:creationId xmlns:p14="http://schemas.microsoft.com/office/powerpoint/2010/main" val="189099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Between February and August 2022, a new survey was posted. More than 500 responses from 33 countries and 45 US states showed some surprising results: Less than 25% of those responding reported geographics (remote areas) as the cause of the isolation they experienced, and technology was rapidly shifting the landscape. See page 83 of the 2023 Conference Report for a summary of the survey data.</a:t>
            </a:r>
          </a:p>
          <a:p>
            <a:pPr algn="just"/>
            <a:endParaRPr lang="en-US" sz="1200" dirty="0">
              <a:latin typeface="Times New Roman" panose="02020603050405020304" pitchFamily="18" charset="0"/>
              <a:cs typeface="Times New Roman" panose="02020603050405020304" pitchFamily="18" charset="0"/>
            </a:endParaRPr>
          </a:p>
          <a:p>
            <a:pPr algn="just" defTabSz="931717">
              <a:defRPr/>
            </a:pPr>
            <a:r>
              <a:rPr lang="en-US" sz="1200" dirty="0">
                <a:latin typeface="Times New Roman" panose="02020603050405020304" pitchFamily="18" charset="0"/>
                <a:cs typeface="Times New Roman" panose="02020603050405020304" pitchFamily="18" charset="0"/>
              </a:rPr>
              <a:t>When this project was first prioritized, what we could not have known, or predicted at that time, were: (1) the many ways in which circumstances would later drive innovation in our Fellowship; (2) the expanding pool of experience in isolation; or (3) the increasing importance of this subject for so many of our members.  Had we tried to make the revisions any earlier (including during the 2020 – 2023 conference cycle), it would have been outdated before it was printed. The delay caused by the disruption of the pandemic allowed us to draw upon resources and experiences that simply had not existed, or had not been used, until just prior to our work on this project. </a:t>
            </a:r>
          </a:p>
        </p:txBody>
      </p:sp>
      <p:sp>
        <p:nvSpPr>
          <p:cNvPr id="4" name="Slide Number Placeholder 3"/>
          <p:cNvSpPr>
            <a:spLocks noGrp="1"/>
          </p:cNvSpPr>
          <p:nvPr>
            <p:ph type="sldNum" sz="quarter" idx="5"/>
          </p:nvPr>
        </p:nvSpPr>
        <p:spPr/>
        <p:txBody>
          <a:bodyPr/>
          <a:lstStyle/>
          <a:p>
            <a:fld id="{763812F2-32ED-CF4C-8C3A-6D2A8F76515E}" type="slidenum">
              <a:rPr lang="en-US" smtClean="0"/>
              <a:pPr/>
              <a:t>6</a:t>
            </a:fld>
            <a:endParaRPr lang="en-US"/>
          </a:p>
        </p:txBody>
      </p:sp>
    </p:spTree>
    <p:extLst>
      <p:ext uri="{BB962C8B-B14F-4D97-AF65-F5344CB8AC3E}">
        <p14:creationId xmlns:p14="http://schemas.microsoft.com/office/powerpoint/2010/main" val="42385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F3D15-D849-EC7A-D73F-34EE50E0C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89614-67B0-2D54-483C-5DA2B076AD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EF37D-95DE-1A30-C5A7-1D77F1E942A3}"/>
              </a:ext>
            </a:extLst>
          </p:cNvPr>
          <p:cNvSpPr>
            <a:spLocks noGrp="1"/>
          </p:cNvSpPr>
          <p:nvPr>
            <p:ph type="body" idx="1"/>
          </p:nvPr>
        </p:nvSpPr>
        <p:spPr/>
        <p:txBody>
          <a:bodyPr/>
          <a:lstStyle/>
          <a:p>
            <a:pPr algn="just" defTabSz="931717">
              <a:defRPr/>
            </a:pPr>
            <a:r>
              <a:rPr lang="en-US" sz="1200" dirty="0">
                <a:latin typeface="Times New Roman" panose="02020603050405020304" pitchFamily="18" charset="0"/>
                <a:cs typeface="Times New Roman" panose="02020603050405020304" pitchFamily="18" charset="0"/>
              </a:rPr>
              <a:t>The project was reprioritized at the 2023 Conference and, when we came back to it, our experience as a Fellowship had transformed.  Two separate focus groups were formed. One message that was heard resoundingly in both the survey and focus groups was that there are many reasons beyond geographic location that can result in someone finding themselves in isolation.  However, whatever the reason, most did not appreciate being called “loners.”  Hence the reason that word was dropped from the title.  In the focus groups, participants were asked to share their experience on:</a:t>
            </a:r>
          </a:p>
          <a:p>
            <a:pPr algn="just"/>
            <a:endParaRPr lang="en-US" sz="1200" dirty="0">
              <a:latin typeface="Times New Roman" panose="02020603050405020304" pitchFamily="18" charset="0"/>
              <a:cs typeface="Times New Roman" panose="02020603050405020304" pitchFamily="18" charset="0"/>
            </a:endParaRPr>
          </a:p>
          <a:p>
            <a:pPr marL="291161" indent="-291161" algn="jus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what had led to their isolation;</a:t>
            </a:r>
          </a:p>
          <a:p>
            <a:pPr marL="291161" indent="-291161" algn="jus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what made the experience of isolation difficult;</a:t>
            </a:r>
          </a:p>
          <a:p>
            <a:pPr marL="291161" indent="-291161" algn="jus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what about the experience was transformative; and</a:t>
            </a:r>
          </a:p>
          <a:p>
            <a:pPr marL="291161" indent="-291161" algn="jus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what tools or resources had helped them.</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Their input was beautiful, brilliant, and highly emotional.  Between 2020 and today, virtual meetings have become commonplace in our Fellowship, and our lives together have in some ways become more interconnected than ever. There are resources available for isolated members today that could not have been imagined when IP #21 was first drafted in the early 1980s.  Those resources are included in the revisions made to IP #21 in Addendum A that is being submitted for Fellowship’s approval.</a:t>
            </a:r>
          </a:p>
        </p:txBody>
      </p:sp>
      <p:sp>
        <p:nvSpPr>
          <p:cNvPr id="4" name="Slide Number Placeholder 3">
            <a:extLst>
              <a:ext uri="{FF2B5EF4-FFF2-40B4-BE49-F238E27FC236}">
                <a16:creationId xmlns:a16="http://schemas.microsoft.com/office/drawing/2014/main" id="{239E46E1-F87E-70C2-42CA-43F9638D3852}"/>
              </a:ext>
            </a:extLst>
          </p:cNvPr>
          <p:cNvSpPr>
            <a:spLocks noGrp="1"/>
          </p:cNvSpPr>
          <p:nvPr>
            <p:ph type="sldNum" sz="quarter" idx="5"/>
          </p:nvPr>
        </p:nvSpPr>
        <p:spPr/>
        <p:txBody>
          <a:bodyPr/>
          <a:lstStyle/>
          <a:p>
            <a:fld id="{763812F2-32ED-CF4C-8C3A-6D2A8F76515E}" type="slidenum">
              <a:rPr lang="en-US" smtClean="0"/>
              <a:pPr/>
              <a:t>7</a:t>
            </a:fld>
            <a:endParaRPr lang="en-US"/>
          </a:p>
        </p:txBody>
      </p:sp>
    </p:spTree>
    <p:extLst>
      <p:ext uri="{BB962C8B-B14F-4D97-AF65-F5344CB8AC3E}">
        <p14:creationId xmlns:p14="http://schemas.microsoft.com/office/powerpoint/2010/main" val="2829936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Motion 1: Approve the revised IP #21, Staying Clean in Isolation, contained in Addendum A, as Fellowship-approved recovery literature to replace the current IP #21 The Loner—Staying Clean in Isolation.</a:t>
            </a:r>
          </a:p>
          <a:p>
            <a:pPr algn="just"/>
            <a:r>
              <a:rPr lang="en-US" sz="1200" dirty="0">
                <a:latin typeface="Times New Roman" panose="02020603050405020304" pitchFamily="18" charset="0"/>
                <a:cs typeface="Times New Roman" panose="02020603050405020304" pitchFamily="18" charset="0"/>
              </a:rPr>
              <a:t>Maker: World Board</a:t>
            </a:r>
          </a:p>
          <a:p>
            <a:pPr algn="just"/>
            <a:r>
              <a:rPr lang="en-US" sz="1200" dirty="0">
                <a:latin typeface="Times New Roman" panose="02020603050405020304" pitchFamily="18" charset="0"/>
                <a:cs typeface="Times New Roman" panose="02020603050405020304" pitchFamily="18" charset="0"/>
              </a:rPr>
              <a:t>Intent: To update this IP originally approved in 1986 with current Fellowship experience.</a:t>
            </a:r>
          </a:p>
          <a:p>
            <a:pPr algn="just"/>
            <a:r>
              <a:rPr lang="en-US" sz="1200" dirty="0">
                <a:latin typeface="Times New Roman" panose="02020603050405020304" pitchFamily="18" charset="0"/>
                <a:cs typeface="Times New Roman" panose="02020603050405020304" pitchFamily="18" charset="0"/>
              </a:rPr>
              <a:t>Financial Impact: None at this time.</a:t>
            </a:r>
          </a:p>
          <a:p>
            <a:pPr algn="just"/>
            <a:r>
              <a:rPr lang="en-US" sz="1200" dirty="0">
                <a:latin typeface="Times New Roman" panose="02020603050405020304" pitchFamily="18" charset="0"/>
                <a:cs typeface="Times New Roman" panose="02020603050405020304" pitchFamily="18" charset="0"/>
              </a:rPr>
              <a:t>Policy affected: None</a:t>
            </a:r>
          </a:p>
          <a:p>
            <a:pPr algn="just"/>
            <a:endParaRPr lang="en-US" sz="1200" dirty="0">
              <a:latin typeface="Times New Roman" panose="02020603050405020304" pitchFamily="18" charset="0"/>
              <a:cs typeface="Times New Roman" panose="02020603050405020304" pitchFamily="18" charset="0"/>
            </a:endParaRPr>
          </a:p>
          <a:p>
            <a:pPr algn="just"/>
            <a:r>
              <a:rPr lang="en-US" sz="1200" b="1" dirty="0">
                <a:latin typeface="Times New Roman" panose="02020603050405020304" pitchFamily="18" charset="0"/>
                <a:cs typeface="Times New Roman" panose="02020603050405020304" pitchFamily="18" charset="0"/>
              </a:rPr>
              <a:t>Pause for Questions</a:t>
            </a:r>
          </a:p>
        </p:txBody>
      </p:sp>
      <p:sp>
        <p:nvSpPr>
          <p:cNvPr id="4" name="Slide Number Placeholder 3"/>
          <p:cNvSpPr>
            <a:spLocks noGrp="1"/>
          </p:cNvSpPr>
          <p:nvPr>
            <p:ph type="sldNum" sz="quarter" idx="5"/>
          </p:nvPr>
        </p:nvSpPr>
        <p:spPr/>
        <p:txBody>
          <a:bodyPr/>
          <a:lstStyle/>
          <a:p>
            <a:fld id="{763812F2-32ED-CF4C-8C3A-6D2A8F76515E}" type="slidenum">
              <a:rPr lang="en-US" smtClean="0"/>
              <a:t>8</a:t>
            </a:fld>
            <a:endParaRPr lang="en-US"/>
          </a:p>
        </p:txBody>
      </p:sp>
    </p:spTree>
    <p:extLst>
      <p:ext uri="{BB962C8B-B14F-4D97-AF65-F5344CB8AC3E}">
        <p14:creationId xmlns:p14="http://schemas.microsoft.com/office/powerpoint/2010/main" val="2567480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NA World Services has operated with a strategic plan for over 20 years.  For every conference, the plan is revised and renewed, and the priorities in the plan help shape the work for the cycle ahead. In the past, the NAWS Strategic Plan was formulated by the World Board, in combination with NAWS Staff, while trying to integrate things heard from Fellowship discussions.  Once revised and renewed, the Plan would then be included in the Conference Approval Track material. What is new this cycle is that:</a:t>
            </a:r>
          </a:p>
          <a:p>
            <a:pPr algn="just"/>
            <a:endParaRPr lang="en-US" sz="1200" dirty="0">
              <a:latin typeface="Times New Roman" panose="02020603050405020304" pitchFamily="18" charset="0"/>
              <a:cs typeface="Times New Roman" panose="02020603050405020304" pitchFamily="18" charset="0"/>
            </a:endParaRPr>
          </a:p>
          <a:p>
            <a:pPr marL="291161" indent="-291161" algn="jus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All Conference Participants have been directly involved in co-creating this iteration of the NAWS Strategic Plan for the Conference cycle ahead;</a:t>
            </a:r>
          </a:p>
          <a:p>
            <a:pPr marL="291161" indent="-291161" algn="jus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This is the first time the Plan has been included in the Conference Agenda Report; and</a:t>
            </a:r>
          </a:p>
          <a:p>
            <a:pPr marL="291161" indent="-291161" algn="just">
              <a:buFont typeface="Wingdings" panose="05000000000000000000" pitchFamily="2" charset="2"/>
              <a:buChar char="v"/>
            </a:pPr>
            <a:r>
              <a:rPr lang="en-US" sz="1200" dirty="0">
                <a:latin typeface="Times New Roman" panose="02020603050405020304" pitchFamily="18" charset="0"/>
                <a:cs typeface="Times New Roman" panose="02020603050405020304" pitchFamily="18" charset="0"/>
              </a:rPr>
              <a:t>The Fellowship is being asked to adopt the Plan.</a:t>
            </a:r>
          </a:p>
          <a:p>
            <a:pPr algn="just"/>
            <a:endParaRPr lang="en-US" sz="500" dirty="0">
              <a:latin typeface="Times New Roman" panose="02020603050405020304" pitchFamily="18" charset="0"/>
              <a:cs typeface="Times New Roman" panose="02020603050405020304" pitchFamily="18" charset="0"/>
            </a:endParaRPr>
          </a:p>
          <a:p>
            <a:pPr algn="just" defTabSz="881390">
              <a:defRPr/>
            </a:pPr>
            <a:r>
              <a:rPr lang="en-US" sz="1200" dirty="0">
                <a:latin typeface="Times New Roman" panose="02020603050405020304" pitchFamily="18" charset="0"/>
                <a:cs typeface="Times New Roman" panose="02020603050405020304" pitchFamily="18" charset="0"/>
              </a:rPr>
              <a:t>As this type of planning is new to the Conference, evaluating and improving the planning process will be discussed during the 2026 World Service Conference.</a:t>
            </a:r>
          </a:p>
        </p:txBody>
      </p:sp>
      <p:sp>
        <p:nvSpPr>
          <p:cNvPr id="4" name="Slide Number Placeholder 3"/>
          <p:cNvSpPr>
            <a:spLocks noGrp="1"/>
          </p:cNvSpPr>
          <p:nvPr>
            <p:ph type="sldNum" sz="quarter" idx="5"/>
          </p:nvPr>
        </p:nvSpPr>
        <p:spPr/>
        <p:txBody>
          <a:bodyPr/>
          <a:lstStyle/>
          <a:p>
            <a:fld id="{763812F2-32ED-CF4C-8C3A-6D2A8F76515E}" type="slidenum">
              <a:rPr lang="en-US" smtClean="0"/>
              <a:pPr/>
              <a:t>9</a:t>
            </a:fld>
            <a:endParaRPr lang="en-US"/>
          </a:p>
        </p:txBody>
      </p:sp>
    </p:spTree>
    <p:extLst>
      <p:ext uri="{BB962C8B-B14F-4D97-AF65-F5344CB8AC3E}">
        <p14:creationId xmlns:p14="http://schemas.microsoft.com/office/powerpoint/2010/main" val="531284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descr="A colorful striped background with text&#10;&#10;Description automatically generated">
            <a:extLst>
              <a:ext uri="{FF2B5EF4-FFF2-40B4-BE49-F238E27FC236}">
                <a16:creationId xmlns:a16="http://schemas.microsoft.com/office/drawing/2014/main" id="{F479A557-A2A6-BCF7-61E1-8E6FFB4A31D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293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DB212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43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CCF0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E1CF21E9-ED89-F111-3EB0-DF5C2D187C66}"/>
              </a:ext>
            </a:extLst>
          </p:cNvPr>
          <p:cNvPicPr>
            <a:picLocks noChangeAspect="1"/>
          </p:cNvPicPr>
          <p:nvPr userDrawn="1"/>
        </p:nvPicPr>
        <p:blipFill>
          <a:blip r:embed="rId2"/>
          <a:stretch>
            <a:fillRect/>
          </a:stretch>
        </p:blipFill>
        <p:spPr>
          <a:xfrm>
            <a:off x="9858" y="0"/>
            <a:ext cx="12182142" cy="6858000"/>
          </a:xfrm>
          <a:prstGeom prst="rect">
            <a:avLst/>
          </a:prstGeom>
        </p:spPr>
      </p:pic>
    </p:spTree>
    <p:extLst>
      <p:ext uri="{BB962C8B-B14F-4D97-AF65-F5344CB8AC3E}">
        <p14:creationId xmlns:p14="http://schemas.microsoft.com/office/powerpoint/2010/main" val="40650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16737"/>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ED35BCC-B212-65F1-81F3-7951DCADCE86}"/>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2897748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white surface with a black border&#10;&#10;Description automatically generated with medium confidence">
            <a:extLst>
              <a:ext uri="{FF2B5EF4-FFF2-40B4-BE49-F238E27FC236}">
                <a16:creationId xmlns:a16="http://schemas.microsoft.com/office/drawing/2014/main" id="{4C94DA94-C70E-9696-8D02-88A5AF068B7C}"/>
              </a:ext>
            </a:extLst>
          </p:cNvPr>
          <p:cNvPicPr>
            <a:picLocks noChangeAspect="1"/>
          </p:cNvPicPr>
          <p:nvPr userDrawn="1"/>
        </p:nvPicPr>
        <p:blipFill rotWithShape="1">
          <a:blip r:embed="rId2"/>
          <a:srcRect l="-1" r="332"/>
          <a:stretch/>
        </p:blipFill>
        <p:spPr>
          <a:xfrm>
            <a:off x="0" y="0"/>
            <a:ext cx="12192000" cy="6858000"/>
          </a:xfrm>
          <a:prstGeom prst="rect">
            <a:avLst/>
          </a:prstGeom>
        </p:spPr>
      </p:pic>
    </p:spTree>
    <p:extLst>
      <p:ext uri="{BB962C8B-B14F-4D97-AF65-F5344CB8AC3E}">
        <p14:creationId xmlns:p14="http://schemas.microsoft.com/office/powerpoint/2010/main" val="1914333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FE202038-B472-4690-1C28-AE5C038B00E8}"/>
              </a:ext>
            </a:extLst>
          </p:cNvPr>
          <p:cNvPicPr>
            <a:picLocks noChangeAspect="1"/>
          </p:cNvPicPr>
          <p:nvPr userDrawn="1"/>
        </p:nvPicPr>
        <p:blipFill rotWithShape="1">
          <a:blip r:embed="rId2"/>
          <a:srcRect r="385"/>
          <a:stretch/>
        </p:blipFill>
        <p:spPr>
          <a:xfrm>
            <a:off x="0" y="0"/>
            <a:ext cx="12192000" cy="6858000"/>
          </a:xfrm>
          <a:prstGeom prst="rect">
            <a:avLst/>
          </a:prstGeom>
        </p:spPr>
      </p:pic>
    </p:spTree>
    <p:extLst>
      <p:ext uri="{BB962C8B-B14F-4D97-AF65-F5344CB8AC3E}">
        <p14:creationId xmlns:p14="http://schemas.microsoft.com/office/powerpoint/2010/main" val="1041332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93709AF3-81E9-2A1F-51B0-AB1E05B68ED4}"/>
              </a:ext>
            </a:extLst>
          </p:cNvPr>
          <p:cNvPicPr>
            <a:picLocks noChangeAspect="1"/>
          </p:cNvPicPr>
          <p:nvPr userDrawn="1"/>
        </p:nvPicPr>
        <p:blipFill rotWithShape="1">
          <a:blip r:embed="rId2"/>
          <a:srcRect r="357"/>
          <a:stretch/>
        </p:blipFill>
        <p:spPr>
          <a:xfrm>
            <a:off x="0" y="0"/>
            <a:ext cx="12192000" cy="6858000"/>
          </a:xfrm>
          <a:prstGeom prst="rect">
            <a:avLst/>
          </a:prstGeom>
        </p:spPr>
      </p:pic>
    </p:spTree>
    <p:extLst>
      <p:ext uri="{BB962C8B-B14F-4D97-AF65-F5344CB8AC3E}">
        <p14:creationId xmlns:p14="http://schemas.microsoft.com/office/powerpoint/2010/main" val="4223490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D6A96309-134C-CF42-B26A-FA0BF9D2F098}"/>
              </a:ext>
            </a:extLst>
          </p:cNvPr>
          <p:cNvPicPr>
            <a:picLocks noChangeAspect="1"/>
          </p:cNvPicPr>
          <p:nvPr userDrawn="1"/>
        </p:nvPicPr>
        <p:blipFill rotWithShape="1">
          <a:blip r:embed="rId2"/>
          <a:srcRect r="396"/>
          <a:stretch/>
        </p:blipFill>
        <p:spPr>
          <a:xfrm>
            <a:off x="0" y="0"/>
            <a:ext cx="12192000" cy="6858000"/>
          </a:xfrm>
          <a:prstGeom prst="rect">
            <a:avLst/>
          </a:prstGeom>
        </p:spPr>
      </p:pic>
    </p:spTree>
    <p:extLst>
      <p:ext uri="{BB962C8B-B14F-4D97-AF65-F5344CB8AC3E}">
        <p14:creationId xmlns:p14="http://schemas.microsoft.com/office/powerpoint/2010/main" val="4282537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223593D5-21DF-8BF7-5F1E-CD74118D8CAA}"/>
              </a:ext>
            </a:extLst>
          </p:cNvPr>
          <p:cNvPicPr>
            <a:picLocks noChangeAspect="1"/>
          </p:cNvPicPr>
          <p:nvPr userDrawn="1"/>
        </p:nvPicPr>
        <p:blipFill rotWithShape="1">
          <a:blip r:embed="rId2"/>
          <a:srcRect r="625"/>
          <a:stretch/>
        </p:blipFill>
        <p:spPr>
          <a:xfrm>
            <a:off x="0" y="0"/>
            <a:ext cx="12192000" cy="6858000"/>
          </a:xfrm>
          <a:prstGeom prst="rect">
            <a:avLst/>
          </a:prstGeom>
        </p:spPr>
      </p:pic>
    </p:spTree>
    <p:extLst>
      <p:ext uri="{BB962C8B-B14F-4D97-AF65-F5344CB8AC3E}">
        <p14:creationId xmlns:p14="http://schemas.microsoft.com/office/powerpoint/2010/main" val="2207760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6" name="Picture 5" descr="A colorful striped background with text&#10;&#10;Description automatically generated">
            <a:extLst>
              <a:ext uri="{FF2B5EF4-FFF2-40B4-BE49-F238E27FC236}">
                <a16:creationId xmlns:a16="http://schemas.microsoft.com/office/drawing/2014/main" id="{13DE78AF-9AE3-371D-7CFC-3E77A72123B9}"/>
              </a:ext>
            </a:extLst>
          </p:cNvPr>
          <p:cNvPicPr>
            <a:picLocks noChangeAspect="1"/>
          </p:cNvPicPr>
          <p:nvPr userDrawn="1"/>
        </p:nvPicPr>
        <p:blipFill>
          <a:blip r:embed="rId2"/>
          <a:stretch>
            <a:fillRect/>
          </a:stretch>
        </p:blipFill>
        <p:spPr>
          <a:xfrm>
            <a:off x="0" y="6349"/>
            <a:ext cx="12192000" cy="6845299"/>
          </a:xfrm>
          <a:prstGeom prst="rect">
            <a:avLst/>
          </a:prstGeom>
        </p:spPr>
      </p:pic>
    </p:spTree>
    <p:extLst>
      <p:ext uri="{BB962C8B-B14F-4D97-AF65-F5344CB8AC3E}">
        <p14:creationId xmlns:p14="http://schemas.microsoft.com/office/powerpoint/2010/main" val="36169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EAE0D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yellow and orange stripes&#10;&#10;Description automatically generated">
            <a:extLst>
              <a:ext uri="{FF2B5EF4-FFF2-40B4-BE49-F238E27FC236}">
                <a16:creationId xmlns:a16="http://schemas.microsoft.com/office/drawing/2014/main" id="{83496376-AD35-1C06-2F0E-8503D448CB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472655" y="276204"/>
            <a:ext cx="10515600" cy="999936"/>
          </a:xfrm>
        </p:spPr>
        <p:txBody>
          <a:bodyPr anchor="t" anchorCtr="0">
            <a:noAutofit/>
          </a:bodyPr>
          <a:lstStyle>
            <a:lvl1pPr>
              <a:defRPr sz="6000" b="1" i="0">
                <a:solidFill>
                  <a:srgbClr val="572528"/>
                </a:solidFill>
                <a:latin typeface="Century Gothic" panose="020B0502020202020204" pitchFamily="34" charset="0"/>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1158232" y="1481595"/>
            <a:ext cx="10515600" cy="1047666"/>
          </a:xfrm>
        </p:spPr>
        <p:txBody>
          <a:bodyPr>
            <a:noAutofit/>
          </a:bodyPr>
          <a:lstStyle>
            <a:lvl1pPr marL="0" indent="0">
              <a:buNone/>
              <a:defRPr sz="2800" b="1" i="0">
                <a:solidFill>
                  <a:srgbClr val="57252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EE155F3D-E488-6920-57C2-6758D3C2AC85}"/>
              </a:ext>
            </a:extLst>
          </p:cNvPr>
          <p:cNvCxnSpPr>
            <a:cxnSpLocks/>
          </p:cNvCxnSpPr>
          <p:nvPr userDrawn="1"/>
        </p:nvCxnSpPr>
        <p:spPr>
          <a:xfrm>
            <a:off x="464895" y="1146148"/>
            <a:ext cx="105156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1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yellow and orange stripes&#10;&#10;Description automatically generated">
            <a:extLst>
              <a:ext uri="{FF2B5EF4-FFF2-40B4-BE49-F238E27FC236}">
                <a16:creationId xmlns:a16="http://schemas.microsoft.com/office/drawing/2014/main" id="{C8CF5D0D-5F4F-40D2-A455-692D2C85B5CD}"/>
              </a:ext>
            </a:extLst>
          </p:cNvPr>
          <p:cNvPicPr>
            <a:picLocks noChangeAspect="1"/>
          </p:cNvPicPr>
          <p:nvPr userDrawn="1"/>
        </p:nvPicPr>
        <p:blipFill>
          <a:blip r:embed="rId2"/>
          <a:stretch>
            <a:fillRect/>
          </a:stretch>
        </p:blipFill>
        <p:spPr>
          <a:xfrm flipH="1" flipV="1">
            <a:off x="0" y="0"/>
            <a:ext cx="12192000" cy="6858000"/>
          </a:xfrm>
          <a:prstGeom prst="rect">
            <a:avLst/>
          </a:prstGeom>
        </p:spPr>
      </p:pic>
    </p:spTree>
    <p:extLst>
      <p:ext uri="{BB962C8B-B14F-4D97-AF65-F5344CB8AC3E}">
        <p14:creationId xmlns:p14="http://schemas.microsoft.com/office/powerpoint/2010/main" val="1527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AE0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F16737"/>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1" i="0">
                <a:solidFill>
                  <a:schemeClr val="tx2">
                    <a:lumMod val="60000"/>
                    <a:lumOff val="4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9DBCAC"/>
        </a:solidFill>
        <a:effectLst/>
      </p:bgPr>
    </p:bg>
    <p:spTree>
      <p:nvGrpSpPr>
        <p:cNvPr id="1" name=""/>
        <p:cNvGrpSpPr/>
        <p:nvPr/>
      </p:nvGrpSpPr>
      <p:grpSpPr>
        <a:xfrm>
          <a:off x="0" y="0"/>
          <a:ext cx="0" cy="0"/>
          <a:chOff x="0" y="0"/>
          <a:chExt cx="0" cy="0"/>
        </a:xfrm>
      </p:grpSpPr>
      <p:pic>
        <p:nvPicPr>
          <p:cNvPr id="5" name="Picture 4" descr="A yellow and blue corner&#10;&#10;Description automatically generated with medium confidence">
            <a:extLst>
              <a:ext uri="{FF2B5EF4-FFF2-40B4-BE49-F238E27FC236}">
                <a16:creationId xmlns:a16="http://schemas.microsoft.com/office/drawing/2014/main" id="{FB6BA3F8-B23C-BB4C-2FBF-4F3ED25DC0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374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9DBCA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CCF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0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F1673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66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1" r:id="rId3"/>
    <p:sldLayoutId id="2147483662" r:id="rId4"/>
    <p:sldLayoutId id="2147483649" r:id="rId5"/>
    <p:sldLayoutId id="2147483664" r:id="rId6"/>
    <p:sldLayoutId id="2147483655" r:id="rId7"/>
    <p:sldLayoutId id="2147483656" r:id="rId8"/>
    <p:sldLayoutId id="2147483668" r:id="rId9"/>
    <p:sldLayoutId id="2147483669" r:id="rId10"/>
    <p:sldLayoutId id="2147483665" r:id="rId11"/>
    <p:sldLayoutId id="2147483666" r:id="rId12"/>
    <p:sldLayoutId id="2147483659" r:id="rId13"/>
    <p:sldLayoutId id="2147483657" r:id="rId14"/>
    <p:sldLayoutId id="2147483660" r:id="rId15"/>
    <p:sldLayoutId id="2147483658" r:id="rId16"/>
    <p:sldLayoutId id="2147483652" r:id="rId17"/>
    <p:sldLayoutId id="2147483667" r:id="rId18"/>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www.na.org/survey"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DC9705-042D-3480-5DBE-2320057EF845}"/>
              </a:ext>
            </a:extLst>
          </p:cNvPr>
          <p:cNvSpPr/>
          <p:nvPr/>
        </p:nvSpPr>
        <p:spPr>
          <a:xfrm>
            <a:off x="4492118" y="3892025"/>
            <a:ext cx="7508488" cy="2732050"/>
          </a:xfrm>
          <a:prstGeom prst="roundRect">
            <a:avLst/>
          </a:prstGeom>
          <a:solidFill>
            <a:srgbClr val="DB212E"/>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5" name="Title 1">
            <a:extLst>
              <a:ext uri="{FF2B5EF4-FFF2-40B4-BE49-F238E27FC236}">
                <a16:creationId xmlns:a16="http://schemas.microsoft.com/office/drawing/2014/main" id="{F417FDD8-8484-63F5-C3DF-EB15FA93A3EB}"/>
              </a:ext>
            </a:extLst>
          </p:cNvPr>
          <p:cNvSpPr txBox="1">
            <a:spLocks/>
          </p:cNvSpPr>
          <p:nvPr/>
        </p:nvSpPr>
        <p:spPr>
          <a:xfrm>
            <a:off x="4567619" y="4206351"/>
            <a:ext cx="5644884" cy="1441847"/>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nSpc>
                <a:spcPct val="100000"/>
              </a:lnSpc>
            </a:pPr>
            <a:r>
              <a:rPr lang="en-US" sz="3100" dirty="0">
                <a:latin typeface="+mn-lt"/>
              </a:rPr>
              <a:t>PowerPoint 2 of 6</a:t>
            </a:r>
          </a:p>
          <a:p>
            <a:pPr>
              <a:lnSpc>
                <a:spcPct val="100000"/>
              </a:lnSpc>
            </a:pPr>
            <a:r>
              <a:rPr lang="en-US" sz="3100" dirty="0">
                <a:latin typeface="+mn-lt"/>
              </a:rPr>
              <a:t>2026 Conference Agenda Report</a:t>
            </a:r>
          </a:p>
          <a:p>
            <a:pPr algn="ctr">
              <a:lnSpc>
                <a:spcPct val="100000"/>
              </a:lnSpc>
            </a:pPr>
            <a:r>
              <a:rPr lang="en-US" sz="2900" dirty="0">
                <a:solidFill>
                  <a:srgbClr val="0000FF"/>
                </a:solidFill>
                <a:latin typeface="+mn-lt"/>
              </a:rPr>
              <a:t>Motions</a:t>
            </a:r>
          </a:p>
        </p:txBody>
      </p:sp>
      <p:sp>
        <p:nvSpPr>
          <p:cNvPr id="6" name="TextBox 5">
            <a:extLst>
              <a:ext uri="{FF2B5EF4-FFF2-40B4-BE49-F238E27FC236}">
                <a16:creationId xmlns:a16="http://schemas.microsoft.com/office/drawing/2014/main" id="{6EE7495F-C2BA-6623-35F2-BA91CBA728A3}"/>
              </a:ext>
            </a:extLst>
          </p:cNvPr>
          <p:cNvSpPr txBox="1"/>
          <p:nvPr/>
        </p:nvSpPr>
        <p:spPr>
          <a:xfrm>
            <a:off x="4893295" y="5762745"/>
            <a:ext cx="5173579" cy="646331"/>
          </a:xfrm>
          <a:prstGeom prst="rect">
            <a:avLst/>
          </a:prstGeom>
          <a:noFill/>
        </p:spPr>
        <p:txBody>
          <a:bodyPr wrap="square" rtlCol="0">
            <a:spAutoFit/>
          </a:bodyPr>
          <a:lstStyle/>
          <a:p>
            <a:pPr algn="r"/>
            <a:r>
              <a:rPr lang="en-US" dirty="0"/>
              <a:t>For a complete copy of the 2026 Conference Agenda Report, scan the </a:t>
            </a:r>
            <a:r>
              <a:rPr lang="en-US" dirty="0">
                <a:solidFill>
                  <a:srgbClr val="0000FF"/>
                </a:solidFill>
              </a:rPr>
              <a:t>QR Code</a:t>
            </a:r>
            <a:r>
              <a:rPr lang="en-US" dirty="0"/>
              <a:t> or visit: </a:t>
            </a:r>
            <a:r>
              <a:rPr lang="en-US" dirty="0">
                <a:solidFill>
                  <a:srgbClr val="0000FF"/>
                </a:solidFill>
              </a:rPr>
              <a:t>www. na.org/conference</a:t>
            </a:r>
          </a:p>
        </p:txBody>
      </p:sp>
      <p:pic>
        <p:nvPicPr>
          <p:cNvPr id="7" name="Picture 6">
            <a:extLst>
              <a:ext uri="{FF2B5EF4-FFF2-40B4-BE49-F238E27FC236}">
                <a16:creationId xmlns:a16="http://schemas.microsoft.com/office/drawing/2014/main" id="{76266FDF-0322-BB6E-3BD8-6947B8C6A1E0}"/>
              </a:ext>
            </a:extLst>
          </p:cNvPr>
          <p:cNvPicPr>
            <a:picLocks noChangeAspect="1"/>
          </p:cNvPicPr>
          <p:nvPr/>
        </p:nvPicPr>
        <p:blipFill>
          <a:blip r:embed="rId3"/>
          <a:stretch>
            <a:fillRect/>
          </a:stretch>
        </p:blipFill>
        <p:spPr>
          <a:xfrm>
            <a:off x="10212503" y="4193363"/>
            <a:ext cx="1674492" cy="2170141"/>
          </a:xfrm>
          <a:prstGeom prst="rect">
            <a:avLst/>
          </a:prstGeom>
        </p:spPr>
      </p:pic>
    </p:spTree>
    <p:extLst>
      <p:ext uri="{BB962C8B-B14F-4D97-AF65-F5344CB8AC3E}">
        <p14:creationId xmlns:p14="http://schemas.microsoft.com/office/powerpoint/2010/main" val="221591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2CE16D-024A-71D6-FFDE-5E07E73FEA36}"/>
              </a:ext>
            </a:extLst>
          </p:cNvPr>
          <p:cNvSpPr txBox="1">
            <a:spLocks/>
          </p:cNvSpPr>
          <p:nvPr/>
        </p:nvSpPr>
        <p:spPr>
          <a:xfrm>
            <a:off x="547925" y="460207"/>
            <a:ext cx="11010663" cy="68444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600" dirty="0">
                <a:solidFill>
                  <a:srgbClr val="572528"/>
                </a:solidFill>
                <a:latin typeface="+mn-lt"/>
              </a:rPr>
              <a:t>What is </a:t>
            </a:r>
            <a:r>
              <a:rPr lang="en-US" sz="3600" u="sng" dirty="0">
                <a:solidFill>
                  <a:srgbClr val="572528"/>
                </a:solidFill>
                <a:latin typeface="+mn-lt"/>
              </a:rPr>
              <a:t>a</a:t>
            </a:r>
            <a:r>
              <a:rPr lang="en-US" sz="3600" dirty="0">
                <a:solidFill>
                  <a:srgbClr val="572528"/>
                </a:solidFill>
                <a:latin typeface="+mn-lt"/>
              </a:rPr>
              <a:t> Strategic Plan? </a:t>
            </a:r>
          </a:p>
        </p:txBody>
      </p:sp>
      <p:sp>
        <p:nvSpPr>
          <p:cNvPr id="5" name="Text Placeholder 2">
            <a:extLst>
              <a:ext uri="{FF2B5EF4-FFF2-40B4-BE49-F238E27FC236}">
                <a16:creationId xmlns:a16="http://schemas.microsoft.com/office/drawing/2014/main" id="{023E9A64-6D2E-E29C-572F-6DFC4FBD6947}"/>
              </a:ext>
            </a:extLst>
          </p:cNvPr>
          <p:cNvSpPr txBox="1">
            <a:spLocks/>
          </p:cNvSpPr>
          <p:nvPr/>
        </p:nvSpPr>
        <p:spPr>
          <a:xfrm>
            <a:off x="532159" y="1364148"/>
            <a:ext cx="11096149" cy="40907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b="0" dirty="0">
                <a:solidFill>
                  <a:srgbClr val="572528"/>
                </a:solidFill>
                <a:latin typeface="+mn-lt"/>
              </a:rPr>
              <a:t>We understand that </a:t>
            </a:r>
            <a:r>
              <a:rPr lang="en-US" b="0" i="1" dirty="0">
                <a:solidFill>
                  <a:srgbClr val="572528"/>
                </a:solidFill>
                <a:latin typeface="+mn-lt"/>
              </a:rPr>
              <a:t>“ought never be organized”</a:t>
            </a:r>
            <a:r>
              <a:rPr lang="en-US" b="0" dirty="0">
                <a:solidFill>
                  <a:srgbClr val="572528"/>
                </a:solidFill>
                <a:latin typeface="+mn-lt"/>
              </a:rPr>
              <a:t> doesn’t mean that we do what we do without any planning or predictability. …</a:t>
            </a:r>
          </a:p>
          <a:p>
            <a:pPr marL="0" indent="0" algn="r">
              <a:lnSpc>
                <a:spcPct val="100000"/>
              </a:lnSpc>
              <a:spcBef>
                <a:spcPts val="0"/>
              </a:spcBef>
              <a:buNone/>
            </a:pPr>
            <a:r>
              <a:rPr lang="en-US" sz="2400" b="0" i="1" dirty="0">
                <a:solidFill>
                  <a:srgbClr val="0000FF"/>
                </a:solidFill>
                <a:latin typeface="+mn-lt"/>
              </a:rPr>
              <a:t>Guiding Principles</a:t>
            </a:r>
            <a:r>
              <a:rPr lang="en-US" sz="2400" b="0" dirty="0">
                <a:solidFill>
                  <a:srgbClr val="0000FF"/>
                </a:solidFill>
                <a:latin typeface="+mn-lt"/>
              </a:rPr>
              <a:t>, Tradition Nine</a:t>
            </a:r>
          </a:p>
          <a:p>
            <a:pPr marL="0" indent="0">
              <a:lnSpc>
                <a:spcPct val="100000"/>
              </a:lnSpc>
              <a:spcBef>
                <a:spcPts val="0"/>
              </a:spcBef>
              <a:buNone/>
            </a:pPr>
            <a:r>
              <a:rPr lang="en-US" b="0" dirty="0">
                <a:solidFill>
                  <a:srgbClr val="572528"/>
                </a:solidFill>
                <a:latin typeface="+mn-lt"/>
              </a:rPr>
              <a:t>Strategic Planning allows us to:</a:t>
            </a:r>
          </a:p>
          <a:p>
            <a:pPr marL="457200" indent="-457200">
              <a:spcBef>
                <a:spcPts val="1600"/>
              </a:spcBef>
              <a:buFont typeface="Wingdings" panose="05000000000000000000" pitchFamily="2" charset="2"/>
              <a:buChar char="v"/>
            </a:pPr>
            <a:r>
              <a:rPr lang="en-US" b="0" dirty="0">
                <a:solidFill>
                  <a:srgbClr val="572528"/>
                </a:solidFill>
                <a:latin typeface="+mn-lt"/>
              </a:rPr>
              <a:t>Live in the present while we prepare for what is to come.</a:t>
            </a:r>
          </a:p>
          <a:p>
            <a:pPr marL="457200" indent="-457200">
              <a:spcBef>
                <a:spcPts val="1600"/>
              </a:spcBef>
              <a:buFont typeface="Wingdings" panose="05000000000000000000" pitchFamily="2" charset="2"/>
              <a:buChar char="v"/>
            </a:pPr>
            <a:r>
              <a:rPr lang="en-US" b="0" dirty="0">
                <a:solidFill>
                  <a:srgbClr val="572528"/>
                </a:solidFill>
                <a:latin typeface="+mn-lt"/>
              </a:rPr>
              <a:t>Proceed step by step, and check our direction and our progress</a:t>
            </a:r>
          </a:p>
          <a:p>
            <a:pPr marL="457200" indent="-457200">
              <a:spcBef>
                <a:spcPts val="1600"/>
              </a:spcBef>
              <a:buFont typeface="Wingdings" panose="05000000000000000000" pitchFamily="2" charset="2"/>
              <a:buChar char="v"/>
            </a:pPr>
            <a:r>
              <a:rPr lang="en-US" b="0" dirty="0">
                <a:solidFill>
                  <a:srgbClr val="572528"/>
                </a:solidFill>
                <a:latin typeface="+mn-lt"/>
              </a:rPr>
              <a:t>Guides change that can improve NA World Services’ efforts to better address factors within and outside NA that may affect our ability to carry the message.</a:t>
            </a:r>
            <a:endParaRPr lang="en-US" b="0" i="1" dirty="0">
              <a:solidFill>
                <a:srgbClr val="572528"/>
              </a:solidFill>
              <a:latin typeface="+mn-lt"/>
            </a:endParaRPr>
          </a:p>
        </p:txBody>
      </p:sp>
      <p:sp>
        <p:nvSpPr>
          <p:cNvPr id="2" name="TextBox 1">
            <a:extLst>
              <a:ext uri="{FF2B5EF4-FFF2-40B4-BE49-F238E27FC236}">
                <a16:creationId xmlns:a16="http://schemas.microsoft.com/office/drawing/2014/main" id="{38546BAE-91B8-4AC6-4DA8-2FB4B1AE3818}"/>
              </a:ext>
            </a:extLst>
          </p:cNvPr>
          <p:cNvSpPr txBox="1"/>
          <p:nvPr/>
        </p:nvSpPr>
        <p:spPr>
          <a:xfrm>
            <a:off x="547925" y="5577570"/>
            <a:ext cx="11096149" cy="830997"/>
          </a:xfrm>
          <a:prstGeom prst="rect">
            <a:avLst/>
          </a:prstGeom>
          <a:noFill/>
        </p:spPr>
        <p:txBody>
          <a:bodyPr wrap="square" rtlCol="0">
            <a:spAutoFit/>
          </a:bodyPr>
          <a:lstStyle/>
          <a:p>
            <a:pPr algn="just"/>
            <a:r>
              <a:rPr lang="en-US" sz="2400" dirty="0">
                <a:solidFill>
                  <a:srgbClr val="0000FF"/>
                </a:solidFill>
              </a:rPr>
              <a:t>The magic of NA comes from our spiritual connection … the </a:t>
            </a:r>
            <a:r>
              <a:rPr lang="en-US" sz="2400" i="1" dirty="0">
                <a:solidFill>
                  <a:srgbClr val="0000FF"/>
                </a:solidFill>
              </a:rPr>
              <a:t>“as such”</a:t>
            </a:r>
            <a:r>
              <a:rPr lang="en-US" sz="2400" dirty="0">
                <a:solidFill>
                  <a:srgbClr val="0000FF"/>
                </a:solidFill>
              </a:rPr>
              <a:t>  that ought never</a:t>
            </a:r>
          </a:p>
          <a:p>
            <a:pPr algn="just"/>
            <a:r>
              <a:rPr lang="en-US" sz="2400" dirty="0">
                <a:solidFill>
                  <a:srgbClr val="0000FF"/>
                </a:solidFill>
              </a:rPr>
              <a:t> be organized.  Planning … supports our groups and frees them to set the stage for that magic.</a:t>
            </a:r>
          </a:p>
        </p:txBody>
      </p:sp>
    </p:spTree>
    <p:extLst>
      <p:ext uri="{BB962C8B-B14F-4D97-AF65-F5344CB8AC3E}">
        <p14:creationId xmlns:p14="http://schemas.microsoft.com/office/powerpoint/2010/main" val="3152810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001056-3E75-2821-2044-CE549835C563}"/>
            </a:ext>
          </a:extLst>
        </p:cNvPr>
        <p:cNvGrpSpPr/>
        <p:nvPr/>
      </p:nvGrpSpPr>
      <p:grpSpPr>
        <a:xfrm>
          <a:off x="0" y="0"/>
          <a:ext cx="0" cy="0"/>
          <a:chOff x="0" y="0"/>
          <a:chExt cx="0" cy="0"/>
        </a:xfrm>
      </p:grpSpPr>
      <p:pic>
        <p:nvPicPr>
          <p:cNvPr id="3" name="Picture 2" descr="A diagram of a road with pointers&#10;&#10;Description automatically generated">
            <a:extLst>
              <a:ext uri="{FF2B5EF4-FFF2-40B4-BE49-F238E27FC236}">
                <a16:creationId xmlns:a16="http://schemas.microsoft.com/office/drawing/2014/main" id="{129E5F3B-E491-09D2-E2FD-BC77AD90269F}"/>
              </a:ext>
            </a:extLst>
          </p:cNvPr>
          <p:cNvPicPr>
            <a:picLocks noChangeAspect="1"/>
          </p:cNvPicPr>
          <p:nvPr/>
        </p:nvPicPr>
        <p:blipFill rotWithShape="1">
          <a:blip r:embed="rId3"/>
          <a:srcRect l="827" r="2479" b="853"/>
          <a:stretch/>
        </p:blipFill>
        <p:spPr>
          <a:xfrm>
            <a:off x="633290" y="1306140"/>
            <a:ext cx="10972800" cy="3989369"/>
          </a:xfrm>
          <a:prstGeom prst="rect">
            <a:avLst/>
          </a:prstGeom>
        </p:spPr>
      </p:pic>
      <p:sp>
        <p:nvSpPr>
          <p:cNvPr id="7" name="Title 1">
            <a:extLst>
              <a:ext uri="{FF2B5EF4-FFF2-40B4-BE49-F238E27FC236}">
                <a16:creationId xmlns:a16="http://schemas.microsoft.com/office/drawing/2014/main" id="{A3AEF2D8-902A-A192-7DDD-3183D87F534F}"/>
              </a:ext>
            </a:extLst>
          </p:cNvPr>
          <p:cNvSpPr txBox="1">
            <a:spLocks/>
          </p:cNvSpPr>
          <p:nvPr/>
        </p:nvSpPr>
        <p:spPr>
          <a:xfrm>
            <a:off x="547925" y="460207"/>
            <a:ext cx="11010663" cy="68444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600" dirty="0">
                <a:solidFill>
                  <a:srgbClr val="572528"/>
                </a:solidFill>
                <a:latin typeface="+mn-lt"/>
              </a:rPr>
              <a:t>What are the Steps </a:t>
            </a:r>
            <a:r>
              <a:rPr lang="en-US" sz="3600" u="sng" dirty="0">
                <a:solidFill>
                  <a:srgbClr val="572528"/>
                </a:solidFill>
                <a:latin typeface="+mn-lt"/>
              </a:rPr>
              <a:t>in</a:t>
            </a:r>
            <a:r>
              <a:rPr lang="en-US" sz="3600" dirty="0">
                <a:solidFill>
                  <a:srgbClr val="572528"/>
                </a:solidFill>
                <a:latin typeface="+mn-lt"/>
              </a:rPr>
              <a:t> the Strategic Planning Process? </a:t>
            </a:r>
          </a:p>
        </p:txBody>
      </p:sp>
      <p:sp>
        <p:nvSpPr>
          <p:cNvPr id="2" name="TextBox 1">
            <a:extLst>
              <a:ext uri="{FF2B5EF4-FFF2-40B4-BE49-F238E27FC236}">
                <a16:creationId xmlns:a16="http://schemas.microsoft.com/office/drawing/2014/main" id="{73910C6A-FD3F-F9BD-8EBF-036B2370323B}"/>
              </a:ext>
            </a:extLst>
          </p:cNvPr>
          <p:cNvSpPr txBox="1"/>
          <p:nvPr/>
        </p:nvSpPr>
        <p:spPr>
          <a:xfrm>
            <a:off x="537033" y="5688449"/>
            <a:ext cx="11193755" cy="830997"/>
          </a:xfrm>
          <a:prstGeom prst="rect">
            <a:avLst/>
          </a:prstGeom>
          <a:noFill/>
        </p:spPr>
        <p:txBody>
          <a:bodyPr wrap="square" rtlCol="0">
            <a:spAutoFit/>
          </a:bodyPr>
          <a:lstStyle/>
          <a:p>
            <a:pPr algn="just"/>
            <a:r>
              <a:rPr lang="en-US" sz="2400" dirty="0">
                <a:solidFill>
                  <a:srgbClr val="0000FF"/>
                </a:solidFill>
              </a:rPr>
              <a:t>For complete details on the above, see the planning progress reports generated throughout the cycle at </a:t>
            </a:r>
            <a:r>
              <a:rPr lang="en-US" sz="2400" u="sng" dirty="0">
                <a:solidFill>
                  <a:srgbClr val="0000FF"/>
                </a:solidFill>
              </a:rPr>
              <a:t>www.na.org/planning</a:t>
            </a:r>
            <a:r>
              <a:rPr lang="en-US" sz="2400" dirty="0">
                <a:solidFill>
                  <a:srgbClr val="0000FF"/>
                </a:solidFill>
              </a:rPr>
              <a:t>.</a:t>
            </a:r>
          </a:p>
        </p:txBody>
      </p:sp>
    </p:spTree>
    <p:extLst>
      <p:ext uri="{BB962C8B-B14F-4D97-AF65-F5344CB8AC3E}">
        <p14:creationId xmlns:p14="http://schemas.microsoft.com/office/powerpoint/2010/main" val="227326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diagram of a service&#10;&#10;Description automatically generated">
            <a:extLst>
              <a:ext uri="{FF2B5EF4-FFF2-40B4-BE49-F238E27FC236}">
                <a16:creationId xmlns:a16="http://schemas.microsoft.com/office/drawing/2014/main" id="{11EBB100-B6B7-DDE2-5EAF-36B4B29981D2}"/>
              </a:ext>
            </a:extLst>
          </p:cNvPr>
          <p:cNvPicPr>
            <a:picLocks noChangeAspect="1"/>
          </p:cNvPicPr>
          <p:nvPr/>
        </p:nvPicPr>
        <p:blipFill>
          <a:blip r:embed="rId3"/>
          <a:stretch>
            <a:fillRect/>
          </a:stretch>
        </p:blipFill>
        <p:spPr>
          <a:xfrm>
            <a:off x="598560" y="1257098"/>
            <a:ext cx="4937760" cy="3988575"/>
          </a:xfrm>
          <a:prstGeom prst="rect">
            <a:avLst/>
          </a:prstGeom>
        </p:spPr>
      </p:pic>
      <p:sp>
        <p:nvSpPr>
          <p:cNvPr id="3" name="TextBox 2">
            <a:extLst>
              <a:ext uri="{FF2B5EF4-FFF2-40B4-BE49-F238E27FC236}">
                <a16:creationId xmlns:a16="http://schemas.microsoft.com/office/drawing/2014/main" id="{98B7B8C8-C490-F945-F18A-E8AE3F3731F3}"/>
              </a:ext>
            </a:extLst>
          </p:cNvPr>
          <p:cNvSpPr txBox="1"/>
          <p:nvPr/>
        </p:nvSpPr>
        <p:spPr>
          <a:xfrm>
            <a:off x="503964" y="5332800"/>
            <a:ext cx="11196571" cy="954107"/>
          </a:xfrm>
          <a:prstGeom prst="rect">
            <a:avLst/>
          </a:prstGeom>
          <a:noFill/>
        </p:spPr>
        <p:txBody>
          <a:bodyPr wrap="square" rtlCol="0">
            <a:spAutoFit/>
          </a:bodyPr>
          <a:lstStyle/>
          <a:p>
            <a:pPr algn="just"/>
            <a:r>
              <a:rPr lang="en-US" sz="2800" b="1" dirty="0">
                <a:solidFill>
                  <a:srgbClr val="FF3300"/>
                </a:solidFill>
              </a:rPr>
              <a:t>Solutions</a:t>
            </a:r>
            <a:r>
              <a:rPr lang="en-US" sz="2800" dirty="0"/>
              <a:t> are paths to achieving our objectives.  They are the work we want World Services to undertake on behalf of NA as a whole. …</a:t>
            </a:r>
          </a:p>
        </p:txBody>
      </p:sp>
      <p:sp>
        <p:nvSpPr>
          <p:cNvPr id="5" name="TextBox 4">
            <a:extLst>
              <a:ext uri="{FF2B5EF4-FFF2-40B4-BE49-F238E27FC236}">
                <a16:creationId xmlns:a16="http://schemas.microsoft.com/office/drawing/2014/main" id="{F366AF15-5EA5-7FAB-5E9F-AE4F16A9FB86}"/>
              </a:ext>
            </a:extLst>
          </p:cNvPr>
          <p:cNvSpPr txBox="1"/>
          <p:nvPr/>
        </p:nvSpPr>
        <p:spPr>
          <a:xfrm>
            <a:off x="6096000" y="1135117"/>
            <a:ext cx="5604535" cy="3970318"/>
          </a:xfrm>
          <a:prstGeom prst="rect">
            <a:avLst/>
          </a:prstGeom>
          <a:noFill/>
        </p:spPr>
        <p:txBody>
          <a:bodyPr wrap="square" rtlCol="0">
            <a:spAutoFit/>
          </a:bodyPr>
          <a:lstStyle/>
          <a:p>
            <a:pPr algn="just"/>
            <a:r>
              <a:rPr lang="en-US" sz="2800" b="1" dirty="0">
                <a:solidFill>
                  <a:srgbClr val="7030A0"/>
                </a:solidFill>
              </a:rPr>
              <a:t>Key Result Areas</a:t>
            </a:r>
            <a:r>
              <a:rPr lang="en-US" sz="2800" dirty="0"/>
              <a:t> are the major areas in which the service efforts are focused in order to realize A Vision for NA Service. …</a:t>
            </a:r>
          </a:p>
          <a:p>
            <a:pPr algn="just"/>
            <a:endParaRPr lang="en-US" sz="2800" dirty="0"/>
          </a:p>
          <a:p>
            <a:pPr algn="just"/>
            <a:r>
              <a:rPr lang="en-US" sz="2800" b="1" dirty="0">
                <a:solidFill>
                  <a:srgbClr val="00B050"/>
                </a:solidFill>
              </a:rPr>
              <a:t>Issues</a:t>
            </a:r>
            <a:r>
              <a:rPr lang="en-US" sz="2800" dirty="0"/>
              <a:t> are the factors … most important to address this cycle.</a:t>
            </a:r>
          </a:p>
          <a:p>
            <a:pPr algn="just"/>
            <a:endParaRPr lang="en-US" sz="2800" dirty="0"/>
          </a:p>
          <a:p>
            <a:pPr algn="just"/>
            <a:r>
              <a:rPr lang="en-US" sz="2800" b="1" dirty="0">
                <a:solidFill>
                  <a:srgbClr val="92D050"/>
                </a:solidFill>
              </a:rPr>
              <a:t>Objectives</a:t>
            </a:r>
            <a:r>
              <a:rPr lang="en-US" sz="2800" dirty="0"/>
              <a:t> are … what we want to achieve by the end of the planning cycle …</a:t>
            </a:r>
          </a:p>
        </p:txBody>
      </p:sp>
      <p:sp>
        <p:nvSpPr>
          <p:cNvPr id="6" name="Title 1">
            <a:extLst>
              <a:ext uri="{FF2B5EF4-FFF2-40B4-BE49-F238E27FC236}">
                <a16:creationId xmlns:a16="http://schemas.microsoft.com/office/drawing/2014/main" id="{71139ABE-F6E0-FAAA-3969-4EB383AA1ED7}"/>
              </a:ext>
            </a:extLst>
          </p:cNvPr>
          <p:cNvSpPr txBox="1">
            <a:spLocks/>
          </p:cNvSpPr>
          <p:nvPr/>
        </p:nvSpPr>
        <p:spPr>
          <a:xfrm>
            <a:off x="534478" y="419866"/>
            <a:ext cx="11010663" cy="68444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600" dirty="0">
                <a:solidFill>
                  <a:srgbClr val="572528"/>
                </a:solidFill>
                <a:latin typeface="+mn-lt"/>
              </a:rPr>
              <a:t>What </a:t>
            </a:r>
            <a:r>
              <a:rPr lang="en-US" sz="3600" u="sng" dirty="0">
                <a:solidFill>
                  <a:srgbClr val="572528"/>
                </a:solidFill>
                <a:latin typeface="+mn-lt"/>
              </a:rPr>
              <a:t>is</a:t>
            </a:r>
            <a:r>
              <a:rPr lang="en-US" sz="3600" dirty="0">
                <a:solidFill>
                  <a:srgbClr val="572528"/>
                </a:solidFill>
                <a:latin typeface="+mn-lt"/>
              </a:rPr>
              <a:t> </a:t>
            </a:r>
            <a:r>
              <a:rPr lang="en-US" sz="3600" u="sng" dirty="0">
                <a:solidFill>
                  <a:srgbClr val="572528"/>
                </a:solidFill>
                <a:latin typeface="+mn-lt"/>
              </a:rPr>
              <a:t>in</a:t>
            </a:r>
            <a:r>
              <a:rPr lang="en-US" sz="3600" dirty="0">
                <a:solidFill>
                  <a:srgbClr val="572528"/>
                </a:solidFill>
                <a:latin typeface="+mn-lt"/>
              </a:rPr>
              <a:t> </a:t>
            </a:r>
            <a:r>
              <a:rPr lang="en-US" sz="3600" u="sng" dirty="0">
                <a:solidFill>
                  <a:srgbClr val="572528"/>
                </a:solidFill>
                <a:latin typeface="+mn-lt"/>
              </a:rPr>
              <a:t>the</a:t>
            </a:r>
            <a:r>
              <a:rPr lang="en-US" sz="3600" dirty="0">
                <a:solidFill>
                  <a:srgbClr val="572528"/>
                </a:solidFill>
                <a:latin typeface="+mn-lt"/>
              </a:rPr>
              <a:t> NAWS Strategic Plan?</a:t>
            </a:r>
          </a:p>
        </p:txBody>
      </p:sp>
    </p:spTree>
    <p:extLst>
      <p:ext uri="{BB962C8B-B14F-4D97-AF65-F5344CB8AC3E}">
        <p14:creationId xmlns:p14="http://schemas.microsoft.com/office/powerpoint/2010/main" val="375514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FD61F0FA-F142-C283-C473-D27CD95FE8E8}"/>
              </a:ext>
            </a:extLst>
          </p:cNvPr>
          <p:cNvSpPr txBox="1">
            <a:spLocks/>
          </p:cNvSpPr>
          <p:nvPr/>
        </p:nvSpPr>
        <p:spPr>
          <a:xfrm>
            <a:off x="532158" y="978893"/>
            <a:ext cx="11026430" cy="21176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600"/>
              </a:spcBef>
              <a:buNone/>
            </a:pPr>
            <a:r>
              <a:rPr lang="en-US" b="0" dirty="0">
                <a:solidFill>
                  <a:srgbClr val="572528"/>
                </a:solidFill>
                <a:latin typeface="+mn-lt"/>
              </a:rPr>
              <a:t>The </a:t>
            </a:r>
            <a:r>
              <a:rPr lang="en-US" dirty="0">
                <a:solidFill>
                  <a:srgbClr val="92D050"/>
                </a:solidFill>
                <a:latin typeface="+mn-lt"/>
              </a:rPr>
              <a:t>Objectives</a:t>
            </a:r>
            <a:r>
              <a:rPr lang="en-US" b="0" dirty="0">
                <a:solidFill>
                  <a:srgbClr val="572528"/>
                </a:solidFill>
                <a:latin typeface="+mn-lt"/>
              </a:rPr>
              <a:t> and </a:t>
            </a:r>
            <a:r>
              <a:rPr lang="en-US" dirty="0">
                <a:solidFill>
                  <a:srgbClr val="FF3300"/>
                </a:solidFill>
                <a:latin typeface="+mn-lt"/>
              </a:rPr>
              <a:t>Solutions</a:t>
            </a:r>
            <a:r>
              <a:rPr lang="en-US" b="0" dirty="0">
                <a:solidFill>
                  <a:srgbClr val="572528"/>
                </a:solidFill>
                <a:latin typeface="+mn-lt"/>
              </a:rPr>
              <a:t> in the Plan are new initiatives and ideas …  </a:t>
            </a:r>
          </a:p>
          <a:p>
            <a:pPr marL="0" indent="0">
              <a:spcBef>
                <a:spcPts val="1600"/>
              </a:spcBef>
              <a:buNone/>
            </a:pPr>
            <a:r>
              <a:rPr lang="en-US" b="0" dirty="0">
                <a:solidFill>
                  <a:srgbClr val="572528"/>
                </a:solidFill>
                <a:latin typeface="+mn-lt"/>
              </a:rPr>
              <a:t>There is much in the Plan relating to:</a:t>
            </a:r>
          </a:p>
          <a:p>
            <a:pPr marL="457200" indent="-457200">
              <a:spcBef>
                <a:spcPts val="1600"/>
              </a:spcBef>
              <a:buFont typeface="Wingdings" panose="05000000000000000000" pitchFamily="2" charset="2"/>
              <a:buChar char="v"/>
            </a:pPr>
            <a:r>
              <a:rPr lang="en-US" b="0" dirty="0">
                <a:solidFill>
                  <a:srgbClr val="572528"/>
                </a:solidFill>
                <a:latin typeface="+mn-lt"/>
              </a:rPr>
              <a:t>online and hybrid environment </a:t>
            </a:r>
            <a:r>
              <a:rPr lang="en-US" sz="2400" b="0" i="1" dirty="0">
                <a:solidFill>
                  <a:srgbClr val="572528"/>
                </a:solidFill>
                <a:latin typeface="+mn-lt"/>
              </a:rPr>
              <a:t>(</a:t>
            </a:r>
            <a:r>
              <a:rPr lang="en-US" sz="2600" b="0" i="1" dirty="0">
                <a:solidFill>
                  <a:srgbClr val="DB212E"/>
                </a:solidFill>
                <a:latin typeface="+mn-lt"/>
              </a:rPr>
              <a:t>carrying the message</a:t>
            </a:r>
            <a:r>
              <a:rPr lang="en-US" sz="2600" b="0" i="1" dirty="0">
                <a:solidFill>
                  <a:srgbClr val="572528"/>
                </a:solidFill>
                <a:latin typeface="+mn-lt"/>
              </a:rPr>
              <a:t>; </a:t>
            </a:r>
            <a:r>
              <a:rPr lang="en-US" sz="2600" b="0" i="1" dirty="0">
                <a:solidFill>
                  <a:srgbClr val="DB212E"/>
                </a:solidFill>
                <a:latin typeface="+mn-lt"/>
              </a:rPr>
              <a:t>collecting funds</a:t>
            </a:r>
            <a:r>
              <a:rPr lang="en-US" sz="2600" b="0" i="1" dirty="0">
                <a:solidFill>
                  <a:srgbClr val="572528"/>
                </a:solidFill>
                <a:latin typeface="+mn-lt"/>
              </a:rPr>
              <a:t>; </a:t>
            </a:r>
            <a:r>
              <a:rPr lang="en-US" sz="2600" b="0" i="1" dirty="0">
                <a:solidFill>
                  <a:srgbClr val="DB212E"/>
                </a:solidFill>
                <a:latin typeface="+mn-lt"/>
              </a:rPr>
              <a:t>doing service</a:t>
            </a:r>
            <a:r>
              <a:rPr lang="en-US" sz="2600" b="0" i="1" dirty="0">
                <a:solidFill>
                  <a:srgbClr val="572528"/>
                </a:solidFill>
                <a:latin typeface="+mn-lt"/>
              </a:rPr>
              <a:t>)</a:t>
            </a:r>
            <a:r>
              <a:rPr lang="en-US" b="0" dirty="0">
                <a:solidFill>
                  <a:srgbClr val="572528"/>
                </a:solidFill>
                <a:latin typeface="+mn-lt"/>
              </a:rPr>
              <a:t>;</a:t>
            </a:r>
          </a:p>
        </p:txBody>
      </p:sp>
      <p:sp>
        <p:nvSpPr>
          <p:cNvPr id="6" name="TextBox 5">
            <a:extLst>
              <a:ext uri="{FF2B5EF4-FFF2-40B4-BE49-F238E27FC236}">
                <a16:creationId xmlns:a16="http://schemas.microsoft.com/office/drawing/2014/main" id="{3DF8C10D-D293-DA1D-BBA0-31BB10AB7E74}"/>
              </a:ext>
            </a:extLst>
          </p:cNvPr>
          <p:cNvSpPr txBox="1"/>
          <p:nvPr/>
        </p:nvSpPr>
        <p:spPr>
          <a:xfrm>
            <a:off x="532158" y="3062221"/>
            <a:ext cx="11010663" cy="2226250"/>
          </a:xfrm>
          <a:prstGeom prst="rect">
            <a:avLst/>
          </a:prstGeom>
          <a:noFill/>
        </p:spPr>
        <p:txBody>
          <a:bodyPr wrap="square" rtlCol="0">
            <a:spAutoFit/>
          </a:bodyPr>
          <a:lstStyle/>
          <a:p>
            <a:pPr marL="457200" indent="-457200" algn="just">
              <a:spcBef>
                <a:spcPts val="1600"/>
              </a:spcBef>
              <a:buFont typeface="Wingdings" panose="05000000000000000000" pitchFamily="2" charset="2"/>
              <a:buChar char="v"/>
            </a:pPr>
            <a:r>
              <a:rPr lang="en-US" sz="2800" dirty="0">
                <a:solidFill>
                  <a:srgbClr val="572528"/>
                </a:solidFill>
              </a:rPr>
              <a:t>using technology to improve communication and connections;</a:t>
            </a:r>
          </a:p>
          <a:p>
            <a:pPr marL="457200" indent="-457200" algn="just">
              <a:spcBef>
                <a:spcPts val="1600"/>
              </a:spcBef>
              <a:buFont typeface="Wingdings" panose="05000000000000000000" pitchFamily="2" charset="2"/>
              <a:buChar char="v"/>
            </a:pPr>
            <a:r>
              <a:rPr lang="en-US" sz="2800" dirty="0">
                <a:solidFill>
                  <a:srgbClr val="572528"/>
                </a:solidFill>
              </a:rPr>
              <a:t>making sure addicts find a safe space to recover in NA; and</a:t>
            </a:r>
          </a:p>
          <a:p>
            <a:pPr marL="457200" indent="-457200" algn="just">
              <a:spcBef>
                <a:spcPts val="1600"/>
              </a:spcBef>
              <a:buFont typeface="Wingdings" panose="05000000000000000000" pitchFamily="2" charset="2"/>
              <a:buChar char="v"/>
            </a:pPr>
            <a:r>
              <a:rPr lang="en-US" sz="2800" dirty="0">
                <a:solidFill>
                  <a:srgbClr val="572528"/>
                </a:solidFill>
              </a:rPr>
              <a:t>continuing to explore how to make our language inclusive so that every addict can find a home in NA</a:t>
            </a:r>
          </a:p>
        </p:txBody>
      </p:sp>
      <p:sp>
        <p:nvSpPr>
          <p:cNvPr id="4" name="Title 1">
            <a:extLst>
              <a:ext uri="{FF2B5EF4-FFF2-40B4-BE49-F238E27FC236}">
                <a16:creationId xmlns:a16="http://schemas.microsoft.com/office/drawing/2014/main" id="{D28242B9-84C9-7DF9-2165-AEC4E02A7C96}"/>
              </a:ext>
            </a:extLst>
          </p:cNvPr>
          <p:cNvSpPr txBox="1">
            <a:spLocks/>
          </p:cNvSpPr>
          <p:nvPr/>
        </p:nvSpPr>
        <p:spPr>
          <a:xfrm>
            <a:off x="635089" y="368705"/>
            <a:ext cx="11029276" cy="40501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1800" dirty="0">
                <a:latin typeface="+mn-lt"/>
              </a:rPr>
              <a:t>What is in the NAWS Strategic Plan? </a:t>
            </a:r>
            <a:r>
              <a:rPr lang="en-US" sz="1800" i="1" dirty="0">
                <a:latin typeface="+mn-lt"/>
              </a:rPr>
              <a:t>(Continued)</a:t>
            </a:r>
            <a:endParaRPr lang="en-US" sz="1800" dirty="0">
              <a:latin typeface="+mn-lt"/>
            </a:endParaRPr>
          </a:p>
        </p:txBody>
      </p:sp>
      <p:sp>
        <p:nvSpPr>
          <p:cNvPr id="2" name="TextBox 1">
            <a:extLst>
              <a:ext uri="{FF2B5EF4-FFF2-40B4-BE49-F238E27FC236}">
                <a16:creationId xmlns:a16="http://schemas.microsoft.com/office/drawing/2014/main" id="{B56006E3-2780-0F35-E51D-9F179996F8D7}"/>
              </a:ext>
            </a:extLst>
          </p:cNvPr>
          <p:cNvSpPr txBox="1"/>
          <p:nvPr/>
        </p:nvSpPr>
        <p:spPr>
          <a:xfrm>
            <a:off x="547925" y="5517936"/>
            <a:ext cx="11096149" cy="830997"/>
          </a:xfrm>
          <a:prstGeom prst="rect">
            <a:avLst/>
          </a:prstGeom>
          <a:noFill/>
        </p:spPr>
        <p:txBody>
          <a:bodyPr wrap="square" rtlCol="0">
            <a:spAutoFit/>
          </a:bodyPr>
          <a:lstStyle/>
          <a:p>
            <a:pPr algn="just"/>
            <a:r>
              <a:rPr lang="en-US" sz="2400" dirty="0">
                <a:solidFill>
                  <a:srgbClr val="0000FF"/>
                </a:solidFill>
              </a:rPr>
              <a:t>The </a:t>
            </a:r>
            <a:r>
              <a:rPr lang="en-US" sz="2400">
                <a:solidFill>
                  <a:srgbClr val="0000FF"/>
                </a:solidFill>
              </a:rPr>
              <a:t>Solutions represent </a:t>
            </a:r>
            <a:r>
              <a:rPr lang="en-US" sz="2400" dirty="0">
                <a:solidFill>
                  <a:srgbClr val="0000FF"/>
                </a:solidFill>
              </a:rPr>
              <a:t>the incremental progress that can be made before the 2029 World Service Conference.</a:t>
            </a:r>
          </a:p>
        </p:txBody>
      </p:sp>
    </p:spTree>
    <p:extLst>
      <p:ext uri="{BB962C8B-B14F-4D97-AF65-F5344CB8AC3E}">
        <p14:creationId xmlns:p14="http://schemas.microsoft.com/office/powerpoint/2010/main" val="654556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A7C782-56C1-6E15-79CA-4F5F449DDEF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8779D1-DB83-280C-1FE5-A586CC4A0DFD}"/>
              </a:ext>
            </a:extLst>
          </p:cNvPr>
          <p:cNvSpPr txBox="1"/>
          <p:nvPr/>
        </p:nvSpPr>
        <p:spPr>
          <a:xfrm>
            <a:off x="536775" y="1757647"/>
            <a:ext cx="11150222" cy="4108817"/>
          </a:xfrm>
          <a:prstGeom prst="rect">
            <a:avLst/>
          </a:prstGeom>
          <a:noFill/>
        </p:spPr>
        <p:txBody>
          <a:bodyPr wrap="square" rtlCol="0">
            <a:spAutoFit/>
          </a:bodyPr>
          <a:lstStyle/>
          <a:p>
            <a:pPr algn="just"/>
            <a:r>
              <a:rPr lang="en-US" sz="2800" dirty="0">
                <a:cs typeface="Times New Roman" panose="02020603050405020304" pitchFamily="18" charset="0"/>
              </a:rPr>
              <a:t>Let’s take a closer look at a part of the Plan’s </a:t>
            </a:r>
            <a:r>
              <a:rPr lang="en-US" sz="2800" b="1" dirty="0">
                <a:solidFill>
                  <a:srgbClr val="0000FF"/>
                </a:solidFill>
                <a:cs typeface="Times New Roman" panose="02020603050405020304" pitchFamily="18" charset="0"/>
              </a:rPr>
              <a:t>Fellowship Support </a:t>
            </a:r>
            <a:r>
              <a:rPr lang="en-US" sz="2800" b="1" dirty="0">
                <a:solidFill>
                  <a:srgbClr val="7030A0"/>
                </a:solidFill>
                <a:cs typeface="Times New Roman" panose="02020603050405020304" pitchFamily="18" charset="0"/>
              </a:rPr>
              <a:t>Key Result Area</a:t>
            </a:r>
            <a:r>
              <a:rPr lang="en-US" sz="2800" b="1" dirty="0">
                <a:solidFill>
                  <a:srgbClr val="572528"/>
                </a:solidFill>
                <a:cs typeface="Times New Roman" panose="02020603050405020304" pitchFamily="18" charset="0"/>
              </a:rPr>
              <a:t> …</a:t>
            </a:r>
            <a:endParaRPr lang="en-US" sz="2800" dirty="0">
              <a:solidFill>
                <a:srgbClr val="572528"/>
              </a:solidFill>
              <a:cs typeface="Times New Roman" panose="02020603050405020304" pitchFamily="18" charset="0"/>
            </a:endParaRPr>
          </a:p>
          <a:p>
            <a:pPr algn="just"/>
            <a:endParaRPr lang="en-US" sz="900" dirty="0">
              <a:cs typeface="Times New Roman" panose="02020603050405020304" pitchFamily="18" charset="0"/>
            </a:endParaRPr>
          </a:p>
          <a:p>
            <a:pPr algn="just"/>
            <a:r>
              <a:rPr lang="en-US" sz="2800" dirty="0"/>
              <a:t>… </a:t>
            </a:r>
            <a:r>
              <a:rPr lang="en-US" sz="2800" b="1" dirty="0">
                <a:solidFill>
                  <a:srgbClr val="0000FF"/>
                </a:solidFill>
              </a:rPr>
              <a:t>Fellowship</a:t>
            </a:r>
            <a:r>
              <a:rPr lang="en-US" sz="2800" dirty="0">
                <a:solidFill>
                  <a:srgbClr val="0000FF"/>
                </a:solidFill>
              </a:rPr>
              <a:t> </a:t>
            </a:r>
            <a:r>
              <a:rPr lang="en-US" sz="2800" b="1" dirty="0">
                <a:solidFill>
                  <a:srgbClr val="0000FF"/>
                </a:solidFill>
              </a:rPr>
              <a:t>Support</a:t>
            </a:r>
            <a:r>
              <a:rPr lang="en-US" sz="2800" dirty="0"/>
              <a:t> … is about doing the work to ensure that any addict who finds NA feels safe, respected, and valued … </a:t>
            </a:r>
          </a:p>
          <a:p>
            <a:pPr algn="just"/>
            <a:endParaRPr lang="en-US" sz="1400" dirty="0"/>
          </a:p>
          <a:p>
            <a:pPr algn="just"/>
            <a:r>
              <a:rPr lang="en-US" sz="2800" dirty="0"/>
              <a:t>One of the </a:t>
            </a:r>
            <a:r>
              <a:rPr lang="en-US" sz="2800" b="1" dirty="0">
                <a:solidFill>
                  <a:srgbClr val="0000FF"/>
                </a:solidFill>
              </a:rPr>
              <a:t>Issues </a:t>
            </a:r>
            <a:r>
              <a:rPr lang="en-US" sz="2800" dirty="0"/>
              <a:t>identified as important to address … is </a:t>
            </a:r>
            <a:r>
              <a:rPr lang="en-US" sz="2800" b="1" dirty="0">
                <a:solidFill>
                  <a:srgbClr val="0000FF"/>
                </a:solidFill>
              </a:rPr>
              <a:t>Safety</a:t>
            </a:r>
            <a:r>
              <a:rPr lang="en-US" sz="2800" dirty="0"/>
              <a:t> and </a:t>
            </a:r>
            <a:r>
              <a:rPr lang="en-US" sz="2800" b="1" dirty="0">
                <a:solidFill>
                  <a:srgbClr val="0000FF"/>
                </a:solidFill>
              </a:rPr>
              <a:t>Belonging</a:t>
            </a:r>
            <a:r>
              <a:rPr lang="en-US" sz="2800" dirty="0">
                <a:solidFill>
                  <a:srgbClr val="7030A0"/>
                </a:solidFill>
              </a:rPr>
              <a:t>.</a:t>
            </a:r>
          </a:p>
          <a:p>
            <a:pPr algn="just"/>
            <a:endParaRPr lang="en-US" sz="1400" dirty="0">
              <a:solidFill>
                <a:srgbClr val="7030A0"/>
              </a:solidFill>
            </a:endParaRPr>
          </a:p>
          <a:p>
            <a:pPr algn="just"/>
            <a:r>
              <a:rPr lang="en-US" sz="2800" dirty="0"/>
              <a:t>To address the </a:t>
            </a:r>
            <a:r>
              <a:rPr lang="en-US" sz="2800" b="1" dirty="0">
                <a:solidFill>
                  <a:srgbClr val="0000FF"/>
                </a:solidFill>
              </a:rPr>
              <a:t>Issue</a:t>
            </a:r>
            <a:r>
              <a:rPr lang="en-US" sz="2800" dirty="0"/>
              <a:t> of </a:t>
            </a:r>
            <a:r>
              <a:rPr lang="en-US" sz="2800" b="1" dirty="0">
                <a:solidFill>
                  <a:srgbClr val="0000FF"/>
                </a:solidFill>
              </a:rPr>
              <a:t>Safety</a:t>
            </a:r>
            <a:r>
              <a:rPr lang="en-US" sz="2800" dirty="0"/>
              <a:t> and </a:t>
            </a:r>
            <a:r>
              <a:rPr lang="en-US" sz="2800" b="1" dirty="0">
                <a:solidFill>
                  <a:srgbClr val="0000FF"/>
                </a:solidFill>
              </a:rPr>
              <a:t>Belonging</a:t>
            </a:r>
            <a:r>
              <a:rPr lang="en-US" sz="2800" dirty="0"/>
              <a:t> ... </a:t>
            </a:r>
            <a:r>
              <a:rPr lang="en-US" sz="2800" b="1" dirty="0">
                <a:solidFill>
                  <a:srgbClr val="0000FF"/>
                </a:solidFill>
              </a:rPr>
              <a:t>Objective #7</a:t>
            </a:r>
            <a:r>
              <a:rPr lang="en-US" sz="2800" dirty="0"/>
              <a:t> in the Plan seeks to: </a:t>
            </a:r>
            <a:r>
              <a:rPr lang="en-US" sz="2800" b="1" dirty="0">
                <a:solidFill>
                  <a:srgbClr val="0000FF"/>
                </a:solidFill>
              </a:rPr>
              <a:t>Raise the level of consciousness regarding inclusiveness in our diverse Fellowship and develop tools to support groups in ensuring that all members and potential members feel safe, welcomed, and included at in-person and virtual meetings</a:t>
            </a:r>
            <a:r>
              <a:rPr lang="en-US" sz="2800" dirty="0"/>
              <a:t>.</a:t>
            </a:r>
          </a:p>
        </p:txBody>
      </p:sp>
      <p:sp>
        <p:nvSpPr>
          <p:cNvPr id="8" name="Title 1">
            <a:extLst>
              <a:ext uri="{FF2B5EF4-FFF2-40B4-BE49-F238E27FC236}">
                <a16:creationId xmlns:a16="http://schemas.microsoft.com/office/drawing/2014/main" id="{3FED9AED-908F-CA39-9518-4D643576DE9A}"/>
              </a:ext>
            </a:extLst>
          </p:cNvPr>
          <p:cNvSpPr txBox="1">
            <a:spLocks/>
          </p:cNvSpPr>
          <p:nvPr/>
        </p:nvSpPr>
        <p:spPr>
          <a:xfrm>
            <a:off x="536774" y="980510"/>
            <a:ext cx="11010663" cy="519684"/>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000" dirty="0">
                <a:solidFill>
                  <a:srgbClr val="7030A0"/>
                </a:solidFill>
                <a:latin typeface="+mn-lt"/>
              </a:rPr>
              <a:t>Key Result Areas</a:t>
            </a:r>
            <a:r>
              <a:rPr lang="en-US" sz="3000" dirty="0">
                <a:solidFill>
                  <a:srgbClr val="572528"/>
                </a:solidFill>
                <a:latin typeface="+mn-lt"/>
              </a:rPr>
              <a:t>; </a:t>
            </a:r>
            <a:r>
              <a:rPr lang="en-US" sz="3000" dirty="0">
                <a:solidFill>
                  <a:srgbClr val="00B050"/>
                </a:solidFill>
                <a:latin typeface="+mn-lt"/>
              </a:rPr>
              <a:t>Issues</a:t>
            </a:r>
            <a:r>
              <a:rPr lang="en-US" sz="3000" dirty="0">
                <a:solidFill>
                  <a:srgbClr val="572528"/>
                </a:solidFill>
                <a:latin typeface="+mn-lt"/>
              </a:rPr>
              <a:t>; </a:t>
            </a:r>
            <a:r>
              <a:rPr lang="en-US" sz="3000" dirty="0">
                <a:solidFill>
                  <a:srgbClr val="92D050"/>
                </a:solidFill>
                <a:latin typeface="+mn-lt"/>
              </a:rPr>
              <a:t>Objectives</a:t>
            </a:r>
            <a:r>
              <a:rPr lang="en-US" sz="3000" dirty="0">
                <a:solidFill>
                  <a:srgbClr val="572528"/>
                </a:solidFill>
                <a:latin typeface="+mn-lt"/>
              </a:rPr>
              <a:t>; </a:t>
            </a:r>
            <a:r>
              <a:rPr lang="en-US" sz="3000" dirty="0">
                <a:solidFill>
                  <a:srgbClr val="FF3300"/>
                </a:solidFill>
                <a:latin typeface="+mn-lt"/>
              </a:rPr>
              <a:t>Solutions</a:t>
            </a:r>
          </a:p>
        </p:txBody>
      </p:sp>
      <p:sp>
        <p:nvSpPr>
          <p:cNvPr id="2" name="Title 1">
            <a:extLst>
              <a:ext uri="{FF2B5EF4-FFF2-40B4-BE49-F238E27FC236}">
                <a16:creationId xmlns:a16="http://schemas.microsoft.com/office/drawing/2014/main" id="{FB2DA8E8-F939-5A71-7879-9DA1A1697ED4}"/>
              </a:ext>
            </a:extLst>
          </p:cNvPr>
          <p:cNvSpPr txBox="1">
            <a:spLocks/>
          </p:cNvSpPr>
          <p:nvPr/>
        </p:nvSpPr>
        <p:spPr>
          <a:xfrm>
            <a:off x="608195" y="368706"/>
            <a:ext cx="11029276" cy="40501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1800" dirty="0">
                <a:latin typeface="+mn-lt"/>
              </a:rPr>
              <a:t>What is in the NAWS Strategic Plan? </a:t>
            </a:r>
            <a:r>
              <a:rPr lang="en-US" sz="1800" i="1" dirty="0">
                <a:latin typeface="+mn-lt"/>
              </a:rPr>
              <a:t>(Continued)</a:t>
            </a:r>
            <a:endParaRPr lang="en-US" sz="1800" dirty="0">
              <a:latin typeface="+mn-lt"/>
            </a:endParaRPr>
          </a:p>
        </p:txBody>
      </p:sp>
    </p:spTree>
    <p:extLst>
      <p:ext uri="{BB962C8B-B14F-4D97-AF65-F5344CB8AC3E}">
        <p14:creationId xmlns:p14="http://schemas.microsoft.com/office/powerpoint/2010/main" val="1124054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454E80-EE89-D12B-4440-6770FF6E0E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ABC1B70-F3D1-B933-E6A1-76A388B0241E}"/>
              </a:ext>
            </a:extLst>
          </p:cNvPr>
          <p:cNvSpPr txBox="1"/>
          <p:nvPr/>
        </p:nvSpPr>
        <p:spPr>
          <a:xfrm>
            <a:off x="554408" y="624909"/>
            <a:ext cx="11064238" cy="492443"/>
          </a:xfrm>
          <a:prstGeom prst="rect">
            <a:avLst/>
          </a:prstGeom>
          <a:noFill/>
        </p:spPr>
        <p:txBody>
          <a:bodyPr wrap="square" rtlCol="0">
            <a:spAutoFit/>
          </a:bodyPr>
          <a:lstStyle/>
          <a:p>
            <a:pPr algn="just"/>
            <a:r>
              <a:rPr lang="en-US" sz="2600" dirty="0"/>
              <a:t>CAR Survey Interaction with the Strategic Plan … </a:t>
            </a:r>
          </a:p>
        </p:txBody>
      </p:sp>
      <p:sp>
        <p:nvSpPr>
          <p:cNvPr id="2" name="Title 1">
            <a:extLst>
              <a:ext uri="{FF2B5EF4-FFF2-40B4-BE49-F238E27FC236}">
                <a16:creationId xmlns:a16="http://schemas.microsoft.com/office/drawing/2014/main" id="{249CD16B-0F6D-BF5B-FFAB-C568C02AFB15}"/>
              </a:ext>
            </a:extLst>
          </p:cNvPr>
          <p:cNvSpPr txBox="1">
            <a:spLocks/>
          </p:cNvSpPr>
          <p:nvPr/>
        </p:nvSpPr>
        <p:spPr>
          <a:xfrm>
            <a:off x="608195" y="368706"/>
            <a:ext cx="11029276" cy="40501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1800" dirty="0">
                <a:latin typeface="+mn-lt"/>
              </a:rPr>
              <a:t>What is in the NAWS Strategic Plan? </a:t>
            </a:r>
            <a:r>
              <a:rPr lang="en-US" sz="1800" i="1" dirty="0">
                <a:latin typeface="+mn-lt"/>
              </a:rPr>
              <a:t>(Continued)</a:t>
            </a:r>
            <a:endParaRPr lang="en-US" sz="1800" dirty="0">
              <a:latin typeface="+mn-lt"/>
            </a:endParaRPr>
          </a:p>
        </p:txBody>
      </p:sp>
      <p:sp>
        <p:nvSpPr>
          <p:cNvPr id="6" name="TextBox 5">
            <a:extLst>
              <a:ext uri="{FF2B5EF4-FFF2-40B4-BE49-F238E27FC236}">
                <a16:creationId xmlns:a16="http://schemas.microsoft.com/office/drawing/2014/main" id="{E70CAA6A-7BB1-3CCE-4E39-5C6B150F90A1}"/>
              </a:ext>
            </a:extLst>
          </p:cNvPr>
          <p:cNvSpPr txBox="1"/>
          <p:nvPr/>
        </p:nvSpPr>
        <p:spPr>
          <a:xfrm>
            <a:off x="524433" y="1365467"/>
            <a:ext cx="7288072" cy="4016484"/>
          </a:xfrm>
          <a:prstGeom prst="rect">
            <a:avLst/>
          </a:prstGeom>
          <a:noFill/>
        </p:spPr>
        <p:txBody>
          <a:bodyPr wrap="square" rtlCol="0">
            <a:spAutoFit/>
          </a:bodyPr>
          <a:lstStyle/>
          <a:p>
            <a:pPr algn="just">
              <a:spcAft>
                <a:spcPts val="600"/>
              </a:spcAft>
            </a:pPr>
            <a:r>
              <a:rPr lang="en-US" sz="2600" dirty="0">
                <a:solidFill>
                  <a:srgbClr val="572528"/>
                </a:solidFill>
              </a:rPr>
              <a:t>… items listed in the </a:t>
            </a:r>
            <a:r>
              <a:rPr lang="en-US" sz="2600" b="1" dirty="0">
                <a:solidFill>
                  <a:srgbClr val="0000FF"/>
                </a:solidFill>
              </a:rPr>
              <a:t>CAR Survey</a:t>
            </a:r>
            <a:r>
              <a:rPr lang="en-US" sz="2600" dirty="0">
                <a:solidFill>
                  <a:srgbClr val="572528"/>
                </a:solidFill>
              </a:rPr>
              <a:t> correspond with the </a:t>
            </a:r>
            <a:r>
              <a:rPr lang="en-US" sz="2600" b="1" dirty="0">
                <a:solidFill>
                  <a:srgbClr val="92D050"/>
                </a:solidFill>
              </a:rPr>
              <a:t>Objectives</a:t>
            </a:r>
            <a:r>
              <a:rPr lang="en-US" sz="2600" dirty="0">
                <a:solidFill>
                  <a:srgbClr val="572528"/>
                </a:solidFill>
              </a:rPr>
              <a:t> in the … Plan.  As you will see:</a:t>
            </a:r>
          </a:p>
          <a:p>
            <a:pPr algn="just">
              <a:spcAft>
                <a:spcPts val="600"/>
              </a:spcAft>
            </a:pPr>
            <a:endParaRPr lang="en-US" sz="500" dirty="0">
              <a:solidFill>
                <a:srgbClr val="572528"/>
              </a:solidFill>
            </a:endParaRPr>
          </a:p>
          <a:p>
            <a:pPr marL="457200" indent="-457200" algn="just">
              <a:spcAft>
                <a:spcPts val="600"/>
              </a:spcAft>
              <a:buFont typeface="Wingdings" panose="05000000000000000000" pitchFamily="2" charset="2"/>
              <a:buChar char="v"/>
            </a:pPr>
            <a:r>
              <a:rPr lang="en-US" sz="2600" dirty="0">
                <a:solidFill>
                  <a:srgbClr val="0000FF"/>
                </a:solidFill>
              </a:rPr>
              <a:t>4</a:t>
            </a:r>
            <a:r>
              <a:rPr lang="en-US" sz="2600" dirty="0"/>
              <a:t> </a:t>
            </a:r>
            <a:r>
              <a:rPr lang="en-US" sz="2600" dirty="0">
                <a:solidFill>
                  <a:srgbClr val="572528"/>
                </a:solidFill>
              </a:rPr>
              <a:t>of the</a:t>
            </a:r>
            <a:r>
              <a:rPr lang="en-US" sz="2600" dirty="0"/>
              <a:t> </a:t>
            </a:r>
            <a:r>
              <a:rPr lang="en-US" sz="2600" dirty="0">
                <a:solidFill>
                  <a:srgbClr val="0000FF"/>
                </a:solidFill>
              </a:rPr>
              <a:t>8</a:t>
            </a:r>
            <a:r>
              <a:rPr lang="en-US" sz="2600" dirty="0"/>
              <a:t> o</a:t>
            </a:r>
            <a:r>
              <a:rPr lang="en-US" sz="2600" dirty="0">
                <a:solidFill>
                  <a:srgbClr val="572528"/>
                </a:solidFill>
              </a:rPr>
              <a:t>ptions under</a:t>
            </a:r>
            <a:r>
              <a:rPr lang="en-US" sz="2600" dirty="0"/>
              <a:t> </a:t>
            </a:r>
            <a:r>
              <a:rPr lang="en-US" sz="2600" dirty="0">
                <a:solidFill>
                  <a:srgbClr val="0000FF"/>
                </a:solidFill>
              </a:rPr>
              <a:t>New Recovery Literature</a:t>
            </a:r>
            <a:r>
              <a:rPr lang="en-US" sz="2600" dirty="0"/>
              <a:t>;</a:t>
            </a:r>
          </a:p>
          <a:p>
            <a:pPr marL="457200" indent="-457200" algn="just">
              <a:spcAft>
                <a:spcPts val="600"/>
              </a:spcAft>
              <a:buFont typeface="Wingdings" panose="05000000000000000000" pitchFamily="2" charset="2"/>
              <a:buChar char="v"/>
            </a:pPr>
            <a:r>
              <a:rPr lang="en-US" sz="2600" dirty="0">
                <a:solidFill>
                  <a:srgbClr val="0000FF"/>
                </a:solidFill>
              </a:rPr>
              <a:t>5</a:t>
            </a:r>
            <a:r>
              <a:rPr lang="en-US" sz="2600" dirty="0"/>
              <a:t> </a:t>
            </a:r>
            <a:r>
              <a:rPr lang="en-US" sz="2600" dirty="0">
                <a:solidFill>
                  <a:srgbClr val="572528"/>
                </a:solidFill>
              </a:rPr>
              <a:t>of the</a:t>
            </a:r>
            <a:r>
              <a:rPr lang="en-US" sz="2600" dirty="0"/>
              <a:t> </a:t>
            </a:r>
            <a:r>
              <a:rPr lang="en-US" sz="2600" dirty="0">
                <a:solidFill>
                  <a:srgbClr val="0000FF"/>
                </a:solidFill>
              </a:rPr>
              <a:t>9</a:t>
            </a:r>
            <a:r>
              <a:rPr lang="en-US" sz="2600" dirty="0"/>
              <a:t> </a:t>
            </a:r>
            <a:r>
              <a:rPr lang="en-US" sz="2600" dirty="0">
                <a:solidFill>
                  <a:srgbClr val="572528"/>
                </a:solidFill>
              </a:rPr>
              <a:t>options under</a:t>
            </a:r>
            <a:r>
              <a:rPr lang="en-US" sz="2600" dirty="0"/>
              <a:t> </a:t>
            </a:r>
            <a:r>
              <a:rPr lang="en-US" sz="2600" dirty="0">
                <a:solidFill>
                  <a:srgbClr val="0000FF"/>
                </a:solidFill>
              </a:rPr>
              <a:t>Revised Recovery Literature</a:t>
            </a:r>
            <a:r>
              <a:rPr lang="en-US" sz="2600" dirty="0"/>
              <a:t>;</a:t>
            </a:r>
          </a:p>
          <a:p>
            <a:pPr marL="457200" indent="-457200" algn="just">
              <a:spcAft>
                <a:spcPts val="600"/>
              </a:spcAft>
              <a:buFont typeface="Wingdings" panose="05000000000000000000" pitchFamily="2" charset="2"/>
              <a:buChar char="v"/>
            </a:pPr>
            <a:r>
              <a:rPr lang="en-US" sz="2600" dirty="0">
                <a:solidFill>
                  <a:srgbClr val="0000FF"/>
                </a:solidFill>
              </a:rPr>
              <a:t>2</a:t>
            </a:r>
            <a:r>
              <a:rPr lang="en-US" sz="2600" dirty="0"/>
              <a:t> </a:t>
            </a:r>
            <a:r>
              <a:rPr lang="en-US" sz="2600" dirty="0">
                <a:solidFill>
                  <a:srgbClr val="572528"/>
                </a:solidFill>
              </a:rPr>
              <a:t>of the</a:t>
            </a:r>
            <a:r>
              <a:rPr lang="en-US" sz="2600" dirty="0"/>
              <a:t> </a:t>
            </a:r>
            <a:r>
              <a:rPr lang="en-US" sz="2600" dirty="0">
                <a:solidFill>
                  <a:srgbClr val="0000FF"/>
                </a:solidFill>
              </a:rPr>
              <a:t>8</a:t>
            </a:r>
            <a:r>
              <a:rPr lang="en-US" sz="2600" dirty="0"/>
              <a:t> </a:t>
            </a:r>
            <a:r>
              <a:rPr lang="en-US" sz="2600" dirty="0">
                <a:solidFill>
                  <a:srgbClr val="572528"/>
                </a:solidFill>
              </a:rPr>
              <a:t>options under</a:t>
            </a:r>
            <a:r>
              <a:rPr lang="en-US" sz="2600" dirty="0"/>
              <a:t> </a:t>
            </a:r>
            <a:r>
              <a:rPr lang="en-US" sz="2600" dirty="0">
                <a:solidFill>
                  <a:srgbClr val="0000FF"/>
                </a:solidFill>
              </a:rPr>
              <a:t>Revised Service Materials</a:t>
            </a:r>
            <a:r>
              <a:rPr lang="en-US" sz="2600" dirty="0"/>
              <a:t>; and</a:t>
            </a:r>
          </a:p>
          <a:p>
            <a:pPr marL="457200" indent="-457200" algn="just">
              <a:spcAft>
                <a:spcPts val="600"/>
              </a:spcAft>
              <a:buFont typeface="Wingdings" panose="05000000000000000000" pitchFamily="2" charset="2"/>
              <a:buChar char="v"/>
            </a:pPr>
            <a:r>
              <a:rPr lang="en-US" sz="2600" dirty="0">
                <a:solidFill>
                  <a:srgbClr val="0000FF"/>
                </a:solidFill>
              </a:rPr>
              <a:t>4</a:t>
            </a:r>
            <a:r>
              <a:rPr lang="en-US" sz="2600" dirty="0"/>
              <a:t> </a:t>
            </a:r>
            <a:r>
              <a:rPr lang="en-US" sz="2600" dirty="0">
                <a:solidFill>
                  <a:srgbClr val="572528"/>
                </a:solidFill>
              </a:rPr>
              <a:t>of the</a:t>
            </a:r>
            <a:r>
              <a:rPr lang="en-US" sz="2600" dirty="0"/>
              <a:t> </a:t>
            </a:r>
            <a:r>
              <a:rPr lang="en-US" sz="2600" dirty="0">
                <a:solidFill>
                  <a:srgbClr val="0000FF"/>
                </a:solidFill>
              </a:rPr>
              <a:t>8</a:t>
            </a:r>
            <a:r>
              <a:rPr lang="en-US" sz="2600" dirty="0"/>
              <a:t> </a:t>
            </a:r>
            <a:r>
              <a:rPr lang="en-US" sz="2600" dirty="0">
                <a:solidFill>
                  <a:srgbClr val="572528"/>
                </a:solidFill>
              </a:rPr>
              <a:t>options under</a:t>
            </a:r>
            <a:r>
              <a:rPr lang="en-US" sz="2600" dirty="0"/>
              <a:t> </a:t>
            </a:r>
            <a:r>
              <a:rPr lang="en-US" sz="2600" dirty="0">
                <a:solidFill>
                  <a:srgbClr val="0000FF"/>
                </a:solidFill>
              </a:rPr>
              <a:t>Issue Discussion Topics</a:t>
            </a:r>
          </a:p>
          <a:p>
            <a:pPr algn="just"/>
            <a:endParaRPr lang="en-US" sz="1200" dirty="0"/>
          </a:p>
          <a:p>
            <a:pPr algn="just"/>
            <a:r>
              <a:rPr lang="en-US" sz="2600" dirty="0">
                <a:solidFill>
                  <a:srgbClr val="572528"/>
                </a:solidFill>
              </a:rPr>
              <a:t>… all correspond with </a:t>
            </a:r>
            <a:r>
              <a:rPr lang="en-US" sz="2600" b="1" dirty="0">
                <a:solidFill>
                  <a:srgbClr val="0000FF"/>
                </a:solidFill>
              </a:rPr>
              <a:t>Objective #7</a:t>
            </a:r>
            <a:r>
              <a:rPr lang="en-US" sz="2600" dirty="0">
                <a:solidFill>
                  <a:srgbClr val="572528"/>
                </a:solidFill>
              </a:rPr>
              <a:t> under the</a:t>
            </a:r>
            <a:r>
              <a:rPr lang="en-US" sz="2600" dirty="0"/>
              <a:t> </a:t>
            </a:r>
            <a:r>
              <a:rPr lang="en-US" sz="2600" b="1" dirty="0">
                <a:solidFill>
                  <a:srgbClr val="7030A0"/>
                </a:solidFill>
              </a:rPr>
              <a:t>Key Result Area</a:t>
            </a:r>
            <a:r>
              <a:rPr lang="en-US" sz="2600" dirty="0"/>
              <a:t> of </a:t>
            </a:r>
            <a:r>
              <a:rPr lang="en-US" sz="2600" dirty="0">
                <a:solidFill>
                  <a:srgbClr val="0000FF"/>
                </a:solidFill>
              </a:rPr>
              <a:t>Fellowship Support</a:t>
            </a:r>
            <a:r>
              <a:rPr lang="en-US" sz="2600" dirty="0"/>
              <a:t>.</a:t>
            </a:r>
          </a:p>
        </p:txBody>
      </p:sp>
      <p:sp>
        <p:nvSpPr>
          <p:cNvPr id="11" name="TextBox 10">
            <a:extLst>
              <a:ext uri="{FF2B5EF4-FFF2-40B4-BE49-F238E27FC236}">
                <a16:creationId xmlns:a16="http://schemas.microsoft.com/office/drawing/2014/main" id="{03A07D57-C17C-9290-FCD7-066A449C1AFB}"/>
              </a:ext>
            </a:extLst>
          </p:cNvPr>
          <p:cNvSpPr txBox="1"/>
          <p:nvPr/>
        </p:nvSpPr>
        <p:spPr>
          <a:xfrm>
            <a:off x="526694" y="5659298"/>
            <a:ext cx="11043827" cy="892552"/>
          </a:xfrm>
          <a:prstGeom prst="rect">
            <a:avLst/>
          </a:prstGeom>
          <a:noFill/>
        </p:spPr>
        <p:txBody>
          <a:bodyPr wrap="square" rtlCol="0">
            <a:spAutoFit/>
          </a:bodyPr>
          <a:lstStyle/>
          <a:p>
            <a:pPr algn="just"/>
            <a:r>
              <a:rPr lang="en-US" sz="2600" dirty="0">
                <a:solidFill>
                  <a:srgbClr val="572528"/>
                </a:solidFill>
                <a:cs typeface="Times New Roman" panose="02020603050405020304" pitchFamily="18" charset="0"/>
              </a:rPr>
              <a:t>… the </a:t>
            </a:r>
            <a:r>
              <a:rPr lang="en-US" sz="2600" b="1" dirty="0">
                <a:solidFill>
                  <a:srgbClr val="92D050"/>
                </a:solidFill>
                <a:cs typeface="Times New Roman" panose="02020603050405020304" pitchFamily="18" charset="0"/>
              </a:rPr>
              <a:t>Objectives</a:t>
            </a:r>
            <a:r>
              <a:rPr lang="en-US" sz="2600" dirty="0">
                <a:solidFill>
                  <a:srgbClr val="0000FF"/>
                </a:solidFill>
                <a:cs typeface="Times New Roman" panose="02020603050405020304" pitchFamily="18" charset="0"/>
              </a:rPr>
              <a:t> </a:t>
            </a:r>
            <a:r>
              <a:rPr lang="en-US" sz="2600" dirty="0">
                <a:solidFill>
                  <a:srgbClr val="572528"/>
                </a:solidFill>
                <a:cs typeface="Times New Roman" panose="02020603050405020304" pitchFamily="18" charset="0"/>
              </a:rPr>
              <a:t>are the goals we are aiming for, and the </a:t>
            </a:r>
            <a:r>
              <a:rPr lang="en-US" sz="2600" b="1" dirty="0">
                <a:solidFill>
                  <a:srgbClr val="FF0000"/>
                </a:solidFill>
                <a:cs typeface="Times New Roman" panose="02020603050405020304" pitchFamily="18" charset="0"/>
              </a:rPr>
              <a:t>Solutions</a:t>
            </a:r>
            <a:r>
              <a:rPr lang="en-US" sz="2600" dirty="0">
                <a:solidFill>
                  <a:srgbClr val="572528"/>
                </a:solidFill>
                <a:cs typeface="Times New Roman" panose="02020603050405020304" pitchFamily="18" charset="0"/>
              </a:rPr>
              <a:t> are the paths to reach our </a:t>
            </a:r>
            <a:r>
              <a:rPr lang="en-US" sz="2600" b="1" dirty="0">
                <a:solidFill>
                  <a:srgbClr val="92D050"/>
                </a:solidFill>
                <a:cs typeface="Times New Roman" panose="02020603050405020304" pitchFamily="18" charset="0"/>
              </a:rPr>
              <a:t>Objectives</a:t>
            </a:r>
            <a:r>
              <a:rPr lang="en-US" sz="2600" dirty="0">
                <a:solidFill>
                  <a:srgbClr val="572528"/>
                </a:solidFill>
                <a:cs typeface="Times New Roman" panose="02020603050405020304" pitchFamily="18" charset="0"/>
              </a:rPr>
              <a:t>.</a:t>
            </a:r>
            <a:endParaRPr lang="en-US" sz="2600" dirty="0">
              <a:solidFill>
                <a:srgbClr val="572528"/>
              </a:solidFill>
            </a:endParaRPr>
          </a:p>
        </p:txBody>
      </p:sp>
      <p:pic>
        <p:nvPicPr>
          <p:cNvPr id="5" name="Picture 4" descr="A document with text and images&#10;&#10;AI-generated content may be incorrect.">
            <a:extLst>
              <a:ext uri="{FF2B5EF4-FFF2-40B4-BE49-F238E27FC236}">
                <a16:creationId xmlns:a16="http://schemas.microsoft.com/office/drawing/2014/main" id="{6D97041C-F5FA-9D90-2902-B999C42F735F}"/>
              </a:ext>
            </a:extLst>
          </p:cNvPr>
          <p:cNvPicPr>
            <a:picLocks noChangeAspect="1"/>
          </p:cNvPicPr>
          <p:nvPr/>
        </p:nvPicPr>
        <p:blipFill>
          <a:blip r:embed="rId3"/>
          <a:stretch>
            <a:fillRect/>
          </a:stretch>
        </p:blipFill>
        <p:spPr>
          <a:xfrm>
            <a:off x="8237804" y="962056"/>
            <a:ext cx="3383280" cy="4676730"/>
          </a:xfrm>
          <a:prstGeom prst="rect">
            <a:avLst/>
          </a:prstGeom>
        </p:spPr>
      </p:pic>
    </p:spTree>
    <p:extLst>
      <p:ext uri="{BB962C8B-B14F-4D97-AF65-F5344CB8AC3E}">
        <p14:creationId xmlns:p14="http://schemas.microsoft.com/office/powerpoint/2010/main" val="2788642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24E826-878E-DAB4-E211-EF2D562344B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9D71150-C859-A461-955E-0C5481A829A2}"/>
              </a:ext>
            </a:extLst>
          </p:cNvPr>
          <p:cNvSpPr txBox="1"/>
          <p:nvPr/>
        </p:nvSpPr>
        <p:spPr>
          <a:xfrm>
            <a:off x="540960" y="926538"/>
            <a:ext cx="11029276" cy="5509200"/>
          </a:xfrm>
          <a:prstGeom prst="rect">
            <a:avLst/>
          </a:prstGeom>
          <a:noFill/>
        </p:spPr>
        <p:txBody>
          <a:bodyPr wrap="square" rtlCol="0">
            <a:spAutoFit/>
          </a:bodyPr>
          <a:lstStyle/>
          <a:p>
            <a:pPr algn="just"/>
            <a:r>
              <a:rPr lang="en-US" sz="2600" dirty="0">
                <a:solidFill>
                  <a:srgbClr val="572528"/>
                </a:solidFill>
              </a:rPr>
              <a:t>The identified</a:t>
            </a:r>
            <a:r>
              <a:rPr lang="en-US" sz="2600" dirty="0"/>
              <a:t> </a:t>
            </a:r>
            <a:r>
              <a:rPr lang="en-US" sz="2600" b="1" dirty="0">
                <a:solidFill>
                  <a:srgbClr val="FF3300"/>
                </a:solidFill>
              </a:rPr>
              <a:t>Solutions</a:t>
            </a:r>
            <a:r>
              <a:rPr lang="en-US" sz="2600" dirty="0"/>
              <a:t> </a:t>
            </a:r>
            <a:r>
              <a:rPr lang="en-US" sz="2600" dirty="0">
                <a:solidFill>
                  <a:srgbClr val="572528"/>
                </a:solidFill>
              </a:rPr>
              <a:t>we want World Services to undertake to work toward </a:t>
            </a:r>
            <a:r>
              <a:rPr lang="en-US" sz="2600" b="1" dirty="0">
                <a:solidFill>
                  <a:srgbClr val="0000FF"/>
                </a:solidFill>
              </a:rPr>
              <a:t>Objective #7</a:t>
            </a:r>
            <a:r>
              <a:rPr lang="en-US" sz="2600" dirty="0">
                <a:solidFill>
                  <a:srgbClr val="572528"/>
                </a:solidFill>
              </a:rPr>
              <a:t> are:</a:t>
            </a:r>
          </a:p>
          <a:p>
            <a:pPr algn="just"/>
            <a:endParaRPr lang="en-US" sz="1600" dirty="0"/>
          </a:p>
          <a:p>
            <a:pPr marL="457200" indent="-457200" algn="just">
              <a:spcAft>
                <a:spcPts val="1200"/>
              </a:spcAft>
              <a:buFont typeface="Wingdings" panose="05000000000000000000" pitchFamily="2" charset="2"/>
              <a:buChar char="v"/>
            </a:pPr>
            <a:r>
              <a:rPr lang="en-US" sz="2600" dirty="0">
                <a:solidFill>
                  <a:srgbClr val="0000FF"/>
                </a:solidFill>
              </a:rPr>
              <a:t>Investigate changes and/or additional wording to NA literature from gender-specific language to gender-neutral and inclusive language.</a:t>
            </a:r>
          </a:p>
          <a:p>
            <a:pPr marL="457200" indent="-457200" algn="just">
              <a:spcAft>
                <a:spcPts val="1200"/>
              </a:spcAft>
              <a:buFont typeface="Wingdings" panose="05000000000000000000" pitchFamily="2" charset="2"/>
              <a:buChar char="v"/>
            </a:pPr>
            <a:r>
              <a:rPr lang="en-US" sz="2600" dirty="0">
                <a:solidFill>
                  <a:srgbClr val="0000FF"/>
                </a:solidFill>
              </a:rPr>
              <a:t>Update the service pamphlet or develop a new pamphlet on safety in NA and dealing with predatory behavior.</a:t>
            </a:r>
          </a:p>
          <a:p>
            <a:pPr marL="457200" indent="-457200" algn="just">
              <a:spcAft>
                <a:spcPts val="1200"/>
              </a:spcAft>
              <a:buFont typeface="Wingdings" panose="05000000000000000000" pitchFamily="2" charset="2"/>
              <a:buChar char="v"/>
            </a:pPr>
            <a:r>
              <a:rPr lang="en-US" sz="2600" dirty="0">
                <a:solidFill>
                  <a:srgbClr val="0000FF"/>
                </a:solidFill>
              </a:rPr>
              <a:t>Update the </a:t>
            </a:r>
            <a:r>
              <a:rPr lang="en-US" sz="2600" i="1" dirty="0">
                <a:solidFill>
                  <a:srgbClr val="0000FF"/>
                </a:solidFill>
              </a:rPr>
              <a:t>Group Booklet  </a:t>
            </a:r>
            <a:r>
              <a:rPr lang="en-US" sz="2600" dirty="0">
                <a:solidFill>
                  <a:srgbClr val="0000FF"/>
                </a:solidFill>
              </a:rPr>
              <a:t>to add guidance about safety and inclusion.</a:t>
            </a:r>
          </a:p>
          <a:p>
            <a:pPr marL="457200" indent="-457200" algn="just">
              <a:spcAft>
                <a:spcPts val="1200"/>
              </a:spcAft>
              <a:buFont typeface="Wingdings" panose="05000000000000000000" pitchFamily="2" charset="2"/>
              <a:buChar char="v"/>
            </a:pPr>
            <a:r>
              <a:rPr lang="en-US" sz="2600" dirty="0">
                <a:solidFill>
                  <a:srgbClr val="0000FF"/>
                </a:solidFill>
              </a:rPr>
              <a:t>Create a tool to deal with disruptive or inappropriate behavior in virtual meetings.</a:t>
            </a:r>
          </a:p>
          <a:p>
            <a:pPr algn="just">
              <a:spcAft>
                <a:spcPts val="1200"/>
              </a:spcAft>
            </a:pPr>
            <a:endParaRPr lang="en-US" sz="1400" dirty="0">
              <a:solidFill>
                <a:srgbClr val="572528"/>
              </a:solidFill>
            </a:endParaRPr>
          </a:p>
          <a:p>
            <a:pPr algn="just">
              <a:spcAft>
                <a:spcPts val="1200"/>
              </a:spcAft>
            </a:pPr>
            <a:r>
              <a:rPr lang="en-US" sz="2600" dirty="0">
                <a:solidFill>
                  <a:srgbClr val="572528"/>
                </a:solidFill>
              </a:rPr>
              <a:t>Looking at the items in the CAR Survey that correspond with </a:t>
            </a:r>
            <a:r>
              <a:rPr lang="en-US" sz="2600" b="1" dirty="0">
                <a:solidFill>
                  <a:srgbClr val="0000FF"/>
                </a:solidFill>
              </a:rPr>
              <a:t>Objective #7</a:t>
            </a:r>
            <a:r>
              <a:rPr lang="en-US" sz="2600" dirty="0">
                <a:solidFill>
                  <a:srgbClr val="572528"/>
                </a:solidFill>
              </a:rPr>
              <a:t>, you will see that, some almost mirror the identified </a:t>
            </a:r>
            <a:r>
              <a:rPr lang="en-US" sz="2600" b="1" dirty="0">
                <a:solidFill>
                  <a:srgbClr val="FF3300"/>
                </a:solidFill>
              </a:rPr>
              <a:t>Solutions</a:t>
            </a:r>
            <a:r>
              <a:rPr lang="en-US" sz="2600" dirty="0">
                <a:solidFill>
                  <a:srgbClr val="572528"/>
                </a:solidFill>
              </a:rPr>
              <a:t> …</a:t>
            </a:r>
          </a:p>
        </p:txBody>
      </p:sp>
      <p:sp>
        <p:nvSpPr>
          <p:cNvPr id="3" name="Title 1">
            <a:extLst>
              <a:ext uri="{FF2B5EF4-FFF2-40B4-BE49-F238E27FC236}">
                <a16:creationId xmlns:a16="http://schemas.microsoft.com/office/drawing/2014/main" id="{EE3E4D79-8FC3-49BF-C223-D2274ACD22FA}"/>
              </a:ext>
            </a:extLst>
          </p:cNvPr>
          <p:cNvSpPr txBox="1">
            <a:spLocks/>
          </p:cNvSpPr>
          <p:nvPr/>
        </p:nvSpPr>
        <p:spPr>
          <a:xfrm>
            <a:off x="608195" y="368706"/>
            <a:ext cx="11029276" cy="40501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1800" dirty="0">
                <a:latin typeface="+mn-lt"/>
              </a:rPr>
              <a:t>What is in the NAWS Strategic Plan? </a:t>
            </a:r>
            <a:r>
              <a:rPr lang="en-US" sz="1800" i="1" dirty="0">
                <a:latin typeface="+mn-lt"/>
              </a:rPr>
              <a:t>(Continued)</a:t>
            </a:r>
            <a:endParaRPr lang="en-US" sz="1800" dirty="0">
              <a:latin typeface="+mn-lt"/>
            </a:endParaRPr>
          </a:p>
        </p:txBody>
      </p:sp>
    </p:spTree>
    <p:extLst>
      <p:ext uri="{BB962C8B-B14F-4D97-AF65-F5344CB8AC3E}">
        <p14:creationId xmlns:p14="http://schemas.microsoft.com/office/powerpoint/2010/main" val="914812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2802EF-D9DB-3BF8-A37F-0A4710CB93C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40B4016-CEF2-1126-8B8A-F619BD0D56DE}"/>
              </a:ext>
            </a:extLst>
          </p:cNvPr>
          <p:cNvSpPr txBox="1"/>
          <p:nvPr/>
        </p:nvSpPr>
        <p:spPr>
          <a:xfrm>
            <a:off x="511876" y="767162"/>
            <a:ext cx="7281790" cy="492443"/>
          </a:xfrm>
          <a:prstGeom prst="rect">
            <a:avLst/>
          </a:prstGeom>
          <a:noFill/>
        </p:spPr>
        <p:txBody>
          <a:bodyPr wrap="square" rtlCol="0">
            <a:spAutoFit/>
          </a:bodyPr>
          <a:lstStyle/>
          <a:p>
            <a:pPr algn="just"/>
            <a:r>
              <a:rPr lang="en-US" sz="2600" dirty="0">
                <a:solidFill>
                  <a:srgbClr val="572528"/>
                </a:solidFill>
              </a:rPr>
              <a:t>Everyone … is encouraged to complete the CAR Survey …</a:t>
            </a:r>
            <a:r>
              <a:rPr lang="en-US" sz="2600" dirty="0"/>
              <a:t> </a:t>
            </a:r>
          </a:p>
        </p:txBody>
      </p:sp>
      <p:sp>
        <p:nvSpPr>
          <p:cNvPr id="2" name="Title 1">
            <a:extLst>
              <a:ext uri="{FF2B5EF4-FFF2-40B4-BE49-F238E27FC236}">
                <a16:creationId xmlns:a16="http://schemas.microsoft.com/office/drawing/2014/main" id="{68A2E0EB-1FA4-67A2-E514-239EEA1856B0}"/>
              </a:ext>
            </a:extLst>
          </p:cNvPr>
          <p:cNvSpPr txBox="1">
            <a:spLocks/>
          </p:cNvSpPr>
          <p:nvPr/>
        </p:nvSpPr>
        <p:spPr>
          <a:xfrm>
            <a:off x="608195" y="368706"/>
            <a:ext cx="11029276" cy="40501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1800" dirty="0">
                <a:latin typeface="+mn-lt"/>
              </a:rPr>
              <a:t>What is in the NAWS Strategic Plan? </a:t>
            </a:r>
            <a:r>
              <a:rPr lang="en-US" sz="1800" i="1" dirty="0">
                <a:latin typeface="+mn-lt"/>
              </a:rPr>
              <a:t>(Continued)</a:t>
            </a:r>
            <a:endParaRPr lang="en-US" sz="1800" dirty="0">
              <a:latin typeface="+mn-lt"/>
            </a:endParaRPr>
          </a:p>
        </p:txBody>
      </p:sp>
      <p:sp>
        <p:nvSpPr>
          <p:cNvPr id="7" name="TextBox 6">
            <a:extLst>
              <a:ext uri="{FF2B5EF4-FFF2-40B4-BE49-F238E27FC236}">
                <a16:creationId xmlns:a16="http://schemas.microsoft.com/office/drawing/2014/main" id="{6A0DC97D-9D4A-07B1-E7AD-11D5C8CE5A3F}"/>
              </a:ext>
            </a:extLst>
          </p:cNvPr>
          <p:cNvSpPr txBox="1"/>
          <p:nvPr/>
        </p:nvSpPr>
        <p:spPr>
          <a:xfrm>
            <a:off x="517069" y="5182318"/>
            <a:ext cx="11120402" cy="830997"/>
          </a:xfrm>
          <a:prstGeom prst="rect">
            <a:avLst/>
          </a:prstGeom>
          <a:noFill/>
        </p:spPr>
        <p:txBody>
          <a:bodyPr wrap="square" rtlCol="0">
            <a:spAutoFit/>
          </a:bodyPr>
          <a:lstStyle/>
          <a:p>
            <a:pPr algn="just"/>
            <a:r>
              <a:rPr lang="en-US" sz="2400" dirty="0">
                <a:solidFill>
                  <a:srgbClr val="0000FF"/>
                </a:solidFill>
                <a:cs typeface="Times New Roman" panose="02020603050405020304" pitchFamily="18" charset="0"/>
              </a:rPr>
              <a:t>… The Fellowship’s participation in the CAR Survey is direct involvement in prioritizing some of the work World Services will be directed to undertake … </a:t>
            </a:r>
            <a:endParaRPr lang="en-US" sz="2400" dirty="0">
              <a:solidFill>
                <a:srgbClr val="0000FF"/>
              </a:solidFill>
            </a:endParaRPr>
          </a:p>
        </p:txBody>
      </p:sp>
      <p:sp>
        <p:nvSpPr>
          <p:cNvPr id="4" name="TextBox 3">
            <a:extLst>
              <a:ext uri="{FF2B5EF4-FFF2-40B4-BE49-F238E27FC236}">
                <a16:creationId xmlns:a16="http://schemas.microsoft.com/office/drawing/2014/main" id="{4540F789-443D-926F-FB60-733AB09EA176}"/>
              </a:ext>
            </a:extLst>
          </p:cNvPr>
          <p:cNvSpPr txBox="1"/>
          <p:nvPr/>
        </p:nvSpPr>
        <p:spPr>
          <a:xfrm>
            <a:off x="668948" y="6123130"/>
            <a:ext cx="11010663" cy="461665"/>
          </a:xfrm>
          <a:prstGeom prst="rect">
            <a:avLst/>
          </a:prstGeom>
          <a:noFill/>
        </p:spPr>
        <p:txBody>
          <a:bodyPr wrap="square" rtlCol="0">
            <a:spAutoFit/>
          </a:bodyPr>
          <a:lstStyle/>
          <a:p>
            <a:pPr algn="r"/>
            <a:r>
              <a:rPr lang="en-US" sz="2400" dirty="0">
                <a:solidFill>
                  <a:srgbClr val="0000FF"/>
                </a:solidFill>
              </a:rPr>
              <a:t>Go to: </a:t>
            </a:r>
            <a:r>
              <a:rPr lang="en-US" sz="2400" dirty="0">
                <a:solidFill>
                  <a:srgbClr val="0000FF"/>
                </a:solidFill>
                <a:hlinkClick r:id="rId3">
                  <a:extLst>
                    <a:ext uri="{A12FA001-AC4F-418D-AE19-62706E023703}">
                      <ahyp:hlinkClr xmlns:ahyp="http://schemas.microsoft.com/office/drawing/2018/hyperlinkcolor" val="tx"/>
                    </a:ext>
                  </a:extLst>
                </a:hlinkClick>
              </a:rPr>
              <a:t>www.na.org/survey</a:t>
            </a:r>
            <a:r>
              <a:rPr lang="en-US" sz="2400" dirty="0">
                <a:solidFill>
                  <a:srgbClr val="0000FF"/>
                </a:solidFill>
              </a:rPr>
              <a:t> to submit your CAR Survey responses before April 1, 2026</a:t>
            </a:r>
          </a:p>
        </p:txBody>
      </p:sp>
      <p:pic>
        <p:nvPicPr>
          <p:cNvPr id="6" name="Picture 5" descr="A document with text on it&#10;&#10;AI-generated content may be incorrect.">
            <a:extLst>
              <a:ext uri="{FF2B5EF4-FFF2-40B4-BE49-F238E27FC236}">
                <a16:creationId xmlns:a16="http://schemas.microsoft.com/office/drawing/2014/main" id="{D24C9C92-8BB6-5678-3EE5-06359E8E73C0}"/>
              </a:ext>
            </a:extLst>
          </p:cNvPr>
          <p:cNvPicPr>
            <a:picLocks/>
          </p:cNvPicPr>
          <p:nvPr/>
        </p:nvPicPr>
        <p:blipFill>
          <a:blip r:embed="rId4"/>
          <a:stretch>
            <a:fillRect/>
          </a:stretch>
        </p:blipFill>
        <p:spPr>
          <a:xfrm>
            <a:off x="1320993" y="1404389"/>
            <a:ext cx="2651760" cy="3657600"/>
          </a:xfrm>
          <a:prstGeom prst="rect">
            <a:avLst/>
          </a:prstGeom>
        </p:spPr>
      </p:pic>
      <p:pic>
        <p:nvPicPr>
          <p:cNvPr id="11" name="Picture 10" descr="A screenshot of a document&#10;&#10;AI-generated content may be incorrect.">
            <a:extLst>
              <a:ext uri="{FF2B5EF4-FFF2-40B4-BE49-F238E27FC236}">
                <a16:creationId xmlns:a16="http://schemas.microsoft.com/office/drawing/2014/main" id="{E28C1649-7D0F-F0DA-97D1-773DB36879C7}"/>
              </a:ext>
            </a:extLst>
          </p:cNvPr>
          <p:cNvPicPr>
            <a:picLocks/>
          </p:cNvPicPr>
          <p:nvPr/>
        </p:nvPicPr>
        <p:blipFill>
          <a:blip r:embed="rId5"/>
          <a:stretch>
            <a:fillRect/>
          </a:stretch>
        </p:blipFill>
        <p:spPr>
          <a:xfrm>
            <a:off x="4836989" y="1404389"/>
            <a:ext cx="2560320" cy="3657600"/>
          </a:xfrm>
          <a:prstGeom prst="rect">
            <a:avLst/>
          </a:prstGeom>
        </p:spPr>
      </p:pic>
      <p:pic>
        <p:nvPicPr>
          <p:cNvPr id="14" name="Picture 13" descr="A questionnaire with text and a few words&#10;&#10;AI-generated content may be incorrect.">
            <a:extLst>
              <a:ext uri="{FF2B5EF4-FFF2-40B4-BE49-F238E27FC236}">
                <a16:creationId xmlns:a16="http://schemas.microsoft.com/office/drawing/2014/main" id="{6207E1B4-E745-9A82-6560-D9B0947F1E14}"/>
              </a:ext>
            </a:extLst>
          </p:cNvPr>
          <p:cNvPicPr>
            <a:picLocks/>
          </p:cNvPicPr>
          <p:nvPr/>
        </p:nvPicPr>
        <p:blipFill>
          <a:blip r:embed="rId6"/>
          <a:stretch>
            <a:fillRect/>
          </a:stretch>
        </p:blipFill>
        <p:spPr>
          <a:xfrm>
            <a:off x="8261545" y="1404389"/>
            <a:ext cx="2560320" cy="3657600"/>
          </a:xfrm>
          <a:prstGeom prst="rect">
            <a:avLst/>
          </a:prstGeom>
        </p:spPr>
      </p:pic>
    </p:spTree>
    <p:extLst>
      <p:ext uri="{BB962C8B-B14F-4D97-AF65-F5344CB8AC3E}">
        <p14:creationId xmlns:p14="http://schemas.microsoft.com/office/powerpoint/2010/main" val="3194446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FD61F0FA-F142-C283-C473-D27CD95FE8E8}"/>
              </a:ext>
            </a:extLst>
          </p:cNvPr>
          <p:cNvSpPr txBox="1">
            <a:spLocks/>
          </p:cNvSpPr>
          <p:nvPr/>
        </p:nvSpPr>
        <p:spPr>
          <a:xfrm>
            <a:off x="494137" y="1374760"/>
            <a:ext cx="11203726" cy="18126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600"/>
              </a:spcBef>
              <a:buNone/>
            </a:pPr>
            <a:r>
              <a:rPr lang="en-US" sz="2600" b="0" dirty="0">
                <a:solidFill>
                  <a:srgbClr val="572528"/>
                </a:solidFill>
                <a:latin typeface="+mn-lt"/>
              </a:rPr>
              <a:t>… The Conference Approval Track (CAT) material will contain the project plans for the work set out in the NAWS Strategic Plan.  </a:t>
            </a:r>
          </a:p>
          <a:p>
            <a:pPr marL="0" indent="0" algn="just">
              <a:spcBef>
                <a:spcPts val="1600"/>
              </a:spcBef>
              <a:buNone/>
            </a:pPr>
            <a:r>
              <a:rPr lang="en-US" sz="2600" b="0" dirty="0">
                <a:solidFill>
                  <a:srgbClr val="572528"/>
                </a:solidFill>
                <a:latin typeface="+mn-lt"/>
              </a:rPr>
              <a:t>The CAT … will also include “blank” project plans that will be used for the projects determined by the CAR Survey results.</a:t>
            </a:r>
          </a:p>
        </p:txBody>
      </p:sp>
      <p:pic>
        <p:nvPicPr>
          <p:cNvPr id="4" name="Picture 3" descr="A close-up of a container&#10;&#10;Description automatically generated">
            <a:extLst>
              <a:ext uri="{FF2B5EF4-FFF2-40B4-BE49-F238E27FC236}">
                <a16:creationId xmlns:a16="http://schemas.microsoft.com/office/drawing/2014/main" id="{3F16F5CB-49BD-0639-AFE5-5FD83EDD5EC9}"/>
              </a:ext>
            </a:extLst>
          </p:cNvPr>
          <p:cNvPicPr>
            <a:picLocks/>
          </p:cNvPicPr>
          <p:nvPr/>
        </p:nvPicPr>
        <p:blipFill>
          <a:blip r:embed="rId3"/>
          <a:stretch>
            <a:fillRect/>
          </a:stretch>
        </p:blipFill>
        <p:spPr>
          <a:xfrm>
            <a:off x="6889770" y="4301325"/>
            <a:ext cx="4663440" cy="1554480"/>
          </a:xfrm>
          <a:prstGeom prst="rect">
            <a:avLst/>
          </a:prstGeom>
          <a:solidFill>
            <a:schemeClr val="accent6"/>
          </a:solidFill>
        </p:spPr>
      </p:pic>
      <p:sp>
        <p:nvSpPr>
          <p:cNvPr id="3" name="Title 1">
            <a:extLst>
              <a:ext uri="{FF2B5EF4-FFF2-40B4-BE49-F238E27FC236}">
                <a16:creationId xmlns:a16="http://schemas.microsoft.com/office/drawing/2014/main" id="{7A3D1AC4-119E-0A3E-4238-79BD5B9D537A}"/>
              </a:ext>
            </a:extLst>
          </p:cNvPr>
          <p:cNvSpPr txBox="1">
            <a:spLocks/>
          </p:cNvSpPr>
          <p:nvPr/>
        </p:nvSpPr>
        <p:spPr>
          <a:xfrm>
            <a:off x="521031" y="460207"/>
            <a:ext cx="11010663" cy="68444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600" dirty="0">
                <a:solidFill>
                  <a:srgbClr val="572528"/>
                </a:solidFill>
                <a:latin typeface="+mn-lt"/>
              </a:rPr>
              <a:t>Implementing the Plan …</a:t>
            </a:r>
          </a:p>
        </p:txBody>
      </p:sp>
      <p:pic>
        <p:nvPicPr>
          <p:cNvPr id="9" name="Picture 8" descr="A diagram of a service&#10;&#10;Description automatically generated">
            <a:extLst>
              <a:ext uri="{FF2B5EF4-FFF2-40B4-BE49-F238E27FC236}">
                <a16:creationId xmlns:a16="http://schemas.microsoft.com/office/drawing/2014/main" id="{1BFA274F-385D-999D-92E7-3C86CAF54D93}"/>
              </a:ext>
            </a:extLst>
          </p:cNvPr>
          <p:cNvPicPr>
            <a:picLocks/>
          </p:cNvPicPr>
          <p:nvPr/>
        </p:nvPicPr>
        <p:blipFill>
          <a:blip r:embed="rId4" cstate="email">
            <a:extLst>
              <a:ext uri="{28A0092B-C50C-407E-A947-70E740481C1C}">
                <a14:useLocalDpi xmlns:a14="http://schemas.microsoft.com/office/drawing/2010/main"/>
              </a:ext>
            </a:extLst>
          </a:blip>
          <a:srcRect/>
          <a:stretch>
            <a:fillRect/>
          </a:stretch>
        </p:blipFill>
        <p:spPr>
          <a:xfrm>
            <a:off x="519244" y="4018936"/>
            <a:ext cx="6126480" cy="2011680"/>
          </a:xfrm>
          <a:prstGeom prst="rect">
            <a:avLst/>
          </a:prstGeom>
        </p:spPr>
      </p:pic>
    </p:spTree>
    <p:extLst>
      <p:ext uri="{BB962C8B-B14F-4D97-AF65-F5344CB8AC3E}">
        <p14:creationId xmlns:p14="http://schemas.microsoft.com/office/powerpoint/2010/main" val="475716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red and yellow lava lamp&#10;&#10;Description automatically generated">
            <a:extLst>
              <a:ext uri="{FF2B5EF4-FFF2-40B4-BE49-F238E27FC236}">
                <a16:creationId xmlns:a16="http://schemas.microsoft.com/office/drawing/2014/main" id="{9B16F39B-21C4-E52A-8248-899CB03F047B}"/>
              </a:ext>
            </a:extLst>
          </p:cNvPr>
          <p:cNvPicPr>
            <a:picLocks noChangeAspect="1"/>
          </p:cNvPicPr>
          <p:nvPr/>
        </p:nvPicPr>
        <p:blipFill>
          <a:blip r:embed="rId3"/>
          <a:stretch>
            <a:fillRect/>
          </a:stretch>
        </p:blipFill>
        <p:spPr>
          <a:xfrm>
            <a:off x="9595793" y="958559"/>
            <a:ext cx="1463040" cy="4312120"/>
          </a:xfrm>
          <a:prstGeom prst="rect">
            <a:avLst/>
          </a:prstGeom>
        </p:spPr>
      </p:pic>
      <p:sp>
        <p:nvSpPr>
          <p:cNvPr id="4" name="Title 1">
            <a:extLst>
              <a:ext uri="{FF2B5EF4-FFF2-40B4-BE49-F238E27FC236}">
                <a16:creationId xmlns:a16="http://schemas.microsoft.com/office/drawing/2014/main" id="{D1AFE1BF-05E1-E554-3344-B15FF3699CF9}"/>
              </a:ext>
            </a:extLst>
          </p:cNvPr>
          <p:cNvSpPr txBox="1">
            <a:spLocks/>
          </p:cNvSpPr>
          <p:nvPr/>
        </p:nvSpPr>
        <p:spPr>
          <a:xfrm>
            <a:off x="521031" y="460207"/>
            <a:ext cx="11010663" cy="68444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600" dirty="0">
                <a:solidFill>
                  <a:srgbClr val="572528"/>
                </a:solidFill>
                <a:latin typeface="+mn-lt"/>
              </a:rPr>
              <a:t>Adopting the Plan …</a:t>
            </a:r>
          </a:p>
        </p:txBody>
      </p:sp>
      <p:sp>
        <p:nvSpPr>
          <p:cNvPr id="5" name="TextBox 4">
            <a:extLst>
              <a:ext uri="{FF2B5EF4-FFF2-40B4-BE49-F238E27FC236}">
                <a16:creationId xmlns:a16="http://schemas.microsoft.com/office/drawing/2014/main" id="{58CDAF6E-37C3-0234-E472-9CBF97299450}"/>
              </a:ext>
            </a:extLst>
          </p:cNvPr>
          <p:cNvSpPr txBox="1"/>
          <p:nvPr/>
        </p:nvSpPr>
        <p:spPr>
          <a:xfrm>
            <a:off x="521032" y="1358153"/>
            <a:ext cx="8310147" cy="1692771"/>
          </a:xfrm>
          <a:prstGeom prst="rect">
            <a:avLst/>
          </a:prstGeom>
          <a:noFill/>
        </p:spPr>
        <p:txBody>
          <a:bodyPr wrap="square" rtlCol="0">
            <a:spAutoFit/>
          </a:bodyPr>
          <a:lstStyle/>
          <a:p>
            <a:pPr algn="just"/>
            <a:r>
              <a:rPr lang="en-US" sz="2600" dirty="0">
                <a:solidFill>
                  <a:srgbClr val="572528"/>
                </a:solidFill>
              </a:rPr>
              <a:t>The Motion uses the word “</a:t>
            </a:r>
            <a:r>
              <a:rPr lang="en-US" sz="2600" b="1" u="sng" dirty="0">
                <a:solidFill>
                  <a:srgbClr val="0000FF"/>
                </a:solidFill>
              </a:rPr>
              <a:t>adopt</a:t>
            </a:r>
            <a:r>
              <a:rPr lang="en-US" sz="2600" dirty="0">
                <a:solidFill>
                  <a:srgbClr val="572528"/>
                </a:solidFill>
              </a:rPr>
              <a:t>” rather than approve …  the Fellowship is being asked to take ownership of </a:t>
            </a:r>
            <a:r>
              <a:rPr lang="en-US" sz="2600" i="1" dirty="0">
                <a:solidFill>
                  <a:srgbClr val="572528"/>
                </a:solidFill>
              </a:rPr>
              <a:t>(to adopt)</a:t>
            </a:r>
            <a:r>
              <a:rPr lang="en-US" sz="2600" dirty="0">
                <a:solidFill>
                  <a:srgbClr val="572528"/>
                </a:solidFill>
              </a:rPr>
              <a:t> something that your Delegates have participated in creating on your behalf for our common welfare.</a:t>
            </a:r>
            <a:r>
              <a:rPr lang="en-US" dirty="0"/>
              <a:t> </a:t>
            </a:r>
          </a:p>
        </p:txBody>
      </p:sp>
      <p:sp>
        <p:nvSpPr>
          <p:cNvPr id="6" name="TextBox 5">
            <a:extLst>
              <a:ext uri="{FF2B5EF4-FFF2-40B4-BE49-F238E27FC236}">
                <a16:creationId xmlns:a16="http://schemas.microsoft.com/office/drawing/2014/main" id="{C8AB7308-F336-DD79-CA9E-505FACA3BEC6}"/>
              </a:ext>
            </a:extLst>
          </p:cNvPr>
          <p:cNvSpPr txBox="1"/>
          <p:nvPr/>
        </p:nvSpPr>
        <p:spPr>
          <a:xfrm>
            <a:off x="452947" y="5636443"/>
            <a:ext cx="11205653" cy="830997"/>
          </a:xfrm>
          <a:prstGeom prst="rect">
            <a:avLst/>
          </a:prstGeom>
          <a:noFill/>
        </p:spPr>
        <p:txBody>
          <a:bodyPr wrap="square" rtlCol="0">
            <a:spAutoFit/>
          </a:bodyPr>
          <a:lstStyle/>
          <a:p>
            <a:pPr algn="r"/>
            <a:r>
              <a:rPr lang="en-US" sz="2400" dirty="0">
                <a:solidFill>
                  <a:srgbClr val="0000FF"/>
                </a:solidFill>
              </a:rPr>
              <a:t>… work on the next strategic plan will begin at the same time as when this Plan will be considered for adoption – during the 2026 World Service Conference. …</a:t>
            </a:r>
          </a:p>
        </p:txBody>
      </p:sp>
      <p:sp>
        <p:nvSpPr>
          <p:cNvPr id="7" name="TextBox 6">
            <a:extLst>
              <a:ext uri="{FF2B5EF4-FFF2-40B4-BE49-F238E27FC236}">
                <a16:creationId xmlns:a16="http://schemas.microsoft.com/office/drawing/2014/main" id="{FA3C4676-D029-1100-4E16-4EF4FAADA2F4}"/>
              </a:ext>
            </a:extLst>
          </p:cNvPr>
          <p:cNvSpPr txBox="1"/>
          <p:nvPr/>
        </p:nvSpPr>
        <p:spPr>
          <a:xfrm>
            <a:off x="521031" y="3388657"/>
            <a:ext cx="8153737" cy="1292662"/>
          </a:xfrm>
          <a:prstGeom prst="rect">
            <a:avLst/>
          </a:prstGeom>
          <a:noFill/>
        </p:spPr>
        <p:txBody>
          <a:bodyPr wrap="square" rtlCol="0">
            <a:spAutoFit/>
          </a:bodyPr>
          <a:lstStyle/>
          <a:p>
            <a:pPr algn="just"/>
            <a:r>
              <a:rPr lang="en-US" sz="2600" dirty="0">
                <a:solidFill>
                  <a:srgbClr val="572528"/>
                </a:solidFill>
                <a:cs typeface="Times New Roman" panose="02020603050405020304" pitchFamily="18" charset="0"/>
              </a:rPr>
              <a:t>… Delegates have worked together to ensure the Plan outlines the work World Services most needs to undertake in the three years in front of us.</a:t>
            </a:r>
          </a:p>
        </p:txBody>
      </p:sp>
    </p:spTree>
    <p:extLst>
      <p:ext uri="{BB962C8B-B14F-4D97-AF65-F5344CB8AC3E}">
        <p14:creationId xmlns:p14="http://schemas.microsoft.com/office/powerpoint/2010/main" val="2335197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txBox="1">
            <a:spLocks/>
          </p:cNvSpPr>
          <p:nvPr/>
        </p:nvSpPr>
        <p:spPr>
          <a:xfrm>
            <a:off x="504553" y="616462"/>
            <a:ext cx="11063669" cy="65946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600" dirty="0">
                <a:solidFill>
                  <a:srgbClr val="572528"/>
                </a:solidFill>
                <a:latin typeface="+mn-lt"/>
              </a:rPr>
              <a:t>World Board Motions</a:t>
            </a:r>
          </a:p>
        </p:txBody>
      </p:sp>
      <p:sp>
        <p:nvSpPr>
          <p:cNvPr id="3" name="Text Placeholder 2">
            <a:extLst>
              <a:ext uri="{FF2B5EF4-FFF2-40B4-BE49-F238E27FC236}">
                <a16:creationId xmlns:a16="http://schemas.microsoft.com/office/drawing/2014/main" id="{00C46743-87EB-19B6-7B45-4EC20ED41433}"/>
              </a:ext>
            </a:extLst>
          </p:cNvPr>
          <p:cNvSpPr txBox="1">
            <a:spLocks/>
          </p:cNvSpPr>
          <p:nvPr/>
        </p:nvSpPr>
        <p:spPr>
          <a:xfrm>
            <a:off x="520992" y="1406252"/>
            <a:ext cx="8282765" cy="15306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buFont typeface="Wingdings" panose="05000000000000000000" pitchFamily="2" charset="2"/>
              <a:buChar char="v"/>
            </a:pPr>
            <a:r>
              <a:rPr lang="en-US" sz="3200" dirty="0">
                <a:solidFill>
                  <a:srgbClr val="572528"/>
                </a:solidFill>
                <a:latin typeface="+mn-lt"/>
              </a:rPr>
              <a:t>Motion 1</a:t>
            </a:r>
            <a:r>
              <a:rPr lang="en-US" sz="3200" b="0" dirty="0">
                <a:solidFill>
                  <a:srgbClr val="572528"/>
                </a:solidFill>
                <a:latin typeface="+mn-lt"/>
              </a:rPr>
              <a:t> - approve the revision of IP #21, </a:t>
            </a:r>
            <a:r>
              <a:rPr lang="en-US" sz="3200" b="0" i="1" dirty="0">
                <a:solidFill>
                  <a:srgbClr val="572528"/>
                </a:solidFill>
                <a:latin typeface="+mn-lt"/>
              </a:rPr>
              <a:t>Staying Clean in Isolation;</a:t>
            </a:r>
            <a:endParaRPr lang="en-US" sz="500" dirty="0">
              <a:solidFill>
                <a:srgbClr val="0000FF"/>
              </a:solidFill>
              <a:latin typeface="+mn-lt"/>
            </a:endParaRPr>
          </a:p>
          <a:p>
            <a:pPr marL="0" indent="0" algn="r">
              <a:buNone/>
            </a:pPr>
            <a:r>
              <a:rPr lang="en-US" sz="2400" dirty="0">
                <a:solidFill>
                  <a:srgbClr val="0000FF"/>
                </a:solidFill>
                <a:latin typeface="+mn-lt"/>
              </a:rPr>
              <a:t>See Essay </a:t>
            </a:r>
            <a:r>
              <a:rPr lang="en-US" sz="2400">
                <a:solidFill>
                  <a:srgbClr val="0000FF"/>
                </a:solidFill>
                <a:latin typeface="+mn-lt"/>
              </a:rPr>
              <a:t>on pages </a:t>
            </a:r>
            <a:r>
              <a:rPr lang="en-US" sz="2400" dirty="0">
                <a:solidFill>
                  <a:srgbClr val="0000FF"/>
                </a:solidFill>
                <a:latin typeface="+mn-lt"/>
              </a:rPr>
              <a:t>17 - 18 in the 2026 CAR and Addendum A</a:t>
            </a:r>
          </a:p>
          <a:p>
            <a:pPr marL="0" indent="0" algn="just">
              <a:buNone/>
            </a:pPr>
            <a:endParaRPr lang="en-US" sz="2700" b="0" dirty="0">
              <a:solidFill>
                <a:srgbClr val="572528"/>
              </a:solidFill>
            </a:endParaRPr>
          </a:p>
        </p:txBody>
      </p:sp>
      <p:sp>
        <p:nvSpPr>
          <p:cNvPr id="4" name="Text Placeholder 2">
            <a:extLst>
              <a:ext uri="{FF2B5EF4-FFF2-40B4-BE49-F238E27FC236}">
                <a16:creationId xmlns:a16="http://schemas.microsoft.com/office/drawing/2014/main" id="{A1CE2403-9D59-2929-9269-05179B35D135}"/>
              </a:ext>
            </a:extLst>
          </p:cNvPr>
          <p:cNvSpPr txBox="1">
            <a:spLocks/>
          </p:cNvSpPr>
          <p:nvPr/>
        </p:nvSpPr>
        <p:spPr>
          <a:xfrm>
            <a:off x="503264" y="2994036"/>
            <a:ext cx="9640195" cy="31468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00000"/>
              </a:lnSpc>
              <a:spcBef>
                <a:spcPts val="0"/>
              </a:spcBef>
              <a:buFont typeface="Wingdings" panose="05000000000000000000" pitchFamily="2" charset="2"/>
              <a:buChar char="v"/>
            </a:pPr>
            <a:r>
              <a:rPr lang="en-US" sz="3200" dirty="0">
                <a:solidFill>
                  <a:srgbClr val="572528"/>
                </a:solidFill>
                <a:latin typeface="+mn-lt"/>
              </a:rPr>
              <a:t>Motion 2 - </a:t>
            </a:r>
            <a:r>
              <a:rPr lang="en-US" sz="3200" b="0" dirty="0">
                <a:solidFill>
                  <a:srgbClr val="572528"/>
                </a:solidFill>
                <a:latin typeface="+mn-lt"/>
              </a:rPr>
              <a:t>adopt the collaboratively created 2026–2029 NAWS Strategic Plan; and</a:t>
            </a:r>
          </a:p>
          <a:p>
            <a:pPr marL="457200" indent="-457200" algn="just">
              <a:lnSpc>
                <a:spcPct val="100000"/>
              </a:lnSpc>
              <a:spcBef>
                <a:spcPts val="0"/>
              </a:spcBef>
              <a:buFont typeface="Wingdings" panose="05000000000000000000" pitchFamily="2" charset="2"/>
              <a:buChar char="v"/>
            </a:pPr>
            <a:endParaRPr lang="en-US" sz="500" b="0" dirty="0">
              <a:solidFill>
                <a:srgbClr val="572528"/>
              </a:solidFill>
              <a:latin typeface="+mn-lt"/>
            </a:endParaRPr>
          </a:p>
          <a:p>
            <a:pPr marL="0" indent="0" algn="r">
              <a:lnSpc>
                <a:spcPct val="100000"/>
              </a:lnSpc>
              <a:spcBef>
                <a:spcPts val="0"/>
              </a:spcBef>
              <a:buNone/>
            </a:pPr>
            <a:r>
              <a:rPr lang="en-US" sz="2400" dirty="0">
                <a:solidFill>
                  <a:srgbClr val="0000FF"/>
                </a:solidFill>
                <a:latin typeface="+mn-lt"/>
              </a:rPr>
              <a:t>See Essay on pages 19 – 24 in the 2026 CAR and Addendum B</a:t>
            </a:r>
          </a:p>
          <a:p>
            <a:pPr marL="0" indent="0" algn="r">
              <a:lnSpc>
                <a:spcPct val="100000"/>
              </a:lnSpc>
              <a:spcBef>
                <a:spcPts val="0"/>
              </a:spcBef>
              <a:buNone/>
            </a:pPr>
            <a:endParaRPr lang="en-US" sz="1100" dirty="0">
              <a:solidFill>
                <a:srgbClr val="0000FF"/>
              </a:solidFill>
              <a:latin typeface="+mn-lt"/>
            </a:endParaRPr>
          </a:p>
          <a:p>
            <a:pPr marL="457200" indent="-457200" algn="just">
              <a:lnSpc>
                <a:spcPct val="100000"/>
              </a:lnSpc>
              <a:spcBef>
                <a:spcPts val="0"/>
              </a:spcBef>
              <a:buFont typeface="Wingdings" panose="05000000000000000000" pitchFamily="2" charset="2"/>
              <a:buChar char="v"/>
            </a:pPr>
            <a:r>
              <a:rPr lang="en-US" sz="3200" dirty="0">
                <a:solidFill>
                  <a:srgbClr val="572528"/>
                </a:solidFill>
                <a:latin typeface="+mn-lt"/>
              </a:rPr>
              <a:t>Motion 3</a:t>
            </a:r>
            <a:r>
              <a:rPr lang="en-US" sz="3200" b="0" dirty="0">
                <a:solidFill>
                  <a:srgbClr val="572528"/>
                </a:solidFill>
                <a:latin typeface="+mn-lt"/>
              </a:rPr>
              <a:t> - approve changes to the World Convention of NA guidelines.</a:t>
            </a:r>
            <a:endParaRPr lang="en-US" sz="500" b="0" dirty="0">
              <a:solidFill>
                <a:srgbClr val="572528"/>
              </a:solidFill>
              <a:latin typeface="+mn-lt"/>
            </a:endParaRPr>
          </a:p>
          <a:p>
            <a:pPr marL="0" indent="0" algn="r">
              <a:lnSpc>
                <a:spcPct val="100000"/>
              </a:lnSpc>
              <a:spcBef>
                <a:spcPts val="0"/>
              </a:spcBef>
              <a:buNone/>
            </a:pPr>
            <a:r>
              <a:rPr lang="en-US" sz="2400" dirty="0">
                <a:solidFill>
                  <a:srgbClr val="0000FF"/>
                </a:solidFill>
                <a:latin typeface="+mn-lt"/>
              </a:rPr>
              <a:t>See Essay on pages 25 – 29 in the 2026 CAR and Addendum C</a:t>
            </a:r>
          </a:p>
        </p:txBody>
      </p:sp>
    </p:spTree>
    <p:extLst>
      <p:ext uri="{BB962C8B-B14F-4D97-AF65-F5344CB8AC3E}">
        <p14:creationId xmlns:p14="http://schemas.microsoft.com/office/powerpoint/2010/main" val="3209363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613237" y="447363"/>
            <a:ext cx="10909893" cy="1229062"/>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gn="just">
              <a:lnSpc>
                <a:spcPct val="108000"/>
              </a:lnSpc>
            </a:pPr>
            <a:r>
              <a:rPr kumimoji="0" lang="en-US" sz="3200" b="1" u="none" strike="noStrike" kern="1200" cap="none" spc="0" normalizeH="0" baseline="0" noProof="0" dirty="0">
                <a:ln>
                  <a:noFill/>
                </a:ln>
                <a:solidFill>
                  <a:srgbClr val="DB212E"/>
                </a:solidFill>
                <a:effectLst/>
                <a:uLnTx/>
                <a:uFillTx/>
                <a:ea typeface="Cambria" charset="0"/>
                <a:cs typeface="Cambria" charset="0"/>
                <a:sym typeface="BotonBQ-Bold"/>
              </a:rPr>
              <a:t>Motion </a:t>
            </a:r>
            <a:r>
              <a:rPr lang="en-US" sz="3200" b="1" dirty="0">
                <a:solidFill>
                  <a:srgbClr val="DB212E"/>
                </a:solidFill>
                <a:ea typeface="Cambria" charset="0"/>
                <a:cs typeface="Cambria" charset="0"/>
                <a:sym typeface="BotonBQ-Bold"/>
              </a:rPr>
              <a:t>2</a:t>
            </a:r>
            <a:r>
              <a:rPr kumimoji="0" lang="en-US" sz="3200" b="1" u="none" strike="noStrike" kern="1200" cap="none" spc="0" normalizeH="0" baseline="0" noProof="0" dirty="0">
                <a:ln>
                  <a:noFill/>
                </a:ln>
                <a:solidFill>
                  <a:srgbClr val="DB212E"/>
                </a:solidFill>
                <a:effectLst/>
                <a:uLnTx/>
                <a:uFillTx/>
                <a:ea typeface="Cambria" charset="0"/>
                <a:cs typeface="Cambria" charset="0"/>
                <a:sym typeface="BotonBQ-Bold"/>
              </a:rPr>
              <a:t>:</a:t>
            </a:r>
            <a:r>
              <a:rPr lang="en-US" sz="3200" b="1" dirty="0">
                <a:solidFill>
                  <a:srgbClr val="DB212E"/>
                </a:solidFill>
                <a:ea typeface="Cambria" charset="0"/>
                <a:cs typeface="Cambria" charset="0"/>
                <a:sym typeface="BotonBQ-Bold"/>
              </a:rPr>
              <a:t>  </a:t>
            </a:r>
            <a:r>
              <a:rPr lang="en-US" sz="3200" b="1" dirty="0">
                <a:solidFill>
                  <a:srgbClr val="572528"/>
                </a:solidFill>
              </a:rPr>
              <a:t>To adopt the collaboratively created 2026–2029 NA World Services Strategic Plan contained in Addendum B.</a:t>
            </a:r>
          </a:p>
        </p:txBody>
      </p:sp>
      <p:sp>
        <p:nvSpPr>
          <p:cNvPr id="3" name="TextBox 2">
            <a:extLst>
              <a:ext uri="{FF2B5EF4-FFF2-40B4-BE49-F238E27FC236}">
                <a16:creationId xmlns:a16="http://schemas.microsoft.com/office/drawing/2014/main" id="{695185FE-DDDA-4EA4-B7BC-C42EFC597EED}"/>
              </a:ext>
            </a:extLst>
          </p:cNvPr>
          <p:cNvSpPr txBox="1"/>
          <p:nvPr/>
        </p:nvSpPr>
        <p:spPr>
          <a:xfrm>
            <a:off x="540961" y="2350929"/>
            <a:ext cx="10814369" cy="3108543"/>
          </a:xfrm>
          <a:prstGeom prst="rect">
            <a:avLst/>
          </a:prstGeom>
          <a:noFill/>
        </p:spPr>
        <p:txBody>
          <a:bodyPr wrap="square" rtlCol="0">
            <a:spAutoFit/>
          </a:bodyPr>
          <a:lstStyle/>
          <a:p>
            <a:pPr algn="just"/>
            <a:r>
              <a:rPr lang="en-US" sz="2800" dirty="0">
                <a:solidFill>
                  <a:srgbClr val="DB212E"/>
                </a:solidFill>
              </a:rPr>
              <a:t>Maker: </a:t>
            </a:r>
            <a:r>
              <a:rPr lang="en-US" sz="2800" dirty="0">
                <a:solidFill>
                  <a:srgbClr val="572528"/>
                </a:solidFill>
              </a:rPr>
              <a:t>World Board</a:t>
            </a:r>
          </a:p>
          <a:p>
            <a:pPr algn="just"/>
            <a:r>
              <a:rPr lang="en-US" sz="2800" dirty="0">
                <a:solidFill>
                  <a:srgbClr val="DB212E"/>
                </a:solidFill>
              </a:rPr>
              <a:t>Intent:  </a:t>
            </a:r>
            <a:r>
              <a:rPr lang="en-US" sz="2800" dirty="0">
                <a:solidFill>
                  <a:srgbClr val="572528">
                    <a:alpha val="90000"/>
                  </a:srgbClr>
                </a:solidFill>
              </a:rPr>
              <a:t>To approve the results of the collaborative planning that began at WSC 2023 and continued with zonal and conference participant involvement throughout this cycle.</a:t>
            </a:r>
          </a:p>
          <a:p>
            <a:pPr algn="just"/>
            <a:r>
              <a:rPr lang="en-US" sz="2800" dirty="0">
                <a:solidFill>
                  <a:srgbClr val="DB212E"/>
                </a:solidFill>
              </a:rPr>
              <a:t>Financial Impact:  </a:t>
            </a:r>
            <a:r>
              <a:rPr lang="en-US" sz="2800" dirty="0">
                <a:solidFill>
                  <a:srgbClr val="572528">
                    <a:alpha val="90000"/>
                  </a:srgbClr>
                </a:solidFill>
              </a:rPr>
              <a:t>No direct financial impact. Any future expenses will be called out in project plans or budgets. </a:t>
            </a:r>
          </a:p>
          <a:p>
            <a:pPr algn="just"/>
            <a:r>
              <a:rPr lang="en-US" sz="2800" dirty="0">
                <a:solidFill>
                  <a:srgbClr val="DB212E"/>
                </a:solidFill>
              </a:rPr>
              <a:t>Policy Affected:  </a:t>
            </a:r>
            <a:r>
              <a:rPr lang="en-US" sz="2800" dirty="0">
                <a:solidFill>
                  <a:srgbClr val="572528">
                    <a:alpha val="90000"/>
                  </a:srgbClr>
                </a:solidFill>
              </a:rPr>
              <a:t>None </a:t>
            </a:r>
          </a:p>
        </p:txBody>
      </p:sp>
      <p:cxnSp>
        <p:nvCxnSpPr>
          <p:cNvPr id="7" name="Straight Connector 6">
            <a:extLst>
              <a:ext uri="{FF2B5EF4-FFF2-40B4-BE49-F238E27FC236}">
                <a16:creationId xmlns:a16="http://schemas.microsoft.com/office/drawing/2014/main" id="{47EA410B-9E02-C185-AB3A-D7398A61E935}"/>
              </a:ext>
            </a:extLst>
          </p:cNvPr>
          <p:cNvCxnSpPr>
            <a:cxnSpLocks/>
          </p:cNvCxnSpPr>
          <p:nvPr/>
        </p:nvCxnSpPr>
        <p:spPr>
          <a:xfrm>
            <a:off x="644769" y="2064745"/>
            <a:ext cx="10909893" cy="8403"/>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4" name="Rounded Rectangle 5">
            <a:extLst>
              <a:ext uri="{FF2B5EF4-FFF2-40B4-BE49-F238E27FC236}">
                <a16:creationId xmlns:a16="http://schemas.microsoft.com/office/drawing/2014/main" id="{2472C01C-5C92-0A10-1908-3D6ECE53CAFA}"/>
              </a:ext>
            </a:extLst>
          </p:cNvPr>
          <p:cNvSpPr/>
          <p:nvPr/>
        </p:nvSpPr>
        <p:spPr>
          <a:xfrm>
            <a:off x="9746709" y="5249767"/>
            <a:ext cx="1828800" cy="1280160"/>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5" name="TextBox 4">
            <a:extLst>
              <a:ext uri="{FF2B5EF4-FFF2-40B4-BE49-F238E27FC236}">
                <a16:creationId xmlns:a16="http://schemas.microsoft.com/office/drawing/2014/main" id="{038A0C95-2DCD-5CB7-E193-8C23E1DA152A}"/>
              </a:ext>
            </a:extLst>
          </p:cNvPr>
          <p:cNvSpPr txBox="1"/>
          <p:nvPr/>
        </p:nvSpPr>
        <p:spPr>
          <a:xfrm>
            <a:off x="9668332" y="5529610"/>
            <a:ext cx="2025571" cy="707886"/>
          </a:xfrm>
          <a:prstGeom prst="rect">
            <a:avLst/>
          </a:prstGeom>
          <a:noFill/>
        </p:spPr>
        <p:txBody>
          <a:bodyPr wrap="square" rtlCol="0">
            <a:spAutoFit/>
          </a:bodyPr>
          <a:lstStyle/>
          <a:p>
            <a:pPr algn="ctr"/>
            <a:r>
              <a:rPr lang="en-US" sz="2000" b="1" dirty="0">
                <a:solidFill>
                  <a:schemeClr val="accent2">
                    <a:lumMod val="75000"/>
                  </a:schemeClr>
                </a:solidFill>
                <a:latin typeface="Times New Roman" panose="02020603050405020304" pitchFamily="18" charset="0"/>
                <a:cs typeface="Times New Roman" panose="02020603050405020304" pitchFamily="18" charset="0"/>
              </a:rPr>
              <a:t>Pause for QUESTIONS</a:t>
            </a:r>
          </a:p>
        </p:txBody>
      </p:sp>
    </p:spTree>
    <p:extLst>
      <p:ext uri="{BB962C8B-B14F-4D97-AF65-F5344CB8AC3E}">
        <p14:creationId xmlns:p14="http://schemas.microsoft.com/office/powerpoint/2010/main" val="366884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DF694F-6DEC-54D5-BC11-4424B3D8B648}"/>
              </a:ext>
            </a:extLst>
          </p:cNvPr>
          <p:cNvSpPr txBox="1">
            <a:spLocks/>
          </p:cNvSpPr>
          <p:nvPr/>
        </p:nvSpPr>
        <p:spPr>
          <a:xfrm>
            <a:off x="518511" y="2062709"/>
            <a:ext cx="6615932" cy="17326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en-US" sz="1200" dirty="0">
              <a:solidFill>
                <a:srgbClr val="572528"/>
              </a:solidFill>
              <a:latin typeface="+mn-lt"/>
            </a:endParaRPr>
          </a:p>
          <a:p>
            <a:pPr marL="457200" indent="-457200" algn="just">
              <a:lnSpc>
                <a:spcPct val="100000"/>
              </a:lnSpc>
              <a:spcBef>
                <a:spcPts val="0"/>
              </a:spcBef>
              <a:spcAft>
                <a:spcPts val="1200"/>
              </a:spcAft>
              <a:buFont typeface="Wingdings" panose="05000000000000000000" pitchFamily="2" charset="2"/>
              <a:buChar char="v"/>
            </a:pPr>
            <a:r>
              <a:rPr lang="en-US" sz="2600" dirty="0">
                <a:solidFill>
                  <a:srgbClr val="0000FF"/>
                </a:solidFill>
                <a:latin typeface="+mn-lt"/>
              </a:rPr>
              <a:t>1971</a:t>
            </a:r>
            <a:r>
              <a:rPr lang="en-US" sz="2600" dirty="0">
                <a:solidFill>
                  <a:srgbClr val="572528"/>
                </a:solidFill>
                <a:latin typeface="+mn-lt"/>
              </a:rPr>
              <a:t> – </a:t>
            </a:r>
            <a:r>
              <a:rPr lang="en-US" sz="2600" dirty="0">
                <a:solidFill>
                  <a:srgbClr val="0000FF"/>
                </a:solidFill>
                <a:latin typeface="+mn-lt"/>
              </a:rPr>
              <a:t>1996</a:t>
            </a:r>
            <a:r>
              <a:rPr lang="en-US" sz="2600" dirty="0">
                <a:solidFill>
                  <a:srgbClr val="572528"/>
                </a:solidFill>
                <a:latin typeface="+mn-lt"/>
              </a:rPr>
              <a:t> – Annual Event</a:t>
            </a:r>
          </a:p>
          <a:p>
            <a:pPr marL="457200" indent="-457200" algn="just">
              <a:lnSpc>
                <a:spcPct val="100000"/>
              </a:lnSpc>
              <a:spcBef>
                <a:spcPts val="0"/>
              </a:spcBef>
              <a:spcAft>
                <a:spcPts val="1200"/>
              </a:spcAft>
              <a:buFont typeface="Wingdings" panose="05000000000000000000" pitchFamily="2" charset="2"/>
              <a:buChar char="v"/>
            </a:pPr>
            <a:r>
              <a:rPr lang="en-US" sz="2600" dirty="0">
                <a:solidFill>
                  <a:srgbClr val="0000FF"/>
                </a:solidFill>
                <a:latin typeface="+mn-lt"/>
              </a:rPr>
              <a:t>Mid–90’s</a:t>
            </a:r>
            <a:r>
              <a:rPr lang="en-US" sz="2600" dirty="0">
                <a:solidFill>
                  <a:srgbClr val="572528"/>
                </a:solidFill>
                <a:latin typeface="+mn-lt"/>
              </a:rPr>
              <a:t> – Two-year schedule; held outside of North America every other convention</a:t>
            </a:r>
          </a:p>
        </p:txBody>
      </p:sp>
      <p:pic>
        <p:nvPicPr>
          <p:cNvPr id="4" name="Picture 3" descr="A large circular metal sculpture in front of a large window&#10;&#10;Description automatically generated">
            <a:extLst>
              <a:ext uri="{FF2B5EF4-FFF2-40B4-BE49-F238E27FC236}">
                <a16:creationId xmlns:a16="http://schemas.microsoft.com/office/drawing/2014/main" id="{1AE55980-F44D-5344-A850-EF78DAB2CBA2}"/>
              </a:ext>
            </a:extLst>
          </p:cNvPr>
          <p:cNvPicPr>
            <a:picLocks noChangeAspect="1"/>
          </p:cNvPicPr>
          <p:nvPr/>
        </p:nvPicPr>
        <p:blipFill>
          <a:blip r:embed="rId3"/>
          <a:stretch>
            <a:fillRect/>
          </a:stretch>
        </p:blipFill>
        <p:spPr>
          <a:xfrm>
            <a:off x="7606164" y="2605882"/>
            <a:ext cx="3931920" cy="2948940"/>
          </a:xfrm>
          <a:prstGeom prst="rect">
            <a:avLst/>
          </a:prstGeom>
        </p:spPr>
      </p:pic>
      <p:sp>
        <p:nvSpPr>
          <p:cNvPr id="5" name="Title 1">
            <a:extLst>
              <a:ext uri="{FF2B5EF4-FFF2-40B4-BE49-F238E27FC236}">
                <a16:creationId xmlns:a16="http://schemas.microsoft.com/office/drawing/2014/main" id="{3F43C101-7210-4C3D-F006-0ADD53056496}"/>
              </a:ext>
            </a:extLst>
          </p:cNvPr>
          <p:cNvSpPr txBox="1">
            <a:spLocks/>
          </p:cNvSpPr>
          <p:nvPr/>
        </p:nvSpPr>
        <p:spPr>
          <a:xfrm>
            <a:off x="521031" y="460207"/>
            <a:ext cx="11010663" cy="68444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ctr"/>
            <a:r>
              <a:rPr lang="en-US" sz="3600" dirty="0">
                <a:solidFill>
                  <a:srgbClr val="572528"/>
                </a:solidFill>
                <a:latin typeface="+mn-lt"/>
              </a:rPr>
              <a:t>The History of NA’s World Convention</a:t>
            </a:r>
          </a:p>
        </p:txBody>
      </p:sp>
      <p:sp>
        <p:nvSpPr>
          <p:cNvPr id="6" name="Text Placeholder 2">
            <a:extLst>
              <a:ext uri="{FF2B5EF4-FFF2-40B4-BE49-F238E27FC236}">
                <a16:creationId xmlns:a16="http://schemas.microsoft.com/office/drawing/2014/main" id="{CB917A1C-B6DF-CC82-8229-CA4FFEE8AD2E}"/>
              </a:ext>
            </a:extLst>
          </p:cNvPr>
          <p:cNvSpPr txBox="1">
            <a:spLocks/>
          </p:cNvSpPr>
          <p:nvPr/>
        </p:nvSpPr>
        <p:spPr>
          <a:xfrm>
            <a:off x="501716" y="3890433"/>
            <a:ext cx="6632727" cy="20018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spcBef>
                <a:spcPts val="1600"/>
              </a:spcBef>
              <a:buFont typeface="Wingdings" panose="05000000000000000000" pitchFamily="2" charset="2"/>
              <a:buChar char="v"/>
            </a:pPr>
            <a:r>
              <a:rPr lang="en-US" sz="2600" dirty="0">
                <a:solidFill>
                  <a:srgbClr val="0000FF"/>
                </a:solidFill>
                <a:latin typeface="+mn-lt"/>
              </a:rPr>
              <a:t>1998</a:t>
            </a:r>
            <a:r>
              <a:rPr lang="en-US" sz="2600" dirty="0">
                <a:solidFill>
                  <a:srgbClr val="572528"/>
                </a:solidFill>
                <a:latin typeface="+mn-lt"/>
              </a:rPr>
              <a:t> to </a:t>
            </a:r>
            <a:r>
              <a:rPr lang="en-US" sz="2600" dirty="0">
                <a:solidFill>
                  <a:srgbClr val="0000FF"/>
                </a:solidFill>
                <a:latin typeface="+mn-lt"/>
              </a:rPr>
              <a:t>2009</a:t>
            </a:r>
            <a:r>
              <a:rPr lang="en-US" sz="2600" dirty="0">
                <a:solidFill>
                  <a:srgbClr val="572528"/>
                </a:solidFill>
                <a:latin typeface="+mn-lt"/>
              </a:rPr>
              <a:t> - Added two extra non-North American locations in the rotation; and</a:t>
            </a:r>
          </a:p>
          <a:p>
            <a:pPr marL="457200" indent="-457200" algn="just">
              <a:spcBef>
                <a:spcPts val="1600"/>
              </a:spcBef>
              <a:buFont typeface="Wingdings" panose="05000000000000000000" pitchFamily="2" charset="2"/>
              <a:buChar char="v"/>
            </a:pPr>
            <a:r>
              <a:rPr lang="en-US" sz="2600" dirty="0">
                <a:solidFill>
                  <a:srgbClr val="0000FF"/>
                </a:solidFill>
                <a:latin typeface="+mn-lt"/>
              </a:rPr>
              <a:t>2012</a:t>
            </a:r>
            <a:r>
              <a:rPr lang="en-US" sz="2600" dirty="0">
                <a:solidFill>
                  <a:srgbClr val="572528"/>
                </a:solidFill>
                <a:latin typeface="+mn-lt"/>
              </a:rPr>
              <a:t> - every three years, alternate between US and non-US locations beginning in </a:t>
            </a:r>
            <a:r>
              <a:rPr lang="en-US" sz="2600" dirty="0">
                <a:solidFill>
                  <a:srgbClr val="0000FF"/>
                </a:solidFill>
                <a:latin typeface="+mn-lt"/>
              </a:rPr>
              <a:t>2015</a:t>
            </a:r>
          </a:p>
        </p:txBody>
      </p:sp>
      <p:sp>
        <p:nvSpPr>
          <p:cNvPr id="2" name="TextBox 1">
            <a:extLst>
              <a:ext uri="{FF2B5EF4-FFF2-40B4-BE49-F238E27FC236}">
                <a16:creationId xmlns:a16="http://schemas.microsoft.com/office/drawing/2014/main" id="{B4C9DA07-26FA-4B2F-3995-5EC578DD71BB}"/>
              </a:ext>
            </a:extLst>
          </p:cNvPr>
          <p:cNvSpPr txBox="1"/>
          <p:nvPr/>
        </p:nvSpPr>
        <p:spPr>
          <a:xfrm>
            <a:off x="626301" y="1345070"/>
            <a:ext cx="10911783" cy="892552"/>
          </a:xfrm>
          <a:prstGeom prst="rect">
            <a:avLst/>
          </a:prstGeom>
          <a:noFill/>
        </p:spPr>
        <p:txBody>
          <a:bodyPr wrap="square" rtlCol="0">
            <a:spAutoFit/>
          </a:bodyPr>
          <a:lstStyle/>
          <a:p>
            <a:pPr algn="just"/>
            <a:r>
              <a:rPr lang="en-US" sz="2600" b="1" dirty="0">
                <a:solidFill>
                  <a:srgbClr val="572528"/>
                </a:solidFill>
              </a:rPr>
              <a:t>For over five decades, the World Convention has been a celebration of unity and recovery …</a:t>
            </a:r>
          </a:p>
        </p:txBody>
      </p:sp>
    </p:spTree>
    <p:extLst>
      <p:ext uri="{BB962C8B-B14F-4D97-AF65-F5344CB8AC3E}">
        <p14:creationId xmlns:p14="http://schemas.microsoft.com/office/powerpoint/2010/main" val="429240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10;&#10;AI-generated content may be incorrect.">
            <a:extLst>
              <a:ext uri="{FF2B5EF4-FFF2-40B4-BE49-F238E27FC236}">
                <a16:creationId xmlns:a16="http://schemas.microsoft.com/office/drawing/2014/main" id="{AAE83096-5134-E750-CC26-48A0AC448CF4}"/>
              </a:ext>
            </a:extLst>
          </p:cNvPr>
          <p:cNvPicPr>
            <a:picLocks noChangeAspect="1"/>
          </p:cNvPicPr>
          <p:nvPr/>
        </p:nvPicPr>
        <p:blipFill>
          <a:blip r:embed="rId3"/>
          <a:stretch>
            <a:fillRect/>
          </a:stretch>
        </p:blipFill>
        <p:spPr>
          <a:xfrm>
            <a:off x="5347633" y="1985894"/>
            <a:ext cx="5943600" cy="4538013"/>
          </a:xfrm>
          <a:prstGeom prst="rect">
            <a:avLst/>
          </a:prstGeom>
        </p:spPr>
      </p:pic>
      <p:graphicFrame>
        <p:nvGraphicFramePr>
          <p:cNvPr id="4" name="Table 3">
            <a:extLst>
              <a:ext uri="{FF2B5EF4-FFF2-40B4-BE49-F238E27FC236}">
                <a16:creationId xmlns:a16="http://schemas.microsoft.com/office/drawing/2014/main" id="{E890087D-80CC-16EB-41F0-45E6E6EA3D45}"/>
              </a:ext>
            </a:extLst>
          </p:cNvPr>
          <p:cNvGraphicFramePr>
            <a:graphicFrameLocks noGrp="1"/>
          </p:cNvGraphicFramePr>
          <p:nvPr>
            <p:extLst>
              <p:ext uri="{D42A27DB-BD31-4B8C-83A1-F6EECF244321}">
                <p14:modId xmlns:p14="http://schemas.microsoft.com/office/powerpoint/2010/main" val="1614794159"/>
              </p:ext>
            </p:extLst>
          </p:nvPr>
        </p:nvGraphicFramePr>
        <p:xfrm>
          <a:off x="615218" y="355752"/>
          <a:ext cx="4282175" cy="4820920"/>
        </p:xfrm>
        <a:graphic>
          <a:graphicData uri="http://schemas.openxmlformats.org/drawingml/2006/table">
            <a:tbl>
              <a:tblPr firstRow="1" bandRow="1">
                <a:tableStyleId>{5C22544A-7EE6-4342-B048-85BDC9FD1C3A}</a:tableStyleId>
              </a:tblPr>
              <a:tblGrid>
                <a:gridCol w="546832">
                  <a:extLst>
                    <a:ext uri="{9D8B030D-6E8A-4147-A177-3AD203B41FA5}">
                      <a16:colId xmlns:a16="http://schemas.microsoft.com/office/drawing/2014/main" val="2241945870"/>
                    </a:ext>
                  </a:extLst>
                </a:gridCol>
                <a:gridCol w="1905000">
                  <a:extLst>
                    <a:ext uri="{9D8B030D-6E8A-4147-A177-3AD203B41FA5}">
                      <a16:colId xmlns:a16="http://schemas.microsoft.com/office/drawing/2014/main" val="2021402107"/>
                    </a:ext>
                  </a:extLst>
                </a:gridCol>
                <a:gridCol w="866775">
                  <a:extLst>
                    <a:ext uri="{9D8B030D-6E8A-4147-A177-3AD203B41FA5}">
                      <a16:colId xmlns:a16="http://schemas.microsoft.com/office/drawing/2014/main" val="2824771697"/>
                    </a:ext>
                  </a:extLst>
                </a:gridCol>
                <a:gridCol w="963568">
                  <a:extLst>
                    <a:ext uri="{9D8B030D-6E8A-4147-A177-3AD203B41FA5}">
                      <a16:colId xmlns:a16="http://schemas.microsoft.com/office/drawing/2014/main" val="4039467347"/>
                    </a:ext>
                  </a:extLst>
                </a:gridCol>
              </a:tblGrid>
              <a:tr h="370840">
                <a:tc>
                  <a:txBody>
                    <a:bodyPr/>
                    <a:lstStyle/>
                    <a:p>
                      <a:pPr algn="ctr"/>
                      <a:r>
                        <a:rPr lang="en-US" sz="1200" b="0" dirty="0"/>
                        <a:t>Year</a:t>
                      </a:r>
                    </a:p>
                  </a:txBody>
                  <a:tcPr/>
                </a:tc>
                <a:tc>
                  <a:txBody>
                    <a:bodyPr/>
                    <a:lstStyle/>
                    <a:p>
                      <a:pPr algn="ctr"/>
                      <a:r>
                        <a:rPr lang="en-US" sz="1200" b="0" dirty="0"/>
                        <a:t>North American Locations</a:t>
                      </a:r>
                    </a:p>
                  </a:txBody>
                  <a:tcPr/>
                </a:tc>
                <a:tc>
                  <a:txBody>
                    <a:bodyPr/>
                    <a:lstStyle/>
                    <a:p>
                      <a:pPr algn="ctr"/>
                      <a:r>
                        <a:rPr lang="en-US" sz="1200" b="0" dirty="0"/>
                        <a:t>Net</a:t>
                      </a:r>
                    </a:p>
                  </a:txBody>
                  <a:tcPr/>
                </a:tc>
                <a:tc>
                  <a:txBody>
                    <a:bodyPr/>
                    <a:lstStyle/>
                    <a:p>
                      <a:pPr algn="ctr"/>
                      <a:r>
                        <a:rPr lang="en-US" sz="1200" b="0" dirty="0"/>
                        <a:t>Registrations</a:t>
                      </a:r>
                    </a:p>
                  </a:txBody>
                  <a:tcPr/>
                </a:tc>
                <a:extLst>
                  <a:ext uri="{0D108BD9-81ED-4DB2-BD59-A6C34878D82A}">
                    <a16:rowId xmlns:a16="http://schemas.microsoft.com/office/drawing/2014/main" val="3892118602"/>
                  </a:ext>
                </a:extLst>
              </a:tr>
              <a:tr h="370840">
                <a:tc>
                  <a:txBody>
                    <a:bodyPr/>
                    <a:lstStyle/>
                    <a:p>
                      <a:pPr algn="ctr"/>
                      <a:r>
                        <a:rPr lang="en-US" sz="1200" dirty="0"/>
                        <a:t>1993</a:t>
                      </a:r>
                    </a:p>
                  </a:txBody>
                  <a:tcPr/>
                </a:tc>
                <a:tc>
                  <a:txBody>
                    <a:bodyPr/>
                    <a:lstStyle/>
                    <a:p>
                      <a:pPr algn="l"/>
                      <a:r>
                        <a:rPr lang="en-US" sz="1200" dirty="0">
                          <a:solidFill>
                            <a:srgbClr val="0000FF"/>
                          </a:solidFill>
                        </a:rPr>
                        <a:t>23</a:t>
                      </a:r>
                      <a:r>
                        <a:rPr lang="en-US" sz="1200" dirty="0"/>
                        <a:t> - Chicago, Illinois</a:t>
                      </a:r>
                    </a:p>
                  </a:txBody>
                  <a:tcPr/>
                </a:tc>
                <a:tc>
                  <a:txBody>
                    <a:bodyPr/>
                    <a:lstStyle/>
                    <a:p>
                      <a:pPr algn="r"/>
                      <a:r>
                        <a:rPr lang="en-US" sz="1200" dirty="0"/>
                        <a:t>$186,181</a:t>
                      </a:r>
                    </a:p>
                  </a:txBody>
                  <a:tcPr/>
                </a:tc>
                <a:tc>
                  <a:txBody>
                    <a:bodyPr/>
                    <a:lstStyle/>
                    <a:p>
                      <a:pPr algn="r"/>
                      <a:endParaRPr lang="en-US" sz="1200" dirty="0"/>
                    </a:p>
                  </a:txBody>
                  <a:tcPr/>
                </a:tc>
                <a:extLst>
                  <a:ext uri="{0D108BD9-81ED-4DB2-BD59-A6C34878D82A}">
                    <a16:rowId xmlns:a16="http://schemas.microsoft.com/office/drawing/2014/main" val="4258089100"/>
                  </a:ext>
                </a:extLst>
              </a:tr>
              <a:tr h="370840">
                <a:tc>
                  <a:txBody>
                    <a:bodyPr/>
                    <a:lstStyle/>
                    <a:p>
                      <a:pPr algn="ctr"/>
                      <a:r>
                        <a:rPr lang="en-US" sz="1200" dirty="0"/>
                        <a:t>1994</a:t>
                      </a:r>
                    </a:p>
                  </a:txBody>
                  <a:tcPr/>
                </a:tc>
                <a:tc>
                  <a:txBody>
                    <a:bodyPr/>
                    <a:lstStyle/>
                    <a:p>
                      <a:pPr algn="l"/>
                      <a:r>
                        <a:rPr lang="en-US" sz="1200" dirty="0">
                          <a:solidFill>
                            <a:srgbClr val="0000FF"/>
                          </a:solidFill>
                        </a:rPr>
                        <a:t>24</a:t>
                      </a:r>
                      <a:r>
                        <a:rPr lang="en-US" sz="1200" dirty="0"/>
                        <a:t> - Baltimore, Maryland</a:t>
                      </a:r>
                    </a:p>
                  </a:txBody>
                  <a:tcPr/>
                </a:tc>
                <a:tc>
                  <a:txBody>
                    <a:bodyPr/>
                    <a:lstStyle/>
                    <a:p>
                      <a:pPr algn="r"/>
                      <a:r>
                        <a:rPr lang="en-US" sz="1200" dirty="0"/>
                        <a:t>$271,474</a:t>
                      </a:r>
                    </a:p>
                  </a:txBody>
                  <a:tcPr/>
                </a:tc>
                <a:tc>
                  <a:txBody>
                    <a:bodyPr/>
                    <a:lstStyle/>
                    <a:p>
                      <a:pPr algn="r"/>
                      <a:endParaRPr lang="en-US" sz="1200" dirty="0"/>
                    </a:p>
                  </a:txBody>
                  <a:tcPr/>
                </a:tc>
                <a:extLst>
                  <a:ext uri="{0D108BD9-81ED-4DB2-BD59-A6C34878D82A}">
                    <a16:rowId xmlns:a16="http://schemas.microsoft.com/office/drawing/2014/main" val="3933558001"/>
                  </a:ext>
                </a:extLst>
              </a:tr>
              <a:tr h="370840">
                <a:tc>
                  <a:txBody>
                    <a:bodyPr/>
                    <a:lstStyle/>
                    <a:p>
                      <a:pPr algn="ctr"/>
                      <a:r>
                        <a:rPr lang="en-US" sz="1200" dirty="0"/>
                        <a:t>1996</a:t>
                      </a:r>
                    </a:p>
                  </a:txBody>
                  <a:tcPr/>
                </a:tc>
                <a:tc>
                  <a:txBody>
                    <a:bodyPr/>
                    <a:lstStyle/>
                    <a:p>
                      <a:pPr algn="l"/>
                      <a:r>
                        <a:rPr lang="en-US" sz="1200" dirty="0">
                          <a:solidFill>
                            <a:srgbClr val="0000FF"/>
                          </a:solidFill>
                        </a:rPr>
                        <a:t>26</a:t>
                      </a:r>
                      <a:r>
                        <a:rPr lang="en-US" sz="1200" dirty="0"/>
                        <a:t> - St. Louis, Missouri</a:t>
                      </a:r>
                    </a:p>
                  </a:txBody>
                  <a:tcPr/>
                </a:tc>
                <a:tc>
                  <a:txBody>
                    <a:bodyPr/>
                    <a:lstStyle/>
                    <a:p>
                      <a:pPr algn="r"/>
                      <a:r>
                        <a:rPr lang="en-US" sz="1200" dirty="0"/>
                        <a:t>$98,489</a:t>
                      </a:r>
                    </a:p>
                  </a:txBody>
                  <a:tcPr/>
                </a:tc>
                <a:tc>
                  <a:txBody>
                    <a:bodyPr/>
                    <a:lstStyle/>
                    <a:p>
                      <a:pPr algn="r"/>
                      <a:endParaRPr lang="en-US" sz="1200" dirty="0"/>
                    </a:p>
                  </a:txBody>
                  <a:tcPr/>
                </a:tc>
                <a:extLst>
                  <a:ext uri="{0D108BD9-81ED-4DB2-BD59-A6C34878D82A}">
                    <a16:rowId xmlns:a16="http://schemas.microsoft.com/office/drawing/2014/main" val="412920885"/>
                  </a:ext>
                </a:extLst>
              </a:tr>
              <a:tr h="370840">
                <a:tc>
                  <a:txBody>
                    <a:bodyPr/>
                    <a:lstStyle/>
                    <a:p>
                      <a:pPr algn="ctr"/>
                      <a:r>
                        <a:rPr lang="en-US" sz="1200" dirty="0"/>
                        <a:t>1998</a:t>
                      </a:r>
                    </a:p>
                  </a:txBody>
                  <a:tcPr/>
                </a:tc>
                <a:tc>
                  <a:txBody>
                    <a:bodyPr/>
                    <a:lstStyle/>
                    <a:p>
                      <a:pPr algn="l"/>
                      <a:r>
                        <a:rPr lang="en-US" sz="1200" dirty="0">
                          <a:solidFill>
                            <a:srgbClr val="0000FF"/>
                          </a:solidFill>
                        </a:rPr>
                        <a:t>27</a:t>
                      </a:r>
                      <a:r>
                        <a:rPr lang="en-US" sz="1200" dirty="0"/>
                        <a:t> - San Jose, California</a:t>
                      </a:r>
                    </a:p>
                  </a:txBody>
                  <a:tcPr/>
                </a:tc>
                <a:tc>
                  <a:txBody>
                    <a:bodyPr/>
                    <a:lstStyle/>
                    <a:p>
                      <a:pPr algn="r"/>
                      <a:r>
                        <a:rPr lang="en-US" sz="1200" dirty="0"/>
                        <a:t>$11,040</a:t>
                      </a:r>
                    </a:p>
                  </a:txBody>
                  <a:tcPr/>
                </a:tc>
                <a:tc>
                  <a:txBody>
                    <a:bodyPr/>
                    <a:lstStyle/>
                    <a:p>
                      <a:pPr algn="r"/>
                      <a:r>
                        <a:rPr lang="en-US" sz="1200" dirty="0"/>
                        <a:t>Over 15,000</a:t>
                      </a:r>
                    </a:p>
                  </a:txBody>
                  <a:tcPr/>
                </a:tc>
                <a:extLst>
                  <a:ext uri="{0D108BD9-81ED-4DB2-BD59-A6C34878D82A}">
                    <a16:rowId xmlns:a16="http://schemas.microsoft.com/office/drawing/2014/main" val="1490955061"/>
                  </a:ext>
                </a:extLst>
              </a:tr>
              <a:tr h="370840">
                <a:tc>
                  <a:txBody>
                    <a:bodyPr/>
                    <a:lstStyle/>
                    <a:p>
                      <a:pPr algn="ctr"/>
                      <a:r>
                        <a:rPr lang="en-US" sz="1200" dirty="0"/>
                        <a:t>2002</a:t>
                      </a:r>
                    </a:p>
                  </a:txBody>
                  <a:tcPr/>
                </a:tc>
                <a:tc>
                  <a:txBody>
                    <a:bodyPr/>
                    <a:lstStyle/>
                    <a:p>
                      <a:pPr algn="l"/>
                      <a:r>
                        <a:rPr lang="en-US" sz="1200" dirty="0">
                          <a:solidFill>
                            <a:srgbClr val="0000FF"/>
                          </a:solidFill>
                        </a:rPr>
                        <a:t>29</a:t>
                      </a:r>
                      <a:r>
                        <a:rPr lang="en-US" sz="1200" dirty="0"/>
                        <a:t> - Atlanta, Georgia</a:t>
                      </a:r>
                    </a:p>
                  </a:txBody>
                  <a:tcPr/>
                </a:tc>
                <a:tc>
                  <a:txBody>
                    <a:bodyPr/>
                    <a:lstStyle/>
                    <a:p>
                      <a:pPr algn="r"/>
                      <a:r>
                        <a:rPr lang="en-US" sz="1200" dirty="0"/>
                        <a:t>$420,372</a:t>
                      </a:r>
                    </a:p>
                  </a:txBody>
                  <a:tcPr/>
                </a:tc>
                <a:tc>
                  <a:txBody>
                    <a:bodyPr/>
                    <a:lstStyle/>
                    <a:p>
                      <a:pPr algn="r"/>
                      <a:r>
                        <a:rPr lang="en-US" sz="1200" dirty="0"/>
                        <a:t>Over 13,000</a:t>
                      </a:r>
                    </a:p>
                  </a:txBody>
                  <a:tcPr/>
                </a:tc>
                <a:extLst>
                  <a:ext uri="{0D108BD9-81ED-4DB2-BD59-A6C34878D82A}">
                    <a16:rowId xmlns:a16="http://schemas.microsoft.com/office/drawing/2014/main" val="293262940"/>
                  </a:ext>
                </a:extLst>
              </a:tr>
              <a:tr h="370840">
                <a:tc>
                  <a:txBody>
                    <a:bodyPr/>
                    <a:lstStyle/>
                    <a:p>
                      <a:pPr algn="ctr"/>
                      <a:r>
                        <a:rPr lang="en-US" sz="1200" dirty="0"/>
                        <a:t>2003</a:t>
                      </a:r>
                    </a:p>
                  </a:txBody>
                  <a:tcPr/>
                </a:tc>
                <a:tc>
                  <a:txBody>
                    <a:bodyPr/>
                    <a:lstStyle/>
                    <a:p>
                      <a:pPr algn="l"/>
                      <a:r>
                        <a:rPr lang="en-US" sz="1200" dirty="0">
                          <a:solidFill>
                            <a:srgbClr val="0000FF"/>
                          </a:solidFill>
                        </a:rPr>
                        <a:t>30</a:t>
                      </a:r>
                      <a:r>
                        <a:rPr lang="en-US" sz="1200" dirty="0"/>
                        <a:t> - San Diego, CA – </a:t>
                      </a:r>
                      <a:r>
                        <a:rPr lang="en-US" sz="1200" dirty="0">
                          <a:solidFill>
                            <a:srgbClr val="0000FF"/>
                          </a:solidFill>
                        </a:rPr>
                        <a:t>50 Yrs.</a:t>
                      </a:r>
                    </a:p>
                  </a:txBody>
                  <a:tcPr/>
                </a:tc>
                <a:tc>
                  <a:txBody>
                    <a:bodyPr/>
                    <a:lstStyle/>
                    <a:p>
                      <a:pPr algn="r"/>
                      <a:r>
                        <a:rPr lang="en-US" sz="1200" dirty="0"/>
                        <a:t>$33,831</a:t>
                      </a:r>
                    </a:p>
                  </a:txBody>
                  <a:tcPr/>
                </a:tc>
                <a:tc>
                  <a:txBody>
                    <a:bodyPr/>
                    <a:lstStyle/>
                    <a:p>
                      <a:pPr algn="r"/>
                      <a:r>
                        <a:rPr lang="en-US" sz="1200" dirty="0"/>
                        <a:t>22,000</a:t>
                      </a:r>
                    </a:p>
                  </a:txBody>
                  <a:tcPr/>
                </a:tc>
                <a:extLst>
                  <a:ext uri="{0D108BD9-81ED-4DB2-BD59-A6C34878D82A}">
                    <a16:rowId xmlns:a16="http://schemas.microsoft.com/office/drawing/2014/main" val="2939346685"/>
                  </a:ext>
                </a:extLst>
              </a:tr>
              <a:tr h="370840">
                <a:tc>
                  <a:txBody>
                    <a:bodyPr/>
                    <a:lstStyle/>
                    <a:p>
                      <a:pPr algn="ctr"/>
                      <a:r>
                        <a:rPr lang="en-US" sz="1200" dirty="0"/>
                        <a:t>2005</a:t>
                      </a:r>
                    </a:p>
                  </a:txBody>
                  <a:tcPr/>
                </a:tc>
                <a:tc>
                  <a:txBody>
                    <a:bodyPr/>
                    <a:lstStyle/>
                    <a:p>
                      <a:pPr algn="l"/>
                      <a:r>
                        <a:rPr lang="en-US" sz="1200" dirty="0">
                          <a:solidFill>
                            <a:srgbClr val="0000FF"/>
                          </a:solidFill>
                        </a:rPr>
                        <a:t>31</a:t>
                      </a:r>
                      <a:r>
                        <a:rPr lang="en-US" sz="1200" dirty="0"/>
                        <a:t> - Honolulu, Hawaii</a:t>
                      </a:r>
                    </a:p>
                  </a:txBody>
                  <a:tcPr/>
                </a:tc>
                <a:tc>
                  <a:txBody>
                    <a:bodyPr/>
                    <a:lstStyle/>
                    <a:p>
                      <a:pPr algn="r"/>
                      <a:r>
                        <a:rPr lang="en-US" sz="1200" dirty="0"/>
                        <a:t>$172,476</a:t>
                      </a:r>
                    </a:p>
                  </a:txBody>
                  <a:tcPr/>
                </a:tc>
                <a:tc>
                  <a:txBody>
                    <a:bodyPr/>
                    <a:lstStyle/>
                    <a:p>
                      <a:pPr algn="r"/>
                      <a:r>
                        <a:rPr lang="en-US" sz="1200" dirty="0"/>
                        <a:t>Over 8,600</a:t>
                      </a:r>
                    </a:p>
                  </a:txBody>
                  <a:tcPr/>
                </a:tc>
                <a:extLst>
                  <a:ext uri="{0D108BD9-81ED-4DB2-BD59-A6C34878D82A}">
                    <a16:rowId xmlns:a16="http://schemas.microsoft.com/office/drawing/2014/main" val="1875024149"/>
                  </a:ext>
                </a:extLst>
              </a:tr>
              <a:tr h="370840">
                <a:tc>
                  <a:txBody>
                    <a:bodyPr/>
                    <a:lstStyle/>
                    <a:p>
                      <a:pPr algn="ctr"/>
                      <a:r>
                        <a:rPr lang="en-US" sz="1200" dirty="0">
                          <a:highlight>
                            <a:srgbClr val="FFFF00"/>
                          </a:highlight>
                        </a:rPr>
                        <a:t>2007</a:t>
                      </a:r>
                    </a:p>
                  </a:txBody>
                  <a:tcPr/>
                </a:tc>
                <a:tc>
                  <a:txBody>
                    <a:bodyPr/>
                    <a:lstStyle/>
                    <a:p>
                      <a:pPr algn="l"/>
                      <a:r>
                        <a:rPr lang="en-US" sz="1200" dirty="0">
                          <a:solidFill>
                            <a:srgbClr val="0000FF"/>
                          </a:solidFill>
                          <a:highlight>
                            <a:srgbClr val="FFFF00"/>
                          </a:highlight>
                        </a:rPr>
                        <a:t>32</a:t>
                      </a:r>
                      <a:r>
                        <a:rPr lang="en-US" sz="1200" dirty="0">
                          <a:highlight>
                            <a:srgbClr val="FFFF00"/>
                          </a:highlight>
                        </a:rPr>
                        <a:t> - San Antonio, Texas</a:t>
                      </a:r>
                    </a:p>
                  </a:txBody>
                  <a:tcPr/>
                </a:tc>
                <a:tc>
                  <a:txBody>
                    <a:bodyPr/>
                    <a:lstStyle/>
                    <a:p>
                      <a:pPr algn="r"/>
                      <a:r>
                        <a:rPr lang="en-US" sz="1200" dirty="0">
                          <a:solidFill>
                            <a:srgbClr val="C00000"/>
                          </a:solidFill>
                          <a:highlight>
                            <a:srgbClr val="FFFF00"/>
                          </a:highlight>
                        </a:rPr>
                        <a:t>-$596,000</a:t>
                      </a:r>
                    </a:p>
                  </a:txBody>
                  <a:tcPr/>
                </a:tc>
                <a:tc>
                  <a:txBody>
                    <a:bodyPr/>
                    <a:lstStyle/>
                    <a:p>
                      <a:pPr algn="r"/>
                      <a:r>
                        <a:rPr lang="en-US" sz="1200" dirty="0">
                          <a:highlight>
                            <a:srgbClr val="FFFF00"/>
                          </a:highlight>
                        </a:rPr>
                        <a:t>Less - 10,000</a:t>
                      </a:r>
                    </a:p>
                  </a:txBody>
                  <a:tcPr/>
                </a:tc>
                <a:extLst>
                  <a:ext uri="{0D108BD9-81ED-4DB2-BD59-A6C34878D82A}">
                    <a16:rowId xmlns:a16="http://schemas.microsoft.com/office/drawing/2014/main" val="1095978857"/>
                  </a:ext>
                </a:extLst>
              </a:tr>
              <a:tr h="370840">
                <a:tc>
                  <a:txBody>
                    <a:bodyPr/>
                    <a:lstStyle/>
                    <a:p>
                      <a:pPr algn="ctr"/>
                      <a:r>
                        <a:rPr lang="en-US" sz="1200" dirty="0">
                          <a:highlight>
                            <a:srgbClr val="FFFF00"/>
                          </a:highlight>
                        </a:rPr>
                        <a:t>2011</a:t>
                      </a:r>
                    </a:p>
                  </a:txBody>
                  <a:tcPr/>
                </a:tc>
                <a:tc>
                  <a:txBody>
                    <a:bodyPr/>
                    <a:lstStyle/>
                    <a:p>
                      <a:pPr algn="l"/>
                      <a:r>
                        <a:rPr lang="en-US" sz="1200" dirty="0">
                          <a:solidFill>
                            <a:srgbClr val="0000FF"/>
                          </a:solidFill>
                        </a:rPr>
                        <a:t>34</a:t>
                      </a:r>
                      <a:r>
                        <a:rPr lang="en-US" sz="1200" dirty="0"/>
                        <a:t> - San Diego, California</a:t>
                      </a:r>
                    </a:p>
                  </a:txBody>
                  <a:tcPr/>
                </a:tc>
                <a:tc>
                  <a:txBody>
                    <a:bodyPr/>
                    <a:lstStyle/>
                    <a:p>
                      <a:pPr algn="r"/>
                      <a:r>
                        <a:rPr lang="en-US" sz="1200" dirty="0">
                          <a:solidFill>
                            <a:schemeClr val="tx1"/>
                          </a:solidFill>
                        </a:rPr>
                        <a:t>$282,577</a:t>
                      </a:r>
                    </a:p>
                  </a:txBody>
                  <a:tcPr/>
                </a:tc>
                <a:tc>
                  <a:txBody>
                    <a:bodyPr/>
                    <a:lstStyle/>
                    <a:p>
                      <a:pPr algn="r"/>
                      <a:r>
                        <a:rPr lang="en-US" sz="1200" dirty="0"/>
                        <a:t>13,900</a:t>
                      </a:r>
                    </a:p>
                  </a:txBody>
                  <a:tcPr/>
                </a:tc>
                <a:extLst>
                  <a:ext uri="{0D108BD9-81ED-4DB2-BD59-A6C34878D82A}">
                    <a16:rowId xmlns:a16="http://schemas.microsoft.com/office/drawing/2014/main" val="1016540310"/>
                  </a:ext>
                </a:extLst>
              </a:tr>
              <a:tr h="370840">
                <a:tc>
                  <a:txBody>
                    <a:bodyPr/>
                    <a:lstStyle/>
                    <a:p>
                      <a:pPr algn="ctr"/>
                      <a:r>
                        <a:rPr lang="en-US" sz="1200" dirty="0">
                          <a:highlight>
                            <a:srgbClr val="FFFF00"/>
                          </a:highlight>
                        </a:rPr>
                        <a:t>2013</a:t>
                      </a:r>
                    </a:p>
                  </a:txBody>
                  <a:tcPr/>
                </a:tc>
                <a:tc>
                  <a:txBody>
                    <a:bodyPr/>
                    <a:lstStyle/>
                    <a:p>
                      <a:pPr algn="l"/>
                      <a:r>
                        <a:rPr lang="en-US" sz="1200" dirty="0">
                          <a:solidFill>
                            <a:srgbClr val="0000FF"/>
                          </a:solidFill>
                        </a:rPr>
                        <a:t>35</a:t>
                      </a:r>
                      <a:r>
                        <a:rPr lang="en-US" sz="1200" dirty="0"/>
                        <a:t> - Philadelphia, PA – </a:t>
                      </a:r>
                      <a:r>
                        <a:rPr lang="en-US" sz="1200" dirty="0">
                          <a:solidFill>
                            <a:srgbClr val="0000FF"/>
                          </a:solidFill>
                        </a:rPr>
                        <a:t>60 Yrs.</a:t>
                      </a:r>
                    </a:p>
                  </a:txBody>
                  <a:tcPr/>
                </a:tc>
                <a:tc>
                  <a:txBody>
                    <a:bodyPr/>
                    <a:lstStyle/>
                    <a:p>
                      <a:pPr algn="r"/>
                      <a:r>
                        <a:rPr lang="en-US" sz="1200" dirty="0">
                          <a:solidFill>
                            <a:schemeClr val="tx1"/>
                          </a:solidFill>
                        </a:rPr>
                        <a:t>$209,434</a:t>
                      </a:r>
                    </a:p>
                  </a:txBody>
                  <a:tcPr/>
                </a:tc>
                <a:tc>
                  <a:txBody>
                    <a:bodyPr/>
                    <a:lstStyle/>
                    <a:p>
                      <a:pPr algn="r"/>
                      <a:r>
                        <a:rPr lang="en-US" sz="1200" dirty="0"/>
                        <a:t>19,100</a:t>
                      </a:r>
                    </a:p>
                  </a:txBody>
                  <a:tcPr/>
                </a:tc>
                <a:extLst>
                  <a:ext uri="{0D108BD9-81ED-4DB2-BD59-A6C34878D82A}">
                    <a16:rowId xmlns:a16="http://schemas.microsoft.com/office/drawing/2014/main" val="4079803595"/>
                  </a:ext>
                </a:extLst>
              </a:tr>
              <a:tr h="370840">
                <a:tc>
                  <a:txBody>
                    <a:bodyPr/>
                    <a:lstStyle/>
                    <a:p>
                      <a:pPr algn="ctr"/>
                      <a:r>
                        <a:rPr lang="en-US" sz="1200" dirty="0">
                          <a:highlight>
                            <a:srgbClr val="FFFF00"/>
                          </a:highlight>
                        </a:rPr>
                        <a:t>2018</a:t>
                      </a:r>
                    </a:p>
                  </a:txBody>
                  <a:tcPr/>
                </a:tc>
                <a:tc>
                  <a:txBody>
                    <a:bodyPr/>
                    <a:lstStyle/>
                    <a:p>
                      <a:pPr algn="l"/>
                      <a:r>
                        <a:rPr lang="en-US" sz="1200" dirty="0">
                          <a:solidFill>
                            <a:srgbClr val="0000FF"/>
                          </a:solidFill>
                        </a:rPr>
                        <a:t>37</a:t>
                      </a:r>
                      <a:r>
                        <a:rPr lang="en-US" sz="1200" dirty="0"/>
                        <a:t> - Orlando, Florida</a:t>
                      </a:r>
                    </a:p>
                  </a:txBody>
                  <a:tcPr/>
                </a:tc>
                <a:tc>
                  <a:txBody>
                    <a:bodyPr/>
                    <a:lstStyle/>
                    <a:p>
                      <a:pPr algn="r"/>
                      <a:r>
                        <a:rPr lang="en-US" sz="1200" dirty="0">
                          <a:solidFill>
                            <a:schemeClr val="tx1"/>
                          </a:solidFill>
                        </a:rPr>
                        <a:t>$1,177,456</a:t>
                      </a:r>
                    </a:p>
                  </a:txBody>
                  <a:tcPr/>
                </a:tc>
                <a:tc>
                  <a:txBody>
                    <a:bodyPr/>
                    <a:lstStyle/>
                    <a:p>
                      <a:pPr algn="r"/>
                      <a:r>
                        <a:rPr lang="en-US" sz="1200" dirty="0"/>
                        <a:t>21,000</a:t>
                      </a:r>
                    </a:p>
                  </a:txBody>
                  <a:tcPr/>
                </a:tc>
                <a:extLst>
                  <a:ext uri="{0D108BD9-81ED-4DB2-BD59-A6C34878D82A}">
                    <a16:rowId xmlns:a16="http://schemas.microsoft.com/office/drawing/2014/main" val="2596622588"/>
                  </a:ext>
                </a:extLst>
              </a:tr>
              <a:tr h="370840">
                <a:tc>
                  <a:txBody>
                    <a:bodyPr/>
                    <a:lstStyle/>
                    <a:p>
                      <a:pPr algn="ctr"/>
                      <a:r>
                        <a:rPr lang="en-US" sz="1200" dirty="0">
                          <a:highlight>
                            <a:srgbClr val="FFFF00"/>
                          </a:highlight>
                        </a:rPr>
                        <a:t>2024</a:t>
                      </a:r>
                    </a:p>
                  </a:txBody>
                  <a:tcPr/>
                </a:tc>
                <a:tc>
                  <a:txBody>
                    <a:bodyPr/>
                    <a:lstStyle/>
                    <a:p>
                      <a:pPr algn="l"/>
                      <a:r>
                        <a:rPr lang="en-US" sz="1200" dirty="0">
                          <a:solidFill>
                            <a:srgbClr val="0000FF"/>
                          </a:solidFill>
                          <a:highlight>
                            <a:srgbClr val="FFFF00"/>
                          </a:highlight>
                        </a:rPr>
                        <a:t>38</a:t>
                      </a:r>
                      <a:r>
                        <a:rPr lang="en-US" sz="1200" dirty="0">
                          <a:highlight>
                            <a:srgbClr val="FFFF00"/>
                          </a:highlight>
                        </a:rPr>
                        <a:t> - Washington, DC</a:t>
                      </a:r>
                    </a:p>
                  </a:txBody>
                  <a:tcPr/>
                </a:tc>
                <a:tc>
                  <a:txBody>
                    <a:bodyPr/>
                    <a:lstStyle/>
                    <a:p>
                      <a:pPr algn="r"/>
                      <a:r>
                        <a:rPr lang="en-US" sz="1200" dirty="0">
                          <a:solidFill>
                            <a:srgbClr val="C00000"/>
                          </a:solidFill>
                          <a:highlight>
                            <a:srgbClr val="FFFF00"/>
                          </a:highlight>
                        </a:rPr>
                        <a:t>-$956,129</a:t>
                      </a:r>
                    </a:p>
                  </a:txBody>
                  <a:tcPr/>
                </a:tc>
                <a:tc>
                  <a:txBody>
                    <a:bodyPr/>
                    <a:lstStyle/>
                    <a:p>
                      <a:pPr algn="r"/>
                      <a:r>
                        <a:rPr lang="en-US" sz="1200" dirty="0">
                          <a:highlight>
                            <a:srgbClr val="FFFF00"/>
                          </a:highlight>
                        </a:rPr>
                        <a:t>18,320</a:t>
                      </a:r>
                    </a:p>
                  </a:txBody>
                  <a:tcPr/>
                </a:tc>
                <a:extLst>
                  <a:ext uri="{0D108BD9-81ED-4DB2-BD59-A6C34878D82A}">
                    <a16:rowId xmlns:a16="http://schemas.microsoft.com/office/drawing/2014/main" val="2063480405"/>
                  </a:ext>
                </a:extLst>
              </a:tr>
            </a:tbl>
          </a:graphicData>
        </a:graphic>
      </p:graphicFrame>
      <p:graphicFrame>
        <p:nvGraphicFramePr>
          <p:cNvPr id="5" name="Table 4">
            <a:extLst>
              <a:ext uri="{FF2B5EF4-FFF2-40B4-BE49-F238E27FC236}">
                <a16:creationId xmlns:a16="http://schemas.microsoft.com/office/drawing/2014/main" id="{966A6447-EDE4-F5AB-79D1-97681A30256A}"/>
              </a:ext>
            </a:extLst>
          </p:cNvPr>
          <p:cNvGraphicFramePr>
            <a:graphicFrameLocks noGrp="1"/>
          </p:cNvGraphicFramePr>
          <p:nvPr>
            <p:extLst>
              <p:ext uri="{D42A27DB-BD31-4B8C-83A1-F6EECF244321}">
                <p14:modId xmlns:p14="http://schemas.microsoft.com/office/powerpoint/2010/main" val="4042329146"/>
              </p:ext>
            </p:extLst>
          </p:nvPr>
        </p:nvGraphicFramePr>
        <p:xfrm>
          <a:off x="5362083" y="355752"/>
          <a:ext cx="4282175" cy="1483360"/>
        </p:xfrm>
        <a:graphic>
          <a:graphicData uri="http://schemas.openxmlformats.org/drawingml/2006/table">
            <a:tbl>
              <a:tblPr firstRow="1" bandRow="1">
                <a:tableStyleId>{5C22544A-7EE6-4342-B048-85BDC9FD1C3A}</a:tableStyleId>
              </a:tblPr>
              <a:tblGrid>
                <a:gridCol w="602892">
                  <a:extLst>
                    <a:ext uri="{9D8B030D-6E8A-4147-A177-3AD203B41FA5}">
                      <a16:colId xmlns:a16="http://schemas.microsoft.com/office/drawing/2014/main" val="2507032667"/>
                    </a:ext>
                  </a:extLst>
                </a:gridCol>
                <a:gridCol w="1754230">
                  <a:extLst>
                    <a:ext uri="{9D8B030D-6E8A-4147-A177-3AD203B41FA5}">
                      <a16:colId xmlns:a16="http://schemas.microsoft.com/office/drawing/2014/main" val="3254971713"/>
                    </a:ext>
                  </a:extLst>
                </a:gridCol>
                <a:gridCol w="875899">
                  <a:extLst>
                    <a:ext uri="{9D8B030D-6E8A-4147-A177-3AD203B41FA5}">
                      <a16:colId xmlns:a16="http://schemas.microsoft.com/office/drawing/2014/main" val="1126275150"/>
                    </a:ext>
                  </a:extLst>
                </a:gridCol>
                <a:gridCol w="1049154">
                  <a:extLst>
                    <a:ext uri="{9D8B030D-6E8A-4147-A177-3AD203B41FA5}">
                      <a16:colId xmlns:a16="http://schemas.microsoft.com/office/drawing/2014/main" val="1563796135"/>
                    </a:ext>
                  </a:extLst>
                </a:gridCol>
              </a:tblGrid>
              <a:tr h="370840">
                <a:tc>
                  <a:txBody>
                    <a:bodyPr/>
                    <a:lstStyle/>
                    <a:p>
                      <a:pPr algn="ctr"/>
                      <a:r>
                        <a:rPr lang="en-US" sz="1200" b="0" dirty="0"/>
                        <a:t>Year</a:t>
                      </a:r>
                    </a:p>
                  </a:txBody>
                  <a:tcPr/>
                </a:tc>
                <a:tc>
                  <a:txBody>
                    <a:bodyPr/>
                    <a:lstStyle/>
                    <a:p>
                      <a:pPr algn="ctr"/>
                      <a:r>
                        <a:rPr lang="en-US" sz="1200" b="0" dirty="0"/>
                        <a:t>Europe Locations</a:t>
                      </a:r>
                    </a:p>
                  </a:txBody>
                  <a:tcPr/>
                </a:tc>
                <a:tc>
                  <a:txBody>
                    <a:bodyPr/>
                    <a:lstStyle/>
                    <a:p>
                      <a:pPr algn="ctr"/>
                      <a:r>
                        <a:rPr lang="en-US" sz="1200" b="0" dirty="0"/>
                        <a:t>Net</a:t>
                      </a:r>
                    </a:p>
                  </a:txBody>
                  <a:tcPr/>
                </a:tc>
                <a:tc>
                  <a:txBody>
                    <a:bodyPr/>
                    <a:lstStyle/>
                    <a:p>
                      <a:pPr algn="ctr"/>
                      <a:r>
                        <a:rPr lang="en-US" sz="1200" b="0" dirty="0"/>
                        <a:t>Registrations</a:t>
                      </a:r>
                    </a:p>
                  </a:txBody>
                  <a:tcPr/>
                </a:tc>
                <a:extLst>
                  <a:ext uri="{0D108BD9-81ED-4DB2-BD59-A6C34878D82A}">
                    <a16:rowId xmlns:a16="http://schemas.microsoft.com/office/drawing/2014/main" val="4186731530"/>
                  </a:ext>
                </a:extLst>
              </a:tr>
              <a:tr h="370840">
                <a:tc>
                  <a:txBody>
                    <a:bodyPr/>
                    <a:lstStyle/>
                    <a:p>
                      <a:pPr algn="ctr"/>
                      <a:r>
                        <a:rPr lang="en-US" sz="1200" dirty="0"/>
                        <a:t>1995</a:t>
                      </a:r>
                    </a:p>
                  </a:txBody>
                  <a:tcPr/>
                </a:tc>
                <a:tc>
                  <a:txBody>
                    <a:bodyPr/>
                    <a:lstStyle/>
                    <a:p>
                      <a:pPr algn="l"/>
                      <a:r>
                        <a:rPr lang="en-US" sz="1200" dirty="0">
                          <a:solidFill>
                            <a:srgbClr val="0000FF"/>
                          </a:solidFill>
                        </a:rPr>
                        <a:t>25</a:t>
                      </a:r>
                      <a:r>
                        <a:rPr lang="en-US" sz="1200" dirty="0"/>
                        <a:t> - Paris, France</a:t>
                      </a:r>
                    </a:p>
                  </a:txBody>
                  <a:tcPr/>
                </a:tc>
                <a:tc>
                  <a:txBody>
                    <a:bodyPr/>
                    <a:lstStyle/>
                    <a:p>
                      <a:pPr algn="r"/>
                      <a:r>
                        <a:rPr lang="en-US" sz="1200" dirty="0"/>
                        <a:t>$14,422</a:t>
                      </a:r>
                    </a:p>
                  </a:txBody>
                  <a:tcPr/>
                </a:tc>
                <a:tc>
                  <a:txBody>
                    <a:bodyPr/>
                    <a:lstStyle/>
                    <a:p>
                      <a:pPr algn="r"/>
                      <a:endParaRPr lang="en-US" sz="1200" dirty="0"/>
                    </a:p>
                  </a:txBody>
                  <a:tcPr/>
                </a:tc>
                <a:extLst>
                  <a:ext uri="{0D108BD9-81ED-4DB2-BD59-A6C34878D82A}">
                    <a16:rowId xmlns:a16="http://schemas.microsoft.com/office/drawing/2014/main" val="873643942"/>
                  </a:ext>
                </a:extLst>
              </a:tr>
              <a:tr h="370840">
                <a:tc>
                  <a:txBody>
                    <a:bodyPr/>
                    <a:lstStyle/>
                    <a:p>
                      <a:pPr algn="ctr"/>
                      <a:r>
                        <a:rPr lang="en-US" sz="1200" dirty="0"/>
                        <a:t>2009</a:t>
                      </a:r>
                    </a:p>
                  </a:txBody>
                  <a:tcPr/>
                </a:tc>
                <a:tc>
                  <a:txBody>
                    <a:bodyPr/>
                    <a:lstStyle/>
                    <a:p>
                      <a:pPr algn="l"/>
                      <a:r>
                        <a:rPr lang="en-US" sz="1200" dirty="0">
                          <a:solidFill>
                            <a:srgbClr val="0000FF"/>
                          </a:solidFill>
                        </a:rPr>
                        <a:t>33</a:t>
                      </a:r>
                      <a:r>
                        <a:rPr lang="en-US" sz="1200" dirty="0"/>
                        <a:t> - Barcelona, Spain</a:t>
                      </a:r>
                    </a:p>
                  </a:txBody>
                  <a:tcPr/>
                </a:tc>
                <a:tc>
                  <a:txBody>
                    <a:bodyPr/>
                    <a:lstStyle/>
                    <a:p>
                      <a:pPr algn="r"/>
                      <a:r>
                        <a:rPr lang="en-US" sz="1200" dirty="0">
                          <a:solidFill>
                            <a:srgbClr val="C00000"/>
                          </a:solidFill>
                        </a:rPr>
                        <a:t>-$212,895</a:t>
                      </a:r>
                    </a:p>
                  </a:txBody>
                  <a:tcPr/>
                </a:tc>
                <a:tc>
                  <a:txBody>
                    <a:bodyPr/>
                    <a:lstStyle/>
                    <a:p>
                      <a:pPr algn="r"/>
                      <a:r>
                        <a:rPr lang="en-US" sz="1200" dirty="0"/>
                        <a:t>5,500</a:t>
                      </a:r>
                    </a:p>
                  </a:txBody>
                  <a:tcPr/>
                </a:tc>
                <a:extLst>
                  <a:ext uri="{0D108BD9-81ED-4DB2-BD59-A6C34878D82A}">
                    <a16:rowId xmlns:a16="http://schemas.microsoft.com/office/drawing/2014/main" val="773115805"/>
                  </a:ext>
                </a:extLst>
              </a:tr>
              <a:tr h="370840">
                <a:tc>
                  <a:txBody>
                    <a:bodyPr/>
                    <a:lstStyle/>
                    <a:p>
                      <a:pPr algn="ctr"/>
                      <a:r>
                        <a:rPr lang="en-US" sz="1200" dirty="0"/>
                        <a:t>2028</a:t>
                      </a:r>
                    </a:p>
                  </a:txBody>
                  <a:tcPr/>
                </a:tc>
                <a:tc>
                  <a:txBody>
                    <a:bodyPr/>
                    <a:lstStyle/>
                    <a:p>
                      <a:pPr algn="l"/>
                      <a:r>
                        <a:rPr lang="en-US" sz="1200" dirty="0">
                          <a:solidFill>
                            <a:srgbClr val="0000FF"/>
                          </a:solidFill>
                        </a:rPr>
                        <a:t>39</a:t>
                      </a:r>
                      <a:r>
                        <a:rPr lang="en-US" sz="1200" dirty="0"/>
                        <a:t> – Europe (TBD) – </a:t>
                      </a:r>
                      <a:r>
                        <a:rPr lang="en-US" sz="1200" dirty="0">
                          <a:solidFill>
                            <a:srgbClr val="0000FF"/>
                          </a:solidFill>
                        </a:rPr>
                        <a:t>75 Yrs.</a:t>
                      </a:r>
                    </a:p>
                  </a:txBody>
                  <a:tcPr/>
                </a:tc>
                <a:tc>
                  <a:txBody>
                    <a:bodyPr/>
                    <a:lstStyle/>
                    <a:p>
                      <a:pPr algn="r"/>
                      <a:endParaRPr lang="en-US" sz="1200" dirty="0">
                        <a:solidFill>
                          <a:srgbClr val="C00000"/>
                        </a:solidFill>
                      </a:endParaRPr>
                    </a:p>
                  </a:txBody>
                  <a:tcPr/>
                </a:tc>
                <a:tc>
                  <a:txBody>
                    <a:bodyPr/>
                    <a:lstStyle/>
                    <a:p>
                      <a:pPr algn="r"/>
                      <a:endParaRPr lang="en-US" sz="1200" dirty="0"/>
                    </a:p>
                  </a:txBody>
                  <a:tcPr/>
                </a:tc>
                <a:extLst>
                  <a:ext uri="{0D108BD9-81ED-4DB2-BD59-A6C34878D82A}">
                    <a16:rowId xmlns:a16="http://schemas.microsoft.com/office/drawing/2014/main" val="3761177633"/>
                  </a:ext>
                </a:extLst>
              </a:tr>
            </a:tbl>
          </a:graphicData>
        </a:graphic>
      </p:graphicFrame>
      <p:graphicFrame>
        <p:nvGraphicFramePr>
          <p:cNvPr id="6" name="Table 5">
            <a:extLst>
              <a:ext uri="{FF2B5EF4-FFF2-40B4-BE49-F238E27FC236}">
                <a16:creationId xmlns:a16="http://schemas.microsoft.com/office/drawing/2014/main" id="{27C4BE11-EF54-E724-B9DD-7EA50747E546}"/>
              </a:ext>
            </a:extLst>
          </p:cNvPr>
          <p:cNvGraphicFramePr>
            <a:graphicFrameLocks noGrp="1"/>
          </p:cNvGraphicFramePr>
          <p:nvPr>
            <p:extLst>
              <p:ext uri="{D42A27DB-BD31-4B8C-83A1-F6EECF244321}">
                <p14:modId xmlns:p14="http://schemas.microsoft.com/office/powerpoint/2010/main" val="1946169203"/>
              </p:ext>
            </p:extLst>
          </p:nvPr>
        </p:nvGraphicFramePr>
        <p:xfrm>
          <a:off x="615218" y="5319854"/>
          <a:ext cx="4282175" cy="1198880"/>
        </p:xfrm>
        <a:graphic>
          <a:graphicData uri="http://schemas.openxmlformats.org/drawingml/2006/table">
            <a:tbl>
              <a:tblPr firstRow="1" bandRow="1">
                <a:tableStyleId>{5C22544A-7EE6-4342-B048-85BDC9FD1C3A}</a:tableStyleId>
              </a:tblPr>
              <a:tblGrid>
                <a:gridCol w="530193">
                  <a:extLst>
                    <a:ext uri="{9D8B030D-6E8A-4147-A177-3AD203B41FA5}">
                      <a16:colId xmlns:a16="http://schemas.microsoft.com/office/drawing/2014/main" val="2507032667"/>
                    </a:ext>
                  </a:extLst>
                </a:gridCol>
                <a:gridCol w="1961044">
                  <a:extLst>
                    <a:ext uri="{9D8B030D-6E8A-4147-A177-3AD203B41FA5}">
                      <a16:colId xmlns:a16="http://schemas.microsoft.com/office/drawing/2014/main" val="3254971713"/>
                    </a:ext>
                  </a:extLst>
                </a:gridCol>
                <a:gridCol w="826718">
                  <a:extLst>
                    <a:ext uri="{9D8B030D-6E8A-4147-A177-3AD203B41FA5}">
                      <a16:colId xmlns:a16="http://schemas.microsoft.com/office/drawing/2014/main" val="1126275150"/>
                    </a:ext>
                  </a:extLst>
                </a:gridCol>
                <a:gridCol w="964220">
                  <a:extLst>
                    <a:ext uri="{9D8B030D-6E8A-4147-A177-3AD203B41FA5}">
                      <a16:colId xmlns:a16="http://schemas.microsoft.com/office/drawing/2014/main" val="1563796135"/>
                    </a:ext>
                  </a:extLst>
                </a:gridCol>
              </a:tblGrid>
              <a:tr h="370840">
                <a:tc>
                  <a:txBody>
                    <a:bodyPr/>
                    <a:lstStyle/>
                    <a:p>
                      <a:pPr algn="ctr"/>
                      <a:r>
                        <a:rPr lang="en-US" sz="1200" b="0" dirty="0"/>
                        <a:t>Year</a:t>
                      </a:r>
                    </a:p>
                  </a:txBody>
                  <a:tcPr/>
                </a:tc>
                <a:tc>
                  <a:txBody>
                    <a:bodyPr/>
                    <a:lstStyle/>
                    <a:p>
                      <a:pPr algn="ctr"/>
                      <a:r>
                        <a:rPr lang="en-US" sz="1200" b="0" dirty="0"/>
                        <a:t>Central | S. American Locations</a:t>
                      </a:r>
                    </a:p>
                  </a:txBody>
                  <a:tcPr/>
                </a:tc>
                <a:tc>
                  <a:txBody>
                    <a:bodyPr/>
                    <a:lstStyle/>
                    <a:p>
                      <a:pPr algn="ctr"/>
                      <a:r>
                        <a:rPr lang="en-US" sz="1200" b="0" dirty="0"/>
                        <a:t>Net</a:t>
                      </a:r>
                    </a:p>
                  </a:txBody>
                  <a:tcPr/>
                </a:tc>
                <a:tc>
                  <a:txBody>
                    <a:bodyPr/>
                    <a:lstStyle/>
                    <a:p>
                      <a:pPr algn="ctr"/>
                      <a:r>
                        <a:rPr lang="en-US" sz="1200" b="0" dirty="0"/>
                        <a:t>Registrations</a:t>
                      </a:r>
                    </a:p>
                  </a:txBody>
                  <a:tcPr/>
                </a:tc>
                <a:extLst>
                  <a:ext uri="{0D108BD9-81ED-4DB2-BD59-A6C34878D82A}">
                    <a16:rowId xmlns:a16="http://schemas.microsoft.com/office/drawing/2014/main" val="4186731530"/>
                  </a:ext>
                </a:extLst>
              </a:tr>
              <a:tr h="370840">
                <a:tc>
                  <a:txBody>
                    <a:bodyPr/>
                    <a:lstStyle/>
                    <a:p>
                      <a:pPr algn="ctr"/>
                      <a:r>
                        <a:rPr lang="en-US" sz="1200" dirty="0"/>
                        <a:t>2000</a:t>
                      </a:r>
                    </a:p>
                  </a:txBody>
                  <a:tcPr/>
                </a:tc>
                <a:tc>
                  <a:txBody>
                    <a:bodyPr/>
                    <a:lstStyle/>
                    <a:p>
                      <a:pPr algn="l"/>
                      <a:r>
                        <a:rPr lang="en-US" sz="1200" dirty="0">
                          <a:solidFill>
                            <a:srgbClr val="0000FF"/>
                          </a:solidFill>
                        </a:rPr>
                        <a:t>28</a:t>
                      </a:r>
                      <a:r>
                        <a:rPr lang="en-US" sz="1200" dirty="0"/>
                        <a:t> - Cartegena de Indias, Columbia</a:t>
                      </a:r>
                    </a:p>
                  </a:txBody>
                  <a:tcPr/>
                </a:tc>
                <a:tc>
                  <a:txBody>
                    <a:bodyPr/>
                    <a:lstStyle/>
                    <a:p>
                      <a:pPr algn="r"/>
                      <a:r>
                        <a:rPr lang="en-US" sz="1200" dirty="0">
                          <a:solidFill>
                            <a:srgbClr val="C00000"/>
                          </a:solidFill>
                        </a:rPr>
                        <a:t>-$41,095</a:t>
                      </a:r>
                    </a:p>
                  </a:txBody>
                  <a:tcPr/>
                </a:tc>
                <a:tc>
                  <a:txBody>
                    <a:bodyPr/>
                    <a:lstStyle/>
                    <a:p>
                      <a:pPr algn="r"/>
                      <a:r>
                        <a:rPr lang="en-US" sz="1200" dirty="0"/>
                        <a:t>Over 1,400</a:t>
                      </a:r>
                    </a:p>
                  </a:txBody>
                  <a:tcPr/>
                </a:tc>
                <a:extLst>
                  <a:ext uri="{0D108BD9-81ED-4DB2-BD59-A6C34878D82A}">
                    <a16:rowId xmlns:a16="http://schemas.microsoft.com/office/drawing/2014/main" val="873643942"/>
                  </a:ext>
                </a:extLst>
              </a:tr>
              <a:tr h="370840">
                <a:tc>
                  <a:txBody>
                    <a:bodyPr/>
                    <a:lstStyle/>
                    <a:p>
                      <a:pPr algn="ctr"/>
                      <a:r>
                        <a:rPr lang="en-US" sz="1200" dirty="0"/>
                        <a:t>2015</a:t>
                      </a:r>
                    </a:p>
                  </a:txBody>
                  <a:tcPr/>
                </a:tc>
                <a:tc>
                  <a:txBody>
                    <a:bodyPr/>
                    <a:lstStyle/>
                    <a:p>
                      <a:pPr algn="l"/>
                      <a:r>
                        <a:rPr lang="en-US" sz="1200" dirty="0">
                          <a:solidFill>
                            <a:srgbClr val="0000FF"/>
                          </a:solidFill>
                        </a:rPr>
                        <a:t>36</a:t>
                      </a:r>
                      <a:r>
                        <a:rPr lang="en-US" sz="1200" dirty="0"/>
                        <a:t> - Rio de Janeiro, Brazil</a:t>
                      </a:r>
                    </a:p>
                  </a:txBody>
                  <a:tcPr/>
                </a:tc>
                <a:tc>
                  <a:txBody>
                    <a:bodyPr/>
                    <a:lstStyle/>
                    <a:p>
                      <a:pPr algn="r"/>
                      <a:r>
                        <a:rPr lang="en-US" sz="1200" dirty="0">
                          <a:solidFill>
                            <a:srgbClr val="C00000"/>
                          </a:solidFill>
                        </a:rPr>
                        <a:t>-$384,710</a:t>
                      </a:r>
                    </a:p>
                  </a:txBody>
                  <a:tcPr/>
                </a:tc>
                <a:tc>
                  <a:txBody>
                    <a:bodyPr/>
                    <a:lstStyle/>
                    <a:p>
                      <a:pPr algn="r"/>
                      <a:r>
                        <a:rPr lang="en-US" sz="1200" dirty="0"/>
                        <a:t>Less – 3,000</a:t>
                      </a:r>
                    </a:p>
                  </a:txBody>
                  <a:tcPr/>
                </a:tc>
                <a:extLst>
                  <a:ext uri="{0D108BD9-81ED-4DB2-BD59-A6C34878D82A}">
                    <a16:rowId xmlns:a16="http://schemas.microsoft.com/office/drawing/2014/main" val="773115805"/>
                  </a:ext>
                </a:extLst>
              </a:tr>
            </a:tbl>
          </a:graphicData>
        </a:graphic>
      </p:graphicFrame>
      <p:cxnSp>
        <p:nvCxnSpPr>
          <p:cNvPr id="8" name="Straight Connector 7">
            <a:extLst>
              <a:ext uri="{FF2B5EF4-FFF2-40B4-BE49-F238E27FC236}">
                <a16:creationId xmlns:a16="http://schemas.microsoft.com/office/drawing/2014/main" id="{7F663469-3008-FD11-4B77-18356F088859}"/>
              </a:ext>
            </a:extLst>
          </p:cNvPr>
          <p:cNvCxnSpPr/>
          <p:nvPr/>
        </p:nvCxnSpPr>
        <p:spPr>
          <a:xfrm>
            <a:off x="5139891" y="5579736"/>
            <a:ext cx="0" cy="736283"/>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3847968-5D67-6337-DEA0-F8DC20E434E2}"/>
              </a:ext>
            </a:extLst>
          </p:cNvPr>
          <p:cNvCxnSpPr/>
          <p:nvPr/>
        </p:nvCxnSpPr>
        <p:spPr>
          <a:xfrm>
            <a:off x="5207268" y="5998385"/>
            <a:ext cx="308008"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CF16D61-9AB8-787E-06EF-2B7F038983FB}"/>
              </a:ext>
            </a:extLst>
          </p:cNvPr>
          <p:cNvCxnSpPr/>
          <p:nvPr/>
        </p:nvCxnSpPr>
        <p:spPr>
          <a:xfrm flipH="1">
            <a:off x="5496026" y="5309363"/>
            <a:ext cx="1636295" cy="67853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40BFC1-B930-A439-49EB-4F356383221A}"/>
              </a:ext>
            </a:extLst>
          </p:cNvPr>
          <p:cNvCxnSpPr>
            <a:cxnSpLocks/>
          </p:cNvCxnSpPr>
          <p:nvPr/>
        </p:nvCxnSpPr>
        <p:spPr>
          <a:xfrm>
            <a:off x="9796922" y="592234"/>
            <a:ext cx="0" cy="1023624"/>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711259-CAA0-8F83-8B52-A83F8709203C}"/>
              </a:ext>
            </a:extLst>
          </p:cNvPr>
          <p:cNvCxnSpPr>
            <a:cxnSpLocks/>
          </p:cNvCxnSpPr>
          <p:nvPr/>
        </p:nvCxnSpPr>
        <p:spPr>
          <a:xfrm flipV="1">
            <a:off x="9864299" y="1001258"/>
            <a:ext cx="769235" cy="9625"/>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B0EB154-9805-7C07-0DD4-1E291CF19DB9}"/>
              </a:ext>
            </a:extLst>
          </p:cNvPr>
          <p:cNvCxnSpPr>
            <a:cxnSpLocks/>
          </p:cNvCxnSpPr>
          <p:nvPr/>
        </p:nvCxnSpPr>
        <p:spPr>
          <a:xfrm flipV="1">
            <a:off x="8959755" y="980786"/>
            <a:ext cx="1666955" cy="2164929"/>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C543276-1A0F-C25A-2AD1-C6400F7657B5}"/>
              </a:ext>
            </a:extLst>
          </p:cNvPr>
          <p:cNvCxnSpPr>
            <a:cxnSpLocks/>
          </p:cNvCxnSpPr>
          <p:nvPr/>
        </p:nvCxnSpPr>
        <p:spPr>
          <a:xfrm>
            <a:off x="5139891" y="1182144"/>
            <a:ext cx="0" cy="3457575"/>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18E8A51-ABC3-DD48-514A-2C198F2A6E32}"/>
              </a:ext>
            </a:extLst>
          </p:cNvPr>
          <p:cNvCxnSpPr/>
          <p:nvPr/>
        </p:nvCxnSpPr>
        <p:spPr>
          <a:xfrm>
            <a:off x="5207268" y="2617010"/>
            <a:ext cx="308008"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1887256-656E-D081-C552-211E3C6324A5}"/>
              </a:ext>
            </a:extLst>
          </p:cNvPr>
          <p:cNvCxnSpPr>
            <a:cxnSpLocks/>
          </p:cNvCxnSpPr>
          <p:nvPr/>
        </p:nvCxnSpPr>
        <p:spPr>
          <a:xfrm flipH="1" flipV="1">
            <a:off x="5496126" y="2607385"/>
            <a:ext cx="695124" cy="632159"/>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284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map of the world with numbers&#10;&#10;Description automatically generated">
            <a:extLst>
              <a:ext uri="{FF2B5EF4-FFF2-40B4-BE49-F238E27FC236}">
                <a16:creationId xmlns:a16="http://schemas.microsoft.com/office/drawing/2014/main" id="{F08021D2-56FA-BCFB-DDD6-74F96515F49C}"/>
              </a:ext>
            </a:extLst>
          </p:cNvPr>
          <p:cNvPicPr>
            <a:picLocks/>
          </p:cNvPicPr>
          <p:nvPr/>
        </p:nvPicPr>
        <p:blipFill>
          <a:blip r:embed="rId3"/>
          <a:stretch>
            <a:fillRect/>
          </a:stretch>
        </p:blipFill>
        <p:spPr>
          <a:xfrm>
            <a:off x="4509264" y="2259306"/>
            <a:ext cx="7040880" cy="3474720"/>
          </a:xfrm>
          <a:prstGeom prst="rect">
            <a:avLst/>
          </a:prstGeom>
        </p:spPr>
      </p:pic>
      <p:sp>
        <p:nvSpPr>
          <p:cNvPr id="3" name="Text Placeholder 2">
            <a:extLst>
              <a:ext uri="{FF2B5EF4-FFF2-40B4-BE49-F238E27FC236}">
                <a16:creationId xmlns:a16="http://schemas.microsoft.com/office/drawing/2014/main" id="{BDDF694F-6DEC-54D5-BC11-4424B3D8B648}"/>
              </a:ext>
            </a:extLst>
          </p:cNvPr>
          <p:cNvSpPr txBox="1">
            <a:spLocks/>
          </p:cNvSpPr>
          <p:nvPr/>
        </p:nvSpPr>
        <p:spPr>
          <a:xfrm>
            <a:off x="4296579" y="1659383"/>
            <a:ext cx="7300422" cy="489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1600"/>
              </a:spcBef>
              <a:buNone/>
            </a:pPr>
            <a:r>
              <a:rPr lang="en-US" sz="2600" dirty="0">
                <a:solidFill>
                  <a:srgbClr val="572528"/>
                </a:solidFill>
                <a:latin typeface="+mn-lt"/>
              </a:rPr>
              <a:t>World Convention of NA 38 - Pre-registrations by Countries</a:t>
            </a:r>
          </a:p>
        </p:txBody>
      </p:sp>
      <p:sp>
        <p:nvSpPr>
          <p:cNvPr id="2" name="Text Placeholder 2">
            <a:extLst>
              <a:ext uri="{FF2B5EF4-FFF2-40B4-BE49-F238E27FC236}">
                <a16:creationId xmlns:a16="http://schemas.microsoft.com/office/drawing/2014/main" id="{86D897CF-BDD4-40EB-A724-BF3991B817F0}"/>
              </a:ext>
            </a:extLst>
          </p:cNvPr>
          <p:cNvSpPr txBox="1">
            <a:spLocks/>
          </p:cNvSpPr>
          <p:nvPr/>
        </p:nvSpPr>
        <p:spPr>
          <a:xfrm>
            <a:off x="654947" y="5798088"/>
            <a:ext cx="11009228" cy="8363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1600"/>
              </a:spcBef>
              <a:buNone/>
            </a:pPr>
            <a:r>
              <a:rPr lang="en-US" sz="2400" dirty="0">
                <a:solidFill>
                  <a:srgbClr val="0000FF"/>
                </a:solidFill>
                <a:latin typeface="+mn-lt"/>
              </a:rPr>
              <a:t>The majority of the 3,616 responding ranked costs of travel and other financial factors, as well as location, as the highest influencers on their decision on whether to attend.</a:t>
            </a:r>
          </a:p>
        </p:txBody>
      </p:sp>
      <p:pic>
        <p:nvPicPr>
          <p:cNvPr id="4" name="Picture 3" descr="A sphere with many flags&#10;&#10;AI-generated content may be incorrect.">
            <a:extLst>
              <a:ext uri="{FF2B5EF4-FFF2-40B4-BE49-F238E27FC236}">
                <a16:creationId xmlns:a16="http://schemas.microsoft.com/office/drawing/2014/main" id="{4FC401B7-781C-D229-AADB-90A5C3B82F2B}"/>
              </a:ext>
            </a:extLst>
          </p:cNvPr>
          <p:cNvPicPr>
            <a:picLocks noChangeAspect="1"/>
          </p:cNvPicPr>
          <p:nvPr/>
        </p:nvPicPr>
        <p:blipFill>
          <a:blip r:embed="rId4"/>
          <a:stretch>
            <a:fillRect/>
          </a:stretch>
        </p:blipFill>
        <p:spPr>
          <a:xfrm>
            <a:off x="360284" y="1598178"/>
            <a:ext cx="3558278" cy="3566160"/>
          </a:xfrm>
          <a:prstGeom prst="rect">
            <a:avLst/>
          </a:prstGeom>
        </p:spPr>
      </p:pic>
      <p:pic>
        <p:nvPicPr>
          <p:cNvPr id="6" name="Picture 5" descr="A red and white sign with white text&#10;&#10;AI-generated content may be incorrect.">
            <a:extLst>
              <a:ext uri="{FF2B5EF4-FFF2-40B4-BE49-F238E27FC236}">
                <a16:creationId xmlns:a16="http://schemas.microsoft.com/office/drawing/2014/main" id="{0CC1C544-F79D-FB6C-310A-197B9C9FAF4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21090796">
            <a:off x="1141348" y="2342379"/>
            <a:ext cx="1968250" cy="1920240"/>
          </a:xfrm>
          <a:prstGeom prst="rect">
            <a:avLst/>
          </a:prstGeom>
        </p:spPr>
      </p:pic>
      <p:sp>
        <p:nvSpPr>
          <p:cNvPr id="7" name="TextBox 6">
            <a:extLst>
              <a:ext uri="{FF2B5EF4-FFF2-40B4-BE49-F238E27FC236}">
                <a16:creationId xmlns:a16="http://schemas.microsoft.com/office/drawing/2014/main" id="{9D3703B1-44E4-5DD7-4E74-94091A20E089}"/>
              </a:ext>
            </a:extLst>
          </p:cNvPr>
          <p:cNvSpPr txBox="1"/>
          <p:nvPr/>
        </p:nvSpPr>
        <p:spPr>
          <a:xfrm>
            <a:off x="602654" y="554727"/>
            <a:ext cx="11061521" cy="892552"/>
          </a:xfrm>
          <a:prstGeom prst="rect">
            <a:avLst/>
          </a:prstGeom>
          <a:noFill/>
        </p:spPr>
        <p:txBody>
          <a:bodyPr wrap="square" rtlCol="0">
            <a:spAutoFit/>
          </a:bodyPr>
          <a:lstStyle/>
          <a:p>
            <a:pPr algn="just"/>
            <a:r>
              <a:rPr lang="en-US" sz="2600" dirty="0">
                <a:solidFill>
                  <a:srgbClr val="572528"/>
                </a:solidFill>
              </a:rPr>
              <a:t>… travel and health concerns … entwined with the strain on financial and human resources of NA made cancelling the Australia convention the most responsible action.</a:t>
            </a:r>
          </a:p>
        </p:txBody>
      </p:sp>
    </p:spTree>
    <p:extLst>
      <p:ext uri="{BB962C8B-B14F-4D97-AF65-F5344CB8AC3E}">
        <p14:creationId xmlns:p14="http://schemas.microsoft.com/office/powerpoint/2010/main" val="49916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ster with text and numbers&#10;&#10;Description automatically generated with medium confidence">
            <a:extLst>
              <a:ext uri="{FF2B5EF4-FFF2-40B4-BE49-F238E27FC236}">
                <a16:creationId xmlns:a16="http://schemas.microsoft.com/office/drawing/2014/main" id="{6433CFD2-9D2E-1A38-9F24-30CFB92CA426}"/>
              </a:ext>
            </a:extLst>
          </p:cNvPr>
          <p:cNvPicPr>
            <a:picLocks noChangeAspect="1"/>
          </p:cNvPicPr>
          <p:nvPr/>
        </p:nvPicPr>
        <p:blipFill>
          <a:blip r:embed="rId3"/>
          <a:stretch>
            <a:fillRect/>
          </a:stretch>
        </p:blipFill>
        <p:spPr>
          <a:xfrm>
            <a:off x="1" y="7776"/>
            <a:ext cx="12205854" cy="6850224"/>
          </a:xfrm>
          <a:prstGeom prst="rect">
            <a:avLst/>
          </a:prstGeom>
        </p:spPr>
      </p:pic>
    </p:spTree>
    <p:extLst>
      <p:ext uri="{BB962C8B-B14F-4D97-AF65-F5344CB8AC3E}">
        <p14:creationId xmlns:p14="http://schemas.microsoft.com/office/powerpoint/2010/main" val="1651714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565FDA-2B4C-AABF-7ECE-CBF9DCE978A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F74B0D2-E90B-FCAC-1319-D4BE69B31460}"/>
              </a:ext>
            </a:extLst>
          </p:cNvPr>
          <p:cNvSpPr txBox="1">
            <a:spLocks/>
          </p:cNvSpPr>
          <p:nvPr/>
        </p:nvSpPr>
        <p:spPr>
          <a:xfrm>
            <a:off x="488154" y="2309416"/>
            <a:ext cx="11104524" cy="3626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spcAft>
                <a:spcPts val="400"/>
              </a:spcAft>
              <a:buFont typeface="Wingdings" panose="05000000000000000000" pitchFamily="2" charset="2"/>
              <a:buChar char="v"/>
            </a:pPr>
            <a:r>
              <a:rPr lang="en-US" sz="3000" b="0" dirty="0">
                <a:solidFill>
                  <a:srgbClr val="572528"/>
                </a:solidFill>
                <a:latin typeface="+mn-lt"/>
              </a:rPr>
              <a:t>Overall event expenses, especially audio | video production expenses;</a:t>
            </a:r>
          </a:p>
          <a:p>
            <a:pPr marL="457200" indent="-457200" algn="just">
              <a:lnSpc>
                <a:spcPct val="100000"/>
              </a:lnSpc>
              <a:spcBef>
                <a:spcPts val="0"/>
              </a:spcBef>
              <a:spcAft>
                <a:spcPts val="400"/>
              </a:spcAft>
              <a:buFont typeface="Wingdings" panose="05000000000000000000" pitchFamily="2" charset="2"/>
              <a:buChar char="v"/>
            </a:pPr>
            <a:r>
              <a:rPr lang="en-US" sz="3000" b="0" dirty="0">
                <a:solidFill>
                  <a:srgbClr val="572528"/>
                </a:solidFill>
                <a:latin typeface="+mn-lt"/>
              </a:rPr>
              <a:t>The rising costs and increasing complexities of international travel; and</a:t>
            </a:r>
          </a:p>
          <a:p>
            <a:pPr marL="457200" indent="-457200" algn="just">
              <a:lnSpc>
                <a:spcPct val="100000"/>
              </a:lnSpc>
              <a:spcBef>
                <a:spcPts val="0"/>
              </a:spcBef>
              <a:spcAft>
                <a:spcPts val="400"/>
              </a:spcAft>
              <a:buFont typeface="Wingdings" panose="05000000000000000000" pitchFamily="2" charset="2"/>
              <a:buChar char="v"/>
            </a:pPr>
            <a:r>
              <a:rPr lang="en-US" sz="3000" b="0" dirty="0">
                <a:solidFill>
                  <a:srgbClr val="572528"/>
                </a:solidFill>
                <a:latin typeface="+mn-lt"/>
              </a:rPr>
              <a:t>Global political and economic climates, etc.</a:t>
            </a:r>
          </a:p>
          <a:p>
            <a:pPr marL="0" indent="0" algn="just">
              <a:lnSpc>
                <a:spcPct val="100000"/>
              </a:lnSpc>
              <a:spcBef>
                <a:spcPts val="0"/>
              </a:spcBef>
              <a:spcAft>
                <a:spcPts val="400"/>
              </a:spcAft>
              <a:buNone/>
            </a:pPr>
            <a:endParaRPr lang="en-US" sz="1400" b="0" dirty="0">
              <a:solidFill>
                <a:srgbClr val="572528"/>
              </a:solidFill>
              <a:latin typeface="+mn-lt"/>
            </a:endParaRPr>
          </a:p>
          <a:p>
            <a:pPr marL="0" indent="0" algn="just">
              <a:lnSpc>
                <a:spcPct val="100000"/>
              </a:lnSpc>
              <a:spcBef>
                <a:spcPts val="0"/>
              </a:spcBef>
              <a:spcAft>
                <a:spcPts val="400"/>
              </a:spcAft>
              <a:buNone/>
            </a:pPr>
            <a:r>
              <a:rPr lang="en-US" sz="3000" b="0" dirty="0">
                <a:solidFill>
                  <a:srgbClr val="572528"/>
                </a:solidFill>
                <a:latin typeface="+mn-lt"/>
              </a:rPr>
              <a:t>The World Board was able to reach consensus on the idea of … a revenue-neutral event … … keeping in mind prior comfort … if Conventions provide </a:t>
            </a:r>
            <a:r>
              <a:rPr lang="en-US" sz="3000" b="0" dirty="0">
                <a:solidFill>
                  <a:srgbClr val="0000FF"/>
                </a:solidFill>
                <a:latin typeface="+mn-lt"/>
              </a:rPr>
              <a:t>Public Relations</a:t>
            </a:r>
            <a:r>
              <a:rPr lang="en-US" sz="3000" b="0" dirty="0">
                <a:solidFill>
                  <a:srgbClr val="572528"/>
                </a:solidFill>
                <a:latin typeface="+mn-lt"/>
              </a:rPr>
              <a:t> or </a:t>
            </a:r>
            <a:r>
              <a:rPr lang="en-US" sz="3000" b="0" dirty="0">
                <a:solidFill>
                  <a:srgbClr val="0000FF"/>
                </a:solidFill>
                <a:latin typeface="+mn-lt"/>
              </a:rPr>
              <a:t>Fellowship Development</a:t>
            </a:r>
            <a:r>
              <a:rPr lang="en-US" sz="3000" b="0" dirty="0">
                <a:solidFill>
                  <a:srgbClr val="572528"/>
                </a:solidFill>
                <a:latin typeface="+mn-lt"/>
              </a:rPr>
              <a:t> opportunities that are impactful to the community.</a:t>
            </a:r>
          </a:p>
        </p:txBody>
      </p:sp>
      <p:sp>
        <p:nvSpPr>
          <p:cNvPr id="5" name="Title 1">
            <a:extLst>
              <a:ext uri="{FF2B5EF4-FFF2-40B4-BE49-F238E27FC236}">
                <a16:creationId xmlns:a16="http://schemas.microsoft.com/office/drawing/2014/main" id="{46DA812E-03AB-1E02-F8E7-F58E4696DB7A}"/>
              </a:ext>
            </a:extLst>
          </p:cNvPr>
          <p:cNvSpPr txBox="1">
            <a:spLocks/>
          </p:cNvSpPr>
          <p:nvPr/>
        </p:nvSpPr>
        <p:spPr>
          <a:xfrm>
            <a:off x="445622" y="510558"/>
            <a:ext cx="10987561" cy="68444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600" dirty="0">
                <a:solidFill>
                  <a:srgbClr val="572528"/>
                </a:solidFill>
                <a:latin typeface="+mn-lt"/>
              </a:rPr>
              <a:t> Some of the Factors Considered …</a:t>
            </a:r>
          </a:p>
        </p:txBody>
      </p:sp>
      <p:pic>
        <p:nvPicPr>
          <p:cNvPr id="8" name="Picture 7" descr="A yellow emoji with glasses&#10;&#10;AI-generated content may be incorrect.">
            <a:extLst>
              <a:ext uri="{FF2B5EF4-FFF2-40B4-BE49-F238E27FC236}">
                <a16:creationId xmlns:a16="http://schemas.microsoft.com/office/drawing/2014/main" id="{D8088B6C-6BB2-7054-A7F8-C5AC05E9C9DA}"/>
              </a:ext>
            </a:extLst>
          </p:cNvPr>
          <p:cNvPicPr>
            <a:picLocks noChangeAspect="1"/>
          </p:cNvPicPr>
          <p:nvPr/>
        </p:nvPicPr>
        <p:blipFill>
          <a:blip r:embed="rId3"/>
          <a:stretch>
            <a:fillRect/>
          </a:stretch>
        </p:blipFill>
        <p:spPr>
          <a:xfrm>
            <a:off x="9725127" y="523637"/>
            <a:ext cx="1828800" cy="1828800"/>
          </a:xfrm>
          <a:prstGeom prst="rect">
            <a:avLst/>
          </a:prstGeom>
        </p:spPr>
      </p:pic>
      <p:sp>
        <p:nvSpPr>
          <p:cNvPr id="9" name="TextBox 8">
            <a:extLst>
              <a:ext uri="{FF2B5EF4-FFF2-40B4-BE49-F238E27FC236}">
                <a16:creationId xmlns:a16="http://schemas.microsoft.com/office/drawing/2014/main" id="{C80C1640-6C33-2D79-DC70-7A84E813F0C4}"/>
              </a:ext>
            </a:extLst>
          </p:cNvPr>
          <p:cNvSpPr txBox="1"/>
          <p:nvPr/>
        </p:nvSpPr>
        <p:spPr>
          <a:xfrm>
            <a:off x="520995" y="1194512"/>
            <a:ext cx="8973879" cy="1015663"/>
          </a:xfrm>
          <a:prstGeom prst="rect">
            <a:avLst/>
          </a:prstGeom>
          <a:noFill/>
        </p:spPr>
        <p:txBody>
          <a:bodyPr wrap="square" rtlCol="0">
            <a:spAutoFit/>
          </a:bodyPr>
          <a:lstStyle/>
          <a:p>
            <a:pPr algn="just"/>
            <a:r>
              <a:rPr lang="en-US" sz="3000" dirty="0">
                <a:solidFill>
                  <a:srgbClr val="572528"/>
                </a:solidFill>
              </a:rPr>
              <a:t>Many factors brought the World Board to their decision to offer Motion #3:</a:t>
            </a:r>
          </a:p>
        </p:txBody>
      </p:sp>
      <p:sp>
        <p:nvSpPr>
          <p:cNvPr id="11" name="TextBox 10">
            <a:extLst>
              <a:ext uri="{FF2B5EF4-FFF2-40B4-BE49-F238E27FC236}">
                <a16:creationId xmlns:a16="http://schemas.microsoft.com/office/drawing/2014/main" id="{34DEF594-588A-72FE-0B3C-AE092DD3CF3D}"/>
              </a:ext>
            </a:extLst>
          </p:cNvPr>
          <p:cNvSpPr txBox="1"/>
          <p:nvPr/>
        </p:nvSpPr>
        <p:spPr>
          <a:xfrm>
            <a:off x="939424" y="6016926"/>
            <a:ext cx="10723092" cy="492443"/>
          </a:xfrm>
          <a:prstGeom prst="rect">
            <a:avLst/>
          </a:prstGeom>
          <a:noFill/>
        </p:spPr>
        <p:txBody>
          <a:bodyPr wrap="square" rtlCol="0">
            <a:spAutoFit/>
          </a:bodyPr>
          <a:lstStyle/>
          <a:p>
            <a:pPr algn="r"/>
            <a:r>
              <a:rPr lang="en-US" sz="2600" dirty="0">
                <a:solidFill>
                  <a:srgbClr val="0000FF"/>
                </a:solidFill>
              </a:rPr>
              <a:t>For more details, read the Essay on pages 25 to 29 in the Conference Agenda Report.</a:t>
            </a:r>
          </a:p>
        </p:txBody>
      </p:sp>
    </p:spTree>
    <p:extLst>
      <p:ext uri="{BB962C8B-B14F-4D97-AF65-F5344CB8AC3E}">
        <p14:creationId xmlns:p14="http://schemas.microsoft.com/office/powerpoint/2010/main" val="3263966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DF694F-6DEC-54D5-BC11-4424B3D8B648}"/>
              </a:ext>
            </a:extLst>
          </p:cNvPr>
          <p:cNvSpPr txBox="1">
            <a:spLocks/>
          </p:cNvSpPr>
          <p:nvPr/>
        </p:nvSpPr>
        <p:spPr>
          <a:xfrm>
            <a:off x="518033" y="1204978"/>
            <a:ext cx="11010663" cy="5090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0" dirty="0">
                <a:solidFill>
                  <a:srgbClr val="572528"/>
                </a:solidFill>
                <a:latin typeface="+mn-lt"/>
              </a:rPr>
              <a:t>The proposed new guidelines … seek to: (1) change … from an every 3-year event to an every 5-year event; and (2) permit the World Board to determine the location. … A 5-year Cycle:</a:t>
            </a:r>
          </a:p>
          <a:p>
            <a:pPr marL="457200" indent="-457200" algn="just">
              <a:buFont typeface="Wingdings" panose="05000000000000000000" pitchFamily="2" charset="2"/>
              <a:buChar char="v"/>
            </a:pPr>
            <a:r>
              <a:rPr lang="en-US" b="0" dirty="0">
                <a:solidFill>
                  <a:srgbClr val="572528"/>
                </a:solidFill>
                <a:latin typeface="+mn-lt"/>
              </a:rPr>
              <a:t>Is less frequent; making the Convention a more special occurrence;</a:t>
            </a:r>
          </a:p>
          <a:p>
            <a:pPr marL="457200" indent="-457200" algn="just">
              <a:buFont typeface="Wingdings" panose="05000000000000000000" pitchFamily="2" charset="2"/>
              <a:buChar char="v"/>
            </a:pPr>
            <a:r>
              <a:rPr lang="en-US" b="0" dirty="0">
                <a:solidFill>
                  <a:srgbClr val="572528"/>
                </a:solidFill>
                <a:latin typeface="+mn-lt"/>
              </a:rPr>
              <a:t>Allows our membership more time to plan to attend; and</a:t>
            </a:r>
          </a:p>
          <a:p>
            <a:pPr marL="457200" indent="-457200" algn="just">
              <a:buFont typeface="Wingdings" panose="05000000000000000000" pitchFamily="2" charset="2"/>
              <a:buChar char="v"/>
            </a:pPr>
            <a:r>
              <a:rPr lang="en-US" b="0" dirty="0">
                <a:solidFill>
                  <a:srgbClr val="572528"/>
                </a:solidFill>
                <a:latin typeface="+mn-lt"/>
              </a:rPr>
              <a:t>Puts the convention on track to celebrate NA milestone anniversaries beginning with our 75</a:t>
            </a:r>
            <a:r>
              <a:rPr lang="en-US" b="0" baseline="30000" dirty="0">
                <a:solidFill>
                  <a:srgbClr val="572528"/>
                </a:solidFill>
                <a:latin typeface="+mn-lt"/>
              </a:rPr>
              <a:t>th</a:t>
            </a:r>
            <a:r>
              <a:rPr lang="en-US" b="0" dirty="0">
                <a:solidFill>
                  <a:srgbClr val="572528"/>
                </a:solidFill>
                <a:latin typeface="+mn-lt"/>
              </a:rPr>
              <a:t> anniversary in 2028.</a:t>
            </a:r>
          </a:p>
          <a:p>
            <a:pPr marL="0" indent="0" algn="just">
              <a:buNone/>
            </a:pPr>
            <a:endParaRPr lang="en-US" sz="1400" b="0" dirty="0">
              <a:solidFill>
                <a:srgbClr val="572528"/>
              </a:solidFill>
              <a:latin typeface="+mn-lt"/>
            </a:endParaRPr>
          </a:p>
          <a:p>
            <a:pPr marL="0" indent="0" algn="just">
              <a:buNone/>
            </a:pPr>
            <a:r>
              <a:rPr lang="en-US" b="0" dirty="0">
                <a:solidFill>
                  <a:srgbClr val="572528"/>
                </a:solidFill>
                <a:latin typeface="+mn-lt"/>
              </a:rPr>
              <a:t>Delegating more of the rotation and location decision-making … is prudent simply because so much is unknown … The current rotation plan … is no longer practical … The world has become far too unpredictable, especially looking out over long periods of time.</a:t>
            </a:r>
          </a:p>
        </p:txBody>
      </p:sp>
      <p:sp>
        <p:nvSpPr>
          <p:cNvPr id="5" name="Title 1">
            <a:extLst>
              <a:ext uri="{FF2B5EF4-FFF2-40B4-BE49-F238E27FC236}">
                <a16:creationId xmlns:a16="http://schemas.microsoft.com/office/drawing/2014/main" id="{913818FF-F5F3-1692-9E03-B142E30A1684}"/>
              </a:ext>
            </a:extLst>
          </p:cNvPr>
          <p:cNvSpPr txBox="1">
            <a:spLocks/>
          </p:cNvSpPr>
          <p:nvPr/>
        </p:nvSpPr>
        <p:spPr>
          <a:xfrm>
            <a:off x="507584" y="446760"/>
            <a:ext cx="11010663" cy="68444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600" dirty="0">
                <a:solidFill>
                  <a:srgbClr val="572528"/>
                </a:solidFill>
                <a:latin typeface="+mn-lt"/>
              </a:rPr>
              <a:t>Future …</a:t>
            </a:r>
          </a:p>
        </p:txBody>
      </p:sp>
    </p:spTree>
    <p:extLst>
      <p:ext uri="{BB962C8B-B14F-4D97-AF65-F5344CB8AC3E}">
        <p14:creationId xmlns:p14="http://schemas.microsoft.com/office/powerpoint/2010/main" val="298309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630621" y="551553"/>
            <a:ext cx="10941269" cy="2454056"/>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gn="just"/>
            <a:r>
              <a:rPr kumimoji="0" lang="en-US" sz="3200" b="1" u="none" strike="noStrike" kern="1200" cap="none" spc="0" normalizeH="0" baseline="0" noProof="0" dirty="0">
                <a:ln>
                  <a:noFill/>
                </a:ln>
                <a:solidFill>
                  <a:srgbClr val="DB212E"/>
                </a:solidFill>
                <a:effectLst/>
                <a:uLnTx/>
                <a:uFillTx/>
                <a:ea typeface="Cambria" charset="0"/>
                <a:cs typeface="Cambria" charset="0"/>
                <a:sym typeface="BotonBQ-Bold"/>
              </a:rPr>
              <a:t>Motion </a:t>
            </a:r>
            <a:r>
              <a:rPr lang="en-US" sz="3200" b="1" dirty="0">
                <a:solidFill>
                  <a:srgbClr val="DB212E"/>
                </a:solidFill>
                <a:ea typeface="Cambria" charset="0"/>
                <a:cs typeface="Cambria" charset="0"/>
                <a:sym typeface="BotonBQ-Bold"/>
              </a:rPr>
              <a:t>3</a:t>
            </a:r>
            <a:r>
              <a:rPr kumimoji="0" lang="en-US" sz="3200" b="1" u="none" strike="noStrike" kern="1200" cap="none" spc="0" normalizeH="0" baseline="0" noProof="0" dirty="0">
                <a:ln>
                  <a:noFill/>
                </a:ln>
                <a:solidFill>
                  <a:srgbClr val="DB212E"/>
                </a:solidFill>
                <a:effectLst/>
                <a:uLnTx/>
                <a:uFillTx/>
                <a:ea typeface="Cambria" charset="0"/>
                <a:cs typeface="Cambria" charset="0"/>
                <a:sym typeface="BotonBQ-Bold"/>
              </a:rPr>
              <a:t>:</a:t>
            </a:r>
            <a:r>
              <a:rPr lang="en-US" sz="3200" b="1" dirty="0">
                <a:solidFill>
                  <a:srgbClr val="DB212E"/>
                </a:solidFill>
                <a:ea typeface="Cambria" charset="0"/>
                <a:cs typeface="Cambria" charset="0"/>
                <a:sym typeface="BotonBQ-Bold"/>
              </a:rPr>
              <a:t>  </a:t>
            </a:r>
            <a:r>
              <a:rPr lang="en-US" sz="3200" b="1" dirty="0">
                <a:solidFill>
                  <a:srgbClr val="572528"/>
                </a:solidFill>
              </a:rPr>
              <a:t>To hold the World Convention of Narcotics Anonymous (WCNA) every 5 years, beginning in 2028. The location to be determined by the World Board based on fiscal and geographic considerations that lend themselves to, at minimum, a revenue neutral event. (The specific changes to the WCNA Guidelines in </a:t>
            </a:r>
            <a:r>
              <a:rPr lang="en-US" sz="3200" b="1" i="1" dirty="0">
                <a:solidFill>
                  <a:srgbClr val="572528"/>
                </a:solidFill>
              </a:rPr>
              <a:t>GWSNA</a:t>
            </a:r>
            <a:r>
              <a:rPr lang="en-US" sz="3200" b="1" dirty="0">
                <a:solidFill>
                  <a:srgbClr val="572528"/>
                </a:solidFill>
              </a:rPr>
              <a:t> are shown in Addendum C.)</a:t>
            </a:r>
          </a:p>
        </p:txBody>
      </p:sp>
      <p:cxnSp>
        <p:nvCxnSpPr>
          <p:cNvPr id="3" name="Straight Connector 2">
            <a:extLst>
              <a:ext uri="{FF2B5EF4-FFF2-40B4-BE49-F238E27FC236}">
                <a16:creationId xmlns:a16="http://schemas.microsoft.com/office/drawing/2014/main" id="{6912CDD8-C666-52E2-1AB9-9AF81A30CCD8}"/>
              </a:ext>
            </a:extLst>
          </p:cNvPr>
          <p:cNvCxnSpPr>
            <a:cxnSpLocks/>
          </p:cNvCxnSpPr>
          <p:nvPr/>
        </p:nvCxnSpPr>
        <p:spPr>
          <a:xfrm>
            <a:off x="644769" y="3163021"/>
            <a:ext cx="10909893" cy="8403"/>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95185FE-DDDA-4EA4-B7BC-C42EFC597EED}"/>
              </a:ext>
            </a:extLst>
          </p:cNvPr>
          <p:cNvSpPr txBox="1"/>
          <p:nvPr/>
        </p:nvSpPr>
        <p:spPr>
          <a:xfrm>
            <a:off x="521389" y="3306169"/>
            <a:ext cx="10941268" cy="2893100"/>
          </a:xfrm>
          <a:prstGeom prst="rect">
            <a:avLst/>
          </a:prstGeom>
          <a:noFill/>
        </p:spPr>
        <p:txBody>
          <a:bodyPr wrap="square" rtlCol="0">
            <a:spAutoFit/>
          </a:bodyPr>
          <a:lstStyle/>
          <a:p>
            <a:pPr algn="just"/>
            <a:r>
              <a:rPr lang="en-US" sz="2600" dirty="0">
                <a:solidFill>
                  <a:srgbClr val="DB212E"/>
                </a:solidFill>
              </a:rPr>
              <a:t>Maker: </a:t>
            </a:r>
            <a:r>
              <a:rPr lang="en-US" sz="2600" dirty="0">
                <a:solidFill>
                  <a:srgbClr val="572528"/>
                </a:solidFill>
              </a:rPr>
              <a:t>World Board</a:t>
            </a:r>
          </a:p>
          <a:p>
            <a:pPr algn="just"/>
            <a:r>
              <a:rPr lang="en-US" sz="2600" dirty="0">
                <a:solidFill>
                  <a:srgbClr val="DB212E"/>
                </a:solidFill>
              </a:rPr>
              <a:t>Intent:  </a:t>
            </a:r>
            <a:r>
              <a:rPr lang="en-US" sz="2600" dirty="0">
                <a:solidFill>
                  <a:srgbClr val="572528">
                    <a:alpha val="90000"/>
                  </a:srgbClr>
                </a:solidFill>
              </a:rPr>
              <a:t>To have guidelines for the World Convention (WCNA) that reflect the changing nature of large events worldwide and support the prudent use of Fellowship resources.</a:t>
            </a:r>
          </a:p>
          <a:p>
            <a:pPr algn="just"/>
            <a:r>
              <a:rPr lang="en-US" sz="2600" dirty="0">
                <a:solidFill>
                  <a:srgbClr val="DB212E"/>
                </a:solidFill>
              </a:rPr>
              <a:t>Financial Impact:  </a:t>
            </a:r>
            <a:r>
              <a:rPr lang="en-US" sz="2600" dirty="0">
                <a:solidFill>
                  <a:srgbClr val="572528">
                    <a:alpha val="90000"/>
                  </a:srgbClr>
                </a:solidFill>
              </a:rPr>
              <a:t>No direct financial impact. Any future expenses will be called out in project plans or budgets. </a:t>
            </a:r>
          </a:p>
          <a:p>
            <a:pPr algn="just"/>
            <a:r>
              <a:rPr lang="en-US" sz="2600" dirty="0">
                <a:solidFill>
                  <a:srgbClr val="DB212E"/>
                </a:solidFill>
              </a:rPr>
              <a:t>Policy Affected</a:t>
            </a:r>
            <a:r>
              <a:rPr lang="en-US" sz="2600" dirty="0">
                <a:solidFill>
                  <a:srgbClr val="572528">
                    <a:alpha val="90000"/>
                  </a:srgbClr>
                </a:solidFill>
              </a:rPr>
              <a:t>:  The policy offered in Addendum C will replace the current </a:t>
            </a:r>
          </a:p>
          <a:p>
            <a:pPr algn="just"/>
            <a:r>
              <a:rPr lang="en-US" sz="2600" dirty="0">
                <a:solidFill>
                  <a:srgbClr val="572528">
                    <a:alpha val="90000"/>
                  </a:srgbClr>
                </a:solidFill>
              </a:rPr>
              <a:t>WCNA guidelines in </a:t>
            </a:r>
            <a:r>
              <a:rPr lang="en-US" sz="2600" i="1" dirty="0">
                <a:solidFill>
                  <a:srgbClr val="572528">
                    <a:alpha val="90000"/>
                  </a:srgbClr>
                </a:solidFill>
              </a:rPr>
              <a:t>GWSNA</a:t>
            </a:r>
            <a:r>
              <a:rPr lang="en-US" sz="2600" dirty="0">
                <a:solidFill>
                  <a:srgbClr val="572528">
                    <a:alpha val="90000"/>
                  </a:srgbClr>
                </a:solidFill>
              </a:rPr>
              <a:t> (pages 46–48) shown in Addendum D.</a:t>
            </a:r>
          </a:p>
        </p:txBody>
      </p:sp>
      <p:sp>
        <p:nvSpPr>
          <p:cNvPr id="5" name="Rounded Rectangle 5">
            <a:extLst>
              <a:ext uri="{FF2B5EF4-FFF2-40B4-BE49-F238E27FC236}">
                <a16:creationId xmlns:a16="http://schemas.microsoft.com/office/drawing/2014/main" id="{AD8DDD5E-F443-4E42-6D94-17BE07BBA6E3}"/>
              </a:ext>
            </a:extLst>
          </p:cNvPr>
          <p:cNvSpPr/>
          <p:nvPr/>
        </p:nvSpPr>
        <p:spPr>
          <a:xfrm>
            <a:off x="9746709" y="5261799"/>
            <a:ext cx="1828800" cy="1280160"/>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TextBox 5">
            <a:extLst>
              <a:ext uri="{FF2B5EF4-FFF2-40B4-BE49-F238E27FC236}">
                <a16:creationId xmlns:a16="http://schemas.microsoft.com/office/drawing/2014/main" id="{C33FA26F-920A-E9BA-4665-9340DDCD8FF2}"/>
              </a:ext>
            </a:extLst>
          </p:cNvPr>
          <p:cNvSpPr txBox="1"/>
          <p:nvPr/>
        </p:nvSpPr>
        <p:spPr>
          <a:xfrm>
            <a:off x="9668332" y="5541642"/>
            <a:ext cx="2025571" cy="707886"/>
          </a:xfrm>
          <a:prstGeom prst="rect">
            <a:avLst/>
          </a:prstGeom>
          <a:noFill/>
        </p:spPr>
        <p:txBody>
          <a:bodyPr wrap="square" rtlCol="0">
            <a:spAutoFit/>
          </a:bodyPr>
          <a:lstStyle/>
          <a:p>
            <a:pPr algn="ctr"/>
            <a:r>
              <a:rPr lang="en-US" sz="2000" b="1" dirty="0">
                <a:solidFill>
                  <a:schemeClr val="accent2">
                    <a:lumMod val="75000"/>
                  </a:schemeClr>
                </a:solidFill>
                <a:latin typeface="Times New Roman" panose="02020603050405020304" pitchFamily="18" charset="0"/>
                <a:cs typeface="Times New Roman" panose="02020603050405020304" pitchFamily="18" charset="0"/>
              </a:rPr>
              <a:t>Pause for QUESTIONS</a:t>
            </a:r>
          </a:p>
        </p:txBody>
      </p:sp>
    </p:spTree>
    <p:extLst>
      <p:ext uri="{BB962C8B-B14F-4D97-AF65-F5344CB8AC3E}">
        <p14:creationId xmlns:p14="http://schemas.microsoft.com/office/powerpoint/2010/main" val="400220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8998B-EA42-7322-F540-AC26FD6F8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B9035-F1E5-A28D-4D85-D7BE44BC9839}"/>
              </a:ext>
            </a:extLst>
          </p:cNvPr>
          <p:cNvSpPr txBox="1">
            <a:spLocks/>
          </p:cNvSpPr>
          <p:nvPr/>
        </p:nvSpPr>
        <p:spPr>
          <a:xfrm>
            <a:off x="504553" y="407454"/>
            <a:ext cx="11063669" cy="65946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600" dirty="0">
                <a:solidFill>
                  <a:srgbClr val="572528"/>
                </a:solidFill>
                <a:latin typeface="+mn-lt"/>
              </a:rPr>
              <a:t>Regional Motions</a:t>
            </a:r>
          </a:p>
        </p:txBody>
      </p:sp>
      <p:sp>
        <p:nvSpPr>
          <p:cNvPr id="3" name="Text Placeholder 2">
            <a:extLst>
              <a:ext uri="{FF2B5EF4-FFF2-40B4-BE49-F238E27FC236}">
                <a16:creationId xmlns:a16="http://schemas.microsoft.com/office/drawing/2014/main" id="{74A04D9E-4D73-936D-D761-D3E4BCE4B390}"/>
              </a:ext>
            </a:extLst>
          </p:cNvPr>
          <p:cNvSpPr txBox="1">
            <a:spLocks/>
          </p:cNvSpPr>
          <p:nvPr/>
        </p:nvSpPr>
        <p:spPr>
          <a:xfrm>
            <a:off x="494482" y="1195003"/>
            <a:ext cx="11047230" cy="5191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00000"/>
              </a:lnSpc>
              <a:spcBef>
                <a:spcPts val="0"/>
              </a:spcBef>
              <a:buFont typeface="Wingdings" panose="05000000000000000000" pitchFamily="2" charset="2"/>
              <a:buChar char="v"/>
            </a:pPr>
            <a:r>
              <a:rPr lang="en-US" sz="3200" dirty="0">
                <a:solidFill>
                  <a:srgbClr val="572528"/>
                </a:solidFill>
                <a:latin typeface="+mn-lt"/>
              </a:rPr>
              <a:t>Motion 4</a:t>
            </a:r>
            <a:r>
              <a:rPr lang="en-US" sz="3200" b="0" dirty="0">
                <a:solidFill>
                  <a:srgbClr val="572528"/>
                </a:solidFill>
                <a:latin typeface="+mn-lt"/>
              </a:rPr>
              <a:t> - To direct the World Board to create a project plan for consideration at WSC 2029 to research and explore the opportunities and obstacles of providing book-length pieces of literature to the incarcerated, on tablets, in addition to the IPs and audio version of the Fifth Edition Basic Text that already exist on inmate tablets; and</a:t>
            </a:r>
          </a:p>
          <a:p>
            <a:pPr marL="0" indent="0" algn="just">
              <a:lnSpc>
                <a:spcPct val="100000"/>
              </a:lnSpc>
              <a:spcBef>
                <a:spcPts val="0"/>
              </a:spcBef>
              <a:buNone/>
            </a:pPr>
            <a:endParaRPr lang="en-US" sz="900" dirty="0">
              <a:solidFill>
                <a:srgbClr val="0000FF"/>
              </a:solidFill>
              <a:latin typeface="+mn-lt"/>
            </a:endParaRPr>
          </a:p>
          <a:p>
            <a:pPr marL="457200" indent="-457200" algn="just">
              <a:lnSpc>
                <a:spcPct val="100000"/>
              </a:lnSpc>
              <a:spcBef>
                <a:spcPts val="0"/>
              </a:spcBef>
              <a:buFont typeface="Wingdings" panose="05000000000000000000" pitchFamily="2" charset="2"/>
              <a:buChar char="v"/>
            </a:pPr>
            <a:r>
              <a:rPr lang="en-US" sz="3200" dirty="0">
                <a:solidFill>
                  <a:srgbClr val="572528"/>
                </a:solidFill>
                <a:latin typeface="+mn-lt"/>
              </a:rPr>
              <a:t>Motion 5</a:t>
            </a:r>
            <a:r>
              <a:rPr lang="en-US" sz="3200" b="0" dirty="0">
                <a:solidFill>
                  <a:srgbClr val="572528"/>
                </a:solidFill>
                <a:latin typeface="+mn-lt"/>
              </a:rPr>
              <a:t> - To direct the World Board, to implement artificial intelligence (AI) interpretation solutions for WSC meetings (both in-person and virtual) to replace the current human live language interpretation.</a:t>
            </a:r>
            <a:endParaRPr lang="en-US" sz="3200" b="0" dirty="0">
              <a:solidFill>
                <a:srgbClr val="0000FF"/>
              </a:solidFill>
              <a:latin typeface="+mn-lt"/>
            </a:endParaRPr>
          </a:p>
          <a:p>
            <a:pPr marL="457200" indent="-457200" algn="just">
              <a:buFont typeface="Wingdings" panose="05000000000000000000" pitchFamily="2" charset="2"/>
              <a:buChar char="v"/>
            </a:pPr>
            <a:endParaRPr lang="en-US" sz="500" dirty="0">
              <a:solidFill>
                <a:srgbClr val="0000FF"/>
              </a:solidFill>
              <a:latin typeface="+mn-lt"/>
            </a:endParaRPr>
          </a:p>
          <a:p>
            <a:pPr marL="0" indent="0" algn="r">
              <a:buNone/>
            </a:pPr>
            <a:r>
              <a:rPr lang="en-US" sz="2400" dirty="0">
                <a:solidFill>
                  <a:srgbClr val="0000FF"/>
                </a:solidFill>
                <a:latin typeface="+mn-lt"/>
              </a:rPr>
              <a:t>See pages 44 - 47 in the 2026 CAR</a:t>
            </a:r>
          </a:p>
          <a:p>
            <a:pPr marL="0" indent="0" algn="just">
              <a:buNone/>
            </a:pPr>
            <a:endParaRPr lang="en-US" sz="2700" b="0" dirty="0">
              <a:solidFill>
                <a:srgbClr val="572528"/>
              </a:solidFill>
            </a:endParaRPr>
          </a:p>
        </p:txBody>
      </p:sp>
    </p:spTree>
    <p:extLst>
      <p:ext uri="{BB962C8B-B14F-4D97-AF65-F5344CB8AC3E}">
        <p14:creationId xmlns:p14="http://schemas.microsoft.com/office/powerpoint/2010/main" val="2426946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FC4B2210-AFAA-2041-B99D-C0CD9102EF8D}"/>
              </a:ext>
            </a:extLst>
          </p:cNvPr>
          <p:cNvSpPr/>
          <p:nvPr/>
        </p:nvSpPr>
        <p:spPr>
          <a:xfrm>
            <a:off x="587829" y="300441"/>
            <a:ext cx="11015819" cy="257929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gn="just"/>
            <a:r>
              <a:rPr kumimoji="0" lang="en-US" sz="3200" b="1" u="none" strike="noStrike" kern="1200" cap="none" spc="0" normalizeH="0" baseline="0" noProof="0" dirty="0">
                <a:ln>
                  <a:noFill/>
                </a:ln>
                <a:solidFill>
                  <a:srgbClr val="DB212E"/>
                </a:solidFill>
                <a:effectLst/>
                <a:uLnTx/>
                <a:uFillTx/>
                <a:ea typeface="Cambria" charset="0"/>
                <a:cs typeface="Cambria" charset="0"/>
                <a:sym typeface="BotonBQ-Bold"/>
              </a:rPr>
              <a:t>Motion </a:t>
            </a:r>
            <a:r>
              <a:rPr lang="en-US" sz="3200" b="1" dirty="0">
                <a:solidFill>
                  <a:srgbClr val="DB212E"/>
                </a:solidFill>
                <a:ea typeface="Cambria" charset="0"/>
                <a:cs typeface="Cambria" charset="0"/>
                <a:sym typeface="BotonBQ-Bold"/>
              </a:rPr>
              <a:t>4</a:t>
            </a:r>
            <a:r>
              <a:rPr kumimoji="0" lang="en-US" sz="3200" b="1" u="none" strike="noStrike" kern="1200" cap="none" spc="0" normalizeH="0" baseline="0" noProof="0" dirty="0">
                <a:ln>
                  <a:noFill/>
                </a:ln>
                <a:solidFill>
                  <a:srgbClr val="DB212E"/>
                </a:solidFill>
                <a:effectLst/>
                <a:uLnTx/>
                <a:uFillTx/>
                <a:ea typeface="Cambria" charset="0"/>
                <a:cs typeface="Cambria" charset="0"/>
                <a:sym typeface="BotonBQ-Bold"/>
              </a:rPr>
              <a:t>:</a:t>
            </a:r>
            <a:r>
              <a:rPr lang="en-US" sz="3200" b="1" dirty="0">
                <a:solidFill>
                  <a:srgbClr val="DB212E"/>
                </a:solidFill>
                <a:ea typeface="Cambria" charset="0"/>
                <a:cs typeface="Cambria" charset="0"/>
                <a:sym typeface="BotonBQ-Bold"/>
              </a:rPr>
              <a:t>  </a:t>
            </a:r>
            <a:r>
              <a:rPr lang="en-US" sz="3200" b="1" dirty="0">
                <a:solidFill>
                  <a:srgbClr val="572528"/>
                </a:solidFill>
              </a:rPr>
              <a:t>To direct the World Board to create a project plan for consideration at WSC 2029 to research and explore the opportunities and obstacles of providing booklength pieces of literature to the incarcerated, on tablets, in addition to the IPs and audio version of the Fifth Edition Basic Text that already exist on inmate tablets.</a:t>
            </a:r>
          </a:p>
        </p:txBody>
      </p:sp>
      <p:sp>
        <p:nvSpPr>
          <p:cNvPr id="3" name="TextBox 2">
            <a:extLst>
              <a:ext uri="{FF2B5EF4-FFF2-40B4-BE49-F238E27FC236}">
                <a16:creationId xmlns:a16="http://schemas.microsoft.com/office/drawing/2014/main" id="{93797F86-5431-4243-BED2-843D47D9E729}"/>
              </a:ext>
            </a:extLst>
          </p:cNvPr>
          <p:cNvSpPr txBox="1"/>
          <p:nvPr/>
        </p:nvSpPr>
        <p:spPr>
          <a:xfrm>
            <a:off x="587830" y="3252720"/>
            <a:ext cx="11015818" cy="3293209"/>
          </a:xfrm>
          <a:prstGeom prst="rect">
            <a:avLst/>
          </a:prstGeom>
          <a:noFill/>
        </p:spPr>
        <p:txBody>
          <a:bodyPr wrap="square" rtlCol="0">
            <a:spAutoFit/>
          </a:bodyPr>
          <a:lstStyle/>
          <a:p>
            <a:pPr algn="just"/>
            <a:r>
              <a:rPr lang="en-US" sz="2600" dirty="0">
                <a:solidFill>
                  <a:srgbClr val="DB212E"/>
                </a:solidFill>
              </a:rPr>
              <a:t>Maker: </a:t>
            </a:r>
            <a:r>
              <a:rPr lang="en-US" sz="2600" dirty="0">
                <a:solidFill>
                  <a:srgbClr val="572528"/>
                </a:solidFill>
              </a:rPr>
              <a:t>Arizona Region</a:t>
            </a:r>
          </a:p>
          <a:p>
            <a:pPr algn="just"/>
            <a:r>
              <a:rPr lang="en-US" sz="2600" dirty="0">
                <a:solidFill>
                  <a:srgbClr val="DB212E"/>
                </a:solidFill>
              </a:rPr>
              <a:t>Co-makers: </a:t>
            </a:r>
            <a:r>
              <a:rPr lang="en-US" sz="2600" dirty="0">
                <a:solidFill>
                  <a:srgbClr val="572528"/>
                </a:solidFill>
              </a:rPr>
              <a:t>Florida, Ohio, Northern California, Southern California, Sweden, UK, Utah</a:t>
            </a:r>
          </a:p>
          <a:p>
            <a:pPr algn="just"/>
            <a:r>
              <a:rPr lang="en-US" sz="2600" dirty="0">
                <a:solidFill>
                  <a:srgbClr val="DB212E"/>
                </a:solidFill>
              </a:rPr>
              <a:t>Intent:  </a:t>
            </a:r>
            <a:r>
              <a:rPr lang="en-US" sz="2600" dirty="0">
                <a:solidFill>
                  <a:srgbClr val="572528">
                    <a:alpha val="90000"/>
                  </a:srgbClr>
                </a:solidFill>
              </a:rPr>
              <a:t>To give the Conference and Fellowship the ability to meaningfully discuss the opportunities and obstacles of making book-length pieces of literature available to the incarcerated on tablets.</a:t>
            </a:r>
          </a:p>
          <a:p>
            <a:pPr algn="just"/>
            <a:r>
              <a:rPr lang="en-US" sz="2600" dirty="0">
                <a:solidFill>
                  <a:srgbClr val="DB212E">
                    <a:alpha val="90000"/>
                  </a:srgbClr>
                </a:solidFill>
              </a:rPr>
              <a:t>Financial Impact: </a:t>
            </a:r>
            <a:r>
              <a:rPr lang="en-US" sz="2600" dirty="0">
                <a:solidFill>
                  <a:srgbClr val="572528">
                    <a:alpha val="90000"/>
                  </a:srgbClr>
                </a:solidFill>
              </a:rPr>
              <a:t>There is minimal cost in creating a project plan. The cost to NAWS would be in the project itself if the WSC were to adopt and prioritize the plan.</a:t>
            </a:r>
          </a:p>
          <a:p>
            <a:pPr algn="just"/>
            <a:r>
              <a:rPr lang="en-US" sz="2600" dirty="0">
                <a:solidFill>
                  <a:srgbClr val="DB212E"/>
                </a:solidFill>
              </a:rPr>
              <a:t>Policy Affected:  </a:t>
            </a:r>
            <a:r>
              <a:rPr lang="en-US" sz="2600" dirty="0">
                <a:solidFill>
                  <a:srgbClr val="572528">
                    <a:alpha val="90000"/>
                  </a:srgbClr>
                </a:solidFill>
              </a:rPr>
              <a:t>None</a:t>
            </a:r>
          </a:p>
        </p:txBody>
      </p:sp>
      <p:cxnSp>
        <p:nvCxnSpPr>
          <p:cNvPr id="4" name="Straight Connector 3">
            <a:extLst>
              <a:ext uri="{FF2B5EF4-FFF2-40B4-BE49-F238E27FC236}">
                <a16:creationId xmlns:a16="http://schemas.microsoft.com/office/drawing/2014/main" id="{8A6453A6-990C-7FDC-2EA8-88CEF4DA57DA}"/>
              </a:ext>
            </a:extLst>
          </p:cNvPr>
          <p:cNvCxnSpPr>
            <a:cxnSpLocks/>
          </p:cNvCxnSpPr>
          <p:nvPr/>
        </p:nvCxnSpPr>
        <p:spPr>
          <a:xfrm>
            <a:off x="644769" y="3084643"/>
            <a:ext cx="10909893" cy="8403"/>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271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AAB8E-5460-F104-CE6A-47F87C4B8B76}"/>
              </a:ext>
            </a:extLst>
          </p:cNvPr>
          <p:cNvSpPr txBox="1">
            <a:spLocks/>
          </p:cNvSpPr>
          <p:nvPr/>
        </p:nvSpPr>
        <p:spPr>
          <a:xfrm>
            <a:off x="549580" y="403875"/>
            <a:ext cx="11029276" cy="65629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600" dirty="0">
                <a:solidFill>
                  <a:srgbClr val="DB212E"/>
                </a:solidFill>
                <a:latin typeface="+mn-lt"/>
              </a:rPr>
              <a:t>The Origin of Information Pamphlet (IP) #21 …</a:t>
            </a:r>
          </a:p>
        </p:txBody>
      </p:sp>
      <p:sp>
        <p:nvSpPr>
          <p:cNvPr id="4" name="Title 1">
            <a:extLst>
              <a:ext uri="{FF2B5EF4-FFF2-40B4-BE49-F238E27FC236}">
                <a16:creationId xmlns:a16="http://schemas.microsoft.com/office/drawing/2014/main" id="{FEB21B49-EEB2-374F-AA49-F8F1633B14B5}"/>
              </a:ext>
            </a:extLst>
          </p:cNvPr>
          <p:cNvSpPr txBox="1">
            <a:spLocks/>
          </p:cNvSpPr>
          <p:nvPr/>
        </p:nvSpPr>
        <p:spPr>
          <a:xfrm>
            <a:off x="10388012" y="5932989"/>
            <a:ext cx="1298568" cy="65629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3600" dirty="0">
                <a:solidFill>
                  <a:srgbClr val="572528"/>
                </a:solidFill>
                <a:latin typeface="+mn-lt"/>
              </a:rPr>
              <a:t>1980s</a:t>
            </a:r>
          </a:p>
        </p:txBody>
      </p:sp>
      <p:pic>
        <p:nvPicPr>
          <p:cNvPr id="6" name="Picture 5" descr="A letter from a service office&#10;&#10;Description automatically generated">
            <a:extLst>
              <a:ext uri="{FF2B5EF4-FFF2-40B4-BE49-F238E27FC236}">
                <a16:creationId xmlns:a16="http://schemas.microsoft.com/office/drawing/2014/main" id="{6007ADFC-E525-5131-AFE3-1C6B6DB66209}"/>
              </a:ext>
            </a:extLst>
          </p:cNvPr>
          <p:cNvPicPr>
            <a:picLocks noChangeAspect="1"/>
          </p:cNvPicPr>
          <p:nvPr/>
        </p:nvPicPr>
        <p:blipFill rotWithShape="1">
          <a:blip r:embed="rId3"/>
          <a:srcRect b="2064"/>
          <a:stretch/>
        </p:blipFill>
        <p:spPr>
          <a:xfrm>
            <a:off x="5527443" y="2879335"/>
            <a:ext cx="2318807" cy="3537640"/>
          </a:xfrm>
          <a:prstGeom prst="rect">
            <a:avLst/>
          </a:prstGeom>
        </p:spPr>
      </p:pic>
      <p:pic>
        <p:nvPicPr>
          <p:cNvPr id="7" name="Picture 6" descr="A close-up of a document&#10;&#10;Description automatically generated">
            <a:extLst>
              <a:ext uri="{FF2B5EF4-FFF2-40B4-BE49-F238E27FC236}">
                <a16:creationId xmlns:a16="http://schemas.microsoft.com/office/drawing/2014/main" id="{7372A128-B1CD-CB14-80EC-DE667EAC9A6E}"/>
              </a:ext>
            </a:extLst>
          </p:cNvPr>
          <p:cNvPicPr>
            <a:picLocks noChangeAspect="1"/>
          </p:cNvPicPr>
          <p:nvPr/>
        </p:nvPicPr>
        <p:blipFill>
          <a:blip r:embed="rId4"/>
          <a:stretch>
            <a:fillRect/>
          </a:stretch>
        </p:blipFill>
        <p:spPr>
          <a:xfrm>
            <a:off x="3095113" y="2859528"/>
            <a:ext cx="2295502" cy="3577255"/>
          </a:xfrm>
          <a:prstGeom prst="rect">
            <a:avLst/>
          </a:prstGeom>
        </p:spPr>
      </p:pic>
      <p:pic>
        <p:nvPicPr>
          <p:cNvPr id="8" name="Picture 7" descr="A close-up of a newspaper&#10;&#10;Description automatically generated">
            <a:extLst>
              <a:ext uri="{FF2B5EF4-FFF2-40B4-BE49-F238E27FC236}">
                <a16:creationId xmlns:a16="http://schemas.microsoft.com/office/drawing/2014/main" id="{2DAE796E-2F54-9C7F-0368-E36F9F3E0751}"/>
              </a:ext>
            </a:extLst>
          </p:cNvPr>
          <p:cNvPicPr>
            <a:picLocks noChangeAspect="1"/>
          </p:cNvPicPr>
          <p:nvPr/>
        </p:nvPicPr>
        <p:blipFill>
          <a:blip r:embed="rId5"/>
          <a:stretch>
            <a:fillRect/>
          </a:stretch>
        </p:blipFill>
        <p:spPr>
          <a:xfrm>
            <a:off x="651130" y="2367692"/>
            <a:ext cx="2307155" cy="3565603"/>
          </a:xfrm>
          <a:prstGeom prst="rect">
            <a:avLst/>
          </a:prstGeom>
        </p:spPr>
      </p:pic>
      <p:pic>
        <p:nvPicPr>
          <p:cNvPr id="9" name="Picture 8" descr="A brown envelope with a piece of paper inside&#10;&#10;Description automatically generated">
            <a:extLst>
              <a:ext uri="{FF2B5EF4-FFF2-40B4-BE49-F238E27FC236}">
                <a16:creationId xmlns:a16="http://schemas.microsoft.com/office/drawing/2014/main" id="{9E6FCCE9-C0E3-5263-A8F7-993E5AD182FC}"/>
              </a:ext>
            </a:extLst>
          </p:cNvPr>
          <p:cNvPicPr>
            <a:picLocks noChangeAspect="1"/>
          </p:cNvPicPr>
          <p:nvPr/>
        </p:nvPicPr>
        <p:blipFill>
          <a:blip r:embed="rId6" cstate="print">
            <a:extLst>
              <a:ext uri="{28A0092B-C50C-407E-A947-70E740481C1C}">
                <a14:useLocalDpi xmlns:a14="http://schemas.microsoft.com/office/drawing/2010/main"/>
              </a:ext>
            </a:extLst>
          </a:blip>
          <a:srcRect l="20732" t="5564" r="19977" b="8559"/>
          <a:stretch>
            <a:fillRect/>
          </a:stretch>
        </p:blipFill>
        <p:spPr>
          <a:xfrm>
            <a:off x="7707886" y="3718488"/>
            <a:ext cx="2883538" cy="2785734"/>
          </a:xfrm>
          <a:prstGeom prst="rect">
            <a:avLst/>
          </a:prstGeom>
        </p:spPr>
      </p:pic>
      <p:sp>
        <p:nvSpPr>
          <p:cNvPr id="10" name="TextBox 9">
            <a:extLst>
              <a:ext uri="{FF2B5EF4-FFF2-40B4-BE49-F238E27FC236}">
                <a16:creationId xmlns:a16="http://schemas.microsoft.com/office/drawing/2014/main" id="{17764EA2-D8EA-6DD0-0D6F-127283FFB40C}"/>
              </a:ext>
            </a:extLst>
          </p:cNvPr>
          <p:cNvSpPr txBox="1"/>
          <p:nvPr/>
        </p:nvSpPr>
        <p:spPr>
          <a:xfrm>
            <a:off x="534166" y="1145236"/>
            <a:ext cx="11044689" cy="892552"/>
          </a:xfrm>
          <a:prstGeom prst="rect">
            <a:avLst/>
          </a:prstGeom>
          <a:noFill/>
        </p:spPr>
        <p:txBody>
          <a:bodyPr wrap="square" rtlCol="0">
            <a:spAutoFit/>
          </a:bodyPr>
          <a:lstStyle/>
          <a:p>
            <a:pPr algn="just"/>
            <a:r>
              <a:rPr lang="en-US" sz="2600" dirty="0">
                <a:solidFill>
                  <a:srgbClr val="572528"/>
                </a:solidFill>
              </a:rPr>
              <a:t>… the concept of the Loner Group was created to address the needs of addicts who, due to physical location </a:t>
            </a:r>
            <a:r>
              <a:rPr lang="en-US" sz="2600" i="1" dirty="0">
                <a:solidFill>
                  <a:srgbClr val="572528"/>
                </a:solidFill>
              </a:rPr>
              <a:t>(remote areas)</a:t>
            </a:r>
            <a:r>
              <a:rPr lang="en-US" sz="2600" dirty="0">
                <a:solidFill>
                  <a:srgbClr val="572528"/>
                </a:solidFill>
              </a:rPr>
              <a:t> … were unable to attend regular, in-person NA meetings.</a:t>
            </a:r>
          </a:p>
        </p:txBody>
      </p:sp>
      <p:sp>
        <p:nvSpPr>
          <p:cNvPr id="11" name="TextBox 10">
            <a:extLst>
              <a:ext uri="{FF2B5EF4-FFF2-40B4-BE49-F238E27FC236}">
                <a16:creationId xmlns:a16="http://schemas.microsoft.com/office/drawing/2014/main" id="{FB4009BC-41E0-0961-8B1B-8D6CF390563B}"/>
              </a:ext>
            </a:extLst>
          </p:cNvPr>
          <p:cNvSpPr txBox="1"/>
          <p:nvPr/>
        </p:nvSpPr>
        <p:spPr>
          <a:xfrm>
            <a:off x="3359888" y="2126514"/>
            <a:ext cx="8218968" cy="892552"/>
          </a:xfrm>
          <a:prstGeom prst="rect">
            <a:avLst/>
          </a:prstGeom>
          <a:noFill/>
        </p:spPr>
        <p:txBody>
          <a:bodyPr wrap="square" rtlCol="0">
            <a:spAutoFit/>
          </a:bodyPr>
          <a:lstStyle/>
          <a:p>
            <a:pPr algn="r"/>
            <a:r>
              <a:rPr lang="en-US" sz="2600" dirty="0">
                <a:solidFill>
                  <a:srgbClr val="572528"/>
                </a:solidFill>
              </a:rPr>
              <a:t>The Loner Group put isolated members in touch with one another as pen pals.</a:t>
            </a:r>
          </a:p>
        </p:txBody>
      </p:sp>
    </p:spTree>
    <p:extLst>
      <p:ext uri="{BB962C8B-B14F-4D97-AF65-F5344CB8AC3E}">
        <p14:creationId xmlns:p14="http://schemas.microsoft.com/office/powerpoint/2010/main" val="3431076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BE3BF9B-A5DC-9528-466E-C55692DA53F6}"/>
              </a:ext>
            </a:extLst>
          </p:cNvPr>
          <p:cNvCxnSpPr>
            <a:cxnSpLocks/>
          </p:cNvCxnSpPr>
          <p:nvPr/>
        </p:nvCxnSpPr>
        <p:spPr>
          <a:xfrm>
            <a:off x="644769" y="1177466"/>
            <a:ext cx="10909893" cy="8403"/>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39B9851B-124C-B44E-80EC-B5F1E04BDA9E}"/>
              </a:ext>
            </a:extLst>
          </p:cNvPr>
          <p:cNvSpPr txBox="1">
            <a:spLocks/>
          </p:cNvSpPr>
          <p:nvPr/>
        </p:nvSpPr>
        <p:spPr>
          <a:xfrm>
            <a:off x="504553" y="407454"/>
            <a:ext cx="11063669" cy="65946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200" dirty="0">
                <a:solidFill>
                  <a:srgbClr val="FF0000"/>
                </a:solidFill>
                <a:latin typeface="+mn-lt"/>
              </a:rPr>
              <a:t>Motion #4 Rationale</a:t>
            </a:r>
          </a:p>
        </p:txBody>
      </p:sp>
      <p:sp>
        <p:nvSpPr>
          <p:cNvPr id="5" name="TextBox 4">
            <a:extLst>
              <a:ext uri="{FF2B5EF4-FFF2-40B4-BE49-F238E27FC236}">
                <a16:creationId xmlns:a16="http://schemas.microsoft.com/office/drawing/2014/main" id="{9A6C6682-DECB-D133-A180-390F0CB6FCE8}"/>
              </a:ext>
            </a:extLst>
          </p:cNvPr>
          <p:cNvSpPr txBox="1"/>
          <p:nvPr/>
        </p:nvSpPr>
        <p:spPr>
          <a:xfrm>
            <a:off x="535578" y="1352434"/>
            <a:ext cx="11116490" cy="5083443"/>
          </a:xfrm>
          <a:prstGeom prst="rect">
            <a:avLst/>
          </a:prstGeom>
          <a:noFill/>
        </p:spPr>
        <p:txBody>
          <a:bodyPr wrap="square" rtlCol="0">
            <a:spAutoFit/>
          </a:bodyPr>
          <a:lstStyle/>
          <a:p>
            <a:pPr algn="just"/>
            <a:r>
              <a:rPr lang="en-US" sz="2600" dirty="0">
                <a:solidFill>
                  <a:srgbClr val="FF0000">
                    <a:alpha val="90000"/>
                  </a:srgbClr>
                </a:solidFill>
              </a:rPr>
              <a:t>Rational by Region:</a:t>
            </a:r>
            <a:r>
              <a:rPr lang="en-US" sz="2600" dirty="0">
                <a:solidFill>
                  <a:srgbClr val="572528">
                    <a:alpha val="90000"/>
                  </a:srgbClr>
                </a:solidFill>
              </a:rPr>
              <a:t>  Narcotics Anonymous exists to carry a message of hope and freedom to every addict seeking recovery, including our members behind the walls. As correctional systems increasingly transition from physical books to secure digital tablets, many incarcerated addicts are being cut off from book-length NA literature such as </a:t>
            </a:r>
            <a:r>
              <a:rPr lang="en-US" sz="2600" i="1" dirty="0">
                <a:solidFill>
                  <a:srgbClr val="572528">
                    <a:alpha val="90000"/>
                  </a:srgbClr>
                </a:solidFill>
              </a:rPr>
              <a:t>Just for Today</a:t>
            </a:r>
            <a:r>
              <a:rPr lang="en-US" sz="2600" dirty="0">
                <a:solidFill>
                  <a:srgbClr val="572528">
                    <a:alpha val="90000"/>
                  </a:srgbClr>
                </a:solidFill>
              </a:rPr>
              <a:t>, </a:t>
            </a:r>
            <a:r>
              <a:rPr lang="en-US" sz="2600" i="1" dirty="0">
                <a:solidFill>
                  <a:srgbClr val="572528">
                    <a:alpha val="90000"/>
                  </a:srgbClr>
                </a:solidFill>
              </a:rPr>
              <a:t>It Works: How and Why</a:t>
            </a:r>
            <a:r>
              <a:rPr lang="en-US" sz="2600" dirty="0">
                <a:solidFill>
                  <a:srgbClr val="572528">
                    <a:alpha val="90000"/>
                  </a:srgbClr>
                </a:solidFill>
              </a:rPr>
              <a:t>, and </a:t>
            </a:r>
            <a:r>
              <a:rPr lang="en-US" sz="2600" i="1" dirty="0">
                <a:solidFill>
                  <a:srgbClr val="572528">
                    <a:alpha val="90000"/>
                  </a:srgbClr>
                </a:solidFill>
              </a:rPr>
              <a:t>Living Clean</a:t>
            </a:r>
            <a:r>
              <a:rPr lang="en-US" sz="2600" dirty="0">
                <a:solidFill>
                  <a:srgbClr val="572528">
                    <a:alpha val="90000"/>
                  </a:srgbClr>
                </a:solidFill>
              </a:rPr>
              <a:t>. Without action, this shift threatens to limit access to the foundation of our message for some of our most isolated members. …</a:t>
            </a:r>
          </a:p>
          <a:p>
            <a:pPr algn="just"/>
            <a:endParaRPr lang="en-US" sz="900" dirty="0">
              <a:solidFill>
                <a:srgbClr val="572528">
                  <a:alpha val="90000"/>
                </a:srgbClr>
              </a:solidFill>
            </a:endParaRPr>
          </a:p>
          <a:p>
            <a:pPr algn="just">
              <a:spcBef>
                <a:spcPts val="400"/>
              </a:spcBef>
            </a:pPr>
            <a:r>
              <a:rPr lang="en-US" sz="2600" dirty="0">
                <a:solidFill>
                  <a:srgbClr val="572528">
                    <a:alpha val="90000"/>
                  </a:srgbClr>
                </a:solidFill>
              </a:rPr>
              <a:t>Approving this motion would allow the World Board to develop a project plan exploring practical, principled ways to make our Fellowship’s </a:t>
            </a:r>
            <a:r>
              <a:rPr lang="en-US" sz="2600" dirty="0" err="1">
                <a:solidFill>
                  <a:srgbClr val="572528">
                    <a:alpha val="90000"/>
                  </a:srgbClr>
                </a:solidFill>
              </a:rPr>
              <a:t>booklength</a:t>
            </a:r>
            <a:r>
              <a:rPr lang="en-US" sz="2600" dirty="0">
                <a:solidFill>
                  <a:srgbClr val="572528">
                    <a:alpha val="90000"/>
                  </a:srgbClr>
                </a:solidFill>
              </a:rPr>
              <a:t> literature available through prison tablet systems. This plan would examine logistical, legal, financial, and Fellowship-related issues, ensuring that any approach upholds the principles of self-support and preserves the integrity of NA’s intellectual property, as outlined in the </a:t>
            </a:r>
            <a:r>
              <a:rPr lang="en-US" sz="2600" i="1" dirty="0">
                <a:solidFill>
                  <a:srgbClr val="572528">
                    <a:alpha val="90000"/>
                  </a:srgbClr>
                </a:solidFill>
              </a:rPr>
              <a:t>Fellowship Intellectual Property Trust</a:t>
            </a:r>
            <a:r>
              <a:rPr lang="en-US" sz="2600" dirty="0">
                <a:solidFill>
                  <a:srgbClr val="572528">
                    <a:alpha val="90000"/>
                  </a:srgbClr>
                </a:solidFill>
              </a:rPr>
              <a:t> (</a:t>
            </a:r>
            <a:r>
              <a:rPr lang="en-US" sz="2600" i="1" dirty="0">
                <a:solidFill>
                  <a:srgbClr val="572528">
                    <a:alpha val="90000"/>
                  </a:srgbClr>
                </a:solidFill>
              </a:rPr>
              <a:t>FIPT</a:t>
            </a:r>
            <a:r>
              <a:rPr lang="en-US" sz="2600" dirty="0">
                <a:solidFill>
                  <a:srgbClr val="572528">
                    <a:alpha val="90000"/>
                  </a:srgbClr>
                </a:solidFill>
              </a:rPr>
              <a:t>).</a:t>
            </a:r>
          </a:p>
        </p:txBody>
      </p:sp>
    </p:spTree>
    <p:extLst>
      <p:ext uri="{BB962C8B-B14F-4D97-AF65-F5344CB8AC3E}">
        <p14:creationId xmlns:p14="http://schemas.microsoft.com/office/powerpoint/2010/main" val="249177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44530-F3A4-0529-E701-4959BD577003}"/>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8471889-6573-0566-FAC2-2A1A69ED045F}"/>
              </a:ext>
            </a:extLst>
          </p:cNvPr>
          <p:cNvCxnSpPr>
            <a:cxnSpLocks/>
          </p:cNvCxnSpPr>
          <p:nvPr/>
        </p:nvCxnSpPr>
        <p:spPr>
          <a:xfrm>
            <a:off x="644769" y="1177466"/>
            <a:ext cx="10909893" cy="8403"/>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2707AFBF-FEA3-FECB-5B90-95892C0CB10E}"/>
              </a:ext>
            </a:extLst>
          </p:cNvPr>
          <p:cNvSpPr txBox="1">
            <a:spLocks/>
          </p:cNvSpPr>
          <p:nvPr/>
        </p:nvSpPr>
        <p:spPr>
          <a:xfrm>
            <a:off x="504553" y="407454"/>
            <a:ext cx="11063669" cy="65946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2400" dirty="0">
                <a:solidFill>
                  <a:srgbClr val="FF0000"/>
                </a:solidFill>
                <a:latin typeface="+mn-lt"/>
              </a:rPr>
              <a:t>Motion #4 Rationale </a:t>
            </a:r>
            <a:r>
              <a:rPr lang="en-US" sz="2400" i="1" dirty="0">
                <a:solidFill>
                  <a:srgbClr val="FF0000"/>
                </a:solidFill>
                <a:latin typeface="+mn-lt"/>
              </a:rPr>
              <a:t>(Continued)</a:t>
            </a:r>
            <a:endParaRPr lang="en-US" sz="2400" dirty="0">
              <a:solidFill>
                <a:srgbClr val="FF0000"/>
              </a:solidFill>
              <a:latin typeface="+mn-lt"/>
            </a:endParaRPr>
          </a:p>
        </p:txBody>
      </p:sp>
      <p:sp>
        <p:nvSpPr>
          <p:cNvPr id="5" name="TextBox 4">
            <a:extLst>
              <a:ext uri="{FF2B5EF4-FFF2-40B4-BE49-F238E27FC236}">
                <a16:creationId xmlns:a16="http://schemas.microsoft.com/office/drawing/2014/main" id="{A297529C-BFF9-18E2-7AAA-B9D81BCFF056}"/>
              </a:ext>
            </a:extLst>
          </p:cNvPr>
          <p:cNvSpPr txBox="1"/>
          <p:nvPr/>
        </p:nvSpPr>
        <p:spPr>
          <a:xfrm>
            <a:off x="535578" y="1352434"/>
            <a:ext cx="11116490" cy="4493538"/>
          </a:xfrm>
          <a:prstGeom prst="rect">
            <a:avLst/>
          </a:prstGeom>
          <a:noFill/>
        </p:spPr>
        <p:txBody>
          <a:bodyPr wrap="square" rtlCol="0">
            <a:spAutoFit/>
          </a:bodyPr>
          <a:lstStyle/>
          <a:p>
            <a:pPr algn="just"/>
            <a:r>
              <a:rPr lang="en-US" sz="2600" dirty="0">
                <a:solidFill>
                  <a:srgbClr val="572528">
                    <a:alpha val="90000"/>
                  </a:srgbClr>
                </a:solidFill>
              </a:rPr>
              <a:t>Many incarcerated members already face disparities in literature access, depending on facility policies and geography. …</a:t>
            </a:r>
          </a:p>
          <a:p>
            <a:pPr algn="just"/>
            <a:endParaRPr lang="en-US" sz="2600" dirty="0">
              <a:solidFill>
                <a:srgbClr val="572528">
                  <a:alpha val="90000"/>
                </a:srgbClr>
              </a:solidFill>
            </a:endParaRPr>
          </a:p>
          <a:p>
            <a:pPr algn="just"/>
            <a:r>
              <a:rPr lang="en-US" sz="2600" dirty="0">
                <a:solidFill>
                  <a:srgbClr val="572528">
                    <a:alpha val="90000"/>
                  </a:srgbClr>
                </a:solidFill>
              </a:rPr>
              <a:t>Exploring digital options would help the Fellowship respond to these inequities while adapting to a changing environment. It also presents an opportunity to strengthen our trusted servant relationships with correctional institutions, ensuring that NA literature remains accessible to those with limited financial resources.</a:t>
            </a:r>
          </a:p>
          <a:p>
            <a:pPr algn="just"/>
            <a:endParaRPr lang="en-US" sz="2600" dirty="0">
              <a:solidFill>
                <a:srgbClr val="572528">
                  <a:alpha val="90000"/>
                </a:srgbClr>
              </a:solidFill>
            </a:endParaRPr>
          </a:p>
          <a:p>
            <a:pPr algn="just"/>
            <a:r>
              <a:rPr lang="en-US" sz="2600" dirty="0">
                <a:solidFill>
                  <a:srgbClr val="572528">
                    <a:alpha val="90000"/>
                  </a:srgbClr>
                </a:solidFill>
              </a:rPr>
              <a:t>By supporting this motion, the World Service Conference would affirm our commitment to carrying the message to all addicts, regardless of circumstance, and empower the World Board to be proactive, bringing back informed options for Fellowship review and approval.</a:t>
            </a:r>
          </a:p>
        </p:txBody>
      </p:sp>
    </p:spTree>
    <p:extLst>
      <p:ext uri="{BB962C8B-B14F-4D97-AF65-F5344CB8AC3E}">
        <p14:creationId xmlns:p14="http://schemas.microsoft.com/office/powerpoint/2010/main" val="1789821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351D4-CA5C-BBBC-3CA9-78A85C1266C6}"/>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B7B061C-182F-2798-59CA-3B3CEDFF58AF}"/>
              </a:ext>
            </a:extLst>
          </p:cNvPr>
          <p:cNvCxnSpPr>
            <a:cxnSpLocks/>
          </p:cNvCxnSpPr>
          <p:nvPr/>
        </p:nvCxnSpPr>
        <p:spPr>
          <a:xfrm>
            <a:off x="644769" y="1177466"/>
            <a:ext cx="10909893" cy="8403"/>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38473AD6-5BA8-7648-1F00-A66381780C25}"/>
              </a:ext>
            </a:extLst>
          </p:cNvPr>
          <p:cNvSpPr txBox="1">
            <a:spLocks/>
          </p:cNvSpPr>
          <p:nvPr/>
        </p:nvSpPr>
        <p:spPr>
          <a:xfrm>
            <a:off x="504553" y="407454"/>
            <a:ext cx="11063669" cy="65946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200" dirty="0">
                <a:solidFill>
                  <a:srgbClr val="FF0000"/>
                </a:solidFill>
                <a:latin typeface="+mn-lt"/>
              </a:rPr>
              <a:t>Motion #4 – World Board Response</a:t>
            </a:r>
          </a:p>
        </p:txBody>
      </p:sp>
      <p:sp>
        <p:nvSpPr>
          <p:cNvPr id="5" name="TextBox 4">
            <a:extLst>
              <a:ext uri="{FF2B5EF4-FFF2-40B4-BE49-F238E27FC236}">
                <a16:creationId xmlns:a16="http://schemas.microsoft.com/office/drawing/2014/main" id="{712D71B9-E096-452F-77B4-F268EBDEB6E7}"/>
              </a:ext>
            </a:extLst>
          </p:cNvPr>
          <p:cNvSpPr txBox="1"/>
          <p:nvPr/>
        </p:nvSpPr>
        <p:spPr>
          <a:xfrm>
            <a:off x="535578" y="1352434"/>
            <a:ext cx="11116490" cy="5170646"/>
          </a:xfrm>
          <a:prstGeom prst="rect">
            <a:avLst/>
          </a:prstGeom>
          <a:noFill/>
        </p:spPr>
        <p:txBody>
          <a:bodyPr wrap="square" rtlCol="0">
            <a:spAutoFit/>
          </a:bodyPr>
          <a:lstStyle/>
          <a:p>
            <a:pPr algn="just"/>
            <a:r>
              <a:rPr lang="en-US" sz="2600" dirty="0">
                <a:solidFill>
                  <a:srgbClr val="572528">
                    <a:alpha val="90000"/>
                  </a:srgbClr>
                </a:solidFill>
              </a:rPr>
              <a:t>The World Board shares the maker’s commitment to ensuring that all addicts—including those who are incarcerated—have access to NA literature and the message of recovery. We recognize the shift from printed books to digital tablets in correctional systems offers both opportunities and challenges.</a:t>
            </a:r>
          </a:p>
          <a:p>
            <a:pPr algn="just"/>
            <a:endParaRPr lang="en-US" sz="900" dirty="0">
              <a:solidFill>
                <a:srgbClr val="572528">
                  <a:alpha val="90000"/>
                </a:srgbClr>
              </a:solidFill>
            </a:endParaRPr>
          </a:p>
          <a:p>
            <a:pPr algn="just"/>
            <a:r>
              <a:rPr lang="en-US" sz="2600" dirty="0">
                <a:solidFill>
                  <a:srgbClr val="572528">
                    <a:alpha val="90000"/>
                  </a:srgbClr>
                </a:solidFill>
              </a:rPr>
              <a:t>We believe this motion is unnecessary, as NA World Services is already engaged in ongoing efforts to make literature accessible in correctional facilities while upholding self-support and the integrity of the Fellowship Intellectual Property Trust (FIPT). We currently work with vendors and departments to provide, at no cost, materials already available on na.org. …</a:t>
            </a:r>
          </a:p>
          <a:p>
            <a:pPr algn="just"/>
            <a:endParaRPr lang="en-US" sz="900" dirty="0">
              <a:solidFill>
                <a:srgbClr val="572528">
                  <a:alpha val="90000"/>
                </a:srgbClr>
              </a:solidFill>
            </a:endParaRPr>
          </a:p>
          <a:p>
            <a:pPr algn="just"/>
            <a:r>
              <a:rPr lang="en-US" sz="2600" dirty="0">
                <a:solidFill>
                  <a:srgbClr val="572528">
                    <a:alpha val="90000"/>
                  </a:srgbClr>
                </a:solidFill>
              </a:rPr>
              <a:t>The Basic Text is available in twelve languages in audio, and IPs, booklets, and translated materials are accessible in 61 languages. An Introductory Guide to NA — with ten IPs and the Steps chapter from the Basic Text — is soon to be available in English and Spanish audio.</a:t>
            </a:r>
          </a:p>
        </p:txBody>
      </p:sp>
    </p:spTree>
    <p:extLst>
      <p:ext uri="{BB962C8B-B14F-4D97-AF65-F5344CB8AC3E}">
        <p14:creationId xmlns:p14="http://schemas.microsoft.com/office/powerpoint/2010/main" val="514394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055A6-BCE9-7830-9403-A482C7C708B1}"/>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EF28A86-C2BA-1C80-5F34-4658E7466295}"/>
              </a:ext>
            </a:extLst>
          </p:cNvPr>
          <p:cNvCxnSpPr>
            <a:cxnSpLocks/>
          </p:cNvCxnSpPr>
          <p:nvPr/>
        </p:nvCxnSpPr>
        <p:spPr>
          <a:xfrm>
            <a:off x="644769" y="1177466"/>
            <a:ext cx="10909893" cy="8403"/>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6901DAE5-304E-D872-29E8-4C74F15322EC}"/>
              </a:ext>
            </a:extLst>
          </p:cNvPr>
          <p:cNvSpPr txBox="1">
            <a:spLocks/>
          </p:cNvSpPr>
          <p:nvPr/>
        </p:nvSpPr>
        <p:spPr>
          <a:xfrm>
            <a:off x="504553" y="407454"/>
            <a:ext cx="11063669" cy="65946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2400" dirty="0">
                <a:solidFill>
                  <a:srgbClr val="FF0000"/>
                </a:solidFill>
                <a:latin typeface="+mn-lt"/>
              </a:rPr>
              <a:t>Motion #4 – World Board Response </a:t>
            </a:r>
            <a:r>
              <a:rPr lang="en-US" sz="2400" i="1" dirty="0">
                <a:solidFill>
                  <a:srgbClr val="FF0000"/>
                </a:solidFill>
                <a:latin typeface="+mn-lt"/>
              </a:rPr>
              <a:t>(Continued)</a:t>
            </a:r>
            <a:endParaRPr lang="en-US" sz="2400" dirty="0">
              <a:solidFill>
                <a:srgbClr val="FF0000"/>
              </a:solidFill>
              <a:latin typeface="+mn-lt"/>
            </a:endParaRPr>
          </a:p>
        </p:txBody>
      </p:sp>
      <p:sp>
        <p:nvSpPr>
          <p:cNvPr id="5" name="TextBox 4">
            <a:extLst>
              <a:ext uri="{FF2B5EF4-FFF2-40B4-BE49-F238E27FC236}">
                <a16:creationId xmlns:a16="http://schemas.microsoft.com/office/drawing/2014/main" id="{2807BEED-C789-8AD8-5E5D-14D12AAD95D2}"/>
              </a:ext>
            </a:extLst>
          </p:cNvPr>
          <p:cNvSpPr txBox="1"/>
          <p:nvPr/>
        </p:nvSpPr>
        <p:spPr>
          <a:xfrm>
            <a:off x="535578" y="1313245"/>
            <a:ext cx="11116490" cy="5170646"/>
          </a:xfrm>
          <a:prstGeom prst="rect">
            <a:avLst/>
          </a:prstGeom>
          <a:noFill/>
        </p:spPr>
        <p:txBody>
          <a:bodyPr wrap="square" rtlCol="0">
            <a:spAutoFit/>
          </a:bodyPr>
          <a:lstStyle/>
          <a:p>
            <a:pPr algn="just"/>
            <a:r>
              <a:rPr lang="en-US" sz="2600" dirty="0">
                <a:solidFill>
                  <a:srgbClr val="572528">
                    <a:alpha val="90000"/>
                  </a:srgbClr>
                </a:solidFill>
              </a:rPr>
              <a:t>Providing full-length books on tablets is not a simple solution. Correctional environments vary widely; many still require physical books. We do not contract with for-profit tablet companies that would charge for materials we provide for free. Our focus remains on accessibility, not commercialization. …</a:t>
            </a:r>
          </a:p>
          <a:p>
            <a:pPr algn="just"/>
            <a:endParaRPr lang="en-US" sz="900" dirty="0">
              <a:solidFill>
                <a:srgbClr val="572528">
                  <a:alpha val="90000"/>
                </a:srgbClr>
              </a:solidFill>
            </a:endParaRPr>
          </a:p>
          <a:p>
            <a:pPr algn="just"/>
            <a:r>
              <a:rPr lang="en-US" sz="2600" dirty="0">
                <a:solidFill>
                  <a:srgbClr val="572528">
                    <a:alpha val="90000"/>
                  </a:srgbClr>
                </a:solidFill>
              </a:rPr>
              <a:t>It is important to recognize that NA World Services remains largely funded through literature sales, a considerable amount of which comes from initiatives to help incarcerated addicts. We make many resources freely available because we believe deeply in our mission; we must also ensure the sustainability of the services that allow us to carry that message worldwide.</a:t>
            </a:r>
          </a:p>
          <a:p>
            <a:pPr algn="just"/>
            <a:endParaRPr lang="en-US" sz="900" dirty="0">
              <a:solidFill>
                <a:srgbClr val="572528">
                  <a:alpha val="90000"/>
                </a:srgbClr>
              </a:solidFill>
            </a:endParaRPr>
          </a:p>
          <a:p>
            <a:pPr algn="just"/>
            <a:r>
              <a:rPr lang="en-US" sz="2600" dirty="0">
                <a:solidFill>
                  <a:srgbClr val="572528">
                    <a:alpha val="90000"/>
                  </a:srgbClr>
                </a:solidFill>
              </a:rPr>
              <a:t>We once offered PDFs of major titles online, but massive unauthorized distribution forced their removal. Audio materials, especially in Spanish, are now the most frequently accessed resources on inmate tablets. This has guided our recent recording projects. …</a:t>
            </a:r>
          </a:p>
        </p:txBody>
      </p:sp>
    </p:spTree>
    <p:extLst>
      <p:ext uri="{BB962C8B-B14F-4D97-AF65-F5344CB8AC3E}">
        <p14:creationId xmlns:p14="http://schemas.microsoft.com/office/powerpoint/2010/main" val="166426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81A34-8D6F-3DA1-9D0B-D9A2DC7CE4FF}"/>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CEF4204-5E2D-84CD-DF65-63ED72021687}"/>
              </a:ext>
            </a:extLst>
          </p:cNvPr>
          <p:cNvCxnSpPr>
            <a:cxnSpLocks/>
          </p:cNvCxnSpPr>
          <p:nvPr/>
        </p:nvCxnSpPr>
        <p:spPr>
          <a:xfrm>
            <a:off x="644769" y="1177466"/>
            <a:ext cx="10909893" cy="8403"/>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919D3E24-6EDD-BC23-66F3-BA5B87FA6965}"/>
              </a:ext>
            </a:extLst>
          </p:cNvPr>
          <p:cNvSpPr txBox="1">
            <a:spLocks/>
          </p:cNvSpPr>
          <p:nvPr/>
        </p:nvSpPr>
        <p:spPr>
          <a:xfrm>
            <a:off x="504553" y="407454"/>
            <a:ext cx="11063669" cy="65946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2400" dirty="0">
                <a:solidFill>
                  <a:srgbClr val="FF0000"/>
                </a:solidFill>
                <a:latin typeface="+mn-lt"/>
              </a:rPr>
              <a:t>Motion #4 – World Board Response </a:t>
            </a:r>
            <a:r>
              <a:rPr lang="en-US" sz="2400" i="1" dirty="0">
                <a:solidFill>
                  <a:srgbClr val="FF0000"/>
                </a:solidFill>
                <a:latin typeface="+mn-lt"/>
              </a:rPr>
              <a:t>(Continued)</a:t>
            </a:r>
            <a:endParaRPr lang="en-US" sz="2400" dirty="0">
              <a:solidFill>
                <a:srgbClr val="FF0000"/>
              </a:solidFill>
              <a:latin typeface="+mn-lt"/>
            </a:endParaRPr>
          </a:p>
        </p:txBody>
      </p:sp>
      <p:sp>
        <p:nvSpPr>
          <p:cNvPr id="5" name="TextBox 4">
            <a:extLst>
              <a:ext uri="{FF2B5EF4-FFF2-40B4-BE49-F238E27FC236}">
                <a16:creationId xmlns:a16="http://schemas.microsoft.com/office/drawing/2014/main" id="{83738AC9-1A27-3BD2-B769-829617C0C0E9}"/>
              </a:ext>
            </a:extLst>
          </p:cNvPr>
          <p:cNvSpPr txBox="1"/>
          <p:nvPr/>
        </p:nvSpPr>
        <p:spPr>
          <a:xfrm>
            <a:off x="535578" y="1313245"/>
            <a:ext cx="11116490" cy="3831818"/>
          </a:xfrm>
          <a:prstGeom prst="rect">
            <a:avLst/>
          </a:prstGeom>
          <a:noFill/>
        </p:spPr>
        <p:txBody>
          <a:bodyPr wrap="square" rtlCol="0">
            <a:spAutoFit/>
          </a:bodyPr>
          <a:lstStyle/>
          <a:p>
            <a:pPr algn="just"/>
            <a:r>
              <a:rPr lang="en-US" sz="2600" dirty="0">
                <a:solidFill>
                  <a:srgbClr val="572528">
                    <a:alpha val="90000"/>
                  </a:srgbClr>
                </a:solidFill>
              </a:rPr>
              <a:t>As has been our practice for more than two decades, NAWS continues to provide free literature to incarcerated members upon request and offers a Basic Text after continued contact. We also recognize the importance of H&amp;I efforts to carry meetings into facilities as well as reentry support, including helping members who receive addiction medication to feel welcome in NA.</a:t>
            </a:r>
          </a:p>
          <a:p>
            <a:pPr algn="just"/>
            <a:endParaRPr lang="en-US" sz="900" dirty="0">
              <a:solidFill>
                <a:srgbClr val="572528">
                  <a:alpha val="90000"/>
                </a:srgbClr>
              </a:solidFill>
            </a:endParaRPr>
          </a:p>
          <a:p>
            <a:pPr algn="just"/>
            <a:r>
              <a:rPr lang="en-US" sz="2600" dirty="0">
                <a:solidFill>
                  <a:srgbClr val="572528">
                    <a:alpha val="90000"/>
                  </a:srgbClr>
                </a:solidFill>
              </a:rPr>
              <a:t>While digital tools will continue to evolve, our balanced approach—combining technology, human connection, and financial responsibility—remains the most effective way to carry our message. The motion’s intent aligns with work already in progress at NA World Services.</a:t>
            </a:r>
          </a:p>
        </p:txBody>
      </p:sp>
      <p:sp>
        <p:nvSpPr>
          <p:cNvPr id="3" name="Rounded Rectangle 5">
            <a:extLst>
              <a:ext uri="{FF2B5EF4-FFF2-40B4-BE49-F238E27FC236}">
                <a16:creationId xmlns:a16="http://schemas.microsoft.com/office/drawing/2014/main" id="{FC60B04E-9CB9-BEB2-0D9D-E13C96B3B86C}"/>
              </a:ext>
            </a:extLst>
          </p:cNvPr>
          <p:cNvSpPr/>
          <p:nvPr/>
        </p:nvSpPr>
        <p:spPr>
          <a:xfrm>
            <a:off x="9746709" y="5213671"/>
            <a:ext cx="1828800" cy="1280160"/>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7" name="TextBox 6">
            <a:extLst>
              <a:ext uri="{FF2B5EF4-FFF2-40B4-BE49-F238E27FC236}">
                <a16:creationId xmlns:a16="http://schemas.microsoft.com/office/drawing/2014/main" id="{FBF7511B-4A3C-7E54-9C48-24381B5C71E5}"/>
              </a:ext>
            </a:extLst>
          </p:cNvPr>
          <p:cNvSpPr txBox="1"/>
          <p:nvPr/>
        </p:nvSpPr>
        <p:spPr>
          <a:xfrm>
            <a:off x="9668332" y="5493514"/>
            <a:ext cx="2025571" cy="707886"/>
          </a:xfrm>
          <a:prstGeom prst="rect">
            <a:avLst/>
          </a:prstGeom>
          <a:noFill/>
        </p:spPr>
        <p:txBody>
          <a:bodyPr wrap="square" rtlCol="0">
            <a:spAutoFit/>
          </a:bodyPr>
          <a:lstStyle/>
          <a:p>
            <a:pPr algn="ctr"/>
            <a:r>
              <a:rPr lang="en-US" sz="2000" b="1" dirty="0">
                <a:solidFill>
                  <a:schemeClr val="accent2">
                    <a:lumMod val="75000"/>
                  </a:schemeClr>
                </a:solidFill>
                <a:latin typeface="Times New Roman" panose="02020603050405020304" pitchFamily="18" charset="0"/>
                <a:cs typeface="Times New Roman" panose="02020603050405020304" pitchFamily="18" charset="0"/>
              </a:rPr>
              <a:t>Pause for QUESTIONS</a:t>
            </a:r>
          </a:p>
        </p:txBody>
      </p:sp>
    </p:spTree>
    <p:extLst>
      <p:ext uri="{BB962C8B-B14F-4D97-AF65-F5344CB8AC3E}">
        <p14:creationId xmlns:p14="http://schemas.microsoft.com/office/powerpoint/2010/main" val="2834240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BA80A-D84C-1B92-280F-9A9466D77CA3}"/>
            </a:ext>
          </a:extLst>
        </p:cNvPr>
        <p:cNvGrpSpPr/>
        <p:nvPr/>
      </p:nvGrpSpPr>
      <p:grpSpPr>
        <a:xfrm>
          <a:off x="0" y="0"/>
          <a:ext cx="0" cy="0"/>
          <a:chOff x="0" y="0"/>
          <a:chExt cx="0" cy="0"/>
        </a:xfrm>
      </p:grpSpPr>
      <p:sp>
        <p:nvSpPr>
          <p:cNvPr id="3" name="Shape 74">
            <a:extLst>
              <a:ext uri="{FF2B5EF4-FFF2-40B4-BE49-F238E27FC236}">
                <a16:creationId xmlns:a16="http://schemas.microsoft.com/office/drawing/2014/main" id="{834BED45-688A-E95C-555D-563031F6DE55}"/>
              </a:ext>
            </a:extLst>
          </p:cNvPr>
          <p:cNvSpPr/>
          <p:nvPr/>
        </p:nvSpPr>
        <p:spPr>
          <a:xfrm>
            <a:off x="627017" y="444133"/>
            <a:ext cx="10976631" cy="163958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gn="just"/>
            <a:r>
              <a:rPr kumimoji="0" lang="en-US" sz="3200" b="1" u="none" strike="noStrike" kern="1200" cap="none" spc="0" normalizeH="0" baseline="0" noProof="0" dirty="0">
                <a:ln>
                  <a:noFill/>
                </a:ln>
                <a:solidFill>
                  <a:srgbClr val="DB212E"/>
                </a:solidFill>
                <a:effectLst/>
                <a:uLnTx/>
                <a:uFillTx/>
                <a:ea typeface="Cambria" charset="0"/>
                <a:cs typeface="Cambria" charset="0"/>
                <a:sym typeface="BotonBQ-Bold"/>
              </a:rPr>
              <a:t>Motion </a:t>
            </a:r>
            <a:r>
              <a:rPr lang="en-US" sz="3200" b="1" dirty="0">
                <a:solidFill>
                  <a:srgbClr val="DB212E"/>
                </a:solidFill>
                <a:ea typeface="Cambria" charset="0"/>
                <a:cs typeface="Cambria" charset="0"/>
                <a:sym typeface="BotonBQ-Bold"/>
              </a:rPr>
              <a:t>5</a:t>
            </a:r>
            <a:r>
              <a:rPr kumimoji="0" lang="en-US" sz="3200" b="1" u="none" strike="noStrike" kern="1200" cap="none" spc="0" normalizeH="0" baseline="0" noProof="0" dirty="0">
                <a:ln>
                  <a:noFill/>
                </a:ln>
                <a:solidFill>
                  <a:srgbClr val="DB212E"/>
                </a:solidFill>
                <a:effectLst/>
                <a:uLnTx/>
                <a:uFillTx/>
                <a:ea typeface="Cambria" charset="0"/>
                <a:cs typeface="Cambria" charset="0"/>
                <a:sym typeface="BotonBQ-Bold"/>
              </a:rPr>
              <a:t>:</a:t>
            </a:r>
            <a:r>
              <a:rPr lang="en-US" sz="3200" b="1" dirty="0">
                <a:solidFill>
                  <a:srgbClr val="DB212E"/>
                </a:solidFill>
                <a:ea typeface="Cambria" charset="0"/>
                <a:cs typeface="Cambria" charset="0"/>
                <a:sym typeface="BotonBQ-Bold"/>
              </a:rPr>
              <a:t>  </a:t>
            </a:r>
            <a:r>
              <a:rPr lang="en-US" sz="3200" b="1" dirty="0">
                <a:solidFill>
                  <a:srgbClr val="572528"/>
                </a:solidFill>
              </a:rPr>
              <a:t>To direct the World Board, to implement artificial intelligence (AI) interpretation solutions for WSC meetings (both in-person and virtual) to replace the current human live language interpretation.</a:t>
            </a:r>
          </a:p>
        </p:txBody>
      </p:sp>
      <p:sp>
        <p:nvSpPr>
          <p:cNvPr id="7" name="TextBox 6">
            <a:extLst>
              <a:ext uri="{FF2B5EF4-FFF2-40B4-BE49-F238E27FC236}">
                <a16:creationId xmlns:a16="http://schemas.microsoft.com/office/drawing/2014/main" id="{695185FE-DDDA-4EA4-B7BC-C42EFC597EED}"/>
              </a:ext>
            </a:extLst>
          </p:cNvPr>
          <p:cNvSpPr txBox="1"/>
          <p:nvPr/>
        </p:nvSpPr>
        <p:spPr>
          <a:xfrm>
            <a:off x="618643" y="2770215"/>
            <a:ext cx="10985005" cy="3693319"/>
          </a:xfrm>
          <a:prstGeom prst="rect">
            <a:avLst/>
          </a:prstGeom>
          <a:noFill/>
        </p:spPr>
        <p:txBody>
          <a:bodyPr wrap="square" rtlCol="0">
            <a:spAutoFit/>
          </a:bodyPr>
          <a:lstStyle/>
          <a:p>
            <a:r>
              <a:rPr lang="en-US" sz="2600" dirty="0">
                <a:solidFill>
                  <a:srgbClr val="DB212E"/>
                </a:solidFill>
              </a:rPr>
              <a:t>Maker: </a:t>
            </a:r>
            <a:r>
              <a:rPr lang="en-US" sz="2600" dirty="0">
                <a:solidFill>
                  <a:srgbClr val="572528"/>
                </a:solidFill>
              </a:rPr>
              <a:t>South Florida Region</a:t>
            </a:r>
          </a:p>
          <a:p>
            <a:r>
              <a:rPr lang="en-US" sz="2600" dirty="0">
                <a:solidFill>
                  <a:srgbClr val="DB212E"/>
                </a:solidFill>
              </a:rPr>
              <a:t>Co-makers: </a:t>
            </a:r>
            <a:r>
              <a:rPr lang="en-US" sz="2600" dirty="0">
                <a:solidFill>
                  <a:srgbClr val="572528"/>
                </a:solidFill>
              </a:rPr>
              <a:t>Iran, UK, Nepal</a:t>
            </a:r>
          </a:p>
          <a:p>
            <a:pPr algn="just"/>
            <a:r>
              <a:rPr lang="en-US" sz="2600" dirty="0">
                <a:solidFill>
                  <a:srgbClr val="DB212E"/>
                </a:solidFill>
              </a:rPr>
              <a:t>Intent:  </a:t>
            </a:r>
            <a:r>
              <a:rPr lang="en-US" sz="2600" dirty="0">
                <a:solidFill>
                  <a:srgbClr val="572528">
                    <a:alpha val="90000"/>
                  </a:srgbClr>
                </a:solidFill>
              </a:rPr>
              <a:t>To eliminate language barriers, ensuring that all voices are heard globally, enhancing our communication and time efficiency during business meetings. This initiative also aims to reduce the risk of human interpretation errors and potential absences during our sessions.</a:t>
            </a:r>
          </a:p>
          <a:p>
            <a:pPr algn="just"/>
            <a:r>
              <a:rPr lang="en-US" sz="2600" dirty="0">
                <a:solidFill>
                  <a:srgbClr val="DB212E">
                    <a:alpha val="90000"/>
                  </a:srgbClr>
                </a:solidFill>
              </a:rPr>
              <a:t>Financial Impact: </a:t>
            </a:r>
            <a:r>
              <a:rPr lang="en-US" sz="2600" dirty="0">
                <a:solidFill>
                  <a:srgbClr val="572528">
                    <a:alpha val="90000"/>
                  </a:srgbClr>
                </a:solidFill>
              </a:rPr>
              <a:t>The financial impact of implementing this technology is expected to be significant but has not yet been determined pending further analysis.</a:t>
            </a:r>
          </a:p>
          <a:p>
            <a:pPr algn="just"/>
            <a:r>
              <a:rPr lang="en-US" sz="2600" dirty="0">
                <a:solidFill>
                  <a:srgbClr val="DB212E"/>
                </a:solidFill>
              </a:rPr>
              <a:t>Policy Affected:  </a:t>
            </a:r>
            <a:r>
              <a:rPr lang="en-US" sz="2600" dirty="0">
                <a:solidFill>
                  <a:srgbClr val="572528">
                    <a:alpha val="90000"/>
                  </a:srgbClr>
                </a:solidFill>
              </a:rPr>
              <a:t>None</a:t>
            </a:r>
            <a:endParaRPr lang="en-US" sz="2600" dirty="0">
              <a:solidFill>
                <a:srgbClr val="572528"/>
              </a:solidFill>
            </a:endParaRPr>
          </a:p>
        </p:txBody>
      </p:sp>
      <p:cxnSp>
        <p:nvCxnSpPr>
          <p:cNvPr id="9" name="Straight Connector 8">
            <a:extLst>
              <a:ext uri="{FF2B5EF4-FFF2-40B4-BE49-F238E27FC236}">
                <a16:creationId xmlns:a16="http://schemas.microsoft.com/office/drawing/2014/main" id="{6D8D08EA-1D5C-A886-40F4-CE7BD59963C7}"/>
              </a:ext>
            </a:extLst>
          </p:cNvPr>
          <p:cNvCxnSpPr>
            <a:cxnSpLocks/>
          </p:cNvCxnSpPr>
          <p:nvPr/>
        </p:nvCxnSpPr>
        <p:spPr>
          <a:xfrm>
            <a:off x="618643" y="2509873"/>
            <a:ext cx="10909893" cy="8403"/>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145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9ADEE-BA01-3826-33CC-19245072F030}"/>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3ABF1FC-53D2-AEBD-77FB-24F76BAC9582}"/>
              </a:ext>
            </a:extLst>
          </p:cNvPr>
          <p:cNvCxnSpPr>
            <a:cxnSpLocks/>
          </p:cNvCxnSpPr>
          <p:nvPr/>
        </p:nvCxnSpPr>
        <p:spPr>
          <a:xfrm>
            <a:off x="644769" y="1177466"/>
            <a:ext cx="10909893" cy="8403"/>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32B55A55-9830-5B66-D927-BD52BCA5AC62}"/>
              </a:ext>
            </a:extLst>
          </p:cNvPr>
          <p:cNvSpPr txBox="1">
            <a:spLocks/>
          </p:cNvSpPr>
          <p:nvPr/>
        </p:nvSpPr>
        <p:spPr>
          <a:xfrm>
            <a:off x="504553" y="407454"/>
            <a:ext cx="11063669" cy="65946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200" dirty="0">
                <a:solidFill>
                  <a:srgbClr val="FF0000"/>
                </a:solidFill>
                <a:latin typeface="+mn-lt"/>
              </a:rPr>
              <a:t>Motion #5 – Rationale by Region</a:t>
            </a:r>
          </a:p>
        </p:txBody>
      </p:sp>
      <p:sp>
        <p:nvSpPr>
          <p:cNvPr id="3" name="TextBox 2">
            <a:extLst>
              <a:ext uri="{FF2B5EF4-FFF2-40B4-BE49-F238E27FC236}">
                <a16:creationId xmlns:a16="http://schemas.microsoft.com/office/drawing/2014/main" id="{EB1F4233-3054-42F6-F70B-C0AE9BD79613}"/>
              </a:ext>
            </a:extLst>
          </p:cNvPr>
          <p:cNvSpPr txBox="1"/>
          <p:nvPr/>
        </p:nvSpPr>
        <p:spPr>
          <a:xfrm>
            <a:off x="540265" y="1423851"/>
            <a:ext cx="11111470" cy="2893100"/>
          </a:xfrm>
          <a:prstGeom prst="rect">
            <a:avLst/>
          </a:prstGeom>
          <a:noFill/>
        </p:spPr>
        <p:txBody>
          <a:bodyPr wrap="square" rtlCol="0">
            <a:spAutoFit/>
          </a:bodyPr>
          <a:lstStyle/>
          <a:p>
            <a:pPr algn="just"/>
            <a:r>
              <a:rPr lang="en-US" sz="2600" dirty="0">
                <a:solidFill>
                  <a:srgbClr val="572528">
                    <a:alpha val="90000"/>
                  </a:srgbClr>
                </a:solidFill>
              </a:rPr>
              <a:t>We would like to provide further clarification regarding the intent of this initiative. Our objective is to empower RDs and ADs whose primary language is not English, enabling them to articulate their perspectives more effectively in their native language during direct discussions. This will reduce the reliance on interpreters. Additionally, this approach aligns with our second concept: the service structure will seek guidance and resources from the groups, including spiritual guidance, which we regard as a matter of conscience in this context.</a:t>
            </a:r>
          </a:p>
        </p:txBody>
      </p:sp>
    </p:spTree>
    <p:extLst>
      <p:ext uri="{BB962C8B-B14F-4D97-AF65-F5344CB8AC3E}">
        <p14:creationId xmlns:p14="http://schemas.microsoft.com/office/powerpoint/2010/main" val="3819449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962CB-7B72-BD78-9F0E-AE0CB226A94F}"/>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4BB5BB0-06DC-24CD-725A-4933AD4FB85D}"/>
              </a:ext>
            </a:extLst>
          </p:cNvPr>
          <p:cNvCxnSpPr>
            <a:cxnSpLocks/>
          </p:cNvCxnSpPr>
          <p:nvPr/>
        </p:nvCxnSpPr>
        <p:spPr>
          <a:xfrm>
            <a:off x="644769" y="1177466"/>
            <a:ext cx="10909893" cy="8403"/>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99048A5-955D-3CB3-72AF-D6CAACA0DF9C}"/>
              </a:ext>
            </a:extLst>
          </p:cNvPr>
          <p:cNvSpPr txBox="1">
            <a:spLocks/>
          </p:cNvSpPr>
          <p:nvPr/>
        </p:nvSpPr>
        <p:spPr>
          <a:xfrm>
            <a:off x="504553" y="407454"/>
            <a:ext cx="11063669" cy="65946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200" dirty="0">
                <a:solidFill>
                  <a:srgbClr val="FF0000"/>
                </a:solidFill>
                <a:latin typeface="+mn-lt"/>
              </a:rPr>
              <a:t>Motion #5 – World Board Response</a:t>
            </a:r>
          </a:p>
        </p:txBody>
      </p:sp>
      <p:sp>
        <p:nvSpPr>
          <p:cNvPr id="5" name="TextBox 4">
            <a:extLst>
              <a:ext uri="{FF2B5EF4-FFF2-40B4-BE49-F238E27FC236}">
                <a16:creationId xmlns:a16="http://schemas.microsoft.com/office/drawing/2014/main" id="{CE6B4308-E469-8848-9588-7B10BA9F446A}"/>
              </a:ext>
            </a:extLst>
          </p:cNvPr>
          <p:cNvSpPr txBox="1"/>
          <p:nvPr/>
        </p:nvSpPr>
        <p:spPr>
          <a:xfrm>
            <a:off x="535578" y="1496127"/>
            <a:ext cx="11116490" cy="4462760"/>
          </a:xfrm>
          <a:prstGeom prst="rect">
            <a:avLst/>
          </a:prstGeom>
          <a:noFill/>
        </p:spPr>
        <p:txBody>
          <a:bodyPr wrap="square" rtlCol="0">
            <a:spAutoFit/>
          </a:bodyPr>
          <a:lstStyle/>
          <a:p>
            <a:pPr algn="just"/>
            <a:r>
              <a:rPr lang="en-US" sz="2600" dirty="0">
                <a:solidFill>
                  <a:srgbClr val="572528">
                    <a:alpha val="90000"/>
                  </a:srgbClr>
                </a:solidFill>
              </a:rPr>
              <a:t>World Services shares the goal of improving communication and participation at the World Service Conference (WSC), especially for members whose first language is not English. Removing barriers to participation is something we deeply value.</a:t>
            </a:r>
          </a:p>
          <a:p>
            <a:pPr algn="just"/>
            <a:endParaRPr lang="en-US" sz="1200" dirty="0">
              <a:solidFill>
                <a:srgbClr val="572528">
                  <a:alpha val="90000"/>
                </a:srgbClr>
              </a:solidFill>
            </a:endParaRPr>
          </a:p>
          <a:p>
            <a:pPr algn="just"/>
            <a:r>
              <a:rPr lang="en-US" sz="2600" dirty="0">
                <a:solidFill>
                  <a:srgbClr val="572528">
                    <a:alpha val="90000"/>
                  </a:srgbClr>
                </a:solidFill>
              </a:rPr>
              <a:t>However, this motion would limit the conference’s ability to adapt and make timely operational decisions. We support experimenting with new technologies to enhance accessibility and efficiency, but this motion mandates a specific tool—AI interpretation—to </a:t>
            </a:r>
            <a:r>
              <a:rPr lang="en-US" sz="2600" i="1" dirty="0">
                <a:solidFill>
                  <a:srgbClr val="572528">
                    <a:alpha val="90000"/>
                  </a:srgbClr>
                </a:solidFill>
              </a:rPr>
              <a:t>replace</a:t>
            </a:r>
            <a:r>
              <a:rPr lang="en-US" sz="2600" dirty="0">
                <a:solidFill>
                  <a:srgbClr val="572528">
                    <a:alpha val="90000"/>
                  </a:srgbClr>
                </a:solidFill>
              </a:rPr>
              <a:t> human interpreters. That replacement is the concern. …</a:t>
            </a:r>
          </a:p>
          <a:p>
            <a:pPr algn="just"/>
            <a:endParaRPr lang="en-US" sz="1200" dirty="0">
              <a:solidFill>
                <a:srgbClr val="572528">
                  <a:alpha val="90000"/>
                </a:srgbClr>
              </a:solidFill>
            </a:endParaRPr>
          </a:p>
          <a:p>
            <a:pPr algn="just"/>
            <a:r>
              <a:rPr lang="en-US" sz="2600" dirty="0">
                <a:solidFill>
                  <a:srgbClr val="572528">
                    <a:alpha val="90000"/>
                  </a:srgbClr>
                </a:solidFill>
              </a:rPr>
              <a:t>Human interpreters, nearly always NA members, bring accuracy, cultural understanding, and a spiritual connection that technology cannot replicate. Replacing them would undermine effective communication at the WSC.</a:t>
            </a:r>
          </a:p>
        </p:txBody>
      </p:sp>
    </p:spTree>
    <p:extLst>
      <p:ext uri="{BB962C8B-B14F-4D97-AF65-F5344CB8AC3E}">
        <p14:creationId xmlns:p14="http://schemas.microsoft.com/office/powerpoint/2010/main" val="3411481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1D4B5-7778-48F7-9544-BFCDD0547FA9}"/>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277E782-19CA-77D4-C369-C342D5E395BC}"/>
              </a:ext>
            </a:extLst>
          </p:cNvPr>
          <p:cNvCxnSpPr>
            <a:cxnSpLocks/>
          </p:cNvCxnSpPr>
          <p:nvPr/>
        </p:nvCxnSpPr>
        <p:spPr>
          <a:xfrm>
            <a:off x="644769" y="1177466"/>
            <a:ext cx="10909893" cy="8403"/>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67943E35-D1DE-DF54-FDAC-59A9425EC30F}"/>
              </a:ext>
            </a:extLst>
          </p:cNvPr>
          <p:cNvSpPr txBox="1">
            <a:spLocks/>
          </p:cNvSpPr>
          <p:nvPr/>
        </p:nvSpPr>
        <p:spPr>
          <a:xfrm>
            <a:off x="504553" y="407454"/>
            <a:ext cx="11063669" cy="65946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2400" dirty="0">
                <a:solidFill>
                  <a:srgbClr val="FF0000"/>
                </a:solidFill>
                <a:latin typeface="+mn-lt"/>
              </a:rPr>
              <a:t>Motion #5 – World Board Response </a:t>
            </a:r>
            <a:r>
              <a:rPr lang="en-US" sz="2400" i="1" dirty="0">
                <a:solidFill>
                  <a:srgbClr val="FF0000"/>
                </a:solidFill>
                <a:latin typeface="+mn-lt"/>
              </a:rPr>
              <a:t>(Continued)</a:t>
            </a:r>
            <a:endParaRPr lang="en-US" sz="2400" dirty="0">
              <a:solidFill>
                <a:srgbClr val="FF0000"/>
              </a:solidFill>
              <a:latin typeface="+mn-lt"/>
            </a:endParaRPr>
          </a:p>
        </p:txBody>
      </p:sp>
      <p:sp>
        <p:nvSpPr>
          <p:cNvPr id="5" name="TextBox 4">
            <a:extLst>
              <a:ext uri="{FF2B5EF4-FFF2-40B4-BE49-F238E27FC236}">
                <a16:creationId xmlns:a16="http://schemas.microsoft.com/office/drawing/2014/main" id="{F567B594-F1FE-7F3E-ACB5-583451BB8175}"/>
              </a:ext>
            </a:extLst>
          </p:cNvPr>
          <p:cNvSpPr txBox="1"/>
          <p:nvPr/>
        </p:nvSpPr>
        <p:spPr>
          <a:xfrm>
            <a:off x="535578" y="1430812"/>
            <a:ext cx="11116490" cy="4308872"/>
          </a:xfrm>
          <a:prstGeom prst="rect">
            <a:avLst/>
          </a:prstGeom>
          <a:noFill/>
        </p:spPr>
        <p:txBody>
          <a:bodyPr wrap="square" rtlCol="0">
            <a:spAutoFit/>
          </a:bodyPr>
          <a:lstStyle/>
          <a:p>
            <a:pPr algn="just"/>
            <a:r>
              <a:rPr lang="en-US" sz="2600" dirty="0">
                <a:solidFill>
                  <a:srgbClr val="572528">
                    <a:alpha val="90000"/>
                  </a:srgbClr>
                </a:solidFill>
              </a:rPr>
              <a:t>We’ve long held that WSC participants themselves are best positioned to test and decide on process changes, as noted in our 2023 CAR response: “Allowing participants to make decisions about the processes that affect the WSC meeting is significantly more nimble than making these types of changes through the CAR.” Given how quickly technology evolves, flexibility is more practical than a rigid policy. …</a:t>
            </a:r>
          </a:p>
          <a:p>
            <a:pPr algn="just"/>
            <a:endParaRPr lang="en-US" sz="1400" dirty="0">
              <a:solidFill>
                <a:srgbClr val="572528">
                  <a:alpha val="90000"/>
                </a:srgbClr>
              </a:solidFill>
            </a:endParaRPr>
          </a:p>
          <a:p>
            <a:pPr algn="just"/>
            <a:r>
              <a:rPr lang="en-US" sz="2600" dirty="0">
                <a:solidFill>
                  <a:srgbClr val="572528">
                    <a:alpha val="90000"/>
                  </a:srgbClr>
                </a:solidFill>
              </a:rPr>
              <a:t>AI tools could be explored as supplements — not replacements — in smaller settings or between conferences, but mandating them now, without trials or research, is premature. WSC interpreters do far more than translate — they convey recovery concepts, emotional tones, and cultural nuances vital to understanding. They also help participants between sessions, ensuring two-way communication that AI cannot yet provide.</a:t>
            </a:r>
          </a:p>
        </p:txBody>
      </p:sp>
    </p:spTree>
    <p:extLst>
      <p:ext uri="{BB962C8B-B14F-4D97-AF65-F5344CB8AC3E}">
        <p14:creationId xmlns:p14="http://schemas.microsoft.com/office/powerpoint/2010/main" val="2138237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BA758-0518-F0E9-51EA-4411BAB6F5E1}"/>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98CC770-4B2C-14E1-6B29-CA25F5834336}"/>
              </a:ext>
            </a:extLst>
          </p:cNvPr>
          <p:cNvCxnSpPr>
            <a:cxnSpLocks/>
          </p:cNvCxnSpPr>
          <p:nvPr/>
        </p:nvCxnSpPr>
        <p:spPr>
          <a:xfrm>
            <a:off x="644769" y="1177466"/>
            <a:ext cx="10909893" cy="8403"/>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D750FFCD-50D5-83D2-14E5-535F708520E8}"/>
              </a:ext>
            </a:extLst>
          </p:cNvPr>
          <p:cNvSpPr txBox="1">
            <a:spLocks/>
          </p:cNvSpPr>
          <p:nvPr/>
        </p:nvSpPr>
        <p:spPr>
          <a:xfrm>
            <a:off x="504553" y="407454"/>
            <a:ext cx="11063669" cy="659461"/>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2400" dirty="0">
                <a:solidFill>
                  <a:srgbClr val="FF0000"/>
                </a:solidFill>
                <a:latin typeface="+mn-lt"/>
              </a:rPr>
              <a:t>Motion #5 – World Board Response </a:t>
            </a:r>
            <a:r>
              <a:rPr lang="en-US" sz="2400" i="1" dirty="0">
                <a:solidFill>
                  <a:srgbClr val="FF0000"/>
                </a:solidFill>
                <a:latin typeface="+mn-lt"/>
              </a:rPr>
              <a:t>(Continued)</a:t>
            </a:r>
            <a:endParaRPr lang="en-US" sz="2400" dirty="0">
              <a:solidFill>
                <a:srgbClr val="FF0000"/>
              </a:solidFill>
              <a:latin typeface="+mn-lt"/>
            </a:endParaRPr>
          </a:p>
        </p:txBody>
      </p:sp>
      <p:sp>
        <p:nvSpPr>
          <p:cNvPr id="5" name="TextBox 4">
            <a:extLst>
              <a:ext uri="{FF2B5EF4-FFF2-40B4-BE49-F238E27FC236}">
                <a16:creationId xmlns:a16="http://schemas.microsoft.com/office/drawing/2014/main" id="{3E8DA3FD-B8EA-712F-D3E6-9DEC739CC11A}"/>
              </a:ext>
            </a:extLst>
          </p:cNvPr>
          <p:cNvSpPr txBox="1"/>
          <p:nvPr/>
        </p:nvSpPr>
        <p:spPr>
          <a:xfrm>
            <a:off x="535578" y="1339371"/>
            <a:ext cx="11116490" cy="4370427"/>
          </a:xfrm>
          <a:prstGeom prst="rect">
            <a:avLst/>
          </a:prstGeom>
          <a:noFill/>
        </p:spPr>
        <p:txBody>
          <a:bodyPr wrap="square" rtlCol="0">
            <a:spAutoFit/>
          </a:bodyPr>
          <a:lstStyle/>
          <a:p>
            <a:pPr algn="just"/>
            <a:r>
              <a:rPr lang="en-US" sz="2600" dirty="0">
                <a:solidFill>
                  <a:srgbClr val="572528">
                    <a:alpha val="90000"/>
                  </a:srgbClr>
                </a:solidFill>
              </a:rPr>
              <a:t>Conference discussions sometimes include sensitive matters. AI-based systems pose potential privacy risks and lack the understanding of NA’s Traditions that human interpreters bring. …</a:t>
            </a:r>
          </a:p>
          <a:p>
            <a:pPr algn="just"/>
            <a:endParaRPr lang="en-US" sz="900" dirty="0">
              <a:solidFill>
                <a:srgbClr val="572528">
                  <a:alpha val="90000"/>
                </a:srgbClr>
              </a:solidFill>
            </a:endParaRPr>
          </a:p>
          <a:p>
            <a:pPr algn="just"/>
            <a:r>
              <a:rPr lang="en-US" sz="2600" dirty="0">
                <a:solidFill>
                  <a:srgbClr val="572528">
                    <a:alpha val="90000"/>
                  </a:srgbClr>
                </a:solidFill>
              </a:rPr>
              <a:t>Current technology also struggles with accuracy, speed, and context—especially with our specialized recovery language.</a:t>
            </a:r>
          </a:p>
          <a:p>
            <a:pPr algn="just"/>
            <a:endParaRPr lang="en-US" sz="900" dirty="0">
              <a:solidFill>
                <a:srgbClr val="572528">
                  <a:alpha val="90000"/>
                </a:srgbClr>
              </a:solidFill>
            </a:endParaRPr>
          </a:p>
          <a:p>
            <a:pPr algn="just"/>
            <a:r>
              <a:rPr lang="en-US" sz="2600" dirty="0">
                <a:solidFill>
                  <a:srgbClr val="572528">
                    <a:alpha val="90000"/>
                  </a:srgbClr>
                </a:solidFill>
              </a:rPr>
              <a:t>The World Board supports continued exploration of new tools to aid communication, but not as mandated substitutes for human interpreters. The WSC’s success depends on flexibility, inclusivity, and spiritual connection—not automation. We encourage ongoing experimentation and dialogue at the conference level as technology continues to evolve.</a:t>
            </a:r>
          </a:p>
          <a:p>
            <a:pPr algn="just"/>
            <a:endParaRPr lang="en-US" sz="2600" dirty="0">
              <a:solidFill>
                <a:srgbClr val="572528">
                  <a:alpha val="90000"/>
                </a:srgbClr>
              </a:solidFill>
            </a:endParaRPr>
          </a:p>
        </p:txBody>
      </p:sp>
      <p:sp>
        <p:nvSpPr>
          <p:cNvPr id="3" name="Rounded Rectangle 5">
            <a:extLst>
              <a:ext uri="{FF2B5EF4-FFF2-40B4-BE49-F238E27FC236}">
                <a16:creationId xmlns:a16="http://schemas.microsoft.com/office/drawing/2014/main" id="{10156121-ED98-002E-0D74-108D42955A8E}"/>
              </a:ext>
            </a:extLst>
          </p:cNvPr>
          <p:cNvSpPr/>
          <p:nvPr/>
        </p:nvSpPr>
        <p:spPr>
          <a:xfrm>
            <a:off x="9746709" y="5358055"/>
            <a:ext cx="1828800" cy="1280160"/>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TextBox 5">
            <a:extLst>
              <a:ext uri="{FF2B5EF4-FFF2-40B4-BE49-F238E27FC236}">
                <a16:creationId xmlns:a16="http://schemas.microsoft.com/office/drawing/2014/main" id="{59A41C6B-DCA2-06A1-3040-24FDFC4B91F0}"/>
              </a:ext>
            </a:extLst>
          </p:cNvPr>
          <p:cNvSpPr txBox="1"/>
          <p:nvPr/>
        </p:nvSpPr>
        <p:spPr>
          <a:xfrm>
            <a:off x="9668332" y="5637898"/>
            <a:ext cx="2025571" cy="707886"/>
          </a:xfrm>
          <a:prstGeom prst="rect">
            <a:avLst/>
          </a:prstGeom>
          <a:noFill/>
        </p:spPr>
        <p:txBody>
          <a:bodyPr wrap="square" rtlCol="0">
            <a:spAutoFit/>
          </a:bodyPr>
          <a:lstStyle/>
          <a:p>
            <a:pPr algn="ctr"/>
            <a:r>
              <a:rPr lang="en-US" sz="2000" b="1" dirty="0">
                <a:solidFill>
                  <a:schemeClr val="accent2">
                    <a:lumMod val="75000"/>
                  </a:schemeClr>
                </a:solidFill>
                <a:latin typeface="Times New Roman" panose="02020603050405020304" pitchFamily="18" charset="0"/>
                <a:cs typeface="Times New Roman" panose="02020603050405020304" pitchFamily="18" charset="0"/>
              </a:rPr>
              <a:t>Pause for QUESTIONS</a:t>
            </a:r>
          </a:p>
        </p:txBody>
      </p:sp>
    </p:spTree>
    <p:extLst>
      <p:ext uri="{BB962C8B-B14F-4D97-AF65-F5344CB8AC3E}">
        <p14:creationId xmlns:p14="http://schemas.microsoft.com/office/powerpoint/2010/main" val="35811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DC26ACC0-157D-F0A9-332B-744937C2C83F}"/>
            </a:ext>
          </a:extLst>
        </p:cNvPr>
        <p:cNvGrpSpPr/>
        <p:nvPr/>
      </p:nvGrpSpPr>
      <p:grpSpPr>
        <a:xfrm>
          <a:off x="0" y="0"/>
          <a:ext cx="0" cy="0"/>
          <a:chOff x="0" y="0"/>
          <a:chExt cx="0" cy="0"/>
        </a:xfrm>
      </p:grpSpPr>
      <p:pic>
        <p:nvPicPr>
          <p:cNvPr id="5" name="Picture 4" descr="A yellow rectangular object with black text&#10;&#10;Description automatically generated">
            <a:extLst>
              <a:ext uri="{FF2B5EF4-FFF2-40B4-BE49-F238E27FC236}">
                <a16:creationId xmlns:a16="http://schemas.microsoft.com/office/drawing/2014/main" id="{C08DC482-CBCF-B929-115C-99E46FC7D6EC}"/>
              </a:ext>
            </a:extLst>
          </p:cNvPr>
          <p:cNvPicPr>
            <a:picLocks noChangeAspect="1"/>
          </p:cNvPicPr>
          <p:nvPr/>
        </p:nvPicPr>
        <p:blipFill>
          <a:blip r:embed="rId3" cstate="email">
            <a:extLst>
              <a:ext uri="{28A0092B-C50C-407E-A947-70E740481C1C}">
                <a14:useLocalDpi xmlns:a14="http://schemas.microsoft.com/office/drawing/2010/main"/>
              </a:ext>
            </a:extLst>
          </a:blip>
          <a:srcRect l="28054" t="7239" r="27778" b="7921"/>
          <a:stretch>
            <a:fillRect/>
          </a:stretch>
        </p:blipFill>
        <p:spPr>
          <a:xfrm>
            <a:off x="460163" y="1162027"/>
            <a:ext cx="2286000" cy="4391095"/>
          </a:xfrm>
          <a:prstGeom prst="rect">
            <a:avLst/>
          </a:prstGeom>
        </p:spPr>
      </p:pic>
      <p:sp>
        <p:nvSpPr>
          <p:cNvPr id="2" name="Title 1">
            <a:extLst>
              <a:ext uri="{FF2B5EF4-FFF2-40B4-BE49-F238E27FC236}">
                <a16:creationId xmlns:a16="http://schemas.microsoft.com/office/drawing/2014/main" id="{BEFEBDB5-0ECB-082F-D9C2-939F6956B6F9}"/>
              </a:ext>
            </a:extLst>
          </p:cNvPr>
          <p:cNvSpPr txBox="1">
            <a:spLocks/>
          </p:cNvSpPr>
          <p:nvPr/>
        </p:nvSpPr>
        <p:spPr>
          <a:xfrm>
            <a:off x="549579" y="403875"/>
            <a:ext cx="11061173" cy="65629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1800" dirty="0">
                <a:solidFill>
                  <a:srgbClr val="DB212E"/>
                </a:solidFill>
                <a:latin typeface="+mn-lt"/>
              </a:rPr>
              <a:t>The Origin of Information Pamphlet (IP) #21 </a:t>
            </a:r>
            <a:r>
              <a:rPr lang="en-US" sz="1800" i="1" dirty="0">
                <a:solidFill>
                  <a:srgbClr val="DB212E"/>
                </a:solidFill>
                <a:latin typeface="+mn-lt"/>
              </a:rPr>
              <a:t>(Continued)</a:t>
            </a:r>
            <a:endParaRPr lang="en-US" sz="1800" dirty="0">
              <a:solidFill>
                <a:srgbClr val="DB212E"/>
              </a:solidFill>
              <a:latin typeface="+mn-lt"/>
            </a:endParaRPr>
          </a:p>
        </p:txBody>
      </p:sp>
      <p:sp>
        <p:nvSpPr>
          <p:cNvPr id="3" name="TextBox 2">
            <a:extLst>
              <a:ext uri="{FF2B5EF4-FFF2-40B4-BE49-F238E27FC236}">
                <a16:creationId xmlns:a16="http://schemas.microsoft.com/office/drawing/2014/main" id="{0416FB7D-84BC-C098-A7AF-EC2C7A7EC636}"/>
              </a:ext>
            </a:extLst>
          </p:cNvPr>
          <p:cNvSpPr txBox="1"/>
          <p:nvPr/>
        </p:nvSpPr>
        <p:spPr>
          <a:xfrm>
            <a:off x="2773255" y="1067090"/>
            <a:ext cx="8837498" cy="1077218"/>
          </a:xfrm>
          <a:prstGeom prst="rect">
            <a:avLst/>
          </a:prstGeom>
          <a:noFill/>
        </p:spPr>
        <p:txBody>
          <a:bodyPr wrap="square" rtlCol="0">
            <a:spAutoFit/>
          </a:bodyPr>
          <a:lstStyle/>
          <a:p>
            <a:pPr algn="just"/>
            <a:r>
              <a:rPr lang="en-US" sz="3200" dirty="0">
                <a:solidFill>
                  <a:srgbClr val="572528"/>
                </a:solidFill>
              </a:rPr>
              <a:t>The need for the Loner Group led to the creation of IP #21 – The Loner: Staying Clean in Isolation …</a:t>
            </a:r>
          </a:p>
        </p:txBody>
      </p:sp>
      <p:sp>
        <p:nvSpPr>
          <p:cNvPr id="8" name="TextBox 7">
            <a:extLst>
              <a:ext uri="{FF2B5EF4-FFF2-40B4-BE49-F238E27FC236}">
                <a16:creationId xmlns:a16="http://schemas.microsoft.com/office/drawing/2014/main" id="{5C0404A3-5444-64DB-967E-EBAAF970EDC6}"/>
              </a:ext>
            </a:extLst>
          </p:cNvPr>
          <p:cNvSpPr txBox="1"/>
          <p:nvPr/>
        </p:nvSpPr>
        <p:spPr>
          <a:xfrm>
            <a:off x="636069" y="5600424"/>
            <a:ext cx="11061173" cy="830997"/>
          </a:xfrm>
          <a:prstGeom prst="rect">
            <a:avLst/>
          </a:prstGeom>
          <a:noFill/>
        </p:spPr>
        <p:txBody>
          <a:bodyPr wrap="square" rtlCol="0">
            <a:spAutoFit/>
          </a:bodyPr>
          <a:lstStyle/>
          <a:p>
            <a:pPr algn="just"/>
            <a:r>
              <a:rPr lang="en-US" sz="2400" dirty="0">
                <a:solidFill>
                  <a:srgbClr val="0000FF"/>
                </a:solidFill>
              </a:rPr>
              <a:t>IP #21 is a poignant reminder of those days.  However, it ... does not include the numerous resources, or the experience developed … in the 3+ decades since it was first printed.</a:t>
            </a:r>
            <a:endParaRPr lang="en-US" sz="2400" dirty="0"/>
          </a:p>
        </p:txBody>
      </p:sp>
      <p:sp>
        <p:nvSpPr>
          <p:cNvPr id="9" name="Title 1">
            <a:extLst>
              <a:ext uri="{FF2B5EF4-FFF2-40B4-BE49-F238E27FC236}">
                <a16:creationId xmlns:a16="http://schemas.microsoft.com/office/drawing/2014/main" id="{65DF95B4-D81F-EB26-5D25-E5722C5C4727}"/>
              </a:ext>
            </a:extLst>
          </p:cNvPr>
          <p:cNvSpPr txBox="1">
            <a:spLocks/>
          </p:cNvSpPr>
          <p:nvPr/>
        </p:nvSpPr>
        <p:spPr>
          <a:xfrm>
            <a:off x="487254" y="667293"/>
            <a:ext cx="1298568" cy="65629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600" dirty="0">
                <a:solidFill>
                  <a:srgbClr val="572528"/>
                </a:solidFill>
                <a:latin typeface="+mn-lt"/>
              </a:rPr>
              <a:t>1986</a:t>
            </a:r>
          </a:p>
        </p:txBody>
      </p:sp>
      <p:pic>
        <p:nvPicPr>
          <p:cNvPr id="6" name="Picture 5" descr="A red circle with a blue symbol inside&#10;&#10;AI-generated content may be incorrect.">
            <a:extLst>
              <a:ext uri="{FF2B5EF4-FFF2-40B4-BE49-F238E27FC236}">
                <a16:creationId xmlns:a16="http://schemas.microsoft.com/office/drawing/2014/main" id="{BDD02302-37A4-462A-30B7-793D3F77509B}"/>
              </a:ext>
            </a:extLst>
          </p:cNvPr>
          <p:cNvPicPr>
            <a:picLocks noChangeAspect="1"/>
          </p:cNvPicPr>
          <p:nvPr/>
        </p:nvPicPr>
        <p:blipFill>
          <a:blip r:embed="rId4"/>
          <a:stretch>
            <a:fillRect/>
          </a:stretch>
        </p:blipFill>
        <p:spPr>
          <a:xfrm>
            <a:off x="8260017" y="2367096"/>
            <a:ext cx="1554480" cy="1554480"/>
          </a:xfrm>
          <a:prstGeom prst="rect">
            <a:avLst/>
          </a:prstGeom>
        </p:spPr>
      </p:pic>
      <p:pic>
        <p:nvPicPr>
          <p:cNvPr id="10" name="Picture 9" descr="A no cell phone sign&#10;&#10;AI-generated content may be incorrect.">
            <a:extLst>
              <a:ext uri="{FF2B5EF4-FFF2-40B4-BE49-F238E27FC236}">
                <a16:creationId xmlns:a16="http://schemas.microsoft.com/office/drawing/2014/main" id="{FF459623-532F-D4DB-7383-94289EC055F0}"/>
              </a:ext>
            </a:extLst>
          </p:cNvPr>
          <p:cNvPicPr>
            <a:picLocks noChangeAspect="1"/>
          </p:cNvPicPr>
          <p:nvPr/>
        </p:nvPicPr>
        <p:blipFill>
          <a:blip r:embed="rId5"/>
          <a:stretch>
            <a:fillRect/>
          </a:stretch>
        </p:blipFill>
        <p:spPr>
          <a:xfrm flipH="1">
            <a:off x="9995927" y="2414398"/>
            <a:ext cx="1554480" cy="1554480"/>
          </a:xfrm>
          <a:prstGeom prst="rect">
            <a:avLst/>
          </a:prstGeom>
        </p:spPr>
      </p:pic>
      <p:sp>
        <p:nvSpPr>
          <p:cNvPr id="11" name="TextBox 10">
            <a:extLst>
              <a:ext uri="{FF2B5EF4-FFF2-40B4-BE49-F238E27FC236}">
                <a16:creationId xmlns:a16="http://schemas.microsoft.com/office/drawing/2014/main" id="{EEFDF07F-3FE3-F095-6C82-27BA2D1A98E7}"/>
              </a:ext>
            </a:extLst>
          </p:cNvPr>
          <p:cNvSpPr txBox="1"/>
          <p:nvPr/>
        </p:nvSpPr>
        <p:spPr>
          <a:xfrm>
            <a:off x="2770411" y="4164947"/>
            <a:ext cx="8837498" cy="1077218"/>
          </a:xfrm>
          <a:prstGeom prst="rect">
            <a:avLst/>
          </a:prstGeom>
          <a:noFill/>
        </p:spPr>
        <p:txBody>
          <a:bodyPr wrap="square" rtlCol="0">
            <a:spAutoFit/>
          </a:bodyPr>
          <a:lstStyle/>
          <a:p>
            <a:pPr algn="just"/>
            <a:r>
              <a:rPr lang="en-US" sz="3200" dirty="0">
                <a:solidFill>
                  <a:srgbClr val="572528"/>
                </a:solidFill>
              </a:rPr>
              <a:t>… IP #21 offered guidance and workable solutions for living a clean life while isolated.</a:t>
            </a:r>
          </a:p>
        </p:txBody>
      </p:sp>
      <p:sp>
        <p:nvSpPr>
          <p:cNvPr id="12" name="TextBox 11">
            <a:extLst>
              <a:ext uri="{FF2B5EF4-FFF2-40B4-BE49-F238E27FC236}">
                <a16:creationId xmlns:a16="http://schemas.microsoft.com/office/drawing/2014/main" id="{91AAB114-B243-973E-7E99-41FB7FE28534}"/>
              </a:ext>
            </a:extLst>
          </p:cNvPr>
          <p:cNvSpPr txBox="1"/>
          <p:nvPr/>
        </p:nvSpPr>
        <p:spPr>
          <a:xfrm>
            <a:off x="2773255" y="2627086"/>
            <a:ext cx="5305332" cy="1077218"/>
          </a:xfrm>
          <a:prstGeom prst="rect">
            <a:avLst/>
          </a:prstGeom>
          <a:noFill/>
        </p:spPr>
        <p:txBody>
          <a:bodyPr wrap="square" rtlCol="0">
            <a:spAutoFit/>
          </a:bodyPr>
          <a:lstStyle/>
          <a:p>
            <a:pPr algn="just"/>
            <a:r>
              <a:rPr lang="en-US" sz="3200" dirty="0">
                <a:solidFill>
                  <a:srgbClr val="572528"/>
                </a:solidFill>
              </a:rPr>
              <a:t>… In 1986, the internet had not been invented, …</a:t>
            </a:r>
          </a:p>
        </p:txBody>
      </p:sp>
    </p:spTree>
    <p:extLst>
      <p:ext uri="{BB962C8B-B14F-4D97-AF65-F5344CB8AC3E}">
        <p14:creationId xmlns:p14="http://schemas.microsoft.com/office/powerpoint/2010/main" val="2296576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C2C1E12-24EC-936C-2792-EEC15F29CC4F}"/>
              </a:ext>
            </a:extLst>
          </p:cNvPr>
          <p:cNvSpPr/>
          <p:nvPr/>
        </p:nvSpPr>
        <p:spPr>
          <a:xfrm>
            <a:off x="214313" y="128588"/>
            <a:ext cx="7529512" cy="3043238"/>
          </a:xfrm>
          <a:prstGeom prst="roundRect">
            <a:avLst/>
          </a:prstGeom>
          <a:solidFill>
            <a:srgbClr val="DB212E"/>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3" name="Rectangle 2">
            <a:extLst>
              <a:ext uri="{FF2B5EF4-FFF2-40B4-BE49-F238E27FC236}">
                <a16:creationId xmlns:a16="http://schemas.microsoft.com/office/drawing/2014/main" id="{CBB786BB-FF14-2D91-7D95-C507E0F26A74}"/>
              </a:ext>
            </a:extLst>
          </p:cNvPr>
          <p:cNvSpPr/>
          <p:nvPr/>
        </p:nvSpPr>
        <p:spPr>
          <a:xfrm>
            <a:off x="242885" y="305991"/>
            <a:ext cx="7572377" cy="3616375"/>
          </a:xfrm>
          <a:prstGeom prst="rect">
            <a:avLst/>
          </a:prstGeom>
        </p:spPr>
        <p:txBody>
          <a:bodyPr wrap="square">
            <a:spAutoFit/>
          </a:bodyPr>
          <a:lstStyle/>
          <a:p>
            <a:pPr marL="308681" lvl="0" indent="-308681" defTabSz="457200">
              <a:spcBef>
                <a:spcPts val="600"/>
              </a:spcBef>
              <a:buClrTx/>
              <a:buSzPct val="75000"/>
              <a:buFontTx/>
              <a:buChar char="•"/>
              <a:defRPr sz="1800"/>
            </a:pPr>
            <a:r>
              <a:rPr lang="en-US" sz="4000" b="1" kern="1200" dirty="0">
                <a:solidFill>
                  <a:schemeClr val="bg1"/>
                </a:solidFill>
                <a:latin typeface="Century Gothic" panose="020B0502020202020204" pitchFamily="34" charset="0"/>
                <a:ea typeface="Cambria" charset="0"/>
                <a:cs typeface="Cambria" charset="0"/>
                <a:sym typeface="PopplLaudatio-Regular"/>
              </a:rPr>
              <a:t>Five other </a:t>
            </a:r>
            <a:r>
              <a:rPr lang="en-US" sz="4000" b="1" dirty="0">
                <a:solidFill>
                  <a:schemeClr val="bg1"/>
                </a:solidFill>
                <a:latin typeface="Century Gothic" panose="020B0502020202020204" pitchFamily="34" charset="0"/>
                <a:ea typeface="Cambria" charset="0"/>
                <a:cs typeface="Cambria" charset="0"/>
                <a:sym typeface="PopplLaudatio-Regular"/>
              </a:rPr>
              <a:t>PowerPoint</a:t>
            </a:r>
            <a:r>
              <a:rPr lang="en-US" sz="4000" b="1" kern="1200" dirty="0">
                <a:solidFill>
                  <a:schemeClr val="bg1"/>
                </a:solidFill>
                <a:latin typeface="Century Gothic" panose="020B0502020202020204" pitchFamily="34" charset="0"/>
                <a:ea typeface="Cambria" charset="0"/>
                <a:cs typeface="Cambria" charset="0"/>
                <a:sym typeface="PopplLaudatio-Regular"/>
              </a:rPr>
              <a:t>s available online</a:t>
            </a:r>
          </a:p>
          <a:p>
            <a:pPr marL="308681" lvl="0" indent="-308681" defTabSz="457200">
              <a:spcBef>
                <a:spcPts val="600"/>
              </a:spcBef>
              <a:buClrTx/>
              <a:buSzPct val="75000"/>
              <a:buFontTx/>
              <a:buChar char="•"/>
              <a:defRPr sz="1800"/>
            </a:pPr>
            <a:r>
              <a:rPr lang="en-US" sz="4000" b="1" i="1" dirty="0">
                <a:solidFill>
                  <a:schemeClr val="bg1"/>
                </a:solidFill>
                <a:latin typeface="Century Gothic" panose="020B0502020202020204" pitchFamily="34" charset="0"/>
                <a:ea typeface="Cambria" charset="0"/>
                <a:cs typeface="Cambria" charset="0"/>
                <a:sym typeface="PopplLaudatio-Regular"/>
              </a:rPr>
              <a:t>CAR</a:t>
            </a:r>
            <a:r>
              <a:rPr lang="en-US" sz="4000" b="1" dirty="0">
                <a:solidFill>
                  <a:schemeClr val="bg1"/>
                </a:solidFill>
                <a:latin typeface="Century Gothic" panose="020B0502020202020204" pitchFamily="34" charset="0"/>
                <a:ea typeface="Cambria" charset="0"/>
                <a:cs typeface="Cambria" charset="0"/>
                <a:sym typeface="PopplLaudatio-Regular"/>
              </a:rPr>
              <a:t> survey available online</a:t>
            </a:r>
            <a:endParaRPr lang="en-US" sz="4000" b="1" kern="1200" dirty="0">
              <a:solidFill>
                <a:schemeClr val="bg1"/>
              </a:solidFill>
              <a:latin typeface="Century Gothic" panose="020B0502020202020204" pitchFamily="34" charset="0"/>
              <a:ea typeface="Cambria" charset="0"/>
              <a:cs typeface="Cambria" charset="0"/>
              <a:sym typeface="PopplLaudatio-Regular"/>
            </a:endParaRPr>
          </a:p>
          <a:p>
            <a:pPr marL="308681" lvl="0" indent="-308681" defTabSz="457200">
              <a:spcBef>
                <a:spcPts val="600"/>
              </a:spcBef>
              <a:buClrTx/>
              <a:buSzPct val="75000"/>
              <a:buFontTx/>
              <a:buChar char="•"/>
              <a:defRPr sz="1800"/>
            </a:pPr>
            <a:r>
              <a:rPr lang="en-US" sz="4000" b="1" i="1" kern="1200" dirty="0">
                <a:solidFill>
                  <a:schemeClr val="bg1"/>
                </a:solidFill>
                <a:latin typeface="Century Gothic" panose="020B0502020202020204" pitchFamily="34" charset="0"/>
                <a:ea typeface="Cambria" charset="0"/>
                <a:cs typeface="Cambria" charset="0"/>
                <a:sym typeface="PopplLaudatio-Regular"/>
              </a:rPr>
              <a:t>CAR</a:t>
            </a:r>
            <a:r>
              <a:rPr lang="en-US" sz="4000" b="1" kern="1200" dirty="0">
                <a:solidFill>
                  <a:schemeClr val="bg1"/>
                </a:solidFill>
                <a:latin typeface="Century Gothic" panose="020B0502020202020204" pitchFamily="34" charset="0"/>
                <a:ea typeface="Cambria" charset="0"/>
                <a:cs typeface="Cambria" charset="0"/>
                <a:sym typeface="PopplLaudatio-Regular"/>
              </a:rPr>
              <a:t> available for download</a:t>
            </a:r>
          </a:p>
          <a:p>
            <a:pPr marL="457200" lvl="1" defTabSz="457200">
              <a:spcBef>
                <a:spcPts val="600"/>
              </a:spcBef>
              <a:buClrTx/>
              <a:buSzPct val="75000"/>
              <a:defRPr sz="1800"/>
            </a:pPr>
            <a:endParaRPr lang="en-US" sz="5400" b="1" u="sng" kern="1200" dirty="0">
              <a:solidFill>
                <a:schemeClr val="bg1"/>
              </a:solidFill>
              <a:uFill>
                <a:solidFill>
                  <a:srgbClr val="00B0F0"/>
                </a:solidFill>
              </a:uFill>
              <a:latin typeface="Century Gothic" panose="020B0502020202020204" pitchFamily="34" charset="0"/>
              <a:ea typeface="Cambria" charset="0"/>
              <a:cs typeface="Cambria" charset="0"/>
              <a:sym typeface="PopplLaudatio-Regular"/>
            </a:endParaRPr>
          </a:p>
        </p:txBody>
      </p:sp>
      <p:sp>
        <p:nvSpPr>
          <p:cNvPr id="5" name="Rounded Rectangle 4">
            <a:extLst>
              <a:ext uri="{FF2B5EF4-FFF2-40B4-BE49-F238E27FC236}">
                <a16:creationId xmlns:a16="http://schemas.microsoft.com/office/drawing/2014/main" id="{DA71C802-07F1-2CE1-B3D4-BEAC3A8CBBBD}"/>
              </a:ext>
            </a:extLst>
          </p:cNvPr>
          <p:cNvSpPr/>
          <p:nvPr/>
        </p:nvSpPr>
        <p:spPr>
          <a:xfrm>
            <a:off x="2709865" y="3543301"/>
            <a:ext cx="8134349" cy="1957388"/>
          </a:xfrm>
          <a:prstGeom prst="roundRect">
            <a:avLst/>
          </a:prstGeom>
          <a:solidFill>
            <a:srgbClr val="DB212E"/>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6" name="Rectangle 5">
            <a:extLst>
              <a:ext uri="{FF2B5EF4-FFF2-40B4-BE49-F238E27FC236}">
                <a16:creationId xmlns:a16="http://schemas.microsoft.com/office/drawing/2014/main" id="{814F1AD3-013A-B746-697C-10BD34494761}"/>
              </a:ext>
            </a:extLst>
          </p:cNvPr>
          <p:cNvSpPr/>
          <p:nvPr/>
        </p:nvSpPr>
        <p:spPr>
          <a:xfrm>
            <a:off x="2800352" y="3675877"/>
            <a:ext cx="8491536" cy="1708160"/>
          </a:xfrm>
          <a:prstGeom prst="rect">
            <a:avLst/>
          </a:prstGeom>
        </p:spPr>
        <p:txBody>
          <a:bodyPr wrap="square">
            <a:spAutoFit/>
          </a:bodyPr>
          <a:lstStyle/>
          <a:p>
            <a:pPr marL="0" lvl="3" defTabSz="457200">
              <a:spcBef>
                <a:spcPts val="600"/>
              </a:spcBef>
              <a:buSzPct val="75000"/>
              <a:defRPr sz="1800"/>
            </a:pPr>
            <a:r>
              <a:rPr lang="en-US" sz="5000" b="1" kern="1200" dirty="0" err="1">
                <a:solidFill>
                  <a:schemeClr val="bg1"/>
                </a:solidFill>
                <a:uFill>
                  <a:solidFill>
                    <a:srgbClr val="00B0F0"/>
                  </a:solidFill>
                </a:uFill>
                <a:latin typeface="Century Gothic" panose="020B0502020202020204" pitchFamily="34" charset="0"/>
                <a:ea typeface="Cambria" charset="0"/>
                <a:cs typeface="Cambria" charset="0"/>
                <a:sym typeface="PopplLaudatio-Regular"/>
              </a:rPr>
              <a:t>worldboard@na.org</a:t>
            </a:r>
            <a:r>
              <a:rPr lang="en-US" sz="5000" b="1" kern="1200" dirty="0">
                <a:solidFill>
                  <a:schemeClr val="bg1"/>
                </a:solidFill>
                <a:uFill>
                  <a:solidFill>
                    <a:srgbClr val="00B0F0"/>
                  </a:solidFill>
                </a:uFill>
                <a:latin typeface="Century Gothic" panose="020B0502020202020204" pitchFamily="34" charset="0"/>
                <a:ea typeface="Cambria" charset="0"/>
                <a:cs typeface="Cambria" charset="0"/>
                <a:sym typeface="PopplLaudatio-Regular"/>
              </a:rPr>
              <a:t>   </a:t>
            </a:r>
          </a:p>
          <a:p>
            <a:pPr marL="0" lvl="3" defTabSz="457200">
              <a:spcBef>
                <a:spcPts val="600"/>
              </a:spcBef>
              <a:buSzPct val="75000"/>
              <a:defRPr sz="1800"/>
            </a:pPr>
            <a:r>
              <a:rPr lang="en-US" sz="5000" b="1" kern="1200">
                <a:solidFill>
                  <a:schemeClr val="bg1"/>
                </a:solidFill>
                <a:uFill>
                  <a:solidFill>
                    <a:srgbClr val="00B0F0"/>
                  </a:solidFill>
                </a:uFill>
                <a:latin typeface="Century Gothic" panose="020B0502020202020204" pitchFamily="34" charset="0"/>
                <a:ea typeface="Cambria" charset="0"/>
                <a:cs typeface="Cambria" charset="0"/>
                <a:sym typeface="PopplLaudatio-Regular"/>
              </a:rPr>
              <a:t>na</a:t>
            </a:r>
            <a:r>
              <a:rPr lang="en-US" sz="5000" b="1" kern="1200" dirty="0" err="1">
                <a:solidFill>
                  <a:schemeClr val="bg1"/>
                </a:solidFill>
                <a:uFill>
                  <a:solidFill>
                    <a:srgbClr val="00B0F0"/>
                  </a:solidFill>
                </a:uFill>
                <a:latin typeface="Century Gothic" panose="020B0502020202020204" pitchFamily="34" charset="0"/>
                <a:ea typeface="Cambria" charset="0"/>
                <a:cs typeface="Cambria" charset="0"/>
                <a:sym typeface="PopplLaudatio-Regular"/>
              </a:rPr>
              <a:t>.org</a:t>
            </a:r>
            <a:r>
              <a:rPr lang="en-US" sz="5000" b="1" kern="1200" dirty="0">
                <a:solidFill>
                  <a:schemeClr val="bg1"/>
                </a:solidFill>
                <a:uFill>
                  <a:solidFill>
                    <a:srgbClr val="00B0F0"/>
                  </a:solidFill>
                </a:uFill>
                <a:latin typeface="Century Gothic" panose="020B0502020202020204" pitchFamily="34" charset="0"/>
                <a:ea typeface="Cambria" charset="0"/>
                <a:cs typeface="Cambria" charset="0"/>
                <a:sym typeface="PopplLaudatio-Regular"/>
              </a:rPr>
              <a:t>/conference </a:t>
            </a:r>
          </a:p>
        </p:txBody>
      </p:sp>
      <p:pic>
        <p:nvPicPr>
          <p:cNvPr id="4" name="Picture 3">
            <a:extLst>
              <a:ext uri="{FF2B5EF4-FFF2-40B4-BE49-F238E27FC236}">
                <a16:creationId xmlns:a16="http://schemas.microsoft.com/office/drawing/2014/main" id="{D82202D6-0E11-01F8-28FC-4093E4F3F67A}"/>
              </a:ext>
            </a:extLst>
          </p:cNvPr>
          <p:cNvPicPr>
            <a:picLocks noChangeAspect="1"/>
          </p:cNvPicPr>
          <p:nvPr/>
        </p:nvPicPr>
        <p:blipFill>
          <a:blip r:embed="rId3"/>
          <a:stretch>
            <a:fillRect/>
          </a:stretch>
        </p:blipFill>
        <p:spPr>
          <a:xfrm>
            <a:off x="10517508" y="4687859"/>
            <a:ext cx="1674492" cy="2170141"/>
          </a:xfrm>
          <a:prstGeom prst="rect">
            <a:avLst/>
          </a:prstGeom>
        </p:spPr>
      </p:pic>
    </p:spTree>
    <p:extLst>
      <p:ext uri="{BB962C8B-B14F-4D97-AF65-F5344CB8AC3E}">
        <p14:creationId xmlns:p14="http://schemas.microsoft.com/office/powerpoint/2010/main" val="4086589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860772E2-4AA8-8DBB-D8ED-D1FD8D342FA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D0E9EC6-8199-EF2D-482F-E39330952241}"/>
              </a:ext>
            </a:extLst>
          </p:cNvPr>
          <p:cNvSpPr txBox="1">
            <a:spLocks/>
          </p:cNvSpPr>
          <p:nvPr/>
        </p:nvSpPr>
        <p:spPr>
          <a:xfrm>
            <a:off x="526134" y="368706"/>
            <a:ext cx="11029276" cy="65629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600" dirty="0">
                <a:solidFill>
                  <a:srgbClr val="DB212E"/>
                </a:solidFill>
                <a:latin typeface="+mn-lt"/>
              </a:rPr>
              <a:t>Shaped By Fellowship Input …</a:t>
            </a:r>
          </a:p>
        </p:txBody>
      </p:sp>
      <p:pic>
        <p:nvPicPr>
          <p:cNvPr id="3" name="Picture 2" descr="A sphere with many flags&#10;&#10;AI-generated content may be incorrect.">
            <a:extLst>
              <a:ext uri="{FF2B5EF4-FFF2-40B4-BE49-F238E27FC236}">
                <a16:creationId xmlns:a16="http://schemas.microsoft.com/office/drawing/2014/main" id="{D8BE29CC-8713-9522-BF18-39992F136980}"/>
              </a:ext>
            </a:extLst>
          </p:cNvPr>
          <p:cNvPicPr>
            <a:picLocks noChangeAspect="1"/>
          </p:cNvPicPr>
          <p:nvPr/>
        </p:nvPicPr>
        <p:blipFill>
          <a:blip r:embed="rId3"/>
          <a:stretch>
            <a:fillRect/>
          </a:stretch>
        </p:blipFill>
        <p:spPr>
          <a:xfrm>
            <a:off x="250114" y="1878300"/>
            <a:ext cx="3558278" cy="3566160"/>
          </a:xfrm>
          <a:prstGeom prst="rect">
            <a:avLst/>
          </a:prstGeom>
        </p:spPr>
      </p:pic>
      <p:pic>
        <p:nvPicPr>
          <p:cNvPr id="7" name="Picture 6" descr="A red and white sign with white text&#10;&#10;AI-generated content may be incorrect.">
            <a:extLst>
              <a:ext uri="{FF2B5EF4-FFF2-40B4-BE49-F238E27FC236}">
                <a16:creationId xmlns:a16="http://schemas.microsoft.com/office/drawing/2014/main" id="{5126F234-8211-0199-5B9F-60CFC896212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21090796">
            <a:off x="1031178" y="2622501"/>
            <a:ext cx="1968250" cy="1920240"/>
          </a:xfrm>
          <a:prstGeom prst="rect">
            <a:avLst/>
          </a:prstGeom>
        </p:spPr>
      </p:pic>
      <p:sp>
        <p:nvSpPr>
          <p:cNvPr id="9" name="TextBox 8">
            <a:extLst>
              <a:ext uri="{FF2B5EF4-FFF2-40B4-BE49-F238E27FC236}">
                <a16:creationId xmlns:a16="http://schemas.microsoft.com/office/drawing/2014/main" id="{2ED19F2E-8F81-CF30-E01F-DDC25C673C14}"/>
              </a:ext>
            </a:extLst>
          </p:cNvPr>
          <p:cNvSpPr txBox="1"/>
          <p:nvPr/>
        </p:nvSpPr>
        <p:spPr>
          <a:xfrm>
            <a:off x="3726365" y="1488832"/>
            <a:ext cx="7823730" cy="1477328"/>
          </a:xfrm>
          <a:prstGeom prst="rect">
            <a:avLst/>
          </a:prstGeom>
          <a:noFill/>
        </p:spPr>
        <p:txBody>
          <a:bodyPr wrap="square" rtlCol="0">
            <a:spAutoFit/>
          </a:bodyPr>
          <a:lstStyle/>
          <a:p>
            <a:pPr algn="just"/>
            <a:r>
              <a:rPr lang="en-US" sz="3000" dirty="0">
                <a:solidFill>
                  <a:srgbClr val="572528"/>
                </a:solidFill>
              </a:rPr>
              <a:t>… in March 2020, the pandemic caused a global shutdown.  Later that year we held the first virtual World Service Conference. …</a:t>
            </a:r>
          </a:p>
        </p:txBody>
      </p:sp>
      <p:pic>
        <p:nvPicPr>
          <p:cNvPr id="11" name="Picture 10" descr="A computer with a blue screen&#10;&#10;AI-generated content may be incorrect.">
            <a:extLst>
              <a:ext uri="{FF2B5EF4-FFF2-40B4-BE49-F238E27FC236}">
                <a16:creationId xmlns:a16="http://schemas.microsoft.com/office/drawing/2014/main" id="{08F611AA-D1E0-084F-4A8B-E7CD2FCE9B8D}"/>
              </a:ext>
            </a:extLst>
          </p:cNvPr>
          <p:cNvPicPr>
            <a:picLocks/>
          </p:cNvPicPr>
          <p:nvPr/>
        </p:nvPicPr>
        <p:blipFill>
          <a:blip r:embed="rId5"/>
          <a:stretch>
            <a:fillRect/>
          </a:stretch>
        </p:blipFill>
        <p:spPr>
          <a:xfrm>
            <a:off x="6898429" y="3030067"/>
            <a:ext cx="4846320" cy="3291840"/>
          </a:xfrm>
          <a:prstGeom prst="rect">
            <a:avLst/>
          </a:prstGeom>
        </p:spPr>
      </p:pic>
      <p:pic>
        <p:nvPicPr>
          <p:cNvPr id="13" name="Picture 12" descr="A close-up of a magnet&#10;&#10;AI-generated content may be incorrect.">
            <a:extLst>
              <a:ext uri="{FF2B5EF4-FFF2-40B4-BE49-F238E27FC236}">
                <a16:creationId xmlns:a16="http://schemas.microsoft.com/office/drawing/2014/main" id="{188BB73E-9C9C-896D-5171-55A3319C3203}"/>
              </a:ext>
            </a:extLst>
          </p:cNvPr>
          <p:cNvPicPr>
            <a:picLocks/>
          </p:cNvPicPr>
          <p:nvPr/>
        </p:nvPicPr>
        <p:blipFill>
          <a:blip r:embed="rId6"/>
          <a:stretch>
            <a:fillRect/>
          </a:stretch>
        </p:blipFill>
        <p:spPr>
          <a:xfrm>
            <a:off x="7673108" y="3314869"/>
            <a:ext cx="3291840" cy="2103120"/>
          </a:xfrm>
          <a:prstGeom prst="rect">
            <a:avLst/>
          </a:prstGeom>
        </p:spPr>
      </p:pic>
      <p:sp>
        <p:nvSpPr>
          <p:cNvPr id="14" name="TextBox 13">
            <a:extLst>
              <a:ext uri="{FF2B5EF4-FFF2-40B4-BE49-F238E27FC236}">
                <a16:creationId xmlns:a16="http://schemas.microsoft.com/office/drawing/2014/main" id="{EBCBCB94-B4D3-0FA8-2B55-D7226884A375}"/>
              </a:ext>
            </a:extLst>
          </p:cNvPr>
          <p:cNvSpPr txBox="1"/>
          <p:nvPr/>
        </p:nvSpPr>
        <p:spPr>
          <a:xfrm>
            <a:off x="401009" y="5250788"/>
            <a:ext cx="6769814" cy="1015663"/>
          </a:xfrm>
          <a:prstGeom prst="rect">
            <a:avLst/>
          </a:prstGeom>
          <a:noFill/>
        </p:spPr>
        <p:txBody>
          <a:bodyPr wrap="square" rtlCol="0">
            <a:spAutoFit/>
          </a:bodyPr>
          <a:lstStyle/>
          <a:p>
            <a:pPr algn="just"/>
            <a:r>
              <a:rPr lang="en-US" sz="3000" dirty="0">
                <a:solidFill>
                  <a:srgbClr val="572528"/>
                </a:solidFill>
              </a:rPr>
              <a:t>Service Conference prioritized this work for the 2020 – 2023 Conference Cycle. …</a:t>
            </a:r>
          </a:p>
        </p:txBody>
      </p:sp>
      <p:sp>
        <p:nvSpPr>
          <p:cNvPr id="15" name="TextBox 14">
            <a:extLst>
              <a:ext uri="{FF2B5EF4-FFF2-40B4-BE49-F238E27FC236}">
                <a16:creationId xmlns:a16="http://schemas.microsoft.com/office/drawing/2014/main" id="{17E2FB47-014F-79D4-EEC9-3B00CCC6F6F1}"/>
              </a:ext>
            </a:extLst>
          </p:cNvPr>
          <p:cNvSpPr txBox="1"/>
          <p:nvPr/>
        </p:nvSpPr>
        <p:spPr>
          <a:xfrm>
            <a:off x="3419452" y="3841729"/>
            <a:ext cx="3760997" cy="1477328"/>
          </a:xfrm>
          <a:prstGeom prst="rect">
            <a:avLst/>
          </a:prstGeom>
          <a:noFill/>
        </p:spPr>
        <p:txBody>
          <a:bodyPr wrap="square" rtlCol="0">
            <a:spAutoFit/>
          </a:bodyPr>
          <a:lstStyle/>
          <a:p>
            <a:pPr algn="r"/>
            <a:r>
              <a:rPr lang="en-US" sz="3000" dirty="0">
                <a:solidFill>
                  <a:srgbClr val="572528"/>
                </a:solidFill>
              </a:rPr>
              <a:t>… members expressed interest in revising IP #21, and the 2020 World</a:t>
            </a:r>
          </a:p>
        </p:txBody>
      </p:sp>
      <p:sp>
        <p:nvSpPr>
          <p:cNvPr id="2" name="Title 1">
            <a:extLst>
              <a:ext uri="{FF2B5EF4-FFF2-40B4-BE49-F238E27FC236}">
                <a16:creationId xmlns:a16="http://schemas.microsoft.com/office/drawing/2014/main" id="{D8FC2914-E2E0-66A4-80A9-831B00FA6B52}"/>
              </a:ext>
            </a:extLst>
          </p:cNvPr>
          <p:cNvSpPr txBox="1">
            <a:spLocks/>
          </p:cNvSpPr>
          <p:nvPr/>
        </p:nvSpPr>
        <p:spPr>
          <a:xfrm>
            <a:off x="488175" y="1195429"/>
            <a:ext cx="2408619" cy="65629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3600" dirty="0">
                <a:solidFill>
                  <a:srgbClr val="572528"/>
                </a:solidFill>
                <a:latin typeface="+mn-lt"/>
              </a:rPr>
              <a:t>2020 - 2022 </a:t>
            </a:r>
          </a:p>
        </p:txBody>
      </p:sp>
    </p:spTree>
    <p:extLst>
      <p:ext uri="{BB962C8B-B14F-4D97-AF65-F5344CB8AC3E}">
        <p14:creationId xmlns:p14="http://schemas.microsoft.com/office/powerpoint/2010/main" val="3921227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Picture 3" descr="A graph of blue rectangular bars&#10;&#10;Description automatically generated">
            <a:extLst>
              <a:ext uri="{FF2B5EF4-FFF2-40B4-BE49-F238E27FC236}">
                <a16:creationId xmlns:a16="http://schemas.microsoft.com/office/drawing/2014/main" id="{C1055FD7-71D8-D092-1A66-F88DE1E2408C}"/>
              </a:ext>
            </a:extLst>
          </p:cNvPr>
          <p:cNvPicPr>
            <a:picLocks noChangeAspect="1"/>
          </p:cNvPicPr>
          <p:nvPr/>
        </p:nvPicPr>
        <p:blipFill rotWithShape="1">
          <a:blip r:embed="rId3"/>
          <a:srcRect l="4132" t="6431" r="3301" b="4587"/>
          <a:stretch/>
        </p:blipFill>
        <p:spPr>
          <a:xfrm>
            <a:off x="636589" y="1370740"/>
            <a:ext cx="5486400" cy="3253562"/>
          </a:xfrm>
          <a:prstGeom prst="rect">
            <a:avLst/>
          </a:prstGeom>
        </p:spPr>
      </p:pic>
      <p:sp>
        <p:nvSpPr>
          <p:cNvPr id="6" name="Text Placeholder 2">
            <a:extLst>
              <a:ext uri="{FF2B5EF4-FFF2-40B4-BE49-F238E27FC236}">
                <a16:creationId xmlns:a16="http://schemas.microsoft.com/office/drawing/2014/main" id="{045DC272-9428-8147-BEFD-0883BADE6F2B}"/>
              </a:ext>
            </a:extLst>
          </p:cNvPr>
          <p:cNvSpPr txBox="1">
            <a:spLocks/>
          </p:cNvSpPr>
          <p:nvPr/>
        </p:nvSpPr>
        <p:spPr>
          <a:xfrm>
            <a:off x="6377354" y="1746462"/>
            <a:ext cx="5178056" cy="23448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600"/>
              </a:spcBef>
              <a:buNone/>
            </a:pPr>
            <a:r>
              <a:rPr lang="en-US" sz="3200" b="0" dirty="0">
                <a:solidFill>
                  <a:srgbClr val="572528"/>
                </a:solidFill>
                <a:latin typeface="+mn-lt"/>
              </a:rPr>
              <a:t>… survey … showed some surprising results: Less than 25% … reported geographics </a:t>
            </a:r>
            <a:r>
              <a:rPr lang="en-US" sz="3200" b="0" i="1" dirty="0">
                <a:solidFill>
                  <a:srgbClr val="572528"/>
                </a:solidFill>
                <a:latin typeface="+mn-lt"/>
              </a:rPr>
              <a:t>(remote areas)</a:t>
            </a:r>
            <a:r>
              <a:rPr lang="en-US" sz="3200" b="0" dirty="0">
                <a:solidFill>
                  <a:srgbClr val="572528"/>
                </a:solidFill>
                <a:latin typeface="+mn-lt"/>
              </a:rPr>
              <a:t> as the cause of the isolation they experienced …</a:t>
            </a:r>
          </a:p>
        </p:txBody>
      </p:sp>
      <p:sp>
        <p:nvSpPr>
          <p:cNvPr id="7" name="Text Placeholder 2">
            <a:extLst>
              <a:ext uri="{FF2B5EF4-FFF2-40B4-BE49-F238E27FC236}">
                <a16:creationId xmlns:a16="http://schemas.microsoft.com/office/drawing/2014/main" id="{D4520DA2-81FC-3E7F-CDD9-D958BBBAC4F5}"/>
              </a:ext>
            </a:extLst>
          </p:cNvPr>
          <p:cNvSpPr txBox="1">
            <a:spLocks/>
          </p:cNvSpPr>
          <p:nvPr/>
        </p:nvSpPr>
        <p:spPr>
          <a:xfrm>
            <a:off x="560982" y="4737556"/>
            <a:ext cx="5562007" cy="3854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600"/>
              </a:spcBef>
              <a:buNone/>
            </a:pPr>
            <a:r>
              <a:rPr lang="en-US" sz="1500" b="0" dirty="0">
                <a:solidFill>
                  <a:srgbClr val="0000FF"/>
                </a:solidFill>
                <a:latin typeface="+mn-lt"/>
              </a:rPr>
              <a:t>See page 83 of the 2023 Conference Report for the summary of survey data</a:t>
            </a:r>
          </a:p>
        </p:txBody>
      </p:sp>
      <p:sp>
        <p:nvSpPr>
          <p:cNvPr id="5" name="Title 1">
            <a:extLst>
              <a:ext uri="{FF2B5EF4-FFF2-40B4-BE49-F238E27FC236}">
                <a16:creationId xmlns:a16="http://schemas.microsoft.com/office/drawing/2014/main" id="{84B656FE-E608-EC67-D227-39B27FC0E0A5}"/>
              </a:ext>
            </a:extLst>
          </p:cNvPr>
          <p:cNvSpPr txBox="1">
            <a:spLocks/>
          </p:cNvSpPr>
          <p:nvPr/>
        </p:nvSpPr>
        <p:spPr>
          <a:xfrm>
            <a:off x="629461" y="368706"/>
            <a:ext cx="11029276" cy="40501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1800" dirty="0">
                <a:solidFill>
                  <a:srgbClr val="DB212E"/>
                </a:solidFill>
                <a:latin typeface="+mn-lt"/>
              </a:rPr>
              <a:t>Shaped By Fellowship Input … </a:t>
            </a:r>
            <a:r>
              <a:rPr lang="en-US" sz="1800" i="1" dirty="0">
                <a:solidFill>
                  <a:srgbClr val="DB212E"/>
                </a:solidFill>
                <a:latin typeface="+mn-lt"/>
              </a:rPr>
              <a:t>(Continued)</a:t>
            </a:r>
            <a:endParaRPr lang="en-US" sz="1800" dirty="0">
              <a:solidFill>
                <a:srgbClr val="DB212E"/>
              </a:solidFill>
              <a:latin typeface="+mn-lt"/>
            </a:endParaRPr>
          </a:p>
        </p:txBody>
      </p:sp>
      <p:sp>
        <p:nvSpPr>
          <p:cNvPr id="2" name="TextBox 1">
            <a:extLst>
              <a:ext uri="{FF2B5EF4-FFF2-40B4-BE49-F238E27FC236}">
                <a16:creationId xmlns:a16="http://schemas.microsoft.com/office/drawing/2014/main" id="{AD1EFC9F-EB29-8C32-2BBC-80A1B57F07EF}"/>
              </a:ext>
            </a:extLst>
          </p:cNvPr>
          <p:cNvSpPr txBox="1"/>
          <p:nvPr/>
        </p:nvSpPr>
        <p:spPr>
          <a:xfrm>
            <a:off x="552717" y="5530365"/>
            <a:ext cx="11132052" cy="830997"/>
          </a:xfrm>
          <a:prstGeom prst="rect">
            <a:avLst/>
          </a:prstGeom>
          <a:noFill/>
        </p:spPr>
        <p:txBody>
          <a:bodyPr wrap="square" rtlCol="0">
            <a:spAutoFit/>
          </a:bodyPr>
          <a:lstStyle/>
          <a:p>
            <a:pPr algn="r"/>
            <a:r>
              <a:rPr lang="en-US" sz="2400" dirty="0">
                <a:solidFill>
                  <a:srgbClr val="0000FF"/>
                </a:solidFill>
              </a:rPr>
              <a:t>… the delay … allowed us to draw on resources and experiences that simply had not existed, or had not been used, until just prior to our work on this project. …</a:t>
            </a:r>
          </a:p>
        </p:txBody>
      </p:sp>
    </p:spTree>
    <p:extLst>
      <p:ext uri="{BB962C8B-B14F-4D97-AF65-F5344CB8AC3E}">
        <p14:creationId xmlns:p14="http://schemas.microsoft.com/office/powerpoint/2010/main" val="1610141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4BC35E0-D959-ACF2-D698-65BD751B78AD}"/>
            </a:ext>
          </a:extLst>
        </p:cNvPr>
        <p:cNvGrpSpPr/>
        <p:nvPr/>
      </p:nvGrpSpPr>
      <p:grpSpPr>
        <a:xfrm>
          <a:off x="0" y="0"/>
          <a:ext cx="0" cy="0"/>
          <a:chOff x="0" y="0"/>
          <a:chExt cx="0" cy="0"/>
        </a:xfrm>
      </p:grpSpPr>
      <p:sp>
        <p:nvSpPr>
          <p:cNvPr id="6" name="Text Placeholder 2">
            <a:extLst>
              <a:ext uri="{FF2B5EF4-FFF2-40B4-BE49-F238E27FC236}">
                <a16:creationId xmlns:a16="http://schemas.microsoft.com/office/drawing/2014/main" id="{F8870A77-E0F7-0378-8700-22D6D497077C}"/>
              </a:ext>
            </a:extLst>
          </p:cNvPr>
          <p:cNvSpPr txBox="1">
            <a:spLocks/>
          </p:cNvSpPr>
          <p:nvPr/>
        </p:nvSpPr>
        <p:spPr>
          <a:xfrm>
            <a:off x="608195" y="1420033"/>
            <a:ext cx="11029276" cy="38663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200" b="0" dirty="0">
                <a:solidFill>
                  <a:srgbClr val="572528"/>
                </a:solidFill>
                <a:latin typeface="+mn-lt"/>
              </a:rPr>
              <a:t>… participants were asked to share their experience on: </a:t>
            </a:r>
          </a:p>
          <a:p>
            <a:pPr marL="685800" indent="-685800">
              <a:spcBef>
                <a:spcPts val="1600"/>
              </a:spcBef>
              <a:buFont typeface="Wingdings" panose="05000000000000000000" pitchFamily="2" charset="2"/>
              <a:buChar char="v"/>
            </a:pPr>
            <a:r>
              <a:rPr lang="en-US" sz="3200" b="0" dirty="0">
                <a:solidFill>
                  <a:srgbClr val="572528"/>
                </a:solidFill>
                <a:latin typeface="+mn-lt"/>
              </a:rPr>
              <a:t>what had led to their isolation;</a:t>
            </a:r>
          </a:p>
          <a:p>
            <a:pPr marL="685800" indent="-685800">
              <a:spcBef>
                <a:spcPts val="1600"/>
              </a:spcBef>
              <a:buFont typeface="Wingdings" panose="05000000000000000000" pitchFamily="2" charset="2"/>
              <a:buChar char="v"/>
            </a:pPr>
            <a:r>
              <a:rPr lang="en-US" sz="3200" b="0" dirty="0">
                <a:solidFill>
                  <a:srgbClr val="572528"/>
                </a:solidFill>
                <a:latin typeface="+mn-lt"/>
              </a:rPr>
              <a:t>what made the experience of isolation difficult;</a:t>
            </a:r>
          </a:p>
          <a:p>
            <a:pPr marL="685800" indent="-685800">
              <a:spcBef>
                <a:spcPts val="1600"/>
              </a:spcBef>
              <a:buFont typeface="Wingdings" panose="05000000000000000000" pitchFamily="2" charset="2"/>
              <a:buChar char="v"/>
            </a:pPr>
            <a:r>
              <a:rPr lang="en-US" sz="3200" b="0" dirty="0">
                <a:solidFill>
                  <a:srgbClr val="572528"/>
                </a:solidFill>
                <a:latin typeface="+mn-lt"/>
              </a:rPr>
              <a:t>what about the experience was transformative; and</a:t>
            </a:r>
          </a:p>
          <a:p>
            <a:pPr marL="685800" indent="-685800">
              <a:spcBef>
                <a:spcPts val="1600"/>
              </a:spcBef>
              <a:buFont typeface="Wingdings" panose="05000000000000000000" pitchFamily="2" charset="2"/>
              <a:buChar char="v"/>
            </a:pPr>
            <a:r>
              <a:rPr lang="en-US" sz="3200" b="0" dirty="0">
                <a:solidFill>
                  <a:srgbClr val="572528"/>
                </a:solidFill>
                <a:latin typeface="+mn-lt"/>
              </a:rPr>
              <a:t>what tools or resources had helped them</a:t>
            </a:r>
          </a:p>
          <a:p>
            <a:pPr marL="0" indent="0">
              <a:spcBef>
                <a:spcPts val="1600"/>
              </a:spcBef>
              <a:buNone/>
            </a:pPr>
            <a:r>
              <a:rPr lang="en-US" sz="3200" b="0" dirty="0">
                <a:solidFill>
                  <a:srgbClr val="572528"/>
                </a:solidFill>
                <a:latin typeface="+mn-lt"/>
              </a:rPr>
              <a:t>Their input was beautiful, brilliant, and highly emotional.</a:t>
            </a:r>
            <a:endParaRPr lang="en-US" sz="3200" dirty="0">
              <a:solidFill>
                <a:srgbClr val="572528"/>
              </a:solidFill>
              <a:latin typeface="+mn-lt"/>
            </a:endParaRPr>
          </a:p>
        </p:txBody>
      </p:sp>
      <p:sp>
        <p:nvSpPr>
          <p:cNvPr id="2" name="Title 1">
            <a:extLst>
              <a:ext uri="{FF2B5EF4-FFF2-40B4-BE49-F238E27FC236}">
                <a16:creationId xmlns:a16="http://schemas.microsoft.com/office/drawing/2014/main" id="{9054C0E1-CC1E-8873-053A-F1820AB22DCF}"/>
              </a:ext>
            </a:extLst>
          </p:cNvPr>
          <p:cNvSpPr txBox="1">
            <a:spLocks/>
          </p:cNvSpPr>
          <p:nvPr/>
        </p:nvSpPr>
        <p:spPr>
          <a:xfrm>
            <a:off x="608195" y="368706"/>
            <a:ext cx="11029276" cy="40501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1800" dirty="0">
                <a:solidFill>
                  <a:srgbClr val="DB212E"/>
                </a:solidFill>
                <a:latin typeface="+mn-lt"/>
              </a:rPr>
              <a:t>Shaped By Fellowship Input … </a:t>
            </a:r>
            <a:r>
              <a:rPr lang="en-US" sz="1800" i="1" dirty="0">
                <a:solidFill>
                  <a:srgbClr val="DB212E"/>
                </a:solidFill>
                <a:latin typeface="+mn-lt"/>
              </a:rPr>
              <a:t>(Continued)</a:t>
            </a:r>
            <a:endParaRPr lang="en-US" sz="1800" dirty="0">
              <a:solidFill>
                <a:srgbClr val="DB212E"/>
              </a:solidFill>
              <a:latin typeface="+mn-lt"/>
            </a:endParaRPr>
          </a:p>
        </p:txBody>
      </p:sp>
      <p:sp>
        <p:nvSpPr>
          <p:cNvPr id="5" name="Title 1">
            <a:extLst>
              <a:ext uri="{FF2B5EF4-FFF2-40B4-BE49-F238E27FC236}">
                <a16:creationId xmlns:a16="http://schemas.microsoft.com/office/drawing/2014/main" id="{6C7A1617-46FC-18E0-1EDC-814C8B822A35}"/>
              </a:ext>
            </a:extLst>
          </p:cNvPr>
          <p:cNvSpPr txBox="1">
            <a:spLocks/>
          </p:cNvSpPr>
          <p:nvPr/>
        </p:nvSpPr>
        <p:spPr>
          <a:xfrm>
            <a:off x="519707" y="675161"/>
            <a:ext cx="2408619" cy="65629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gn="r"/>
            <a:r>
              <a:rPr lang="en-US" sz="3600" dirty="0">
                <a:solidFill>
                  <a:srgbClr val="572528"/>
                </a:solidFill>
                <a:latin typeface="+mn-lt"/>
              </a:rPr>
              <a:t>2023 - 2025 </a:t>
            </a:r>
          </a:p>
        </p:txBody>
      </p:sp>
      <p:sp>
        <p:nvSpPr>
          <p:cNvPr id="3" name="TextBox 2">
            <a:extLst>
              <a:ext uri="{FF2B5EF4-FFF2-40B4-BE49-F238E27FC236}">
                <a16:creationId xmlns:a16="http://schemas.microsoft.com/office/drawing/2014/main" id="{408C6523-DEC2-8355-9338-7DDF1FC778F5}"/>
              </a:ext>
            </a:extLst>
          </p:cNvPr>
          <p:cNvSpPr txBox="1"/>
          <p:nvPr/>
        </p:nvSpPr>
        <p:spPr>
          <a:xfrm>
            <a:off x="65267" y="5490062"/>
            <a:ext cx="11855272" cy="830997"/>
          </a:xfrm>
          <a:prstGeom prst="rect">
            <a:avLst/>
          </a:prstGeom>
          <a:noFill/>
        </p:spPr>
        <p:txBody>
          <a:bodyPr wrap="square" rtlCol="0">
            <a:spAutoFit/>
          </a:bodyPr>
          <a:lstStyle/>
          <a:p>
            <a:pPr algn="r"/>
            <a:r>
              <a:rPr lang="en-US" sz="2400" dirty="0">
                <a:solidFill>
                  <a:srgbClr val="0000FF"/>
                </a:solidFill>
              </a:rPr>
              <a:t>… there are many reasons beyond geographic location that can result in someone finding themselves in isolation … whatever the reason, most did not appreciate being called “loners”. …</a:t>
            </a:r>
            <a:r>
              <a:rPr lang="en-US" sz="2400" dirty="0"/>
              <a:t> </a:t>
            </a:r>
          </a:p>
        </p:txBody>
      </p:sp>
    </p:spTree>
    <p:extLst>
      <p:ext uri="{BB962C8B-B14F-4D97-AF65-F5344CB8AC3E}">
        <p14:creationId xmlns:p14="http://schemas.microsoft.com/office/powerpoint/2010/main" val="364557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644769" y="514971"/>
            <a:ext cx="10909893" cy="1641523"/>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gn="just"/>
            <a:r>
              <a:rPr kumimoji="0" lang="en-US" sz="3200" b="1" u="none" strike="noStrike" kern="1200" cap="none" spc="0" normalizeH="0" baseline="0" noProof="0" dirty="0">
                <a:ln>
                  <a:noFill/>
                </a:ln>
                <a:solidFill>
                  <a:srgbClr val="DB212E"/>
                </a:solidFill>
                <a:effectLst/>
                <a:uLnTx/>
                <a:uFillTx/>
                <a:ea typeface="Cambria" charset="0"/>
                <a:cs typeface="Cambria" charset="0"/>
                <a:sym typeface="BotonBQ-Bold"/>
              </a:rPr>
              <a:t>Motion </a:t>
            </a:r>
            <a:r>
              <a:rPr lang="en-US" sz="3200" b="1" dirty="0">
                <a:solidFill>
                  <a:srgbClr val="DB212E"/>
                </a:solidFill>
                <a:ea typeface="Cambria" charset="0"/>
                <a:cs typeface="Cambria" charset="0"/>
                <a:sym typeface="BotonBQ-Bold"/>
              </a:rPr>
              <a:t>1</a:t>
            </a:r>
            <a:r>
              <a:rPr kumimoji="0" lang="en-US" sz="3200" b="1" u="none" strike="noStrike" kern="1200" cap="none" spc="0" normalizeH="0" baseline="0" noProof="0" dirty="0">
                <a:ln>
                  <a:noFill/>
                </a:ln>
                <a:solidFill>
                  <a:srgbClr val="DB212E"/>
                </a:solidFill>
                <a:effectLst/>
                <a:uLnTx/>
                <a:uFillTx/>
                <a:ea typeface="Cambria" charset="0"/>
                <a:cs typeface="Cambria" charset="0"/>
                <a:sym typeface="BotonBQ-Bold"/>
              </a:rPr>
              <a:t>:</a:t>
            </a:r>
            <a:r>
              <a:rPr lang="en-US" sz="3200" b="1" dirty="0">
                <a:solidFill>
                  <a:srgbClr val="DB212E"/>
                </a:solidFill>
                <a:ea typeface="Cambria" charset="0"/>
                <a:cs typeface="Cambria" charset="0"/>
                <a:sym typeface="BotonBQ-Bold"/>
              </a:rPr>
              <a:t>  </a:t>
            </a:r>
            <a:r>
              <a:rPr lang="en-US" sz="3200" b="1" dirty="0">
                <a:solidFill>
                  <a:srgbClr val="572528"/>
                </a:solidFill>
              </a:rPr>
              <a:t>Approve the revised IP #21, </a:t>
            </a:r>
            <a:r>
              <a:rPr lang="en-US" sz="3200" b="1" i="1" dirty="0">
                <a:solidFill>
                  <a:srgbClr val="572528"/>
                </a:solidFill>
              </a:rPr>
              <a:t>Staying Clean in Isolation</a:t>
            </a:r>
            <a:r>
              <a:rPr lang="en-US" sz="3200" b="1" dirty="0">
                <a:solidFill>
                  <a:srgbClr val="572528"/>
                </a:solidFill>
              </a:rPr>
              <a:t>, contained in Addendum A, as Fellowship-approved recovery literature to replace the current IP #21 </a:t>
            </a:r>
            <a:r>
              <a:rPr lang="en-US" sz="3200" b="1" i="1" dirty="0">
                <a:solidFill>
                  <a:srgbClr val="572528"/>
                </a:solidFill>
              </a:rPr>
              <a:t>The Loner - Staying Clean in Isolation</a:t>
            </a:r>
            <a:r>
              <a:rPr lang="en-US" sz="3200" b="1" dirty="0">
                <a:solidFill>
                  <a:srgbClr val="572528"/>
                </a:solidFill>
              </a:rPr>
              <a:t>.</a:t>
            </a:r>
          </a:p>
        </p:txBody>
      </p:sp>
      <p:sp>
        <p:nvSpPr>
          <p:cNvPr id="3" name="TextBox 2">
            <a:extLst>
              <a:ext uri="{FF2B5EF4-FFF2-40B4-BE49-F238E27FC236}">
                <a16:creationId xmlns:a16="http://schemas.microsoft.com/office/drawing/2014/main" id="{695185FE-DDDA-4EA4-B7BC-C42EFC597EED}"/>
              </a:ext>
            </a:extLst>
          </p:cNvPr>
          <p:cNvSpPr txBox="1"/>
          <p:nvPr/>
        </p:nvSpPr>
        <p:spPr>
          <a:xfrm>
            <a:off x="644769" y="3123941"/>
            <a:ext cx="10909893" cy="2246769"/>
          </a:xfrm>
          <a:prstGeom prst="rect">
            <a:avLst/>
          </a:prstGeom>
          <a:noFill/>
        </p:spPr>
        <p:txBody>
          <a:bodyPr wrap="square" rtlCol="0">
            <a:spAutoFit/>
          </a:bodyPr>
          <a:lstStyle/>
          <a:p>
            <a:pPr algn="just"/>
            <a:r>
              <a:rPr lang="en-US" sz="2800" dirty="0">
                <a:solidFill>
                  <a:srgbClr val="DB212E"/>
                </a:solidFill>
              </a:rPr>
              <a:t>Maker:  </a:t>
            </a:r>
            <a:r>
              <a:rPr lang="en-US" sz="2800" dirty="0">
                <a:solidFill>
                  <a:srgbClr val="572528"/>
                </a:solidFill>
              </a:rPr>
              <a:t>World Board</a:t>
            </a:r>
          </a:p>
          <a:p>
            <a:pPr algn="just"/>
            <a:r>
              <a:rPr lang="en-US" sz="2800" dirty="0">
                <a:solidFill>
                  <a:srgbClr val="DB212E"/>
                </a:solidFill>
              </a:rPr>
              <a:t>Intent:  </a:t>
            </a:r>
            <a:r>
              <a:rPr lang="en-US" sz="2800" dirty="0">
                <a:solidFill>
                  <a:srgbClr val="572528">
                    <a:alpha val="90000"/>
                  </a:srgbClr>
                </a:solidFill>
              </a:rPr>
              <a:t>To update this IP originally approved in 1986 with current Fellowship experience. </a:t>
            </a:r>
          </a:p>
          <a:p>
            <a:pPr algn="just"/>
            <a:r>
              <a:rPr lang="en-US" sz="2800" dirty="0">
                <a:solidFill>
                  <a:srgbClr val="DB212E"/>
                </a:solidFill>
              </a:rPr>
              <a:t>Financial Impact:  </a:t>
            </a:r>
            <a:r>
              <a:rPr lang="en-US" sz="2800" dirty="0">
                <a:solidFill>
                  <a:srgbClr val="572528">
                    <a:alpha val="90000"/>
                  </a:srgbClr>
                </a:solidFill>
              </a:rPr>
              <a:t>None at this time. </a:t>
            </a:r>
          </a:p>
          <a:p>
            <a:pPr algn="just"/>
            <a:r>
              <a:rPr lang="en-US" sz="2800" dirty="0">
                <a:solidFill>
                  <a:srgbClr val="DB212E"/>
                </a:solidFill>
              </a:rPr>
              <a:t>Policy Affected:  </a:t>
            </a:r>
            <a:r>
              <a:rPr lang="en-US" sz="2800" dirty="0">
                <a:solidFill>
                  <a:srgbClr val="572528">
                    <a:alpha val="90000"/>
                  </a:srgbClr>
                </a:solidFill>
              </a:rPr>
              <a:t>None</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644769" y="2758437"/>
            <a:ext cx="10909893" cy="8403"/>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Rounded Rectangle 5">
            <a:extLst>
              <a:ext uri="{FF2B5EF4-FFF2-40B4-BE49-F238E27FC236}">
                <a16:creationId xmlns:a16="http://schemas.microsoft.com/office/drawing/2014/main" id="{C5ED9C74-ECE4-4E3F-CE59-474828AD2772}"/>
              </a:ext>
            </a:extLst>
          </p:cNvPr>
          <p:cNvSpPr/>
          <p:nvPr/>
        </p:nvSpPr>
        <p:spPr>
          <a:xfrm>
            <a:off x="9746709" y="5261799"/>
            <a:ext cx="1828800" cy="1280160"/>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8" name="TextBox 7">
            <a:extLst>
              <a:ext uri="{FF2B5EF4-FFF2-40B4-BE49-F238E27FC236}">
                <a16:creationId xmlns:a16="http://schemas.microsoft.com/office/drawing/2014/main" id="{65187B27-4B4D-7F7D-9B11-C62D74F4751F}"/>
              </a:ext>
            </a:extLst>
          </p:cNvPr>
          <p:cNvSpPr txBox="1"/>
          <p:nvPr/>
        </p:nvSpPr>
        <p:spPr>
          <a:xfrm>
            <a:off x="9668332" y="5541642"/>
            <a:ext cx="2025571" cy="707886"/>
          </a:xfrm>
          <a:prstGeom prst="rect">
            <a:avLst/>
          </a:prstGeom>
          <a:noFill/>
        </p:spPr>
        <p:txBody>
          <a:bodyPr wrap="square" rtlCol="0">
            <a:spAutoFit/>
          </a:bodyPr>
          <a:lstStyle/>
          <a:p>
            <a:pPr algn="ctr"/>
            <a:r>
              <a:rPr lang="en-US" sz="2000" b="1" dirty="0">
                <a:solidFill>
                  <a:schemeClr val="accent2">
                    <a:lumMod val="75000"/>
                  </a:schemeClr>
                </a:solidFill>
                <a:latin typeface="Times New Roman" panose="02020603050405020304" pitchFamily="18" charset="0"/>
                <a:cs typeface="Times New Roman" panose="02020603050405020304" pitchFamily="18" charset="0"/>
              </a:rPr>
              <a:t>Pause for QUESTIONS</a:t>
            </a:r>
          </a:p>
        </p:txBody>
      </p:sp>
    </p:spTree>
    <p:extLst>
      <p:ext uri="{BB962C8B-B14F-4D97-AF65-F5344CB8AC3E}">
        <p14:creationId xmlns:p14="http://schemas.microsoft.com/office/powerpoint/2010/main" val="21316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AF1D-B423-2DB3-5F48-E370BFEAF45C}"/>
              </a:ext>
            </a:extLst>
          </p:cNvPr>
          <p:cNvSpPr txBox="1">
            <a:spLocks/>
          </p:cNvSpPr>
          <p:nvPr/>
        </p:nvSpPr>
        <p:spPr>
          <a:xfrm>
            <a:off x="547925" y="460207"/>
            <a:ext cx="11010663" cy="68444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600" dirty="0">
                <a:solidFill>
                  <a:srgbClr val="572528"/>
                </a:solidFill>
                <a:latin typeface="+mn-lt"/>
              </a:rPr>
              <a:t>The NA World Services Strategic Plan </a:t>
            </a:r>
          </a:p>
        </p:txBody>
      </p:sp>
      <p:pic>
        <p:nvPicPr>
          <p:cNvPr id="10" name="Picture 9" descr="A blueprint with text on it&#10;&#10;Description automatically generated">
            <a:extLst>
              <a:ext uri="{FF2B5EF4-FFF2-40B4-BE49-F238E27FC236}">
                <a16:creationId xmlns:a16="http://schemas.microsoft.com/office/drawing/2014/main" id="{59AEB31A-D582-EBB9-5317-0BC065C7AE50}"/>
              </a:ext>
            </a:extLst>
          </p:cNvPr>
          <p:cNvPicPr>
            <a:picLocks noChangeAspect="1"/>
          </p:cNvPicPr>
          <p:nvPr/>
        </p:nvPicPr>
        <p:blipFill>
          <a:blip r:embed="rId3"/>
          <a:stretch>
            <a:fillRect/>
          </a:stretch>
        </p:blipFill>
        <p:spPr>
          <a:xfrm>
            <a:off x="663229" y="1289941"/>
            <a:ext cx="3017520" cy="3980563"/>
          </a:xfrm>
          <a:prstGeom prst="rect">
            <a:avLst/>
          </a:prstGeom>
        </p:spPr>
      </p:pic>
      <p:sp>
        <p:nvSpPr>
          <p:cNvPr id="11" name="Text Placeholder 2">
            <a:extLst>
              <a:ext uri="{FF2B5EF4-FFF2-40B4-BE49-F238E27FC236}">
                <a16:creationId xmlns:a16="http://schemas.microsoft.com/office/drawing/2014/main" id="{EF1EE139-2776-0719-1AC8-68FBA311A81F}"/>
              </a:ext>
            </a:extLst>
          </p:cNvPr>
          <p:cNvSpPr txBox="1">
            <a:spLocks/>
          </p:cNvSpPr>
          <p:nvPr/>
        </p:nvSpPr>
        <p:spPr>
          <a:xfrm>
            <a:off x="442506" y="5378134"/>
            <a:ext cx="3396549" cy="3865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600"/>
              </a:spcBef>
              <a:buNone/>
            </a:pPr>
            <a:r>
              <a:rPr lang="en-US" sz="1800" dirty="0">
                <a:solidFill>
                  <a:schemeClr val="bg1"/>
                </a:solidFill>
                <a:latin typeface="+mn-lt"/>
              </a:rPr>
              <a:t>from 2016 Conference Approval Track</a:t>
            </a:r>
          </a:p>
        </p:txBody>
      </p:sp>
      <p:sp>
        <p:nvSpPr>
          <p:cNvPr id="3" name="TextBox 2">
            <a:extLst>
              <a:ext uri="{FF2B5EF4-FFF2-40B4-BE49-F238E27FC236}">
                <a16:creationId xmlns:a16="http://schemas.microsoft.com/office/drawing/2014/main" id="{234BD09E-BE0A-A852-FDD1-0F2CEF102ECF}"/>
              </a:ext>
            </a:extLst>
          </p:cNvPr>
          <p:cNvSpPr txBox="1"/>
          <p:nvPr/>
        </p:nvSpPr>
        <p:spPr>
          <a:xfrm>
            <a:off x="3839055" y="1712666"/>
            <a:ext cx="7719533" cy="3693319"/>
          </a:xfrm>
          <a:prstGeom prst="rect">
            <a:avLst/>
          </a:prstGeom>
          <a:noFill/>
        </p:spPr>
        <p:txBody>
          <a:bodyPr wrap="square" rtlCol="0">
            <a:spAutoFit/>
          </a:bodyPr>
          <a:lstStyle/>
          <a:p>
            <a:pPr algn="just"/>
            <a:r>
              <a:rPr lang="en-US" sz="2800" dirty="0">
                <a:solidFill>
                  <a:srgbClr val="572528"/>
                </a:solidFill>
              </a:rPr>
              <a:t>NA World Services has operated with a </a:t>
            </a:r>
          </a:p>
          <a:p>
            <a:pPr algn="just"/>
            <a:r>
              <a:rPr lang="en-US" sz="2800" dirty="0">
                <a:solidFill>
                  <a:srgbClr val="572528"/>
                </a:solidFill>
              </a:rPr>
              <a:t>strategic plan for over 20 years. … What is new is:</a:t>
            </a:r>
          </a:p>
          <a:p>
            <a:pPr algn="just"/>
            <a:endParaRPr lang="en-US" dirty="0">
              <a:solidFill>
                <a:srgbClr val="572528"/>
              </a:solidFill>
            </a:endParaRPr>
          </a:p>
          <a:p>
            <a:pPr marL="457200" indent="-457200" algn="just">
              <a:spcAft>
                <a:spcPts val="1200"/>
              </a:spcAft>
              <a:buFont typeface="Wingdings" panose="05000000000000000000" pitchFamily="2" charset="2"/>
              <a:buChar char="v"/>
            </a:pPr>
            <a:r>
              <a:rPr lang="en-US" sz="2800" dirty="0">
                <a:solidFill>
                  <a:srgbClr val="572528"/>
                </a:solidFill>
              </a:rPr>
              <a:t>All Conference Participants have been directly involved in co-creating this iteration of the … Plan;</a:t>
            </a:r>
          </a:p>
          <a:p>
            <a:pPr marL="457200" indent="-457200" algn="just">
              <a:spcAft>
                <a:spcPts val="1200"/>
              </a:spcAft>
              <a:buFont typeface="Wingdings" panose="05000000000000000000" pitchFamily="2" charset="2"/>
              <a:buChar char="v"/>
            </a:pPr>
            <a:r>
              <a:rPr lang="en-US" sz="2800" dirty="0">
                <a:solidFill>
                  <a:srgbClr val="572528"/>
                </a:solidFill>
              </a:rPr>
              <a:t>This is the first time the Plan has been included in the CAR; and</a:t>
            </a:r>
          </a:p>
          <a:p>
            <a:pPr marL="457200" indent="-457200" algn="just">
              <a:spcAft>
                <a:spcPts val="1200"/>
              </a:spcAft>
              <a:buFont typeface="Wingdings" panose="05000000000000000000" pitchFamily="2" charset="2"/>
              <a:buChar char="v"/>
            </a:pPr>
            <a:r>
              <a:rPr lang="en-US" sz="2800" dirty="0">
                <a:solidFill>
                  <a:srgbClr val="572528"/>
                </a:solidFill>
              </a:rPr>
              <a:t>The Fellowship is being asked to adopt the Plan.</a:t>
            </a:r>
          </a:p>
        </p:txBody>
      </p:sp>
      <p:sp>
        <p:nvSpPr>
          <p:cNvPr id="4" name="TextBox 3">
            <a:extLst>
              <a:ext uri="{FF2B5EF4-FFF2-40B4-BE49-F238E27FC236}">
                <a16:creationId xmlns:a16="http://schemas.microsoft.com/office/drawing/2014/main" id="{3CEED7F4-F76A-6CBE-16B3-2DFE0FECD48E}"/>
              </a:ext>
            </a:extLst>
          </p:cNvPr>
          <p:cNvSpPr txBox="1"/>
          <p:nvPr/>
        </p:nvSpPr>
        <p:spPr>
          <a:xfrm>
            <a:off x="663230" y="5700710"/>
            <a:ext cx="11038234" cy="830997"/>
          </a:xfrm>
          <a:prstGeom prst="rect">
            <a:avLst/>
          </a:prstGeom>
          <a:noFill/>
        </p:spPr>
        <p:txBody>
          <a:bodyPr wrap="square" rtlCol="0">
            <a:spAutoFit/>
          </a:bodyPr>
          <a:lstStyle/>
          <a:p>
            <a:pPr algn="just"/>
            <a:r>
              <a:rPr lang="en-US" sz="2400" dirty="0">
                <a:solidFill>
                  <a:srgbClr val="0000FF"/>
                </a:solidFill>
              </a:rPr>
              <a:t>... As this type of planning is new to the Conference, evaluating and improving the planning process will be discussed during the 2026 World Service Conference.</a:t>
            </a:r>
          </a:p>
        </p:txBody>
      </p:sp>
      <p:pic>
        <p:nvPicPr>
          <p:cNvPr id="5" name="Picture 4" descr="A logo with white text&#10;&#10;Description automatically generated with medium confidence">
            <a:extLst>
              <a:ext uri="{FF2B5EF4-FFF2-40B4-BE49-F238E27FC236}">
                <a16:creationId xmlns:a16="http://schemas.microsoft.com/office/drawing/2014/main" id="{1107851B-350B-D4A1-1295-AFFB06684DAF}"/>
              </a:ext>
            </a:extLst>
          </p:cNvPr>
          <p:cNvPicPr>
            <a:picLocks noChangeAspect="1"/>
          </p:cNvPicPr>
          <p:nvPr/>
        </p:nvPicPr>
        <p:blipFill>
          <a:blip r:embed="rId4"/>
          <a:stretch>
            <a:fillRect/>
          </a:stretch>
        </p:blipFill>
        <p:spPr>
          <a:xfrm>
            <a:off x="9051470" y="53456"/>
            <a:ext cx="2834640" cy="1715077"/>
          </a:xfrm>
          <a:prstGeom prst="rect">
            <a:avLst/>
          </a:prstGeom>
        </p:spPr>
      </p:pic>
    </p:spTree>
    <p:extLst>
      <p:ext uri="{BB962C8B-B14F-4D97-AF65-F5344CB8AC3E}">
        <p14:creationId xmlns:p14="http://schemas.microsoft.com/office/powerpoint/2010/main" val="2118504974"/>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6233</TotalTime>
  <Words>10073</Words>
  <Application>Microsoft Office PowerPoint</Application>
  <PresentationFormat>Widescreen</PresentationFormat>
  <Paragraphs>533</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Cambria</vt:lpstr>
      <vt:lpstr>Century Gothic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Troy Bailey</cp:lastModifiedBy>
  <cp:revision>681</cp:revision>
  <cp:lastPrinted>2026-01-02T18:51:03Z</cp:lastPrinted>
  <dcterms:created xsi:type="dcterms:W3CDTF">2022-10-26T22:08:46Z</dcterms:created>
  <dcterms:modified xsi:type="dcterms:W3CDTF">2026-01-02T18:51:27Z</dcterms:modified>
</cp:coreProperties>
</file>