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310" r:id="rId2"/>
    <p:sldId id="317" r:id="rId3"/>
    <p:sldId id="338" r:id="rId4"/>
    <p:sldId id="340" r:id="rId5"/>
    <p:sldId id="341" r:id="rId6"/>
    <p:sldId id="318" r:id="rId7"/>
    <p:sldId id="350" r:id="rId8"/>
    <p:sldId id="356" r:id="rId9"/>
    <p:sldId id="352" r:id="rId10"/>
    <p:sldId id="353" r:id="rId11"/>
    <p:sldId id="354" r:id="rId12"/>
    <p:sldId id="319" r:id="rId13"/>
    <p:sldId id="320" r:id="rId14"/>
    <p:sldId id="321" r:id="rId15"/>
    <p:sldId id="325" r:id="rId16"/>
    <p:sldId id="360" r:id="rId17"/>
    <p:sldId id="363" r:id="rId18"/>
    <p:sldId id="365" r:id="rId19"/>
    <p:sldId id="367" r:id="rId20"/>
    <p:sldId id="369" r:id="rId21"/>
    <p:sldId id="372" r:id="rId22"/>
    <p:sldId id="373" r:id="rId23"/>
    <p:sldId id="374" r:id="rId24"/>
    <p:sldId id="375" r:id="rId25"/>
    <p:sldId id="376" r:id="rId26"/>
    <p:sldId id="377" r:id="rId27"/>
    <p:sldId id="378" r:id="rId28"/>
    <p:sldId id="379" r:id="rId29"/>
    <p:sldId id="33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528"/>
    <a:srgbClr val="F16737"/>
    <a:srgbClr val="DB212E"/>
    <a:srgbClr val="FCCF0C"/>
    <a:srgbClr val="3A668B"/>
    <a:srgbClr val="4986BA"/>
    <a:srgbClr val="9DBCAC"/>
    <a:srgbClr val="E3D4C3"/>
    <a:srgbClr val="F8BD40"/>
    <a:srgbClr val="EA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8"/>
    <p:restoredTop sz="68163"/>
  </p:normalViewPr>
  <p:slideViewPr>
    <p:cSldViewPr snapToGrid="0">
      <p:cViewPr varScale="1">
        <p:scale>
          <a:sx n="115" d="100"/>
          <a:sy n="115" d="100"/>
        </p:scale>
        <p:origin x="504" y="204"/>
      </p:cViewPr>
      <p:guideLst>
        <p:guide orient="horz" pos="2160"/>
        <p:guide pos="3840"/>
      </p:guideLst>
    </p:cSldViewPr>
  </p:slideViewPr>
  <p:notesTextViewPr>
    <p:cViewPr>
      <p:scale>
        <a:sx n="1" d="1"/>
        <a:sy n="1" d="1"/>
      </p:scale>
      <p:origin x="0" y="0"/>
    </p:cViewPr>
  </p:notesTextViewPr>
  <p:sorterViewPr>
    <p:cViewPr>
      <p:scale>
        <a:sx n="100" d="100"/>
        <a:sy n="100" d="100"/>
      </p:scale>
      <p:origin x="0" y="-29264"/>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mn-lt"/>
        <a:ea typeface="+mn-ea"/>
        <a:cs typeface="+mn-cs"/>
      </a:defRPr>
    </a:lvl1pPr>
    <a:lvl2pPr marL="457200" algn="l" defTabSz="914400" rtl="0" eaLnBrk="1" latinLnBrk="0" hangingPunct="1">
      <a:defRPr sz="1400" b="0" i="0" kern="1200">
        <a:solidFill>
          <a:schemeClr val="tx1"/>
        </a:solidFill>
        <a:latin typeface="+mn-lt"/>
        <a:ea typeface="+mn-ea"/>
        <a:cs typeface="+mn-cs"/>
      </a:defRPr>
    </a:lvl2pPr>
    <a:lvl3pPr marL="914400" algn="l" defTabSz="914400" rtl="0" eaLnBrk="1" latinLnBrk="0" hangingPunct="1">
      <a:defRPr sz="1400" b="0" i="0" kern="1200">
        <a:solidFill>
          <a:schemeClr val="tx1"/>
        </a:solidFill>
        <a:latin typeface="+mn-lt"/>
        <a:ea typeface="+mn-ea"/>
        <a:cs typeface="+mn-cs"/>
      </a:defRPr>
    </a:lvl3pPr>
    <a:lvl4pPr marL="1371600" algn="l" defTabSz="914400" rtl="0" eaLnBrk="1" latinLnBrk="0" hangingPunct="1">
      <a:defRPr sz="1400" b="0" i="0" kern="1200">
        <a:solidFill>
          <a:schemeClr val="tx1"/>
        </a:solidFill>
        <a:latin typeface="+mn-lt"/>
        <a:ea typeface="+mn-ea"/>
        <a:cs typeface="+mn-cs"/>
      </a:defRPr>
    </a:lvl4pPr>
    <a:lvl5pPr marL="1828800" algn="l" defTabSz="914400" rtl="0" eaLnBrk="1" latinLnBrk="0" hangingPunct="1">
      <a:defRPr sz="14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second of six PowerPoints covering material in the 2026 Conference Agenda Report (or CAR for short).</a:t>
            </a:r>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was reported in the 2024 Annual Report, the bottom line for WCNA 38 reflects expenses over income of $956,129. Thankfully, World Services’ efforts to increase reserves helped us to be prepared for an unfavorable outcome.</a:t>
            </a:r>
          </a:p>
        </p:txBody>
      </p:sp>
      <p:sp>
        <p:nvSpPr>
          <p:cNvPr id="4" name="Slide Number Placeholder 3"/>
          <p:cNvSpPr>
            <a:spLocks noGrp="1"/>
          </p:cNvSpPr>
          <p:nvPr>
            <p:ph type="sldNum" sz="quarter" idx="5"/>
          </p:nvPr>
        </p:nvSpPr>
        <p:spPr/>
        <p:txBody>
          <a:bodyPr/>
          <a:lstStyle/>
          <a:p>
            <a:fld id="{763812F2-32ED-CF4C-8C3A-6D2A8F76515E}" type="slidenum">
              <a:rPr lang="en-US" smtClean="0"/>
              <a:pPr/>
              <a:t>10</a:t>
            </a:fld>
            <a:endParaRPr lang="en-US"/>
          </a:p>
        </p:txBody>
      </p:sp>
    </p:spTree>
    <p:extLst>
      <p:ext uri="{BB962C8B-B14F-4D97-AF65-F5344CB8AC3E}">
        <p14:creationId xmlns:p14="http://schemas.microsoft.com/office/powerpoint/2010/main" val="171282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2023 motion to suspend the current rotation policy of WCNA gave World Services time to research and evaluate what would be practical moving forward. It took most of the past 18 months to gather the information needed for the discussions and to reach consensus on what changes in policy made the most sense. </a:t>
            </a:r>
          </a:p>
          <a:p>
            <a:endParaRPr lang="en-US"/>
          </a:p>
          <a:p>
            <a:r>
              <a:rPr lang="en-US"/>
              <a:t>A survey was conducted to see if there was a common theme of why NA members attend (or don’t attend) WCNA. As expected, the majority of the 3,616 responding ranked costs of travel and other financial factors, as well as location, as the highest influencers on their decision of whether to attend. Nearly half of the responses received were from members who have never attended a WCNA. There will be more on the results from this survey reported in the Conference Report prior to WSC 2026.</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11</a:t>
            </a:fld>
            <a:endParaRPr lang="en-US"/>
          </a:p>
        </p:txBody>
      </p:sp>
    </p:spTree>
    <p:extLst>
      <p:ext uri="{BB962C8B-B14F-4D97-AF65-F5344CB8AC3E}">
        <p14:creationId xmlns:p14="http://schemas.microsoft.com/office/powerpoint/2010/main" val="3199471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 To have guidelines for the World Convention (WCNA) that reflect the changing nature of large events worldwide and support the prudent use of Fellowship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Financial Impact: No direct financial impact. Any future expenses will be called out in project plans or budgets.</a:t>
            </a:r>
            <a:endParaRPr lang="en-US" sz="1800" b="1" u="sng" dirty="0">
              <a:solidFill>
                <a:srgbClr val="C00000"/>
              </a:solidFill>
              <a:effectLst/>
              <a:latin typeface="Rockwell" panose="02060603020205020403" pitchFamily="18" charset="0"/>
              <a:ea typeface="Calibri" panose="020F0502020204030204" pitchFamily="34" charset="0"/>
              <a:cs typeface="Arial (Body CS)"/>
            </a:endParaRPr>
          </a:p>
          <a:p>
            <a:r>
              <a:rPr lang="en-US" dirty="0"/>
              <a:t>Policy Affected: The policy offered in Addendum C will replace the current WCNA guidelines in GWSNA (pages 46–48) shown in Addendum D.</a:t>
            </a:r>
          </a:p>
          <a:p>
            <a:endParaRPr lang="en-US" dirty="0"/>
          </a:p>
          <a:p>
            <a:r>
              <a:rPr lang="en-US" b="1" dirty="0"/>
              <a:t>pause for discussion </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12</a:t>
            </a:fld>
            <a:endParaRPr lang="en-US"/>
          </a:p>
        </p:txBody>
      </p:sp>
    </p:spTree>
    <p:extLst>
      <p:ext uri="{BB962C8B-B14F-4D97-AF65-F5344CB8AC3E}">
        <p14:creationId xmlns:p14="http://schemas.microsoft.com/office/powerpoint/2010/main" val="148018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Motion 4: To direct the World Board to create a project plan for consideration at WSC 2029 to research and explore the opportunities and obstacles of providing booklength pieces of literature to the incarcerated, on tablets, in addition to the IPs and audio version of the Fifth Edition Basic Text that already exist on inmate tablets.</a:t>
            </a:r>
          </a:p>
          <a:p>
            <a:r>
              <a:rPr lang="en-US"/>
              <a:t>Maker: Arizona Region</a:t>
            </a:r>
          </a:p>
          <a:p>
            <a:r>
              <a:rPr lang="en-US"/>
              <a:t>Co-makers: Florida, Ohio, Northern California, Southern California, Sweden, UK, Utah</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13</a:t>
            </a:fld>
            <a:endParaRPr lang="en-US"/>
          </a:p>
        </p:txBody>
      </p:sp>
    </p:spTree>
    <p:extLst>
      <p:ext uri="{BB962C8B-B14F-4D97-AF65-F5344CB8AC3E}">
        <p14:creationId xmlns:p14="http://schemas.microsoft.com/office/powerpoint/2010/main" val="1621087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Intent: To give the Conference and Fellowship the ability to meaningfully discuss the opportunities and obstacles of making booklength pieces of literature available to the incarcerated on tablets. </a:t>
            </a:r>
          </a:p>
          <a:p>
            <a:r>
              <a:rPr lang="en-US"/>
              <a:t>Financial Impact: There is minimal cost in creating a project plan. The cost to NAWS would be in the project itself if the WSC were to adopt and prioritize the plan.</a:t>
            </a:r>
          </a:p>
          <a:p>
            <a:r>
              <a:rPr lang="en-US"/>
              <a:t>Policy Affected: None</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14</a:t>
            </a:fld>
            <a:endParaRPr lang="en-US"/>
          </a:p>
        </p:txBody>
      </p:sp>
    </p:spTree>
    <p:extLst>
      <p:ext uri="{BB962C8B-B14F-4D97-AF65-F5344CB8AC3E}">
        <p14:creationId xmlns:p14="http://schemas.microsoft.com/office/powerpoint/2010/main" val="223437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World Board Response: The World Board shares the maker’s commitment to ensuring that all addicts—including those who are incarcerated—have access to NA literature and the message of recovery. We recognize the shift from printed books to digital tablets in correctional systems offers both opportunities and challenges.</a:t>
            </a:r>
          </a:p>
          <a:p>
            <a:endParaRPr lang="en-US"/>
          </a:p>
          <a:p>
            <a:r>
              <a:rPr lang="en-US"/>
              <a:t>We believe this motion is unnecessary, as NA World Services is already engaged in ongoing efforts to make literature accessible in correctional facilities while upholding self-sup¬port and the integrity of the Fellowship Intellectual Property Trust (FIPT). We currently work with vendors and departments to provide, at no cost, materials already available on na.org.  ...</a:t>
            </a:r>
          </a:p>
        </p:txBody>
      </p:sp>
      <p:sp>
        <p:nvSpPr>
          <p:cNvPr id="4" name="Slide Number Placeholder 3"/>
          <p:cNvSpPr>
            <a:spLocks noGrp="1"/>
          </p:cNvSpPr>
          <p:nvPr>
            <p:ph type="sldNum" sz="quarter" idx="5"/>
          </p:nvPr>
        </p:nvSpPr>
        <p:spPr/>
        <p:txBody>
          <a:bodyPr/>
          <a:lstStyle/>
          <a:p>
            <a:fld id="{763812F2-32ED-CF4C-8C3A-6D2A8F76515E}" type="slidenum">
              <a:rPr lang="en-US" smtClean="0"/>
              <a:t>15</a:t>
            </a:fld>
            <a:endParaRPr lang="en-US"/>
          </a:p>
        </p:txBody>
      </p:sp>
    </p:spTree>
    <p:extLst>
      <p:ext uri="{BB962C8B-B14F-4D97-AF65-F5344CB8AC3E}">
        <p14:creationId xmlns:p14="http://schemas.microsoft.com/office/powerpoint/2010/main" val="2007039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This PowerPoint covers the Literature, Service Material, and Issue Discussion Topic survey. Here are the titles of the other five PowerPoints.</a:t>
            </a:r>
          </a:p>
        </p:txBody>
      </p:sp>
      <p:sp>
        <p:nvSpPr>
          <p:cNvPr id="4" name="Slide Number Placeholder 3"/>
          <p:cNvSpPr>
            <a:spLocks noGrp="1"/>
          </p:cNvSpPr>
          <p:nvPr>
            <p:ph type="sldNum" sz="quarter" idx="5"/>
          </p:nvPr>
        </p:nvSpPr>
        <p:spPr/>
        <p:txBody>
          <a:bodyPr/>
          <a:lstStyle/>
          <a:p>
            <a:fld id="{763812F2-32ED-CF4C-8C3A-6D2A8F76515E}" type="slidenum">
              <a:rPr lang="en-US" smtClean="0"/>
              <a:t>16</a:t>
            </a:fld>
            <a:endParaRPr lang="en-US"/>
          </a:p>
        </p:txBody>
      </p:sp>
    </p:spTree>
    <p:extLst>
      <p:ext uri="{BB962C8B-B14F-4D97-AF65-F5344CB8AC3E}">
        <p14:creationId xmlns:p14="http://schemas.microsoft.com/office/powerpoint/2010/main" val="2598854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first time, any member was able to submit ideas for inclusion in the survey via an online form rather than by email. The conference decided to start with a clean slate as many members considered the lists in previous surveys too long.</a:t>
            </a:r>
          </a:p>
          <a:p>
            <a:endParaRPr lang="en-US"/>
          </a:p>
          <a:p>
            <a:r>
              <a:rPr lang="en-US"/>
              <a:t>The board reviewed the more than 500 ideas submitted and combined similar ideas to create a shorter list of broader topics. For instance, there were six different pieces of input related to service material on Fellowship development. All of those ideas are captured in the survey entry “New service basics/service pamphlet: Fellowship Development. Ideas include best practices for outreach, what FD is, and guidelines for committees”     </a:t>
            </a:r>
          </a:p>
          <a:p>
            <a:endParaRPr lang="en-US"/>
          </a:p>
          <a:p>
            <a:r>
              <a:rPr lang="en-US"/>
              <a:t>This approach is in the spirit of consensus building, where you start with the broad ideas everyone can agree to and then develop specifics. Once the lists were compiled, conference participants went through two rounds of prioritization to create the shorter lists contained in the survey.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17</a:t>
            </a:fld>
            <a:endParaRPr lang="en-US"/>
          </a:p>
        </p:txBody>
      </p:sp>
    </p:spTree>
    <p:extLst>
      <p:ext uri="{BB962C8B-B14F-4D97-AF65-F5344CB8AC3E}">
        <p14:creationId xmlns:p14="http://schemas.microsoft.com/office/powerpoint/2010/main" val="4205012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Planning essay in this CAR (see pages 19-24), explains the new collaborative planning process the conference initiated this cycle. The CAR Survey is not yet as well integrated into the process as we would hope. The CAR Survey and the NAWS Strategic Plan are, in essence, two different ways to show what work needs to be done in the upcoming cycle, and the conference needs to find a more seamless connection between the plan and the CAR Survey in future cycles. </a:t>
            </a:r>
          </a:p>
        </p:txBody>
      </p:sp>
      <p:sp>
        <p:nvSpPr>
          <p:cNvPr id="4" name="Slide Number Placeholder 3"/>
          <p:cNvSpPr>
            <a:spLocks noGrp="1"/>
          </p:cNvSpPr>
          <p:nvPr>
            <p:ph type="sldNum" sz="quarter" idx="5"/>
          </p:nvPr>
        </p:nvSpPr>
        <p:spPr/>
        <p:txBody>
          <a:bodyPr/>
          <a:lstStyle/>
          <a:p>
            <a:fld id="{763812F2-32ED-CF4C-8C3A-6D2A8F76515E}" type="slidenum">
              <a:rPr lang="en-US" smtClean="0"/>
              <a:pPr/>
              <a:t>18</a:t>
            </a:fld>
            <a:endParaRPr lang="en-US"/>
          </a:p>
        </p:txBody>
      </p:sp>
    </p:spTree>
    <p:extLst>
      <p:ext uri="{BB962C8B-B14F-4D97-AF65-F5344CB8AC3E}">
        <p14:creationId xmlns:p14="http://schemas.microsoft.com/office/powerpoint/2010/main" val="1215715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interested member is encouraged to fill out the survey, which is included in the CAR and posted on na.org/survey. Delegates should also fill out the survey with the conscience of their regions and zones. Choose up to two (2) items in each category. Please be aware that the online entries are randomized so the order will not be the same for you when you fill out the online survey as the order listed here. For that reason, the lists are numbered. The numbers don’t indicate importance—they are simply a way to quickly identify each item. </a:t>
            </a:r>
          </a:p>
          <a:p>
            <a:endParaRPr lang="en-US"/>
          </a:p>
          <a:p>
            <a:r>
              <a:rPr lang="en-US"/>
              <a:t>When we each select priorities, ideally, we’re considering not just personal preferences or the preferences of our group or area, but what would benefit the wide world of NA. Sometimes that means thinking about underserved or underrepresented populations. If everyone simply prioritized their own interests, IPs for “young addicts” or those with “additional needs” might never have been published. Also, keep in mind that there may not be enough time to do everything that’s prioritized! There are always more needs than resources.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222914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2: To adopt the collaboratively created 2026–2029 NA World Services Strategic Plan contained in Addendum B. </a:t>
            </a:r>
          </a:p>
          <a:p>
            <a:r>
              <a:rPr lang="en-US" dirty="0"/>
              <a:t>Maker: World Board</a:t>
            </a:r>
          </a:p>
          <a:p>
            <a:r>
              <a:rPr lang="en-US" dirty="0"/>
              <a:t>Intent: To approve the results of the collaborative planning that began at WSC 2023 and continued with zonal and conference participant involvement throughout this cycle.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Financial Impact: No direct financial impact. Any future expenses will be called out in project plans or budgets.</a:t>
            </a:r>
            <a:endParaRPr lang="en-US" sz="1800" b="1" u="sng" dirty="0">
              <a:solidFill>
                <a:srgbClr val="C00000"/>
              </a:solidFill>
              <a:effectLst/>
              <a:latin typeface="Rockwell" panose="02060603020205020403" pitchFamily="18" charset="0"/>
              <a:ea typeface="Calibri" panose="020F0502020204030204" pitchFamily="34" charset="0"/>
              <a:cs typeface="Arial (Body CS)"/>
            </a:endParaRPr>
          </a:p>
          <a:p>
            <a:r>
              <a:rPr lang="en-US" dirty="0"/>
              <a:t>Policy Affected: None</a:t>
            </a:r>
          </a:p>
          <a:p>
            <a:endParaRPr lang="en-US" dirty="0"/>
          </a:p>
          <a:p>
            <a:r>
              <a:rPr lang="en-US" b="1" dirty="0"/>
              <a:t>pause for discussion </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a:p>
        </p:txBody>
      </p:sp>
    </p:spTree>
    <p:extLst>
      <p:ext uri="{BB962C8B-B14F-4D97-AF65-F5344CB8AC3E}">
        <p14:creationId xmlns:p14="http://schemas.microsoft.com/office/powerpoint/2010/main" val="1573801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Several items in the Recovery Literature section of the survey have been the subject of ongoing discussions and/or conference action.</a:t>
            </a:r>
          </a:p>
          <a:p>
            <a:endParaRPr lang="en-US"/>
          </a:p>
          <a:p>
            <a:r>
              <a:rPr lang="en-US"/>
              <a:t>Dealing with Disruptive and Predatory Behavior was an Issue Discussion Topic this past cycle, and Fellowship input clearly indicated a desire for new or revised material on the topic.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20</a:t>
            </a:fld>
            <a:endParaRPr lang="en-US"/>
          </a:p>
        </p:txBody>
      </p:sp>
    </p:spTree>
    <p:extLst>
      <p:ext uri="{BB962C8B-B14F-4D97-AF65-F5344CB8AC3E}">
        <p14:creationId xmlns:p14="http://schemas.microsoft.com/office/powerpoint/2010/main" val="1531851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full list of items in the New Recovery Literature section of the survey. Please select up to two items from this list. </a:t>
            </a:r>
          </a:p>
          <a:p>
            <a:endParaRPr lang="en-US"/>
          </a:p>
          <a:p>
            <a:r>
              <a:rPr lang="en-US" b="1"/>
              <a:t>pause for discussion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300729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full list of items in the Revised Recovery Literature section. Please choose no more than two from this list.</a:t>
            </a:r>
          </a:p>
          <a:p>
            <a:endParaRPr lang="en-US"/>
          </a:p>
          <a:p>
            <a:r>
              <a:rPr lang="en-US" b="1"/>
              <a:t>pause for discussion</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22</a:t>
            </a:fld>
            <a:endParaRPr lang="en-US"/>
          </a:p>
        </p:txBody>
      </p:sp>
    </p:spTree>
    <p:extLst>
      <p:ext uri="{BB962C8B-B14F-4D97-AF65-F5344CB8AC3E}">
        <p14:creationId xmlns:p14="http://schemas.microsoft.com/office/powerpoint/2010/main" val="3861773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fourth Issue Discussion Topic from last cycle was Reimagining and Revitalizing Service Committees. Fellowship input on the topic seems to point to updating Planning Basics, a suggestion that came up repeatedly. </a:t>
            </a:r>
          </a:p>
          <a:p>
            <a:endParaRPr lang="en-US"/>
          </a:p>
          <a:p>
            <a:r>
              <a:rPr lang="en-US"/>
              <a:t>As we just mentioned, Dealing with Disruptive and Predatory Behavior was also an Issue Discussion Topic this past cycle, and Fellowship input clearly indicated a desire for new or revised material on the topic. </a:t>
            </a:r>
          </a:p>
          <a:p>
            <a:endParaRPr lang="en-US"/>
          </a:p>
          <a:p>
            <a:r>
              <a:rPr lang="en-US"/>
              <a:t>While ideas for new service tools are valuable and the board wants to hear them, there are also a lot of very old service materials that need to be updated to reflect current experience and reality. </a:t>
            </a:r>
          </a:p>
          <a:p>
            <a:endParaRPr lang="en-US"/>
          </a:p>
          <a:p>
            <a:r>
              <a:rPr lang="en-US"/>
              <a:t>In the course of our collaborative planning this cycle, it was heard repeatedly that revising The Group Booklet and A Guide to Local Services would make progress toward a number of objectives in the strategic plan. If these items are prioritized, the board would work together with zones and regions to collect best practices from throughout the Fellowship so that the revised drafts would reflect what’s working in NA. This would take up much of our attention in the cycle ahead, but it is work that would meet many needs. </a:t>
            </a:r>
          </a:p>
          <a:p>
            <a:endParaRPr lang="en-US"/>
          </a:p>
          <a:p>
            <a:r>
              <a:rPr lang="en-US"/>
              <a:t>The service material section is divided into ideas for new pieces and ideas for revisions, as was done for recovery literature. Please select up to two of the options in each category from the list.</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23</a:t>
            </a:fld>
            <a:endParaRPr lang="en-US"/>
          </a:p>
        </p:txBody>
      </p:sp>
    </p:spTree>
    <p:extLst>
      <p:ext uri="{BB962C8B-B14F-4D97-AF65-F5344CB8AC3E}">
        <p14:creationId xmlns:p14="http://schemas.microsoft.com/office/powerpoint/2010/main" val="328089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full list of items in the New Service Material section of the survey. Please select up to two options.</a:t>
            </a:r>
          </a:p>
          <a:p>
            <a:endParaRPr lang="en-US"/>
          </a:p>
          <a:p>
            <a:r>
              <a:rPr lang="en-US" b="1"/>
              <a:t>pause for discussion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24</a:t>
            </a:fld>
            <a:endParaRPr lang="en-US"/>
          </a:p>
        </p:txBody>
      </p:sp>
    </p:spTree>
    <p:extLst>
      <p:ext uri="{BB962C8B-B14F-4D97-AF65-F5344CB8AC3E}">
        <p14:creationId xmlns:p14="http://schemas.microsoft.com/office/powerpoint/2010/main" val="2901069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full list of items in the Revisions to Existing Service Material section of the survey. Please select up to two options.</a:t>
            </a:r>
          </a:p>
          <a:p>
            <a:endParaRPr lang="en-US" b="1"/>
          </a:p>
          <a:p>
            <a:r>
              <a:rPr lang="en-US" b="1"/>
              <a:t>pause for discussion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25</a:t>
            </a:fld>
            <a:endParaRPr lang="en-US"/>
          </a:p>
        </p:txBody>
      </p:sp>
    </p:spTree>
    <p:extLst>
      <p:ext uri="{BB962C8B-B14F-4D97-AF65-F5344CB8AC3E}">
        <p14:creationId xmlns:p14="http://schemas.microsoft.com/office/powerpoint/2010/main" val="1826161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Issue Discussion Topics are just that—issues that are discussed throughout the Fellowship in the time between conferences. The results of those discussions can contain some of NA’s best practices and have created the foundation for several service pamphlets and other tools and literature.</a:t>
            </a:r>
          </a:p>
        </p:txBody>
      </p:sp>
      <p:sp>
        <p:nvSpPr>
          <p:cNvPr id="4" name="Slide Number Placeholder 3"/>
          <p:cNvSpPr>
            <a:spLocks noGrp="1"/>
          </p:cNvSpPr>
          <p:nvPr>
            <p:ph type="sldNum" sz="quarter" idx="5"/>
          </p:nvPr>
        </p:nvSpPr>
        <p:spPr/>
        <p:txBody>
          <a:bodyPr/>
          <a:lstStyle/>
          <a:p>
            <a:fld id="{763812F2-32ED-CF4C-8C3A-6D2A8F76515E}" type="slidenum">
              <a:rPr lang="en-US" smtClean="0"/>
              <a:pPr/>
              <a:t>26</a:t>
            </a:fld>
            <a:endParaRPr lang="en-US"/>
          </a:p>
        </p:txBody>
      </p:sp>
    </p:spTree>
    <p:extLst>
      <p:ext uri="{BB962C8B-B14F-4D97-AF65-F5344CB8AC3E}">
        <p14:creationId xmlns:p14="http://schemas.microsoft.com/office/powerpoint/2010/main" val="3049946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full list of items in the Issue Discussion Topics section of the survey. Please select no more than two options.</a:t>
            </a:r>
          </a:p>
          <a:p>
            <a:endParaRPr lang="en-US" dirty="0"/>
          </a:p>
          <a:p>
            <a:r>
              <a:rPr lang="en-US" b="1" dirty="0"/>
              <a:t>pause for discussion </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27</a:t>
            </a:fld>
            <a:endParaRPr lang="en-US"/>
          </a:p>
        </p:txBody>
      </p:sp>
    </p:spTree>
    <p:extLst>
      <p:ext uri="{BB962C8B-B14F-4D97-AF65-F5344CB8AC3E}">
        <p14:creationId xmlns:p14="http://schemas.microsoft.com/office/powerpoint/2010/main" val="2854456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reminder, responses from members, and from regions and zones will be collected until the first of April, 2026. You can access the survey at na.org/survey or on the NA Meeting Search app.</a:t>
            </a:r>
          </a:p>
        </p:txBody>
      </p:sp>
      <p:sp>
        <p:nvSpPr>
          <p:cNvPr id="4" name="Slide Number Placeholder 3"/>
          <p:cNvSpPr>
            <a:spLocks noGrp="1"/>
          </p:cNvSpPr>
          <p:nvPr>
            <p:ph type="sldNum" sz="quarter" idx="5"/>
          </p:nvPr>
        </p:nvSpPr>
        <p:spPr/>
        <p:txBody>
          <a:bodyPr/>
          <a:lstStyle/>
          <a:p>
            <a:fld id="{763812F2-32ED-CF4C-8C3A-6D2A8F76515E}" type="slidenum">
              <a:rPr lang="en-US" smtClean="0"/>
              <a:pPr/>
              <a:t>28</a:t>
            </a:fld>
            <a:endParaRPr lang="en-US"/>
          </a:p>
        </p:txBody>
      </p:sp>
    </p:spTree>
    <p:extLst>
      <p:ext uri="{BB962C8B-B14F-4D97-AF65-F5344CB8AC3E}">
        <p14:creationId xmlns:p14="http://schemas.microsoft.com/office/powerpoint/2010/main" val="289268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hope this PowerPoint has helped in your discussion of this material. Please note that there are five other PowerPoints that focus on the rest of the CAR. These resources, the CAR itself, and the online CAR survey are available online at na.org/conference.   </a:t>
            </a:r>
          </a:p>
          <a:p>
            <a:endParaRPr lang="en-US"/>
          </a:p>
          <a:p>
            <a:r>
              <a:rPr lang="en-US"/>
              <a:t>We welcome your questions and your feedback on the CAR, and all other issues, at worldboard@na.org.</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29</a:t>
            </a:fld>
            <a:endParaRPr lang="en-US"/>
          </a:p>
        </p:txBody>
      </p:sp>
    </p:spTree>
    <p:extLst>
      <p:ext uri="{BB962C8B-B14F-4D97-AF65-F5344CB8AC3E}">
        <p14:creationId xmlns:p14="http://schemas.microsoft.com/office/powerpoint/2010/main" val="235979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November 2019, the literature survey went out in the CAR. </a:t>
            </a:r>
          </a:p>
          <a:p>
            <a:endParaRPr lang="en-US"/>
          </a:p>
          <a:p>
            <a:r>
              <a:rPr lang="en-US"/>
              <a:t>In March 2020, the global shutdown began. </a:t>
            </a:r>
          </a:p>
          <a:p>
            <a:endParaRPr lang="en-US"/>
          </a:p>
          <a:p>
            <a:r>
              <a:rPr lang="en-US"/>
              <a:t>WSC 2020 was the first all virtual World Service Conference. Through the CAR survey members expressed interest in revising IP #21, The Loner: Staying Clean in Isolation. The conference agreed with prioritizing this work for the 2020–2023 cycle. The first survey on the subject went out and input was collected from members who were staying clean in isolation for the first time. However, the nature of the emergency led to the project being shelved. </a:t>
            </a:r>
          </a:p>
          <a:p>
            <a:endParaRPr lang="en-US"/>
          </a:p>
          <a:p>
            <a:r>
              <a:rPr lang="en-US"/>
              <a:t>It was reprioritized in 2023 and when we came back to it, our experience as a Fellowship had transformed.</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3</a:t>
            </a:fld>
            <a:endParaRPr lang="en-US"/>
          </a:p>
        </p:txBody>
      </p:sp>
    </p:spTree>
    <p:extLst>
      <p:ext uri="{BB962C8B-B14F-4D97-AF65-F5344CB8AC3E}">
        <p14:creationId xmlns:p14="http://schemas.microsoft.com/office/powerpoint/2010/main" val="288980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Had we tried to work on the revision any earlier it would have been outdated before it was printed. The delay meant we could draw on resources and experiences that simply had not existed prior. Between 2020 and today, virtual meetings have become commonplace in our Fellowship and our lives together have in some ways become more interconnected than ever. There are resources available for isolated members today that could not have been imagined when this IP was first drafted in the early 1980s.</a:t>
            </a:r>
          </a:p>
          <a:p>
            <a:endParaRPr lang="en-US"/>
          </a:p>
          <a:p>
            <a:r>
              <a:rPr lang="en-US"/>
              <a:t>At that time, in response to the growing number of letters that were pouring into the World Service Office from addicts around the world, the World Service Office created the Loner Group to put isolated members in touch with one another as pen pals. It was during this time that two publications were created: Reaching Out, for those incarcerated, and Meeting by Mail, for those isolated by distance, physical and mental health challenges, and other reasons, such as caregiving or military service, that kept people from being able to attend meetings in person.</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4</a:t>
            </a:fld>
            <a:endParaRPr lang="en-US"/>
          </a:p>
        </p:txBody>
      </p:sp>
    </p:spTree>
    <p:extLst>
      <p:ext uri="{BB962C8B-B14F-4D97-AF65-F5344CB8AC3E}">
        <p14:creationId xmlns:p14="http://schemas.microsoft.com/office/powerpoint/2010/main" val="420743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could not have known the many ways in which circumstances would drive innovation in our Fellowship, the expanding pool of experience in isolation or the increasing importance of this subject for so many of our members. From February to August 2022, a survey was posted. More than 500 responses from 33 countries and 45 US states showed some surprising results: Less than 25% of those reporting isolation in recovery were experiencing it as a result of geographic isolation, and technology was rapidly shifting the landscape. (The 2023 Conference Report includes a summary of the survey data.) </a:t>
            </a:r>
          </a:p>
          <a:p>
            <a:endParaRPr lang="en-US"/>
          </a:p>
          <a:p>
            <a:r>
              <a:rPr lang="en-US"/>
              <a:t>The project was reprioritized at the 2023 WSC, and in the 2023–2026 cycle, World Services posted a volunteer form for members interested in project work and focus groups. From the members who had expressed interest and had experience with isolation two focus groups were formed. In these virtual conversations, participants were asked to share their experience: what had led to their isolation, what made the experience of isolation difficult, what about the experience was transformative, and what tools or resources had helped them. Their input was beautiful, brilliant, and highly emotional. </a:t>
            </a:r>
          </a:p>
          <a:p>
            <a:endParaRPr lang="en-US"/>
          </a:p>
          <a:p>
            <a:r>
              <a:rPr lang="en-US"/>
              <a:t>One message that was heard resoundingly in both the survey and focus groups was that there are many reasons beyond geographic location that someone might find themselves in isolation, and whatever the reason, they don’t much appreciate being called “loners.” Hence dropping that from the title.</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42385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Motion 3: To hold the World Convention of Narcotics Anonymous (WCNA) every 5 years, beginning in 2028. The location to be determined by the World Board based on fiscal and geographic considerations that lend themselves to, at minimum, a revenue neutral event. (The specific changes to the WCNA Guidelines in GWSNA are shown in Addendum C.)</a:t>
            </a:r>
          </a:p>
          <a:p>
            <a:r>
              <a:rPr lang="en-US"/>
              <a:t>Maker: World Board</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6</a:t>
            </a:fld>
            <a:endParaRPr lang="en-US"/>
          </a:p>
        </p:txBody>
      </p:sp>
    </p:spTree>
    <p:extLst>
      <p:ext uri="{BB962C8B-B14F-4D97-AF65-F5344CB8AC3E}">
        <p14:creationId xmlns:p14="http://schemas.microsoft.com/office/powerpoint/2010/main" val="279073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over five decades, the World Convention has been a celebration of unity and recovery for the Fellowship. From 1971 to 1996, it was an annual event. In the mid-90s, the then World Convention Corporation presented motions, which were adopted by the WSC, to create a new “zonal” rotation plan and change to a two-year schedule. The goal of this rotation plan was to increase worldwide participation by moving the convention outside of North America every other convention. The rotation plan was then slightly altered, from nine zones to six, adding in two extra North American locations during the 1998 to 2009 timeframe. </a:t>
            </a:r>
          </a:p>
          <a:p>
            <a:endParaRPr lang="en-US"/>
          </a:p>
          <a:p>
            <a:r>
              <a:rPr lang="en-US"/>
              <a:t>Faced with ongoing challenges related to attendance, effective planning, and the financial bottom line, the World Board proposed a new rotation plan that was adopted at WSC 2012. This revised plan would alternate between US and non-US locations, with the convention being held every three years beginning in 2015.</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7</a:t>
            </a:fld>
            <a:endParaRPr lang="en-US"/>
          </a:p>
        </p:txBody>
      </p:sp>
    </p:spTree>
    <p:extLst>
      <p:ext uri="{BB962C8B-B14F-4D97-AF65-F5344CB8AC3E}">
        <p14:creationId xmlns:p14="http://schemas.microsoft.com/office/powerpoint/2010/main" val="221357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the exception of WCNA 32 in San Antonio, the trend for conventions held in North America was positive. Both WCNA 34 and 35 had good attendance and modest profits. The magic of WCNA 37 (Orlando), in 2018, was outstanding. That convention saw more than 21,000 in attendance and a substantial income of over a million dollars. This was largely due to the beneficial contract for meeting space and the level of attendance. </a:t>
            </a:r>
          </a:p>
          <a:p>
            <a:endParaRPr lang="en-US"/>
          </a:p>
          <a:p>
            <a:r>
              <a:rPr lang="en-US"/>
              <a:t>Prior to the global pandemic in 2020, WCNA 38 was planned to be held in Melbourne, Australia. After the global shutdown, travel and health concerns from COVID, entwined with the strain on financial and human resources of NA World Services, made canceling the convention the most responsible action.</a:t>
            </a:r>
          </a:p>
          <a:p>
            <a:endParaRPr lang="en-US"/>
          </a:p>
          <a:p>
            <a:r>
              <a:rPr lang="en-US"/>
              <a:t>In response to unstable circumstances, the 2023 WSC approved a motion offered by the World Board to suspend the WCNA rotation policy after 2024, to allow time to research and determine what is possible and practical moving forward with the World Convention. </a:t>
            </a:r>
          </a:p>
          <a:p>
            <a:endParaRPr lang="en-US"/>
          </a:p>
          <a:p>
            <a:r>
              <a:rPr lang="en-US"/>
              <a:t>For more information on the history of WCNA please go to na.org/wcna.</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8</a:t>
            </a:fld>
            <a:endParaRPr lang="en-US"/>
          </a:p>
        </p:txBody>
      </p:sp>
    </p:spTree>
    <p:extLst>
      <p:ext uri="{BB962C8B-B14F-4D97-AF65-F5344CB8AC3E}">
        <p14:creationId xmlns:p14="http://schemas.microsoft.com/office/powerpoint/2010/main" val="261532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WCNA 38 was held in 2024 in Washington, DC. One of the main things WCNA 38 taught us was just how much the landscape had changed and how uncertain convention attendance could be. Based on the trends from the past two conventions in North America, the fact that there had not been a WCNA in six years, and that Washington, DC, is located within an easy drive of many of the most densely populated NA regions, it was reasonable to think that attendance had the potential to be even higher than in Orlando, and it made logical sense to plan accordingly. In most cases, past performance can be indicative of future outcomes, but that was not the case here, as we now know.</a:t>
            </a:r>
          </a:p>
          <a:p>
            <a:endParaRPr lang="en-US"/>
          </a:p>
          <a:p>
            <a:r>
              <a:rPr lang="en-US"/>
              <a:t>In addition to financial strain in the current economy, other factors, such as lingering health and safety concerns, especially among our aging members, may have also contributed to the overall level of attendance in DC. WCNA 38 was planned for a projected attendance of 24,000, and just over 18,000 members registered.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9</a:t>
            </a:fld>
            <a:endParaRPr lang="en-US"/>
          </a:p>
        </p:txBody>
      </p:sp>
    </p:spTree>
    <p:extLst>
      <p:ext uri="{BB962C8B-B14F-4D97-AF65-F5344CB8AC3E}">
        <p14:creationId xmlns:p14="http://schemas.microsoft.com/office/powerpoint/2010/main" val="3544298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F479A557-A2A6-BCF7-61E1-8E6FFB4A31D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DB21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3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descr="A colorful striped background with text&#10;&#10;Description automatically generated">
            <a:extLst>
              <a:ext uri="{FF2B5EF4-FFF2-40B4-BE49-F238E27FC236}">
                <a16:creationId xmlns:a16="http://schemas.microsoft.com/office/drawing/2014/main" id="{13DE78AF-9AE3-371D-7CFC-3E77A72123B9}"/>
              </a:ext>
            </a:extLst>
          </p:cNvPr>
          <p:cNvPicPr>
            <a:picLocks noChangeAspect="1"/>
          </p:cNvPicPr>
          <p:nvPr userDrawn="1"/>
        </p:nvPicPr>
        <p:blipFill>
          <a:blip r:embed="rId2"/>
          <a:stretch>
            <a:fillRect/>
          </a:stretch>
        </p:blipFill>
        <p:spPr>
          <a:xfrm>
            <a:off x="0" y="6349"/>
            <a:ext cx="12192000" cy="6845299"/>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F1673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66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8" r:id="rId9"/>
    <p:sldLayoutId id="2147483669" r:id="rId10"/>
    <p:sldLayoutId id="2147483665" r:id="rId11"/>
    <p:sldLayoutId id="2147483666" r:id="rId12"/>
    <p:sldLayoutId id="2147483659" r:id="rId13"/>
    <p:sldLayoutId id="2147483657" r:id="rId14"/>
    <p:sldLayoutId id="2147483660" r:id="rId15"/>
    <p:sldLayoutId id="2147483658" r:id="rId16"/>
    <p:sldLayoutId id="2147483652" r:id="rId17"/>
    <p:sldLayoutId id="2147483667" r:id="rId18"/>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683512" y="4125951"/>
            <a:ext cx="7508488" cy="2732050"/>
          </a:xfrm>
          <a:prstGeom prst="roundRect">
            <a:avLst/>
          </a:prstGeom>
          <a:solidFill>
            <a:srgbClr val="DB212E"/>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560849" y="4283144"/>
            <a:ext cx="7809571"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i="1" dirty="0" smtClean="0">
                <a:solidFill>
                  <a:schemeClr val="bg1"/>
                </a:solidFill>
                <a:latin typeface="Century Gothic" panose="020B0502020202020204" pitchFamily="34" charset="0"/>
              </a:rPr>
              <a:t>2026 </a:t>
            </a:r>
            <a:r>
              <a:rPr lang="he-IL" sz="3600" i="1" dirty="0" smtClean="0">
                <a:solidFill>
                  <a:schemeClr val="bg1"/>
                </a:solidFill>
                <a:latin typeface="Century Gothic" panose="020B0502020202020204" pitchFamily="34" charset="0"/>
              </a:rPr>
              <a:t>ועידת השירות העולמי</a:t>
            </a:r>
            <a:endParaRPr lang="en-US" sz="3600" i="1" dirty="0">
              <a:solidFill>
                <a:schemeClr val="bg1"/>
              </a:solidFill>
              <a:latin typeface="Century Gothic" panose="020B0502020202020204" pitchFamily="34" charset="0"/>
            </a:endParaRPr>
          </a:p>
        </p:txBody>
      </p:sp>
      <p:sp>
        <p:nvSpPr>
          <p:cNvPr id="3" name="Subtitle 2">
            <a:extLst>
              <a:ext uri="{FF2B5EF4-FFF2-40B4-BE49-F238E27FC236}">
                <a16:creationId xmlns:a16="http://schemas.microsoft.com/office/drawing/2014/main" id="{67BB0230-F170-F5DA-58BF-B289D6C2E0BB}"/>
              </a:ext>
            </a:extLst>
          </p:cNvPr>
          <p:cNvSpPr txBox="1">
            <a:spLocks/>
          </p:cNvSpPr>
          <p:nvPr/>
        </p:nvSpPr>
        <p:spPr>
          <a:xfrm>
            <a:off x="5247482" y="5619977"/>
            <a:ext cx="6727267" cy="612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sz="3200" b="1" dirty="0" smtClean="0">
                <a:solidFill>
                  <a:schemeClr val="bg1">
                    <a:lumMod val="75000"/>
                  </a:schemeClr>
                </a:solidFill>
                <a:latin typeface="Century Gothic" panose="020B0502020202020204" pitchFamily="34" charset="0"/>
              </a:rPr>
              <a:t>הצעות לדיון</a:t>
            </a:r>
            <a:endParaRPr lang="en-US" sz="3200" b="1"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B594-F862-98B0-C9FE-45BB1A0FB754}"/>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he-IL" dirty="0" smtClean="0">
                <a:solidFill>
                  <a:srgbClr val="FCCF0C"/>
                </a:solidFill>
              </a:rPr>
              <a:t>דוח פיננסי של הכנס העולמי</a:t>
            </a:r>
            <a:endParaRPr lang="en-US" dirty="0">
              <a:solidFill>
                <a:srgbClr val="FCCF0C"/>
              </a:solidFill>
            </a:endParaRPr>
          </a:p>
        </p:txBody>
      </p:sp>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9248712" y="5040372"/>
            <a:ext cx="2943828" cy="6806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000" dirty="0">
                <a:solidFill>
                  <a:srgbClr val="FCCF0C"/>
                </a:solidFill>
              </a:rPr>
              <a:t>from 2024 </a:t>
            </a:r>
            <a:r>
              <a:rPr lang="en-US" sz="3000" i="1" dirty="0">
                <a:solidFill>
                  <a:srgbClr val="FCCF0C"/>
                </a:solidFill>
              </a:rPr>
              <a:t>Annual Report</a:t>
            </a:r>
            <a:br>
              <a:rPr lang="en-US" sz="3000" i="1" dirty="0">
                <a:solidFill>
                  <a:srgbClr val="FCCF0C"/>
                </a:solidFill>
              </a:rPr>
            </a:br>
            <a:r>
              <a:rPr lang="en-US" sz="3000" i="1" dirty="0">
                <a:solidFill>
                  <a:srgbClr val="FCCF0C"/>
                </a:solidFill>
              </a:rPr>
              <a:t>na.org/</a:t>
            </a:r>
            <a:r>
              <a:rPr lang="en-US" sz="3000" i="1" dirty="0" err="1">
                <a:solidFill>
                  <a:srgbClr val="FCCF0C"/>
                </a:solidFill>
              </a:rPr>
              <a:t>ar</a:t>
            </a:r>
            <a:endParaRPr lang="en-US" sz="3000" i="1" dirty="0">
              <a:solidFill>
                <a:srgbClr val="FCCF0C"/>
              </a:solidFill>
            </a:endParaRPr>
          </a:p>
          <a:p>
            <a:pPr marL="0" indent="0">
              <a:spcBef>
                <a:spcPts val="1600"/>
              </a:spcBef>
              <a:buNone/>
            </a:pPr>
            <a:endParaRPr lang="en-US" sz="3000" i="1" dirty="0">
              <a:solidFill>
                <a:srgbClr val="FCCF0C"/>
              </a:solidFill>
            </a:endParaRPr>
          </a:p>
        </p:txBody>
      </p:sp>
      <p:pic>
        <p:nvPicPr>
          <p:cNvPr id="5" name="Picture 4" descr="A spreadsheet with numbers and a few figures&#10;&#10;Description automatically generated with medium confidence">
            <a:extLst>
              <a:ext uri="{FF2B5EF4-FFF2-40B4-BE49-F238E27FC236}">
                <a16:creationId xmlns:a16="http://schemas.microsoft.com/office/drawing/2014/main" id="{E7F773F0-5C9C-4D0D-3ECE-DC94EE113443}"/>
              </a:ext>
            </a:extLst>
          </p:cNvPr>
          <p:cNvPicPr>
            <a:picLocks noChangeAspect="1"/>
          </p:cNvPicPr>
          <p:nvPr/>
        </p:nvPicPr>
        <p:blipFill>
          <a:blip r:embed="rId3"/>
          <a:stretch>
            <a:fillRect/>
          </a:stretch>
        </p:blipFill>
        <p:spPr>
          <a:xfrm>
            <a:off x="0" y="1000487"/>
            <a:ext cx="9148877" cy="5857513"/>
          </a:xfrm>
          <a:prstGeom prst="rect">
            <a:avLst/>
          </a:prstGeom>
        </p:spPr>
      </p:pic>
    </p:spTree>
    <p:extLst>
      <p:ext uri="{BB962C8B-B14F-4D97-AF65-F5344CB8AC3E}">
        <p14:creationId xmlns:p14="http://schemas.microsoft.com/office/powerpoint/2010/main" val="376571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 with numbers&#10;&#10;Description automatically generated">
            <a:extLst>
              <a:ext uri="{FF2B5EF4-FFF2-40B4-BE49-F238E27FC236}">
                <a16:creationId xmlns:a16="http://schemas.microsoft.com/office/drawing/2014/main" id="{F08021D2-56FA-BCFB-DDD6-74F96515F49C}"/>
              </a:ext>
            </a:extLst>
          </p:cNvPr>
          <p:cNvPicPr>
            <a:picLocks noChangeAspect="1"/>
          </p:cNvPicPr>
          <p:nvPr/>
        </p:nvPicPr>
        <p:blipFill>
          <a:blip r:embed="rId3"/>
          <a:stretch>
            <a:fillRect/>
          </a:stretch>
        </p:blipFill>
        <p:spPr>
          <a:xfrm>
            <a:off x="927355" y="1368487"/>
            <a:ext cx="10361820" cy="5489513"/>
          </a:xfrm>
          <a:prstGeom prst="rect">
            <a:avLst/>
          </a:prstGeom>
        </p:spPr>
      </p:pic>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2621115" y="6368750"/>
            <a:ext cx="7392367" cy="8218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000" dirty="0">
                <a:solidFill>
                  <a:srgbClr val="572528"/>
                </a:solidFill>
              </a:rPr>
              <a:t>WCNA 38 pre-registrations by country</a:t>
            </a:r>
          </a:p>
        </p:txBody>
      </p:sp>
      <p:sp>
        <p:nvSpPr>
          <p:cNvPr id="6" name="Text Placeholder 2">
            <a:extLst>
              <a:ext uri="{FF2B5EF4-FFF2-40B4-BE49-F238E27FC236}">
                <a16:creationId xmlns:a16="http://schemas.microsoft.com/office/drawing/2014/main" id="{802E50C2-1B19-E738-517B-EF25F7E0EC41}"/>
              </a:ext>
            </a:extLst>
          </p:cNvPr>
          <p:cNvSpPr txBox="1">
            <a:spLocks/>
          </p:cNvSpPr>
          <p:nvPr/>
        </p:nvSpPr>
        <p:spPr>
          <a:xfrm>
            <a:off x="164303" y="0"/>
            <a:ext cx="11757622"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endParaRPr lang="en-US" sz="3000" dirty="0">
              <a:solidFill>
                <a:srgbClr val="FCCF0C"/>
              </a:solidFill>
            </a:endParaRPr>
          </a:p>
        </p:txBody>
      </p:sp>
      <p:pic>
        <p:nvPicPr>
          <p:cNvPr id="7" name="תמונה 6"/>
          <p:cNvPicPr>
            <a:picLocks noChangeAspect="1"/>
          </p:cNvPicPr>
          <p:nvPr/>
        </p:nvPicPr>
        <p:blipFill>
          <a:blip r:embed="rId4"/>
          <a:stretch>
            <a:fillRect/>
          </a:stretch>
        </p:blipFill>
        <p:spPr>
          <a:xfrm>
            <a:off x="1285103" y="358346"/>
            <a:ext cx="9452919" cy="766119"/>
          </a:xfrm>
          <a:prstGeom prst="rect">
            <a:avLst/>
          </a:prstGeom>
        </p:spPr>
      </p:pic>
    </p:spTree>
    <p:extLst>
      <p:ext uri="{BB962C8B-B14F-4D97-AF65-F5344CB8AC3E}">
        <p14:creationId xmlns:p14="http://schemas.microsoft.com/office/powerpoint/2010/main" val="4991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688815" y="1074122"/>
            <a:ext cx="10814369" cy="3785652"/>
          </a:xfrm>
          <a:prstGeom prst="rect">
            <a:avLst/>
          </a:prstGeom>
          <a:noFill/>
        </p:spPr>
        <p:txBody>
          <a:bodyPr wrap="square" rtlCol="0">
            <a:spAutoFit/>
          </a:bodyPr>
          <a:lstStyle/>
          <a:p>
            <a:pPr lvl="0" algn="r" rtl="1"/>
            <a:r>
              <a:rPr lang="he-IL" sz="4000" b="1" dirty="0"/>
              <a:t>הצעה 3 - רציונל</a:t>
            </a:r>
            <a:r>
              <a:rPr lang="en-US" sz="4000" b="1" dirty="0"/>
              <a:t>:</a:t>
            </a:r>
            <a:r>
              <a:rPr lang="en-US" sz="4000" dirty="0"/>
              <a:t> </a:t>
            </a:r>
            <a:r>
              <a:rPr lang="he-IL" sz="4000" dirty="0"/>
              <a:t>ההחלטה נבעה מגורמים רבים, כולל הוצאות כלליות, מגמות שוק, עלויות </a:t>
            </a:r>
            <a:r>
              <a:rPr lang="he-IL" sz="4000" dirty="0" err="1"/>
              <a:t>ומורכבויות</a:t>
            </a:r>
            <a:r>
              <a:rPr lang="he-IL" sz="4000" dirty="0"/>
              <a:t> של נסיעות בינלאומיות ואקלים פוליטי וכלכלי גלובלי</a:t>
            </a:r>
            <a:r>
              <a:rPr lang="en-US" sz="4000" dirty="0"/>
              <a:t>.</a:t>
            </a:r>
          </a:p>
          <a:p>
            <a:pPr lvl="0" algn="r" rtl="1"/>
            <a:r>
              <a:rPr lang="he-IL" sz="4000" dirty="0"/>
              <a:t>ההנחיות המוצעות מעבירות יותר אחריות על קבלת ההחלטות לגבי הרוטציה והמיקום </a:t>
            </a:r>
            <a:r>
              <a:rPr lang="he-IL" sz="4000" dirty="0" smtClean="0"/>
              <a:t>למעוצה העולמית</a:t>
            </a:r>
            <a:r>
              <a:rPr lang="en-US" sz="4000" dirty="0" smtClean="0"/>
              <a:t>, </a:t>
            </a:r>
            <a:r>
              <a:rPr lang="he-IL" sz="4000" b="1" dirty="0"/>
              <a:t>בשל אי-הוודאות הרבה</a:t>
            </a:r>
            <a:r>
              <a:rPr lang="en-US" sz="4000" dirty="0"/>
              <a:t>.</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898782"/>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6D1B76C0-456B-2F40-9E75-0DF4DC7843F0}"/>
              </a:ext>
            </a:extLst>
          </p:cNvPr>
          <p:cNvSpPr/>
          <p:nvPr/>
        </p:nvSpPr>
        <p:spPr>
          <a:xfrm>
            <a:off x="9942650" y="5057606"/>
            <a:ext cx="2025572"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TextBox 5">
            <a:extLst>
              <a:ext uri="{FF2B5EF4-FFF2-40B4-BE49-F238E27FC236}">
                <a16:creationId xmlns:a16="http://schemas.microsoft.com/office/drawing/2014/main" id="{4FF08607-E857-9B76-6DD2-9DB6C869FE22}"/>
              </a:ext>
            </a:extLst>
          </p:cNvPr>
          <p:cNvSpPr txBox="1"/>
          <p:nvPr/>
        </p:nvSpPr>
        <p:spPr>
          <a:xfrm>
            <a:off x="9942651" y="5232945"/>
            <a:ext cx="2025571" cy="615553"/>
          </a:xfrm>
          <a:prstGeom prst="rect">
            <a:avLst/>
          </a:prstGeom>
          <a:noFill/>
        </p:spPr>
        <p:txBody>
          <a:bodyPr wrap="square" rtlCol="0">
            <a:spAutoFit/>
          </a:bodyPr>
          <a:lstStyle/>
          <a:p>
            <a:pPr algn="ctr">
              <a:spcBef>
                <a:spcPts val="1200"/>
              </a:spcBef>
              <a:spcAft>
                <a:spcPts val="1200"/>
              </a:spcAft>
            </a:pPr>
            <a:r>
              <a:rPr lang="he-IL" sz="3400" dirty="0" smtClean="0">
                <a:solidFill>
                  <a:schemeClr val="accent2">
                    <a:lumMod val="75000"/>
                  </a:schemeClr>
                </a:solidFill>
                <a:latin typeface="Bahnschrift Condensed" panose="020B0502040204020203" pitchFamily="34" charset="0"/>
              </a:rPr>
              <a:t>דיון</a:t>
            </a:r>
            <a:endParaRPr lang="en-US" sz="3400" dirty="0">
              <a:solidFill>
                <a:schemeClr val="accent2">
                  <a:lumMod val="75000"/>
                </a:schemeClr>
              </a:solidFill>
              <a:latin typeface="Bahnschrift Condensed" panose="020B0502040204020203" pitchFamily="34" charset="0"/>
            </a:endParaRPr>
          </a:p>
        </p:txBody>
      </p:sp>
      <p:sp>
        <p:nvSpPr>
          <p:cNvPr id="7" name="Shape 74">
            <a:extLst>
              <a:ext uri="{FF2B5EF4-FFF2-40B4-BE49-F238E27FC236}">
                <a16:creationId xmlns:a16="http://schemas.microsoft.com/office/drawing/2014/main" id="{ED324998-5104-4E8E-0CA0-C920C9588882}"/>
              </a:ext>
            </a:extLst>
          </p:cNvPr>
          <p:cNvSpPr/>
          <p:nvPr/>
        </p:nvSpPr>
        <p:spPr>
          <a:xfrm>
            <a:off x="289933" y="86627"/>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lang="he-IL" sz="4000" b="1" dirty="0" smtClean="0">
                <a:solidFill>
                  <a:srgbClr val="DB212E"/>
                </a:solidFill>
                <a:latin typeface="Century Gothic" panose="020B0502020202020204" pitchFamily="34" charset="0"/>
                <a:ea typeface="Cambria" charset="0"/>
                <a:sym typeface="BotonBQ-Bold"/>
              </a:rPr>
              <a:t>הצעה לדיון 3 - </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84236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2641665"/>
            <a:ext cx="11678290"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endParaRPr lang="en-US" sz="3600" b="1" dirty="0">
              <a:solidFill>
                <a:srgbClr val="572528"/>
              </a:solidFill>
              <a:latin typeface="Century Gothic" panose="020B0502020202020204" pitchFamily="34" charset="0"/>
            </a:endParaRPr>
          </a:p>
        </p:txBody>
      </p:sp>
      <p:sp>
        <p:nvSpPr>
          <p:cNvPr id="3" name="TextBox 2">
            <a:extLst>
              <a:ext uri="{FF2B5EF4-FFF2-40B4-BE49-F238E27FC236}">
                <a16:creationId xmlns:a16="http://schemas.microsoft.com/office/drawing/2014/main" id="{695185FE-DDDA-4EA4-B7BC-C42EFC597EED}"/>
              </a:ext>
            </a:extLst>
          </p:cNvPr>
          <p:cNvSpPr txBox="1"/>
          <p:nvPr/>
        </p:nvSpPr>
        <p:spPr>
          <a:xfrm>
            <a:off x="789279" y="4572075"/>
            <a:ext cx="10814369" cy="1569660"/>
          </a:xfrm>
          <a:prstGeom prst="rect">
            <a:avLst/>
          </a:prstGeom>
          <a:noFill/>
        </p:spPr>
        <p:txBody>
          <a:bodyPr wrap="square" rtlCol="0">
            <a:spAutoFit/>
          </a:bodyPr>
          <a:lstStyle/>
          <a:p>
            <a:pPr lvl="0" algn="r" rtl="1"/>
            <a:r>
              <a:rPr lang="he-IL" sz="3200" dirty="0">
                <a:solidFill>
                  <a:srgbClr val="FF0000"/>
                </a:solidFill>
              </a:rPr>
              <a:t>מגיש: </a:t>
            </a:r>
            <a:r>
              <a:rPr lang="he-IL" sz="3200" dirty="0"/>
              <a:t>מחוז אריזונה</a:t>
            </a:r>
            <a:r>
              <a:rPr lang="en-US" sz="3200" dirty="0"/>
              <a:t>.</a:t>
            </a:r>
          </a:p>
          <a:p>
            <a:pPr lvl="0" algn="r" rtl="1"/>
            <a:r>
              <a:rPr lang="he-IL" sz="3200" dirty="0">
                <a:solidFill>
                  <a:srgbClr val="FF0000"/>
                </a:solidFill>
              </a:rPr>
              <a:t>מגישים שותפים: </a:t>
            </a:r>
            <a:r>
              <a:rPr lang="he-IL" sz="3200" dirty="0"/>
              <a:t>פלורידה, אוהיו, צפון קליפורניה, דרום קליפורניה, שוודיה, בריטניה, יוטה</a:t>
            </a:r>
            <a:r>
              <a:rPr lang="en-US" dirty="0"/>
              <a:t>.</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4383123"/>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מלבן 4"/>
          <p:cNvSpPr/>
          <p:nvPr/>
        </p:nvSpPr>
        <p:spPr>
          <a:xfrm>
            <a:off x="926757" y="370703"/>
            <a:ext cx="10515599" cy="3432606"/>
          </a:xfrm>
          <a:prstGeom prst="rect">
            <a:avLst/>
          </a:prstGeom>
        </p:spPr>
        <p:txBody>
          <a:bodyPr wrap="square">
            <a:spAutoFit/>
          </a:bodyPr>
          <a:lstStyle/>
          <a:p>
            <a:pPr algn="r" rtl="1">
              <a:lnSpc>
                <a:spcPct val="107000"/>
              </a:lnSpc>
              <a:spcAft>
                <a:spcPts val="800"/>
              </a:spcAft>
            </a:pPr>
            <a:r>
              <a:rPr lang="he-IL" sz="3200" b="1" u="sng" dirty="0">
                <a:solidFill>
                  <a:srgbClr val="FF0000"/>
                </a:solidFill>
                <a:latin typeface="Calibri" panose="020F0502020204030204" pitchFamily="34" charset="0"/>
                <a:ea typeface="Calibri" panose="020F0502020204030204" pitchFamily="34" charset="0"/>
                <a:cs typeface="Arial" panose="020B0604020202020204" pitchFamily="34" charset="0"/>
              </a:rPr>
              <a:t>הצעה 4: ספרות לכלא </a:t>
            </a:r>
            <a:r>
              <a:rPr lang="he-IL" sz="3200" b="1" u="sng" dirty="0" err="1">
                <a:solidFill>
                  <a:srgbClr val="FF0000"/>
                </a:solidFill>
                <a:latin typeface="Calibri" panose="020F0502020204030204" pitchFamily="34" charset="0"/>
                <a:ea typeface="Calibri" panose="020F0502020204030204" pitchFamily="34" charset="0"/>
                <a:cs typeface="Arial" panose="020B0604020202020204" pitchFamily="34" charset="0"/>
              </a:rPr>
              <a:t>בטאבלטים</a:t>
            </a:r>
            <a:endParaRPr lang="en-US" sz="3200" u="sng"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3200" b="1" dirty="0">
                <a:latin typeface="Calibri" panose="020F0502020204030204" pitchFamily="34" charset="0"/>
                <a:ea typeface="Calibri" panose="020F0502020204030204" pitchFamily="34" charset="0"/>
                <a:cs typeface="Arial" panose="020B0604020202020204" pitchFamily="34" charset="0"/>
              </a:rPr>
              <a:t>כוונה</a:t>
            </a:r>
            <a:r>
              <a:rPr lang="en-US" sz="3200" b="1" dirty="0">
                <a:latin typeface="Calibri" panose="020F0502020204030204" pitchFamily="34" charset="0"/>
                <a:ea typeface="Calibri" panose="020F0502020204030204" pitchFamily="34" charset="0"/>
                <a:cs typeface="Arial" panose="020B0604020202020204" pitchFamily="34" charset="0"/>
              </a:rPr>
              <a:t>:</a:t>
            </a:r>
            <a:r>
              <a:rPr lang="en-US" sz="3200" dirty="0">
                <a:latin typeface="Calibri" panose="020F0502020204030204" pitchFamily="34" charset="0"/>
                <a:ea typeface="Calibri" panose="020F0502020204030204" pitchFamily="34" charset="0"/>
                <a:cs typeface="Arial" panose="020B0604020202020204" pitchFamily="34" charset="0"/>
              </a:rPr>
              <a:t> </a:t>
            </a:r>
            <a:r>
              <a:rPr lang="he-IL" sz="3200" dirty="0">
                <a:latin typeface="Calibri" panose="020F0502020204030204" pitchFamily="34" charset="0"/>
                <a:ea typeface="Calibri" panose="020F0502020204030204" pitchFamily="34" charset="0"/>
                <a:cs typeface="Arial" panose="020B0604020202020204" pitchFamily="34" charset="0"/>
              </a:rPr>
              <a:t>לכוון את הוועד העולמי ליצור </a:t>
            </a:r>
            <a:r>
              <a:rPr lang="he-IL" sz="3200" dirty="0" err="1">
                <a:latin typeface="Calibri" panose="020F0502020204030204" pitchFamily="34" charset="0"/>
                <a:ea typeface="Calibri" panose="020F0502020204030204" pitchFamily="34" charset="0"/>
                <a:cs typeface="Arial" panose="020B0604020202020204" pitchFamily="34" charset="0"/>
              </a:rPr>
              <a:t>תוכנית</a:t>
            </a:r>
            <a:r>
              <a:rPr lang="he-IL" sz="3200" dirty="0">
                <a:latin typeface="Calibri" panose="020F0502020204030204" pitchFamily="34" charset="0"/>
                <a:ea typeface="Calibri" panose="020F0502020204030204" pitchFamily="34" charset="0"/>
                <a:cs typeface="Arial" panose="020B0604020202020204" pitchFamily="34" charset="0"/>
              </a:rPr>
              <a:t> </a:t>
            </a:r>
            <a:r>
              <a:rPr lang="he-IL" sz="3200" dirty="0" smtClean="0">
                <a:latin typeface="Calibri" panose="020F0502020204030204" pitchFamily="34" charset="0"/>
                <a:ea typeface="Calibri" panose="020F0502020204030204" pitchFamily="34" charset="0"/>
                <a:cs typeface="Arial" panose="020B0604020202020204" pitchFamily="34" charset="0"/>
              </a:rPr>
              <a:t>לבחינה </a:t>
            </a:r>
            <a:r>
              <a:rPr lang="he-IL" sz="3200" dirty="0" err="1" smtClean="0">
                <a:latin typeface="Calibri" panose="020F0502020204030204" pitchFamily="34" charset="0"/>
                <a:ea typeface="Calibri" panose="020F0502020204030204" pitchFamily="34" charset="0"/>
                <a:cs typeface="Arial" panose="020B0604020202020204" pitchFamily="34" charset="0"/>
              </a:rPr>
              <a:t>בועידת</a:t>
            </a:r>
            <a:r>
              <a:rPr lang="he-IL" sz="3200" dirty="0" smtClean="0">
                <a:latin typeface="Calibri" panose="020F0502020204030204" pitchFamily="34" charset="0"/>
                <a:ea typeface="Calibri" panose="020F0502020204030204" pitchFamily="34" charset="0"/>
                <a:cs typeface="Arial" panose="020B0604020202020204" pitchFamily="34" charset="0"/>
              </a:rPr>
              <a:t> שירות העולמית</a:t>
            </a:r>
            <a:r>
              <a:rPr lang="en-US" sz="3200" dirty="0" smtClean="0">
                <a:latin typeface="Calibri" panose="020F0502020204030204" pitchFamily="34" charset="0"/>
                <a:ea typeface="Calibri" panose="020F0502020204030204" pitchFamily="34" charset="0"/>
                <a:cs typeface="Arial" panose="020B0604020202020204" pitchFamily="34" charset="0"/>
              </a:rPr>
              <a:t> 2029 </a:t>
            </a:r>
            <a:r>
              <a:rPr lang="he-IL" sz="3200" dirty="0">
                <a:latin typeface="Calibri" panose="020F0502020204030204" pitchFamily="34" charset="0"/>
                <a:ea typeface="Calibri" panose="020F0502020204030204" pitchFamily="34" charset="0"/>
                <a:cs typeface="Arial" panose="020B0604020202020204" pitchFamily="34" charset="0"/>
              </a:rPr>
              <a:t>כדי לחקור את ההזדמנויות והמכשולים של אספקת </a:t>
            </a:r>
            <a:r>
              <a:rPr lang="he-IL" sz="3200" b="1" dirty="0">
                <a:latin typeface="Calibri" panose="020F0502020204030204" pitchFamily="34" charset="0"/>
                <a:ea typeface="Calibri" panose="020F0502020204030204" pitchFamily="34" charset="0"/>
                <a:cs typeface="Arial" panose="020B0604020202020204" pitchFamily="34" charset="0"/>
              </a:rPr>
              <a:t>ספרות באורך של ספר</a:t>
            </a:r>
            <a:r>
              <a:rPr lang="he-IL" sz="3200" dirty="0">
                <a:latin typeface="Calibri" panose="020F0502020204030204" pitchFamily="34" charset="0"/>
                <a:ea typeface="Calibri" panose="020F0502020204030204" pitchFamily="34" charset="0"/>
                <a:cs typeface="Arial" panose="020B0604020202020204" pitchFamily="34" charset="0"/>
              </a:rPr>
              <a:t> לאסירים, </a:t>
            </a:r>
            <a:r>
              <a:rPr lang="he-IL" sz="3200" dirty="0" err="1">
                <a:latin typeface="Calibri" panose="020F0502020204030204" pitchFamily="34" charset="0"/>
                <a:ea typeface="Calibri" panose="020F0502020204030204" pitchFamily="34" charset="0"/>
                <a:cs typeface="Arial" panose="020B0604020202020204" pitchFamily="34" charset="0"/>
              </a:rPr>
              <a:t>בטאבלטים</a:t>
            </a:r>
            <a:r>
              <a:rPr lang="en-US" sz="3200" dirty="0">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3200" dirty="0">
                <a:latin typeface="Calibri" panose="020F0502020204030204" pitchFamily="34" charset="0"/>
                <a:ea typeface="Calibri" panose="020F0502020204030204" pitchFamily="34" charset="0"/>
                <a:cs typeface="Arial" panose="020B0604020202020204" pitchFamily="34" charset="0"/>
              </a:rPr>
              <a:t>זאת בנוסף </a:t>
            </a:r>
            <a:r>
              <a:rPr lang="he-IL" sz="3200" dirty="0" smtClean="0">
                <a:latin typeface="Calibri" panose="020F0502020204030204" pitchFamily="34" charset="0"/>
                <a:ea typeface="Calibri" panose="020F0502020204030204" pitchFamily="34" charset="0"/>
                <a:cs typeface="Arial" panose="020B0604020202020204" pitchFamily="34" charset="0"/>
              </a:rPr>
              <a:t>לעלוני </a:t>
            </a:r>
            <a:r>
              <a:rPr lang="he-IL" sz="3200" dirty="0">
                <a:latin typeface="Calibri" panose="020F0502020204030204" pitchFamily="34" charset="0"/>
                <a:ea typeface="Calibri" panose="020F0502020204030204" pitchFamily="34" charset="0"/>
                <a:cs typeface="Arial" panose="020B0604020202020204" pitchFamily="34" charset="0"/>
              </a:rPr>
              <a:t>המידע</a:t>
            </a:r>
            <a:r>
              <a:rPr lang="en-US" sz="3200" dirty="0">
                <a:latin typeface="Calibri" panose="020F0502020204030204" pitchFamily="34" charset="0"/>
                <a:ea typeface="Calibri" panose="020F0502020204030204" pitchFamily="34" charset="0"/>
                <a:cs typeface="Arial" panose="020B0604020202020204" pitchFamily="34" charset="0"/>
              </a:rPr>
              <a:t> </a:t>
            </a:r>
            <a:r>
              <a:rPr lang="he-IL" sz="3200" dirty="0" smtClean="0">
                <a:latin typeface="Calibri" panose="020F0502020204030204" pitchFamily="34" charset="0"/>
                <a:ea typeface="Calibri" panose="020F0502020204030204" pitchFamily="34" charset="0"/>
                <a:cs typeface="Arial" panose="020B0604020202020204" pitchFamily="34" charset="0"/>
              </a:rPr>
              <a:t>וגרסת </a:t>
            </a:r>
            <a:r>
              <a:rPr lang="he-IL" sz="3200" dirty="0">
                <a:latin typeface="Calibri" panose="020F0502020204030204" pitchFamily="34" charset="0"/>
                <a:ea typeface="Calibri" panose="020F0502020204030204" pitchFamily="34" charset="0"/>
                <a:cs typeface="Arial" panose="020B0604020202020204" pitchFamily="34" charset="0"/>
              </a:rPr>
              <a:t>האודיו של הטקסט הבסיסי מהדורה חמישית שכבר קיימות </a:t>
            </a:r>
            <a:r>
              <a:rPr lang="he-IL" sz="3200" dirty="0" err="1">
                <a:latin typeface="Calibri" panose="020F0502020204030204" pitchFamily="34" charset="0"/>
                <a:ea typeface="Calibri" panose="020F0502020204030204" pitchFamily="34" charset="0"/>
                <a:cs typeface="Arial" panose="020B0604020202020204" pitchFamily="34" charset="0"/>
              </a:rPr>
              <a:t>בטאבלטים</a:t>
            </a:r>
            <a:r>
              <a:rPr lang="he-IL" sz="3200" dirty="0">
                <a:latin typeface="Calibri" panose="020F0502020204030204" pitchFamily="34" charset="0"/>
                <a:ea typeface="Calibri" panose="020F0502020204030204" pitchFamily="34" charset="0"/>
                <a:cs typeface="Arial" panose="020B0604020202020204" pitchFamily="34" charset="0"/>
              </a:rPr>
              <a:t> של אסירים</a:t>
            </a:r>
            <a:r>
              <a:rPr lang="en-US" sz="3200"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53313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gn="r">
              <a:lnSpc>
                <a:spcPct val="108000"/>
              </a:lnSpc>
            </a:pPr>
            <a:r>
              <a:rPr lang="he-IL" sz="4000" b="1" dirty="0" smtClean="0">
                <a:solidFill>
                  <a:srgbClr val="DB212E"/>
                </a:solidFill>
                <a:latin typeface="Century Gothic" panose="020B0502020202020204" pitchFamily="34" charset="0"/>
                <a:ea typeface="Cambria" charset="0"/>
                <a:sym typeface="BotonBQ-Bold"/>
              </a:rPr>
              <a:t>הצעה 4  :</a:t>
            </a:r>
            <a:endParaRPr lang="en-US" sz="3600" b="1" dirty="0">
              <a:solidFill>
                <a:srgbClr val="572528"/>
              </a:solidFill>
              <a:latin typeface="Century Gothic" panose="020B0502020202020204" pitchFamily="34" charset="0"/>
            </a:endParaRPr>
          </a:p>
        </p:txBody>
      </p:sp>
      <p:sp>
        <p:nvSpPr>
          <p:cNvPr id="2" name="Rectangle 1"/>
          <p:cNvSpPr>
            <a:spLocks noChangeArrowheads="1"/>
          </p:cNvSpPr>
          <p:nvPr/>
        </p:nvSpPr>
        <p:spPr bwMode="auto">
          <a:xfrm>
            <a:off x="840259" y="774881"/>
            <a:ext cx="1056502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Char char="•"/>
              <a:tabLst/>
            </a:pPr>
            <a:r>
              <a:rPr kumimoji="0" lang="he-IL" altLang="he-IL"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כוונת ההצעה:</a:t>
            </a:r>
            <a:r>
              <a:rPr kumimoji="0" lang="he-IL" altLang="he-IL" sz="2800" b="0" i="0" u="none" strike="noStrike" cap="none" normalizeH="0" baseline="0" dirty="0" smtClean="0">
                <a:ln>
                  <a:noFill/>
                </a:ln>
                <a:solidFill>
                  <a:schemeClr val="tx1"/>
                </a:solidFill>
                <a:effectLst/>
                <a:latin typeface="Arial" panose="020B0604020202020204" pitchFamily="34" charset="0"/>
              </a:rPr>
              <a:t> </a:t>
            </a:r>
            <a:r>
              <a:rPr kumimoji="0" lang="he-IL" altLang="he-IL"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להעניק </a:t>
            </a:r>
            <a:r>
              <a:rPr kumimoji="0" lang="he-IL" altLang="he-IL" sz="2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לועידת</a:t>
            </a:r>
            <a:r>
              <a:rPr kumimoji="0" lang="he-IL" altLang="he-IL"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השירות העולמית ולחברות את היכולת לדון באופן משמעותי בהזדמנויות ובמכשולים של הפיכת ספרות באורך ספר לזמינה עבור אסירים </a:t>
            </a:r>
            <a:r>
              <a:rPr kumimoji="0" lang="he-IL" altLang="he-IL" sz="2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בטאבלטים</a:t>
            </a:r>
            <a:r>
              <a:rPr kumimoji="0" lang="he-IL" altLang="he-IL"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דיגיטליים</a:t>
            </a:r>
            <a:r>
              <a:rPr kumimoji="0" lang="he-IL" altLang="he-IL" sz="2800" b="0" i="0" u="none" strike="noStrike" cap="none" normalizeH="0" baseline="0" dirty="0" smtClean="0">
                <a:ln>
                  <a:noFill/>
                </a:ln>
                <a:solidFill>
                  <a:schemeClr val="tx1"/>
                </a:solidFill>
                <a:effectLst/>
                <a:latin typeface="Arial" panose="020B0604020202020204" pitchFamily="34" charset="0"/>
              </a:rPr>
              <a:t>.</a:t>
            </a:r>
            <a:endParaRPr kumimoji="0" lang="en-US" altLang="he-IL" sz="28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endParaRPr kumimoji="0" lang="he-IL" altLang="he-IL" sz="28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he-IL" altLang="he-IL"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נימוק :</a:t>
            </a:r>
            <a:r>
              <a:rPr kumimoji="0" lang="he-IL" altLang="he-IL" sz="2800" b="0" i="0" u="none" strike="noStrike" cap="none" normalizeH="0" baseline="0" dirty="0" smtClean="0">
                <a:ln>
                  <a:noFill/>
                </a:ln>
                <a:solidFill>
                  <a:schemeClr val="tx1"/>
                </a:solidFill>
                <a:effectLst/>
                <a:latin typeface="Arial" panose="020B0604020202020204" pitchFamily="34" charset="0"/>
              </a:rPr>
              <a:t> </a:t>
            </a:r>
            <a:r>
              <a:rPr kumimoji="0" lang="he-IL" altLang="he-IL"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מערכות בתי הכלא עוברות מספרים פיזיים </a:t>
            </a:r>
            <a:r>
              <a:rPr kumimoji="0" lang="he-IL" altLang="he-IL" sz="2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לטאבלטים</a:t>
            </a:r>
            <a:r>
              <a:rPr kumimoji="0" lang="he-IL" altLang="he-IL"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דיגיטליים מאובטחים, מה שעלול לנתק אסירים מספרות באורך ספר, ובכך להגביל את הגישה למסר שלנו</a:t>
            </a:r>
            <a:r>
              <a:rPr kumimoji="0" lang="he-IL" altLang="he-IL" sz="28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Char char="•"/>
              <a:tabLst/>
            </a:pPr>
            <a:endParaRPr lang="he-IL" altLang="he-IL" sz="2800" dirty="0">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he-IL" altLang="he-IL"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ההצעה תאפשר למועצת השירות העולמית לפתח </a:t>
            </a:r>
            <a:r>
              <a:rPr kumimoji="0" lang="he-IL" altLang="he-IL" sz="2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תוכנית</a:t>
            </a:r>
            <a:r>
              <a:rPr kumimoji="0" lang="he-IL" altLang="he-IL"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פרויקט שתבחן סוגיות לוגיסטיות, משפטיות ופיננסיות</a:t>
            </a:r>
            <a:endParaRPr kumimoji="0" lang="he-IL" altLang="he-IL"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301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lang="he-IL" sz="4000" b="1" dirty="0" smtClean="0">
                <a:solidFill>
                  <a:srgbClr val="DB212E"/>
                </a:solidFill>
                <a:latin typeface="Century Gothic" panose="020B0502020202020204" pitchFamily="34" charset="0"/>
                <a:ea typeface="Cambria" charset="0"/>
                <a:sym typeface="BotonBQ-Bold"/>
              </a:rPr>
              <a:t>הצעה לדיון 4 – תגובת המועצה העולמית</a:t>
            </a:r>
            <a:endParaRPr lang="en-US" sz="3600" b="1" dirty="0">
              <a:solidFill>
                <a:srgbClr val="572528"/>
              </a:solidFill>
              <a:latin typeface="Century Gothic" panose="020B0502020202020204" pitchFamily="34" charset="0"/>
            </a:endParaRPr>
          </a:p>
        </p:txBody>
      </p:sp>
      <p:sp>
        <p:nvSpPr>
          <p:cNvPr id="2" name="Rectangle 1"/>
          <p:cNvSpPr>
            <a:spLocks noChangeArrowheads="1"/>
          </p:cNvSpPr>
          <p:nvPr/>
        </p:nvSpPr>
        <p:spPr bwMode="auto">
          <a:xfrm>
            <a:off x="0" y="1195871"/>
            <a:ext cx="1196822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תגובת מועצת השירות העולמית:</a:t>
            </a:r>
            <a:endParaRPr kumimoji="0" lang="he-IL" altLang="he-IL" sz="20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he-IL" altLang="he-IL"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המועצה שותפה למחויבות להבטיח שלכל המכורים, כולל האסירים, תהיה גישה לספרות</a:t>
            </a:r>
            <a:r>
              <a:rPr kumimoji="0" lang="he-IL" altLang="he-IL" sz="2000" b="0" i="0" u="none" strike="noStrike" cap="none" normalizeH="0" baseline="0" dirty="0" smtClean="0">
                <a:ln>
                  <a:noFill/>
                </a:ln>
                <a:solidFill>
                  <a:schemeClr val="tx1"/>
                </a:solidFill>
                <a:effectLst/>
                <a:latin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Char char="•"/>
              <a:tabLst/>
            </a:pPr>
            <a:endParaRPr kumimoji="0" lang="he-IL" altLang="he-IL"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he-IL" altLang="he-IL"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התנגדות:</a:t>
            </a:r>
            <a:r>
              <a:rPr kumimoji="0" lang="he-IL" altLang="he-IL" sz="2000" b="0" i="0" u="none" strike="noStrike" cap="none" normalizeH="0" baseline="0" dirty="0" smtClean="0">
                <a:ln>
                  <a:noFill/>
                </a:ln>
                <a:solidFill>
                  <a:schemeClr val="tx1"/>
                </a:solidFill>
                <a:effectLst/>
                <a:latin typeface="Arial" panose="020B0604020202020204" pitchFamily="34" charset="0"/>
              </a:rPr>
              <a:t> </a:t>
            </a:r>
            <a:r>
              <a:rPr kumimoji="0" lang="he-IL" altLang="he-IL"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ההצעה נתפסת כמיותרת, שכן</a:t>
            </a:r>
            <a:r>
              <a:rPr kumimoji="0" lang="he-IL" altLang="he-IL" sz="2000" b="0" i="0" u="none" strike="noStrike" cap="none" normalizeH="0" baseline="0" dirty="0" smtClean="0">
                <a:ln>
                  <a:noFill/>
                </a:ln>
                <a:solidFill>
                  <a:schemeClr val="tx1"/>
                </a:solidFill>
                <a:effectLst/>
                <a:latin typeface="Arial" panose="020B0604020202020204" pitchFamily="34" charset="0"/>
              </a:rPr>
              <a:t> משרד השירות העולמי </a:t>
            </a:r>
            <a:r>
              <a:rPr kumimoji="0" lang="he-IL" altLang="he-IL"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כבר עוסק במאמצים מתמשכים </a:t>
            </a:r>
            <a:r>
              <a:rPr kumimoji="0" lang="he-IL" altLang="he-IL"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להנגיש</a:t>
            </a:r>
            <a:r>
              <a:rPr kumimoji="0" lang="he-IL" altLang="he-IL"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ספרות במתקני כליאה, תוך שמירה על עקרונות תמיכה עצמית ויושר הקניין הרוחני של החברותא</a:t>
            </a:r>
            <a:r>
              <a:rPr kumimoji="0" lang="he-IL" altLang="he-IL" sz="2000" b="0" i="0" u="none" strike="noStrike" cap="none" normalizeH="0" baseline="0" dirty="0" smtClean="0">
                <a:ln>
                  <a:noFill/>
                </a:ln>
                <a:solidFill>
                  <a:schemeClr val="tx1"/>
                </a:solidFill>
                <a:effectLst/>
                <a:latin typeface="Arial" panose="020B0604020202020204" pitchFamily="34" charset="0"/>
              </a:rPr>
              <a:t> (</a:t>
            </a:r>
            <a:r>
              <a:rPr kumimoji="0" lang="he-IL" altLang="he-IL"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משרד השירות העולמי מספקים כיום את רק להיום ב-12 שפות אודיו, חוברות וחומרים מתורגמים ב-61 שפות</a:t>
            </a:r>
            <a:r>
              <a:rPr kumimoji="0" lang="he-IL" altLang="he-IL" sz="2000" b="0" i="0" u="none" strike="noStrike" cap="none" normalizeH="0" baseline="0" dirty="0" smtClean="0">
                <a:ln>
                  <a:noFill/>
                </a:ln>
                <a:solidFill>
                  <a:schemeClr val="tx1"/>
                </a:solidFill>
                <a:effectLst/>
                <a:latin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Char char="•"/>
              <a:tabLst/>
            </a:pPr>
            <a:endParaRPr kumimoji="0" lang="he-IL" altLang="he-IL" sz="20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he-IL" altLang="he-IL"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המועצה לא מתקשרת עם חברות </a:t>
            </a:r>
            <a:r>
              <a:rPr kumimoji="0" lang="he-IL" altLang="he-IL"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טאבלטים</a:t>
            </a:r>
            <a:r>
              <a:rPr kumimoji="0" lang="he-IL" altLang="he-IL"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למטרות רווח שגובות תשלום עבור חומרים שהיא מספקת בחינם, ונותרת ממוקדת בנגישות ולא במסחור</a:t>
            </a:r>
            <a:endParaRPr kumimoji="0" lang="he-IL" altLang="he-IL" sz="20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550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lstStyle/>
          <a:p>
            <a:pPr algn="ctr"/>
            <a:r>
              <a:rPr lang="en-US" dirty="0">
                <a:solidFill>
                  <a:srgbClr val="9DBCAC"/>
                </a:solidFill>
              </a:rPr>
              <a:t>2026 </a:t>
            </a:r>
            <a:r>
              <a:rPr lang="en-US" i="1" dirty="0">
                <a:solidFill>
                  <a:srgbClr val="9DBCAC"/>
                </a:solidFill>
              </a:rPr>
              <a:t>CAR</a:t>
            </a:r>
            <a:r>
              <a:rPr lang="en-US" dirty="0">
                <a:solidFill>
                  <a:srgbClr val="9DBCAC"/>
                </a:solidFill>
              </a:rPr>
              <a:t> </a:t>
            </a:r>
            <a:br>
              <a:rPr lang="en-US" dirty="0">
                <a:solidFill>
                  <a:srgbClr val="9DBCAC"/>
                </a:solidFill>
              </a:rPr>
            </a:br>
            <a:r>
              <a:rPr lang="en-US" dirty="0">
                <a:solidFill>
                  <a:srgbClr val="9DBCAC"/>
                </a:solidFill>
              </a:rPr>
              <a:t>PowerPoints</a:t>
            </a:r>
          </a:p>
        </p:txBody>
      </p:sp>
      <p:pic>
        <p:nvPicPr>
          <p:cNvPr id="2" name="Picture 1" descr="A red and yellow lava lamp&#10;&#10;Description automatically generated">
            <a:extLst>
              <a:ext uri="{FF2B5EF4-FFF2-40B4-BE49-F238E27FC236}">
                <a16:creationId xmlns:a16="http://schemas.microsoft.com/office/drawing/2014/main" id="{0901B0D5-4608-94EF-511C-8CC377CCA1C6}"/>
              </a:ext>
            </a:extLst>
          </p:cNvPr>
          <p:cNvPicPr>
            <a:picLocks noChangeAspect="1"/>
          </p:cNvPicPr>
          <p:nvPr/>
        </p:nvPicPr>
        <p:blipFill>
          <a:blip r:embed="rId3"/>
          <a:stretch>
            <a:fillRect/>
          </a:stretch>
        </p:blipFill>
        <p:spPr>
          <a:xfrm>
            <a:off x="10666022" y="179245"/>
            <a:ext cx="1386038" cy="4085163"/>
          </a:xfrm>
          <a:prstGeom prst="rect">
            <a:avLst/>
          </a:prstGeom>
        </p:spPr>
      </p:pic>
      <p:sp>
        <p:nvSpPr>
          <p:cNvPr id="3" name="Subtitle 2">
            <a:extLst>
              <a:ext uri="{FF2B5EF4-FFF2-40B4-BE49-F238E27FC236}">
                <a16:creationId xmlns:a16="http://schemas.microsoft.com/office/drawing/2014/main" id="{19F206B4-2201-1AD3-9B95-0BDA634BCD54}"/>
              </a:ext>
            </a:extLst>
          </p:cNvPr>
          <p:cNvSpPr txBox="1">
            <a:spLocks/>
          </p:cNvSpPr>
          <p:nvPr/>
        </p:nvSpPr>
        <p:spPr>
          <a:xfrm>
            <a:off x="2827398" y="35625"/>
            <a:ext cx="9166806"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744538" defTabSz="640080">
              <a:lnSpc>
                <a:spcPts val="4500"/>
              </a:lnSpc>
              <a:spcBef>
                <a:spcPts val="1500"/>
              </a:spcBef>
              <a:buFont typeface="Arial" panose="020B0604020202020204" pitchFamily="34" charset="0"/>
              <a:buAutoNum type="arabicPeriod"/>
            </a:pPr>
            <a:endParaRPr lang="en-US" sz="4400" dirty="0">
              <a:solidFill>
                <a:schemeClr val="tx2">
                  <a:lumMod val="60000"/>
                  <a:lumOff val="40000"/>
                </a:schemeClr>
              </a:solidFill>
            </a:endParaRPr>
          </a:p>
        </p:txBody>
      </p:sp>
      <p:sp>
        <p:nvSpPr>
          <p:cNvPr id="5" name="מלבן 4"/>
          <p:cNvSpPr/>
          <p:nvPr/>
        </p:nvSpPr>
        <p:spPr>
          <a:xfrm>
            <a:off x="1454727" y="2161310"/>
            <a:ext cx="8212975" cy="646331"/>
          </a:xfrm>
          <a:prstGeom prst="rect">
            <a:avLst/>
          </a:prstGeom>
        </p:spPr>
        <p:txBody>
          <a:bodyPr wrap="square">
            <a:spAutoFit/>
          </a:bodyPr>
          <a:lstStyle/>
          <a:p>
            <a:r>
              <a:rPr lang="he-IL" sz="3600" b="1" dirty="0">
                <a:solidFill>
                  <a:srgbClr val="FF0000"/>
                </a:solidFill>
                <a:effectLst>
                  <a:outerShdw blurRad="38100" dist="38100" dir="2700000" algn="tl">
                    <a:srgbClr val="000000">
                      <a:alpha val="43137"/>
                    </a:srgbClr>
                  </a:outerShdw>
                </a:effectLst>
              </a:rPr>
              <a:t>סקר </a:t>
            </a:r>
            <a:r>
              <a:rPr lang="he-IL" sz="3600" b="1" dirty="0" smtClean="0">
                <a:solidFill>
                  <a:srgbClr val="FF0000"/>
                </a:solidFill>
                <a:effectLst>
                  <a:outerShdw blurRad="38100" dist="38100" dir="2700000" algn="tl">
                    <a:srgbClr val="000000">
                      <a:alpha val="43137"/>
                    </a:srgbClr>
                  </a:outerShdw>
                </a:effectLst>
              </a:rPr>
              <a:t>ספרות, </a:t>
            </a:r>
            <a:r>
              <a:rPr lang="he-IL" sz="3600" b="1" dirty="0">
                <a:solidFill>
                  <a:srgbClr val="FF0000"/>
                </a:solidFill>
                <a:effectLst>
                  <a:outerShdw blurRad="38100" dist="38100" dir="2700000" algn="tl">
                    <a:srgbClr val="000000">
                      <a:alpha val="43137"/>
                    </a:srgbClr>
                  </a:outerShdw>
                </a:effectLst>
              </a:rPr>
              <a:t>חומרי שירות ונושאי דיון</a:t>
            </a:r>
          </a:p>
        </p:txBody>
      </p:sp>
    </p:spTree>
    <p:extLst>
      <p:ext uri="{BB962C8B-B14F-4D97-AF65-F5344CB8AC3E}">
        <p14:creationId xmlns:p14="http://schemas.microsoft.com/office/powerpoint/2010/main" val="4145624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a:extLst>
              <a:ext uri="{FF2B5EF4-FFF2-40B4-BE49-F238E27FC236}">
                <a16:creationId xmlns:a16="http://schemas.microsoft.com/office/drawing/2014/main" id="{2C9C7892-87F2-8B3B-35AB-85FB271069AF}"/>
              </a:ext>
            </a:extLst>
          </p:cNvPr>
          <p:cNvSpPr/>
          <p:nvPr/>
        </p:nvSpPr>
        <p:spPr>
          <a:xfrm>
            <a:off x="127000" y="0"/>
            <a:ext cx="4292600" cy="2997200"/>
          </a:xfrm>
          <a:prstGeom prst="irregularSeal1">
            <a:avLst/>
          </a:prstGeom>
          <a:solidFill>
            <a:srgbClr val="DB21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859FA2-990B-386B-2388-1AF2BF42F38A}"/>
              </a:ext>
            </a:extLst>
          </p:cNvPr>
          <p:cNvSpPr txBox="1"/>
          <p:nvPr/>
        </p:nvSpPr>
        <p:spPr>
          <a:xfrm>
            <a:off x="681644" y="1092200"/>
            <a:ext cx="3585556" cy="707886"/>
          </a:xfrm>
          <a:prstGeom prst="rect">
            <a:avLst/>
          </a:prstGeom>
          <a:noFill/>
        </p:spPr>
        <p:txBody>
          <a:bodyPr wrap="square" rtlCol="0">
            <a:spAutoFit/>
          </a:bodyPr>
          <a:lstStyle/>
          <a:p>
            <a:r>
              <a:rPr lang="he-IL" sz="4000" b="1" dirty="0" smtClean="0">
                <a:solidFill>
                  <a:schemeClr val="bg1"/>
                </a:solidFill>
              </a:rPr>
              <a:t>פעם ראשונה </a:t>
            </a:r>
            <a:endParaRPr lang="en-US" sz="4000" b="1" dirty="0">
              <a:solidFill>
                <a:schemeClr val="bg1"/>
              </a:solidFill>
            </a:endParaRPr>
          </a:p>
        </p:txBody>
      </p:sp>
      <p:sp>
        <p:nvSpPr>
          <p:cNvPr id="4" name="Text Placeholder 2">
            <a:extLst>
              <a:ext uri="{FF2B5EF4-FFF2-40B4-BE49-F238E27FC236}">
                <a16:creationId xmlns:a16="http://schemas.microsoft.com/office/drawing/2014/main" id="{917B79C0-E5B4-5BD7-8DF5-98557AFBAF1A}"/>
              </a:ext>
            </a:extLst>
          </p:cNvPr>
          <p:cNvSpPr txBox="1">
            <a:spLocks/>
          </p:cNvSpPr>
          <p:nvPr/>
        </p:nvSpPr>
        <p:spPr>
          <a:xfrm>
            <a:off x="4724400" y="139700"/>
            <a:ext cx="7251700" cy="3848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000" dirty="0">
              <a:solidFill>
                <a:srgbClr val="572528"/>
              </a:solidFill>
            </a:endParaRPr>
          </a:p>
        </p:txBody>
      </p:sp>
      <p:sp>
        <p:nvSpPr>
          <p:cNvPr id="5" name="Text Placeholder 2">
            <a:extLst>
              <a:ext uri="{FF2B5EF4-FFF2-40B4-BE49-F238E27FC236}">
                <a16:creationId xmlns:a16="http://schemas.microsoft.com/office/drawing/2014/main" id="{28FB34EC-E685-5524-538C-DB86FC68DF0D}"/>
              </a:ext>
            </a:extLst>
          </p:cNvPr>
          <p:cNvSpPr txBox="1">
            <a:spLocks/>
          </p:cNvSpPr>
          <p:nvPr/>
        </p:nvSpPr>
        <p:spPr>
          <a:xfrm>
            <a:off x="2019300" y="3936999"/>
            <a:ext cx="9131300" cy="28194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200" dirty="0">
              <a:solidFill>
                <a:srgbClr val="572528"/>
              </a:solidFill>
            </a:endParaRPr>
          </a:p>
        </p:txBody>
      </p:sp>
      <p:sp>
        <p:nvSpPr>
          <p:cNvPr id="6" name="מלבן 5"/>
          <p:cNvSpPr/>
          <p:nvPr/>
        </p:nvSpPr>
        <p:spPr>
          <a:xfrm>
            <a:off x="4788130" y="1168401"/>
            <a:ext cx="6068291" cy="1077218"/>
          </a:xfrm>
          <a:prstGeom prst="rect">
            <a:avLst/>
          </a:prstGeom>
        </p:spPr>
        <p:txBody>
          <a:bodyPr wrap="square">
            <a:spAutoFit/>
          </a:bodyPr>
          <a:lstStyle/>
          <a:p>
            <a:pPr algn="r"/>
            <a:r>
              <a:rPr lang="he-IL" sz="3200" dirty="0" smtClean="0"/>
              <a:t>כל </a:t>
            </a:r>
            <a:r>
              <a:rPr lang="he-IL" sz="3200" dirty="0"/>
              <a:t>חבר יכול היה להגיש רעיונות </a:t>
            </a:r>
            <a:r>
              <a:rPr lang="he-IL" sz="3200" dirty="0" smtClean="0"/>
              <a:t>לשילוב</a:t>
            </a:r>
            <a:endParaRPr lang="he-IL" sz="3200" dirty="0"/>
          </a:p>
        </p:txBody>
      </p:sp>
      <p:sp>
        <p:nvSpPr>
          <p:cNvPr id="7" name="Rectangle 1"/>
          <p:cNvSpPr>
            <a:spLocks noChangeArrowheads="1"/>
          </p:cNvSpPr>
          <p:nvPr/>
        </p:nvSpPr>
        <p:spPr bwMode="auto">
          <a:xfrm rot="10800000" flipV="1">
            <a:off x="4617718" y="3232271"/>
            <a:ext cx="64091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Char char="•"/>
              <a:tabLst/>
            </a:pPr>
            <a:r>
              <a:rPr kumimoji="0" lang="he-IL" altLang="he-IL"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הוגשו למעלה מ-500 רעיונות</a:t>
            </a:r>
            <a:r>
              <a:rPr kumimoji="0" lang="he-IL" altLang="he-IL" sz="2800" b="0" i="0" u="none" strike="noStrike" cap="none" normalizeH="0" baseline="0" dirty="0" smtClean="0">
                <a:ln>
                  <a:noFill/>
                </a:ln>
                <a:solidFill>
                  <a:schemeClr val="tx1"/>
                </a:solidFill>
                <a:effectLst/>
                <a:latin typeface="Arial" panose="020B0604020202020204" pitchFamily="34" charset="0"/>
              </a:rPr>
              <a:t>. </a:t>
            </a:r>
            <a:r>
              <a:rPr kumimoji="0" lang="he-IL" altLang="he-IL" sz="2800" b="0" i="0" u="none" strike="noStrike" cap="none" normalizeH="0" baseline="0" dirty="0" smtClean="0">
                <a:ln>
                  <a:noFill/>
                </a:ln>
                <a:solidFill>
                  <a:schemeClr val="tx1"/>
                </a:solidFill>
                <a:effectLst/>
                <a:latin typeface="Arial" panose="020B0604020202020204" pitchFamily="34" charset="0"/>
              </a:rPr>
              <a:t>כאשר </a:t>
            </a:r>
            <a:r>
              <a:rPr kumimoji="0" lang="he-IL" altLang="he-IL"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רעיונות </a:t>
            </a:r>
            <a:r>
              <a:rPr kumimoji="0" lang="he-IL" altLang="he-IL"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דומים שולבו יחד</a:t>
            </a:r>
            <a:r>
              <a:rPr kumimoji="0" lang="he-IL" altLang="he-IL" sz="2800" b="0" i="0" u="none" strike="noStrike" cap="none" normalizeH="0" baseline="0" dirty="0" smtClean="0">
                <a:ln>
                  <a:noFill/>
                </a:ln>
                <a:solidFill>
                  <a:schemeClr val="tx1"/>
                </a:solidFill>
                <a:effectLst/>
                <a:latin typeface="Arial" panose="020B0604020202020204" pitchFamily="34" charset="0"/>
              </a:rPr>
              <a:t>.</a:t>
            </a:r>
            <a:endParaRPr kumimoji="0" lang="he-IL" altLang="he-IL"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2359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a:extLst>
              <a:ext uri="{FF2B5EF4-FFF2-40B4-BE49-F238E27FC236}">
                <a16:creationId xmlns:a16="http://schemas.microsoft.com/office/drawing/2014/main" id="{88850CB0-1606-5955-C99C-A3E5BEFF5A11}"/>
              </a:ext>
            </a:extLst>
          </p:cNvPr>
          <p:cNvSpPr/>
          <p:nvPr/>
        </p:nvSpPr>
        <p:spPr>
          <a:xfrm>
            <a:off x="6235700" y="190500"/>
            <a:ext cx="4000500" cy="2438400"/>
          </a:xfrm>
          <a:prstGeom prst="wedgeRectCallout">
            <a:avLst/>
          </a:prstGeom>
          <a:solidFill>
            <a:schemeClr val="bg1"/>
          </a:solidFill>
          <a:ln w="3175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a:extLst>
              <a:ext uri="{FF2B5EF4-FFF2-40B4-BE49-F238E27FC236}">
                <a16:creationId xmlns:a16="http://schemas.microsoft.com/office/drawing/2014/main" id="{7A2BE27A-8ECB-63F0-24D3-08B9BF8C77EC}"/>
              </a:ext>
            </a:extLst>
          </p:cNvPr>
          <p:cNvSpPr/>
          <p:nvPr/>
        </p:nvSpPr>
        <p:spPr>
          <a:xfrm flipH="1">
            <a:off x="508000" y="304800"/>
            <a:ext cx="4191000" cy="2070100"/>
          </a:xfrm>
          <a:prstGeom prst="wedgeRectCallout">
            <a:avLst/>
          </a:prstGeom>
          <a:solidFill>
            <a:schemeClr val="bg1"/>
          </a:solidFill>
          <a:ln w="3175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165B3CC7-6FF3-F016-10B6-60751818AE94}"/>
              </a:ext>
            </a:extLst>
          </p:cNvPr>
          <p:cNvSpPr txBox="1">
            <a:spLocks/>
          </p:cNvSpPr>
          <p:nvPr/>
        </p:nvSpPr>
        <p:spPr>
          <a:xfrm>
            <a:off x="533400" y="571501"/>
            <a:ext cx="4254500" cy="1816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4600" dirty="0" smtClean="0">
                <a:solidFill>
                  <a:srgbClr val="572528"/>
                </a:solidFill>
              </a:rPr>
              <a:t>כיצד ניתן לעשות טוב יותר?</a:t>
            </a:r>
            <a:endParaRPr lang="en-US" sz="4600" dirty="0">
              <a:solidFill>
                <a:srgbClr val="572528"/>
              </a:solidFill>
            </a:endParaRPr>
          </a:p>
        </p:txBody>
      </p:sp>
      <p:sp>
        <p:nvSpPr>
          <p:cNvPr id="5" name="Text Placeholder 2">
            <a:extLst>
              <a:ext uri="{FF2B5EF4-FFF2-40B4-BE49-F238E27FC236}">
                <a16:creationId xmlns:a16="http://schemas.microsoft.com/office/drawing/2014/main" id="{2B855F39-F8BC-D897-9A17-FE835897681C}"/>
              </a:ext>
            </a:extLst>
          </p:cNvPr>
          <p:cNvSpPr txBox="1">
            <a:spLocks/>
          </p:cNvSpPr>
          <p:nvPr/>
        </p:nvSpPr>
        <p:spPr>
          <a:xfrm>
            <a:off x="6426200" y="498763"/>
            <a:ext cx="3482571" cy="1761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4600" dirty="0" smtClean="0">
                <a:solidFill>
                  <a:srgbClr val="572528"/>
                </a:solidFill>
              </a:rPr>
              <a:t>אני לא יודע עדיין אבל יחד נבין !</a:t>
            </a:r>
            <a:endParaRPr lang="en-US" sz="4600" dirty="0">
              <a:solidFill>
                <a:srgbClr val="572528"/>
              </a:solidFill>
            </a:endParaRPr>
          </a:p>
        </p:txBody>
      </p:sp>
      <p:pic>
        <p:nvPicPr>
          <p:cNvPr id="6" name="Picture 5" descr="A person and person holding a phone and a cup&#10;&#10;Description automatically generated">
            <a:extLst>
              <a:ext uri="{FF2B5EF4-FFF2-40B4-BE49-F238E27FC236}">
                <a16:creationId xmlns:a16="http://schemas.microsoft.com/office/drawing/2014/main" id="{78DA2395-5FC2-0BC0-7983-066132170335}"/>
              </a:ext>
            </a:extLst>
          </p:cNvPr>
          <p:cNvPicPr>
            <a:picLocks noChangeAspect="1"/>
          </p:cNvPicPr>
          <p:nvPr/>
        </p:nvPicPr>
        <p:blipFill>
          <a:blip r:embed="rId3"/>
          <a:stretch>
            <a:fillRect/>
          </a:stretch>
        </p:blipFill>
        <p:spPr>
          <a:xfrm>
            <a:off x="1949450" y="2489200"/>
            <a:ext cx="7658100" cy="4368800"/>
          </a:xfrm>
          <a:prstGeom prst="rect">
            <a:avLst/>
          </a:prstGeom>
        </p:spPr>
      </p:pic>
      <p:sp>
        <p:nvSpPr>
          <p:cNvPr id="7" name="TextBox 6">
            <a:extLst>
              <a:ext uri="{FF2B5EF4-FFF2-40B4-BE49-F238E27FC236}">
                <a16:creationId xmlns:a16="http://schemas.microsoft.com/office/drawing/2014/main" id="{D208BB80-D760-C429-87A9-7DBE3E8088EA}"/>
              </a:ext>
            </a:extLst>
          </p:cNvPr>
          <p:cNvSpPr txBox="1"/>
          <p:nvPr/>
        </p:nvSpPr>
        <p:spPr>
          <a:xfrm>
            <a:off x="201751" y="5080545"/>
            <a:ext cx="2025571" cy="733534"/>
          </a:xfrm>
          <a:prstGeom prst="rect">
            <a:avLst/>
          </a:prstGeom>
          <a:noFill/>
        </p:spPr>
        <p:txBody>
          <a:bodyPr wrap="square" rtlCol="0">
            <a:spAutoFit/>
          </a:bodyPr>
          <a:lstStyle/>
          <a:p>
            <a:pPr algn="ctr">
              <a:lnSpc>
                <a:spcPts val="5000"/>
              </a:lnSpc>
              <a:spcBef>
                <a:spcPts val="1200"/>
              </a:spcBef>
              <a:spcAft>
                <a:spcPts val="1200"/>
              </a:spcAft>
            </a:pPr>
            <a:r>
              <a:rPr lang="he-IL" sz="5000" b="1" dirty="0" smtClean="0">
                <a:solidFill>
                  <a:srgbClr val="DB212E"/>
                </a:solidFill>
                <a:latin typeface="Bahnschrift Condensed" panose="020B0502040204020203" pitchFamily="34" charset="0"/>
              </a:rPr>
              <a:t>הסקר</a:t>
            </a:r>
            <a:endParaRPr lang="en-US" sz="5000" b="1" dirty="0">
              <a:solidFill>
                <a:srgbClr val="DB212E"/>
              </a:solidFill>
              <a:latin typeface="Bahnschrift Condensed" panose="020B0502040204020203" pitchFamily="34" charset="0"/>
            </a:endParaRPr>
          </a:p>
        </p:txBody>
      </p:sp>
      <p:sp>
        <p:nvSpPr>
          <p:cNvPr id="8" name="TextBox 7">
            <a:extLst>
              <a:ext uri="{FF2B5EF4-FFF2-40B4-BE49-F238E27FC236}">
                <a16:creationId xmlns:a16="http://schemas.microsoft.com/office/drawing/2014/main" id="{1C1B427E-5829-82BD-F61C-BA689EF087F4}"/>
              </a:ext>
            </a:extLst>
          </p:cNvPr>
          <p:cNvSpPr txBox="1"/>
          <p:nvPr/>
        </p:nvSpPr>
        <p:spPr>
          <a:xfrm>
            <a:off x="8794865" y="3368714"/>
            <a:ext cx="3491345" cy="2907847"/>
          </a:xfrm>
          <a:prstGeom prst="rect">
            <a:avLst/>
          </a:prstGeom>
          <a:noFill/>
        </p:spPr>
        <p:txBody>
          <a:bodyPr wrap="square" rtlCol="0">
            <a:spAutoFit/>
          </a:bodyPr>
          <a:lstStyle/>
          <a:p>
            <a:pPr algn="ctr">
              <a:lnSpc>
                <a:spcPts val="5000"/>
              </a:lnSpc>
              <a:spcBef>
                <a:spcPts val="1200"/>
              </a:spcBef>
              <a:spcAft>
                <a:spcPts val="1200"/>
              </a:spcAft>
            </a:pPr>
            <a:r>
              <a:rPr lang="he-IL" sz="3600" b="1" dirty="0" smtClean="0">
                <a:solidFill>
                  <a:srgbClr val="DB212E"/>
                </a:solidFill>
                <a:latin typeface="Bahnschrift Condensed" panose="020B0502040204020203" pitchFamily="34" charset="0"/>
              </a:rPr>
              <a:t>התכנית </a:t>
            </a:r>
            <a:r>
              <a:rPr lang="he-IL" sz="3600" b="1" dirty="0" smtClean="0">
                <a:solidFill>
                  <a:srgbClr val="DB212E"/>
                </a:solidFill>
                <a:latin typeface="Bahnschrift Condensed" panose="020B0502040204020203" pitchFamily="34" charset="0"/>
              </a:rPr>
              <a:t>האסטרטגית</a:t>
            </a:r>
            <a:r>
              <a:rPr lang="en-US" sz="3600" b="1" dirty="0" smtClean="0">
                <a:solidFill>
                  <a:srgbClr val="DB212E"/>
                </a:solidFill>
                <a:latin typeface="Bahnschrift Condensed" panose="020B0502040204020203" pitchFamily="34" charset="0"/>
              </a:rPr>
              <a:t/>
            </a:r>
            <a:br>
              <a:rPr lang="en-US" sz="3600" b="1" dirty="0" smtClean="0">
                <a:solidFill>
                  <a:srgbClr val="DB212E"/>
                </a:solidFill>
                <a:latin typeface="Bahnschrift Condensed" panose="020B0502040204020203" pitchFamily="34" charset="0"/>
              </a:rPr>
            </a:br>
            <a:r>
              <a:rPr lang="he-IL" sz="3600" b="1" dirty="0" smtClean="0">
                <a:solidFill>
                  <a:srgbClr val="DB212E"/>
                </a:solidFill>
                <a:latin typeface="Bahnschrift Condensed" panose="020B0502040204020203" pitchFamily="34" charset="0"/>
              </a:rPr>
              <a:t>שכוללת </a:t>
            </a:r>
          </a:p>
          <a:p>
            <a:pPr algn="ctr">
              <a:lnSpc>
                <a:spcPts val="5000"/>
              </a:lnSpc>
              <a:spcBef>
                <a:spcPts val="1200"/>
              </a:spcBef>
              <a:spcAft>
                <a:spcPts val="1200"/>
              </a:spcAft>
            </a:pPr>
            <a:r>
              <a:rPr lang="he-IL" sz="3600" b="1" dirty="0" smtClean="0">
                <a:solidFill>
                  <a:srgbClr val="DB212E"/>
                </a:solidFill>
                <a:latin typeface="Bahnschrift Condensed" panose="020B0502040204020203" pitchFamily="34" charset="0"/>
              </a:rPr>
              <a:t>את תוצאות הסקר</a:t>
            </a:r>
            <a:endParaRPr lang="en-US" sz="3600" b="1" dirty="0">
              <a:solidFill>
                <a:srgbClr val="DB212E"/>
              </a:solidFill>
              <a:latin typeface="Bahnschrift Condensed" panose="020B0502040204020203" pitchFamily="34" charset="0"/>
            </a:endParaRPr>
          </a:p>
        </p:txBody>
      </p:sp>
    </p:spTree>
    <p:extLst>
      <p:ext uri="{BB962C8B-B14F-4D97-AF65-F5344CB8AC3E}">
        <p14:creationId xmlns:p14="http://schemas.microsoft.com/office/powerpoint/2010/main" val="408001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D5D30-048C-E7B1-06EE-8A5B573B2F0E}"/>
              </a:ext>
            </a:extLst>
          </p:cNvPr>
          <p:cNvSpPr txBox="1">
            <a:spLocks/>
          </p:cNvSpPr>
          <p:nvPr/>
        </p:nvSpPr>
        <p:spPr>
          <a:xfrm>
            <a:off x="17045" y="224741"/>
            <a:ext cx="12174955" cy="1197659"/>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he-IL" sz="6000" dirty="0" smtClean="0">
                <a:solidFill>
                  <a:srgbClr val="F16737"/>
                </a:solidFill>
              </a:rPr>
              <a:t>בבקשה מלאו את הסקר ב- </a:t>
            </a:r>
          </a:p>
          <a:p>
            <a:pPr algn="ctr"/>
            <a:r>
              <a:rPr lang="en-US" sz="6000" dirty="0" smtClean="0">
                <a:solidFill>
                  <a:srgbClr val="F16737"/>
                </a:solidFill>
              </a:rPr>
              <a:t>na.org/survey</a:t>
            </a:r>
            <a:endParaRPr lang="en-US" sz="6000" dirty="0">
              <a:solidFill>
                <a:srgbClr val="F16737"/>
              </a:solidFill>
            </a:endParaRPr>
          </a:p>
        </p:txBody>
      </p:sp>
      <p:sp>
        <p:nvSpPr>
          <p:cNvPr id="6" name="Subtitle 2">
            <a:extLst>
              <a:ext uri="{FF2B5EF4-FFF2-40B4-BE49-F238E27FC236}">
                <a16:creationId xmlns:a16="http://schemas.microsoft.com/office/drawing/2014/main" id="{B0D4AB4B-EA74-2A6C-C764-9A716618A0BE}"/>
              </a:ext>
            </a:extLst>
          </p:cNvPr>
          <p:cNvSpPr txBox="1">
            <a:spLocks/>
          </p:cNvSpPr>
          <p:nvPr/>
        </p:nvSpPr>
        <p:spPr>
          <a:xfrm>
            <a:off x="1198145" y="2173368"/>
            <a:ext cx="9609555" cy="2309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he-IL" sz="3200" dirty="0" smtClean="0">
                <a:solidFill>
                  <a:schemeClr val="tx2">
                    <a:lumMod val="60000"/>
                    <a:lumOff val="40000"/>
                  </a:schemeClr>
                </a:solidFill>
              </a:rPr>
              <a:t>בחרו 2 בכל קטגוריה</a:t>
            </a:r>
            <a:endParaRPr lang="en-US" sz="3200" dirty="0">
              <a:solidFill>
                <a:schemeClr val="tx2">
                  <a:lumMod val="60000"/>
                  <a:lumOff val="40000"/>
                </a:schemeClr>
              </a:solidFill>
            </a:endParaRPr>
          </a:p>
          <a:p>
            <a:pPr marL="457200" indent="-457200"/>
            <a:endParaRPr lang="en-US" sz="3200" dirty="0">
              <a:solidFill>
                <a:schemeClr val="tx2">
                  <a:lumMod val="60000"/>
                  <a:lumOff val="40000"/>
                </a:schemeClr>
              </a:solidFill>
            </a:endParaRPr>
          </a:p>
        </p:txBody>
      </p:sp>
      <p:sp>
        <p:nvSpPr>
          <p:cNvPr id="7" name="Title 1">
            <a:extLst>
              <a:ext uri="{FF2B5EF4-FFF2-40B4-BE49-F238E27FC236}">
                <a16:creationId xmlns:a16="http://schemas.microsoft.com/office/drawing/2014/main" id="{AF1C4FEE-A497-4F78-66E9-95BC0B4C5732}"/>
              </a:ext>
            </a:extLst>
          </p:cNvPr>
          <p:cNvSpPr txBox="1">
            <a:spLocks/>
          </p:cNvSpPr>
          <p:nvPr/>
        </p:nvSpPr>
        <p:spPr>
          <a:xfrm>
            <a:off x="444500" y="4237941"/>
            <a:ext cx="11633200" cy="119765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i="0" kern="1200">
                <a:solidFill>
                  <a:srgbClr val="F16737"/>
                </a:solidFill>
                <a:latin typeface="Century Gothic" panose="020B0502020202020204" pitchFamily="34" charset="0"/>
                <a:ea typeface="+mj-ea"/>
                <a:cs typeface="+mj-cs"/>
              </a:defRPr>
            </a:lvl1pPr>
          </a:lstStyle>
          <a:p>
            <a:pPr algn="ctr"/>
            <a:r>
              <a:rPr lang="he-IL" sz="4500" dirty="0" smtClean="0">
                <a:solidFill>
                  <a:srgbClr val="572528"/>
                </a:solidFill>
              </a:rPr>
              <a:t>קחו בשיקול מה יעזור </a:t>
            </a:r>
            <a:r>
              <a:rPr lang="he-IL" sz="4500" dirty="0" err="1" smtClean="0">
                <a:solidFill>
                  <a:srgbClr val="572528"/>
                </a:solidFill>
              </a:rPr>
              <a:t>לאנ</a:t>
            </a:r>
            <a:r>
              <a:rPr lang="he-IL" sz="4500" dirty="0" smtClean="0">
                <a:solidFill>
                  <a:srgbClr val="572528"/>
                </a:solidFill>
              </a:rPr>
              <a:t>-איי ככלל</a:t>
            </a:r>
            <a:endParaRPr lang="en-US" sz="4500" dirty="0">
              <a:solidFill>
                <a:srgbClr val="572528"/>
              </a:solidFill>
            </a:endParaRPr>
          </a:p>
          <a:p>
            <a:pPr algn="ctr">
              <a:spcBef>
                <a:spcPts val="1200"/>
              </a:spcBef>
            </a:pPr>
            <a:r>
              <a:rPr lang="he-IL" sz="3500" i="1" dirty="0" smtClean="0">
                <a:solidFill>
                  <a:srgbClr val="572528"/>
                </a:solidFill>
              </a:rPr>
              <a:t>לעיתים זה אומר לקחת בחשבון </a:t>
            </a:r>
            <a:r>
              <a:rPr lang="he-IL" sz="3500" i="1" dirty="0" err="1" smtClean="0">
                <a:solidFill>
                  <a:srgbClr val="572528"/>
                </a:solidFill>
              </a:rPr>
              <a:t>חברותות</a:t>
            </a:r>
            <a:r>
              <a:rPr lang="he-IL" sz="3500" i="1" dirty="0" smtClean="0">
                <a:solidFill>
                  <a:srgbClr val="572528"/>
                </a:solidFill>
              </a:rPr>
              <a:t> באינן מקבלות שירותים ומסר</a:t>
            </a:r>
            <a:endParaRPr lang="en-US" sz="3500" i="1" dirty="0">
              <a:solidFill>
                <a:srgbClr val="572528"/>
              </a:solidFill>
            </a:endParaRPr>
          </a:p>
        </p:txBody>
      </p:sp>
    </p:spTree>
    <p:extLst>
      <p:ext uri="{BB962C8B-B14F-4D97-AF65-F5344CB8AC3E}">
        <p14:creationId xmlns:p14="http://schemas.microsoft.com/office/powerpoint/2010/main" val="79252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437480"/>
            <a:ext cx="11678290"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endParaRPr lang="en-US" sz="3600" b="1" dirty="0">
              <a:solidFill>
                <a:srgbClr val="572528"/>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2178938"/>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6D1B76C0-456B-2F40-9E75-0DF4DC7843F0}"/>
              </a:ext>
            </a:extLst>
          </p:cNvPr>
          <p:cNvSpPr/>
          <p:nvPr/>
        </p:nvSpPr>
        <p:spPr>
          <a:xfrm>
            <a:off x="9942650" y="5057606"/>
            <a:ext cx="2025572"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TextBox 5">
            <a:extLst>
              <a:ext uri="{FF2B5EF4-FFF2-40B4-BE49-F238E27FC236}">
                <a16:creationId xmlns:a16="http://schemas.microsoft.com/office/drawing/2014/main" id="{4FF08607-E857-9B76-6DD2-9DB6C869FE22}"/>
              </a:ext>
            </a:extLst>
          </p:cNvPr>
          <p:cNvSpPr txBox="1"/>
          <p:nvPr/>
        </p:nvSpPr>
        <p:spPr>
          <a:xfrm>
            <a:off x="9942651" y="5232945"/>
            <a:ext cx="2025571" cy="615553"/>
          </a:xfrm>
          <a:prstGeom prst="rect">
            <a:avLst/>
          </a:prstGeom>
          <a:noFill/>
        </p:spPr>
        <p:txBody>
          <a:bodyPr wrap="square" rtlCol="0">
            <a:spAutoFit/>
          </a:bodyPr>
          <a:lstStyle/>
          <a:p>
            <a:pPr algn="ctr">
              <a:spcBef>
                <a:spcPts val="1200"/>
              </a:spcBef>
              <a:spcAft>
                <a:spcPts val="1200"/>
              </a:spcAft>
            </a:pPr>
            <a:r>
              <a:rPr lang="he-IL" sz="3400" dirty="0" smtClean="0">
                <a:solidFill>
                  <a:schemeClr val="accent2">
                    <a:lumMod val="75000"/>
                  </a:schemeClr>
                </a:solidFill>
                <a:latin typeface="Bahnschrift Condensed" panose="020B0502040204020203" pitchFamily="34" charset="0"/>
              </a:rPr>
              <a:t>שאלות ?</a:t>
            </a:r>
            <a:endParaRPr lang="en-US" sz="3400" dirty="0">
              <a:solidFill>
                <a:schemeClr val="accent2">
                  <a:lumMod val="75000"/>
                </a:schemeClr>
              </a:solidFill>
              <a:latin typeface="Bahnschrift Condensed" panose="020B0502040204020203" pitchFamily="34" charset="0"/>
            </a:endParaRPr>
          </a:p>
        </p:txBody>
      </p:sp>
      <p:sp>
        <p:nvSpPr>
          <p:cNvPr id="8" name="מלבן 7"/>
          <p:cNvSpPr/>
          <p:nvPr/>
        </p:nvSpPr>
        <p:spPr>
          <a:xfrm>
            <a:off x="3934991" y="437480"/>
            <a:ext cx="5876273" cy="1248034"/>
          </a:xfrm>
          <a:prstGeom prst="rect">
            <a:avLst/>
          </a:prstGeom>
        </p:spPr>
        <p:txBody>
          <a:bodyPr wrap="square">
            <a:spAutoFit/>
          </a:bodyPr>
          <a:lstStyle/>
          <a:p>
            <a:pPr algn="r" rtl="1">
              <a:lnSpc>
                <a:spcPct val="107000"/>
              </a:lnSpc>
              <a:spcAft>
                <a:spcPts val="800"/>
              </a:spcAft>
            </a:pPr>
            <a:r>
              <a:rPr lang="he-IL" sz="3600" b="1" dirty="0">
                <a:latin typeface="Calibri" panose="020F0502020204030204" pitchFamily="34" charset="0"/>
                <a:ea typeface="Calibri" panose="020F0502020204030204" pitchFamily="34" charset="0"/>
                <a:cs typeface="Arial" panose="020B0604020202020204" pitchFamily="34" charset="0"/>
              </a:rPr>
              <a:t>הצעה 1: אישור חוברת מידע מתוקנת מס' 21</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pic>
        <p:nvPicPr>
          <p:cNvPr id="10" name="תמונה 9"/>
          <p:cNvPicPr>
            <a:picLocks noChangeAspect="1"/>
          </p:cNvPicPr>
          <p:nvPr/>
        </p:nvPicPr>
        <p:blipFill>
          <a:blip r:embed="rId3"/>
          <a:stretch>
            <a:fillRect/>
          </a:stretch>
        </p:blipFill>
        <p:spPr>
          <a:xfrm>
            <a:off x="1383413" y="2671571"/>
            <a:ext cx="8310316" cy="3012537"/>
          </a:xfrm>
          <a:prstGeom prst="rect">
            <a:avLst/>
          </a:prstGeom>
        </p:spPr>
      </p:pic>
    </p:spTree>
    <p:extLst>
      <p:ext uri="{BB962C8B-B14F-4D97-AF65-F5344CB8AC3E}">
        <p14:creationId xmlns:p14="http://schemas.microsoft.com/office/powerpoint/2010/main" val="366884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D4AB4B-EA74-2A6C-C764-9A716618A0BE}"/>
              </a:ext>
            </a:extLst>
          </p:cNvPr>
          <p:cNvSpPr txBox="1">
            <a:spLocks/>
          </p:cNvSpPr>
          <p:nvPr/>
        </p:nvSpPr>
        <p:spPr>
          <a:xfrm>
            <a:off x="288645" y="1147081"/>
            <a:ext cx="10602409" cy="1969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4000" b="0" dirty="0" smtClean="0">
                <a:solidFill>
                  <a:srgbClr val="572528"/>
                </a:solidFill>
              </a:rPr>
              <a:t>. </a:t>
            </a:r>
            <a:endParaRPr lang="en-US" sz="4000" b="0" dirty="0">
              <a:solidFill>
                <a:srgbClr val="572528"/>
              </a:solidFill>
            </a:endParaRPr>
          </a:p>
        </p:txBody>
      </p:sp>
      <p:pic>
        <p:nvPicPr>
          <p:cNvPr id="10" name="Picture 9" descr="A close-up of a chair&#10;&#10;Description automatically generated">
            <a:extLst>
              <a:ext uri="{FF2B5EF4-FFF2-40B4-BE49-F238E27FC236}">
                <a16:creationId xmlns:a16="http://schemas.microsoft.com/office/drawing/2014/main" id="{55F00BF6-CA2D-3743-D2B1-FFD3B6D66BD1}"/>
              </a:ext>
            </a:extLst>
          </p:cNvPr>
          <p:cNvPicPr>
            <a:picLocks noChangeAspect="1"/>
          </p:cNvPicPr>
          <p:nvPr/>
        </p:nvPicPr>
        <p:blipFill>
          <a:blip r:embed="rId3"/>
          <a:stretch>
            <a:fillRect/>
          </a:stretch>
        </p:blipFill>
        <p:spPr>
          <a:xfrm>
            <a:off x="6146158" y="3367638"/>
            <a:ext cx="5865560" cy="3299378"/>
          </a:xfrm>
          <a:prstGeom prst="rect">
            <a:avLst/>
          </a:prstGeom>
        </p:spPr>
      </p:pic>
      <p:sp>
        <p:nvSpPr>
          <p:cNvPr id="2" name="Title 1">
            <a:extLst>
              <a:ext uri="{FF2B5EF4-FFF2-40B4-BE49-F238E27FC236}">
                <a16:creationId xmlns:a16="http://schemas.microsoft.com/office/drawing/2014/main" id="{64F8244E-F349-C994-F3E6-B3F1DC696F46}"/>
              </a:ext>
            </a:extLst>
          </p:cNvPr>
          <p:cNvSpPr txBox="1">
            <a:spLocks/>
          </p:cNvSpPr>
          <p:nvPr/>
        </p:nvSpPr>
        <p:spPr>
          <a:xfrm>
            <a:off x="137160" y="9144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he-IL" sz="5000" dirty="0" smtClean="0">
                <a:solidFill>
                  <a:srgbClr val="572528"/>
                </a:solidFill>
              </a:rPr>
              <a:t>ספרות החלמה</a:t>
            </a:r>
            <a:endParaRPr lang="en-US" sz="5000" dirty="0">
              <a:solidFill>
                <a:srgbClr val="572528"/>
              </a:solidFill>
            </a:endParaRPr>
          </a:p>
        </p:txBody>
      </p:sp>
    </p:spTree>
    <p:extLst>
      <p:ext uri="{BB962C8B-B14F-4D97-AF65-F5344CB8AC3E}">
        <p14:creationId xmlns:p14="http://schemas.microsoft.com/office/powerpoint/2010/main" val="3986256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C1F6F61-FEEC-2F3C-D115-B7E0CBA10E4C}"/>
              </a:ext>
            </a:extLst>
          </p:cNvPr>
          <p:cNvGraphicFramePr>
            <a:graphicFrameLocks noGrp="1"/>
          </p:cNvGraphicFramePr>
          <p:nvPr>
            <p:extLst>
              <p:ext uri="{D42A27DB-BD31-4B8C-83A1-F6EECF244321}">
                <p14:modId xmlns:p14="http://schemas.microsoft.com/office/powerpoint/2010/main" val="2128310611"/>
              </p:ext>
            </p:extLst>
          </p:nvPr>
        </p:nvGraphicFramePr>
        <p:xfrm>
          <a:off x="149630" y="691331"/>
          <a:ext cx="9700951" cy="6338818"/>
        </p:xfrm>
        <a:graphic>
          <a:graphicData uri="http://schemas.openxmlformats.org/drawingml/2006/table">
            <a:tbl>
              <a:tblPr>
                <a:tableStyleId>{616DA210-FB5B-4158-B5E0-FEB733F419BA}</a:tableStyleId>
              </a:tblPr>
              <a:tblGrid>
                <a:gridCol w="95529">
                  <a:extLst>
                    <a:ext uri="{9D8B030D-6E8A-4147-A177-3AD203B41FA5}">
                      <a16:colId xmlns:a16="http://schemas.microsoft.com/office/drawing/2014/main" val="2466881144"/>
                    </a:ext>
                  </a:extLst>
                </a:gridCol>
                <a:gridCol w="1114147">
                  <a:extLst>
                    <a:ext uri="{9D8B030D-6E8A-4147-A177-3AD203B41FA5}">
                      <a16:colId xmlns:a16="http://schemas.microsoft.com/office/drawing/2014/main" val="2837925634"/>
                    </a:ext>
                  </a:extLst>
                </a:gridCol>
                <a:gridCol w="3598267">
                  <a:extLst>
                    <a:ext uri="{9D8B030D-6E8A-4147-A177-3AD203B41FA5}">
                      <a16:colId xmlns:a16="http://schemas.microsoft.com/office/drawing/2014/main" val="3659016778"/>
                    </a:ext>
                  </a:extLst>
                </a:gridCol>
                <a:gridCol w="4893008">
                  <a:extLst>
                    <a:ext uri="{9D8B030D-6E8A-4147-A177-3AD203B41FA5}">
                      <a16:colId xmlns:a16="http://schemas.microsoft.com/office/drawing/2014/main" val="1285921318"/>
                    </a:ext>
                  </a:extLst>
                </a:gridCol>
              </a:tblGrid>
              <a:tr h="521882">
                <a:tc>
                  <a:txBody>
                    <a:bodyPr/>
                    <a:lstStyle/>
                    <a:p>
                      <a:pPr marL="0" marR="0" algn="l" rtl="0" fontAlgn="auto">
                        <a:lnSpc>
                          <a:spcPct val="120000"/>
                        </a:lnSpc>
                        <a:spcBef>
                          <a:spcPts val="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marL="0" marR="0" algn="ctr">
                        <a:lnSpc>
                          <a:spcPts val="140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pPr marL="0" marR="0" algn="ctr">
                        <a:lnSpc>
                          <a:spcPts val="140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pPr marL="0" marR="0" algn="ctr">
                        <a:lnSpc>
                          <a:spcPts val="140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extLst>
                  <a:ext uri="{0D108BD9-81ED-4DB2-BD59-A6C34878D82A}">
                    <a16:rowId xmlns:a16="http://schemas.microsoft.com/office/drawing/2014/main" val="4215670104"/>
                  </a:ext>
                </a:extLst>
              </a:tr>
              <a:tr h="662548">
                <a:tc>
                  <a:txBody>
                    <a:bodyPr/>
                    <a:lstStyle/>
                    <a:p>
                      <a:pPr marL="0" marR="0" algn="just">
                        <a:lnSpc>
                          <a:spcPts val="2680"/>
                        </a:lnSpc>
                        <a:spcBef>
                          <a:spcPts val="400"/>
                        </a:spcBef>
                        <a:spcAft>
                          <a:spcPts val="0"/>
                        </a:spcAft>
                      </a:pPr>
                      <a:endParaRPr lang="en-US" sz="24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r>
                        <a:rPr lang="he-IL" sz="1600" dirty="0"/>
                        <a:t>מספר</a:t>
                      </a:r>
                    </a:p>
                  </a:txBody>
                  <a:tcPr anchor="ctr"/>
                </a:tc>
                <a:tc>
                  <a:txBody>
                    <a:bodyPr/>
                    <a:lstStyle/>
                    <a:p>
                      <a:r>
                        <a:rPr lang="he-IL" sz="1600"/>
                        <a:t>פריט בסקר</a:t>
                      </a:r>
                    </a:p>
                  </a:txBody>
                  <a:tcPr anchor="ctr"/>
                </a:tc>
                <a:tc>
                  <a:txBody>
                    <a:bodyPr/>
                    <a:lstStyle/>
                    <a:p>
                      <a:r>
                        <a:rPr lang="he-IL" sz="1600"/>
                        <a:t>רעיונות כלולים</a:t>
                      </a:r>
                    </a:p>
                  </a:txBody>
                  <a:tcPr anchor="ctr"/>
                </a:tc>
                <a:extLst>
                  <a:ext uri="{0D108BD9-81ED-4DB2-BD59-A6C34878D82A}">
                    <a16:rowId xmlns:a16="http://schemas.microsoft.com/office/drawing/2014/main" val="1397049855"/>
                  </a:ext>
                </a:extLst>
              </a:tr>
              <a:tr h="662548">
                <a:tc>
                  <a:txBody>
                    <a:bodyPr/>
                    <a:lstStyle/>
                    <a:p>
                      <a:pPr marL="0" marR="0" algn="just">
                        <a:lnSpc>
                          <a:spcPts val="268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r>
                        <a:rPr lang="he-IL" sz="1600"/>
                        <a:t>1.</a:t>
                      </a:r>
                    </a:p>
                  </a:txBody>
                  <a:tcPr anchor="ctr"/>
                </a:tc>
                <a:tc>
                  <a:txBody>
                    <a:bodyPr/>
                    <a:lstStyle/>
                    <a:p>
                      <a:r>
                        <a:rPr lang="he-IL" sz="1600"/>
                        <a:t>חוברת חדשה (</a:t>
                      </a:r>
                      <a:r>
                        <a:rPr lang="en-US" sz="1600"/>
                        <a:t>IP/Booklet): </a:t>
                      </a:r>
                      <a:r>
                        <a:rPr lang="he-IL" sz="1600"/>
                        <a:t>התנהגות מפריעה וטורפנית </a:t>
                      </a:r>
                    </a:p>
                  </a:txBody>
                  <a:tcPr anchor="ctr"/>
                </a:tc>
                <a:tc>
                  <a:txBody>
                    <a:bodyPr/>
                    <a:lstStyle/>
                    <a:p>
                      <a:r>
                        <a:rPr lang="he-IL" sz="1600" dirty="0"/>
                        <a:t>זיהוי התנהגות ויצירת סביבה בטוחה.</a:t>
                      </a:r>
                    </a:p>
                  </a:txBody>
                  <a:tcPr anchor="ctr"/>
                </a:tc>
                <a:extLst>
                  <a:ext uri="{0D108BD9-81ED-4DB2-BD59-A6C34878D82A}">
                    <a16:rowId xmlns:a16="http://schemas.microsoft.com/office/drawing/2014/main" val="3222293924"/>
                  </a:ext>
                </a:extLst>
              </a:tr>
              <a:tr h="662548">
                <a:tc>
                  <a:txBody>
                    <a:bodyPr/>
                    <a:lstStyle/>
                    <a:p>
                      <a:pPr marL="0" marR="0" algn="just">
                        <a:lnSpc>
                          <a:spcPts val="268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r>
                        <a:rPr lang="he-IL" sz="1600"/>
                        <a:t>2.</a:t>
                      </a:r>
                    </a:p>
                  </a:txBody>
                  <a:tcPr anchor="ctr"/>
                </a:tc>
                <a:tc>
                  <a:txBody>
                    <a:bodyPr/>
                    <a:lstStyle/>
                    <a:p>
                      <a:r>
                        <a:rPr lang="he-IL" sz="1600"/>
                        <a:t>חוברת חדשה (</a:t>
                      </a:r>
                      <a:r>
                        <a:rPr lang="en-US" sz="1600"/>
                        <a:t>IP/Booklet): </a:t>
                      </a:r>
                      <a:r>
                        <a:rPr lang="he-IL" sz="1600"/>
                        <a:t>החלמה וירטואלית </a:t>
                      </a:r>
                    </a:p>
                  </a:txBody>
                  <a:tcPr anchor="ctr"/>
                </a:tc>
                <a:tc>
                  <a:txBody>
                    <a:bodyPr/>
                    <a:lstStyle/>
                    <a:p>
                      <a:r>
                        <a:rPr lang="he-IL" sz="1600" dirty="0"/>
                        <a:t>להתנקות על המסך, חוברת קבוצתית לפגישות מקוונות, חברות וירטואלית ויסודות שירות, הנחיות להתנהגות בפגישות מקוונות.</a:t>
                      </a:r>
                    </a:p>
                  </a:txBody>
                  <a:tcPr anchor="ctr"/>
                </a:tc>
                <a:extLst>
                  <a:ext uri="{0D108BD9-81ED-4DB2-BD59-A6C34878D82A}">
                    <a16:rowId xmlns:a16="http://schemas.microsoft.com/office/drawing/2014/main" val="393983459"/>
                  </a:ext>
                </a:extLst>
              </a:tr>
              <a:tr h="646090">
                <a:tc>
                  <a:txBody>
                    <a:bodyPr/>
                    <a:lstStyle/>
                    <a:p>
                      <a:pPr marL="0" marR="0" algn="just">
                        <a:lnSpc>
                          <a:spcPts val="268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r>
                        <a:rPr lang="he-IL" sz="1600"/>
                        <a:t>3.</a:t>
                      </a:r>
                    </a:p>
                  </a:txBody>
                  <a:tcPr anchor="ctr"/>
                </a:tc>
                <a:tc>
                  <a:txBody>
                    <a:bodyPr/>
                    <a:lstStyle/>
                    <a:p>
                      <a:r>
                        <a:rPr lang="he-IL" sz="1600"/>
                        <a:t>ספר/חוברת עבודה/מדריך לימוד חדש: 12 עקרונות </a:t>
                      </a:r>
                    </a:p>
                  </a:txBody>
                  <a:tcPr anchor="ctr"/>
                </a:tc>
                <a:tc>
                  <a:txBody>
                    <a:bodyPr/>
                    <a:lstStyle/>
                    <a:p>
                      <a:r>
                        <a:rPr lang="he-IL" sz="1600" dirty="0"/>
                        <a:t>מדריך עבודה/לימוד לעקרונות, עקרונות מנחים לוועדות שירות.</a:t>
                      </a:r>
                    </a:p>
                  </a:txBody>
                  <a:tcPr anchor="ctr"/>
                </a:tc>
                <a:extLst>
                  <a:ext uri="{0D108BD9-81ED-4DB2-BD59-A6C34878D82A}">
                    <a16:rowId xmlns:a16="http://schemas.microsoft.com/office/drawing/2014/main" val="3320576154"/>
                  </a:ext>
                </a:extLst>
              </a:tr>
              <a:tr h="1026291">
                <a:tc>
                  <a:txBody>
                    <a:bodyPr/>
                    <a:lstStyle/>
                    <a:p>
                      <a:pPr marL="0" marR="0" algn="just">
                        <a:lnSpc>
                          <a:spcPts val="268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r>
                        <a:rPr lang="he-IL" sz="1600"/>
                        <a:t>4.</a:t>
                      </a:r>
                    </a:p>
                  </a:txBody>
                  <a:tcPr anchor="ctr"/>
                </a:tc>
                <a:tc>
                  <a:txBody>
                    <a:bodyPr/>
                    <a:lstStyle/>
                    <a:p>
                      <a:r>
                        <a:rPr lang="he-IL" sz="1600"/>
                        <a:t>חוברת חדשה (</a:t>
                      </a:r>
                      <a:r>
                        <a:rPr lang="en-US" sz="1600"/>
                        <a:t>IP/Booklet): DRT/MAT </a:t>
                      </a:r>
                    </a:p>
                  </a:txBody>
                  <a:tcPr anchor="ctr"/>
                </a:tc>
                <a:tc>
                  <a:txBody>
                    <a:bodyPr/>
                    <a:lstStyle/>
                    <a:p>
                      <a:r>
                        <a:rPr lang="he-IL" sz="1600"/>
                        <a:t>עמדה ברורה, הגדרת נקי/הימנעות, מי יכול לשרת, נושא חיצוני, הצלת חיים ועזרה לחברים להכות שורש, ניסיון אישי, יחסי ציבור ו-</a:t>
                      </a:r>
                      <a:r>
                        <a:rPr lang="en-US" sz="1600"/>
                        <a:t>MAT, </a:t>
                      </a:r>
                      <a:r>
                        <a:rPr lang="he-IL" sz="1600"/>
                        <a:t>טיפולים רפואיים אחרים (קנאביס רפואי/פסיכדלים לטיפול).</a:t>
                      </a:r>
                    </a:p>
                  </a:txBody>
                  <a:tcPr anchor="ctr"/>
                </a:tc>
                <a:extLst>
                  <a:ext uri="{0D108BD9-81ED-4DB2-BD59-A6C34878D82A}">
                    <a16:rowId xmlns:a16="http://schemas.microsoft.com/office/drawing/2014/main" val="3693404203"/>
                  </a:ext>
                </a:extLst>
              </a:tr>
              <a:tr h="557129">
                <a:tc>
                  <a:txBody>
                    <a:bodyPr/>
                    <a:lstStyle/>
                    <a:p>
                      <a:pPr marL="0" marR="0" algn="just">
                        <a:lnSpc>
                          <a:spcPts val="268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r>
                        <a:rPr lang="he-IL" sz="1600"/>
                        <a:t>5.</a:t>
                      </a:r>
                    </a:p>
                  </a:txBody>
                  <a:tcPr anchor="ctr"/>
                </a:tc>
                <a:tc>
                  <a:txBody>
                    <a:bodyPr/>
                    <a:lstStyle/>
                    <a:p>
                      <a:r>
                        <a:rPr lang="he-IL" sz="1600"/>
                        <a:t>חוברת חדשה (</a:t>
                      </a:r>
                      <a:r>
                        <a:rPr lang="en-US" sz="1600"/>
                        <a:t>IP/Booklet): </a:t>
                      </a:r>
                      <a:r>
                        <a:rPr lang="he-IL" sz="1600"/>
                        <a:t>נשים בהחלמה </a:t>
                      </a:r>
                    </a:p>
                  </a:txBody>
                  <a:tcPr anchor="ctr"/>
                </a:tc>
                <a:tc>
                  <a:txBody>
                    <a:bodyPr/>
                    <a:lstStyle/>
                    <a:p>
                      <a:r>
                        <a:rPr lang="he-IL" sz="1600"/>
                        <a:t>העברת המסר בקהילות הנשלטות על ידי גברים, נושאים ספציפיים לנשים (כגון אימהות, גיל המעבר), שיתוף ניסיון.</a:t>
                      </a:r>
                    </a:p>
                  </a:txBody>
                  <a:tcPr anchor="ctr"/>
                </a:tc>
                <a:extLst>
                  <a:ext uri="{0D108BD9-81ED-4DB2-BD59-A6C34878D82A}">
                    <a16:rowId xmlns:a16="http://schemas.microsoft.com/office/drawing/2014/main" val="2038912853"/>
                  </a:ext>
                </a:extLst>
              </a:tr>
              <a:tr h="662548">
                <a:tc>
                  <a:txBody>
                    <a:bodyPr/>
                    <a:lstStyle/>
                    <a:p>
                      <a:pPr marL="0" marR="0" algn="just">
                        <a:lnSpc>
                          <a:spcPts val="268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r>
                        <a:rPr lang="he-IL" sz="1600"/>
                        <a:t>6.</a:t>
                      </a:r>
                    </a:p>
                  </a:txBody>
                  <a:tcPr anchor="ctr"/>
                </a:tc>
                <a:tc>
                  <a:txBody>
                    <a:bodyPr/>
                    <a:lstStyle/>
                    <a:p>
                      <a:r>
                        <a:rPr lang="he-IL" sz="1600"/>
                        <a:t>מדריך צעדים חדש: ממוקד לחברים מנוסים יותר </a:t>
                      </a:r>
                    </a:p>
                  </a:txBody>
                  <a:tcPr anchor="ctr"/>
                </a:tc>
                <a:tc>
                  <a:txBody>
                    <a:bodyPr/>
                    <a:lstStyle/>
                    <a:p>
                      <a:endParaRPr lang="he-IL" sz="1600"/>
                    </a:p>
                  </a:txBody>
                  <a:tcPr anchor="ctr"/>
                </a:tc>
                <a:extLst>
                  <a:ext uri="{0D108BD9-81ED-4DB2-BD59-A6C34878D82A}">
                    <a16:rowId xmlns:a16="http://schemas.microsoft.com/office/drawing/2014/main" val="623365598"/>
                  </a:ext>
                </a:extLst>
              </a:tr>
              <a:tr h="705852">
                <a:tc>
                  <a:txBody>
                    <a:bodyPr/>
                    <a:lstStyle/>
                    <a:p>
                      <a:pPr marL="0" marR="0" algn="just">
                        <a:lnSpc>
                          <a:spcPts val="268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r>
                        <a:rPr lang="he-IL" sz="1600" dirty="0" smtClean="0"/>
                        <a:t>7</a:t>
                      </a:r>
                      <a:r>
                        <a:rPr lang="he-IL" sz="1600" dirty="0"/>
                        <a:t>.</a:t>
                      </a:r>
                    </a:p>
                  </a:txBody>
                  <a:tcPr anchor="ctr"/>
                </a:tc>
                <a:tc>
                  <a:txBody>
                    <a:bodyPr/>
                    <a:lstStyle/>
                    <a:p>
                      <a:r>
                        <a:rPr lang="he-IL" sz="1600"/>
                        <a:t>חוברת חדשה (</a:t>
                      </a:r>
                      <a:r>
                        <a:rPr lang="en-US" sz="1600"/>
                        <a:t>IP/Booklet): </a:t>
                      </a:r>
                      <a:r>
                        <a:rPr lang="he-IL" sz="1600"/>
                        <a:t>קבלה של חדשים ועזרה להם להישאר </a:t>
                      </a:r>
                    </a:p>
                  </a:txBody>
                  <a:tcPr anchor="ctr"/>
                </a:tc>
                <a:tc>
                  <a:txBody>
                    <a:bodyPr/>
                    <a:lstStyle/>
                    <a:p>
                      <a:r>
                        <a:rPr lang="he-IL" sz="1600" dirty="0"/>
                        <a:t>מה לעשות כחבר חדש ואיך להתייחס לחבר החדש.</a:t>
                      </a:r>
                    </a:p>
                  </a:txBody>
                  <a:tcPr anchor="ctr"/>
                </a:tc>
                <a:extLst>
                  <a:ext uri="{0D108BD9-81ED-4DB2-BD59-A6C34878D82A}">
                    <a16:rowId xmlns:a16="http://schemas.microsoft.com/office/drawing/2014/main" val="3504380541"/>
                  </a:ext>
                </a:extLst>
              </a:tr>
            </a:tbl>
          </a:graphicData>
        </a:graphic>
      </p:graphicFrame>
      <p:sp>
        <p:nvSpPr>
          <p:cNvPr id="2" name="Title 1">
            <a:extLst>
              <a:ext uri="{FF2B5EF4-FFF2-40B4-BE49-F238E27FC236}">
                <a16:creationId xmlns:a16="http://schemas.microsoft.com/office/drawing/2014/main" id="{001CB6D3-B5F3-1E5C-0BB9-7809915A97D1}"/>
              </a:ext>
            </a:extLst>
          </p:cNvPr>
          <p:cNvSpPr txBox="1">
            <a:spLocks/>
          </p:cNvSpPr>
          <p:nvPr/>
        </p:nvSpPr>
        <p:spPr>
          <a:xfrm>
            <a:off x="0" y="1"/>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he-IL" sz="4000" dirty="0" smtClean="0">
                <a:solidFill>
                  <a:srgbClr val="572528"/>
                </a:solidFill>
              </a:rPr>
              <a:t>ספרות החלמה חדשה </a:t>
            </a:r>
            <a:r>
              <a:rPr lang="he-IL" sz="3200" b="0" dirty="0" smtClean="0">
                <a:solidFill>
                  <a:srgbClr val="572528"/>
                </a:solidFill>
              </a:rPr>
              <a:t>בחר עד 2</a:t>
            </a:r>
            <a:endParaRPr lang="en-US" sz="3200" b="0" dirty="0">
              <a:solidFill>
                <a:srgbClr val="572528"/>
              </a:solidFill>
            </a:endParaRPr>
          </a:p>
        </p:txBody>
      </p:sp>
      <p:sp>
        <p:nvSpPr>
          <p:cNvPr id="3" name="Rounded Rectangle 2">
            <a:extLst>
              <a:ext uri="{FF2B5EF4-FFF2-40B4-BE49-F238E27FC236}">
                <a16:creationId xmlns:a16="http://schemas.microsoft.com/office/drawing/2014/main" id="{52E7C468-CF9D-89DC-474D-2958A1897E01}"/>
              </a:ext>
            </a:extLst>
          </p:cNvPr>
          <p:cNvSpPr/>
          <p:nvPr/>
        </p:nvSpPr>
        <p:spPr>
          <a:xfrm flipV="1">
            <a:off x="11471564" y="6817101"/>
            <a:ext cx="708862" cy="45719"/>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Tree>
    <p:extLst>
      <p:ext uri="{BB962C8B-B14F-4D97-AF65-F5344CB8AC3E}">
        <p14:creationId xmlns:p14="http://schemas.microsoft.com/office/powerpoint/2010/main" val="390280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6D3-B5F3-1E5C-0BB9-7809915A97D1}"/>
              </a:ext>
            </a:extLst>
          </p:cNvPr>
          <p:cNvSpPr txBox="1">
            <a:spLocks/>
          </p:cNvSpPr>
          <p:nvPr/>
        </p:nvSpPr>
        <p:spPr>
          <a:xfrm>
            <a:off x="0" y="1"/>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he-IL" sz="3200" b="0" dirty="0" smtClean="0">
                <a:solidFill>
                  <a:srgbClr val="572528"/>
                </a:solidFill>
              </a:rPr>
              <a:t>עדכון ספרות החלמה ( בחרו עד 2)</a:t>
            </a:r>
            <a:endParaRPr lang="en-US" sz="3200" b="0" dirty="0">
              <a:solidFill>
                <a:srgbClr val="572528"/>
              </a:solidFill>
            </a:endParaRPr>
          </a:p>
        </p:txBody>
      </p:sp>
      <p:sp>
        <p:nvSpPr>
          <p:cNvPr id="3" name="Rounded Rectangle 2">
            <a:extLst>
              <a:ext uri="{FF2B5EF4-FFF2-40B4-BE49-F238E27FC236}">
                <a16:creationId xmlns:a16="http://schemas.microsoft.com/office/drawing/2014/main" id="{52E7C468-CF9D-89DC-474D-2958A1897E01}"/>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9C1F6F61-FEEC-2F3C-D115-B7E0CBA10E4C}"/>
              </a:ext>
            </a:extLst>
          </p:cNvPr>
          <p:cNvGraphicFramePr>
            <a:graphicFrameLocks noGrp="1"/>
          </p:cNvGraphicFramePr>
          <p:nvPr>
            <p:extLst>
              <p:ext uri="{D42A27DB-BD31-4B8C-83A1-F6EECF244321}">
                <p14:modId xmlns:p14="http://schemas.microsoft.com/office/powerpoint/2010/main" val="2253661673"/>
              </p:ext>
            </p:extLst>
          </p:nvPr>
        </p:nvGraphicFramePr>
        <p:xfrm>
          <a:off x="448887" y="583850"/>
          <a:ext cx="9875521" cy="6085256"/>
        </p:xfrm>
        <a:graphic>
          <a:graphicData uri="http://schemas.openxmlformats.org/drawingml/2006/table">
            <a:tbl>
              <a:tblPr>
                <a:tableStyleId>{616DA210-FB5B-4158-B5E0-FEB733F419BA}</a:tableStyleId>
              </a:tblPr>
              <a:tblGrid>
                <a:gridCol w="599427">
                  <a:extLst>
                    <a:ext uri="{9D8B030D-6E8A-4147-A177-3AD203B41FA5}">
                      <a16:colId xmlns:a16="http://schemas.microsoft.com/office/drawing/2014/main" val="2466881144"/>
                    </a:ext>
                  </a:extLst>
                </a:gridCol>
                <a:gridCol w="4638047">
                  <a:extLst>
                    <a:ext uri="{9D8B030D-6E8A-4147-A177-3AD203B41FA5}">
                      <a16:colId xmlns:a16="http://schemas.microsoft.com/office/drawing/2014/main" val="639104459"/>
                    </a:ext>
                  </a:extLst>
                </a:gridCol>
                <a:gridCol w="4638047">
                  <a:extLst>
                    <a:ext uri="{9D8B030D-6E8A-4147-A177-3AD203B41FA5}">
                      <a16:colId xmlns:a16="http://schemas.microsoft.com/office/drawing/2014/main" val="819830066"/>
                    </a:ext>
                  </a:extLst>
                </a:gridCol>
              </a:tblGrid>
              <a:tr h="442408">
                <a:tc>
                  <a:txBody>
                    <a:bodyPr/>
                    <a:lstStyle/>
                    <a:p>
                      <a:pPr marL="0" marR="0" algn="l" rtl="0" fontAlgn="auto">
                        <a:lnSpc>
                          <a:spcPct val="120000"/>
                        </a:lnSpc>
                        <a:spcBef>
                          <a:spcPts val="0"/>
                        </a:spcBef>
                        <a:spcAft>
                          <a:spcPts val="0"/>
                        </a:spcAft>
                      </a:pPr>
                      <a:endParaRPr lang="en-US" sz="24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400" dirty="0">
                          <a:effectLst/>
                        </a:rPr>
                        <a:t>פריט בסקר</a:t>
                      </a:r>
                      <a:endParaRPr lang="he-IL" sz="1400" dirty="0">
                        <a:solidFill>
                          <a:srgbClr val="1F1F1F"/>
                        </a:solidFill>
                        <a:effectLst/>
                        <a:latin typeface="Google Sans Text"/>
                      </a:endParaRPr>
                    </a:p>
                  </a:txBody>
                  <a:tcPr marL="114300" marR="114300" marT="76200" marB="76200" anchor="ctr"/>
                </a:tc>
                <a:tc>
                  <a:txBody>
                    <a:bodyPr/>
                    <a:lstStyle/>
                    <a:p>
                      <a:pPr rtl="1"/>
                      <a:r>
                        <a:rPr lang="he-IL" sz="1400">
                          <a:effectLst/>
                        </a:rPr>
                        <a:t>רעיונות כלולים</a:t>
                      </a:r>
                      <a:endParaRPr lang="he-IL" sz="14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4215670104"/>
                  </a:ext>
                </a:extLst>
              </a:tr>
              <a:tr h="668518">
                <a:tc>
                  <a:txBody>
                    <a:bodyPr/>
                    <a:lstStyle/>
                    <a:p>
                      <a:pPr marL="0" marR="0" algn="just">
                        <a:lnSpc>
                          <a:spcPts val="2360"/>
                        </a:lnSpc>
                        <a:spcBef>
                          <a:spcPts val="0"/>
                        </a:spcBef>
                        <a:spcAft>
                          <a:spcPts val="0"/>
                        </a:spcAft>
                      </a:pPr>
                      <a:r>
                        <a:rPr lang="en-US" sz="2300" kern="100">
                          <a:effectLst/>
                        </a:rPr>
                        <a:t>1.</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pPr rtl="1"/>
                      <a:r>
                        <a:rPr lang="he-IL" sz="1400">
                          <a:effectLst/>
                        </a:rPr>
                        <a:t>עדכון החוברת מאחורי החומות (1990) </a:t>
                      </a:r>
                      <a:r>
                        <a:rPr lang="he-IL" sz="1400" baseline="30000">
                          <a:effectLst/>
                        </a:rPr>
                        <a:t>44</a:t>
                      </a:r>
                      <a:endParaRPr lang="he-IL" sz="1400">
                        <a:solidFill>
                          <a:srgbClr val="1F1F1F"/>
                        </a:solidFill>
                        <a:effectLst/>
                        <a:latin typeface="Google Sans Text"/>
                      </a:endParaRPr>
                    </a:p>
                  </a:txBody>
                  <a:tcPr marL="114300" marR="114300" marT="76200" marB="76200" anchor="ctr"/>
                </a:tc>
                <a:tc>
                  <a:txBody>
                    <a:bodyPr/>
                    <a:lstStyle/>
                    <a:p>
                      <a:pPr rtl="1"/>
                      <a:r>
                        <a:rPr lang="he-IL" sz="1400">
                          <a:effectLst/>
                        </a:rPr>
                        <a:t>הוספת שירותים זמינים והישארות נקייה בחוץ</a:t>
                      </a:r>
                      <a:r>
                        <a:rPr lang="he-IL" sz="1400" baseline="30000">
                          <a:effectLst/>
                        </a:rPr>
                        <a:t>45</a:t>
                      </a:r>
                      <a:r>
                        <a:rPr lang="he-IL" sz="1400">
                          <a:effectLst/>
                        </a:rPr>
                        <a:t>.</a:t>
                      </a:r>
                      <a:endParaRPr lang="he-IL" sz="14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1397049855"/>
                  </a:ext>
                </a:extLst>
              </a:tr>
              <a:tr h="388717">
                <a:tc>
                  <a:txBody>
                    <a:bodyPr/>
                    <a:lstStyle/>
                    <a:p>
                      <a:pPr marL="0" marR="0" algn="just">
                        <a:lnSpc>
                          <a:spcPts val="2360"/>
                        </a:lnSpc>
                        <a:spcBef>
                          <a:spcPts val="0"/>
                        </a:spcBef>
                        <a:spcAft>
                          <a:spcPts val="0"/>
                        </a:spcAft>
                      </a:pPr>
                      <a:r>
                        <a:rPr lang="en-US" sz="2300" kern="100">
                          <a:effectLst/>
                        </a:rPr>
                        <a:t>2.</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pPr rtl="1"/>
                      <a:r>
                        <a:rPr lang="he-IL" sz="1400">
                          <a:effectLst/>
                        </a:rPr>
                        <a:t>תיקון המסורת האחת-עשרה כדי לכלול "מדיה חברתית" </a:t>
                      </a:r>
                      <a:r>
                        <a:rPr lang="he-IL" sz="1400" baseline="30000">
                          <a:effectLst/>
                        </a:rPr>
                        <a:t>47</a:t>
                      </a:r>
                      <a:endParaRPr lang="he-IL" sz="1400">
                        <a:solidFill>
                          <a:srgbClr val="1F1F1F"/>
                        </a:solidFill>
                        <a:effectLst/>
                        <a:latin typeface="Google Sans Text"/>
                      </a:endParaRPr>
                    </a:p>
                  </a:txBody>
                  <a:tcPr marL="114300" marR="114300" marT="76200" marB="76200" anchor="ctr"/>
                </a:tc>
                <a:tc>
                  <a:txBody>
                    <a:bodyPr/>
                    <a:lstStyle/>
                    <a:p>
                      <a:pPr rtl="1"/>
                      <a:endParaRPr lang="he-IL" sz="14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222293924"/>
                  </a:ext>
                </a:extLst>
              </a:tr>
              <a:tr h="612851">
                <a:tc>
                  <a:txBody>
                    <a:bodyPr/>
                    <a:lstStyle/>
                    <a:p>
                      <a:pPr marL="0" marR="0" algn="just">
                        <a:lnSpc>
                          <a:spcPts val="2360"/>
                        </a:lnSpc>
                        <a:spcBef>
                          <a:spcPts val="0"/>
                        </a:spcBef>
                        <a:spcAft>
                          <a:spcPts val="0"/>
                        </a:spcAft>
                      </a:pPr>
                      <a:r>
                        <a:rPr lang="en-US" sz="2300" kern="100">
                          <a:effectLst/>
                        </a:rPr>
                        <a:t>3.</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pPr rtl="1"/>
                      <a:r>
                        <a:rPr lang="he-IL" sz="1400" dirty="0">
                          <a:effectLst/>
                        </a:rPr>
                        <a:t>עדכון החוברת בעת מחלה (2010) </a:t>
                      </a:r>
                      <a:r>
                        <a:rPr lang="he-IL" sz="1400" baseline="30000" dirty="0">
                          <a:effectLst/>
                        </a:rPr>
                        <a:t>49</a:t>
                      </a:r>
                      <a:endParaRPr lang="he-IL" sz="1400" dirty="0">
                        <a:solidFill>
                          <a:srgbClr val="1F1F1F"/>
                        </a:solidFill>
                        <a:effectLst/>
                        <a:latin typeface="Google Sans Text"/>
                      </a:endParaRPr>
                    </a:p>
                  </a:txBody>
                  <a:tcPr marL="114300" marR="114300" marT="76200" marB="76200" anchor="ctr"/>
                </a:tc>
                <a:tc>
                  <a:txBody>
                    <a:bodyPr/>
                    <a:lstStyle/>
                    <a:p>
                      <a:pPr rtl="1"/>
                      <a:r>
                        <a:rPr lang="he-IL" sz="1400">
                          <a:effectLst/>
                        </a:rPr>
                        <a:t>הוספת מידע על קנאביס רפואי, שימוש טיפולי בפסיכדלים ובהירות בנוגע לתרופות מרשם</a:t>
                      </a:r>
                      <a:r>
                        <a:rPr lang="he-IL" sz="1400" baseline="30000">
                          <a:effectLst/>
                        </a:rPr>
                        <a:t>50</a:t>
                      </a:r>
                      <a:r>
                        <a:rPr lang="he-IL" sz="1400">
                          <a:effectLst/>
                        </a:rPr>
                        <a:t>.</a:t>
                      </a:r>
                      <a:endParaRPr lang="he-IL" sz="14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93983459"/>
                  </a:ext>
                </a:extLst>
              </a:tr>
              <a:tr h="663129">
                <a:tc>
                  <a:txBody>
                    <a:bodyPr/>
                    <a:lstStyle/>
                    <a:p>
                      <a:pPr marL="0" marR="0" algn="just">
                        <a:lnSpc>
                          <a:spcPts val="2360"/>
                        </a:lnSpc>
                        <a:spcBef>
                          <a:spcPts val="0"/>
                        </a:spcBef>
                        <a:spcAft>
                          <a:spcPts val="0"/>
                        </a:spcAft>
                      </a:pPr>
                      <a:r>
                        <a:rPr lang="en-US" sz="2300" kern="100">
                          <a:effectLst/>
                        </a:rPr>
                        <a:t>4.</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pPr rtl="1"/>
                      <a:r>
                        <a:rPr lang="he-IL" sz="1400">
                          <a:effectLst/>
                        </a:rPr>
                        <a:t>שפה ניטרלית מגדרית. בחינת שינויים ו/או ניסוח נוסף בספרות </a:t>
                      </a:r>
                      <a:r>
                        <a:rPr lang="en-US" sz="1400">
                          <a:effectLst/>
                        </a:rPr>
                        <a:t>NA </a:t>
                      </a:r>
                      <a:r>
                        <a:rPr lang="he-IL" sz="1400">
                          <a:effectLst/>
                        </a:rPr>
                        <a:t>משפה ספציפית למגדר לשפה ניטרלית ומכילה</a:t>
                      </a:r>
                      <a:r>
                        <a:rPr lang="he-IL" sz="1400" baseline="30000">
                          <a:effectLst/>
                        </a:rPr>
                        <a:t>52</a:t>
                      </a:r>
                      <a:r>
                        <a:rPr lang="he-IL" sz="1400">
                          <a:effectLst/>
                        </a:rPr>
                        <a:t>.</a:t>
                      </a:r>
                      <a:endParaRPr lang="he-IL" sz="1400">
                        <a:solidFill>
                          <a:srgbClr val="1F1F1F"/>
                        </a:solidFill>
                        <a:effectLst/>
                        <a:latin typeface="Google Sans Text"/>
                      </a:endParaRPr>
                    </a:p>
                  </a:txBody>
                  <a:tcPr marL="114300" marR="114300" marT="76200" marB="76200" anchor="ctr"/>
                </a:tc>
                <a:tc>
                  <a:txBody>
                    <a:bodyPr/>
                    <a:lstStyle/>
                    <a:p>
                      <a:pPr rtl="1"/>
                      <a:endParaRPr lang="he-IL" sz="14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320576154"/>
                  </a:ext>
                </a:extLst>
              </a:tr>
              <a:tr h="855393">
                <a:tc>
                  <a:txBody>
                    <a:bodyPr/>
                    <a:lstStyle/>
                    <a:p>
                      <a:pPr marL="0" marR="0" algn="just">
                        <a:lnSpc>
                          <a:spcPts val="2360"/>
                        </a:lnSpc>
                        <a:spcBef>
                          <a:spcPts val="0"/>
                        </a:spcBef>
                        <a:spcAft>
                          <a:spcPts val="0"/>
                        </a:spcAft>
                      </a:pPr>
                      <a:r>
                        <a:rPr lang="en-US" sz="2300" kern="100">
                          <a:effectLst/>
                        </a:rPr>
                        <a:t>5.</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pPr rtl="1"/>
                      <a:r>
                        <a:rPr lang="he-IL" sz="1400">
                          <a:effectLst/>
                        </a:rPr>
                        <a:t>תיקון מדריכי עבודת הצעדים </a:t>
                      </a:r>
                      <a:r>
                        <a:rPr lang="he-IL" sz="1400" baseline="30000">
                          <a:effectLst/>
                        </a:rPr>
                        <a:t>54</a:t>
                      </a:r>
                      <a:endParaRPr lang="he-IL" sz="1400">
                        <a:solidFill>
                          <a:srgbClr val="1F1F1F"/>
                        </a:solidFill>
                        <a:effectLst/>
                        <a:latin typeface="Google Sans Text"/>
                      </a:endParaRPr>
                    </a:p>
                  </a:txBody>
                  <a:tcPr marL="114300" marR="114300" marT="76200" marB="76200" anchor="ctr"/>
                </a:tc>
                <a:tc>
                  <a:txBody>
                    <a:bodyPr/>
                    <a:lstStyle/>
                    <a:p>
                      <a:pPr rtl="1"/>
                      <a:r>
                        <a:rPr lang="he-IL" sz="1400">
                          <a:effectLst/>
                        </a:rPr>
                        <a:t>פחות שאלות מנחות, פחות שאלות בצעד הראשון, יותר שאלות בצעד הרביעי, עידוד יומן, ייעול התהליך ומספור השאלות</a:t>
                      </a:r>
                      <a:r>
                        <a:rPr lang="he-IL" sz="1400" baseline="30000">
                          <a:effectLst/>
                        </a:rPr>
                        <a:t>55</a:t>
                      </a:r>
                      <a:r>
                        <a:rPr lang="he-IL" sz="1400">
                          <a:effectLst/>
                        </a:rPr>
                        <a:t>.</a:t>
                      </a:r>
                      <a:endParaRPr lang="he-IL" sz="14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693404203"/>
                  </a:ext>
                </a:extLst>
              </a:tr>
              <a:tr h="663129">
                <a:tc>
                  <a:txBody>
                    <a:bodyPr/>
                    <a:lstStyle/>
                    <a:p>
                      <a:pPr marL="0" marR="0" algn="just">
                        <a:lnSpc>
                          <a:spcPts val="2360"/>
                        </a:lnSpc>
                        <a:spcBef>
                          <a:spcPts val="0"/>
                        </a:spcBef>
                        <a:spcAft>
                          <a:spcPts val="0"/>
                        </a:spcAft>
                      </a:pPr>
                      <a:r>
                        <a:rPr lang="en-US" sz="2300" kern="100">
                          <a:effectLst/>
                        </a:rPr>
                        <a:t>6.</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pPr rtl="1"/>
                      <a:r>
                        <a:rPr lang="he-IL" sz="1400">
                          <a:effectLst/>
                        </a:rPr>
                        <a:t>עדכון </a:t>
                      </a:r>
                      <a:r>
                        <a:rPr lang="en-US" sz="1400">
                          <a:effectLst/>
                        </a:rPr>
                        <a:t>IP #26 </a:t>
                      </a:r>
                      <a:r>
                        <a:rPr lang="he-IL" sz="1400">
                          <a:effectLst/>
                        </a:rPr>
                        <a:t>נגישות לאלו עם צרכים נוספים (1998) </a:t>
                      </a:r>
                      <a:r>
                        <a:rPr lang="he-IL" sz="1400" baseline="30000">
                          <a:effectLst/>
                        </a:rPr>
                        <a:t>57</a:t>
                      </a:r>
                      <a:endParaRPr lang="he-IL" sz="1400">
                        <a:solidFill>
                          <a:srgbClr val="1F1F1F"/>
                        </a:solidFill>
                        <a:effectLst/>
                        <a:latin typeface="Google Sans Text"/>
                      </a:endParaRPr>
                    </a:p>
                  </a:txBody>
                  <a:tcPr marL="114300" marR="114300" marT="76200" marB="76200" anchor="ctr"/>
                </a:tc>
                <a:tc>
                  <a:txBody>
                    <a:bodyPr/>
                    <a:lstStyle/>
                    <a:p>
                      <a:pPr rtl="1"/>
                      <a:r>
                        <a:rPr lang="he-IL" sz="1400">
                          <a:effectLst/>
                        </a:rPr>
                        <a:t>הכרה בטכנולוגיות עכשוויות והוספת מידע על מוגבלויות בלתי נראות</a:t>
                      </a:r>
                      <a:r>
                        <a:rPr lang="he-IL" sz="1400" baseline="30000">
                          <a:effectLst/>
                        </a:rPr>
                        <a:t>58</a:t>
                      </a:r>
                      <a:r>
                        <a:rPr lang="he-IL" sz="1400">
                          <a:effectLst/>
                        </a:rPr>
                        <a:t>.</a:t>
                      </a:r>
                      <a:endParaRPr lang="he-IL" sz="14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2038912853"/>
                  </a:ext>
                </a:extLst>
              </a:tr>
              <a:tr h="385043">
                <a:tc>
                  <a:txBody>
                    <a:bodyPr/>
                    <a:lstStyle/>
                    <a:p>
                      <a:pPr marL="0" marR="0" algn="just">
                        <a:lnSpc>
                          <a:spcPts val="2360"/>
                        </a:lnSpc>
                        <a:spcBef>
                          <a:spcPts val="0"/>
                        </a:spcBef>
                        <a:spcAft>
                          <a:spcPts val="0"/>
                        </a:spcAft>
                      </a:pPr>
                      <a:r>
                        <a:rPr lang="en-US" sz="2300" kern="100">
                          <a:effectLst/>
                        </a:rPr>
                        <a:t>7.</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pPr rtl="1"/>
                      <a:r>
                        <a:rPr lang="he-IL" sz="1400">
                          <a:effectLst/>
                        </a:rPr>
                        <a:t>החלפת התייחסויות לאלוהים ב"כוח עליון" ברחבי הספרות </a:t>
                      </a:r>
                      <a:r>
                        <a:rPr lang="he-IL" sz="1400" baseline="30000">
                          <a:effectLst/>
                        </a:rPr>
                        <a:t>60</a:t>
                      </a:r>
                      <a:endParaRPr lang="he-IL" sz="1400">
                        <a:solidFill>
                          <a:srgbClr val="1F1F1F"/>
                        </a:solidFill>
                        <a:effectLst/>
                        <a:latin typeface="Google Sans Text"/>
                      </a:endParaRPr>
                    </a:p>
                  </a:txBody>
                  <a:tcPr marL="114300" marR="114300" marT="76200" marB="76200" anchor="ctr"/>
                </a:tc>
                <a:tc>
                  <a:txBody>
                    <a:bodyPr/>
                    <a:lstStyle/>
                    <a:p>
                      <a:pPr rtl="1"/>
                      <a:endParaRPr lang="he-IL" sz="14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623365598"/>
                  </a:ext>
                </a:extLst>
              </a:tr>
              <a:tr h="639406">
                <a:tc>
                  <a:txBody>
                    <a:bodyPr/>
                    <a:lstStyle/>
                    <a:p>
                      <a:pPr marL="0" marR="0" lvl="0" indent="0" algn="just" defTabSz="914400" rtl="0" eaLnBrk="1" fontAlgn="auto" latinLnBrk="0" hangingPunct="1">
                        <a:lnSpc>
                          <a:spcPts val="2360"/>
                        </a:lnSpc>
                        <a:spcBef>
                          <a:spcPts val="0"/>
                        </a:spcBef>
                        <a:spcAft>
                          <a:spcPts val="0"/>
                        </a:spcAft>
                        <a:buClrTx/>
                        <a:buSzTx/>
                        <a:buFontTx/>
                        <a:buNone/>
                        <a:tabLst/>
                        <a:defRPr/>
                      </a:pPr>
                      <a:r>
                        <a:rPr lang="en-US" sz="2300" kern="100">
                          <a:effectLst/>
                        </a:rPr>
                        <a:t>8.</a:t>
                      </a:r>
                    </a:p>
                    <a:p>
                      <a:pPr marL="0" marR="0" algn="just">
                        <a:lnSpc>
                          <a:spcPts val="2360"/>
                        </a:lnSpc>
                        <a:spcBef>
                          <a:spcPts val="0"/>
                        </a:spcBef>
                        <a:spcAft>
                          <a:spcPts val="0"/>
                        </a:spcAft>
                      </a:pP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pPr rtl="1"/>
                      <a:r>
                        <a:rPr lang="he-IL" sz="1400">
                          <a:effectLst/>
                        </a:rPr>
                        <a:t>עדכון </a:t>
                      </a:r>
                      <a:r>
                        <a:rPr lang="en-US" sz="1400">
                          <a:effectLst/>
                        </a:rPr>
                        <a:t>IP #24 </a:t>
                      </a:r>
                      <a:r>
                        <a:rPr lang="he-IL" sz="1400">
                          <a:effectLst/>
                        </a:rPr>
                        <a:t>ענייני כסף (2010) </a:t>
                      </a:r>
                      <a:r>
                        <a:rPr lang="he-IL" sz="1400" baseline="30000">
                          <a:effectLst/>
                        </a:rPr>
                        <a:t>62</a:t>
                      </a:r>
                      <a:endParaRPr lang="he-IL" sz="1400">
                        <a:solidFill>
                          <a:srgbClr val="1F1F1F"/>
                        </a:solidFill>
                        <a:effectLst/>
                        <a:latin typeface="Google Sans Text"/>
                      </a:endParaRPr>
                    </a:p>
                  </a:txBody>
                  <a:tcPr marL="114300" marR="114300" marT="76200" marB="76200" anchor="ctr"/>
                </a:tc>
                <a:tc>
                  <a:txBody>
                    <a:bodyPr/>
                    <a:lstStyle/>
                    <a:p>
                      <a:pPr rtl="1"/>
                      <a:r>
                        <a:rPr lang="he-IL" sz="1400">
                          <a:effectLst/>
                        </a:rPr>
                        <a:t>הוספת מידע על פורומים אזוריים ותרומות דיגיטליות</a:t>
                      </a:r>
                      <a:r>
                        <a:rPr lang="he-IL" sz="1400" baseline="30000">
                          <a:effectLst/>
                        </a:rPr>
                        <a:t>63</a:t>
                      </a:r>
                      <a:r>
                        <a:rPr lang="he-IL" sz="1400">
                          <a:effectLst/>
                        </a:rPr>
                        <a:t>.</a:t>
                      </a:r>
                      <a:endParaRPr lang="he-IL" sz="14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504380541"/>
                  </a:ext>
                </a:extLst>
              </a:tr>
              <a:tr h="598364">
                <a:tc>
                  <a:txBody>
                    <a:bodyPr/>
                    <a:lstStyle/>
                    <a:p>
                      <a:pPr marL="0" marR="0" algn="just">
                        <a:lnSpc>
                          <a:spcPts val="2360"/>
                        </a:lnSpc>
                        <a:spcBef>
                          <a:spcPts val="0"/>
                        </a:spcBef>
                        <a:spcAft>
                          <a:spcPts val="0"/>
                        </a:spcAft>
                      </a:pPr>
                      <a:r>
                        <a:rPr lang="en-US" sz="2300" kern="100">
                          <a:effectLst/>
                        </a:rPr>
                        <a:t>9.</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tc>
                <a:tc>
                  <a:txBody>
                    <a:bodyPr/>
                    <a:lstStyle/>
                    <a:p>
                      <a:pPr rtl="1"/>
                      <a:endParaRPr lang="he-IL" sz="1400" dirty="0">
                        <a:effectLst/>
                      </a:endParaRPr>
                    </a:p>
                    <a:p>
                      <a:pPr rtl="1"/>
                      <a:r>
                        <a:rPr lang="he-IL" sz="1400" dirty="0">
                          <a:effectLst/>
                        </a:rPr>
                        <a:t>אין תיקונים לספרות גמילה </a:t>
                      </a:r>
                      <a:r>
                        <a:rPr lang="he-IL" sz="1400" baseline="30000" dirty="0">
                          <a:effectLst/>
                        </a:rPr>
                        <a:t>65</a:t>
                      </a:r>
                      <a:endParaRPr lang="he-IL" sz="1400" dirty="0">
                        <a:solidFill>
                          <a:srgbClr val="1F1F1F"/>
                        </a:solidFill>
                        <a:effectLst/>
                        <a:latin typeface="Google Sans Text"/>
                      </a:endParaRPr>
                    </a:p>
                  </a:txBody>
                  <a:tcPr marL="114300" marR="114300" marT="76200" marB="76200" anchor="ctr"/>
                </a:tc>
                <a:tc>
                  <a:txBody>
                    <a:bodyPr/>
                    <a:lstStyle/>
                    <a:p>
                      <a:pPr rtl="1"/>
                      <a:endParaRPr lang="he-IL" sz="140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2334037216"/>
                  </a:ext>
                </a:extLst>
              </a:tr>
            </a:tbl>
          </a:graphicData>
        </a:graphic>
      </p:graphicFrame>
    </p:spTree>
    <p:extLst>
      <p:ext uri="{BB962C8B-B14F-4D97-AF65-F5344CB8AC3E}">
        <p14:creationId xmlns:p14="http://schemas.microsoft.com/office/powerpoint/2010/main" val="2438308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D5D30-048C-E7B1-06EE-8A5B573B2F0E}"/>
              </a:ext>
            </a:extLst>
          </p:cNvPr>
          <p:cNvSpPr txBox="1">
            <a:spLocks/>
          </p:cNvSpPr>
          <p:nvPr/>
        </p:nvSpPr>
        <p:spPr>
          <a:xfrm>
            <a:off x="0" y="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he-IL" sz="5000" dirty="0" smtClean="0">
                <a:solidFill>
                  <a:srgbClr val="572528"/>
                </a:solidFill>
              </a:rPr>
              <a:t>חומרי שירות</a:t>
            </a:r>
            <a:endParaRPr lang="en-US" sz="5000" dirty="0">
              <a:solidFill>
                <a:srgbClr val="572528"/>
              </a:solidFill>
            </a:endParaRPr>
          </a:p>
        </p:txBody>
      </p:sp>
      <p:pic>
        <p:nvPicPr>
          <p:cNvPr id="18" name="Picture 17" descr="A close-up of a book cover&#10;&#10;Description automatically generated">
            <a:extLst>
              <a:ext uri="{FF2B5EF4-FFF2-40B4-BE49-F238E27FC236}">
                <a16:creationId xmlns:a16="http://schemas.microsoft.com/office/drawing/2014/main" id="{A82B1B61-A45C-E67C-9BC4-D2534CCEB059}"/>
              </a:ext>
            </a:extLst>
          </p:cNvPr>
          <p:cNvPicPr>
            <a:picLocks noChangeAspect="1"/>
          </p:cNvPicPr>
          <p:nvPr/>
        </p:nvPicPr>
        <p:blipFill>
          <a:blip r:embed="rId3"/>
          <a:stretch>
            <a:fillRect/>
          </a:stretch>
        </p:blipFill>
        <p:spPr>
          <a:xfrm>
            <a:off x="726070" y="833377"/>
            <a:ext cx="1968759" cy="2545466"/>
          </a:xfrm>
          <a:prstGeom prst="rect">
            <a:avLst/>
          </a:prstGeom>
        </p:spPr>
      </p:pic>
      <p:sp>
        <p:nvSpPr>
          <p:cNvPr id="9" name="Subtitle 2">
            <a:extLst>
              <a:ext uri="{FF2B5EF4-FFF2-40B4-BE49-F238E27FC236}">
                <a16:creationId xmlns:a16="http://schemas.microsoft.com/office/drawing/2014/main" id="{CC6B571F-EB91-FF39-E213-BB2450F5B4F0}"/>
              </a:ext>
            </a:extLst>
          </p:cNvPr>
          <p:cNvSpPr txBox="1">
            <a:spLocks/>
          </p:cNvSpPr>
          <p:nvPr/>
        </p:nvSpPr>
        <p:spPr>
          <a:xfrm>
            <a:off x="3067291" y="939700"/>
            <a:ext cx="9124709" cy="2497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0" dirty="0">
              <a:solidFill>
                <a:srgbClr val="572528"/>
              </a:solidFill>
            </a:endParaRPr>
          </a:p>
        </p:txBody>
      </p:sp>
      <p:sp>
        <p:nvSpPr>
          <p:cNvPr id="11" name="Subtitle 2">
            <a:extLst>
              <a:ext uri="{FF2B5EF4-FFF2-40B4-BE49-F238E27FC236}">
                <a16:creationId xmlns:a16="http://schemas.microsoft.com/office/drawing/2014/main" id="{D9CB8928-102C-320E-1DF8-D51A6315C0C7}"/>
              </a:ext>
            </a:extLst>
          </p:cNvPr>
          <p:cNvSpPr txBox="1">
            <a:spLocks/>
          </p:cNvSpPr>
          <p:nvPr/>
        </p:nvSpPr>
        <p:spPr>
          <a:xfrm>
            <a:off x="3900668" y="4097439"/>
            <a:ext cx="8177515" cy="2760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0" dirty="0">
              <a:solidFill>
                <a:srgbClr val="572528"/>
              </a:solidFill>
            </a:endParaRPr>
          </a:p>
        </p:txBody>
      </p:sp>
      <p:pic>
        <p:nvPicPr>
          <p:cNvPr id="16" name="Picture 15" descr="A black and white rectangular object with a logo&#10;&#10;Description automatically generated">
            <a:extLst>
              <a:ext uri="{FF2B5EF4-FFF2-40B4-BE49-F238E27FC236}">
                <a16:creationId xmlns:a16="http://schemas.microsoft.com/office/drawing/2014/main" id="{39B581A9-EB6B-BC8C-E94F-352A9409D9EB}"/>
              </a:ext>
            </a:extLst>
          </p:cNvPr>
          <p:cNvPicPr>
            <a:picLocks noChangeAspect="1"/>
          </p:cNvPicPr>
          <p:nvPr/>
        </p:nvPicPr>
        <p:blipFill>
          <a:blip r:embed="rId4"/>
          <a:stretch>
            <a:fillRect/>
          </a:stretch>
        </p:blipFill>
        <p:spPr>
          <a:xfrm rot="291557">
            <a:off x="1522165" y="3304471"/>
            <a:ext cx="2291012" cy="2962760"/>
          </a:xfrm>
          <a:prstGeom prst="rect">
            <a:avLst/>
          </a:prstGeom>
        </p:spPr>
      </p:pic>
      <p:pic>
        <p:nvPicPr>
          <p:cNvPr id="14" name="Picture 13" descr="A logo on a white background&#10;&#10;Description automatically generated">
            <a:extLst>
              <a:ext uri="{FF2B5EF4-FFF2-40B4-BE49-F238E27FC236}">
                <a16:creationId xmlns:a16="http://schemas.microsoft.com/office/drawing/2014/main" id="{69AA74EE-1121-D2A8-2133-A8C27B625EBA}"/>
              </a:ext>
            </a:extLst>
          </p:cNvPr>
          <p:cNvPicPr>
            <a:picLocks noChangeAspect="1"/>
          </p:cNvPicPr>
          <p:nvPr/>
        </p:nvPicPr>
        <p:blipFill>
          <a:blip r:embed="rId5"/>
          <a:stretch>
            <a:fillRect/>
          </a:stretch>
        </p:blipFill>
        <p:spPr>
          <a:xfrm rot="20985038">
            <a:off x="228813" y="3861547"/>
            <a:ext cx="1754529" cy="2729267"/>
          </a:xfrm>
          <a:prstGeom prst="rect">
            <a:avLst/>
          </a:prstGeom>
        </p:spPr>
      </p:pic>
    </p:spTree>
    <p:extLst>
      <p:ext uri="{BB962C8B-B14F-4D97-AF65-F5344CB8AC3E}">
        <p14:creationId xmlns:p14="http://schemas.microsoft.com/office/powerpoint/2010/main" val="2887351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6D3-B5F3-1E5C-0BB9-7809915A97D1}"/>
              </a:ext>
            </a:extLst>
          </p:cNvPr>
          <p:cNvSpPr txBox="1">
            <a:spLocks/>
          </p:cNvSpPr>
          <p:nvPr/>
        </p:nvSpPr>
        <p:spPr>
          <a:xfrm>
            <a:off x="0" y="1"/>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he-IL" sz="4000" dirty="0" smtClean="0">
                <a:solidFill>
                  <a:srgbClr val="572528"/>
                </a:solidFill>
              </a:rPr>
              <a:t>ספרות שירות חדשה – עד 2</a:t>
            </a:r>
            <a:endParaRPr lang="en-US" sz="3200" b="0" dirty="0">
              <a:solidFill>
                <a:srgbClr val="572528"/>
              </a:solidFill>
            </a:endParaRPr>
          </a:p>
        </p:txBody>
      </p:sp>
      <p:sp>
        <p:nvSpPr>
          <p:cNvPr id="3" name="Rounded Rectangle 2">
            <a:extLst>
              <a:ext uri="{FF2B5EF4-FFF2-40B4-BE49-F238E27FC236}">
                <a16:creationId xmlns:a16="http://schemas.microsoft.com/office/drawing/2014/main" id="{52E7C468-CF9D-89DC-474D-2958A1897E01}"/>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4" name="TextBox 3">
            <a:extLst>
              <a:ext uri="{FF2B5EF4-FFF2-40B4-BE49-F238E27FC236}">
                <a16:creationId xmlns:a16="http://schemas.microsoft.com/office/drawing/2014/main" id="{DA5E005D-6DB8-B08E-5C76-EF291BE75717}"/>
              </a:ext>
            </a:extLst>
          </p:cNvPr>
          <p:cNvSpPr txBox="1"/>
          <p:nvPr/>
        </p:nvSpPr>
        <p:spPr>
          <a:xfrm>
            <a:off x="8854633" y="6196149"/>
            <a:ext cx="3256344" cy="61555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graphicFrame>
        <p:nvGraphicFramePr>
          <p:cNvPr id="7" name="Table 6">
            <a:extLst>
              <a:ext uri="{FF2B5EF4-FFF2-40B4-BE49-F238E27FC236}">
                <a16:creationId xmlns:a16="http://schemas.microsoft.com/office/drawing/2014/main" id="{0ECAE3C9-3B85-DED2-1C21-4A8F7FE883D5}"/>
              </a:ext>
            </a:extLst>
          </p:cNvPr>
          <p:cNvGraphicFramePr>
            <a:graphicFrameLocks noGrp="1"/>
          </p:cNvGraphicFramePr>
          <p:nvPr>
            <p:extLst>
              <p:ext uri="{D42A27DB-BD31-4B8C-83A1-F6EECF244321}">
                <p14:modId xmlns:p14="http://schemas.microsoft.com/office/powerpoint/2010/main" val="1683185925"/>
              </p:ext>
            </p:extLst>
          </p:nvPr>
        </p:nvGraphicFramePr>
        <p:xfrm>
          <a:off x="407324" y="787076"/>
          <a:ext cx="10656915" cy="6027730"/>
        </p:xfrm>
        <a:graphic>
          <a:graphicData uri="http://schemas.openxmlformats.org/drawingml/2006/table">
            <a:tbl>
              <a:tblPr>
                <a:tableStyleId>{E8B1032C-EA38-4F05-BA0D-38AFFFC7BED3}</a:tableStyleId>
              </a:tblPr>
              <a:tblGrid>
                <a:gridCol w="119783">
                  <a:extLst>
                    <a:ext uri="{9D8B030D-6E8A-4147-A177-3AD203B41FA5}">
                      <a16:colId xmlns:a16="http://schemas.microsoft.com/office/drawing/2014/main" val="2466881144"/>
                    </a:ext>
                  </a:extLst>
                </a:gridCol>
                <a:gridCol w="1409787">
                  <a:extLst>
                    <a:ext uri="{9D8B030D-6E8A-4147-A177-3AD203B41FA5}">
                      <a16:colId xmlns:a16="http://schemas.microsoft.com/office/drawing/2014/main" val="2837925634"/>
                    </a:ext>
                  </a:extLst>
                </a:gridCol>
                <a:gridCol w="5614967">
                  <a:extLst>
                    <a:ext uri="{9D8B030D-6E8A-4147-A177-3AD203B41FA5}">
                      <a16:colId xmlns:a16="http://schemas.microsoft.com/office/drawing/2014/main" val="3537098093"/>
                    </a:ext>
                  </a:extLst>
                </a:gridCol>
                <a:gridCol w="3512378">
                  <a:extLst>
                    <a:ext uri="{9D8B030D-6E8A-4147-A177-3AD203B41FA5}">
                      <a16:colId xmlns:a16="http://schemas.microsoft.com/office/drawing/2014/main" val="2010096282"/>
                    </a:ext>
                  </a:extLst>
                </a:gridCol>
              </a:tblGrid>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dirty="0">
                          <a:effectLst/>
                        </a:rPr>
                        <a:t>מספר</a:t>
                      </a:r>
                      <a:endParaRPr lang="he-IL" sz="1050" dirty="0">
                        <a:solidFill>
                          <a:srgbClr val="1F1F1F"/>
                        </a:solidFill>
                        <a:effectLst/>
                        <a:latin typeface="Google Sans Text"/>
                      </a:endParaRPr>
                    </a:p>
                  </a:txBody>
                  <a:tcPr marL="114300" marR="114300" marT="76200" marB="76200" anchor="ctr"/>
                </a:tc>
                <a:tc>
                  <a:txBody>
                    <a:bodyPr/>
                    <a:lstStyle/>
                    <a:p>
                      <a:pPr rtl="1"/>
                      <a:r>
                        <a:rPr lang="he-IL" sz="1050">
                          <a:effectLst/>
                        </a:rPr>
                        <a:t>פריט בסקר</a:t>
                      </a:r>
                      <a:endParaRPr lang="he-IL" sz="1050">
                        <a:solidFill>
                          <a:srgbClr val="1F1F1F"/>
                        </a:solidFill>
                        <a:effectLst/>
                        <a:latin typeface="Google Sans Text"/>
                      </a:endParaRPr>
                    </a:p>
                  </a:txBody>
                  <a:tcPr marL="114300" marR="114300" marT="76200" marB="76200" anchor="ctr"/>
                </a:tc>
                <a:tc>
                  <a:txBody>
                    <a:bodyPr/>
                    <a:lstStyle/>
                    <a:p>
                      <a:pPr rtl="1"/>
                      <a:r>
                        <a:rPr lang="he-IL" sz="1050" dirty="0">
                          <a:effectLst/>
                        </a:rPr>
                        <a:t>רעיונות כלולים</a:t>
                      </a:r>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4215670104"/>
                  </a:ext>
                </a:extLst>
              </a:tr>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a:effectLst/>
                        </a:rPr>
                        <a:t>1.</a:t>
                      </a:r>
                      <a:endParaRPr lang="he-IL" sz="1050">
                        <a:solidFill>
                          <a:srgbClr val="1F1F1F"/>
                        </a:solidFill>
                        <a:effectLst/>
                        <a:latin typeface="Google Sans Text"/>
                      </a:endParaRPr>
                    </a:p>
                  </a:txBody>
                  <a:tcPr marL="114300" marR="114300" marT="76200" marB="76200" anchor="ctr"/>
                </a:tc>
                <a:tc>
                  <a:txBody>
                    <a:bodyPr/>
                    <a:lstStyle/>
                    <a:p>
                      <a:pPr rtl="1"/>
                      <a:r>
                        <a:rPr lang="he-IL" sz="1050">
                          <a:effectLst/>
                        </a:rPr>
                        <a:t>יסודות שירות חדשים/חוברת שירות: חניכה בשירות </a:t>
                      </a:r>
                      <a:r>
                        <a:rPr lang="he-IL" sz="1050" baseline="30000">
                          <a:effectLst/>
                        </a:rPr>
                        <a:t>68</a:t>
                      </a:r>
                      <a:endParaRPr lang="he-IL" sz="1050">
                        <a:solidFill>
                          <a:srgbClr val="1F1F1F"/>
                        </a:solidFill>
                        <a:effectLst/>
                        <a:latin typeface="Google Sans Text"/>
                      </a:endParaRPr>
                    </a:p>
                  </a:txBody>
                  <a:tcPr marL="114300" marR="114300" marT="76200" marB="76200" anchor="ctr"/>
                </a:tc>
                <a:tc>
                  <a:txBody>
                    <a:bodyPr/>
                    <a:lstStyle/>
                    <a:p>
                      <a:pPr rtl="1"/>
                      <a:r>
                        <a:rPr lang="he-IL" sz="1050">
                          <a:effectLst/>
                        </a:rPr>
                        <a:t>הכשרה מעשית וכיצד ליישם חניכה בגופי שירות</a:t>
                      </a:r>
                      <a:r>
                        <a:rPr lang="he-IL" sz="1050" baseline="30000">
                          <a:effectLst/>
                        </a:rPr>
                        <a:t>69</a:t>
                      </a:r>
                      <a:r>
                        <a:rPr lang="he-IL" sz="1050">
                          <a:effectLst/>
                        </a:rPr>
                        <a:t>.</a:t>
                      </a:r>
                      <a:endParaRPr lang="he-IL" sz="105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289695692"/>
                  </a:ext>
                </a:extLst>
              </a:tr>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a:effectLst/>
                        </a:rPr>
                        <a:t>2.</a:t>
                      </a:r>
                      <a:endParaRPr lang="he-IL" sz="1050">
                        <a:solidFill>
                          <a:srgbClr val="1F1F1F"/>
                        </a:solidFill>
                        <a:effectLst/>
                        <a:latin typeface="Google Sans Text"/>
                      </a:endParaRPr>
                    </a:p>
                  </a:txBody>
                  <a:tcPr marL="114300" marR="114300" marT="76200" marB="76200" anchor="ctr"/>
                </a:tc>
                <a:tc>
                  <a:txBody>
                    <a:bodyPr/>
                    <a:lstStyle/>
                    <a:p>
                      <a:pPr rtl="1"/>
                      <a:r>
                        <a:rPr lang="he-IL" sz="1050">
                          <a:effectLst/>
                        </a:rPr>
                        <a:t>יסודות שירות חדשים/חוברת שירות: פיתוח חברות </a:t>
                      </a:r>
                      <a:r>
                        <a:rPr lang="he-IL" sz="1050" baseline="30000">
                          <a:effectLst/>
                        </a:rPr>
                        <a:t>71</a:t>
                      </a:r>
                      <a:endParaRPr lang="he-IL" sz="1050">
                        <a:solidFill>
                          <a:srgbClr val="1F1F1F"/>
                        </a:solidFill>
                        <a:effectLst/>
                        <a:latin typeface="Google Sans Text"/>
                      </a:endParaRPr>
                    </a:p>
                  </a:txBody>
                  <a:tcPr marL="114300" marR="114300" marT="76200" marB="76200" anchor="ctr"/>
                </a:tc>
                <a:tc>
                  <a:txBody>
                    <a:bodyPr/>
                    <a:lstStyle/>
                    <a:p>
                      <a:pPr rtl="1"/>
                      <a:r>
                        <a:rPr lang="he-IL" sz="1050" dirty="0">
                          <a:effectLst/>
                        </a:rPr>
                        <a:t>שיטות עבודה מומלצות להסברה, מהו פיתוח חברות, והנחיות לוועדות</a:t>
                      </a:r>
                      <a:r>
                        <a:rPr lang="he-IL" sz="1050" baseline="30000" dirty="0">
                          <a:effectLst/>
                        </a:rPr>
                        <a:t>72</a:t>
                      </a:r>
                      <a:r>
                        <a:rPr lang="he-IL" sz="1050" dirty="0">
                          <a:effectLst/>
                        </a:rPr>
                        <a:t>.</a:t>
                      </a:r>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080249048"/>
                  </a:ext>
                </a:extLst>
              </a:tr>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a:effectLst/>
                        </a:rPr>
                        <a:t>3.</a:t>
                      </a:r>
                      <a:endParaRPr lang="he-IL" sz="1050">
                        <a:solidFill>
                          <a:srgbClr val="1F1F1F"/>
                        </a:solidFill>
                        <a:effectLst/>
                        <a:latin typeface="Google Sans Text"/>
                      </a:endParaRPr>
                    </a:p>
                  </a:txBody>
                  <a:tcPr marL="114300" marR="114300" marT="76200" marB="76200" anchor="ctr"/>
                </a:tc>
                <a:tc>
                  <a:txBody>
                    <a:bodyPr/>
                    <a:lstStyle/>
                    <a:p>
                      <a:pPr rtl="1"/>
                      <a:r>
                        <a:rPr lang="he-IL" sz="1050">
                          <a:effectLst/>
                        </a:rPr>
                        <a:t>יסודות שירות חדשים/חוברת שירות: שירות וירטואלי </a:t>
                      </a:r>
                      <a:r>
                        <a:rPr lang="he-IL" sz="1050" baseline="30000">
                          <a:effectLst/>
                        </a:rPr>
                        <a:t>74</a:t>
                      </a:r>
                      <a:endParaRPr lang="he-IL" sz="1050">
                        <a:solidFill>
                          <a:srgbClr val="1F1F1F"/>
                        </a:solidFill>
                        <a:effectLst/>
                        <a:latin typeface="Google Sans Text"/>
                      </a:endParaRPr>
                    </a:p>
                  </a:txBody>
                  <a:tcPr marL="114300" marR="114300" marT="76200" marB="76200" anchor="ctr"/>
                </a:tc>
                <a:tc>
                  <a:txBody>
                    <a:bodyPr/>
                    <a:lstStyle/>
                    <a:p>
                      <a:pPr rtl="1"/>
                      <a:r>
                        <a:rPr lang="he-IL" sz="1050" dirty="0">
                          <a:effectLst/>
                        </a:rPr>
                        <a:t>הנחיות לפלטפורמה וירטואלית, יחסי ציבור, אזורים ומחוזות וירטואליים, חיבור קבוצות וירטואליות למבנה השירות, פגישות שירות וירטואליות או היברידיות</a:t>
                      </a:r>
                      <a:r>
                        <a:rPr lang="he-IL" sz="1050" baseline="30000" dirty="0">
                          <a:effectLst/>
                        </a:rPr>
                        <a:t>75</a:t>
                      </a:r>
                      <a:r>
                        <a:rPr lang="he-IL" sz="1050" dirty="0">
                          <a:effectLst/>
                        </a:rPr>
                        <a:t>.</a:t>
                      </a:r>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1941184257"/>
                  </a:ext>
                </a:extLst>
              </a:tr>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a:effectLst/>
                        </a:rPr>
                        <a:t>4.</a:t>
                      </a:r>
                      <a:endParaRPr lang="he-IL" sz="1050">
                        <a:solidFill>
                          <a:srgbClr val="1F1F1F"/>
                        </a:solidFill>
                        <a:effectLst/>
                        <a:latin typeface="Google Sans Text"/>
                      </a:endParaRPr>
                    </a:p>
                  </a:txBody>
                  <a:tcPr marL="114300" marR="114300" marT="76200" marB="76200" anchor="ctr"/>
                </a:tc>
                <a:tc>
                  <a:txBody>
                    <a:bodyPr/>
                    <a:lstStyle/>
                    <a:p>
                      <a:pPr rtl="1"/>
                      <a:r>
                        <a:rPr lang="he-IL" sz="1050" dirty="0">
                          <a:effectLst/>
                        </a:rPr>
                        <a:t>יסודות שירות חדשים/חוברת שירות: מדיה חברתית </a:t>
                      </a:r>
                      <a:r>
                        <a:rPr lang="he-IL" sz="1050" baseline="30000" dirty="0">
                          <a:effectLst/>
                        </a:rPr>
                        <a:t>77</a:t>
                      </a:r>
                      <a:endParaRPr lang="he-IL" sz="1050" dirty="0">
                        <a:solidFill>
                          <a:srgbClr val="1F1F1F"/>
                        </a:solidFill>
                        <a:effectLst/>
                        <a:latin typeface="Google Sans Text"/>
                      </a:endParaRPr>
                    </a:p>
                  </a:txBody>
                  <a:tcPr marL="114300" marR="114300" marT="76200" marB="76200" anchor="ctr"/>
                </a:tc>
                <a:tc>
                  <a:txBody>
                    <a:bodyPr/>
                    <a:lstStyle/>
                    <a:p>
                      <a:pPr rtl="1"/>
                      <a:r>
                        <a:rPr lang="he-IL" sz="1050" dirty="0">
                          <a:effectLst/>
                        </a:rPr>
                        <a:t>שימוש ב-</a:t>
                      </a:r>
                      <a:r>
                        <a:rPr lang="en-US" sz="1050" dirty="0">
                          <a:effectLst/>
                        </a:rPr>
                        <a:t>AI </a:t>
                      </a:r>
                      <a:r>
                        <a:rPr lang="he-IL" sz="1050" dirty="0">
                          <a:effectLst/>
                        </a:rPr>
                        <a:t>לעבודת יחסי ציבור ויישום המסורות במדיה חברתית</a:t>
                      </a:r>
                      <a:r>
                        <a:rPr lang="he-IL" sz="1050" baseline="30000" dirty="0">
                          <a:effectLst/>
                        </a:rPr>
                        <a:t>78</a:t>
                      </a:r>
                      <a:r>
                        <a:rPr lang="he-IL" sz="1050" dirty="0">
                          <a:effectLst/>
                        </a:rPr>
                        <a:t>.</a:t>
                      </a:r>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154602855"/>
                  </a:ext>
                </a:extLst>
              </a:tr>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a:effectLst/>
                        </a:rPr>
                        <a:t>5.</a:t>
                      </a:r>
                      <a:endParaRPr lang="he-IL" sz="1050">
                        <a:solidFill>
                          <a:srgbClr val="1F1F1F"/>
                        </a:solidFill>
                        <a:effectLst/>
                        <a:latin typeface="Google Sans Text"/>
                      </a:endParaRPr>
                    </a:p>
                  </a:txBody>
                  <a:tcPr marL="114300" marR="114300" marT="76200" marB="76200" anchor="ctr"/>
                </a:tc>
                <a:tc>
                  <a:txBody>
                    <a:bodyPr/>
                    <a:lstStyle/>
                    <a:p>
                      <a:pPr rtl="1"/>
                      <a:r>
                        <a:rPr lang="he-IL" sz="1050" dirty="0">
                          <a:effectLst/>
                        </a:rPr>
                        <a:t>יסודות שירות חדשים/חוברת שירות: הכשרת </a:t>
                      </a:r>
                      <a:r>
                        <a:rPr lang="en-US" sz="1050" dirty="0">
                          <a:effectLst/>
                        </a:rPr>
                        <a:t>GSR / </a:t>
                      </a:r>
                      <a:r>
                        <a:rPr lang="he-IL" sz="1050" dirty="0">
                          <a:effectLst/>
                        </a:rPr>
                        <a:t>מדריך סדנה </a:t>
                      </a:r>
                      <a:r>
                        <a:rPr lang="he-IL" sz="1050" baseline="30000" dirty="0">
                          <a:effectLst/>
                        </a:rPr>
                        <a:t>80</a:t>
                      </a:r>
                      <a:endParaRPr lang="he-IL" sz="1050" dirty="0">
                        <a:solidFill>
                          <a:srgbClr val="1F1F1F"/>
                        </a:solidFill>
                        <a:effectLst/>
                        <a:latin typeface="Google Sans Text"/>
                      </a:endParaRPr>
                    </a:p>
                  </a:txBody>
                  <a:tcPr marL="114300" marR="114300" marT="76200" marB="76200" anchor="ctr"/>
                </a:tc>
                <a:tc>
                  <a:txBody>
                    <a:bodyPr/>
                    <a:lstStyle/>
                    <a:p>
                      <a:pPr rtl="1"/>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934420440"/>
                  </a:ext>
                </a:extLst>
              </a:tr>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a:effectLst/>
                        </a:rPr>
                        <a:t>6.</a:t>
                      </a:r>
                      <a:endParaRPr lang="he-IL" sz="1050">
                        <a:solidFill>
                          <a:srgbClr val="1F1F1F"/>
                        </a:solidFill>
                        <a:effectLst/>
                        <a:latin typeface="Google Sans Text"/>
                      </a:endParaRPr>
                    </a:p>
                  </a:txBody>
                  <a:tcPr marL="114300" marR="114300" marT="76200" marB="76200" anchor="ctr"/>
                </a:tc>
                <a:tc>
                  <a:txBody>
                    <a:bodyPr/>
                    <a:lstStyle/>
                    <a:p>
                      <a:pPr rtl="1"/>
                      <a:r>
                        <a:rPr lang="he-IL" sz="1050" dirty="0">
                          <a:effectLst/>
                        </a:rPr>
                        <a:t>יסודות שירות חדשים/חוברת שירות: מלאי קבוצתי / חוברת קבוצתית לביצוע סקירה שנתית </a:t>
                      </a:r>
                      <a:r>
                        <a:rPr lang="he-IL" sz="1050" baseline="30000" dirty="0">
                          <a:effectLst/>
                        </a:rPr>
                        <a:t>82</a:t>
                      </a:r>
                      <a:endParaRPr lang="he-IL" sz="1050" dirty="0">
                        <a:solidFill>
                          <a:srgbClr val="1F1F1F"/>
                        </a:solidFill>
                        <a:effectLst/>
                        <a:latin typeface="Google Sans Text"/>
                      </a:endParaRPr>
                    </a:p>
                  </a:txBody>
                  <a:tcPr marL="114300" marR="114300" marT="76200" marB="76200" anchor="ctr"/>
                </a:tc>
                <a:tc>
                  <a:txBody>
                    <a:bodyPr/>
                    <a:lstStyle/>
                    <a:p>
                      <a:pPr rtl="1"/>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782413619"/>
                  </a:ext>
                </a:extLst>
              </a:tr>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a:effectLst/>
                        </a:rPr>
                        <a:t>7.</a:t>
                      </a:r>
                      <a:endParaRPr lang="he-IL" sz="1050">
                        <a:solidFill>
                          <a:srgbClr val="1F1F1F"/>
                        </a:solidFill>
                        <a:effectLst/>
                        <a:latin typeface="Google Sans Text"/>
                      </a:endParaRPr>
                    </a:p>
                  </a:txBody>
                  <a:tcPr marL="114300" marR="114300" marT="76200" marB="76200" anchor="ctr"/>
                </a:tc>
                <a:tc>
                  <a:txBody>
                    <a:bodyPr/>
                    <a:lstStyle/>
                    <a:p>
                      <a:pPr rtl="1"/>
                      <a:r>
                        <a:rPr lang="he-IL" sz="1050">
                          <a:effectLst/>
                        </a:rPr>
                        <a:t>יסודות שירות חדשים/חוברת שירות: יסודות שירות אזורי </a:t>
                      </a:r>
                      <a:r>
                        <a:rPr lang="he-IL" sz="1050" baseline="30000">
                          <a:effectLst/>
                        </a:rPr>
                        <a:t>84</a:t>
                      </a:r>
                      <a:endParaRPr lang="he-IL" sz="1050">
                        <a:solidFill>
                          <a:srgbClr val="1F1F1F"/>
                        </a:solidFill>
                        <a:effectLst/>
                        <a:latin typeface="Google Sans Text"/>
                      </a:endParaRPr>
                    </a:p>
                  </a:txBody>
                  <a:tcPr marL="114300" marR="114300" marT="76200" marB="76200" anchor="ctr"/>
                </a:tc>
                <a:tc>
                  <a:txBody>
                    <a:bodyPr/>
                    <a:lstStyle/>
                    <a:p>
                      <a:pPr rtl="1"/>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1762260901"/>
                  </a:ext>
                </a:extLst>
              </a:tr>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a:effectLst/>
                        </a:rPr>
                        <a:t>8.</a:t>
                      </a:r>
                      <a:endParaRPr lang="he-IL" sz="1050">
                        <a:solidFill>
                          <a:srgbClr val="1F1F1F"/>
                        </a:solidFill>
                        <a:effectLst/>
                        <a:latin typeface="Google Sans Text"/>
                      </a:endParaRPr>
                    </a:p>
                  </a:txBody>
                  <a:tcPr marL="114300" marR="114300" marT="76200" marB="76200" anchor="ctr"/>
                </a:tc>
                <a:tc>
                  <a:txBody>
                    <a:bodyPr/>
                    <a:lstStyle/>
                    <a:p>
                      <a:pPr rtl="1"/>
                      <a:r>
                        <a:rPr lang="he-IL" sz="1050">
                          <a:effectLst/>
                        </a:rPr>
                        <a:t>יסודות שירות חדשים/חוברת שירות: כלים לניהול כספים אלקטרוניים עבור קבוצות וגופי שירות </a:t>
                      </a:r>
                      <a:r>
                        <a:rPr lang="he-IL" sz="1050" baseline="30000">
                          <a:effectLst/>
                        </a:rPr>
                        <a:t>86</a:t>
                      </a:r>
                      <a:endParaRPr lang="he-IL" sz="1050">
                        <a:solidFill>
                          <a:srgbClr val="1F1F1F"/>
                        </a:solidFill>
                        <a:effectLst/>
                        <a:latin typeface="Google Sans Text"/>
                      </a:endParaRPr>
                    </a:p>
                  </a:txBody>
                  <a:tcPr marL="114300" marR="114300" marT="76200" marB="76200" anchor="ctr"/>
                </a:tc>
                <a:tc>
                  <a:txBody>
                    <a:bodyPr/>
                    <a:lstStyle/>
                    <a:p>
                      <a:pPr rtl="1"/>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1210284813"/>
                  </a:ext>
                </a:extLst>
              </a:tr>
              <a:tr h="39097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a:effectLst/>
                        </a:rPr>
                        <a:t>9.</a:t>
                      </a:r>
                      <a:endParaRPr lang="he-IL" sz="1050">
                        <a:solidFill>
                          <a:srgbClr val="1F1F1F"/>
                        </a:solidFill>
                        <a:effectLst/>
                        <a:latin typeface="Google Sans Text"/>
                      </a:endParaRPr>
                    </a:p>
                  </a:txBody>
                  <a:tcPr marL="114300" marR="114300" marT="76200" marB="76200" anchor="ctr"/>
                </a:tc>
                <a:tc>
                  <a:txBody>
                    <a:bodyPr/>
                    <a:lstStyle/>
                    <a:p>
                      <a:pPr rtl="1"/>
                      <a:r>
                        <a:rPr lang="he-IL" sz="1050">
                          <a:effectLst/>
                        </a:rPr>
                        <a:t>יסודות שירות חדשים/חוברת שירות: פיתוח משרתים נאמנים </a:t>
                      </a:r>
                      <a:r>
                        <a:rPr lang="he-IL" sz="1050" baseline="30000">
                          <a:effectLst/>
                        </a:rPr>
                        <a:t>88</a:t>
                      </a:r>
                      <a:endParaRPr lang="he-IL" sz="1050">
                        <a:solidFill>
                          <a:srgbClr val="1F1F1F"/>
                        </a:solidFill>
                        <a:effectLst/>
                        <a:latin typeface="Google Sans Text"/>
                      </a:endParaRPr>
                    </a:p>
                  </a:txBody>
                  <a:tcPr marL="114300" marR="114300" marT="76200" marB="76200" anchor="ctr"/>
                </a:tc>
                <a:tc>
                  <a:txBody>
                    <a:bodyPr/>
                    <a:lstStyle/>
                    <a:p>
                      <a:pPr rtl="1"/>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467566085"/>
                  </a:ext>
                </a:extLst>
              </a:tr>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a:effectLst/>
                        </a:rPr>
                        <a:t>10.</a:t>
                      </a:r>
                      <a:endParaRPr lang="he-IL" sz="1050">
                        <a:solidFill>
                          <a:srgbClr val="1F1F1F"/>
                        </a:solidFill>
                        <a:effectLst/>
                        <a:latin typeface="Google Sans Text"/>
                      </a:endParaRPr>
                    </a:p>
                  </a:txBody>
                  <a:tcPr marL="114300" marR="114300" marT="76200" marB="76200" anchor="ctr"/>
                </a:tc>
                <a:tc>
                  <a:txBody>
                    <a:bodyPr/>
                    <a:lstStyle/>
                    <a:p>
                      <a:pPr rtl="1"/>
                      <a:r>
                        <a:rPr lang="he-IL" sz="1050">
                          <a:effectLst/>
                        </a:rPr>
                        <a:t>יסודות שירות חדשים/חוברת שירות: כלי יחסי ציבור לממשלה/מערכת המשפט הפלילי </a:t>
                      </a:r>
                      <a:r>
                        <a:rPr lang="he-IL" sz="1050" baseline="30000">
                          <a:effectLst/>
                        </a:rPr>
                        <a:t>90</a:t>
                      </a:r>
                      <a:endParaRPr lang="he-IL" sz="1050">
                        <a:solidFill>
                          <a:srgbClr val="1F1F1F"/>
                        </a:solidFill>
                        <a:effectLst/>
                        <a:latin typeface="Google Sans Text"/>
                      </a:endParaRPr>
                    </a:p>
                  </a:txBody>
                  <a:tcPr marL="114300" marR="114300" marT="76200" marB="76200" anchor="ctr"/>
                </a:tc>
                <a:tc>
                  <a:txBody>
                    <a:bodyPr/>
                    <a:lstStyle/>
                    <a:p>
                      <a:pPr rtl="1"/>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4062570727"/>
                  </a:ext>
                </a:extLst>
              </a:tr>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a:effectLst/>
                        </a:rPr>
                        <a:t>11.</a:t>
                      </a:r>
                      <a:endParaRPr lang="he-IL" sz="1050">
                        <a:solidFill>
                          <a:srgbClr val="1F1F1F"/>
                        </a:solidFill>
                        <a:effectLst/>
                        <a:latin typeface="Google Sans Text"/>
                      </a:endParaRPr>
                    </a:p>
                  </a:txBody>
                  <a:tcPr marL="114300" marR="114300" marT="76200" marB="76200" anchor="ctr"/>
                </a:tc>
                <a:tc>
                  <a:txBody>
                    <a:bodyPr/>
                    <a:lstStyle/>
                    <a:p>
                      <a:pPr rtl="1"/>
                      <a:r>
                        <a:rPr lang="he-IL" sz="1050">
                          <a:effectLst/>
                        </a:rPr>
                        <a:t>יסודות שירות חדשים/חוברת שירות: שיתוף פעולה בשירות בכל הרמות </a:t>
                      </a:r>
                      <a:r>
                        <a:rPr lang="he-IL" sz="1050" baseline="30000">
                          <a:effectLst/>
                        </a:rPr>
                        <a:t>92</a:t>
                      </a:r>
                      <a:endParaRPr lang="he-IL" sz="1050">
                        <a:solidFill>
                          <a:srgbClr val="1F1F1F"/>
                        </a:solidFill>
                        <a:effectLst/>
                        <a:latin typeface="Google Sans Text"/>
                      </a:endParaRPr>
                    </a:p>
                  </a:txBody>
                  <a:tcPr marL="114300" marR="114300" marT="76200" marB="76200" anchor="ctr"/>
                </a:tc>
                <a:tc>
                  <a:txBody>
                    <a:bodyPr/>
                    <a:lstStyle/>
                    <a:p>
                      <a:pPr rtl="1"/>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1291516896"/>
                  </a:ext>
                </a:extLst>
              </a:tr>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a:effectLst/>
                        </a:rPr>
                        <a:t>12.</a:t>
                      </a:r>
                      <a:endParaRPr lang="he-IL" sz="1050">
                        <a:solidFill>
                          <a:srgbClr val="1F1F1F"/>
                        </a:solidFill>
                        <a:effectLst/>
                        <a:latin typeface="Google Sans Text"/>
                      </a:endParaRPr>
                    </a:p>
                  </a:txBody>
                  <a:tcPr marL="114300" marR="114300" marT="76200" marB="76200" anchor="ctr"/>
                </a:tc>
                <a:tc>
                  <a:txBody>
                    <a:bodyPr/>
                    <a:lstStyle/>
                    <a:p>
                      <a:pPr rtl="1"/>
                      <a:r>
                        <a:rPr lang="he-IL" sz="1050">
                          <a:effectLst/>
                        </a:rPr>
                        <a:t>יסודות שירות חדשים/חוברת שירות: רוטציה והמשכיות בשירות </a:t>
                      </a:r>
                      <a:r>
                        <a:rPr lang="he-IL" sz="1050" baseline="30000">
                          <a:effectLst/>
                        </a:rPr>
                        <a:t>94</a:t>
                      </a:r>
                      <a:endParaRPr lang="he-IL" sz="1050">
                        <a:solidFill>
                          <a:srgbClr val="1F1F1F"/>
                        </a:solidFill>
                        <a:effectLst/>
                        <a:latin typeface="Google Sans Text"/>
                      </a:endParaRPr>
                    </a:p>
                  </a:txBody>
                  <a:tcPr marL="114300" marR="114300" marT="76200" marB="76200" anchor="ctr"/>
                </a:tc>
                <a:tc>
                  <a:txBody>
                    <a:bodyPr/>
                    <a:lstStyle/>
                    <a:p>
                      <a:pPr rtl="1"/>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2670824854"/>
                  </a:ext>
                </a:extLst>
              </a:tr>
              <a:tr h="398553">
                <a:tc>
                  <a:txBody>
                    <a:bodyPr/>
                    <a:lstStyle/>
                    <a:p>
                      <a:pPr marL="0" marR="0" algn="l" rtl="0" fontAlgn="auto">
                        <a:lnSpc>
                          <a:spcPct val="120000"/>
                        </a:lnSpc>
                        <a:spcBef>
                          <a:spcPts val="0"/>
                        </a:spcBef>
                        <a:spcAft>
                          <a:spcPts val="0"/>
                        </a:spcAft>
                      </a:pPr>
                      <a:endParaRPr lang="en-US" sz="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050" dirty="0">
                          <a:effectLst/>
                        </a:rPr>
                        <a:t>13.</a:t>
                      </a:r>
                      <a:endParaRPr lang="he-IL" sz="1050" dirty="0">
                        <a:solidFill>
                          <a:srgbClr val="1F1F1F"/>
                        </a:solidFill>
                        <a:effectLst/>
                        <a:latin typeface="Google Sans Text"/>
                      </a:endParaRPr>
                    </a:p>
                  </a:txBody>
                  <a:tcPr marL="114300" marR="114300" marT="76200" marB="76200" anchor="ctr"/>
                </a:tc>
                <a:tc>
                  <a:txBody>
                    <a:bodyPr/>
                    <a:lstStyle/>
                    <a:p>
                      <a:pPr rtl="1"/>
                      <a:endParaRPr lang="he-IL" sz="1050" dirty="0">
                        <a:effectLst/>
                      </a:endParaRPr>
                    </a:p>
                    <a:p>
                      <a:pPr rtl="1"/>
                      <a:r>
                        <a:rPr lang="he-IL" sz="1050" dirty="0">
                          <a:effectLst/>
                        </a:rPr>
                        <a:t>אין חומר שירות חדש </a:t>
                      </a:r>
                      <a:r>
                        <a:rPr lang="he-IL" sz="1050" baseline="30000" dirty="0">
                          <a:effectLst/>
                        </a:rPr>
                        <a:t>96</a:t>
                      </a:r>
                      <a:endParaRPr lang="he-IL" sz="1050" dirty="0">
                        <a:solidFill>
                          <a:srgbClr val="1F1F1F"/>
                        </a:solidFill>
                        <a:effectLst/>
                        <a:latin typeface="Google Sans Text"/>
                      </a:endParaRPr>
                    </a:p>
                  </a:txBody>
                  <a:tcPr marL="114300" marR="114300" marT="76200" marB="76200" anchor="ctr"/>
                </a:tc>
                <a:tc>
                  <a:txBody>
                    <a:bodyPr/>
                    <a:lstStyle/>
                    <a:p>
                      <a:pPr rtl="1"/>
                      <a:endParaRPr lang="he-IL" sz="105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280488419"/>
                  </a:ext>
                </a:extLst>
              </a:tr>
            </a:tbl>
          </a:graphicData>
        </a:graphic>
      </p:graphicFrame>
    </p:spTree>
    <p:extLst>
      <p:ext uri="{BB962C8B-B14F-4D97-AF65-F5344CB8AC3E}">
        <p14:creationId xmlns:p14="http://schemas.microsoft.com/office/powerpoint/2010/main" val="10699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6D3-B5F3-1E5C-0BB9-7809915A97D1}"/>
              </a:ext>
            </a:extLst>
          </p:cNvPr>
          <p:cNvSpPr txBox="1">
            <a:spLocks/>
          </p:cNvSpPr>
          <p:nvPr/>
        </p:nvSpPr>
        <p:spPr>
          <a:xfrm>
            <a:off x="0" y="1"/>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he-IL" sz="4000" dirty="0" smtClean="0">
                <a:solidFill>
                  <a:srgbClr val="572528"/>
                </a:solidFill>
              </a:rPr>
              <a:t>עדכון לספרות שירות עד - 2</a:t>
            </a:r>
            <a:endParaRPr lang="en-US" sz="3200" b="0" dirty="0">
              <a:solidFill>
                <a:srgbClr val="572528"/>
              </a:solidFill>
            </a:endParaRPr>
          </a:p>
        </p:txBody>
      </p:sp>
      <p:sp>
        <p:nvSpPr>
          <p:cNvPr id="3" name="Rounded Rectangle 2">
            <a:extLst>
              <a:ext uri="{FF2B5EF4-FFF2-40B4-BE49-F238E27FC236}">
                <a16:creationId xmlns:a16="http://schemas.microsoft.com/office/drawing/2014/main" id="{52E7C468-CF9D-89DC-474D-2958A1897E01}"/>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4" name="TextBox 3">
            <a:extLst>
              <a:ext uri="{FF2B5EF4-FFF2-40B4-BE49-F238E27FC236}">
                <a16:creationId xmlns:a16="http://schemas.microsoft.com/office/drawing/2014/main" id="{DA5E005D-6DB8-B08E-5C76-EF291BE75717}"/>
              </a:ext>
            </a:extLst>
          </p:cNvPr>
          <p:cNvSpPr txBox="1"/>
          <p:nvPr/>
        </p:nvSpPr>
        <p:spPr>
          <a:xfrm>
            <a:off x="8854633" y="6196149"/>
            <a:ext cx="3256344" cy="61555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graphicFrame>
        <p:nvGraphicFramePr>
          <p:cNvPr id="5" name="Table 4">
            <a:extLst>
              <a:ext uri="{FF2B5EF4-FFF2-40B4-BE49-F238E27FC236}">
                <a16:creationId xmlns:a16="http://schemas.microsoft.com/office/drawing/2014/main" id="{DFBF1337-7CBB-8482-FA6F-B475FD8260C6}"/>
              </a:ext>
            </a:extLst>
          </p:cNvPr>
          <p:cNvGraphicFramePr>
            <a:graphicFrameLocks noGrp="1"/>
          </p:cNvGraphicFramePr>
          <p:nvPr>
            <p:extLst>
              <p:ext uri="{D42A27DB-BD31-4B8C-83A1-F6EECF244321}">
                <p14:modId xmlns:p14="http://schemas.microsoft.com/office/powerpoint/2010/main" val="1223914265"/>
              </p:ext>
            </p:extLst>
          </p:nvPr>
        </p:nvGraphicFramePr>
        <p:xfrm>
          <a:off x="77446" y="829684"/>
          <a:ext cx="10880202" cy="5741492"/>
        </p:xfrm>
        <a:graphic>
          <a:graphicData uri="http://schemas.openxmlformats.org/drawingml/2006/table">
            <a:tbl>
              <a:tblPr>
                <a:tableStyleId>{616DA210-FB5B-4158-B5E0-FEB733F419BA}</a:tableStyleId>
              </a:tblPr>
              <a:tblGrid>
                <a:gridCol w="4311674">
                  <a:extLst>
                    <a:ext uri="{9D8B030D-6E8A-4147-A177-3AD203B41FA5}">
                      <a16:colId xmlns:a16="http://schemas.microsoft.com/office/drawing/2014/main" val="2466881144"/>
                    </a:ext>
                  </a:extLst>
                </a:gridCol>
                <a:gridCol w="6568528">
                  <a:extLst>
                    <a:ext uri="{9D8B030D-6E8A-4147-A177-3AD203B41FA5}">
                      <a16:colId xmlns:a16="http://schemas.microsoft.com/office/drawing/2014/main" val="2837925634"/>
                    </a:ext>
                  </a:extLst>
                </a:gridCol>
              </a:tblGrid>
              <a:tr h="431752">
                <a:tc>
                  <a:txBody>
                    <a:bodyPr/>
                    <a:lstStyle/>
                    <a:p>
                      <a:pPr rtl="1"/>
                      <a:r>
                        <a:rPr lang="he-IL" sz="1600">
                          <a:effectLst/>
                        </a:rPr>
                        <a:t>מספר</a:t>
                      </a:r>
                      <a:endParaRPr lang="he-IL" sz="1600">
                        <a:solidFill>
                          <a:srgbClr val="1F1F1F"/>
                        </a:solidFill>
                        <a:effectLst/>
                        <a:latin typeface="Google Sans Text"/>
                      </a:endParaRPr>
                    </a:p>
                  </a:txBody>
                  <a:tcPr marL="114300" marR="114300" marT="76200" marB="76200" anchor="ctr"/>
                </a:tc>
                <a:tc>
                  <a:txBody>
                    <a:bodyPr/>
                    <a:lstStyle/>
                    <a:p>
                      <a:pPr rtl="1"/>
                      <a:r>
                        <a:rPr lang="he-IL" sz="1600">
                          <a:effectLst/>
                        </a:rPr>
                        <a:t>פריט בסקר</a:t>
                      </a:r>
                      <a:endParaRPr lang="he-IL" sz="16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4215670104"/>
                  </a:ext>
                </a:extLst>
              </a:tr>
              <a:tr h="994459">
                <a:tc>
                  <a:txBody>
                    <a:bodyPr/>
                    <a:lstStyle/>
                    <a:p>
                      <a:pPr rtl="1"/>
                      <a:r>
                        <a:rPr lang="he-IL" sz="1600">
                          <a:effectLst/>
                        </a:rPr>
                        <a:t>1.</a:t>
                      </a:r>
                      <a:endParaRPr lang="he-IL" sz="1600">
                        <a:solidFill>
                          <a:srgbClr val="1F1F1F"/>
                        </a:solidFill>
                        <a:effectLst/>
                        <a:latin typeface="Google Sans Text"/>
                      </a:endParaRPr>
                    </a:p>
                  </a:txBody>
                  <a:tcPr marL="114300" marR="114300" marT="76200" marB="76200" anchor="ctr"/>
                </a:tc>
                <a:tc>
                  <a:txBody>
                    <a:bodyPr/>
                    <a:lstStyle/>
                    <a:p>
                      <a:pPr rtl="1"/>
                      <a:r>
                        <a:rPr lang="he-IL" sz="1600">
                          <a:effectLst/>
                        </a:rPr>
                        <a:t>תיקון מדריך לשירותים מקומיים </a:t>
                      </a:r>
                      <a:r>
                        <a:rPr lang="he-IL" sz="1600" baseline="30000">
                          <a:effectLst/>
                        </a:rPr>
                        <a:t>100</a:t>
                      </a:r>
                      <a:endParaRPr lang="he-IL" sz="16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1397049855"/>
                  </a:ext>
                </a:extLst>
              </a:tr>
              <a:tr h="994459">
                <a:tc>
                  <a:txBody>
                    <a:bodyPr/>
                    <a:lstStyle/>
                    <a:p>
                      <a:pPr rtl="1"/>
                      <a:r>
                        <a:rPr lang="he-IL" sz="1600">
                          <a:effectLst/>
                        </a:rPr>
                        <a:t>2.</a:t>
                      </a:r>
                      <a:endParaRPr lang="he-IL" sz="1600">
                        <a:solidFill>
                          <a:srgbClr val="1F1F1F"/>
                        </a:solidFill>
                        <a:effectLst/>
                        <a:latin typeface="Google Sans Text"/>
                      </a:endParaRPr>
                    </a:p>
                  </a:txBody>
                  <a:tcPr marL="114300" marR="114300" marT="76200" marB="76200" anchor="ctr"/>
                </a:tc>
                <a:tc>
                  <a:txBody>
                    <a:bodyPr/>
                    <a:lstStyle/>
                    <a:p>
                      <a:pPr rtl="1"/>
                      <a:r>
                        <a:rPr lang="he-IL" sz="1600">
                          <a:effectLst/>
                        </a:rPr>
                        <a:t>תיקון החוברת הקבוצתית </a:t>
                      </a:r>
                      <a:r>
                        <a:rPr lang="he-IL" sz="1600" baseline="30000">
                          <a:effectLst/>
                        </a:rPr>
                        <a:t>103</a:t>
                      </a:r>
                      <a:endParaRPr lang="he-IL" sz="16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222293924"/>
                  </a:ext>
                </a:extLst>
              </a:tr>
              <a:tr h="692769">
                <a:tc>
                  <a:txBody>
                    <a:bodyPr/>
                    <a:lstStyle/>
                    <a:p>
                      <a:pPr rtl="1"/>
                      <a:r>
                        <a:rPr lang="he-IL" sz="1600">
                          <a:effectLst/>
                        </a:rPr>
                        <a:t>3.</a:t>
                      </a:r>
                      <a:endParaRPr lang="he-IL" sz="1600">
                        <a:solidFill>
                          <a:srgbClr val="1F1F1F"/>
                        </a:solidFill>
                        <a:effectLst/>
                        <a:latin typeface="Google Sans Text"/>
                      </a:endParaRPr>
                    </a:p>
                  </a:txBody>
                  <a:tcPr marL="114300" marR="114300" marT="76200" marB="76200" anchor="ctr"/>
                </a:tc>
                <a:tc>
                  <a:txBody>
                    <a:bodyPr/>
                    <a:lstStyle/>
                    <a:p>
                      <a:pPr rtl="1"/>
                      <a:r>
                        <a:rPr lang="he-IL" sz="1600">
                          <a:effectLst/>
                        </a:rPr>
                        <a:t>תיקון </a:t>
                      </a:r>
                      <a:r>
                        <a:rPr lang="en-US" sz="1600">
                          <a:effectLst/>
                        </a:rPr>
                        <a:t>SP </a:t>
                      </a:r>
                      <a:r>
                        <a:rPr lang="he-IL" sz="1600">
                          <a:effectLst/>
                        </a:rPr>
                        <a:t>התנהגות מפריעה ואלימה </a:t>
                      </a:r>
                      <a:r>
                        <a:rPr lang="he-IL" sz="1600" baseline="30000">
                          <a:effectLst/>
                        </a:rPr>
                        <a:t>106</a:t>
                      </a:r>
                      <a:endParaRPr lang="he-IL" sz="16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93983459"/>
                  </a:ext>
                </a:extLst>
              </a:tr>
              <a:tr h="692769">
                <a:tc>
                  <a:txBody>
                    <a:bodyPr/>
                    <a:lstStyle/>
                    <a:p>
                      <a:pPr rtl="1"/>
                      <a:r>
                        <a:rPr lang="he-IL" sz="1600">
                          <a:effectLst/>
                        </a:rPr>
                        <a:t>4.</a:t>
                      </a:r>
                      <a:endParaRPr lang="he-IL" sz="1600">
                        <a:solidFill>
                          <a:srgbClr val="1F1F1F"/>
                        </a:solidFill>
                        <a:effectLst/>
                        <a:latin typeface="Google Sans Text"/>
                      </a:endParaRPr>
                    </a:p>
                  </a:txBody>
                  <a:tcPr marL="114300" marR="114300" marT="76200" marB="76200" anchor="ctr"/>
                </a:tc>
                <a:tc>
                  <a:txBody>
                    <a:bodyPr/>
                    <a:lstStyle/>
                    <a:p>
                      <a:pPr rtl="1"/>
                      <a:r>
                        <a:rPr lang="he-IL" sz="1600">
                          <a:effectLst/>
                        </a:rPr>
                        <a:t>תיקון </a:t>
                      </a:r>
                      <a:r>
                        <a:rPr lang="en-US" sz="1600">
                          <a:effectLst/>
                        </a:rPr>
                        <a:t>SP </a:t>
                      </a:r>
                      <a:r>
                        <a:rPr lang="he-IL" sz="1600">
                          <a:effectLst/>
                        </a:rPr>
                        <a:t>מדיה חברתית </a:t>
                      </a:r>
                      <a:r>
                        <a:rPr lang="he-IL" sz="1600" baseline="30000">
                          <a:effectLst/>
                        </a:rPr>
                        <a:t>109</a:t>
                      </a:r>
                      <a:endParaRPr lang="he-IL" sz="16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320576154"/>
                  </a:ext>
                </a:extLst>
              </a:tr>
              <a:tr h="402253">
                <a:tc>
                  <a:txBody>
                    <a:bodyPr/>
                    <a:lstStyle/>
                    <a:p>
                      <a:pPr rtl="1"/>
                      <a:r>
                        <a:rPr lang="he-IL" sz="1600">
                          <a:effectLst/>
                        </a:rPr>
                        <a:t>5.</a:t>
                      </a:r>
                      <a:endParaRPr lang="he-IL" sz="1600">
                        <a:solidFill>
                          <a:srgbClr val="1F1F1F"/>
                        </a:solidFill>
                        <a:effectLst/>
                        <a:latin typeface="Google Sans Text"/>
                      </a:endParaRPr>
                    </a:p>
                  </a:txBody>
                  <a:tcPr marL="114300" marR="114300" marT="76200" marB="76200" anchor="ctr"/>
                </a:tc>
                <a:tc>
                  <a:txBody>
                    <a:bodyPr/>
                    <a:lstStyle/>
                    <a:p>
                      <a:pPr rtl="1"/>
                      <a:r>
                        <a:rPr lang="he-IL" sz="1600">
                          <a:effectLst/>
                        </a:rPr>
                        <a:t>תיקון מדריך </a:t>
                      </a:r>
                      <a:r>
                        <a:rPr lang="en-US" sz="1600">
                          <a:effectLst/>
                        </a:rPr>
                        <a:t>H&amp;I </a:t>
                      </a:r>
                      <a:r>
                        <a:rPr lang="en-US" sz="1600" baseline="30000">
                          <a:effectLst/>
                        </a:rPr>
                        <a:t>112</a:t>
                      </a:r>
                      <a:endParaRPr lang="en-US" sz="16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693404203"/>
                  </a:ext>
                </a:extLst>
              </a:tr>
              <a:tr h="402253">
                <a:tc>
                  <a:txBody>
                    <a:bodyPr/>
                    <a:lstStyle/>
                    <a:p>
                      <a:pPr rtl="1"/>
                      <a:r>
                        <a:rPr lang="he-IL" sz="1600">
                          <a:effectLst/>
                        </a:rPr>
                        <a:t>6.</a:t>
                      </a:r>
                      <a:endParaRPr lang="he-IL" sz="1600">
                        <a:solidFill>
                          <a:srgbClr val="1F1F1F"/>
                        </a:solidFill>
                        <a:effectLst/>
                        <a:latin typeface="Google Sans Text"/>
                      </a:endParaRPr>
                    </a:p>
                  </a:txBody>
                  <a:tcPr marL="114300" marR="114300" marT="76200" marB="76200" anchor="ctr"/>
                </a:tc>
                <a:tc>
                  <a:txBody>
                    <a:bodyPr/>
                    <a:lstStyle/>
                    <a:p>
                      <a:pPr rtl="1"/>
                      <a:r>
                        <a:rPr lang="he-IL" sz="1600">
                          <a:effectLst/>
                        </a:rPr>
                        <a:t>תיקון מדריך יחסי ציבור </a:t>
                      </a:r>
                      <a:r>
                        <a:rPr lang="he-IL" sz="1600" baseline="30000">
                          <a:effectLst/>
                        </a:rPr>
                        <a:t>114</a:t>
                      </a:r>
                      <a:endParaRPr lang="he-IL" sz="16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2038912853"/>
                  </a:ext>
                </a:extLst>
              </a:tr>
              <a:tr h="402253">
                <a:tc>
                  <a:txBody>
                    <a:bodyPr/>
                    <a:lstStyle/>
                    <a:p>
                      <a:pPr rtl="1"/>
                      <a:r>
                        <a:rPr lang="he-IL" sz="1600">
                          <a:effectLst/>
                        </a:rPr>
                        <a:t>7.</a:t>
                      </a:r>
                      <a:endParaRPr lang="he-IL" sz="1600">
                        <a:solidFill>
                          <a:srgbClr val="1F1F1F"/>
                        </a:solidFill>
                        <a:effectLst/>
                        <a:latin typeface="Google Sans Text"/>
                      </a:endParaRPr>
                    </a:p>
                  </a:txBody>
                  <a:tcPr marL="114300" marR="114300" marT="76200" marB="76200" anchor="ctr"/>
                </a:tc>
                <a:tc>
                  <a:txBody>
                    <a:bodyPr/>
                    <a:lstStyle/>
                    <a:p>
                      <a:pPr rtl="1"/>
                      <a:r>
                        <a:rPr lang="he-IL" sz="1600">
                          <a:effectLst/>
                        </a:rPr>
                        <a:t>תיקון יסודות התכנון (</a:t>
                      </a:r>
                      <a:r>
                        <a:rPr lang="en-US" sz="1600">
                          <a:effectLst/>
                        </a:rPr>
                        <a:t>Planning Basics) </a:t>
                      </a:r>
                      <a:r>
                        <a:rPr lang="en-US" sz="1600" baseline="30000">
                          <a:effectLst/>
                        </a:rPr>
                        <a:t>116</a:t>
                      </a:r>
                      <a:endParaRPr lang="en-US" sz="160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623365598"/>
                  </a:ext>
                </a:extLst>
              </a:tr>
              <a:tr h="728525">
                <a:tc>
                  <a:txBody>
                    <a:bodyPr/>
                    <a:lstStyle/>
                    <a:p>
                      <a:pPr rtl="1"/>
                      <a:r>
                        <a:rPr lang="he-IL" sz="1600">
                          <a:effectLst/>
                        </a:rPr>
                        <a:t>8.</a:t>
                      </a:r>
                      <a:endParaRPr lang="he-IL" sz="1600">
                        <a:solidFill>
                          <a:srgbClr val="1F1F1F"/>
                        </a:solidFill>
                        <a:effectLst/>
                        <a:latin typeface="Google Sans Text"/>
                      </a:endParaRPr>
                    </a:p>
                  </a:txBody>
                  <a:tcPr marL="114300" marR="114300" marT="76200" marB="76200" anchor="ctr"/>
                </a:tc>
                <a:tc>
                  <a:txBody>
                    <a:bodyPr/>
                    <a:lstStyle/>
                    <a:p>
                      <a:pPr rtl="1"/>
                      <a:endParaRPr lang="he-IL" sz="1600" dirty="0">
                        <a:effectLst/>
                      </a:endParaRPr>
                    </a:p>
                    <a:p>
                      <a:pPr rtl="1"/>
                      <a:r>
                        <a:rPr lang="he-IL" sz="1600" dirty="0">
                          <a:effectLst/>
                        </a:rPr>
                        <a:t>אין תיקונים לחומר שירות </a:t>
                      </a:r>
                      <a:r>
                        <a:rPr lang="he-IL" sz="1600" baseline="30000" dirty="0">
                          <a:effectLst/>
                        </a:rPr>
                        <a:t>118</a:t>
                      </a:r>
                      <a:endParaRPr lang="he-IL" sz="160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504380541"/>
                  </a:ext>
                </a:extLst>
              </a:tr>
            </a:tbl>
          </a:graphicData>
        </a:graphic>
      </p:graphicFrame>
    </p:spTree>
    <p:extLst>
      <p:ext uri="{BB962C8B-B14F-4D97-AF65-F5344CB8AC3E}">
        <p14:creationId xmlns:p14="http://schemas.microsoft.com/office/powerpoint/2010/main" val="268622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E178E2-6319-2C34-48D0-C7F3D60AAAE8}"/>
              </a:ext>
            </a:extLst>
          </p:cNvPr>
          <p:cNvSpPr txBox="1">
            <a:spLocks/>
          </p:cNvSpPr>
          <p:nvPr/>
        </p:nvSpPr>
        <p:spPr>
          <a:xfrm>
            <a:off x="0" y="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he-IL" sz="5000" dirty="0" smtClean="0">
                <a:solidFill>
                  <a:srgbClr val="572528"/>
                </a:solidFill>
              </a:rPr>
              <a:t>נושאי </a:t>
            </a:r>
            <a:r>
              <a:rPr lang="he-IL" sz="5000" dirty="0">
                <a:solidFill>
                  <a:srgbClr val="572528"/>
                </a:solidFill>
              </a:rPr>
              <a:t>ד</a:t>
            </a:r>
            <a:r>
              <a:rPr lang="he-IL" sz="5000" dirty="0" smtClean="0">
                <a:solidFill>
                  <a:srgbClr val="572528"/>
                </a:solidFill>
              </a:rPr>
              <a:t>יון</a:t>
            </a:r>
            <a:endParaRPr lang="en-US" sz="5000" dirty="0">
              <a:solidFill>
                <a:srgbClr val="572528"/>
              </a:solidFill>
            </a:endParaRPr>
          </a:p>
        </p:txBody>
      </p:sp>
      <p:pic>
        <p:nvPicPr>
          <p:cNvPr id="5" name="Picture 4" descr="A group of colorful speech bubbles&#10;&#10;Description automatically generated">
            <a:extLst>
              <a:ext uri="{FF2B5EF4-FFF2-40B4-BE49-F238E27FC236}">
                <a16:creationId xmlns:a16="http://schemas.microsoft.com/office/drawing/2014/main" id="{FE6C75C4-32E3-D66F-8975-B29E228BB43A}"/>
              </a:ext>
            </a:extLst>
          </p:cNvPr>
          <p:cNvPicPr>
            <a:picLocks noChangeAspect="1"/>
          </p:cNvPicPr>
          <p:nvPr/>
        </p:nvPicPr>
        <p:blipFill rotWithShape="1">
          <a:blip r:embed="rId3"/>
          <a:srcRect b="21057"/>
          <a:stretch/>
        </p:blipFill>
        <p:spPr>
          <a:xfrm>
            <a:off x="4618298" y="1773048"/>
            <a:ext cx="7573701" cy="5154402"/>
          </a:xfrm>
          <a:prstGeom prst="rect">
            <a:avLst/>
          </a:prstGeom>
        </p:spPr>
      </p:pic>
      <p:sp>
        <p:nvSpPr>
          <p:cNvPr id="6" name="Subtitle 2">
            <a:extLst>
              <a:ext uri="{FF2B5EF4-FFF2-40B4-BE49-F238E27FC236}">
                <a16:creationId xmlns:a16="http://schemas.microsoft.com/office/drawing/2014/main" id="{2417953A-3089-4515-D4B8-DDEFB73F6933}"/>
              </a:ext>
            </a:extLst>
          </p:cNvPr>
          <p:cNvSpPr txBox="1">
            <a:spLocks/>
          </p:cNvSpPr>
          <p:nvPr/>
        </p:nvSpPr>
        <p:spPr>
          <a:xfrm>
            <a:off x="185195" y="879677"/>
            <a:ext cx="7905509" cy="16436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0" dirty="0">
              <a:solidFill>
                <a:srgbClr val="572528"/>
              </a:solidFill>
            </a:endParaRPr>
          </a:p>
        </p:txBody>
      </p:sp>
      <p:sp>
        <p:nvSpPr>
          <p:cNvPr id="7" name="Subtitle 2">
            <a:extLst>
              <a:ext uri="{FF2B5EF4-FFF2-40B4-BE49-F238E27FC236}">
                <a16:creationId xmlns:a16="http://schemas.microsoft.com/office/drawing/2014/main" id="{A1F13A57-6DA6-18C7-D37F-C10252D51539}"/>
              </a:ext>
            </a:extLst>
          </p:cNvPr>
          <p:cNvSpPr txBox="1">
            <a:spLocks/>
          </p:cNvSpPr>
          <p:nvPr/>
        </p:nvSpPr>
        <p:spPr>
          <a:xfrm>
            <a:off x="243069" y="2419110"/>
            <a:ext cx="4363656" cy="3080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0" dirty="0">
              <a:solidFill>
                <a:srgbClr val="572528"/>
              </a:solidFill>
            </a:endParaRPr>
          </a:p>
        </p:txBody>
      </p:sp>
      <p:sp>
        <p:nvSpPr>
          <p:cNvPr id="2" name="מלבן 1"/>
          <p:cNvSpPr/>
          <p:nvPr/>
        </p:nvSpPr>
        <p:spPr>
          <a:xfrm>
            <a:off x="243069" y="1055716"/>
            <a:ext cx="8900931" cy="3170099"/>
          </a:xfrm>
          <a:prstGeom prst="rect">
            <a:avLst/>
          </a:prstGeom>
        </p:spPr>
        <p:txBody>
          <a:bodyPr wrap="square">
            <a:spAutoFit/>
          </a:bodyPr>
          <a:lstStyle/>
          <a:p>
            <a:pPr algn="r"/>
            <a:r>
              <a:rPr lang="he-IL" sz="4000" dirty="0"/>
              <a:t>נושאים הנדונים ברחבי </a:t>
            </a:r>
            <a:r>
              <a:rPr lang="he-IL" sz="4000" dirty="0" smtClean="0"/>
              <a:t>החברותא </a:t>
            </a:r>
            <a:r>
              <a:rPr lang="he-IL" sz="4000" dirty="0"/>
              <a:t>בזמן שבין הוועידות. </a:t>
            </a:r>
            <a:endParaRPr lang="he-IL" sz="4000" dirty="0" smtClean="0"/>
          </a:p>
          <a:p>
            <a:pPr algn="r"/>
            <a:r>
              <a:rPr lang="he-IL" sz="4000" dirty="0" smtClean="0"/>
              <a:t>תוצאות </a:t>
            </a:r>
            <a:r>
              <a:rPr lang="he-IL" sz="4000" dirty="0"/>
              <a:t>הדיונים הללו </a:t>
            </a:r>
            <a:r>
              <a:rPr lang="he-IL" sz="4000" dirty="0" smtClean="0"/>
              <a:t>יכולים ליצור </a:t>
            </a:r>
            <a:r>
              <a:rPr lang="he-IL" sz="4000" dirty="0"/>
              <a:t>את הבסיס למספר חוברות שירות </a:t>
            </a:r>
            <a:r>
              <a:rPr lang="he-IL" sz="4000" dirty="0" smtClean="0"/>
              <a:t>קווי מנחה </a:t>
            </a:r>
            <a:r>
              <a:rPr lang="he-IL" sz="4000" dirty="0"/>
              <a:t>וספרות </a:t>
            </a:r>
            <a:r>
              <a:rPr lang="he-IL" sz="4000" dirty="0" smtClean="0"/>
              <a:t>חדשה</a:t>
            </a:r>
            <a:endParaRPr lang="he-IL" sz="4000" dirty="0"/>
          </a:p>
        </p:txBody>
      </p:sp>
    </p:spTree>
    <p:extLst>
      <p:ext uri="{BB962C8B-B14F-4D97-AF65-F5344CB8AC3E}">
        <p14:creationId xmlns:p14="http://schemas.microsoft.com/office/powerpoint/2010/main" val="3191581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6D3-B5F3-1E5C-0BB9-7809915A97D1}"/>
              </a:ext>
            </a:extLst>
          </p:cNvPr>
          <p:cNvSpPr txBox="1">
            <a:spLocks/>
          </p:cNvSpPr>
          <p:nvPr/>
        </p:nvSpPr>
        <p:spPr>
          <a:xfrm>
            <a:off x="0" y="1"/>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he-IL" sz="4000" dirty="0" smtClean="0">
                <a:solidFill>
                  <a:srgbClr val="572528"/>
                </a:solidFill>
              </a:rPr>
              <a:t>נושאים לדיון – עד 2</a:t>
            </a:r>
            <a:endParaRPr lang="en-US" sz="3200" b="0" dirty="0">
              <a:solidFill>
                <a:srgbClr val="572528"/>
              </a:solidFill>
            </a:endParaRPr>
          </a:p>
        </p:txBody>
      </p:sp>
      <p:sp>
        <p:nvSpPr>
          <p:cNvPr id="3" name="Rounded Rectangle 2">
            <a:extLst>
              <a:ext uri="{FF2B5EF4-FFF2-40B4-BE49-F238E27FC236}">
                <a16:creationId xmlns:a16="http://schemas.microsoft.com/office/drawing/2014/main" id="{52E7C468-CF9D-89DC-474D-2958A1897E01}"/>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DFBF1337-7CBB-8482-FA6F-B475FD8260C6}"/>
              </a:ext>
            </a:extLst>
          </p:cNvPr>
          <p:cNvGraphicFramePr>
            <a:graphicFrameLocks noGrp="1"/>
          </p:cNvGraphicFramePr>
          <p:nvPr>
            <p:extLst>
              <p:ext uri="{D42A27DB-BD31-4B8C-83A1-F6EECF244321}">
                <p14:modId xmlns:p14="http://schemas.microsoft.com/office/powerpoint/2010/main" val="1379784816"/>
              </p:ext>
            </p:extLst>
          </p:nvPr>
        </p:nvGraphicFramePr>
        <p:xfrm>
          <a:off x="127322" y="714894"/>
          <a:ext cx="11547020" cy="5825305"/>
        </p:xfrm>
        <a:graphic>
          <a:graphicData uri="http://schemas.openxmlformats.org/drawingml/2006/table">
            <a:tbl>
              <a:tblPr>
                <a:tableStyleId>{616DA210-FB5B-4158-B5E0-FEB733F419BA}</a:tableStyleId>
              </a:tblPr>
              <a:tblGrid>
                <a:gridCol w="99974">
                  <a:extLst>
                    <a:ext uri="{9D8B030D-6E8A-4147-A177-3AD203B41FA5}">
                      <a16:colId xmlns:a16="http://schemas.microsoft.com/office/drawing/2014/main" val="2466881144"/>
                    </a:ext>
                  </a:extLst>
                </a:gridCol>
                <a:gridCol w="1069489">
                  <a:extLst>
                    <a:ext uri="{9D8B030D-6E8A-4147-A177-3AD203B41FA5}">
                      <a16:colId xmlns:a16="http://schemas.microsoft.com/office/drawing/2014/main" val="2837925634"/>
                    </a:ext>
                  </a:extLst>
                </a:gridCol>
                <a:gridCol w="2186248">
                  <a:extLst>
                    <a:ext uri="{9D8B030D-6E8A-4147-A177-3AD203B41FA5}">
                      <a16:colId xmlns:a16="http://schemas.microsoft.com/office/drawing/2014/main" val="570410439"/>
                    </a:ext>
                  </a:extLst>
                </a:gridCol>
                <a:gridCol w="8191309">
                  <a:extLst>
                    <a:ext uri="{9D8B030D-6E8A-4147-A177-3AD203B41FA5}">
                      <a16:colId xmlns:a16="http://schemas.microsoft.com/office/drawing/2014/main" val="2439359238"/>
                    </a:ext>
                  </a:extLst>
                </a:gridCol>
              </a:tblGrid>
              <a:tr h="498252">
                <a:tc>
                  <a:txBody>
                    <a:bodyPr/>
                    <a:lstStyle/>
                    <a:p>
                      <a:pPr marL="0" marR="0" algn="l" rtl="0" fontAlgn="auto">
                        <a:lnSpc>
                          <a:spcPct val="120000"/>
                        </a:lnSpc>
                        <a:spcBef>
                          <a:spcPts val="0"/>
                        </a:spcBef>
                        <a:spcAft>
                          <a:spcPts val="0"/>
                        </a:spcAft>
                      </a:pPr>
                      <a:endParaRPr lang="en-US" sz="24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tc>
                <a:tc>
                  <a:txBody>
                    <a:bodyPr/>
                    <a:lstStyle/>
                    <a:p>
                      <a:pPr rtl="1"/>
                      <a:r>
                        <a:rPr lang="he-IL" sz="1200" dirty="0">
                          <a:effectLst/>
                        </a:rPr>
                        <a:t>מספר</a:t>
                      </a:r>
                      <a:endParaRPr lang="he-IL" sz="1200" dirty="0">
                        <a:solidFill>
                          <a:srgbClr val="1F1F1F"/>
                        </a:solidFill>
                        <a:effectLst/>
                        <a:latin typeface="Google Sans Text"/>
                      </a:endParaRPr>
                    </a:p>
                  </a:txBody>
                  <a:tcPr marL="114300" marR="114300" marT="76200" marB="76200" anchor="ctr"/>
                </a:tc>
                <a:tc>
                  <a:txBody>
                    <a:bodyPr/>
                    <a:lstStyle/>
                    <a:p>
                      <a:pPr rtl="1"/>
                      <a:r>
                        <a:rPr lang="he-IL" sz="1200">
                          <a:effectLst/>
                        </a:rPr>
                        <a:t>נושא הדיון</a:t>
                      </a:r>
                      <a:endParaRPr lang="he-IL" sz="1200">
                        <a:solidFill>
                          <a:srgbClr val="1F1F1F"/>
                        </a:solidFill>
                        <a:effectLst/>
                        <a:latin typeface="Google Sans Text"/>
                      </a:endParaRPr>
                    </a:p>
                  </a:txBody>
                  <a:tcPr marL="114300" marR="114300" marT="76200" marB="76200" anchor="ctr"/>
                </a:tc>
                <a:tc>
                  <a:txBody>
                    <a:bodyPr/>
                    <a:lstStyle/>
                    <a:p>
                      <a:pPr rtl="1"/>
                      <a:r>
                        <a:rPr lang="he-IL" sz="1200" dirty="0">
                          <a:effectLst/>
                        </a:rPr>
                        <a:t>רעיונות כלולים</a:t>
                      </a:r>
                      <a:endParaRPr lang="he-IL" sz="120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4215670104"/>
                  </a:ext>
                </a:extLst>
              </a:tr>
              <a:tr h="380570">
                <a:tc>
                  <a:txBody>
                    <a:bodyPr/>
                    <a:lstStyle/>
                    <a:p>
                      <a:endParaRPr lang="he-IL" dirty="0"/>
                    </a:p>
                  </a:txBody>
                  <a:tcPr marL="0" marR="0"/>
                </a:tc>
                <a:tc>
                  <a:txBody>
                    <a:bodyPr/>
                    <a:lstStyle/>
                    <a:p>
                      <a:pPr rtl="1"/>
                      <a:r>
                        <a:rPr lang="he-IL" sz="1200">
                          <a:effectLst/>
                        </a:rPr>
                        <a:t>1.</a:t>
                      </a:r>
                      <a:endParaRPr lang="he-IL" sz="1200">
                        <a:solidFill>
                          <a:srgbClr val="1F1F1F"/>
                        </a:solidFill>
                        <a:effectLst/>
                        <a:latin typeface="Google Sans Text"/>
                      </a:endParaRPr>
                    </a:p>
                  </a:txBody>
                  <a:tcPr marL="114300" marR="114300" marT="76200" marB="76200" anchor="ctr"/>
                </a:tc>
                <a:tc>
                  <a:txBody>
                    <a:bodyPr/>
                    <a:lstStyle/>
                    <a:p>
                      <a:pPr rtl="1"/>
                      <a:endParaRPr lang="he-IL" sz="1200">
                        <a:effectLst/>
                      </a:endParaRPr>
                    </a:p>
                    <a:p>
                      <a:pPr rtl="1"/>
                      <a:r>
                        <a:rPr lang="he-IL" sz="1200">
                          <a:effectLst/>
                        </a:rPr>
                        <a:t>משיכת חברים לשירות </a:t>
                      </a:r>
                      <a:r>
                        <a:rPr lang="he-IL" sz="1200" baseline="30000">
                          <a:effectLst/>
                        </a:rPr>
                        <a:t>128</a:t>
                      </a:r>
                      <a:endParaRPr lang="he-IL" sz="1200">
                        <a:solidFill>
                          <a:srgbClr val="1F1F1F"/>
                        </a:solidFill>
                        <a:effectLst/>
                        <a:latin typeface="Google Sans Text"/>
                      </a:endParaRPr>
                    </a:p>
                  </a:txBody>
                  <a:tcPr marL="114300" marR="114300" marT="76200" marB="76200" anchor="ctr"/>
                </a:tc>
                <a:tc>
                  <a:txBody>
                    <a:bodyPr/>
                    <a:lstStyle/>
                    <a:p>
                      <a:pPr rtl="1"/>
                      <a:endParaRPr lang="he-IL" sz="120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1397049855"/>
                  </a:ext>
                </a:extLst>
              </a:tr>
              <a:tr h="676570">
                <a:tc>
                  <a:txBody>
                    <a:bodyPr/>
                    <a:lstStyle/>
                    <a:p>
                      <a:endParaRPr lang="he-IL"/>
                    </a:p>
                  </a:txBody>
                  <a:tcPr marL="0" marR="0"/>
                </a:tc>
                <a:tc>
                  <a:txBody>
                    <a:bodyPr/>
                    <a:lstStyle/>
                    <a:p>
                      <a:pPr rtl="1"/>
                      <a:r>
                        <a:rPr lang="he-IL" sz="1200">
                          <a:effectLst/>
                        </a:rPr>
                        <a:t>2.</a:t>
                      </a:r>
                      <a:endParaRPr lang="he-IL" sz="1200">
                        <a:solidFill>
                          <a:srgbClr val="1F1F1F"/>
                        </a:solidFill>
                        <a:effectLst/>
                        <a:latin typeface="Google Sans Text"/>
                      </a:endParaRPr>
                    </a:p>
                  </a:txBody>
                  <a:tcPr marL="114300" marR="114300" marT="76200" marB="76200" anchor="ctr"/>
                </a:tc>
                <a:tc>
                  <a:txBody>
                    <a:bodyPr/>
                    <a:lstStyle/>
                    <a:p>
                      <a:pPr rtl="1"/>
                      <a:endParaRPr lang="he-IL" sz="1200">
                        <a:effectLst/>
                      </a:endParaRPr>
                    </a:p>
                    <a:p>
                      <a:pPr rtl="1"/>
                      <a:r>
                        <a:rPr lang="he-IL" sz="1200">
                          <a:effectLst/>
                        </a:rPr>
                        <a:t>קבלת החלטות/האצלת סמכויות </a:t>
                      </a:r>
                      <a:r>
                        <a:rPr lang="he-IL" sz="1200" baseline="30000">
                          <a:effectLst/>
                        </a:rPr>
                        <a:t>130</a:t>
                      </a:r>
                      <a:endParaRPr lang="he-IL" sz="1200">
                        <a:solidFill>
                          <a:srgbClr val="1F1F1F"/>
                        </a:solidFill>
                        <a:effectLst/>
                        <a:latin typeface="Google Sans Text"/>
                      </a:endParaRPr>
                    </a:p>
                  </a:txBody>
                  <a:tcPr marL="114300" marR="114300" marT="76200" marB="76200" anchor="ctr"/>
                </a:tc>
                <a:tc>
                  <a:txBody>
                    <a:bodyPr/>
                    <a:lstStyle/>
                    <a:p>
                      <a:pPr rtl="1"/>
                      <a:r>
                        <a:rPr lang="he-IL" sz="1200" dirty="0">
                          <a:effectLst/>
                        </a:rPr>
                        <a:t>רעיונות כוללים קבלת החלטות מבוססת הסכמה ואחריות וסמכות על שירותי </a:t>
                      </a:r>
                      <a:r>
                        <a:rPr lang="en-US" sz="1200" dirty="0">
                          <a:effectLst/>
                        </a:rPr>
                        <a:t>NA</a:t>
                      </a:r>
                      <a:r>
                        <a:rPr lang="en-US" sz="1200" baseline="30000" dirty="0">
                          <a:effectLst/>
                        </a:rPr>
                        <a:t>131</a:t>
                      </a:r>
                      <a:r>
                        <a:rPr lang="en-US" sz="1200" dirty="0">
                          <a:effectLst/>
                        </a:rPr>
                        <a:t>.</a:t>
                      </a:r>
                      <a:endParaRPr lang="en-US" sz="120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222293924"/>
                  </a:ext>
                </a:extLst>
              </a:tr>
              <a:tr h="972568">
                <a:tc>
                  <a:txBody>
                    <a:bodyPr/>
                    <a:lstStyle/>
                    <a:p>
                      <a:endParaRPr lang="he-IL"/>
                    </a:p>
                  </a:txBody>
                  <a:tcPr marL="0" marR="0"/>
                </a:tc>
                <a:tc>
                  <a:txBody>
                    <a:bodyPr/>
                    <a:lstStyle/>
                    <a:p>
                      <a:pPr rtl="1"/>
                      <a:r>
                        <a:rPr lang="he-IL" sz="1200">
                          <a:effectLst/>
                        </a:rPr>
                        <a:t>3.</a:t>
                      </a:r>
                      <a:endParaRPr lang="he-IL" sz="1200">
                        <a:solidFill>
                          <a:srgbClr val="1F1F1F"/>
                        </a:solidFill>
                        <a:effectLst/>
                        <a:latin typeface="Google Sans Text"/>
                      </a:endParaRPr>
                    </a:p>
                  </a:txBody>
                  <a:tcPr marL="114300" marR="114300" marT="76200" marB="76200" anchor="ctr"/>
                </a:tc>
                <a:tc>
                  <a:txBody>
                    <a:bodyPr/>
                    <a:lstStyle/>
                    <a:p>
                      <a:pPr rtl="1"/>
                      <a:endParaRPr lang="he-IL" sz="1200">
                        <a:effectLst/>
                      </a:endParaRPr>
                    </a:p>
                    <a:p>
                      <a:pPr rtl="1"/>
                      <a:r>
                        <a:rPr lang="he-IL" sz="1200">
                          <a:effectLst/>
                        </a:rPr>
                        <a:t>התנהגות מפריעה וטורפנית </a:t>
                      </a:r>
                      <a:r>
                        <a:rPr lang="he-IL" sz="1200" baseline="30000">
                          <a:effectLst/>
                        </a:rPr>
                        <a:t>133</a:t>
                      </a:r>
                      <a:endParaRPr lang="he-IL" sz="1200">
                        <a:solidFill>
                          <a:srgbClr val="1F1F1F"/>
                        </a:solidFill>
                        <a:effectLst/>
                        <a:latin typeface="Google Sans Text"/>
                      </a:endParaRPr>
                    </a:p>
                  </a:txBody>
                  <a:tcPr marL="114300" marR="114300" marT="76200" marB="76200" anchor="ctr"/>
                </a:tc>
                <a:tc>
                  <a:txBody>
                    <a:bodyPr/>
                    <a:lstStyle/>
                    <a:p>
                      <a:pPr rtl="1"/>
                      <a:r>
                        <a:rPr lang="he-IL" sz="1200" dirty="0">
                          <a:effectLst/>
                        </a:rPr>
                        <a:t>רעיונות כוללים מדיניות הגנה, תוקפנות בפגישות שירות, גזענות, טרפה מינית, יצירת סביבה בטוחה ומכילה, הגבול בין החלטות משפטיות והחלטות קבוצתיות, שימוש בטלפונים ניידים וילדים בפגישות</a:t>
                      </a:r>
                      <a:r>
                        <a:rPr lang="he-IL" sz="1200" baseline="30000" dirty="0">
                          <a:effectLst/>
                        </a:rPr>
                        <a:t>134</a:t>
                      </a:r>
                      <a:r>
                        <a:rPr lang="he-IL" sz="1200" dirty="0">
                          <a:effectLst/>
                        </a:rPr>
                        <a:t>.</a:t>
                      </a:r>
                      <a:endParaRPr lang="he-IL" sz="120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93983459"/>
                  </a:ext>
                </a:extLst>
              </a:tr>
              <a:tr h="403705">
                <a:tc>
                  <a:txBody>
                    <a:bodyPr/>
                    <a:lstStyle/>
                    <a:p>
                      <a:endParaRPr lang="he-IL"/>
                    </a:p>
                  </a:txBody>
                  <a:tcPr marL="0" marR="0"/>
                </a:tc>
                <a:tc>
                  <a:txBody>
                    <a:bodyPr/>
                    <a:lstStyle/>
                    <a:p>
                      <a:pPr rtl="1"/>
                      <a:r>
                        <a:rPr lang="he-IL" sz="1200">
                          <a:effectLst/>
                        </a:rPr>
                        <a:t>4.</a:t>
                      </a:r>
                      <a:endParaRPr lang="he-IL" sz="1200">
                        <a:solidFill>
                          <a:srgbClr val="1F1F1F"/>
                        </a:solidFill>
                        <a:effectLst/>
                        <a:latin typeface="Google Sans Text"/>
                      </a:endParaRPr>
                    </a:p>
                  </a:txBody>
                  <a:tcPr marL="114300" marR="114300" marT="76200" marB="76200" anchor="ctr"/>
                </a:tc>
                <a:tc>
                  <a:txBody>
                    <a:bodyPr/>
                    <a:lstStyle/>
                    <a:p>
                      <a:pPr rtl="1"/>
                      <a:endParaRPr lang="he-IL" sz="1200">
                        <a:effectLst/>
                      </a:endParaRPr>
                    </a:p>
                    <a:p>
                      <a:pPr rtl="1"/>
                      <a:r>
                        <a:rPr lang="he-IL" sz="1200">
                          <a:effectLst/>
                        </a:rPr>
                        <a:t>אחדות </a:t>
                      </a:r>
                      <a:r>
                        <a:rPr lang="he-IL" sz="1200" baseline="30000">
                          <a:effectLst/>
                        </a:rPr>
                        <a:t>136</a:t>
                      </a:r>
                      <a:endParaRPr lang="he-IL" sz="1200">
                        <a:solidFill>
                          <a:srgbClr val="1F1F1F"/>
                        </a:solidFill>
                        <a:effectLst/>
                        <a:latin typeface="Google Sans Text"/>
                      </a:endParaRPr>
                    </a:p>
                  </a:txBody>
                  <a:tcPr marL="114300" marR="114300" marT="76200" marB="76200" anchor="ctr"/>
                </a:tc>
                <a:tc>
                  <a:txBody>
                    <a:bodyPr/>
                    <a:lstStyle/>
                    <a:p>
                      <a:pPr rtl="1"/>
                      <a:r>
                        <a:rPr lang="he-IL" sz="1200" dirty="0">
                          <a:effectLst/>
                        </a:rPr>
                        <a:t>רעיונות כוללים שמירה על אחדות </a:t>
                      </a:r>
                      <a:r>
                        <a:rPr lang="en-US" sz="1200" dirty="0">
                          <a:effectLst/>
                        </a:rPr>
                        <a:t>NA </a:t>
                      </a:r>
                      <a:r>
                        <a:rPr lang="he-IL" sz="1200" dirty="0">
                          <a:effectLst/>
                        </a:rPr>
                        <a:t>למרות פוליטיקה חיצונית</a:t>
                      </a:r>
                      <a:r>
                        <a:rPr lang="he-IL" sz="1200" baseline="30000" dirty="0">
                          <a:effectLst/>
                        </a:rPr>
                        <a:t>137</a:t>
                      </a:r>
                      <a:r>
                        <a:rPr lang="he-IL" sz="1200" dirty="0">
                          <a:effectLst/>
                        </a:rPr>
                        <a:t>.</a:t>
                      </a:r>
                      <a:endParaRPr lang="he-IL" sz="120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320576154"/>
                  </a:ext>
                </a:extLst>
              </a:tr>
              <a:tr h="676570">
                <a:tc>
                  <a:txBody>
                    <a:bodyPr/>
                    <a:lstStyle/>
                    <a:p>
                      <a:endParaRPr lang="he-IL"/>
                    </a:p>
                  </a:txBody>
                  <a:tcPr marL="0" marR="0"/>
                </a:tc>
                <a:tc>
                  <a:txBody>
                    <a:bodyPr/>
                    <a:lstStyle/>
                    <a:p>
                      <a:pPr rtl="1"/>
                      <a:r>
                        <a:rPr lang="he-IL" sz="1200">
                          <a:effectLst/>
                        </a:rPr>
                        <a:t>5.</a:t>
                      </a:r>
                      <a:endParaRPr lang="he-IL" sz="1200">
                        <a:solidFill>
                          <a:srgbClr val="1F1F1F"/>
                        </a:solidFill>
                        <a:effectLst/>
                        <a:latin typeface="Google Sans Text"/>
                      </a:endParaRPr>
                    </a:p>
                  </a:txBody>
                  <a:tcPr marL="114300" marR="114300" marT="76200" marB="76200" anchor="ctr"/>
                </a:tc>
                <a:tc>
                  <a:txBody>
                    <a:bodyPr/>
                    <a:lstStyle/>
                    <a:p>
                      <a:pPr rtl="1"/>
                      <a:endParaRPr lang="he-IL" sz="1200">
                        <a:effectLst/>
                      </a:endParaRPr>
                    </a:p>
                    <a:p>
                      <a:pPr rtl="1"/>
                      <a:r>
                        <a:rPr lang="he-IL" sz="1200">
                          <a:effectLst/>
                        </a:rPr>
                        <a:t>עזרה למכורים למצוא אותנו </a:t>
                      </a:r>
                      <a:r>
                        <a:rPr lang="he-IL" sz="1200" baseline="30000">
                          <a:effectLst/>
                        </a:rPr>
                        <a:t>139</a:t>
                      </a:r>
                      <a:endParaRPr lang="he-IL" sz="1200">
                        <a:solidFill>
                          <a:srgbClr val="1F1F1F"/>
                        </a:solidFill>
                        <a:effectLst/>
                        <a:latin typeface="Google Sans Text"/>
                      </a:endParaRPr>
                    </a:p>
                  </a:txBody>
                  <a:tcPr marL="114300" marR="114300" marT="76200" marB="76200" anchor="ctr"/>
                </a:tc>
                <a:tc>
                  <a:txBody>
                    <a:bodyPr/>
                    <a:lstStyle/>
                    <a:p>
                      <a:pPr rtl="1"/>
                      <a:r>
                        <a:rPr lang="he-IL" sz="1200" dirty="0">
                          <a:effectLst/>
                        </a:rPr>
                        <a:t>רעיונות כוללים שימוש בטכנולוגיה לחיבור מכורים לפגישות וזה לזה</a:t>
                      </a:r>
                      <a:r>
                        <a:rPr lang="he-IL" sz="1200" baseline="30000" dirty="0">
                          <a:effectLst/>
                        </a:rPr>
                        <a:t>140</a:t>
                      </a:r>
                      <a:r>
                        <a:rPr lang="he-IL" sz="1200" dirty="0">
                          <a:effectLst/>
                        </a:rPr>
                        <a:t>.</a:t>
                      </a:r>
                      <a:endParaRPr lang="he-IL" sz="120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693404203"/>
                  </a:ext>
                </a:extLst>
              </a:tr>
              <a:tr h="676570">
                <a:tc>
                  <a:txBody>
                    <a:bodyPr/>
                    <a:lstStyle/>
                    <a:p>
                      <a:endParaRPr lang="he-IL"/>
                    </a:p>
                  </a:txBody>
                  <a:tcPr marL="0" marR="0"/>
                </a:tc>
                <a:tc>
                  <a:txBody>
                    <a:bodyPr/>
                    <a:lstStyle/>
                    <a:p>
                      <a:pPr rtl="1"/>
                      <a:r>
                        <a:rPr lang="he-IL" sz="1200">
                          <a:effectLst/>
                        </a:rPr>
                        <a:t>6.</a:t>
                      </a:r>
                      <a:endParaRPr lang="he-IL" sz="1200">
                        <a:solidFill>
                          <a:srgbClr val="1F1F1F"/>
                        </a:solidFill>
                        <a:effectLst/>
                        <a:latin typeface="Google Sans Text"/>
                      </a:endParaRPr>
                    </a:p>
                  </a:txBody>
                  <a:tcPr marL="114300" marR="114300" marT="76200" marB="76200" anchor="ctr"/>
                </a:tc>
                <a:tc>
                  <a:txBody>
                    <a:bodyPr/>
                    <a:lstStyle/>
                    <a:p>
                      <a:pPr rtl="1"/>
                      <a:endParaRPr lang="he-IL" sz="1200" dirty="0">
                        <a:effectLst/>
                      </a:endParaRPr>
                    </a:p>
                    <a:p>
                      <a:pPr rtl="1"/>
                      <a:r>
                        <a:rPr lang="he-IL" sz="1200" dirty="0">
                          <a:effectLst/>
                        </a:rPr>
                        <a:t>שימוש בכספים, זרימת כספים וגיוס כספים </a:t>
                      </a:r>
                      <a:r>
                        <a:rPr lang="he-IL" sz="1200" baseline="30000" dirty="0">
                          <a:effectLst/>
                        </a:rPr>
                        <a:t>142</a:t>
                      </a:r>
                      <a:endParaRPr lang="he-IL" sz="1200" dirty="0">
                        <a:solidFill>
                          <a:srgbClr val="1F1F1F"/>
                        </a:solidFill>
                        <a:effectLst/>
                        <a:latin typeface="Google Sans Text"/>
                      </a:endParaRPr>
                    </a:p>
                  </a:txBody>
                  <a:tcPr marL="114300" marR="114300" marT="76200" marB="76200" anchor="ctr"/>
                </a:tc>
                <a:tc>
                  <a:txBody>
                    <a:bodyPr/>
                    <a:lstStyle/>
                    <a:p>
                      <a:pPr rtl="1"/>
                      <a:r>
                        <a:rPr lang="he-IL" sz="1200" dirty="0">
                          <a:effectLst/>
                        </a:rPr>
                        <a:t>רעיונות כוללים הגרלות 50/50, חסימות בזרימת כספים, אנונימיות בכספים אלקטרוניים</a:t>
                      </a:r>
                      <a:r>
                        <a:rPr lang="he-IL" sz="1200" baseline="30000" dirty="0">
                          <a:effectLst/>
                        </a:rPr>
                        <a:t>143</a:t>
                      </a:r>
                      <a:r>
                        <a:rPr lang="he-IL" sz="1200" dirty="0">
                          <a:effectLst/>
                        </a:rPr>
                        <a:t>.</a:t>
                      </a:r>
                      <a:endParaRPr lang="he-IL" sz="120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2038912853"/>
                  </a:ext>
                </a:extLst>
              </a:tr>
              <a:tr h="404275">
                <a:tc>
                  <a:txBody>
                    <a:bodyPr/>
                    <a:lstStyle/>
                    <a:p>
                      <a:endParaRPr lang="he-IL"/>
                    </a:p>
                  </a:txBody>
                  <a:tcPr marL="0" marR="0"/>
                </a:tc>
                <a:tc>
                  <a:txBody>
                    <a:bodyPr/>
                    <a:lstStyle/>
                    <a:p>
                      <a:pPr rtl="1"/>
                      <a:r>
                        <a:rPr lang="he-IL" sz="1200">
                          <a:effectLst/>
                        </a:rPr>
                        <a:t>7.</a:t>
                      </a:r>
                      <a:endParaRPr lang="he-IL" sz="1200">
                        <a:solidFill>
                          <a:srgbClr val="1F1F1F"/>
                        </a:solidFill>
                        <a:effectLst/>
                        <a:latin typeface="Google Sans Text"/>
                      </a:endParaRPr>
                    </a:p>
                  </a:txBody>
                  <a:tcPr marL="114300" marR="114300" marT="76200" marB="76200" anchor="ctr"/>
                </a:tc>
                <a:tc>
                  <a:txBody>
                    <a:bodyPr/>
                    <a:lstStyle/>
                    <a:p>
                      <a:pPr rtl="1"/>
                      <a:endParaRPr lang="he-IL" sz="1200">
                        <a:effectLst/>
                      </a:endParaRPr>
                    </a:p>
                    <a:p>
                      <a:pPr rtl="1"/>
                      <a:r>
                        <a:rPr lang="he-IL" sz="1200">
                          <a:effectLst/>
                        </a:rPr>
                        <a:t>מדיה חברתית </a:t>
                      </a:r>
                      <a:r>
                        <a:rPr lang="he-IL" sz="1200" baseline="30000">
                          <a:effectLst/>
                        </a:rPr>
                        <a:t>145</a:t>
                      </a:r>
                      <a:endParaRPr lang="he-IL" sz="1200">
                        <a:solidFill>
                          <a:srgbClr val="1F1F1F"/>
                        </a:solidFill>
                        <a:effectLst/>
                        <a:latin typeface="Google Sans Text"/>
                      </a:endParaRPr>
                    </a:p>
                  </a:txBody>
                  <a:tcPr marL="114300" marR="114300" marT="76200" marB="76200" anchor="ctr"/>
                </a:tc>
                <a:tc>
                  <a:txBody>
                    <a:bodyPr/>
                    <a:lstStyle/>
                    <a:p>
                      <a:pPr rtl="1"/>
                      <a:r>
                        <a:rPr lang="he-IL" sz="1200" dirty="0">
                          <a:effectLst/>
                        </a:rPr>
                        <a:t>רעיונות כוללים שימוש קבוצתי ומדיה חברתית ככלי יחסי ציבור</a:t>
                      </a:r>
                      <a:r>
                        <a:rPr lang="he-IL" sz="1200" baseline="30000" dirty="0">
                          <a:effectLst/>
                        </a:rPr>
                        <a:t>146</a:t>
                      </a:r>
                      <a:r>
                        <a:rPr lang="he-IL" sz="1200" dirty="0">
                          <a:effectLst/>
                        </a:rPr>
                        <a:t>.</a:t>
                      </a:r>
                      <a:endParaRPr lang="he-IL" sz="120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623365598"/>
                  </a:ext>
                </a:extLst>
              </a:tr>
              <a:tr h="689255">
                <a:tc>
                  <a:txBody>
                    <a:bodyPr/>
                    <a:lstStyle/>
                    <a:p>
                      <a:endParaRPr lang="he-IL"/>
                    </a:p>
                  </a:txBody>
                  <a:tcPr marL="0" marR="0"/>
                </a:tc>
                <a:tc>
                  <a:txBody>
                    <a:bodyPr/>
                    <a:lstStyle/>
                    <a:p>
                      <a:pPr rtl="1"/>
                      <a:r>
                        <a:rPr lang="he-IL" sz="1200">
                          <a:effectLst/>
                        </a:rPr>
                        <a:t>8.</a:t>
                      </a:r>
                      <a:endParaRPr lang="he-IL" sz="1200">
                        <a:solidFill>
                          <a:srgbClr val="1F1F1F"/>
                        </a:solidFill>
                        <a:effectLst/>
                        <a:latin typeface="Google Sans Text"/>
                      </a:endParaRPr>
                    </a:p>
                  </a:txBody>
                  <a:tcPr marL="114300" marR="114300" marT="76200" marB="76200" anchor="ctr"/>
                </a:tc>
                <a:tc>
                  <a:txBody>
                    <a:bodyPr/>
                    <a:lstStyle/>
                    <a:p>
                      <a:pPr rtl="1"/>
                      <a:endParaRPr lang="he-IL" sz="1200" dirty="0">
                        <a:effectLst/>
                      </a:endParaRPr>
                    </a:p>
                    <a:p>
                      <a:pPr rtl="1"/>
                      <a:r>
                        <a:rPr lang="he-IL" sz="1200" dirty="0">
                          <a:effectLst/>
                        </a:rPr>
                        <a:t>שימור ותיקים </a:t>
                      </a:r>
                      <a:r>
                        <a:rPr lang="he-IL" sz="1200" baseline="30000" dirty="0">
                          <a:effectLst/>
                        </a:rPr>
                        <a:t>148</a:t>
                      </a:r>
                      <a:endParaRPr lang="he-IL" sz="1200" dirty="0">
                        <a:solidFill>
                          <a:srgbClr val="1F1F1F"/>
                        </a:solidFill>
                        <a:effectLst/>
                        <a:latin typeface="Google Sans Text"/>
                      </a:endParaRPr>
                    </a:p>
                  </a:txBody>
                  <a:tcPr marL="114300" marR="114300" marT="76200" marB="76200" anchor="ctr"/>
                </a:tc>
                <a:tc>
                  <a:txBody>
                    <a:bodyPr/>
                    <a:lstStyle/>
                    <a:p>
                      <a:pPr rtl="1"/>
                      <a:endParaRPr lang="he-IL" sz="1200" dirty="0">
                        <a:solidFill>
                          <a:srgbClr val="1F1F1F"/>
                        </a:solidFill>
                        <a:effectLst/>
                        <a:latin typeface="Google Sans Text"/>
                      </a:endParaRPr>
                    </a:p>
                  </a:txBody>
                  <a:tcPr marL="114300" marR="114300" marT="76200" marB="76200" anchor="ctr"/>
                </a:tc>
                <a:extLst>
                  <a:ext uri="{0D108BD9-81ED-4DB2-BD59-A6C34878D82A}">
                    <a16:rowId xmlns:a16="http://schemas.microsoft.com/office/drawing/2014/main" val="3504380541"/>
                  </a:ext>
                </a:extLst>
              </a:tr>
            </a:tbl>
          </a:graphicData>
        </a:graphic>
      </p:graphicFrame>
    </p:spTree>
    <p:extLst>
      <p:ext uri="{BB962C8B-B14F-4D97-AF65-F5344CB8AC3E}">
        <p14:creationId xmlns:p14="http://schemas.microsoft.com/office/powerpoint/2010/main" val="1545189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F718D5-3F22-524E-D650-0310D2DDAB60}"/>
              </a:ext>
            </a:extLst>
          </p:cNvPr>
          <p:cNvSpPr>
            <a:spLocks noGrp="1"/>
          </p:cNvSpPr>
          <p:nvPr>
            <p:ph type="ctrTitle"/>
          </p:nvPr>
        </p:nvSpPr>
        <p:spPr/>
        <p:txBody>
          <a:bodyPr/>
          <a:lstStyle/>
          <a:p>
            <a:pPr algn="r">
              <a:spcBef>
                <a:spcPts val="1800"/>
              </a:spcBef>
            </a:pPr>
            <a:r>
              <a:rPr lang="he-IL" sz="5000" dirty="0"/>
              <a:t>תזכורת: תשובות מחברים, מחוזות ואזורים ייאספו עד 1 באפריל 2026</a:t>
            </a:r>
            <a:r>
              <a:rPr lang="he-IL" sz="5000" dirty="0" smtClean="0"/>
              <a:t>. </a:t>
            </a:r>
            <a:r>
              <a:rPr lang="en-US" sz="5000" dirty="0" smtClean="0"/>
              <a:t/>
            </a:r>
            <a:br>
              <a:rPr lang="en-US" sz="5000" dirty="0" smtClean="0"/>
            </a:br>
            <a:r>
              <a:rPr lang="he-IL" sz="5000" dirty="0" smtClean="0"/>
              <a:t/>
            </a:r>
            <a:br>
              <a:rPr lang="he-IL" sz="5000" dirty="0" smtClean="0"/>
            </a:br>
            <a:r>
              <a:rPr lang="he-IL" sz="5000" dirty="0" smtClean="0"/>
              <a:t>גישה </a:t>
            </a:r>
            <a:r>
              <a:rPr lang="he-IL" sz="5000" dirty="0"/>
              <a:t>לסקר: ניתן לגשת לסקר בכתובת </a:t>
            </a:r>
            <a:r>
              <a:rPr lang="en-US" sz="5000" dirty="0"/>
              <a:t>na.org/survey </a:t>
            </a:r>
            <a:r>
              <a:rPr lang="he-IL" sz="5000" dirty="0"/>
              <a:t>או באפליקציית </a:t>
            </a:r>
            <a:r>
              <a:rPr lang="en-US" sz="5000" dirty="0"/>
              <a:t>NA Meeting Search</a:t>
            </a:r>
            <a:br>
              <a:rPr lang="en-US" sz="5000" dirty="0"/>
            </a:br>
            <a:r>
              <a:rPr lang="en-US" sz="5000" dirty="0"/>
              <a:t/>
            </a:r>
            <a:br>
              <a:rPr lang="en-US" sz="5000" dirty="0"/>
            </a:br>
            <a:r>
              <a:rPr lang="en-US" sz="5000" dirty="0" smtClean="0"/>
              <a:t>.</a:t>
            </a:r>
            <a:endParaRPr lang="en-US" sz="5000" dirty="0"/>
          </a:p>
        </p:txBody>
      </p:sp>
      <p:pic>
        <p:nvPicPr>
          <p:cNvPr id="14" name="Picture 13" descr="A red telephone with a rotary dial&#10;&#10;Description automatically generated">
            <a:extLst>
              <a:ext uri="{FF2B5EF4-FFF2-40B4-BE49-F238E27FC236}">
                <a16:creationId xmlns:a16="http://schemas.microsoft.com/office/drawing/2014/main" id="{C9FBDE06-8D7F-6B61-D2E2-4C333E5574A3}"/>
              </a:ext>
            </a:extLst>
          </p:cNvPr>
          <p:cNvPicPr>
            <a:picLocks noChangeAspect="1"/>
          </p:cNvPicPr>
          <p:nvPr/>
        </p:nvPicPr>
        <p:blipFill>
          <a:blip r:embed="rId3"/>
          <a:stretch>
            <a:fillRect/>
          </a:stretch>
        </p:blipFill>
        <p:spPr>
          <a:xfrm>
            <a:off x="8947230" y="4750221"/>
            <a:ext cx="2905246" cy="1756278"/>
          </a:xfrm>
          <a:prstGeom prst="rect">
            <a:avLst/>
          </a:prstGeom>
        </p:spPr>
      </p:pic>
    </p:spTree>
    <p:extLst>
      <p:ext uri="{BB962C8B-B14F-4D97-AF65-F5344CB8AC3E}">
        <p14:creationId xmlns:p14="http://schemas.microsoft.com/office/powerpoint/2010/main" val="332308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DB212E"/>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72377" cy="2308324"/>
          </a:xfrm>
          <a:prstGeom prst="rect">
            <a:avLst/>
          </a:prstGeom>
        </p:spPr>
        <p:txBody>
          <a:bodyPr wrap="square">
            <a:spAutoFit/>
          </a:bodyPr>
          <a:lstStyle/>
          <a:p>
            <a:pPr marL="308681" lvl="0" indent="-308681" defTabSz="457200">
              <a:spcBef>
                <a:spcPts val="600"/>
              </a:spcBef>
              <a:buClrTx/>
              <a:buSzPct val="75000"/>
              <a:buFontTx/>
              <a:buChar char="•"/>
              <a:defRPr sz="1800"/>
            </a:pPr>
            <a:r>
              <a:rPr lang="he-IL" sz="4000" b="1" i="1" dirty="0" smtClean="0">
                <a:solidFill>
                  <a:schemeClr val="bg1"/>
                </a:solidFill>
                <a:latin typeface="Century Gothic" panose="020B0502020202020204" pitchFamily="34" charset="0"/>
                <a:ea typeface="Cambria" charset="0"/>
                <a:cs typeface="Cambria" charset="0"/>
                <a:sym typeface="PopplLaudatio-Regular"/>
              </a:rPr>
              <a:t>סקר חברותא זמין באתר</a:t>
            </a:r>
            <a:endParaRPr lang="en-US" sz="4000" b="1" kern="1200" dirty="0">
              <a:solidFill>
                <a:schemeClr val="bg1"/>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he-IL" sz="4000" b="1" i="1" dirty="0" smtClean="0">
                <a:solidFill>
                  <a:schemeClr val="bg1"/>
                </a:solidFill>
                <a:latin typeface="Century Gothic" panose="020B0502020202020204" pitchFamily="34" charset="0"/>
                <a:ea typeface="Cambria" charset="0"/>
                <a:cs typeface="Cambria" charset="0"/>
                <a:sym typeface="PopplLaudatio-Regular"/>
              </a:rPr>
              <a:t>היכנסו ללינק - </a:t>
            </a:r>
            <a:endParaRPr lang="en-US" sz="4000" b="1" kern="1200" dirty="0">
              <a:solidFill>
                <a:schemeClr val="bg1"/>
              </a:solidFill>
              <a:latin typeface="Century Gothic" panose="020B0502020202020204" pitchFamily="34" charset="0"/>
              <a:ea typeface="Cambria" charset="0"/>
              <a:cs typeface="Cambria" charset="0"/>
              <a:sym typeface="PopplLaudatio-Regular"/>
            </a:endParaRPr>
          </a:p>
          <a:p>
            <a:pPr marL="457200" lvl="1" defTabSz="457200">
              <a:spcBef>
                <a:spcPts val="600"/>
              </a:spcBef>
              <a:buClrTx/>
              <a:buSzPct val="75000"/>
              <a:defRPr sz="1800"/>
            </a:pPr>
            <a:endParaRPr lang="en-US" sz="5400" b="1" u="sng"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DB212E"/>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n-US" sz="5000" b="1" kern="1200" dirty="0" err="1">
                <a:solidFill>
                  <a:schemeClr val="bg1"/>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n-US" sz="5000" b="1"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n-US" sz="5000" b="1" kern="1200">
                <a:solidFill>
                  <a:schemeClr val="bg1"/>
                </a:solidFill>
                <a:uFill>
                  <a:solidFill>
                    <a:srgbClr val="00B0F0"/>
                  </a:solidFill>
                </a:uFill>
                <a:latin typeface="Century Gothic" panose="020B0502020202020204" pitchFamily="34" charset="0"/>
                <a:ea typeface="Cambria" charset="0"/>
                <a:cs typeface="Cambria" charset="0"/>
                <a:sym typeface="PopplLaudatio-Regular"/>
              </a:rPr>
              <a:t>na</a:t>
            </a:r>
            <a:r>
              <a:rPr lang="en-US" sz="5000" b="1" kern="1200" dirty="0" err="1">
                <a:solidFill>
                  <a:schemeClr val="bg1"/>
                </a:solidFill>
                <a:uFill>
                  <a:solidFill>
                    <a:srgbClr val="00B0F0"/>
                  </a:solidFill>
                </a:uFill>
                <a:latin typeface="Century Gothic" panose="020B0502020202020204" pitchFamily="34" charset="0"/>
                <a:ea typeface="Cambria" charset="0"/>
                <a:cs typeface="Cambria" charset="0"/>
                <a:sym typeface="PopplLaudatio-Regular"/>
              </a:rPr>
              <a:t>.org</a:t>
            </a:r>
            <a:r>
              <a:rPr lang="en-US" sz="5000" b="1"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rPr>
              <a:t>/conference </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rectangular object with black text&#10;&#10;Description automatically generated">
            <a:extLst>
              <a:ext uri="{FF2B5EF4-FFF2-40B4-BE49-F238E27FC236}">
                <a16:creationId xmlns:a16="http://schemas.microsoft.com/office/drawing/2014/main" id="{5352D37D-7245-3BC5-2B72-19219B73286E}"/>
              </a:ext>
            </a:extLst>
          </p:cNvPr>
          <p:cNvPicPr>
            <a:picLocks noChangeAspect="1"/>
          </p:cNvPicPr>
          <p:nvPr/>
        </p:nvPicPr>
        <p:blipFill>
          <a:blip r:embed="rId3"/>
          <a:stretch>
            <a:fillRect/>
          </a:stretch>
        </p:blipFill>
        <p:spPr>
          <a:xfrm>
            <a:off x="9179930" y="-156118"/>
            <a:ext cx="4170558" cy="4170558"/>
          </a:xfrm>
          <a:prstGeom prst="rect">
            <a:avLst/>
          </a:prstGeom>
        </p:spPr>
      </p:pic>
      <p:sp>
        <p:nvSpPr>
          <p:cNvPr id="2" name="Title 1">
            <a:extLst>
              <a:ext uri="{FF2B5EF4-FFF2-40B4-BE49-F238E27FC236}">
                <a16:creationId xmlns:a16="http://schemas.microsoft.com/office/drawing/2014/main" id="{551AAB8E-5460-F104-CE6A-47F87C4B8B76}"/>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he-IL" dirty="0" smtClean="0">
                <a:solidFill>
                  <a:srgbClr val="DB212E"/>
                </a:solidFill>
              </a:rPr>
              <a:t>עדכון עלון 21 - היסטוריה</a:t>
            </a:r>
            <a:endParaRPr lang="en-US" dirty="0">
              <a:solidFill>
                <a:srgbClr val="DB212E"/>
              </a:solidFill>
            </a:endParaRPr>
          </a:p>
        </p:txBody>
      </p:sp>
      <p:sp>
        <p:nvSpPr>
          <p:cNvPr id="3" name="Text Placeholder 2">
            <a:extLst>
              <a:ext uri="{FF2B5EF4-FFF2-40B4-BE49-F238E27FC236}">
                <a16:creationId xmlns:a16="http://schemas.microsoft.com/office/drawing/2014/main" id="{937EC127-9E87-F080-0CE0-C94DC2F66BFD}"/>
              </a:ext>
            </a:extLst>
          </p:cNvPr>
          <p:cNvSpPr txBox="1">
            <a:spLocks/>
          </p:cNvSpPr>
          <p:nvPr/>
        </p:nvSpPr>
        <p:spPr>
          <a:xfrm>
            <a:off x="189571" y="1148577"/>
            <a:ext cx="11889271" cy="53348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endParaRPr lang="en-US" sz="3000" dirty="0">
              <a:solidFill>
                <a:srgbClr val="572528"/>
              </a:solidFill>
            </a:endParaRPr>
          </a:p>
        </p:txBody>
      </p:sp>
      <p:sp>
        <p:nvSpPr>
          <p:cNvPr id="4" name="מלבן 3"/>
          <p:cNvSpPr/>
          <p:nvPr/>
        </p:nvSpPr>
        <p:spPr>
          <a:xfrm>
            <a:off x="914399" y="1013253"/>
            <a:ext cx="9489989" cy="4264437"/>
          </a:xfrm>
          <a:prstGeom prst="rect">
            <a:avLst/>
          </a:prstGeom>
        </p:spPr>
        <p:txBody>
          <a:bodyPr wrap="square">
            <a:spAutoFit/>
          </a:bodyPr>
          <a:lstStyle/>
          <a:p>
            <a:pPr algn="r" rtl="1">
              <a:lnSpc>
                <a:spcPct val="107000"/>
              </a:lnSpc>
              <a:spcAft>
                <a:spcPts val="800"/>
              </a:spcAft>
            </a:pPr>
            <a:r>
              <a:rPr lang="he-IL" sz="2400" b="1" dirty="0">
                <a:latin typeface="Calibri" panose="020F0502020204030204" pitchFamily="34" charset="0"/>
                <a:ea typeface="Calibri" panose="020F0502020204030204" pitchFamily="34" charset="0"/>
                <a:cs typeface="Arial" panose="020B0604020202020204" pitchFamily="34" charset="0"/>
              </a:rPr>
              <a:t>רקע </a:t>
            </a:r>
            <a:r>
              <a:rPr lang="he-IL" sz="2400" b="1" dirty="0" smtClean="0">
                <a:latin typeface="Calibri" panose="020F0502020204030204" pitchFamily="34" charset="0"/>
                <a:ea typeface="Calibri" panose="020F0502020204030204" pitchFamily="34" charset="0"/>
                <a:cs typeface="Arial" panose="020B0604020202020204" pitchFamily="34" charset="0"/>
              </a:rPr>
              <a:t>לעדכון עלון מס</a:t>
            </a:r>
            <a:r>
              <a:rPr lang="he-IL" sz="2400" b="1" dirty="0">
                <a:latin typeface="Calibri" panose="020F0502020204030204" pitchFamily="34" charset="0"/>
                <a:ea typeface="Calibri" panose="020F0502020204030204" pitchFamily="34" charset="0"/>
                <a:cs typeface="Arial" panose="020B0604020202020204" pitchFamily="34" charset="0"/>
              </a:rPr>
              <a:t>' 21</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2400" dirty="0" smtClean="0">
                <a:latin typeface="Calibri" panose="020F0502020204030204" pitchFamily="34" charset="0"/>
                <a:ea typeface="Calibri" panose="020F0502020204030204" pitchFamily="34" charset="0"/>
                <a:cs typeface="Arial" panose="020B0604020202020204" pitchFamily="34" charset="0"/>
              </a:rPr>
              <a:t>סקר </a:t>
            </a:r>
            <a:r>
              <a:rPr lang="he-IL" sz="2400" dirty="0">
                <a:latin typeface="Calibri" panose="020F0502020204030204" pitchFamily="34" charset="0"/>
                <a:ea typeface="Calibri" panose="020F0502020204030204" pitchFamily="34" charset="0"/>
                <a:cs typeface="Arial" panose="020B0604020202020204" pitchFamily="34" charset="0"/>
              </a:rPr>
              <a:t>ספרות נשלח </a:t>
            </a:r>
            <a:r>
              <a:rPr lang="he-IL" sz="2400" dirty="0" smtClean="0">
                <a:latin typeface="Calibri" panose="020F0502020204030204" pitchFamily="34" charset="0"/>
                <a:ea typeface="Calibri" panose="020F0502020204030204" pitchFamily="34" charset="0"/>
                <a:cs typeface="Arial" panose="020B0604020202020204" pitchFamily="34" charset="0"/>
              </a:rPr>
              <a:t>במרץ </a:t>
            </a:r>
            <a:r>
              <a:rPr lang="he-IL" sz="2400" dirty="0">
                <a:latin typeface="Calibri" panose="020F0502020204030204" pitchFamily="34" charset="0"/>
                <a:ea typeface="Calibri" panose="020F0502020204030204" pitchFamily="34" charset="0"/>
                <a:cs typeface="Arial" panose="020B0604020202020204" pitchFamily="34" charset="0"/>
              </a:rPr>
              <a:t>2020</a:t>
            </a:r>
            <a:r>
              <a:rPr lang="he-IL" sz="2400" dirty="0" smtClean="0">
                <a:latin typeface="Calibri" panose="020F0502020204030204" pitchFamily="34" charset="0"/>
                <a:ea typeface="Calibri" panose="020F0502020204030204" pitchFamily="34" charset="0"/>
                <a:cs typeface="Arial" panose="020B0604020202020204" pitchFamily="34" charset="0"/>
              </a:rPr>
              <a:t>— בתקופת הסגר </a:t>
            </a:r>
            <a:r>
              <a:rPr lang="he-IL" sz="2400" dirty="0">
                <a:latin typeface="Calibri" panose="020F0502020204030204" pitchFamily="34" charset="0"/>
                <a:ea typeface="Calibri" panose="020F0502020204030204" pitchFamily="34" charset="0"/>
                <a:cs typeface="Arial" panose="020B0604020202020204" pitchFamily="34" charset="0"/>
              </a:rPr>
              <a:t>גלובלי</a:t>
            </a:r>
            <a:r>
              <a:rPr lang="en-US" sz="2400" dirty="0">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2400" dirty="0" smtClean="0">
                <a:latin typeface="Calibri" panose="020F0502020204030204" pitchFamily="34" charset="0"/>
                <a:ea typeface="Calibri" panose="020F0502020204030204" pitchFamily="34" charset="0"/>
                <a:cs typeface="Arial" panose="020B0604020202020204" pitchFamily="34" charset="0"/>
              </a:rPr>
              <a:t>ועידת השירות העולמית  </a:t>
            </a:r>
            <a:r>
              <a:rPr lang="en-US" sz="2400" dirty="0" smtClean="0">
                <a:latin typeface="Calibri" panose="020F0502020204030204" pitchFamily="34" charset="0"/>
                <a:ea typeface="Calibri" panose="020F0502020204030204" pitchFamily="34" charset="0"/>
                <a:cs typeface="Arial" panose="020B0604020202020204" pitchFamily="34" charset="0"/>
              </a:rPr>
              <a:t>2020—</a:t>
            </a:r>
            <a:r>
              <a:rPr lang="he-IL" sz="2400" dirty="0">
                <a:latin typeface="Calibri" panose="020F0502020204030204" pitchFamily="34" charset="0"/>
                <a:ea typeface="Calibri" panose="020F0502020204030204" pitchFamily="34" charset="0"/>
                <a:cs typeface="Arial" panose="020B0604020202020204" pitchFamily="34" charset="0"/>
              </a:rPr>
              <a:t>ועידת השירות העולמית הראשונה שהתקיימה כולה באופן וירטואלי</a:t>
            </a:r>
            <a:r>
              <a:rPr lang="en-US" sz="2400" dirty="0">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2400" dirty="0">
                <a:latin typeface="Calibri" panose="020F0502020204030204" pitchFamily="34" charset="0"/>
                <a:ea typeface="Calibri" panose="020F0502020204030204" pitchFamily="34" charset="0"/>
                <a:cs typeface="Arial" panose="020B0604020202020204" pitchFamily="34" charset="0"/>
              </a:rPr>
              <a:t>הוועידה הסכימה </a:t>
            </a:r>
            <a:r>
              <a:rPr lang="he-IL" sz="2400" b="1" dirty="0" err="1">
                <a:latin typeface="Calibri" panose="020F0502020204030204" pitchFamily="34" charset="0"/>
                <a:ea typeface="Calibri" panose="020F0502020204030204" pitchFamily="34" charset="0"/>
                <a:cs typeface="Arial" panose="020B0604020202020204" pitchFamily="34" charset="0"/>
              </a:rPr>
              <a:t>לתעדף</a:t>
            </a:r>
            <a:r>
              <a:rPr lang="he-IL" sz="2400" dirty="0">
                <a:latin typeface="Calibri" panose="020F0502020204030204" pitchFamily="34" charset="0"/>
                <a:ea typeface="Calibri" panose="020F0502020204030204" pitchFamily="34" charset="0"/>
                <a:cs typeface="Arial" panose="020B0604020202020204" pitchFamily="34" charset="0"/>
              </a:rPr>
              <a:t> </a:t>
            </a:r>
            <a:r>
              <a:rPr lang="he-IL" sz="2400" dirty="0" smtClean="0">
                <a:latin typeface="Calibri" panose="020F0502020204030204" pitchFamily="34" charset="0"/>
                <a:ea typeface="Calibri" panose="020F0502020204030204" pitchFamily="34" charset="0"/>
                <a:cs typeface="Arial" panose="020B0604020202020204" pitchFamily="34" charset="0"/>
              </a:rPr>
              <a:t>עדכון זה </a:t>
            </a:r>
            <a:r>
              <a:rPr lang="he-IL" sz="2400" dirty="0">
                <a:latin typeface="Calibri" panose="020F0502020204030204" pitchFamily="34" charset="0"/>
                <a:ea typeface="Calibri" panose="020F0502020204030204" pitchFamily="34" charset="0"/>
                <a:cs typeface="Arial" panose="020B0604020202020204" pitchFamily="34" charset="0"/>
              </a:rPr>
              <a:t>למחזור 2020–2023</a:t>
            </a:r>
            <a:r>
              <a:rPr lang="en-US" sz="2400" dirty="0">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2400" dirty="0">
                <a:latin typeface="Calibri" panose="020F0502020204030204" pitchFamily="34" charset="0"/>
                <a:ea typeface="Calibri" panose="020F0502020204030204" pitchFamily="34" charset="0"/>
                <a:cs typeface="Arial" panose="020B0604020202020204" pitchFamily="34" charset="0"/>
              </a:rPr>
              <a:t>הסקר הראשון נשלח וקלט מידע מחברים ששמרו על ניקיון בבידוד בפעם הראשונה</a:t>
            </a:r>
            <a:r>
              <a:rPr lang="en-US" sz="2400" dirty="0">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2400" dirty="0">
                <a:latin typeface="Calibri" panose="020F0502020204030204" pitchFamily="34" charset="0"/>
                <a:ea typeface="Calibri" panose="020F0502020204030204" pitchFamily="34" charset="0"/>
                <a:cs typeface="Arial" panose="020B0604020202020204" pitchFamily="34" charset="0"/>
              </a:rPr>
              <a:t>בשל אופי </a:t>
            </a:r>
            <a:r>
              <a:rPr lang="he-IL" sz="2400" dirty="0" smtClean="0">
                <a:latin typeface="Calibri" panose="020F0502020204030204" pitchFamily="34" charset="0"/>
                <a:ea typeface="Calibri" panose="020F0502020204030204" pitchFamily="34" charset="0"/>
                <a:cs typeface="Arial" panose="020B0604020202020204" pitchFamily="34" charset="0"/>
              </a:rPr>
              <a:t>החירום בקורונה, </a:t>
            </a:r>
            <a:r>
              <a:rPr lang="he-IL" sz="2400" dirty="0">
                <a:latin typeface="Calibri" panose="020F0502020204030204" pitchFamily="34" charset="0"/>
                <a:ea typeface="Calibri" panose="020F0502020204030204" pitchFamily="34" charset="0"/>
                <a:cs typeface="Arial" panose="020B0604020202020204" pitchFamily="34" charset="0"/>
              </a:rPr>
              <a:t>הפרויקט נגנז בתחילה</a:t>
            </a:r>
            <a:r>
              <a:rPr lang="en-US" sz="2400" dirty="0">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2400" dirty="0">
                <a:latin typeface="Calibri" panose="020F0502020204030204" pitchFamily="34" charset="0"/>
                <a:ea typeface="Calibri" panose="020F0502020204030204" pitchFamily="34" charset="0"/>
                <a:cs typeface="Arial" panose="020B0604020202020204" pitchFamily="34" charset="0"/>
              </a:rPr>
              <a:t>הוא תועדף מחדש בשנת 2023</a:t>
            </a:r>
            <a:r>
              <a:rPr lang="en-US" sz="2400"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431076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blue and orange light&#10;&#10;Description automatically generated">
            <a:extLst>
              <a:ext uri="{FF2B5EF4-FFF2-40B4-BE49-F238E27FC236}">
                <a16:creationId xmlns:a16="http://schemas.microsoft.com/office/drawing/2014/main" id="{6CE13A54-521C-CE41-DD78-5D6A9FBA39C1}"/>
              </a:ext>
            </a:extLst>
          </p:cNvPr>
          <p:cNvPicPr>
            <a:picLocks noChangeAspect="1"/>
          </p:cNvPicPr>
          <p:nvPr/>
        </p:nvPicPr>
        <p:blipFill>
          <a:blip r:embed="rId3"/>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54A2D9C-CA8E-7692-5074-3453CBB32C0C}"/>
              </a:ext>
            </a:extLst>
          </p:cNvPr>
          <p:cNvSpPr txBox="1">
            <a:spLocks/>
          </p:cNvSpPr>
          <p:nvPr/>
        </p:nvSpPr>
        <p:spPr>
          <a:xfrm>
            <a:off x="138119" y="164692"/>
            <a:ext cx="9942584" cy="86122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he-IL" sz="4800" dirty="0" smtClean="0">
                <a:solidFill>
                  <a:schemeClr val="bg1"/>
                </a:solidFill>
              </a:rPr>
              <a:t>כיום</a:t>
            </a:r>
            <a:endParaRPr lang="en-US" sz="4800" dirty="0">
              <a:solidFill>
                <a:schemeClr val="bg1"/>
              </a:solidFill>
            </a:endParaRPr>
          </a:p>
        </p:txBody>
      </p:sp>
      <p:sp>
        <p:nvSpPr>
          <p:cNvPr id="4" name="Title 1">
            <a:extLst>
              <a:ext uri="{FF2B5EF4-FFF2-40B4-BE49-F238E27FC236}">
                <a16:creationId xmlns:a16="http://schemas.microsoft.com/office/drawing/2014/main" id="{4E8952BD-616F-72D5-E1EA-2B7FDB85E05A}"/>
              </a:ext>
            </a:extLst>
          </p:cNvPr>
          <p:cNvSpPr txBox="1">
            <a:spLocks/>
          </p:cNvSpPr>
          <p:nvPr/>
        </p:nvSpPr>
        <p:spPr>
          <a:xfrm>
            <a:off x="2007807" y="5996779"/>
            <a:ext cx="9942584" cy="86122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4800" dirty="0">
                <a:solidFill>
                  <a:srgbClr val="572528"/>
                </a:solidFill>
              </a:rPr>
              <a:t>1980s</a:t>
            </a:r>
          </a:p>
        </p:txBody>
      </p:sp>
      <p:pic>
        <p:nvPicPr>
          <p:cNvPr id="10" name="Picture 9" descr="A letter from a service office&#10;&#10;Description automatically generated">
            <a:extLst>
              <a:ext uri="{FF2B5EF4-FFF2-40B4-BE49-F238E27FC236}">
                <a16:creationId xmlns:a16="http://schemas.microsoft.com/office/drawing/2014/main" id="{6D367A48-4DB1-A3F3-48EB-83727C476F4A}"/>
              </a:ext>
            </a:extLst>
          </p:cNvPr>
          <p:cNvPicPr>
            <a:picLocks noChangeAspect="1"/>
          </p:cNvPicPr>
          <p:nvPr/>
        </p:nvPicPr>
        <p:blipFill rotWithShape="1">
          <a:blip r:embed="rId4"/>
          <a:srcRect b="2064"/>
          <a:stretch/>
        </p:blipFill>
        <p:spPr>
          <a:xfrm rot="20959723">
            <a:off x="5032976" y="3136259"/>
            <a:ext cx="2318807" cy="3537640"/>
          </a:xfrm>
          <a:prstGeom prst="rect">
            <a:avLst/>
          </a:prstGeom>
        </p:spPr>
      </p:pic>
      <p:pic>
        <p:nvPicPr>
          <p:cNvPr id="12" name="Picture 11" descr="A close-up of a document&#10;&#10;Description automatically generated">
            <a:extLst>
              <a:ext uri="{FF2B5EF4-FFF2-40B4-BE49-F238E27FC236}">
                <a16:creationId xmlns:a16="http://schemas.microsoft.com/office/drawing/2014/main" id="{96085A9B-A0CB-E510-FA51-3CBB7EAE0CC4}"/>
              </a:ext>
            </a:extLst>
          </p:cNvPr>
          <p:cNvPicPr>
            <a:picLocks noChangeAspect="1"/>
          </p:cNvPicPr>
          <p:nvPr/>
        </p:nvPicPr>
        <p:blipFill>
          <a:blip r:embed="rId5"/>
          <a:stretch>
            <a:fillRect/>
          </a:stretch>
        </p:blipFill>
        <p:spPr>
          <a:xfrm>
            <a:off x="7393204" y="2838258"/>
            <a:ext cx="2295502" cy="3577255"/>
          </a:xfrm>
          <a:prstGeom prst="rect">
            <a:avLst/>
          </a:prstGeom>
        </p:spPr>
      </p:pic>
      <p:pic>
        <p:nvPicPr>
          <p:cNvPr id="14" name="Picture 13" descr="A close-up of a newspaper&#10;&#10;Description automatically generated">
            <a:extLst>
              <a:ext uri="{FF2B5EF4-FFF2-40B4-BE49-F238E27FC236}">
                <a16:creationId xmlns:a16="http://schemas.microsoft.com/office/drawing/2014/main" id="{C9793BB5-B237-83DD-DEA4-2EE0826FEA6A}"/>
              </a:ext>
            </a:extLst>
          </p:cNvPr>
          <p:cNvPicPr>
            <a:picLocks noChangeAspect="1"/>
          </p:cNvPicPr>
          <p:nvPr/>
        </p:nvPicPr>
        <p:blipFill>
          <a:blip r:embed="rId6"/>
          <a:stretch>
            <a:fillRect/>
          </a:stretch>
        </p:blipFill>
        <p:spPr>
          <a:xfrm rot="243647">
            <a:off x="9761492" y="1449658"/>
            <a:ext cx="2307155" cy="3565603"/>
          </a:xfrm>
          <a:prstGeom prst="rect">
            <a:avLst/>
          </a:prstGeom>
        </p:spPr>
      </p:pic>
      <p:pic>
        <p:nvPicPr>
          <p:cNvPr id="18" name="Picture 17" descr="A brown envelope with a piece of paper inside&#10;&#10;Description automatically generated">
            <a:extLst>
              <a:ext uri="{FF2B5EF4-FFF2-40B4-BE49-F238E27FC236}">
                <a16:creationId xmlns:a16="http://schemas.microsoft.com/office/drawing/2014/main" id="{5315823A-C70D-DCCB-5D79-FA0C5801F03C}"/>
              </a:ext>
            </a:extLst>
          </p:cNvPr>
          <p:cNvPicPr>
            <a:picLocks noChangeAspect="1"/>
          </p:cNvPicPr>
          <p:nvPr/>
        </p:nvPicPr>
        <p:blipFill>
          <a:blip r:embed="rId7"/>
          <a:stretch>
            <a:fillRect/>
          </a:stretch>
        </p:blipFill>
        <p:spPr>
          <a:xfrm>
            <a:off x="1471960" y="3891775"/>
            <a:ext cx="4863384" cy="3243877"/>
          </a:xfrm>
          <a:prstGeom prst="rect">
            <a:avLst/>
          </a:prstGeom>
        </p:spPr>
      </p:pic>
    </p:spTree>
    <p:extLst>
      <p:ext uri="{BB962C8B-B14F-4D97-AF65-F5344CB8AC3E}">
        <p14:creationId xmlns:p14="http://schemas.microsoft.com/office/powerpoint/2010/main" val="305964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blue rectangular bars&#10;&#10;Description automatically generated">
            <a:extLst>
              <a:ext uri="{FF2B5EF4-FFF2-40B4-BE49-F238E27FC236}">
                <a16:creationId xmlns:a16="http://schemas.microsoft.com/office/drawing/2014/main" id="{C1055FD7-71D8-D092-1A66-F88DE1E2408C}"/>
              </a:ext>
            </a:extLst>
          </p:cNvPr>
          <p:cNvPicPr>
            <a:picLocks noChangeAspect="1"/>
          </p:cNvPicPr>
          <p:nvPr/>
        </p:nvPicPr>
        <p:blipFill rotWithShape="1">
          <a:blip r:embed="rId3"/>
          <a:srcRect l="4132" t="6431" r="3301" b="4587"/>
          <a:stretch/>
        </p:blipFill>
        <p:spPr>
          <a:xfrm>
            <a:off x="7396975" y="1014760"/>
            <a:ext cx="4795025" cy="2843561"/>
          </a:xfrm>
          <a:prstGeom prst="rect">
            <a:avLst/>
          </a:prstGeom>
        </p:spPr>
      </p:pic>
      <p:sp>
        <p:nvSpPr>
          <p:cNvPr id="5" name="Title 1">
            <a:extLst>
              <a:ext uri="{FF2B5EF4-FFF2-40B4-BE49-F238E27FC236}">
                <a16:creationId xmlns:a16="http://schemas.microsoft.com/office/drawing/2014/main" id="{9993F3DE-9E2F-C8B1-8E28-C0E05DCCB583}"/>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he-IL" dirty="0" smtClean="0">
                <a:solidFill>
                  <a:srgbClr val="DB212E"/>
                </a:solidFill>
              </a:rPr>
              <a:t>עוצב האמצעות משוב מהחברותא</a:t>
            </a:r>
            <a:endParaRPr lang="en-US" dirty="0">
              <a:solidFill>
                <a:srgbClr val="DB212E"/>
              </a:solidFill>
            </a:endParaRPr>
          </a:p>
        </p:txBody>
      </p:sp>
      <p:sp>
        <p:nvSpPr>
          <p:cNvPr id="6" name="Text Placeholder 2">
            <a:extLst>
              <a:ext uri="{FF2B5EF4-FFF2-40B4-BE49-F238E27FC236}">
                <a16:creationId xmlns:a16="http://schemas.microsoft.com/office/drawing/2014/main" id="{045DC272-9428-8147-BEFD-0883BADE6F2B}"/>
              </a:ext>
            </a:extLst>
          </p:cNvPr>
          <p:cNvSpPr txBox="1">
            <a:spLocks/>
          </p:cNvSpPr>
          <p:nvPr/>
        </p:nvSpPr>
        <p:spPr>
          <a:xfrm>
            <a:off x="189569" y="1148576"/>
            <a:ext cx="9824225" cy="6077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endParaRPr lang="en-US" sz="3000" dirty="0">
              <a:solidFill>
                <a:srgbClr val="572528"/>
              </a:solidFill>
            </a:endParaRPr>
          </a:p>
        </p:txBody>
      </p:sp>
      <p:sp>
        <p:nvSpPr>
          <p:cNvPr id="7" name="Text Placeholder 2">
            <a:extLst>
              <a:ext uri="{FF2B5EF4-FFF2-40B4-BE49-F238E27FC236}">
                <a16:creationId xmlns:a16="http://schemas.microsoft.com/office/drawing/2014/main" id="{D4520DA2-81FC-3E7F-CDD9-D958BBBAC4F5}"/>
              </a:ext>
            </a:extLst>
          </p:cNvPr>
          <p:cNvSpPr txBox="1">
            <a:spLocks/>
          </p:cNvSpPr>
          <p:nvPr/>
        </p:nvSpPr>
        <p:spPr>
          <a:xfrm>
            <a:off x="8720255" y="657921"/>
            <a:ext cx="3471746" cy="401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1800" dirty="0">
                <a:solidFill>
                  <a:schemeClr val="bg1"/>
                </a:solidFill>
              </a:rPr>
              <a:t>from 2023 </a:t>
            </a:r>
            <a:r>
              <a:rPr lang="en-US" sz="1800" i="1" dirty="0">
                <a:solidFill>
                  <a:schemeClr val="bg1"/>
                </a:solidFill>
              </a:rPr>
              <a:t>Conference Report</a:t>
            </a:r>
          </a:p>
        </p:txBody>
      </p:sp>
      <p:sp>
        <p:nvSpPr>
          <p:cNvPr id="2" name="מלבן 1"/>
          <p:cNvSpPr/>
          <p:nvPr/>
        </p:nvSpPr>
        <p:spPr>
          <a:xfrm>
            <a:off x="1009135" y="1148576"/>
            <a:ext cx="6096000" cy="3671774"/>
          </a:xfrm>
          <a:prstGeom prst="rect">
            <a:avLst/>
          </a:prstGeom>
        </p:spPr>
        <p:txBody>
          <a:bodyPr>
            <a:spAutoFit/>
          </a:bodyPr>
          <a:lstStyle/>
          <a:p>
            <a:pPr marL="342900" lvl="0" indent="-342900" algn="r" rtl="1">
              <a:lnSpc>
                <a:spcPct val="107000"/>
              </a:lnSpc>
              <a:spcAft>
                <a:spcPts val="800"/>
              </a:spcAft>
              <a:buSzPts val="1000"/>
              <a:buFont typeface="Symbol" panose="05050102010706020507" pitchFamily="18" charset="2"/>
              <a:buChar char=""/>
              <a:tabLst>
                <a:tab pos="457200" algn="l"/>
              </a:tabLst>
            </a:pPr>
            <a:r>
              <a:rPr lang="he-IL" sz="2000" dirty="0" smtClean="0">
                <a:latin typeface="Calibri" panose="020F0502020204030204" pitchFamily="34" charset="0"/>
                <a:ea typeface="Calibri" panose="020F0502020204030204" pitchFamily="34" charset="0"/>
                <a:cs typeface="Arial" panose="020B0604020202020204" pitchFamily="34" charset="0"/>
              </a:rPr>
              <a:t>פברואר </a:t>
            </a:r>
            <a:r>
              <a:rPr lang="he-IL" sz="2000" dirty="0">
                <a:latin typeface="Calibri" panose="020F0502020204030204" pitchFamily="34" charset="0"/>
                <a:ea typeface="Calibri" panose="020F0502020204030204" pitchFamily="34" charset="0"/>
                <a:cs typeface="Arial" panose="020B0604020202020204" pitchFamily="34" charset="0"/>
              </a:rPr>
              <a:t>עד אוגוסט </a:t>
            </a:r>
            <a:r>
              <a:rPr lang="he-IL" sz="2000" dirty="0" smtClean="0">
                <a:latin typeface="Calibri" panose="020F0502020204030204" pitchFamily="34" charset="0"/>
                <a:ea typeface="Calibri" panose="020F0502020204030204" pitchFamily="34" charset="0"/>
                <a:cs typeface="Arial" panose="020B0604020202020204" pitchFamily="34" charset="0"/>
              </a:rPr>
              <a:t>2022—הסקר </a:t>
            </a:r>
            <a:r>
              <a:rPr lang="he-IL" sz="2000" dirty="0">
                <a:latin typeface="Calibri" panose="020F0502020204030204" pitchFamily="34" charset="0"/>
                <a:ea typeface="Calibri" panose="020F0502020204030204" pitchFamily="34" charset="0"/>
                <a:cs typeface="Arial" panose="020B0604020202020204" pitchFamily="34" charset="0"/>
              </a:rPr>
              <a:t>פורסם</a:t>
            </a:r>
            <a:r>
              <a:rPr lang="en-US" sz="2000" dirty="0" smtClean="0">
                <a:latin typeface="Calibri" panose="020F0502020204030204" pitchFamily="34"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2000" dirty="0" smtClean="0">
                <a:latin typeface="Calibri" panose="020F0502020204030204" pitchFamily="34" charset="0"/>
                <a:ea typeface="Calibri" panose="020F0502020204030204" pitchFamily="34" charset="0"/>
                <a:cs typeface="Arial" panose="020B0604020202020204" pitchFamily="34" charset="0"/>
              </a:rPr>
              <a:t>בין </a:t>
            </a:r>
            <a:r>
              <a:rPr lang="he-IL" sz="2000" dirty="0" smtClean="0">
                <a:latin typeface="Calibri" panose="020F0502020204030204" pitchFamily="34" charset="0"/>
                <a:ea typeface="Calibri" panose="020F0502020204030204" pitchFamily="34" charset="0"/>
                <a:cs typeface="Arial" panose="020B0604020202020204" pitchFamily="34" charset="0"/>
              </a:rPr>
              <a:t>ועדות השירות </a:t>
            </a:r>
            <a:r>
              <a:rPr lang="he-IL" sz="2000" dirty="0">
                <a:latin typeface="Calibri" panose="020F0502020204030204" pitchFamily="34" charset="0"/>
                <a:ea typeface="Calibri" panose="020F0502020204030204" pitchFamily="34" charset="0"/>
                <a:cs typeface="Arial" panose="020B0604020202020204" pitchFamily="34" charset="0"/>
              </a:rPr>
              <a:t>2023–2026—פורסם טופס התנדבות לחברים המעוניינים בעבודת </a:t>
            </a:r>
            <a:r>
              <a:rPr lang="he-IL" sz="2000" dirty="0" smtClean="0">
                <a:latin typeface="Calibri" panose="020F0502020204030204" pitchFamily="34" charset="0"/>
                <a:ea typeface="Calibri" panose="020F0502020204030204" pitchFamily="34" charset="0"/>
                <a:cs typeface="Arial" panose="020B0604020202020204" pitchFamily="34" charset="0"/>
              </a:rPr>
              <a:t>העדכון דרך קבוצות עבודה</a:t>
            </a:r>
            <a:r>
              <a:rPr lang="en-US" sz="2000" dirty="0" smtClean="0">
                <a:latin typeface="Calibri" panose="020F050202020403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2000" dirty="0">
                <a:latin typeface="Calibri" panose="020F0502020204030204" pitchFamily="34" charset="0"/>
                <a:ea typeface="Calibri" panose="020F0502020204030204" pitchFamily="34" charset="0"/>
                <a:cs typeface="Arial" panose="020B0604020202020204" pitchFamily="34" charset="0"/>
              </a:rPr>
              <a:t>שתי קבוצות </a:t>
            </a:r>
            <a:r>
              <a:rPr lang="he-IL" sz="2000" dirty="0" smtClean="0">
                <a:latin typeface="Calibri" panose="020F0502020204030204" pitchFamily="34" charset="0"/>
                <a:ea typeface="Calibri" panose="020F0502020204030204" pitchFamily="34" charset="0"/>
                <a:cs typeface="Arial" panose="020B0604020202020204" pitchFamily="34" charset="0"/>
              </a:rPr>
              <a:t>העבודה </a:t>
            </a:r>
            <a:r>
              <a:rPr lang="he-IL" sz="2000" dirty="0">
                <a:latin typeface="Calibri" panose="020F0502020204030204" pitchFamily="34" charset="0"/>
                <a:ea typeface="Calibri" panose="020F0502020204030204" pitchFamily="34" charset="0"/>
                <a:cs typeface="Arial" panose="020B0604020202020204" pitchFamily="34" charset="0"/>
              </a:rPr>
              <a:t>הוקמו, והמשתתפים התבקשו לשתף את ניסיונם בנושאים הבאים</a:t>
            </a:r>
            <a:r>
              <a:rPr lang="en-US" sz="2000" dirty="0">
                <a:latin typeface="Calibri" panose="020F0502020204030204" pitchFamily="34" charset="0"/>
                <a:ea typeface="Calibri" panose="020F0502020204030204" pitchFamily="34" charset="0"/>
                <a:cs typeface="Arial" panose="020B0604020202020204" pitchFamily="34" charset="0"/>
              </a:rPr>
              <a:t>: </a:t>
            </a:r>
          </a:p>
          <a:p>
            <a:pPr marL="742950" lvl="1" indent="-285750" algn="r" rtl="1">
              <a:lnSpc>
                <a:spcPct val="107000"/>
              </a:lnSpc>
              <a:spcAft>
                <a:spcPts val="800"/>
              </a:spcAft>
              <a:buSzPts val="1000"/>
              <a:buFont typeface="Courier New" panose="02070309020205020404" pitchFamily="49" charset="0"/>
              <a:buChar char="o"/>
              <a:tabLst>
                <a:tab pos="914400" algn="l"/>
              </a:tabLst>
            </a:pPr>
            <a:r>
              <a:rPr lang="he-IL" sz="2000" dirty="0">
                <a:latin typeface="Calibri" panose="020F0502020204030204" pitchFamily="34" charset="0"/>
                <a:ea typeface="Calibri" panose="020F0502020204030204" pitchFamily="34" charset="0"/>
                <a:cs typeface="Arial" panose="020B0604020202020204" pitchFamily="34" charset="0"/>
              </a:rPr>
              <a:t>מה הוביל לבידוד </a:t>
            </a:r>
            <a:r>
              <a:rPr lang="he-IL"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r" rtl="1">
              <a:lnSpc>
                <a:spcPct val="107000"/>
              </a:lnSpc>
              <a:spcAft>
                <a:spcPts val="800"/>
              </a:spcAft>
              <a:buSzPts val="1000"/>
              <a:buFont typeface="Courier New" panose="02070309020205020404" pitchFamily="49" charset="0"/>
              <a:buChar char="o"/>
              <a:tabLst>
                <a:tab pos="914400" algn="l"/>
              </a:tabLst>
            </a:pPr>
            <a:r>
              <a:rPr lang="he-IL" sz="2000" dirty="0">
                <a:latin typeface="Calibri" panose="020F0502020204030204" pitchFamily="34" charset="0"/>
                <a:ea typeface="Calibri" panose="020F0502020204030204" pitchFamily="34" charset="0"/>
                <a:cs typeface="Arial" panose="020B0604020202020204" pitchFamily="34" charset="0"/>
              </a:rPr>
              <a:t>מה הקשה על חווית </a:t>
            </a:r>
            <a:r>
              <a:rPr lang="he-IL" sz="2000" dirty="0" smtClean="0">
                <a:latin typeface="Calibri" panose="020F0502020204030204" pitchFamily="34" charset="0"/>
                <a:ea typeface="Calibri" panose="020F0502020204030204" pitchFamily="34" charset="0"/>
                <a:cs typeface="Arial" panose="020B0604020202020204" pitchFamily="34" charset="0"/>
              </a:rPr>
              <a:t>הבידוד</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r" rtl="1">
              <a:lnSpc>
                <a:spcPct val="107000"/>
              </a:lnSpc>
              <a:spcAft>
                <a:spcPts val="800"/>
              </a:spcAft>
              <a:buSzPts val="1000"/>
              <a:buFont typeface="Courier New" panose="02070309020205020404" pitchFamily="49" charset="0"/>
              <a:buChar char="o"/>
              <a:tabLst>
                <a:tab pos="914400" algn="l"/>
              </a:tabLst>
            </a:pPr>
            <a:r>
              <a:rPr lang="he-IL" sz="2000" dirty="0">
                <a:latin typeface="Calibri" panose="020F0502020204030204" pitchFamily="34" charset="0"/>
                <a:ea typeface="Calibri" panose="020F0502020204030204" pitchFamily="34" charset="0"/>
                <a:cs typeface="Arial" panose="020B0604020202020204" pitchFamily="34" charset="0"/>
              </a:rPr>
              <a:t>מה </a:t>
            </a:r>
            <a:r>
              <a:rPr lang="he-IL" sz="2000" dirty="0" smtClean="0">
                <a:latin typeface="Calibri" panose="020F0502020204030204" pitchFamily="34" charset="0"/>
                <a:ea typeface="Calibri" panose="020F0502020204030204" pitchFamily="34" charset="0"/>
                <a:cs typeface="Arial" panose="020B0604020202020204" pitchFamily="34" charset="0"/>
              </a:rPr>
              <a:t> </a:t>
            </a:r>
            <a:r>
              <a:rPr lang="he-IL" sz="2000" b="1" dirty="0" smtClean="0">
                <a:latin typeface="Calibri" panose="020F0502020204030204" pitchFamily="34" charset="0"/>
                <a:ea typeface="Calibri" panose="020F0502020204030204" pitchFamily="34" charset="0"/>
                <a:cs typeface="Arial" panose="020B0604020202020204" pitchFamily="34" charset="0"/>
              </a:rPr>
              <a:t>שינה לטובה</a:t>
            </a:r>
            <a:r>
              <a:rPr lang="he-IL" sz="2000" dirty="0" smtClean="0">
                <a:latin typeface="Calibri" panose="020F0502020204030204" pitchFamily="34" charset="0"/>
                <a:ea typeface="Calibri" panose="020F0502020204030204" pitchFamily="34" charset="0"/>
                <a:cs typeface="Arial" panose="020B0604020202020204" pitchFamily="34" charset="0"/>
              </a:rPr>
              <a:t> </a:t>
            </a:r>
            <a:r>
              <a:rPr lang="he-IL" sz="2000" dirty="0">
                <a:latin typeface="Calibri" panose="020F0502020204030204" pitchFamily="34" charset="0"/>
                <a:ea typeface="Calibri" panose="020F0502020204030204" pitchFamily="34" charset="0"/>
                <a:cs typeface="Arial" panose="020B0604020202020204" pitchFamily="34" charset="0"/>
              </a:rPr>
              <a:t>בחוויה</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r" rtl="1">
              <a:lnSpc>
                <a:spcPct val="107000"/>
              </a:lnSpc>
              <a:spcAft>
                <a:spcPts val="800"/>
              </a:spcAft>
              <a:buSzPts val="1000"/>
              <a:buFont typeface="Courier New" panose="02070309020205020404" pitchFamily="49" charset="0"/>
              <a:buChar char="o"/>
              <a:tabLst>
                <a:tab pos="914400" algn="l"/>
              </a:tabLst>
            </a:pPr>
            <a:r>
              <a:rPr lang="he-IL" sz="2000" dirty="0">
                <a:latin typeface="Calibri" panose="020F0502020204030204" pitchFamily="34" charset="0"/>
                <a:ea typeface="Calibri" panose="020F0502020204030204" pitchFamily="34" charset="0"/>
                <a:cs typeface="Arial" panose="020B0604020202020204" pitchFamily="34" charset="0"/>
              </a:rPr>
              <a:t>אילו כלים או משאבים </a:t>
            </a:r>
            <a:r>
              <a:rPr lang="he-IL" sz="2000" dirty="0" smtClean="0">
                <a:latin typeface="Calibri" panose="020F0502020204030204" pitchFamily="34" charset="0"/>
                <a:ea typeface="Calibri" panose="020F0502020204030204" pitchFamily="34" charset="0"/>
                <a:cs typeface="Arial" panose="020B0604020202020204" pitchFamily="34" charset="0"/>
              </a:rPr>
              <a:t>עזרו</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14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3373188"/>
            <a:ext cx="11678290"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endParaRPr lang="en-US" sz="3600" b="1" dirty="0">
              <a:solidFill>
                <a:srgbClr val="572528"/>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5114646"/>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D10A607-1D88-1E16-1098-C8BC3228FCCB}"/>
              </a:ext>
            </a:extLst>
          </p:cNvPr>
          <p:cNvSpPr txBox="1"/>
          <p:nvPr/>
        </p:nvSpPr>
        <p:spPr>
          <a:xfrm>
            <a:off x="1464259" y="5476854"/>
            <a:ext cx="10814369" cy="646331"/>
          </a:xfrm>
          <a:prstGeom prst="rect">
            <a:avLst/>
          </a:prstGeom>
          <a:noFill/>
        </p:spPr>
        <p:txBody>
          <a:bodyPr wrap="square" rtlCol="0">
            <a:spAutoFit/>
          </a:bodyPr>
          <a:lstStyle/>
          <a:p>
            <a:pPr algn="r"/>
            <a:r>
              <a:rPr lang="he-IL" sz="3600" b="1" dirty="0" smtClean="0">
                <a:solidFill>
                  <a:srgbClr val="DB212E"/>
                </a:solidFill>
                <a:latin typeface="Century Gothic" panose="020B0502020202020204" pitchFamily="34" charset="0"/>
              </a:rPr>
              <a:t>מציע : המועצה העולמית</a:t>
            </a:r>
            <a:endParaRPr lang="en-US" sz="3600" b="1" dirty="0">
              <a:solidFill>
                <a:srgbClr val="572528"/>
              </a:solidFill>
              <a:latin typeface="Century Gothic" panose="020B0502020202020204" pitchFamily="34" charset="0"/>
            </a:endParaRPr>
          </a:p>
        </p:txBody>
      </p:sp>
      <p:sp>
        <p:nvSpPr>
          <p:cNvPr id="5" name="מלבן 4"/>
          <p:cNvSpPr/>
          <p:nvPr/>
        </p:nvSpPr>
        <p:spPr>
          <a:xfrm>
            <a:off x="2360141" y="617839"/>
            <a:ext cx="9366421" cy="3824380"/>
          </a:xfrm>
          <a:prstGeom prst="rect">
            <a:avLst/>
          </a:prstGeom>
        </p:spPr>
        <p:txBody>
          <a:bodyPr wrap="square">
            <a:spAutoFit/>
          </a:bodyPr>
          <a:lstStyle/>
          <a:p>
            <a:pPr algn="r" rtl="1">
              <a:lnSpc>
                <a:spcPct val="107000"/>
              </a:lnSpc>
              <a:spcAft>
                <a:spcPts val="800"/>
              </a:spcAft>
            </a:pPr>
            <a:r>
              <a:rPr lang="he-IL" sz="3600" b="1" dirty="0">
                <a:latin typeface="Calibri" panose="020F0502020204030204" pitchFamily="34" charset="0"/>
                <a:ea typeface="Calibri" panose="020F0502020204030204" pitchFamily="34" charset="0"/>
                <a:cs typeface="Arial" panose="020B0604020202020204" pitchFamily="34" charset="0"/>
              </a:rPr>
              <a:t>הצעה 3: שינוי תדירות ה</a:t>
            </a:r>
            <a:r>
              <a:rPr lang="en-US" sz="3600" b="1" dirty="0">
                <a:latin typeface="Calibri" panose="020F0502020204030204" pitchFamily="34" charset="0"/>
                <a:ea typeface="Calibri" panose="020F0502020204030204" pitchFamily="34" charset="0"/>
                <a:cs typeface="Arial" panose="020B0604020202020204" pitchFamily="34" charset="0"/>
              </a:rPr>
              <a:t>-WCNA</a:t>
            </a:r>
            <a:endParaRPr lang="en-US" sz="3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3600" b="1" dirty="0">
                <a:latin typeface="Calibri" panose="020F0502020204030204" pitchFamily="34" charset="0"/>
                <a:ea typeface="Calibri" panose="020F0502020204030204" pitchFamily="34" charset="0"/>
                <a:cs typeface="Arial" panose="020B0604020202020204" pitchFamily="34" charset="0"/>
              </a:rPr>
              <a:t>הצעה 3</a:t>
            </a:r>
            <a:r>
              <a:rPr lang="en-US" sz="3600" b="1" dirty="0">
                <a:latin typeface="Calibri" panose="020F0502020204030204" pitchFamily="34" charset="0"/>
                <a:ea typeface="Calibri" panose="020F0502020204030204" pitchFamily="34" charset="0"/>
                <a:cs typeface="Arial" panose="020B0604020202020204" pitchFamily="34" charset="0"/>
              </a:rPr>
              <a:t>:</a:t>
            </a:r>
            <a:r>
              <a:rPr lang="en-US" sz="3600" dirty="0">
                <a:latin typeface="Calibri" panose="020F0502020204030204" pitchFamily="34" charset="0"/>
                <a:ea typeface="Calibri" panose="020F0502020204030204" pitchFamily="34" charset="0"/>
                <a:cs typeface="Arial" panose="020B0604020202020204" pitchFamily="34" charset="0"/>
              </a:rPr>
              <a:t> </a:t>
            </a:r>
            <a:r>
              <a:rPr lang="he-IL" sz="3600" dirty="0">
                <a:latin typeface="Calibri" panose="020F0502020204030204" pitchFamily="34" charset="0"/>
                <a:ea typeface="Calibri" panose="020F0502020204030204" pitchFamily="34" charset="0"/>
                <a:cs typeface="Arial" panose="020B0604020202020204" pitchFamily="34" charset="0"/>
              </a:rPr>
              <a:t>לקיים את הכנס העולמי של מכורים אנונימיים</a:t>
            </a:r>
            <a:r>
              <a:rPr lang="en-US" sz="3600" dirty="0">
                <a:latin typeface="Calibri" panose="020F0502020204030204" pitchFamily="34" charset="0"/>
                <a:ea typeface="Calibri" panose="020F0502020204030204" pitchFamily="34" charset="0"/>
                <a:cs typeface="Arial" panose="020B0604020202020204" pitchFamily="34" charset="0"/>
              </a:rPr>
              <a:t> (WCNA) </a:t>
            </a:r>
            <a:r>
              <a:rPr lang="he-IL" sz="3600" b="1" dirty="0">
                <a:latin typeface="Calibri" panose="020F0502020204030204" pitchFamily="34" charset="0"/>
                <a:ea typeface="Calibri" panose="020F0502020204030204" pitchFamily="34" charset="0"/>
                <a:cs typeface="Arial" panose="020B0604020202020204" pitchFamily="34" charset="0"/>
              </a:rPr>
              <a:t>אחת ל-5 שנים</a:t>
            </a:r>
            <a:r>
              <a:rPr lang="en-US" sz="3600" dirty="0">
                <a:latin typeface="Calibri" panose="020F0502020204030204" pitchFamily="34" charset="0"/>
                <a:ea typeface="Calibri" panose="020F0502020204030204" pitchFamily="34" charset="0"/>
                <a:cs typeface="Arial" panose="020B0604020202020204" pitchFamily="34" charset="0"/>
              </a:rPr>
              <a:t>, </a:t>
            </a:r>
            <a:r>
              <a:rPr lang="he-IL" sz="3600" dirty="0">
                <a:latin typeface="Calibri" panose="020F0502020204030204" pitchFamily="34" charset="0"/>
                <a:ea typeface="Calibri" panose="020F0502020204030204" pitchFamily="34" charset="0"/>
                <a:cs typeface="Arial" panose="020B0604020202020204" pitchFamily="34" charset="0"/>
              </a:rPr>
              <a:t>החל מ-2028</a:t>
            </a:r>
            <a:r>
              <a:rPr lang="en-US" sz="3600" dirty="0">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3600" dirty="0">
                <a:latin typeface="Calibri" panose="020F0502020204030204" pitchFamily="34" charset="0"/>
                <a:ea typeface="Calibri" panose="020F0502020204030204" pitchFamily="34" charset="0"/>
                <a:cs typeface="Arial" panose="020B0604020202020204" pitchFamily="34" charset="0"/>
              </a:rPr>
              <a:t>המיקום ייקבע על ידי הוועד העולמי על בסיס שיקולים פיסקאליים וגיאוגרפיים, שיאפשרו, לכל הפחות</a:t>
            </a:r>
            <a:r>
              <a:rPr lang="en-US" sz="3600" dirty="0">
                <a:latin typeface="Calibri" panose="020F0502020204030204" pitchFamily="34" charset="0"/>
                <a:ea typeface="Calibri" panose="020F0502020204030204" pitchFamily="34" charset="0"/>
                <a:cs typeface="Arial" panose="020B0604020202020204" pitchFamily="34" charset="0"/>
              </a:rPr>
              <a:t>, </a:t>
            </a:r>
            <a:r>
              <a:rPr lang="he-IL" sz="3600" b="1" dirty="0">
                <a:latin typeface="Calibri" panose="020F0502020204030204" pitchFamily="34" charset="0"/>
                <a:ea typeface="Calibri" panose="020F0502020204030204" pitchFamily="34" charset="0"/>
                <a:cs typeface="Arial" panose="020B0604020202020204" pitchFamily="34" charset="0"/>
              </a:rPr>
              <a:t>אירוע ניטרלי מבחינת הכנסות</a:t>
            </a:r>
            <a:r>
              <a:rPr lang="en-US" sz="3600"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0022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B594-F862-98B0-C9FE-45BB1A0FB754}"/>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he-IL" sz="4800" dirty="0" smtClean="0">
                <a:solidFill>
                  <a:srgbClr val="FCCF0C"/>
                </a:solidFill>
              </a:rPr>
              <a:t>הכנס העולמי - היסטוריה</a:t>
            </a:r>
            <a:endParaRPr lang="en-US" sz="4800" dirty="0">
              <a:solidFill>
                <a:srgbClr val="FCCF0C"/>
              </a:solidFill>
            </a:endParaRPr>
          </a:p>
        </p:txBody>
      </p:sp>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1099596" y="1298624"/>
            <a:ext cx="9621030"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endParaRPr lang="en-US" dirty="0">
              <a:solidFill>
                <a:srgbClr val="FCCF0C"/>
              </a:solidFill>
            </a:endParaRPr>
          </a:p>
        </p:txBody>
      </p:sp>
      <p:sp>
        <p:nvSpPr>
          <p:cNvPr id="4" name="מלבן 3"/>
          <p:cNvSpPr/>
          <p:nvPr/>
        </p:nvSpPr>
        <p:spPr>
          <a:xfrm>
            <a:off x="1099596" y="1586249"/>
            <a:ext cx="10639323" cy="4190891"/>
          </a:xfrm>
          <a:prstGeom prst="rect">
            <a:avLst/>
          </a:prstGeom>
        </p:spPr>
        <p:txBody>
          <a:bodyPr wrap="square">
            <a:spAutoFit/>
          </a:bodyPr>
          <a:lstStyle/>
          <a:p>
            <a:pPr marL="342900" lvl="0" indent="-342900" algn="r" rtl="1">
              <a:lnSpc>
                <a:spcPct val="107000"/>
              </a:lnSpc>
              <a:spcAft>
                <a:spcPts val="800"/>
              </a:spcAft>
              <a:buSzPts val="1000"/>
              <a:buFont typeface="Symbol" panose="05050102010706020507" pitchFamily="18" charset="2"/>
              <a:buChar char=""/>
              <a:tabLst>
                <a:tab pos="457200" algn="l"/>
              </a:tabLst>
            </a:pPr>
            <a:r>
              <a:rPr lang="en-US" sz="2800" b="1" dirty="0" smtClean="0">
                <a:latin typeface="Calibri" panose="020F0502020204030204" pitchFamily="34" charset="0"/>
                <a:ea typeface="Calibri" panose="020F0502020204030204" pitchFamily="34" charset="0"/>
                <a:cs typeface="Arial" panose="020B0604020202020204" pitchFamily="34" charset="0"/>
              </a:rPr>
              <a:t>: </a:t>
            </a:r>
            <a:r>
              <a:rPr lang="en-US" sz="2800" b="1" dirty="0" smtClean="0">
                <a:latin typeface="Calibri" panose="020F0502020204030204" pitchFamily="34" charset="0"/>
                <a:ea typeface="Calibri" panose="020F0502020204030204" pitchFamily="34" charset="0"/>
                <a:cs typeface="Arial" panose="020B0604020202020204" pitchFamily="34" charset="0"/>
              </a:rPr>
              <a:t>1971–1996</a:t>
            </a:r>
            <a:r>
              <a:rPr lang="en-US" sz="2800" dirty="0" smtClean="0">
                <a:latin typeface="Calibri" panose="020F0502020204030204" pitchFamily="34" charset="0"/>
                <a:ea typeface="Calibri" panose="020F0502020204030204" pitchFamily="34" charset="0"/>
                <a:cs typeface="Arial" panose="020B0604020202020204" pitchFamily="34" charset="0"/>
              </a:rPr>
              <a:t> </a:t>
            </a:r>
            <a:r>
              <a:rPr lang="he-IL" sz="2800" dirty="0">
                <a:latin typeface="Calibri" panose="020F0502020204030204" pitchFamily="34" charset="0"/>
                <a:ea typeface="Calibri" panose="020F0502020204030204" pitchFamily="34" charset="0"/>
                <a:cs typeface="Arial" panose="020B0604020202020204" pitchFamily="34" charset="0"/>
              </a:rPr>
              <a:t>אירוע שנתי</a:t>
            </a:r>
            <a:r>
              <a:rPr lang="en-US" sz="2800" dirty="0">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SzPts val="1000"/>
              <a:buFont typeface="Symbol" panose="05050102010706020507" pitchFamily="18" charset="2"/>
              <a:buChar char=""/>
              <a:tabLst>
                <a:tab pos="457200" algn="l"/>
              </a:tabLst>
            </a:pPr>
            <a:r>
              <a:rPr lang="he-IL" sz="2800" b="1" dirty="0" smtClean="0">
                <a:latin typeface="Calibri" panose="020F0502020204030204" pitchFamily="34" charset="0"/>
                <a:ea typeface="Calibri" panose="020F0502020204030204" pitchFamily="34" charset="0"/>
                <a:cs typeface="Arial" panose="020B0604020202020204" pitchFamily="34" charset="0"/>
              </a:rPr>
              <a:t>מאמצע </a:t>
            </a:r>
            <a:r>
              <a:rPr lang="he-IL" sz="2800" b="1" dirty="0">
                <a:latin typeface="Calibri" panose="020F0502020204030204" pitchFamily="34" charset="0"/>
                <a:ea typeface="Calibri" panose="020F0502020204030204" pitchFamily="34" charset="0"/>
                <a:cs typeface="Arial" panose="020B0604020202020204" pitchFamily="34" charset="0"/>
              </a:rPr>
              <a:t>שנות ה-90</a:t>
            </a:r>
            <a:r>
              <a:rPr lang="en-US" sz="2800" b="1" dirty="0">
                <a:latin typeface="Calibri" panose="020F0502020204030204" pitchFamily="34" charset="0"/>
                <a:ea typeface="Calibri" panose="020F0502020204030204" pitchFamily="34" charset="0"/>
                <a:cs typeface="Arial" panose="020B0604020202020204" pitchFamily="34" charset="0"/>
              </a:rPr>
              <a:t>:</a:t>
            </a:r>
            <a:r>
              <a:rPr lang="en-US" sz="2800" dirty="0">
                <a:latin typeface="Calibri" panose="020F0502020204030204" pitchFamily="34" charset="0"/>
                <a:ea typeface="Calibri" panose="020F0502020204030204" pitchFamily="34" charset="0"/>
                <a:cs typeface="Arial" panose="020B0604020202020204" pitchFamily="34" charset="0"/>
              </a:rPr>
              <a:t> </a:t>
            </a:r>
            <a:r>
              <a:rPr lang="he-IL" sz="2800" dirty="0">
                <a:latin typeface="Calibri" panose="020F0502020204030204" pitchFamily="34" charset="0"/>
                <a:ea typeface="Calibri" panose="020F0502020204030204" pitchFamily="34" charset="0"/>
                <a:cs typeface="Arial" panose="020B0604020202020204" pitchFamily="34" charset="0"/>
              </a:rPr>
              <a:t>לוח זמנים דו-שנתי, והתקיים מחוץ לצפון אמריקה בכל כנס שני</a:t>
            </a:r>
            <a:r>
              <a:rPr lang="en-US" sz="2800" dirty="0">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SzPts val="1000"/>
              <a:buFont typeface="Symbol" panose="05050102010706020507" pitchFamily="18" charset="2"/>
              <a:buChar char=""/>
              <a:tabLst>
                <a:tab pos="457200" algn="l"/>
              </a:tabLst>
            </a:pPr>
            <a:r>
              <a:rPr lang="en-US" sz="2800" b="1" dirty="0">
                <a:latin typeface="Calibri" panose="020F0502020204030204" pitchFamily="34" charset="0"/>
                <a:ea typeface="Calibri" panose="020F0502020204030204" pitchFamily="34" charset="0"/>
                <a:cs typeface="Arial" panose="020B0604020202020204" pitchFamily="34" charset="0"/>
              </a:rPr>
              <a:t>1998 </a:t>
            </a:r>
            <a:r>
              <a:rPr lang="he-IL" sz="2800" b="1" dirty="0">
                <a:latin typeface="Calibri" panose="020F0502020204030204" pitchFamily="34" charset="0"/>
                <a:ea typeface="Calibri" panose="020F0502020204030204" pitchFamily="34" charset="0"/>
                <a:cs typeface="Arial" panose="020B0604020202020204" pitchFamily="34" charset="0"/>
              </a:rPr>
              <a:t>עד 2009</a:t>
            </a:r>
            <a:r>
              <a:rPr lang="en-US" sz="2800" b="1" dirty="0">
                <a:latin typeface="Calibri" panose="020F0502020204030204" pitchFamily="34" charset="0"/>
                <a:ea typeface="Calibri" panose="020F0502020204030204" pitchFamily="34" charset="0"/>
                <a:cs typeface="Arial" panose="020B0604020202020204" pitchFamily="34" charset="0"/>
              </a:rPr>
              <a:t>:</a:t>
            </a:r>
            <a:r>
              <a:rPr lang="en-US" sz="2800" dirty="0">
                <a:latin typeface="Calibri" panose="020F0502020204030204" pitchFamily="34" charset="0"/>
                <a:ea typeface="Calibri" panose="020F0502020204030204" pitchFamily="34" charset="0"/>
                <a:cs typeface="Arial" panose="020B0604020202020204" pitchFamily="34" charset="0"/>
              </a:rPr>
              <a:t> </a:t>
            </a:r>
            <a:r>
              <a:rPr lang="he-IL" sz="2800" dirty="0">
                <a:latin typeface="Calibri" panose="020F0502020204030204" pitchFamily="34" charset="0"/>
                <a:ea typeface="Calibri" panose="020F0502020204030204" pitchFamily="34" charset="0"/>
                <a:cs typeface="Arial" panose="020B0604020202020204" pitchFamily="34" charset="0"/>
              </a:rPr>
              <a:t>נוספו שני מיקומים נוספים שאינם בצפון אמריקה לרוטציה</a:t>
            </a:r>
            <a:r>
              <a:rPr lang="en-US" sz="2800" dirty="0">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SzPts val="1000"/>
              <a:buFont typeface="Symbol" panose="05050102010706020507" pitchFamily="18" charset="2"/>
              <a:buChar char=""/>
              <a:tabLst>
                <a:tab pos="457200" algn="l"/>
              </a:tabLst>
            </a:pPr>
            <a:r>
              <a:rPr lang="en-US" sz="2800" b="1" dirty="0" smtClean="0">
                <a:latin typeface="Calibri" panose="020F0502020204030204" pitchFamily="34" charset="0"/>
                <a:ea typeface="Calibri" panose="020F0502020204030204" pitchFamily="34" charset="0"/>
                <a:cs typeface="Arial" panose="020B0604020202020204" pitchFamily="34" charset="0"/>
              </a:rPr>
              <a:t>: 2012</a:t>
            </a:r>
            <a:r>
              <a:rPr lang="en-US" sz="2800" dirty="0" smtClean="0">
                <a:latin typeface="Calibri" panose="020F0502020204030204" pitchFamily="34" charset="0"/>
                <a:ea typeface="Calibri" panose="020F0502020204030204" pitchFamily="34" charset="0"/>
                <a:cs typeface="Arial" panose="020B0604020202020204" pitchFamily="34" charset="0"/>
              </a:rPr>
              <a:t> </a:t>
            </a:r>
            <a:r>
              <a:rPr lang="he-IL" sz="2800" dirty="0">
                <a:latin typeface="Calibri" panose="020F0502020204030204" pitchFamily="34" charset="0"/>
                <a:ea typeface="Calibri" panose="020F0502020204030204" pitchFamily="34" charset="0"/>
                <a:cs typeface="Arial" panose="020B0604020202020204" pitchFamily="34" charset="0"/>
              </a:rPr>
              <a:t>מתקיים </a:t>
            </a:r>
            <a:r>
              <a:rPr lang="he-IL" sz="2800" b="1" dirty="0">
                <a:latin typeface="Calibri" panose="020F0502020204030204" pitchFamily="34" charset="0"/>
                <a:ea typeface="Calibri" panose="020F0502020204030204" pitchFamily="34" charset="0"/>
                <a:cs typeface="Arial" panose="020B0604020202020204" pitchFamily="34" charset="0"/>
              </a:rPr>
              <a:t>אחת לשלוש שנים</a:t>
            </a:r>
            <a:r>
              <a:rPr lang="en-US" sz="2800" dirty="0">
                <a:latin typeface="Calibri" panose="020F0502020204030204" pitchFamily="34" charset="0"/>
                <a:ea typeface="Calibri" panose="020F0502020204030204" pitchFamily="34" charset="0"/>
                <a:cs typeface="Arial" panose="020B0604020202020204" pitchFamily="34" charset="0"/>
              </a:rPr>
              <a:t>, </a:t>
            </a:r>
            <a:r>
              <a:rPr lang="he-IL" sz="2800" dirty="0">
                <a:latin typeface="Calibri" panose="020F0502020204030204" pitchFamily="34" charset="0"/>
                <a:ea typeface="Calibri" panose="020F0502020204030204" pitchFamily="34" charset="0"/>
                <a:cs typeface="Arial" panose="020B0604020202020204" pitchFamily="34" charset="0"/>
              </a:rPr>
              <a:t>מתחלף בין מיקומים בארה"ב לבין מיקומים שאינם בארה"ב, החל משנת 2015</a:t>
            </a:r>
            <a:r>
              <a:rPr lang="en-US" sz="2800" dirty="0">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SzPts val="1000"/>
              <a:buFont typeface="Symbol" panose="05050102010706020507" pitchFamily="18" charset="2"/>
              <a:buChar char=""/>
              <a:tabLst>
                <a:tab pos="457200" algn="l"/>
              </a:tabLst>
            </a:pPr>
            <a:r>
              <a:rPr lang="en-US" sz="2800" b="1" dirty="0" smtClean="0">
                <a:latin typeface="Calibri" panose="020F0502020204030204" pitchFamily="34" charset="0"/>
                <a:ea typeface="Calibri" panose="020F0502020204030204" pitchFamily="34" charset="0"/>
                <a:cs typeface="Arial" panose="020B0604020202020204" pitchFamily="34" charset="0"/>
              </a:rPr>
              <a:t>2023</a:t>
            </a:r>
            <a:r>
              <a:rPr lang="en-US" sz="2800" dirty="0" smtClean="0">
                <a:latin typeface="Calibri" panose="020F0502020204030204" pitchFamily="34" charset="0"/>
                <a:ea typeface="Calibri" panose="020F0502020204030204" pitchFamily="34" charset="0"/>
                <a:cs typeface="Arial" panose="020B0604020202020204" pitchFamily="34" charset="0"/>
              </a:rPr>
              <a:t> </a:t>
            </a:r>
            <a:r>
              <a:rPr lang="he-IL" sz="2800" dirty="0" smtClean="0">
                <a:latin typeface="Calibri" panose="020F0502020204030204" pitchFamily="34" charset="0"/>
                <a:ea typeface="Calibri" panose="020F0502020204030204" pitchFamily="34" charset="0"/>
                <a:cs typeface="Arial" panose="020B0604020202020204" pitchFamily="34" charset="0"/>
              </a:rPr>
              <a:t>: מדיניות </a:t>
            </a:r>
            <a:r>
              <a:rPr lang="he-IL" sz="2800" dirty="0">
                <a:latin typeface="Calibri" panose="020F0502020204030204" pitchFamily="34" charset="0"/>
                <a:ea typeface="Calibri" panose="020F0502020204030204" pitchFamily="34" charset="0"/>
                <a:cs typeface="Arial" panose="020B0604020202020204" pitchFamily="34" charset="0"/>
              </a:rPr>
              <a:t>הרוטציה של</a:t>
            </a:r>
            <a:r>
              <a:rPr lang="en-US" sz="2800" dirty="0">
                <a:latin typeface="Calibri" panose="020F0502020204030204" pitchFamily="34" charset="0"/>
                <a:ea typeface="Calibri" panose="020F0502020204030204" pitchFamily="34" charset="0"/>
                <a:cs typeface="Arial" panose="020B0604020202020204" pitchFamily="34" charset="0"/>
              </a:rPr>
              <a:t> WCNA </a:t>
            </a:r>
            <a:r>
              <a:rPr lang="he-IL" sz="2800" dirty="0">
                <a:latin typeface="Calibri" panose="020F0502020204030204" pitchFamily="34" charset="0"/>
                <a:ea typeface="Calibri" panose="020F0502020204030204" pitchFamily="34" charset="0"/>
                <a:cs typeface="Arial" panose="020B0604020202020204" pitchFamily="34" charset="0"/>
              </a:rPr>
              <a:t>הושעתה לאחר 2024, כדי לאפשר זמן מחקר וקביעת האפשרויות המעשיות להמשך</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24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B594-F862-98B0-C9FE-45BB1A0FB754}"/>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he-IL" dirty="0" smtClean="0">
                <a:solidFill>
                  <a:srgbClr val="FCCF0C"/>
                </a:solidFill>
              </a:rPr>
              <a:t>היסטוריה</a:t>
            </a:r>
            <a:endParaRPr lang="en-US" dirty="0">
              <a:solidFill>
                <a:srgbClr val="FCCF0C"/>
              </a:solidFill>
            </a:endParaRPr>
          </a:p>
        </p:txBody>
      </p:sp>
      <p:pic>
        <p:nvPicPr>
          <p:cNvPr id="7" name="Picture 6" descr="A screenshot of a spreadsheet&#10;&#10;Description automatically generated">
            <a:extLst>
              <a:ext uri="{FF2B5EF4-FFF2-40B4-BE49-F238E27FC236}">
                <a16:creationId xmlns:a16="http://schemas.microsoft.com/office/drawing/2014/main" id="{2C2CDE43-1092-A697-2A6E-72EFC451EC90}"/>
              </a:ext>
            </a:extLst>
          </p:cNvPr>
          <p:cNvPicPr>
            <a:picLocks noChangeAspect="1"/>
          </p:cNvPicPr>
          <p:nvPr/>
        </p:nvPicPr>
        <p:blipFill>
          <a:blip r:embed="rId3"/>
          <a:stretch>
            <a:fillRect/>
          </a:stretch>
        </p:blipFill>
        <p:spPr>
          <a:xfrm>
            <a:off x="4166886" y="694480"/>
            <a:ext cx="8025114" cy="6179575"/>
          </a:xfrm>
          <a:prstGeom prst="rect">
            <a:avLst/>
          </a:prstGeom>
        </p:spPr>
      </p:pic>
      <p:sp>
        <p:nvSpPr>
          <p:cNvPr id="8" name="Text Placeholder 2">
            <a:extLst>
              <a:ext uri="{FF2B5EF4-FFF2-40B4-BE49-F238E27FC236}">
                <a16:creationId xmlns:a16="http://schemas.microsoft.com/office/drawing/2014/main" id="{F75BCE98-3A56-9584-59D5-8E373C2B92AF}"/>
              </a:ext>
            </a:extLst>
          </p:cNvPr>
          <p:cNvSpPr txBox="1">
            <a:spLocks/>
          </p:cNvSpPr>
          <p:nvPr/>
        </p:nvSpPr>
        <p:spPr>
          <a:xfrm>
            <a:off x="9132426" y="173620"/>
            <a:ext cx="2974693" cy="5538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400" b="0" dirty="0">
                <a:solidFill>
                  <a:schemeClr val="bg1"/>
                </a:solidFill>
              </a:rPr>
              <a:t>na.org/wcna</a:t>
            </a:r>
          </a:p>
        </p:txBody>
      </p:sp>
      <p:sp>
        <p:nvSpPr>
          <p:cNvPr id="4" name="Text Placeholder 2">
            <a:extLst>
              <a:ext uri="{FF2B5EF4-FFF2-40B4-BE49-F238E27FC236}">
                <a16:creationId xmlns:a16="http://schemas.microsoft.com/office/drawing/2014/main" id="{82ED83AF-DC67-00BF-526F-EE6A8E5A4860}"/>
              </a:ext>
            </a:extLst>
          </p:cNvPr>
          <p:cNvSpPr txBox="1">
            <a:spLocks/>
          </p:cNvSpPr>
          <p:nvPr/>
        </p:nvSpPr>
        <p:spPr>
          <a:xfrm>
            <a:off x="92598" y="1310198"/>
            <a:ext cx="3900668"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he-IL" sz="3200" u="sng" dirty="0" smtClean="0">
                <a:solidFill>
                  <a:srgbClr val="FCCF0C"/>
                </a:solidFill>
              </a:rPr>
              <a:t>ב2023 הושעתה הרוטציה – להלן היסטוריה של </a:t>
            </a:r>
            <a:r>
              <a:rPr lang="he-IL" sz="3200" u="sng" dirty="0" err="1" smtClean="0">
                <a:solidFill>
                  <a:srgbClr val="FCCF0C"/>
                </a:solidFill>
              </a:rPr>
              <a:t>רוטצית</a:t>
            </a:r>
            <a:r>
              <a:rPr lang="he-IL" sz="3200" u="sng" dirty="0" smtClean="0">
                <a:solidFill>
                  <a:srgbClr val="FCCF0C"/>
                </a:solidFill>
              </a:rPr>
              <a:t> הכנסים</a:t>
            </a:r>
            <a:endParaRPr lang="en-US" dirty="0">
              <a:solidFill>
                <a:srgbClr val="FCCF0C"/>
              </a:solidFill>
            </a:endParaRPr>
          </a:p>
        </p:txBody>
      </p:sp>
    </p:spTree>
    <p:extLst>
      <p:ext uri="{BB962C8B-B14F-4D97-AF65-F5344CB8AC3E}">
        <p14:creationId xmlns:p14="http://schemas.microsoft.com/office/powerpoint/2010/main" val="213156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with text and numbers&#10;&#10;Description automatically generated with medium confidence">
            <a:extLst>
              <a:ext uri="{FF2B5EF4-FFF2-40B4-BE49-F238E27FC236}">
                <a16:creationId xmlns:a16="http://schemas.microsoft.com/office/drawing/2014/main" id="{6433CFD2-9D2E-1A38-9F24-30CFB92CA426}"/>
              </a:ext>
            </a:extLst>
          </p:cNvPr>
          <p:cNvPicPr>
            <a:picLocks noChangeAspect="1"/>
          </p:cNvPicPr>
          <p:nvPr/>
        </p:nvPicPr>
        <p:blipFill>
          <a:blip r:embed="rId3"/>
          <a:stretch>
            <a:fillRect/>
          </a:stretch>
        </p:blipFill>
        <p:spPr>
          <a:xfrm>
            <a:off x="1" y="7776"/>
            <a:ext cx="12205854" cy="6850224"/>
          </a:xfrm>
          <a:prstGeom prst="rect">
            <a:avLst/>
          </a:prstGeom>
        </p:spPr>
      </p:pic>
    </p:spTree>
    <p:extLst>
      <p:ext uri="{BB962C8B-B14F-4D97-AF65-F5344CB8AC3E}">
        <p14:creationId xmlns:p14="http://schemas.microsoft.com/office/powerpoint/2010/main" val="1651714678"/>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1882</TotalTime>
  <Words>4491</Words>
  <Application>Microsoft Office PowerPoint</Application>
  <PresentationFormat>מסך רחב</PresentationFormat>
  <Paragraphs>357</Paragraphs>
  <Slides>29</Slides>
  <Notes>29</Notes>
  <HiddenSlides>0</HiddenSlides>
  <MMClips>0</MMClips>
  <ScaleCrop>false</ScaleCrop>
  <HeadingPairs>
    <vt:vector size="6" baseType="variant">
      <vt:variant>
        <vt:lpstr>גופנים בשימוש</vt:lpstr>
      </vt:variant>
      <vt:variant>
        <vt:i4>17</vt:i4>
      </vt:variant>
      <vt:variant>
        <vt:lpstr>ערכת נושא</vt:lpstr>
      </vt:variant>
      <vt:variant>
        <vt:i4>1</vt:i4>
      </vt:variant>
      <vt:variant>
        <vt:lpstr>כותרות שקופיות</vt:lpstr>
      </vt:variant>
      <vt:variant>
        <vt:i4>29</vt:i4>
      </vt:variant>
    </vt:vector>
  </HeadingPairs>
  <TitlesOfParts>
    <vt:vector size="47" baseType="lpstr">
      <vt:lpstr>AdobeArabic-Regular</vt:lpstr>
      <vt:lpstr>Arial</vt:lpstr>
      <vt:lpstr>Arial (Body CS)</vt:lpstr>
      <vt:lpstr>Bahnschrift Condensed</vt:lpstr>
      <vt:lpstr>BotonBQ-Bold</vt:lpstr>
      <vt:lpstr>Calibri</vt:lpstr>
      <vt:lpstr>Cambria</vt:lpstr>
      <vt:lpstr>Century Gothic</vt:lpstr>
      <vt:lpstr>Courier New</vt:lpstr>
      <vt:lpstr>Franklin Gothic Book</vt:lpstr>
      <vt:lpstr>Franklin Gothic Medium Cond</vt:lpstr>
      <vt:lpstr>Google Sans Text</vt:lpstr>
      <vt:lpstr>Palatino</vt:lpstr>
      <vt:lpstr>PopplLaudatio-Regular</vt:lpstr>
      <vt:lpstr>Rockwell</vt:lpstr>
      <vt:lpstr>Symbol</vt:lpstr>
      <vt:lpstr>Times New Roman</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2026 CAR  PowerPoints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תזכורת: תשובות מחברים, מחוזות ואזורים ייאספו עד 1 באפריל 2026.   גישה לסקר: ניתן לגשת לסקר בכתובת na.org/survey או באפליקציית NA Meeting Search  .</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אלון סטריקובסקי - מדריך טיפולי לנגמלים</cp:lastModifiedBy>
  <cp:revision>86</cp:revision>
  <dcterms:created xsi:type="dcterms:W3CDTF">2022-10-26T22:08:46Z</dcterms:created>
  <dcterms:modified xsi:type="dcterms:W3CDTF">2025-12-01T14:03:09Z</dcterms:modified>
</cp:coreProperties>
</file>