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310" r:id="rId2"/>
    <p:sldId id="274" r:id="rId3"/>
    <p:sldId id="315" r:id="rId4"/>
    <p:sldId id="262" r:id="rId5"/>
    <p:sldId id="339" r:id="rId6"/>
    <p:sldId id="340" r:id="rId7"/>
    <p:sldId id="345" r:id="rId8"/>
    <p:sldId id="342" r:id="rId9"/>
    <p:sldId id="344" r:id="rId10"/>
    <p:sldId id="347" r:id="rId11"/>
    <p:sldId id="348" r:id="rId12"/>
    <p:sldId id="349" r:id="rId13"/>
    <p:sldId id="350" r:id="rId14"/>
    <p:sldId id="346" r:id="rId15"/>
    <p:sldId id="351" r:id="rId16"/>
    <p:sldId id="353" r:id="rId17"/>
    <p:sldId id="352" r:id="rId18"/>
    <p:sldId id="354" r:id="rId19"/>
    <p:sldId id="357" r:id="rId20"/>
    <p:sldId id="356" r:id="rId21"/>
    <p:sldId id="343" r:id="rId22"/>
    <p:sldId id="337" r:id="rId23"/>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737"/>
    <a:srgbClr val="572528"/>
    <a:srgbClr val="DB212E"/>
    <a:srgbClr val="3A668B"/>
    <a:srgbClr val="4986BA"/>
    <a:srgbClr val="9DBCAC"/>
    <a:srgbClr val="FCCF0C"/>
    <a:srgbClr val="E3D4C3"/>
    <a:srgbClr val="F8BD40"/>
    <a:srgbClr val="EA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75374"/>
  </p:normalViewPr>
  <p:slideViewPr>
    <p:cSldViewPr snapToGrid="0">
      <p:cViewPr varScale="1">
        <p:scale>
          <a:sx n="62" d="100"/>
          <a:sy n="62" d="100"/>
        </p:scale>
        <p:origin x="1642" y="53"/>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a:t>Esta es la quinta de seis presentaciones en PowerPoint que cubren material incluido en el Informe de la Agenda de la Conferencia de 2026 (o CAR por sus siglas en inglés).</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Recopilamos dos conjuntos de resultados: de los miembros y de los participantes de la conferencia (regiones y zonas con representación). Los resultados se distribuyen en la Conferencia de Servicio Mundial (CSM) y se incluyen como apéndice de las actas. </a:t>
            </a:r>
          </a:p>
          <a:p>
            <a:r>
              <a:rPr lang="es-ES" sz="1400" b="0" i="0" u="none" strike="noStrike" kern="1200" baseline="0" dirty="0">
                <a:solidFill>
                  <a:schemeClr val="tx1"/>
                </a:solidFill>
                <a:latin typeface="+mn-lt"/>
                <a:ea typeface="+mn-ea"/>
                <a:cs typeface="+mn-cs"/>
              </a:rPr>
              <a:t>Rellenen la encuesta antes del 1 de abril de 2026 para que tengamos tiempo de recopilar las respuestas y que las analice la Conferencia.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409957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Varios de los materiales que se mencionan a continuación han sido objeto de conversaciones continuas de la Confraternidad o de decisiones de la Conferencia. </a:t>
            </a:r>
            <a:endParaRPr lang="en-US" dirty="0"/>
          </a:p>
          <a:p>
            <a:endParaRPr lang="es" dirty="0"/>
          </a:p>
          <a:p>
            <a:r>
              <a:rPr lang="es-ES" sz="1400" b="0" i="0" u="none" strike="noStrike" kern="1200" baseline="0" dirty="0">
                <a:solidFill>
                  <a:schemeClr val="tx1"/>
                </a:solidFill>
                <a:latin typeface="+mn-lt"/>
                <a:ea typeface="+mn-ea"/>
                <a:cs typeface="+mn-cs"/>
              </a:rPr>
              <a:t>Enfrentarse a comportamientos problemáticos y depredadores» fue un tema de debate del pasado ciclo, y los aportes de la Confraternidad indicaron claramente el deseo de material nuevo o revisado sobre el tema. </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19409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Otro tema de debate del ciclo fue «Terapia de sustitución de drogas/tratamiento asistido con medicación (TSD/TAM) en relación con NA: ayudar a que los miembros se integren». Como se explica en la respectiva sección del presente </a:t>
            </a:r>
            <a:r>
              <a:rPr lang="es-ES" sz="1400" b="0" i="1" u="none" strike="noStrike" kern="1200" baseline="0" dirty="0">
                <a:solidFill>
                  <a:schemeClr val="tx1"/>
                </a:solidFill>
                <a:latin typeface="+mn-lt"/>
                <a:ea typeface="+mn-ea"/>
                <a:cs typeface="+mn-cs"/>
              </a:rPr>
              <a:t>IAC</a:t>
            </a:r>
            <a:r>
              <a:rPr lang="es-ES" sz="1400" b="0" i="0" u="none" strike="noStrike" kern="1200" baseline="0" dirty="0">
                <a:solidFill>
                  <a:schemeClr val="tx1"/>
                </a:solidFill>
                <a:latin typeface="+mn-lt"/>
                <a:ea typeface="+mn-ea"/>
                <a:cs typeface="+mn-cs"/>
              </a:rPr>
              <a:t>, la Confraternidad parece dividida sobre esta cuestión (véase página 33). Pensamos dialogar sobre este tema en la CSM 2026; también hemos publicado una encuesta con preguntas para debatir en </a:t>
            </a:r>
            <a:r>
              <a:rPr lang="es-ES" sz="1400" b="1" i="0" u="sng" strike="noStrike" kern="1200" baseline="0" dirty="0">
                <a:solidFill>
                  <a:schemeClr val="tx1"/>
                </a:solidFill>
                <a:latin typeface="+mn-lt"/>
                <a:ea typeface="+mn-ea"/>
                <a:cs typeface="+mn-cs"/>
              </a:rPr>
              <a:t>na.org/</a:t>
            </a:r>
            <a:r>
              <a:rPr lang="es-ES" sz="1400" b="1" i="0" u="sng" strike="noStrike" kern="1200" baseline="0" dirty="0" err="1">
                <a:solidFill>
                  <a:schemeClr val="tx1"/>
                </a:solidFill>
                <a:latin typeface="+mn-lt"/>
                <a:ea typeface="+mn-ea"/>
                <a:cs typeface="+mn-cs"/>
              </a:rPr>
              <a:t>survey</a:t>
            </a:r>
            <a:r>
              <a:rPr lang="es-ES" sz="1400" b="0" i="0" u="none" strike="noStrike" kern="1200" baseline="0" dirty="0">
                <a:solidFill>
                  <a:schemeClr val="tx1"/>
                </a:solidFill>
                <a:latin typeface="+mn-lt"/>
                <a:ea typeface="+mn-ea"/>
                <a:cs typeface="+mn-cs"/>
              </a:rPr>
              <a:t>. </a:t>
            </a:r>
          </a:p>
          <a:p>
            <a:endParaRPr lang="en-US" dirty="0"/>
          </a:p>
          <a:p>
            <a:r>
              <a:rPr lang="es-ES" sz="1400" b="0" i="0" u="none" strike="noStrike" kern="1200" baseline="0" dirty="0">
                <a:solidFill>
                  <a:schemeClr val="tx1"/>
                </a:solidFill>
                <a:latin typeface="+mn-lt"/>
                <a:ea typeface="+mn-ea"/>
                <a:cs typeface="+mn-cs"/>
              </a:rPr>
              <a:t>El «Lenguaje inclusivo y neutro con respecto al género en la literatura de NA» fue el tercer tema de debate de este pasado ciclo y, de nuevo, en la Confraternidad no parece haber consenso sobre el tema. Como con la cuestión de TSD/TAM en relación con NA, también hemos incluido en este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un artículo y preguntas para debatir (véase página 30) y también tenemos intenciones de hablar sobre el tema en la CSM 2026. Uno de los planes de proyecto del material por Vía de aprobación de la Conferencia se centrará en este tema, tal como nos encargaron en la Moción 14 de 2023: «Dar instrucciones a la Junta Mundial para que prepare un plan de proyecto, que se pondrá a consideración de la próxima CSM, a fin de investigar cambios y/o otro tipo de redacción en la literatura de NA para pasar de un lenguaje con especificidad de género a uno neutro e inclusivo».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299952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Una nota explicativa más: Como se recordará, la Encuesta del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2023 contenían varios puntos relacionados con material nuevo o revisado sobre los Pasos. Uno de los aspectos clave que la Conferencia aprobó para el plan de proyecto de literatura de recuperación nueva y revisada fue encuestar a los miembros de la Confraternidad para que nos ayudaran a determinar qué material nuevo o revisado relacionado con los Pasos deseaban. Realizamos la encuesta y, aparentemente, no hay una orientación muy clara. Algunos miembros desean material para recién llegados, otros para veteranos, y otros para miembros presos. A otros les gustaría que se revisara el material existente. No hay consenso. Por otra parte, antes de publicar el «Kit de supervivencia de NA», encuestamos a los miembros; puede que dicha publicación satisfaga algunas de las necesidades que estos han expresado. </a:t>
            </a:r>
          </a:p>
          <a:p>
            <a:endParaRPr lang="en-US" dirty="0"/>
          </a:p>
          <a:p>
            <a:r>
              <a:rPr lang="es" dirty="0"/>
              <a:t>Hay dos opciones relacionadas con los Pasos en la Encuesta del IAC: una sobre literatura de recuperación “nueva” y otra “revisada”.</a:t>
            </a:r>
          </a:p>
          <a:p>
            <a:endParaRPr lang="en-US" dirty="0"/>
          </a:p>
          <a:p>
            <a:r>
              <a:rPr lang="es" dirty="0"/>
              <a:t>Los resultados de la encuesta sobre los materiales de trabajo de pasos se publicarán en el Informe de la Conferencia, al igual que los resúmenes de los temas de debate.</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383716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es la lista completa de opciones de la sección "Literatura de recuperación nueva" de la encuesta. Seleccione hasta dos opciones de esta lista.</a:t>
            </a:r>
          </a:p>
          <a:p>
            <a:endParaRPr lang="en-US" dirty="0"/>
          </a:p>
          <a:p>
            <a:r>
              <a:rPr lang="es" b="1" dirty="0"/>
              <a:t>Pausa para la discusión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274463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es la lista completa de artículos de la sección de Literatura de recuperación revisada. Por favor, elija hasta 2 opciones.</a:t>
            </a:r>
          </a:p>
          <a:p>
            <a:endParaRPr lang="en-US" dirty="0"/>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252315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El cuarto tema de debate fue «Replantearse y revitalizar los comités de servicio». Los aportes de la Confraternidad sobre este tema parecen encaminados a actualizar la </a:t>
            </a:r>
            <a:r>
              <a:rPr lang="es-ES" sz="1400" b="0" i="1" u="none" strike="noStrike" kern="1200" baseline="0" dirty="0">
                <a:solidFill>
                  <a:schemeClr val="tx1"/>
                </a:solidFill>
                <a:latin typeface="+mn-lt"/>
                <a:ea typeface="+mn-ea"/>
                <a:cs typeface="+mn-cs"/>
              </a:rPr>
              <a:t>Guía básica de planificación</a:t>
            </a:r>
            <a:r>
              <a:rPr lang="es-ES" sz="1400" b="0" i="0" u="none" strike="noStrike" kern="1200" baseline="0" dirty="0">
                <a:solidFill>
                  <a:schemeClr val="tx1"/>
                </a:solidFill>
                <a:latin typeface="+mn-lt"/>
                <a:ea typeface="+mn-ea"/>
                <a:cs typeface="+mn-cs"/>
              </a:rPr>
              <a:t>, una sugerencia que surge repetidamente.</a:t>
            </a:r>
          </a:p>
          <a:p>
            <a:endParaRPr lang="en-US" dirty="0"/>
          </a:p>
          <a:p>
            <a:r>
              <a:rPr lang="es-ES" sz="1400" b="0" i="0" u="none" strike="noStrike" kern="1200" baseline="0" dirty="0">
                <a:solidFill>
                  <a:schemeClr val="tx1"/>
                </a:solidFill>
                <a:latin typeface="+mn-lt"/>
                <a:ea typeface="+mn-ea"/>
                <a:cs typeface="+mn-cs"/>
              </a:rPr>
              <a:t>Aunque las ideas de herramientas de servicio nuevas son valiosas y nos agrada recibirlas, también tenemos mucho material de servicio muy viejo que hace falta actualizar para que refleje la experiencia y realidad actuales. </a:t>
            </a:r>
          </a:p>
          <a:p>
            <a:endParaRPr lang="en-US" dirty="0"/>
          </a:p>
          <a:p>
            <a:r>
              <a:rPr lang="es-ES" sz="1400" b="0" i="0" u="none" strike="noStrike" kern="1200" baseline="0" dirty="0">
                <a:solidFill>
                  <a:schemeClr val="tx1"/>
                </a:solidFill>
                <a:latin typeface="+mn-lt"/>
                <a:ea typeface="+mn-ea"/>
                <a:cs typeface="+mn-cs"/>
              </a:rPr>
              <a:t>Durante nuestra planificación colaborativa de este ciclo, nos comentaron en repetidas ocasiones que la revisión de la </a:t>
            </a:r>
            <a:r>
              <a:rPr lang="es-ES" sz="1400" b="0" i="1" u="none" strike="noStrike" kern="1200" baseline="0" dirty="0">
                <a:solidFill>
                  <a:schemeClr val="tx1"/>
                </a:solidFill>
                <a:latin typeface="+mn-lt"/>
                <a:ea typeface="+mn-ea"/>
                <a:cs typeface="+mn-cs"/>
              </a:rPr>
              <a:t>Guía del grupo </a:t>
            </a:r>
            <a:r>
              <a:rPr lang="es-ES" sz="1400" b="0" i="0" u="none" strike="noStrike" kern="1200" baseline="0" dirty="0">
                <a:solidFill>
                  <a:schemeClr val="tx1"/>
                </a:solidFill>
                <a:latin typeface="+mn-lt"/>
                <a:ea typeface="+mn-ea"/>
                <a:cs typeface="+mn-cs"/>
              </a:rPr>
              <a:t>y de la </a:t>
            </a:r>
            <a:r>
              <a:rPr lang="es-ES" sz="1400" b="0" i="1" u="none" strike="noStrike" kern="1200" baseline="0" dirty="0">
                <a:solidFill>
                  <a:schemeClr val="tx1"/>
                </a:solidFill>
                <a:latin typeface="+mn-lt"/>
                <a:ea typeface="+mn-ea"/>
                <a:cs typeface="+mn-cs"/>
              </a:rPr>
              <a:t>Guía de los servicios locales </a:t>
            </a:r>
            <a:r>
              <a:rPr lang="es-ES" sz="1400" b="0" i="0" u="none" strike="noStrike" kern="1200" baseline="0" dirty="0">
                <a:solidFill>
                  <a:schemeClr val="tx1"/>
                </a:solidFill>
                <a:latin typeface="+mn-lt"/>
                <a:ea typeface="+mn-ea"/>
                <a:cs typeface="+mn-cs"/>
              </a:rPr>
              <a:t>contribuiría a que avanzáramos en varios objetivos de nuestro plan. Si se da prioridad a estos materiales, la Junta trabajaría con las zonas y las regiones para recopilar las mejores prácticas de toda la Confraternidad, de manera que los borradores revisados reflejen lo que funciona en NA. Este trabajo exigiría gran parte de nuestra atención en el ciclo que tenemos por delante, pero cubriría muchas necesidades. </a:t>
            </a:r>
          </a:p>
          <a:p>
            <a:endParaRPr lang="en-US" dirty="0"/>
          </a:p>
          <a:p>
            <a:r>
              <a:rPr lang="es-ES" sz="1400" b="0" i="0" u="none" strike="noStrike" kern="1200" baseline="0" dirty="0">
                <a:solidFill>
                  <a:schemeClr val="tx1"/>
                </a:solidFill>
                <a:latin typeface="+mn-lt"/>
                <a:ea typeface="+mn-ea"/>
                <a:cs typeface="+mn-cs"/>
              </a:rPr>
              <a:t>Hemos dividido la sección del material de servicio en ideas de materiales nuevos e ideas de revisiones, tal como hicimos con la literatura de recuperación. Elije hasta dos (2) opciones de cada categoría de las siguientes páginas. </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78435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es la lista completa de artículos de la sección "Material de servicio nuevo" de la encuesta. Elija hasta dos opciones.</a:t>
            </a:r>
          </a:p>
          <a:p>
            <a:endParaRPr lang="en-US" dirty="0"/>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120400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es la lista completa de elementos de la sección "Revisar Material de Servicio". Elija hasta 2 opciones.</a:t>
            </a:r>
          </a:p>
          <a:p>
            <a:endParaRPr lang="en-US" b="1" dirty="0"/>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397357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Los temas de debate son simplemente eso, temas que se debaten en toda la confraternidad entre una conferencia y la siguiente. Los resultados de esas discusiones a veces contienen algunas mejores prácticas de NA o han servido para sentar las bases de varios folletos de servicio u otras herramientas y literatura.</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80004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 presentación de PowerPoint abarca la literatura, el material de servicio y la encuesta sobre temas de debate. Aquí están los títulos de las otras cinco presentaciones.</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Esta es la lista completa de temas de debate de la encuesta.Elija hasta 2 opciones.</a:t>
            </a:r>
          </a:p>
          <a:p>
            <a:endParaRPr lang="en-US" dirty="0"/>
          </a:p>
          <a:p>
            <a:r>
              <a:rPr lang="es" b="1" dirty="0"/>
              <a:t>Pausa para la discusión</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a:p>
        </p:txBody>
      </p:sp>
    </p:spTree>
    <p:extLst>
      <p:ext uri="{BB962C8B-B14F-4D97-AF65-F5344CB8AC3E}">
        <p14:creationId xmlns:p14="http://schemas.microsoft.com/office/powerpoint/2010/main" val="221937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Como recordatorio, las respuestas de los miembros y de las regiones y zonas se recopilarán hasta el 1 de abril de 2026. Pueden acceder a la encuesta en na.org/survey o en la aplicación NA Meeting Search.</a:t>
            </a:r>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538445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Esperamos que esta presentación en PowerPoint les haya sido útil en su análisis de este material. Tengan en cuenta que hay otras cinco presentaciones en PowerPoint que se centran en el resto del IAC. Estos recursos, el propio IAC y la encuesta en línea del IAC están disponibles en na.org/conference.</a:t>
            </a:r>
          </a:p>
          <a:p>
            <a:endParaRPr lang="en-US" dirty="0"/>
          </a:p>
          <a:p>
            <a:r>
              <a:rPr lang="es" dirty="0"/>
              <a:t>Agradeceremos sus preguntas y comentarios sobre el IAC y todos los </a:t>
            </a:r>
            <a:r>
              <a:rPr lang="es"/>
              <a:t>demás temas escribiendo a worldboard</a:t>
            </a:r>
            <a:r>
              <a:rPr lang="es" dirty="0"/>
              <a:t>@na.org.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77757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Tengan en cuenta que estas presentaciones solo cubren los puntos principales del IAC. Animamos a todos los miembros a leer el IAC. Visiten na.org/conference para consultar el IAC 2026 completo, las demás presentaciones y otros materiales de la conferencia.</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Desde 2016, la conferencia usa una encuesta en el </a:t>
            </a:r>
            <a:r>
              <a:rPr lang="es-ES" sz="1400" b="0" i="1" u="none" strike="noStrike" kern="1200" baseline="0" dirty="0">
                <a:solidFill>
                  <a:schemeClr val="tx1"/>
                </a:solidFill>
                <a:latin typeface="+mn-lt"/>
                <a:ea typeface="+mn-ea"/>
                <a:cs typeface="+mn-cs"/>
              </a:rPr>
              <a:t>Informe de la Agenda de la Conferencia </a:t>
            </a:r>
            <a:r>
              <a:rPr lang="es-ES" sz="1400" b="0" i="0" u="none" strike="noStrike" kern="1200" baseline="0" dirty="0">
                <a:solidFill>
                  <a:schemeClr val="tx1"/>
                </a:solidFill>
                <a:latin typeface="+mn-lt"/>
                <a:ea typeface="+mn-ea"/>
                <a:cs typeface="+mn-cs"/>
              </a:rPr>
              <a:t>(</a:t>
            </a:r>
            <a:r>
              <a:rPr lang="es-ES" sz="1400" b="0" i="1" u="none" strike="noStrike" kern="1200" baseline="0" dirty="0">
                <a:solidFill>
                  <a:schemeClr val="tx1"/>
                </a:solidFill>
                <a:latin typeface="+mn-lt"/>
                <a:ea typeface="+mn-ea"/>
                <a:cs typeface="+mn-cs"/>
              </a:rPr>
              <a:t>IAC</a:t>
            </a:r>
            <a:r>
              <a:rPr lang="es-ES" sz="1400" b="0" i="0" u="none" strike="noStrike" kern="1200" baseline="0" dirty="0">
                <a:solidFill>
                  <a:schemeClr val="tx1"/>
                </a:solidFill>
                <a:latin typeface="+mn-lt"/>
                <a:ea typeface="+mn-ea"/>
                <a:cs typeface="+mn-cs"/>
              </a:rPr>
              <a:t>) para ayudar a los participantes a establecer las prioridades con respecto a la literatura de recuperación, el material de servicio y los temas de debate (TD). La ventaja de fijar las prioridades de esta manera es que permite que la Confraternidad y la Conferencia se planteen todas las ideas en conjunto, una al lado de otra.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 dirty="0"/>
              <a:t>Esta es la quinta vez que la encuesta se incluye en el Informe de la Agenda de la Conferencia de 2026, pero esta vez se trata de un enfoque nuevo. La CSM Provisional de 2025 aprobó la Moción 5, que incluía el siguiente texto: La CSM intermedia de 2025 aprobó la Moción 5: </a:t>
            </a:r>
            <a:br>
              <a:rPr lang="en-US" dirty="0"/>
            </a:br>
            <a:r>
              <a:rPr lang="es-ES" dirty="0"/>
              <a:t>En lugar de presentar mociones de planes de proyecto para elaborar materiales de servicio, literatura de recuperación o temas de debate específicos para el Informe de Agenda de la Conferencia (IAC) de 2026, los participantes de la conferencia presentarán esas ideas para su posible inclusión en la Encuesta del IAC 2026.</a:t>
            </a:r>
            <a:r>
              <a:rPr lang="es" dirty="0"/>
              <a:t> Esta es una prueba solo para este ciclo de conferencia.</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9106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Por primera vez, cualquier miembro pudo enviar ideas para su inclusión en la encuesta mediante un formulario en línea, en lugar de hacerlo por correo electrónico. La conferencia decidió empezar desde cero, ya que muchos miembros consideraron que las listas de encuestas anteriores eran demasiado largas.</a:t>
            </a:r>
          </a:p>
          <a:p>
            <a:endParaRPr lang="en-US" dirty="0"/>
          </a:p>
          <a:p>
            <a:r>
              <a:rPr lang="es-ES" dirty="0"/>
              <a:t>Como recibimos más de 500 ideas, la Junta Mundial combinó las similares para preparar una lista más corta de temas más amplios. Por ejemplo, recibimos seis aportes diferentes relacionados con materiales de servicio sobre desarrollo de la Confraternidad (DC). Todas estas ideas están reflejadas en el punto de la encuesta «Guía básica de servicio/folleto de servicio nuevo: desarrollo de la Confraternidad (DC). Algunas ideas: mejores prácticas de crecimiento y desarrollo, qué es el DC y pautas para comités».</a:t>
            </a:r>
          </a:p>
          <a:p>
            <a:endParaRPr lang="en-US" dirty="0"/>
          </a:p>
          <a:p>
            <a:r>
              <a:rPr lang="es-ES" dirty="0"/>
              <a:t>Se aplica este criterio con espíritu de llegar a un consenso: partimos de ideas generales en las que todos estemos de acuerdo y luego desarrollamos los detalles específicos. Una vez preparadas las listas, los participantes de la conferencia efectuaron dos rondas de priorización. En años anteriores, muchos miembros nos comunicaron que las listas les parecían demasiado largas, de modo que los PC establecieron como prioridad que las listas fueran más cortas.</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10211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La mayor parte del trabajo de los Servicios Mundiales de NA es relativamente constante de un ciclo a otro: producción, informes, traducciones, expedición, envío de literatura a los miembros y comunidades que la necesitan, reuniones web de relaciones públicas y otras muchas cosas. </a:t>
            </a:r>
          </a:p>
          <a:p>
            <a:endParaRPr lang="es-ES" sz="1400" b="0" i="0" u="none" strike="noStrike" kern="1200" baseline="0" dirty="0">
              <a:solidFill>
                <a:schemeClr val="tx1"/>
              </a:solidFill>
              <a:latin typeface="+mn-lt"/>
              <a:ea typeface="+mn-ea"/>
              <a:cs typeface="+mn-cs"/>
            </a:endParaRPr>
          </a:p>
          <a:p>
            <a:r>
              <a:rPr lang="es" dirty="0"/>
              <a:t>Los Servicios Mundiales también asumen </a:t>
            </a:r>
            <a:r>
              <a:rPr lang="es-ES" sz="1400" b="0" i="0" u="none" strike="noStrike" kern="1200" baseline="0" dirty="0">
                <a:solidFill>
                  <a:schemeClr val="tx1"/>
                </a:solidFill>
                <a:latin typeface="+mn-lt"/>
                <a:ea typeface="+mn-ea"/>
                <a:cs typeface="+mn-cs"/>
              </a:rPr>
              <a:t>proyectos que varían de un ciclo a otro y tiene que ver con alcanzar metas o cumplir objetivos. Casi todo el trabajo de ese tipo se describe en el Plan Estratégico de los SMNA (Anexo B). Muchas de las soluciones del Plan Estratégico dan lugar a planes de proyecto que aparecen en el material por Vía de aprobación de la Conferencia, que se publica 90 días antes de la CSM, el 3 de febrero. </a:t>
            </a:r>
            <a:r>
              <a:rPr lang="es" dirty="0"/>
              <a:t>Desde 2016, la junta ha ofrecido planes generales de proyectos para literatura de recuperación, material de servicio y temas de debate, sin un enfoque específico. </a:t>
            </a:r>
          </a:p>
          <a:p>
            <a:endParaRPr lang="es" dirty="0"/>
          </a:p>
          <a:p>
            <a:r>
              <a:rPr lang="es" dirty="0"/>
              <a:t>Los resultados de la Encuesta CAR ayudan a orientar las decisiones de la conferencia sobre el enfoque de estos proyectos.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28456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 dirty="0"/>
              <a:t>El ensayo de planificación de este CAR (véanse las páginas 19-24) explica el nuevo proceso de planificación colaborativa que la conferencia inició en este ciclo. La Encuesta CAR aún no está tan bien integrada en el proceso como desearíamos. La Encuesta CAR y el Plan Estratégico de los SMNA son, en esencia, dos maneras diferentes de mostrar el trabajo necesario para el próximo ciclo, y la conferencia necesita encontrar una conexión más fluida entre el plan y la Encuesta CAR en ciclos futuros.</a:t>
            </a:r>
          </a:p>
        </p:txBody>
      </p:sp>
      <p:sp>
        <p:nvSpPr>
          <p:cNvPr id="4" name="Slide Number Placeholder 3"/>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166546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Mientras tanto, hemos añadido una columna a la derecha en la Encuesta del </a:t>
            </a:r>
            <a:r>
              <a:rPr lang="es-ES" sz="1400" b="0" i="1" u="none" strike="noStrike" kern="1200" baseline="0" dirty="0">
                <a:solidFill>
                  <a:schemeClr val="tx1"/>
                </a:solidFill>
                <a:latin typeface="+mn-lt"/>
                <a:ea typeface="+mn-ea"/>
                <a:cs typeface="+mn-cs"/>
              </a:rPr>
              <a:t>IAC</a:t>
            </a:r>
            <a:r>
              <a:rPr lang="es-ES" sz="1400" b="0" i="0" u="none" strike="noStrike" kern="1200" baseline="0" dirty="0">
                <a:solidFill>
                  <a:schemeClr val="tx1"/>
                </a:solidFill>
                <a:latin typeface="+mn-lt"/>
                <a:ea typeface="+mn-ea"/>
                <a:cs typeface="+mn-cs"/>
              </a:rPr>
              <a:t>, en la que aparecen los números de los objetivos del Plan Estratégico para mostrar la relación de cada propuesta con dichos objetivos. A veces la relación es evidente, y otras no tanto. Mostramos los números de los objetivos con el fin de contribuir a establecer las prioridades de las distintas propuestas. </a:t>
            </a:r>
            <a:endParaRPr lang="e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8</a:t>
            </a:fld>
            <a:endParaRPr lang="en-US"/>
          </a:p>
        </p:txBody>
      </p:sp>
    </p:spTree>
    <p:extLst>
      <p:ext uri="{BB962C8B-B14F-4D97-AF65-F5344CB8AC3E}">
        <p14:creationId xmlns:p14="http://schemas.microsoft.com/office/powerpoint/2010/main" val="252073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mn-cs"/>
              </a:rPr>
              <a:t>Animamos a todos los miembros interesados a responder la encuesta que se incluye en este </a:t>
            </a:r>
            <a:r>
              <a:rPr lang="es-ES" sz="1400" b="0" i="1" u="none" strike="noStrike" kern="1200" baseline="0" dirty="0">
                <a:solidFill>
                  <a:schemeClr val="tx1"/>
                </a:solidFill>
                <a:latin typeface="+mn-lt"/>
                <a:ea typeface="+mn-ea"/>
                <a:cs typeface="+mn-cs"/>
              </a:rPr>
              <a:t>IAC </a:t>
            </a:r>
            <a:r>
              <a:rPr lang="es-ES" sz="1400" b="0" i="0" u="none" strike="noStrike" kern="1200" baseline="0" dirty="0">
                <a:solidFill>
                  <a:schemeClr val="tx1"/>
                </a:solidFill>
                <a:latin typeface="+mn-lt"/>
                <a:ea typeface="+mn-ea"/>
                <a:cs typeface="+mn-cs"/>
              </a:rPr>
              <a:t>y que también está disponible en </a:t>
            </a:r>
            <a:r>
              <a:rPr lang="es-ES" sz="1400" b="1" i="0" u="sng" strike="noStrike" kern="1200" baseline="0" dirty="0">
                <a:solidFill>
                  <a:schemeClr val="tx1"/>
                </a:solidFill>
                <a:latin typeface="+mn-lt"/>
                <a:ea typeface="+mn-ea"/>
                <a:cs typeface="+mn-cs"/>
              </a:rPr>
              <a:t>na.org/</a:t>
            </a:r>
            <a:r>
              <a:rPr lang="es-ES" sz="1400" b="1" i="0" u="sng" strike="noStrike" kern="1200" baseline="0" dirty="0" err="1">
                <a:solidFill>
                  <a:schemeClr val="tx1"/>
                </a:solidFill>
                <a:latin typeface="+mn-lt"/>
                <a:ea typeface="+mn-ea"/>
                <a:cs typeface="+mn-cs"/>
              </a:rPr>
              <a:t>survey</a:t>
            </a:r>
            <a:r>
              <a:rPr lang="es-ES" sz="1400" b="0" i="0" u="none" strike="noStrike" kern="1200" baseline="0" dirty="0">
                <a:solidFill>
                  <a:schemeClr val="tx1"/>
                </a:solidFill>
                <a:latin typeface="+mn-lt"/>
                <a:ea typeface="+mn-ea"/>
                <a:cs typeface="+mn-cs"/>
              </a:rPr>
              <a:t>. Elige dos (2) respuestas de cada categoría. Recuerda que en la encuesta en línea los distintos puntos se distribuyen aleatoriamente, por lo que el orden no será el mismo que el que aparece aquí. Por esta razón hemos numerado las listas. Los números no indican importancia, sencillamente son una forma de identificar rápido cada elemento. </a:t>
            </a:r>
          </a:p>
          <a:p>
            <a:endParaRPr lang="es-ES" sz="1400" b="0" i="0" u="none" strike="noStrike" kern="1200" baseline="0" dirty="0">
              <a:solidFill>
                <a:schemeClr val="tx1"/>
              </a:solidFill>
              <a:latin typeface="+mn-lt"/>
              <a:ea typeface="+mn-ea"/>
              <a:cs typeface="+mn-cs"/>
            </a:endParaRPr>
          </a:p>
          <a:p>
            <a:r>
              <a:rPr lang="es-ES" sz="1400" b="0" i="0" u="none" strike="noStrike" kern="1200" baseline="0" dirty="0">
                <a:solidFill>
                  <a:schemeClr val="tx1"/>
                </a:solidFill>
                <a:latin typeface="+mn-lt"/>
                <a:ea typeface="+mn-ea"/>
                <a:cs typeface="+mn-cs"/>
              </a:rPr>
              <a:t>Lo ideal, cuando se establecen las prioridades, no es solo tener en cuenta las preferencias personales o de nuestro grupo o área, sino lo que beneficiaría al amplio mundo de NA. A veces eso significa pensar en los sectores subatendidos o infrarrepresentados. Si todo el mundo se limitara a priorizar según sus intereses, nunca se habrían publicado folletos para adictos jóvenes o con necesidades adicionales. Además, conviene tener presente que tal vez no haya tiempo para hacer todo lo que se ha priorizado. Siempre hay más necesidades que recursos. Es la naturaleza de lo que hacemos.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3641872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CCE9A4CE-E705-8640-F279-75B0A19B6D7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E9C3CF09-5425-6D68-4A83-7B594ED34E8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F16737"/>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 sz="3600" dirty="0">
                <a:solidFill>
                  <a:schemeClr val="bg1"/>
                </a:solidFill>
                <a:latin typeface="Century Gothic" panose="020B0502020202020204" pitchFamily="34" charset="0"/>
              </a:rPr>
              <a:t>PowerPoint 5 de 6</a:t>
            </a:r>
          </a:p>
          <a:p>
            <a:pPr algn="ctr"/>
            <a:r>
              <a:rPr lang="es" sz="3600" i="1" dirty="0">
                <a:solidFill>
                  <a:schemeClr val="bg1"/>
                </a:solidFill>
                <a:latin typeface="Century Gothic" panose="020B0502020202020204" pitchFamily="34" charset="0"/>
              </a:rPr>
              <a:t>Informe de la agenda de la conferencia de 2026</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5268748" y="5886325"/>
            <a:ext cx="6727267"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b="1" dirty="0">
                <a:solidFill>
                  <a:srgbClr val="572528"/>
                </a:solidFill>
                <a:latin typeface="Century Gothic" panose="020B0502020202020204" pitchFamily="34" charset="0"/>
              </a:rPr>
              <a:t>Encuesta sobre literatura, material de servicio y temas de debate</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1225D7-F35F-BB58-581F-ED1FB40248EF}"/>
              </a:ext>
            </a:extLst>
          </p:cNvPr>
          <p:cNvSpPr txBox="1"/>
          <p:nvPr/>
        </p:nvSpPr>
        <p:spPr>
          <a:xfrm>
            <a:off x="7899400" y="279400"/>
            <a:ext cx="4292600" cy="3554819"/>
          </a:xfrm>
          <a:prstGeom prst="rect">
            <a:avLst/>
          </a:prstGeom>
          <a:noFill/>
        </p:spPr>
        <p:txBody>
          <a:bodyPr wrap="square" rtlCol="0">
            <a:spAutoFit/>
          </a:bodyPr>
          <a:lstStyle/>
          <a:p>
            <a:r>
              <a:rPr lang="es" sz="4500" b="1" dirty="0">
                <a:solidFill>
                  <a:srgbClr val="572528"/>
                </a:solidFill>
              </a:rPr>
              <a:t>Resultados de </a:t>
            </a:r>
            <a:br>
              <a:rPr lang="en-US" sz="4500" b="1" dirty="0">
                <a:solidFill>
                  <a:srgbClr val="572528"/>
                </a:solidFill>
              </a:rPr>
            </a:br>
            <a:r>
              <a:rPr lang="es" sz="4500" b="1" dirty="0">
                <a:solidFill>
                  <a:srgbClr val="572528"/>
                </a:solidFill>
              </a:rPr>
              <a:t>la encuesta para TD </a:t>
            </a:r>
            <a:br>
              <a:rPr lang="en-US" sz="4500" b="1" dirty="0">
                <a:solidFill>
                  <a:srgbClr val="572528"/>
                </a:solidFill>
              </a:rPr>
            </a:br>
            <a:r>
              <a:rPr lang="es" sz="4500" b="1" dirty="0">
                <a:solidFill>
                  <a:srgbClr val="572528"/>
                </a:solidFill>
              </a:rPr>
              <a:t>para </a:t>
            </a:r>
            <a:br>
              <a:rPr lang="en-US" sz="4500" b="1" dirty="0">
                <a:solidFill>
                  <a:srgbClr val="572528"/>
                </a:solidFill>
              </a:rPr>
            </a:br>
            <a:r>
              <a:rPr lang="es" sz="4500" b="1" dirty="0">
                <a:solidFill>
                  <a:srgbClr val="572528"/>
                </a:solidFill>
              </a:rPr>
              <a:t>la CSM 2023</a:t>
            </a:r>
          </a:p>
        </p:txBody>
      </p:sp>
      <p:sp>
        <p:nvSpPr>
          <p:cNvPr id="6" name="TextBox 5">
            <a:extLst>
              <a:ext uri="{FF2B5EF4-FFF2-40B4-BE49-F238E27FC236}">
                <a16:creationId xmlns:a16="http://schemas.microsoft.com/office/drawing/2014/main" id="{9BE15998-60F3-D96D-56DD-67182DB01FE0}"/>
              </a:ext>
            </a:extLst>
          </p:cNvPr>
          <p:cNvSpPr txBox="1"/>
          <p:nvPr/>
        </p:nvSpPr>
        <p:spPr>
          <a:xfrm>
            <a:off x="3497522" y="5255161"/>
            <a:ext cx="8803756" cy="1323439"/>
          </a:xfrm>
          <a:prstGeom prst="rect">
            <a:avLst/>
          </a:prstGeom>
          <a:noFill/>
        </p:spPr>
        <p:txBody>
          <a:bodyPr wrap="square" rtlCol="0">
            <a:spAutoFit/>
          </a:bodyPr>
          <a:lstStyle/>
          <a:p>
            <a:r>
              <a:rPr lang="es" sz="4000" b="1" dirty="0">
                <a:solidFill>
                  <a:srgbClr val="DB212E"/>
                </a:solidFill>
              </a:rPr>
              <a:t>Por favor, rellenen la encuesta antes del 1 de abril de 2026.</a:t>
            </a:r>
          </a:p>
        </p:txBody>
      </p:sp>
      <p:pic>
        <p:nvPicPr>
          <p:cNvPr id="7" name="Picture 6" descr="A graph with text and numbers&#10;&#10;Description automatically generated with medium confidence">
            <a:extLst>
              <a:ext uri="{FF2B5EF4-FFF2-40B4-BE49-F238E27FC236}">
                <a16:creationId xmlns:a16="http://schemas.microsoft.com/office/drawing/2014/main" id="{9B37EBDC-951B-725A-6287-7FE0184BB551}"/>
              </a:ext>
            </a:extLst>
          </p:cNvPr>
          <p:cNvPicPr>
            <a:picLocks noChangeAspect="1"/>
          </p:cNvPicPr>
          <p:nvPr/>
        </p:nvPicPr>
        <p:blipFill>
          <a:blip r:embed="rId3"/>
          <a:stretch>
            <a:fillRect/>
          </a:stretch>
        </p:blipFill>
        <p:spPr>
          <a:xfrm>
            <a:off x="0" y="0"/>
            <a:ext cx="7772400" cy="4520751"/>
          </a:xfrm>
          <a:prstGeom prst="rect">
            <a:avLst/>
          </a:prstGeom>
        </p:spPr>
      </p:pic>
      <p:pic>
        <p:nvPicPr>
          <p:cNvPr id="8" name="Picture 7" descr="A graph with text and numbers&#10;&#10;Description automatically generated with medium confidence">
            <a:extLst>
              <a:ext uri="{FF2B5EF4-FFF2-40B4-BE49-F238E27FC236}">
                <a16:creationId xmlns:a16="http://schemas.microsoft.com/office/drawing/2014/main" id="{E2A8741E-BABA-595B-3772-92D80F9525E2}"/>
              </a:ext>
            </a:extLst>
          </p:cNvPr>
          <p:cNvPicPr>
            <a:picLocks noChangeAspect="1"/>
          </p:cNvPicPr>
          <p:nvPr/>
        </p:nvPicPr>
        <p:blipFill rotWithShape="1">
          <a:blip r:embed="rId3"/>
          <a:srcRect l="25480" t="92357" r="29694" b="93"/>
          <a:stretch/>
        </p:blipFill>
        <p:spPr>
          <a:xfrm>
            <a:off x="0" y="4000500"/>
            <a:ext cx="7772400" cy="1158426"/>
          </a:xfrm>
          <a:prstGeom prst="rect">
            <a:avLst/>
          </a:prstGeom>
        </p:spPr>
      </p:pic>
    </p:spTree>
    <p:extLst>
      <p:ext uri="{BB962C8B-B14F-4D97-AF65-F5344CB8AC3E}">
        <p14:creationId xmlns:p14="http://schemas.microsoft.com/office/powerpoint/2010/main" val="1999716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D4AB4B-EA74-2A6C-C764-9A716618A0BE}"/>
              </a:ext>
            </a:extLst>
          </p:cNvPr>
          <p:cNvSpPr txBox="1">
            <a:spLocks/>
          </p:cNvSpPr>
          <p:nvPr/>
        </p:nvSpPr>
        <p:spPr>
          <a:xfrm>
            <a:off x="17045" y="1293040"/>
            <a:ext cx="12174955" cy="22819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 sz="3600" u="sng" dirty="0">
                <a:solidFill>
                  <a:srgbClr val="572528"/>
                </a:solidFill>
              </a:rPr>
              <a:t>Comportamientos problemáticos y depredadores</a:t>
            </a:r>
            <a:r>
              <a:rPr lang="es" sz="3600" dirty="0">
                <a:solidFill>
                  <a:srgbClr val="572528"/>
                </a:solidFill>
              </a:rPr>
              <a:t>    </a:t>
            </a:r>
            <a:r>
              <a:rPr lang="es" sz="3600" b="0" dirty="0">
                <a:solidFill>
                  <a:srgbClr val="572528"/>
                </a:solidFill>
              </a:rPr>
              <a:t>Fue </a:t>
            </a:r>
            <a:r>
              <a:rPr lang="es-ES" sz="3600" b="0" dirty="0">
                <a:solidFill>
                  <a:srgbClr val="572528"/>
                </a:solidFill>
              </a:rPr>
              <a:t>un tema de debate del pasado ciclo, y los aportes de la Confraternidad indicaron claramente el deseo de material nuevo o revisado sobre el tema.</a:t>
            </a:r>
            <a:endParaRPr lang="es" sz="3600" b="0" dirty="0">
              <a:solidFill>
                <a:srgbClr val="572528"/>
              </a:solidFill>
            </a:endParaRPr>
          </a:p>
        </p:txBody>
      </p:sp>
      <p:sp>
        <p:nvSpPr>
          <p:cNvPr id="2" name="Title 1">
            <a:extLst>
              <a:ext uri="{FF2B5EF4-FFF2-40B4-BE49-F238E27FC236}">
                <a16:creationId xmlns:a16="http://schemas.microsoft.com/office/drawing/2014/main" id="{64F8244E-F349-C994-F3E6-B3F1DC696F46}"/>
              </a:ext>
            </a:extLst>
          </p:cNvPr>
          <p:cNvSpPr txBox="1">
            <a:spLocks/>
          </p:cNvSpPr>
          <p:nvPr/>
        </p:nvSpPr>
        <p:spPr>
          <a:xfrm>
            <a:off x="137160" y="9144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5000">
                <a:solidFill>
                  <a:srgbClr val="572528"/>
                </a:solidFill>
              </a:rPr>
              <a:t>Literatura de recuperación</a:t>
            </a:r>
          </a:p>
        </p:txBody>
      </p:sp>
      <p:pic>
        <p:nvPicPr>
          <p:cNvPr id="4" name="Picture 3" descr="A close-up of a chair&#10;&#10;Description automatically generated">
            <a:extLst>
              <a:ext uri="{FF2B5EF4-FFF2-40B4-BE49-F238E27FC236}">
                <a16:creationId xmlns:a16="http://schemas.microsoft.com/office/drawing/2014/main" id="{ABD34152-B666-6E7F-D405-57B712546CFA}"/>
              </a:ext>
            </a:extLst>
          </p:cNvPr>
          <p:cNvPicPr>
            <a:picLocks noChangeAspect="1"/>
          </p:cNvPicPr>
          <p:nvPr/>
        </p:nvPicPr>
        <p:blipFill>
          <a:blip r:embed="rId3"/>
          <a:stretch>
            <a:fillRect/>
          </a:stretch>
        </p:blipFill>
        <p:spPr>
          <a:xfrm>
            <a:off x="7081284" y="3989480"/>
            <a:ext cx="4932916" cy="2692604"/>
          </a:xfrm>
          <a:prstGeom prst="rect">
            <a:avLst/>
          </a:prstGeom>
        </p:spPr>
      </p:pic>
    </p:spTree>
    <p:extLst>
      <p:ext uri="{BB962C8B-B14F-4D97-AF65-F5344CB8AC3E}">
        <p14:creationId xmlns:p14="http://schemas.microsoft.com/office/powerpoint/2010/main" val="428694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5000">
                <a:solidFill>
                  <a:srgbClr val="572528"/>
                </a:solidFill>
              </a:rPr>
              <a:t>Discusiones para la CSM 2026</a:t>
            </a:r>
          </a:p>
        </p:txBody>
      </p:sp>
      <p:sp>
        <p:nvSpPr>
          <p:cNvPr id="12" name="Subtitle 2">
            <a:extLst>
              <a:ext uri="{FF2B5EF4-FFF2-40B4-BE49-F238E27FC236}">
                <a16:creationId xmlns:a16="http://schemas.microsoft.com/office/drawing/2014/main" id="{5F9D4010-9B3B-6E23-AA7D-448CDC193509}"/>
              </a:ext>
            </a:extLst>
          </p:cNvPr>
          <p:cNvSpPr txBox="1">
            <a:spLocks/>
          </p:cNvSpPr>
          <p:nvPr/>
        </p:nvSpPr>
        <p:spPr>
          <a:xfrm>
            <a:off x="816017" y="4849793"/>
            <a:ext cx="11375983" cy="108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 sz="3200" u="sng" dirty="0">
                <a:solidFill>
                  <a:srgbClr val="DB212E"/>
                </a:solidFill>
              </a:rPr>
              <a:t>na.org/survey </a:t>
            </a:r>
            <a:r>
              <a:rPr lang="es" sz="3200" dirty="0">
                <a:solidFill>
                  <a:srgbClr val="DB212E"/>
                </a:solidFill>
              </a:rPr>
              <a:t>tiene formularios para ofrecer aportes que se incluirán en las discusiones para la CSM</a:t>
            </a:r>
            <a:endParaRPr lang="en-US" sz="3200" b="0" dirty="0">
              <a:solidFill>
                <a:srgbClr val="DB212E"/>
              </a:solidFill>
            </a:endParaRPr>
          </a:p>
        </p:txBody>
      </p:sp>
      <p:sp>
        <p:nvSpPr>
          <p:cNvPr id="2" name="Subtitle 2">
            <a:extLst>
              <a:ext uri="{FF2B5EF4-FFF2-40B4-BE49-F238E27FC236}">
                <a16:creationId xmlns:a16="http://schemas.microsoft.com/office/drawing/2014/main" id="{6A75C2C0-898C-091D-253D-BCEA534A9F11}"/>
              </a:ext>
            </a:extLst>
          </p:cNvPr>
          <p:cNvSpPr txBox="1">
            <a:spLocks/>
          </p:cNvSpPr>
          <p:nvPr/>
        </p:nvSpPr>
        <p:spPr>
          <a:xfrm>
            <a:off x="3487839" y="939700"/>
            <a:ext cx="8495817" cy="3923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u="sng" dirty="0">
                <a:solidFill>
                  <a:srgbClr val="572528"/>
                </a:solidFill>
              </a:rPr>
              <a:t>TSD/TAM en NA: Ayudar a que los miembros se integren</a:t>
            </a:r>
            <a:r>
              <a:rPr lang="es" sz="3200" dirty="0">
                <a:solidFill>
                  <a:srgbClr val="572528"/>
                </a:solidFill>
              </a:rPr>
              <a:t> </a:t>
            </a:r>
          </a:p>
          <a:p>
            <a:pPr marL="0" indent="0">
              <a:buNone/>
            </a:pPr>
            <a:r>
              <a:rPr lang="es" sz="3200" dirty="0">
                <a:solidFill>
                  <a:srgbClr val="572528"/>
                </a:solidFill>
              </a:rPr>
              <a:t>y</a:t>
            </a:r>
          </a:p>
          <a:p>
            <a:pPr marL="0" indent="0">
              <a:buNone/>
            </a:pPr>
            <a:r>
              <a:rPr lang="es" sz="3200" u="sng" dirty="0">
                <a:solidFill>
                  <a:srgbClr val="572528"/>
                </a:solidFill>
              </a:rPr>
              <a:t>Lenguaje inclusivo y neutro con respecto al género de la literatura de NA</a:t>
            </a:r>
          </a:p>
          <a:p>
            <a:pPr marL="0" indent="0">
              <a:buNone/>
            </a:pPr>
            <a:r>
              <a:rPr lang="es" sz="3200" b="0" dirty="0">
                <a:solidFill>
                  <a:srgbClr val="572528"/>
                </a:solidFill>
              </a:rPr>
              <a:t>También fueron TD y tienen ensayos y preguntas para discutir en el IAC.</a:t>
            </a:r>
          </a:p>
        </p:txBody>
      </p:sp>
      <p:sp>
        <p:nvSpPr>
          <p:cNvPr id="4" name="Subtitle 2">
            <a:extLst>
              <a:ext uri="{FF2B5EF4-FFF2-40B4-BE49-F238E27FC236}">
                <a16:creationId xmlns:a16="http://schemas.microsoft.com/office/drawing/2014/main" id="{2F57338B-9444-4F97-459A-C821179D7583}"/>
              </a:ext>
            </a:extLst>
          </p:cNvPr>
          <p:cNvSpPr txBox="1">
            <a:spLocks/>
          </p:cNvSpPr>
          <p:nvPr/>
        </p:nvSpPr>
        <p:spPr>
          <a:xfrm>
            <a:off x="1392865" y="5918299"/>
            <a:ext cx="10590791" cy="8534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000" b="0" dirty="0">
                <a:solidFill>
                  <a:srgbClr val="DB212E"/>
                </a:solidFill>
              </a:rPr>
              <a:t>También hay presentaciones en PowerPoint dedicadas a su discusión.</a:t>
            </a:r>
          </a:p>
        </p:txBody>
      </p:sp>
      <p:pic>
        <p:nvPicPr>
          <p:cNvPr id="7" name="Picture 6" descr="A blue and white sign with a tree and text&#10;&#10;Description automatically generated">
            <a:extLst>
              <a:ext uri="{FF2B5EF4-FFF2-40B4-BE49-F238E27FC236}">
                <a16:creationId xmlns:a16="http://schemas.microsoft.com/office/drawing/2014/main" id="{24D42942-9C92-FDA4-E17A-4808FD12D496}"/>
              </a:ext>
            </a:extLst>
          </p:cNvPr>
          <p:cNvPicPr>
            <a:picLocks noChangeAspect="1"/>
          </p:cNvPicPr>
          <p:nvPr/>
        </p:nvPicPr>
        <p:blipFill>
          <a:blip r:embed="rId3"/>
          <a:stretch>
            <a:fillRect/>
          </a:stretch>
        </p:blipFill>
        <p:spPr>
          <a:xfrm>
            <a:off x="252412" y="1017589"/>
            <a:ext cx="3019426" cy="1691438"/>
          </a:xfrm>
          <a:prstGeom prst="rect">
            <a:avLst/>
          </a:prstGeom>
        </p:spPr>
      </p:pic>
      <p:pic>
        <p:nvPicPr>
          <p:cNvPr id="10" name="Picture 9" descr="A group of people standing in a line&#10;&#10;Description automatically generated">
            <a:extLst>
              <a:ext uri="{FF2B5EF4-FFF2-40B4-BE49-F238E27FC236}">
                <a16:creationId xmlns:a16="http://schemas.microsoft.com/office/drawing/2014/main" id="{AD6C3742-9E64-D059-C19C-EEF5CF3047B4}"/>
              </a:ext>
            </a:extLst>
          </p:cNvPr>
          <p:cNvPicPr>
            <a:picLocks noChangeAspect="1"/>
          </p:cNvPicPr>
          <p:nvPr/>
        </p:nvPicPr>
        <p:blipFill>
          <a:blip r:embed="rId4"/>
          <a:stretch>
            <a:fillRect/>
          </a:stretch>
        </p:blipFill>
        <p:spPr>
          <a:xfrm>
            <a:off x="195261" y="2960686"/>
            <a:ext cx="3105939" cy="1739901"/>
          </a:xfrm>
          <a:prstGeom prst="rect">
            <a:avLst/>
          </a:prstGeom>
        </p:spPr>
      </p:pic>
    </p:spTree>
    <p:extLst>
      <p:ext uri="{BB962C8B-B14F-4D97-AF65-F5344CB8AC3E}">
        <p14:creationId xmlns:p14="http://schemas.microsoft.com/office/powerpoint/2010/main" val="348255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45624"/>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dirty="0">
                <a:solidFill>
                  <a:srgbClr val="572528"/>
                </a:solidFill>
              </a:rPr>
              <a:t>Material nuevo o revisado sobre los pasos</a:t>
            </a:r>
          </a:p>
        </p:txBody>
      </p:sp>
      <p:sp>
        <p:nvSpPr>
          <p:cNvPr id="12" name="Subtitle 2">
            <a:extLst>
              <a:ext uri="{FF2B5EF4-FFF2-40B4-BE49-F238E27FC236}">
                <a16:creationId xmlns:a16="http://schemas.microsoft.com/office/drawing/2014/main" id="{5F9D4010-9B3B-6E23-AA7D-448CDC193509}"/>
              </a:ext>
            </a:extLst>
          </p:cNvPr>
          <p:cNvSpPr txBox="1">
            <a:spLocks/>
          </p:cNvSpPr>
          <p:nvPr/>
        </p:nvSpPr>
        <p:spPr>
          <a:xfrm>
            <a:off x="2772845" y="4449110"/>
            <a:ext cx="9292856" cy="226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 sz="3600" dirty="0">
                <a:solidFill>
                  <a:srgbClr val="DB212E"/>
                </a:solidFill>
              </a:rPr>
              <a:t>Hay dos opciones relacionadas con los Pasos en la Encuesta del IAC: una sobre literatura de recuperación “nueva” y otra “revisada”.</a:t>
            </a:r>
            <a:endParaRPr lang="en-US" sz="3600" b="0" dirty="0">
              <a:solidFill>
                <a:srgbClr val="DB212E"/>
              </a:solidFill>
            </a:endParaRPr>
          </a:p>
        </p:txBody>
      </p:sp>
      <p:sp>
        <p:nvSpPr>
          <p:cNvPr id="2" name="Subtitle 2">
            <a:extLst>
              <a:ext uri="{FF2B5EF4-FFF2-40B4-BE49-F238E27FC236}">
                <a16:creationId xmlns:a16="http://schemas.microsoft.com/office/drawing/2014/main" id="{6A75C2C0-898C-091D-253D-BCEA534A9F11}"/>
              </a:ext>
            </a:extLst>
          </p:cNvPr>
          <p:cNvSpPr txBox="1">
            <a:spLocks/>
          </p:cNvSpPr>
          <p:nvPr/>
        </p:nvSpPr>
        <p:spPr>
          <a:xfrm>
            <a:off x="4610582" y="1113321"/>
            <a:ext cx="3073077" cy="771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500" dirty="0">
                <a:solidFill>
                  <a:srgbClr val="F16737"/>
                </a:solidFill>
              </a:rPr>
              <a:t>¿Veteranos?</a:t>
            </a:r>
            <a:endParaRPr lang="en-US" sz="3500" b="0" dirty="0">
              <a:solidFill>
                <a:srgbClr val="F16737"/>
              </a:solidFill>
            </a:endParaRPr>
          </a:p>
        </p:txBody>
      </p:sp>
      <p:sp>
        <p:nvSpPr>
          <p:cNvPr id="4" name="Subtitle 2">
            <a:extLst>
              <a:ext uri="{FF2B5EF4-FFF2-40B4-BE49-F238E27FC236}">
                <a16:creationId xmlns:a16="http://schemas.microsoft.com/office/drawing/2014/main" id="{2F57338B-9444-4F97-459A-C821179D7583}"/>
              </a:ext>
            </a:extLst>
          </p:cNvPr>
          <p:cNvSpPr txBox="1">
            <a:spLocks/>
          </p:cNvSpPr>
          <p:nvPr/>
        </p:nvSpPr>
        <p:spPr>
          <a:xfrm>
            <a:off x="2789498" y="2430683"/>
            <a:ext cx="6737274" cy="1747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500" b="0" dirty="0">
                <a:solidFill>
                  <a:srgbClr val="DB212E"/>
                </a:solidFill>
              </a:rPr>
              <a:t>¿El Kit de Supervivencia de NA puede que satisfaiga algunas de las necesidades?</a:t>
            </a:r>
          </a:p>
        </p:txBody>
      </p:sp>
      <p:sp>
        <p:nvSpPr>
          <p:cNvPr id="6" name="Subtitle 2">
            <a:extLst>
              <a:ext uri="{FF2B5EF4-FFF2-40B4-BE49-F238E27FC236}">
                <a16:creationId xmlns:a16="http://schemas.microsoft.com/office/drawing/2014/main" id="{B5554C3F-20DB-B17E-6B22-43D7E33297B3}"/>
              </a:ext>
            </a:extLst>
          </p:cNvPr>
          <p:cNvSpPr txBox="1">
            <a:spLocks/>
          </p:cNvSpPr>
          <p:nvPr/>
        </p:nvSpPr>
        <p:spPr>
          <a:xfrm>
            <a:off x="272007" y="1103675"/>
            <a:ext cx="3073077" cy="771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500">
                <a:solidFill>
                  <a:srgbClr val="F16737"/>
                </a:solidFill>
              </a:rPr>
              <a:t>¿Recién llegados?</a:t>
            </a:r>
            <a:endParaRPr lang="en-US" sz="3500" b="0">
              <a:solidFill>
                <a:srgbClr val="F16737"/>
              </a:solidFill>
            </a:endParaRPr>
          </a:p>
        </p:txBody>
      </p:sp>
      <p:sp>
        <p:nvSpPr>
          <p:cNvPr id="7" name="Subtitle 2">
            <a:extLst>
              <a:ext uri="{FF2B5EF4-FFF2-40B4-BE49-F238E27FC236}">
                <a16:creationId xmlns:a16="http://schemas.microsoft.com/office/drawing/2014/main" id="{E2648DA7-3E49-8C5F-B47B-E28A7292E956}"/>
              </a:ext>
            </a:extLst>
          </p:cNvPr>
          <p:cNvSpPr txBox="1">
            <a:spLocks/>
          </p:cNvSpPr>
          <p:nvPr/>
        </p:nvSpPr>
        <p:spPr>
          <a:xfrm>
            <a:off x="8187069" y="1011075"/>
            <a:ext cx="3732923" cy="9891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 sz="3500" dirty="0">
                <a:solidFill>
                  <a:srgbClr val="F16737"/>
                </a:solidFill>
              </a:rPr>
              <a:t>¿Miembros presos?</a:t>
            </a:r>
            <a:endParaRPr lang="en-US" sz="3500" b="0" dirty="0">
              <a:solidFill>
                <a:srgbClr val="F16737"/>
              </a:solidFill>
            </a:endParaRPr>
          </a:p>
        </p:txBody>
      </p:sp>
      <p:pic>
        <p:nvPicPr>
          <p:cNvPr id="11" name="Picture 10" descr="A book with a picture of a person walking up stairs&#10;&#10;Description automatically generated">
            <a:extLst>
              <a:ext uri="{FF2B5EF4-FFF2-40B4-BE49-F238E27FC236}">
                <a16:creationId xmlns:a16="http://schemas.microsoft.com/office/drawing/2014/main" id="{2CC5CF74-30DD-CA91-82D0-8C72A0DB952B}"/>
              </a:ext>
            </a:extLst>
          </p:cNvPr>
          <p:cNvPicPr>
            <a:picLocks noChangeAspect="1"/>
          </p:cNvPicPr>
          <p:nvPr/>
        </p:nvPicPr>
        <p:blipFill>
          <a:blip r:embed="rId3"/>
          <a:stretch>
            <a:fillRect/>
          </a:stretch>
        </p:blipFill>
        <p:spPr>
          <a:xfrm>
            <a:off x="272007" y="2296750"/>
            <a:ext cx="2434547" cy="3457575"/>
          </a:xfrm>
          <a:prstGeom prst="rect">
            <a:avLst/>
          </a:prstGeom>
        </p:spPr>
      </p:pic>
    </p:spTree>
    <p:extLst>
      <p:ext uri="{BB962C8B-B14F-4D97-AF65-F5344CB8AC3E}">
        <p14:creationId xmlns:p14="http://schemas.microsoft.com/office/powerpoint/2010/main" val="11833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C1F6F61-FEEC-2F3C-D115-B7E0CBA10E4C}"/>
              </a:ext>
            </a:extLst>
          </p:cNvPr>
          <p:cNvGraphicFramePr>
            <a:graphicFrameLocks noGrp="1"/>
          </p:cNvGraphicFramePr>
          <p:nvPr>
            <p:extLst>
              <p:ext uri="{D42A27DB-BD31-4B8C-83A1-F6EECF244321}">
                <p14:modId xmlns:p14="http://schemas.microsoft.com/office/powerpoint/2010/main" val="1805724334"/>
              </p:ext>
            </p:extLst>
          </p:nvPr>
        </p:nvGraphicFramePr>
        <p:xfrm>
          <a:off x="11574" y="444843"/>
          <a:ext cx="12372976" cy="6548156"/>
        </p:xfrm>
        <a:graphic>
          <a:graphicData uri="http://schemas.openxmlformats.org/drawingml/2006/table">
            <a:tbl>
              <a:tblPr>
                <a:tableStyleId>{9D7B26C5-4107-4FEC-AEDC-1716B250A1EF}</a:tableStyleId>
              </a:tblPr>
              <a:tblGrid>
                <a:gridCol w="288302">
                  <a:extLst>
                    <a:ext uri="{9D8B030D-6E8A-4147-A177-3AD203B41FA5}">
                      <a16:colId xmlns:a16="http://schemas.microsoft.com/office/drawing/2014/main" val="2466881144"/>
                    </a:ext>
                  </a:extLst>
                </a:gridCol>
                <a:gridCol w="10899064">
                  <a:extLst>
                    <a:ext uri="{9D8B030D-6E8A-4147-A177-3AD203B41FA5}">
                      <a16:colId xmlns:a16="http://schemas.microsoft.com/office/drawing/2014/main" val="2837925634"/>
                    </a:ext>
                  </a:extLst>
                </a:gridCol>
                <a:gridCol w="1185610">
                  <a:extLst>
                    <a:ext uri="{9D8B030D-6E8A-4147-A177-3AD203B41FA5}">
                      <a16:colId xmlns:a16="http://schemas.microsoft.com/office/drawing/2014/main" val="2540858945"/>
                    </a:ext>
                  </a:extLst>
                </a:gridCol>
              </a:tblGrid>
              <a:tr h="592615">
                <a:tc>
                  <a:txBody>
                    <a:bodyPr/>
                    <a:lstStyle/>
                    <a:p>
                      <a:pPr marL="0" marR="0" algn="l" rtl="0" fontAlgn="auto">
                        <a:lnSpc>
                          <a:spcPts val="2100"/>
                        </a:lnSpc>
                        <a:spcBef>
                          <a:spcPts val="0"/>
                        </a:spcBef>
                        <a:spcAft>
                          <a:spcPts val="0"/>
                        </a:spcAft>
                      </a:pPr>
                      <a:endParaRPr lang="en-US" sz="20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2100"/>
                        </a:lnSpc>
                        <a:spcBef>
                          <a:spcPts val="400"/>
                        </a:spcBef>
                        <a:spcAft>
                          <a:spcPts val="0"/>
                        </a:spcAft>
                      </a:pPr>
                      <a:r>
                        <a:rPr lang="es" sz="2000" b="0" i="0" kern="100">
                          <a:ln>
                            <a:noFill/>
                          </a:ln>
                          <a:effectLst/>
                          <a:latin typeface="Franklin Gothic Medium Cond" panose="020B0606030402020204" pitchFamily="34" charset="0"/>
                        </a:rPr>
                        <a:t>Objetivo*</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622391">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 Folleto/librito nuevo: Comportamientos problemáticos y depredadores. Algunas ideas: cómo identificar el comportamiento y crear un entorno seguro.</a:t>
                      </a:r>
                      <a:r>
                        <a:rPr lang="es" sz="2000" b="0" i="0" kern="100" dirty="0">
                          <a:effectLst/>
                          <a:latin typeface="Franklin Gothic Medium Cond" panose="020B0606030402020204" pitchFamily="34" charset="0"/>
                        </a:rPr>
                        <a:t>.</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871453">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2.</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Folleto/librito nuevo: Recuperación virtual. Algunas ideas: empezar a estar limpio en un entorno virtual, guía del grupo para reuniones en línea, membresía y servicios básicos virtuales, orientación sobre comportamientos en las reuniones en línea.</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a:effectLst/>
                          <a:latin typeface="Franklin Gothic Medium Cond" panose="020B0606030402020204" pitchFamily="34" charset="0"/>
                        </a:rPr>
                        <a:t>3</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642417">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3.</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Libro/cuaderno de trabajo/guía de estudio nuevo: 12 Conceptos. Algunas ideas: guía de trabajo/de estudio de los Conceptos, los principios que nos guían para los comités de servicio.</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1159145">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Folleto/librito nuevo: TSD/TAM. Algunas ideas: buscar una postura o posición clara, que defina lo que es limpieza o abstinencia, aclarar a quién servimos, catalogar esta cuestión de asunto ajeno, salvar vidas y ayudar a los miembros a integrarse, incluir experiencias personales, relaciones públicas y tratamiento asistido con medicación (TAM): marihuana de uso médico/uso terapéutico de psicodélicos.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a:effectLst/>
                          <a:latin typeface="Franklin Gothic Medium Cond" panose="020B0606030402020204" pitchFamily="34" charset="0"/>
                        </a:rPr>
                        <a:t>8</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752348">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5.</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Folleto/librito nuevo: Mujeres en recuperación. Algunas ideas: llevar el mensaje en comunidades con preponderancia de hombres, cuestiones centradas en la mujer, como la maternidad, la menopausia y el compartir experiencias.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442557">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6.</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Guía sobre los Pasos nueva: destinada a miembros con más experiencia.</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dirty="0">
                          <a:effectLst/>
                          <a:latin typeface="Franklin Gothic Medium Cond" panose="020B0606030402020204" pitchFamily="34" charset="0"/>
                        </a:rPr>
                        <a:t>7</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641173">
                <a:tc>
                  <a:txBody>
                    <a:bodyPr/>
                    <a:lstStyle/>
                    <a:p>
                      <a:pPr marL="0" marR="0" algn="just">
                        <a:lnSpc>
                          <a:spcPts val="210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000" b="0" i="0" kern="100" dirty="0">
                          <a:effectLst/>
                          <a:latin typeface="Franklin Gothic Medium Cond" panose="020B0606030402020204" pitchFamily="34" charset="0"/>
                        </a:rPr>
                        <a:t>Folleto/librito nuevo: Dar la bienvenida a los recién llegados y ayudarles a persistir y quedarse. Algunas ideas: qué hacer cuando se es recién llegado y cómo tratar al recién llegado.</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801521">
                <a:tc>
                  <a:txBody>
                    <a:bodyPr/>
                    <a:lstStyle/>
                    <a:p>
                      <a:pPr marL="0" marR="0" lvl="0" indent="0" algn="just" defTabSz="914400" rtl="0" eaLnBrk="1" fontAlgn="auto" latinLnBrk="0" hangingPunct="1">
                        <a:lnSpc>
                          <a:spcPts val="2100"/>
                        </a:lnSpc>
                        <a:spcBef>
                          <a:spcPts val="400"/>
                        </a:spcBef>
                        <a:spcAft>
                          <a:spcPts val="0"/>
                        </a:spcAft>
                        <a:buClrTx/>
                        <a:buSzTx/>
                        <a:buFontTx/>
                        <a:buNone/>
                        <a:tabLst/>
                        <a:defRPr/>
                      </a:pPr>
                      <a:r>
                        <a:rPr lang="es" sz="2000" b="0" i="0" kern="100">
                          <a:effectLst/>
                          <a:latin typeface="Franklin Gothic Medium Cond" panose="020B0606030402020204" pitchFamily="34" charset="0"/>
                        </a:rPr>
                        <a:t>8.</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100"/>
                        </a:lnSpc>
                        <a:spcBef>
                          <a:spcPts val="400"/>
                        </a:spcBef>
                        <a:spcAft>
                          <a:spcPts val="0"/>
                        </a:spcAft>
                      </a:pP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2100"/>
                        </a:lnSpc>
                        <a:spcBef>
                          <a:spcPts val="400"/>
                        </a:spcBef>
                        <a:spcAft>
                          <a:spcPts val="0"/>
                        </a:spcAft>
                        <a:buClrTx/>
                        <a:buSzTx/>
                        <a:buFontTx/>
                        <a:buNone/>
                        <a:tabLst/>
                        <a:defRPr/>
                      </a:pPr>
                      <a:r>
                        <a:rPr lang="es-ES" sz="2000" b="0" i="0" kern="100" dirty="0">
                          <a:effectLst/>
                          <a:latin typeface="Franklin Gothic Medium Cond" panose="020B0606030402020204" pitchFamily="34" charset="0"/>
                        </a:rPr>
                        <a:t>Ninguna literatura nueva de recuperación.</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bl>
          </a:graphicData>
        </a:graphic>
      </p:graphicFrame>
      <p:sp>
        <p:nvSpPr>
          <p:cNvPr id="2" name="Title 1">
            <a:extLst>
              <a:ext uri="{FF2B5EF4-FFF2-40B4-BE49-F238E27FC236}">
                <a16:creationId xmlns:a16="http://schemas.microsoft.com/office/drawing/2014/main" id="{001CB6D3-B5F3-1E5C-0BB9-7809915A97D1}"/>
              </a:ext>
            </a:extLst>
          </p:cNvPr>
          <p:cNvSpPr txBox="1">
            <a:spLocks/>
          </p:cNvSpPr>
          <p:nvPr/>
        </p:nvSpPr>
        <p:spPr>
          <a:xfrm>
            <a:off x="0" y="51304"/>
            <a:ext cx="11047228"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2800" dirty="0">
                <a:solidFill>
                  <a:srgbClr val="572528"/>
                </a:solidFill>
              </a:rPr>
              <a:t>Literatura de recuperación nueva </a:t>
            </a:r>
            <a:r>
              <a:rPr lang="es" sz="2800" b="0" dirty="0">
                <a:solidFill>
                  <a:srgbClr val="572528"/>
                </a:solidFill>
              </a:rPr>
              <a:t>(elije hasta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4" name="TextBox 3">
            <a:extLst>
              <a:ext uri="{FF2B5EF4-FFF2-40B4-BE49-F238E27FC236}">
                <a16:creationId xmlns:a16="http://schemas.microsoft.com/office/drawing/2014/main" id="{DA5E005D-6DB8-B08E-5C76-EF291BE75717}"/>
              </a:ext>
            </a:extLst>
          </p:cNvPr>
          <p:cNvSpPr txBox="1"/>
          <p:nvPr/>
        </p:nvSpPr>
        <p:spPr>
          <a:xfrm>
            <a:off x="8358402" y="6211872"/>
            <a:ext cx="4306679" cy="523220"/>
          </a:xfrm>
          <a:prstGeom prst="rect">
            <a:avLst/>
          </a:prstGeom>
          <a:noFill/>
        </p:spPr>
        <p:txBody>
          <a:bodyPr wrap="square" rtlCol="0">
            <a:spAutoFit/>
          </a:bodyPr>
          <a:lstStyle/>
          <a:p>
            <a:pPr algn="ctr">
              <a:spcBef>
                <a:spcPts val="1200"/>
              </a:spcBef>
              <a:spcAft>
                <a:spcPts val="1200"/>
              </a:spcAft>
            </a:pPr>
            <a:r>
              <a:rPr lang="es" sz="28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27336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0" y="244550"/>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3000" dirty="0">
                <a:solidFill>
                  <a:srgbClr val="572528"/>
                </a:solidFill>
              </a:rPr>
              <a:t>Literatura de recuperación revisada </a:t>
            </a:r>
            <a:r>
              <a:rPr lang="es" sz="3000" b="0" dirty="0">
                <a:solidFill>
                  <a:srgbClr val="572528"/>
                </a:solidFill>
              </a:rPr>
              <a:t>(elige hasta 2)</a:t>
            </a:r>
          </a:p>
        </p:txBody>
      </p:sp>
      <p:sp>
        <p:nvSpPr>
          <p:cNvPr id="3" name="Rounded Rectangle 2">
            <a:extLst>
              <a:ext uri="{FF2B5EF4-FFF2-40B4-BE49-F238E27FC236}">
                <a16:creationId xmlns:a16="http://schemas.microsoft.com/office/drawing/2014/main" id="{52E7C468-CF9D-89DC-474D-2958A1897E01}"/>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9C1F6F61-FEEC-2F3C-D115-B7E0CBA10E4C}"/>
              </a:ext>
            </a:extLst>
          </p:cNvPr>
          <p:cNvGraphicFramePr>
            <a:graphicFrameLocks noGrp="1"/>
          </p:cNvGraphicFramePr>
          <p:nvPr>
            <p:extLst>
              <p:ext uri="{D42A27DB-BD31-4B8C-83A1-F6EECF244321}">
                <p14:modId xmlns:p14="http://schemas.microsoft.com/office/powerpoint/2010/main" val="3107144130"/>
              </p:ext>
            </p:extLst>
          </p:nvPr>
        </p:nvGraphicFramePr>
        <p:xfrm>
          <a:off x="100014" y="535854"/>
          <a:ext cx="12091986" cy="6507497"/>
        </p:xfrm>
        <a:graphic>
          <a:graphicData uri="http://schemas.openxmlformats.org/drawingml/2006/table">
            <a:tbl>
              <a:tblPr>
                <a:tableStyleId>{9D7B26C5-4107-4FEC-AEDC-1716B250A1EF}</a:tableStyleId>
              </a:tblPr>
              <a:tblGrid>
                <a:gridCol w="281756">
                  <a:extLst>
                    <a:ext uri="{9D8B030D-6E8A-4147-A177-3AD203B41FA5}">
                      <a16:colId xmlns:a16="http://schemas.microsoft.com/office/drawing/2014/main" val="2466881144"/>
                    </a:ext>
                  </a:extLst>
                </a:gridCol>
                <a:gridCol w="10753649">
                  <a:extLst>
                    <a:ext uri="{9D8B030D-6E8A-4147-A177-3AD203B41FA5}">
                      <a16:colId xmlns:a16="http://schemas.microsoft.com/office/drawing/2014/main" val="2837925634"/>
                    </a:ext>
                  </a:extLst>
                </a:gridCol>
                <a:gridCol w="1056581">
                  <a:extLst>
                    <a:ext uri="{9D8B030D-6E8A-4147-A177-3AD203B41FA5}">
                      <a16:colId xmlns:a16="http://schemas.microsoft.com/office/drawing/2014/main" val="2540858945"/>
                    </a:ext>
                  </a:extLst>
                </a:gridCol>
              </a:tblGrid>
              <a:tr h="471566">
                <a:tc>
                  <a:txBody>
                    <a:bodyPr/>
                    <a:lstStyle/>
                    <a:p>
                      <a:pPr marL="0" marR="0" algn="l" rtl="0" fontAlgn="auto">
                        <a:lnSpc>
                          <a:spcPct val="120000"/>
                        </a:lnSpc>
                        <a:spcBef>
                          <a:spcPts val="0"/>
                        </a:spcBef>
                        <a:spcAft>
                          <a:spcPts val="0"/>
                        </a:spcAft>
                      </a:pPr>
                      <a:endParaRPr lang="en-US" sz="20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s" sz="2000" b="0" i="0" kern="100">
                          <a:ln>
                            <a:noFill/>
                          </a:ln>
                          <a:effectLst/>
                          <a:latin typeface="Franklin Gothic Medium Cond" panose="020B0606030402020204" pitchFamily="34" charset="0"/>
                        </a:rPr>
                        <a:t>Objetivo*</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712577">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Actualizar el librito Entre rejas (1990). Algunas ideas: añadir qué servicios hay disponibles y mantenerse limpio al salir en libertad.</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414335">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2.</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la Undécima Tradición para que incluya las «redes sociales».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653242">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3.</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Actualizar el librito Cuando estamos enfermos (2010). Algunas ideas: añadir información sobre la marihuana de uso médico, el uso terapéutico de psicodélicos, y aclarar la cuestión de los medicamentos recetados.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8</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706834">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Lenguaje neutro con respecto al género. Investigar cambios y/o otro tipo de redacción en la literatura de NA para pasar de un lenguaje con especificidad de género a uno neutro e inclusivo.</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882339">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5.</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las Guías para trabajar los Pasos. Algunas ideas: menos preguntas tendenciosas, menos preguntas en el Primer Paso, más preguntas en el Cuarto Paso, más estímulos para escribir a diario, agilizar el proceso y numerar las preguntas.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706834">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6.</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Actualizar el IP </a:t>
                      </a:r>
                      <a:r>
                        <a:rPr lang="es-ES" sz="2000" b="0" i="0" kern="100" dirty="0" err="1">
                          <a:solidFill>
                            <a:srgbClr val="000000"/>
                          </a:solidFill>
                          <a:effectLst/>
                          <a:latin typeface="Franklin Gothic Medium Cond" panose="020B0606030402020204" pitchFamily="34" charset="0"/>
                          <a:ea typeface="Times New Roman" panose="02020603050405020304" pitchFamily="18" charset="0"/>
                          <a:cs typeface="ITCAvantGardePro-Md"/>
                        </a:rPr>
                        <a:t>Nº</a:t>
                      </a: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 26, Accesibilidad para aquellos que tienen necesidades adicionales (1998). Algunas ideas: reconocer las tecnologías actuales y añadir algo sobre las discapacidades invisibles.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10420">
                <a:tc>
                  <a:txBody>
                    <a:bodyPr/>
                    <a:lstStyle/>
                    <a:p>
                      <a:pPr marL="0" marR="0" algn="just">
                        <a:lnSpc>
                          <a:spcPts val="2360"/>
                        </a:lnSpc>
                        <a:spcBef>
                          <a:spcPts val="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Reemplazar las referencias a Dios por Poder Superior en toda nuestra literatura.</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681546">
                <a:tc>
                  <a:txBody>
                    <a:bodyPr/>
                    <a:lstStyle/>
                    <a:p>
                      <a:pPr marL="0" marR="0" lvl="0" indent="0" algn="just" defTabSz="914400" rtl="0" eaLnBrk="1" fontAlgn="auto" latinLnBrk="0" hangingPunct="1">
                        <a:lnSpc>
                          <a:spcPts val="2360"/>
                        </a:lnSpc>
                        <a:spcBef>
                          <a:spcPts val="0"/>
                        </a:spcBef>
                        <a:spcAft>
                          <a:spcPts val="0"/>
                        </a:spcAft>
                        <a:buClrTx/>
                        <a:buSzTx/>
                        <a:buFontTx/>
                        <a:buNone/>
                        <a:tabLst/>
                        <a:defRPr/>
                      </a:pPr>
                      <a:r>
                        <a:rPr lang="es" sz="2000" b="0" i="0" kern="100">
                          <a:effectLst/>
                          <a:latin typeface="Franklin Gothic Medium Cond" panose="020B0606030402020204" pitchFamily="34" charset="0"/>
                        </a:rPr>
                        <a:t>8.</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360"/>
                        </a:lnSpc>
                        <a:spcBef>
                          <a:spcPts val="0"/>
                        </a:spcBef>
                        <a:spcAft>
                          <a:spcPts val="0"/>
                        </a:spcAft>
                      </a:pP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Actualizar el IP </a:t>
                      </a:r>
                      <a:r>
                        <a:rPr lang="es-ES" sz="2000" b="0" i="0" kern="100" dirty="0" err="1">
                          <a:solidFill>
                            <a:srgbClr val="000000"/>
                          </a:solidFill>
                          <a:effectLst/>
                          <a:latin typeface="Franklin Gothic Medium Cond" panose="020B0606030402020204" pitchFamily="34" charset="0"/>
                          <a:ea typeface="Times New Roman" panose="02020603050405020304" pitchFamily="18" charset="0"/>
                          <a:cs typeface="ITCAvantGardePro-Md"/>
                        </a:rPr>
                        <a:t>Nº</a:t>
                      </a: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 24, El dinero importa (2010). Algunas ideas: incluir información adicional sobre foros zonales y contribuciones digitales.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r>
                        <a:rPr lang="e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6</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r h="637799">
                <a:tc>
                  <a:txBody>
                    <a:bodyPr/>
                    <a:lstStyle/>
                    <a:p>
                      <a:pPr marL="0" marR="0" algn="just">
                        <a:lnSpc>
                          <a:spcPts val="2360"/>
                        </a:lnSpc>
                        <a:spcBef>
                          <a:spcPts val="0"/>
                        </a:spcBef>
                        <a:spcAft>
                          <a:spcPts val="0"/>
                        </a:spcAft>
                      </a:pPr>
                      <a:r>
                        <a:rPr lang="e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9.</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360"/>
                        </a:lnSpc>
                        <a:spcBef>
                          <a:spcPts val="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Ninguna revisión a la literatura de recuperación.</a:t>
                      </a:r>
                      <a:endParaRPr lang="e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360"/>
                        </a:lnSpc>
                        <a:spcBef>
                          <a:spcPts val="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037216"/>
                  </a:ext>
                </a:extLst>
              </a:tr>
            </a:tbl>
          </a:graphicData>
        </a:graphic>
      </p:graphicFrame>
      <p:sp>
        <p:nvSpPr>
          <p:cNvPr id="4" name="TextBox 3">
            <a:extLst>
              <a:ext uri="{FF2B5EF4-FFF2-40B4-BE49-F238E27FC236}">
                <a16:creationId xmlns:a16="http://schemas.microsoft.com/office/drawing/2014/main" id="{DA5E005D-6DB8-B08E-5C76-EF291BE75717}"/>
              </a:ext>
            </a:extLst>
          </p:cNvPr>
          <p:cNvSpPr txBox="1"/>
          <p:nvPr/>
        </p:nvSpPr>
        <p:spPr>
          <a:xfrm>
            <a:off x="8935656" y="6224724"/>
            <a:ext cx="3256344" cy="523220"/>
          </a:xfrm>
          <a:prstGeom prst="rect">
            <a:avLst/>
          </a:prstGeom>
          <a:noFill/>
        </p:spPr>
        <p:txBody>
          <a:bodyPr wrap="square" rtlCol="0">
            <a:spAutoFit/>
          </a:bodyPr>
          <a:lstStyle/>
          <a:p>
            <a:pPr algn="ctr">
              <a:spcBef>
                <a:spcPts val="1200"/>
              </a:spcBef>
              <a:spcAft>
                <a:spcPts val="1200"/>
              </a:spcAft>
            </a:pPr>
            <a:r>
              <a:rPr lang="es" sz="28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43798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5000">
                <a:solidFill>
                  <a:srgbClr val="572528"/>
                </a:solidFill>
              </a:rPr>
              <a:t>Material de servicio</a:t>
            </a:r>
          </a:p>
        </p:txBody>
      </p:sp>
      <p:sp>
        <p:nvSpPr>
          <p:cNvPr id="9" name="Subtitle 2">
            <a:extLst>
              <a:ext uri="{FF2B5EF4-FFF2-40B4-BE49-F238E27FC236}">
                <a16:creationId xmlns:a16="http://schemas.microsoft.com/office/drawing/2014/main" id="{CC6B571F-EB91-FF39-E213-BB2450F5B4F0}"/>
              </a:ext>
            </a:extLst>
          </p:cNvPr>
          <p:cNvSpPr txBox="1">
            <a:spLocks/>
          </p:cNvSpPr>
          <p:nvPr/>
        </p:nvSpPr>
        <p:spPr>
          <a:xfrm>
            <a:off x="3067291" y="939700"/>
            <a:ext cx="9124709" cy="2497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b="0" dirty="0">
                <a:solidFill>
                  <a:srgbClr val="572528"/>
                </a:solidFill>
              </a:rPr>
              <a:t>Reimaginar y revitalizar los comités de servicio: los aportes de la confraternidad sobre el tema parecen indicar que se debe actualizar </a:t>
            </a:r>
            <a:r>
              <a:rPr lang="es" sz="3200" i="1" u="sng" dirty="0">
                <a:solidFill>
                  <a:srgbClr val="572528"/>
                </a:solidFill>
              </a:rPr>
              <a:t>la Guía básica de planificación </a:t>
            </a:r>
            <a:r>
              <a:rPr lang="es" sz="3200" b="0" dirty="0">
                <a:solidFill>
                  <a:srgbClr val="572528"/>
                </a:solidFill>
              </a:rPr>
              <a:t>, una sugerencia que surge repetidamente.</a:t>
            </a:r>
          </a:p>
        </p:txBody>
      </p:sp>
      <p:pic>
        <p:nvPicPr>
          <p:cNvPr id="3" name="Picture 2" descr="A book cover with a diagram&#10;&#10;Description automatically generated">
            <a:extLst>
              <a:ext uri="{FF2B5EF4-FFF2-40B4-BE49-F238E27FC236}">
                <a16:creationId xmlns:a16="http://schemas.microsoft.com/office/drawing/2014/main" id="{30F7D6BB-2D7A-1B2C-7DC9-229ADECE3DCE}"/>
              </a:ext>
            </a:extLst>
          </p:cNvPr>
          <p:cNvPicPr>
            <a:picLocks noChangeAspect="1"/>
          </p:cNvPicPr>
          <p:nvPr/>
        </p:nvPicPr>
        <p:blipFill>
          <a:blip r:embed="rId3"/>
          <a:stretch>
            <a:fillRect/>
          </a:stretch>
        </p:blipFill>
        <p:spPr>
          <a:xfrm>
            <a:off x="560387" y="760413"/>
            <a:ext cx="2254250" cy="2899312"/>
          </a:xfrm>
          <a:prstGeom prst="rect">
            <a:avLst/>
          </a:prstGeom>
        </p:spPr>
      </p:pic>
      <p:sp>
        <p:nvSpPr>
          <p:cNvPr id="11" name="Subtitle 2">
            <a:extLst>
              <a:ext uri="{FF2B5EF4-FFF2-40B4-BE49-F238E27FC236}">
                <a16:creationId xmlns:a16="http://schemas.microsoft.com/office/drawing/2014/main" id="{D9CB8928-102C-320E-1DF8-D51A6315C0C7}"/>
              </a:ext>
            </a:extLst>
          </p:cNvPr>
          <p:cNvSpPr txBox="1">
            <a:spLocks/>
          </p:cNvSpPr>
          <p:nvPr/>
        </p:nvSpPr>
        <p:spPr>
          <a:xfrm>
            <a:off x="3900668" y="4097439"/>
            <a:ext cx="8177515" cy="2760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200" b="0" dirty="0">
                <a:solidFill>
                  <a:srgbClr val="572528"/>
                </a:solidFill>
              </a:rPr>
              <a:t>Revisar </a:t>
            </a:r>
            <a:r>
              <a:rPr lang="es" sz="3200" i="1" u="sng" dirty="0">
                <a:solidFill>
                  <a:srgbClr val="572528"/>
                </a:solidFill>
              </a:rPr>
              <a:t>la Guía del grupo</a:t>
            </a:r>
            <a:r>
              <a:rPr lang="es" sz="3200" i="1" dirty="0">
                <a:solidFill>
                  <a:srgbClr val="572528"/>
                </a:solidFill>
              </a:rPr>
              <a:t> </a:t>
            </a:r>
            <a:r>
              <a:rPr lang="es" sz="3200" dirty="0">
                <a:solidFill>
                  <a:srgbClr val="572528"/>
                </a:solidFill>
              </a:rPr>
              <a:t>y </a:t>
            </a:r>
            <a:r>
              <a:rPr lang="es" sz="3200" i="1" u="sng" dirty="0">
                <a:solidFill>
                  <a:srgbClr val="572528"/>
                </a:solidFill>
              </a:rPr>
              <a:t>la Guía de los servicios locales</a:t>
            </a:r>
            <a:r>
              <a:rPr lang="es" sz="3200" dirty="0">
                <a:solidFill>
                  <a:srgbClr val="572528"/>
                </a:solidFill>
              </a:rPr>
              <a:t> </a:t>
            </a:r>
            <a:br>
              <a:rPr lang="en-US" sz="3200" dirty="0">
                <a:solidFill>
                  <a:srgbClr val="572528"/>
                </a:solidFill>
              </a:rPr>
            </a:br>
            <a:r>
              <a:rPr lang="es-ES" sz="3200" b="0" dirty="0">
                <a:solidFill>
                  <a:srgbClr val="572528"/>
                </a:solidFill>
              </a:rPr>
              <a:t>contribuiría a que avanzáramos en varios objetivos de nuestro plan. Si se da prioridad a estos materiales, la Junta trabajaría con las zonas y las regiones</a:t>
            </a:r>
            <a:endParaRPr lang="es" sz="3200" b="0" dirty="0">
              <a:solidFill>
                <a:srgbClr val="572528"/>
              </a:solidFill>
            </a:endParaRPr>
          </a:p>
        </p:txBody>
      </p:sp>
      <p:pic>
        <p:nvPicPr>
          <p:cNvPr id="16" name="Picture 15" descr="A black and white rectangular object with a logo&#10;&#10;Description automatically generated">
            <a:extLst>
              <a:ext uri="{FF2B5EF4-FFF2-40B4-BE49-F238E27FC236}">
                <a16:creationId xmlns:a16="http://schemas.microsoft.com/office/drawing/2014/main" id="{39B581A9-EB6B-BC8C-E94F-352A9409D9EB}"/>
              </a:ext>
            </a:extLst>
          </p:cNvPr>
          <p:cNvPicPr>
            <a:picLocks noChangeAspect="1"/>
          </p:cNvPicPr>
          <p:nvPr/>
        </p:nvPicPr>
        <p:blipFill>
          <a:blip r:embed="rId4"/>
          <a:stretch>
            <a:fillRect/>
          </a:stretch>
        </p:blipFill>
        <p:spPr>
          <a:xfrm rot="291557">
            <a:off x="1522165" y="3304471"/>
            <a:ext cx="2291012" cy="2962760"/>
          </a:xfrm>
          <a:prstGeom prst="rect">
            <a:avLst/>
          </a:prstGeom>
        </p:spPr>
      </p:pic>
      <p:pic>
        <p:nvPicPr>
          <p:cNvPr id="6" name="Picture 5" descr="A colorful circle with black and red and blue circles with black arrows&#10;&#10;Description automatically generated with medium confidence">
            <a:extLst>
              <a:ext uri="{FF2B5EF4-FFF2-40B4-BE49-F238E27FC236}">
                <a16:creationId xmlns:a16="http://schemas.microsoft.com/office/drawing/2014/main" id="{D2CA1C31-64AA-6538-2C50-7FDA7BA16D45}"/>
              </a:ext>
            </a:extLst>
          </p:cNvPr>
          <p:cNvPicPr>
            <a:picLocks noChangeAspect="1"/>
          </p:cNvPicPr>
          <p:nvPr/>
        </p:nvPicPr>
        <p:blipFill>
          <a:blip r:embed="rId5"/>
          <a:stretch>
            <a:fillRect/>
          </a:stretch>
        </p:blipFill>
        <p:spPr>
          <a:xfrm rot="21048626">
            <a:off x="214769" y="3742065"/>
            <a:ext cx="1845536" cy="2837948"/>
          </a:xfrm>
          <a:prstGeom prst="rect">
            <a:avLst/>
          </a:prstGeom>
        </p:spPr>
      </p:pic>
    </p:spTree>
    <p:extLst>
      <p:ext uri="{BB962C8B-B14F-4D97-AF65-F5344CB8AC3E}">
        <p14:creationId xmlns:p14="http://schemas.microsoft.com/office/powerpoint/2010/main" val="253940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98855" y="-31647"/>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4000" dirty="0">
                <a:solidFill>
                  <a:srgbClr val="572528"/>
                </a:solidFill>
              </a:rPr>
              <a:t>Material de servicio nuevo </a:t>
            </a:r>
            <a:r>
              <a:rPr lang="es" sz="3200" b="0" dirty="0">
                <a:solidFill>
                  <a:srgbClr val="572528"/>
                </a:solidFill>
              </a:rPr>
              <a:t>(elige hasta 2)</a:t>
            </a:r>
          </a:p>
        </p:txBody>
      </p:sp>
      <p:graphicFrame>
        <p:nvGraphicFramePr>
          <p:cNvPr id="7" name="Table 6">
            <a:extLst>
              <a:ext uri="{FF2B5EF4-FFF2-40B4-BE49-F238E27FC236}">
                <a16:creationId xmlns:a16="http://schemas.microsoft.com/office/drawing/2014/main" id="{0ECAE3C9-3B85-DED2-1C21-4A8F7FE883D5}"/>
              </a:ext>
            </a:extLst>
          </p:cNvPr>
          <p:cNvGraphicFramePr>
            <a:graphicFrameLocks noGrp="1"/>
          </p:cNvGraphicFramePr>
          <p:nvPr>
            <p:extLst>
              <p:ext uri="{D42A27DB-BD31-4B8C-83A1-F6EECF244321}">
                <p14:modId xmlns:p14="http://schemas.microsoft.com/office/powerpoint/2010/main" val="850460726"/>
              </p:ext>
            </p:extLst>
          </p:nvPr>
        </p:nvGraphicFramePr>
        <p:xfrm>
          <a:off x="98855" y="361892"/>
          <a:ext cx="12180425" cy="6384327"/>
        </p:xfrm>
        <a:graphic>
          <a:graphicData uri="http://schemas.openxmlformats.org/drawingml/2006/table">
            <a:tbl>
              <a:tblPr>
                <a:tableStyleId>{9D7B26C5-4107-4FEC-AEDC-1716B250A1EF}</a:tableStyleId>
              </a:tblPr>
              <a:tblGrid>
                <a:gridCol w="366594">
                  <a:extLst>
                    <a:ext uri="{9D8B030D-6E8A-4147-A177-3AD203B41FA5}">
                      <a16:colId xmlns:a16="http://schemas.microsoft.com/office/drawing/2014/main" val="2466881144"/>
                    </a:ext>
                  </a:extLst>
                </a:gridCol>
                <a:gridCol w="10951819">
                  <a:extLst>
                    <a:ext uri="{9D8B030D-6E8A-4147-A177-3AD203B41FA5}">
                      <a16:colId xmlns:a16="http://schemas.microsoft.com/office/drawing/2014/main" val="2837925634"/>
                    </a:ext>
                  </a:extLst>
                </a:gridCol>
                <a:gridCol w="862012">
                  <a:extLst>
                    <a:ext uri="{9D8B030D-6E8A-4147-A177-3AD203B41FA5}">
                      <a16:colId xmlns:a16="http://schemas.microsoft.com/office/drawing/2014/main" val="2540858945"/>
                    </a:ext>
                  </a:extLst>
                </a:gridCol>
              </a:tblGrid>
              <a:tr h="287684">
                <a:tc>
                  <a:txBody>
                    <a:bodyPr/>
                    <a:lstStyle/>
                    <a:p>
                      <a:pPr marL="0" marR="0" algn="l" rtl="0" fontAlgn="auto">
                        <a:lnSpc>
                          <a:spcPts val="1860"/>
                        </a:lnSpc>
                        <a:spcBef>
                          <a:spcPts val="0"/>
                        </a:spcBef>
                        <a:spcAft>
                          <a:spcPts val="0"/>
                        </a:spcAft>
                      </a:pP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400"/>
                        </a:spcBef>
                        <a:spcAft>
                          <a:spcPts val="0"/>
                        </a:spcAft>
                      </a:pP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860"/>
                        </a:lnSpc>
                        <a:spcBef>
                          <a:spcPts val="400"/>
                        </a:spcBef>
                        <a:spcAft>
                          <a:spcPts val="0"/>
                        </a:spcAft>
                      </a:pPr>
                      <a:r>
                        <a:rPr lang="es" sz="1800" b="0" i="0" kern="100" dirty="0">
                          <a:ln>
                            <a:noFill/>
                          </a:ln>
                          <a:effectLst/>
                          <a:latin typeface="Franklin Gothic Medium Cond" panose="020B0606030402020204" pitchFamily="34" charset="0"/>
                        </a:rPr>
                        <a:t>Objetivo*</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518672">
                <a:tc>
                  <a:txBody>
                    <a:bodyPr/>
                    <a:lstStyle/>
                    <a:p>
                      <a:pPr marL="0" marR="0" algn="just">
                        <a:lnSpc>
                          <a:spcPts val="1860"/>
                        </a:lnSpc>
                        <a:spcBef>
                          <a:spcPts val="0"/>
                        </a:spcBef>
                        <a:spcAft>
                          <a:spcPts val="0"/>
                        </a:spcAft>
                      </a:pPr>
                      <a:r>
                        <a:rPr lang="es" sz="1800" b="0" i="0" kern="100" dirty="0">
                          <a:effectLst/>
                          <a:latin typeface="Franklin Gothic Medium Cond" panose="020B0606030402020204" pitchFamily="34" charset="0"/>
                        </a:rPr>
                        <a:t>1.</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Mentoría en el servicio. Algunas ideas: capacitación práctica y cómo implementar la mentoría en los organismos de servicio.</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effectLst/>
                          <a:latin typeface="Franklin Gothic Medium Cond" panose="020B0606030402020204" pitchFamily="34" charset="0"/>
                        </a:rPr>
                        <a:t>5</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545972">
                <a:tc>
                  <a:txBody>
                    <a:bodyPr/>
                    <a:lstStyle/>
                    <a:p>
                      <a:pPr marL="0" marR="0" algn="just">
                        <a:lnSpc>
                          <a:spcPts val="1860"/>
                        </a:lnSpc>
                        <a:spcBef>
                          <a:spcPts val="0"/>
                        </a:spcBef>
                        <a:spcAft>
                          <a:spcPts val="0"/>
                        </a:spcAft>
                      </a:pPr>
                      <a:r>
                        <a:rPr lang="es" sz="1800" b="0" i="0" kern="100">
                          <a:effectLst/>
                          <a:latin typeface="Franklin Gothic Medium Cond" panose="020B0606030402020204" pitchFamily="34" charset="0"/>
                        </a:rPr>
                        <a:t>2.</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Desarrollo de la Confraternidad (DC). Algunas ideas: mejores prácticas de crecimiento y desarrollo, qué es el DC y pautas para comités.</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dirty="0">
                          <a:effectLst/>
                          <a:latin typeface="Franklin Gothic Medium Cond" panose="020B0606030402020204" pitchFamily="34" charset="0"/>
                        </a:rPr>
                        <a:t>4</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713719">
                <a:tc>
                  <a:txBody>
                    <a:bodyPr/>
                    <a:lstStyle/>
                    <a:p>
                      <a:pPr marL="0" marR="0" algn="just">
                        <a:lnSpc>
                          <a:spcPts val="1860"/>
                        </a:lnSpc>
                        <a:spcBef>
                          <a:spcPts val="0"/>
                        </a:spcBef>
                        <a:spcAft>
                          <a:spcPts val="0"/>
                        </a:spcAft>
                      </a:pPr>
                      <a:r>
                        <a:rPr lang="es" sz="1800" b="0" i="0" kern="100">
                          <a:effectLst/>
                          <a:latin typeface="Franklin Gothic Medium Cond" panose="020B0606030402020204" pitchFamily="34" charset="0"/>
                        </a:rPr>
                        <a:t>3.</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spc="-20" baseline="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Servicio virtual. Algunas ideas: pautas para plataformas virtuales, áreas y regiones virtuales, conectar los grupos virtuales con la estructura de servicio, reuniones de servicio virtuales o híbridas.</a:t>
                      </a:r>
                      <a:endParaRPr lang="en-US" sz="1800" b="0" i="0" kern="100" spc="-20" baseline="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effectLst/>
                          <a:latin typeface="Franklin Gothic Medium Cond" panose="020B0606030402020204" pitchFamily="34" charset="0"/>
                        </a:rPr>
                        <a:t>3</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520749">
                <a:tc>
                  <a:txBody>
                    <a:bodyPr/>
                    <a:lstStyle/>
                    <a:p>
                      <a:pPr marL="0" marR="0" algn="just">
                        <a:lnSpc>
                          <a:spcPts val="1860"/>
                        </a:lnSpc>
                        <a:spcBef>
                          <a:spcPts val="0"/>
                        </a:spcBef>
                        <a:spcAft>
                          <a:spcPts val="0"/>
                        </a:spcAft>
                      </a:pPr>
                      <a:r>
                        <a:rPr lang="es" sz="1800" b="0" i="0" kern="100">
                          <a:effectLst/>
                          <a:latin typeface="Franklin Gothic Medium Cond" panose="020B0606030402020204" pitchFamily="34" charset="0"/>
                        </a:rPr>
                        <a:t>4.</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Redes sociales. Algunas ideas: uso de la inteligencia artificial (IA) para hacer trabajo de relaciones públicas y aplicación de las Tradiciones en las redes sociales.</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effectLst/>
                          <a:latin typeface="Franklin Gothic Medium Cond" panose="020B0606030402020204" pitchFamily="34" charset="0"/>
                        </a:rPr>
                        <a:t>1</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307067">
                <a:tc>
                  <a:txBody>
                    <a:bodyPr/>
                    <a:lstStyle/>
                    <a:p>
                      <a:pPr marL="0" marR="0" algn="just">
                        <a:lnSpc>
                          <a:spcPts val="1860"/>
                        </a:lnSpc>
                        <a:spcBef>
                          <a:spcPts val="0"/>
                        </a:spcBef>
                        <a:spcAft>
                          <a:spcPts val="0"/>
                        </a:spcAft>
                      </a:pPr>
                      <a:r>
                        <a:rPr lang="es" sz="1800" b="0" i="0" kern="100">
                          <a:effectLst/>
                          <a:latin typeface="Franklin Gothic Medium Cond" panose="020B0606030402020204" pitchFamily="34" charset="0"/>
                        </a:rPr>
                        <a:t>5.</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Orientación/Guía de talleres para RSG.</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effectLst/>
                          <a:latin typeface="Franklin Gothic Medium Cond" panose="020B0606030402020204" pitchFamily="34" charset="0"/>
                        </a:rPr>
                        <a:t>4</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314496">
                <a:tc>
                  <a:txBody>
                    <a:bodyPr/>
                    <a:lstStyle/>
                    <a:p>
                      <a:pPr marL="0" marR="0" algn="just">
                        <a:lnSpc>
                          <a:spcPts val="1860"/>
                        </a:lnSpc>
                        <a:spcBef>
                          <a:spcPts val="0"/>
                        </a:spcBef>
                        <a:spcAft>
                          <a:spcPts val="0"/>
                        </a:spcAft>
                      </a:pPr>
                      <a:r>
                        <a:rPr lang="es" sz="1800" b="0" i="0" kern="100">
                          <a:effectLst/>
                          <a:latin typeface="Franklin Gothic Medium Cond" panose="020B0606030402020204" pitchFamily="34" charset="0"/>
                        </a:rPr>
                        <a:t>6.</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Inventario del grupo/Folleto del grupo para hacer un balance anual.</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dirty="0">
                          <a:effectLst/>
                          <a:latin typeface="Franklin Gothic Medium Cond" panose="020B0606030402020204" pitchFamily="34" charset="0"/>
                        </a:rPr>
                        <a:t>4</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341300">
                <a:tc>
                  <a:txBody>
                    <a:bodyPr/>
                    <a:lstStyle/>
                    <a:p>
                      <a:pPr marL="0" marR="0" algn="just">
                        <a:lnSpc>
                          <a:spcPts val="1860"/>
                        </a:lnSpc>
                        <a:spcBef>
                          <a:spcPts val="0"/>
                        </a:spcBef>
                        <a:spcAft>
                          <a:spcPts val="0"/>
                        </a:spcAft>
                      </a:pPr>
                      <a:r>
                        <a:rPr lang="es" sz="1800" b="0" i="0" kern="100">
                          <a:effectLst/>
                          <a:latin typeface="Franklin Gothic Medium Cond" panose="020B0606030402020204" pitchFamily="34" charset="0"/>
                        </a:rPr>
                        <a:t>7.</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Guía básica del servicio de área.</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effectLst/>
                          <a:latin typeface="Franklin Gothic Medium Cond" panose="020B0606030402020204" pitchFamily="34" charset="0"/>
                        </a:rPr>
                        <a:t>4</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505094">
                <a:tc>
                  <a:txBody>
                    <a:bodyPr/>
                    <a:lstStyle/>
                    <a:p>
                      <a:pPr marL="0" marR="0" lvl="0" indent="0" algn="just" defTabSz="914400" rtl="0" eaLnBrk="1" fontAlgn="auto" latinLnBrk="0" hangingPunct="1">
                        <a:lnSpc>
                          <a:spcPts val="1860"/>
                        </a:lnSpc>
                        <a:spcBef>
                          <a:spcPts val="0"/>
                        </a:spcBef>
                        <a:spcAft>
                          <a:spcPts val="0"/>
                        </a:spcAft>
                        <a:buClrTx/>
                        <a:buSzTx/>
                        <a:buFontTx/>
                        <a:buNone/>
                        <a:tabLst/>
                        <a:defRPr/>
                      </a:pPr>
                      <a:r>
                        <a:rPr lang="es" sz="1800" b="0" i="0" kern="100">
                          <a:effectLst/>
                          <a:latin typeface="Franklin Gothic Medium Cond" panose="020B0606030402020204" pitchFamily="34" charset="0"/>
                        </a:rPr>
                        <a:t>8.</a:t>
                      </a:r>
                      <a:endParaRPr lang="en-U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Herramientas para la gestión de fondos electrónicos para grupos y organismos de servicio.</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6</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r h="327145">
                <a:tc>
                  <a:txBody>
                    <a:bodyPr/>
                    <a:lstStyle/>
                    <a:p>
                      <a:pPr marL="0" marR="0" algn="just">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9.</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Desarrollo de servidores de confianza.</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5</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037216"/>
                  </a:ext>
                </a:extLst>
              </a:tr>
              <a:tr h="334572">
                <a:tc>
                  <a:txBody>
                    <a:bodyPr/>
                    <a:lstStyle/>
                    <a:p>
                      <a:pPr marL="0" marR="0" algn="just">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10.</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spc="-30" baseline="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Herramientas de RRPP para el gobierno/la justicia penal.</a:t>
                      </a:r>
                      <a:endParaRPr lang="en-US" sz="1800" b="0" i="0" kern="100" spc="-30" baseline="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2</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7546304"/>
                  </a:ext>
                </a:extLst>
              </a:tr>
              <a:tr h="348781">
                <a:tc>
                  <a:txBody>
                    <a:bodyPr/>
                    <a:lstStyle/>
                    <a:p>
                      <a:pPr marL="0" marR="0" algn="just">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11.</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Guía básica de servicio/folleto de servicio nuevo: Colaboración en el servicio a todos los niveles.</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4</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695593"/>
                  </a:ext>
                </a:extLst>
              </a:tr>
              <a:tr h="329405">
                <a:tc>
                  <a:txBody>
                    <a:bodyPr/>
                    <a:lstStyle/>
                    <a:p>
                      <a:pPr marL="0" marR="0" algn="just">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12.</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Nuevos fundamentos del servicio/folleto de servicios: Rotación y Continuidad en el Servicio.</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5</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5412804"/>
                  </a:ext>
                </a:extLst>
              </a:tr>
              <a:tr h="594887">
                <a:tc>
                  <a:txBody>
                    <a:bodyPr/>
                    <a:lstStyle/>
                    <a:p>
                      <a:pPr marL="0" marR="0" algn="just">
                        <a:lnSpc>
                          <a:spcPts val="1860"/>
                        </a:lnSpc>
                        <a:spcBef>
                          <a:spcPts val="0"/>
                        </a:spcBef>
                        <a:spcAft>
                          <a:spcPts val="0"/>
                        </a:spcAft>
                      </a:pPr>
                      <a:r>
                        <a:rPr lang="es" sz="18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rPr>
                        <a:t>13.</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1860"/>
                        </a:lnSpc>
                        <a:spcBef>
                          <a:spcPts val="400"/>
                        </a:spcBef>
                        <a:spcAft>
                          <a:spcPts val="0"/>
                        </a:spcAft>
                      </a:pPr>
                      <a:r>
                        <a:rPr lang="es-ES" sz="18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Ningún material de servicio nuevo.</a:t>
                      </a: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60"/>
                        </a:lnSpc>
                        <a:spcBef>
                          <a:spcPts val="0"/>
                        </a:spcBef>
                        <a:spcAft>
                          <a:spcPts val="0"/>
                        </a:spcAft>
                      </a:pPr>
                      <a:endParaRPr lang="en-US" sz="18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6835734"/>
                  </a:ext>
                </a:extLst>
              </a:tr>
            </a:tbl>
          </a:graphicData>
        </a:graphic>
      </p:graphicFrame>
      <p:sp>
        <p:nvSpPr>
          <p:cNvPr id="5" name="Rounded Rectangle 4">
            <a:extLst>
              <a:ext uri="{FF2B5EF4-FFF2-40B4-BE49-F238E27FC236}">
                <a16:creationId xmlns:a16="http://schemas.microsoft.com/office/drawing/2014/main" id="{EB3CF607-DF03-5B8B-22A5-8120ADD4ACE3}"/>
              </a:ext>
            </a:extLst>
          </p:cNvPr>
          <p:cNvSpPr/>
          <p:nvPr/>
        </p:nvSpPr>
        <p:spPr>
          <a:xfrm>
            <a:off x="9354064" y="6324482"/>
            <a:ext cx="2826361"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6" name="TextBox 5">
            <a:extLst>
              <a:ext uri="{FF2B5EF4-FFF2-40B4-BE49-F238E27FC236}">
                <a16:creationId xmlns:a16="http://schemas.microsoft.com/office/drawing/2014/main" id="{A8A04D73-3425-B59F-CAD5-E19B505392C5}"/>
              </a:ext>
            </a:extLst>
          </p:cNvPr>
          <p:cNvSpPr txBox="1"/>
          <p:nvPr/>
        </p:nvSpPr>
        <p:spPr>
          <a:xfrm>
            <a:off x="9502346" y="6334780"/>
            <a:ext cx="2689654" cy="400110"/>
          </a:xfrm>
          <a:prstGeom prst="rect">
            <a:avLst/>
          </a:prstGeom>
          <a:noFill/>
        </p:spPr>
        <p:txBody>
          <a:bodyPr wrap="square" rtlCol="0">
            <a:spAutoFit/>
          </a:bodyPr>
          <a:lstStyle/>
          <a:p>
            <a:pPr algn="ctr">
              <a:spcBef>
                <a:spcPts val="1200"/>
              </a:spcBef>
              <a:spcAft>
                <a:spcPts val="1200"/>
              </a:spcAft>
            </a:pPr>
            <a:r>
              <a:rPr lang="es" sz="2000" dirty="0">
                <a:solidFill>
                  <a:schemeClr val="accent2">
                    <a:lumMod val="75000"/>
                  </a:schemeClr>
                </a:solidFill>
                <a:latin typeface="Bahnschrift Condensed" panose="020B0502040204020203" pitchFamily="34" charset="0"/>
              </a:rPr>
              <a:t>Pausa para la discusión</a:t>
            </a:r>
            <a:endParaRPr lang="es" sz="2800" dirty="0">
              <a:solidFill>
                <a:schemeClr val="accent2">
                  <a:lumMod val="75000"/>
                </a:schemeClr>
              </a:solidFill>
              <a:latin typeface="Bahnschrift Condensed" panose="020B0502040204020203" pitchFamily="34" charset="0"/>
            </a:endParaRPr>
          </a:p>
        </p:txBody>
      </p:sp>
    </p:spTree>
    <p:extLst>
      <p:ext uri="{BB962C8B-B14F-4D97-AF65-F5344CB8AC3E}">
        <p14:creationId xmlns:p14="http://schemas.microsoft.com/office/powerpoint/2010/main" val="315923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81022" y="116959"/>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2800" dirty="0">
                <a:solidFill>
                  <a:srgbClr val="572528"/>
                </a:solidFill>
              </a:rPr>
              <a:t>Revisar material de servicio </a:t>
            </a:r>
            <a:r>
              <a:rPr lang="es" sz="2800" b="0" dirty="0">
                <a:solidFill>
                  <a:srgbClr val="572528"/>
                </a:solidFill>
              </a:rPr>
              <a:t>(elije hasta 2)</a:t>
            </a:r>
          </a:p>
        </p:txBody>
      </p:sp>
      <p:graphicFrame>
        <p:nvGraphicFramePr>
          <p:cNvPr id="5" name="Table 4">
            <a:extLst>
              <a:ext uri="{FF2B5EF4-FFF2-40B4-BE49-F238E27FC236}">
                <a16:creationId xmlns:a16="http://schemas.microsoft.com/office/drawing/2014/main" id="{DFBF1337-7CBB-8482-FA6F-B475FD8260C6}"/>
              </a:ext>
            </a:extLst>
          </p:cNvPr>
          <p:cNvGraphicFramePr>
            <a:graphicFrameLocks noGrp="1"/>
          </p:cNvGraphicFramePr>
          <p:nvPr>
            <p:extLst>
              <p:ext uri="{D42A27DB-BD31-4B8C-83A1-F6EECF244321}">
                <p14:modId xmlns:p14="http://schemas.microsoft.com/office/powerpoint/2010/main" val="3137369632"/>
              </p:ext>
            </p:extLst>
          </p:nvPr>
        </p:nvGraphicFramePr>
        <p:xfrm>
          <a:off x="81022" y="395416"/>
          <a:ext cx="12163424" cy="6754643"/>
        </p:xfrm>
        <a:graphic>
          <a:graphicData uri="http://schemas.openxmlformats.org/drawingml/2006/table">
            <a:tbl>
              <a:tblPr>
                <a:tableStyleId>{9D7B26C5-4107-4FEC-AEDC-1716B250A1EF}</a:tableStyleId>
              </a:tblPr>
              <a:tblGrid>
                <a:gridCol w="283419">
                  <a:extLst>
                    <a:ext uri="{9D8B030D-6E8A-4147-A177-3AD203B41FA5}">
                      <a16:colId xmlns:a16="http://schemas.microsoft.com/office/drawing/2014/main" val="2466881144"/>
                    </a:ext>
                  </a:extLst>
                </a:gridCol>
                <a:gridCol w="10970029">
                  <a:extLst>
                    <a:ext uri="{9D8B030D-6E8A-4147-A177-3AD203B41FA5}">
                      <a16:colId xmlns:a16="http://schemas.microsoft.com/office/drawing/2014/main" val="2837925634"/>
                    </a:ext>
                  </a:extLst>
                </a:gridCol>
                <a:gridCol w="909976">
                  <a:extLst>
                    <a:ext uri="{9D8B030D-6E8A-4147-A177-3AD203B41FA5}">
                      <a16:colId xmlns:a16="http://schemas.microsoft.com/office/drawing/2014/main" val="2540858945"/>
                    </a:ext>
                  </a:extLst>
                </a:gridCol>
              </a:tblGrid>
              <a:tr h="560133">
                <a:tc>
                  <a:txBody>
                    <a:bodyPr/>
                    <a:lstStyle/>
                    <a:p>
                      <a:pPr marL="0" marR="0" algn="l" rtl="0" fontAlgn="auto">
                        <a:lnSpc>
                          <a:spcPct val="120000"/>
                        </a:lnSpc>
                        <a:spcBef>
                          <a:spcPts val="0"/>
                        </a:spcBef>
                        <a:spcAft>
                          <a:spcPts val="0"/>
                        </a:spcAft>
                      </a:pPr>
                      <a:endParaRPr lang="en-US" sz="20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400"/>
                        </a:lnSpc>
                        <a:spcBef>
                          <a:spcPts val="40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1400"/>
                        </a:lnSpc>
                        <a:spcBef>
                          <a:spcPts val="400"/>
                        </a:spcBef>
                        <a:spcAft>
                          <a:spcPts val="0"/>
                        </a:spcAft>
                      </a:pPr>
                      <a:r>
                        <a:rPr lang="es" sz="2000" b="0" i="0" kern="100" dirty="0">
                          <a:ln>
                            <a:noFill/>
                          </a:ln>
                          <a:effectLst/>
                          <a:latin typeface="Franklin Gothic Medium Cond" panose="020B0606030402020204" pitchFamily="34" charset="0"/>
                        </a:rPr>
                        <a:t>Objetivo*</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1076939">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la Guía de los servicios locales. Algunas ideas: crear una serie de herramientas de servicio contemporáneas para reemplazar la Guía de los servicios locales, borrar toda la información desactualizada, añadir información sobre áreas y regiones rurales/ remotas, añadir información sobre zonas, añadir más prácticas óptimas.</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1411739">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2.</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la Guía del grupo. Algunas ideas: añadir información sobre cómo abordar comportamientos depredadores, cómo hacer que los miembros se sientan bienvenidos, NA virtual, la importancia de las reuniones de estudio de las Tradiciones y los Conceptos, reuniones de necesidades comunes, ampliar información sobre las funciones de los servidores de confianza.</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742140">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3.</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el folleto de servicio Comportamientos problemáticos y violentos. Algunas ideas: añadir una sección sobre comportamientos depredadores, ocuparse de las reuniones en línea, añadir texto procedente del TD.</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742140">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spc="-10" dirty="0">
                          <a:solidFill>
                            <a:srgbClr val="000000"/>
                          </a:solidFill>
                          <a:effectLst/>
                          <a:latin typeface="Franklin Gothic Medium Cond" panose="020B0606030402020204" pitchFamily="34" charset="0"/>
                          <a:ea typeface="Times New Roman" panose="02020603050405020304" pitchFamily="18" charset="0"/>
                          <a:cs typeface="ITCAvantGardePro-Md"/>
                        </a:rPr>
                        <a:t>Revisar el folleto de servicio Los medios sociales, Algunas ideas: incluir más información sobre las reuniones en línea, actualizar las pautas sobre redes sociales, incluida la información sobre relaciones públicas y HeI.</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1</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451911">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5.</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el Manual de HeI.</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418300">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6.</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el Manual de RRPP.</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a:effectLst/>
                          <a:latin typeface="Franklin Gothic Medium Cond" panose="020B0606030402020204" pitchFamily="34" charset="0"/>
                        </a:rPr>
                        <a:t>1</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54484">
                <a:tc>
                  <a:txBody>
                    <a:bodyPr/>
                    <a:lstStyle/>
                    <a:p>
                      <a:pPr marL="0" marR="0" algn="just">
                        <a:lnSpc>
                          <a:spcPts val="2680"/>
                        </a:lnSpc>
                        <a:spcBef>
                          <a:spcPts val="400"/>
                        </a:spcBef>
                        <a:spcAft>
                          <a:spcPts val="0"/>
                        </a:spcAft>
                      </a:pPr>
                      <a:r>
                        <a:rPr lang="es" sz="2000" b="0" i="0" kern="100">
                          <a:effectLst/>
                          <a:latin typeface="Franklin Gothic Medium Cond" panose="020B0606030402020204" pitchFamily="34" charset="0"/>
                        </a:rPr>
                        <a:t>7.</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Revisar la Guía básica de planificación.</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r>
                        <a:rPr lang="es" sz="2000" b="0" i="0" kern="100">
                          <a:effectLst/>
                          <a:latin typeface="Franklin Gothic Medium Cond" panose="020B0606030402020204" pitchFamily="34" charset="0"/>
                        </a:rPr>
                        <a:t>4</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781820">
                <a:tc>
                  <a:txBody>
                    <a:bodyPr/>
                    <a:lstStyle/>
                    <a:p>
                      <a:pPr marL="0" marR="0" lvl="0" indent="0" algn="just" defTabSz="914400" rtl="0" eaLnBrk="1" fontAlgn="auto" latinLnBrk="0" hangingPunct="1">
                        <a:lnSpc>
                          <a:spcPts val="2680"/>
                        </a:lnSpc>
                        <a:spcBef>
                          <a:spcPts val="400"/>
                        </a:spcBef>
                        <a:spcAft>
                          <a:spcPts val="0"/>
                        </a:spcAft>
                        <a:buClrTx/>
                        <a:buSzTx/>
                        <a:buFontTx/>
                        <a:buNone/>
                        <a:tabLst/>
                        <a:defRPr/>
                      </a:pPr>
                      <a:r>
                        <a:rPr lang="es" sz="2000" b="0" i="0" kern="100">
                          <a:effectLst/>
                          <a:latin typeface="Franklin Gothic Medium Cond" panose="020B0606030402020204" pitchFamily="34" charset="0"/>
                        </a:rPr>
                        <a:t>8.</a:t>
                      </a: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680"/>
                        </a:lnSpc>
                        <a:spcBef>
                          <a:spcPts val="400"/>
                        </a:spcBef>
                        <a:spcAft>
                          <a:spcPts val="0"/>
                        </a:spcAft>
                      </a:pPr>
                      <a:endParaRPr lang="en-US" sz="20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680"/>
                        </a:lnSpc>
                        <a:spcBef>
                          <a:spcPts val="400"/>
                        </a:spcBef>
                        <a:spcAft>
                          <a:spcPts val="0"/>
                        </a:spcAft>
                      </a:pPr>
                      <a:r>
                        <a:rPr lang="es-ES" sz="20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Ninguna revisión del material de servicio.</a:t>
                      </a: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0"/>
                        </a:spcAft>
                      </a:pPr>
                      <a:endParaRPr lang="en-US" sz="20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bl>
          </a:graphicData>
        </a:graphic>
      </p:graphicFrame>
      <p:sp>
        <p:nvSpPr>
          <p:cNvPr id="6" name="Rounded Rectangle 5">
            <a:extLst>
              <a:ext uri="{FF2B5EF4-FFF2-40B4-BE49-F238E27FC236}">
                <a16:creationId xmlns:a16="http://schemas.microsoft.com/office/drawing/2014/main" id="{AFFAE733-9AF4-47AC-3D7B-0425B6A1B9CD}"/>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7" name="TextBox 6">
            <a:extLst>
              <a:ext uri="{FF2B5EF4-FFF2-40B4-BE49-F238E27FC236}">
                <a16:creationId xmlns:a16="http://schemas.microsoft.com/office/drawing/2014/main" id="{92D30A2D-0880-9D1B-7DA9-B8E371E6FB02}"/>
              </a:ext>
            </a:extLst>
          </p:cNvPr>
          <p:cNvSpPr txBox="1"/>
          <p:nvPr/>
        </p:nvSpPr>
        <p:spPr>
          <a:xfrm>
            <a:off x="8935656" y="6224724"/>
            <a:ext cx="3256344" cy="523220"/>
          </a:xfrm>
          <a:prstGeom prst="rect">
            <a:avLst/>
          </a:prstGeom>
          <a:noFill/>
        </p:spPr>
        <p:txBody>
          <a:bodyPr wrap="square" rtlCol="0">
            <a:spAutoFit/>
          </a:bodyPr>
          <a:lstStyle/>
          <a:p>
            <a:pPr algn="ctr">
              <a:spcBef>
                <a:spcPts val="1200"/>
              </a:spcBef>
              <a:spcAft>
                <a:spcPts val="1200"/>
              </a:spcAft>
            </a:pPr>
            <a:r>
              <a:rPr lang="es" sz="28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412306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E178E2-6319-2C34-48D0-C7F3D60AAAE8}"/>
              </a:ext>
            </a:extLst>
          </p:cNvPr>
          <p:cNvSpPr txBox="1">
            <a:spLocks/>
          </p:cNvSpPr>
          <p:nvPr/>
        </p:nvSpPr>
        <p:spPr>
          <a:xfrm>
            <a:off x="0" y="1"/>
            <a:ext cx="1217495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5000" dirty="0">
                <a:solidFill>
                  <a:srgbClr val="572528"/>
                </a:solidFill>
              </a:rPr>
              <a:t>Temas de debate</a:t>
            </a:r>
          </a:p>
        </p:txBody>
      </p:sp>
      <p:pic>
        <p:nvPicPr>
          <p:cNvPr id="5" name="Picture 4" descr="A group of colorful speech bubbles&#10;&#10;Description automatically generated">
            <a:extLst>
              <a:ext uri="{FF2B5EF4-FFF2-40B4-BE49-F238E27FC236}">
                <a16:creationId xmlns:a16="http://schemas.microsoft.com/office/drawing/2014/main" id="{FE6C75C4-32E3-D66F-8975-B29E228BB43A}"/>
              </a:ext>
            </a:extLst>
          </p:cNvPr>
          <p:cNvPicPr>
            <a:picLocks noChangeAspect="1"/>
          </p:cNvPicPr>
          <p:nvPr/>
        </p:nvPicPr>
        <p:blipFill rotWithShape="1">
          <a:blip r:embed="rId3"/>
          <a:srcRect b="21057"/>
          <a:stretch/>
        </p:blipFill>
        <p:spPr>
          <a:xfrm>
            <a:off x="4618298" y="1773048"/>
            <a:ext cx="7573701" cy="5154402"/>
          </a:xfrm>
          <a:prstGeom prst="rect">
            <a:avLst/>
          </a:prstGeom>
        </p:spPr>
      </p:pic>
      <p:sp>
        <p:nvSpPr>
          <p:cNvPr id="6" name="Subtitle 2">
            <a:extLst>
              <a:ext uri="{FF2B5EF4-FFF2-40B4-BE49-F238E27FC236}">
                <a16:creationId xmlns:a16="http://schemas.microsoft.com/office/drawing/2014/main" id="{2417953A-3089-4515-D4B8-DDEFB73F6933}"/>
              </a:ext>
            </a:extLst>
          </p:cNvPr>
          <p:cNvSpPr txBox="1">
            <a:spLocks/>
          </p:cNvSpPr>
          <p:nvPr/>
        </p:nvSpPr>
        <p:spPr>
          <a:xfrm>
            <a:off x="17045" y="645761"/>
            <a:ext cx="7905509" cy="16436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200" b="0" dirty="0">
                <a:solidFill>
                  <a:srgbClr val="572528"/>
                </a:solidFill>
              </a:rPr>
              <a:t>Son simplemente eso, temas que se debaten en toda la confraternidad entre una conferencia y la siguiente.</a:t>
            </a:r>
            <a:endParaRPr lang="es" sz="3200" b="0" dirty="0">
              <a:solidFill>
                <a:srgbClr val="572528"/>
              </a:solidFill>
            </a:endParaRPr>
          </a:p>
        </p:txBody>
      </p:sp>
      <p:sp>
        <p:nvSpPr>
          <p:cNvPr id="7" name="Subtitle 2">
            <a:extLst>
              <a:ext uri="{FF2B5EF4-FFF2-40B4-BE49-F238E27FC236}">
                <a16:creationId xmlns:a16="http://schemas.microsoft.com/office/drawing/2014/main" id="{A1F13A57-6DA6-18C7-D37F-C10252D51539}"/>
              </a:ext>
            </a:extLst>
          </p:cNvPr>
          <p:cNvSpPr txBox="1">
            <a:spLocks/>
          </p:cNvSpPr>
          <p:nvPr/>
        </p:nvSpPr>
        <p:spPr>
          <a:xfrm>
            <a:off x="137684" y="2130804"/>
            <a:ext cx="4732028" cy="4438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200" b="0" dirty="0">
                <a:solidFill>
                  <a:srgbClr val="572528"/>
                </a:solidFill>
              </a:rPr>
              <a:t>Los resultados de esas discusiones a veces contienen algunas mejores prácticas de NA o han servido para sentar las bases de varios folletos de servicio u otras herramientas y literatura</a:t>
            </a:r>
            <a:endParaRPr lang="es" sz="3200" b="0" dirty="0">
              <a:solidFill>
                <a:srgbClr val="572528"/>
              </a:solidFill>
            </a:endParaRPr>
          </a:p>
        </p:txBody>
      </p:sp>
    </p:spTree>
    <p:extLst>
      <p:ext uri="{BB962C8B-B14F-4D97-AF65-F5344CB8AC3E}">
        <p14:creationId xmlns:p14="http://schemas.microsoft.com/office/powerpoint/2010/main" val="99825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81746" y="4938412"/>
            <a:ext cx="3197935" cy="757807"/>
          </a:xfrm>
        </p:spPr>
        <p:txBody>
          <a:bodyPr>
            <a:noAutofit/>
          </a:bodyPr>
          <a:lstStyle/>
          <a:p>
            <a:pPr algn="ctr"/>
            <a:r>
              <a:rPr lang="es" sz="3200" i="1" dirty="0">
                <a:solidFill>
                  <a:srgbClr val="9DBCAC"/>
                </a:solidFill>
              </a:rPr>
              <a:t>IAC </a:t>
            </a:r>
            <a:r>
              <a:rPr lang="es" sz="3200" dirty="0">
                <a:solidFill>
                  <a:srgbClr val="9DBCAC"/>
                </a:solidFill>
              </a:rPr>
              <a:t>2026 </a:t>
            </a:r>
            <a:br>
              <a:rPr lang="en-US" sz="3200" dirty="0">
                <a:solidFill>
                  <a:srgbClr val="9DBCAC"/>
                </a:solidFill>
              </a:rPr>
            </a:br>
            <a:r>
              <a:rPr lang="es" sz="3200" dirty="0">
                <a:solidFill>
                  <a:srgbClr val="9DBCAC"/>
                </a:solidFill>
              </a:rPr>
              <a:t>Presentaciones de PowerPoint</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66022" y="179245"/>
            <a:ext cx="1386038" cy="4085163"/>
          </a:xfrm>
          <a:prstGeom prst="rect">
            <a:avLst/>
          </a:prstGeom>
        </p:spPr>
      </p:pic>
      <p:sp>
        <p:nvSpPr>
          <p:cNvPr id="3" name="Subtitle 2">
            <a:extLst>
              <a:ext uri="{FF2B5EF4-FFF2-40B4-BE49-F238E27FC236}">
                <a16:creationId xmlns:a16="http://schemas.microsoft.com/office/drawing/2014/main" id="{19F206B4-2201-1AD3-9B95-0BDA634BCD54}"/>
              </a:ext>
            </a:extLst>
          </p:cNvPr>
          <p:cNvSpPr txBox="1">
            <a:spLocks/>
          </p:cNvSpPr>
          <p:nvPr/>
        </p:nvSpPr>
        <p:spPr>
          <a:xfrm>
            <a:off x="2392326" y="35625"/>
            <a:ext cx="9799674"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s" sz="3500" dirty="0">
                <a:solidFill>
                  <a:schemeClr val="tx2">
                    <a:lumMod val="60000"/>
                    <a:lumOff val="40000"/>
                  </a:schemeClr>
                </a:solidFill>
              </a:rPr>
              <a:t>Introducción al IAC</a:t>
            </a:r>
            <a:endParaRPr lang="es" sz="3500" i="1" dirty="0">
              <a:solidFill>
                <a:schemeClr val="tx2">
                  <a:lumMod val="60000"/>
                  <a:lumOff val="40000"/>
                </a:schemeClr>
              </a:solidFill>
            </a:endParaRPr>
          </a:p>
          <a:p>
            <a:pPr marL="744538" indent="-744538" defTabSz="640080">
              <a:lnSpc>
                <a:spcPts val="4500"/>
              </a:lnSpc>
              <a:spcBef>
                <a:spcPts val="1500"/>
              </a:spcBef>
              <a:buFont typeface="Arial" panose="020B0604020202020204" pitchFamily="34" charset="0"/>
              <a:buAutoNum type="arabicPeriod"/>
            </a:pPr>
            <a:r>
              <a:rPr lang="es" sz="3500" dirty="0">
                <a:solidFill>
                  <a:schemeClr val="tx2">
                    <a:lumMod val="60000"/>
                    <a:lumOff val="40000"/>
                  </a:schemeClr>
                </a:solidFill>
              </a:rPr>
              <a:t>Mociones</a:t>
            </a:r>
          </a:p>
          <a:p>
            <a:pPr marL="744538" indent="-744538" defTabSz="640080">
              <a:lnSpc>
                <a:spcPts val="4500"/>
              </a:lnSpc>
              <a:spcBef>
                <a:spcPts val="1500"/>
              </a:spcBef>
              <a:buFont typeface="Arial" panose="020B0604020202020204" pitchFamily="34" charset="0"/>
              <a:buNone/>
            </a:pPr>
            <a:r>
              <a:rPr lang="es" sz="3500" dirty="0">
                <a:solidFill>
                  <a:schemeClr val="tx2">
                    <a:lumMod val="60000"/>
                    <a:lumOff val="40000"/>
                  </a:schemeClr>
                </a:solidFill>
              </a:rPr>
              <a:t>3.   Lenguaje inclusivo y </a:t>
            </a:r>
            <a:r>
              <a:rPr lang="es" sz="3500">
                <a:solidFill>
                  <a:schemeClr val="tx2">
                    <a:lumMod val="60000"/>
                    <a:lumOff val="40000"/>
                  </a:schemeClr>
                </a:solidFill>
              </a:rPr>
              <a:t>neutro en       </a:t>
            </a:r>
            <a:r>
              <a:rPr lang="es" sz="3500" dirty="0">
                <a:solidFill>
                  <a:schemeClr val="tx2">
                    <a:lumMod val="60000"/>
                    <a:lumOff val="40000"/>
                  </a:schemeClr>
                </a:solidFill>
              </a:rPr>
              <a:t>cuanto al género</a:t>
            </a:r>
            <a:br>
              <a:rPr lang="en-US" sz="3500" dirty="0">
                <a:solidFill>
                  <a:schemeClr val="tx2">
                    <a:lumMod val="60000"/>
                    <a:lumOff val="40000"/>
                  </a:schemeClr>
                </a:solidFill>
              </a:rPr>
            </a:br>
            <a:endParaRPr lang="en-US" sz="3500" dirty="0">
              <a:solidFill>
                <a:schemeClr val="tx2">
                  <a:lumMod val="60000"/>
                  <a:lumOff val="40000"/>
                </a:schemeClr>
              </a:solidFill>
            </a:endParaRPr>
          </a:p>
          <a:p>
            <a:pPr marL="744538" indent="-744538" defTabSz="640080">
              <a:lnSpc>
                <a:spcPts val="4500"/>
              </a:lnSpc>
              <a:spcBef>
                <a:spcPts val="1500"/>
              </a:spcBef>
              <a:buFont typeface="Arial" panose="020B0604020202020204" pitchFamily="34" charset="0"/>
              <a:buNone/>
            </a:pPr>
            <a:r>
              <a:rPr lang="es" sz="3500" dirty="0">
                <a:solidFill>
                  <a:schemeClr val="tx2">
                    <a:lumMod val="60000"/>
                    <a:lumOff val="40000"/>
                  </a:schemeClr>
                </a:solidFill>
              </a:rPr>
              <a:t>4.   TSD/TAM en NA: ayudar a que los  miembros se integren</a:t>
            </a:r>
          </a:p>
          <a:p>
            <a:pPr marL="744538" indent="-744538" defTabSz="640080">
              <a:lnSpc>
                <a:spcPts val="4500"/>
              </a:lnSpc>
              <a:spcBef>
                <a:spcPts val="1500"/>
              </a:spcBef>
              <a:buFont typeface="Arial" panose="020B0604020202020204" pitchFamily="34" charset="0"/>
              <a:buNone/>
            </a:pPr>
            <a:r>
              <a:rPr lang="es" sz="3500" i="1" dirty="0">
                <a:solidFill>
                  <a:srgbClr val="F16737"/>
                </a:solidFill>
              </a:rPr>
              <a:t>5.   Encuesta sobre literatura, material de   servicio y temas de debate</a:t>
            </a:r>
          </a:p>
          <a:p>
            <a:pPr marL="744538" indent="-744538" defTabSz="640080">
              <a:lnSpc>
                <a:spcPts val="4500"/>
              </a:lnSpc>
              <a:spcBef>
                <a:spcPts val="1500"/>
              </a:spcBef>
              <a:buFont typeface="Arial" panose="020B0604020202020204" pitchFamily="34" charset="0"/>
              <a:buNone/>
            </a:pPr>
            <a:r>
              <a:rPr lang="es" sz="3500" dirty="0">
                <a:solidFill>
                  <a:schemeClr val="tx2">
                    <a:lumMod val="60000"/>
                    <a:lumOff val="40000"/>
                  </a:schemeClr>
                </a:solidFill>
              </a:rPr>
              <a:t>6.   Fijar de los precios de nuestra literatura</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B6D3-B5F3-1E5C-0BB9-7809915A97D1}"/>
              </a:ext>
            </a:extLst>
          </p:cNvPr>
          <p:cNvSpPr txBox="1">
            <a:spLocks/>
          </p:cNvSpPr>
          <p:nvPr/>
        </p:nvSpPr>
        <p:spPr>
          <a:xfrm>
            <a:off x="142754" y="127591"/>
            <a:ext cx="10475089"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4000" dirty="0">
                <a:solidFill>
                  <a:srgbClr val="572528"/>
                </a:solidFill>
              </a:rPr>
              <a:t>Temas de debate </a:t>
            </a:r>
            <a:r>
              <a:rPr lang="es" sz="3200" b="0" dirty="0">
                <a:solidFill>
                  <a:srgbClr val="572528"/>
                </a:solidFill>
              </a:rPr>
              <a:t>(elije hasta 2)</a:t>
            </a:r>
          </a:p>
        </p:txBody>
      </p:sp>
      <p:graphicFrame>
        <p:nvGraphicFramePr>
          <p:cNvPr id="5" name="Table 4">
            <a:extLst>
              <a:ext uri="{FF2B5EF4-FFF2-40B4-BE49-F238E27FC236}">
                <a16:creationId xmlns:a16="http://schemas.microsoft.com/office/drawing/2014/main" id="{DFBF1337-7CBB-8482-FA6F-B475FD8260C6}"/>
              </a:ext>
            </a:extLst>
          </p:cNvPr>
          <p:cNvGraphicFramePr>
            <a:graphicFrameLocks noGrp="1"/>
          </p:cNvGraphicFramePr>
          <p:nvPr>
            <p:extLst>
              <p:ext uri="{D42A27DB-BD31-4B8C-83A1-F6EECF244321}">
                <p14:modId xmlns:p14="http://schemas.microsoft.com/office/powerpoint/2010/main" val="2143487413"/>
              </p:ext>
            </p:extLst>
          </p:nvPr>
        </p:nvGraphicFramePr>
        <p:xfrm>
          <a:off x="114300" y="600076"/>
          <a:ext cx="12077700" cy="5678824"/>
        </p:xfrm>
        <a:graphic>
          <a:graphicData uri="http://schemas.openxmlformats.org/drawingml/2006/table">
            <a:tbl>
              <a:tblPr>
                <a:tableStyleId>{9D7B26C5-4107-4FEC-AEDC-1716B250A1EF}</a:tableStyleId>
              </a:tblPr>
              <a:tblGrid>
                <a:gridCol w="281422">
                  <a:extLst>
                    <a:ext uri="{9D8B030D-6E8A-4147-A177-3AD203B41FA5}">
                      <a16:colId xmlns:a16="http://schemas.microsoft.com/office/drawing/2014/main" val="2466881144"/>
                    </a:ext>
                  </a:extLst>
                </a:gridCol>
                <a:gridCol w="10800812">
                  <a:extLst>
                    <a:ext uri="{9D8B030D-6E8A-4147-A177-3AD203B41FA5}">
                      <a16:colId xmlns:a16="http://schemas.microsoft.com/office/drawing/2014/main" val="2837925634"/>
                    </a:ext>
                  </a:extLst>
                </a:gridCol>
                <a:gridCol w="995466">
                  <a:extLst>
                    <a:ext uri="{9D8B030D-6E8A-4147-A177-3AD203B41FA5}">
                      <a16:colId xmlns:a16="http://schemas.microsoft.com/office/drawing/2014/main" val="2540858945"/>
                    </a:ext>
                  </a:extLst>
                </a:gridCol>
              </a:tblGrid>
              <a:tr h="405171">
                <a:tc>
                  <a:txBody>
                    <a:bodyPr/>
                    <a:lstStyle/>
                    <a:p>
                      <a:pPr marL="0" marR="0" algn="l" rtl="0" fontAlgn="auto">
                        <a:lnSpc>
                          <a:spcPts val="2100"/>
                        </a:lnSpc>
                        <a:spcBef>
                          <a:spcPts val="0"/>
                        </a:spcBef>
                        <a:spcAft>
                          <a:spcPts val="0"/>
                        </a:spcAft>
                      </a:pPr>
                      <a:endParaRPr lang="en-US" sz="2200" b="0" i="0" kern="100">
                        <a:solidFill>
                          <a:srgbClr val="000000"/>
                        </a:solidFill>
                        <a:effectLst/>
                        <a:latin typeface="Franklin Gothic Medium Cond" panose="020B0606030402020204" pitchFamily="34" charset="0"/>
                        <a:ea typeface="Times New Roman" panose="02020603050405020304" pitchFamily="18" charset="0"/>
                        <a:cs typeface="AdobeArabic-Regular" panose="02040503050201020203" pitchFamily="18" charset="-78"/>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ts val="2100"/>
                        </a:lnSpc>
                        <a:spcBef>
                          <a:spcPts val="400"/>
                        </a:spcBef>
                        <a:spcAft>
                          <a:spcPts val="0"/>
                        </a:spcAft>
                      </a:pPr>
                      <a:r>
                        <a:rPr lang="es" sz="2200" b="0" i="0" kern="100">
                          <a:ln>
                            <a:noFill/>
                          </a:ln>
                          <a:effectLst/>
                          <a:latin typeface="Franklin Gothic Medium Cond" panose="020B0606030402020204" pitchFamily="34" charset="0"/>
                        </a:rPr>
                        <a:t>Objetivo*</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670104"/>
                  </a:ext>
                </a:extLst>
              </a:tr>
              <a:tr h="408756">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1.</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Atraer miembros al servicio.</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a:effectLst/>
                          <a:latin typeface="Franklin Gothic Medium Cond" panose="020B0606030402020204" pitchFamily="34" charset="0"/>
                        </a:rPr>
                        <a:t>5</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049855"/>
                  </a:ext>
                </a:extLst>
              </a:tr>
              <a:tr h="754113">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2.</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200" b="0" i="0" kern="100" dirty="0" err="1">
                          <a:solidFill>
                            <a:srgbClr val="000000"/>
                          </a:solidFill>
                          <a:effectLst/>
                          <a:latin typeface="Franklin Gothic Medium Cond" panose="020B0606030402020204" pitchFamily="34" charset="0"/>
                          <a:ea typeface="Times New Roman" panose="02020603050405020304" pitchFamily="18" charset="0"/>
                          <a:cs typeface="ITCAvantGardePro-Md"/>
                        </a:rPr>
                        <a:t>oma</a:t>
                      </a:r>
                      <a:r>
                        <a:rPr lang="es-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 de decisiones/Delegación. Algunas ideas: toma de decisiones por consenso, y responsabilidad y autoridad con respecto a los servicios de NA.</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a:effectLst/>
                          <a:latin typeface="Franklin Gothic Medium Cond" panose="020B0606030402020204" pitchFamily="34" charset="0"/>
                        </a:rPr>
                        <a:t>4</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293924"/>
                  </a:ext>
                </a:extLst>
              </a:tr>
              <a:tr h="915968">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3.</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Comportamientos problemáticos y depredadores. Algunas ideas: políticas de protección, agresiones en las reuniones de servicio, racismo, acoso sexual, creación de un entorno seguro e inclusivo, línea divisoria entre las decisiones de carácter legal y las decisiones grupales, uso de teléfonos móviles, y presencia de niños en las reuniones.</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a:effectLst/>
                          <a:latin typeface="Franklin Gothic Medium Cond" panose="020B0606030402020204" pitchFamily="34" charset="0"/>
                        </a:rPr>
                        <a:t>7</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83459"/>
                  </a:ext>
                </a:extLst>
              </a:tr>
              <a:tr h="408756">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4.</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Unidad. Algunas ideas: mantener la unidad de NA a pesar de cuestiones políticas externas.</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a:effectLst/>
                          <a:latin typeface="Franklin Gothic Medium Cond" panose="020B0606030402020204" pitchFamily="34" charset="0"/>
                        </a:rPr>
                        <a:t>7</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0576154"/>
                  </a:ext>
                </a:extLst>
              </a:tr>
              <a:tr h="609283">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5.</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Ayudar a los adictos a encontrarnos. Algunas ideas: uso de la tecnología para conectar a los adictos con las reuniones y entre sí.</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a:effectLst/>
                          <a:latin typeface="Franklin Gothic Medium Cond" panose="020B0606030402020204" pitchFamily="34" charset="0"/>
                        </a:rPr>
                        <a:t>7</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404203"/>
                  </a:ext>
                </a:extLst>
              </a:tr>
              <a:tr h="651545">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6.</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Uso de fondos, circulación de fondos y recaudación de fondos. Algunas ideas: rifas 50/50, bloqueos en la circulación de fondos, y el anonimato en los fondos electrónicos.</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6</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8912853"/>
                  </a:ext>
                </a:extLst>
              </a:tr>
              <a:tr h="475085">
                <a:tc>
                  <a:txBody>
                    <a:bodyPr/>
                    <a:lstStyle/>
                    <a:p>
                      <a:pPr marL="0" marR="0" algn="just">
                        <a:lnSpc>
                          <a:spcPts val="2100"/>
                        </a:lnSpc>
                        <a:spcBef>
                          <a:spcPts val="400"/>
                        </a:spcBef>
                        <a:spcAft>
                          <a:spcPts val="0"/>
                        </a:spcAft>
                      </a:pPr>
                      <a:r>
                        <a:rPr lang="es" sz="2200" b="0" i="0" kern="100">
                          <a:effectLst/>
                          <a:latin typeface="Franklin Gothic Medium Cond" panose="020B0606030402020204" pitchFamily="34" charset="0"/>
                        </a:rPr>
                        <a:t>7.</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Las redes sociales. Algunas ideas: uso de las redes sociales como herramienta de RRPP.</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a:effectLst/>
                          <a:latin typeface="Franklin Gothic Medium Cond" panose="020B0606030402020204" pitchFamily="34" charset="0"/>
                        </a:rPr>
                        <a:t>1</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365598"/>
                  </a:ext>
                </a:extLst>
              </a:tr>
              <a:tr h="771998">
                <a:tc>
                  <a:txBody>
                    <a:bodyPr/>
                    <a:lstStyle/>
                    <a:p>
                      <a:pPr marL="0" marR="0" lvl="0" indent="0" algn="just" defTabSz="914400" rtl="0" eaLnBrk="1" fontAlgn="auto" latinLnBrk="0" hangingPunct="1">
                        <a:lnSpc>
                          <a:spcPts val="2100"/>
                        </a:lnSpc>
                        <a:spcBef>
                          <a:spcPts val="400"/>
                        </a:spcBef>
                        <a:spcAft>
                          <a:spcPts val="0"/>
                        </a:spcAft>
                        <a:buClrTx/>
                        <a:buSzTx/>
                        <a:buFontTx/>
                        <a:buNone/>
                        <a:tabLst/>
                        <a:defRPr/>
                      </a:pPr>
                      <a:r>
                        <a:rPr lang="es" sz="2200" b="0" i="0" kern="100">
                          <a:effectLst/>
                          <a:latin typeface="Franklin Gothic Medium Cond" panose="020B0606030402020204" pitchFamily="34" charset="0"/>
                        </a:rPr>
                        <a:t>8.</a:t>
                      </a: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p>
                      <a:pPr marL="0" marR="0" algn="just">
                        <a:lnSpc>
                          <a:spcPts val="2100"/>
                        </a:lnSpc>
                        <a:spcBef>
                          <a:spcPts val="400"/>
                        </a:spcBef>
                        <a:spcAft>
                          <a:spcPts val="0"/>
                        </a:spcAft>
                      </a:pPr>
                      <a:endParaRPr lang="en-US" sz="2200" b="0" i="0" kern="10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ts val="2100"/>
                        </a:lnSpc>
                        <a:spcBef>
                          <a:spcPts val="400"/>
                        </a:spcBef>
                        <a:spcAft>
                          <a:spcPts val="0"/>
                        </a:spcAft>
                      </a:pPr>
                      <a:r>
                        <a:rPr lang="es" sz="2200" b="0" i="0" kern="100" dirty="0">
                          <a:solidFill>
                            <a:srgbClr val="000000"/>
                          </a:solidFill>
                          <a:effectLst/>
                          <a:latin typeface="Franklin Gothic Medium Cond" panose="020B0606030402020204" pitchFamily="34" charset="0"/>
                          <a:ea typeface="Times New Roman" panose="02020603050405020304" pitchFamily="18" charset="0"/>
                          <a:cs typeface="ITCAvantGardePro-Md"/>
                        </a:rPr>
                        <a:t>Retener a los veteranos.</a:t>
                      </a:r>
                      <a:endParaRPr lang="en-U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2100"/>
                        </a:lnSpc>
                        <a:spcBef>
                          <a:spcPts val="400"/>
                        </a:spcBef>
                        <a:spcAft>
                          <a:spcPts val="0"/>
                        </a:spcAft>
                      </a:pPr>
                      <a:r>
                        <a:rPr lang="es" sz="2200" b="0" i="0" kern="100" dirty="0">
                          <a:solidFill>
                            <a:srgbClr val="000000"/>
                          </a:solidFill>
                          <a:effectLst/>
                          <a:latin typeface="Franklin Gothic Medium Cond" panose="020B0606030402020204" pitchFamily="34" charset="0"/>
                          <a:ea typeface="Times New Roman" panose="02020603050405020304" pitchFamily="18" charset="0"/>
                          <a:cs typeface="Palatino" pitchFamily="2" charset="77"/>
                        </a:rPr>
                        <a:t>7</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80541"/>
                  </a:ext>
                </a:extLst>
              </a:tr>
            </a:tbl>
          </a:graphicData>
        </a:graphic>
      </p:graphicFrame>
      <p:sp>
        <p:nvSpPr>
          <p:cNvPr id="6" name="Rounded Rectangle 5">
            <a:extLst>
              <a:ext uri="{FF2B5EF4-FFF2-40B4-BE49-F238E27FC236}">
                <a16:creationId xmlns:a16="http://schemas.microsoft.com/office/drawing/2014/main" id="{B71BB437-D1F8-54D5-FC29-B131B50E21C9}"/>
              </a:ext>
            </a:extLst>
          </p:cNvPr>
          <p:cNvSpPr/>
          <p:nvPr/>
        </p:nvSpPr>
        <p:spPr>
          <a:xfrm>
            <a:off x="8843058" y="6238754"/>
            <a:ext cx="3337368" cy="57834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7" name="TextBox 6">
            <a:extLst>
              <a:ext uri="{FF2B5EF4-FFF2-40B4-BE49-F238E27FC236}">
                <a16:creationId xmlns:a16="http://schemas.microsoft.com/office/drawing/2014/main" id="{51AA63E5-24B1-412F-AE7A-A7372C4C673F}"/>
              </a:ext>
            </a:extLst>
          </p:cNvPr>
          <p:cNvSpPr txBox="1"/>
          <p:nvPr/>
        </p:nvSpPr>
        <p:spPr>
          <a:xfrm>
            <a:off x="8935656" y="6224724"/>
            <a:ext cx="3256344" cy="523220"/>
          </a:xfrm>
          <a:prstGeom prst="rect">
            <a:avLst/>
          </a:prstGeom>
          <a:noFill/>
        </p:spPr>
        <p:txBody>
          <a:bodyPr wrap="square" rtlCol="0">
            <a:spAutoFit/>
          </a:bodyPr>
          <a:lstStyle/>
          <a:p>
            <a:pPr algn="ctr">
              <a:spcBef>
                <a:spcPts val="1200"/>
              </a:spcBef>
              <a:spcAft>
                <a:spcPts val="1200"/>
              </a:spcAft>
            </a:pPr>
            <a:r>
              <a:rPr lang="es" sz="2800" dirty="0">
                <a:solidFill>
                  <a:schemeClr val="accent2">
                    <a:lumMod val="75000"/>
                  </a:schemeClr>
                </a:solidFill>
                <a:latin typeface="Bahnschrift Condensed" panose="020B0502040204020203" pitchFamily="34" charset="0"/>
              </a:rPr>
              <a:t>Pausa para la discusión</a:t>
            </a:r>
          </a:p>
        </p:txBody>
      </p:sp>
    </p:spTree>
    <p:extLst>
      <p:ext uri="{BB962C8B-B14F-4D97-AF65-F5344CB8AC3E}">
        <p14:creationId xmlns:p14="http://schemas.microsoft.com/office/powerpoint/2010/main" val="232339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F718D5-3F22-524E-D650-0310D2DDAB60}"/>
              </a:ext>
            </a:extLst>
          </p:cNvPr>
          <p:cNvSpPr>
            <a:spLocks noGrp="1"/>
          </p:cNvSpPr>
          <p:nvPr>
            <p:ph type="ctrTitle"/>
          </p:nvPr>
        </p:nvSpPr>
        <p:spPr/>
        <p:txBody>
          <a:bodyPr/>
          <a:lstStyle/>
          <a:p>
            <a:pPr>
              <a:spcBef>
                <a:spcPts val="1800"/>
              </a:spcBef>
            </a:pPr>
            <a:r>
              <a:rPr lang="es" sz="5000" dirty="0"/>
              <a:t>Como recordatorio, las respuestas de los miembros, las regiones y las zonas se recopilarán hasta el 1 de abril de 2026. </a:t>
            </a:r>
            <a:br>
              <a:rPr lang="en-US" sz="5000" dirty="0"/>
            </a:br>
            <a:br>
              <a:rPr lang="en-US" sz="5000" dirty="0"/>
            </a:br>
            <a:r>
              <a:rPr lang="es" sz="5000" dirty="0"/>
              <a:t>Pueden acceder a la encuesta en na.org/survey o en la </a:t>
            </a:r>
            <a:br>
              <a:rPr lang="en-US" sz="5000" dirty="0"/>
            </a:br>
            <a:r>
              <a:rPr lang="es" sz="5000" dirty="0"/>
              <a:t>aplicación NA Meeting Search.</a:t>
            </a:r>
          </a:p>
        </p:txBody>
      </p:sp>
      <p:pic>
        <p:nvPicPr>
          <p:cNvPr id="14" name="Picture 13" descr="A red telephone with a rotary dial&#10;&#10;Description automatically generated">
            <a:extLst>
              <a:ext uri="{FF2B5EF4-FFF2-40B4-BE49-F238E27FC236}">
                <a16:creationId xmlns:a16="http://schemas.microsoft.com/office/drawing/2014/main" id="{C9FBDE06-8D7F-6B61-D2E2-4C333E5574A3}"/>
              </a:ext>
            </a:extLst>
          </p:cNvPr>
          <p:cNvPicPr>
            <a:picLocks noChangeAspect="1"/>
          </p:cNvPicPr>
          <p:nvPr/>
        </p:nvPicPr>
        <p:blipFill>
          <a:blip r:embed="rId3"/>
          <a:stretch>
            <a:fillRect/>
          </a:stretch>
        </p:blipFill>
        <p:spPr>
          <a:xfrm>
            <a:off x="10096257" y="5438794"/>
            <a:ext cx="1968869" cy="1190220"/>
          </a:xfrm>
          <a:prstGeom prst="rect">
            <a:avLst/>
          </a:prstGeom>
        </p:spPr>
      </p:pic>
    </p:spTree>
    <p:extLst>
      <p:ext uri="{BB962C8B-B14F-4D97-AF65-F5344CB8AC3E}">
        <p14:creationId xmlns:p14="http://schemas.microsoft.com/office/powerpoint/2010/main" val="171063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F16737"/>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277820"/>
          </a:xfrm>
          <a:prstGeom prst="rect">
            <a:avLst/>
          </a:prstGeom>
        </p:spPr>
        <p:txBody>
          <a:bodyPr wrap="square">
            <a:spAutoFit/>
          </a:bodyPr>
          <a:lstStyle/>
          <a:p>
            <a:pPr marL="308681" lvl="0" indent="-308681" defTabSz="457200">
              <a:spcBef>
                <a:spcPts val="600"/>
              </a:spcBef>
              <a:buClrTx/>
              <a:buSzPct val="75000"/>
              <a:buFontTx/>
              <a:buChar char="•"/>
              <a:defRPr sz="1800"/>
            </a:pPr>
            <a:r>
              <a:rPr lang="es" sz="3200" b="1" kern="1200" dirty="0">
                <a:solidFill>
                  <a:schemeClr val="bg1"/>
                </a:solidFill>
                <a:latin typeface="Century Gothic" panose="020B0502020202020204" pitchFamily="34" charset="0"/>
                <a:ea typeface="Cambria" charset="0"/>
                <a:cs typeface="Cambria" charset="0"/>
                <a:sym typeface="PopplLaudatio-Regular"/>
              </a:rPr>
              <a:t>Otras cinco presentaciones </a:t>
            </a:r>
            <a:r>
              <a:rPr lang="es" sz="3200" b="1" dirty="0">
                <a:solidFill>
                  <a:schemeClr val="bg1"/>
                </a:solidFill>
                <a:latin typeface="Century Gothic" panose="020B0502020202020204" pitchFamily="34" charset="0"/>
                <a:ea typeface="Cambria" charset="0"/>
                <a:cs typeface="Cambria" charset="0"/>
                <a:sym typeface="PopplLaudatio-Regular"/>
              </a:rPr>
              <a:t>de PowerPoint estan </a:t>
            </a:r>
            <a:r>
              <a:rPr lang="es" sz="3200" b="1" kern="1200" dirty="0">
                <a:solidFill>
                  <a:schemeClr val="bg1"/>
                </a:solidFill>
                <a:latin typeface="Century Gothic" panose="020B0502020202020204" pitchFamily="34" charset="0"/>
                <a:ea typeface="Cambria" charset="0"/>
                <a:cs typeface="Cambria" charset="0"/>
                <a:sym typeface="PopplLaudatio-Regular"/>
              </a:rPr>
              <a:t>disponibles en línea</a:t>
            </a:r>
          </a:p>
          <a:p>
            <a:pPr marL="308681" lvl="0" indent="-308681" defTabSz="457200">
              <a:spcBef>
                <a:spcPts val="600"/>
              </a:spcBef>
              <a:buClrTx/>
              <a:buSzPct val="75000"/>
              <a:buFontTx/>
              <a:buChar char="•"/>
              <a:defRPr sz="1800"/>
            </a:pPr>
            <a:r>
              <a:rPr lang="es" sz="3200" b="1" dirty="0">
                <a:solidFill>
                  <a:schemeClr val="bg1"/>
                </a:solidFill>
                <a:latin typeface="Century Gothic" panose="020B0502020202020204" pitchFamily="34" charset="0"/>
                <a:ea typeface="Cambria" charset="0"/>
                <a:cs typeface="Cambria" charset="0"/>
                <a:sym typeface="PopplLaudatio-Regular"/>
              </a:rPr>
              <a:t>Encuesta </a:t>
            </a:r>
            <a:endParaRPr lang="en-US" sz="3200" b="1" kern="1200" dirty="0">
              <a:solidFill>
                <a:schemeClr val="bg1"/>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s" sz="3200" b="1" i="1" kern="1200" dirty="0">
                <a:solidFill>
                  <a:schemeClr val="bg1"/>
                </a:solidFill>
                <a:latin typeface="Century Gothic" panose="020B0502020202020204" pitchFamily="34" charset="0"/>
                <a:ea typeface="Cambria" charset="0"/>
                <a:cs typeface="Cambria" charset="0"/>
                <a:sym typeface="PopplLaudatio-Regular"/>
              </a:rPr>
              <a:t>IAC esta </a:t>
            </a:r>
            <a:r>
              <a:rPr lang="es" sz="3200" b="1" kern="1200" dirty="0">
                <a:solidFill>
                  <a:schemeClr val="bg1"/>
                </a:solidFill>
                <a:latin typeface="Century Gothic" panose="020B0502020202020204" pitchFamily="34" charset="0"/>
                <a:ea typeface="Cambria" charset="0"/>
                <a:cs typeface="Cambria" charset="0"/>
                <a:sym typeface="PopplLaudatio-Regular"/>
              </a:rPr>
              <a:t>disponible para descargar</a:t>
            </a:r>
          </a:p>
          <a:p>
            <a:pPr marL="457200" lvl="1" defTabSz="457200">
              <a:spcBef>
                <a:spcPts val="600"/>
              </a:spcBef>
              <a:buClrTx/>
              <a:buSzPct val="75000"/>
              <a:defRPr sz="1800"/>
            </a:pPr>
            <a:endParaRPr lang="en-US" sz="3200" b="1" u="sng"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F16737"/>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na.org/conferencia</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356147" y="4278741"/>
            <a:ext cx="3455187" cy="1828801"/>
          </a:xfrm>
        </p:spPr>
        <p:txBody>
          <a:bodyPr>
            <a:normAutofit/>
          </a:bodyPr>
          <a:lstStyle/>
          <a:p>
            <a:pPr algn="ctr"/>
            <a:r>
              <a:rPr lang="es" sz="3200" i="1" dirty="0">
                <a:solidFill>
                  <a:srgbClr val="9DBCAC"/>
                </a:solidFill>
              </a:rPr>
              <a:t>IAC </a:t>
            </a:r>
            <a:r>
              <a:rPr lang="es" sz="3200" dirty="0">
                <a:solidFill>
                  <a:srgbClr val="9DBCAC"/>
                </a:solidFill>
              </a:rPr>
              <a:t>2026 </a:t>
            </a:r>
            <a:br>
              <a:rPr lang="en-US" sz="3200" dirty="0">
                <a:solidFill>
                  <a:srgbClr val="9DBCAC"/>
                </a:solidFill>
              </a:rPr>
            </a:br>
            <a:r>
              <a:rPr lang="es" sz="3200" dirty="0">
                <a:solidFill>
                  <a:srgbClr val="9DBCAC"/>
                </a:solidFill>
              </a:rPr>
              <a:t>Presentaciones de PowerPoint</a:t>
            </a:r>
          </a:p>
        </p:txBody>
      </p:sp>
      <p:sp>
        <p:nvSpPr>
          <p:cNvPr id="5" name="Subtitle 2">
            <a:extLst>
              <a:ext uri="{FF2B5EF4-FFF2-40B4-BE49-F238E27FC236}">
                <a16:creationId xmlns:a16="http://schemas.microsoft.com/office/drawing/2014/main" id="{06866983-CB3C-FDCD-B481-F7125730316B}"/>
              </a:ext>
            </a:extLst>
          </p:cNvPr>
          <p:cNvSpPr txBox="1">
            <a:spLocks/>
          </p:cNvSpPr>
          <p:nvPr/>
        </p:nvSpPr>
        <p:spPr>
          <a:xfrm>
            <a:off x="3064950" y="63163"/>
            <a:ext cx="8643832"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400" dirty="0">
                <a:solidFill>
                  <a:srgbClr val="F16737"/>
                </a:solidFill>
              </a:rPr>
              <a:t>Estas presentaciones de PowerPoint solo cubren los puntos principales del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Animamos a todos los miembros a leer 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Visiten </a:t>
            </a:r>
            <a:r>
              <a:rPr lang="es" sz="4400" dirty="0">
                <a:solidFill>
                  <a:srgbClr val="00B0F0"/>
                </a:solidFill>
              </a:rPr>
              <a:t>na.org/conference </a:t>
            </a:r>
            <a:r>
              <a:rPr lang="es" sz="4400" dirty="0">
                <a:solidFill>
                  <a:srgbClr val="F16737"/>
                </a:solidFill>
              </a:rPr>
              <a:t>para consultar el </a:t>
            </a:r>
            <a:br>
              <a:rPr lang="en-US" sz="4400" u="sng" dirty="0">
                <a:solidFill>
                  <a:schemeClr val="accent2"/>
                </a:solidFill>
              </a:rPr>
            </a:br>
            <a:r>
              <a:rPr lang="es" sz="4400" i="1" dirty="0">
                <a:solidFill>
                  <a:srgbClr val="F16737"/>
                </a:solidFill>
              </a:rPr>
              <a:t>IAC </a:t>
            </a:r>
            <a:r>
              <a:rPr lang="es" sz="4400" dirty="0">
                <a:solidFill>
                  <a:srgbClr val="F16737"/>
                </a:solidFill>
              </a:rPr>
              <a:t>completo de 2026.</a:t>
            </a:r>
            <a:endParaRPr lang="en-US" sz="4400" dirty="0">
              <a:solidFill>
                <a:srgbClr val="F16737"/>
              </a:solidFill>
            </a:endParaRPr>
          </a:p>
          <a:p>
            <a:pPr marL="742950" indent="-742950">
              <a:buFont typeface="Arial" panose="020B0604020202020204" pitchFamily="34" charset="0"/>
              <a:buAutoNum type="arabicPeriod"/>
            </a:pPr>
            <a:endParaRPr lang="en-US" sz="4400" dirty="0"/>
          </a:p>
        </p:txBody>
      </p:sp>
      <p:pic>
        <p:nvPicPr>
          <p:cNvPr id="6" name="Picture 5">
            <a:extLst>
              <a:ext uri="{FF2B5EF4-FFF2-40B4-BE49-F238E27FC236}">
                <a16:creationId xmlns:a16="http://schemas.microsoft.com/office/drawing/2014/main" id="{2FD68888-9D27-08CB-70A5-AC186D80F82F}"/>
              </a:ext>
            </a:extLst>
          </p:cNvPr>
          <p:cNvPicPr>
            <a:picLocks noChangeAspect="1"/>
          </p:cNvPicPr>
          <p:nvPr/>
        </p:nvPicPr>
        <p:blipFill rotWithShape="1">
          <a:blip r:embed="rId3"/>
          <a:srcRect b="21493"/>
          <a:stretch/>
        </p:blipFill>
        <p:spPr>
          <a:xfrm>
            <a:off x="10536765" y="4651036"/>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510755" y="0"/>
            <a:ext cx="10515600" cy="999936"/>
          </a:xfrm>
        </p:spPr>
        <p:txBody>
          <a:bodyPr/>
          <a:lstStyle/>
          <a:p>
            <a:r>
              <a:rPr lang="es" sz="4800" dirty="0"/>
              <a:t>Encuesta sobre literatura, material de servicio y temas de debate</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1248937" y="1521825"/>
            <a:ext cx="10765264" cy="2265947"/>
          </a:xfrm>
        </p:spPr>
        <p:txBody>
          <a:bodyPr/>
          <a:lstStyle/>
          <a:p>
            <a:r>
              <a:rPr lang="es-ES" dirty="0"/>
              <a:t>Desde 2016, la conferencia usa una encuesta en el Informe de la Agenda de la Conferencia (IAC) para ayudar a los participantes a establecer las prioridades con respecto a la literatura de recuperación, el material de servicio y los temas de debate (TD) </a:t>
            </a:r>
            <a:r>
              <a:rPr lang="es" dirty="0"/>
              <a:t>para el ciclo.</a:t>
            </a:r>
          </a:p>
        </p:txBody>
      </p:sp>
      <p:cxnSp>
        <p:nvCxnSpPr>
          <p:cNvPr id="6" name="Straight Connector 5">
            <a:extLst>
              <a:ext uri="{FF2B5EF4-FFF2-40B4-BE49-F238E27FC236}">
                <a16:creationId xmlns:a16="http://schemas.microsoft.com/office/drawing/2014/main" id="{5F4B28A4-CC9D-A16F-1767-7619D98D14E5}"/>
              </a:ext>
            </a:extLst>
          </p:cNvPr>
          <p:cNvCxnSpPr>
            <a:cxnSpLocks/>
          </p:cNvCxnSpPr>
          <p:nvPr/>
        </p:nvCxnSpPr>
        <p:spPr>
          <a:xfrm>
            <a:off x="464895" y="1427132"/>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0453395B-38A7-395A-4853-7A39D8C39993}"/>
              </a:ext>
            </a:extLst>
          </p:cNvPr>
          <p:cNvSpPr txBox="1">
            <a:spLocks/>
          </p:cNvSpPr>
          <p:nvPr/>
        </p:nvSpPr>
        <p:spPr>
          <a:xfrm>
            <a:off x="3292397" y="3660926"/>
            <a:ext cx="8899603" cy="31970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572528"/>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 dirty="0"/>
              <a:t>La CSM intermedia de 2025 aprobó la Moción 5: </a:t>
            </a:r>
            <a:br>
              <a:rPr lang="en-US" dirty="0"/>
            </a:br>
            <a:r>
              <a:rPr lang="es-ES" dirty="0"/>
              <a:t>En lugar de presentar mociones de planes de proyecto para elaborar materiales de servicio, literatura de recuperación o temas de debate específicos para el Informe de Agenda de la Conferencia (IAC) de 2026, los participantes de la conferencia presentarán esas ideas para su posible inclusión en la Encuesta del IAC 2026.</a:t>
            </a:r>
            <a:endParaRPr lang="es" dirty="0"/>
          </a:p>
        </p:txBody>
      </p:sp>
    </p:spTree>
    <p:extLst>
      <p:ext uri="{BB962C8B-B14F-4D97-AF65-F5344CB8AC3E}">
        <p14:creationId xmlns:p14="http://schemas.microsoft.com/office/powerpoint/2010/main" val="374186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a:extLst>
              <a:ext uri="{FF2B5EF4-FFF2-40B4-BE49-F238E27FC236}">
                <a16:creationId xmlns:a16="http://schemas.microsoft.com/office/drawing/2014/main" id="{2C9C7892-87F2-8B3B-35AB-85FB271069AF}"/>
              </a:ext>
            </a:extLst>
          </p:cNvPr>
          <p:cNvSpPr/>
          <p:nvPr/>
        </p:nvSpPr>
        <p:spPr>
          <a:xfrm>
            <a:off x="127000" y="0"/>
            <a:ext cx="4292600" cy="2997200"/>
          </a:xfrm>
          <a:prstGeom prst="irregularSeal1">
            <a:avLst/>
          </a:prstGeom>
          <a:solidFill>
            <a:srgbClr val="DB21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859FA2-990B-386B-2388-1AF2BF42F38A}"/>
              </a:ext>
            </a:extLst>
          </p:cNvPr>
          <p:cNvSpPr txBox="1"/>
          <p:nvPr/>
        </p:nvSpPr>
        <p:spPr>
          <a:xfrm>
            <a:off x="565150" y="836880"/>
            <a:ext cx="3416300" cy="1323439"/>
          </a:xfrm>
          <a:prstGeom prst="rect">
            <a:avLst/>
          </a:prstGeom>
          <a:noFill/>
        </p:spPr>
        <p:txBody>
          <a:bodyPr wrap="square" rtlCol="0">
            <a:spAutoFit/>
          </a:bodyPr>
          <a:lstStyle/>
          <a:p>
            <a:pPr algn="ctr"/>
            <a:r>
              <a:rPr lang="es" sz="4000" b="1" dirty="0">
                <a:solidFill>
                  <a:schemeClr val="bg1"/>
                </a:solidFill>
              </a:rPr>
              <a:t>¡PRIMERA  VEZ !</a:t>
            </a:r>
          </a:p>
        </p:txBody>
      </p:sp>
      <p:sp>
        <p:nvSpPr>
          <p:cNvPr id="4" name="Text Placeholder 2">
            <a:extLst>
              <a:ext uri="{FF2B5EF4-FFF2-40B4-BE49-F238E27FC236}">
                <a16:creationId xmlns:a16="http://schemas.microsoft.com/office/drawing/2014/main" id="{917B79C0-E5B4-5BD7-8DF5-98557AFBAF1A}"/>
              </a:ext>
            </a:extLst>
          </p:cNvPr>
          <p:cNvSpPr txBox="1">
            <a:spLocks/>
          </p:cNvSpPr>
          <p:nvPr/>
        </p:nvSpPr>
        <p:spPr>
          <a:xfrm>
            <a:off x="4419600" y="139700"/>
            <a:ext cx="7556500" cy="3848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4400" dirty="0">
                <a:solidFill>
                  <a:srgbClr val="572528"/>
                </a:solidFill>
              </a:rPr>
              <a:t>Cualquier miembro pudo enviar ideas para su inclusión en la encuesta a través de un formulario en línea en lugar de hacerlo por correo </a:t>
            </a:r>
            <a:r>
              <a:rPr lang="es" sz="5000" dirty="0">
                <a:solidFill>
                  <a:srgbClr val="572528"/>
                </a:solidFill>
              </a:rPr>
              <a:t>electrónico.</a:t>
            </a:r>
          </a:p>
          <a:p>
            <a:pPr marL="0" indent="0">
              <a:buNone/>
            </a:pPr>
            <a:endParaRPr lang="en-US" sz="5000" dirty="0">
              <a:solidFill>
                <a:srgbClr val="572528"/>
              </a:solidFill>
            </a:endParaRPr>
          </a:p>
        </p:txBody>
      </p:sp>
      <p:sp>
        <p:nvSpPr>
          <p:cNvPr id="5" name="Text Placeholder 2">
            <a:extLst>
              <a:ext uri="{FF2B5EF4-FFF2-40B4-BE49-F238E27FC236}">
                <a16:creationId xmlns:a16="http://schemas.microsoft.com/office/drawing/2014/main" id="{28FB34EC-E685-5524-538C-DB86FC68DF0D}"/>
              </a:ext>
            </a:extLst>
          </p:cNvPr>
          <p:cNvSpPr txBox="1">
            <a:spLocks/>
          </p:cNvSpPr>
          <p:nvPr/>
        </p:nvSpPr>
        <p:spPr>
          <a:xfrm>
            <a:off x="1155700" y="3942021"/>
            <a:ext cx="11383926" cy="2819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4400" dirty="0">
                <a:solidFill>
                  <a:srgbClr val="572528"/>
                </a:solidFill>
              </a:rPr>
              <a:t>Recibimos más de 500 ideas </a:t>
            </a:r>
          </a:p>
          <a:p>
            <a:r>
              <a:rPr lang="es" sz="4400" dirty="0">
                <a:solidFill>
                  <a:srgbClr val="572528"/>
                </a:solidFill>
              </a:rPr>
              <a:t>Se combinaron ideas similares</a:t>
            </a:r>
          </a:p>
          <a:p>
            <a:r>
              <a:rPr lang="es" sz="4400" dirty="0">
                <a:solidFill>
                  <a:srgbClr val="572528"/>
                </a:solidFill>
              </a:rPr>
              <a:t>Los</a:t>
            </a:r>
            <a:r>
              <a:rPr lang="es-ES" sz="4400" dirty="0">
                <a:solidFill>
                  <a:srgbClr val="572528"/>
                </a:solidFill>
              </a:rPr>
              <a:t> participantes de la conferencia efectuaron dos rondas de priorización</a:t>
            </a:r>
            <a:endParaRPr lang="es" sz="4400" dirty="0">
              <a:solidFill>
                <a:srgbClr val="572528"/>
              </a:solidFill>
            </a:endParaRPr>
          </a:p>
        </p:txBody>
      </p:sp>
    </p:spTree>
    <p:extLst>
      <p:ext uri="{BB962C8B-B14F-4D97-AF65-F5344CB8AC3E}">
        <p14:creationId xmlns:p14="http://schemas.microsoft.com/office/powerpoint/2010/main" val="377139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17B79C0-E5B4-5BD7-8DF5-98557AFBAF1A}"/>
              </a:ext>
            </a:extLst>
          </p:cNvPr>
          <p:cNvSpPr txBox="1">
            <a:spLocks/>
          </p:cNvSpPr>
          <p:nvPr/>
        </p:nvSpPr>
        <p:spPr>
          <a:xfrm>
            <a:off x="0" y="902970"/>
            <a:ext cx="12192000" cy="2578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 sz="3200" dirty="0">
                <a:solidFill>
                  <a:srgbClr val="DB212E"/>
                </a:solidFill>
              </a:rPr>
              <a:t>Trabajo constante de los SMNA: producción, informes, traducciones, expedición, envío de literatura a los miembros y comunidades que la necesitan, reuniones web de relaciones públicas y mucho más.</a:t>
            </a:r>
          </a:p>
        </p:txBody>
      </p:sp>
      <p:sp>
        <p:nvSpPr>
          <p:cNvPr id="6" name="Text Placeholder 2">
            <a:extLst>
              <a:ext uri="{FF2B5EF4-FFF2-40B4-BE49-F238E27FC236}">
                <a16:creationId xmlns:a16="http://schemas.microsoft.com/office/drawing/2014/main" id="{BCE7C373-6086-7013-3B43-F2A6CA970A29}"/>
              </a:ext>
            </a:extLst>
          </p:cNvPr>
          <p:cNvSpPr txBox="1">
            <a:spLocks/>
          </p:cNvSpPr>
          <p:nvPr/>
        </p:nvSpPr>
        <p:spPr>
          <a:xfrm>
            <a:off x="139700" y="3392171"/>
            <a:ext cx="11722100" cy="698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 sz="4000" dirty="0">
                <a:solidFill>
                  <a:srgbClr val="DB212E"/>
                </a:solidFill>
              </a:rPr>
              <a:t>Proyectos aprobados por la CSM</a:t>
            </a:r>
          </a:p>
        </p:txBody>
      </p:sp>
      <p:sp>
        <p:nvSpPr>
          <p:cNvPr id="8" name="Plus 7">
            <a:extLst>
              <a:ext uri="{FF2B5EF4-FFF2-40B4-BE49-F238E27FC236}">
                <a16:creationId xmlns:a16="http://schemas.microsoft.com/office/drawing/2014/main" id="{821ACA21-1B96-B345-EF33-5474164B9C2A}"/>
              </a:ext>
            </a:extLst>
          </p:cNvPr>
          <p:cNvSpPr/>
          <p:nvPr/>
        </p:nvSpPr>
        <p:spPr>
          <a:xfrm>
            <a:off x="5449771" y="2577678"/>
            <a:ext cx="1101957" cy="927843"/>
          </a:xfrm>
          <a:prstGeom prst="mathPlus">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D06324EE-1C1C-7A61-6E7C-C7970D3D739E}"/>
              </a:ext>
            </a:extLst>
          </p:cNvPr>
          <p:cNvSpPr txBox="1">
            <a:spLocks/>
          </p:cNvSpPr>
          <p:nvPr/>
        </p:nvSpPr>
        <p:spPr>
          <a:xfrm>
            <a:off x="1497420" y="4295563"/>
            <a:ext cx="10814695" cy="29471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3400" b="0" u="sng" dirty="0">
                <a:solidFill>
                  <a:srgbClr val="572528"/>
                </a:solidFill>
              </a:rPr>
              <a:t>3 de febrero de 2026: </a:t>
            </a:r>
            <a:r>
              <a:rPr lang="es" sz="3400" b="0" dirty="0">
                <a:solidFill>
                  <a:srgbClr val="572528"/>
                </a:solidFill>
              </a:rPr>
              <a:t>El VAC contiene planes generales del proyecto sin un  enfoque específico</a:t>
            </a:r>
          </a:p>
          <a:p>
            <a:pPr marL="0" indent="0">
              <a:buNone/>
            </a:pPr>
            <a:r>
              <a:rPr lang="es" sz="3400" b="0" dirty="0">
                <a:solidFill>
                  <a:srgbClr val="572528"/>
                </a:solidFill>
              </a:rPr>
              <a:t>La encuesta del IAC ayuda a</a:t>
            </a:r>
            <a:r>
              <a:rPr lang="es" sz="3400" b="0" i="1" dirty="0">
                <a:solidFill>
                  <a:srgbClr val="572528"/>
                </a:solidFill>
              </a:rPr>
              <a:t> </a:t>
            </a:r>
            <a:r>
              <a:rPr lang="es" sz="3400" b="0" dirty="0">
                <a:solidFill>
                  <a:srgbClr val="572528"/>
                </a:solidFill>
              </a:rPr>
              <a:t>orientar las decisiones de la conferencia sobre el enfoque de estos proyectos.</a:t>
            </a:r>
          </a:p>
        </p:txBody>
      </p:sp>
      <p:sp>
        <p:nvSpPr>
          <p:cNvPr id="2" name="Title 1">
            <a:extLst>
              <a:ext uri="{FF2B5EF4-FFF2-40B4-BE49-F238E27FC236}">
                <a16:creationId xmlns:a16="http://schemas.microsoft.com/office/drawing/2014/main" id="{20C401D6-B695-48B1-3ADC-591BF6462124}"/>
              </a:ext>
            </a:extLst>
          </p:cNvPr>
          <p:cNvSpPr txBox="1">
            <a:spLocks/>
          </p:cNvSpPr>
          <p:nvPr/>
        </p:nvSpPr>
        <p:spPr>
          <a:xfrm>
            <a:off x="0" y="91441"/>
            <a:ext cx="12312115" cy="787078"/>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s" sz="3600" dirty="0">
                <a:solidFill>
                  <a:srgbClr val="572528"/>
                </a:solidFill>
              </a:rPr>
              <a:t>¿Qué pasa con los resultados de la encuesta del IAC?</a:t>
            </a:r>
          </a:p>
        </p:txBody>
      </p:sp>
    </p:spTree>
    <p:extLst>
      <p:ext uri="{BB962C8B-B14F-4D97-AF65-F5344CB8AC3E}">
        <p14:creationId xmlns:p14="http://schemas.microsoft.com/office/powerpoint/2010/main" val="384517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a:extLst>
              <a:ext uri="{FF2B5EF4-FFF2-40B4-BE49-F238E27FC236}">
                <a16:creationId xmlns:a16="http://schemas.microsoft.com/office/drawing/2014/main" id="{88850CB0-1606-5955-C99C-A3E5BEFF5A11}"/>
              </a:ext>
            </a:extLst>
          </p:cNvPr>
          <p:cNvSpPr/>
          <p:nvPr/>
        </p:nvSpPr>
        <p:spPr>
          <a:xfrm>
            <a:off x="6096000" y="260351"/>
            <a:ext cx="4000500" cy="2438400"/>
          </a:xfrm>
          <a:prstGeom prst="wedgeRectCallout">
            <a:avLst/>
          </a:prstGeom>
          <a:solidFill>
            <a:schemeClr val="bg1"/>
          </a:solidFill>
          <a:ln w="3175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a:extLst>
              <a:ext uri="{FF2B5EF4-FFF2-40B4-BE49-F238E27FC236}">
                <a16:creationId xmlns:a16="http://schemas.microsoft.com/office/drawing/2014/main" id="{7A2BE27A-8ECB-63F0-24D3-08B9BF8C77EC}"/>
              </a:ext>
            </a:extLst>
          </p:cNvPr>
          <p:cNvSpPr/>
          <p:nvPr/>
        </p:nvSpPr>
        <p:spPr>
          <a:xfrm flipH="1">
            <a:off x="391042" y="419100"/>
            <a:ext cx="4191000" cy="2070100"/>
          </a:xfrm>
          <a:prstGeom prst="wedgeRectCallout">
            <a:avLst/>
          </a:prstGeom>
          <a:solidFill>
            <a:schemeClr val="bg1"/>
          </a:solidFill>
          <a:ln w="3175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165B3CC7-6FF3-F016-10B6-60751818AE94}"/>
              </a:ext>
            </a:extLst>
          </p:cNvPr>
          <p:cNvSpPr txBox="1">
            <a:spLocks/>
          </p:cNvSpPr>
          <p:nvPr/>
        </p:nvSpPr>
        <p:spPr>
          <a:xfrm>
            <a:off x="533400" y="571501"/>
            <a:ext cx="4254500" cy="181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4000" dirty="0">
                <a:solidFill>
                  <a:srgbClr val="572528"/>
                </a:solidFill>
              </a:rPr>
              <a:t>¿Cómo podemos hacerlo mejor</a:t>
            </a:r>
            <a:r>
              <a:rPr lang="es" sz="4600" dirty="0">
                <a:solidFill>
                  <a:srgbClr val="572528"/>
                </a:solidFill>
              </a:rPr>
              <a:t>?</a:t>
            </a:r>
          </a:p>
        </p:txBody>
      </p:sp>
      <p:sp>
        <p:nvSpPr>
          <p:cNvPr id="5" name="Text Placeholder 2">
            <a:extLst>
              <a:ext uri="{FF2B5EF4-FFF2-40B4-BE49-F238E27FC236}">
                <a16:creationId xmlns:a16="http://schemas.microsoft.com/office/drawing/2014/main" id="{2B855F39-F8BC-D897-9A17-FE835897681C}"/>
              </a:ext>
            </a:extLst>
          </p:cNvPr>
          <p:cNvSpPr txBox="1">
            <a:spLocks/>
          </p:cNvSpPr>
          <p:nvPr/>
        </p:nvSpPr>
        <p:spPr>
          <a:xfrm>
            <a:off x="6124574" y="501649"/>
            <a:ext cx="4105275" cy="1816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 sz="4000" dirty="0">
                <a:solidFill>
                  <a:srgbClr val="572528"/>
                </a:solidFill>
              </a:rPr>
              <a:t>No lo sé. </a:t>
            </a:r>
            <a:br>
              <a:rPr lang="es" sz="4000" dirty="0">
                <a:solidFill>
                  <a:srgbClr val="572528"/>
                </a:solidFill>
              </a:rPr>
            </a:br>
            <a:r>
              <a:rPr lang="es" sz="4000" dirty="0">
                <a:solidFill>
                  <a:srgbClr val="572528"/>
                </a:solidFill>
              </a:rPr>
              <a:t>Pero lo averiguaremos.</a:t>
            </a:r>
          </a:p>
        </p:txBody>
      </p:sp>
      <p:pic>
        <p:nvPicPr>
          <p:cNvPr id="6" name="Picture 5" descr="A person and person holding a phone and a cup&#10;&#10;Description automatically generated">
            <a:extLst>
              <a:ext uri="{FF2B5EF4-FFF2-40B4-BE49-F238E27FC236}">
                <a16:creationId xmlns:a16="http://schemas.microsoft.com/office/drawing/2014/main" id="{78DA2395-5FC2-0BC0-7983-066132170335}"/>
              </a:ext>
            </a:extLst>
          </p:cNvPr>
          <p:cNvPicPr>
            <a:picLocks noChangeAspect="1"/>
          </p:cNvPicPr>
          <p:nvPr/>
        </p:nvPicPr>
        <p:blipFill>
          <a:blip r:embed="rId3"/>
          <a:stretch>
            <a:fillRect/>
          </a:stretch>
        </p:blipFill>
        <p:spPr>
          <a:xfrm>
            <a:off x="1949450" y="2489200"/>
            <a:ext cx="7658100" cy="4368800"/>
          </a:xfrm>
          <a:prstGeom prst="rect">
            <a:avLst/>
          </a:prstGeom>
        </p:spPr>
      </p:pic>
      <p:sp>
        <p:nvSpPr>
          <p:cNvPr id="7" name="TextBox 6">
            <a:extLst>
              <a:ext uri="{FF2B5EF4-FFF2-40B4-BE49-F238E27FC236}">
                <a16:creationId xmlns:a16="http://schemas.microsoft.com/office/drawing/2014/main" id="{D208BB80-D760-C429-87A9-7DBE3E8088EA}"/>
              </a:ext>
            </a:extLst>
          </p:cNvPr>
          <p:cNvSpPr txBox="1"/>
          <p:nvPr/>
        </p:nvSpPr>
        <p:spPr>
          <a:xfrm>
            <a:off x="-76121" y="4616450"/>
            <a:ext cx="2160449" cy="1374735"/>
          </a:xfrm>
          <a:prstGeom prst="rect">
            <a:avLst/>
          </a:prstGeom>
          <a:noFill/>
        </p:spPr>
        <p:txBody>
          <a:bodyPr wrap="square" rtlCol="0">
            <a:spAutoFit/>
          </a:bodyPr>
          <a:lstStyle/>
          <a:p>
            <a:pPr algn="ctr">
              <a:lnSpc>
                <a:spcPts val="5000"/>
              </a:lnSpc>
              <a:spcBef>
                <a:spcPts val="1200"/>
              </a:spcBef>
              <a:spcAft>
                <a:spcPts val="1200"/>
              </a:spcAft>
            </a:pPr>
            <a:r>
              <a:rPr lang="es" sz="5000" b="1" dirty="0">
                <a:solidFill>
                  <a:srgbClr val="DB212E"/>
                </a:solidFill>
                <a:latin typeface="Bahnschrift Condensed" panose="020B0502040204020203" pitchFamily="34" charset="0"/>
              </a:rPr>
              <a:t>Encuesta del IAC</a:t>
            </a:r>
          </a:p>
        </p:txBody>
      </p:sp>
      <p:sp>
        <p:nvSpPr>
          <p:cNvPr id="8" name="TextBox 7">
            <a:extLst>
              <a:ext uri="{FF2B5EF4-FFF2-40B4-BE49-F238E27FC236}">
                <a16:creationId xmlns:a16="http://schemas.microsoft.com/office/drawing/2014/main" id="{1C1B427E-5829-82BD-F61C-BA689EF087F4}"/>
              </a:ext>
            </a:extLst>
          </p:cNvPr>
          <p:cNvSpPr txBox="1"/>
          <p:nvPr/>
        </p:nvSpPr>
        <p:spPr>
          <a:xfrm>
            <a:off x="9607550" y="3975249"/>
            <a:ext cx="2584450" cy="2657138"/>
          </a:xfrm>
          <a:prstGeom prst="rect">
            <a:avLst/>
          </a:prstGeom>
          <a:noFill/>
        </p:spPr>
        <p:txBody>
          <a:bodyPr wrap="square" rtlCol="0">
            <a:spAutoFit/>
          </a:bodyPr>
          <a:lstStyle/>
          <a:p>
            <a:pPr algn="ctr">
              <a:lnSpc>
                <a:spcPts val="5000"/>
              </a:lnSpc>
              <a:spcBef>
                <a:spcPts val="1200"/>
              </a:spcBef>
              <a:spcAft>
                <a:spcPts val="1200"/>
              </a:spcAft>
            </a:pPr>
            <a:r>
              <a:rPr lang="es" sz="5000" b="1" dirty="0">
                <a:solidFill>
                  <a:srgbClr val="DB212E"/>
                </a:solidFill>
                <a:latin typeface="Bahnschrift Condensed" panose="020B0502040204020203" pitchFamily="34" charset="0"/>
              </a:rPr>
              <a:t>Plan estratégico de los SMNA</a:t>
            </a:r>
          </a:p>
        </p:txBody>
      </p:sp>
    </p:spTree>
    <p:extLst>
      <p:ext uri="{BB962C8B-B14F-4D97-AF65-F5344CB8AC3E}">
        <p14:creationId xmlns:p14="http://schemas.microsoft.com/office/powerpoint/2010/main" val="212292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7E079-6DE9-3EFE-8029-C4038D487DFA}"/>
              </a:ext>
            </a:extLst>
          </p:cNvPr>
          <p:cNvSpPr txBox="1"/>
          <p:nvPr/>
        </p:nvSpPr>
        <p:spPr>
          <a:xfrm>
            <a:off x="5433237" y="88900"/>
            <a:ext cx="6326963" cy="1569660"/>
          </a:xfrm>
          <a:prstGeom prst="rect">
            <a:avLst/>
          </a:prstGeom>
          <a:noFill/>
        </p:spPr>
        <p:txBody>
          <a:bodyPr wrap="square" rtlCol="0">
            <a:spAutoFit/>
          </a:bodyPr>
          <a:lstStyle/>
          <a:p>
            <a:pPr algn="r"/>
            <a:r>
              <a:rPr lang="es" sz="3200" b="1" dirty="0">
                <a:solidFill>
                  <a:srgbClr val="572528"/>
                </a:solidFill>
              </a:rPr>
              <a:t>*Los objetivos son parte del Plan Estratégico de NAWS, que se incluye en el Anexo B.</a:t>
            </a:r>
          </a:p>
        </p:txBody>
      </p:sp>
      <p:pic>
        <p:nvPicPr>
          <p:cNvPr id="11" name="Picture 10" descr="A blue curved arrow in black background with Gateway Arch in the background&#10;&#10;Description automatically generated">
            <a:extLst>
              <a:ext uri="{FF2B5EF4-FFF2-40B4-BE49-F238E27FC236}">
                <a16:creationId xmlns:a16="http://schemas.microsoft.com/office/drawing/2014/main" id="{B2E36474-2798-5877-1440-DFC84F3ECCAD}"/>
              </a:ext>
            </a:extLst>
          </p:cNvPr>
          <p:cNvPicPr>
            <a:picLocks noChangeAspect="1"/>
          </p:cNvPicPr>
          <p:nvPr/>
        </p:nvPicPr>
        <p:blipFill>
          <a:blip r:embed="rId3"/>
          <a:stretch>
            <a:fillRect/>
          </a:stretch>
        </p:blipFill>
        <p:spPr>
          <a:xfrm rot="7632501">
            <a:off x="10152944" y="1901300"/>
            <a:ext cx="1958126" cy="1175070"/>
          </a:xfrm>
          <a:prstGeom prst="rect">
            <a:avLst/>
          </a:prstGeom>
        </p:spPr>
      </p:pic>
      <p:pic>
        <p:nvPicPr>
          <p:cNvPr id="13" name="Picture 12">
            <a:extLst>
              <a:ext uri="{FF2B5EF4-FFF2-40B4-BE49-F238E27FC236}">
                <a16:creationId xmlns:a16="http://schemas.microsoft.com/office/drawing/2014/main" id="{02048291-1A34-307E-EA5A-29924AB36B74}"/>
              </a:ext>
            </a:extLst>
          </p:cNvPr>
          <p:cNvPicPr>
            <a:picLocks noChangeAspect="1"/>
          </p:cNvPicPr>
          <p:nvPr/>
        </p:nvPicPr>
        <p:blipFill>
          <a:blip r:embed="rId4"/>
          <a:stretch>
            <a:fillRect/>
          </a:stretch>
        </p:blipFill>
        <p:spPr>
          <a:xfrm>
            <a:off x="574159" y="1852018"/>
            <a:ext cx="9197162" cy="4599992"/>
          </a:xfrm>
          <a:prstGeom prst="rect">
            <a:avLst/>
          </a:prstGeom>
        </p:spPr>
      </p:pic>
    </p:spTree>
    <p:extLst>
      <p:ext uri="{BB962C8B-B14F-4D97-AF65-F5344CB8AC3E}">
        <p14:creationId xmlns:p14="http://schemas.microsoft.com/office/powerpoint/2010/main" val="406623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7D5D30-048C-E7B1-06EE-8A5B573B2F0E}"/>
              </a:ext>
            </a:extLst>
          </p:cNvPr>
          <p:cNvSpPr txBox="1">
            <a:spLocks/>
          </p:cNvSpPr>
          <p:nvPr/>
        </p:nvSpPr>
        <p:spPr>
          <a:xfrm>
            <a:off x="17045" y="224741"/>
            <a:ext cx="12174955" cy="168911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s" sz="6000" dirty="0">
                <a:solidFill>
                  <a:srgbClr val="F16737"/>
                </a:solidFill>
              </a:rPr>
              <a:t>Por favor, rellene la encuesta en na.org/survey</a:t>
            </a:r>
          </a:p>
        </p:txBody>
      </p:sp>
      <p:sp>
        <p:nvSpPr>
          <p:cNvPr id="6" name="Subtitle 2">
            <a:extLst>
              <a:ext uri="{FF2B5EF4-FFF2-40B4-BE49-F238E27FC236}">
                <a16:creationId xmlns:a16="http://schemas.microsoft.com/office/drawing/2014/main" id="{B0D4AB4B-EA74-2A6C-C764-9A716618A0BE}"/>
              </a:ext>
            </a:extLst>
          </p:cNvPr>
          <p:cNvSpPr txBox="1">
            <a:spLocks/>
          </p:cNvSpPr>
          <p:nvPr/>
        </p:nvSpPr>
        <p:spPr>
          <a:xfrm>
            <a:off x="114300" y="2035145"/>
            <a:ext cx="11815430" cy="2309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s" sz="3200" dirty="0">
                <a:solidFill>
                  <a:schemeClr val="tx2">
                    <a:lumMod val="60000"/>
                    <a:lumOff val="40000"/>
                  </a:schemeClr>
                </a:solidFill>
              </a:rPr>
              <a:t>Elija hasta dos (2) respuestas de cada categoría</a:t>
            </a:r>
          </a:p>
          <a:p>
            <a:pPr marL="457200" indent="-457200"/>
            <a:r>
              <a:rPr lang="es-ES" sz="3200" dirty="0">
                <a:solidFill>
                  <a:schemeClr val="tx2">
                    <a:lumMod val="60000"/>
                    <a:lumOff val="40000"/>
                  </a:schemeClr>
                </a:solidFill>
              </a:rPr>
              <a:t>Recuerde que en la encuesta en línea los distintos puntos se distribuyen aleatoriamente</a:t>
            </a:r>
          </a:p>
          <a:p>
            <a:pPr marL="457200" indent="-457200"/>
            <a:r>
              <a:rPr lang="es" sz="3200" dirty="0">
                <a:solidFill>
                  <a:schemeClr val="tx2">
                    <a:lumMod val="60000"/>
                    <a:lumOff val="40000"/>
                  </a:schemeClr>
                </a:solidFill>
              </a:rPr>
              <a:t>Por esta razón hemos numerado la lista.</a:t>
            </a:r>
          </a:p>
          <a:p>
            <a:pPr marL="457200" indent="-457200"/>
            <a:endParaRPr lang="en-US" sz="3200" dirty="0">
              <a:solidFill>
                <a:schemeClr val="tx2">
                  <a:lumMod val="60000"/>
                  <a:lumOff val="40000"/>
                </a:schemeClr>
              </a:solidFill>
            </a:endParaRPr>
          </a:p>
        </p:txBody>
      </p:sp>
      <p:sp>
        <p:nvSpPr>
          <p:cNvPr id="7" name="Title 1">
            <a:extLst>
              <a:ext uri="{FF2B5EF4-FFF2-40B4-BE49-F238E27FC236}">
                <a16:creationId xmlns:a16="http://schemas.microsoft.com/office/drawing/2014/main" id="{AF1C4FEE-A497-4F78-66E9-95BC0B4C5732}"/>
              </a:ext>
            </a:extLst>
          </p:cNvPr>
          <p:cNvSpPr txBox="1">
            <a:spLocks/>
          </p:cNvSpPr>
          <p:nvPr/>
        </p:nvSpPr>
        <p:spPr>
          <a:xfrm>
            <a:off x="444500" y="4237941"/>
            <a:ext cx="11633200" cy="119765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i="0" kern="1200">
                <a:solidFill>
                  <a:srgbClr val="F16737"/>
                </a:solidFill>
                <a:latin typeface="Century Gothic" panose="020B0502020202020204" pitchFamily="34" charset="0"/>
                <a:ea typeface="+mj-ea"/>
                <a:cs typeface="+mj-cs"/>
              </a:defRPr>
            </a:lvl1pPr>
          </a:lstStyle>
          <a:p>
            <a:pPr algn="ctr"/>
            <a:r>
              <a:rPr lang="es" sz="4500" dirty="0">
                <a:solidFill>
                  <a:srgbClr val="572528"/>
                </a:solidFill>
              </a:rPr>
              <a:t>También considere lo qué beneficiaría al amplio mundo de NA.</a:t>
            </a:r>
          </a:p>
          <a:p>
            <a:pPr algn="ctr">
              <a:spcBef>
                <a:spcPts val="1200"/>
              </a:spcBef>
            </a:pPr>
            <a:r>
              <a:rPr lang="es" sz="3500" i="1" dirty="0">
                <a:solidFill>
                  <a:srgbClr val="572528"/>
                </a:solidFill>
              </a:rPr>
              <a:t>A veces eso significa pensar en los sectores subatendidos o subrepresentados.</a:t>
            </a:r>
          </a:p>
        </p:txBody>
      </p:sp>
    </p:spTree>
    <p:extLst>
      <p:ext uri="{BB962C8B-B14F-4D97-AF65-F5344CB8AC3E}">
        <p14:creationId xmlns:p14="http://schemas.microsoft.com/office/powerpoint/2010/main" val="329437306"/>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3198</TotalTime>
  <Words>4557</Words>
  <Application>Microsoft Office PowerPoint</Application>
  <PresentationFormat>Widescreen</PresentationFormat>
  <Paragraphs>297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 Condensed</vt:lpstr>
      <vt:lpstr>Calibri</vt:lpstr>
      <vt:lpstr>Century Gothic</vt:lpstr>
      <vt:lpstr>Franklin Gothic Medium Cond</vt:lpstr>
      <vt:lpstr>Office Theme</vt:lpstr>
      <vt:lpstr>PowerPoint Presentation</vt:lpstr>
      <vt:lpstr>IAC 2026  Presentaciones de PowerPoint</vt:lpstr>
      <vt:lpstr>IAC 2026  Presentaciones de PowerPoint</vt:lpstr>
      <vt:lpstr>Encuesta sobre literatura, material de servicio y temas de debate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Como recordatorio, las respuestas de los miembros, las regiones y las zonas se recopilarán hasta el 1 de abril de 2026.   Pueden acceder a la encuesta en na.org/survey o en la  aplicación NA Meeting 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Johnny Lamprea</cp:lastModifiedBy>
  <cp:revision>100</cp:revision>
  <dcterms:created xsi:type="dcterms:W3CDTF">2022-10-26T22:08:46Z</dcterms:created>
  <dcterms:modified xsi:type="dcterms:W3CDTF">2025-12-12T03:17:27Z</dcterms:modified>
</cp:coreProperties>
</file>