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310" r:id="rId2"/>
    <p:sldId id="274" r:id="rId3"/>
    <p:sldId id="315" r:id="rId4"/>
    <p:sldId id="287" r:id="rId5"/>
    <p:sldId id="262" r:id="rId6"/>
    <p:sldId id="312" r:id="rId7"/>
    <p:sldId id="318" r:id="rId8"/>
    <p:sldId id="338" r:id="rId9"/>
    <p:sldId id="340" r:id="rId10"/>
    <p:sldId id="324" r:id="rId11"/>
    <p:sldId id="322" r:id="rId12"/>
    <p:sldId id="323" r:id="rId13"/>
    <p:sldId id="325" r:id="rId14"/>
    <p:sldId id="326" r:id="rId15"/>
    <p:sldId id="327" r:id="rId16"/>
    <p:sldId id="342" r:id="rId17"/>
    <p:sldId id="343" r:id="rId18"/>
    <p:sldId id="328" r:id="rId19"/>
    <p:sldId id="344" r:id="rId20"/>
    <p:sldId id="345" r:id="rId21"/>
    <p:sldId id="346" r:id="rId22"/>
    <p:sldId id="341" r:id="rId23"/>
    <p:sldId id="335" r:id="rId24"/>
    <p:sldId id="337" r:id="rId25"/>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12E"/>
    <a:srgbClr val="F16737"/>
    <a:srgbClr val="572528"/>
    <a:srgbClr val="EAE0D6"/>
    <a:srgbClr val="FCCF0C"/>
    <a:srgbClr val="3A668B"/>
    <a:srgbClr val="9DBCAC"/>
    <a:srgbClr val="4986BA"/>
    <a:srgbClr val="E3D4C3"/>
    <a:srgbClr val="F8B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DE74C-C507-4BD2-B299-788EED96A2BF}" v="21" dt="2025-10-30T17:40:22.267"/>
    <p1510:client id="{50D4C750-5954-2044-99BE-7529283744AE}" v="69" dt="2025-10-30T00:49:30.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1"/>
    <p:restoredTop sz="68571"/>
  </p:normalViewPr>
  <p:slideViewPr>
    <p:cSldViewPr snapToGrid="0">
      <p:cViewPr varScale="1">
        <p:scale>
          <a:sx n="81" d="100"/>
          <a:sy n="81" d="100"/>
        </p:scale>
        <p:origin x="1544" y="184"/>
      </p:cViewPr>
      <p:guideLst/>
    </p:cSldViewPr>
  </p:slideViewPr>
  <p:notesTextViewPr>
    <p:cViewPr>
      <p:scale>
        <a:sx n="1" d="1"/>
        <a:sy n="1" d="1"/>
      </p:scale>
      <p:origin x="0" y="0"/>
    </p:cViewPr>
  </p:notesTextViewPr>
  <p:notesViewPr>
    <p:cSldViewPr snapToGrid="0">
      <p:cViewPr varScale="1">
        <p:scale>
          <a:sx n="112" d="100"/>
          <a:sy n="112" d="100"/>
        </p:scale>
        <p:origin x="34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016827-8363-7947-BD7F-93C3726C4046}" type="datetimeFigureOut">
              <a:rPr lang="en-US" smtClean="0"/>
              <a:pPr/>
              <a:t>12/9/25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63812F2-32ED-CF4C-8C3A-6D2A8F76515E}" type="slidenum">
              <a:rPr lang="en-US" smtClean="0"/>
              <a:pPr/>
              <a:t>‹#›</a:t>
            </a:fld>
            <a:endParaRPr lang="en-US" dirty="0"/>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sz="1400" b="0" i="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Esta es la cuarta de seis presentaciones en PowerPoint que cubren material incluido en el Informe de la Agenda de la Conferencia de 2026 (o CAR por sus siglas en inglés).</a:t>
            </a:r>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dirty="0"/>
          </a:p>
        </p:txBody>
      </p:sp>
    </p:spTree>
    <p:extLst>
      <p:ext uri="{BB962C8B-B14F-4D97-AF65-F5344CB8AC3E}">
        <p14:creationId xmlns:p14="http://schemas.microsoft.com/office/powerpoint/2010/main" val="35747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a:spcBef>
                <a:spcPts val="0"/>
              </a:spcBef>
            </a:pPr>
            <a:r>
              <a:rPr lang="es" dirty="0">
                <a:latin typeface="+mn-lt"/>
              </a:rPr>
              <a:t>Llevamos muchos años hablando de una u otra forma de terapia de sustitución de medicamentos.</a:t>
            </a:r>
          </a:p>
          <a:p>
            <a:pPr marL="457200" lvl="0" indent="-457200">
              <a:spcBef>
                <a:spcPts val="0"/>
              </a:spcBef>
              <a:buFont typeface="Arial" panose="020B0604020202020204" pitchFamily="34" charset="0"/>
              <a:buChar char="•"/>
            </a:pPr>
            <a:r>
              <a:rPr lang="es-ES" sz="1400" b="0" dirty="0">
                <a:solidFill>
                  <a:srgbClr val="572528"/>
                </a:solidFill>
                <a:latin typeface="+mn-lt"/>
              </a:rPr>
              <a:t>En la década de 1990, la Junta de Custodios sacó un boletín sobre el asunto</a:t>
            </a:r>
          </a:p>
          <a:p>
            <a:pPr marL="457200" lvl="0" indent="-457200">
              <a:spcBef>
                <a:spcPts val="0"/>
              </a:spcBef>
              <a:buFont typeface="Arial" panose="020B0604020202020204" pitchFamily="34" charset="0"/>
              <a:buChar char="•"/>
            </a:pPr>
            <a:r>
              <a:rPr lang="es" sz="1400" b="0" dirty="0">
                <a:solidFill>
                  <a:srgbClr val="572528"/>
                </a:solidFill>
                <a:latin typeface="+mn-lt"/>
              </a:rPr>
              <a:t>TD 2006 ¿Quiénes faltan en nuestras reuniones?</a:t>
            </a:r>
          </a:p>
          <a:p>
            <a:pPr marL="457200" lvl="0" indent="-457200">
              <a:spcBef>
                <a:spcPts val="0"/>
              </a:spcBef>
              <a:buFont typeface="Arial" panose="020B0604020202020204" pitchFamily="34" charset="0"/>
              <a:buChar char="•"/>
            </a:pPr>
            <a:r>
              <a:rPr lang="es" sz="1400" b="0" dirty="0">
                <a:solidFill>
                  <a:srgbClr val="572528"/>
                </a:solidFill>
                <a:latin typeface="+mn-lt"/>
              </a:rPr>
              <a:t>2012 TD sobre la Tercera Tradición ( </a:t>
            </a:r>
            <a:r>
              <a:rPr lang="es" sz="1400" b="0" i="1" dirty="0">
                <a:solidFill>
                  <a:srgbClr val="572528"/>
                </a:solidFill>
                <a:latin typeface="+mn-lt"/>
              </a:rPr>
              <a:t>El único requisito para ser miembro es el deseo de dejar de consumir </a:t>
            </a:r>
            <a:r>
              <a:rPr lang="es" sz="1400" b="0" dirty="0">
                <a:solidFill>
                  <a:srgbClr val="572528"/>
                </a:solidFill>
                <a:latin typeface="+mn-lt"/>
              </a:rPr>
              <a:t>).</a:t>
            </a:r>
          </a:p>
          <a:p>
            <a:pPr marL="457200" lvl="0" indent="-457200">
              <a:spcBef>
                <a:spcPts val="0"/>
              </a:spcBef>
              <a:buFont typeface="Arial" panose="020B0604020202020204" pitchFamily="34" charset="0"/>
              <a:buChar char="•"/>
            </a:pPr>
            <a:r>
              <a:rPr lang="es" sz="1400" b="0" dirty="0">
                <a:solidFill>
                  <a:srgbClr val="572528"/>
                </a:solidFill>
                <a:latin typeface="+mn-lt"/>
              </a:rPr>
              <a:t>TD 2014, Dar la bienvenida a todos los miembros</a:t>
            </a:r>
          </a:p>
          <a:p>
            <a:pPr marL="457200" lvl="0" indent="-457200">
              <a:spcBef>
                <a:spcPts val="0"/>
              </a:spcBef>
              <a:buFont typeface="Arial" panose="020B0604020202020204" pitchFamily="34" charset="0"/>
              <a:buChar char="•"/>
            </a:pPr>
            <a:r>
              <a:rPr lang="es" sz="1400" b="0" dirty="0">
                <a:solidFill>
                  <a:srgbClr val="572528"/>
                </a:solidFill>
                <a:latin typeface="+mn-lt"/>
              </a:rPr>
              <a:t>TD 2018, TSD/TAM en Narcóticos Anónimos</a:t>
            </a:r>
          </a:p>
          <a:p>
            <a:pPr marL="457200" lvl="0" indent="-457200">
              <a:spcBef>
                <a:spcPts val="0"/>
              </a:spcBef>
              <a:buFont typeface="Arial" panose="020B0604020202020204" pitchFamily="34" charset="0"/>
              <a:buChar char="•"/>
            </a:pPr>
            <a:r>
              <a:rPr lang="es" sz="1400" b="0" dirty="0">
                <a:solidFill>
                  <a:srgbClr val="572528"/>
                </a:solidFill>
                <a:latin typeface="+mn-lt"/>
              </a:rPr>
              <a:t>TD 2023, TSD/TAM en Narcóticos Anónimos: Ayudar a que los miembros se integren</a:t>
            </a:r>
            <a:endParaRPr lang="en-US"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dirty="0"/>
          </a:p>
        </p:txBody>
      </p:sp>
    </p:spTree>
    <p:extLst>
      <p:ext uri="{BB962C8B-B14F-4D97-AF65-F5344CB8AC3E}">
        <p14:creationId xmlns:p14="http://schemas.microsoft.com/office/powerpoint/2010/main" val="114408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dirty="0"/>
              <a:t>Después de muchos años y muchas conversaciones, no estamos más cerca de llegar a un consenso sobre nuestra respuesta a una serie de preguntas</a:t>
            </a:r>
          </a:p>
          <a:p>
            <a:r>
              <a:rPr lang="es-ES" dirty="0"/>
              <a:t>relacionadas con la medicación para la adicción. Pero hemos hecho algunos progresos. Hay consenso sobre algunos principios básicos:</a:t>
            </a:r>
          </a:p>
          <a:p>
            <a:endParaRPr lang="es-ES" dirty="0"/>
          </a:p>
          <a:p>
            <a:r>
              <a:rPr lang="es" dirty="0"/>
              <a:t>• la unidad</a:t>
            </a:r>
          </a:p>
          <a:p>
            <a:r>
              <a:rPr lang="es" dirty="0"/>
              <a:t>• la bienvenida</a:t>
            </a:r>
          </a:p>
          <a:p>
            <a:r>
              <a:rPr lang="es" dirty="0"/>
              <a:t>• y nuestro mensaje.</a:t>
            </a:r>
          </a:p>
          <a:p>
            <a:endParaRPr lang="en-US" dirty="0"/>
          </a:p>
          <a:p>
            <a:r>
              <a:rPr lang="es" dirty="0"/>
              <a:t>Queremos darles la bienvenida a Narcóticos Anónimos a todos, </a:t>
            </a:r>
            <a:r>
              <a:rPr lang="es-ES" dirty="0"/>
              <a:t>ayudarles a decidir si forman parte y a encontrar la manera de «integrarse</a:t>
            </a:r>
            <a:r>
              <a:rPr lang="es" dirty="0"/>
              <a:t>. </a:t>
            </a:r>
            <a:r>
              <a:rPr lang="es-ES" dirty="0"/>
              <a:t>Pero una vez que esos adictos</a:t>
            </a:r>
          </a:p>
          <a:p>
            <a:r>
              <a:rPr lang="es-ES" dirty="0"/>
              <a:t>están aquí, surgen preguntas difíciles, sobre todo en torno al servicio y la celebración de tiempo limpio. Uno de nuestros miembros lo expresó muy bien en</a:t>
            </a:r>
          </a:p>
          <a:p>
            <a:r>
              <a:rPr lang="es-ES" dirty="0"/>
              <a:t>su respuesta al TD (ligeramente resumida):La cuestión de que el recién llegado asista a NA por primera vez, o incluso que asista regularmente a las reuniones, estando en tratamiento asistido con medicación, no es</a:t>
            </a:r>
          </a:p>
          <a:p>
            <a:r>
              <a:rPr lang="es-ES" dirty="0"/>
              <a:t>el problema. Nuestra Tercera Tradición deja resuelta la cuestión: damos la bienvenida a todo el mundo. Este no es el dilema al que nos enfrentamos como Confraternidad. El dilema no es «¿son miembros?»o«¿tienen el deseo?». Alguien es «miembro» cuando dice que lo es, y ese deseo es algo que no se puede medir. La pregunta es: «¿se considera que nuestros miembros en tratamiento asistido con medicación están limpios y completamente abstinentes de acuerdo con los principios de NA?».</a:t>
            </a:r>
          </a:p>
          <a:p>
            <a:endParaRPr lang="es-ES" dirty="0"/>
          </a:p>
          <a:p>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No es un desacuerdo cualquiera. Para muchos, es la esencia de nuestra concepción de lo que es Narcóticos Anónimos y lo que significa nuestra recuperación. No podemos restarle importancia ni fingir que es posible pasarlo por alto. Decir que no estamos en situación de resolverlo es reconocer lo grave que resulta para muchos miembros. En realidad, es una cuestión de vida o muerte: si tomáramos partido por un bando, los adictos se irían y morirían. Y para muchos de los que tienen una posición firme, la respuesta parece clara y evidente.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dirty="0"/>
          </a:p>
        </p:txBody>
      </p:sp>
    </p:spTree>
    <p:extLst>
      <p:ext uri="{BB962C8B-B14F-4D97-AF65-F5344CB8AC3E}">
        <p14:creationId xmlns:p14="http://schemas.microsoft.com/office/powerpoint/2010/main" val="308458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Cuando esta conversación comenzó hace tantos ciclos, muchos de nosotros pensamos que la Confraternidad llegaría a una postura única sobre su definición de abstinencia y su posición sobre los enfoques basados en medicamentos para la enfermedad de la adicción.</a:t>
            </a:r>
          </a:p>
          <a:p>
            <a:endParaRPr lang="en-US" dirty="0"/>
          </a:p>
          <a:p>
            <a:r>
              <a:rPr lang="es" dirty="0"/>
              <a:t>Simplemente no hay consenso sobre si una persona que toma medicamentos para tratar su adicción está "limpia". Las respuestas ofrecidas en los folletos y boletines de servicio no han resuelto este problema en la mente ni en el corazón de los miembros de NA. </a:t>
            </a:r>
            <a:r>
              <a:rPr lang="es-ES" dirty="0"/>
              <a:t>Pero creemos que hoy tenemos las herramientas para vivir y recuperarnos juntos con espíritu de unidad y con amabilidad, a pesar de las diferencias en cómo concebimos el programa que amamos todos.</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12</a:t>
            </a:fld>
            <a:endParaRPr lang="en-US" dirty="0"/>
          </a:p>
        </p:txBody>
      </p:sp>
    </p:spTree>
    <p:extLst>
      <p:ext uri="{BB962C8B-B14F-4D97-AF65-F5344CB8AC3E}">
        <p14:creationId xmlns:p14="http://schemas.microsoft.com/office/powerpoint/2010/main" val="309312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dirty="0"/>
              <a:t>Hay consenso sobre el hecho de que la abstinencia es esencial para el programa y nuestro mensaje. Lo que a estas alturas parece claro es que aún no hay consenso entre los miembros de qué constituye exactamente la abstinencia.</a:t>
            </a:r>
          </a:p>
          <a:p>
            <a:endParaRPr lang="es-ES" dirty="0"/>
          </a:p>
          <a:p>
            <a:r>
              <a:rPr lang="es-ES" dirty="0"/>
              <a:t>En el librito “Cuando estamos enfermos” y en el folleto IP 30, La salud mental en recuperación, hemos tratado gran parte de estas cuestiones. Aunque muchos consideramos los medicamentos para tratar la adicción una categoría completamente aparte, a medida que esta medicación cambia —ya no se trata solo de antagonistas de opioides u opiáceos—, cada vez es más difícil encontrar la línea divisoria entre un tipo de medicación y otro.</a:t>
            </a:r>
          </a:p>
          <a:p>
            <a:endParaRPr lang="es-ES" dirty="0"/>
          </a:p>
          <a:p>
            <a:r>
              <a:rPr lang="es-ES" dirty="0"/>
              <a:t>Y como cualquier rendición, admitir que de ninguna manera estamos llegando un consenso nos libera para enfocar de manera completamente diferente. Todos sabemos que el proceso funciona y que podemos confiar en que nos lleve a la verdad, aunque tardemos mucho tiempo.</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dirty="0"/>
          </a:p>
        </p:txBody>
      </p:sp>
    </p:spTree>
    <p:extLst>
      <p:ext uri="{BB962C8B-B14F-4D97-AF65-F5344CB8AC3E}">
        <p14:creationId xmlns:p14="http://schemas.microsoft.com/office/powerpoint/2010/main" val="200703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mn-lt"/>
                <a:ea typeface="+mn-ea"/>
                <a:cs typeface="Calibri" panose="020F0502020204030204" pitchFamily="34" charset="0"/>
              </a:rPr>
              <a:t>El desafío que el tratamiento con medicación supone para NA suele plantearse en el contexto de la Tercera y la Quinta Tradición, como hemos visto en los TD anteriores. La Tercera Tradición nos dice que el único requisito para ser miembro es el deseo de dejar de consumir, y el libro </a:t>
            </a:r>
            <a:r>
              <a:rPr lang="es-ES" sz="1400" b="0" i="1" u="none" strike="noStrike" kern="1200" baseline="0" dirty="0">
                <a:solidFill>
                  <a:schemeClr val="tx1"/>
                </a:solidFill>
                <a:latin typeface="+mn-lt"/>
                <a:ea typeface="+mn-ea"/>
                <a:cs typeface="Calibri" panose="020F0502020204030204" pitchFamily="34" charset="0"/>
              </a:rPr>
              <a:t>Funciona </a:t>
            </a:r>
            <a:r>
              <a:rPr lang="es-ES" sz="1400" b="0" i="0" u="none" strike="noStrike" kern="1200" baseline="0" dirty="0">
                <a:solidFill>
                  <a:schemeClr val="tx1"/>
                </a:solidFill>
                <a:latin typeface="+mn-lt"/>
                <a:ea typeface="+mn-ea"/>
                <a:cs typeface="Calibri" panose="020F0502020204030204" pitchFamily="34" charset="0"/>
              </a:rPr>
              <a:t>nos recuerda que «nuestra tarea es avivar la llama del deseo, no ahogarla. Cualquier adicto que entra en una reunión, incluso un adicto que está consumiendo, demuestra un grado de buena voluntad que no se puede descartar». En los debates sobre temas centrados directa o indirectamente en la Tercera Tradición, no solo hemos tenido que enfrentarnos a nuestras opiniones sobre diferentes formas de tratamiento, sino también a aquello que </a:t>
            </a:r>
            <a:r>
              <a:rPr lang="es-ES" sz="1400" b="0" i="1" u="none" strike="noStrike" kern="1200" baseline="0" dirty="0">
                <a:solidFill>
                  <a:schemeClr val="tx1"/>
                </a:solidFill>
                <a:latin typeface="+mn-lt"/>
                <a:ea typeface="+mn-ea"/>
                <a:cs typeface="Calibri" panose="020F0502020204030204" pitchFamily="34" charset="0"/>
              </a:rPr>
              <a:t>Los principios que nos guían </a:t>
            </a:r>
            <a:r>
              <a:rPr lang="es-ES" sz="1400" b="0" i="0" u="none" strike="noStrike" kern="1200" baseline="0" dirty="0">
                <a:solidFill>
                  <a:schemeClr val="tx1"/>
                </a:solidFill>
                <a:latin typeface="+mn-lt"/>
                <a:ea typeface="+mn-ea"/>
                <a:cs typeface="Calibri" panose="020F0502020204030204" pitchFamily="34" charset="0"/>
              </a:rPr>
              <a:t>señala como las posibles reservas hacia los demás. </a:t>
            </a:r>
          </a:p>
          <a:p>
            <a:endParaRPr lang="en-US" sz="1400" dirty="0">
              <a:latin typeface="+mn-lt"/>
            </a:endParaRPr>
          </a:p>
          <a:p>
            <a:r>
              <a:rPr lang="es-ES" sz="1400" b="0" dirty="0">
                <a:solidFill>
                  <a:srgbClr val="572528"/>
                </a:solidFill>
                <a:latin typeface="+mn-lt"/>
              </a:rPr>
              <a:t>Cada uno de nosotros tiene un papel que desempeñar para que los grupos de NA den la bienvenida a todos, y desempeñarlo nos exige examinar nuestras reservas con respecto a la recuperación de los demás. Es posible que un recién llegado parezca demasiado joven o demasiado mayor, demasiado destrozado o que aún no ha perdido bastante. A lo mejor tomaron la droga equivocada o no consumieron tanto como nosotros, o están en libertad condicional o toman medicamentos sobre los que tenemos opiniones. [...] No hay un modelo de adicto en recuperación, ni un perfil del adicto que sufre, ni requisitos para ser miembro más allá del </a:t>
            </a:r>
            <a:r>
              <a:rPr lang="es-ES" sz="1400" b="0" dirty="0">
                <a:solidFill>
                  <a:srgbClr val="FF0000"/>
                </a:solidFill>
                <a:latin typeface="+mn-lt"/>
              </a:rPr>
              <a:t>deseo</a:t>
            </a:r>
            <a:r>
              <a:rPr lang="es-ES" sz="1400" b="0" dirty="0">
                <a:solidFill>
                  <a:srgbClr val="572528"/>
                </a:solidFill>
                <a:latin typeface="+mn-lt"/>
              </a:rPr>
              <a:t>, que es algo entre el adicto y su Poder Superior.</a:t>
            </a:r>
          </a:p>
          <a:p>
            <a:pPr lvl="2"/>
            <a:r>
              <a:rPr lang="es-ES" sz="1400" b="0" dirty="0">
                <a:solidFill>
                  <a:srgbClr val="572528"/>
                </a:solidFill>
                <a:latin typeface="+mn-lt"/>
              </a:rPr>
              <a:t>				Los principios que nos guían: el espíritu de nuestras tradiciones, Tercera Tradición</a:t>
            </a:r>
          </a:p>
          <a:p>
            <a:endParaRPr lang="en-US" sz="1400" dirty="0">
              <a:latin typeface="+mn-lt"/>
            </a:endParaRPr>
          </a:p>
          <a:p>
            <a:endParaRPr lang="en-US" sz="1400"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dirty="0"/>
          </a:p>
        </p:txBody>
      </p:sp>
    </p:spTree>
    <p:extLst>
      <p:ext uri="{BB962C8B-B14F-4D97-AF65-F5344CB8AC3E}">
        <p14:creationId xmlns:p14="http://schemas.microsoft.com/office/powerpoint/2010/main" val="58748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En la Quinta Tradición, consideramos nuestro propósito principal, que es simplemente llevar el mensaje que dice que un adicto, cualquier adicto, puede dejar de consumir drogas, perder el deseo de consumir y descubir una nueva forma de vida. Nuestras conversaciones sobre la TSD/TAM nos recuerdan que, cuando nos centramos en llevar nuestro mensaje, podemos abandonar, hasta cierto punto, el deseo de controlar a quienes  reciben el mensaaje y dejar que lo comprendan a su  ritmo. Y si bien estas han sido conversaciones importantes, parece que el autentico desafío esta en la Segunda Tradición: tememos miedo que esta cuestión pueda “romper" a NA. Confiar en que esta Confraternidad es lo suficientemente resistente para sobrevivir a nuestra diversidad nos invita a dar un salto de fe.</a:t>
            </a:r>
          </a:p>
        </p:txBody>
      </p:sp>
      <p:sp>
        <p:nvSpPr>
          <p:cNvPr id="4" name="Slide Number Placeholder 3"/>
          <p:cNvSpPr>
            <a:spLocks noGrp="1"/>
          </p:cNvSpPr>
          <p:nvPr>
            <p:ph type="sldNum" sz="quarter" idx="5"/>
          </p:nvPr>
        </p:nvSpPr>
        <p:spPr/>
        <p:txBody>
          <a:bodyPr/>
          <a:lstStyle/>
          <a:p>
            <a:fld id="{763812F2-32ED-CF4C-8C3A-6D2A8F76515E}" type="slidenum">
              <a:rPr lang="en-US" smtClean="0"/>
              <a:t>15</a:t>
            </a:fld>
            <a:endParaRPr lang="en-US" dirty="0"/>
          </a:p>
        </p:txBody>
      </p:sp>
    </p:spTree>
    <p:extLst>
      <p:ext uri="{BB962C8B-B14F-4D97-AF65-F5344CB8AC3E}">
        <p14:creationId xmlns:p14="http://schemas.microsoft.com/office/powerpoint/2010/main" val="407832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F21C6-3611-D136-7DC3-21748691D4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78E00-1EE5-C95C-17E1-2640F5AC1DF5}"/>
              </a:ext>
            </a:extLst>
          </p:cNvPr>
          <p:cNvSpPr>
            <a:spLocks noGrp="1" noRot="1" noChangeAspect="1"/>
          </p:cNvSpPr>
          <p:nvPr>
            <p:ph type="sldImg"/>
          </p:nvPr>
        </p:nvSpPr>
        <p:spPr/>
        <p:txBody>
          <a:bodyPr/>
          <a:lstStyle/>
          <a:p>
            <a:endParaRPr lang="es-ES_tradnl" dirty="0"/>
          </a:p>
        </p:txBody>
      </p:sp>
      <p:sp>
        <p:nvSpPr>
          <p:cNvPr id="3" name="Notes Placeholder 2">
            <a:extLst>
              <a:ext uri="{FF2B5EF4-FFF2-40B4-BE49-F238E27FC236}">
                <a16:creationId xmlns:a16="http://schemas.microsoft.com/office/drawing/2014/main" id="{83A8D41D-BB54-AB1B-46AD-3722701A068F}"/>
              </a:ext>
            </a:extLst>
          </p:cNvPr>
          <p:cNvSpPr>
            <a:spLocks noGrp="1"/>
          </p:cNvSpPr>
          <p:nvPr>
            <p:ph type="body" idx="1"/>
          </p:nvPr>
        </p:nvSpPr>
        <p:spPr/>
        <p:txBody>
          <a:bodyPr/>
          <a:lstStyle/>
          <a:p>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En la descripción de nuestro símbolo del Texto Básico nos explican que «el círculo exterior representa un programa universal y completo en el que hay espacio para todas las manifestaciones de la persona en recuperación». Hoy en día, nuestro programa vital y diverso lo demuestra. Y si analizamos en toda la confraternidad nuestras creencias, vemos que hay grandes diferencias de opinión y de prácticas, pero seguimos recuperándonos juntos con espíritu de unidad.</a:t>
            </a:r>
          </a:p>
          <a:p>
            <a:pPr marL="0" lvl="0" indent="0">
              <a:buFont typeface="Arial" panose="020B0604020202020204" pitchFamily="34" charset="0"/>
              <a:buNone/>
            </a:pPr>
            <a:endParaRPr lang="en-US" dirty="0"/>
          </a:p>
          <a:p>
            <a:pPr marL="0" lvl="0" indent="0">
              <a:buFont typeface="Arial" panose="020B0604020202020204" pitchFamily="34" charset="0"/>
              <a:buNone/>
            </a:pPr>
            <a:r>
              <a:rPr lang="es" dirty="0"/>
              <a:t>Nuestro mensaje es esperanza y la promesa de libertad. </a:t>
            </a:r>
            <a:r>
              <a:rPr lang="es" sz="1400" dirty="0">
                <a:solidFill>
                  <a:srgbClr val="572528"/>
                </a:solidFill>
                <a:latin typeface="Century Gothic" panose="020B0502020202020204" pitchFamily="34" charset="0"/>
              </a:rPr>
              <a:t>Para muchos de nosotros, la abstinencia completa no es el objetivo principal cuando acabamos de llegar.</a:t>
            </a:r>
          </a:p>
          <a:p>
            <a:endParaRPr lang="en-US" dirty="0"/>
          </a:p>
          <a:p>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En palabras de un miembro: «Algunos sobrevolamos bastante tiempo el aeropuerto antes de aterrizar». Para ser miembro solo hace falta el deseo de dejar de consumir, y no tenemos clases de miembros. No es asunto nuestro lo que alguien toma ni qué relación tiene con eso. Nuestro trabajo es ayudar al compañero a buscar la respuesta por sí mismo, con la orientación de su padrino o madrina y su poder superior. </a:t>
            </a:r>
          </a:p>
          <a:p>
            <a:endParaRPr lang="en-US" dirty="0"/>
          </a:p>
          <a:p>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Nunca tendremos carácter profesional y, en cierto modo, como organización, decidimos mantenernos al margen del debate que se está produciendo en el terreno del tratamiento de las adicciones. Entendemos que el tratamiento de la adicción casi siempre tiene que ver con gente en transición de la adicción activa a algún tipo de recuperación. El enfoque de NA no acaba con la estabilidad, sino que en muchos aspectos empieza ahí. Respetamos a los profesionales del sector y reconocemos que sus criterios cambian con el tiempo y según las distintas disciplinas. Nuestro enfoque no cambia. Somos adictos que intentamos recuperarnos juntos y lo que ofrecemos es un camino espiritual en confraternidad con los demás. </a:t>
            </a:r>
            <a:endParaRPr lang="en-US" dirty="0"/>
          </a:p>
          <a:p>
            <a:endParaRPr lang="en-US" dirty="0"/>
          </a:p>
        </p:txBody>
      </p:sp>
      <p:sp>
        <p:nvSpPr>
          <p:cNvPr id="4" name="Slide Number Placeholder 3">
            <a:extLst>
              <a:ext uri="{FF2B5EF4-FFF2-40B4-BE49-F238E27FC236}">
                <a16:creationId xmlns:a16="http://schemas.microsoft.com/office/drawing/2014/main" id="{17F12F7E-880B-7754-CF85-1D0B138880EE}"/>
              </a:ext>
            </a:extLst>
          </p:cNvPr>
          <p:cNvSpPr>
            <a:spLocks noGrp="1"/>
          </p:cNvSpPr>
          <p:nvPr>
            <p:ph type="sldNum" sz="quarter" idx="5"/>
          </p:nvPr>
        </p:nvSpPr>
        <p:spPr/>
        <p:txBody>
          <a:bodyPr/>
          <a:lstStyle/>
          <a:p>
            <a:fld id="{763812F2-32ED-CF4C-8C3A-6D2A8F76515E}" type="slidenum">
              <a:rPr lang="en-US" smtClean="0"/>
              <a:t>16</a:t>
            </a:fld>
            <a:endParaRPr lang="en-US" dirty="0"/>
          </a:p>
        </p:txBody>
      </p:sp>
    </p:spTree>
    <p:extLst>
      <p:ext uri="{BB962C8B-B14F-4D97-AF65-F5344CB8AC3E}">
        <p14:creationId xmlns:p14="http://schemas.microsoft.com/office/powerpoint/2010/main" val="327080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5D07C-0214-8971-86CC-006525785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05CA6-997C-C096-A70A-1ED3C00709C7}"/>
              </a:ext>
            </a:extLst>
          </p:cNvPr>
          <p:cNvSpPr>
            <a:spLocks noGrp="1" noRot="1" noChangeAspect="1"/>
          </p:cNvSpPr>
          <p:nvPr>
            <p:ph type="sldImg"/>
          </p:nvPr>
        </p:nvSpPr>
        <p:spPr/>
        <p:txBody>
          <a:bodyPr/>
          <a:lstStyle/>
          <a:p>
            <a:endParaRPr lang="es-ES_tradnl" dirty="0"/>
          </a:p>
        </p:txBody>
      </p:sp>
      <p:sp>
        <p:nvSpPr>
          <p:cNvPr id="3" name="Notes Placeholder 2">
            <a:extLst>
              <a:ext uri="{FF2B5EF4-FFF2-40B4-BE49-F238E27FC236}">
                <a16:creationId xmlns:a16="http://schemas.microsoft.com/office/drawing/2014/main" id="{D9878C63-F615-4A84-C8D7-52C740573C55}"/>
              </a:ext>
            </a:extLst>
          </p:cNvPr>
          <p:cNvSpPr>
            <a:spLocks noGrp="1"/>
          </p:cNvSpPr>
          <p:nvPr>
            <p:ph type="body" idx="1"/>
          </p:nvPr>
        </p:nvSpPr>
        <p:spPr/>
        <p:txBody>
          <a:bodyPr/>
          <a:lstStyle/>
          <a:p>
            <a:r>
              <a:rPr lang="es-ES" dirty="0"/>
              <a:t>Narcóticos Anónimos es un programa espiritual, una Confraternidad de personas, un programa de acción. No es una ciencia, aunque estamos agradecidos con aquellos investigadores que nos reflejan a nosotros mismos a través de su lente.</a:t>
            </a:r>
          </a:p>
          <a:p>
            <a:endParaRPr lang="es-ES" dirty="0"/>
          </a:p>
          <a:p>
            <a:r>
              <a:rPr lang="es-ES" dirty="0"/>
              <a:t>Nuestro mensaje es lo suficientemente atractivo como para que, al final, muchas de esas personas quieran estar limpias</a:t>
            </a:r>
          </a:p>
          <a:p>
            <a:r>
              <a:rPr lang="es-ES" dirty="0"/>
              <a:t>Ahuyentarlos antes de que comprendan el mensaje o después de que hayan empezado tímidamente a sentirse miembros es terrible.</a:t>
            </a:r>
          </a:p>
          <a:p>
            <a:r>
              <a:rPr lang="es-ES" dirty="0"/>
              <a:t>Un miembro mayor compartió: Como compartió un miembro mayor: «¡Los estamos tratando [a las personas que toman medicamentos para la </a:t>
            </a:r>
          </a:p>
          <a:p>
            <a:r>
              <a:rPr lang="es-ES" dirty="0"/>
              <a:t>adicción] como [algunos viejos miembros de] AA nos trataban a nosotros!».</a:t>
            </a:r>
          </a:p>
          <a:p>
            <a:endParaRPr lang="es-ES" dirty="0"/>
          </a:p>
          <a:p>
            <a:r>
              <a:rPr lang="es-ES" dirty="0"/>
              <a:t>Estigmatizar a los miembros no los ayuda a estar limpios, ni cambia el criterio de los profesionales sobre el tratamiento. Solo hace más difícil que llegue el mensaje.</a:t>
            </a:r>
          </a:p>
          <a:p>
            <a:endParaRPr lang="en-US" dirty="0"/>
          </a:p>
        </p:txBody>
      </p:sp>
      <p:sp>
        <p:nvSpPr>
          <p:cNvPr id="4" name="Slide Number Placeholder 3">
            <a:extLst>
              <a:ext uri="{FF2B5EF4-FFF2-40B4-BE49-F238E27FC236}">
                <a16:creationId xmlns:a16="http://schemas.microsoft.com/office/drawing/2014/main" id="{D0A2BAF7-DBB1-5AF5-C77E-15152E75883C}"/>
              </a:ext>
            </a:extLst>
          </p:cNvPr>
          <p:cNvSpPr>
            <a:spLocks noGrp="1"/>
          </p:cNvSpPr>
          <p:nvPr>
            <p:ph type="sldNum" sz="quarter" idx="5"/>
          </p:nvPr>
        </p:nvSpPr>
        <p:spPr/>
        <p:txBody>
          <a:bodyPr/>
          <a:lstStyle/>
          <a:p>
            <a:fld id="{763812F2-32ED-CF4C-8C3A-6D2A8F76515E}" type="slidenum">
              <a:rPr lang="en-US" smtClean="0"/>
              <a:t>17</a:t>
            </a:fld>
            <a:endParaRPr lang="en-US" dirty="0"/>
          </a:p>
        </p:txBody>
      </p:sp>
    </p:spTree>
    <p:extLst>
      <p:ext uri="{BB962C8B-B14F-4D97-AF65-F5344CB8AC3E}">
        <p14:creationId xmlns:p14="http://schemas.microsoft.com/office/powerpoint/2010/main" val="313879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dirty="0"/>
              <a:t>El trabajo espiritual del programa tiene su propia evolución. Si nos volcamos en él, acabaremos por querer estar limpios.</a:t>
            </a:r>
          </a:p>
          <a:p>
            <a:endParaRPr lang="en-US" dirty="0"/>
          </a:p>
          <a:p>
            <a:r>
              <a:rPr lang="es-ES" dirty="0"/>
              <a:t>Nuestra tarea es confiar en que trabajar el programa llevará a los miembros adonde necesitan estar. Vemos que estas conversaciones nos conducen a las Tradiciones, pero quizás las respuestas estén en los Pasos.</a:t>
            </a:r>
            <a:r>
              <a:rPr lang="es" dirty="0"/>
              <a:t> </a:t>
            </a:r>
            <a:r>
              <a:rPr lang="es-ES" dirty="0"/>
              <a:t>Más allá de la cuestión de lo que está bien o mal nos preguntamos: ¿qué podemos hacer para animar a las personas a experimentar lo que es ser miembro de NA?</a:t>
            </a:r>
          </a:p>
          <a:p>
            <a:endParaRPr lang="en-US" dirty="0"/>
          </a:p>
          <a:p>
            <a:r>
              <a:rPr lang="es-ES" dirty="0"/>
              <a:t>Queremos darle espacio a esa persona adicta para que se quede el tiempo suficiente para entender qué significa la abstinencia para ella y para que tenga el valor necesario de elegirla por sí misma, tanto si tarda un día como una década en llegar allí. ¿Podemos ser lo suficientemente   bondadosos y acogedores para que las personas lleguen a creer que la abstinencia es posible para ellas?</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18</a:t>
            </a:fld>
            <a:endParaRPr lang="en-US" dirty="0"/>
          </a:p>
        </p:txBody>
      </p:sp>
    </p:spTree>
    <p:extLst>
      <p:ext uri="{BB962C8B-B14F-4D97-AF65-F5344CB8AC3E}">
        <p14:creationId xmlns:p14="http://schemas.microsoft.com/office/powerpoint/2010/main" val="267332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dirty="0"/>
              <a:t>Nuestro Texto Básico nos dice que llegamos a tener una concepción propia del programa y que coexistimos pacíficamente con nuestras diversas interpretaciones, de acuerdo con el espíritu de nuestra Primera Tradición. Aunque hay muchas cosas en las que no estamos de acuerdo, compartimos un </a:t>
            </a:r>
          </a:p>
          <a:p>
            <a:r>
              <a:rPr lang="es-ES" dirty="0"/>
              <a:t>mensaje, un propósito, un programa y una serie de principios que nos guían en momentos turbulentos. Aprender a vivir juntos con espíritu de unidad —sin uniformidad— nos empuja a practicar la ecuanimidad.</a:t>
            </a:r>
          </a:p>
          <a:p>
            <a:r>
              <a:rPr lang="es" dirty="0"/>
              <a:t>Es hora de cambiar la conversación, entendiendo que nuestros miembros no están de acuerdo sobre el TAM. Centrarnos en lo que coincidimos nos permite avanzar.</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19</a:t>
            </a:fld>
            <a:endParaRPr lang="en-US" dirty="0"/>
          </a:p>
        </p:txBody>
      </p:sp>
    </p:spTree>
    <p:extLst>
      <p:ext uri="{BB962C8B-B14F-4D97-AF65-F5344CB8AC3E}">
        <p14:creationId xmlns:p14="http://schemas.microsoft.com/office/powerpoint/2010/main" val="154615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 presentación en PowerPoint cubre el ensayo TSD/TAM en NA: Cómo ayudar a que los miembros se integren.</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dirty="0"/>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dirty="0"/>
              <a:t>Puede que descubramos que las comunidades de NA tratan los temas relacionados con el servicio y las celebraciones de maneras diferentes, al igual que quizá descubramos que algunos padrinos o madrinas tienen opiniones diferentes sobre el tema de la medicación. Mientras tanto, podemos reafirmar nuestro consenso y centrar nuestra energía en dar la bienvenida a los adictos, en apoyarlos y contribuir a que se queden hasta que lleguen a una interpretación propia.</a:t>
            </a:r>
          </a:p>
        </p:txBody>
      </p:sp>
      <p:sp>
        <p:nvSpPr>
          <p:cNvPr id="4" name="Slide Number Placeholder 3"/>
          <p:cNvSpPr>
            <a:spLocks noGrp="1"/>
          </p:cNvSpPr>
          <p:nvPr>
            <p:ph type="sldNum" sz="quarter" idx="5"/>
          </p:nvPr>
        </p:nvSpPr>
        <p:spPr/>
        <p:txBody>
          <a:bodyPr/>
          <a:lstStyle/>
          <a:p>
            <a:fld id="{763812F2-32ED-CF4C-8C3A-6D2A8F76515E}" type="slidenum">
              <a:rPr lang="en-US" smtClean="0"/>
              <a:pPr/>
              <a:t>20</a:t>
            </a:fld>
            <a:endParaRPr lang="en-US" dirty="0"/>
          </a:p>
        </p:txBody>
      </p:sp>
    </p:spTree>
    <p:extLst>
      <p:ext uri="{BB962C8B-B14F-4D97-AF65-F5344CB8AC3E}">
        <p14:creationId xmlns:p14="http://schemas.microsoft.com/office/powerpoint/2010/main" val="136291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Al preguntarnos cómo ayudamos a los miembros a que se integren en NA, este TD confirmó algo vital: </a:t>
            </a:r>
            <a:r>
              <a:rPr lang="en-US" dirty="0"/>
              <a:t>integrarnos es estar profundamente</a:t>
            </a:r>
          </a:p>
          <a:p>
            <a:r>
              <a:rPr lang="en-US" dirty="0"/>
              <a:t>interconectados</a:t>
            </a:r>
            <a:r>
              <a:rPr lang="es" dirty="0"/>
              <a:t>. Cuando todas las manifestaciones de la persona en recuperación se unen, nuestro símbolo nos dice: «Cuanto mayor sea la base (a medida que crecemos en unidad numérica y en compañerismo), más anchos serán los lados de la pirámide y más alto el punto de libertad». </a:t>
            </a:r>
            <a:r>
              <a:rPr lang="es-ES" dirty="0"/>
              <a:t>En un momento de gran polarización a nuestro alrededor, nos sentimos agradecidos de estar juntos en una Confraternidad que ha demostrado una capacidad tan poderosa de mantenerse unida a pesar de todas nuestras diferencias. </a:t>
            </a:r>
            <a:endParaRPr lang="es" dirty="0"/>
          </a:p>
          <a:p>
            <a:endParaRPr lang="en-US" dirty="0"/>
          </a:p>
          <a:p>
            <a:r>
              <a:rPr lang="es-ES" dirty="0"/>
              <a:t>Esperamos seguir esta conversación, reconociendo la unidad que ya demostramos, y basarnos en ella para crear una puerta más ancha, una base más amplia y una mayor comprensión de cómo podemos crecer a partir de aquí. Comenzamos con algunas preguntas muy básicas en busca de experiencias reales de las comunidades locales.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21</a:t>
            </a:fld>
            <a:endParaRPr lang="en-US" dirty="0"/>
          </a:p>
        </p:txBody>
      </p:sp>
    </p:spTree>
    <p:extLst>
      <p:ext uri="{BB962C8B-B14F-4D97-AF65-F5344CB8AC3E}">
        <p14:creationId xmlns:p14="http://schemas.microsoft.com/office/powerpoint/2010/main" val="362975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[Facilitador, si ya realizó este rompehielos antes de las otras de preguntas para discusión, podría optar por tomarse un tiempo aquí para llamar a algunas personas que no tuvieron la oportunidad de compartir antes o saltarse el rompehielos para esta sesión].</a:t>
            </a:r>
          </a:p>
          <a:p>
            <a:endParaRPr lang="en-US" dirty="0"/>
          </a:p>
          <a:p>
            <a:r>
              <a:rPr lang="es" dirty="0"/>
              <a:t>Dado que muchas de las conversaciones que estamos teniendo en este ciclo nos piden que consideremos la experiencia de quienes llegan a Narcóticos Anónimos y tratan de decidir si este es su hogar, antes de abordar las preguntas del IAC, queremos tomarnos unos minutos para considerar algunas de las maneras en que cada uno de nosotros pudo haberse sentido "terminalmente único" al llegar. Recuerda cuando era nuevo: ¿En qué se sentía diferente, único o como un extraño? ¿Qué te ayudó a reconocer que NA era su lugar?</a:t>
            </a:r>
          </a:p>
          <a:p>
            <a:endParaRPr lang="en-US" dirty="0"/>
          </a:p>
          <a:p>
            <a:r>
              <a:rPr lang="es" dirty="0"/>
              <a:t>Yo empiezo: [Facilitador, comparta su experiencia]</a:t>
            </a:r>
          </a:p>
          <a:p>
            <a:endParaRPr lang="en-US" dirty="0"/>
          </a:p>
          <a:p>
            <a:r>
              <a:rPr lang="es" dirty="0"/>
              <a:t>¿Quién más quiere compartir?</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22</a:t>
            </a:fld>
            <a:endParaRPr lang="en-US" dirty="0"/>
          </a:p>
        </p:txBody>
      </p:sp>
    </p:spTree>
    <p:extLst>
      <p:ext uri="{BB962C8B-B14F-4D97-AF65-F5344CB8AC3E}">
        <p14:creationId xmlns:p14="http://schemas.microsoft.com/office/powerpoint/2010/main" val="409452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latin typeface="+mn-lt"/>
              </a:rPr>
              <a:t>Preguntas para discusión</a:t>
            </a:r>
          </a:p>
          <a:p>
            <a:endParaRPr lang="en-US" dirty="0">
              <a:latin typeface="+mn-lt"/>
            </a:endParaRPr>
          </a:p>
          <a:p>
            <a:r>
              <a:rPr lang="es" dirty="0">
                <a:latin typeface="+mn-lt"/>
              </a:rPr>
              <a:t>En la CSM 2026, los participantes de la conferencia dedicarán tiempo a debatir este tema. Para contribuir a la discusión, les rogamos que dediquen tiempo a debatir estas preguntas en su taller del IAC y nos envíen sus comentarios antes del 1 de abril de 2026 en na.org/surveys.</a:t>
            </a:r>
          </a:p>
          <a:p>
            <a:endParaRPr lang="en-US" dirty="0">
              <a:latin typeface="+mn-lt"/>
            </a:endParaRPr>
          </a:p>
          <a:p>
            <a:r>
              <a:rPr lang="es" dirty="0">
                <a:latin typeface="+mn-lt"/>
              </a:rPr>
              <a:t>Recuerden, esto es una conversación, no es una toma de decisiones; no es necesario que lleguen a un acuerdo. Es una oportunidad para escucharse mutuamente y ordenar sus ideas para el formulario de aportes.</a:t>
            </a:r>
          </a:p>
          <a:p>
            <a:endParaRPr lang="en-US" dirty="0">
              <a:latin typeface="+mn-lt"/>
            </a:endParaRPr>
          </a:p>
          <a:p>
            <a:pPr marL="0" indent="0">
              <a:buFont typeface="Wingdings" panose="05000000000000000000" pitchFamily="2" charset="2"/>
              <a:buNone/>
            </a:pPr>
            <a:r>
              <a:rPr lang="es-ES" sz="1400" b="0" dirty="0">
                <a:solidFill>
                  <a:srgbClr val="3A668B"/>
                </a:solidFill>
                <a:latin typeface="+mn-lt"/>
              </a:rPr>
              <a:t>¿En su grupo o área se pregunta a los miembros si están en tratamiento asistido con medicación cuando se levantan para celebrar tiempo o para hacer servicio? ¿Y qué hacemos a continuación?      </a:t>
            </a:r>
            <a:r>
              <a:rPr lang="es-ES" sz="1400" b="1" dirty="0">
                <a:solidFill>
                  <a:srgbClr val="3A668B"/>
                </a:solidFill>
                <a:latin typeface="+mn-lt"/>
              </a:rPr>
              <a:t>                </a:t>
            </a:r>
          </a:p>
          <a:p>
            <a:pPr marL="0" indent="0">
              <a:buFont typeface="Wingdings" panose="05000000000000000000" pitchFamily="2" charset="2"/>
              <a:buNone/>
            </a:pPr>
            <a:endParaRPr lang="es-ES" sz="1400" b="1" dirty="0">
              <a:solidFill>
                <a:srgbClr val="3A668B"/>
              </a:solidFill>
              <a:latin typeface="+mn-lt"/>
            </a:endParaRPr>
          </a:p>
          <a:p>
            <a:pPr marL="0" indent="0">
              <a:buFont typeface="Wingdings" panose="05000000000000000000" pitchFamily="2" charset="2"/>
              <a:buNone/>
            </a:pPr>
            <a:r>
              <a:rPr lang="es" sz="1400" b="1" dirty="0">
                <a:solidFill>
                  <a:schemeClr val="accent2">
                    <a:lumMod val="75000"/>
                  </a:schemeClr>
                </a:solidFill>
                <a:latin typeface="+mn-lt"/>
              </a:rPr>
              <a:t>Pausa para la discusión</a:t>
            </a:r>
          </a:p>
          <a:p>
            <a:endParaRPr lang="es-ES" sz="1400" b="1" dirty="0">
              <a:solidFill>
                <a:srgbClr val="3A668B"/>
              </a:solidFill>
              <a:latin typeface="+mn-lt"/>
            </a:endParaRPr>
          </a:p>
          <a:p>
            <a:pPr marL="0" indent="0">
              <a:buFont typeface="Wingdings" panose="05000000000000000000" pitchFamily="2" charset="2"/>
              <a:buNone/>
            </a:pPr>
            <a:r>
              <a:rPr lang="es-ES" sz="1400" b="0" dirty="0">
                <a:solidFill>
                  <a:srgbClr val="3A668B"/>
                </a:solidFill>
                <a:latin typeface="+mn-lt"/>
              </a:rPr>
              <a:t>Teniendo en cuenta nuestras diferencias, ¿cómo podemos fomentar la unidad y respetar el proceso de recuperación de cada miembro? ¿Cómo dejamos de lado nuestras reservas personales y ayudamos a los miembros más nuevos a integrarse en nuestra comunidad local si su proceso difiere del nuestro?</a:t>
            </a:r>
            <a:endParaRPr lang="es" sz="1400" b="0" dirty="0">
              <a:solidFill>
                <a:srgbClr val="3A668B"/>
              </a:solidFill>
              <a:latin typeface="+mn-lt"/>
            </a:endParaRPr>
          </a:p>
          <a:p>
            <a:pPr marL="0" indent="0">
              <a:buFont typeface="Wingdings" panose="05000000000000000000" pitchFamily="2" charset="2"/>
              <a:buNone/>
            </a:pPr>
            <a:endParaRPr lang="es" sz="1400" b="0" dirty="0">
              <a:solidFill>
                <a:srgbClr val="3A668B"/>
              </a:solidFill>
              <a:latin typeface="+mn-lt"/>
            </a:endParaRPr>
          </a:p>
          <a:p>
            <a:pPr marL="0" indent="0">
              <a:buFont typeface="Wingdings" panose="05000000000000000000" pitchFamily="2" charset="2"/>
              <a:buNone/>
            </a:pPr>
            <a:r>
              <a:rPr lang="es" sz="1400" b="1" dirty="0">
                <a:solidFill>
                  <a:schemeClr val="accent2">
                    <a:lumMod val="75000"/>
                  </a:schemeClr>
                </a:solidFill>
                <a:latin typeface="+mn-lt"/>
              </a:rPr>
              <a:t>Pausa para la discusión</a:t>
            </a:r>
          </a:p>
          <a:p>
            <a:endParaRPr lang="en-US"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23</a:t>
            </a:fld>
            <a:endParaRPr lang="en-US" dirty="0"/>
          </a:p>
        </p:txBody>
      </p:sp>
    </p:spTree>
    <p:extLst>
      <p:ext uri="{BB962C8B-B14F-4D97-AF65-F5344CB8AC3E}">
        <p14:creationId xmlns:p14="http://schemas.microsoft.com/office/powerpoint/2010/main" val="134490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dirty="0"/>
              <a:t>Esperamos que esta presentación en PowerPoint les haya sido útil en su análisis de este material. Compartan sus opiniones sobre estas preguntas en na.org/survey. Sus comentarios serán considerados por los participantes de la Conferencia de Servicio Mundial en mayo.</a:t>
            </a:r>
          </a:p>
          <a:p>
            <a:endParaRPr lang="en-US" dirty="0"/>
          </a:p>
          <a:p>
            <a:r>
              <a:rPr lang="es" dirty="0"/>
              <a:t>Tengan en cuenta que hay otras cinco presentaciones de PowerPoint que se centran en el resto del IAC. Estos recursos, el propio IAC y la encuesta en línea del IAC están disponibles en na.org/conference.</a:t>
            </a:r>
          </a:p>
          <a:p>
            <a:endParaRPr lang="en-US" dirty="0"/>
          </a:p>
          <a:p>
            <a:r>
              <a:rPr lang="es" dirty="0"/>
              <a:t>Agradeceremos sus preguntas y comentarios sobre el IAC y todos los demás temas en worldboard@na.org.</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pPr/>
              <a:t>24</a:t>
            </a:fld>
            <a:endParaRPr lang="en-US" dirty="0"/>
          </a:p>
        </p:txBody>
      </p:sp>
    </p:spTree>
    <p:extLst>
      <p:ext uri="{BB962C8B-B14F-4D97-AF65-F5344CB8AC3E}">
        <p14:creationId xmlns:p14="http://schemas.microsoft.com/office/powerpoint/2010/main" val="355901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Estas presentaciones PPT solo cubren los puntos principales del IAC. Animamos a todos los miembros a leer el IAC. Visiten na.org/conference para consultar el IAC 2026 completo, las demás presentaciones en PowerPoint, la encuesta del IAC, los formularios para las preguntas de debate y otros materiales de la conferencia.</a:t>
            </a:r>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dirty="0"/>
          </a:p>
        </p:txBody>
      </p:sp>
    </p:spTree>
    <p:extLst>
      <p:ext uri="{BB962C8B-B14F-4D97-AF65-F5344CB8AC3E}">
        <p14:creationId xmlns:p14="http://schemas.microsoft.com/office/powerpoint/2010/main" val="23791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marR="0" algn="just">
              <a:spcBef>
                <a:spcPts val="0"/>
              </a:spcBef>
              <a:spcAft>
                <a:spcPts val="0"/>
              </a:spcAft>
            </a:pPr>
            <a:r>
              <a:rPr lang="es" sz="1400" dirty="0"/>
              <a:t>Este es uno de los dos temas con preguntas de debate incluidas en este IAC. Si están debatiendo estas preguntas en su taller, tengan en cuenta que se trata de una discusión, no de una decisión; no es necesario llegar a un acuerdo. Es una oportunidad para escucharse mutuamente y recopilar sus ideas para el formulario de aportaciones, que pueden encontrar en na.org/survey.</a:t>
            </a:r>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dirty="0"/>
          </a:p>
        </p:txBody>
      </p:sp>
    </p:spTree>
    <p:extLst>
      <p:ext uri="{BB962C8B-B14F-4D97-AF65-F5344CB8AC3E}">
        <p14:creationId xmlns:p14="http://schemas.microsoft.com/office/powerpoint/2010/main" val="175315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s" sz="1400" dirty="0"/>
              <a:t>Nuestro futuro depende de que aseguremos que nuestro mensaje sea claro y que las puertas de Narcóticos Anónimos estén abiertas a todos los adictos.</a:t>
            </a:r>
          </a:p>
          <a:p>
            <a:pPr marL="0" indent="0">
              <a:spcAft>
                <a:spcPts val="1200"/>
              </a:spcAft>
              <a:buFont typeface="Arial" panose="020B0604020202020204" pitchFamily="34" charset="0"/>
              <a:buNone/>
            </a:pPr>
            <a:r>
              <a:rPr lang="es" sz="1400" dirty="0"/>
              <a:t>El tema de debate (TD) “Cómo ayudar a los miembros a que se integren” nos pregunta que pasa despues de que los adictos cruzan nuestras puertas,como podemos ayudar a las personas a quedarse y seguir, es decir a tomar la decision de convertirse en miembros de Narcóticos Anónimos.</a:t>
            </a:r>
          </a:p>
        </p:txBody>
      </p:sp>
      <p:sp>
        <p:nvSpPr>
          <p:cNvPr id="4" name="Slide Number Placeholder 3"/>
          <p:cNvSpPr>
            <a:spLocks noGrp="1"/>
          </p:cNvSpPr>
          <p:nvPr>
            <p:ph type="sldNum" sz="quarter" idx="5"/>
          </p:nvPr>
        </p:nvSpPr>
        <p:spPr/>
        <p:txBody>
          <a:bodyPr/>
          <a:lstStyle/>
          <a:p>
            <a:fld id="{763812F2-32ED-CF4C-8C3A-6D2A8F76515E}" type="slidenum">
              <a:rPr lang="en-US" smtClean="0"/>
              <a:pPr/>
              <a:t>5</a:t>
            </a:fld>
            <a:endParaRPr lang="en-US" dirty="0"/>
          </a:p>
        </p:txBody>
      </p:sp>
    </p:spTree>
    <p:extLst>
      <p:ext uri="{BB962C8B-B14F-4D97-AF65-F5344CB8AC3E}">
        <p14:creationId xmlns:p14="http://schemas.microsoft.com/office/powerpoint/2010/main" val="368945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 sz="1400" dirty="0">
                <a:latin typeface="+mn-lt"/>
              </a:rPr>
              <a:t>Se recibieron muchas aportaciones sobre este TD. </a:t>
            </a:r>
            <a:r>
              <a:rPr lang="es" sz="1400" b="0" dirty="0">
                <a:solidFill>
                  <a:srgbClr val="DB212E"/>
                </a:solidFill>
                <a:latin typeface="+mn-lt"/>
              </a:rPr>
              <a:t>El tema del uso de medicamentos para tratar la adicción ha sido un tema polémico en NA durante mucho tiempo.</a:t>
            </a:r>
            <a:r>
              <a:rPr lang="es" sz="1400" b="0" dirty="0">
                <a:solidFill>
                  <a:srgbClr val="572528"/>
                </a:solidFill>
                <a:latin typeface="+mn-lt"/>
              </a:rPr>
              <a:t>Más de </a:t>
            </a:r>
            <a:r>
              <a:rPr lang="es" sz="1400" b="0" dirty="0">
                <a:solidFill>
                  <a:srgbClr val="DB212E"/>
                </a:solidFill>
                <a:latin typeface="+mn-lt"/>
              </a:rPr>
              <a:t>850 </a:t>
            </a:r>
            <a:r>
              <a:rPr lang="es" sz="1400" b="0" dirty="0">
                <a:solidFill>
                  <a:srgbClr val="572528"/>
                </a:solidFill>
                <a:latin typeface="+mn-lt"/>
              </a:rPr>
              <a:t>respuestas de TD que abarcan una amplia variedad de perspectivas. </a:t>
            </a:r>
            <a:r>
              <a:rPr lang="es-ES" sz="1400" b="0" dirty="0">
                <a:solidFill>
                  <a:srgbClr val="572528"/>
                </a:solidFill>
                <a:latin typeface="+mn-lt"/>
              </a:rPr>
              <a:t>Muchos lo sienten como una cuestión de supervivencia, tanto para el adicto que sufre como para la Confraternidad en sí.</a:t>
            </a:r>
          </a:p>
          <a:p>
            <a:endParaRPr lang="en-US" sz="1400" dirty="0">
              <a:latin typeface="+mn-lt"/>
            </a:endParaRPr>
          </a:p>
          <a:p>
            <a:r>
              <a:rPr lang="es" sz="1400" b="0" dirty="0">
                <a:solidFill>
                  <a:srgbClr val="DB212E"/>
                </a:solidFill>
                <a:latin typeface="+mn-lt"/>
              </a:rPr>
              <a:t>P</a:t>
            </a:r>
            <a:r>
              <a:rPr lang="es-ES" sz="1400" b="0" dirty="0">
                <a:solidFill>
                  <a:srgbClr val="DB212E"/>
                </a:solidFill>
                <a:latin typeface="+mn-lt"/>
              </a:rPr>
              <a:t>arece que lo que más necesitamos es crear una atmósfera de recuperación en torno a este asunto. </a:t>
            </a:r>
            <a:r>
              <a:rPr lang="es-ES" sz="1400" b="0" dirty="0">
                <a:solidFill>
                  <a:srgbClr val="572528"/>
                </a:solidFill>
                <a:latin typeface="+mn-lt"/>
              </a:rPr>
              <a:t>Tenemos muchos puntos en común, de modo que sobre esta base y a partir de nuestros principios espirituales podemos construir nuevos cimientos para este diálogo </a:t>
            </a:r>
            <a:r>
              <a:rPr lang="es" sz="1400" b="0" dirty="0">
                <a:solidFill>
                  <a:srgbClr val="572528"/>
                </a:solidFill>
                <a:latin typeface="+mn-lt"/>
              </a:rPr>
              <a:t>y suficiente terreno común para construir una nueva base para esta conversación a partir de nuestros principios espirituales. </a:t>
            </a:r>
            <a:r>
              <a:rPr lang="es-ES" sz="1400" b="0" dirty="0">
                <a:solidFill>
                  <a:srgbClr val="DB212E"/>
                </a:solidFill>
                <a:latin typeface="+mn-lt"/>
              </a:rPr>
              <a:t>¿Podemos ponernos de acuerdo por ahora en escucharnos mutuamente con amor, compasión y la buena voluntad de respetar nuestros respectivos puntos de vista opuestos?</a:t>
            </a:r>
            <a:endParaRPr lang="es" sz="1400" b="0" dirty="0">
              <a:solidFill>
                <a:srgbClr val="DB212E"/>
              </a:solidFill>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dirty="0"/>
          </a:p>
        </p:txBody>
      </p:sp>
    </p:spTree>
    <p:extLst>
      <p:ext uri="{BB962C8B-B14F-4D97-AF65-F5344CB8AC3E}">
        <p14:creationId xmlns:p14="http://schemas.microsoft.com/office/powerpoint/2010/main" val="25674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ES_tradnl" dirty="0"/>
          </a:p>
        </p:txBody>
      </p:sp>
      <p:sp>
        <p:nvSpPr>
          <p:cNvPr id="3" name="Notes Placeholder 2"/>
          <p:cNvSpPr>
            <a:spLocks noGrp="1"/>
          </p:cNvSpPr>
          <p:nvPr>
            <p:ph type="body" idx="1"/>
          </p:nvPr>
        </p:nvSpPr>
        <p:spPr/>
        <p:txBody>
          <a:bodyPr/>
          <a:lstStyle/>
          <a:p>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En los años que llevamos discutiendo este tema, el crecimiento de NA, en particular en Estados Unidos, se ha estancado o incluso ha retrocedido</a:t>
            </a:r>
            <a:r>
              <a:rPr lang="es" dirty="0"/>
              <a:t>. </a:t>
            </a:r>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observamos que los datos demográficos muestran un envejecimiento de los encuestados: cerca de la mitad de nuestros miembros tiene más de 50 años, y el 47% lleva más de 10 años limpio. Nuestra última encuesta reveló que en EE.UU. hay menos miembros menores de 30 años y menos miembros que llegan a NA medicándose para la adicción que en el resto de la Confraternidad. </a:t>
            </a:r>
            <a:endParaRPr lang="es" dirty="0"/>
          </a:p>
          <a:p>
            <a:endParaRPr lang="en-US" dirty="0"/>
          </a:p>
          <a:p>
            <a:r>
              <a:rPr lang="es" dirty="0"/>
              <a:t>E</a:t>
            </a:r>
            <a:r>
              <a:rPr lang="es-ES" sz="1400" b="0" i="0" u="none" strike="noStrike" kern="1200" baseline="0" dirty="0">
                <a:solidFill>
                  <a:schemeClr val="tx1"/>
                </a:solidFill>
                <a:latin typeface="Calibri" panose="020F0502020204030204" pitchFamily="34" charset="0"/>
                <a:ea typeface="+mn-ea"/>
                <a:cs typeface="Calibri" panose="020F0502020204030204" pitchFamily="34" charset="0"/>
              </a:rPr>
              <a:t>l futuro de NA depende de los que acaban de empezar y de quienes aún no han llegado. Entre quienes se quedan, el 82% señala que sigue en el programa porque se identifica con los miembros y se ha sentido bienvenido. Es fundamental que los recién llegados tengan la oportunidad de convertirse en miembros veteranos.</a:t>
            </a:r>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dirty="0"/>
          </a:p>
        </p:txBody>
      </p:sp>
    </p:spTree>
    <p:extLst>
      <p:ext uri="{BB962C8B-B14F-4D97-AF65-F5344CB8AC3E}">
        <p14:creationId xmlns:p14="http://schemas.microsoft.com/office/powerpoint/2010/main" val="27907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A532-DD2D-9A58-71C3-DE9994ED2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41145-4EDD-9E12-3D09-97F088979C95}"/>
              </a:ext>
            </a:extLst>
          </p:cNvPr>
          <p:cNvSpPr>
            <a:spLocks noGrp="1" noRot="1" noChangeAspect="1"/>
          </p:cNvSpPr>
          <p:nvPr>
            <p:ph type="sldImg"/>
          </p:nvPr>
        </p:nvSpPr>
        <p:spPr/>
        <p:txBody>
          <a:bodyPr/>
          <a:lstStyle/>
          <a:p>
            <a:endParaRPr lang="es-ES_tradnl" dirty="0"/>
          </a:p>
        </p:txBody>
      </p:sp>
      <p:sp>
        <p:nvSpPr>
          <p:cNvPr id="3" name="Notes Placeholder 2">
            <a:extLst>
              <a:ext uri="{FF2B5EF4-FFF2-40B4-BE49-F238E27FC236}">
                <a16:creationId xmlns:a16="http://schemas.microsoft.com/office/drawing/2014/main" id="{7D757B0B-1618-F7AD-6831-A8FDB2AABC87}"/>
              </a:ext>
            </a:extLst>
          </p:cNvPr>
          <p:cNvSpPr>
            <a:spLocks noGrp="1"/>
          </p:cNvSpPr>
          <p:nvPr>
            <p:ph type="body" idx="1"/>
          </p:nvPr>
        </p:nvSpPr>
        <p:spPr/>
        <p:txBody>
          <a:bodyPr/>
          <a:lstStyle/>
          <a:p>
            <a:pPr marL="0" indent="0">
              <a:buFont typeface="Arial" panose="020B0604020202020204" pitchFamily="34" charset="0"/>
              <a:buNone/>
            </a:pPr>
            <a:r>
              <a:rPr lang="es-ES" sz="1400" b="0" dirty="0">
                <a:solidFill>
                  <a:srgbClr val="572528"/>
                </a:solidFill>
                <a:latin typeface="+mn-lt"/>
              </a:rPr>
              <a:t>En la 38ª CMNA, los profesionales que asistieron a nuestras sesiones de relaciones públicas hablaron con franqueza de las reservas que tenían a la hora derivar adictos a NA.</a:t>
            </a:r>
            <a:endParaRPr lang="es" sz="1400" b="0" dirty="0">
              <a:solidFill>
                <a:srgbClr val="572528"/>
              </a:solidFill>
              <a:latin typeface="+mn-lt"/>
            </a:endParaRPr>
          </a:p>
          <a:p>
            <a:pPr marL="0" indent="0">
              <a:buFont typeface="Arial" panose="020B0604020202020204" pitchFamily="34" charset="0"/>
              <a:buNone/>
            </a:pPr>
            <a:r>
              <a:rPr lang="es-ES" sz="1400" b="0" dirty="0">
                <a:solidFill>
                  <a:srgbClr val="572528"/>
                </a:solidFill>
                <a:latin typeface="+mn-lt"/>
              </a:rPr>
              <a:t>Nos dijeron con claridad que dudaban sobre todo porque los adictos que recibían medicamentos para la adicción habían experimentado un ambiente hostil o poco acogedor en las reuniones de NA.</a:t>
            </a:r>
          </a:p>
          <a:p>
            <a:pPr marL="0" indent="0">
              <a:buFont typeface="Arial" panose="020B0604020202020204" pitchFamily="34" charset="0"/>
              <a:buNone/>
            </a:pPr>
            <a:r>
              <a:rPr lang="es-ES" sz="1400" b="0" dirty="0">
                <a:solidFill>
                  <a:srgbClr val="572528"/>
                </a:solidFill>
                <a:latin typeface="+mn-lt"/>
              </a:rPr>
              <a:t>Y algunos miembros, en respuesta a este TD, manifestaron que, a pesar de estar en un programa de honestidad total, les aconsejaron — no solo los médicos, sino también otros miembros y padrinos— que no compartieran que les habían recetado tomar medicación (y, en algunos casos, que tenían la obligación legal de tomarla).</a:t>
            </a:r>
            <a:r>
              <a:rPr lang="es" sz="1400" b="0" dirty="0">
                <a:solidFill>
                  <a:srgbClr val="572528"/>
                </a:solidFill>
                <a:latin typeface="+mn-lt"/>
              </a:rPr>
              <a:t> </a:t>
            </a:r>
          </a:p>
          <a:p>
            <a:pPr marL="0" indent="0">
              <a:buFont typeface="Arial" panose="020B0604020202020204" pitchFamily="34" charset="0"/>
              <a:buNone/>
            </a:pPr>
            <a:r>
              <a:rPr lang="es-ES" sz="1400" b="0" dirty="0">
                <a:solidFill>
                  <a:srgbClr val="572528"/>
                </a:solidFill>
                <a:latin typeface="+mn-lt"/>
              </a:rPr>
              <a:t>Hay demasiados lugares en los que </a:t>
            </a:r>
            <a:r>
              <a:rPr lang="es-ES" sz="1400" b="0" dirty="0">
                <a:solidFill>
                  <a:srgbClr val="FF0000"/>
                </a:solidFill>
                <a:latin typeface="+mn-lt"/>
              </a:rPr>
              <a:t>no estamos ofreciendo esa bienvenida tan importante ni un mensaje consecuente de esperanza</a:t>
            </a:r>
            <a:r>
              <a:rPr lang="es" sz="1400" b="0" dirty="0">
                <a:solidFill>
                  <a:srgbClr val="DB212E"/>
                </a:solidFill>
                <a:latin typeface="+mn-lt"/>
              </a:rPr>
              <a:t>.</a:t>
            </a:r>
          </a:p>
          <a:p>
            <a:pPr marL="0" indent="0">
              <a:buFont typeface="Arial" panose="020B0604020202020204" pitchFamily="34" charset="0"/>
              <a:buNone/>
            </a:pPr>
            <a:r>
              <a:rPr lang="es" sz="1400" b="0" dirty="0">
                <a:solidFill>
                  <a:srgbClr val="572528"/>
                </a:solidFill>
                <a:latin typeface="+mn-lt"/>
              </a:rPr>
              <a:t>Y </a:t>
            </a:r>
            <a:r>
              <a:rPr lang="es-ES" sz="1400" b="0" dirty="0">
                <a:solidFill>
                  <a:srgbClr val="572528"/>
                </a:solidFill>
                <a:latin typeface="+mn-lt"/>
              </a:rPr>
              <a:t>parece que estamos creando una atmósfera donde los adictos tienen miedo de decir la verdad</a:t>
            </a:r>
            <a:endParaRPr lang="es" b="0" dirty="0">
              <a:latin typeface="+mn-lt"/>
            </a:endParaRPr>
          </a:p>
        </p:txBody>
      </p:sp>
      <p:sp>
        <p:nvSpPr>
          <p:cNvPr id="4" name="Slide Number Placeholder 3">
            <a:extLst>
              <a:ext uri="{FF2B5EF4-FFF2-40B4-BE49-F238E27FC236}">
                <a16:creationId xmlns:a16="http://schemas.microsoft.com/office/drawing/2014/main" id="{6E89B01E-DA97-F767-D758-CC27D10CDEA9}"/>
              </a:ext>
            </a:extLst>
          </p:cNvPr>
          <p:cNvSpPr>
            <a:spLocks noGrp="1"/>
          </p:cNvSpPr>
          <p:nvPr>
            <p:ph type="sldNum" sz="quarter" idx="5"/>
          </p:nvPr>
        </p:nvSpPr>
        <p:spPr/>
        <p:txBody>
          <a:bodyPr/>
          <a:lstStyle/>
          <a:p>
            <a:fld id="{763812F2-32ED-CF4C-8C3A-6D2A8F76515E}" type="slidenum">
              <a:rPr lang="en-US" smtClean="0"/>
              <a:t>8</a:t>
            </a:fld>
            <a:endParaRPr lang="en-US" dirty="0"/>
          </a:p>
        </p:txBody>
      </p:sp>
    </p:spTree>
    <p:extLst>
      <p:ext uri="{BB962C8B-B14F-4D97-AF65-F5344CB8AC3E}">
        <p14:creationId xmlns:p14="http://schemas.microsoft.com/office/powerpoint/2010/main" val="366040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6B6C8-E027-C3A7-4D96-F65B03A11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E401-A3D2-58E3-AFDF-1A821D15F31B}"/>
              </a:ext>
            </a:extLst>
          </p:cNvPr>
          <p:cNvSpPr>
            <a:spLocks noGrp="1" noRot="1" noChangeAspect="1"/>
          </p:cNvSpPr>
          <p:nvPr>
            <p:ph type="sldImg"/>
          </p:nvPr>
        </p:nvSpPr>
        <p:spPr/>
        <p:txBody>
          <a:bodyPr/>
          <a:lstStyle/>
          <a:p>
            <a:endParaRPr lang="es-ES_tradnl" dirty="0"/>
          </a:p>
        </p:txBody>
      </p:sp>
      <p:sp>
        <p:nvSpPr>
          <p:cNvPr id="3" name="Notes Placeholder 2">
            <a:extLst>
              <a:ext uri="{FF2B5EF4-FFF2-40B4-BE49-F238E27FC236}">
                <a16:creationId xmlns:a16="http://schemas.microsoft.com/office/drawing/2014/main" id="{F1E74366-B60D-F60C-F063-6CCDC7BCD791}"/>
              </a:ext>
            </a:extLst>
          </p:cNvPr>
          <p:cNvSpPr>
            <a:spLocks noGrp="1"/>
          </p:cNvSpPr>
          <p:nvPr>
            <p:ph type="body" idx="1"/>
          </p:nvPr>
        </p:nvSpPr>
        <p:spPr/>
        <p:txBody>
          <a:bodyPr/>
          <a:lstStyle/>
          <a:p>
            <a:r>
              <a:rPr lang="es-ES" dirty="0"/>
              <a:t>¿Cómo podemos ayudar a los adictos que llegan a nuestras reuniones a quedarse en NA el tiempo suficiente para querer lo que tenemos? ¿Cómo podemos ayudar a los adictos que desean recuperarse —y que en este momento tal vez estén recibiendo de los profesionales un mensaje muy diferente al que reciben en NA— a elegir nuestro estilo de vida? ¿Y qué podemos hacer para que NA sea un entorno acogedor para esos adictos sin poner en peligro nuestra integridad ni nuestro mensaje?</a:t>
            </a:r>
          </a:p>
        </p:txBody>
      </p:sp>
      <p:sp>
        <p:nvSpPr>
          <p:cNvPr id="4" name="Slide Number Placeholder 3">
            <a:extLst>
              <a:ext uri="{FF2B5EF4-FFF2-40B4-BE49-F238E27FC236}">
                <a16:creationId xmlns:a16="http://schemas.microsoft.com/office/drawing/2014/main" id="{C318C8D5-E116-713F-0527-1209577D1482}"/>
              </a:ext>
            </a:extLst>
          </p:cNvPr>
          <p:cNvSpPr>
            <a:spLocks noGrp="1"/>
          </p:cNvSpPr>
          <p:nvPr>
            <p:ph type="sldNum" sz="quarter" idx="5"/>
          </p:nvPr>
        </p:nvSpPr>
        <p:spPr/>
        <p:txBody>
          <a:bodyPr/>
          <a:lstStyle/>
          <a:p>
            <a:fld id="{763812F2-32ED-CF4C-8C3A-6D2A8F76515E}" type="slidenum">
              <a:rPr lang="en-US" smtClean="0"/>
              <a:t>9</a:t>
            </a:fld>
            <a:endParaRPr lang="en-US" dirty="0"/>
          </a:p>
        </p:txBody>
      </p:sp>
    </p:spTree>
    <p:extLst>
      <p:ext uri="{BB962C8B-B14F-4D97-AF65-F5344CB8AC3E}">
        <p14:creationId xmlns:p14="http://schemas.microsoft.com/office/powerpoint/2010/main" val="1488951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3" descr="A colorful striped background with text&#10;&#10;Description automatically generated">
            <a:extLst>
              <a:ext uri="{FF2B5EF4-FFF2-40B4-BE49-F238E27FC236}">
                <a16:creationId xmlns:a16="http://schemas.microsoft.com/office/drawing/2014/main" id="{7ED1CC01-545F-37B5-7FEB-DBC6A55762E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293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16737"/>
        </a:solidFill>
        <a:effectLst/>
      </p:bgPr>
    </p:bg>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ED35BCC-B212-65F1-81F3-7951DCADCE86}"/>
              </a:ext>
            </a:extLst>
          </p:cNvPr>
          <p:cNvPicPr>
            <a:picLocks noChangeAspect="1"/>
          </p:cNvPicPr>
          <p:nvPr userDrawn="1"/>
        </p:nvPicPr>
        <p:blipFill>
          <a:blip r:embed="rId2">
            <a:lum bright="70000" contrast="-70000"/>
          </a:blip>
          <a:stretch>
            <a:fillRect/>
          </a:stretch>
        </p:blipFill>
        <p:spPr>
          <a:xfrm>
            <a:off x="0" y="0"/>
            <a:ext cx="12182142" cy="6858000"/>
          </a:xfrm>
          <a:prstGeom prst="rect">
            <a:avLst/>
          </a:prstGeom>
        </p:spPr>
      </p:pic>
    </p:spTree>
    <p:extLst>
      <p:ext uri="{BB962C8B-B14F-4D97-AF65-F5344CB8AC3E}">
        <p14:creationId xmlns:p14="http://schemas.microsoft.com/office/powerpoint/2010/main" val="28977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white surface with a black border&#10;&#10;Description automatically generated with medium confidence">
            <a:extLst>
              <a:ext uri="{FF2B5EF4-FFF2-40B4-BE49-F238E27FC236}">
                <a16:creationId xmlns:a16="http://schemas.microsoft.com/office/drawing/2014/main" id="{4C94DA94-C70E-9696-8D02-88A5AF068B7C}"/>
              </a:ext>
            </a:extLst>
          </p:cNvPr>
          <p:cNvPicPr>
            <a:picLocks noChangeAspect="1"/>
          </p:cNvPicPr>
          <p:nvPr userDrawn="1"/>
        </p:nvPicPr>
        <p:blipFill rotWithShape="1">
          <a:blip r:embed="rId2"/>
          <a:srcRect l="-1" r="332"/>
          <a:stretch/>
        </p:blipFill>
        <p:spPr>
          <a:xfrm>
            <a:off x="0" y="0"/>
            <a:ext cx="12192000" cy="6858000"/>
          </a:xfrm>
          <a:prstGeom prst="rect">
            <a:avLst/>
          </a:prstGeom>
        </p:spPr>
      </p:pic>
    </p:spTree>
    <p:extLst>
      <p:ext uri="{BB962C8B-B14F-4D97-AF65-F5344CB8AC3E}">
        <p14:creationId xmlns:p14="http://schemas.microsoft.com/office/powerpoint/2010/main" val="191433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FE202038-B472-4690-1C28-AE5C038B00E8}"/>
              </a:ext>
            </a:extLst>
          </p:cNvPr>
          <p:cNvPicPr>
            <a:picLocks noChangeAspect="1"/>
          </p:cNvPicPr>
          <p:nvPr userDrawn="1"/>
        </p:nvPicPr>
        <p:blipFill rotWithShape="1">
          <a:blip r:embed="rId2"/>
          <a:srcRect r="385"/>
          <a:stretch/>
        </p:blipFill>
        <p:spPr>
          <a:xfrm>
            <a:off x="0" y="0"/>
            <a:ext cx="12192000" cy="6858000"/>
          </a:xfrm>
          <a:prstGeom prst="rect">
            <a:avLst/>
          </a:prstGeom>
        </p:spPr>
      </p:pic>
    </p:spTree>
    <p:extLst>
      <p:ext uri="{BB962C8B-B14F-4D97-AF65-F5344CB8AC3E}">
        <p14:creationId xmlns:p14="http://schemas.microsoft.com/office/powerpoint/2010/main" val="1041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93709AF3-81E9-2A1F-51B0-AB1E05B68ED4}"/>
              </a:ext>
            </a:extLst>
          </p:cNvPr>
          <p:cNvPicPr>
            <a:picLocks noChangeAspect="1"/>
          </p:cNvPicPr>
          <p:nvPr userDrawn="1"/>
        </p:nvPicPr>
        <p:blipFill rotWithShape="1">
          <a:blip r:embed="rId2"/>
          <a:srcRect r="357"/>
          <a:stretch/>
        </p:blipFill>
        <p:spPr>
          <a:xfrm>
            <a:off x="0" y="0"/>
            <a:ext cx="12192000" cy="6858000"/>
          </a:xfrm>
          <a:prstGeom prst="rect">
            <a:avLst/>
          </a:prstGeom>
        </p:spPr>
      </p:pic>
    </p:spTree>
    <p:extLst>
      <p:ext uri="{BB962C8B-B14F-4D97-AF65-F5344CB8AC3E}">
        <p14:creationId xmlns:p14="http://schemas.microsoft.com/office/powerpoint/2010/main" val="422349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D6A96309-134C-CF42-B26A-FA0BF9D2F098}"/>
              </a:ext>
            </a:extLst>
          </p:cNvPr>
          <p:cNvPicPr>
            <a:picLocks noChangeAspect="1"/>
          </p:cNvPicPr>
          <p:nvPr userDrawn="1"/>
        </p:nvPicPr>
        <p:blipFill rotWithShape="1">
          <a:blip r:embed="rId2"/>
          <a:srcRect r="396"/>
          <a:stretch/>
        </p:blipFill>
        <p:spPr>
          <a:xfrm>
            <a:off x="0" y="0"/>
            <a:ext cx="12192000" cy="6858000"/>
          </a:xfrm>
          <a:prstGeom prst="rect">
            <a:avLst/>
          </a:prstGeom>
        </p:spPr>
      </p:pic>
    </p:spTree>
    <p:extLst>
      <p:ext uri="{BB962C8B-B14F-4D97-AF65-F5344CB8AC3E}">
        <p14:creationId xmlns:p14="http://schemas.microsoft.com/office/powerpoint/2010/main" val="4282537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A white surface with a black border&#10;&#10;Description automatically generated with medium confidence">
            <a:extLst>
              <a:ext uri="{FF2B5EF4-FFF2-40B4-BE49-F238E27FC236}">
                <a16:creationId xmlns:a16="http://schemas.microsoft.com/office/drawing/2014/main" id="{223593D5-21DF-8BF7-5F1E-CD74118D8CAA}"/>
              </a:ext>
            </a:extLst>
          </p:cNvPr>
          <p:cNvPicPr>
            <a:picLocks noChangeAspect="1"/>
          </p:cNvPicPr>
          <p:nvPr userDrawn="1"/>
        </p:nvPicPr>
        <p:blipFill rotWithShape="1">
          <a:blip r:embed="rId2"/>
          <a:srcRect r="625"/>
          <a:stretch/>
        </p:blipFill>
        <p:spPr>
          <a:xfrm>
            <a:off x="0" y="0"/>
            <a:ext cx="12192000" cy="6858000"/>
          </a:xfrm>
          <a:prstGeom prst="rect">
            <a:avLst/>
          </a:prstGeom>
        </p:spPr>
      </p:pic>
    </p:spTree>
    <p:extLst>
      <p:ext uri="{BB962C8B-B14F-4D97-AF65-F5344CB8AC3E}">
        <p14:creationId xmlns:p14="http://schemas.microsoft.com/office/powerpoint/2010/main" val="2207760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descr="A colorful striped background with text&#10;&#10;Description automatically generated">
            <a:extLst>
              <a:ext uri="{FF2B5EF4-FFF2-40B4-BE49-F238E27FC236}">
                <a16:creationId xmlns:a16="http://schemas.microsoft.com/office/drawing/2014/main" id="{34A7A2A5-C6D2-9497-8E53-0635EEBEE6E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69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EAE0D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0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yellow and orange stripes&#10;&#10;Description automatically generated">
            <a:extLst>
              <a:ext uri="{FF2B5EF4-FFF2-40B4-BE49-F238E27FC236}">
                <a16:creationId xmlns:a16="http://schemas.microsoft.com/office/drawing/2014/main" id="{83496376-AD35-1C06-2F0E-8503D448CB2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472655" y="276204"/>
            <a:ext cx="10515600" cy="999936"/>
          </a:xfrm>
        </p:spPr>
        <p:txBody>
          <a:bodyPr anchor="t" anchorCtr="0">
            <a:noAutofit/>
          </a:bodyPr>
          <a:lstStyle>
            <a:lvl1pPr>
              <a:defRPr sz="6000" b="1" i="0">
                <a:solidFill>
                  <a:srgbClr val="572528"/>
                </a:solidFill>
                <a:latin typeface="Century Gothic" panose="020B0502020202020204" pitchFamily="34" charset="0"/>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1158232" y="1481595"/>
            <a:ext cx="10515600" cy="1047666"/>
          </a:xfrm>
        </p:spPr>
        <p:txBody>
          <a:bodyPr>
            <a:noAutofit/>
          </a:bodyPr>
          <a:lstStyle>
            <a:lvl1pPr marL="0" indent="0">
              <a:buNone/>
              <a:defRPr sz="2800" b="1" i="0">
                <a:solidFill>
                  <a:srgbClr val="57252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464895" y="1146148"/>
            <a:ext cx="105156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yellow and orange stripes&#10;&#10;Description automatically generated">
            <a:extLst>
              <a:ext uri="{FF2B5EF4-FFF2-40B4-BE49-F238E27FC236}">
                <a16:creationId xmlns:a16="http://schemas.microsoft.com/office/drawing/2014/main" id="{C8CF5D0D-5F4F-40D2-A455-692D2C85B5CD}"/>
              </a:ext>
            </a:extLst>
          </p:cNvPr>
          <p:cNvPicPr>
            <a:picLocks noChangeAspect="1"/>
          </p:cNvPicPr>
          <p:nvPr userDrawn="1"/>
        </p:nvPicPr>
        <p:blipFill>
          <a:blip r:embed="rId2"/>
          <a:stretch>
            <a:fillRect/>
          </a:stretch>
        </p:blipFill>
        <p:spPr>
          <a:xfrm flipH="1" flipV="1">
            <a:off x="0" y="0"/>
            <a:ext cx="12192000" cy="6858000"/>
          </a:xfrm>
          <a:prstGeom prst="rect">
            <a:avLst/>
          </a:prstGeom>
        </p:spPr>
      </p:pic>
    </p:spTree>
    <p:extLst>
      <p:ext uri="{BB962C8B-B14F-4D97-AF65-F5344CB8AC3E}">
        <p14:creationId xmlns:p14="http://schemas.microsoft.com/office/powerpoint/2010/main" val="152784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AE0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F16737"/>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1" i="0">
                <a:solidFill>
                  <a:schemeClr val="tx2">
                    <a:lumMod val="60000"/>
                    <a:lumOff val="4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9DBCAC"/>
        </a:solidFill>
        <a:effectLst/>
      </p:bgPr>
    </p:bg>
    <p:spTree>
      <p:nvGrpSpPr>
        <p:cNvPr id="1" name=""/>
        <p:cNvGrpSpPr/>
        <p:nvPr/>
      </p:nvGrpSpPr>
      <p:grpSpPr>
        <a:xfrm>
          <a:off x="0" y="0"/>
          <a:ext cx="0" cy="0"/>
          <a:chOff x="0" y="0"/>
          <a:chExt cx="0" cy="0"/>
        </a:xfrm>
      </p:grpSpPr>
      <p:pic>
        <p:nvPicPr>
          <p:cNvPr id="5" name="Picture 4" descr="A yellow and blue corner&#10;&#10;Description automatically generated with medium confidence">
            <a:extLst>
              <a:ext uri="{FF2B5EF4-FFF2-40B4-BE49-F238E27FC236}">
                <a16:creationId xmlns:a16="http://schemas.microsoft.com/office/drawing/2014/main" id="{FB6BA3F8-B23C-BB4C-2FBF-4F3ED25DC0B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3743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9DBCA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1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FCCF0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CCF0C"/>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E1CF21E9-ED89-F111-3EB0-DF5C2D187C66}"/>
              </a:ext>
            </a:extLst>
          </p:cNvPr>
          <p:cNvPicPr>
            <a:picLocks noChangeAspect="1"/>
          </p:cNvPicPr>
          <p:nvPr userDrawn="1"/>
        </p:nvPicPr>
        <p:blipFill>
          <a:blip r:embed="rId2"/>
          <a:stretch>
            <a:fillRect/>
          </a:stretch>
        </p:blipFill>
        <p:spPr>
          <a:xfrm>
            <a:off x="9858" y="0"/>
            <a:ext cx="12182142" cy="6858000"/>
          </a:xfrm>
          <a:prstGeom prst="rect">
            <a:avLst/>
          </a:prstGeom>
        </p:spPr>
      </p:pic>
    </p:spTree>
    <p:extLst>
      <p:ext uri="{BB962C8B-B14F-4D97-AF65-F5344CB8AC3E}">
        <p14:creationId xmlns:p14="http://schemas.microsoft.com/office/powerpoint/2010/main" val="4065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1" r:id="rId3"/>
    <p:sldLayoutId id="2147483662" r:id="rId4"/>
    <p:sldLayoutId id="2147483649" r:id="rId5"/>
    <p:sldLayoutId id="2147483664" r:id="rId6"/>
    <p:sldLayoutId id="2147483655" r:id="rId7"/>
    <p:sldLayoutId id="2147483656" r:id="rId8"/>
    <p:sldLayoutId id="2147483665" r:id="rId9"/>
    <p:sldLayoutId id="2147483666" r:id="rId10"/>
    <p:sldLayoutId id="2147483659" r:id="rId11"/>
    <p:sldLayoutId id="2147483657" r:id="rId12"/>
    <p:sldLayoutId id="2147483660" r:id="rId13"/>
    <p:sldLayoutId id="2147483658" r:id="rId14"/>
    <p:sldLayoutId id="2147483652" r:id="rId15"/>
    <p:sldLayoutId id="2147483667" r:id="rId1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1DC9705-042D-3480-5DBE-2320057EF845}"/>
              </a:ext>
            </a:extLst>
          </p:cNvPr>
          <p:cNvSpPr/>
          <p:nvPr/>
        </p:nvSpPr>
        <p:spPr>
          <a:xfrm>
            <a:off x="4683512" y="4125951"/>
            <a:ext cx="7508488" cy="2732050"/>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b="1" noProof="0" dirty="0">
              <a:latin typeface="Century Gothic" panose="020B0502020202020204" pitchFamily="34" charset="0"/>
            </a:endParaRPr>
          </a:p>
        </p:txBody>
      </p:sp>
      <p:sp>
        <p:nvSpPr>
          <p:cNvPr id="2" name="Title 1">
            <a:extLst>
              <a:ext uri="{FF2B5EF4-FFF2-40B4-BE49-F238E27FC236}">
                <a16:creationId xmlns:a16="http://schemas.microsoft.com/office/drawing/2014/main" id="{1BC6C3E1-A4A9-D069-2AEE-2B6DFF1D0474}"/>
              </a:ext>
            </a:extLst>
          </p:cNvPr>
          <p:cNvSpPr txBox="1">
            <a:spLocks/>
          </p:cNvSpPr>
          <p:nvPr/>
        </p:nvSpPr>
        <p:spPr>
          <a:xfrm>
            <a:off x="4560849" y="4283144"/>
            <a:ext cx="7809571" cy="3210475"/>
          </a:xfrm>
          <a:prstGeom prst="rect">
            <a:avLst/>
          </a:prstGeom>
          <a:noFill/>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s-ES_tradnl" sz="3600" noProof="0" dirty="0">
                <a:solidFill>
                  <a:srgbClr val="EAE0D6"/>
                </a:solidFill>
                <a:latin typeface="Century Gothic" panose="020B0502020202020204" pitchFamily="34" charset="0"/>
              </a:rPr>
              <a:t>PowerPoint 4 de 6</a:t>
            </a:r>
          </a:p>
          <a:p>
            <a:pPr algn="ctr"/>
            <a:r>
              <a:rPr lang="es-ES_tradnl" sz="3600" i="1" noProof="0" dirty="0">
                <a:solidFill>
                  <a:srgbClr val="EAE0D6"/>
                </a:solidFill>
                <a:latin typeface="Century Gothic" panose="020B0502020202020204" pitchFamily="34" charset="0"/>
              </a:rPr>
              <a:t>Informe de la agenda de la conferencia de 2026</a:t>
            </a:r>
          </a:p>
        </p:txBody>
      </p:sp>
      <p:sp>
        <p:nvSpPr>
          <p:cNvPr id="3" name="Subtitle 2">
            <a:extLst>
              <a:ext uri="{FF2B5EF4-FFF2-40B4-BE49-F238E27FC236}">
                <a16:creationId xmlns:a16="http://schemas.microsoft.com/office/drawing/2014/main" id="{67BB0230-F170-F5DA-58BF-B289D6C2E0BB}"/>
              </a:ext>
            </a:extLst>
          </p:cNvPr>
          <p:cNvSpPr txBox="1">
            <a:spLocks/>
          </p:cNvSpPr>
          <p:nvPr/>
        </p:nvSpPr>
        <p:spPr>
          <a:xfrm>
            <a:off x="4915005" y="5888381"/>
            <a:ext cx="6829953" cy="6120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_tradnl" sz="2400" b="1" noProof="0" dirty="0">
                <a:solidFill>
                  <a:schemeClr val="bg1">
                    <a:lumMod val="65000"/>
                  </a:schemeClr>
                </a:solidFill>
                <a:latin typeface="Century Gothic" panose="020B0502020202020204" pitchFamily="34" charset="0"/>
              </a:rPr>
              <a:t>TSD/TAM en NA:</a:t>
            </a:r>
          </a:p>
          <a:p>
            <a:pPr marL="0" indent="0" algn="ctr">
              <a:buNone/>
            </a:pPr>
            <a:r>
              <a:rPr lang="es-ES_tradnl" sz="2400" b="1" noProof="0" dirty="0">
                <a:solidFill>
                  <a:schemeClr val="bg1">
                    <a:lumMod val="65000"/>
                  </a:schemeClr>
                </a:solidFill>
                <a:latin typeface="Century Gothic" panose="020B0502020202020204" pitchFamily="34" charset="0"/>
              </a:rPr>
              <a:t>Ayudar a que los miembros se integren</a:t>
            </a:r>
          </a:p>
        </p:txBody>
      </p:sp>
    </p:spTree>
    <p:extLst>
      <p:ext uri="{BB962C8B-B14F-4D97-AF65-F5344CB8AC3E}">
        <p14:creationId xmlns:p14="http://schemas.microsoft.com/office/powerpoint/2010/main" val="221591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467643" y="1073196"/>
            <a:ext cx="11621263" cy="5124480"/>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s-ES" sz="2800" b="1" dirty="0">
                <a:solidFill>
                  <a:srgbClr val="572528"/>
                </a:solidFill>
                <a:latin typeface="Century Gothic" panose="020B0502020202020204" pitchFamily="34" charset="0"/>
              </a:rPr>
              <a:t>En la década de 1990, la Junta de Custodios sacó un boletín sobre el asunto</a:t>
            </a:r>
          </a:p>
          <a:p>
            <a:pPr marL="457200" indent="-457200">
              <a:spcBef>
                <a:spcPts val="1800"/>
              </a:spcBef>
              <a:buFont typeface="Arial" panose="020B0604020202020204" pitchFamily="34" charset="0"/>
              <a:buChar char="•"/>
            </a:pPr>
            <a:r>
              <a:rPr lang="es" sz="2800" b="1" dirty="0">
                <a:solidFill>
                  <a:srgbClr val="572528"/>
                </a:solidFill>
                <a:latin typeface="Century Gothic" panose="020B0502020202020204" pitchFamily="34" charset="0"/>
              </a:rPr>
              <a:t>TD 2006 ¿Quiénes faltan en nuestras reuniones?</a:t>
            </a:r>
          </a:p>
          <a:p>
            <a:pPr marL="457200" indent="-457200">
              <a:spcBef>
                <a:spcPts val="1800"/>
              </a:spcBef>
              <a:buFont typeface="Arial" panose="020B0604020202020204" pitchFamily="34" charset="0"/>
              <a:buChar char="•"/>
            </a:pPr>
            <a:r>
              <a:rPr lang="es" sz="2800" b="1" dirty="0">
                <a:solidFill>
                  <a:srgbClr val="572528"/>
                </a:solidFill>
                <a:latin typeface="Century Gothic" panose="020B0502020202020204" pitchFamily="34" charset="0"/>
              </a:rPr>
              <a:t>2012 TD sobre la Tercera Tradición </a:t>
            </a:r>
            <a:r>
              <a:rPr lang="es" sz="2800" dirty="0">
                <a:solidFill>
                  <a:srgbClr val="572528"/>
                </a:solidFill>
                <a:latin typeface="Century Gothic" panose="020B0502020202020204" pitchFamily="34" charset="0"/>
              </a:rPr>
              <a:t>( </a:t>
            </a:r>
            <a:r>
              <a:rPr lang="es" sz="2800" i="1" dirty="0">
                <a:solidFill>
                  <a:srgbClr val="572528"/>
                </a:solidFill>
                <a:latin typeface="Century Gothic" panose="020B0502020202020204" pitchFamily="34" charset="0"/>
              </a:rPr>
              <a:t>El único requisito para ser miembro es el deseo de dejar de consumir </a:t>
            </a:r>
            <a:r>
              <a:rPr lang="es" sz="2800" dirty="0">
                <a:solidFill>
                  <a:srgbClr val="572528"/>
                </a:solidFill>
                <a:latin typeface="Century Gothic" panose="020B0502020202020204" pitchFamily="34" charset="0"/>
              </a:rPr>
              <a:t>).</a:t>
            </a:r>
          </a:p>
          <a:p>
            <a:pPr marL="457200" indent="-457200">
              <a:spcBef>
                <a:spcPts val="1800"/>
              </a:spcBef>
              <a:buFont typeface="Arial" panose="020B0604020202020204" pitchFamily="34" charset="0"/>
              <a:buChar char="•"/>
            </a:pPr>
            <a:r>
              <a:rPr lang="es" sz="2800" b="1" dirty="0">
                <a:solidFill>
                  <a:srgbClr val="572528"/>
                </a:solidFill>
                <a:latin typeface="Century Gothic" panose="020B0502020202020204" pitchFamily="34" charset="0"/>
              </a:rPr>
              <a:t>TD 2014, Dar la bienvenida a todos los miembros</a:t>
            </a:r>
          </a:p>
          <a:p>
            <a:pPr marL="457200" indent="-457200">
              <a:spcBef>
                <a:spcPts val="1800"/>
              </a:spcBef>
              <a:buFont typeface="Arial" panose="020B0604020202020204" pitchFamily="34" charset="0"/>
              <a:buChar char="•"/>
            </a:pPr>
            <a:r>
              <a:rPr lang="es" sz="2800" b="1" dirty="0">
                <a:solidFill>
                  <a:srgbClr val="572528"/>
                </a:solidFill>
                <a:latin typeface="Century Gothic" panose="020B0502020202020204" pitchFamily="34" charset="0"/>
              </a:rPr>
              <a:t>TD 2018, TSD/TAM en Narcóticos Anónimos</a:t>
            </a:r>
          </a:p>
          <a:p>
            <a:pPr marL="457200" indent="-457200">
              <a:spcBef>
                <a:spcPts val="1800"/>
              </a:spcBef>
              <a:buFont typeface="Arial" panose="020B0604020202020204" pitchFamily="34" charset="0"/>
              <a:buChar char="•"/>
            </a:pPr>
            <a:r>
              <a:rPr lang="es" sz="2800" b="1" dirty="0">
                <a:solidFill>
                  <a:srgbClr val="572528"/>
                </a:solidFill>
                <a:latin typeface="Century Gothic" panose="020B0502020202020204" pitchFamily="34" charset="0"/>
              </a:rPr>
              <a:t>TD 2023, TSD/TAM en Narcóticos Anónimos: Ayudar a que los miembros se integren</a:t>
            </a:r>
          </a:p>
        </p:txBody>
      </p:sp>
      <p:sp>
        <p:nvSpPr>
          <p:cNvPr id="4" name="Shape 74">
            <a:extLst>
              <a:ext uri="{FF2B5EF4-FFF2-40B4-BE49-F238E27FC236}">
                <a16:creationId xmlns:a16="http://schemas.microsoft.com/office/drawing/2014/main" id="{ECC7ACFA-BF73-B874-86EE-24BDF33250E1}"/>
              </a:ext>
            </a:extLst>
          </p:cNvPr>
          <p:cNvSpPr/>
          <p:nvPr/>
        </p:nvSpPr>
        <p:spPr>
          <a:xfrm>
            <a:off x="289933" y="175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Una conversación a lo largo de décadas…</a:t>
            </a:r>
            <a:endParaRPr lang="en-US" sz="40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A10AE6E-A0C7-9B21-882E-2DD960043E2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50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289934" y="107576"/>
            <a:ext cx="11108536" cy="5078313"/>
          </a:xfrm>
          <a:prstGeom prst="rect">
            <a:avLst/>
          </a:prstGeom>
          <a:noFill/>
        </p:spPr>
        <p:txBody>
          <a:bodyPr wrap="square" rtlCol="0">
            <a:spAutoFit/>
          </a:bodyPr>
          <a:lstStyle/>
          <a:p>
            <a:r>
              <a:rPr lang="es-ES" sz="2700" b="1" i="1" dirty="0">
                <a:solidFill>
                  <a:srgbClr val="F16737"/>
                </a:solidFill>
                <a:latin typeface="Century Gothic" panose="020B0502020202020204" pitchFamily="34" charset="0"/>
              </a:rPr>
              <a:t>La cuestión de que el recién llegado asista a NA por primera vez, o incluso que asista regularmente a las reuniones, estando en</a:t>
            </a:r>
          </a:p>
          <a:p>
            <a:r>
              <a:rPr lang="es-ES" sz="2700" b="1" i="1" dirty="0">
                <a:solidFill>
                  <a:srgbClr val="F16737"/>
                </a:solidFill>
                <a:latin typeface="Century Gothic" panose="020B0502020202020204" pitchFamily="34" charset="0"/>
              </a:rPr>
              <a:t>tratamiento asistido con medicación, no es el problema. Nuestra Tercera Tradición deja resuelta la cuestión: damos la bienvenida a todo el mundo. Este no es el dilema al que nos enfrentamos como Confraternidad. El dilema no es «¿son miembros?» o «¿tienen el deseo?». Alguien es «miembro» cuando dice que lo es, y ese deseo es algo que no se puede medir. La pregunta es: «¿se considera que nuestros miembros en tratamiento asistido con medicación están limpios y completamente abstinentes de acuerdo con los principios de NA?».</a:t>
            </a:r>
            <a:endParaRPr lang="es" sz="2700" b="1" i="1" dirty="0">
              <a:solidFill>
                <a:srgbClr val="F16737"/>
              </a:solidFill>
              <a:latin typeface="Century Gothic" panose="020B0502020202020204" pitchFamily="34" charset="0"/>
            </a:endParaRPr>
          </a:p>
          <a:p>
            <a:r>
              <a:rPr lang="es" sz="2700" b="1" i="1" dirty="0">
                <a:solidFill>
                  <a:srgbClr val="F16737"/>
                </a:solidFill>
                <a:latin typeface="Century Gothic" panose="020B0502020202020204" pitchFamily="34" charset="0"/>
              </a:rPr>
              <a:t>~ un miembro respondiendo al TD</a:t>
            </a:r>
            <a:endParaRPr lang="es" sz="2700" b="1" dirty="0">
              <a:solidFill>
                <a:srgbClr val="572528"/>
              </a:solidFill>
              <a:latin typeface="Century Gothic" panose="020B0502020202020204" pitchFamily="34" charset="0"/>
            </a:endParaRPr>
          </a:p>
        </p:txBody>
      </p: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3600" b="1" dirty="0">
              <a:solidFill>
                <a:srgbClr val="572528"/>
              </a:solidFill>
              <a:latin typeface="Century Gothic" panose="020B0502020202020204" pitchFamily="34" charset="0"/>
            </a:endParaRPr>
          </a:p>
        </p:txBody>
      </p:sp>
      <p:sp>
        <p:nvSpPr>
          <p:cNvPr id="2" name="TextBox 1">
            <a:extLst>
              <a:ext uri="{FF2B5EF4-FFF2-40B4-BE49-F238E27FC236}">
                <a16:creationId xmlns:a16="http://schemas.microsoft.com/office/drawing/2014/main" id="{4D5B1F79-9EED-6FDA-1A20-907C7A36A689}"/>
              </a:ext>
            </a:extLst>
          </p:cNvPr>
          <p:cNvSpPr txBox="1"/>
          <p:nvPr/>
        </p:nvSpPr>
        <p:spPr>
          <a:xfrm>
            <a:off x="4571999" y="5123960"/>
            <a:ext cx="7472855" cy="2015936"/>
          </a:xfrm>
          <a:prstGeom prst="rect">
            <a:avLst/>
          </a:prstGeom>
          <a:noFill/>
        </p:spPr>
        <p:txBody>
          <a:bodyPr wrap="square" rtlCol="0">
            <a:spAutoFit/>
          </a:bodyPr>
          <a:lstStyle/>
          <a:p>
            <a:pPr algn="r"/>
            <a:r>
              <a:rPr lang="es" sz="2500" b="1" dirty="0">
                <a:solidFill>
                  <a:srgbClr val="572528"/>
                </a:solidFill>
                <a:latin typeface="Century Gothic" panose="020B0502020202020204" pitchFamily="34" charset="0"/>
              </a:rPr>
              <a:t>No es un desacuerdo casual.</a:t>
            </a:r>
          </a:p>
          <a:p>
            <a:pPr algn="r"/>
            <a:r>
              <a:rPr lang="es" sz="2500" b="1" dirty="0">
                <a:solidFill>
                  <a:srgbClr val="572528"/>
                </a:solidFill>
                <a:latin typeface="Century Gothic" panose="020B0502020202020204" pitchFamily="34" charset="0"/>
              </a:rPr>
              <a:t>Es una cuestión de vida o muerte.</a:t>
            </a:r>
          </a:p>
          <a:p>
            <a:pPr algn="r"/>
            <a:r>
              <a:rPr lang="es" sz="2500" b="1" dirty="0">
                <a:solidFill>
                  <a:srgbClr val="572528"/>
                </a:solidFill>
                <a:latin typeface="Century Gothic" panose="020B0502020202020204" pitchFamily="34" charset="0"/>
              </a:rPr>
              <a:t>Si tomaramos partido por un bando, los adictos se irían y morirían.</a:t>
            </a:r>
          </a:p>
          <a:p>
            <a:pPr algn="r"/>
            <a:endParaRPr lang="en-US" sz="2500"/>
          </a:p>
        </p:txBody>
      </p:sp>
    </p:spTree>
    <p:extLst>
      <p:ext uri="{BB962C8B-B14F-4D97-AF65-F5344CB8AC3E}">
        <p14:creationId xmlns:p14="http://schemas.microsoft.com/office/powerpoint/2010/main" val="112773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290604" y="806487"/>
            <a:ext cx="10901396" cy="6001643"/>
          </a:xfrm>
          <a:prstGeom prst="rect">
            <a:avLst/>
          </a:prstGeom>
          <a:noFill/>
          <a:ln>
            <a:noFill/>
          </a:ln>
        </p:spPr>
        <p:txBody>
          <a:bodyPr wrap="square" rtlCol="0">
            <a:spAutoFit/>
          </a:bodyPr>
          <a:lstStyle/>
          <a:p>
            <a:r>
              <a:rPr lang="es" sz="3200" b="1" dirty="0">
                <a:solidFill>
                  <a:srgbClr val="572528"/>
                </a:solidFill>
                <a:latin typeface="Century Gothic" panose="020B0502020202020204" pitchFamily="34" charset="0"/>
              </a:rPr>
              <a:t>Una vez pensamos que nuestra</a:t>
            </a:r>
            <a:endParaRPr lang="es-ES" sz="3200" b="1" dirty="0">
              <a:solidFill>
                <a:srgbClr val="572528"/>
              </a:solidFill>
              <a:latin typeface="Century Gothic" panose="020B0502020202020204" pitchFamily="34" charset="0"/>
            </a:endParaRPr>
          </a:p>
          <a:p>
            <a:r>
              <a:rPr lang="es-ES" sz="3200" b="1" dirty="0">
                <a:solidFill>
                  <a:srgbClr val="572528"/>
                </a:solidFill>
                <a:latin typeface="Century Gothic" panose="020B0502020202020204" pitchFamily="34" charset="0"/>
              </a:rPr>
              <a:t>Confraternidad adoptaría una postura única</a:t>
            </a:r>
          </a:p>
          <a:p>
            <a:endParaRPr lang="en-US" sz="3200" b="1" dirty="0">
              <a:solidFill>
                <a:srgbClr val="572528"/>
              </a:solidFill>
              <a:latin typeface="Century Gothic" panose="020B0502020202020204" pitchFamily="34" charset="0"/>
            </a:endParaRPr>
          </a:p>
          <a:p>
            <a:r>
              <a:rPr lang="es" sz="3200" b="1" dirty="0">
                <a:solidFill>
                  <a:srgbClr val="572528"/>
                </a:solidFill>
                <a:latin typeface="Century Gothic" panose="020B0502020202020204" pitchFamily="34" charset="0"/>
              </a:rPr>
              <a:t>Sin embargo, </a:t>
            </a:r>
            <a:r>
              <a:rPr lang="es-ES" sz="3200" b="1" dirty="0">
                <a:solidFill>
                  <a:srgbClr val="572528"/>
                </a:solidFill>
                <a:latin typeface="Century Gothic" panose="020B0502020202020204" pitchFamily="34" charset="0"/>
              </a:rPr>
              <a:t>una vez más vemos que</a:t>
            </a:r>
          </a:p>
          <a:p>
            <a:r>
              <a:rPr lang="es-ES" sz="3200" b="1" dirty="0">
                <a:solidFill>
                  <a:srgbClr val="FF0000"/>
                </a:solidFill>
                <a:latin typeface="Century Gothic" panose="020B0502020202020204" pitchFamily="34" charset="0"/>
              </a:rPr>
              <a:t>simplemente no hay consenso </a:t>
            </a:r>
            <a:r>
              <a:rPr lang="es-ES" sz="3200" b="1" dirty="0">
                <a:solidFill>
                  <a:srgbClr val="572528"/>
                </a:solidFill>
                <a:latin typeface="Century Gothic" panose="020B0502020202020204" pitchFamily="34" charset="0"/>
              </a:rPr>
              <a:t>sobre si una persona que toma medicación para tratar su adicción está «limpia».</a:t>
            </a:r>
          </a:p>
          <a:p>
            <a:endParaRPr lang="en-US" sz="3200" b="1" dirty="0">
              <a:solidFill>
                <a:srgbClr val="572528"/>
              </a:solidFill>
              <a:latin typeface="Century Gothic" panose="020B0502020202020204" pitchFamily="34" charset="0"/>
            </a:endParaRPr>
          </a:p>
          <a:p>
            <a:r>
              <a:rPr lang="es-ES" sz="3200" b="1" dirty="0">
                <a:solidFill>
                  <a:srgbClr val="572528"/>
                </a:solidFill>
                <a:latin typeface="Century Gothic" panose="020B0502020202020204" pitchFamily="34" charset="0"/>
              </a:rPr>
              <a:t>Pero creemos que hoy tenemos las herramientas para vivir y recuperarnos juntos con espíritu de unidad y con amabilidad, a pesar de las diferencias en cómo concebimos el programa que amamos todos.</a:t>
            </a:r>
            <a:endParaRPr lang="es" sz="3200" b="1" dirty="0">
              <a:solidFill>
                <a:srgbClr val="572528"/>
              </a:solidFill>
              <a:latin typeface="Century Gothic" panose="020B0502020202020204" pitchFamily="34" charset="0"/>
            </a:endParaRPr>
          </a:p>
        </p:txBody>
      </p:sp>
      <p:sp>
        <p:nvSpPr>
          <p:cNvPr id="7" name="Shape 74">
            <a:extLst>
              <a:ext uri="{FF2B5EF4-FFF2-40B4-BE49-F238E27FC236}">
                <a16:creationId xmlns:a16="http://schemas.microsoft.com/office/drawing/2014/main" id="{ED324998-5104-4E8E-0CA0-C920C9588882}"/>
              </a:ext>
            </a:extLst>
          </p:cNvPr>
          <p:cNvSpPr/>
          <p:nvPr/>
        </p:nvSpPr>
        <p:spPr>
          <a:xfrm>
            <a:off x="289933" y="17576"/>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endParaRPr lang="en-US" sz="4000" b="1" dirty="0">
              <a:solidFill>
                <a:srgbClr val="572528"/>
              </a:solidFill>
              <a:latin typeface="Century Gothic" panose="020B0502020202020204" pitchFamily="34" charset="0"/>
            </a:endParaRPr>
          </a:p>
        </p:txBody>
      </p:sp>
      <p:cxnSp>
        <p:nvCxnSpPr>
          <p:cNvPr id="2" name="Straight Connector 1">
            <a:extLst>
              <a:ext uri="{FF2B5EF4-FFF2-40B4-BE49-F238E27FC236}">
                <a16:creationId xmlns:a16="http://schemas.microsoft.com/office/drawing/2014/main" id="{071B713C-6185-071B-FC64-378D241CD294}"/>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4" name="Shape 74">
            <a:extLst>
              <a:ext uri="{FF2B5EF4-FFF2-40B4-BE49-F238E27FC236}">
                <a16:creationId xmlns:a16="http://schemas.microsoft.com/office/drawing/2014/main" id="{C8B3CB37-C647-C5B3-8A4E-575552099135}"/>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El principio espiritual de la rendición</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60479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38896" y="873221"/>
            <a:ext cx="12053104" cy="5724644"/>
          </a:xfrm>
          <a:prstGeom prst="rect">
            <a:avLst/>
          </a:prstGeom>
          <a:noFill/>
        </p:spPr>
        <p:txBody>
          <a:bodyPr wrap="square" rtlCol="0">
            <a:spAutoFit/>
          </a:bodyPr>
          <a:lstStyle/>
          <a:p>
            <a:pPr>
              <a:spcBef>
                <a:spcPts val="1800"/>
              </a:spcBef>
            </a:pPr>
            <a:r>
              <a:rPr lang="es-ES" sz="2400" b="1" dirty="0">
                <a:solidFill>
                  <a:srgbClr val="572528"/>
                </a:solidFill>
                <a:latin typeface="Century Gothic" panose="020B0502020202020204" pitchFamily="34" charset="0"/>
              </a:rPr>
              <a:t>Hay consenso sobre el hecho de que la abstinencia es esencial para el programa y nuestro mensaje. Lo que a estas alturas parece claro es que aún no hay consenso entre los miembros de qué constituye exactamente la abstinencia</a:t>
            </a:r>
            <a:r>
              <a:rPr lang="es" sz="2400" b="1" dirty="0">
                <a:solidFill>
                  <a:srgbClr val="572528"/>
                </a:solidFill>
                <a:latin typeface="Century Gothic" panose="020B0502020202020204" pitchFamily="34" charset="0"/>
              </a:rPr>
              <a:t>.</a:t>
            </a:r>
          </a:p>
          <a:p>
            <a:pPr>
              <a:spcBef>
                <a:spcPts val="1800"/>
              </a:spcBef>
            </a:pPr>
            <a:r>
              <a:rPr lang="es-ES" sz="2400" b="1" dirty="0">
                <a:solidFill>
                  <a:srgbClr val="572528"/>
                </a:solidFill>
                <a:latin typeface="Century Gothic" panose="020B0502020202020204" pitchFamily="34" charset="0"/>
              </a:rPr>
              <a:t>En el librito “Cuando estamos enfermos” y en el folleto IP 30, La salud mental en recuperación, hemos tratado gran parte de estas cuestiones. Aunque muchos consideramos los medicamentos para tratar la adicción una categoría completamente aparte, a medida que esta medicación cambia —ya no se trata solo de antagonistas de opioides u opiáceos—, cada vez es más difícil encontrar la línea divisoria entre un tipo de medicación y otro.</a:t>
            </a:r>
          </a:p>
          <a:p>
            <a:pPr>
              <a:spcBef>
                <a:spcPts val="1800"/>
              </a:spcBef>
            </a:pPr>
            <a:r>
              <a:rPr lang="es-ES" sz="2400" b="1" dirty="0">
                <a:solidFill>
                  <a:srgbClr val="572528"/>
                </a:solidFill>
                <a:latin typeface="Century Gothic" panose="020B0502020202020204" pitchFamily="34" charset="0"/>
              </a:rPr>
              <a:t>Y como cualquier rendición, admitir que de ninguna manera estamos </a:t>
            </a:r>
            <a:r>
              <a:rPr lang="es-ES" sz="2400" b="1" dirty="0" err="1">
                <a:solidFill>
                  <a:srgbClr val="572528"/>
                </a:solidFill>
                <a:latin typeface="Century Gothic" panose="020B0502020202020204" pitchFamily="34" charset="0"/>
              </a:rPr>
              <a:t>llegandoa</a:t>
            </a:r>
            <a:r>
              <a:rPr lang="es-ES" sz="2400" b="1" dirty="0">
                <a:solidFill>
                  <a:srgbClr val="572528"/>
                </a:solidFill>
                <a:latin typeface="Century Gothic" panose="020B0502020202020204" pitchFamily="34" charset="0"/>
              </a:rPr>
              <a:t> un</a:t>
            </a:r>
            <a:r>
              <a:rPr lang="es" sz="2400" b="1" dirty="0">
                <a:solidFill>
                  <a:srgbClr val="572528"/>
                </a:solidFill>
                <a:latin typeface="Century Gothic" panose="020B0502020202020204" pitchFamily="34" charset="0"/>
              </a:rPr>
              <a:t> consenso nos libera para enfocar de manera completamente diferente. Todos sabemos que el proceso funciona y que podemos confiar en que nos lleve a la verdad, aunque tardemos mucho tiempo.</a:t>
            </a:r>
          </a:p>
        </p:txBody>
      </p:sp>
      <p:cxnSp>
        <p:nvCxnSpPr>
          <p:cNvPr id="2" name="Straight Connector 1">
            <a:extLst>
              <a:ext uri="{FF2B5EF4-FFF2-40B4-BE49-F238E27FC236}">
                <a16:creationId xmlns:a16="http://schemas.microsoft.com/office/drawing/2014/main" id="{8238B1D5-5F36-9932-97DA-768BDD126CF0}"/>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5" name="Shape 74">
            <a:extLst>
              <a:ext uri="{FF2B5EF4-FFF2-40B4-BE49-F238E27FC236}">
                <a16:creationId xmlns:a16="http://schemas.microsoft.com/office/drawing/2014/main" id="{7E3ECA0E-2801-7D41-7770-3F9A4C952558}"/>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El principio espiritual de la rendición</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106550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 y="1023213"/>
            <a:ext cx="12017406" cy="5693866"/>
          </a:xfrm>
          <a:prstGeom prst="rect">
            <a:avLst/>
          </a:prstGeom>
          <a:noFill/>
        </p:spPr>
        <p:txBody>
          <a:bodyPr wrap="square" rtlCol="0">
            <a:spAutoFit/>
          </a:bodyPr>
          <a:lstStyle/>
          <a:p>
            <a:r>
              <a:rPr lang="es-ES_tradnl" sz="2800" b="1" noProof="0" dirty="0">
                <a:solidFill>
                  <a:srgbClr val="572528"/>
                </a:solidFill>
                <a:latin typeface="Century Gothic" panose="020B0502020202020204" pitchFamily="34" charset="0"/>
              </a:rPr>
              <a:t>Cada uno de nosotros tiene un papel que desempeñar para que los grupos de NA den la bienvenida a todos, y desempeñarlo nos exige </a:t>
            </a:r>
          </a:p>
          <a:p>
            <a:r>
              <a:rPr lang="es-ES_tradnl" sz="2800" b="1" noProof="0" dirty="0">
                <a:solidFill>
                  <a:srgbClr val="572528"/>
                </a:solidFill>
                <a:latin typeface="Century Gothic" panose="020B0502020202020204" pitchFamily="34" charset="0"/>
              </a:rPr>
              <a:t>examinar nuestras reservas con respecto a la recuperación de los demás. Es posible que un recién llegado parezca demasiado joven o demasiado mayor, demasiado destrozado o que aún no ha perdido bastante. A lo mejor tomaron la droga equivocada o no consumieron tanto como nosotros, o están en libertad condicional o toman medicamentos sobre los que tenemos opiniones. [...] No hay un modelo de adicto en recuperación, ni un perfil del adicto</a:t>
            </a:r>
          </a:p>
          <a:p>
            <a:r>
              <a:rPr lang="es-ES_tradnl" sz="2800" b="1" noProof="0" dirty="0">
                <a:solidFill>
                  <a:srgbClr val="572528"/>
                </a:solidFill>
                <a:latin typeface="Century Gothic" panose="020B0502020202020204" pitchFamily="34" charset="0"/>
              </a:rPr>
              <a:t>que sufre, ni requisitos para ser miembro más allá del </a:t>
            </a:r>
            <a:r>
              <a:rPr lang="es-ES_tradnl" sz="2800" b="1" noProof="0" dirty="0">
                <a:solidFill>
                  <a:srgbClr val="FF0000"/>
                </a:solidFill>
                <a:latin typeface="Century Gothic" panose="020B0502020202020204" pitchFamily="34" charset="0"/>
              </a:rPr>
              <a:t>deseo</a:t>
            </a:r>
            <a:r>
              <a:rPr lang="es-ES_tradnl" sz="2800" b="1" noProof="0" dirty="0">
                <a:solidFill>
                  <a:srgbClr val="572528"/>
                </a:solidFill>
                <a:latin typeface="Century Gothic" panose="020B0502020202020204" pitchFamily="34" charset="0"/>
              </a:rPr>
              <a:t>, que es algo entre el adicto y su Poder Superior.</a:t>
            </a:r>
          </a:p>
          <a:p>
            <a:pPr lvl="2"/>
            <a:r>
              <a:rPr lang="es-ES_tradnl" sz="2800" b="1" noProof="0" dirty="0">
                <a:solidFill>
                  <a:srgbClr val="572528"/>
                </a:solidFill>
                <a:latin typeface="Century Gothic" panose="020B0502020202020204" pitchFamily="34" charset="0"/>
              </a:rPr>
              <a:t>				Los principios que nos guían: el espíritu de</a:t>
            </a:r>
          </a:p>
          <a:p>
            <a:pPr lvl="2"/>
            <a:r>
              <a:rPr lang="es-ES_tradnl" sz="2800" b="1" noProof="0" dirty="0">
                <a:solidFill>
                  <a:srgbClr val="572528"/>
                </a:solidFill>
                <a:latin typeface="Century Gothic" panose="020B0502020202020204" pitchFamily="34" charset="0"/>
              </a:rPr>
              <a:t>				nuestras tradiciones, Tercera Tradición</a:t>
            </a: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ES_tradnl"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Tercera Tradición</a:t>
            </a:r>
            <a:endParaRPr lang="es-ES_tradnl" sz="4000" b="1" noProof="0"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73753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B811191-7FD6-4393-8BFE-EC0FFFD46318}"/>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Quinta Tradición</a:t>
            </a:r>
            <a:endParaRPr lang="en-US" sz="4000" b="1" dirty="0">
              <a:solidFill>
                <a:srgbClr val="572528"/>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0C158188-87B2-70BA-A496-31F5E80F6C34}"/>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6D171C-CAE2-E747-DC14-2EC672A3F7DE}"/>
              </a:ext>
            </a:extLst>
          </p:cNvPr>
          <p:cNvSpPr txBox="1"/>
          <p:nvPr/>
        </p:nvSpPr>
        <p:spPr>
          <a:xfrm>
            <a:off x="363071" y="818734"/>
            <a:ext cx="11185925" cy="5588261"/>
          </a:xfrm>
          <a:prstGeom prst="rect">
            <a:avLst/>
          </a:prstGeom>
          <a:noFill/>
        </p:spPr>
        <p:txBody>
          <a:bodyPr wrap="square">
            <a:spAutoFit/>
          </a:bodyPr>
          <a:lstStyle/>
          <a:p>
            <a:pPr marL="0" marR="0">
              <a:lnSpc>
                <a:spcPct val="107000"/>
              </a:lnSpc>
              <a:spcBef>
                <a:spcPts val="600"/>
              </a:spcBef>
              <a:spcAft>
                <a:spcPts val="12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 sz="2800" b="1" dirty="0">
                <a:solidFill>
                  <a:srgbClr val="572528"/>
                </a:solidFill>
                <a:effectLst/>
                <a:latin typeface="Century Gothic" panose="020B0502020202020204" pitchFamily="34" charset="0"/>
                <a:ea typeface="Aptos" panose="020B0004020202020204" pitchFamily="34" charset="0"/>
                <a:cs typeface="Palatino"/>
              </a:rPr>
              <a:t>Nuestro </a:t>
            </a:r>
            <a:r>
              <a:rPr lang="es-ES" sz="2800" b="1" dirty="0">
                <a:solidFill>
                  <a:srgbClr val="572528"/>
                </a:solidFill>
                <a:effectLst/>
                <a:latin typeface="Century Gothic" panose="020B0502020202020204" pitchFamily="34" charset="0"/>
                <a:ea typeface="Aptos" panose="020B0004020202020204" pitchFamily="34" charset="0"/>
                <a:cs typeface="Palatino"/>
              </a:rPr>
              <a:t>propósito primordial es simplemente llevar el mensaje que dice que un adicto, cualquier adicto, puede dejar de consumir drogas, perder el deseo de consumirlas y descubrir una nueva forma de vida.</a:t>
            </a:r>
          </a:p>
          <a:p>
            <a:pPr marL="0" marR="0">
              <a:lnSpc>
                <a:spcPct val="107000"/>
              </a:lnSpc>
              <a:spcBef>
                <a:spcPts val="600"/>
              </a:spcBef>
              <a:spcAft>
                <a:spcPts val="12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 sz="2800" b="1" dirty="0">
                <a:solidFill>
                  <a:srgbClr val="572528"/>
                </a:solidFill>
                <a:latin typeface="Century Gothic" panose="020B0502020202020204" pitchFamily="34" charset="0"/>
                <a:ea typeface="Aptos" panose="020B0004020202020204" pitchFamily="34" charset="0"/>
                <a:cs typeface="Palatino"/>
              </a:rPr>
              <a:t>Cuando</a:t>
            </a:r>
            <a:r>
              <a:rPr lang="es-ES" sz="2800" b="1" dirty="0">
                <a:solidFill>
                  <a:srgbClr val="572528"/>
                </a:solidFill>
                <a:latin typeface="Century Gothic" panose="020B0502020202020204" pitchFamily="34" charset="0"/>
                <a:ea typeface="Aptos" panose="020B0004020202020204" pitchFamily="34" charset="0"/>
                <a:cs typeface="Palatino"/>
              </a:rPr>
              <a:t> nos centramos en llevar el mensaje, podemos abandonar, hasta cierto punto, el deseo de controlar a quienes reciben el mensaje y dejar que lo comprendan a su ritmo</a:t>
            </a:r>
            <a:r>
              <a:rPr lang="es" sz="2800" b="1" dirty="0">
                <a:solidFill>
                  <a:srgbClr val="572528"/>
                </a:solidFill>
                <a:latin typeface="Century Gothic" panose="020B0502020202020204" pitchFamily="34" charset="0"/>
                <a:ea typeface="Aptos" panose="020B0004020202020204" pitchFamily="34" charset="0"/>
                <a:cs typeface="Palatino"/>
              </a:rPr>
              <a:t>.</a:t>
            </a:r>
          </a:p>
          <a:p>
            <a:pPr>
              <a:lnSpc>
                <a:spcPct val="107000"/>
              </a:lnSpc>
              <a:spcBef>
                <a:spcPts val="600"/>
              </a:spcBef>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 sz="2800" b="1" dirty="0">
                <a:solidFill>
                  <a:srgbClr val="572528"/>
                </a:solidFill>
                <a:latin typeface="Century Gothic" panose="020B0502020202020204" pitchFamily="34" charset="0"/>
                <a:ea typeface="Aptos" panose="020B0004020202020204" pitchFamily="34" charset="0"/>
                <a:cs typeface="Palatino"/>
              </a:rPr>
              <a:t>El auténtico desafío está en la Segunda Tradición: tenemos miedo que esta cuestión pueda «romper» NA. Confiar en que esta Confraternidad es lo suficientemente resistente para sobrevivir a nuestra diversidad nos invita a dar un salto de fe.</a:t>
            </a:r>
            <a:endParaRPr lang="en-US" sz="2800" b="1"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1846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FBCA-C90C-73ED-0705-3D8B35FBB2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79420D3-7C21-FF56-BD7D-8610A1E3FEDF}"/>
              </a:ext>
            </a:extLst>
          </p:cNvPr>
          <p:cNvSpPr txBox="1"/>
          <p:nvPr/>
        </p:nvSpPr>
        <p:spPr>
          <a:xfrm>
            <a:off x="413358" y="888742"/>
            <a:ext cx="11621759" cy="5863144"/>
          </a:xfrm>
          <a:prstGeom prst="rect">
            <a:avLst/>
          </a:prstGeom>
          <a:noFill/>
        </p:spPr>
        <p:txBody>
          <a:bodyPr wrap="square" rtlCol="0">
            <a:spAutoFit/>
          </a:bodyPr>
          <a:lstStyle/>
          <a:p>
            <a:pPr marL="285750" lvl="0" indent="-285750">
              <a:buFont typeface="Arial" panose="020B0604020202020204" pitchFamily="34" charset="0"/>
              <a:buChar char="•"/>
            </a:pPr>
            <a:r>
              <a:rPr lang="es" sz="2500" b="1" dirty="0">
                <a:solidFill>
                  <a:srgbClr val="572528"/>
                </a:solidFill>
                <a:latin typeface="Century Gothic" panose="020B0502020202020204" pitchFamily="34" charset="0"/>
              </a:rPr>
              <a:t>Nuestro mensaje es esperanza y la promesa de libertad. </a:t>
            </a:r>
            <a:r>
              <a:rPr lang="es" sz="2500" dirty="0">
                <a:solidFill>
                  <a:srgbClr val="572528"/>
                </a:solidFill>
                <a:latin typeface="Century Gothic" panose="020B0502020202020204" pitchFamily="34" charset="0"/>
              </a:rPr>
              <a:t>Para muchos de nosotros, la abstinencia completa no es el objetivo principal cuando acabamos de llegar.</a:t>
            </a:r>
          </a:p>
          <a:p>
            <a:pPr marL="285750" lvl="0" indent="-285750">
              <a:buFont typeface="Arial" panose="020B0604020202020204" pitchFamily="34" charset="0"/>
              <a:buChar char="•"/>
            </a:pPr>
            <a:r>
              <a:rPr lang="es" sz="2500" b="1" dirty="0">
                <a:solidFill>
                  <a:srgbClr val="572528"/>
                </a:solidFill>
                <a:latin typeface="Century Gothic" panose="020B0502020202020204" pitchFamily="34" charset="0"/>
              </a:rPr>
              <a:t>Para ser miembro, solo hace falta el deseo de dejar de consumir, y no tenemos clases de miembros </a:t>
            </a:r>
            <a:r>
              <a:rPr lang="es" sz="2500" dirty="0">
                <a:solidFill>
                  <a:srgbClr val="572528"/>
                </a:solidFill>
                <a:latin typeface="Century Gothic" panose="020B0502020202020204" pitchFamily="34" charset="0"/>
              </a:rPr>
              <a:t>. </a:t>
            </a:r>
            <a:r>
              <a:rPr lang="es-ES" sz="2500" dirty="0">
                <a:solidFill>
                  <a:srgbClr val="572528"/>
                </a:solidFill>
                <a:latin typeface="Century Gothic" panose="020B0502020202020204" pitchFamily="34" charset="0"/>
              </a:rPr>
              <a:t>No es asunto nuestro lo que alguien toma ni qué relación tiene con eso. Nuestro trabajo es ayudar al compañero a buscar la respuesta por sí mismo, con la orientación de su padrino o madrina y su poder superior.</a:t>
            </a:r>
          </a:p>
          <a:p>
            <a:pPr marL="285750" lvl="0" indent="-285750">
              <a:buFont typeface="Arial" panose="020B0604020202020204" pitchFamily="34" charset="0"/>
              <a:buChar char="•"/>
            </a:pPr>
            <a:r>
              <a:rPr lang="es" sz="2500" b="1" dirty="0">
                <a:solidFill>
                  <a:srgbClr val="572528"/>
                </a:solidFill>
                <a:latin typeface="Century Gothic" panose="020B0502020202020204" pitchFamily="34" charset="0"/>
              </a:rPr>
              <a:t>Nunca tendremos car</a:t>
            </a:r>
            <a:r>
              <a:rPr lang="en-US" sz="2500" b="1" dirty="0">
                <a:solidFill>
                  <a:srgbClr val="572528"/>
                </a:solidFill>
                <a:latin typeface="Century Gothic" panose="020B0502020202020204" pitchFamily="34" charset="0"/>
              </a:rPr>
              <a:t>á</a:t>
            </a:r>
            <a:r>
              <a:rPr lang="es" sz="2500" b="1" dirty="0">
                <a:solidFill>
                  <a:srgbClr val="572528"/>
                </a:solidFill>
                <a:latin typeface="Century Gothic" panose="020B0502020202020204" pitchFamily="34" charset="0"/>
              </a:rPr>
              <a:t>cter profesional</a:t>
            </a:r>
            <a:r>
              <a:rPr lang="es" sz="2500" dirty="0">
                <a:solidFill>
                  <a:srgbClr val="572528"/>
                </a:solidFill>
                <a:latin typeface="Century Gothic" panose="020B0502020202020204" pitchFamily="34" charset="0"/>
              </a:rPr>
              <a:t>.</a:t>
            </a:r>
          </a:p>
          <a:p>
            <a:pPr marL="742950" lvl="1" indent="-285750">
              <a:buFont typeface="Arial" panose="020B0604020202020204" pitchFamily="34" charset="0"/>
              <a:buChar char="•"/>
            </a:pPr>
            <a:r>
              <a:rPr lang="es-ES" sz="2500" dirty="0">
                <a:solidFill>
                  <a:srgbClr val="572528"/>
                </a:solidFill>
                <a:latin typeface="Century Gothic" panose="020B0502020202020204" pitchFamily="34" charset="0"/>
              </a:rPr>
              <a:t>Respetamos a los profesionales del sector y reconocemos que sus criterios cambian con el tiempo y según las distintas disciplinas</a:t>
            </a:r>
          </a:p>
          <a:p>
            <a:pPr marL="742950" lvl="1" indent="-285750">
              <a:buFont typeface="Arial" panose="020B0604020202020204" pitchFamily="34" charset="0"/>
              <a:buChar char="•"/>
            </a:pPr>
            <a:r>
              <a:rPr lang="es" sz="2500" b="1" dirty="0">
                <a:solidFill>
                  <a:srgbClr val="572528"/>
                </a:solidFill>
                <a:latin typeface="Century Gothic" panose="020B0502020202020204" pitchFamily="34" charset="0"/>
              </a:rPr>
              <a:t>Nuestro enfoque no cambia.</a:t>
            </a:r>
            <a:r>
              <a:rPr lang="es" sz="2500" dirty="0">
                <a:solidFill>
                  <a:srgbClr val="572528"/>
                </a:solidFill>
                <a:latin typeface="Century Gothic" panose="020B0502020202020204" pitchFamily="34" charset="0"/>
              </a:rPr>
              <a:t>   </a:t>
            </a:r>
          </a:p>
          <a:p>
            <a:pPr lvl="2"/>
            <a:r>
              <a:rPr lang="es" sz="2500" dirty="0">
                <a:solidFill>
                  <a:srgbClr val="572528"/>
                </a:solidFill>
                <a:latin typeface="Century Gothic" panose="020B0502020202020204" pitchFamily="34" charset="0"/>
              </a:rPr>
              <a:t>Somos adictos que Intentamos recuperarnos juntos, y lo que ofrecemos es un camino espiritual en confraternidad con los demas.</a:t>
            </a:r>
          </a:p>
        </p:txBody>
      </p:sp>
      <p:cxnSp>
        <p:nvCxnSpPr>
          <p:cNvPr id="4" name="Straight Connector 3">
            <a:extLst>
              <a:ext uri="{FF2B5EF4-FFF2-40B4-BE49-F238E27FC236}">
                <a16:creationId xmlns:a16="http://schemas.microsoft.com/office/drawing/2014/main" id="{821567F1-E8A0-85B1-25F6-FEED1C3B6297}"/>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0E430493-6046-09C7-9A71-9C9AA74260AC}"/>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En que hay consenso…</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3240027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D2F29-E573-6A15-2C5F-4C7FE06753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35E7AA2-0C69-CD9A-5027-C4FBF46DFB8D}"/>
              </a:ext>
            </a:extLst>
          </p:cNvPr>
          <p:cNvSpPr txBox="1"/>
          <p:nvPr/>
        </p:nvSpPr>
        <p:spPr>
          <a:xfrm>
            <a:off x="-1" y="870869"/>
            <a:ext cx="12191999" cy="6001643"/>
          </a:xfrm>
          <a:prstGeom prst="rect">
            <a:avLst/>
          </a:prstGeom>
          <a:noFill/>
        </p:spPr>
        <p:txBody>
          <a:bodyPr wrap="square" rtlCol="0">
            <a:spAutoFit/>
          </a:bodyPr>
          <a:lstStyle/>
          <a:p>
            <a:pPr marL="285750" lvl="0" indent="-285750">
              <a:buFont typeface="Arial" panose="020B0604020202020204" pitchFamily="34" charset="0"/>
              <a:buChar char="•"/>
            </a:pPr>
            <a:r>
              <a:rPr lang="es-ES" sz="2400" b="1" dirty="0">
                <a:solidFill>
                  <a:srgbClr val="572528"/>
                </a:solidFill>
                <a:latin typeface="Century Gothic" panose="020B0502020202020204" pitchFamily="34" charset="0"/>
              </a:rPr>
              <a:t>Narcóticos Anónimos es un programa espiritual, una Confraternidad de personas, un programa de acción. No es una ciencia</a:t>
            </a:r>
            <a:r>
              <a:rPr lang="es" sz="2400" b="1" dirty="0">
                <a:solidFill>
                  <a:srgbClr val="572528"/>
                </a:solidFill>
                <a:latin typeface="Century Gothic" panose="020B0502020202020204" pitchFamily="34" charset="0"/>
              </a:rPr>
              <a:t>, </a:t>
            </a:r>
            <a:r>
              <a:rPr lang="es" sz="2400" dirty="0">
                <a:solidFill>
                  <a:srgbClr val="572528"/>
                </a:solidFill>
                <a:latin typeface="Century Gothic" panose="020B0502020202020204" pitchFamily="34" charset="0"/>
              </a:rPr>
              <a:t>aunque estamos agradecidos con aquellos investigadores que nos reflejan a nosotros mismos a través de su lente.</a:t>
            </a:r>
          </a:p>
          <a:p>
            <a:pPr marL="285750" lvl="0" indent="-285750">
              <a:buFont typeface="Arial" panose="020B0604020202020204" pitchFamily="34" charset="0"/>
              <a:buChar char="•"/>
            </a:pPr>
            <a:r>
              <a:rPr lang="es-ES" sz="2400" b="1" dirty="0">
                <a:solidFill>
                  <a:srgbClr val="572528"/>
                </a:solidFill>
                <a:latin typeface="Century Gothic" panose="020B0502020202020204" pitchFamily="34" charset="0"/>
              </a:rPr>
              <a:t>Nuestro mensaje es lo suficientemente atractivo como para que, al final, muchas de esas personas quieran estar limpias</a:t>
            </a:r>
          </a:p>
          <a:p>
            <a:pPr marL="742950" lvl="1" indent="-285750">
              <a:buFont typeface="Arial" panose="020B0604020202020204" pitchFamily="34" charset="0"/>
              <a:buChar char="•"/>
            </a:pPr>
            <a:r>
              <a:rPr lang="es-ES" sz="2400" dirty="0">
                <a:solidFill>
                  <a:srgbClr val="572528"/>
                </a:solidFill>
                <a:latin typeface="Century Gothic" panose="020B0502020202020204" pitchFamily="34" charset="0"/>
              </a:rPr>
              <a:t>Ahuyentarlos antes de que comprendan el mensaje o después de que hayan empezado tímidamente a sentirse miembros es terrible.</a:t>
            </a:r>
            <a:endParaRPr lang="es" sz="2400" dirty="0">
              <a:solidFill>
                <a:srgbClr val="572528"/>
              </a:solidFill>
              <a:latin typeface="Century Gothic" panose="020B0502020202020204" pitchFamily="34" charset="0"/>
            </a:endParaRPr>
          </a:p>
          <a:p>
            <a:pPr marL="742950" lvl="1" indent="-285750">
              <a:buFont typeface="Arial" panose="020B0604020202020204" pitchFamily="34" charset="0"/>
              <a:buChar char="•"/>
            </a:pPr>
            <a:r>
              <a:rPr lang="es" sz="2400" dirty="0">
                <a:solidFill>
                  <a:srgbClr val="572528"/>
                </a:solidFill>
                <a:latin typeface="Century Gothic" panose="020B0502020202020204" pitchFamily="34" charset="0"/>
              </a:rPr>
              <a:t>Un miembro mayor compartió: &lt;&lt;</a:t>
            </a:r>
            <a:r>
              <a:rPr lang="es-ES" sz="2400" b="1" dirty="0">
                <a:solidFill>
                  <a:srgbClr val="572528"/>
                </a:solidFill>
                <a:latin typeface="Century Gothic" panose="020B0502020202020204" pitchFamily="34" charset="0"/>
              </a:rPr>
              <a:t>¡Los estamos tratando [a las personas que toman medicamentos para la  adicción] como [algunos viejos miembros de] AA nos trataban a nosotros!&gt;&gt;.</a:t>
            </a:r>
          </a:p>
          <a:p>
            <a:pPr marL="742950" lvl="1" indent="-285750">
              <a:buFont typeface="Arial" panose="020B0604020202020204" pitchFamily="34" charset="0"/>
              <a:buChar char="•"/>
            </a:pPr>
            <a:endParaRPr lang="en-US" sz="2400" dirty="0">
              <a:solidFill>
                <a:srgbClr val="572528"/>
              </a:solidFill>
              <a:latin typeface="Century Gothic" panose="020B0502020202020204" pitchFamily="34" charset="0"/>
            </a:endParaRPr>
          </a:p>
          <a:p>
            <a:pPr marL="1200150" lvl="2" indent="-285750">
              <a:buFont typeface="Arial" panose="020B0604020202020204" pitchFamily="34" charset="0"/>
              <a:buChar char="•"/>
            </a:pPr>
            <a:r>
              <a:rPr lang="es-ES" sz="2400" dirty="0">
                <a:solidFill>
                  <a:srgbClr val="572528"/>
                </a:solidFill>
                <a:latin typeface="Century Gothic" panose="020B0502020202020204" pitchFamily="34" charset="0"/>
              </a:rPr>
              <a:t>Estigmatizar a los miembros no los ayuda a estar limpios, ni cambia el criterio de los profesionales sobre el tratamiento. Solo hace más difícil que llegue el mensaje.</a:t>
            </a:r>
          </a:p>
          <a:p>
            <a:pPr lvl="0"/>
            <a:endParaRPr lang="en-US" sz="2400" dirty="0">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18538640-563F-A441-DDC0-7925336DCB13}"/>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B1096EF3-C57D-11F1-B174-AC77B43AECD0}"/>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En que hay consenso…</a:t>
            </a:r>
            <a:endParaRPr lang="en-US" sz="4000" b="1" dirty="0">
              <a:solidFill>
                <a:srgbClr val="572528"/>
              </a:solidFill>
              <a:latin typeface="Century Gothic" panose="020B0502020202020204" pitchFamily="34" charset="0"/>
            </a:endParaRPr>
          </a:p>
        </p:txBody>
      </p:sp>
    </p:spTree>
    <p:extLst>
      <p:ext uri="{BB962C8B-B14F-4D97-AF65-F5344CB8AC3E}">
        <p14:creationId xmlns:p14="http://schemas.microsoft.com/office/powerpoint/2010/main" val="298183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81023" y="0"/>
            <a:ext cx="12110977" cy="6786473"/>
          </a:xfrm>
          <a:prstGeom prst="rect">
            <a:avLst/>
          </a:prstGeom>
          <a:noFill/>
        </p:spPr>
        <p:txBody>
          <a:bodyPr wrap="square" rtlCol="0">
            <a:spAutoFit/>
          </a:bodyPr>
          <a:lstStyle/>
          <a:p>
            <a:pPr>
              <a:spcAft>
                <a:spcPts val="1800"/>
              </a:spcAft>
            </a:pPr>
            <a:r>
              <a:rPr lang="es-ES" sz="2600" b="1" dirty="0">
                <a:solidFill>
                  <a:srgbClr val="DB212E"/>
                </a:solidFill>
                <a:latin typeface="Century Gothic" panose="020B0502020202020204" pitchFamily="34" charset="0"/>
              </a:rPr>
              <a:t>El trabajo espiritual del programa </a:t>
            </a:r>
            <a:r>
              <a:rPr lang="es-ES" sz="2600" b="1" dirty="0">
                <a:solidFill>
                  <a:srgbClr val="572528"/>
                </a:solidFill>
                <a:latin typeface="Century Gothic" panose="020B0502020202020204" pitchFamily="34" charset="0"/>
              </a:rPr>
              <a:t>tiene su propia evolución. Si nos volcamos en él, acabaremos por querer estar limpios. Nuestra tarea es confiar en que trabajar el programa </a:t>
            </a:r>
            <a:r>
              <a:rPr lang="es-ES" sz="2600" b="1" dirty="0">
                <a:solidFill>
                  <a:srgbClr val="DB212E"/>
                </a:solidFill>
                <a:latin typeface="Century Gothic" panose="020B0502020202020204" pitchFamily="34" charset="0"/>
              </a:rPr>
              <a:t>llevará a los miembros adonde necesitan estar</a:t>
            </a:r>
            <a:r>
              <a:rPr lang="es-ES" sz="2600" b="1" dirty="0">
                <a:solidFill>
                  <a:srgbClr val="572528"/>
                </a:solidFill>
                <a:latin typeface="Century Gothic" panose="020B0502020202020204" pitchFamily="34" charset="0"/>
              </a:rPr>
              <a:t>. Vemos que estas conversaciones nos conducen a las Tradiciones, pero quizás las respuestas estén en los Pasos.</a:t>
            </a:r>
          </a:p>
          <a:p>
            <a:pPr>
              <a:spcAft>
                <a:spcPts val="1800"/>
              </a:spcAft>
            </a:pPr>
            <a:r>
              <a:rPr lang="es-ES" sz="2600" b="1" dirty="0">
                <a:solidFill>
                  <a:srgbClr val="572528"/>
                </a:solidFill>
                <a:latin typeface="Century Gothic" panose="020B0502020202020204" pitchFamily="34" charset="0"/>
              </a:rPr>
              <a:t>Más allá de la cuestión de lo que está bien o mal nos preguntamos</a:t>
            </a:r>
            <a:r>
              <a:rPr lang="es" sz="2600" b="1" dirty="0">
                <a:solidFill>
                  <a:srgbClr val="572528"/>
                </a:solidFill>
                <a:latin typeface="Century Gothic" panose="020B0502020202020204" pitchFamily="34" charset="0"/>
              </a:rPr>
              <a:t>: </a:t>
            </a:r>
            <a:r>
              <a:rPr lang="es" sz="2600" b="1" i="1" dirty="0">
                <a:solidFill>
                  <a:srgbClr val="572528"/>
                </a:solidFill>
                <a:latin typeface="Century Gothic" panose="020B0502020202020204" pitchFamily="34" charset="0"/>
              </a:rPr>
              <a:t>¿</a:t>
            </a:r>
            <a:r>
              <a:rPr lang="es-ES" sz="2600" b="1" i="1" dirty="0">
                <a:solidFill>
                  <a:srgbClr val="572528"/>
                </a:solidFill>
                <a:latin typeface="Century Gothic" panose="020B0502020202020204" pitchFamily="34" charset="0"/>
              </a:rPr>
              <a:t>qué podemos hacer para animar a las personas a experimentar lo que es ser miembro de NA</a:t>
            </a:r>
            <a:r>
              <a:rPr lang="es" sz="2600" b="1" i="1" dirty="0">
                <a:solidFill>
                  <a:srgbClr val="572528"/>
                </a:solidFill>
                <a:latin typeface="Century Gothic" panose="020B0502020202020204" pitchFamily="34" charset="0"/>
              </a:rPr>
              <a:t>?</a:t>
            </a:r>
          </a:p>
          <a:p>
            <a:pPr lvl="1" algn="just">
              <a:spcAft>
                <a:spcPts val="1800"/>
              </a:spcAft>
            </a:pPr>
            <a:r>
              <a:rPr lang="es-ES" sz="2600" b="1" dirty="0">
                <a:solidFill>
                  <a:srgbClr val="572528"/>
                </a:solidFill>
                <a:latin typeface="Century Gothic" panose="020B0502020202020204" pitchFamily="34" charset="0"/>
              </a:rPr>
              <a:t>Queremos darle espacio a esa persona adicta para que se quede el tiempo suficiente para entender qué significa la abstinencia para ella y para que tenga el valor necesario de elegirla por sí misma, tanto si tarda un día como una década en llegar allí.</a:t>
            </a:r>
            <a:r>
              <a:rPr lang="es" sz="2600" b="1" dirty="0">
                <a:solidFill>
                  <a:srgbClr val="572528"/>
                </a:solidFill>
                <a:latin typeface="Century Gothic" panose="020B0502020202020204" pitchFamily="34" charset="0"/>
              </a:rPr>
              <a:t> </a:t>
            </a:r>
            <a:r>
              <a:rPr lang="es-ES" sz="2600" b="1" dirty="0">
                <a:solidFill>
                  <a:srgbClr val="DB212E"/>
                </a:solidFill>
                <a:latin typeface="Century Gothic" panose="020B0502020202020204" pitchFamily="34" charset="0"/>
              </a:rPr>
              <a:t>¿Podemos ser lo suficientemente bondadosos y acogedores para que las personas lleguen a creer que la abstinencia es posible para ellas?</a:t>
            </a:r>
          </a:p>
          <a:p>
            <a:pPr>
              <a:spcAft>
                <a:spcPts val="1800"/>
              </a:spcAft>
            </a:pPr>
            <a:endParaRPr lang="es" sz="2600" b="1" dirty="0">
              <a:solidFill>
                <a:srgbClr val="DB212E"/>
              </a:solidFill>
              <a:latin typeface="Century Gothic" panose="020B0502020202020204" pitchFamily="34" charset="0"/>
            </a:endParaRPr>
          </a:p>
        </p:txBody>
      </p:sp>
    </p:spTree>
    <p:extLst>
      <p:ext uri="{BB962C8B-B14F-4D97-AF65-F5344CB8AC3E}">
        <p14:creationId xmlns:p14="http://schemas.microsoft.com/office/powerpoint/2010/main" val="392657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B6E8E9-B252-C212-3627-E7DF20DA1A84}"/>
              </a:ext>
            </a:extLst>
          </p:cNvPr>
          <p:cNvSpPr txBox="1"/>
          <p:nvPr/>
        </p:nvSpPr>
        <p:spPr>
          <a:xfrm>
            <a:off x="447643" y="999060"/>
            <a:ext cx="11142995" cy="3612720"/>
          </a:xfrm>
          <a:prstGeom prst="rect">
            <a:avLst/>
          </a:prstGeom>
          <a:noFill/>
        </p:spPr>
        <p:txBody>
          <a:bodyPr wrap="square">
            <a:spAutoFit/>
          </a:bodyPr>
          <a:lstStyle/>
          <a:p>
            <a:pPr marL="0" marR="0">
              <a:lnSpc>
                <a:spcPct val="107000"/>
              </a:lnSpc>
              <a:spcAft>
                <a:spcPts val="1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 sz="3200" b="1" dirty="0">
                <a:solidFill>
                  <a:srgbClr val="572528"/>
                </a:solidFill>
                <a:effectLst/>
                <a:latin typeface="Century Gothic" panose="020B0502020202020204" pitchFamily="34" charset="0"/>
                <a:ea typeface="Aptos" panose="020B0004020202020204" pitchFamily="34" charset="0"/>
                <a:cs typeface="Palatino" pitchFamily="2" charset="77"/>
              </a:rPr>
              <a:t>Nuestro Texto Básico nos dice que llegamos a tener una concepción propia del programa</a:t>
            </a:r>
          </a:p>
          <a:p>
            <a:pPr marL="0" marR="0">
              <a:lnSpc>
                <a:spcPct val="107000"/>
              </a:lnSpc>
              <a:spcAft>
                <a:spcPts val="1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 sz="3200" b="1" dirty="0">
                <a:solidFill>
                  <a:srgbClr val="572528"/>
                </a:solidFill>
                <a:effectLst/>
                <a:latin typeface="Century Gothic" panose="020B0502020202020204" pitchFamily="34" charset="0"/>
                <a:ea typeface="Aptos" panose="020B0004020202020204" pitchFamily="34" charset="0"/>
                <a:cs typeface="Palatino" pitchFamily="2" charset="77"/>
              </a:rPr>
              <a:t>Aunque hay muchas cosas en las que no estamos de acuerdo,</a:t>
            </a:r>
            <a:r>
              <a:rPr lang="es" sz="3200" b="1" dirty="0">
                <a:solidFill>
                  <a:srgbClr val="DB212E"/>
                </a:solidFill>
                <a:effectLst/>
                <a:latin typeface="Century Gothic" panose="020B0502020202020204" pitchFamily="34" charset="0"/>
                <a:ea typeface="Aptos" panose="020B0004020202020204" pitchFamily="34" charset="0"/>
                <a:cs typeface="Palatino" pitchFamily="2" charset="77"/>
              </a:rPr>
              <a:t>compartimos un mensaje, un propósito, un programa y una serie de principios </a:t>
            </a:r>
            <a:r>
              <a:rPr lang="es" sz="3200" b="1" dirty="0">
                <a:solidFill>
                  <a:srgbClr val="572528"/>
                </a:solidFill>
                <a:effectLst/>
                <a:latin typeface="Century Gothic" panose="020B0502020202020204" pitchFamily="34" charset="0"/>
                <a:ea typeface="Aptos" panose="020B0004020202020204" pitchFamily="34" charset="0"/>
                <a:cs typeface="Palatino" pitchFamily="2" charset="77"/>
              </a:rPr>
              <a:t>.</a:t>
            </a:r>
          </a:p>
          <a:p>
            <a:pPr marL="0" marR="0">
              <a:lnSpc>
                <a:spcPct val="107000"/>
              </a:lnSpc>
              <a:spcAft>
                <a:spcPts val="800"/>
              </a:spcAft>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800" b="1"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C8724F06-A63C-8B6B-1D5D-7DEF2A231F4E}"/>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D55613E6-BD29-3918-D4F0-D329A43641A6}"/>
              </a:ext>
            </a:extLst>
          </p:cNvPr>
          <p:cNvSpPr/>
          <p:nvPr/>
        </p:nvSpPr>
        <p:spPr>
          <a:xfrm>
            <a:off x="256855" y="-32528"/>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Cambiar el discurso</a:t>
            </a:r>
            <a:endParaRPr lang="en-US" sz="4000" b="1" dirty="0">
              <a:solidFill>
                <a:srgbClr val="572528"/>
              </a:solidFill>
              <a:latin typeface="Century Gothic" panose="020B0502020202020204" pitchFamily="34" charset="0"/>
            </a:endParaRPr>
          </a:p>
        </p:txBody>
      </p:sp>
      <p:sp>
        <p:nvSpPr>
          <p:cNvPr id="4" name="TextBox 3">
            <a:extLst>
              <a:ext uri="{FF2B5EF4-FFF2-40B4-BE49-F238E27FC236}">
                <a16:creationId xmlns:a16="http://schemas.microsoft.com/office/drawing/2014/main" id="{5B54CB65-62C4-B899-AF29-4E44703489EE}"/>
              </a:ext>
            </a:extLst>
          </p:cNvPr>
          <p:cNvSpPr txBox="1"/>
          <p:nvPr/>
        </p:nvSpPr>
        <p:spPr>
          <a:xfrm>
            <a:off x="1297459" y="4262528"/>
            <a:ext cx="10446897" cy="2062103"/>
          </a:xfrm>
          <a:prstGeom prst="rect">
            <a:avLst/>
          </a:prstGeom>
          <a:noFill/>
        </p:spPr>
        <p:txBody>
          <a:bodyPr wrap="square">
            <a:spAutoFit/>
          </a:bodyPr>
          <a:lstStyle/>
          <a:p>
            <a:r>
              <a:rPr lang="es" sz="3200" b="1" dirty="0">
                <a:solidFill>
                  <a:srgbClr val="572528"/>
                </a:solidFill>
                <a:latin typeface="Century Gothic" panose="020B0502020202020204" pitchFamily="34" charset="0"/>
              </a:rPr>
              <a:t>Es hora de que cambiemos la forma de hablar , sin olvidar que no hay un acuerdo general sobre el TAM. </a:t>
            </a:r>
            <a:r>
              <a:rPr lang="es" sz="3200" b="1" dirty="0">
                <a:solidFill>
                  <a:srgbClr val="DB212E"/>
                </a:solidFill>
                <a:latin typeface="Century Gothic" panose="020B0502020202020204" pitchFamily="34" charset="0"/>
              </a:rPr>
              <a:t>Centrarnos en aquello en lo que sí coincidimos nos permitirá avanzar.</a:t>
            </a:r>
          </a:p>
        </p:txBody>
      </p:sp>
    </p:spTree>
    <p:extLst>
      <p:ext uri="{BB962C8B-B14F-4D97-AF65-F5344CB8AC3E}">
        <p14:creationId xmlns:p14="http://schemas.microsoft.com/office/powerpoint/2010/main" val="141616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259766" y="4320912"/>
            <a:ext cx="3590612" cy="1856481"/>
          </a:xfrm>
        </p:spPr>
        <p:txBody>
          <a:bodyPr>
            <a:noAutofit/>
          </a:bodyPr>
          <a:lstStyle/>
          <a:p>
            <a:pPr algn="ctr"/>
            <a:r>
              <a:rPr lang="es" sz="3600" i="1" dirty="0">
                <a:solidFill>
                  <a:srgbClr val="9DBCAC"/>
                </a:solidFill>
              </a:rPr>
              <a:t>IAC </a:t>
            </a:r>
            <a:r>
              <a:rPr lang="es" sz="3600" dirty="0">
                <a:solidFill>
                  <a:srgbClr val="9DBCAC"/>
                </a:solidFill>
              </a:rPr>
              <a:t>2026 </a:t>
            </a:r>
            <a:br>
              <a:rPr lang="en-US" sz="3600" dirty="0">
                <a:solidFill>
                  <a:srgbClr val="9DBCAC"/>
                </a:solidFill>
              </a:rPr>
            </a:br>
            <a:r>
              <a:rPr lang="es" sz="3600" dirty="0">
                <a:solidFill>
                  <a:srgbClr val="9DBCAC"/>
                </a:solidFill>
              </a:rPr>
              <a:t>Presentaciones de Power Point</a:t>
            </a:r>
          </a:p>
        </p:txBody>
      </p:sp>
      <p:pic>
        <p:nvPicPr>
          <p:cNvPr id="2" name="Picture 1" descr="A red and yellow lava lamp&#10;&#10;Description automatically generated">
            <a:extLst>
              <a:ext uri="{FF2B5EF4-FFF2-40B4-BE49-F238E27FC236}">
                <a16:creationId xmlns:a16="http://schemas.microsoft.com/office/drawing/2014/main" id="{0901B0D5-4608-94EF-511C-8CC377CCA1C6}"/>
              </a:ext>
            </a:extLst>
          </p:cNvPr>
          <p:cNvPicPr>
            <a:picLocks noChangeAspect="1"/>
          </p:cNvPicPr>
          <p:nvPr/>
        </p:nvPicPr>
        <p:blipFill>
          <a:blip r:embed="rId3"/>
          <a:stretch>
            <a:fillRect/>
          </a:stretch>
        </p:blipFill>
        <p:spPr>
          <a:xfrm>
            <a:off x="10678140" y="204473"/>
            <a:ext cx="1386038" cy="4085163"/>
          </a:xfrm>
          <a:prstGeom prst="rect">
            <a:avLst/>
          </a:prstGeom>
        </p:spPr>
      </p:pic>
      <p:sp>
        <p:nvSpPr>
          <p:cNvPr id="3" name="Subtitle 2">
            <a:extLst>
              <a:ext uri="{FF2B5EF4-FFF2-40B4-BE49-F238E27FC236}">
                <a16:creationId xmlns:a16="http://schemas.microsoft.com/office/drawing/2014/main" id="{788BF038-7A11-9C0F-C778-512C560F05F1}"/>
              </a:ext>
            </a:extLst>
          </p:cNvPr>
          <p:cNvSpPr txBox="1">
            <a:spLocks/>
          </p:cNvSpPr>
          <p:nvPr/>
        </p:nvSpPr>
        <p:spPr>
          <a:xfrm>
            <a:off x="2827398" y="35625"/>
            <a:ext cx="9166806"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indent="-744538" defTabSz="640080">
              <a:lnSpc>
                <a:spcPts val="4500"/>
              </a:lnSpc>
              <a:spcBef>
                <a:spcPts val="1500"/>
              </a:spcBef>
              <a:buFont typeface="Arial" panose="020B0604020202020204" pitchFamily="34" charset="0"/>
              <a:buAutoNum type="arabicPeriod"/>
            </a:pPr>
            <a:r>
              <a:rPr lang="es" sz="3600" dirty="0">
                <a:solidFill>
                  <a:schemeClr val="tx2">
                    <a:lumMod val="60000"/>
                    <a:lumOff val="40000"/>
                  </a:schemeClr>
                </a:solidFill>
              </a:rPr>
              <a:t>Introducción al IAC</a:t>
            </a:r>
            <a:endParaRPr lang="es" sz="3600" i="1"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AutoNum type="arabicPeriod"/>
            </a:pPr>
            <a:r>
              <a:rPr lang="es" sz="3600" dirty="0">
                <a:solidFill>
                  <a:schemeClr val="tx2">
                    <a:lumMod val="60000"/>
                    <a:lumOff val="40000"/>
                  </a:schemeClr>
                </a:solidFill>
              </a:rPr>
              <a:t>Mociones</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3. Lenguaje inclusivo y neutral con         respecto al género</a:t>
            </a:r>
            <a:endParaRPr lang="en-US" sz="3600" dirty="0">
              <a:solidFill>
                <a:schemeClr val="tx2">
                  <a:lumMod val="60000"/>
                  <a:lumOff val="40000"/>
                </a:schemeClr>
              </a:solidFill>
            </a:endParaRPr>
          </a:p>
          <a:p>
            <a:pPr marL="744538" indent="-744538" defTabSz="640080">
              <a:lnSpc>
                <a:spcPts val="4500"/>
              </a:lnSpc>
              <a:spcBef>
                <a:spcPts val="1500"/>
              </a:spcBef>
              <a:buFont typeface="Arial" panose="020B0604020202020204" pitchFamily="34" charset="0"/>
              <a:buNone/>
            </a:pPr>
            <a:r>
              <a:rPr lang="es" sz="3600" i="1" dirty="0">
                <a:solidFill>
                  <a:srgbClr val="F16737"/>
                </a:solidFill>
              </a:rPr>
              <a:t>4. TSD/TAM en NA: Ayudar a los miembros a que se integren</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5. Encuesta sobre literatura, material de servicio y temas de debate</a:t>
            </a:r>
          </a:p>
          <a:p>
            <a:pPr marL="744538" indent="-744538" defTabSz="640080">
              <a:lnSpc>
                <a:spcPts val="4500"/>
              </a:lnSpc>
              <a:spcBef>
                <a:spcPts val="1500"/>
              </a:spcBef>
              <a:buFont typeface="Arial" panose="020B0604020202020204" pitchFamily="34" charset="0"/>
              <a:buNone/>
            </a:pPr>
            <a:r>
              <a:rPr lang="es" sz="3600" dirty="0">
                <a:solidFill>
                  <a:schemeClr val="tx2">
                    <a:lumMod val="60000"/>
                    <a:lumOff val="40000"/>
                  </a:schemeClr>
                </a:solidFill>
              </a:rPr>
              <a:t>6. Fijar los precios de nuestra literatura</a:t>
            </a: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D6987-E5FC-A4C6-2038-131A01342B7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7109DB4-24CE-EDCA-D738-0825725DA581}"/>
              </a:ext>
            </a:extLst>
          </p:cNvPr>
          <p:cNvSpPr txBox="1"/>
          <p:nvPr/>
        </p:nvSpPr>
        <p:spPr>
          <a:xfrm>
            <a:off x="493058" y="1025126"/>
            <a:ext cx="11585211" cy="4770537"/>
          </a:xfrm>
          <a:prstGeom prst="rect">
            <a:avLst/>
          </a:prstGeom>
          <a:noFill/>
        </p:spPr>
        <p:txBody>
          <a:bodyPr wrap="square">
            <a:spAutoFit/>
          </a:bodyPr>
          <a:lstStyle/>
          <a:p>
            <a:r>
              <a:rPr lang="es-ES" sz="3200" b="1" dirty="0">
                <a:solidFill>
                  <a:srgbClr val="572528"/>
                </a:solidFill>
                <a:latin typeface="Century Gothic" panose="020B0502020202020204" pitchFamily="34" charset="0"/>
              </a:rPr>
              <a:t>Puede que descubramos que las comunidades de NA tratan los temas relacionados con el servicio y las celebraciones de maneras diferentes, al igual que quizá descubramos que algunos padrinos o madrinas tienen opiniones diferentes sobre el tema de la medicación.</a:t>
            </a:r>
          </a:p>
          <a:p>
            <a:endParaRPr lang="en-US" sz="1600" b="1" dirty="0">
              <a:solidFill>
                <a:srgbClr val="572528"/>
              </a:solidFill>
              <a:latin typeface="Century Gothic" panose="020B0502020202020204" pitchFamily="34" charset="0"/>
            </a:endParaRPr>
          </a:p>
          <a:p>
            <a:r>
              <a:rPr lang="es-ES" sz="3200" b="1" dirty="0">
                <a:solidFill>
                  <a:srgbClr val="572528"/>
                </a:solidFill>
                <a:latin typeface="Century Gothic" panose="020B0502020202020204" pitchFamily="34" charset="0"/>
              </a:rPr>
              <a:t>Mientras tanto, podemos reafirmar nuestro consenso y centrar nuestra energía en dar la bienvenida a los adictos, en apoyarlos y contribuir a que se queden hasta que lleguen a una interpretación propia.</a:t>
            </a:r>
            <a:endParaRPr lang="es" sz="3200" b="1"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FB0039DA-8A3D-7CE7-1A51-492D7A347B29}"/>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59635D55-2CBB-5FA1-B070-FBBF2A567C7E}"/>
              </a:ext>
            </a:extLst>
          </p:cNvPr>
          <p:cNvSpPr/>
          <p:nvPr/>
        </p:nvSpPr>
        <p:spPr>
          <a:xfrm>
            <a:off x="256855" y="-32528"/>
            <a:ext cx="11678290" cy="73880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Cambiar el discurso</a:t>
            </a:r>
            <a:endParaRPr lang="en-US" sz="4000" b="1" dirty="0">
              <a:solidFill>
                <a:srgbClr val="572528"/>
              </a:solidFill>
              <a:latin typeface="Century Gothic" panose="020B0502020202020204" pitchFamily="34" charset="0"/>
            </a:endParaRPr>
          </a:p>
        </p:txBody>
      </p:sp>
      <p:pic>
        <p:nvPicPr>
          <p:cNvPr id="2" name="Picture 1" descr="A red telephone with a rotary dial&#10;&#10;Description automatically generated">
            <a:extLst>
              <a:ext uri="{FF2B5EF4-FFF2-40B4-BE49-F238E27FC236}">
                <a16:creationId xmlns:a16="http://schemas.microsoft.com/office/drawing/2014/main" id="{28459872-D28F-FC2F-B450-C3A9B54A6D53}"/>
              </a:ext>
            </a:extLst>
          </p:cNvPr>
          <p:cNvPicPr>
            <a:picLocks noChangeAspect="1"/>
          </p:cNvPicPr>
          <p:nvPr/>
        </p:nvPicPr>
        <p:blipFill>
          <a:blip r:embed="rId3"/>
          <a:stretch>
            <a:fillRect/>
          </a:stretch>
        </p:blipFill>
        <p:spPr>
          <a:xfrm>
            <a:off x="9680028" y="5408217"/>
            <a:ext cx="2398241" cy="1449783"/>
          </a:xfrm>
          <a:prstGeom prst="rect">
            <a:avLst/>
          </a:prstGeom>
        </p:spPr>
      </p:pic>
    </p:spTree>
    <p:extLst>
      <p:ext uri="{BB962C8B-B14F-4D97-AF65-F5344CB8AC3E}">
        <p14:creationId xmlns:p14="http://schemas.microsoft.com/office/powerpoint/2010/main" val="251673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1CEA-F22E-4B9F-2A1E-BF53FFFCFA0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0638C2-5816-5C57-29B5-C2F320E14450}"/>
              </a:ext>
            </a:extLst>
          </p:cNvPr>
          <p:cNvSpPr txBox="1"/>
          <p:nvPr/>
        </p:nvSpPr>
        <p:spPr>
          <a:xfrm>
            <a:off x="896306" y="0"/>
            <a:ext cx="11295694" cy="6863417"/>
          </a:xfrm>
          <a:prstGeom prst="rect">
            <a:avLst/>
          </a:prstGeom>
          <a:noFill/>
        </p:spPr>
        <p:txBody>
          <a:bodyPr wrap="square">
            <a:spAutoFit/>
          </a:bodyPr>
          <a:lstStyle/>
          <a:p>
            <a:pPr>
              <a:spcBef>
                <a:spcPts val="2400"/>
              </a:spcBef>
            </a:pPr>
            <a:r>
              <a:rPr lang="es-ES" sz="2500" b="1" dirty="0">
                <a:solidFill>
                  <a:srgbClr val="572528"/>
                </a:solidFill>
                <a:latin typeface="Century Gothic" panose="020B0502020202020204" pitchFamily="34" charset="0"/>
              </a:rPr>
              <a:t>Cuando «todas las manifestaciones de la persona en recuperación» se juntan con espíritu de unidad, nuestro símbolo nos dice</a:t>
            </a:r>
            <a:r>
              <a:rPr lang="es" sz="2500" b="1" dirty="0">
                <a:solidFill>
                  <a:srgbClr val="572528"/>
                </a:solidFill>
                <a:latin typeface="Century Gothic" panose="020B0502020202020204" pitchFamily="34" charset="0"/>
              </a:rPr>
              <a:t>: </a:t>
            </a:r>
            <a:r>
              <a:rPr lang="es-ES" sz="2500" b="1" dirty="0">
                <a:solidFill>
                  <a:srgbClr val="DB212E"/>
                </a:solidFill>
                <a:latin typeface="Century Gothic" panose="020B0502020202020204" pitchFamily="34" charset="0"/>
              </a:rPr>
              <a:t>“Cuando «todas las   manifestaciones de la persona en recuperación» se juntan con espíritu de unidad, nuestro símbolo nos dice que «cuanto más grande sea la base (a medida que crecemos en unidad, en número y en espíritu de compañerismo), más anchos serán los lados de la pirámide y más alto el punto de la libertad”».</a:t>
            </a:r>
          </a:p>
          <a:p>
            <a:pPr>
              <a:spcBef>
                <a:spcPts val="2400"/>
              </a:spcBef>
            </a:pPr>
            <a:r>
              <a:rPr lang="es-ES" sz="2500" b="1" dirty="0">
                <a:solidFill>
                  <a:srgbClr val="572528"/>
                </a:solidFill>
                <a:latin typeface="Century Gothic" panose="020B0502020202020204" pitchFamily="34" charset="0"/>
              </a:rPr>
              <a:t>En un momento de gran polarización a nuestro alrededor, nos sentimos agradecidos de estar juntos en una Confraternidad que ha demostrado una capacidad tan poderosa de mantenerse unida a pesar de todas nuestras diferencias.  Esperamos seguir esta conversación, reconociendo la unidad que ya demostramos, y basarnos en ella para crear una puerta más ancha, una base más amplia y una mayor comprensión de cómo podemos crecer a partir de aquí.</a:t>
            </a:r>
          </a:p>
          <a:p>
            <a:pPr>
              <a:spcBef>
                <a:spcPts val="2400"/>
              </a:spcBef>
            </a:pPr>
            <a:r>
              <a:rPr lang="es-ES" sz="2500" b="1" dirty="0">
                <a:solidFill>
                  <a:srgbClr val="F16737"/>
                </a:solidFill>
                <a:latin typeface="Century Gothic" panose="020B0502020202020204" pitchFamily="34" charset="0"/>
              </a:rPr>
              <a:t>Comenzamos con algunas preguntas muy básicas en busca de experiencias reales de las comunidades locales.</a:t>
            </a:r>
          </a:p>
        </p:txBody>
      </p:sp>
    </p:spTree>
    <p:extLst>
      <p:ext uri="{BB962C8B-B14F-4D97-AF65-F5344CB8AC3E}">
        <p14:creationId xmlns:p14="http://schemas.microsoft.com/office/powerpoint/2010/main" val="652448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695D1-A191-8BDA-C544-FF4536FEC56D}"/>
              </a:ext>
            </a:extLst>
          </p:cNvPr>
          <p:cNvSpPr txBox="1"/>
          <p:nvPr/>
        </p:nvSpPr>
        <p:spPr>
          <a:xfrm>
            <a:off x="289933" y="876763"/>
            <a:ext cx="11250426" cy="3785652"/>
          </a:xfrm>
          <a:prstGeom prst="rect">
            <a:avLst/>
          </a:prstGeom>
          <a:noFill/>
        </p:spPr>
        <p:txBody>
          <a:bodyPr wrap="square">
            <a:spAutoFit/>
          </a:bodyPr>
          <a:lstStyle/>
          <a:p>
            <a:pPr marL="0" marR="0">
              <a:spcAft>
                <a:spcPts val="800"/>
              </a:spcAft>
              <a:buNone/>
            </a:pPr>
            <a:r>
              <a:rPr lang="es-ES_tradnl" sz="3000" b="1" kern="100" noProof="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Debido a que muchas de las discusiones que estamos teniendo en este ciclo nos piden que consideremos la experiencia de aquellos que llegan a Narcóticos Anónimos y tratan de decidir si este es su hogar, antes de discutir las preguntas en el </a:t>
            </a:r>
            <a:r>
              <a:rPr lang="es-ES_tradnl" sz="3000" b="1" i="1" kern="100" noProof="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IAC </a:t>
            </a:r>
            <a:r>
              <a:rPr lang="es-ES_tradnl" sz="3000" b="1" kern="100" noProof="0" dirty="0">
                <a:solidFill>
                  <a:srgbClr val="572528"/>
                </a:solidFill>
                <a:effectLst/>
                <a:latin typeface="Century Gothic" panose="020B0502020202020204" pitchFamily="34" charset="0"/>
                <a:ea typeface="Aptos" panose="020B0004020202020204" pitchFamily="34" charset="0"/>
                <a:cs typeface="Times New Roman" panose="02020603050405020304" pitchFamily="18" charset="0"/>
              </a:rPr>
              <a:t>queremos tomarnos unos minutos para considerar algunas de las formas en las que cada uno de nosotros podemos habernos sentido “terminalmente únicos” cuando llegamos.</a:t>
            </a:r>
            <a:endParaRPr lang="es-ES_tradnl" sz="3000" b="1" kern="100" noProof="0" dirty="0">
              <a:solidFill>
                <a:srgbClr val="F16737"/>
              </a:solidFill>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Shape 74">
            <a:extLst>
              <a:ext uri="{FF2B5EF4-FFF2-40B4-BE49-F238E27FC236}">
                <a16:creationId xmlns:a16="http://schemas.microsoft.com/office/drawing/2014/main" id="{C08051F2-95BD-26FC-3AA7-F44A5512CF0A}"/>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ES_tradnl"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Discusión para romper el hielo</a:t>
            </a:r>
            <a:endParaRPr lang="es-ES_tradnl" sz="3600" b="1" noProof="0" dirty="0">
              <a:solidFill>
                <a:srgbClr val="572528"/>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4C27AB4-E46E-FD39-FEE2-310CCBA167A6}"/>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Rounded Rectangle 1">
            <a:extLst>
              <a:ext uri="{FF2B5EF4-FFF2-40B4-BE49-F238E27FC236}">
                <a16:creationId xmlns:a16="http://schemas.microsoft.com/office/drawing/2014/main" id="{51CE68AC-9246-45FB-307C-4B306C487808}"/>
              </a:ext>
            </a:extLst>
          </p:cNvPr>
          <p:cNvSpPr/>
          <p:nvPr/>
        </p:nvSpPr>
        <p:spPr>
          <a:xfrm>
            <a:off x="9942650" y="5157440"/>
            <a:ext cx="2025572" cy="1551008"/>
          </a:xfrm>
          <a:prstGeom prst="roundRect">
            <a:avLst/>
          </a:prstGeom>
          <a:solidFill>
            <a:srgbClr val="9DB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noProof="0" dirty="0">
              <a:latin typeface="Century Gothic" panose="020B0502020202020204" pitchFamily="34" charset="0"/>
            </a:endParaRPr>
          </a:p>
        </p:txBody>
      </p:sp>
      <p:sp>
        <p:nvSpPr>
          <p:cNvPr id="10" name="TextBox 9">
            <a:extLst>
              <a:ext uri="{FF2B5EF4-FFF2-40B4-BE49-F238E27FC236}">
                <a16:creationId xmlns:a16="http://schemas.microsoft.com/office/drawing/2014/main" id="{B4E29B1E-DD25-B288-5AFF-29314BE30C79}"/>
              </a:ext>
            </a:extLst>
          </p:cNvPr>
          <p:cNvSpPr txBox="1"/>
          <p:nvPr/>
        </p:nvSpPr>
        <p:spPr>
          <a:xfrm>
            <a:off x="9590099" y="5301209"/>
            <a:ext cx="2730674" cy="1138773"/>
          </a:xfrm>
          <a:prstGeom prst="rect">
            <a:avLst/>
          </a:prstGeom>
          <a:noFill/>
        </p:spPr>
        <p:txBody>
          <a:bodyPr wrap="square">
            <a:spAutoFit/>
          </a:bodyPr>
          <a:lstStyle/>
          <a:p>
            <a:pPr algn="ctr">
              <a:spcBef>
                <a:spcPts val="1200"/>
              </a:spcBef>
              <a:spcAft>
                <a:spcPts val="1200"/>
              </a:spcAft>
            </a:pPr>
            <a:r>
              <a:rPr lang="es-ES_tradnl" sz="3400" noProof="0" dirty="0">
                <a:solidFill>
                  <a:schemeClr val="accent2">
                    <a:lumMod val="75000"/>
                  </a:schemeClr>
                </a:solidFill>
                <a:latin typeface="Bahnschrift Condensed" panose="020B0502040204020203" pitchFamily="34" charset="0"/>
              </a:rPr>
              <a:t>Pausa para la discusión</a:t>
            </a:r>
          </a:p>
        </p:txBody>
      </p:sp>
      <p:sp>
        <p:nvSpPr>
          <p:cNvPr id="11" name="TextBox 10">
            <a:extLst>
              <a:ext uri="{FF2B5EF4-FFF2-40B4-BE49-F238E27FC236}">
                <a16:creationId xmlns:a16="http://schemas.microsoft.com/office/drawing/2014/main" id="{A587B299-3988-4968-06E8-0A9253765E8C}"/>
              </a:ext>
            </a:extLst>
          </p:cNvPr>
          <p:cNvSpPr txBox="1"/>
          <p:nvPr/>
        </p:nvSpPr>
        <p:spPr>
          <a:xfrm>
            <a:off x="923979" y="4800855"/>
            <a:ext cx="9055593" cy="1477328"/>
          </a:xfrm>
          <a:prstGeom prst="rect">
            <a:avLst/>
          </a:prstGeom>
          <a:noFill/>
        </p:spPr>
        <p:txBody>
          <a:bodyPr wrap="square">
            <a:spAutoFit/>
          </a:bodyPr>
          <a:lstStyle/>
          <a:p>
            <a:pPr marL="0" marR="0">
              <a:spcAft>
                <a:spcPts val="800"/>
              </a:spcAft>
              <a:buNone/>
            </a:pPr>
            <a:r>
              <a:rPr lang="es-ES_tradnl" sz="3000" b="1" kern="100" noProof="0" dirty="0">
                <a:solidFill>
                  <a:srgbClr val="3A668B"/>
                </a:solidFill>
                <a:effectLst/>
                <a:latin typeface="Century Gothic" panose="020B0502020202020204" pitchFamily="34" charset="0"/>
                <a:ea typeface="Aptos" panose="020B0004020202020204" pitchFamily="34" charset="0"/>
                <a:cs typeface="Times New Roman" panose="02020603050405020304" pitchFamily="18" charset="0"/>
              </a:rPr>
              <a:t>Recuerda cuando era nuevo: ¿En qué se sentía diferente, único o como un extraño? ¿Qué le ayudó a reconocer que NA era su lugar?</a:t>
            </a:r>
          </a:p>
        </p:txBody>
      </p:sp>
    </p:spTree>
    <p:extLst>
      <p:ext uri="{BB962C8B-B14F-4D97-AF65-F5344CB8AC3E}">
        <p14:creationId xmlns:p14="http://schemas.microsoft.com/office/powerpoint/2010/main" val="313723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185FE-DDDA-4EA4-B7BC-C42EFC597EED}"/>
              </a:ext>
            </a:extLst>
          </p:cNvPr>
          <p:cNvSpPr txBox="1"/>
          <p:nvPr/>
        </p:nvSpPr>
        <p:spPr>
          <a:xfrm>
            <a:off x="1" y="731520"/>
            <a:ext cx="12192000" cy="1569660"/>
          </a:xfrm>
          <a:prstGeom prst="rect">
            <a:avLst/>
          </a:prstGeom>
          <a:noFill/>
        </p:spPr>
        <p:txBody>
          <a:bodyPr wrap="square" rtlCol="0">
            <a:spAutoFit/>
          </a:bodyPr>
          <a:lstStyle/>
          <a:p>
            <a:r>
              <a:rPr lang="es-ES" sz="2400" b="1" dirty="0">
                <a:solidFill>
                  <a:srgbClr val="572528"/>
                </a:solidFill>
                <a:latin typeface="Century Gothic" panose="020B0502020202020204" pitchFamily="34" charset="0"/>
              </a:rPr>
              <a:t>Para contribuir a orientar el debate, dediquen un rato del taller del IAC a conversar sobre este tema y envíennos sus comentarios antes del </a:t>
            </a:r>
            <a:r>
              <a:rPr lang="es-ES" sz="2400" b="1" dirty="0">
                <a:solidFill>
                  <a:srgbClr val="DB212E"/>
                </a:solidFill>
                <a:latin typeface="Century Gothic" panose="020B0502020202020204" pitchFamily="34" charset="0"/>
              </a:rPr>
              <a:t>1 de abril de 2026 </a:t>
            </a:r>
            <a:r>
              <a:rPr lang="es-ES" sz="2400" b="1" dirty="0">
                <a:solidFill>
                  <a:srgbClr val="572528"/>
                </a:solidFill>
                <a:latin typeface="Century Gothic" panose="020B0502020202020204" pitchFamily="34" charset="0"/>
              </a:rPr>
              <a:t>a na.org/surveys</a:t>
            </a:r>
            <a:r>
              <a:rPr lang="es" sz="2400" b="1" dirty="0">
                <a:latin typeface="Century Gothic" panose="020B0502020202020204" pitchFamily="34" charset="0"/>
              </a:rPr>
              <a:t>. </a:t>
            </a:r>
            <a:r>
              <a:rPr lang="es" sz="2400" b="1" dirty="0">
                <a:solidFill>
                  <a:srgbClr val="572528"/>
                </a:solidFill>
                <a:latin typeface="Century Gothic" panose="020B0502020202020204" pitchFamily="34" charset="0"/>
              </a:rPr>
              <a:t>Recuerden que </a:t>
            </a:r>
            <a:r>
              <a:rPr lang="es" sz="2400" b="1" i="1" dirty="0">
                <a:solidFill>
                  <a:srgbClr val="572528"/>
                </a:solidFill>
                <a:latin typeface="Century Gothic" panose="020B0502020202020204" pitchFamily="34" charset="0"/>
              </a:rPr>
              <a:t>esto es un debate, no una decisión </a:t>
            </a:r>
            <a:r>
              <a:rPr lang="es" sz="2400" b="1" dirty="0">
                <a:solidFill>
                  <a:srgbClr val="572528"/>
                </a:solidFill>
                <a:latin typeface="Century Gothic" panose="020B0502020202020204" pitchFamily="34" charset="0"/>
              </a:rPr>
              <a:t>; no es necesario que lleguen a un acuerdo.</a:t>
            </a:r>
            <a:endParaRPr lang="en-US" sz="2400" b="1" dirty="0">
              <a:solidFill>
                <a:srgbClr val="3A668B"/>
              </a:solidFill>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3068ACD1-982A-3E34-CF5C-DA35A052FBB5}"/>
              </a:ext>
            </a:extLst>
          </p:cNvPr>
          <p:cNvCxnSpPr>
            <a:cxnSpLocks/>
          </p:cNvCxnSpPr>
          <p:nvPr/>
        </p:nvCxnSpPr>
        <p:spPr>
          <a:xfrm>
            <a:off x="0" y="70627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7" name="Shape 74">
            <a:extLst>
              <a:ext uri="{FF2B5EF4-FFF2-40B4-BE49-F238E27FC236}">
                <a16:creationId xmlns:a16="http://schemas.microsoft.com/office/drawing/2014/main" id="{ED324998-5104-4E8E-0CA0-C920C9588882}"/>
              </a:ext>
            </a:extLst>
          </p:cNvPr>
          <p:cNvSpPr/>
          <p:nvPr/>
        </p:nvSpPr>
        <p:spPr>
          <a:xfrm>
            <a:off x="289933" y="-105876"/>
            <a:ext cx="11678290" cy="738807"/>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r>
              <a:rPr kumimoji="0" lang="es" sz="4000" b="1" u="none" strike="noStrike" kern="1200" cap="none" spc="0" normalizeH="0" baseline="0" noProof="0" dirty="0">
                <a:ln>
                  <a:noFill/>
                </a:ln>
                <a:solidFill>
                  <a:srgbClr val="DB212E"/>
                </a:solidFill>
                <a:effectLst/>
                <a:uLnTx/>
                <a:uFillTx/>
                <a:latin typeface="Century Gothic" panose="020B0502020202020204" pitchFamily="34" charset="0"/>
                <a:ea typeface="Cambria" charset="0"/>
                <a:cs typeface="Cambria" charset="0"/>
                <a:sym typeface="BotonBQ-Bold"/>
              </a:rPr>
              <a:t>Preguntas para debatir</a:t>
            </a:r>
            <a:endParaRPr lang="en-US" sz="3600" b="1" dirty="0">
              <a:solidFill>
                <a:srgbClr val="572528"/>
              </a:solidFill>
              <a:latin typeface="Century Gothic" panose="020B0502020202020204" pitchFamily="34" charset="0"/>
            </a:endParaRPr>
          </a:p>
        </p:txBody>
      </p:sp>
      <p:sp>
        <p:nvSpPr>
          <p:cNvPr id="6" name="TextBox 5">
            <a:extLst>
              <a:ext uri="{FF2B5EF4-FFF2-40B4-BE49-F238E27FC236}">
                <a16:creationId xmlns:a16="http://schemas.microsoft.com/office/drawing/2014/main" id="{A0A98CBA-7C2A-1E2C-FA36-C421EA50C6E0}"/>
              </a:ext>
            </a:extLst>
          </p:cNvPr>
          <p:cNvSpPr txBox="1"/>
          <p:nvPr/>
        </p:nvSpPr>
        <p:spPr>
          <a:xfrm>
            <a:off x="0" y="2333685"/>
            <a:ext cx="12083970" cy="4524315"/>
          </a:xfrm>
          <a:prstGeom prst="rect">
            <a:avLst/>
          </a:prstGeom>
          <a:noFill/>
        </p:spPr>
        <p:txBody>
          <a:bodyPr wrap="square" rtlCol="0">
            <a:spAutoFit/>
          </a:bodyPr>
          <a:lstStyle/>
          <a:p>
            <a:pPr marL="457200" indent="-457200">
              <a:buFont typeface="Wingdings" panose="05000000000000000000" pitchFamily="2" charset="2"/>
              <a:buChar char="Ø"/>
            </a:pPr>
            <a:r>
              <a:rPr lang="es-ES" sz="2600" b="1" dirty="0">
                <a:solidFill>
                  <a:srgbClr val="3A668B"/>
                </a:solidFill>
                <a:latin typeface="Century Gothic" panose="020B0502020202020204" pitchFamily="34" charset="0"/>
              </a:rPr>
              <a:t>¿En su grupo o área se pregunta a los miembros si están en tratamiento asistido con medicación cuando se levantan para celebrar tiempo o para hacer servicio? ¿Y qué hacemos a continuación?                        </a:t>
            </a:r>
            <a:r>
              <a:rPr lang="es" sz="2600" b="1" dirty="0">
                <a:solidFill>
                  <a:schemeClr val="accent2">
                    <a:lumMod val="75000"/>
                  </a:schemeClr>
                </a:solidFill>
                <a:latin typeface="Bahnschrift Condensed" panose="020B0502040204020203" pitchFamily="34" charset="0"/>
              </a:rPr>
              <a:t>Pausa para la discusión</a:t>
            </a:r>
          </a:p>
          <a:p>
            <a:endParaRPr lang="es-ES" sz="2600" b="1" dirty="0">
              <a:solidFill>
                <a:srgbClr val="3A668B"/>
              </a:solidFill>
              <a:latin typeface="Century Gothic" panose="020B0502020202020204" pitchFamily="34" charset="0"/>
            </a:endParaRPr>
          </a:p>
          <a:p>
            <a:pPr marL="457200" indent="-457200">
              <a:buFont typeface="Wingdings" panose="05000000000000000000" pitchFamily="2" charset="2"/>
              <a:buChar char="Ø"/>
            </a:pPr>
            <a:r>
              <a:rPr lang="es-ES" sz="2600" b="1" dirty="0">
                <a:solidFill>
                  <a:srgbClr val="3A668B"/>
                </a:solidFill>
                <a:latin typeface="Century Gothic" panose="020B0502020202020204" pitchFamily="34" charset="0"/>
              </a:rPr>
              <a:t>Teniendo en cuenta nuestras diferencias, ¿cómo podemos fomentar la unidad y respetar el proceso de recuperación de cada miembro? ¿Cómo dejamos de lado nuestras reservas personales y ayudamos a los miembros más nuevos a integrarse en nuestra comunidad local si su proceso difiere del nuestro?</a:t>
            </a:r>
            <a:r>
              <a:rPr lang="es" sz="2600" b="1" dirty="0">
                <a:solidFill>
                  <a:srgbClr val="3A668B"/>
                </a:solidFill>
                <a:latin typeface="Century Gothic" panose="020B0502020202020204" pitchFamily="34" charset="0"/>
              </a:rPr>
              <a:t> </a:t>
            </a:r>
            <a:r>
              <a:rPr lang="es" sz="2600" b="1" dirty="0">
                <a:solidFill>
                  <a:schemeClr val="accent2">
                    <a:lumMod val="75000"/>
                  </a:schemeClr>
                </a:solidFill>
                <a:latin typeface="Bahnschrift Condensed" panose="020B0502040204020203" pitchFamily="34" charset="0"/>
              </a:rPr>
              <a:t>Pausa para la discusión</a:t>
            </a:r>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161206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C2C1E12-24EC-936C-2792-EEC15F29CC4F}"/>
              </a:ext>
            </a:extLst>
          </p:cNvPr>
          <p:cNvSpPr/>
          <p:nvPr/>
        </p:nvSpPr>
        <p:spPr>
          <a:xfrm>
            <a:off x="214313" y="128588"/>
            <a:ext cx="7529512" cy="3043238"/>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3" name="Rectangle 2">
            <a:extLst>
              <a:ext uri="{FF2B5EF4-FFF2-40B4-BE49-F238E27FC236}">
                <a16:creationId xmlns:a16="http://schemas.microsoft.com/office/drawing/2014/main" id="{CBB786BB-FF14-2D91-7D95-C507E0F26A74}"/>
              </a:ext>
            </a:extLst>
          </p:cNvPr>
          <p:cNvSpPr/>
          <p:nvPr/>
        </p:nvSpPr>
        <p:spPr>
          <a:xfrm>
            <a:off x="242885" y="305991"/>
            <a:ext cx="7572377" cy="3123932"/>
          </a:xfrm>
          <a:prstGeom prst="rect">
            <a:avLst/>
          </a:prstGeom>
        </p:spPr>
        <p:txBody>
          <a:bodyPr wrap="square">
            <a:spAutoFit/>
          </a:bodyPr>
          <a:lstStyle/>
          <a:p>
            <a:pPr marL="308681" lvl="0" indent="-308681" defTabSz="457200">
              <a:spcBef>
                <a:spcPts val="600"/>
              </a:spcBef>
              <a:buClrTx/>
              <a:buSzPct val="75000"/>
              <a:buFontTx/>
              <a:buChar char="•"/>
              <a:defRPr sz="1800"/>
            </a:pPr>
            <a:r>
              <a:rPr lang="es" sz="3200" b="1" dirty="0">
                <a:solidFill>
                  <a:srgbClr val="EAE0D6"/>
                </a:solidFill>
                <a:latin typeface="Century Gothic" panose="020B0502020202020204" pitchFamily="34" charset="0"/>
                <a:ea typeface="Cambria" charset="0"/>
                <a:cs typeface="Cambria" charset="0"/>
                <a:sym typeface="PopplLaudatio-Regular"/>
              </a:rPr>
              <a:t>Hay o</a:t>
            </a:r>
            <a:r>
              <a:rPr lang="es" sz="3200" b="1" kern="1200" dirty="0">
                <a:solidFill>
                  <a:srgbClr val="EAE0D6"/>
                </a:solidFill>
                <a:latin typeface="Century Gothic" panose="020B0502020202020204" pitchFamily="34" charset="0"/>
                <a:ea typeface="Cambria" charset="0"/>
                <a:cs typeface="Cambria" charset="0"/>
                <a:sym typeface="PopplLaudatio-Regular"/>
              </a:rPr>
              <a:t>tras cinco presentaciones </a:t>
            </a:r>
            <a:r>
              <a:rPr lang="es" sz="3200" b="1" dirty="0">
                <a:solidFill>
                  <a:srgbClr val="EAE0D6"/>
                </a:solidFill>
                <a:latin typeface="Century Gothic" panose="020B0502020202020204" pitchFamily="34" charset="0"/>
                <a:ea typeface="Cambria" charset="0"/>
                <a:cs typeface="Cambria" charset="0"/>
                <a:sym typeface="PopplLaudatio-Regular"/>
              </a:rPr>
              <a:t>de PowerPoint </a:t>
            </a:r>
            <a:r>
              <a:rPr lang="es" sz="3200" b="1" kern="1200" dirty="0">
                <a:solidFill>
                  <a:srgbClr val="EAE0D6"/>
                </a:solidFill>
                <a:latin typeface="Century Gothic" panose="020B0502020202020204" pitchFamily="34" charset="0"/>
                <a:ea typeface="Cambria" charset="0"/>
                <a:cs typeface="Cambria" charset="0"/>
                <a:sym typeface="PopplLaudatio-Regular"/>
              </a:rPr>
              <a:t>disponibles en línea</a:t>
            </a:r>
          </a:p>
          <a:p>
            <a:pPr marL="308681" lvl="0" indent="-308681" defTabSz="457200">
              <a:spcBef>
                <a:spcPts val="600"/>
              </a:spcBef>
              <a:buClrTx/>
              <a:buSzPct val="75000"/>
              <a:buFontTx/>
              <a:buChar char="•"/>
              <a:defRPr sz="1800"/>
            </a:pPr>
            <a:r>
              <a:rPr lang="es" sz="3200" b="1" dirty="0">
                <a:solidFill>
                  <a:srgbClr val="EAE0D6"/>
                </a:solidFill>
                <a:latin typeface="Century Gothic" panose="020B0502020202020204" pitchFamily="34" charset="0"/>
                <a:ea typeface="Cambria" charset="0"/>
                <a:cs typeface="Cambria" charset="0"/>
                <a:sym typeface="PopplLaudatio-Regular"/>
              </a:rPr>
              <a:t>Encuesta </a:t>
            </a:r>
            <a:endParaRPr lang="en-US" sz="3200" b="1" kern="1200" dirty="0">
              <a:solidFill>
                <a:srgbClr val="EAE0D6"/>
              </a:solidFill>
              <a:latin typeface="Century Gothic" panose="020B0502020202020204" pitchFamily="34" charset="0"/>
              <a:ea typeface="Cambria" charset="0"/>
              <a:cs typeface="Cambria" charset="0"/>
              <a:sym typeface="PopplLaudatio-Regular"/>
            </a:endParaRPr>
          </a:p>
          <a:p>
            <a:pPr marL="308681" lvl="0" indent="-308681" defTabSz="457200">
              <a:spcBef>
                <a:spcPts val="600"/>
              </a:spcBef>
              <a:buClrTx/>
              <a:buSzPct val="75000"/>
              <a:buFontTx/>
              <a:buChar char="•"/>
              <a:defRPr sz="1800"/>
            </a:pPr>
            <a:r>
              <a:rPr lang="es" sz="3200" b="1" i="1" kern="1200" dirty="0">
                <a:solidFill>
                  <a:srgbClr val="EAE0D6"/>
                </a:solidFill>
                <a:latin typeface="Century Gothic" panose="020B0502020202020204" pitchFamily="34" charset="0"/>
                <a:ea typeface="Cambria" charset="0"/>
                <a:cs typeface="Cambria" charset="0"/>
                <a:sym typeface="PopplLaudatio-Regular"/>
              </a:rPr>
              <a:t>IAC </a:t>
            </a:r>
            <a:r>
              <a:rPr lang="es" sz="3200" b="1" kern="1200" dirty="0">
                <a:solidFill>
                  <a:srgbClr val="EAE0D6"/>
                </a:solidFill>
                <a:latin typeface="Century Gothic" panose="020B0502020202020204" pitchFamily="34" charset="0"/>
                <a:ea typeface="Cambria" charset="0"/>
                <a:cs typeface="Cambria" charset="0"/>
                <a:sym typeface="PopplLaudatio-Regular"/>
              </a:rPr>
              <a:t>disponible para descargar</a:t>
            </a:r>
          </a:p>
          <a:p>
            <a:pPr marL="457200" lvl="1" defTabSz="457200">
              <a:spcBef>
                <a:spcPts val="600"/>
              </a:spcBef>
              <a:buClrTx/>
              <a:buSzPct val="75000"/>
              <a:defRPr sz="1800"/>
            </a:pPr>
            <a:endParaRPr lang="en-US" sz="5400" b="1" u="sng"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endParaRPr>
          </a:p>
        </p:txBody>
      </p:sp>
      <p:sp>
        <p:nvSpPr>
          <p:cNvPr id="5" name="Rounded Rectangle 4">
            <a:extLst>
              <a:ext uri="{FF2B5EF4-FFF2-40B4-BE49-F238E27FC236}">
                <a16:creationId xmlns:a16="http://schemas.microsoft.com/office/drawing/2014/main" id="{DA71C802-07F1-2CE1-B3D4-BEAC3A8CBBBD}"/>
              </a:ext>
            </a:extLst>
          </p:cNvPr>
          <p:cNvSpPr/>
          <p:nvPr/>
        </p:nvSpPr>
        <p:spPr>
          <a:xfrm>
            <a:off x="2709865" y="3543301"/>
            <a:ext cx="8134349" cy="1957388"/>
          </a:xfrm>
          <a:prstGeom prst="roundRect">
            <a:avLst/>
          </a:prstGeom>
          <a:solidFill>
            <a:srgbClr val="572528"/>
          </a:solidFill>
          <a:ln w="25400">
            <a:solidFill>
              <a:srgbClr val="5725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572528"/>
              </a:solidFill>
              <a:latin typeface="Century Gothic" panose="020B0502020202020204" pitchFamily="34" charset="0"/>
            </a:endParaRPr>
          </a:p>
        </p:txBody>
      </p:sp>
      <p:sp>
        <p:nvSpPr>
          <p:cNvPr id="6" name="Rectangle 5">
            <a:extLst>
              <a:ext uri="{FF2B5EF4-FFF2-40B4-BE49-F238E27FC236}">
                <a16:creationId xmlns:a16="http://schemas.microsoft.com/office/drawing/2014/main" id="{814F1AD3-013A-B746-697C-10BD34494761}"/>
              </a:ext>
            </a:extLst>
          </p:cNvPr>
          <p:cNvSpPr/>
          <p:nvPr/>
        </p:nvSpPr>
        <p:spPr>
          <a:xfrm>
            <a:off x="2800352" y="3675877"/>
            <a:ext cx="8491536" cy="1708160"/>
          </a:xfrm>
          <a:prstGeom prst="rect">
            <a:avLst/>
          </a:prstGeom>
        </p:spPr>
        <p:txBody>
          <a:bodyPr wrap="square">
            <a:spAutoFit/>
          </a:bodyPr>
          <a:lstStyle/>
          <a:p>
            <a:pPr marL="0" lvl="3" defTabSz="457200">
              <a:spcBef>
                <a:spcPts val="600"/>
              </a:spcBef>
              <a:buSzPct val="75000"/>
              <a:defRPr sz="1800"/>
            </a:pPr>
            <a:r>
              <a:rPr lang="es" sz="5000" b="1" kern="1200" dirty="0" err="1">
                <a:solidFill>
                  <a:srgbClr val="EAE0D6"/>
                </a:solidFill>
                <a:uFill>
                  <a:solidFill>
                    <a:srgbClr val="00B0F0"/>
                  </a:solidFill>
                </a:uFill>
                <a:latin typeface="Century Gothic" panose="020B0502020202020204" pitchFamily="34" charset="0"/>
                <a:ea typeface="Cambria" charset="0"/>
                <a:cs typeface="Cambria" charset="0"/>
                <a:sym typeface="PopplLaudatio-Regular"/>
              </a:rPr>
              <a:t>worldboard@na.org</a:t>
            </a:r>
            <a:r>
              <a:rPr lang="es" sz="5000" b="1"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rPr>
              <a:t>   </a:t>
            </a:r>
          </a:p>
          <a:p>
            <a:pPr marL="0" lvl="3" defTabSz="457200">
              <a:spcBef>
                <a:spcPts val="600"/>
              </a:spcBef>
              <a:buSzPct val="75000"/>
              <a:defRPr sz="1800"/>
            </a:pPr>
            <a:r>
              <a:rPr lang="es" sz="5000" b="1" kern="1200" dirty="0">
                <a:solidFill>
                  <a:srgbClr val="EAE0D6"/>
                </a:solidFill>
                <a:uFill>
                  <a:solidFill>
                    <a:srgbClr val="00B0F0"/>
                  </a:solidFill>
                </a:uFill>
                <a:latin typeface="Century Gothic" panose="020B0502020202020204" pitchFamily="34" charset="0"/>
                <a:ea typeface="Cambria" charset="0"/>
                <a:cs typeface="Cambria" charset="0"/>
                <a:sym typeface="PopplLaudatio-Regular"/>
              </a:rPr>
              <a:t>na .org /conference</a:t>
            </a:r>
          </a:p>
        </p:txBody>
      </p:sp>
      <p:pic>
        <p:nvPicPr>
          <p:cNvPr id="4" name="Picture 3">
            <a:extLst>
              <a:ext uri="{FF2B5EF4-FFF2-40B4-BE49-F238E27FC236}">
                <a16:creationId xmlns:a16="http://schemas.microsoft.com/office/drawing/2014/main" id="{D82202D6-0E11-01F8-28FC-4093E4F3F67A}"/>
              </a:ext>
            </a:extLst>
          </p:cNvPr>
          <p:cNvPicPr>
            <a:picLocks noChangeAspect="1"/>
          </p:cNvPicPr>
          <p:nvPr/>
        </p:nvPicPr>
        <p:blipFill>
          <a:blip r:embed="rId3"/>
          <a:stretch>
            <a:fillRect/>
          </a:stretch>
        </p:blipFill>
        <p:spPr>
          <a:xfrm>
            <a:off x="10517508" y="4687859"/>
            <a:ext cx="1674492" cy="2170141"/>
          </a:xfrm>
          <a:prstGeom prst="rect">
            <a:avLst/>
          </a:prstGeom>
        </p:spPr>
      </p:pic>
    </p:spTree>
    <p:extLst>
      <p:ext uri="{BB962C8B-B14F-4D97-AF65-F5344CB8AC3E}">
        <p14:creationId xmlns:p14="http://schemas.microsoft.com/office/powerpoint/2010/main" val="4086589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idx="4294967295"/>
          </p:nvPr>
        </p:nvSpPr>
        <p:spPr>
          <a:xfrm rot="2706616">
            <a:off x="-340303" y="4268303"/>
            <a:ext cx="3879685" cy="1906592"/>
          </a:xfrm>
        </p:spPr>
        <p:txBody>
          <a:bodyPr>
            <a:normAutofit/>
          </a:bodyPr>
          <a:lstStyle/>
          <a:p>
            <a:pPr algn="ctr"/>
            <a:r>
              <a:rPr lang="es" sz="3600" i="1" dirty="0">
                <a:solidFill>
                  <a:srgbClr val="9DBCAC"/>
                </a:solidFill>
              </a:rPr>
              <a:t>IAC </a:t>
            </a:r>
            <a:r>
              <a:rPr lang="es" sz="3600" dirty="0">
                <a:solidFill>
                  <a:srgbClr val="9DBCAC"/>
                </a:solidFill>
              </a:rPr>
              <a:t>2026 </a:t>
            </a:r>
            <a:br>
              <a:rPr lang="en-US" sz="3600" dirty="0">
                <a:solidFill>
                  <a:srgbClr val="9DBCAC"/>
                </a:solidFill>
              </a:rPr>
            </a:br>
            <a:r>
              <a:rPr lang="es" sz="3600" dirty="0">
                <a:solidFill>
                  <a:srgbClr val="9DBCAC"/>
                </a:solidFill>
              </a:rPr>
              <a:t>Presentaciones de Power Point</a:t>
            </a:r>
          </a:p>
        </p:txBody>
      </p:sp>
      <p:sp>
        <p:nvSpPr>
          <p:cNvPr id="2" name="Subtitle 2">
            <a:extLst>
              <a:ext uri="{FF2B5EF4-FFF2-40B4-BE49-F238E27FC236}">
                <a16:creationId xmlns:a16="http://schemas.microsoft.com/office/drawing/2014/main" id="{A612CEE6-0578-BF43-1BDA-9434D2C97CF4}"/>
              </a:ext>
            </a:extLst>
          </p:cNvPr>
          <p:cNvSpPr txBox="1">
            <a:spLocks/>
          </p:cNvSpPr>
          <p:nvPr/>
        </p:nvSpPr>
        <p:spPr>
          <a:xfrm>
            <a:off x="3064950" y="63163"/>
            <a:ext cx="8643832" cy="61577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 sz="4400" dirty="0">
                <a:solidFill>
                  <a:srgbClr val="F16737"/>
                </a:solidFill>
              </a:rPr>
              <a:t>Estas presentaciones de PowerPoint solo cubren los puntos principales del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Animamos a todos los miembros a leer el </a:t>
            </a:r>
            <a:r>
              <a:rPr lang="es" sz="4400" i="1" dirty="0">
                <a:solidFill>
                  <a:srgbClr val="F16737"/>
                </a:solidFill>
              </a:rPr>
              <a:t>IAC</a:t>
            </a:r>
            <a:r>
              <a:rPr lang="es" sz="4400" dirty="0">
                <a:solidFill>
                  <a:srgbClr val="F16737"/>
                </a:solidFill>
              </a:rPr>
              <a:t>. </a:t>
            </a:r>
            <a:br>
              <a:rPr lang="en-US" sz="4400" dirty="0">
                <a:solidFill>
                  <a:srgbClr val="F16737"/>
                </a:solidFill>
              </a:rPr>
            </a:br>
            <a:br>
              <a:rPr lang="en-US" sz="4400" dirty="0">
                <a:solidFill>
                  <a:srgbClr val="F16737"/>
                </a:solidFill>
              </a:rPr>
            </a:br>
            <a:r>
              <a:rPr lang="es" sz="4400" dirty="0">
                <a:solidFill>
                  <a:srgbClr val="F16737"/>
                </a:solidFill>
              </a:rPr>
              <a:t>Visiten </a:t>
            </a:r>
            <a:r>
              <a:rPr lang="es" sz="4400" dirty="0">
                <a:solidFill>
                  <a:srgbClr val="00B0F0"/>
                </a:solidFill>
              </a:rPr>
              <a:t>na.org/conference </a:t>
            </a:r>
            <a:r>
              <a:rPr lang="es" sz="4400" dirty="0">
                <a:solidFill>
                  <a:srgbClr val="F16737"/>
                </a:solidFill>
              </a:rPr>
              <a:t>para consultar el </a:t>
            </a:r>
            <a:br>
              <a:rPr lang="en-US" sz="4400" u="sng" dirty="0">
                <a:solidFill>
                  <a:schemeClr val="accent2"/>
                </a:solidFill>
              </a:rPr>
            </a:br>
            <a:r>
              <a:rPr lang="es" sz="4400" i="1" dirty="0">
                <a:solidFill>
                  <a:srgbClr val="F16737"/>
                </a:solidFill>
              </a:rPr>
              <a:t>IAC </a:t>
            </a:r>
            <a:r>
              <a:rPr lang="es" sz="4400" dirty="0">
                <a:solidFill>
                  <a:srgbClr val="F16737"/>
                </a:solidFill>
              </a:rPr>
              <a:t>completo de 2026.</a:t>
            </a:r>
            <a:endParaRPr lang="en-US" sz="4400" dirty="0">
              <a:solidFill>
                <a:srgbClr val="F16737"/>
              </a:solidFill>
            </a:endParaRPr>
          </a:p>
          <a:p>
            <a:pPr marL="742950" indent="-742950">
              <a:buFont typeface="Arial" panose="020B0604020202020204" pitchFamily="34" charset="0"/>
              <a:buAutoNum type="arabicPeriod"/>
            </a:pPr>
            <a:endParaRPr lang="en-US" sz="4400" dirty="0"/>
          </a:p>
        </p:txBody>
      </p:sp>
      <p:pic>
        <p:nvPicPr>
          <p:cNvPr id="6" name="Picture 5">
            <a:extLst>
              <a:ext uri="{FF2B5EF4-FFF2-40B4-BE49-F238E27FC236}">
                <a16:creationId xmlns:a16="http://schemas.microsoft.com/office/drawing/2014/main" id="{8FFB692C-A6DA-E39D-0996-8F3B8492DBFD}"/>
              </a:ext>
            </a:extLst>
          </p:cNvPr>
          <p:cNvPicPr>
            <a:picLocks noChangeAspect="1"/>
          </p:cNvPicPr>
          <p:nvPr/>
        </p:nvPicPr>
        <p:blipFill rotWithShape="1">
          <a:blip r:embed="rId3"/>
          <a:srcRect b="21493"/>
          <a:stretch/>
        </p:blipFill>
        <p:spPr>
          <a:xfrm>
            <a:off x="10536765" y="4651036"/>
            <a:ext cx="1542940" cy="1569858"/>
          </a:xfrm>
          <a:prstGeom prst="rect">
            <a:avLst/>
          </a:prstGeom>
        </p:spPr>
      </p:pic>
    </p:spTree>
    <p:extLst>
      <p:ext uri="{BB962C8B-B14F-4D97-AF65-F5344CB8AC3E}">
        <p14:creationId xmlns:p14="http://schemas.microsoft.com/office/powerpoint/2010/main" val="22409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172E1FD3-B808-E787-3364-994867CB7285}"/>
              </a:ext>
            </a:extLst>
          </p:cNvPr>
          <p:cNvSpPr txBox="1">
            <a:spLocks/>
          </p:cNvSpPr>
          <p:nvPr/>
        </p:nvSpPr>
        <p:spPr>
          <a:xfrm>
            <a:off x="472966" y="83263"/>
            <a:ext cx="7836137" cy="67747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s-ES_tradnl" sz="3200" noProof="0" dirty="0">
                <a:solidFill>
                  <a:srgbClr val="572528"/>
                </a:solidFill>
              </a:rPr>
              <a:t>Este es uno de los dos temas con preguntas para discusión incluidos en este IAC.</a:t>
            </a:r>
          </a:p>
          <a:p>
            <a:pPr marL="0" indent="0">
              <a:lnSpc>
                <a:spcPct val="120000"/>
              </a:lnSpc>
              <a:buFont typeface="Arial" panose="020B0604020202020204" pitchFamily="34" charset="0"/>
              <a:buNone/>
            </a:pPr>
            <a:r>
              <a:rPr lang="es-ES_tradnl" sz="3200" noProof="0" dirty="0">
                <a:solidFill>
                  <a:srgbClr val="572528"/>
                </a:solidFill>
              </a:rPr>
              <a:t>Si está discutiendo estas preguntas en su taller, tenga en cuenta que </a:t>
            </a:r>
            <a:r>
              <a:rPr lang="es-ES_tradnl" sz="3200" i="1" noProof="0" dirty="0">
                <a:solidFill>
                  <a:srgbClr val="3A668B"/>
                </a:solidFill>
              </a:rPr>
              <a:t>se trata de una discusión, no de una decisión</a:t>
            </a:r>
            <a:r>
              <a:rPr lang="es-ES_tradnl" sz="3200" noProof="0" dirty="0">
                <a:solidFill>
                  <a:srgbClr val="572528"/>
                </a:solidFill>
              </a:rPr>
              <a:t>; no es necesario llegar a un acuerdo.</a:t>
            </a:r>
          </a:p>
          <a:p>
            <a:pPr marL="0" indent="0">
              <a:lnSpc>
                <a:spcPct val="120000"/>
              </a:lnSpc>
              <a:buFont typeface="Arial" panose="020B0604020202020204" pitchFamily="34" charset="0"/>
              <a:buNone/>
            </a:pPr>
            <a:r>
              <a:rPr lang="es-ES_tradnl" sz="3200" noProof="0" dirty="0">
                <a:solidFill>
                  <a:srgbClr val="572528"/>
                </a:solidFill>
              </a:rPr>
              <a:t>Es una oportunidad para escucharse unos a otros y recopilar ideas para el formulario que encontrará en </a:t>
            </a:r>
            <a:r>
              <a:rPr lang="es-ES_tradnl" sz="3200" noProof="0" dirty="0">
                <a:solidFill>
                  <a:srgbClr val="00B0F0"/>
                </a:solidFill>
              </a:rPr>
              <a:t>na.org/</a:t>
            </a:r>
            <a:r>
              <a:rPr lang="es-ES_tradnl" sz="3200" noProof="0" dirty="0" err="1">
                <a:solidFill>
                  <a:srgbClr val="00B0F0"/>
                </a:solidFill>
              </a:rPr>
              <a:t>survey</a:t>
            </a:r>
            <a:endParaRPr lang="es-ES_tradnl" sz="3200" noProof="0" dirty="0">
              <a:solidFill>
                <a:srgbClr val="572528"/>
              </a:solidFill>
            </a:endParaRPr>
          </a:p>
        </p:txBody>
      </p:sp>
      <p:pic>
        <p:nvPicPr>
          <p:cNvPr id="2" name="Picture 1" descr="A sign with white text&#10;&#10;Description automatically generated">
            <a:extLst>
              <a:ext uri="{FF2B5EF4-FFF2-40B4-BE49-F238E27FC236}">
                <a16:creationId xmlns:a16="http://schemas.microsoft.com/office/drawing/2014/main" id="{575674ED-5735-1279-4F8E-455C4B337679}"/>
              </a:ext>
            </a:extLst>
          </p:cNvPr>
          <p:cNvPicPr>
            <a:picLocks noChangeAspect="1"/>
          </p:cNvPicPr>
          <p:nvPr/>
        </p:nvPicPr>
        <p:blipFill>
          <a:blip r:embed="rId3"/>
          <a:stretch>
            <a:fillRect/>
          </a:stretch>
        </p:blipFill>
        <p:spPr>
          <a:xfrm>
            <a:off x="8524567" y="317768"/>
            <a:ext cx="3539001" cy="1870808"/>
          </a:xfrm>
          <a:prstGeom prst="rect">
            <a:avLst/>
          </a:prstGeom>
        </p:spPr>
      </p:pic>
    </p:spTree>
    <p:extLst>
      <p:ext uri="{BB962C8B-B14F-4D97-AF65-F5344CB8AC3E}">
        <p14:creationId xmlns:p14="http://schemas.microsoft.com/office/powerpoint/2010/main" val="278026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56866" y="496690"/>
            <a:ext cx="12078268" cy="999936"/>
          </a:xfrm>
        </p:spPr>
        <p:txBody>
          <a:bodyPr/>
          <a:lstStyle/>
          <a:p>
            <a:r>
              <a:rPr lang="es" sz="3400" dirty="0"/>
              <a:t>TSD/TAM en NA: Ayudar a que los miembros se integren</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2540017" y="1217170"/>
            <a:ext cx="9763872" cy="5144140"/>
          </a:xfrm>
        </p:spPr>
        <p:txBody>
          <a:bodyPr/>
          <a:lstStyle/>
          <a:p>
            <a:pPr marL="457200" indent="-457200">
              <a:spcAft>
                <a:spcPts val="1200"/>
              </a:spcAft>
              <a:buFont typeface="Arial" panose="020B0604020202020204" pitchFamily="34" charset="0"/>
              <a:buChar char="•"/>
            </a:pPr>
            <a:r>
              <a:rPr lang="es" sz="3200" dirty="0"/>
              <a:t>Nuestro futuro depende de que aseguremos que nuestro mensaje sea claro y que las puertas de Narcóticos Anónimos estén abiertas a todos los adictos.</a:t>
            </a:r>
          </a:p>
          <a:p>
            <a:pPr marL="457200" indent="-457200">
              <a:spcAft>
                <a:spcPts val="1200"/>
              </a:spcAft>
              <a:buFont typeface="Arial" panose="020B0604020202020204" pitchFamily="34" charset="0"/>
              <a:buChar char="•"/>
            </a:pPr>
            <a:r>
              <a:rPr lang="es" sz="3200" dirty="0"/>
              <a:t>El tema de debate (TD) “Cómo ayudar a que los miembros se integren” nos pregunta que pasa despues de que los adictos cruzan nuestras puertas,como podemos ayudar a las personas a quedarse y seguir, es decir a tomar la decision de convertirse en miembros de Narcóticos Anónimos.</a:t>
            </a:r>
          </a:p>
        </p:txBody>
      </p:sp>
    </p:spTree>
    <p:extLst>
      <p:ext uri="{BB962C8B-B14F-4D97-AF65-F5344CB8AC3E}">
        <p14:creationId xmlns:p14="http://schemas.microsoft.com/office/powerpoint/2010/main" val="374186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1679139"/>
            <a:ext cx="11678290"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2800" dirty="0">
              <a:latin typeface="Century Gothic" panose="020B0502020202020204" pitchFamily="34" charset="0"/>
            </a:endParaRPr>
          </a:p>
          <a:p>
            <a:pPr>
              <a:lnSpc>
                <a:spcPct val="108000"/>
              </a:lnSpc>
            </a:pPr>
            <a:endParaRPr lang="en-US" sz="3600" b="1" dirty="0">
              <a:solidFill>
                <a:srgbClr val="572528"/>
              </a:solidFill>
              <a:latin typeface="Century Gothic" panose="020B0502020202020204" pitchFamily="34" charset="0"/>
            </a:endParaRPr>
          </a:p>
        </p:txBody>
      </p:sp>
      <p:sp>
        <p:nvSpPr>
          <p:cNvPr id="7" name="TextBox 6">
            <a:extLst>
              <a:ext uri="{FF2B5EF4-FFF2-40B4-BE49-F238E27FC236}">
                <a16:creationId xmlns:a16="http://schemas.microsoft.com/office/drawing/2014/main" id="{6ACB193C-CAF1-A23F-7030-4864FF2DF388}"/>
              </a:ext>
            </a:extLst>
          </p:cNvPr>
          <p:cNvSpPr txBox="1"/>
          <p:nvPr/>
        </p:nvSpPr>
        <p:spPr>
          <a:xfrm>
            <a:off x="1168400" y="15240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D1E8AED-6A6B-4BFF-A7A3-A4BFC8D4DFD1}"/>
              </a:ext>
            </a:extLst>
          </p:cNvPr>
          <p:cNvSpPr txBox="1"/>
          <p:nvPr/>
        </p:nvSpPr>
        <p:spPr>
          <a:xfrm>
            <a:off x="725214" y="208237"/>
            <a:ext cx="11466786" cy="6494085"/>
          </a:xfrm>
          <a:prstGeom prst="rect">
            <a:avLst/>
          </a:prstGeom>
          <a:noFill/>
        </p:spPr>
        <p:txBody>
          <a:bodyPr wrap="square">
            <a:spAutoFit/>
          </a:bodyPr>
          <a:lstStyle/>
          <a:p>
            <a:r>
              <a:rPr lang="es" sz="2600" b="1" dirty="0">
                <a:solidFill>
                  <a:srgbClr val="DB212E"/>
                </a:solidFill>
                <a:latin typeface="Century Gothic" panose="020B0502020202020204" pitchFamily="34" charset="0"/>
              </a:rPr>
              <a:t>El tema del uso de medicamentos para tratar la adicción ha sido un tema polémico en NA durante mucho tiempo.</a:t>
            </a:r>
          </a:p>
          <a:p>
            <a:pPr marL="914400" lvl="1" indent="-457200">
              <a:buFont typeface="Arial" panose="020B0604020202020204" pitchFamily="34" charset="0"/>
              <a:buChar char="•"/>
            </a:pPr>
            <a:r>
              <a:rPr lang="es" sz="2600" b="1" dirty="0">
                <a:solidFill>
                  <a:srgbClr val="572528"/>
                </a:solidFill>
                <a:latin typeface="Century Gothic" panose="020B0502020202020204" pitchFamily="34" charset="0"/>
              </a:rPr>
              <a:t>Más de </a:t>
            </a:r>
            <a:r>
              <a:rPr lang="es" sz="2600" b="1" dirty="0">
                <a:solidFill>
                  <a:srgbClr val="DB212E"/>
                </a:solidFill>
                <a:latin typeface="Century Gothic" panose="020B0502020202020204" pitchFamily="34" charset="0"/>
              </a:rPr>
              <a:t>850 </a:t>
            </a:r>
            <a:r>
              <a:rPr lang="es" sz="2600" b="1" dirty="0">
                <a:solidFill>
                  <a:srgbClr val="572528"/>
                </a:solidFill>
                <a:latin typeface="Century Gothic" panose="020B0502020202020204" pitchFamily="34" charset="0"/>
              </a:rPr>
              <a:t>respuestas de TD que abarcan una amplia variedad de perspectivas</a:t>
            </a:r>
          </a:p>
          <a:p>
            <a:pPr marL="914400" lvl="1" indent="-457200">
              <a:buFont typeface="Arial" panose="020B0604020202020204" pitchFamily="34" charset="0"/>
              <a:buChar char="•"/>
            </a:pPr>
            <a:r>
              <a:rPr lang="es-ES" sz="2600" b="1" dirty="0">
                <a:solidFill>
                  <a:srgbClr val="572528"/>
                </a:solidFill>
                <a:latin typeface="Century Gothic" panose="020B0502020202020204" pitchFamily="34" charset="0"/>
              </a:rPr>
              <a:t>Muchos lo sienten como una cuestión de supervivencia, tanto para el adicto que sufre como para la Confraternidad en sí.</a:t>
            </a:r>
          </a:p>
          <a:p>
            <a:r>
              <a:rPr lang="es" sz="2600" b="1" dirty="0">
                <a:solidFill>
                  <a:srgbClr val="DB212E"/>
                </a:solidFill>
                <a:latin typeface="Century Gothic" panose="020B0502020202020204" pitchFamily="34" charset="0"/>
              </a:rPr>
              <a:t>P</a:t>
            </a:r>
            <a:r>
              <a:rPr lang="es-ES" sz="2600" b="1" dirty="0">
                <a:solidFill>
                  <a:srgbClr val="DB212E"/>
                </a:solidFill>
                <a:latin typeface="Century Gothic" panose="020B0502020202020204" pitchFamily="34" charset="0"/>
              </a:rPr>
              <a:t>arece que lo que más necesitamos es crear una atmósfera de recuperación en torno a este asunto.</a:t>
            </a:r>
          </a:p>
          <a:p>
            <a:pPr marL="914400" lvl="1" indent="-457200">
              <a:buFont typeface="Arial" panose="020B0604020202020204" pitchFamily="34" charset="0"/>
              <a:buChar char="•"/>
            </a:pPr>
            <a:r>
              <a:rPr lang="es-ES" sz="2600" b="1" dirty="0">
                <a:solidFill>
                  <a:srgbClr val="572528"/>
                </a:solidFill>
                <a:latin typeface="Century Gothic" panose="020B0502020202020204" pitchFamily="34" charset="0"/>
              </a:rPr>
              <a:t>Tenemos muchos puntos en común, de modo que sobre esta base y a partir de nuestros principios espirituales podemos construir nuevos cimientos para este diálogo.</a:t>
            </a:r>
          </a:p>
          <a:p>
            <a:pPr marL="914400" lvl="1" indent="-457200">
              <a:buFont typeface="Arial" panose="020B0604020202020204" pitchFamily="34" charset="0"/>
              <a:buChar char="•"/>
            </a:pPr>
            <a:r>
              <a:rPr lang="es" sz="2600" b="1" dirty="0">
                <a:solidFill>
                  <a:srgbClr val="572528"/>
                </a:solidFill>
                <a:latin typeface="Century Gothic" panose="020B0502020202020204" pitchFamily="34" charset="0"/>
              </a:rPr>
              <a:t>Y suficiente terreno común para construir una nueva base para esta conversación a partir de nuestros principios espirituales.</a:t>
            </a:r>
          </a:p>
          <a:p>
            <a:pPr lvl="1"/>
            <a:r>
              <a:rPr lang="es-ES" sz="2600" b="1" dirty="0">
                <a:solidFill>
                  <a:srgbClr val="DB212E"/>
                </a:solidFill>
                <a:latin typeface="Century Gothic" panose="020B0502020202020204" pitchFamily="34" charset="0"/>
              </a:rPr>
              <a:t>¿Podemos ponernos de acuerdo por ahora en escucharnos mutuamente con amor, compasión y la buena voluntad de respetar nuestros respectivos puntos de vista opuestos?</a:t>
            </a:r>
            <a:endParaRPr lang="es" sz="2600" b="1" dirty="0">
              <a:solidFill>
                <a:srgbClr val="DB212E"/>
              </a:solidFill>
              <a:latin typeface="Century Gothic" panose="020B0502020202020204" pitchFamily="34" charset="0"/>
            </a:endParaRPr>
          </a:p>
        </p:txBody>
      </p:sp>
    </p:spTree>
    <p:extLst>
      <p:ext uri="{BB962C8B-B14F-4D97-AF65-F5344CB8AC3E}">
        <p14:creationId xmlns:p14="http://schemas.microsoft.com/office/powerpoint/2010/main" val="2131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834BED45-688A-E95C-555D-563031F6DE55}"/>
              </a:ext>
            </a:extLst>
          </p:cNvPr>
          <p:cNvSpPr/>
          <p:nvPr/>
        </p:nvSpPr>
        <p:spPr>
          <a:xfrm>
            <a:off x="289933" y="446048"/>
            <a:ext cx="5218769" cy="5776332"/>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sp>
        <p:nvSpPr>
          <p:cNvPr id="5" name="TextBox 4">
            <a:extLst>
              <a:ext uri="{FF2B5EF4-FFF2-40B4-BE49-F238E27FC236}">
                <a16:creationId xmlns:a16="http://schemas.microsoft.com/office/drawing/2014/main" id="{172402E8-7773-5F12-3E4C-AA50C8AEDD64}"/>
              </a:ext>
            </a:extLst>
          </p:cNvPr>
          <p:cNvSpPr txBox="1"/>
          <p:nvPr/>
        </p:nvSpPr>
        <p:spPr>
          <a:xfrm>
            <a:off x="289933" y="11938"/>
            <a:ext cx="10764485" cy="646331"/>
          </a:xfrm>
          <a:prstGeom prst="rect">
            <a:avLst/>
          </a:prstGeom>
          <a:noFill/>
        </p:spPr>
        <p:txBody>
          <a:bodyPr wrap="none" rtlCol="0">
            <a:spAutoFit/>
          </a:bodyPr>
          <a:lstStyle/>
          <a:p>
            <a:r>
              <a:rPr lang="es" sz="3600" b="1" dirty="0">
                <a:solidFill>
                  <a:srgbClr val="FF0000"/>
                </a:solidFill>
                <a:latin typeface="Century Gothic" panose="020B0502020202020204" pitchFamily="34" charset="0"/>
              </a:rPr>
              <a:t>Datos de la encuesta de la membresía de 2024</a:t>
            </a:r>
          </a:p>
        </p:txBody>
      </p:sp>
      <p:cxnSp>
        <p:nvCxnSpPr>
          <p:cNvPr id="16" name="Straight Connector 15">
            <a:extLst>
              <a:ext uri="{FF2B5EF4-FFF2-40B4-BE49-F238E27FC236}">
                <a16:creationId xmlns:a16="http://schemas.microsoft.com/office/drawing/2014/main" id="{C98CE678-BB79-29FA-AFC4-986A29FF0558}"/>
              </a:ext>
            </a:extLst>
          </p:cNvPr>
          <p:cNvCxnSpPr>
            <a:cxnSpLocks/>
          </p:cNvCxnSpPr>
          <p:nvPr/>
        </p:nvCxnSpPr>
        <p:spPr>
          <a:xfrm>
            <a:off x="0" y="643649"/>
            <a:ext cx="12192000" cy="0"/>
          </a:xfrm>
          <a:prstGeom prst="line">
            <a:avLst/>
          </a:prstGeom>
          <a:ln w="31750">
            <a:solidFill>
              <a:srgbClr val="DB21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10A2589-404D-44CF-A3B3-B97615F95A79}"/>
              </a:ext>
            </a:extLst>
          </p:cNvPr>
          <p:cNvSpPr txBox="1"/>
          <p:nvPr/>
        </p:nvSpPr>
        <p:spPr>
          <a:xfrm>
            <a:off x="1109630" y="3834245"/>
            <a:ext cx="7598134" cy="3046988"/>
          </a:xfrm>
          <a:prstGeom prst="rect">
            <a:avLst/>
          </a:prstGeom>
          <a:noFill/>
        </p:spPr>
        <p:txBody>
          <a:bodyPr wrap="square" rtlCol="0">
            <a:spAutoFit/>
          </a:bodyPr>
          <a:lstStyle/>
          <a:p>
            <a:pPr marL="457200" indent="-457200">
              <a:buFont typeface="Arial" panose="020B0604020202020204" pitchFamily="34" charset="0"/>
              <a:buChar char="•"/>
            </a:pPr>
            <a:r>
              <a:rPr lang="es" sz="2400" b="1" dirty="0">
                <a:solidFill>
                  <a:srgbClr val="572528"/>
                </a:solidFill>
                <a:latin typeface="Century Gothic" panose="020B0502020202020204" pitchFamily="34" charset="0"/>
              </a:rPr>
              <a:t>El</a:t>
            </a:r>
            <a:r>
              <a:rPr lang="es-ES" sz="2400" b="1" dirty="0">
                <a:solidFill>
                  <a:srgbClr val="572528"/>
                </a:solidFill>
                <a:latin typeface="Century Gothic" panose="020B0502020202020204" pitchFamily="34" charset="0"/>
              </a:rPr>
              <a:t> crecimiento de NA, en particular en Estados Unidos, sé ha estancado</a:t>
            </a:r>
            <a:r>
              <a:rPr lang="es" sz="2400" b="1" dirty="0">
                <a:solidFill>
                  <a:srgbClr val="572528"/>
                </a:solidFill>
                <a:latin typeface="Century Gothic" panose="020B0502020202020204" pitchFamily="34" charset="0"/>
              </a:rPr>
              <a:t>.</a:t>
            </a:r>
          </a:p>
          <a:p>
            <a:pPr marL="457200" indent="-457200">
              <a:buFont typeface="Arial" panose="020B0604020202020204" pitchFamily="34" charset="0"/>
              <a:buChar char="•"/>
            </a:pPr>
            <a:r>
              <a:rPr lang="es-ES" sz="2400" b="1" dirty="0">
                <a:solidFill>
                  <a:srgbClr val="572528"/>
                </a:solidFill>
                <a:latin typeface="Century Gothic" panose="020B0502020202020204" pitchFamily="34" charset="0"/>
              </a:rPr>
              <a:t>Cerca de la mitad de nuestros miembros tiene más de 50 años</a:t>
            </a:r>
          </a:p>
          <a:p>
            <a:pPr marL="457200" indent="-457200">
              <a:buFont typeface="Arial" panose="020B0604020202020204" pitchFamily="34" charset="0"/>
              <a:buChar char="•"/>
            </a:pPr>
            <a:r>
              <a:rPr lang="es" sz="2400" b="1" dirty="0">
                <a:solidFill>
                  <a:srgbClr val="572528"/>
                </a:solidFill>
                <a:latin typeface="Century Gothic" panose="020B0502020202020204" pitchFamily="34" charset="0"/>
              </a:rPr>
              <a:t>El 47% lleva más de diez años limpio.</a:t>
            </a:r>
          </a:p>
          <a:p>
            <a:pPr marL="457200" indent="-457200">
              <a:buFont typeface="Arial" panose="020B0604020202020204" pitchFamily="34" charset="0"/>
              <a:buChar char="•"/>
            </a:pPr>
            <a:r>
              <a:rPr lang="es" sz="2400" b="1" dirty="0">
                <a:solidFill>
                  <a:srgbClr val="572528"/>
                </a:solidFill>
                <a:latin typeface="Century Gothic" panose="020B0502020202020204" pitchFamily="34" charset="0"/>
              </a:rPr>
              <a:t>El 82% señala que siguen en el programa porque se identifican con los miembros y se  sienten bienvenidos</a:t>
            </a:r>
          </a:p>
        </p:txBody>
      </p:sp>
      <p:pic>
        <p:nvPicPr>
          <p:cNvPr id="10" name="Picture 9" descr="A pie chart with numbers and text&#10;&#10;Description automatically generated">
            <a:extLst>
              <a:ext uri="{FF2B5EF4-FFF2-40B4-BE49-F238E27FC236}">
                <a16:creationId xmlns:a16="http://schemas.microsoft.com/office/drawing/2014/main" id="{EF8F9F4B-CD84-2BC7-746A-302A537C349D}"/>
              </a:ext>
            </a:extLst>
          </p:cNvPr>
          <p:cNvPicPr>
            <a:picLocks noChangeAspect="1"/>
          </p:cNvPicPr>
          <p:nvPr/>
        </p:nvPicPr>
        <p:blipFill>
          <a:blip r:embed="rId3"/>
          <a:stretch>
            <a:fillRect/>
          </a:stretch>
        </p:blipFill>
        <p:spPr>
          <a:xfrm>
            <a:off x="5991552" y="717987"/>
            <a:ext cx="3771900" cy="3056540"/>
          </a:xfrm>
          <a:prstGeom prst="rect">
            <a:avLst/>
          </a:prstGeom>
        </p:spPr>
      </p:pic>
      <p:pic>
        <p:nvPicPr>
          <p:cNvPr id="12" name="Picture 11" descr="A pie chart with numbers and text&#10;&#10;Description automatically generated">
            <a:extLst>
              <a:ext uri="{FF2B5EF4-FFF2-40B4-BE49-F238E27FC236}">
                <a16:creationId xmlns:a16="http://schemas.microsoft.com/office/drawing/2014/main" id="{372AED2B-126A-A77D-D250-B6F7B6647EA1}"/>
              </a:ext>
            </a:extLst>
          </p:cNvPr>
          <p:cNvPicPr>
            <a:picLocks noChangeAspect="1"/>
          </p:cNvPicPr>
          <p:nvPr/>
        </p:nvPicPr>
        <p:blipFill>
          <a:blip r:embed="rId4"/>
          <a:stretch>
            <a:fillRect/>
          </a:stretch>
        </p:blipFill>
        <p:spPr>
          <a:xfrm>
            <a:off x="8786286" y="3774526"/>
            <a:ext cx="3405713" cy="3083473"/>
          </a:xfrm>
          <a:prstGeom prst="rect">
            <a:avLst/>
          </a:prstGeom>
        </p:spPr>
      </p:pic>
      <p:pic>
        <p:nvPicPr>
          <p:cNvPr id="14" name="Picture 13" descr="A graph showing the growth of the company&#10;&#10;Description automatically generated">
            <a:extLst>
              <a:ext uri="{FF2B5EF4-FFF2-40B4-BE49-F238E27FC236}">
                <a16:creationId xmlns:a16="http://schemas.microsoft.com/office/drawing/2014/main" id="{2E3CD442-5249-05FA-0491-2D8D1DAFC500}"/>
              </a:ext>
            </a:extLst>
          </p:cNvPr>
          <p:cNvPicPr>
            <a:picLocks noChangeAspect="1"/>
          </p:cNvPicPr>
          <p:nvPr/>
        </p:nvPicPr>
        <p:blipFill>
          <a:blip r:embed="rId5"/>
          <a:stretch>
            <a:fillRect/>
          </a:stretch>
        </p:blipFill>
        <p:spPr>
          <a:xfrm>
            <a:off x="0" y="742950"/>
            <a:ext cx="5587224" cy="3056540"/>
          </a:xfrm>
          <a:prstGeom prst="rect">
            <a:avLst/>
          </a:prstGeom>
        </p:spPr>
      </p:pic>
    </p:spTree>
    <p:extLst>
      <p:ext uri="{BB962C8B-B14F-4D97-AF65-F5344CB8AC3E}">
        <p14:creationId xmlns:p14="http://schemas.microsoft.com/office/powerpoint/2010/main" val="40022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D11A-C262-7CCF-47BC-7D423F68F322}"/>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9DF4D3C1-1101-361F-2933-927F8C791B1C}"/>
              </a:ext>
            </a:extLst>
          </p:cNvPr>
          <p:cNvSpPr/>
          <p:nvPr/>
        </p:nvSpPr>
        <p:spPr>
          <a:xfrm>
            <a:off x="289933" y="446048"/>
            <a:ext cx="5218769" cy="5776332"/>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b" anchorCtr="0">
            <a:noAutofit/>
          </a:bodyPr>
          <a:lstStyle/>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p:txBody>
      </p:sp>
      <p:sp>
        <p:nvSpPr>
          <p:cNvPr id="6" name="TextBox 5">
            <a:extLst>
              <a:ext uri="{FF2B5EF4-FFF2-40B4-BE49-F238E27FC236}">
                <a16:creationId xmlns:a16="http://schemas.microsoft.com/office/drawing/2014/main" id="{52C3EB72-2E6B-CAE4-DA14-44EFBDF58087}"/>
              </a:ext>
            </a:extLst>
          </p:cNvPr>
          <p:cNvSpPr txBox="1"/>
          <p:nvPr/>
        </p:nvSpPr>
        <p:spPr>
          <a:xfrm>
            <a:off x="409903" y="0"/>
            <a:ext cx="11592601" cy="6894195"/>
          </a:xfrm>
          <a:prstGeom prst="rect">
            <a:avLst/>
          </a:prstGeom>
          <a:noFill/>
        </p:spPr>
        <p:txBody>
          <a:bodyPr wrap="square" rtlCol="0">
            <a:spAutoFit/>
          </a:bodyPr>
          <a:lstStyle/>
          <a:p>
            <a:pPr marL="457200" indent="-457200">
              <a:buFont typeface="Arial" panose="020B0604020202020204" pitchFamily="34" charset="0"/>
              <a:buChar char="•"/>
            </a:pPr>
            <a:r>
              <a:rPr lang="es-ES" sz="2600" b="1" dirty="0">
                <a:solidFill>
                  <a:srgbClr val="572528"/>
                </a:solidFill>
                <a:latin typeface="Century Gothic" panose="020B0502020202020204" pitchFamily="34" charset="0"/>
              </a:rPr>
              <a:t>En la 38ª CMNA, los profesionales que asistieron a nuestras sesiones de relaciones públicas hablaron con franqueza de las reservas que tenían a la hora de derivar adictos a NA</a:t>
            </a:r>
            <a:endParaRPr lang="es" sz="2600" b="1" dirty="0">
              <a:solidFill>
                <a:srgbClr val="572528"/>
              </a:solidFill>
              <a:latin typeface="Century Gothic" panose="020B0502020202020204" pitchFamily="34" charset="0"/>
            </a:endParaRPr>
          </a:p>
          <a:p>
            <a:pPr marL="457200" indent="-457200">
              <a:buFont typeface="Arial" panose="020B0604020202020204" pitchFamily="34" charset="0"/>
              <a:buChar char="•"/>
            </a:pPr>
            <a:r>
              <a:rPr lang="es-ES" sz="2600" b="1" dirty="0">
                <a:solidFill>
                  <a:srgbClr val="572528"/>
                </a:solidFill>
                <a:latin typeface="Century Gothic" panose="020B0502020202020204" pitchFamily="34" charset="0"/>
              </a:rPr>
              <a:t>Nos dijeron con claridad que dudaban sobre todo porque los adictos que recibían medicamentos para la adicción habían experimentado un ambiente hostil o poco acogedor en las reuniones de NA.</a:t>
            </a:r>
          </a:p>
          <a:p>
            <a:pPr marL="457200" indent="-457200">
              <a:buFont typeface="Arial" panose="020B0604020202020204" pitchFamily="34" charset="0"/>
              <a:buChar char="•"/>
            </a:pPr>
            <a:r>
              <a:rPr lang="es-ES" sz="2600" b="1" dirty="0">
                <a:solidFill>
                  <a:srgbClr val="572528"/>
                </a:solidFill>
                <a:latin typeface="Century Gothic" panose="020B0502020202020204" pitchFamily="34" charset="0"/>
              </a:rPr>
              <a:t>Y algunos miembros, en respuesta a este TD, manifestaron que, a pesar de estar en un programa de honestidad total, les aconsejaron — no solo los médicos, sino también otros miembros y padrinos— que no compartieran que les habían recetado tomar medicación (y, en algunos casos, que tenían la obligación legal de tomarla).</a:t>
            </a:r>
            <a:r>
              <a:rPr lang="es" sz="2600" b="1" dirty="0">
                <a:solidFill>
                  <a:srgbClr val="572528"/>
                </a:solidFill>
                <a:latin typeface="Century Gothic" panose="020B0502020202020204" pitchFamily="34" charset="0"/>
              </a:rPr>
              <a:t> </a:t>
            </a:r>
          </a:p>
          <a:p>
            <a:pPr marL="457200" indent="-457200">
              <a:buFont typeface="Arial" panose="020B0604020202020204" pitchFamily="34" charset="0"/>
              <a:buChar char="•"/>
            </a:pPr>
            <a:r>
              <a:rPr lang="es-ES" sz="2600" b="1" dirty="0">
                <a:solidFill>
                  <a:srgbClr val="572528"/>
                </a:solidFill>
                <a:latin typeface="Century Gothic" panose="020B0502020202020204" pitchFamily="34" charset="0"/>
              </a:rPr>
              <a:t>Hay demasiados lugares en los que </a:t>
            </a:r>
            <a:r>
              <a:rPr lang="es-ES" sz="2600" b="1" dirty="0">
                <a:solidFill>
                  <a:srgbClr val="FF0000"/>
                </a:solidFill>
                <a:latin typeface="Century Gothic" panose="020B0502020202020204" pitchFamily="34" charset="0"/>
              </a:rPr>
              <a:t>no estamos ofreciendo esa bienvenida tan importante ni un mensaje consecuente de esperanza</a:t>
            </a:r>
            <a:r>
              <a:rPr lang="es" sz="2600" b="1" dirty="0">
                <a:solidFill>
                  <a:srgbClr val="DB212E"/>
                </a:solidFill>
                <a:latin typeface="Century Gothic" panose="020B0502020202020204" pitchFamily="34" charset="0"/>
              </a:rPr>
              <a:t>.</a:t>
            </a:r>
          </a:p>
          <a:p>
            <a:pPr marL="457200" indent="-457200">
              <a:buFont typeface="Arial" panose="020B0604020202020204" pitchFamily="34" charset="0"/>
              <a:buChar char="•"/>
            </a:pPr>
            <a:r>
              <a:rPr lang="es" sz="2600" b="1" dirty="0">
                <a:solidFill>
                  <a:srgbClr val="572528"/>
                </a:solidFill>
                <a:latin typeface="Century Gothic" panose="020B0502020202020204" pitchFamily="34" charset="0"/>
              </a:rPr>
              <a:t>Y </a:t>
            </a:r>
            <a:r>
              <a:rPr lang="es-ES" sz="2600" b="1" dirty="0">
                <a:solidFill>
                  <a:srgbClr val="572528"/>
                </a:solidFill>
                <a:latin typeface="Century Gothic" panose="020B0502020202020204" pitchFamily="34" charset="0"/>
              </a:rPr>
              <a:t>parece que estamos creando una atmósfera donde los adictos tienen miedo de decir la verdad.</a:t>
            </a:r>
            <a:r>
              <a:rPr lang="es" sz="2600" b="1" dirty="0">
                <a:solidFill>
                  <a:srgbClr val="572528"/>
                </a:solidFill>
                <a:latin typeface="Century Gothic" panose="020B0502020202020204" pitchFamily="34" charset="0"/>
              </a:rPr>
              <a:t> </a:t>
            </a:r>
          </a:p>
        </p:txBody>
      </p:sp>
    </p:spTree>
    <p:extLst>
      <p:ext uri="{BB962C8B-B14F-4D97-AF65-F5344CB8AC3E}">
        <p14:creationId xmlns:p14="http://schemas.microsoft.com/office/powerpoint/2010/main" val="1162912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EC31-7CB3-DBC4-20A1-97C2EE2ED3D6}"/>
            </a:ext>
          </a:extLst>
        </p:cNvPr>
        <p:cNvGrpSpPr/>
        <p:nvPr/>
      </p:nvGrpSpPr>
      <p:grpSpPr>
        <a:xfrm>
          <a:off x="0" y="0"/>
          <a:ext cx="0" cy="0"/>
          <a:chOff x="0" y="0"/>
          <a:chExt cx="0" cy="0"/>
        </a:xfrm>
      </p:grpSpPr>
      <p:sp>
        <p:nvSpPr>
          <p:cNvPr id="2" name="Shape 74">
            <a:extLst>
              <a:ext uri="{FF2B5EF4-FFF2-40B4-BE49-F238E27FC236}">
                <a16:creationId xmlns:a16="http://schemas.microsoft.com/office/drawing/2014/main" id="{17BABD25-C8D0-7AE0-6D2E-A75107426291}"/>
              </a:ext>
            </a:extLst>
          </p:cNvPr>
          <p:cNvSpPr/>
          <p:nvPr/>
        </p:nvSpPr>
        <p:spPr>
          <a:xfrm>
            <a:off x="0" y="880806"/>
            <a:ext cx="11334750" cy="67477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b" anchorCtr="0">
            <a:noAutofit/>
          </a:bodyPr>
          <a:lstStyle/>
          <a:p>
            <a:pPr lvl="1">
              <a:lnSpc>
                <a:spcPct val="108000"/>
              </a:lnSpc>
            </a:pPr>
            <a:endParaRPr lang="en-US" sz="2400" dirty="0">
              <a:latin typeface="Century Gothic" panose="020B0502020202020204" pitchFamily="34" charset="0"/>
            </a:endParaRPr>
          </a:p>
        </p:txBody>
      </p:sp>
      <p:sp>
        <p:nvSpPr>
          <p:cNvPr id="5" name="TextBox 4">
            <a:extLst>
              <a:ext uri="{FF2B5EF4-FFF2-40B4-BE49-F238E27FC236}">
                <a16:creationId xmlns:a16="http://schemas.microsoft.com/office/drawing/2014/main" id="{91060F2D-D6C3-6338-B38F-89E623486E26}"/>
              </a:ext>
            </a:extLst>
          </p:cNvPr>
          <p:cNvSpPr txBox="1"/>
          <p:nvPr/>
        </p:nvSpPr>
        <p:spPr>
          <a:xfrm>
            <a:off x="1053672" y="161672"/>
            <a:ext cx="8987198" cy="6555641"/>
          </a:xfrm>
          <a:prstGeom prst="rect">
            <a:avLst/>
          </a:prstGeom>
          <a:noFill/>
        </p:spPr>
        <p:txBody>
          <a:bodyPr wrap="square">
            <a:spAutoFit/>
          </a:bodyPr>
          <a:lstStyle/>
          <a:p>
            <a:pPr marL="457200" indent="-457200">
              <a:buFont typeface="Wingdings" pitchFamily="2" charset="2"/>
              <a:buChar char="Ø"/>
            </a:pPr>
            <a:r>
              <a:rPr lang="es-ES" sz="2800" b="1" dirty="0">
                <a:solidFill>
                  <a:srgbClr val="572528"/>
                </a:solidFill>
                <a:latin typeface="Century Gothic" panose="020B0502020202020204" pitchFamily="34" charset="0"/>
              </a:rPr>
              <a:t>¿Cómo podemos ayudar a los adictos que llegan a nuestras reuniones a quedarse en NA el tiempo suficiente para querer lo que</a:t>
            </a:r>
          </a:p>
          <a:p>
            <a:r>
              <a:rPr lang="es-ES" sz="2800" b="1" dirty="0">
                <a:solidFill>
                  <a:srgbClr val="572528"/>
                </a:solidFill>
                <a:latin typeface="Century Gothic" panose="020B0502020202020204" pitchFamily="34" charset="0"/>
              </a:rPr>
              <a:t>     tenemos?</a:t>
            </a:r>
          </a:p>
          <a:p>
            <a:endParaRPr lang="en-US" sz="2800" b="1" dirty="0">
              <a:solidFill>
                <a:srgbClr val="572528"/>
              </a:solidFill>
              <a:latin typeface="Century Gothic" panose="020B0502020202020204" pitchFamily="34" charset="0"/>
            </a:endParaRPr>
          </a:p>
          <a:p>
            <a:pPr marL="457200" indent="-457200">
              <a:buFont typeface="Wingdings" pitchFamily="2" charset="2"/>
              <a:buChar char="Ø"/>
            </a:pPr>
            <a:r>
              <a:rPr lang="es" sz="2800" b="1" dirty="0">
                <a:solidFill>
                  <a:srgbClr val="572528"/>
                </a:solidFill>
                <a:latin typeface="Century Gothic" panose="020B0502020202020204" pitchFamily="34" charset="0"/>
              </a:rPr>
              <a:t>¿</a:t>
            </a:r>
            <a:r>
              <a:rPr lang="es-ES" sz="2800" b="1" dirty="0">
                <a:solidFill>
                  <a:srgbClr val="572528"/>
                </a:solidFill>
                <a:latin typeface="Century Gothic" panose="020B0502020202020204" pitchFamily="34" charset="0"/>
              </a:rPr>
              <a:t>Cómo podemos ayudar a los adictos que desean recuperarse —y que en este momento tal vez estén recibiendo de los profesionales un mensaje muy diferente al que reciben en NA— a elegir nuestro estilo de vida?</a:t>
            </a:r>
            <a:endParaRPr lang="es" sz="2800" b="1" dirty="0">
              <a:solidFill>
                <a:srgbClr val="572528"/>
              </a:solidFill>
              <a:latin typeface="Century Gothic" panose="020B0502020202020204" pitchFamily="34" charset="0"/>
            </a:endParaRPr>
          </a:p>
          <a:p>
            <a:endParaRPr lang="en-US" sz="2800" b="1" dirty="0">
              <a:solidFill>
                <a:srgbClr val="572528"/>
              </a:solidFill>
              <a:latin typeface="Century Gothic" panose="020B0502020202020204" pitchFamily="34" charset="0"/>
            </a:endParaRPr>
          </a:p>
          <a:p>
            <a:pPr marL="457200" indent="-457200">
              <a:buFont typeface="Wingdings" pitchFamily="2" charset="2"/>
              <a:buChar char="Ø"/>
            </a:pPr>
            <a:r>
              <a:rPr lang="es" sz="2800" b="1" dirty="0">
                <a:solidFill>
                  <a:srgbClr val="572528"/>
                </a:solidFill>
                <a:latin typeface="Century Gothic" panose="020B0502020202020204" pitchFamily="34" charset="0"/>
              </a:rPr>
              <a:t>¿</a:t>
            </a:r>
            <a:r>
              <a:rPr lang="es-ES" sz="2800" b="1" dirty="0">
                <a:solidFill>
                  <a:srgbClr val="572528"/>
                </a:solidFill>
                <a:latin typeface="Century Gothic" panose="020B0502020202020204" pitchFamily="34" charset="0"/>
              </a:rPr>
              <a:t>Y qué podemos hacer para que NA sea un entorno acogedor para esos adictos sin poner en peligro nuestra integridad ni nuestro mensaje?</a:t>
            </a:r>
            <a:endParaRPr lang="es" sz="2800" b="1" dirty="0">
              <a:solidFill>
                <a:srgbClr val="572528"/>
              </a:solidFill>
              <a:latin typeface="Century Gothic" panose="020B0502020202020204" pitchFamily="34" charset="0"/>
            </a:endParaRPr>
          </a:p>
        </p:txBody>
      </p:sp>
      <p:pic>
        <p:nvPicPr>
          <p:cNvPr id="3" name="Picture 2" descr="A logo of a company&#10;&#10;Description automatically generated">
            <a:extLst>
              <a:ext uri="{FF2B5EF4-FFF2-40B4-BE49-F238E27FC236}">
                <a16:creationId xmlns:a16="http://schemas.microsoft.com/office/drawing/2014/main" id="{91E9E0CA-E08A-46EE-A81A-F87BEA6B3C03}"/>
              </a:ext>
            </a:extLst>
          </p:cNvPr>
          <p:cNvPicPr>
            <a:picLocks noChangeAspect="1"/>
          </p:cNvPicPr>
          <p:nvPr/>
        </p:nvPicPr>
        <p:blipFill>
          <a:blip r:embed="rId3"/>
          <a:stretch>
            <a:fillRect/>
          </a:stretch>
        </p:blipFill>
        <p:spPr>
          <a:xfrm>
            <a:off x="9883215" y="4686300"/>
            <a:ext cx="2171700" cy="2171700"/>
          </a:xfrm>
          <a:prstGeom prst="rect">
            <a:avLst/>
          </a:prstGeom>
        </p:spPr>
      </p:pic>
    </p:spTree>
    <p:extLst>
      <p:ext uri="{BB962C8B-B14F-4D97-AF65-F5344CB8AC3E}">
        <p14:creationId xmlns:p14="http://schemas.microsoft.com/office/powerpoint/2010/main" val="33683294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4104</TotalTime>
  <Words>6084</Words>
  <Application>Microsoft Macintosh PowerPoint</Application>
  <PresentationFormat>Widescreen</PresentationFormat>
  <Paragraphs>253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Bahnschrift Condensed</vt:lpstr>
      <vt:lpstr>Calibri</vt:lpstr>
      <vt:lpstr>Century Gothic</vt:lpstr>
      <vt:lpstr>Franklin Gothic Medium Cond</vt:lpstr>
      <vt:lpstr>Wingdings</vt:lpstr>
      <vt:lpstr>Office Theme</vt:lpstr>
      <vt:lpstr>PowerPoint Presentation</vt:lpstr>
      <vt:lpstr>IAC 2026  Presentaciones de Power Point</vt:lpstr>
      <vt:lpstr>IAC 2026  Presentaciones de Power Point</vt:lpstr>
      <vt:lpstr>PowerPoint Presentation</vt:lpstr>
      <vt:lpstr>TSD/TAM en NA: Ayudar a que los miembros se integren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Stacy Fowler</cp:lastModifiedBy>
  <cp:revision>109</cp:revision>
  <cp:lastPrinted>2025-12-09T14:39:19Z</cp:lastPrinted>
  <dcterms:created xsi:type="dcterms:W3CDTF">2022-10-26T22:08:46Z</dcterms:created>
  <dcterms:modified xsi:type="dcterms:W3CDTF">2025-12-09T14:39:21Z</dcterms:modified>
</cp:coreProperties>
</file>