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310" r:id="rId2"/>
    <p:sldId id="274" r:id="rId3"/>
    <p:sldId id="315" r:id="rId4"/>
    <p:sldId id="287" r:id="rId5"/>
    <p:sldId id="262" r:id="rId6"/>
    <p:sldId id="312" r:id="rId7"/>
    <p:sldId id="317" r:id="rId8"/>
    <p:sldId id="318" r:id="rId9"/>
    <p:sldId id="338" r:id="rId10"/>
    <p:sldId id="320" r:id="rId11"/>
    <p:sldId id="340" r:id="rId12"/>
    <p:sldId id="324" r:id="rId13"/>
    <p:sldId id="322" r:id="rId14"/>
    <p:sldId id="323" r:id="rId15"/>
    <p:sldId id="325" r:id="rId16"/>
    <p:sldId id="326" r:id="rId17"/>
    <p:sldId id="327" r:id="rId18"/>
    <p:sldId id="328" r:id="rId19"/>
    <p:sldId id="341" r:id="rId20"/>
    <p:sldId id="335" r:id="rId21"/>
    <p:sldId id="337" r:id="rId22"/>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FCCF0C"/>
    <a:srgbClr val="F8BD40"/>
    <a:srgbClr val="DB212E"/>
    <a:srgbClr val="572528"/>
    <a:srgbClr val="3A668B"/>
    <a:srgbClr val="9DBCAC"/>
    <a:srgbClr val="4986BA"/>
    <a:srgbClr val="E3D4C3"/>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72653"/>
  </p:normalViewPr>
  <p:slideViewPr>
    <p:cSldViewPr snapToGrid="0">
      <p:cViewPr varScale="1">
        <p:scale>
          <a:sx n="87" d="100"/>
          <a:sy n="87" d="100"/>
        </p:scale>
        <p:origin x="1920"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521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 sz="2800" dirty="0"/>
              <a:t>Total de respuestas de la encuesta </a:t>
            </a:r>
            <a:r>
              <a:rPr lang="es" sz="2800" b="0" dirty="0"/>
              <a:t>(5.588)</a:t>
            </a:r>
          </a:p>
          <a:p>
            <a:pPr>
              <a:defRPr sz="2200" b="1" i="0" u="none" strike="noStrike" kern="1200" baseline="0">
                <a:solidFill>
                  <a:schemeClr val="dk1">
                    <a:lumMod val="75000"/>
                    <a:lumOff val="25000"/>
                  </a:schemeClr>
                </a:solidFill>
                <a:latin typeface="+mn-lt"/>
                <a:ea typeface="+mn-ea"/>
                <a:cs typeface="+mn-cs"/>
              </a:defRPr>
            </a:pPr>
            <a:r>
              <a:rPr lang="es" sz="2400" dirty="0">
                <a:solidFill>
                  <a:srgbClr val="3A668B"/>
                </a:solidFill>
              </a:rPr>
              <a:t>¿Crees que cambiar la redacción de la literatura de NA para que sea inclusiva en cuanto al género tendría un efecto positivo?</a:t>
            </a:r>
          </a:p>
        </c:rich>
      </c:tx>
      <c:layout>
        <c:manualLayout>
          <c:xMode val="edge"/>
          <c:yMode val="edge"/>
          <c:x val="0.11681418964249581"/>
          <c:y val="3.4138610284377313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33-4F10-B40B-985D7EAFF720}"/>
              </c:ext>
            </c:extLst>
          </c:dPt>
          <c:dLbls>
            <c:dLbl>
              <c:idx val="0"/>
              <c:layout>
                <c:manualLayout>
                  <c:x val="-0.12740547247806255"/>
                  <c:y val="-6.9311593579575753E-2"/>
                </c:manualLayout>
              </c:layout>
              <c:tx>
                <c:rich>
                  <a:bodyPr/>
                  <a:lstStyle/>
                  <a:p>
                    <a:fld id="{C43FA86D-63C0-1941-B6B6-2CF5C87B8DD1}" type="CATEGORYNAME">
                      <a:rPr lang="en-US" sz="1800"/>
                      <a:pPr/>
                      <a:t>[CATEGORY NAME]</a:t>
                    </a:fld>
                    <a:r>
                      <a:rPr lang="en-US" sz="1800" baseline="0" dirty="0"/>
                      <a:t> </a:t>
                    </a:r>
                    <a:fld id="{4AF3C936-802D-AF4A-9A96-838D222CD6D4}" type="PERCENTAGE">
                      <a:rPr lang="en-US" sz="1800" baseline="0"/>
                      <a:pPr/>
                      <a:t>[PERCENTAGE]</a:t>
                    </a:fld>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9279025172748524"/>
                      <c:h val="0.1461474802300709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4.0253812055212439E-2"/>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B82473C9-D7B8-9547-B904-1E3CA98BC571}" type="CATEGORYNAME">
                      <a:rPr lang="en-US" smtClean="0"/>
                      <a:pPr>
                        <a:defRPr sz="2000" b="1" i="0" u="none" strike="noStrike" kern="1200" baseline="0">
                          <a:solidFill>
                            <a:schemeClr val="lt1"/>
                          </a:solidFill>
                          <a:latin typeface="+mn-lt"/>
                          <a:ea typeface="+mn-ea"/>
                          <a:cs typeface="+mn-cs"/>
                        </a:defRPr>
                      </a:pPr>
                      <a:t>[CATEGORY NAME]</a:t>
                    </a:fld>
                    <a:r>
                      <a:rPr lang="en-US" dirty="0"/>
                      <a:t>/otro</a:t>
                    </a:r>
                    <a:r>
                      <a:rPr lang="en-US" baseline="0" dirty="0"/>
                      <a:t> </a:t>
                    </a:r>
                    <a:fld id="{2DB6A57A-619F-4B49-AA43-67B336B949FF}" type="PERCENTAGE">
                      <a:rPr lang="en-US" baseline="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45</c:v>
                </c:pt>
                <c:pt idx="1">
                  <c:v>50</c:v>
                </c:pt>
                <c:pt idx="2">
                  <c:v>5</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 sz="2800" dirty="0"/>
              <a:t>Respuestas </a:t>
            </a:r>
            <a:r>
              <a:rPr lang="es" sz="2800" dirty="0">
                <a:solidFill>
                  <a:srgbClr val="F16737"/>
                </a:solidFill>
              </a:rPr>
              <a:t>sin Rusia </a:t>
            </a:r>
            <a:r>
              <a:rPr lang="es" sz="2800" b="0" dirty="0"/>
              <a:t>(4.315)</a:t>
            </a:r>
          </a:p>
          <a:p>
            <a:pPr>
              <a:defRPr sz="2200" b="1" i="0" u="none" strike="noStrike" kern="1200" baseline="0">
                <a:solidFill>
                  <a:schemeClr val="dk1">
                    <a:lumMod val="75000"/>
                    <a:lumOff val="25000"/>
                  </a:schemeClr>
                </a:solidFill>
                <a:latin typeface="+mn-lt"/>
                <a:ea typeface="+mn-ea"/>
                <a:cs typeface="+mn-cs"/>
              </a:defRPr>
            </a:pPr>
            <a:r>
              <a:rPr lang="es" sz="2400" dirty="0">
                <a:solidFill>
                  <a:srgbClr val="3A668B"/>
                </a:solidFill>
              </a:rPr>
              <a:t>¿Crees que cambiar la redacción de la literatura de NA para que sea inclusiva en cuanto al género tendría un efecto positivo?</a:t>
            </a:r>
          </a:p>
        </c:rich>
      </c:tx>
      <c:layout>
        <c:manualLayout>
          <c:xMode val="edge"/>
          <c:yMode val="edge"/>
          <c:x val="0.12431299679508992"/>
          <c:y val="2.5034980875210028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6B5-0E4D-AA4F-E6077BDD8844}"/>
              </c:ext>
            </c:extLst>
          </c:dPt>
          <c:dLbls>
            <c:dLbl>
              <c:idx val="0"/>
              <c:layout>
                <c:manualLayout>
                  <c:x val="-0.12291516879387437"/>
                  <c:y val="0.11276099460376991"/>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C43FA86D-63C0-1941-B6B6-2CF5C87B8DD1}"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4AF3C936-802D-AF4A-9A96-838D222CD6D4}"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9279025172748524"/>
                      <c:h val="0.141595665525487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0.19501551201105624"/>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2888D3B7-12F1-E24F-9EA1-2CA9D910FA1B}" type="CATEGORYNAME">
                      <a:rPr lang="en-US" smtClean="0"/>
                      <a:pPr>
                        <a:defRPr sz="2000" b="1" i="0" u="none" strike="noStrike" kern="1200" baseline="0">
                          <a:solidFill>
                            <a:schemeClr val="lt1"/>
                          </a:solidFill>
                          <a:latin typeface="+mn-lt"/>
                          <a:ea typeface="+mn-ea"/>
                          <a:cs typeface="+mn-cs"/>
                        </a:defRPr>
                      </a:pPr>
                      <a:t>[CATEGORY NAME]</a:t>
                    </a:fld>
                    <a:r>
                      <a:rPr lang="en-US" dirty="0"/>
                      <a:t>/otro</a:t>
                    </a:r>
                    <a:r>
                      <a:rPr lang="en-US" baseline="0" dirty="0"/>
                      <a:t> </a:t>
                    </a:r>
                    <a:fld id="{A524A14D-F058-D54A-A219-88620E6EE52E}" type="PERCENTAGE">
                      <a:rPr lang="en-US" baseline="0" dirty="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32</c:v>
                </c:pt>
                <c:pt idx="1">
                  <c:v>62</c:v>
                </c:pt>
                <c:pt idx="2">
                  <c:v>6</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tercera de seis presentaciones en PowerPoint que cubren material incluido en el Informe de la Agenda de la Conferencia de 2026 (o CAR por sus siglas en inglés).</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Cuando hablamos de lenguaje neutro con respecto al género, en realidad abordamos tres cosas distintas: las palabras que usamos para describir a nuestros miembros y posibles miembros,</a:t>
            </a:r>
          </a:p>
          <a:p>
            <a:r>
              <a:rPr lang="es-ES" dirty="0"/>
              <a:t>las palabras que usamos para describir a Dios, y las palabras que figuran en nuestros Pasos y Tradiciones.</a:t>
            </a:r>
          </a:p>
          <a:p>
            <a:r>
              <a:rPr lang="es" dirty="0"/>
              <a:t>Estos tres aspectos no deben tratarse como una sola pregunta, sino abordarse individualmente, ya que impactan la literatura de NA de forma diferente y, en el caso de los Pasos y Tradiciones, requieren un proceso de revisión distinto. </a:t>
            </a:r>
            <a:r>
              <a:rPr lang="es-ES" dirty="0"/>
              <a:t>Como punto de partida, en la CSM 2026 pensamos ocuparnos solo del vocabulario que usamos para describir a nuestros miembros y futuros miembros. La Junta Mundial presentará un plan de proyecto sobre este tema, tal como indicaba la Moción 14, que figurará en el material por Vía de aprobación de la Conferencia (VAC) que se publica en febrero. La CSM Intermedia 2025 determinó que las iniciativas sobre literatura de recuperación y material de servicio nuevo o revisado, o sobre los temas de debate, no debían presentarse por medio de mociones, sino a través de la Encuesta del IAC, pero el plan del proyecto contemplado en la Moción 14 no encaja en ninguna de dichas categorías. La moción solicita un proyecto para investigar cambios, no para realizar una revisión inmediata; por lo tanto, hemos decidido abordarla con su propio plan de proyecto.</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dirty="0"/>
          </a:p>
        </p:txBody>
      </p:sp>
    </p:spTree>
    <p:extLst>
      <p:ext uri="{BB962C8B-B14F-4D97-AF65-F5344CB8AC3E}">
        <p14:creationId xmlns:p14="http://schemas.microsoft.com/office/powerpoint/2010/main" val="162108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txBody>
          <a:bodyPr/>
          <a:lstStyle/>
          <a:p>
            <a:endParaRPr lang="es-ES_tradnl"/>
          </a:p>
        </p:txBody>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r>
              <a:rPr lang="es-ES" dirty="0"/>
              <a:t>Algunas de las aportaciones en contra de modificar la literatura de NA reflejaban cierta incomprensión de lo que realmente significa un lenguaje neutro con respecto al género en nuestra literatura. Un ejemplo claro puede verse en el primer párrafo del folleto N.º 7, ¿Soy adicto? «En síntesis, una persona adicta es aquella cuya vida está controlada por las drogas» [</a:t>
            </a:r>
            <a:r>
              <a:rPr lang="es-ES" dirty="0" err="1"/>
              <a:t>Very</a:t>
            </a:r>
            <a:r>
              <a:rPr lang="es-ES" dirty="0"/>
              <a:t> </a:t>
            </a:r>
            <a:r>
              <a:rPr lang="es-ES" dirty="0" err="1"/>
              <a:t>simply</a:t>
            </a:r>
            <a:r>
              <a:rPr lang="es-ES" dirty="0"/>
              <a:t>, </a:t>
            </a:r>
            <a:r>
              <a:rPr lang="es-ES" dirty="0" err="1"/>
              <a:t>an</a:t>
            </a:r>
            <a:r>
              <a:rPr lang="es-ES" dirty="0"/>
              <a:t> </a:t>
            </a:r>
            <a:r>
              <a:rPr lang="es-ES" dirty="0" err="1"/>
              <a:t>addict</a:t>
            </a:r>
            <a:r>
              <a:rPr lang="es-ES" dirty="0"/>
              <a:t> is a </a:t>
            </a:r>
            <a:r>
              <a:rPr lang="es-ES" dirty="0" err="1"/>
              <a:t>person</a:t>
            </a:r>
            <a:r>
              <a:rPr lang="es-ES" dirty="0"/>
              <a:t> </a:t>
            </a:r>
            <a:r>
              <a:rPr lang="es-ES" dirty="0" err="1"/>
              <a:t>whose</a:t>
            </a:r>
            <a:r>
              <a:rPr lang="es-ES" dirty="0"/>
              <a:t> </a:t>
            </a:r>
            <a:r>
              <a:rPr lang="es-ES" dirty="0" err="1"/>
              <a:t>life</a:t>
            </a:r>
            <a:r>
              <a:rPr lang="es-ES" dirty="0"/>
              <a:t> is </a:t>
            </a:r>
            <a:r>
              <a:rPr lang="es-ES" dirty="0" err="1"/>
              <a:t>controlled</a:t>
            </a:r>
            <a:r>
              <a:rPr lang="es-ES" dirty="0"/>
              <a:t> </a:t>
            </a:r>
            <a:r>
              <a:rPr lang="es-ES" dirty="0" err="1"/>
              <a:t>by</a:t>
            </a:r>
            <a:r>
              <a:rPr lang="es-ES" dirty="0"/>
              <a:t> </a:t>
            </a:r>
            <a:r>
              <a:rPr lang="es-ES" dirty="0" err="1"/>
              <a:t>drugs</a:t>
            </a:r>
            <a:r>
              <a:rPr lang="es-ES" dirty="0"/>
              <a:t>]. En el Librito blanco, cuyos preámbulos suelen leerse en las reuniones, la redacción de esta frase es diferente: “</a:t>
            </a:r>
            <a:r>
              <a:rPr lang="es-ES" dirty="0" err="1"/>
              <a:t>Very</a:t>
            </a:r>
            <a:r>
              <a:rPr lang="es-ES" dirty="0"/>
              <a:t> </a:t>
            </a:r>
            <a:r>
              <a:rPr lang="es-ES" dirty="0" err="1"/>
              <a:t>simply</a:t>
            </a:r>
            <a:r>
              <a:rPr lang="es-ES" dirty="0"/>
              <a:t>, </a:t>
            </a:r>
            <a:r>
              <a:rPr lang="es-ES" dirty="0" err="1"/>
              <a:t>an</a:t>
            </a:r>
            <a:r>
              <a:rPr lang="es-ES" dirty="0"/>
              <a:t> </a:t>
            </a:r>
            <a:r>
              <a:rPr lang="es-ES" dirty="0" err="1"/>
              <a:t>addict</a:t>
            </a:r>
            <a:r>
              <a:rPr lang="es-ES" dirty="0"/>
              <a:t> is a </a:t>
            </a:r>
            <a:r>
              <a:rPr lang="es-ES" dirty="0" err="1"/>
              <a:t>man</a:t>
            </a:r>
            <a:r>
              <a:rPr lang="es-ES" dirty="0"/>
              <a:t> </a:t>
            </a:r>
            <a:r>
              <a:rPr lang="es-ES" dirty="0" err="1"/>
              <a:t>or</a:t>
            </a:r>
            <a:r>
              <a:rPr lang="es-ES" dirty="0"/>
              <a:t> </a:t>
            </a:r>
            <a:r>
              <a:rPr lang="es-ES" dirty="0" err="1"/>
              <a:t>woman</a:t>
            </a:r>
            <a:r>
              <a:rPr lang="es-ES" dirty="0"/>
              <a:t> </a:t>
            </a:r>
            <a:r>
              <a:rPr lang="es-ES" dirty="0" err="1"/>
              <a:t>whose</a:t>
            </a:r>
            <a:r>
              <a:rPr lang="es-ES" dirty="0"/>
              <a:t> </a:t>
            </a:r>
            <a:r>
              <a:rPr lang="es-ES" dirty="0" err="1"/>
              <a:t>life</a:t>
            </a:r>
            <a:r>
              <a:rPr lang="es-ES" dirty="0"/>
              <a:t> is </a:t>
            </a:r>
            <a:r>
              <a:rPr lang="es-ES" dirty="0" err="1"/>
              <a:t>controlled</a:t>
            </a:r>
            <a:r>
              <a:rPr lang="es-ES" dirty="0"/>
              <a:t> </a:t>
            </a:r>
            <a:r>
              <a:rPr lang="es-ES" dirty="0" err="1"/>
              <a:t>by</a:t>
            </a:r>
            <a:r>
              <a:rPr lang="es-ES" dirty="0"/>
              <a:t> </a:t>
            </a:r>
            <a:r>
              <a:rPr lang="es-ES" dirty="0" err="1"/>
              <a:t>drugs</a:t>
            </a:r>
            <a:r>
              <a:rPr lang="es-ES" dirty="0"/>
              <a:t>» [En síntesis, un adicto es un hombre o una mujer cuya vida está controlada por las drogas]</a:t>
            </a:r>
            <a:endParaRPr lang="es" dirty="0"/>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11</a:t>
            </a:fld>
            <a:endParaRPr lang="en-US" dirty="0"/>
          </a:p>
        </p:txBody>
      </p:sp>
    </p:spTree>
    <p:extLst>
      <p:ext uri="{BB962C8B-B14F-4D97-AF65-F5344CB8AC3E}">
        <p14:creationId xmlns:p14="http://schemas.microsoft.com/office/powerpoint/2010/main" val="148895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La diferencia entre «un hombre o una mujer» y «una persona» puede parecer insignificante y, para muchos de nosotros, es precisamente eso: una diferencia sin distinción. Pero para algunas personas adictas, es completamente diferente. El lenguaje neutro con respecto al género allana el camino de la identificación de una manera que la mayoría de los miembros quizá ni note. De hecho, mucha gente no sabe que desde 2012, con la publicación de Vivir limpios [en inglés] la literatura de NA nueva se escribe para que sea más neutra.</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dirty="0"/>
          </a:p>
        </p:txBody>
      </p:sp>
    </p:spTree>
    <p:extLst>
      <p:ext uri="{BB962C8B-B14F-4D97-AF65-F5344CB8AC3E}">
        <p14:creationId xmlns:p14="http://schemas.microsoft.com/office/powerpoint/2010/main" val="114408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En la CSM 2023, se tomó la decisión de revisar la «Visión del servicio en NA» para cambiar la frase «</a:t>
            </a:r>
            <a:r>
              <a:rPr lang="es-ES" dirty="0" err="1"/>
              <a:t>his</a:t>
            </a:r>
            <a:r>
              <a:rPr lang="es-ES" dirty="0"/>
              <a:t> </a:t>
            </a:r>
            <a:r>
              <a:rPr lang="es-ES" dirty="0" err="1"/>
              <a:t>or</a:t>
            </a:r>
            <a:r>
              <a:rPr lang="es-ES" dirty="0"/>
              <a:t> </a:t>
            </a:r>
            <a:r>
              <a:rPr lang="es-ES" dirty="0" err="1"/>
              <a:t>her</a:t>
            </a:r>
            <a:r>
              <a:rPr lang="es-ES" dirty="0"/>
              <a:t> own </a:t>
            </a:r>
            <a:r>
              <a:rPr lang="es-ES" dirty="0" err="1"/>
              <a:t>language</a:t>
            </a:r>
            <a:r>
              <a:rPr lang="es-ES" dirty="0"/>
              <a:t> and culture» por «</a:t>
            </a:r>
            <a:r>
              <a:rPr lang="es-ES" dirty="0" err="1"/>
              <a:t>their</a:t>
            </a:r>
            <a:r>
              <a:rPr lang="es-ES" dirty="0"/>
              <a:t> own </a:t>
            </a:r>
            <a:r>
              <a:rPr lang="es-ES" dirty="0" err="1"/>
              <a:t>language</a:t>
            </a:r>
            <a:r>
              <a:rPr lang="es-ES" dirty="0"/>
              <a:t> and culture». [Nota: no afecta la traducción al español que en ambos casos es: «en su propio idioma y cultura».] La moción 5 se aprobó por consenso. La declaración de la Visión va al grano de lo que se debate aquí: [que] «todos los adictos del mundo tengan la oportunidad de recibir nuestro mensaje»</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dirty="0"/>
          </a:p>
        </p:txBody>
      </p:sp>
    </p:spTree>
    <p:extLst>
      <p:ext uri="{BB962C8B-B14F-4D97-AF65-F5344CB8AC3E}">
        <p14:creationId xmlns:p14="http://schemas.microsoft.com/office/powerpoint/2010/main" val="308458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La idea de alterar nuestro Texto Básico suscita en algunos miembros la inquietud de que NA pierda parte de su fuerza tradicional. Les preocupa sentar el precedente de que cada vez que a alguien le desagrada cómo está redactada una frase se revise la literatura . La postura predominante de quienes se oponían a cambiar los textos era, básicamente, «si no está roto, no lo arregles».</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Sin embargo, aunque el lenguaje de NA no esté «roto», lo cierto es que, sencillamente, no funciona para todo el mundo. Cada vez llegan más comentarios a los SMNA de miembros que se sienten excluidos por el lenguaje discriminatorio por género que se utiliza en nuestra literatura, especialmente en las lecturas del grupo, que para muchas personas adictas son el primer contacto con lo que es NA. Es más, una encuesta a los miembros no refleja la voz de la población más importante: las personas adictas que sufren, que asistieron a su primera reunión de NA, sintieron que no pertenecían y nunca volvieron. La Encuesta a los miembros 2024 indica que los miembros perciben su primera reunión como muy importante. Cuando en la encuesta se preguntó qué era lo que había influido para que se quedaran en NA, el 83% señaló la identificación como elemento clave. No podemos pasar por alto a esos futuros miembros que faltan en la conversación.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Al analizar nuestra historia, descubrimos que el Texto Básico se ha revisado anteriormente precisamente por esta razón: para ampliar el círculo de adictos que se sienten bienvenidos como miembros. El capítulo original, «Cómo funciona», afirmaba que «La única manera de evitar adquirir o continuar un hábito es no tomar la primera dosis, pastilla o bebida». A medida que nuestra Comunidad evolucionó y creció, algunos adictos alzaron la voz. No se identificaban con «esa primera dosis, pastilla o bebida» porque su consumo se manifestaba de otra manera. Era evidente que se necesitaba un lenguaje más inclusivo para acoger a más adictos en nuestra Comunidad. La Conferencia de Servicio Mundial de 1986 aprobó una moción para revisar el texto del Texto Básico y que dijera: «La única manera de evitar volver a la adicción activa es no tomar esa primera droga».</a:t>
            </a: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Con este cambio sencillo, la frase tiene el mismo peso de siempre. No se perdió nada, pero para quienes no se identificaban con las palabras específicas de «pinchazo, pastilla o trago» se ganó una sensación de aceptación y pertenencia. Al parecer, la mayoría de las personas encuestadas cree que cambiar la frase «una confraternidad o asociación ... compuesta por hombres y mujeres» por «una confraternidad o asociación de personas», y cosas por el estilo, podría tener el mismo efecto.</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Al madurar en recuperación, aprendemos a centrarnos en nuestras semejanzas y no en nuestras diferencias. Pero puede que las personas nuevas tengan tendencia a centrarse en las diferencias y verse como «mortalmente únicas». Es el principio espiritual de la unidad lo que nos guía al discutir las consecuencias de modificar nuestra vieja literatura para que sea más inclusiva. El lenguaje inclusivo no divide; más bien al contrario: somos una asociación de personas. Nuestro propósito es llevar el mensaje a la gente adicta que todavía sufre. Independientemente de nuestras creencias personales, en conjunto deseamos que las personas adictas de todas partes se sientan bienvenidas. Nuestro bienestar común debe tener prioridad.</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Discusión para romper el hielo</a:t>
            </a:r>
          </a:p>
          <a:p>
            <a:endParaRPr lang="en-US" dirty="0"/>
          </a:p>
          <a:p>
            <a:r>
              <a:rPr lang="es" dirty="0"/>
              <a:t>[Facilitador, si ya realizó este rompehielos antes en el otro conjunto de preguntas para debate, podría optar por tomarse un tiempo aquí para darle la palbra a algunas personas que no tuvieron la oportunidad de compartir antes o saltear el rompehielos de esta sesión].</a:t>
            </a:r>
          </a:p>
          <a:p>
            <a:endParaRPr lang="en-US" dirty="0"/>
          </a:p>
          <a:p>
            <a:r>
              <a:rPr lang="es-ES" dirty="0"/>
              <a:t>Debido a que muchas de las discusiones que estamos teniendo en este ciclo nos piden que consideremos la experiencia de aquellos que llegan a Narcóticos Anónimos y tratan de decidir si este es su hogar, antes de discutir las preguntas en el IAC queremos tomarnos unos minutos para considerar algunas de las formas en las que cada uno de nosotros podemos habernos sentido “terminalmente únicos” cuando llegamos.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4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400" b="0"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Recuerden cuando eran nuevos: </a:t>
            </a:r>
            <a:br>
              <a:rPr lang="en-US" sz="1400" b="0"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br>
            <a:r>
              <a:rPr lang="es" sz="1400" b="0"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¿En qué se sentían diferente, únicos o como extraños? ¿Qué les ayudó a reconocer que NA era su lugar?</a:t>
            </a:r>
          </a:p>
          <a:p>
            <a:endParaRPr lang="es-ES" dirty="0"/>
          </a:p>
          <a:p>
            <a:endParaRPr lang="en-US" dirty="0"/>
          </a:p>
          <a:p>
            <a:r>
              <a:rPr lang="es" dirty="0"/>
              <a:t>Yo empiezo: [Facilitador, comparta su experiencia]</a:t>
            </a:r>
          </a:p>
          <a:p>
            <a:endParaRPr lang="en-US" dirty="0"/>
          </a:p>
          <a:p>
            <a:r>
              <a:rPr lang="es" dirty="0"/>
              <a:t>¿Quién más quiere compartir?</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40945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de PowerPoint cubre el tema Lenguaje neutral y de género inclusivo.</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dirty="0"/>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Preguntas para debatir</a:t>
            </a:r>
          </a:p>
          <a:p>
            <a:endParaRPr lang="en-US" dirty="0"/>
          </a:p>
          <a:p>
            <a:r>
              <a:rPr lang="es-ES" sz="1400" b="0" i="0" u="none" strike="noStrike" kern="1200" baseline="0" dirty="0">
                <a:solidFill>
                  <a:schemeClr val="tx1"/>
                </a:solidFill>
                <a:latin typeface="+mn-lt"/>
                <a:ea typeface="+mn-ea"/>
                <a:cs typeface="+mn-cs"/>
              </a:rPr>
              <a:t>En la CSM 2026, los participantes dedicarán tiempo a discutir esta cuestión. Para contribuir a orientar el debate, dedica un rato del taller del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a conversar sobre este tema y envíanos tus comentarios antes del 1 de abril de 2026 a </a:t>
            </a:r>
            <a:r>
              <a:rPr lang="es-ES" sz="1400" b="1" i="0" u="sng" strike="noStrike" kern="1200" baseline="0" dirty="0">
                <a:solidFill>
                  <a:schemeClr val="tx1"/>
                </a:solidFill>
                <a:latin typeface="+mn-lt"/>
                <a:ea typeface="+mn-ea"/>
                <a:cs typeface="+mn-cs"/>
              </a:rPr>
              <a:t>na.org/</a:t>
            </a:r>
            <a:r>
              <a:rPr lang="es-ES" sz="1400" b="1" i="0" u="sng" strike="noStrike" kern="1200" baseline="0" dirty="0" err="1">
                <a:solidFill>
                  <a:schemeClr val="tx1"/>
                </a:solidFill>
                <a:latin typeface="+mn-lt"/>
                <a:ea typeface="+mn-ea"/>
                <a:cs typeface="+mn-cs"/>
              </a:rPr>
              <a:t>surveys</a:t>
            </a:r>
            <a:r>
              <a:rPr lang="es-ES" sz="1400" b="0" i="0" u="none" strike="noStrike" kern="1200" baseline="0" dirty="0">
                <a:solidFill>
                  <a:schemeClr val="tx1"/>
                </a:solidFill>
                <a:latin typeface="+mn-lt"/>
                <a:ea typeface="+mn-ea"/>
                <a:cs typeface="+mn-cs"/>
              </a:rPr>
              <a:t>. </a:t>
            </a:r>
          </a:p>
          <a:p>
            <a:r>
              <a:rPr lang="es-ES" sz="1400" b="0" i="0" u="none" strike="noStrike" kern="1200" baseline="0" dirty="0">
                <a:solidFill>
                  <a:schemeClr val="tx1"/>
                </a:solidFill>
                <a:latin typeface="+mn-lt"/>
                <a:ea typeface="+mn-ea"/>
                <a:cs typeface="+mn-cs"/>
              </a:rPr>
              <a:t>A efectos de estas preguntas, nuestro propósito es centrarnos en el lenguaje neutro con respecto al género en la literatura de NA tal como se describe en la sección del </a:t>
            </a:r>
            <a:r>
              <a:rPr lang="es-ES" sz="1400" b="0" i="1" u="none" strike="noStrike" kern="1200" baseline="0" dirty="0">
                <a:solidFill>
                  <a:schemeClr val="tx1"/>
                </a:solidFill>
                <a:latin typeface="+mn-lt"/>
                <a:ea typeface="+mn-ea"/>
                <a:cs typeface="+mn-cs"/>
              </a:rPr>
              <a:t>IAC</a:t>
            </a:r>
            <a:r>
              <a:rPr lang="es-ES" sz="1400" b="0" i="0" u="none" strike="noStrike" kern="1200" baseline="0" dirty="0">
                <a:solidFill>
                  <a:schemeClr val="tx1"/>
                </a:solidFill>
                <a:latin typeface="+mn-lt"/>
                <a:ea typeface="+mn-ea"/>
                <a:cs typeface="+mn-cs"/>
              </a:rPr>
              <a:t>: cambios del vocabulario que describe a las personas (miembros y futuros miembros), no del que describe a un Poder Superior. Estos cambios de redacción, por ejemplo pasar de «hombres y mujeres» a «personas», no cambian el significado del mensaje en nuestra literatura, sino que permiten que más gente se identifique. Dejamos el tema de los cambios de redacción de los Pasos y Tradiciones para una discusión futura.</a:t>
            </a:r>
          </a:p>
          <a:p>
            <a:endParaRPr lang="es-ES" sz="1400" b="0" i="0" u="none" strike="noStrike" kern="1200" baseline="0" dirty="0">
              <a:solidFill>
                <a:schemeClr val="tx1"/>
              </a:solidFill>
              <a:latin typeface="+mn-lt"/>
              <a:ea typeface="+mn-ea"/>
              <a:cs typeface="+mn-cs"/>
            </a:endParaRPr>
          </a:p>
          <a:p>
            <a:r>
              <a:rPr lang="es-ES" sz="1400" b="0" i="0" u="none" strike="noStrike" kern="1200" baseline="0" dirty="0">
                <a:solidFill>
                  <a:schemeClr val="tx1"/>
                </a:solidFill>
                <a:latin typeface="+mn-lt"/>
                <a:ea typeface="+mn-ea"/>
                <a:cs typeface="+mn-cs"/>
              </a:rPr>
              <a:t>Teniendo en cuenta que queremos una Confraternidad segura, acogedora e inclusiva en la que todas las personas puedan recuperarse (sin que importe su...), ¿estamos dispuestos a estudiar este tipo de cambios en nuestra literatura para llevar el mensaje de forma más eficaz? Si no lo estamos, ¿por qué? </a:t>
            </a:r>
            <a:endParaRPr lang="es-ES" b="0" dirty="0"/>
          </a:p>
          <a:p>
            <a:endParaRPr lang="es-ES" b="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Esperamos que esta presentación en PowerPoint les haya sido útil en su análisis de este material. Comparta sus opiniones sobre este TD en na.org/survey. Sus comentarios serán considerados por los participantes de la Conferencia de Servicio Mundial en el mes de Mayo.</a:t>
            </a:r>
          </a:p>
          <a:p>
            <a:endParaRPr lang="en-US" dirty="0"/>
          </a:p>
          <a:p>
            <a:r>
              <a:rPr lang="es" dirty="0"/>
              <a:t>Pueden encontrar ideas de algunos grupos para lecturas alternativas de género neutro en na.org/gender.</a:t>
            </a:r>
          </a:p>
          <a:p>
            <a:endParaRPr lang="en-US" dirty="0"/>
          </a:p>
          <a:p>
            <a:r>
              <a:rPr lang="es" dirty="0"/>
              <a:t>Tenga en cuenta que hay otras cinco presentaciones de PowerPoint centradas en el resto del IAC. Estos recursos, el propio IAC y la encuesta del IAC están disponibles en línea en www.na.org/conference.</a:t>
            </a:r>
          </a:p>
          <a:p>
            <a:endParaRPr lang="en-US" dirty="0"/>
          </a:p>
          <a:p>
            <a:r>
              <a:rPr lang="es" dirty="0"/>
              <a:t>Agradeceremos sus preguntas y comentarios sobre el IAC y todos los demás temas en worldboard@na.org.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325852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Estas presentaciones PPT solo cubren los puntos principales del IAC. Animamos a todos los miembros a leer el IAC. Visiten na.org/conference para consultar el IAC 2026 completo, las demás presentaciones en PowerPoint y otros materiales de la conferencia.</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dirty="0"/>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El lenguaje inclusivo y neutro con respecto al género en la literatura de NA es uno de los dos temas con preguntas de debate incluidas en este IAC. Si están debatiendo estas preguntas en su taller, tengan en cuenta que se trata de una conversación, no de una decisión; no es necesario llegar a un acuerdo. Es una oportunidad para escucharse mutuamente y recopilar sus ideas para el formulario de aportes, que pueden encontrar en na.org/survey.</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dirty="0"/>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El tema del lenguaje inclusivo y neutro con respecto al género en </a:t>
            </a:r>
            <a:r>
              <a:rPr lang="es-ES" dirty="0"/>
              <a:t>algunas poblaciones significativas de personas adictas que todavía sufren nos dicen que no se sienten plenamente aceptadas o incluidas en las reuniones de Narcóticos Anónimos.</a:t>
            </a:r>
          </a:p>
          <a:p>
            <a:endParaRPr lang="es" dirty="0"/>
          </a:p>
          <a:p>
            <a:r>
              <a:rPr lang="es" dirty="0"/>
              <a:t>El tema de cómo hacer que las reuniones sean más acogedoras no es nuevo. </a:t>
            </a:r>
            <a:r>
              <a:rPr lang="es-ES" sz="1400" b="0" i="0" u="none" strike="noStrike" kern="1200" baseline="0" dirty="0">
                <a:solidFill>
                  <a:schemeClr val="tx1"/>
                </a:solidFill>
                <a:latin typeface="+mn-lt"/>
                <a:ea typeface="+mn-ea"/>
                <a:cs typeface="+mn-cs"/>
              </a:rPr>
              <a:t>Este pasaje del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2008 podría haber sido escrito fácilmente hoy en día: </a:t>
            </a:r>
          </a:p>
          <a:p>
            <a:endParaRPr lang="en-US" dirty="0"/>
          </a:p>
          <a:p>
            <a:r>
              <a:rPr lang="es-ES" dirty="0"/>
              <a:t>Uno de los muchos aspectos maravillosos de NA es que nuestro programa funciona para cualquier adicto, independientemente de su edad, origen étnico, situación económica, sistema de creencias, etcétera. Somos una comunidad «amplia y acogedora». Nuestro desafío es saber comunicárselo a los demás. ¿Cómo podemos demostrárselo mejor a toda la gente de las comunidades en las que constituimos una confraternidad abierta y diversa? ¿Y qué podemos hacer para ayudar a todos los adictos a sentirse igualmente cómodos en nuestras reuniones?”</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78492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dirty="0"/>
              <a:t>El tema específico del lenguaje neutro con respecto al género ha estado en el punto de mira de la Confraternidad durante los dos últimos ciclos de conferencia.</a:t>
            </a:r>
          </a:p>
          <a:p>
            <a:r>
              <a:rPr lang="es-ES" dirty="0"/>
              <a:t>En el IAC 2020, apareció una moción sobre este tema que no se trató en la CSM 2020 por limitaciones impuestas por la pandemia.</a:t>
            </a:r>
          </a:p>
          <a:p>
            <a:r>
              <a:rPr lang="es-ES" dirty="0"/>
              <a:t>Pero en 2023, la CSM aprobó la moción 14: «Dar instrucciones a la Junta Mundial para que prepare un plan de proyecto, que se pondrá a consideración de la próxima CSM, a fin investigar cambios y/o otro tipo de redacción en la literatura de NA para pasar de un lenguaje con especificidad de género a uno neutro e inclusivo».</a:t>
            </a: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dirty="0"/>
          </a:p>
        </p:txBody>
      </p:sp>
    </p:spTree>
    <p:extLst>
      <p:ext uri="{BB962C8B-B14F-4D97-AF65-F5344CB8AC3E}">
        <p14:creationId xmlns:p14="http://schemas.microsoft.com/office/powerpoint/2010/main" val="25674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Desde entonces, los participantes de la conferencia han colaborado para identificar objetivos y soluciones que permitan su inclusión en el Plan Estratégico de los SMNA</a:t>
            </a:r>
            <a:r>
              <a:rPr lang="es-ES" dirty="0"/>
              <a:t>El objetivo 7 del plan consiste en «mejorar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 Una de las soluciones sugeridas correspondientes es la de «investigar cambios y/o otro tipo de redacción en la literatura de NA para pasar de un lenguaje con especificidad de género a uno neutro e inclusivo».</a:t>
            </a:r>
          </a:p>
          <a:p>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dirty="0"/>
          </a:p>
        </p:txBody>
      </p:sp>
    </p:spTree>
    <p:extLst>
      <p:ext uri="{BB962C8B-B14F-4D97-AF65-F5344CB8AC3E}">
        <p14:creationId xmlns:p14="http://schemas.microsoft.com/office/powerpoint/2010/main" val="157380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El lenguaje neutro en cuanto al género en la literatura de NA también fue seleccionado como tema de debate por la CSM de 2023, y publicamos una encuesta a lo largo del ciclo. </a:t>
            </a:r>
            <a:r>
              <a:rPr lang="es-ES" dirty="0"/>
              <a:t>Más de 5.500 miembros de NA tuvieron la oportunidad de compartir su punto de vista. El 50% de quienes respondieron la encuesta manifestó que cambiar la redacción de la literatura de NA para hacerla inclusiva con respecto al género tendría un efecto positivo. Alrededor del 45% no apoyó la idea de cambiar la literatura.</a:t>
            </a:r>
          </a:p>
          <a:p>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dirty="0"/>
          </a:p>
        </p:txBody>
      </p:sp>
    </p:spTree>
    <p:extLst>
      <p:ext uri="{BB962C8B-B14F-4D97-AF65-F5344CB8AC3E}">
        <p14:creationId xmlns:p14="http://schemas.microsoft.com/office/powerpoint/2010/main" val="279073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532-DD2D-9A58-71C3-DE9994ED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41145-4EDD-9E12-3D09-97F088979C95}"/>
              </a:ext>
            </a:extLst>
          </p:cNvPr>
          <p:cNvSpPr>
            <a:spLocks noGrp="1" noRot="1" noChangeAspect="1"/>
          </p:cNvSpPr>
          <p:nvPr>
            <p:ph type="sldImg"/>
          </p:nvPr>
        </p:nvSpPr>
        <p:spPr/>
        <p:txBody>
          <a:bodyPr/>
          <a:lstStyle/>
          <a:p>
            <a:endParaRPr lang="es-ES_tradnl"/>
          </a:p>
        </p:txBody>
      </p:sp>
      <p:sp>
        <p:nvSpPr>
          <p:cNvPr id="3" name="Notes Placeholder 2">
            <a:extLst>
              <a:ext uri="{FF2B5EF4-FFF2-40B4-BE49-F238E27FC236}">
                <a16:creationId xmlns:a16="http://schemas.microsoft.com/office/drawing/2014/main" id="{7D757B0B-1618-F7AD-6831-A8FDB2AABC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Recibimos muchas contribuciones de Rusia, donde la legislación vigente y las presiones políticas han hecho que las cuestiones relacionadas con el género y la identidad sean especialmente conflictivas. Hasta cierto punto, las respuestas rusas pueden estar relacionadas con un conjunto de cuestiones diferente del tipo de cambios que estamos discutiendo para la literatura de Norteamérica. Dejando de lado las respuestas rusas, el balance se inclina hacia un 62% a favor de cambios neutrales en cuanto al género en la literatura de NA y un 32% en contra. </a:t>
            </a:r>
            <a:r>
              <a:rPr lang="es-ES" sz="1400" b="0" i="0" kern="1200" dirty="0">
                <a:solidFill>
                  <a:schemeClr val="tx1"/>
                </a:solidFill>
                <a:effectLst/>
                <a:latin typeface="+mn-lt"/>
                <a:ea typeface="+mn-ea"/>
                <a:cs typeface="+mn-cs"/>
              </a:rPr>
              <a:t>En una Confraternidad tan diversa e internacional como NA, tomar decisiones colectivas puede ser un desafío. La Junta Mundial espera que aclarar la naturaleza exacta de los cambios que se están considerando y continuar el debate sobre estos temas nos ayude a generar consenso como Confraternidad. El </a:t>
            </a:r>
            <a:r>
              <a:rPr lang="es-ES" sz="1400" b="0" i="1" kern="1200" dirty="0">
                <a:solidFill>
                  <a:schemeClr val="tx1"/>
                </a:solidFill>
                <a:effectLst/>
                <a:latin typeface="+mn-lt"/>
                <a:ea typeface="+mn-ea"/>
                <a:cs typeface="+mn-cs"/>
              </a:rPr>
              <a:t>Informe de la Conferencia de 2026 </a:t>
            </a:r>
            <a:r>
              <a:rPr lang="es-ES" sz="1400" b="0" i="0" kern="1200" dirty="0">
                <a:solidFill>
                  <a:schemeClr val="tx1"/>
                </a:solidFill>
                <a:effectLst/>
                <a:latin typeface="+mn-lt"/>
                <a:ea typeface="+mn-ea"/>
                <a:cs typeface="+mn-cs"/>
              </a:rPr>
              <a:t>incluirá una recopilación de los datos de la encuesta sobre este tema de debate.</a:t>
            </a:r>
            <a:endParaRPr lang="en-US" sz="1400" b="0" i="0" kern="1200" dirty="0">
              <a:solidFill>
                <a:schemeClr val="tx1"/>
              </a:solidFill>
              <a:effectLst/>
              <a:latin typeface="+mn-lt"/>
              <a:ea typeface="+mn-ea"/>
              <a:cs typeface="+mn-cs"/>
            </a:endParaRPr>
          </a:p>
          <a:p>
            <a:endParaRPr lang="es-ES" dirty="0"/>
          </a:p>
        </p:txBody>
      </p:sp>
      <p:sp>
        <p:nvSpPr>
          <p:cNvPr id="4" name="Slide Number Placeholder 3">
            <a:extLst>
              <a:ext uri="{FF2B5EF4-FFF2-40B4-BE49-F238E27FC236}">
                <a16:creationId xmlns:a16="http://schemas.microsoft.com/office/drawing/2014/main" id="{6E89B01E-DA97-F767-D758-CC27D10CDEA9}"/>
              </a:ext>
            </a:extLst>
          </p:cNvPr>
          <p:cNvSpPr>
            <a:spLocks noGrp="1"/>
          </p:cNvSpPr>
          <p:nvPr>
            <p:ph type="sldNum" sz="quarter" idx="5"/>
          </p:nvPr>
        </p:nvSpPr>
        <p:spPr/>
        <p:txBody>
          <a:bodyPr/>
          <a:lstStyle/>
          <a:p>
            <a:fld id="{763812F2-32ED-CF4C-8C3A-6D2A8F76515E}" type="slidenum">
              <a:rPr lang="en-US" smtClean="0"/>
              <a:t>9</a:t>
            </a:fld>
            <a:endParaRPr lang="en-US" dirty="0"/>
          </a:p>
        </p:txBody>
      </p:sp>
    </p:spTree>
    <p:extLst>
      <p:ext uri="{BB962C8B-B14F-4D97-AF65-F5344CB8AC3E}">
        <p14:creationId xmlns:p14="http://schemas.microsoft.com/office/powerpoint/2010/main" val="3660404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7458CE65-3045-4259-C8A3-E972B707027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0201C3B7-BEE2-15A3-0E6B-C228432446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 sz="3600" dirty="0">
                <a:latin typeface="Century Gothic" panose="020B0502020202020204" pitchFamily="34" charset="0"/>
              </a:rPr>
              <a:t>PowerPoint 3 de 6</a:t>
            </a:r>
          </a:p>
          <a:p>
            <a:pPr algn="ctr"/>
            <a:r>
              <a:rPr lang="es" sz="3600" i="1" dirty="0">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4683512" y="5770755"/>
            <a:ext cx="7508488"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b="1" dirty="0">
                <a:solidFill>
                  <a:schemeClr val="tx2"/>
                </a:solidFill>
                <a:latin typeface="Century Gothic" panose="020B0502020202020204" pitchFamily="34" charset="0"/>
              </a:rPr>
              <a:t>Lenguaje inclusivo y</a:t>
            </a:r>
          </a:p>
          <a:p>
            <a:pPr marL="0" indent="0" algn="ctr">
              <a:buNone/>
            </a:pPr>
            <a:r>
              <a:rPr lang="es-ES" sz="3200" b="1" dirty="0">
                <a:solidFill>
                  <a:schemeClr val="tx2"/>
                </a:solidFill>
                <a:latin typeface="Century Gothic" panose="020B0502020202020204" pitchFamily="34" charset="0"/>
              </a:rPr>
              <a:t>neutro con respecto al género</a:t>
            </a:r>
            <a:endParaRPr lang="es" sz="32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168036" y="1484300"/>
            <a:ext cx="12107982" cy="362872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lang="es-ES" sz="2800" b="1" dirty="0">
                <a:solidFill>
                  <a:srgbClr val="572528"/>
                </a:solidFill>
                <a:latin typeface="Century Gothic" panose="020B0502020202020204" pitchFamily="34" charset="0"/>
              </a:rPr>
              <a:t>Cuando hablamos de lenguaje neutro con respecto al género, en realidad abordamos tres cosas distintas</a:t>
            </a:r>
            <a:r>
              <a:rPr lang="es" sz="2800" b="1" dirty="0">
                <a:solidFill>
                  <a:srgbClr val="572528"/>
                </a:solidFill>
                <a:latin typeface="Century Gothic" panose="020B0502020202020204" pitchFamily="34" charset="0"/>
              </a:rPr>
              <a:t>:</a:t>
            </a:r>
          </a:p>
          <a:p>
            <a:pPr marL="914400" lvl="1" indent="-457200">
              <a:lnSpc>
                <a:spcPct val="108000"/>
              </a:lnSpc>
              <a:buFont typeface="Wingdings" pitchFamily="2" charset="2"/>
              <a:buChar char="Ø"/>
            </a:pPr>
            <a:r>
              <a:rPr lang="es-ES" sz="2800" dirty="0">
                <a:solidFill>
                  <a:srgbClr val="572528"/>
                </a:solidFill>
                <a:latin typeface="Century Gothic" panose="020B0502020202020204" pitchFamily="34" charset="0"/>
              </a:rPr>
              <a:t>las palabras que usamos para describir a nuestros </a:t>
            </a:r>
            <a:r>
              <a:rPr lang="es-ES" sz="2800" b="1" dirty="0">
                <a:solidFill>
                  <a:srgbClr val="572528"/>
                </a:solidFill>
                <a:latin typeface="Century Gothic" panose="020B0502020202020204" pitchFamily="34" charset="0"/>
              </a:rPr>
              <a:t>miembros y posibles miembros</a:t>
            </a:r>
            <a:r>
              <a:rPr lang="es" sz="2800" b="1" dirty="0">
                <a:solidFill>
                  <a:srgbClr val="572528"/>
                </a:solidFill>
                <a:latin typeface="Century Gothic" panose="020B0502020202020204" pitchFamily="34" charset="0"/>
              </a:rPr>
              <a:t>,</a:t>
            </a:r>
          </a:p>
          <a:p>
            <a:pPr marL="914400" lvl="1" indent="-457200">
              <a:lnSpc>
                <a:spcPct val="108000"/>
              </a:lnSpc>
              <a:buFont typeface="Wingdings" pitchFamily="2" charset="2"/>
              <a:buChar char="Ø"/>
            </a:pPr>
            <a:r>
              <a:rPr lang="es" sz="2800" dirty="0">
                <a:solidFill>
                  <a:srgbClr val="572528"/>
                </a:solidFill>
                <a:latin typeface="Century Gothic" panose="020B0502020202020204" pitchFamily="34" charset="0"/>
              </a:rPr>
              <a:t>las palabras que usamos para describir </a:t>
            </a:r>
            <a:r>
              <a:rPr lang="es" sz="2800" b="1" dirty="0">
                <a:solidFill>
                  <a:srgbClr val="572528"/>
                </a:solidFill>
                <a:latin typeface="Century Gothic" panose="020B0502020202020204" pitchFamily="34" charset="0"/>
              </a:rPr>
              <a:t>a Dios,</a:t>
            </a:r>
          </a:p>
          <a:p>
            <a:pPr marL="914400" lvl="1" indent="-457200">
              <a:lnSpc>
                <a:spcPct val="108000"/>
              </a:lnSpc>
              <a:buFont typeface="Wingdings" pitchFamily="2" charset="2"/>
              <a:buChar char="Ø"/>
            </a:pPr>
            <a:r>
              <a:rPr lang="es" sz="2800" dirty="0">
                <a:solidFill>
                  <a:srgbClr val="572528"/>
                </a:solidFill>
                <a:latin typeface="Century Gothic" panose="020B0502020202020204" pitchFamily="34" charset="0"/>
              </a:rPr>
              <a:t>y las palabras que figuran en </a:t>
            </a:r>
            <a:r>
              <a:rPr lang="es" sz="2800" b="1" i="1" dirty="0">
                <a:solidFill>
                  <a:srgbClr val="572528"/>
                </a:solidFill>
                <a:latin typeface="Century Gothic" panose="020B0502020202020204" pitchFamily="34" charset="0"/>
              </a:rPr>
              <a:t>nuestros </a:t>
            </a:r>
            <a:r>
              <a:rPr lang="es" sz="2800" b="1" dirty="0">
                <a:solidFill>
                  <a:srgbClr val="572528"/>
                </a:solidFill>
                <a:latin typeface="Century Gothic" panose="020B0502020202020204" pitchFamily="34" charset="0"/>
              </a:rPr>
              <a:t>Pasos y Tradiciones.</a:t>
            </a:r>
          </a:p>
        </p:txBody>
      </p:sp>
      <p:sp>
        <p:nvSpPr>
          <p:cNvPr id="3" name="Shape 74">
            <a:extLst>
              <a:ext uri="{FF2B5EF4-FFF2-40B4-BE49-F238E27FC236}">
                <a16:creationId xmlns:a16="http://schemas.microsoft.com/office/drawing/2014/main" id="{D2FC6171-B843-D0B7-0436-339C32DE7421}"/>
              </a:ext>
            </a:extLst>
          </p:cNvPr>
          <p:cNvSpPr/>
          <p:nvPr/>
        </p:nvSpPr>
        <p:spPr>
          <a:xfrm>
            <a:off x="513710" y="152409"/>
            <a:ext cx="11678290" cy="120958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¿Qué entendemos por l</a:t>
            </a:r>
            <a:r>
              <a:rPr kumimoji="0" lang="es-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enguaje inclusivo y</a:t>
            </a:r>
          </a:p>
          <a:p>
            <a:pPr>
              <a:lnSpc>
                <a:spcPct val="108000"/>
              </a:lnSpc>
            </a:pPr>
            <a:r>
              <a:rPr kumimoji="0" lang="es-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neutro con respecto al género</a:t>
            </a:r>
            <a:endParaRPr lang="en-US" sz="4000" b="1" dirty="0">
              <a:solidFill>
                <a:srgbClr val="572528"/>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87F1CF62-4DEE-0C03-81AC-F32D58C023DD}"/>
              </a:ext>
            </a:extLst>
          </p:cNvPr>
          <p:cNvCxnSpPr>
            <a:cxnSpLocks/>
          </p:cNvCxnSpPr>
          <p:nvPr/>
        </p:nvCxnSpPr>
        <p:spPr>
          <a:xfrm>
            <a:off x="84018" y="1357663"/>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Shape 74">
            <a:extLst>
              <a:ext uri="{FF2B5EF4-FFF2-40B4-BE49-F238E27FC236}">
                <a16:creationId xmlns:a16="http://schemas.microsoft.com/office/drawing/2014/main" id="{40BE5CEB-838F-4966-411C-D2AC778AF499}"/>
              </a:ext>
            </a:extLst>
          </p:cNvPr>
          <p:cNvSpPr/>
          <p:nvPr/>
        </p:nvSpPr>
        <p:spPr>
          <a:xfrm>
            <a:off x="1421508" y="4376422"/>
            <a:ext cx="10639664" cy="304158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spcBef>
                <a:spcPts val="1800"/>
              </a:spcBef>
            </a:pPr>
            <a:r>
              <a:rPr lang="es" sz="2800" b="1" dirty="0">
                <a:solidFill>
                  <a:srgbClr val="F16737"/>
                </a:solidFill>
                <a:latin typeface="Century Gothic" panose="020B0502020202020204" pitchFamily="34" charset="0"/>
              </a:rPr>
              <a:t>Para la CSM 2026, como punto de partida, la junta tiene la intención de centrarse </a:t>
            </a:r>
            <a:r>
              <a:rPr lang="es" sz="2800" b="1" dirty="0">
                <a:solidFill>
                  <a:srgbClr val="572528"/>
                </a:solidFill>
                <a:latin typeface="Century Gothic" panose="020B0502020202020204" pitchFamily="34" charset="0"/>
              </a:rPr>
              <a:t>únicamente </a:t>
            </a:r>
            <a:r>
              <a:rPr lang="es" sz="2800" b="1" dirty="0">
                <a:solidFill>
                  <a:srgbClr val="F16737"/>
                </a:solidFill>
                <a:latin typeface="Century Gothic" panose="020B0502020202020204" pitchFamily="34" charset="0"/>
              </a:rPr>
              <a:t>en el lenguaje utilizado para describir </a:t>
            </a:r>
            <a:r>
              <a:rPr lang="es" sz="2800" b="1" dirty="0">
                <a:solidFill>
                  <a:srgbClr val="572528"/>
                </a:solidFill>
                <a:latin typeface="Century Gothic" panose="020B0502020202020204" pitchFamily="34" charset="0"/>
              </a:rPr>
              <a:t>a nuestros miembros y futuros miembros</a:t>
            </a:r>
            <a:r>
              <a:rPr lang="es" sz="2800" b="1" dirty="0">
                <a:solidFill>
                  <a:srgbClr val="DB212E"/>
                </a:solidFill>
                <a:latin typeface="Century Gothic" panose="020B0502020202020204" pitchFamily="34" charset="0"/>
              </a:rPr>
              <a:t>.</a:t>
            </a:r>
            <a:endParaRPr lang="en-US" sz="2800" b="1" dirty="0">
              <a:solidFill>
                <a:srgbClr val="572528"/>
              </a:solidFill>
              <a:latin typeface="Century Gothic" panose="020B0502020202020204" pitchFamily="34" charset="0"/>
            </a:endParaRPr>
          </a:p>
          <a:p>
            <a:pPr marL="457200" indent="-457200">
              <a:lnSpc>
                <a:spcPct val="108000"/>
              </a:lnSpc>
              <a:buFont typeface="Wingdings" pitchFamily="2" charset="2"/>
              <a:buChar char="Ø"/>
            </a:pPr>
            <a:r>
              <a:rPr lang="es-ES" sz="2800" b="1" i="1" dirty="0">
                <a:solidFill>
                  <a:srgbClr val="572528"/>
                </a:solidFill>
                <a:latin typeface="Century Gothic" panose="020B0502020202020204" pitchFamily="34" charset="0"/>
              </a:rPr>
              <a:t>La Junta Mundial presentará un plan de proyecto sobre este tema, tal como indicaba la Moción 14</a:t>
            </a:r>
            <a:r>
              <a:rPr lang="es" sz="2800" b="1" i="1" dirty="0">
                <a:solidFill>
                  <a:srgbClr val="572528"/>
                </a:solidFill>
                <a:latin typeface="Century Gothic" panose="020B0502020202020204" pitchFamily="34" charset="0"/>
              </a:rPr>
              <a:t>.</a:t>
            </a:r>
          </a:p>
        </p:txBody>
      </p:sp>
    </p:spTree>
    <p:extLst>
      <p:ext uri="{BB962C8B-B14F-4D97-AF65-F5344CB8AC3E}">
        <p14:creationId xmlns:p14="http://schemas.microsoft.com/office/powerpoint/2010/main" val="153313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17BABD25-C8D0-7AE0-6D2E-A75107426291}"/>
              </a:ext>
            </a:extLst>
          </p:cNvPr>
          <p:cNvSpPr/>
          <p:nvPr/>
        </p:nvSpPr>
        <p:spPr>
          <a:xfrm>
            <a:off x="0" y="1322563"/>
            <a:ext cx="12280900" cy="6747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lvl="1">
              <a:lnSpc>
                <a:spcPct val="108000"/>
              </a:lnSpc>
            </a:pPr>
            <a:r>
              <a:rPr lang="es" sz="3000" b="1" dirty="0">
                <a:solidFill>
                  <a:srgbClr val="572528"/>
                </a:solidFill>
                <a:latin typeface="Century Gothic" panose="020B0502020202020204" pitchFamily="34" charset="0"/>
              </a:rPr>
              <a:t>Cuando hablamos de </a:t>
            </a:r>
            <a:r>
              <a:rPr lang="es" sz="3000" b="1" i="1" dirty="0">
                <a:solidFill>
                  <a:srgbClr val="572528"/>
                </a:solidFill>
                <a:latin typeface="Century Gothic" panose="020B0502020202020204" pitchFamily="34" charset="0"/>
              </a:rPr>
              <a:t>nuestros miembros y futuros miembros:</a:t>
            </a:r>
          </a:p>
        </p:txBody>
      </p:sp>
      <p:sp>
        <p:nvSpPr>
          <p:cNvPr id="4" name="TextBox 3">
            <a:extLst>
              <a:ext uri="{FF2B5EF4-FFF2-40B4-BE49-F238E27FC236}">
                <a16:creationId xmlns:a16="http://schemas.microsoft.com/office/drawing/2014/main" id="{66A83CB6-981E-01BB-8024-8B69866D5E8D}"/>
              </a:ext>
            </a:extLst>
          </p:cNvPr>
          <p:cNvSpPr txBox="1"/>
          <p:nvPr/>
        </p:nvSpPr>
        <p:spPr>
          <a:xfrm>
            <a:off x="1142564" y="1858393"/>
            <a:ext cx="11435203" cy="1815882"/>
          </a:xfrm>
          <a:prstGeom prst="rect">
            <a:avLst/>
          </a:prstGeom>
          <a:noFill/>
        </p:spPr>
        <p:txBody>
          <a:bodyPr wrap="square">
            <a:spAutoFit/>
          </a:bodyPr>
          <a:lstStyle/>
          <a:p>
            <a:r>
              <a:rPr lang="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Neutral en cuanto al género:</a:t>
            </a:r>
          </a:p>
          <a:p>
            <a:r>
              <a:rPr lang="es" sz="28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IP #7, </a:t>
            </a:r>
            <a:r>
              <a:rPr lang="es" sz="28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¿Soy un adicto </a:t>
            </a:r>
            <a:r>
              <a:rPr lang="es" sz="28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a:t>
            </a:r>
          </a:p>
          <a:p>
            <a:r>
              <a:rPr lang="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a:t>
            </a:r>
            <a:r>
              <a:rPr lang="es-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En síntesis, una </a:t>
            </a:r>
            <a:r>
              <a:rPr lang="es-ES" sz="2800" b="1" kern="0" dirty="0">
                <a:solidFill>
                  <a:srgbClr val="572528"/>
                </a:solidFill>
                <a:effectLst/>
                <a:highlight>
                  <a:srgbClr val="F8BD40"/>
                </a:highlight>
                <a:latin typeface="Century Gothic" panose="020B0502020202020204" pitchFamily="34" charset="0"/>
                <a:ea typeface="Aptos" panose="020B0004020202020204" pitchFamily="34" charset="0"/>
                <a:cs typeface="Arial" panose="020B0604020202020204" pitchFamily="34" charset="0"/>
              </a:rPr>
              <a:t>persona</a:t>
            </a:r>
            <a:r>
              <a:rPr lang="es-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 adicta es aquella cuya vida está controlada por las drogas”</a:t>
            </a:r>
            <a:r>
              <a:rPr lang="es" sz="2800" b="1" kern="0" dirty="0">
                <a:solidFill>
                  <a:srgbClr val="572528"/>
                </a:solidFill>
                <a:latin typeface="Century Gothic" panose="020B0502020202020204" pitchFamily="34" charset="0"/>
                <a:ea typeface="Aptos" panose="020B0004020202020204" pitchFamily="34" charset="0"/>
                <a:cs typeface="Arial" panose="020B0604020202020204" pitchFamily="34" charset="0"/>
              </a:rPr>
              <a:t>.</a:t>
            </a:r>
            <a:endParaRPr lang="en-US" sz="28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1194837" y="4264514"/>
            <a:ext cx="9995771" cy="2246769"/>
          </a:xfrm>
          <a:prstGeom prst="rect">
            <a:avLst/>
          </a:prstGeom>
          <a:noFill/>
        </p:spPr>
        <p:txBody>
          <a:bodyPr wrap="square">
            <a:spAutoFit/>
          </a:bodyPr>
          <a:lstStyle/>
          <a:p>
            <a:r>
              <a:rPr lang="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De género espécifico:</a:t>
            </a:r>
          </a:p>
          <a:p>
            <a:r>
              <a:rPr lang="es" sz="28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Librito Blanco/Texto Básico, </a:t>
            </a:r>
            <a:r>
              <a:rPr lang="es" sz="28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 </a:t>
            </a:r>
            <a:r>
              <a:rPr lang="es" sz="28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¿Quién </a:t>
            </a:r>
            <a:r>
              <a:rPr lang="es" sz="2800" b="1" kern="0" dirty="0">
                <a:solidFill>
                  <a:srgbClr val="DB212E"/>
                </a:solidFill>
                <a:latin typeface="Century Gothic" panose="020B0502020202020204" pitchFamily="34" charset="0"/>
                <a:ea typeface="Aptos" panose="020B0004020202020204" pitchFamily="34" charset="0"/>
                <a:cs typeface="Arial" panose="020B0604020202020204" pitchFamily="34" charset="0"/>
              </a:rPr>
              <a:t>es </a:t>
            </a:r>
            <a:r>
              <a:rPr lang="es" sz="28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un adicto?”: </a:t>
            </a:r>
            <a:r>
              <a:rPr lang="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“En términos muy simples, </a:t>
            </a:r>
            <a:r>
              <a:rPr lang="es-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En síntesis, un adicto es un </a:t>
            </a:r>
            <a:r>
              <a:rPr lang="es-ES" sz="2800" b="1" kern="0" dirty="0">
                <a:solidFill>
                  <a:srgbClr val="572528"/>
                </a:solidFill>
                <a:effectLst/>
                <a:highlight>
                  <a:srgbClr val="F8BD40"/>
                </a:highlight>
                <a:latin typeface="Century Gothic" panose="020B0502020202020204" pitchFamily="34" charset="0"/>
                <a:ea typeface="Aptos" panose="020B0004020202020204" pitchFamily="34" charset="0"/>
                <a:cs typeface="Arial" panose="020B0604020202020204" pitchFamily="34" charset="0"/>
              </a:rPr>
              <a:t>hombre o una mujer </a:t>
            </a:r>
            <a:r>
              <a:rPr lang="es-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cuya vida está controlada por las drogas</a:t>
            </a:r>
            <a:r>
              <a:rPr lang="es" sz="28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a:t>
            </a:r>
            <a:r>
              <a:rPr lang="es" sz="2800" b="1" dirty="0">
                <a:solidFill>
                  <a:srgbClr val="572528"/>
                </a:solidFill>
                <a:effectLst/>
                <a:latin typeface="Century Gothic" panose="020B0502020202020204" pitchFamily="34" charset="0"/>
              </a:rPr>
              <a:t> </a:t>
            </a:r>
          </a:p>
        </p:txBody>
      </p:sp>
      <p:sp>
        <p:nvSpPr>
          <p:cNvPr id="8" name="Shape 74">
            <a:extLst>
              <a:ext uri="{FF2B5EF4-FFF2-40B4-BE49-F238E27FC236}">
                <a16:creationId xmlns:a16="http://schemas.microsoft.com/office/drawing/2014/main" id="{31832B8B-D94F-02B4-F535-74D6508A1EC4}"/>
              </a:ext>
            </a:extLst>
          </p:cNvPr>
          <p:cNvSpPr/>
          <p:nvPr/>
        </p:nvSpPr>
        <p:spPr>
          <a:xfrm>
            <a:off x="256855" y="155673"/>
            <a:ext cx="11678290" cy="112995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¿Qué entendemos por lenguaje inclusivo y</a:t>
            </a:r>
          </a:p>
          <a:p>
            <a:pPr>
              <a:lnSpc>
                <a:spcPct val="108000"/>
              </a:lnSpc>
            </a:pPr>
            <a:r>
              <a:rPr kumimoji="0" lang="es-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neutro con respecto al género</a:t>
            </a:r>
          </a:p>
        </p:txBody>
      </p:sp>
      <p:sp>
        <p:nvSpPr>
          <p:cNvPr id="7" name="Rectangle 6">
            <a:extLst>
              <a:ext uri="{FF2B5EF4-FFF2-40B4-BE49-F238E27FC236}">
                <a16:creationId xmlns:a16="http://schemas.microsoft.com/office/drawing/2014/main" id="{ED0B2134-F318-6C98-F276-67F4E463EE2B}"/>
              </a:ext>
            </a:extLst>
          </p:cNvPr>
          <p:cNvSpPr/>
          <p:nvPr/>
        </p:nvSpPr>
        <p:spPr>
          <a:xfrm>
            <a:off x="6400800" y="3455470"/>
            <a:ext cx="5650029" cy="856649"/>
          </a:xfrm>
          <a:prstGeom prst="rect">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345824BE-DC3A-191B-A26A-E785E0173585}"/>
              </a:ext>
            </a:extLst>
          </p:cNvPr>
          <p:cNvCxnSpPr>
            <a:cxnSpLocks/>
          </p:cNvCxnSpPr>
          <p:nvPr/>
        </p:nvCxnSpPr>
        <p:spPr>
          <a:xfrm flipV="1">
            <a:off x="0" y="1231063"/>
            <a:ext cx="12192000" cy="1763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FEE4-9278-8079-B8CF-F1DB19D72BFD}"/>
              </a:ext>
            </a:extLst>
          </p:cNvPr>
          <p:cNvSpPr txBox="1"/>
          <p:nvPr/>
        </p:nvSpPr>
        <p:spPr>
          <a:xfrm>
            <a:off x="6578490" y="3381600"/>
            <a:ext cx="5613510" cy="954107"/>
          </a:xfrm>
          <a:prstGeom prst="rect">
            <a:avLst/>
          </a:prstGeom>
          <a:noFill/>
        </p:spPr>
        <p:txBody>
          <a:bodyPr wrap="square">
            <a:spAutoFit/>
          </a:bodyPr>
          <a:lstStyle/>
          <a:p>
            <a:r>
              <a:rPr lang="es" sz="2800" b="1" i="1" kern="0" dirty="0">
                <a:solidFill>
                  <a:schemeClr val="bg1"/>
                </a:solidFill>
                <a:effectLst/>
                <a:latin typeface="Century Gothic" panose="020B0502020202020204" pitchFamily="34" charset="0"/>
                <a:ea typeface="Aptos" panose="020B0004020202020204" pitchFamily="34" charset="0"/>
                <a:cs typeface="Arial" panose="020B0604020202020204" pitchFamily="34" charset="0"/>
              </a:rPr>
              <a:t>¡El IP #7 ya es neutral en cuanto al género!</a:t>
            </a:r>
            <a:endParaRPr lang="en-US"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683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17396" y="203006"/>
            <a:ext cx="5490897" cy="6186309"/>
          </a:xfrm>
          <a:prstGeom prst="rect">
            <a:avLst/>
          </a:prstGeom>
          <a:noFill/>
        </p:spPr>
        <p:txBody>
          <a:bodyPr wrap="square" rtlCol="0">
            <a:spAutoFit/>
          </a:bodyPr>
          <a:lstStyle/>
          <a:p>
            <a:r>
              <a:rPr lang="es" sz="3600" b="1" dirty="0">
                <a:solidFill>
                  <a:srgbClr val="572528"/>
                </a:solidFill>
                <a:latin typeface="Century Gothic" panose="020B0502020202020204" pitchFamily="34" charset="0"/>
              </a:rPr>
              <a:t>La diferencia entre “un hombre o una mujer” y “una persona” puede parecer insignificante para muchos de nosotros.</a:t>
            </a:r>
          </a:p>
          <a:p>
            <a:r>
              <a:rPr lang="es-ES" sz="3600" b="1" dirty="0">
                <a:solidFill>
                  <a:srgbClr val="572528"/>
                </a:solidFill>
                <a:latin typeface="Century Gothic" panose="020B0502020202020204" pitchFamily="34" charset="0"/>
              </a:rPr>
              <a:t>Pero para algunas personas adictas, es completamente diferente.</a:t>
            </a:r>
            <a:r>
              <a:rPr lang="es" sz="3600" b="1" dirty="0">
                <a:solidFill>
                  <a:srgbClr val="572528"/>
                </a:solidFill>
                <a:latin typeface="Century Gothic" panose="020B0502020202020204" pitchFamily="34" charset="0"/>
              </a:rPr>
              <a:t> </a:t>
            </a:r>
          </a:p>
          <a:p>
            <a:endParaRPr lang="en-US" sz="3600" b="1" dirty="0">
              <a:solidFill>
                <a:srgbClr val="572528"/>
              </a:solidFill>
              <a:latin typeface="Century Gothic" panose="020B0502020202020204" pitchFamily="34" charset="0"/>
            </a:endParaRPr>
          </a:p>
        </p:txBody>
      </p:sp>
      <p:sp>
        <p:nvSpPr>
          <p:cNvPr id="11" name="TextBox 10">
            <a:extLst>
              <a:ext uri="{FF2B5EF4-FFF2-40B4-BE49-F238E27FC236}">
                <a16:creationId xmlns:a16="http://schemas.microsoft.com/office/drawing/2014/main" id="{9B7AECAF-92D2-D7B9-562A-002A34CFD018}"/>
              </a:ext>
            </a:extLst>
          </p:cNvPr>
          <p:cNvSpPr txBox="1"/>
          <p:nvPr/>
        </p:nvSpPr>
        <p:spPr>
          <a:xfrm>
            <a:off x="5829569" y="4303455"/>
            <a:ext cx="6362431" cy="2554545"/>
          </a:xfrm>
          <a:prstGeom prst="rect">
            <a:avLst/>
          </a:prstGeom>
          <a:noFill/>
        </p:spPr>
        <p:txBody>
          <a:bodyPr wrap="square" rtlCol="0">
            <a:spAutoFit/>
          </a:bodyPr>
          <a:lstStyle/>
          <a:p>
            <a:r>
              <a:rPr lang="es" sz="3200" b="1" i="1" dirty="0">
                <a:solidFill>
                  <a:srgbClr val="F16737"/>
                </a:solidFill>
                <a:latin typeface="Century Gothic" panose="020B0502020202020204" pitchFamily="34" charset="0"/>
              </a:rPr>
              <a:t>La literatura más reciente de NA ha apuntado a la neutralidad de género a partir de Vivir Limpios en inglés en 2012.</a:t>
            </a:r>
          </a:p>
        </p:txBody>
      </p:sp>
      <p:pic>
        <p:nvPicPr>
          <p:cNvPr id="5" name="Picture 4" descr="A book with text on it&#10;&#10;Description automatically generated">
            <a:extLst>
              <a:ext uri="{FF2B5EF4-FFF2-40B4-BE49-F238E27FC236}">
                <a16:creationId xmlns:a16="http://schemas.microsoft.com/office/drawing/2014/main" id="{642DB875-2B97-6AF2-B546-B4C657D68615}"/>
              </a:ext>
            </a:extLst>
          </p:cNvPr>
          <p:cNvPicPr>
            <a:picLocks noChangeAspect="1"/>
          </p:cNvPicPr>
          <p:nvPr/>
        </p:nvPicPr>
        <p:blipFill>
          <a:blip r:embed="rId3"/>
          <a:stretch>
            <a:fillRect/>
          </a:stretch>
        </p:blipFill>
        <p:spPr>
          <a:xfrm rot="275575">
            <a:off x="7609375" y="159261"/>
            <a:ext cx="4143964" cy="4143964"/>
          </a:xfrm>
          <a:prstGeom prst="rect">
            <a:avLst/>
          </a:prstGeom>
        </p:spPr>
      </p:pic>
    </p:spTree>
    <p:extLst>
      <p:ext uri="{BB962C8B-B14F-4D97-AF65-F5344CB8AC3E}">
        <p14:creationId xmlns:p14="http://schemas.microsoft.com/office/powerpoint/2010/main" val="395450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94296" y="363663"/>
            <a:ext cx="7355311" cy="5262979"/>
          </a:xfrm>
          <a:prstGeom prst="rect">
            <a:avLst/>
          </a:prstGeom>
          <a:noFill/>
        </p:spPr>
        <p:txBody>
          <a:bodyPr wrap="square" rtlCol="0">
            <a:spAutoFit/>
          </a:bodyPr>
          <a:lstStyle/>
          <a:p>
            <a:r>
              <a:rPr lang="es-ES" sz="2800" b="1" dirty="0">
                <a:solidFill>
                  <a:srgbClr val="572528"/>
                </a:solidFill>
                <a:latin typeface="Century Gothic" panose="020B0502020202020204" pitchFamily="34" charset="0"/>
              </a:rPr>
              <a:t>En la CSM 2023, se tomó la decisión de revisar la «Visión del servicio en NA» para cambiar la frase «</a:t>
            </a:r>
            <a:r>
              <a:rPr lang="es-ES" sz="2800" b="1" dirty="0" err="1">
                <a:solidFill>
                  <a:srgbClr val="572528"/>
                </a:solidFill>
                <a:latin typeface="Century Gothic" panose="020B0502020202020204" pitchFamily="34" charset="0"/>
              </a:rPr>
              <a:t>his</a:t>
            </a:r>
            <a:r>
              <a:rPr lang="es-ES" sz="2800" b="1" dirty="0">
                <a:solidFill>
                  <a:srgbClr val="572528"/>
                </a:solidFill>
                <a:latin typeface="Century Gothic" panose="020B0502020202020204" pitchFamily="34" charset="0"/>
              </a:rPr>
              <a:t> </a:t>
            </a:r>
            <a:r>
              <a:rPr lang="es-ES" sz="2800" b="1" dirty="0" err="1">
                <a:solidFill>
                  <a:srgbClr val="572528"/>
                </a:solidFill>
                <a:latin typeface="Century Gothic" panose="020B0502020202020204" pitchFamily="34" charset="0"/>
              </a:rPr>
              <a:t>or</a:t>
            </a:r>
            <a:r>
              <a:rPr lang="es-ES" sz="2800" b="1" dirty="0">
                <a:solidFill>
                  <a:srgbClr val="572528"/>
                </a:solidFill>
                <a:latin typeface="Century Gothic" panose="020B0502020202020204" pitchFamily="34" charset="0"/>
              </a:rPr>
              <a:t> </a:t>
            </a:r>
            <a:r>
              <a:rPr lang="es-ES" sz="2800" b="1" dirty="0" err="1">
                <a:solidFill>
                  <a:srgbClr val="572528"/>
                </a:solidFill>
                <a:latin typeface="Century Gothic" panose="020B0502020202020204" pitchFamily="34" charset="0"/>
              </a:rPr>
              <a:t>her</a:t>
            </a:r>
            <a:r>
              <a:rPr lang="es-ES" sz="2800" b="1" dirty="0">
                <a:solidFill>
                  <a:srgbClr val="572528"/>
                </a:solidFill>
                <a:latin typeface="Century Gothic" panose="020B0502020202020204" pitchFamily="34" charset="0"/>
              </a:rPr>
              <a:t> own </a:t>
            </a:r>
            <a:r>
              <a:rPr lang="es-ES" sz="2800" b="1" dirty="0" err="1">
                <a:solidFill>
                  <a:srgbClr val="572528"/>
                </a:solidFill>
                <a:latin typeface="Century Gothic" panose="020B0502020202020204" pitchFamily="34" charset="0"/>
              </a:rPr>
              <a:t>language</a:t>
            </a:r>
            <a:r>
              <a:rPr lang="es-ES" sz="2800" b="1" dirty="0">
                <a:solidFill>
                  <a:srgbClr val="572528"/>
                </a:solidFill>
                <a:latin typeface="Century Gothic" panose="020B0502020202020204" pitchFamily="34" charset="0"/>
              </a:rPr>
              <a:t> and culture» por «</a:t>
            </a:r>
            <a:r>
              <a:rPr lang="es-ES" sz="2800" b="1" dirty="0" err="1">
                <a:solidFill>
                  <a:srgbClr val="572528"/>
                </a:solidFill>
                <a:latin typeface="Century Gothic" panose="020B0502020202020204" pitchFamily="34" charset="0"/>
              </a:rPr>
              <a:t>their</a:t>
            </a:r>
            <a:r>
              <a:rPr lang="es-ES" sz="2800" b="1" dirty="0">
                <a:solidFill>
                  <a:srgbClr val="572528"/>
                </a:solidFill>
                <a:latin typeface="Century Gothic" panose="020B0502020202020204" pitchFamily="34" charset="0"/>
              </a:rPr>
              <a:t> own </a:t>
            </a:r>
            <a:r>
              <a:rPr lang="es-ES" sz="2800" b="1" dirty="0" err="1">
                <a:solidFill>
                  <a:srgbClr val="572528"/>
                </a:solidFill>
                <a:latin typeface="Century Gothic" panose="020B0502020202020204" pitchFamily="34" charset="0"/>
              </a:rPr>
              <a:t>language</a:t>
            </a:r>
            <a:r>
              <a:rPr lang="es-ES" sz="2800" b="1" dirty="0">
                <a:solidFill>
                  <a:srgbClr val="572528"/>
                </a:solidFill>
                <a:latin typeface="Century Gothic" panose="020B0502020202020204" pitchFamily="34" charset="0"/>
              </a:rPr>
              <a:t> and culture». [Nota: no afecta la traducción al español que en ambos casos es: «en su propio idioma y cultura».] La moción 5 se aprobó por consenso. La declaración de la Visión va al grano de lo que se debate aquí: [que] «todos los adictos del mundo tengan la oportunidad de recibir nuestro mensaje»</a:t>
            </a:r>
            <a:endParaRPr lang="es" sz="2800" b="1" dirty="0">
              <a:solidFill>
                <a:srgbClr val="572528"/>
              </a:solidFill>
              <a:latin typeface="Century Gothic" panose="020B0502020202020204" pitchFamily="34" charset="0"/>
            </a:endParaRP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pic>
        <p:nvPicPr>
          <p:cNvPr id="5" name="Picture 4" descr="A white and brown sign with text&#10;&#10;Description automatically generated with medium confidence">
            <a:extLst>
              <a:ext uri="{FF2B5EF4-FFF2-40B4-BE49-F238E27FC236}">
                <a16:creationId xmlns:a16="http://schemas.microsoft.com/office/drawing/2014/main" id="{34EFE1FA-9FAC-C99A-C1F9-8BE7938E10A4}"/>
              </a:ext>
            </a:extLst>
          </p:cNvPr>
          <p:cNvPicPr>
            <a:picLocks noChangeAspect="1"/>
          </p:cNvPicPr>
          <p:nvPr/>
        </p:nvPicPr>
        <p:blipFill>
          <a:blip r:embed="rId4"/>
          <a:stretch>
            <a:fillRect/>
          </a:stretch>
        </p:blipFill>
        <p:spPr>
          <a:xfrm>
            <a:off x="7649608" y="566655"/>
            <a:ext cx="4542392" cy="5878389"/>
          </a:xfrm>
          <a:prstGeom prst="rect">
            <a:avLst/>
          </a:prstGeom>
        </p:spPr>
      </p:pic>
    </p:spTree>
    <p:extLst>
      <p:ext uri="{BB962C8B-B14F-4D97-AF65-F5344CB8AC3E}">
        <p14:creationId xmlns:p14="http://schemas.microsoft.com/office/powerpoint/2010/main" val="112773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31781" y="1025090"/>
            <a:ext cx="11072812" cy="3754874"/>
          </a:xfrm>
          <a:prstGeom prst="rect">
            <a:avLst/>
          </a:prstGeom>
          <a:noFill/>
        </p:spPr>
        <p:txBody>
          <a:bodyPr wrap="square" rtlCol="0">
            <a:spAutoFit/>
          </a:bodyPr>
          <a:lstStyle/>
          <a:p>
            <a:pPr marL="457200" indent="-457200">
              <a:buFont typeface="Wingdings" pitchFamily="2" charset="2"/>
              <a:buChar char="Ø"/>
            </a:pPr>
            <a:r>
              <a:rPr lang="es-ES" sz="3400" b="1" dirty="0">
                <a:solidFill>
                  <a:srgbClr val="572528"/>
                </a:solidFill>
                <a:latin typeface="Century Gothic" panose="020B0502020202020204" pitchFamily="34" charset="0"/>
              </a:rPr>
              <a:t>La idea de alterar nuestro Texto Básico suscita en algunos miembros la inquietud de que NA pierda parte de su fuerza tradicional.</a:t>
            </a: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s-ES" sz="3400" b="1" dirty="0">
                <a:solidFill>
                  <a:srgbClr val="572528"/>
                </a:solidFill>
                <a:latin typeface="Century Gothic" panose="020B0502020202020204" pitchFamily="34" charset="0"/>
              </a:rPr>
              <a:t>Les preocupa sentar el precedente de que cada vez que a alguien le desagrada cómo está redactada una frase se revise la literatura .</a:t>
            </a: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s" sz="3400" b="1" dirty="0">
                <a:solidFill>
                  <a:srgbClr val="572528"/>
                </a:solidFill>
                <a:latin typeface="Century Gothic" panose="020B0502020202020204" pitchFamily="34" charset="0"/>
              </a:rPr>
              <a:t>“Si no está roto, no lo arregles”.</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75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¿Por qué no cambiar la redacción?</a:t>
            </a:r>
            <a:endParaRPr lang="en-US" sz="4000" b="1" dirty="0">
              <a:solidFill>
                <a:srgbClr val="572528"/>
              </a:solidFill>
              <a:latin typeface="Century Gothic" panose="020B0502020202020204" pitchFamily="34" charset="0"/>
            </a:endParaRPr>
          </a:p>
        </p:txBody>
      </p:sp>
      <p:pic>
        <p:nvPicPr>
          <p:cNvPr id="5" name="Picture 4" descr="A typewriter with a keyboard&#10;&#10;Description automatically generated">
            <a:extLst>
              <a:ext uri="{FF2B5EF4-FFF2-40B4-BE49-F238E27FC236}">
                <a16:creationId xmlns:a16="http://schemas.microsoft.com/office/drawing/2014/main" id="{8DE3D7FB-F25C-4997-AD6B-E41BC5569700}"/>
              </a:ext>
            </a:extLst>
          </p:cNvPr>
          <p:cNvPicPr>
            <a:picLocks noChangeAspect="1"/>
          </p:cNvPicPr>
          <p:nvPr/>
        </p:nvPicPr>
        <p:blipFill>
          <a:blip r:embed="rId3"/>
          <a:stretch>
            <a:fillRect/>
          </a:stretch>
        </p:blipFill>
        <p:spPr>
          <a:xfrm>
            <a:off x="8269838" y="4548014"/>
            <a:ext cx="2617284" cy="2089769"/>
          </a:xfrm>
          <a:prstGeom prst="rect">
            <a:avLst/>
          </a:prstGeom>
        </p:spPr>
      </p:pic>
    </p:spTree>
    <p:extLst>
      <p:ext uri="{BB962C8B-B14F-4D97-AF65-F5344CB8AC3E}">
        <p14:creationId xmlns:p14="http://schemas.microsoft.com/office/powerpoint/2010/main" val="360479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574800" y="819953"/>
            <a:ext cx="10617199" cy="5524589"/>
          </a:xfrm>
          <a:prstGeom prst="rect">
            <a:avLst/>
          </a:prstGeom>
          <a:noFill/>
        </p:spPr>
        <p:txBody>
          <a:bodyPr wrap="square" rtlCol="0">
            <a:spAutoFit/>
          </a:bodyPr>
          <a:lstStyle/>
          <a:p>
            <a:r>
              <a:rPr lang="es" sz="2600" b="1" dirty="0">
                <a:solidFill>
                  <a:srgbClr val="572528"/>
                </a:solidFill>
                <a:latin typeface="Century Gothic" panose="020B0502020202020204" pitchFamily="34" charset="0"/>
              </a:rPr>
              <a:t>…el idioma actual no funciona para todo el mundo.</a:t>
            </a:r>
          </a:p>
          <a:p>
            <a:endParaRPr lang="en-US" sz="2600" b="1" dirty="0">
              <a:solidFill>
                <a:srgbClr val="572528"/>
              </a:solidFill>
              <a:latin typeface="Century Gothic" panose="020B0502020202020204" pitchFamily="34" charset="0"/>
            </a:endParaRPr>
          </a:p>
          <a:p>
            <a:r>
              <a:rPr lang="es-ES" sz="2600" b="1" dirty="0">
                <a:solidFill>
                  <a:srgbClr val="572528"/>
                </a:solidFill>
                <a:latin typeface="Century Gothic" panose="020B0502020202020204" pitchFamily="34" charset="0"/>
              </a:rPr>
              <a:t>Cada vez llegan más comentarios a los SMNA de miembros que se sienten excluidos por el lenguaje discriminatorio por género que se utiliza en nuestra literatura, especialmente en las lecturas del grupo, que para muchas personas adictas son el primer contacto con lo que es NA. </a:t>
            </a:r>
            <a:r>
              <a:rPr lang="es" sz="2600" b="1" dirty="0">
                <a:solidFill>
                  <a:srgbClr val="572528"/>
                </a:solidFill>
                <a:latin typeface="Century Gothic" panose="020B0502020202020204" pitchFamily="34" charset="0"/>
              </a:rPr>
              <a:t>Y esos son sólo los que se quedaron.</a:t>
            </a:r>
          </a:p>
          <a:p>
            <a:pPr>
              <a:spcBef>
                <a:spcPts val="1800"/>
              </a:spcBef>
            </a:pPr>
            <a:r>
              <a:rPr lang="es" sz="2600" b="1" dirty="0">
                <a:solidFill>
                  <a:srgbClr val="572528"/>
                </a:solidFill>
                <a:latin typeface="Century Gothic" panose="020B0502020202020204" pitchFamily="34" charset="0"/>
              </a:rPr>
              <a:t>La </a:t>
            </a:r>
            <a:r>
              <a:rPr lang="es" sz="2600" b="1" i="1" dirty="0">
                <a:solidFill>
                  <a:srgbClr val="572528"/>
                </a:solidFill>
                <a:latin typeface="Century Gothic" panose="020B0502020202020204" pitchFamily="34" charset="0"/>
              </a:rPr>
              <a:t>Encuesta de la Membresía de 2024 </a:t>
            </a:r>
            <a:r>
              <a:rPr lang="es-ES" sz="2600" b="1" dirty="0">
                <a:solidFill>
                  <a:srgbClr val="572528"/>
                </a:solidFill>
                <a:latin typeface="Century Gothic" panose="020B0502020202020204" pitchFamily="34" charset="0"/>
              </a:rPr>
              <a:t>indica que los miembros perciben </a:t>
            </a:r>
            <a:r>
              <a:rPr lang="es-ES" sz="2600" b="1" dirty="0">
                <a:solidFill>
                  <a:srgbClr val="FF0000"/>
                </a:solidFill>
                <a:latin typeface="Century Gothic" panose="020B0502020202020204" pitchFamily="34" charset="0"/>
              </a:rPr>
              <a:t>su primera reunión </a:t>
            </a:r>
            <a:r>
              <a:rPr lang="es-ES" sz="2600" b="1" dirty="0">
                <a:solidFill>
                  <a:srgbClr val="572528"/>
                </a:solidFill>
                <a:latin typeface="Century Gothic" panose="020B0502020202020204" pitchFamily="34" charset="0"/>
              </a:rPr>
              <a:t>como muy importante. Cuando en la encuesta se preguntó qué era lo que había influido para que se quedaran en NA, el 83% señaló la </a:t>
            </a:r>
            <a:r>
              <a:rPr lang="es-ES" sz="2600" b="1" dirty="0">
                <a:solidFill>
                  <a:srgbClr val="FF0000"/>
                </a:solidFill>
                <a:latin typeface="Century Gothic" panose="020B0502020202020204" pitchFamily="34" charset="0"/>
              </a:rPr>
              <a:t>identificación </a:t>
            </a:r>
            <a:r>
              <a:rPr lang="es-ES" sz="2600" b="1" dirty="0">
                <a:solidFill>
                  <a:srgbClr val="572528"/>
                </a:solidFill>
                <a:latin typeface="Century Gothic" panose="020B0502020202020204" pitchFamily="34" charset="0"/>
              </a:rPr>
              <a:t>como elemento clave. No podemos pasar por alto a esos futuros miembros que faltan en la conversación.</a:t>
            </a:r>
            <a:endParaRPr lang="es" sz="26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323210"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lang="es" sz="4000" b="1" dirty="0">
                <a:solidFill>
                  <a:srgbClr val="DB212E"/>
                </a:solidFill>
                <a:latin typeface="Century Gothic" panose="020B0502020202020204" pitchFamily="34" charset="0"/>
              </a:rPr>
              <a:t>Sin embargo…</a:t>
            </a:r>
          </a:p>
        </p:txBody>
      </p:sp>
    </p:spTree>
    <p:extLst>
      <p:ext uri="{BB962C8B-B14F-4D97-AF65-F5344CB8AC3E}">
        <p14:creationId xmlns:p14="http://schemas.microsoft.com/office/powerpoint/2010/main" val="106550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92300" y="1221278"/>
            <a:ext cx="11142845" cy="5047536"/>
          </a:xfrm>
          <a:prstGeom prst="rect">
            <a:avLst/>
          </a:prstGeom>
          <a:noFill/>
        </p:spPr>
        <p:txBody>
          <a:bodyPr wrap="square" rtlCol="0">
            <a:spAutoFit/>
          </a:bodyPr>
          <a:lstStyle/>
          <a:p>
            <a:r>
              <a:rPr lang="es-ES" sz="2400" b="1" dirty="0">
                <a:solidFill>
                  <a:srgbClr val="572528"/>
                </a:solidFill>
                <a:latin typeface="Century Gothic" panose="020B0502020202020204" pitchFamily="34" charset="0"/>
              </a:rPr>
              <a:t>El Texto Básico ya se ha modificado por esta misma razón, la de ampliar el círculo de adictos que se sientan bienvenidos como miembros.</a:t>
            </a:r>
          </a:p>
          <a:p>
            <a:r>
              <a:rPr lang="es-ES" sz="2400" b="1" dirty="0">
                <a:solidFill>
                  <a:srgbClr val="572528"/>
                </a:solidFill>
                <a:latin typeface="Century Gothic" panose="020B0502020202020204" pitchFamily="34" charset="0"/>
              </a:rPr>
              <a:t>El capítulo original de “Cómo funciona» decía que </a:t>
            </a:r>
            <a:r>
              <a:rPr lang="es-ES" sz="2400" b="1" dirty="0">
                <a:solidFill>
                  <a:srgbClr val="FF0000"/>
                </a:solidFill>
                <a:latin typeface="Century Gothic" panose="020B0502020202020204" pitchFamily="34" charset="0"/>
              </a:rPr>
              <a:t>«la única forma de no volver a la adicción activa es no meterse ese primer </a:t>
            </a:r>
            <a:r>
              <a:rPr lang="es-ES" sz="2400" b="1" dirty="0">
                <a:solidFill>
                  <a:srgbClr val="572528"/>
                </a:solidFill>
                <a:highlight>
                  <a:srgbClr val="FCCF0C"/>
                </a:highlight>
                <a:latin typeface="Century Gothic" panose="020B0502020202020204" pitchFamily="34" charset="0"/>
              </a:rPr>
              <a:t>pinchazo, pastilla o trago</a:t>
            </a:r>
            <a:r>
              <a:rPr lang="es-ES" sz="2400" b="1" dirty="0">
                <a:solidFill>
                  <a:srgbClr val="572528"/>
                </a:solidFill>
                <a:latin typeface="Century Gothic" panose="020B0502020202020204" pitchFamily="34" charset="0"/>
              </a:rPr>
              <a:t>”.</a:t>
            </a:r>
            <a:endParaRPr lang="es" sz="2400" b="1" dirty="0">
              <a:solidFill>
                <a:srgbClr val="572528"/>
              </a:solidFill>
              <a:latin typeface="Century Gothic" panose="020B0502020202020204" pitchFamily="34" charset="0"/>
            </a:endParaRPr>
          </a:p>
          <a:p>
            <a:pPr marL="457200" indent="-457200">
              <a:spcBef>
                <a:spcPts val="600"/>
              </a:spcBef>
              <a:buFont typeface="Wingdings" pitchFamily="2" charset="2"/>
              <a:buChar char="Ø"/>
            </a:pPr>
            <a:r>
              <a:rPr lang="es-ES" sz="2400" b="1" dirty="0">
                <a:solidFill>
                  <a:srgbClr val="572528"/>
                </a:solidFill>
                <a:latin typeface="Century Gothic" panose="020B0502020202020204" pitchFamily="34" charset="0"/>
              </a:rPr>
              <a:t>Algunos adictos se hicieron oír. No se identificaban con el concepto de «ese primer pinchazo, pastilla o trago» porque su consumo adoptaba otras formas. Era evidente que hacía falta un lenguaje más inclusivo para que más personas adictas se sintieran bienvenidas en nuestra Confraternidad.</a:t>
            </a:r>
          </a:p>
          <a:p>
            <a:pPr marL="457200" indent="-457200">
              <a:spcBef>
                <a:spcPts val="600"/>
              </a:spcBef>
              <a:buFont typeface="Wingdings" pitchFamily="2" charset="2"/>
              <a:buChar char="Ø"/>
            </a:pPr>
            <a:r>
              <a:rPr lang="es-ES" sz="2400" b="1" dirty="0">
                <a:solidFill>
                  <a:srgbClr val="572528"/>
                </a:solidFill>
                <a:latin typeface="Century Gothic" panose="020B0502020202020204" pitchFamily="34" charset="0"/>
              </a:rPr>
              <a:t>La Conferencia de Servicio Mundial de 1986 aprobó la moción de revisar la redacción del Texto Básico para que dijera: “</a:t>
            </a:r>
            <a:r>
              <a:rPr lang="es-ES" sz="2400" b="1" dirty="0">
                <a:solidFill>
                  <a:srgbClr val="FF0000"/>
                </a:solidFill>
                <a:latin typeface="Century Gothic" panose="020B0502020202020204" pitchFamily="34" charset="0"/>
              </a:rPr>
              <a:t>La única forma de no volver a la adicción activa es no tomar esa primera </a:t>
            </a:r>
            <a:r>
              <a:rPr lang="es-ES" sz="2400" b="1" dirty="0">
                <a:solidFill>
                  <a:srgbClr val="572528"/>
                </a:solidFill>
                <a:highlight>
                  <a:srgbClr val="FCCF0C"/>
                </a:highlight>
                <a:latin typeface="Century Gothic" panose="020B0502020202020204" pitchFamily="34" charset="0"/>
              </a:rPr>
              <a:t>droga</a:t>
            </a:r>
            <a:r>
              <a:rPr lang="es-ES" sz="2400" b="1" dirty="0">
                <a:solidFill>
                  <a:srgbClr val="572528"/>
                </a:solidFill>
                <a:latin typeface="Century Gothic" panose="020B0502020202020204" pitchFamily="34" charset="0"/>
              </a:rPr>
              <a: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6911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56855" y="148985"/>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Si examinamos nuestra historia…</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987E11A-A101-6200-5ED1-73BF16C53743}"/>
              </a:ext>
            </a:extLst>
          </p:cNvPr>
          <p:cNvCxnSpPr>
            <a:cxnSpLocks/>
          </p:cNvCxnSpPr>
          <p:nvPr/>
        </p:nvCxnSpPr>
        <p:spPr>
          <a:xfrm>
            <a:off x="0" y="869118"/>
            <a:ext cx="805667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15" name="Shape 74">
            <a:extLst>
              <a:ext uri="{FF2B5EF4-FFF2-40B4-BE49-F238E27FC236}">
                <a16:creationId xmlns:a16="http://schemas.microsoft.com/office/drawing/2014/main" id="{43CCD709-5498-CE32-2BC5-01D56EE1273E}"/>
              </a:ext>
            </a:extLst>
          </p:cNvPr>
          <p:cNvSpPr/>
          <p:nvPr/>
        </p:nvSpPr>
        <p:spPr>
          <a:xfrm>
            <a:off x="0" y="148985"/>
            <a:ext cx="11935145"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Si examinamos nuestra historia…</a:t>
            </a:r>
            <a:endParaRPr lang="en-US" sz="40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5B9613EE-9ABA-A0BC-51DF-2CEC8F2589CB}"/>
              </a:ext>
            </a:extLst>
          </p:cNvPr>
          <p:cNvSpPr txBox="1"/>
          <p:nvPr/>
        </p:nvSpPr>
        <p:spPr>
          <a:xfrm>
            <a:off x="277792" y="1909822"/>
            <a:ext cx="6300808" cy="4216539"/>
          </a:xfrm>
          <a:prstGeom prst="rect">
            <a:avLst/>
          </a:prstGeom>
          <a:noFill/>
        </p:spPr>
        <p:txBody>
          <a:bodyPr wrap="square" rtlCol="0">
            <a:spAutoFit/>
          </a:bodyPr>
          <a:lstStyle/>
          <a:p>
            <a:pPr>
              <a:spcBef>
                <a:spcPts val="400"/>
              </a:spcBef>
            </a:pPr>
            <a:r>
              <a:rPr lang="es" sz="3000" dirty="0">
                <a:solidFill>
                  <a:srgbClr val="572528">
                    <a:alpha val="90000"/>
                  </a:srgbClr>
                </a:solidFill>
                <a:latin typeface="Century Gothic" panose="020B0502020202020204" pitchFamily="34" charset="0"/>
              </a:rPr>
              <a:t>En 1986</a:t>
            </a:r>
            <a:r>
              <a:rPr lang="es" sz="3000" b="1" i="1" dirty="0">
                <a:solidFill>
                  <a:srgbClr val="572528">
                    <a:alpha val="90000"/>
                  </a:srgbClr>
                </a:solidFill>
                <a:latin typeface="Century Gothic" panose="020B0502020202020204" pitchFamily="34" charset="0"/>
              </a:rPr>
              <a:t>…ese primer </a:t>
            </a:r>
            <a:r>
              <a:rPr lang="es" sz="3000" b="1" i="1" dirty="0">
                <a:solidFill>
                  <a:srgbClr val="DB212E">
                    <a:alpha val="90000"/>
                  </a:srgbClr>
                </a:solidFill>
                <a:latin typeface="Century Gothic" panose="020B0502020202020204" pitchFamily="34" charset="0"/>
              </a:rPr>
              <a:t>pinchazo, pastilla o trago </a:t>
            </a:r>
            <a:r>
              <a:rPr lang="es" sz="3000" b="1" i="1" dirty="0">
                <a:solidFill>
                  <a:srgbClr val="572528">
                    <a:alpha val="90000"/>
                  </a:srgbClr>
                </a:solidFill>
                <a:latin typeface="Century Gothic" panose="020B0502020202020204" pitchFamily="34" charset="0"/>
              </a:rPr>
              <a:t>… </a:t>
            </a:r>
            <a:r>
              <a:rPr lang="es" sz="3000" b="1" dirty="0">
                <a:solidFill>
                  <a:srgbClr val="572528">
                    <a:alpha val="90000"/>
                  </a:srgbClr>
                </a:solidFill>
                <a:latin typeface="Century Gothic" panose="020B0502020202020204" pitchFamily="34" charset="0"/>
              </a:rPr>
              <a:t>se cambió a -  </a:t>
            </a:r>
            <a:endParaRPr lang="en-US" sz="3000" b="1" dirty="0">
              <a:solidFill>
                <a:srgbClr val="572528">
                  <a:alpha val="90000"/>
                </a:srgbClr>
              </a:solidFill>
              <a:latin typeface="Century Gothic" panose="020B0502020202020204" pitchFamily="34" charset="0"/>
            </a:endParaRPr>
          </a:p>
          <a:p>
            <a:pPr>
              <a:spcBef>
                <a:spcPts val="400"/>
              </a:spcBef>
            </a:pPr>
            <a:endParaRPr lang="en-US" sz="3000" b="1" dirty="0">
              <a:solidFill>
                <a:srgbClr val="572528">
                  <a:alpha val="90000"/>
                </a:srgbClr>
              </a:solidFill>
              <a:latin typeface="Century Gothic" panose="020B0502020202020204" pitchFamily="34" charset="0"/>
            </a:endParaRPr>
          </a:p>
          <a:p>
            <a:pPr>
              <a:spcBef>
                <a:spcPts val="400"/>
              </a:spcBef>
            </a:pPr>
            <a:r>
              <a:rPr lang="es" sz="3000" dirty="0">
                <a:solidFill>
                  <a:srgbClr val="572528">
                    <a:alpha val="90000"/>
                  </a:srgbClr>
                </a:solidFill>
                <a:latin typeface="Century Gothic" panose="020B0502020202020204" pitchFamily="34" charset="0"/>
              </a:rPr>
              <a:t>En discusión para la CSM 2026 como un posible cambio de:</a:t>
            </a:r>
            <a:endParaRPr lang="en-US" sz="3000" b="1" dirty="0">
              <a:solidFill>
                <a:srgbClr val="572528">
                  <a:alpha val="90000"/>
                </a:srgbClr>
              </a:solidFill>
              <a:latin typeface="Century Gothic" panose="020B0502020202020204" pitchFamily="34" charset="0"/>
            </a:endParaRPr>
          </a:p>
          <a:p>
            <a:pPr>
              <a:spcBef>
                <a:spcPts val="400"/>
              </a:spcBef>
            </a:pPr>
            <a:r>
              <a:rPr lang="es" sz="3000" b="1" i="1" dirty="0">
                <a:solidFill>
                  <a:srgbClr val="572528">
                    <a:alpha val="90000"/>
                  </a:srgbClr>
                </a:solidFill>
                <a:latin typeface="Century Gothic" panose="020B0502020202020204" pitchFamily="34" charset="0"/>
              </a:rPr>
              <a:t>…una confraternidad o asociación compuesta por </a:t>
            </a:r>
            <a:r>
              <a:rPr lang="es" sz="3000" b="1" i="1" dirty="0">
                <a:solidFill>
                  <a:srgbClr val="3A668B">
                    <a:alpha val="90000"/>
                  </a:srgbClr>
                </a:solidFill>
                <a:latin typeface="Century Gothic" panose="020B0502020202020204" pitchFamily="34" charset="0"/>
              </a:rPr>
              <a:t>hombres y mujeres </a:t>
            </a:r>
            <a:r>
              <a:rPr lang="es" sz="3000" b="1" i="1" dirty="0">
                <a:solidFill>
                  <a:srgbClr val="572528">
                    <a:alpha val="90000"/>
                  </a:srgbClr>
                </a:solidFill>
                <a:latin typeface="Century Gothic" panose="020B0502020202020204" pitchFamily="34" charset="0"/>
              </a:rPr>
              <a:t>… a-</a:t>
            </a:r>
          </a:p>
          <a:p>
            <a:endParaRPr lang="en-US" dirty="0"/>
          </a:p>
        </p:txBody>
      </p:sp>
      <p:sp>
        <p:nvSpPr>
          <p:cNvPr id="6" name="TextBox 5">
            <a:extLst>
              <a:ext uri="{FF2B5EF4-FFF2-40B4-BE49-F238E27FC236}">
                <a16:creationId xmlns:a16="http://schemas.microsoft.com/office/drawing/2014/main" id="{B28C050E-CC32-AC00-BF49-2B2859214B22}"/>
              </a:ext>
            </a:extLst>
          </p:cNvPr>
          <p:cNvSpPr txBox="1"/>
          <p:nvPr/>
        </p:nvSpPr>
        <p:spPr>
          <a:xfrm>
            <a:off x="6458672" y="1875099"/>
            <a:ext cx="5324355" cy="3857466"/>
          </a:xfrm>
          <a:prstGeom prst="rect">
            <a:avLst/>
          </a:prstGeom>
          <a:noFill/>
        </p:spPr>
        <p:txBody>
          <a:bodyPr wrap="square" rtlCol="0">
            <a:spAutoFit/>
          </a:bodyPr>
          <a:lstStyle/>
          <a:p>
            <a:pPr>
              <a:spcBef>
                <a:spcPts val="400"/>
              </a:spcBef>
            </a:pPr>
            <a:endParaRPr lang="es" sz="3000" dirty="0">
              <a:solidFill>
                <a:srgbClr val="572528">
                  <a:alpha val="90000"/>
                </a:srgbClr>
              </a:solidFill>
              <a:latin typeface="Century Gothic" panose="020B0502020202020204" pitchFamily="34" charset="0"/>
            </a:endParaRPr>
          </a:p>
          <a:p>
            <a:pPr>
              <a:spcBef>
                <a:spcPts val="400"/>
              </a:spcBef>
            </a:pPr>
            <a:r>
              <a:rPr lang="es" sz="3000" b="1" dirty="0">
                <a:solidFill>
                  <a:srgbClr val="572528">
                    <a:alpha val="90000"/>
                  </a:srgbClr>
                </a:solidFill>
                <a:latin typeface="Century Gothic" panose="020B0502020202020204" pitchFamily="34" charset="0"/>
              </a:rPr>
              <a:t> </a:t>
            </a:r>
            <a:r>
              <a:rPr lang="es" sz="3000" b="1" i="1" dirty="0">
                <a:solidFill>
                  <a:srgbClr val="572528">
                    <a:alpha val="90000"/>
                  </a:srgbClr>
                </a:solidFill>
                <a:latin typeface="Century Gothic" panose="020B0502020202020204" pitchFamily="34" charset="0"/>
              </a:rPr>
              <a:t>esa primera </a:t>
            </a:r>
            <a:r>
              <a:rPr lang="es" sz="3000" b="1" i="1" dirty="0">
                <a:solidFill>
                  <a:srgbClr val="DB212E">
                    <a:alpha val="90000"/>
                  </a:srgbClr>
                </a:solidFill>
                <a:latin typeface="Century Gothic" panose="020B0502020202020204" pitchFamily="34" charset="0"/>
              </a:rPr>
              <a:t>droga </a:t>
            </a:r>
            <a:r>
              <a:rPr lang="es" sz="3000" b="1" i="1" dirty="0">
                <a:solidFill>
                  <a:srgbClr val="572528">
                    <a:alpha val="90000"/>
                  </a:srgbClr>
                </a:solidFill>
                <a:latin typeface="Century Gothic" panose="020B0502020202020204" pitchFamily="34" charset="0"/>
              </a:rPr>
              <a:t>…</a:t>
            </a:r>
          </a:p>
          <a:p>
            <a:pPr>
              <a:spcBef>
                <a:spcPts val="400"/>
              </a:spcBef>
            </a:pPr>
            <a:endParaRPr lang="en-US" sz="3000" b="1" i="1" dirty="0">
              <a:solidFill>
                <a:srgbClr val="572528">
                  <a:alpha val="90000"/>
                </a:srgbClr>
              </a:solidFill>
              <a:latin typeface="Century Gothic" panose="020B0502020202020204" pitchFamily="34" charset="0"/>
            </a:endParaRPr>
          </a:p>
          <a:p>
            <a:pPr>
              <a:spcBef>
                <a:spcPts val="400"/>
              </a:spcBef>
            </a:pPr>
            <a:endParaRPr lang="en-US" sz="3000" dirty="0">
              <a:solidFill>
                <a:srgbClr val="572528">
                  <a:alpha val="90000"/>
                </a:srgbClr>
              </a:solidFill>
              <a:latin typeface="Century Gothic" panose="020B0502020202020204" pitchFamily="34" charset="0"/>
            </a:endParaRPr>
          </a:p>
          <a:p>
            <a:pPr>
              <a:spcBef>
                <a:spcPts val="400"/>
              </a:spcBef>
            </a:pPr>
            <a:r>
              <a:rPr lang="es" sz="3000" dirty="0">
                <a:solidFill>
                  <a:srgbClr val="572528">
                    <a:alpha val="90000"/>
                  </a:srgbClr>
                </a:solidFill>
                <a:latin typeface="Century Gothic" panose="020B0502020202020204" pitchFamily="34" charset="0"/>
              </a:rPr>
              <a:t>a</a:t>
            </a:r>
          </a:p>
          <a:p>
            <a:pPr>
              <a:spcBef>
                <a:spcPts val="400"/>
              </a:spcBef>
            </a:pPr>
            <a:r>
              <a:rPr lang="es" sz="3000" b="1" i="1" dirty="0">
                <a:solidFill>
                  <a:srgbClr val="572528">
                    <a:alpha val="90000"/>
                  </a:srgbClr>
                </a:solidFill>
                <a:latin typeface="Century Gothic" panose="020B0502020202020204" pitchFamily="34" charset="0"/>
              </a:rPr>
              <a:t>…una confraternidad o asociación de </a:t>
            </a:r>
            <a:r>
              <a:rPr lang="es" sz="3000" b="1" i="1" dirty="0">
                <a:solidFill>
                  <a:srgbClr val="3A668B">
                    <a:alpha val="90000"/>
                  </a:srgbClr>
                </a:solidFill>
                <a:latin typeface="Century Gothic" panose="020B0502020202020204" pitchFamily="34" charset="0"/>
              </a:rPr>
              <a:t>personas</a:t>
            </a:r>
            <a:r>
              <a:rPr lang="es" sz="3000" b="1" i="1" dirty="0">
                <a:solidFill>
                  <a:srgbClr val="572528">
                    <a:alpha val="90000"/>
                  </a:srgbClr>
                </a:solidFill>
                <a:latin typeface="Century Gothic" panose="020B0502020202020204" pitchFamily="34" charset="0"/>
              </a:rPr>
              <a:t>…</a:t>
            </a:r>
          </a:p>
          <a:p>
            <a:endParaRPr lang="en-US" dirty="0"/>
          </a:p>
        </p:txBody>
      </p:sp>
      <p:pic>
        <p:nvPicPr>
          <p:cNvPr id="2" name="Picture 1" descr="A sign with white text&#10;&#10;Description automatically generated">
            <a:extLst>
              <a:ext uri="{FF2B5EF4-FFF2-40B4-BE49-F238E27FC236}">
                <a16:creationId xmlns:a16="http://schemas.microsoft.com/office/drawing/2014/main" id="{14B98D71-80A0-45FF-362D-CA2E486C830B}"/>
              </a:ext>
            </a:extLst>
          </p:cNvPr>
          <p:cNvPicPr>
            <a:picLocks noChangeAspect="1"/>
          </p:cNvPicPr>
          <p:nvPr/>
        </p:nvPicPr>
        <p:blipFill>
          <a:blip r:embed="rId3"/>
          <a:stretch>
            <a:fillRect/>
          </a:stretch>
        </p:blipFill>
        <p:spPr>
          <a:xfrm>
            <a:off x="8524567" y="317768"/>
            <a:ext cx="3539001" cy="1870808"/>
          </a:xfrm>
          <a:prstGeom prst="rect">
            <a:avLst/>
          </a:prstGeom>
        </p:spPr>
      </p:pic>
    </p:spTree>
    <p:extLst>
      <p:ext uri="{BB962C8B-B14F-4D97-AF65-F5344CB8AC3E}">
        <p14:creationId xmlns:p14="http://schemas.microsoft.com/office/powerpoint/2010/main" val="111846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983804" y="263227"/>
            <a:ext cx="9208196" cy="6093976"/>
          </a:xfrm>
          <a:prstGeom prst="rect">
            <a:avLst/>
          </a:prstGeom>
          <a:noFill/>
        </p:spPr>
        <p:txBody>
          <a:bodyPr wrap="square" rtlCol="0">
            <a:spAutoFit/>
          </a:bodyPr>
          <a:lstStyle/>
          <a:p>
            <a:pPr>
              <a:spcBef>
                <a:spcPts val="2400"/>
              </a:spcBef>
            </a:pPr>
            <a:r>
              <a:rPr lang="es-ES" sz="3000" b="1" dirty="0">
                <a:solidFill>
                  <a:srgbClr val="572528"/>
                </a:solidFill>
                <a:latin typeface="Century Gothic" panose="020B0502020202020204" pitchFamily="34" charset="0"/>
              </a:rPr>
              <a:t>Al madurar en recuperación, aprendemos a centrarnos en nuestras semejanzas y no en nuestras diferencias.</a:t>
            </a:r>
          </a:p>
          <a:p>
            <a:pPr>
              <a:spcBef>
                <a:spcPts val="2400"/>
              </a:spcBef>
            </a:pPr>
            <a:r>
              <a:rPr lang="es-ES" sz="3000" b="1" dirty="0">
                <a:solidFill>
                  <a:srgbClr val="572528"/>
                </a:solidFill>
                <a:latin typeface="Century Gothic" panose="020B0502020202020204" pitchFamily="34" charset="0"/>
              </a:rPr>
              <a:t>Pero puede que las personas nuevas tengan tendencia a centrarse en las diferencias y verse como «mortalmente únicas».</a:t>
            </a:r>
          </a:p>
          <a:p>
            <a:pPr>
              <a:spcBef>
                <a:spcPts val="2400"/>
              </a:spcBef>
            </a:pPr>
            <a:r>
              <a:rPr lang="es-ES" sz="3000" b="1" dirty="0">
                <a:solidFill>
                  <a:srgbClr val="572528"/>
                </a:solidFill>
                <a:latin typeface="Century Gothic" panose="020B0502020202020204" pitchFamily="34" charset="0"/>
              </a:rPr>
              <a:t>Es el principio espiritual de la unidad lo que nos guía al discutir las consecuencias de modificar nuestra vieja literatura para que sea más inclusiva.</a:t>
            </a:r>
          </a:p>
          <a:p>
            <a:pPr>
              <a:spcBef>
                <a:spcPts val="2400"/>
              </a:spcBef>
            </a:pPr>
            <a:r>
              <a:rPr lang="es" sz="3000" b="1" dirty="0">
                <a:solidFill>
                  <a:srgbClr val="DB212E"/>
                </a:solidFill>
                <a:latin typeface="Century Gothic" panose="020B0502020202020204" pitchFamily="34" charset="0"/>
              </a:rPr>
              <a:t>Nuestro bienestar común </a:t>
            </a:r>
            <a:r>
              <a:rPr lang="es" sz="3000" b="1" dirty="0">
                <a:solidFill>
                  <a:srgbClr val="572528"/>
                </a:solidFill>
                <a:latin typeface="Century Gothic" panose="020B0502020202020204" pitchFamily="34" charset="0"/>
              </a:rPr>
              <a:t>debe tener prioridad.</a:t>
            </a:r>
          </a:p>
        </p:txBody>
      </p:sp>
      <p:pic>
        <p:nvPicPr>
          <p:cNvPr id="2" name="Picture 1" descr="A logo of a company&#10;&#10;Description automatically generated">
            <a:extLst>
              <a:ext uri="{FF2B5EF4-FFF2-40B4-BE49-F238E27FC236}">
                <a16:creationId xmlns:a16="http://schemas.microsoft.com/office/drawing/2014/main" id="{E3FFC81E-F469-1CED-245A-22C336BB3A27}"/>
              </a:ext>
            </a:extLst>
          </p:cNvPr>
          <p:cNvPicPr>
            <a:picLocks noChangeAspect="1"/>
          </p:cNvPicPr>
          <p:nvPr/>
        </p:nvPicPr>
        <p:blipFill>
          <a:blip r:embed="rId3"/>
          <a:stretch>
            <a:fillRect/>
          </a:stretch>
        </p:blipFill>
        <p:spPr>
          <a:xfrm>
            <a:off x="250866" y="4292038"/>
            <a:ext cx="2171700" cy="2171700"/>
          </a:xfrm>
          <a:prstGeom prst="rect">
            <a:avLst/>
          </a:prstGeom>
        </p:spPr>
      </p:pic>
    </p:spTree>
    <p:extLst>
      <p:ext uri="{BB962C8B-B14F-4D97-AF65-F5344CB8AC3E}">
        <p14:creationId xmlns:p14="http://schemas.microsoft.com/office/powerpoint/2010/main" val="392657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289933" y="876763"/>
            <a:ext cx="10925935" cy="3785652"/>
          </a:xfrm>
          <a:prstGeom prst="rect">
            <a:avLst/>
          </a:prstGeom>
          <a:noFill/>
        </p:spPr>
        <p:txBody>
          <a:bodyPr wrap="square">
            <a:spAutoFit/>
          </a:bodyPr>
          <a:lstStyle/>
          <a:p>
            <a:pPr marL="0" marR="0">
              <a:spcAft>
                <a:spcPts val="800"/>
              </a:spcAft>
              <a:buNone/>
            </a:pPr>
            <a:r>
              <a:rPr lang="e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Debido a que muchas de las discusiones que estamos teniendo en este ciclo nos piden que consideremos la experiencia de aquellos que llegan a Narcóticos Anónimos y tratan de decidir si este es su hogar, antes de discutir las preguntas en el IAC</a:t>
            </a:r>
            <a:r>
              <a:rPr lang="es" sz="3000" b="1" i="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 </a:t>
            </a:r>
            <a:r>
              <a:rPr lang="e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queremos tomarnos unos minutos para considerar algunas de las formas en las que cada uno de nosotros podemos habernos sentido “terminalmente únicos” cuando llegamos.</a:t>
            </a:r>
            <a:endParaRPr lang="en-US" sz="3000" b="1" kern="100" dirty="0">
              <a:solidFill>
                <a:srgbClr val="F16737"/>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Shape 74">
            <a:extLst>
              <a:ext uri="{FF2B5EF4-FFF2-40B4-BE49-F238E27FC236}">
                <a16:creationId xmlns:a16="http://schemas.microsoft.com/office/drawing/2014/main" id="{C08051F2-95BD-26FC-3AA7-F44A5512CF0A}"/>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Discusión para romper el hielo</a:t>
            </a:r>
            <a:endParaRPr lang="en-US" sz="36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4C27AB4-E46E-FD39-FEE2-310CCBA167A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1">
            <a:extLst>
              <a:ext uri="{FF2B5EF4-FFF2-40B4-BE49-F238E27FC236}">
                <a16:creationId xmlns:a16="http://schemas.microsoft.com/office/drawing/2014/main" id="{51CE68AC-9246-45FB-307C-4B306C487808}"/>
              </a:ext>
            </a:extLst>
          </p:cNvPr>
          <p:cNvSpPr/>
          <p:nvPr/>
        </p:nvSpPr>
        <p:spPr>
          <a:xfrm>
            <a:off x="9942650" y="5157440"/>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 name="TextBox 9">
            <a:extLst>
              <a:ext uri="{FF2B5EF4-FFF2-40B4-BE49-F238E27FC236}">
                <a16:creationId xmlns:a16="http://schemas.microsoft.com/office/drawing/2014/main" id="{B4E29B1E-DD25-B288-5AFF-29314BE30C79}"/>
              </a:ext>
            </a:extLst>
          </p:cNvPr>
          <p:cNvSpPr txBox="1"/>
          <p:nvPr/>
        </p:nvSpPr>
        <p:spPr>
          <a:xfrm>
            <a:off x="9590099" y="5301209"/>
            <a:ext cx="2730674" cy="1138773"/>
          </a:xfrm>
          <a:prstGeom prst="rect">
            <a:avLst/>
          </a:prstGeom>
          <a:noFill/>
        </p:spPr>
        <p:txBody>
          <a:bodyPr wrap="square">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
        <p:nvSpPr>
          <p:cNvPr id="11" name="TextBox 10">
            <a:extLst>
              <a:ext uri="{FF2B5EF4-FFF2-40B4-BE49-F238E27FC236}">
                <a16:creationId xmlns:a16="http://schemas.microsoft.com/office/drawing/2014/main" id="{A587B299-3988-4968-06E8-0A9253765E8C}"/>
              </a:ext>
            </a:extLst>
          </p:cNvPr>
          <p:cNvSpPr txBox="1"/>
          <p:nvPr/>
        </p:nvSpPr>
        <p:spPr>
          <a:xfrm>
            <a:off x="1177237" y="4662415"/>
            <a:ext cx="8955112" cy="1938992"/>
          </a:xfrm>
          <a:prstGeom prst="rect">
            <a:avLst/>
          </a:prstGeom>
          <a:noFill/>
        </p:spPr>
        <p:txBody>
          <a:bodyPr wrap="square">
            <a:spAutoFit/>
          </a:bodyPr>
          <a:lstStyle/>
          <a:p>
            <a:pPr marL="0" marR="0">
              <a:spcAft>
                <a:spcPts val="800"/>
              </a:spcAft>
              <a:buNone/>
            </a:pPr>
            <a:r>
              <a:rPr lang="e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Recuerden cuando eran nuevos: </a:t>
            </a:r>
            <a:b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br>
            <a:r>
              <a:rPr lang="e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¿En qué te sentías diferente, único o como un extraño? ¿Qué te ayudó a reconocer que NA era tu lugar?</a:t>
            </a:r>
          </a:p>
        </p:txBody>
      </p:sp>
    </p:spTree>
    <p:extLst>
      <p:ext uri="{BB962C8B-B14F-4D97-AF65-F5344CB8AC3E}">
        <p14:creationId xmlns:p14="http://schemas.microsoft.com/office/powerpoint/2010/main" val="313723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no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Presentaciones de PowerPoint</a:t>
            </a:r>
          </a:p>
        </p:txBody>
      </p:sp>
      <p:pic>
        <p:nvPicPr>
          <p:cNvPr id="5" name="Picture 4" descr="A red and yellow lava lamp&#10;&#10;Description automatically generated">
            <a:extLst>
              <a:ext uri="{FF2B5EF4-FFF2-40B4-BE49-F238E27FC236}">
                <a16:creationId xmlns:a16="http://schemas.microsoft.com/office/drawing/2014/main" id="{50AB60A0-059B-8B59-D915-5B9037A0E1DA}"/>
              </a:ext>
            </a:extLst>
          </p:cNvPr>
          <p:cNvPicPr>
            <a:picLocks noChangeAspect="1"/>
          </p:cNvPicPr>
          <p:nvPr/>
        </p:nvPicPr>
        <p:blipFill>
          <a:blip r:embed="rId3"/>
          <a:stretch>
            <a:fillRect/>
          </a:stretch>
        </p:blipFill>
        <p:spPr>
          <a:xfrm>
            <a:off x="11087100" y="145140"/>
            <a:ext cx="964960" cy="4085163"/>
          </a:xfrm>
          <a:prstGeom prst="rect">
            <a:avLst/>
          </a:prstGeom>
        </p:spPr>
      </p:pic>
      <p:sp>
        <p:nvSpPr>
          <p:cNvPr id="2" name="Subtitle 2">
            <a:extLst>
              <a:ext uri="{FF2B5EF4-FFF2-40B4-BE49-F238E27FC236}">
                <a16:creationId xmlns:a16="http://schemas.microsoft.com/office/drawing/2014/main" id="{AA3EE7CD-B357-0656-1076-0676F0067311}"/>
              </a:ext>
            </a:extLst>
          </p:cNvPr>
          <p:cNvSpPr txBox="1">
            <a:spLocks/>
          </p:cNvSpPr>
          <p:nvPr/>
        </p:nvSpPr>
        <p:spPr>
          <a:xfrm>
            <a:off x="3316674" y="35625"/>
            <a:ext cx="873538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s" sz="3600" dirty="0">
                <a:solidFill>
                  <a:schemeClr val="tx2">
                    <a:lumMod val="60000"/>
                    <a:lumOff val="40000"/>
                  </a:schemeClr>
                </a:solidFill>
              </a:rPr>
              <a:t>Introducción a </a:t>
            </a:r>
            <a:r>
              <a:rPr lang="es" sz="36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s" sz="3600" dirty="0">
                <a:solidFill>
                  <a:schemeClr val="tx2">
                    <a:lumMod val="60000"/>
                    <a:lumOff val="40000"/>
                  </a:schemeClr>
                </a:solidFill>
              </a:rPr>
              <a:t>Mociones</a:t>
            </a:r>
          </a:p>
          <a:p>
            <a:pPr marL="744538" indent="-744538" defTabSz="640080">
              <a:lnSpc>
                <a:spcPts val="4500"/>
              </a:lnSpc>
              <a:spcBef>
                <a:spcPts val="1500"/>
              </a:spcBef>
              <a:buFont typeface="Arial" panose="020B0604020202020204" pitchFamily="34" charset="0"/>
              <a:buNone/>
            </a:pPr>
            <a:r>
              <a:rPr lang="es" sz="3600" i="1" dirty="0">
                <a:solidFill>
                  <a:srgbClr val="F16737"/>
                </a:solidFill>
              </a:rPr>
              <a:t>3. Lenguaje inclusivo y neutro con respecto al género</a:t>
            </a:r>
            <a:endParaRPr lang="en-US" sz="3600" i="1" dirty="0">
              <a:solidFill>
                <a:srgbClr val="F16737"/>
              </a:solidFill>
            </a:endParaRP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4. DRT/MAT en NA: Ayudando a los miembros a echar raíces</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5. Encuesta sobre literatura, material de servicio y temas de debate</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6. Fijación de precios de nuestra literatura</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608221" y="3814374"/>
            <a:ext cx="9619941" cy="2308324"/>
          </a:xfrm>
          <a:prstGeom prst="rect">
            <a:avLst/>
          </a:prstGeom>
          <a:noFill/>
        </p:spPr>
        <p:txBody>
          <a:bodyPr wrap="square" rtlCol="0">
            <a:spAutoFit/>
          </a:bodyPr>
          <a:lstStyle/>
          <a:p>
            <a:pPr marL="457200" indent="-457200">
              <a:buFont typeface="Wingdings" panose="05000000000000000000" pitchFamily="2" charset="2"/>
              <a:buChar char="Ø"/>
            </a:pPr>
            <a:r>
              <a:rPr lang="es-ES" sz="2400" b="1" dirty="0">
                <a:solidFill>
                  <a:srgbClr val="3A668B"/>
                </a:solidFill>
                <a:latin typeface="Century Gothic" panose="020B0502020202020204" pitchFamily="34" charset="0"/>
              </a:rPr>
              <a:t>Teniendo en cuenta que queremos una Confraternidad segura, acogedora e inclusiva en la que todas las personas puedan recuperarse (sin que importe su...), ¿estamos dispuestos a estudiar este tipo de cambios en nuestra literatura para llevar el mensaje de forma más eficaz? Si no lo estamos, ¿por qué?</a:t>
            </a:r>
            <a:endParaRPr lang="es" sz="2400" b="1" dirty="0">
              <a:solidFill>
                <a:srgbClr val="3A668B"/>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Preguntas para debatir</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10083452" y="5157440"/>
            <a:ext cx="1884770"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10005281" y="5283049"/>
            <a:ext cx="2025571" cy="1138773"/>
          </a:xfrm>
          <a:prstGeom prst="rect">
            <a:avLst/>
          </a:prstGeom>
          <a:noFill/>
        </p:spPr>
        <p:txBody>
          <a:bodyPr wrap="square" rtlCol="0">
            <a:spAutoFit/>
          </a:bodyPr>
          <a:lstStyle/>
          <a:p>
            <a:pPr algn="ctr">
              <a:spcBef>
                <a:spcPts val="1200"/>
              </a:spcBef>
              <a:spcAft>
                <a:spcPts val="1200"/>
              </a:spcAft>
            </a:pPr>
            <a:r>
              <a:rPr lang="es" sz="3400" dirty="0">
                <a:solidFill>
                  <a:schemeClr val="accent2">
                    <a:lumMod val="75000"/>
                  </a:schemeClr>
                </a:solidFill>
                <a:latin typeface="Bahnschrift Condensed" panose="020B0502040204020203" pitchFamily="34" charset="0"/>
              </a:rPr>
              <a:t>Pausa para la discusión</a:t>
            </a:r>
          </a:p>
        </p:txBody>
      </p:sp>
      <p:sp>
        <p:nvSpPr>
          <p:cNvPr id="6" name="TextBox 5">
            <a:extLst>
              <a:ext uri="{FF2B5EF4-FFF2-40B4-BE49-F238E27FC236}">
                <a16:creationId xmlns:a16="http://schemas.microsoft.com/office/drawing/2014/main" id="{71B865E1-685F-2663-8F18-FD9C54423E45}"/>
              </a:ext>
            </a:extLst>
          </p:cNvPr>
          <p:cNvSpPr txBox="1"/>
          <p:nvPr/>
        </p:nvSpPr>
        <p:spPr>
          <a:xfrm>
            <a:off x="1550386" y="6031924"/>
            <a:ext cx="8415809" cy="830997"/>
          </a:xfrm>
          <a:prstGeom prst="rect">
            <a:avLst/>
          </a:prstGeom>
          <a:noFill/>
        </p:spPr>
        <p:txBody>
          <a:bodyPr wrap="square" rtlCol="0">
            <a:spAutoFit/>
          </a:bodyPr>
          <a:lstStyle/>
          <a:p>
            <a:r>
              <a:rPr lang="es" sz="2400" b="1" i="1" dirty="0">
                <a:solidFill>
                  <a:srgbClr val="F16737"/>
                </a:solidFill>
                <a:latin typeface="Century Gothic" panose="020B0502020202020204" pitchFamily="34" charset="0"/>
              </a:rPr>
              <a:t>¡Comparta sus comentarios antes del 1 de abril</a:t>
            </a:r>
            <a:r>
              <a:rPr lang="es" sz="2400" b="1" i="1" baseline="30000" dirty="0">
                <a:solidFill>
                  <a:srgbClr val="F16737"/>
                </a:solidFill>
                <a:latin typeface="Century Gothic" panose="020B0502020202020204" pitchFamily="34" charset="0"/>
              </a:rPr>
              <a:t> </a:t>
            </a:r>
            <a:r>
              <a:rPr lang="es" sz="2400" b="1" i="1" dirty="0">
                <a:solidFill>
                  <a:srgbClr val="F16737"/>
                </a:solidFill>
                <a:latin typeface="Century Gothic" panose="020B0502020202020204" pitchFamily="34" charset="0"/>
              </a:rPr>
              <a:t>en </a:t>
            </a:r>
            <a:r>
              <a:rPr lang="es" sz="2400" b="1" i="1" u="sng" dirty="0">
                <a:solidFill>
                  <a:srgbClr val="F16737"/>
                </a:solidFill>
                <a:latin typeface="Century Gothic" panose="020B0502020202020204" pitchFamily="34" charset="0"/>
              </a:rPr>
              <a:t>na.org/surveys </a:t>
            </a:r>
            <a:r>
              <a:rPr lang="es" sz="2400" b="1" i="1" dirty="0">
                <a:solidFill>
                  <a:srgbClr val="F16737"/>
                </a:solidFill>
                <a:latin typeface="Century Gothic" panose="020B0502020202020204" pitchFamily="34" charset="0"/>
              </a:rPr>
              <a:t>!</a:t>
            </a:r>
          </a:p>
        </p:txBody>
      </p:sp>
      <p:sp>
        <p:nvSpPr>
          <p:cNvPr id="8" name="TextBox 7">
            <a:extLst>
              <a:ext uri="{FF2B5EF4-FFF2-40B4-BE49-F238E27FC236}">
                <a16:creationId xmlns:a16="http://schemas.microsoft.com/office/drawing/2014/main" id="{02B29AC4-4696-2807-5D12-AC1F31CDF2A5}"/>
              </a:ext>
            </a:extLst>
          </p:cNvPr>
          <p:cNvSpPr txBox="1"/>
          <p:nvPr/>
        </p:nvSpPr>
        <p:spPr>
          <a:xfrm>
            <a:off x="140825" y="706279"/>
            <a:ext cx="11910349" cy="3108095"/>
          </a:xfrm>
          <a:prstGeom prst="rect">
            <a:avLst/>
          </a:prstGeom>
          <a:noFill/>
        </p:spPr>
        <p:txBody>
          <a:bodyPr wrap="square" rtlCol="0">
            <a:spAutoFit/>
          </a:bodyPr>
          <a:lstStyle/>
          <a:p>
            <a:pPr>
              <a:lnSpc>
                <a:spcPts val="3420"/>
              </a:lnSpc>
            </a:pPr>
            <a:r>
              <a:rPr lang="es" sz="2600" b="1" dirty="0">
                <a:solidFill>
                  <a:srgbClr val="572528"/>
                </a:solidFill>
                <a:latin typeface="Century Gothic" panose="020B0502020202020204" pitchFamily="34" charset="0"/>
              </a:rPr>
              <a:t>Para estas preguntas, nos centraremos en </a:t>
            </a:r>
            <a:r>
              <a:rPr lang="es" sz="2600" b="1" dirty="0">
                <a:solidFill>
                  <a:srgbClr val="572528"/>
                </a:solidFill>
                <a:highlight>
                  <a:srgbClr val="FCCF0C"/>
                </a:highlight>
                <a:latin typeface="Century Gothic" panose="020B0502020202020204" pitchFamily="34" charset="0"/>
              </a:rPr>
              <a:t>el lenguaje que describe a las personas </a:t>
            </a:r>
            <a:r>
              <a:rPr lang="es" sz="2600" b="1" dirty="0">
                <a:solidFill>
                  <a:srgbClr val="572528"/>
                </a:solidFill>
                <a:latin typeface="Century Gothic" panose="020B0502020202020204" pitchFamily="34" charset="0"/>
              </a:rPr>
              <a:t>(miembros y posibles miembros), no en el que describe a un Poder Superior. Estos cambios de redacción —de "hombres y mujeres" a "personas", por ejemplo— no alteran el significado del mensaje de nuestra literatura; permiten que más personas se identifiquen con él. Los problemas con la redacción de nuestros Pasos y Tradiciones se tratarán en el futuro.</a:t>
            </a:r>
          </a:p>
        </p:txBody>
      </p:sp>
    </p:spTree>
    <p:extLst>
      <p:ext uri="{BB962C8B-B14F-4D97-AF65-F5344CB8AC3E}">
        <p14:creationId xmlns:p14="http://schemas.microsoft.com/office/powerpoint/2010/main" val="161206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093154"/>
          </a:xfrm>
          <a:prstGeom prst="rect">
            <a:avLst/>
          </a:prstGeom>
        </p:spPr>
        <p:txBody>
          <a:bodyPr wrap="square">
            <a:spAutoFit/>
          </a:bodyPr>
          <a:lstStyle/>
          <a:p>
            <a:pPr marL="308681" lvl="0" indent="-308681" defTabSz="457200">
              <a:spcBef>
                <a:spcPts val="600"/>
              </a:spcBef>
              <a:buClrTx/>
              <a:buSzPct val="75000"/>
              <a:buFontTx/>
              <a:buChar char="•"/>
              <a:defRPr sz="1800"/>
            </a:pPr>
            <a:r>
              <a:rPr lang="es" sz="3600" b="1" kern="1200" dirty="0">
                <a:solidFill>
                  <a:srgbClr val="572528"/>
                </a:solidFill>
                <a:latin typeface="Century Gothic" panose="020B0502020202020204" pitchFamily="34" charset="0"/>
                <a:ea typeface="Cambria" charset="0"/>
                <a:cs typeface="Cambria" charset="0"/>
                <a:sym typeface="PopplLaudatio-Regular"/>
              </a:rPr>
              <a:t>Otras cinco presentaciones </a:t>
            </a:r>
            <a:r>
              <a:rPr lang="es" sz="3600" b="1" dirty="0">
                <a:solidFill>
                  <a:srgbClr val="572528"/>
                </a:solidFill>
                <a:latin typeface="Century Gothic" panose="020B0502020202020204" pitchFamily="34" charset="0"/>
                <a:ea typeface="Cambria" charset="0"/>
                <a:cs typeface="Cambria" charset="0"/>
                <a:sym typeface="PopplLaudatio-Regular"/>
              </a:rPr>
              <a:t>de PowerPoint </a:t>
            </a:r>
            <a:r>
              <a:rPr lang="es" sz="3600" b="1" kern="1200" dirty="0">
                <a:solidFill>
                  <a:srgbClr val="572528"/>
                </a:solidFill>
                <a:latin typeface="Century Gothic" panose="020B0502020202020204" pitchFamily="34" charset="0"/>
                <a:ea typeface="Cambria" charset="0"/>
                <a:cs typeface="Cambria" charset="0"/>
                <a:sym typeface="PopplLaudatio-Regular"/>
              </a:rPr>
              <a:t>disponibles en línea</a:t>
            </a:r>
          </a:p>
          <a:p>
            <a:pPr marL="308681" lvl="0" indent="-308681" defTabSz="457200">
              <a:spcBef>
                <a:spcPts val="600"/>
              </a:spcBef>
              <a:buClrTx/>
              <a:buSzPct val="75000"/>
              <a:buFontTx/>
              <a:buChar char="•"/>
              <a:defRPr sz="1800"/>
            </a:pPr>
            <a:r>
              <a:rPr lang="es" sz="3600" b="1" dirty="0">
                <a:solidFill>
                  <a:srgbClr val="572528"/>
                </a:solidFill>
                <a:latin typeface="Century Gothic" panose="020B0502020202020204" pitchFamily="34" charset="0"/>
                <a:ea typeface="Cambria" charset="0"/>
                <a:cs typeface="Cambria" charset="0"/>
                <a:sym typeface="PopplLaudatio-Regular"/>
              </a:rPr>
              <a:t>Encuesta </a:t>
            </a:r>
            <a:endParaRPr lang="en-US" sz="3600" b="1" kern="1200" dirty="0">
              <a:solidFill>
                <a:srgbClr val="572528"/>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600" b="1" i="1" kern="1200" dirty="0">
                <a:solidFill>
                  <a:srgbClr val="572528"/>
                </a:solidFill>
                <a:latin typeface="Century Gothic" panose="020B0502020202020204" pitchFamily="34" charset="0"/>
                <a:ea typeface="Cambria" charset="0"/>
                <a:cs typeface="Cambria" charset="0"/>
                <a:sym typeface="PopplLaudatio-Regular"/>
              </a:rPr>
              <a:t>IAC </a:t>
            </a:r>
            <a:r>
              <a:rPr lang="es" sz="3600" b="1" kern="1200" dirty="0">
                <a:solidFill>
                  <a:srgbClr val="572528"/>
                </a:solidFill>
                <a:latin typeface="Century Gothic" panose="020B0502020202020204" pitchFamily="34" charset="0"/>
                <a:ea typeface="Cambria" charset="0"/>
                <a:cs typeface="Cambria" charset="0"/>
                <a:sym typeface="PopplLaudatio-Regular"/>
              </a:rPr>
              <a:t>disponible para descargar</a:t>
            </a:r>
          </a:p>
          <a:p>
            <a:pPr marL="457200" lvl="1" defTabSz="457200">
              <a:spcBef>
                <a:spcPts val="600"/>
              </a:spcBef>
              <a:buClrTx/>
              <a:buSzPct val="75000"/>
              <a:defRPr sz="1800"/>
            </a:pPr>
            <a:endParaRPr lang="en-US" sz="3600" b="1" u="sng"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na.org/conferencia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normAutofit/>
          </a:bodyPr>
          <a:lstStyle/>
          <a:p>
            <a:pPr algn="ctr"/>
            <a:r>
              <a:rPr lang="es-ES" sz="3200" i="1" dirty="0">
                <a:solidFill>
                  <a:srgbClr val="9DBCAC"/>
                </a:solidFill>
              </a:rPr>
              <a:t>IAC 2026 </a:t>
            </a:r>
            <a:br>
              <a:rPr lang="es-ES" sz="3200" i="1" dirty="0">
                <a:solidFill>
                  <a:srgbClr val="9DBCAC"/>
                </a:solidFill>
              </a:rPr>
            </a:br>
            <a:r>
              <a:rPr lang="es-ES" sz="3200" i="1" dirty="0">
                <a:solidFill>
                  <a:srgbClr val="9DBCAC"/>
                </a:solidFill>
              </a:rPr>
              <a:t>Presentaciones de PowerPoint</a:t>
            </a:r>
            <a:endParaRPr lang="es" sz="3200" dirty="0">
              <a:solidFill>
                <a:srgbClr val="9DBCAC"/>
              </a:solidFill>
            </a:endParaRPr>
          </a:p>
        </p:txBody>
      </p:sp>
      <p:sp>
        <p:nvSpPr>
          <p:cNvPr id="5" name="Subtitle 2">
            <a:extLst>
              <a:ext uri="{FF2B5EF4-FFF2-40B4-BE49-F238E27FC236}">
                <a16:creationId xmlns:a16="http://schemas.microsoft.com/office/drawing/2014/main" id="{D19E3923-B85F-DCB7-1C70-E6E0B959C45B}"/>
              </a:ext>
            </a:extLst>
          </p:cNvPr>
          <p:cNvSpPr txBox="1">
            <a:spLocks/>
          </p:cNvSpPr>
          <p:nvPr/>
        </p:nvSpPr>
        <p:spPr>
          <a:xfrm>
            <a:off x="3064950" y="63163"/>
            <a:ext cx="8643832"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400" dirty="0">
                <a:solidFill>
                  <a:srgbClr val="F16737"/>
                </a:solidFill>
              </a:rPr>
              <a:t>Estas presentaciones de PowerPoint solo cubren los puntos principales del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Animamos a todos los miembros a leer 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Visiten </a:t>
            </a:r>
            <a:r>
              <a:rPr lang="es" sz="4400" dirty="0">
                <a:solidFill>
                  <a:srgbClr val="00B0F0"/>
                </a:solidFill>
              </a:rPr>
              <a:t>na.org/conference </a:t>
            </a:r>
            <a:r>
              <a:rPr lang="es" sz="4400" dirty="0">
                <a:solidFill>
                  <a:srgbClr val="F16737"/>
                </a:solidFill>
              </a:rPr>
              <a:t>para consultar el </a:t>
            </a:r>
            <a:br>
              <a:rPr lang="en-US" sz="4400" u="sng" dirty="0">
                <a:solidFill>
                  <a:schemeClr val="accent2"/>
                </a:solidFill>
              </a:rPr>
            </a:br>
            <a:r>
              <a:rPr lang="es" sz="4400" i="1" dirty="0">
                <a:solidFill>
                  <a:srgbClr val="F16737"/>
                </a:solidFill>
              </a:rPr>
              <a:t>IAC </a:t>
            </a:r>
            <a:r>
              <a:rPr lang="es" sz="4400" dirty="0">
                <a:solidFill>
                  <a:srgbClr val="F16737"/>
                </a:solidFill>
              </a:rPr>
              <a:t>completo de 2026.</a:t>
            </a:r>
            <a:endParaRPr lang="en-US" sz="4400" dirty="0">
              <a:solidFill>
                <a:srgbClr val="F16737"/>
              </a:solidFill>
            </a:endParaRPr>
          </a:p>
          <a:p>
            <a:pPr marL="742950" indent="-742950">
              <a:buFont typeface="Arial" panose="020B0604020202020204" pitchFamily="34" charset="0"/>
              <a:buAutoNum type="arabicPeriod"/>
            </a:pPr>
            <a:endParaRPr lang="en-US" sz="4400" dirty="0"/>
          </a:p>
        </p:txBody>
      </p:sp>
      <p:pic>
        <p:nvPicPr>
          <p:cNvPr id="6" name="Picture 5">
            <a:extLst>
              <a:ext uri="{FF2B5EF4-FFF2-40B4-BE49-F238E27FC236}">
                <a16:creationId xmlns:a16="http://schemas.microsoft.com/office/drawing/2014/main" id="{D0030474-5A7E-E437-9716-EE40F4B30F98}"/>
              </a:ext>
            </a:extLst>
          </p:cNvPr>
          <p:cNvPicPr>
            <a:picLocks noChangeAspect="1"/>
          </p:cNvPicPr>
          <p:nvPr/>
        </p:nvPicPr>
        <p:blipFill rotWithShape="1">
          <a:blip r:embed="rId3"/>
          <a:srcRect b="21493"/>
          <a:stretch/>
        </p:blipFill>
        <p:spPr>
          <a:xfrm>
            <a:off x="10536765" y="4651036"/>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E9036-BEB4-01B4-3EF7-4EF9F8E34568}"/>
              </a:ext>
            </a:extLst>
          </p:cNvPr>
          <p:cNvSpPr>
            <a:spLocks noGrp="1"/>
          </p:cNvSpPr>
          <p:nvPr>
            <p:ph type="body" idx="4294967295"/>
          </p:nvPr>
        </p:nvSpPr>
        <p:spPr>
          <a:xfrm>
            <a:off x="0" y="317768"/>
            <a:ext cx="9483870" cy="4832809"/>
          </a:xfrm>
        </p:spPr>
        <p:txBody>
          <a:bodyPr>
            <a:noAutofit/>
          </a:bodyPr>
          <a:lstStyle/>
          <a:p>
            <a:pPr marL="0" indent="0">
              <a:lnSpc>
                <a:spcPct val="120000"/>
              </a:lnSpc>
              <a:buNone/>
            </a:pPr>
            <a:r>
              <a:rPr lang="es" sz="3200" dirty="0">
                <a:solidFill>
                  <a:srgbClr val="572528"/>
                </a:solidFill>
                <a:effectLst/>
              </a:rPr>
              <a:t>Este es uno de los dos temas con        preguntas para discusión incluidos en         este </a:t>
            </a:r>
            <a:r>
              <a:rPr lang="es" sz="3200" i="1" dirty="0">
                <a:solidFill>
                  <a:srgbClr val="572528"/>
                </a:solidFill>
                <a:effectLst/>
              </a:rPr>
              <a:t>IAC</a:t>
            </a:r>
            <a:r>
              <a:rPr lang="es" sz="3200" dirty="0">
                <a:solidFill>
                  <a:srgbClr val="572528"/>
                </a:solidFill>
                <a:effectLst/>
              </a:rPr>
              <a:t>.</a:t>
            </a:r>
          </a:p>
          <a:p>
            <a:pPr marL="0" indent="0">
              <a:lnSpc>
                <a:spcPct val="120000"/>
              </a:lnSpc>
              <a:buNone/>
            </a:pPr>
            <a:r>
              <a:rPr lang="es" sz="3200" dirty="0">
                <a:solidFill>
                  <a:srgbClr val="572528"/>
                </a:solidFill>
                <a:effectLst/>
              </a:rPr>
              <a:t>Si </a:t>
            </a:r>
            <a:r>
              <a:rPr lang="es" sz="3200" dirty="0">
                <a:solidFill>
                  <a:srgbClr val="572528"/>
                </a:solidFill>
              </a:rPr>
              <a:t>está discutiendo estas preguntas en su taller, tenga en cuenta que </a:t>
            </a:r>
            <a:r>
              <a:rPr lang="es" sz="3200" i="1" dirty="0">
                <a:solidFill>
                  <a:srgbClr val="3A668B"/>
                </a:solidFill>
              </a:rPr>
              <a:t>se trata de una discusión, no de una decisión</a:t>
            </a:r>
            <a:r>
              <a:rPr lang="es" sz="3200" dirty="0">
                <a:solidFill>
                  <a:srgbClr val="572528"/>
                </a:solidFill>
              </a:rPr>
              <a:t>; no es necesario llegar a un acuerdo.</a:t>
            </a:r>
          </a:p>
          <a:p>
            <a:pPr marL="0" indent="0">
              <a:lnSpc>
                <a:spcPct val="120000"/>
              </a:lnSpc>
              <a:buNone/>
            </a:pPr>
            <a:r>
              <a:rPr lang="es" sz="3200" dirty="0">
                <a:solidFill>
                  <a:srgbClr val="572528"/>
                </a:solidFill>
              </a:rPr>
              <a:t>Es una oportunidad para escucharse unos a otros y recopilar ideas para el formulario que encontrará en </a:t>
            </a:r>
            <a:r>
              <a:rPr lang="es" sz="3200" u="sng" dirty="0">
                <a:solidFill>
                  <a:srgbClr val="572528"/>
                </a:solidFill>
              </a:rPr>
              <a:t>na.org/survey </a:t>
            </a:r>
            <a:r>
              <a:rPr lang="es" sz="3200" dirty="0">
                <a:solidFill>
                  <a:srgbClr val="572528"/>
                </a:solidFill>
              </a:rPr>
              <a:t>.</a:t>
            </a:r>
            <a:endParaRPr lang="en-US" sz="3200" dirty="0">
              <a:solidFill>
                <a:srgbClr val="572528"/>
              </a:solidFill>
              <a:effectLst/>
            </a:endParaRPr>
          </a:p>
        </p:txBody>
      </p:sp>
      <p:pic>
        <p:nvPicPr>
          <p:cNvPr id="4" name="Picture 3" descr="A sign with white text&#10;&#10;Description automatically generated">
            <a:extLst>
              <a:ext uri="{FF2B5EF4-FFF2-40B4-BE49-F238E27FC236}">
                <a16:creationId xmlns:a16="http://schemas.microsoft.com/office/drawing/2014/main" id="{577B9CC7-540B-26BD-EDE9-1F412224B085}"/>
              </a:ext>
            </a:extLst>
          </p:cNvPr>
          <p:cNvPicPr>
            <a:picLocks noChangeAspect="1"/>
          </p:cNvPicPr>
          <p:nvPr/>
        </p:nvPicPr>
        <p:blipFill>
          <a:blip r:embed="rId3"/>
          <a:stretch>
            <a:fillRect/>
          </a:stretch>
        </p:blipFill>
        <p:spPr>
          <a:xfrm>
            <a:off x="8524567" y="317768"/>
            <a:ext cx="3539001" cy="1870808"/>
          </a:xfrm>
          <a:prstGeom prst="rect">
            <a:avLst/>
          </a:prstGeom>
        </p:spPr>
      </p:pic>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70523" y="160701"/>
            <a:ext cx="11719346" cy="999936"/>
          </a:xfrm>
        </p:spPr>
        <p:txBody>
          <a:bodyPr/>
          <a:lstStyle/>
          <a:p>
            <a:r>
              <a:rPr lang="es-ES" sz="3600" b="0" dirty="0"/>
              <a:t>Lenguaje inclusivo y neutro con respecto al género</a:t>
            </a:r>
            <a:endParaRPr lang="es" sz="3600" dirty="0"/>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20351" y="941006"/>
            <a:ext cx="11819690" cy="1149144"/>
          </a:xfrm>
        </p:spPr>
        <p:txBody>
          <a:bodyPr/>
          <a:lstStyle/>
          <a:p>
            <a:r>
              <a:rPr lang="es-ES" dirty="0">
                <a:solidFill>
                  <a:srgbClr val="DB212E"/>
                </a:solidFill>
              </a:rPr>
              <a:t>Algunas poblaciones significativas de personas adictas que todavía sufren nos dicen que no se sienten plenamente aceptadas o incluidas en las reuniones de Narcóticos Anónimos</a:t>
            </a:r>
            <a:r>
              <a:rPr lang="es" sz="3200" dirty="0">
                <a:solidFill>
                  <a:srgbClr val="DB212E"/>
                </a:solidFill>
              </a:rPr>
              <a:t>.</a:t>
            </a:r>
          </a:p>
        </p:txBody>
      </p:sp>
      <p:cxnSp>
        <p:nvCxnSpPr>
          <p:cNvPr id="4" name="Straight Connector 3">
            <a:extLst>
              <a:ext uri="{FF2B5EF4-FFF2-40B4-BE49-F238E27FC236}">
                <a16:creationId xmlns:a16="http://schemas.microsoft.com/office/drawing/2014/main" id="{7543EF97-68C0-F589-421A-AF2E64D682F5}"/>
              </a:ext>
            </a:extLst>
          </p:cNvPr>
          <p:cNvCxnSpPr>
            <a:cxnSpLocks/>
          </p:cNvCxnSpPr>
          <p:nvPr/>
        </p:nvCxnSpPr>
        <p:spPr>
          <a:xfrm>
            <a:off x="397517" y="838139"/>
            <a:ext cx="11345304"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4AA330E5-BD08-A8FA-1FF0-EC607E4CB446}"/>
              </a:ext>
            </a:extLst>
          </p:cNvPr>
          <p:cNvSpPr txBox="1">
            <a:spLocks/>
          </p:cNvSpPr>
          <p:nvPr/>
        </p:nvSpPr>
        <p:spPr>
          <a:xfrm>
            <a:off x="3041584" y="2193016"/>
            <a:ext cx="9150416" cy="4588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sz="2600" i="1" dirty="0"/>
              <a:t>“Uno de los muchos aspectos maravillosos de NA es que nuestro programa funciona para cualquier adicto, independientemente de su edad, origen étnico, situación económica, sistema de creencias, etcétera. Somos una comunidad «amplia y acogedora». Nuestro desafío es saber comunicárselo a los demás. ¿Cómo podemos demostrárselo mejor a toda la gente de las comunidades en las que constituimos una confraternidad abierta y diversa? ¿Y qué podemos hacer para ayudar a todos los adictos a sentirse igualmente cómodos en nuestras reuniones?”</a:t>
            </a:r>
          </a:p>
          <a:p>
            <a:r>
              <a:rPr lang="es-ES" sz="2600" i="1" dirty="0"/>
              <a:t>                 </a:t>
            </a:r>
            <a:r>
              <a:rPr lang="es-ES" sz="2600" dirty="0"/>
              <a:t>IAC 2008. ¿Quién falta en nuestras reuniones?</a:t>
            </a:r>
            <a:endParaRPr lang="en-US" sz="2600" dirty="0"/>
          </a:p>
        </p:txBody>
      </p:sp>
    </p:spTree>
    <p:extLst>
      <p:ext uri="{BB962C8B-B14F-4D97-AF65-F5344CB8AC3E}">
        <p14:creationId xmlns:p14="http://schemas.microsoft.com/office/powerpoint/2010/main" val="37418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398558" y="207670"/>
            <a:ext cx="8590704" cy="2707921"/>
          </a:xfrm>
          <a:prstGeom prst="rect">
            <a:avLst/>
          </a:prstGeom>
          <a:noFill/>
        </p:spPr>
        <p:txBody>
          <a:bodyPr wrap="square">
            <a:spAutoFit/>
          </a:bodyPr>
          <a:lstStyle/>
          <a:p>
            <a:pPr>
              <a:lnSpc>
                <a:spcPct val="108000"/>
              </a:lnSpc>
            </a:pPr>
            <a:r>
              <a:rPr lang="es-ES" sz="3200" b="1" dirty="0">
                <a:solidFill>
                  <a:srgbClr val="572528"/>
                </a:solidFill>
                <a:latin typeface="Century Gothic" panose="020B0502020202020204" pitchFamily="34" charset="0"/>
              </a:rPr>
              <a:t>El tema específico del lenguaje neutro con respecto al género ha estado en el punto de mira de la Confraternidad durante los dos últimos ciclos de conferencia.</a:t>
            </a:r>
            <a:endParaRPr lang="es" sz="3200" b="1" dirty="0">
              <a:solidFill>
                <a:srgbClr val="572528"/>
              </a:solidFill>
              <a:latin typeface="Century Gothic" panose="020B0502020202020204" pitchFamily="34" charset="0"/>
            </a:endParaRPr>
          </a:p>
        </p:txBody>
      </p:sp>
      <p:sp>
        <p:nvSpPr>
          <p:cNvPr id="3" name="TextBox 2">
            <a:extLst>
              <a:ext uri="{FF2B5EF4-FFF2-40B4-BE49-F238E27FC236}">
                <a16:creationId xmlns:a16="http://schemas.microsoft.com/office/drawing/2014/main" id="{BE221CA9-341F-3A83-AA31-53B92FC34DBB}"/>
              </a:ext>
            </a:extLst>
          </p:cNvPr>
          <p:cNvSpPr txBox="1"/>
          <p:nvPr/>
        </p:nvSpPr>
        <p:spPr>
          <a:xfrm>
            <a:off x="577262" y="2431192"/>
            <a:ext cx="11678290" cy="3744679"/>
          </a:xfrm>
          <a:prstGeom prst="rect">
            <a:avLst/>
          </a:prstGeom>
          <a:noFill/>
        </p:spPr>
        <p:txBody>
          <a:bodyPr wrap="square">
            <a:spAutoFit/>
          </a:bodyPr>
          <a:lstStyle/>
          <a:p>
            <a:pPr>
              <a:lnSpc>
                <a:spcPct val="108000"/>
              </a:lnSpc>
            </a:pPr>
            <a:endParaRPr lang="en-US" sz="2600" dirty="0">
              <a:solidFill>
                <a:srgbClr val="572528"/>
              </a:solidFill>
              <a:latin typeface="Century Gothic" panose="020B0502020202020204" pitchFamily="34" charset="0"/>
            </a:endParaRPr>
          </a:p>
          <a:p>
            <a:pPr marL="285750" indent="-285750">
              <a:lnSpc>
                <a:spcPct val="108000"/>
              </a:lnSpc>
              <a:buFont typeface="Arial" panose="020B0604020202020204" pitchFamily="34" charset="0"/>
              <a:buChar char="•"/>
            </a:pPr>
            <a:r>
              <a:rPr lang="es-ES" sz="2600" b="1" dirty="0">
                <a:solidFill>
                  <a:srgbClr val="572528"/>
                </a:solidFill>
                <a:latin typeface="Century Gothic" panose="020B0502020202020204" pitchFamily="34" charset="0"/>
              </a:rPr>
              <a:t>En el IAC 2020, apareció una moción sobre este tema que no se trató en la CSM 2020 por limitaciones impuestas por la pandemia</a:t>
            </a:r>
            <a:r>
              <a:rPr lang="es" sz="2600" b="1" dirty="0">
                <a:solidFill>
                  <a:srgbClr val="572528"/>
                </a:solidFill>
                <a:latin typeface="Century Gothic" panose="020B0502020202020204" pitchFamily="34" charset="0"/>
              </a:rPr>
              <a:t>.</a:t>
            </a:r>
          </a:p>
          <a:p>
            <a:pPr marL="285750" indent="-285750">
              <a:lnSpc>
                <a:spcPct val="108000"/>
              </a:lnSpc>
              <a:spcBef>
                <a:spcPts val="1800"/>
              </a:spcBef>
              <a:buFont typeface="Arial" panose="020B0604020202020204" pitchFamily="34" charset="0"/>
              <a:buChar char="•"/>
            </a:pPr>
            <a:r>
              <a:rPr lang="es-ES" sz="2600" b="1" dirty="0">
                <a:solidFill>
                  <a:srgbClr val="572528"/>
                </a:solidFill>
                <a:latin typeface="Century Gothic" panose="020B0502020202020204" pitchFamily="34" charset="0"/>
              </a:rPr>
              <a:t>Pero en 2023, la CSM aprobó la </a:t>
            </a:r>
            <a:r>
              <a:rPr lang="es-ES" sz="2600" b="1" dirty="0">
                <a:solidFill>
                  <a:srgbClr val="FF0000"/>
                </a:solidFill>
                <a:latin typeface="Century Gothic" panose="020B0502020202020204" pitchFamily="34" charset="0"/>
              </a:rPr>
              <a:t>moción 14</a:t>
            </a:r>
            <a:r>
              <a:rPr lang="es-ES" sz="2600" b="1" dirty="0">
                <a:solidFill>
                  <a:srgbClr val="572528"/>
                </a:solidFill>
                <a:latin typeface="Century Gothic" panose="020B0502020202020204" pitchFamily="34" charset="0"/>
              </a:rPr>
              <a:t>: «Dar instrucciones a la Junta Mundial para que prepare un plan de proyecto, que se pondrá a consideración de la próxima CSM, a fin investigar cambios y/o otro tipo de redacción en la literatura de NA para pasar de un lenguaje con especificidad de género a uno neutro e inclusivo».</a:t>
            </a:r>
            <a:endParaRPr lang="es" sz="2600" b="1" dirty="0">
              <a:solidFill>
                <a:srgbClr val="572528"/>
              </a:solidFill>
              <a:latin typeface="Century Gothic" panose="020B0502020202020204" pitchFamily="34" charset="0"/>
            </a:endParaRPr>
          </a:p>
        </p:txBody>
      </p:sp>
      <p:pic>
        <p:nvPicPr>
          <p:cNvPr id="8" name="Picture 7" descr="A map of the world&#10;&#10;Description automatically generated">
            <a:extLst>
              <a:ext uri="{FF2B5EF4-FFF2-40B4-BE49-F238E27FC236}">
                <a16:creationId xmlns:a16="http://schemas.microsoft.com/office/drawing/2014/main" id="{5A3E7E21-C95D-6546-7404-5F6A8CA39F6B}"/>
              </a:ext>
            </a:extLst>
          </p:cNvPr>
          <p:cNvPicPr>
            <a:picLocks noChangeAspect="1"/>
          </p:cNvPicPr>
          <p:nvPr/>
        </p:nvPicPr>
        <p:blipFill>
          <a:blip r:embed="rId3"/>
          <a:stretch>
            <a:fillRect/>
          </a:stretch>
        </p:blipFill>
        <p:spPr>
          <a:xfrm>
            <a:off x="9588500" y="0"/>
            <a:ext cx="2603500" cy="2616200"/>
          </a:xfrm>
          <a:prstGeom prst="rect">
            <a:avLst/>
          </a:prstGeom>
        </p:spPr>
      </p:pic>
    </p:spTree>
    <p:extLst>
      <p:ext uri="{BB962C8B-B14F-4D97-AF65-F5344CB8AC3E}">
        <p14:creationId xmlns:p14="http://schemas.microsoft.com/office/powerpoint/2010/main" val="213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84AE5-C155-5A78-D465-71053CF5EDAF}"/>
              </a:ext>
            </a:extLst>
          </p:cNvPr>
          <p:cNvSpPr txBox="1"/>
          <p:nvPr/>
        </p:nvSpPr>
        <p:spPr>
          <a:xfrm>
            <a:off x="0" y="265422"/>
            <a:ext cx="12192000" cy="6201698"/>
          </a:xfrm>
          <a:prstGeom prst="rect">
            <a:avLst/>
          </a:prstGeom>
          <a:noFill/>
        </p:spPr>
        <p:txBody>
          <a:bodyPr wrap="square">
            <a:spAutoFit/>
          </a:bodyPr>
          <a:lstStyle/>
          <a:p>
            <a:pPr algn="ctr"/>
            <a:r>
              <a:rPr lang="es" sz="4800" b="1" dirty="0">
                <a:solidFill>
                  <a:srgbClr val="572528"/>
                </a:solidFill>
                <a:latin typeface="Century Gothic" panose="020B0502020202020204" pitchFamily="34" charset="0"/>
              </a:rPr>
              <a:t>Plan estratégico de los SMNA 2026-2029</a:t>
            </a:r>
          </a:p>
          <a:p>
            <a:endParaRPr lang="en-US" sz="2000" b="1" dirty="0">
              <a:latin typeface="Century Gothic" panose="020B0502020202020204" pitchFamily="34" charset="0"/>
            </a:endParaRPr>
          </a:p>
          <a:p>
            <a:r>
              <a:rPr lang="es" sz="3200" b="1" dirty="0">
                <a:solidFill>
                  <a:srgbClr val="DB212E"/>
                </a:solidFill>
                <a:latin typeface="Century Gothic" panose="020B0502020202020204" pitchFamily="34" charset="0"/>
              </a:rPr>
              <a:t>El objetivo 7 del plan </a:t>
            </a:r>
            <a:r>
              <a:rPr lang="es-ES" sz="3200" b="1" dirty="0">
                <a:solidFill>
                  <a:srgbClr val="572528"/>
                </a:solidFill>
                <a:latin typeface="Century Gothic" panose="020B0502020202020204" pitchFamily="34" charset="0"/>
              </a:rPr>
              <a:t>consiste en «mejorar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endParaRPr lang="es" sz="3200" b="1" dirty="0">
              <a:solidFill>
                <a:srgbClr val="572528"/>
              </a:solidFill>
              <a:latin typeface="Century Gothic" panose="020B0502020202020204" pitchFamily="34" charset="0"/>
            </a:endParaRPr>
          </a:p>
          <a:p>
            <a:endParaRPr lang="en-US" sz="900" b="1" dirty="0">
              <a:solidFill>
                <a:srgbClr val="DB212E"/>
              </a:solidFill>
              <a:latin typeface="Century Gothic" panose="020B0502020202020204" pitchFamily="34" charset="0"/>
            </a:endParaRPr>
          </a:p>
          <a:p>
            <a:r>
              <a:rPr lang="es" sz="3200" b="1" dirty="0">
                <a:solidFill>
                  <a:srgbClr val="DB212E"/>
                </a:solidFill>
                <a:latin typeface="Century Gothic" panose="020B0502020202020204" pitchFamily="34" charset="0"/>
              </a:rPr>
              <a:t>Una de las soluciones sugeridas correspondientes es la de </a:t>
            </a:r>
            <a:r>
              <a:rPr lang="es-ES" sz="3200" b="1" dirty="0">
                <a:solidFill>
                  <a:srgbClr val="572528"/>
                </a:solidFill>
                <a:latin typeface="Century Gothic" panose="020B0502020202020204" pitchFamily="34" charset="0"/>
              </a:rPr>
              <a:t>«investigar cambios y/o otro tipo de redacción en la literatura de NA para pasar de un lenguaje con especificidad de género a uno neutro e inclusivo».</a:t>
            </a:r>
            <a:endParaRPr lang="es" sz="32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66884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46048"/>
            <a:ext cx="5218769" cy="5776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B5111CC4-AD80-38B3-27A6-A896194FC18D}"/>
              </a:ext>
            </a:extLst>
          </p:cNvPr>
          <p:cNvGraphicFramePr/>
          <p:nvPr>
            <p:extLst>
              <p:ext uri="{D42A27DB-BD31-4B8C-83A1-F6EECF244321}">
                <p14:modId xmlns:p14="http://schemas.microsoft.com/office/powerpoint/2010/main" val="2010746321"/>
              </p:ext>
            </p:extLst>
          </p:nvPr>
        </p:nvGraphicFramePr>
        <p:xfrm>
          <a:off x="6311590" y="1022628"/>
          <a:ext cx="5656633"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2402E8-7773-5F12-3E4C-AA50C8AEDD64}"/>
              </a:ext>
            </a:extLst>
          </p:cNvPr>
          <p:cNvSpPr txBox="1"/>
          <p:nvPr/>
        </p:nvSpPr>
        <p:spPr>
          <a:xfrm>
            <a:off x="6971609" y="397922"/>
            <a:ext cx="4602798" cy="677108"/>
          </a:xfrm>
          <a:prstGeom prst="rect">
            <a:avLst/>
          </a:prstGeom>
          <a:noFill/>
        </p:spPr>
        <p:txBody>
          <a:bodyPr wrap="none" rtlCol="0">
            <a:spAutoFit/>
          </a:bodyPr>
          <a:lstStyle/>
          <a:p>
            <a:r>
              <a:rPr lang="es" sz="3800" dirty="0">
                <a:solidFill>
                  <a:srgbClr val="572528"/>
                </a:solidFill>
              </a:rPr>
              <a:t>Encuesta TD 2023-2026</a:t>
            </a:r>
          </a:p>
        </p:txBody>
      </p:sp>
      <p:sp>
        <p:nvSpPr>
          <p:cNvPr id="6" name="TextBox 5">
            <a:extLst>
              <a:ext uri="{FF2B5EF4-FFF2-40B4-BE49-F238E27FC236}">
                <a16:creationId xmlns:a16="http://schemas.microsoft.com/office/drawing/2014/main" id="{510A2589-404D-44CF-A3B3-B97615F95A79}"/>
              </a:ext>
            </a:extLst>
          </p:cNvPr>
          <p:cNvSpPr txBox="1"/>
          <p:nvPr/>
        </p:nvSpPr>
        <p:spPr>
          <a:xfrm>
            <a:off x="617593" y="255180"/>
            <a:ext cx="5704964" cy="6740307"/>
          </a:xfrm>
          <a:prstGeom prst="rect">
            <a:avLst/>
          </a:prstGeom>
          <a:noFill/>
        </p:spPr>
        <p:txBody>
          <a:bodyPr wrap="square" rtlCol="0">
            <a:spAutoFit/>
          </a:bodyPr>
          <a:lstStyle/>
          <a:p>
            <a:r>
              <a:rPr lang="es-ES" sz="2800" b="1" dirty="0">
                <a:solidFill>
                  <a:srgbClr val="572528"/>
                </a:solidFill>
                <a:latin typeface="Century Gothic" panose="020B0502020202020204" pitchFamily="34" charset="0"/>
              </a:rPr>
              <a:t>Más de 5.500 miembros de NA tuvieron la oportunidad de compartir su punto de vista.</a:t>
            </a:r>
            <a:endParaRPr lang="es" sz="2800" b="1" dirty="0">
              <a:solidFill>
                <a:srgbClr val="572528"/>
              </a:solidFill>
              <a:latin typeface="Century Gothic" panose="020B0502020202020204" pitchFamily="34" charset="0"/>
            </a:endParaRPr>
          </a:p>
          <a:p>
            <a:pPr marL="457200" indent="-457200">
              <a:spcBef>
                <a:spcPts val="2400"/>
              </a:spcBef>
              <a:buFont typeface="Wingdings" pitchFamily="2" charset="2"/>
              <a:buChar char="Ø"/>
            </a:pPr>
            <a:r>
              <a:rPr lang="es-ES" sz="2800" b="1" dirty="0">
                <a:solidFill>
                  <a:srgbClr val="572528"/>
                </a:solidFill>
                <a:latin typeface="Century Gothic" panose="020B0502020202020204" pitchFamily="34" charset="0"/>
              </a:rPr>
              <a:t>El 50% de quienes respondieron la encuesta manifestó que cambiar la redacción de la literatura de NA para hacerla inclusiva con respecto al género tendría un efecto positivo.</a:t>
            </a:r>
            <a:endParaRPr lang="es" sz="2800" b="1" dirty="0">
              <a:solidFill>
                <a:srgbClr val="572528"/>
              </a:solidFill>
              <a:latin typeface="Century Gothic" panose="020B0502020202020204" pitchFamily="34" charset="0"/>
            </a:endParaRPr>
          </a:p>
          <a:p>
            <a:pPr marL="457200" indent="-457200">
              <a:spcBef>
                <a:spcPts val="2400"/>
              </a:spcBef>
              <a:buFont typeface="Wingdings" pitchFamily="2" charset="2"/>
              <a:buChar char="Ø"/>
            </a:pPr>
            <a:r>
              <a:rPr lang="es-ES" sz="2800" b="1" dirty="0">
                <a:solidFill>
                  <a:srgbClr val="572528"/>
                </a:solidFill>
                <a:latin typeface="Century Gothic" panose="020B0502020202020204" pitchFamily="34" charset="0"/>
              </a:rPr>
              <a:t>Alrededor del 45% no apoyó la idea de cambiar la literatura.</a:t>
            </a:r>
            <a:endParaRPr lang="es" sz="2800" b="1" dirty="0">
              <a:solidFill>
                <a:srgbClr val="572528"/>
              </a:solidFill>
              <a:latin typeface="Century Gothic" panose="020B0502020202020204" pitchFamily="34" charset="0"/>
            </a:endParaRPr>
          </a:p>
          <a:p>
            <a:endParaRPr lang="en-US" sz="2800" dirty="0"/>
          </a:p>
        </p:txBody>
      </p:sp>
    </p:spTree>
    <p:extLst>
      <p:ext uri="{BB962C8B-B14F-4D97-AF65-F5344CB8AC3E}">
        <p14:creationId xmlns:p14="http://schemas.microsoft.com/office/powerpoint/2010/main" val="40022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D11A-C262-7CCF-47BC-7D423F68F322}"/>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9DF4D3C1-1101-361F-2933-927F8C791B1C}"/>
              </a:ext>
            </a:extLst>
          </p:cNvPr>
          <p:cNvSpPr/>
          <p:nvPr/>
        </p:nvSpPr>
        <p:spPr>
          <a:xfrm>
            <a:off x="289933" y="446048"/>
            <a:ext cx="5218769" cy="57763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74876504-D288-1B52-B0CD-532DE2D60AF8}"/>
              </a:ext>
            </a:extLst>
          </p:cNvPr>
          <p:cNvGraphicFramePr/>
          <p:nvPr>
            <p:extLst>
              <p:ext uri="{D42A27DB-BD31-4B8C-83A1-F6EECF244321}">
                <p14:modId xmlns:p14="http://schemas.microsoft.com/office/powerpoint/2010/main" val="2329517939"/>
              </p:ext>
            </p:extLst>
          </p:nvPr>
        </p:nvGraphicFramePr>
        <p:xfrm>
          <a:off x="6311590" y="1022628"/>
          <a:ext cx="5880410"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0EBEC45-2911-E63F-0979-B0F505FD6018}"/>
              </a:ext>
            </a:extLst>
          </p:cNvPr>
          <p:cNvSpPr txBox="1"/>
          <p:nvPr/>
        </p:nvSpPr>
        <p:spPr>
          <a:xfrm>
            <a:off x="7250741" y="369045"/>
            <a:ext cx="4260718" cy="677108"/>
          </a:xfrm>
          <a:prstGeom prst="rect">
            <a:avLst/>
          </a:prstGeom>
          <a:noFill/>
        </p:spPr>
        <p:txBody>
          <a:bodyPr wrap="none" rtlCol="0">
            <a:spAutoFit/>
          </a:bodyPr>
          <a:lstStyle/>
          <a:p>
            <a:r>
              <a:rPr lang="es" sz="3800" dirty="0">
                <a:solidFill>
                  <a:srgbClr val="572528"/>
                </a:solidFill>
              </a:rPr>
              <a:t>Encuesta IDT 2023-2026</a:t>
            </a:r>
          </a:p>
        </p:txBody>
      </p:sp>
      <p:sp>
        <p:nvSpPr>
          <p:cNvPr id="6" name="TextBox 5">
            <a:extLst>
              <a:ext uri="{FF2B5EF4-FFF2-40B4-BE49-F238E27FC236}">
                <a16:creationId xmlns:a16="http://schemas.microsoft.com/office/drawing/2014/main" id="{52C3EB72-2E6B-CAE4-DA14-44EFBDF58087}"/>
              </a:ext>
            </a:extLst>
          </p:cNvPr>
          <p:cNvSpPr txBox="1"/>
          <p:nvPr/>
        </p:nvSpPr>
        <p:spPr>
          <a:xfrm>
            <a:off x="-3600" y="-5162"/>
            <a:ext cx="6315190" cy="6678751"/>
          </a:xfrm>
          <a:prstGeom prst="rect">
            <a:avLst/>
          </a:prstGeom>
          <a:noFill/>
        </p:spPr>
        <p:txBody>
          <a:bodyPr wrap="square" rtlCol="0">
            <a:spAutoFit/>
          </a:bodyPr>
          <a:lstStyle/>
          <a:p>
            <a:r>
              <a:rPr lang="es-ES" sz="2400" b="1" dirty="0">
                <a:solidFill>
                  <a:srgbClr val="572528"/>
                </a:solidFill>
                <a:latin typeface="Century Gothic" panose="020B0502020202020204" pitchFamily="34" charset="0"/>
              </a:rPr>
              <a:t>Recibimos muchas contribuciones de Rusia, donde la legislación vigente y las presiones políticas han hecho que las cuestiones relacionadas con el género y la identidad sean especialmente conflictivas.</a:t>
            </a:r>
            <a:endParaRPr lang="es" sz="2400" b="1" dirty="0">
              <a:solidFill>
                <a:srgbClr val="572528"/>
              </a:solidFill>
              <a:latin typeface="Century Gothic" panose="020B0502020202020204" pitchFamily="34" charset="0"/>
            </a:endParaRPr>
          </a:p>
          <a:p>
            <a:pPr marL="342900" indent="-342900">
              <a:spcBef>
                <a:spcPts val="1200"/>
              </a:spcBef>
              <a:buFont typeface="Wingdings" pitchFamily="2" charset="2"/>
              <a:buChar char="Ø"/>
            </a:pPr>
            <a:r>
              <a:rPr lang="es" sz="2400" dirty="0">
                <a:solidFill>
                  <a:srgbClr val="572528"/>
                </a:solidFill>
                <a:latin typeface="Century Gothic" panose="020B0502020202020204" pitchFamily="34" charset="0"/>
              </a:rPr>
              <a:t>Hasta cierto punto, las respuestas rusas pueden estar relacionadas con un conjunto de cuestiones diferente del tipo de cambios que estamos discutiendo para la literatura de Norteamérica.</a:t>
            </a:r>
            <a:r>
              <a:rPr lang="es" sz="2400" b="1" dirty="0">
                <a:solidFill>
                  <a:srgbClr val="572528"/>
                </a:solidFill>
                <a:latin typeface="Century Gothic" panose="020B0502020202020204" pitchFamily="34" charset="0"/>
              </a:rPr>
              <a:t> </a:t>
            </a:r>
          </a:p>
          <a:p>
            <a:pPr marL="347472" indent="-347472">
              <a:spcBef>
                <a:spcPts val="1200"/>
              </a:spcBef>
              <a:buFont typeface="Wingdings" pitchFamily="2" charset="2"/>
              <a:buChar char="Ø"/>
            </a:pPr>
            <a:r>
              <a:rPr lang="es" sz="2400" dirty="0">
                <a:solidFill>
                  <a:srgbClr val="572528"/>
                </a:solidFill>
                <a:latin typeface="Century Gothic" panose="020B0502020202020204" pitchFamily="34" charset="0"/>
              </a:rPr>
              <a:t>Dejando de lado las respuestas rusas, el balance se inclina hacia un 62% a favor de cambios neutrales en cuanto al género en la literatura de NA y un 32% en contra.</a:t>
            </a:r>
            <a:endParaRPr lang="en-US" sz="2400" dirty="0">
              <a:solidFill>
                <a:srgbClr val="572528"/>
              </a:solidFill>
            </a:endParaRPr>
          </a:p>
        </p:txBody>
      </p:sp>
    </p:spTree>
    <p:extLst>
      <p:ext uri="{BB962C8B-B14F-4D97-AF65-F5344CB8AC3E}">
        <p14:creationId xmlns:p14="http://schemas.microsoft.com/office/powerpoint/2010/main" val="1162912682"/>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2370</TotalTime>
  <Words>4556</Words>
  <Application>Microsoft Macintosh PowerPoint</Application>
  <PresentationFormat>Widescreen</PresentationFormat>
  <Paragraphs>189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 Condensed</vt:lpstr>
      <vt:lpstr>Calibri</vt:lpstr>
      <vt:lpstr>Century Gothic</vt:lpstr>
      <vt:lpstr>Franklin Gothic Medium Cond</vt:lpstr>
      <vt:lpstr>Wingdings</vt:lpstr>
      <vt:lpstr>Office Theme</vt:lpstr>
      <vt:lpstr>PowerPoint Presentation</vt:lpstr>
      <vt:lpstr>IAC 2026  Presentaciones de PowerPoint</vt:lpstr>
      <vt:lpstr>IAC 2026  Presentaciones de PowerPoint</vt:lpstr>
      <vt:lpstr>PowerPoint Presentation</vt:lpstr>
      <vt:lpstr>Lenguaje inclusivo y neutro con respecto al género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92</cp:revision>
  <dcterms:created xsi:type="dcterms:W3CDTF">2022-10-26T22:08:46Z</dcterms:created>
  <dcterms:modified xsi:type="dcterms:W3CDTF">2025-12-09T14:19:34Z</dcterms:modified>
</cp:coreProperties>
</file>