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9"/>
  </p:notesMasterIdLst>
  <p:sldIdLst>
    <p:sldId id="310" r:id="rId5"/>
    <p:sldId id="274" r:id="rId6"/>
    <p:sldId id="315" r:id="rId7"/>
    <p:sldId id="262" r:id="rId8"/>
    <p:sldId id="338" r:id="rId9"/>
    <p:sldId id="340" r:id="rId10"/>
    <p:sldId id="341" r:id="rId11"/>
    <p:sldId id="312" r:id="rId12"/>
    <p:sldId id="342" r:id="rId13"/>
    <p:sldId id="343" r:id="rId14"/>
    <p:sldId id="344" r:id="rId15"/>
    <p:sldId id="345" r:id="rId16"/>
    <p:sldId id="347" r:id="rId17"/>
    <p:sldId id="346" r:id="rId18"/>
    <p:sldId id="348" r:id="rId19"/>
    <p:sldId id="349" r:id="rId20"/>
    <p:sldId id="317" r:id="rId21"/>
    <p:sldId id="350" r:id="rId22"/>
    <p:sldId id="356" r:id="rId23"/>
    <p:sldId id="352" r:id="rId24"/>
    <p:sldId id="353" r:id="rId25"/>
    <p:sldId id="354" r:id="rId26"/>
    <p:sldId id="355" r:id="rId27"/>
    <p:sldId id="318" r:id="rId28"/>
    <p:sldId id="319" r:id="rId29"/>
    <p:sldId id="357" r:id="rId30"/>
    <p:sldId id="358" r:id="rId31"/>
    <p:sldId id="320" r:id="rId32"/>
    <p:sldId id="321" r:id="rId33"/>
    <p:sldId id="324" r:id="rId34"/>
    <p:sldId id="322" r:id="rId35"/>
    <p:sldId id="323" r:id="rId36"/>
    <p:sldId id="325" r:id="rId37"/>
    <p:sldId id="326" r:id="rId38"/>
    <p:sldId id="327" r:id="rId39"/>
    <p:sldId id="328" r:id="rId40"/>
    <p:sldId id="329" r:id="rId41"/>
    <p:sldId id="330" r:id="rId42"/>
    <p:sldId id="331" r:id="rId43"/>
    <p:sldId id="332" r:id="rId44"/>
    <p:sldId id="333" r:id="rId45"/>
    <p:sldId id="334" r:id="rId46"/>
    <p:sldId id="335" r:id="rId47"/>
    <p:sldId id="337" r:id="rId48"/>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737"/>
    <a:srgbClr val="DB212E"/>
    <a:srgbClr val="572528"/>
    <a:srgbClr val="FCCF0C"/>
    <a:srgbClr val="3A668B"/>
    <a:srgbClr val="4986BA"/>
    <a:srgbClr val="9DBCAC"/>
    <a:srgbClr val="E3D4C3"/>
    <a:srgbClr val="F8BD40"/>
    <a:srgbClr val="EA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p:restoredTop sz="68163"/>
  </p:normalViewPr>
  <p:slideViewPr>
    <p:cSldViewPr snapToGrid="0">
      <p:cViewPr varScale="1">
        <p:scale>
          <a:sx n="80" d="100"/>
          <a:sy n="80" d="100"/>
        </p:scale>
        <p:origin x="2368" y="192"/>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mn-lt"/>
        <a:ea typeface="+mn-ea"/>
        <a:cs typeface="+mn-cs"/>
      </a:defRPr>
    </a:lvl1pPr>
    <a:lvl2pPr marL="457200" algn="l" defTabSz="914400" rtl="0" eaLnBrk="1" latinLnBrk="0" hangingPunct="1">
      <a:defRPr sz="1400" b="0" i="0" kern="1200">
        <a:solidFill>
          <a:schemeClr val="tx1"/>
        </a:solidFill>
        <a:latin typeface="+mn-lt"/>
        <a:ea typeface="+mn-ea"/>
        <a:cs typeface="+mn-cs"/>
      </a:defRPr>
    </a:lvl2pPr>
    <a:lvl3pPr marL="914400" algn="l" defTabSz="914400" rtl="0" eaLnBrk="1" latinLnBrk="0" hangingPunct="1">
      <a:defRPr sz="1400" b="0" i="0" kern="1200">
        <a:solidFill>
          <a:schemeClr val="tx1"/>
        </a:solidFill>
        <a:latin typeface="+mn-lt"/>
        <a:ea typeface="+mn-ea"/>
        <a:cs typeface="+mn-cs"/>
      </a:defRPr>
    </a:lvl3pPr>
    <a:lvl4pPr marL="1371600" algn="l" defTabSz="914400" rtl="0" eaLnBrk="1" latinLnBrk="0" hangingPunct="1">
      <a:defRPr sz="1400" b="0" i="0" kern="1200">
        <a:solidFill>
          <a:schemeClr val="tx1"/>
        </a:solidFill>
        <a:latin typeface="+mn-lt"/>
        <a:ea typeface="+mn-ea"/>
        <a:cs typeface="+mn-cs"/>
      </a:defRPr>
    </a:lvl4pPr>
    <a:lvl5pPr marL="1828800" algn="l" defTabSz="914400" rtl="0" eaLnBrk="1" latinLnBrk="0" hangingPunct="1">
      <a:defRPr sz="14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Esta es la segunda de seis presentaciones en PowerPoint que cubren material incluido en el Informe de la Agenda de la Conferencia de 2026 (o CAR por sus siglas en inglés).</a:t>
            </a:r>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Planificar nos deja vivir el presente mientras nos preparamos para lo que está por venir. Planificar nos permite proceder paso a paso, así como comprobar nuestro rumbo y nuestros progresos</a:t>
            </a:r>
            <a:r>
              <a:rPr lang="es" dirty="0"/>
              <a:t>. El plan estratégico guía los cambios relacionados con factores dentro y fuera de NA que pueden afectar nuestra capacidad para llevar el mensaje. Los objetivos y soluciones del plan se centran en nuevas iniciativas e ideas que se implementarían, además del trabajo continuo en los Servicios Mundiales.</a:t>
            </a:r>
          </a:p>
          <a:p>
            <a:endParaRPr lang="en-US" dirty="0"/>
          </a:p>
          <a:p>
            <a:r>
              <a:rPr lang="es" dirty="0"/>
              <a:t>El plan se centra en el ciclo venidero (2026-2029) y solo representa las áreas en las que se puede centrar la atención ahora mismo, no todas las posibilidades. Algunos objetivos son amplios; las soluciones del plan simplemente representan el progreso gradual que se puede lograr antes de la próxima CSM, según las prioridades establecidas. En ocasiones, algunas áreas se trasladan de un ciclo a otro, quizás con ligeras modificaciones.</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10</a:t>
            </a:fld>
            <a:endParaRPr lang="en-US"/>
          </a:p>
        </p:txBody>
      </p:sp>
    </p:spTree>
    <p:extLst>
      <p:ext uri="{BB962C8B-B14F-4D97-AF65-F5344CB8AC3E}">
        <p14:creationId xmlns:p14="http://schemas.microsoft.com/office/powerpoint/2010/main" val="2107495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La lectura del plan 2026-2029 ofrece una perspectiva de algunas de las formas en que NA está evolucionando. El plan incluye información detallada sobre cómo difundir el mensaje, recaudar fondos y prestar servicio en un entorno virtual e híbrido; usar la tecnología para mejorar la comunicación y las conexiones; asegurar que las personas con adicciones encuentren un espacio seguro para recuperarse en NA, independientemente de las modalidades de tratamiento que se les exijan o prescriban fuera de NA; y seguir explorando cómo lograr que nuestro lenguaje sea inclusivo para que cada persona con adicciones pueda encontrar un hogar en NA.</a:t>
            </a:r>
          </a:p>
          <a:p>
            <a:endParaRPr lang="en-US" dirty="0"/>
          </a:p>
          <a:p>
            <a:r>
              <a:rPr lang="es" dirty="0"/>
              <a:t>El plan siempre incluye más de lo que se puede hacer en un ciclo determinado. El trabajo comienza con lo priorizado y se comunica a los participantes de la conferencia a lo largo del ciclo.</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11</a:t>
            </a:fld>
            <a:endParaRPr lang="en-US"/>
          </a:p>
        </p:txBody>
      </p:sp>
    </p:spTree>
    <p:extLst>
      <p:ext uri="{BB962C8B-B14F-4D97-AF65-F5344CB8AC3E}">
        <p14:creationId xmlns:p14="http://schemas.microsoft.com/office/powerpoint/2010/main" val="3116783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Comprender el plan estratégico implica familiarizarse con el vocabulario. Estos son los componentes del plan:</a:t>
            </a:r>
            <a:endParaRPr lang="en-US" dirty="0"/>
          </a:p>
          <a:p>
            <a:r>
              <a:rPr lang="es" b="1" dirty="0"/>
              <a:t>L</a:t>
            </a:r>
            <a:r>
              <a:rPr lang="es-CO" b="1" dirty="0"/>
              <a:t>as áreas de resultados clave </a:t>
            </a:r>
            <a:r>
              <a:rPr lang="es-CO" dirty="0"/>
              <a:t>son los aspectos más importantes en los que tenemos que centrar nuestras iniciativas de servicio para hacer realidad la Visión del servicio en NA. Estos son los cuatro pilares del plan que preparamos juntos. Cambian muy poco, si es que cambian, de un ciclo a otro.</a:t>
            </a:r>
            <a:endParaRPr lang="en-US" dirty="0"/>
          </a:p>
          <a:p>
            <a:r>
              <a:rPr lang="es-CO" b="1" dirty="0"/>
              <a:t>Asuntos: Los asuntos </a:t>
            </a:r>
            <a:r>
              <a:rPr lang="es-CO" dirty="0"/>
              <a:t>son los factores que los participantes de la conferencia decidieron conjuntamente que son los más importantes para tratar en este ciclo.</a:t>
            </a:r>
            <a:endParaRPr lang="en-US" dirty="0"/>
          </a:p>
          <a:p>
            <a:r>
              <a:rPr lang="es-CO" b="1" dirty="0"/>
              <a:t>Objetivos: Los objetivos </a:t>
            </a:r>
            <a:r>
              <a:rPr lang="es-CO" dirty="0"/>
              <a:t>nos indican una meta a la que aspirar y nos ayudan a desarrollar soluciones lógicas según nuestras circunstancias actuales. Expresan qué queremos lograr al final de ciclo de planificación, a diferencia de cómo.</a:t>
            </a:r>
            <a:endParaRPr lang="en-US" dirty="0"/>
          </a:p>
          <a:p>
            <a:r>
              <a:rPr lang="es-CO" b="1" dirty="0"/>
              <a:t>Soluciones: Las soluciones </a:t>
            </a:r>
            <a:r>
              <a:rPr lang="es-CO" dirty="0"/>
              <a:t>son el camino para conseguir nuestros objetivos. Se trata del trabajo que deseamos que los Servicios Mundiales lleven a cabo en nombre de NA en su conjunto. Las soluciones no tienen por qué incluir todo lo que pueda contribuir al logro de un objetivo, sino solo los pasos que </a:t>
            </a:r>
            <a:r>
              <a:rPr lang="es-CO" dirty="0" err="1"/>
              <a:t>que</a:t>
            </a:r>
            <a:r>
              <a:rPr lang="es-CO" dirty="0"/>
              <a:t> remos dar en el futuro ciclo, si se decide que el proyecto es prioritario.</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12</a:t>
            </a:fld>
            <a:endParaRPr lang="en-US"/>
          </a:p>
        </p:txBody>
      </p:sp>
    </p:spTree>
    <p:extLst>
      <p:ext uri="{BB962C8B-B14F-4D97-AF65-F5344CB8AC3E}">
        <p14:creationId xmlns:p14="http://schemas.microsoft.com/office/powerpoint/2010/main" val="2807067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Un ciclo de tres años nos ha dado más tiempo para que la Conferencia trabaje de forma conjunta para crear este plan. En la sección de planificación de la página web de la conferencia, se informa de los avances a lo largo de todo el ciclo: na.org/</a:t>
            </a:r>
            <a:r>
              <a:rPr lang="es-CO" dirty="0" err="1"/>
              <a:t>planning</a:t>
            </a:r>
            <a:r>
              <a:rPr lang="es-CO" dirty="0"/>
              <a:t>.</a:t>
            </a:r>
            <a:br>
              <a:rPr lang="es-CO" dirty="0"/>
            </a:br>
            <a:endParaRPr lang="en-US" dirty="0"/>
          </a:p>
          <a:p>
            <a:r>
              <a:rPr lang="es-CO" dirty="0"/>
              <a:t>Los participantes de la conferencia (PC) hacen un inventario, donde se identifican los factores, tanto dentro como fuera de NA, que podrían incidir en nuestra capacidad de llevar el mensaje (CSM 2023) </a:t>
            </a:r>
          </a:p>
          <a:p>
            <a:endParaRPr lang="es-CO" dirty="0"/>
          </a:p>
          <a:p>
            <a:r>
              <a:rPr lang="es-CO" dirty="0"/>
              <a:t>• Los PC establecen las prioridades de esos factores por medio de una encuesta (después de la CSM 2023) </a:t>
            </a:r>
          </a:p>
          <a:p>
            <a:endParaRPr lang="es-CO" dirty="0"/>
          </a:p>
          <a:p>
            <a:r>
              <a:rPr lang="es-CO" dirty="0"/>
              <a:t>• Cada zona del mundo se reúne y discute los desafíos que plantean los factores y las posibles soluciones (febrero a mayo de 2024) </a:t>
            </a:r>
          </a:p>
          <a:p>
            <a:endParaRPr lang="es-CO" dirty="0"/>
          </a:p>
          <a:p>
            <a:r>
              <a:rPr lang="es-CO" dirty="0"/>
              <a:t>• La Junta Mundial redacta por un lado el borrador de objetivos basándose en los apuntes de todas esas discusiones, y por el otro el de los objetivos de la Estructura y operaciones de los Servicios Mundiales (junio de 2024)</a:t>
            </a:r>
          </a:p>
          <a:p>
            <a:endParaRPr lang="es-CO" dirty="0"/>
          </a:p>
          <a:p>
            <a:r>
              <a:rPr lang="es-CO" dirty="0"/>
              <a:t> • Los PC discuten los asuntos y objetivos (CSM Intermedia) </a:t>
            </a:r>
          </a:p>
          <a:p>
            <a:endParaRPr lang="es-CO" dirty="0"/>
          </a:p>
          <a:p>
            <a:r>
              <a:rPr lang="es-CO" dirty="0"/>
              <a:t>• La Junta Mundial revisa los objetivos basándose en las discusiones de los PC en la CSM Intermedia. La Junta Mundial redacta el proyecto de soluciones (julio de 2025) </a:t>
            </a:r>
          </a:p>
          <a:p>
            <a:endParaRPr lang="es-CO" dirty="0"/>
          </a:p>
          <a:p>
            <a:r>
              <a:rPr lang="es-CO" dirty="0"/>
              <a:t>• Los participantes de la conferencia discuten las soluciones (reunión web de PC de agosto)</a:t>
            </a:r>
          </a:p>
          <a:p>
            <a:endParaRPr lang="es-CO" dirty="0"/>
          </a:p>
          <a:p>
            <a:r>
              <a:rPr lang="es-CO" dirty="0"/>
              <a:t> • La Junta Mundial revisa las soluciones y redacta el borrador final del plan basándose en las discusiones de los PC (septiembre de 2025)</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13</a:t>
            </a:fld>
            <a:endParaRPr lang="en-US"/>
          </a:p>
        </p:txBody>
      </p:sp>
    </p:spTree>
    <p:extLst>
      <p:ext uri="{BB962C8B-B14F-4D97-AF65-F5344CB8AC3E}">
        <p14:creationId xmlns:p14="http://schemas.microsoft.com/office/powerpoint/2010/main" val="231080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Los detalles de cómo aplicar las soluciones se explican en los planes de proyecto y en las hojas de «encargo». En el material por Vía de aprobación de la Conferencia figuran los planes de proyecto derivados del Plan Estratégico de los SMNA.</a:t>
            </a:r>
          </a:p>
          <a:p>
            <a:endParaRPr lang="es-CO" b="0" dirty="0"/>
          </a:p>
          <a:p>
            <a:r>
              <a:rPr lang="es-CO" dirty="0"/>
              <a:t>Entre los planes del proyecto que figuran en el material por Vía de aprobación de la Conferencia hay planes «en blanco» de literatura de recupera ción, material de servicio y temas de debate. Desde 2016, los resultados de la Encuesta del IAC sirven de guía para que los participantes de la Conferencia seleccionen los enfoques de estos proyectos. </a:t>
            </a:r>
          </a:p>
          <a:p>
            <a:endParaRPr lang="es-CO" b="0" dirty="0"/>
          </a:p>
          <a:p>
            <a:r>
              <a:rPr lang="es-CO" dirty="0"/>
              <a:t>El proceso de planificación colaborativa es nuevo para la Conferencia, así que seguiremos perfeccionándolo. Cómo evaluarlo y mejorarlo es uno de los muchos temas que trataremos en la CSM 2026.</a:t>
            </a:r>
          </a:p>
          <a:p>
            <a:endParaRPr lang="es-CO" b="0" dirty="0"/>
          </a:p>
          <a:p>
            <a:r>
              <a:rPr lang="es-CO" dirty="0"/>
              <a:t>La mayoría de los proyectos de material de ser vicio o literatura de recuperación empiezan con algún tipo de encuesta a nivel de toda la Confraternidad para determinar qué desean los miembros que se incluya o se tenga en cuenta. </a:t>
            </a:r>
          </a:p>
          <a:p>
            <a:endParaRPr lang="es-CO" b="0" dirty="0"/>
          </a:p>
          <a:p>
            <a:r>
              <a:rPr lang="es-CO" dirty="0"/>
              <a:t>Hemos preferido utilizar grupos focales virtuales para realizar el trabajo, en lugar de grupos de trabajo fijos, sobre todo porque es más económico y flexible y permite una mayor diversidad</a:t>
            </a:r>
          </a:p>
          <a:p>
            <a:endParaRPr lang="es-CO" b="0" dirty="0"/>
          </a:p>
          <a:p>
            <a:r>
              <a:rPr lang="es-CO" dirty="0"/>
              <a:t>Si se aprueban estos proyectos, solicitaremos a los organismos zonales y regionales que participen en ellos organizando talleres, recopilando sus mejores prácticas y revisando los borradores. Para avanzar en la mayoría de las soluciones del plan dependemos de la colaboración de las zonas y las regiones.</a:t>
            </a:r>
            <a:endParaRPr lang="es-CO" b="0" dirty="0"/>
          </a:p>
          <a:p>
            <a:endParaRPr lang="es-CO" b="0" dirty="0"/>
          </a:p>
          <a:p>
            <a:r>
              <a:rPr lang="es-CO" dirty="0"/>
              <a:t>En realidad, esperamos que el Plan Estratégico de los SMNA inspire proyectos locales. Tal vez haya soluciones que se adapten a estos objetivos y que puedan tratarse a nivel local; quizás el plan inspire a más organismos de servicio local a emprender su propia planificación.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14</a:t>
            </a:fld>
            <a:endParaRPr lang="en-US"/>
          </a:p>
        </p:txBody>
      </p:sp>
    </p:spTree>
    <p:extLst>
      <p:ext uri="{BB962C8B-B14F-4D97-AF65-F5344CB8AC3E}">
        <p14:creationId xmlns:p14="http://schemas.microsoft.com/office/powerpoint/2010/main" val="651758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Durante todo este ciclo, hemos ilustrado el viaje de planificación como un recorrido por carretera que hemos hecho juntos, pero, en realidad, el proceso de planificación es cíclico. Teniendo en cuenta que la planificación es cíclica, debemos empezar a crear el próximo plan estratégico incluso mientras aprobamos este. En la Conferencia de Servicio Mundial 2026, solicitaremos a los delegados que empiecen ese trabajo, tal como pusimos en marcha el proceso de planificación en 2023 para llegar hoy hasta aquí. Tener menos mociones en el IAC significa más tiempo en la CSM 2026 para debatir. Algunos de esos debates girarán en torno a los factores en la Confraternidad y en el mundo que nos rodea que podrían afectar especialmente a NA en años venideros (2029–2032)</a:t>
            </a:r>
            <a:endParaRPr lang="en-US" dirty="0"/>
          </a:p>
          <a:p>
            <a:r>
              <a:rPr lang="es" dirty="0"/>
              <a:t>La pregunta que los participantes discutirán en la CSM podría ser algo así como:</a:t>
            </a:r>
          </a:p>
          <a:p>
            <a:endParaRPr lang="en-US" dirty="0"/>
          </a:p>
          <a:p>
            <a:r>
              <a:rPr lang="es-CO" dirty="0"/>
              <a:t>¿Qué asuntos, retos y necesidades debemos abordar con el fin de estar preparados para prestar servicio a las personas adictas que están hoy aquí y a las que estarán en el futuro?</a:t>
            </a:r>
          </a:p>
          <a:p>
            <a:endParaRPr lang="en-US" dirty="0"/>
          </a:p>
          <a:p>
            <a:r>
              <a:rPr lang="es-CO" dirty="0"/>
              <a:t>Si esa pregunta te despierta ideas, compártelas con tu delegado o en el taller del IAC de tu zona o región.</a:t>
            </a:r>
          </a:p>
          <a:p>
            <a:endParaRPr lang="en-US" dirty="0"/>
          </a:p>
          <a:p>
            <a:r>
              <a:rPr lang="es" b="1" dirty="0"/>
              <a:t>[Facilitador: Si hay tiempo, puede que quieras hacer una pausa para debatir aquí.]</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15</a:t>
            </a:fld>
            <a:endParaRPr lang="en-US"/>
          </a:p>
        </p:txBody>
      </p:sp>
    </p:spTree>
    <p:extLst>
      <p:ext uri="{BB962C8B-B14F-4D97-AF65-F5344CB8AC3E}">
        <p14:creationId xmlns:p14="http://schemas.microsoft.com/office/powerpoint/2010/main" val="684346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El Plan Estratégico de los SMNA es extenso y con muchos detalles, pero pedimos que se adopte en su totalidad, no punto por punto. Los delegados han trabajado juntos durante años (literalmente) para asegurarse de que el plan perfila el trabajo más necesario que deben emprender los Servicios Mundiales durante el próximo trienio.</a:t>
            </a:r>
          </a:p>
          <a:p>
            <a:r>
              <a:rPr lang="es" dirty="0"/>
              <a:t>El plan refleja plenamente nuestras necesidades y prioridades colectivas,  </a:t>
            </a:r>
            <a:r>
              <a:rPr lang="es-CO" dirty="0"/>
              <a:t>cada parte del plan ha sido debatida por los participantes de la conferencia: los delegados (titulares y suplentes) y la Junta. Hemos mantenido muchas, muchas conversaciones para crear este plan. Ha sido sin lugar a dudas un proceso basado en el consenso. </a:t>
            </a:r>
            <a:br>
              <a:rPr lang="es-CO" dirty="0"/>
            </a:br>
            <a:endParaRPr lang="en-US" dirty="0"/>
          </a:p>
          <a:p>
            <a:r>
              <a:rPr lang="es-CO" dirty="0"/>
              <a:t>En la moción usamos la palabra «adoptar» en lugar de «aprobar» porque, aunque la mayoría de los miembros ve este plan por primera vez, se ha preparado colectivamente durante años. Pedimos a la Confraternidad que se haga cargo de algo que sus propios delegados han creado conjuntamente y en su nombre por nuestro bienestar común. </a:t>
            </a:r>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16</a:t>
            </a:fld>
            <a:endParaRPr lang="en-US"/>
          </a:p>
        </p:txBody>
      </p:sp>
    </p:spTree>
    <p:extLst>
      <p:ext uri="{BB962C8B-B14F-4D97-AF65-F5344CB8AC3E}">
        <p14:creationId xmlns:p14="http://schemas.microsoft.com/office/powerpoint/2010/main" val="216964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8000"/>
              </a:lnSpc>
            </a:pPr>
            <a:r>
              <a:rPr kumimoji="0" lang="es" sz="1400" b="0" u="none" strike="noStrike" kern="1200" cap="none" spc="0" normalizeH="0" baseline="0" noProof="0" dirty="0">
                <a:ln>
                  <a:noFill/>
                </a:ln>
                <a:solidFill>
                  <a:srgbClr val="DB212E"/>
                </a:solidFill>
                <a:effectLst/>
                <a:uLnTx/>
                <a:uFillTx/>
                <a:latin typeface="+mn-lt"/>
                <a:ea typeface="Cambria" charset="0"/>
                <a:cs typeface="Cambria" charset="0"/>
                <a:sym typeface="BotonBQ-Bold"/>
              </a:rPr>
              <a:t>Moción </a:t>
            </a:r>
            <a:r>
              <a:rPr lang="es" sz="1400" b="0" dirty="0">
                <a:solidFill>
                  <a:srgbClr val="DB212E"/>
                </a:solidFill>
                <a:latin typeface="+mn-lt"/>
                <a:ea typeface="Cambria" charset="0"/>
                <a:cs typeface="Cambria" charset="0"/>
                <a:sym typeface="BotonBQ-Bold"/>
              </a:rPr>
              <a:t>2 </a:t>
            </a:r>
            <a:r>
              <a:rPr kumimoji="0" lang="es" sz="1400" b="0" u="none" strike="noStrike" kern="1200" cap="none" spc="0" normalizeH="0" baseline="0" noProof="0" dirty="0">
                <a:ln>
                  <a:noFill/>
                </a:ln>
                <a:solidFill>
                  <a:srgbClr val="DB212E"/>
                </a:solidFill>
                <a:effectLst/>
                <a:uLnTx/>
                <a:uFillTx/>
                <a:latin typeface="+mn-lt"/>
                <a:ea typeface="Cambria" charset="0"/>
                <a:cs typeface="Cambria" charset="0"/>
                <a:sym typeface="BotonBQ-Bold"/>
              </a:rPr>
              <a:t>:</a:t>
            </a:r>
            <a:r>
              <a:rPr lang="es" sz="1400" b="0" dirty="0">
                <a:solidFill>
                  <a:srgbClr val="DB212E"/>
                </a:solidFill>
                <a:latin typeface="+mn-lt"/>
                <a:ea typeface="Cambria" charset="0"/>
                <a:cs typeface="Cambria" charset="0"/>
                <a:sym typeface="BotonBQ-Bold"/>
              </a:rPr>
              <a:t>  </a:t>
            </a:r>
            <a:r>
              <a:rPr lang="es-CO" sz="1400" b="0" dirty="0">
                <a:solidFill>
                  <a:srgbClr val="572528"/>
                </a:solidFill>
                <a:latin typeface="+mn-lt"/>
              </a:rPr>
              <a:t>Adoptar el Plan Estratégico de los Servicios Mundiales de NA 2026-2029, creado de forma colaborativa, que figura en el Anexo B.</a:t>
            </a:r>
            <a:endParaRPr lang="es" sz="1400" b="0" dirty="0">
              <a:solidFill>
                <a:srgbClr val="572528"/>
              </a:solidFill>
              <a:latin typeface="+mn-lt"/>
            </a:endParaRPr>
          </a:p>
          <a:p>
            <a:r>
              <a:rPr lang="es-CO" sz="1400" b="0" dirty="0">
                <a:solidFill>
                  <a:srgbClr val="DB212E"/>
                </a:solidFill>
                <a:latin typeface="+mn-lt"/>
              </a:rPr>
              <a:t>Presentada por: </a:t>
            </a:r>
            <a:r>
              <a:rPr lang="es-CO" sz="1400" b="0" dirty="0">
                <a:solidFill>
                  <a:srgbClr val="572528">
                    <a:alpha val="90000"/>
                  </a:srgbClr>
                </a:solidFill>
                <a:latin typeface="+mn-lt"/>
              </a:rPr>
              <a:t>Junta Mundial</a:t>
            </a:r>
          </a:p>
          <a:p>
            <a:r>
              <a:rPr lang="es-CO" sz="1400" b="0" dirty="0">
                <a:solidFill>
                  <a:srgbClr val="DB212E"/>
                </a:solidFill>
                <a:latin typeface="+mn-lt"/>
              </a:rPr>
              <a:t> Propósito: </a:t>
            </a:r>
            <a:r>
              <a:rPr lang="es-CO" sz="1400" b="0" dirty="0">
                <a:solidFill>
                  <a:srgbClr val="572528">
                    <a:alpha val="90000"/>
                  </a:srgbClr>
                </a:solidFill>
                <a:latin typeface="+mn-lt"/>
              </a:rPr>
              <a:t>Aprobar los resultados del proceso de planificación colaborativa que empezó en la CSM 2023 y continuó con la intervención de los participantes de la conferencia durante todo este ciclo. </a:t>
            </a:r>
          </a:p>
          <a:p>
            <a:r>
              <a:rPr lang="es-CO" sz="1400" b="0" dirty="0">
                <a:solidFill>
                  <a:srgbClr val="DB212E"/>
                </a:solidFill>
                <a:latin typeface="+mn-lt"/>
              </a:rPr>
              <a:t>Políticas afectadas: </a:t>
            </a:r>
            <a:r>
              <a:rPr lang="es-CO" sz="1400" b="0" dirty="0">
                <a:solidFill>
                  <a:srgbClr val="572528">
                    <a:alpha val="90000"/>
                  </a:srgbClr>
                </a:solidFill>
                <a:latin typeface="+mn-lt"/>
              </a:rPr>
              <a:t>Ninguna.</a:t>
            </a:r>
          </a:p>
          <a:p>
            <a:r>
              <a:rPr lang="es-CO" sz="1400" b="0" dirty="0">
                <a:solidFill>
                  <a:srgbClr val="DB212E"/>
                </a:solidFill>
                <a:latin typeface="+mn-lt"/>
              </a:rPr>
              <a:t> Impacto financiero: Sin </a:t>
            </a:r>
            <a:r>
              <a:rPr lang="es-CO" sz="1400" b="0" dirty="0">
                <a:solidFill>
                  <a:srgbClr val="572528">
                    <a:alpha val="90000"/>
                  </a:srgbClr>
                </a:solidFill>
                <a:latin typeface="+mn-lt"/>
              </a:rPr>
              <a:t>impacto financiero directo. Cualquier gasto futuro se especificará en los planes o presupuestos del proyecto.</a:t>
            </a:r>
          </a:p>
          <a:p>
            <a:r>
              <a:rPr lang="es-CO" sz="1400" b="0" dirty="0">
                <a:solidFill>
                  <a:srgbClr val="DB212E"/>
                </a:solidFill>
                <a:latin typeface="+mn-lt"/>
              </a:rPr>
              <a:t> Políticas afectadas: </a:t>
            </a:r>
            <a:r>
              <a:rPr lang="es-CO" sz="1400" b="0" dirty="0">
                <a:solidFill>
                  <a:srgbClr val="572528">
                    <a:alpha val="90000"/>
                  </a:srgbClr>
                </a:solidFill>
                <a:latin typeface="+mn-lt"/>
              </a:rPr>
              <a:t>Ninguna</a:t>
            </a:r>
            <a:endParaRPr lang="en-US" sz="1400" b="0" dirty="0">
              <a:latin typeface="+mn-lt"/>
            </a:endParaRPr>
          </a:p>
          <a:p>
            <a:r>
              <a:rPr lang="es" sz="1400" b="0" dirty="0">
                <a:latin typeface="+mn-lt"/>
              </a:rPr>
              <a:t>pausa para la discusión</a:t>
            </a:r>
          </a:p>
          <a:p>
            <a:endParaRPr lang="en-US" sz="1400" dirty="0">
              <a:latin typeface="+mn-lt"/>
            </a:endParaRPr>
          </a:p>
          <a:p>
            <a:endParaRPr lang="en-US" sz="1400"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17</a:t>
            </a:fld>
            <a:endParaRPr lang="en-US"/>
          </a:p>
        </p:txBody>
      </p:sp>
    </p:spTree>
    <p:extLst>
      <p:ext uri="{BB962C8B-B14F-4D97-AF65-F5344CB8AC3E}">
        <p14:creationId xmlns:p14="http://schemas.microsoft.com/office/powerpoint/2010/main" val="1573801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Durante más de cinco décadas, la Convención Mundial ha sido una celebración de unidad y recuperación para la Comunidad. </a:t>
            </a:r>
            <a:r>
              <a:rPr lang="es-CO" dirty="0"/>
              <a:t>Entre 1971 y 1996, la Convención Mundial se celebraba de forma anual. A mediados de los noventa, la CSM aprobó dos mociones presentadas por la entonces Corporación de la Convención Mundial para crear un nuevo plan de rotación «zonal» y transformar la convención en un evento bienal. El objetivo ideal de ese plan de rotación era aumentar la participación mundial gracias a trasladar la sede de una de cada dos convenciones fuera de Norteamérica</a:t>
            </a:r>
            <a:r>
              <a:rPr lang="es" dirty="0"/>
              <a:t>. </a:t>
            </a:r>
            <a:r>
              <a:rPr lang="es-CO" dirty="0"/>
              <a:t>El plan de rotación se alteró entonces ligeramente para pasar de nueve a seis zonas y añadir dos sedes extras en Norteamérica durante el período 1998-2009. </a:t>
            </a:r>
          </a:p>
          <a:p>
            <a:endParaRPr lang="en-US" dirty="0"/>
          </a:p>
          <a:p>
            <a:r>
              <a:rPr lang="es-CO" dirty="0"/>
              <a:t>La Junta Mundial, frente a las permanentes dificultades relacionadas con la cantidad de asistentes, la planificación eficiente y los resultados financieros, propuso un nuevo plan de rotación que se aprobó en la CSM 2012. Según este plan, se alternaría entre sedes dentro y fuera de Estados Unidos y la convención tendría lugar cada tres años a partir de 2015.</a:t>
            </a:r>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18</a:t>
            </a:fld>
            <a:endParaRPr lang="en-US"/>
          </a:p>
        </p:txBody>
      </p:sp>
    </p:spTree>
    <p:extLst>
      <p:ext uri="{BB962C8B-B14F-4D97-AF65-F5344CB8AC3E}">
        <p14:creationId xmlns:p14="http://schemas.microsoft.com/office/powerpoint/2010/main" val="2213571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Con excepción de la 32ª CMNA de San Antonio (Texas), la tendencia de las convenciones celebradas en Norteamérica fue positiva. La asistencia tanto a la 34ª como la 35ª CMNA fue buena y ambas dieron beneficios modestos. La magia que se vivió en la 37ª CMNA (Orlando), en 2018, fue extraordinaria. Esa convención recibió a más de 21.000 asistentes y se obtuvieron unos ingresos sustanciales de más de un millón de dólares, cosa que se debió sobre todo al contrato beneficioso con el espacio de reunión y al número de asistentes. </a:t>
            </a:r>
            <a:endParaRPr lang="en-US" dirty="0"/>
          </a:p>
          <a:p>
            <a:r>
              <a:rPr lang="es-CO" dirty="0"/>
              <a:t>Antes de la pandemia de 2020, los Servicios Mundiales de NA habían planeado que la 38ª CMNA se celebrara en Melbourne, Australia. Tras el confinamiento mundial, la preocupación que suscitaban los viajes y la salud a causa de la pandemia de COVID, sumada a la limitación de recursos financieros y humanos de los Servicios Mundiales de NA, nos llevaron a cancelar la convención en Australia, medida que nos pareció la más responsable.</a:t>
            </a:r>
          </a:p>
          <a:p>
            <a:endParaRPr lang="es-CO" dirty="0"/>
          </a:p>
          <a:p>
            <a:r>
              <a:rPr lang="es-CO" dirty="0"/>
              <a:t>En respuesta a unas circunstancias inestables, aprobó la moción presentada por la Junta Mundial de suspender la política de rotación de la CMNA después de 2024, para tener tiempo de investigar y determinar lo que es posible y práctico en adelante para la Convención Mundial.</a:t>
            </a:r>
            <a:endParaRPr lang="en-US" dirty="0"/>
          </a:p>
          <a:p>
            <a:r>
              <a:rPr lang="es" dirty="0"/>
              <a:t>Para obtener más información sobre la historia de CMNA, visite na.org/wcna.</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261532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s" sz="1400" dirty="0"/>
              <a:t>Esta presentación en PowerPoint cubre las cinco mociones que se presentan en el IAC: 3 mociones de la Junta Mundial y 2 mociones regionales.</a:t>
            </a:r>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a:p>
        </p:txBody>
      </p:sp>
    </p:spTree>
    <p:extLst>
      <p:ext uri="{BB962C8B-B14F-4D97-AF65-F5344CB8AC3E}">
        <p14:creationId xmlns:p14="http://schemas.microsoft.com/office/powerpoint/2010/main" val="31968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La 38.ª CMNA se celebró en 2024 en Washington, D. C.</a:t>
            </a:r>
            <a:r>
              <a:rPr lang="es-CO" dirty="0"/>
              <a:t> Una de las cosas más importantes que aprendimos de la 38ª CMNA de Washington es lo mucho que ha cambiado el panorama y lo incierto que puede ser el número de asistentes a una Convención. Basándonos en las tendencias de las dos últimas convenciones en Norteamérica, en el hecho de que hacía seis años que no se celebraba una CMNA y </a:t>
            </a:r>
          </a:p>
          <a:p>
            <a:r>
              <a:rPr lang="es-CO" dirty="0"/>
              <a:t>que la ciudad de Washington está cerca de muchas de las regiones más densamente pobladas de NA, era razonable pensar que la asistencia podía ser </a:t>
            </a:r>
          </a:p>
          <a:p>
            <a:r>
              <a:rPr lang="es-CO" dirty="0"/>
              <a:t>incluso más numerosa que en Orlando y lógico planificar en consecuencia. En la mayoría de los casos, los resultados del pasado pueden determinar los del futuro, pero en este caso no ha sido así, como sabemos ahora.</a:t>
            </a:r>
            <a:endParaRPr lang="en-US" dirty="0"/>
          </a:p>
          <a:p>
            <a:r>
              <a:rPr lang="es-CO" dirty="0"/>
              <a:t>Además de las dificultades económicas actuales, es posible que otros factores, como la preocupa ción por cuestiones de salud y seguridad que aún persiste, especialmente entre nuestros miembros de más edad, hayan contribuido al número de asistentes registrado en Washington. La 38ª CMNA se planeó para una asistencia prevista de 24.000 miembros, pero solo se inscribieron poco más de 18.000.</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20</a:t>
            </a:fld>
            <a:endParaRPr lang="en-US"/>
          </a:p>
        </p:txBody>
      </p:sp>
    </p:spTree>
    <p:extLst>
      <p:ext uri="{BB962C8B-B14F-4D97-AF65-F5344CB8AC3E}">
        <p14:creationId xmlns:p14="http://schemas.microsoft.com/office/powerpoint/2010/main" val="3544298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Como informamos en el </a:t>
            </a:r>
            <a:r>
              <a:rPr lang="es-CO" dirty="0" err="1"/>
              <a:t>Annual</a:t>
            </a:r>
            <a:r>
              <a:rPr lang="es-CO" dirty="0"/>
              <a:t> </a:t>
            </a:r>
            <a:r>
              <a:rPr lang="es-CO" dirty="0" err="1"/>
              <a:t>Report</a:t>
            </a:r>
            <a:r>
              <a:rPr lang="es-CO" dirty="0"/>
              <a:t> [Informe anual] 2024, el balance final de la 38ª CMNA refleja gastos superiores a los ingresos por valor de 956.129 dólares. Afortunadamente, los esfuerzos de los Servicios Mundiales por aumentar las reservas nos ayudaron a estar preparados para un resultado desfavorable. </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1712827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La moción de suspender la política actual de rotación de la CMNA, aprobada en la CSM 2023, permitió que los Servicios Mundiales tuvieran tiempo para investigar y evaluar qué sería lo más práctico para avanzar. Tardamos casi todo el último año y medio en reunir la información necesaria para las discusiones y para llegar a un consenso sobre qué cambios de política eran los más adecuados. </a:t>
            </a:r>
            <a:endParaRPr lang="en-US" dirty="0"/>
          </a:p>
          <a:p>
            <a:r>
              <a:rPr lang="es" dirty="0"/>
              <a:t>Se realizó </a:t>
            </a:r>
            <a:r>
              <a:rPr lang="es-CO" dirty="0"/>
              <a:t>una encuesta para ver si había motivos en común por los cuales los miembros de NA asistían (o no) a una CMNA. Como era de esperar, la mayoría de los 3.616 encuestados indicó que los gastos de viaje y otros factores financieros, así como el lugar de la sede, era lo que más influía en la decisión de asistir o no. Casi la mitad de las respuestas recibidas (48%) procedían de miembros que nunca habían estado en una CMNA. En el Informe de la Conferencia, que saldrá antes de la CSM 2026, daremos más información sobre esta encuesta.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22</a:t>
            </a:fld>
            <a:endParaRPr lang="en-US"/>
          </a:p>
        </p:txBody>
      </p:sp>
    </p:spTree>
    <p:extLst>
      <p:ext uri="{BB962C8B-B14F-4D97-AF65-F5344CB8AC3E}">
        <p14:creationId xmlns:p14="http://schemas.microsoft.com/office/powerpoint/2010/main" val="3199471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Muchos factores llevaron a la Junta Mundial a tomar la decisión de ofrecer la Moción 3: gastos generales, tendencias del mercado, costos y complejidades de los viajes internacionales, clima político y económico global, etc.</a:t>
            </a:r>
          </a:p>
          <a:p>
            <a:endParaRPr lang="en-US" dirty="0"/>
          </a:p>
          <a:p>
            <a:r>
              <a:rPr lang="es-CO" dirty="0"/>
              <a:t>Las pautas propuestas delegan más responsabilidad en la Junta Mundial a la hora de tomar decisiones sobre la rotación y la ubicación de la sede, sencillamente porque hay muchas incógnitas, tanto dentro como fuera de NA. En general, el sector de las conferencias está cambiando, el comportamiento de nuestros miembros también, y no hay manera de predecir qué panorama habrá de aquí a unos años.</a:t>
            </a:r>
            <a:endParaRPr lang="en-US" dirty="0"/>
          </a:p>
          <a:p>
            <a:r>
              <a:rPr lang="es" dirty="0"/>
              <a:t>Lea el ensayo en el IAC para obtener más información.</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23</a:t>
            </a:fld>
            <a:endParaRPr lang="en-US"/>
          </a:p>
        </p:txBody>
      </p:sp>
    </p:spTree>
    <p:extLst>
      <p:ext uri="{BB962C8B-B14F-4D97-AF65-F5344CB8AC3E}">
        <p14:creationId xmlns:p14="http://schemas.microsoft.com/office/powerpoint/2010/main" val="3685269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latin typeface="Calibri" panose="020F0502020204030204" pitchFamily="34" charset="0"/>
                <a:cs typeface="Calibri" panose="020F0502020204030204" pitchFamily="34" charset="0"/>
              </a:rPr>
              <a:t>Moción 3: </a:t>
            </a:r>
            <a:r>
              <a:rPr lang="es-CO" sz="1400" b="0" dirty="0">
                <a:solidFill>
                  <a:srgbClr val="572528"/>
                </a:solidFill>
                <a:latin typeface="Calibri" panose="020F0502020204030204" pitchFamily="34" charset="0"/>
                <a:cs typeface="Calibri" panose="020F0502020204030204" pitchFamily="34" charset="0"/>
              </a:rPr>
              <a:t>Celebrar la Convención Mundial de Narcóticos Anónimos (CMNA) cada 5 años a partir de 2028. La Junta Mundial determinará dónde tendrá lugar en función de consideraciones fiscales y geográficas que permitan, como mínimo, un evento sin fines recaudatorios, pero sin pérdidas. (Los cambios específicos de las pautas de la CMNA figuran en el Anexo C.)</a:t>
            </a:r>
            <a:endParaRPr lang="es" b="0" dirty="0">
              <a:latin typeface="Calibri" panose="020F0502020204030204" pitchFamily="34" charset="0"/>
              <a:cs typeface="Calibri" panose="020F0502020204030204" pitchFamily="34" charset="0"/>
            </a:endParaRPr>
          </a:p>
          <a:p>
            <a:r>
              <a:rPr lang="es" dirty="0">
                <a:latin typeface="Calibri" panose="020F0502020204030204" pitchFamily="34" charset="0"/>
                <a:cs typeface="Calibri" panose="020F0502020204030204" pitchFamily="34" charset="0"/>
              </a:rPr>
              <a:t>Presentada: Junta Mundial</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24</a:t>
            </a:fld>
            <a:endParaRPr lang="en-US"/>
          </a:p>
        </p:txBody>
      </p:sp>
    </p:spTree>
    <p:extLst>
      <p:ext uri="{BB962C8B-B14F-4D97-AF65-F5344CB8AC3E}">
        <p14:creationId xmlns:p14="http://schemas.microsoft.com/office/powerpoint/2010/main" val="2790732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400" b="0" dirty="0">
                <a:solidFill>
                  <a:srgbClr val="DB212E"/>
                </a:solidFill>
                <a:latin typeface="+mn-lt"/>
              </a:rPr>
              <a:t>Propósito: </a:t>
            </a:r>
            <a:r>
              <a:rPr lang="es-CO" sz="1400" b="0" dirty="0">
                <a:solidFill>
                  <a:srgbClr val="572528">
                    <a:alpha val="90000"/>
                  </a:srgbClr>
                </a:solidFill>
                <a:latin typeface="+mn-lt"/>
              </a:rPr>
              <a:t>Disponer de pautas para la Convención Mundial (CMNA) que reflejen la transformación constante de los grandes ventos a nivel mundial y respalden el uso prudente de los recursos de la Confraternidad</a:t>
            </a:r>
          </a:p>
          <a:p>
            <a:r>
              <a:rPr lang="es-CO" sz="1400" b="0" dirty="0">
                <a:solidFill>
                  <a:srgbClr val="DB212E"/>
                </a:solidFill>
                <a:latin typeface="+mn-lt"/>
              </a:rPr>
              <a:t>Políticas afectadas</a:t>
            </a:r>
            <a:r>
              <a:rPr lang="es-CO" sz="1400" b="0" dirty="0">
                <a:solidFill>
                  <a:srgbClr val="572528">
                    <a:alpha val="90000"/>
                  </a:srgbClr>
                </a:solidFill>
                <a:latin typeface="+mn-lt"/>
              </a:rPr>
              <a:t>: La política propuesta en el Anexo C sustituirá a las actuales pautas de la CMNA que figuran en la GSMNA (páginas 48–49, ed. en español). </a:t>
            </a:r>
            <a:endParaRPr lang="en-US" b="0" dirty="0">
              <a:latin typeface="+mn-lt"/>
            </a:endParaRPr>
          </a:p>
          <a:p>
            <a:r>
              <a:rPr lang="es" b="1" dirty="0">
                <a:latin typeface="+mn-lt"/>
              </a:rPr>
              <a:t>pausa para la discusión</a:t>
            </a:r>
          </a:p>
          <a:p>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25</a:t>
            </a:fld>
            <a:endParaRPr lang="en-US"/>
          </a:p>
        </p:txBody>
      </p:sp>
    </p:spTree>
    <p:extLst>
      <p:ext uri="{BB962C8B-B14F-4D97-AF65-F5344CB8AC3E}">
        <p14:creationId xmlns:p14="http://schemas.microsoft.com/office/powerpoint/2010/main" val="1480186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Mociones regionales</a:t>
            </a:r>
          </a:p>
          <a:p>
            <a:r>
              <a:rPr lang="es-CO" dirty="0"/>
              <a:t>No es lo habitual t</a:t>
            </a:r>
            <a:r>
              <a:rPr lang="es" dirty="0"/>
              <a:t>ener </a:t>
            </a:r>
            <a:r>
              <a:rPr lang="es-CO" dirty="0"/>
              <a:t>solo dos (2) mociones regionales en el IAC, quizás sea una señal de que estamos evolucionando hacia una Conferencia más colaborativa y basada en el debate</a:t>
            </a:r>
            <a:r>
              <a:rPr lang="es" dirty="0"/>
              <a:t>. Tener menos mociones para debate y decisión </a:t>
            </a:r>
            <a:r>
              <a:rPr lang="es-CO" dirty="0"/>
              <a:t>permitirá que los participantes de la CSM dispongan de más tiempo para conversar sobre cuestiones que afectan a NA en su conjunto, lo que a su vez nos dará más tiempo para pulir y determinar los próximos pasos en los esfuerzos de planificación colaborativa</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26</a:t>
            </a:fld>
            <a:endParaRPr lang="en-US"/>
          </a:p>
        </p:txBody>
      </p:sp>
    </p:spTree>
    <p:extLst>
      <p:ext uri="{BB962C8B-B14F-4D97-AF65-F5344CB8AC3E}">
        <p14:creationId xmlns:p14="http://schemas.microsoft.com/office/powerpoint/2010/main" val="1976055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El plazo para remitir un proyecto de moción para incluir en el IAC venció el 1 de julio de 2025; y el proyecto en su forma final, el 3 de agosto de 2025. A fecha 1 de julio, se habían presentado nueve (9) proyectos de moción. En el transcurso de ese mes, la Junta trabajó con los autores de las mociones para ayudarlos a tenerlas «listas para el IAC». La Guía de los Servicios Mundiales (na.org/</a:t>
            </a:r>
            <a:r>
              <a:rPr lang="es-CO" dirty="0" err="1"/>
              <a:t>gwsna-sp</a:t>
            </a:r>
            <a:r>
              <a:rPr lang="es-CO" dirty="0"/>
              <a:t>) explica qué es una moción «lista para el IAC» en las páginas 19-20.</a:t>
            </a:r>
          </a:p>
          <a:p>
            <a:endParaRPr lang="en-US" dirty="0"/>
          </a:p>
          <a:p>
            <a:r>
              <a:rPr lang="es-CO" dirty="0"/>
              <a:t>La Junta Mundial suele conversar con los autores de las mociones para lograr alguna solución que no exija la adopción de medidas por parte de la Conferencia </a:t>
            </a:r>
            <a:r>
              <a:rPr lang="es" dirty="0"/>
              <a:t>Se alcanzaron varios acuerdos de este tipo, descritos en la página 44 del IAC. </a:t>
            </a:r>
            <a:r>
              <a:rPr lang="es-CO" dirty="0"/>
              <a:t>Todos estos acuerdos son muy buenos ejemplos de formas de colaborar con la Junta Mundial. A menudo se pueden tratar ideas e inquietudes sin necesidad de una moción en el IAC. La Junta Mundial siempre anima a los miembros interesados a que se pongan en contacto con ella por email para entablar una conversación: wb@na.org, </a:t>
            </a:r>
            <a:endParaRPr lang="en-US" dirty="0"/>
          </a:p>
          <a:p>
            <a:r>
              <a:rPr lang="es" dirty="0"/>
              <a:t>En otros dos casos, las ideas contenidas en los borradores de las mociones ya estaban cubiertas por los elementos contenidos en la Encuesta del IAC. La CSM provisional había aprobado una moción para incluir todas las ideas para literatura de recuperación nueva y revisada y material de servicio en la Encuesta CAR en lugar de como mociones CAR para la conferencia de 2026 como un experimento, de modo que las ideas pudieran considerarse y priorizarse una al lado de la otra.</a:t>
            </a:r>
          </a:p>
          <a:p>
            <a:endParaRPr lang="en-US" dirty="0"/>
          </a:p>
          <a:p>
            <a:r>
              <a:rPr lang="es" dirty="0"/>
              <a:t>El resultado final son las dos mociones regionales que hay actualmente en esta IAC.</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27</a:t>
            </a:fld>
            <a:endParaRPr lang="en-US"/>
          </a:p>
        </p:txBody>
      </p:sp>
    </p:spTree>
    <p:extLst>
      <p:ext uri="{BB962C8B-B14F-4D97-AF65-F5344CB8AC3E}">
        <p14:creationId xmlns:p14="http://schemas.microsoft.com/office/powerpoint/2010/main" val="1531634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latin typeface="+mn-lt"/>
              </a:rPr>
              <a:t>Moción 4: </a:t>
            </a:r>
            <a:r>
              <a:rPr lang="es-CO" dirty="0">
                <a:latin typeface="+mn-lt"/>
              </a:rPr>
              <a:t>Encargar a la Junta Mundial que prepare un plan de proyecto para ponerlo a consideración de la CSM 2029 con el fin de investigar y explorar las ventajas y las dificultades de proporcionar a los presos libros completos de recuperación en tabletas digitales, además de los folletos y la versión grabada del Texto Básico, quinta edición, que ya están disponibles en las tabletas electrónicas de los reclusos.</a:t>
            </a:r>
            <a:br>
              <a:rPr lang="es-CO" dirty="0">
                <a:latin typeface="+mn-lt"/>
              </a:rPr>
            </a:br>
            <a:r>
              <a:rPr lang="es-CO" sz="1400" b="0" dirty="0">
                <a:solidFill>
                  <a:srgbClr val="DB212E"/>
                </a:solidFill>
                <a:latin typeface="+mn-lt"/>
              </a:rPr>
              <a:t>Presentada por:</a:t>
            </a:r>
            <a:r>
              <a:rPr lang="es" sz="1400" b="0" dirty="0">
                <a:solidFill>
                  <a:srgbClr val="DB212E"/>
                </a:solidFill>
                <a:latin typeface="+mn-lt"/>
              </a:rPr>
              <a:t> </a:t>
            </a:r>
            <a:r>
              <a:rPr lang="es" sz="1400" b="0" dirty="0">
                <a:solidFill>
                  <a:srgbClr val="572528"/>
                </a:solidFill>
                <a:latin typeface="+mn-lt"/>
              </a:rPr>
              <a:t>Región de Arizona</a:t>
            </a:r>
          </a:p>
          <a:p>
            <a:r>
              <a:rPr lang="es-CO" dirty="0">
                <a:latin typeface="+mn-lt"/>
              </a:rPr>
              <a:t>Copresentadores: </a:t>
            </a:r>
            <a:r>
              <a:rPr lang="es" dirty="0">
                <a:latin typeface="+mn-lt"/>
              </a:rPr>
              <a:t>Florida, Ohio, Norte de California, Sur de California, Suecia, Reino Unido, Utah</a:t>
            </a:r>
          </a:p>
          <a:p>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28</a:t>
            </a:fld>
            <a:endParaRPr lang="en-US"/>
          </a:p>
        </p:txBody>
      </p:sp>
    </p:spTree>
    <p:extLst>
      <p:ext uri="{BB962C8B-B14F-4D97-AF65-F5344CB8AC3E}">
        <p14:creationId xmlns:p14="http://schemas.microsoft.com/office/powerpoint/2010/main" val="1621087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Propósito: Dar a la Conferencia y a la Confraternidad la capacidad de debatir de manera significativa las ventajas y las dificultades de poner a disposición de los presos libros de recuperación completos en las tabletas electrónicas.</a:t>
            </a:r>
          </a:p>
          <a:p>
            <a:endParaRPr lang="es-CO" dirty="0"/>
          </a:p>
          <a:p>
            <a:r>
              <a:rPr lang="es" dirty="0"/>
              <a:t>Impacto financiero: La creación de un plan de proyecto tiene un costo mínimo. El costo para los NAWS recaería en el propio proyecto si el CSM adoptara y priorizara el plan.</a:t>
            </a:r>
          </a:p>
          <a:p>
            <a:endParaRPr lang="es" dirty="0"/>
          </a:p>
          <a:p>
            <a:r>
              <a:rPr lang="es" dirty="0"/>
              <a:t>Políticas afectadas: Ninguna</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29</a:t>
            </a:fld>
            <a:endParaRPr lang="en-US"/>
          </a:p>
        </p:txBody>
      </p:sp>
    </p:spTree>
    <p:extLst>
      <p:ext uri="{BB962C8B-B14F-4D97-AF65-F5344CB8AC3E}">
        <p14:creationId xmlns:p14="http://schemas.microsoft.com/office/powerpoint/2010/main" val="2234378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E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Tenga en cuenta que estas presentaciones solo cubren los puntos principales del </a:t>
            </a:r>
            <a:r>
              <a:rPr lang="es-ES" sz="1800" i="1" dirty="0">
                <a:effectLst/>
                <a:latin typeface="Franklin Gothic Book" panose="020B0503020102020204" pitchFamily="34" charset="0"/>
                <a:ea typeface="Times New Roman" panose="02020603050405020304" pitchFamily="18" charset="0"/>
              </a:rPr>
              <a:t>IAC </a:t>
            </a:r>
            <a:r>
              <a:rPr lang="es-E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Animamos a todos los miembros a leer el </a:t>
            </a:r>
            <a:r>
              <a:rPr lang="es-E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IAC </a:t>
            </a:r>
            <a:r>
              <a:rPr lang="es-E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Visite </a:t>
            </a:r>
            <a:r>
              <a:rPr lang="es-ES" sz="1800" u="sng" kern="1200" dirty="0">
                <a:solidFill>
                  <a:srgbClr val="0000FF"/>
                </a:solidFill>
                <a:effectLst/>
                <a:latin typeface="Franklin Gothic Book" panose="020B0503020102020204" pitchFamily="34" charset="0"/>
                <a:ea typeface="Times New Roman" panose="02020603050405020304" pitchFamily="18" charset="0"/>
                <a:cs typeface="Arial" panose="020B0604020202020204" pitchFamily="34" charset="0"/>
                <a:hlinkClick r:id="rId3"/>
              </a:rPr>
              <a:t>na.org/</a:t>
            </a:r>
            <a:r>
              <a:rPr lang="es-ES" sz="1800" u="sng" kern="1200" dirty="0" err="1">
                <a:solidFill>
                  <a:srgbClr val="0000FF"/>
                </a:solidFill>
                <a:effectLst/>
                <a:latin typeface="Franklin Gothic Book" panose="020B0503020102020204" pitchFamily="34" charset="0"/>
                <a:ea typeface="Times New Roman" panose="02020603050405020304" pitchFamily="18" charset="0"/>
                <a:cs typeface="Arial" panose="020B0604020202020204" pitchFamily="34" charset="0"/>
                <a:hlinkClick r:id="rId3"/>
              </a:rPr>
              <a:t>conference</a:t>
            </a:r>
            <a:r>
              <a:rPr lang="es-ES" sz="1800" u="sng" kern="1200" dirty="0">
                <a:solidFill>
                  <a:srgbClr val="0000FF"/>
                </a:solidFill>
                <a:effectLst/>
                <a:latin typeface="Franklin Gothic Book" panose="020B0503020102020204" pitchFamily="34" charset="0"/>
                <a:ea typeface="Times New Roman" panose="02020603050405020304" pitchFamily="18" charset="0"/>
                <a:cs typeface="Arial" panose="020B0604020202020204" pitchFamily="34" charset="0"/>
                <a:hlinkClick r:id="rId3"/>
              </a:rPr>
              <a:t> para consultar el </a:t>
            </a:r>
            <a:r>
              <a:rPr lang="es-E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IAC </a:t>
            </a:r>
            <a:r>
              <a:rPr lang="es-E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2026 completo, las demás presentaciones y otros materiales de la conferencia.</a:t>
            </a:r>
            <a:endParaRPr lang="es-CO"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a:p>
        </p:txBody>
      </p:sp>
    </p:spTree>
    <p:extLst>
      <p:ext uri="{BB962C8B-B14F-4D97-AF65-F5344CB8AC3E}">
        <p14:creationId xmlns:p14="http://schemas.microsoft.com/office/powerpoint/2010/main" val="2379183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Razonamiento de la región: Narcóticos Anónimos existe para llevar un mensaje de esperanza y libertad a todos los adictos que desean recuperarse, incluidos nuestros miembros entre rejas. Como los sistemas penitenciarios pasan cada vez más de los libros en papel a las tabletas digitales seguras, muchos adictos encarcelados se ven privados de literatura de NA de extensión de libro, como Solo por hoy, Funciona: cómo y por qué y Vivir limpios. Si no se toman medidas, este cambio amenaza con limitar el acceso a la esencia de nuestro mensaje a algunos de nuestros miembros más aislados.</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30</a:t>
            </a:fld>
            <a:endParaRPr lang="en-US"/>
          </a:p>
        </p:txBody>
      </p:sp>
    </p:spTree>
    <p:extLst>
      <p:ext uri="{BB962C8B-B14F-4D97-AF65-F5344CB8AC3E}">
        <p14:creationId xmlns:p14="http://schemas.microsoft.com/office/powerpoint/2010/main" val="1144082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Aprobar esta moción permitiría que la Junta Mundial prepare un plan de proyecto para estudiar formas prácticas y basadas en principios para que los libros de recuperación de nuestra </a:t>
            </a:r>
            <a:r>
              <a:rPr lang="es-CO" dirty="0" err="1"/>
              <a:t>Confra</a:t>
            </a:r>
            <a:r>
              <a:rPr lang="es-CO" dirty="0"/>
              <a:t> </a:t>
            </a:r>
            <a:r>
              <a:rPr lang="es-CO" dirty="0" err="1"/>
              <a:t>ternidad</a:t>
            </a:r>
            <a:r>
              <a:rPr lang="es-CO" dirty="0"/>
              <a:t> estén disponibles en los sistemas de tabletas digitales de las prisiones. Según este plan se analizarían cuestiones logísticas, legales, financieras y relacionadas con la Confraternidad para asegurar que el criterio que se adopte respete los principios de autofinanciación y preserve la integridad de la propiedad Intelectual definida en el Fideicomiso de Propiedad Intelectual de la Confraternidad (FPIC) En función de las políticas y la ubicación geográfica de la institución penitenciaria, ya hay muchos miembros encarcelados que se enfrentan a disparidades en materia de acceso a la literatura. </a:t>
            </a:r>
            <a:endParaRPr lang="es" b="0" dirty="0"/>
          </a:p>
        </p:txBody>
      </p:sp>
      <p:sp>
        <p:nvSpPr>
          <p:cNvPr id="4" name="Slide Number Placeholder 3"/>
          <p:cNvSpPr>
            <a:spLocks noGrp="1"/>
          </p:cNvSpPr>
          <p:nvPr>
            <p:ph type="sldNum" sz="quarter" idx="5"/>
          </p:nvPr>
        </p:nvSpPr>
        <p:spPr/>
        <p:txBody>
          <a:bodyPr/>
          <a:lstStyle/>
          <a:p>
            <a:fld id="{763812F2-32ED-CF4C-8C3A-6D2A8F76515E}" type="slidenum">
              <a:rPr lang="en-US" smtClean="0"/>
              <a:t>31</a:t>
            </a:fld>
            <a:endParaRPr lang="en-US"/>
          </a:p>
        </p:txBody>
      </p:sp>
    </p:spTree>
    <p:extLst>
      <p:ext uri="{BB962C8B-B14F-4D97-AF65-F5344CB8AC3E}">
        <p14:creationId xmlns:p14="http://schemas.microsoft.com/office/powerpoint/2010/main" val="3084588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Explorar opciones digitales contribuiría a que la Confraternidad respondiera a estas desigualdades y se adaptara a un entorno en transformación. También representa una oportunidad para fortalecer la relación de nuestros servidores de confianza con las instituciones penitenciarias y asegurar que la literatura de NA siga a disposición de las personas con recursos limitados. La Conferencia de Servicio Mundial, al apoyar esta moción, ratificaría nuestro compromiso de </a:t>
            </a:r>
            <a:r>
              <a:rPr lang="es-CO" dirty="0" err="1"/>
              <a:t>lle</a:t>
            </a:r>
            <a:r>
              <a:rPr lang="es-CO" dirty="0"/>
              <a:t> </a:t>
            </a:r>
            <a:r>
              <a:rPr lang="es-CO" dirty="0" err="1"/>
              <a:t>var</a:t>
            </a:r>
            <a:r>
              <a:rPr lang="es-CO" dirty="0"/>
              <a:t> el mensaje a todos los adictos, independientemente de sus circunstancias, y concedería a la Junta Mundial la facultad de actuar de manera proactiva para ofrecer diferentes opciones razona das para que la Confraternidad las analice y apruebe.</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32</a:t>
            </a:fld>
            <a:endParaRPr lang="en-US"/>
          </a:p>
        </p:txBody>
      </p:sp>
    </p:spTree>
    <p:extLst>
      <p:ext uri="{BB962C8B-B14F-4D97-AF65-F5344CB8AC3E}">
        <p14:creationId xmlns:p14="http://schemas.microsoft.com/office/powerpoint/2010/main" val="3093121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Respuesta de la Junta Mundial: </a:t>
            </a:r>
            <a:r>
              <a:rPr lang="es-CO" dirty="0"/>
              <a:t>La Junta Mundial comparte con quienes presentan la moción el compromiso de asegurar que todos los adictos —incluidas las personas encarceladas— tengan acceso a la literatura de NA y al mensaje de recuperación. Somos conscientes de que la tendencia de pasar de los libros impresos a las tabletas digitales en el ámbito penitenciario plantea oportunidades y retos.</a:t>
            </a:r>
            <a:endParaRPr lang="en-US" dirty="0"/>
          </a:p>
          <a:p>
            <a:r>
              <a:rPr lang="es-CO" dirty="0"/>
              <a:t>Creemos que esta moción es innecesaria puesto que los Servicios Mundiales de NA ya hacen un esfuerzo sistemático para que la literatura resulte accesible en las prisiones y se respete al mismo tiempo la autofinanciación y la integridad del Fideicomiso de Propiedad Intelectual de la Confraternidad (FPIC). Actualmente colaboramos con proveedores y distintos departamentos para pro porcionar, sin coste, materiales que ya están en na.org. </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33</a:t>
            </a:fld>
            <a:endParaRPr lang="en-US"/>
          </a:p>
        </p:txBody>
      </p:sp>
    </p:spTree>
    <p:extLst>
      <p:ext uri="{BB962C8B-B14F-4D97-AF65-F5344CB8AC3E}">
        <p14:creationId xmlns:p14="http://schemas.microsoft.com/office/powerpoint/2010/main" val="2007039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El Texto Básico en versión de audio está disponible en doce idiomas, y se puede acceder a los folletos, los libritos y otros materiales traducidos en 61 idiomas. La Guía de introducción a NA, que contiene diez folletos y el capítulo de los Pasos del Texto Básico, pronto estará disponible en audio en inglés y español. </a:t>
            </a:r>
          </a:p>
          <a:p>
            <a:r>
              <a:rPr lang="es-CO" dirty="0"/>
              <a:t>Ofrecer libros completos en las tabletas no es una solución sencilla. Los entornos penitenciarios varían mucho; muchos siguen solicitando libros en papel. No contratamos empresas que comercializan tabletas digitales y que cobrarían por materiales que proporcionamos gratis. Nuestro enfoque sigue siendo la accesibilidad, no la comercialización</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34</a:t>
            </a:fld>
            <a:endParaRPr lang="en-US"/>
          </a:p>
        </p:txBody>
      </p:sp>
    </p:spTree>
    <p:extLst>
      <p:ext uri="{BB962C8B-B14F-4D97-AF65-F5344CB8AC3E}">
        <p14:creationId xmlns:p14="http://schemas.microsoft.com/office/powerpoint/2010/main" val="587486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Es importante reconocer que los Servicios Mundiales de NA siguen financiándose principalmente por medio de la venta de literatura, y una parte considerable de esta procede de iniciativas para ayudar a los adictos presos. Facilitamos muchos recursos de forma gratuita porque creemos pro fundamente en nuestra misión, pero también debemos garantizar la sostenibilidad de los servicios que nos permiten llevar ese mensaje en el mundo. </a:t>
            </a:r>
          </a:p>
          <a:p>
            <a:r>
              <a:rPr lang="es-CO" dirty="0"/>
              <a:t>En algún momento ofrecimos en línea archivos en PDF de nuestros títulos principales, pero la distribución masiva sin autorización nos obligó a eliminarlos. Los materiales de audio, especialmente en español, son ahora los recursos más consultados en las tabletas de los presos. Es lo que nos ha guiado en nuestros proyectos recientes de grabación.</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35</a:t>
            </a:fld>
            <a:endParaRPr lang="en-US"/>
          </a:p>
        </p:txBody>
      </p:sp>
    </p:spTree>
    <p:extLst>
      <p:ext uri="{BB962C8B-B14F-4D97-AF65-F5344CB8AC3E}">
        <p14:creationId xmlns:p14="http://schemas.microsoft.com/office/powerpoint/2010/main" val="4078322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Los SMNA, como hemos hecho desde hace más de dos décadas, siguen suministrando literatura gratis a los miembros presos que la solicitan y ofrecen un Texto Básico tras un contacto continuado. También reconocemos la importancia de las iniciativas de </a:t>
            </a:r>
            <a:r>
              <a:rPr lang="es-CO" dirty="0" err="1"/>
              <a:t>HeI</a:t>
            </a:r>
            <a:r>
              <a:rPr lang="es-CO" dirty="0"/>
              <a:t> para llevar reuniones a las instituciones, así como del apoyo a la reinserción, incluido el que se brinda a los miembros que toman medicación para la adicción a fin de que se sientan bienvenidos en NA. </a:t>
            </a:r>
          </a:p>
          <a:p>
            <a:r>
              <a:rPr lang="es-CO" dirty="0"/>
              <a:t>Las herramientas digitales seguirán evolucionando, pero un enfoque equilibrado, que combina tecnología, contacto humano y responsabilidad financiera, sigue siendo la manera más eficaz de llevar nuestro mensaje. El propósito de esta moción concuerda con el trabajo en curso que ya se hace en los Servicios Mundiales de NA</a:t>
            </a:r>
            <a:endParaRPr lang="en-US" dirty="0"/>
          </a:p>
          <a:p>
            <a:r>
              <a:rPr lang="es" b="1" dirty="0"/>
              <a:t>pausa para la discusión</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36</a:t>
            </a:fld>
            <a:endParaRPr lang="en-US"/>
          </a:p>
        </p:txBody>
      </p:sp>
    </p:spTree>
    <p:extLst>
      <p:ext uri="{BB962C8B-B14F-4D97-AF65-F5344CB8AC3E}">
        <p14:creationId xmlns:p14="http://schemas.microsoft.com/office/powerpoint/2010/main" val="2673323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Moción 5: </a:t>
            </a:r>
            <a:r>
              <a:rPr lang="es-CO" dirty="0"/>
              <a:t>Dar instrucciones a la Junta Mundial para que aplique soluciones de traducción simultánea mediante inteligencia artificial (IA) en las reuniones de la CSM (tanto presenciales como virtuales) con el fin de reemplazar a los intérpretes humanos actuales. </a:t>
            </a:r>
          </a:p>
          <a:p>
            <a:r>
              <a:rPr lang="es" dirty="0"/>
              <a:t>Presentada por: Región del Sur de Florida</a:t>
            </a:r>
          </a:p>
          <a:p>
            <a:r>
              <a:rPr lang="es" dirty="0"/>
              <a:t>Co- presentadores: Irán, Reino Unido, Nepal</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37</a:t>
            </a:fld>
            <a:endParaRPr lang="en-US"/>
          </a:p>
        </p:txBody>
      </p:sp>
    </p:spTree>
    <p:extLst>
      <p:ext uri="{BB962C8B-B14F-4D97-AF65-F5344CB8AC3E}">
        <p14:creationId xmlns:p14="http://schemas.microsoft.com/office/powerpoint/2010/main" val="972952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Propósito: Eliminar las barreras lingüísticas, asegurar que todas las voces sean escuchadas a nivel mundial, mejorar nuestra comunicación y la gestión eficiente del tiempo durante las reuniones de trabajo. La finalidad de esta iniciativa también es reducir el riesgo de los errores de los intérpretes humanos y las posibles ausencias durante nuestras sesiones.</a:t>
            </a:r>
            <a:r>
              <a:rPr lang="es" dirty="0"/>
              <a:t>.</a:t>
            </a:r>
          </a:p>
          <a:p>
            <a:r>
              <a:rPr lang="es-CO" dirty="0"/>
              <a:t>Impacto financiero: Se calcula que el impacto financiero de aplicar esta tecnología será significativo, pero aún no se ha determinado, pues hace falta un análisis más exhaustivo. </a:t>
            </a:r>
          </a:p>
          <a:p>
            <a:r>
              <a:rPr lang="es-CO" dirty="0"/>
              <a:t>Políticas afectadas: Ninguna</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38</a:t>
            </a:fld>
            <a:endParaRPr lang="en-US"/>
          </a:p>
        </p:txBody>
      </p:sp>
    </p:spTree>
    <p:extLst>
      <p:ext uri="{BB962C8B-B14F-4D97-AF65-F5344CB8AC3E}">
        <p14:creationId xmlns:p14="http://schemas.microsoft.com/office/powerpoint/2010/main" val="3421760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Razonamiento</a:t>
            </a:r>
            <a:r>
              <a:rPr lang="es" dirty="0"/>
              <a:t> de la Región: </a:t>
            </a:r>
            <a:r>
              <a:rPr lang="es-CO" dirty="0"/>
              <a:t>Nos gustaría aclarar un poco más el propósito de esta iniciativa. </a:t>
            </a:r>
            <a:r>
              <a:rPr lang="es-CO" dirty="0" err="1"/>
              <a:t>Nues</a:t>
            </a:r>
            <a:r>
              <a:rPr lang="es-CO" dirty="0"/>
              <a:t> </a:t>
            </a:r>
            <a:r>
              <a:rPr lang="es-CO" dirty="0" err="1"/>
              <a:t>tro</a:t>
            </a:r>
            <a:r>
              <a:rPr lang="es-CO" dirty="0"/>
              <a:t> objetivo es empoderar a los DR y sus suplentes, cuya lengua materna no es el inglés, para que puedan expresar mejor sus ideas en su idioma durante los debates directos. Con esto se reducirá la dependencia en los intérpretes. Además, este enfoque coincide con nuestros segundo concepto: la estructura de servicio pedirá orientación y recursos a los grupos, incluida la orientación espiritual, que consideramos una cuestión de conciencia en este contexto</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39</a:t>
            </a:fld>
            <a:endParaRPr lang="en-US"/>
          </a:p>
        </p:txBody>
      </p:sp>
    </p:spTree>
    <p:extLst>
      <p:ext uri="{BB962C8B-B14F-4D97-AF65-F5344CB8AC3E}">
        <p14:creationId xmlns:p14="http://schemas.microsoft.com/office/powerpoint/2010/main" val="46747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800" dirty="0">
                <a:effectLst/>
                <a:latin typeface="Times New Roman" panose="02020603050405020304" pitchFamily="18" charset="0"/>
                <a:ea typeface="Times New Roman" panose="02020603050405020304" pitchFamily="18" charset="0"/>
              </a:rPr>
              <a:t>Primero cubriremos las Mociones de la Junta Mundial, que son:</a:t>
            </a:r>
            <a:br>
              <a:rPr lang="es-CO" sz="1800" dirty="0">
                <a:effectLst/>
                <a:latin typeface="Times New Roman" panose="02020603050405020304" pitchFamily="18" charset="0"/>
                <a:ea typeface="Times New Roman" panose="02020603050405020304" pitchFamily="18" charset="0"/>
              </a:rPr>
            </a:br>
            <a:r>
              <a:rPr lang="es-CO" sz="1800" dirty="0">
                <a:effectLst/>
                <a:latin typeface="Times New Roman" panose="02020603050405020304" pitchFamily="18" charset="0"/>
                <a:ea typeface="Times New Roman" panose="02020603050405020304" pitchFamily="18" charset="0"/>
              </a:rPr>
              <a:t>Moción 1 — aprobar la revisión del IP #21, Mantenerse Limpio en Aislamiento</a:t>
            </a:r>
            <a:br>
              <a:rPr lang="es-CO" sz="1800" dirty="0">
                <a:effectLst/>
                <a:latin typeface="Times New Roman" panose="02020603050405020304" pitchFamily="18" charset="0"/>
                <a:ea typeface="Times New Roman" panose="02020603050405020304" pitchFamily="18" charset="0"/>
              </a:rPr>
            </a:br>
            <a:r>
              <a:rPr lang="es-CO" sz="1800" dirty="0">
                <a:effectLst/>
                <a:latin typeface="Times New Roman" panose="02020603050405020304" pitchFamily="18" charset="0"/>
                <a:ea typeface="Times New Roman" panose="02020603050405020304" pitchFamily="18" charset="0"/>
              </a:rPr>
              <a:t>Moción 2 — adoptar el Plan Estratégico de NAWS 2026–2029 creado de manera colaborativa</a:t>
            </a:r>
            <a:br>
              <a:rPr lang="es-CO" sz="1800" dirty="0">
                <a:effectLst/>
                <a:latin typeface="Times New Roman" panose="02020603050405020304" pitchFamily="18" charset="0"/>
                <a:ea typeface="Times New Roman" panose="02020603050405020304" pitchFamily="18" charset="0"/>
              </a:rPr>
            </a:br>
            <a:r>
              <a:rPr lang="es-CO" sz="1800" dirty="0">
                <a:effectLst/>
                <a:latin typeface="Times New Roman" panose="02020603050405020304" pitchFamily="18" charset="0"/>
                <a:ea typeface="Times New Roman" panose="02020603050405020304" pitchFamily="18" charset="0"/>
              </a:rPr>
              <a:t>Moción 3 — aprobar cambios a las pautas de la Convención Mundial de NA.</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a:t>
            </a:fld>
            <a:endParaRPr lang="en-US"/>
          </a:p>
        </p:txBody>
      </p:sp>
    </p:spTree>
    <p:extLst>
      <p:ext uri="{BB962C8B-B14F-4D97-AF65-F5344CB8AC3E}">
        <p14:creationId xmlns:p14="http://schemas.microsoft.com/office/powerpoint/2010/main" val="2616203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Respuesta de la Junta Mundial: </a:t>
            </a:r>
            <a:r>
              <a:rPr lang="es-CO" dirty="0"/>
              <a:t>Los Servicios Mundiales comparten el objetivo de mejorar la comunicación y la participación en la Conferencia de Servicio Mundial (CSM), especialmente de los miembros cuya lengua principal no es el inglés. Eliminar barreras a la participación es algo que valoramos profundamente. </a:t>
            </a:r>
          </a:p>
          <a:p>
            <a:r>
              <a:rPr lang="es-CO" dirty="0"/>
              <a:t>Sin embargo, esta moción limitaría la capacidad de la Conferencia para adaptarse y tomar las decisiones operativas oportunas. Apoyamos la idea de experimentar con nuevas tecnologías a fin de mejorar la accesibilidad y la eficiencia, pero esta moción nos obliga a usar una herramienta específica: la traducción simultánea mediante inteligencia artificial para reemplazar a los intérpretes humanos. Y esa sustitución es lo que preocupa. </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40</a:t>
            </a:fld>
            <a:endParaRPr lang="en-US"/>
          </a:p>
        </p:txBody>
      </p:sp>
    </p:spTree>
    <p:extLst>
      <p:ext uri="{BB962C8B-B14F-4D97-AF65-F5344CB8AC3E}">
        <p14:creationId xmlns:p14="http://schemas.microsoft.com/office/powerpoint/2010/main" val="3995084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Los intérpretes humanos, casi siempre miembros de NA, aportan precisión, comprensión cultural y una conexión espiritual que la tecnología no puede reproducir. Reemplazarlos pondría en peligro una comunicación adecuada en la CSM. </a:t>
            </a:r>
          </a:p>
          <a:p>
            <a:r>
              <a:rPr lang="es-CO" dirty="0"/>
              <a:t>Desde hace tiempo sostenemos que los propios participantes de la CSM son los que mejor pueden comprobar y decidir los cambios en el proceso, tal como se señalaba en la respuesta que dimos en el IAC 2023: «Permitir que los participantes tomen decisiones sobre los procesos que afectan a la reunión de la CSM es significativamente más ágil que hacer este tipo de cambios a través del IAC». Teniendo en cuenta lo rápido que evoluciona la tecnología, es más práctica la flexibilidad que una política rígida.</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41</a:t>
            </a:fld>
            <a:endParaRPr lang="en-US"/>
          </a:p>
        </p:txBody>
      </p:sp>
    </p:spTree>
    <p:extLst>
      <p:ext uri="{BB962C8B-B14F-4D97-AF65-F5344CB8AC3E}">
        <p14:creationId xmlns:p14="http://schemas.microsoft.com/office/powerpoint/2010/main" val="2942445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Las herramientas de inteligencia artificial pueden explorarse como complemento, no como sustituto, en entornos más pequeños o entre una Conferencia y otra, pero imponerlas ahora sin probarlas ni investigarlas es prematuro. Los intérpretes en la CSM hacen mucho más que traducir: transmiten conceptos de recuperación, emociones y matices culturales vitales para la comprensión. También ayudan a los participantes entre una sesión y otra, asegurando una comunicación recíproca que la inteligencia artificial aún no puede ofrecer.</a:t>
            </a:r>
          </a:p>
          <a:p>
            <a:r>
              <a:rPr lang="es-CO" dirty="0"/>
              <a:t>Los debates en la Conferencia a veces incluyen cuestiones delicadas. Los sistemas basados en la inteligencia artificial entrañan posibles riesgos relacionados con la privacidad y no conocen las Tradiciones de NA como los intérpretes humanos. </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42</a:t>
            </a:fld>
            <a:endParaRPr lang="en-US"/>
          </a:p>
        </p:txBody>
      </p:sp>
    </p:spTree>
    <p:extLst>
      <p:ext uri="{BB962C8B-B14F-4D97-AF65-F5344CB8AC3E}">
        <p14:creationId xmlns:p14="http://schemas.microsoft.com/office/powerpoint/2010/main" val="473531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La tecnología actual también tiene problemas con la precisión, la velocidad y el contexto, especialmente con nuestro vocabulario de recupera ción especializado.</a:t>
            </a:r>
          </a:p>
          <a:p>
            <a:endParaRPr lang="es-CO" dirty="0"/>
          </a:p>
          <a:p>
            <a:r>
              <a:rPr lang="es-CO" dirty="0"/>
              <a:t> La Junta Mundial apoya la exploración constante de nuevas herramientas que faciliten la comunicación, pero no para sustituir obligatoriamente a los intérpretes humanos. El éxito de la CSM depende de la flexibilidad, la inclusión y el contacto espiritual, no de la automatización. Animamos a seguir experimentando y dialogando en el contexto de la Conferencia mientras la tecnología sigue evolucionando</a:t>
            </a:r>
          </a:p>
          <a:p>
            <a:r>
              <a:rPr lang="es" b="1" dirty="0"/>
              <a:t>pausa para la discusión</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43</a:t>
            </a:fld>
            <a:endParaRPr lang="en-US"/>
          </a:p>
        </p:txBody>
      </p:sp>
    </p:spTree>
    <p:extLst>
      <p:ext uri="{BB962C8B-B14F-4D97-AF65-F5344CB8AC3E}">
        <p14:creationId xmlns:p14="http://schemas.microsoft.com/office/powerpoint/2010/main" val="13449016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Esperamos que esta presentación en PowerPoint les haya sido útil en su análisis de este material. Tengan en cuenta que hay otras cinco presentaciones en PowerPoint que se centran en el resto del IAC. Estos recursos, el propio IAC y la encuesta en línea del IAC están disponibles en na.org/conference.</a:t>
            </a:r>
          </a:p>
          <a:p>
            <a:endParaRPr lang="en-US" dirty="0"/>
          </a:p>
          <a:p>
            <a:r>
              <a:rPr lang="es" dirty="0"/>
              <a:t>Agradeceremos sus preguntas y comentarios sobre el IAC y todos los demás temas en worldboard@na.org.</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44</a:t>
            </a:fld>
            <a:endParaRPr lang="en-US"/>
          </a:p>
        </p:txBody>
      </p:sp>
    </p:spTree>
    <p:extLst>
      <p:ext uri="{BB962C8B-B14F-4D97-AF65-F5344CB8AC3E}">
        <p14:creationId xmlns:p14="http://schemas.microsoft.com/office/powerpoint/2010/main" val="235979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CO" sz="1400" dirty="0">
                <a:effectLst/>
                <a:latin typeface="+mn-lt"/>
                <a:ea typeface="Times New Roman" panose="02020603050405020304" pitchFamily="18" charset="0"/>
                <a:cs typeface="Times New Roman" panose="02020603050405020304" pitchFamily="18" charset="0"/>
              </a:rPr>
              <a:t>En noviembre de 2019, la encuesta sobre literatura salió en el IAC.</a:t>
            </a:r>
            <a:br>
              <a:rPr lang="es-CO" sz="1400" dirty="0">
                <a:effectLst/>
                <a:latin typeface="+mn-lt"/>
                <a:ea typeface="Times New Roman" panose="02020603050405020304" pitchFamily="18" charset="0"/>
                <a:cs typeface="Times New Roman" panose="02020603050405020304" pitchFamily="18" charset="0"/>
              </a:rPr>
            </a:br>
            <a:r>
              <a:rPr lang="es-CO" sz="1400" dirty="0">
                <a:effectLst/>
                <a:latin typeface="+mn-lt"/>
                <a:ea typeface="Times New Roman" panose="02020603050405020304" pitchFamily="18" charset="0"/>
                <a:cs typeface="Times New Roman" panose="02020603050405020304" pitchFamily="18" charset="0"/>
              </a:rPr>
              <a:t>En marzo de 2020, comenzó el cierre global.</a:t>
            </a:r>
            <a:br>
              <a:rPr lang="es-CO" sz="1400" dirty="0">
                <a:effectLst/>
                <a:latin typeface="+mn-lt"/>
                <a:ea typeface="Times New Roman" panose="02020603050405020304" pitchFamily="18" charset="0"/>
                <a:cs typeface="Times New Roman" panose="02020603050405020304" pitchFamily="18" charset="0"/>
              </a:rPr>
            </a:br>
            <a:r>
              <a:rPr lang="es-CO" sz="1400" dirty="0">
                <a:effectLst/>
                <a:latin typeface="+mn-lt"/>
                <a:ea typeface="Times New Roman" panose="02020603050405020304" pitchFamily="18" charset="0"/>
                <a:cs typeface="Times New Roman" panose="02020603050405020304" pitchFamily="18" charset="0"/>
              </a:rPr>
              <a:t>La CSM 2020 fue la primera Conferencia de Servicio Mundial completamente virtual. A través de la encuesta del IAC, los miembros expresaron interés en revisar el IP #21, El Solitario: Mantenerse Limpio en Aislamiento. La conferencia estuvo de acuerdo en priorizar este trabajo para el ciclo 2020–2023. La primera encuesta sobre el tema se envió y se recopiló aportes de miembros que estaban manteniéndose limpios en aislamiento por primera vez. Sin embargo, la naturaleza de la emergencia llevó a que el proyecto fuera archivado.</a:t>
            </a:r>
          </a:p>
          <a:p>
            <a:pPr>
              <a:lnSpc>
                <a:spcPct val="107000"/>
              </a:lnSpc>
              <a:spcAft>
                <a:spcPts val="800"/>
              </a:spcAft>
            </a:pPr>
            <a:br>
              <a:rPr lang="es-CO" sz="1400" dirty="0">
                <a:effectLst/>
                <a:latin typeface="+mn-lt"/>
                <a:ea typeface="Times New Roman" panose="02020603050405020304" pitchFamily="18" charset="0"/>
                <a:cs typeface="Times New Roman" panose="02020603050405020304" pitchFamily="18" charset="0"/>
              </a:rPr>
            </a:br>
            <a:r>
              <a:rPr lang="es-CO" sz="1400" dirty="0">
                <a:latin typeface="+mn-lt"/>
              </a:rPr>
              <a:t>En 2023, se priorizó de nuevo y, cuando lo retomamos, nuestra experiencia como Confraternidad se había transformado. </a:t>
            </a:r>
            <a:endParaRPr lang="es-CO" sz="1400" dirty="0">
              <a:effectLst/>
              <a:latin typeface="+mn-lt"/>
              <a:ea typeface="Calibri" panose="020F0502020204030204" pitchFamily="34" charset="0"/>
              <a:cs typeface="Times New Roman" panose="02020603050405020304" pitchFamily="18" charset="0"/>
            </a:endParaRPr>
          </a:p>
          <a:p>
            <a:endParaRPr lang="en-US" sz="1400"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288980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Si hubiéramos intentado trabajar en la revisión antes, habría quedado desactualizada antes de su impresión. El retraso nos permitió aprovechar recursos y experiencias que simplemente no existían antes. Entre 2020 y hoy, las reuniones virtuales se han vuelto habituales en nuestra confraternidad y nuestra vida en común se ha vuelto, en cierto modo, más interconectada que nunca. Hoy en día, existen recursos disponibles para los miembros aislados que ni siquiera se podían imaginar cuando se redactó este IP a principios de la década de 1980.</a:t>
            </a:r>
          </a:p>
          <a:p>
            <a:endParaRPr lang="en-US" dirty="0"/>
          </a:p>
          <a:p>
            <a:r>
              <a:rPr lang="es" dirty="0"/>
              <a:t>En ese momento, en respuesta al creciente número de cartas que llegaban a la Oficina de Servicio Mundial de adictos de todo el mundo, la oficina creó el Grupo Solitario para conectar a los miembros aislados como amigos por correspondencia. Fue durante este periodo que se crearon dos publicaciones: Reaching Out, para personas encarceladas, y Meeting by Mail, para quienes estaban aislados por la distancia, problemas de salud física y mental, y otras razones, como el cuidado de personas o el servicio militar, que les impedían asistir a las reuniones en persona.</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6</a:t>
            </a:fld>
            <a:endParaRPr lang="en-US"/>
          </a:p>
        </p:txBody>
      </p:sp>
    </p:spTree>
    <p:extLst>
      <p:ext uri="{BB962C8B-B14F-4D97-AF65-F5344CB8AC3E}">
        <p14:creationId xmlns:p14="http://schemas.microsoft.com/office/powerpoint/2010/main" val="420743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No podíamos prever las múltiples maneras en que las circunstancias impulsarían la innovación en nuestra Comunidad, la creciente experiencia en aislamiento ni la creciente importancia de este tema para tantos de nuestros miembros. De febrero a agosto de 2022, se publicó una encuesta. Más de 500 respuestas de 33 países y 45 estados de EE. UU. arrojaron resultados sorprendentes: menos del 25 % de quienes informaron estar aislados en recuperación lo experimentaban como resultado del aislamiento geográfico, y la tecnología estaba transformando rápidamente el panorama. (El Informe de la Conferencia de 2023 incluye un resumen de los datos de la encuesta).</a:t>
            </a:r>
          </a:p>
          <a:p>
            <a:endParaRPr lang="en-US" dirty="0"/>
          </a:p>
          <a:p>
            <a:r>
              <a:rPr lang="es" dirty="0"/>
              <a:t>El proyecto se priorizó nuevamente en la CSM de 2023, y en el ciclo 2023-2026, Servicios Mundiales publicó un formulario de voluntariado para los miembros interesados en el trabajo del proyecto y en grupos focales. Se formaron dos grupos focales con los miembros que habían expresado interés y tenían experiencia con el aislamiento. En estas conversaciones virtuales, se pidió a los participantes que compartieran su experiencia: qué los había llevado al aislamiento, qué dificultó la experiencia, qué aspectos de la experiencia los transformaron y qué herramientas o recursos les ayudaron. Sus aportes fueron hermosos, brillantes y muy emotivos.</a:t>
            </a:r>
          </a:p>
          <a:p>
            <a:endParaRPr lang="en-US" dirty="0"/>
          </a:p>
          <a:p>
            <a:r>
              <a:rPr lang="es" dirty="0"/>
              <a:t>Un mensaje que resonó con fuerza tanto en la encuesta como en los grupos de discusión fue que existen muchas razones, más allá de la ubicación geográfica, por las que alguien podría sentirse aislado, y sea cual sea el motivo, no les gusta que les llamen "solitarios". Por eso se eliminó ese término del título.</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7</a:t>
            </a:fld>
            <a:endParaRPr lang="en-US"/>
          </a:p>
        </p:txBody>
      </p:sp>
    </p:spTree>
    <p:extLst>
      <p:ext uri="{BB962C8B-B14F-4D97-AF65-F5344CB8AC3E}">
        <p14:creationId xmlns:p14="http://schemas.microsoft.com/office/powerpoint/2010/main" val="42385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Moción 1: </a:t>
            </a:r>
            <a:r>
              <a:rPr lang="es-CO" sz="1400" b="0" dirty="0">
                <a:solidFill>
                  <a:srgbClr val="572528"/>
                </a:solidFill>
                <a:latin typeface="Century Gothic" panose="020B0502020202020204" pitchFamily="34" charset="0"/>
              </a:rPr>
              <a:t>Aprobar el folleto IP 21 revisado, </a:t>
            </a:r>
            <a:r>
              <a:rPr lang="es-CO" sz="1400" b="0" i="1" dirty="0">
                <a:solidFill>
                  <a:srgbClr val="572528"/>
                </a:solidFill>
                <a:latin typeface="Century Gothic" panose="020B0502020202020204" pitchFamily="34" charset="0"/>
              </a:rPr>
              <a:t>Mantenerse limpio en aislamiento</a:t>
            </a:r>
            <a:r>
              <a:rPr lang="es-CO" sz="1400" b="0" dirty="0">
                <a:solidFill>
                  <a:srgbClr val="572528"/>
                </a:solidFill>
                <a:latin typeface="Century Gothic" panose="020B0502020202020204" pitchFamily="34" charset="0"/>
              </a:rPr>
              <a:t>, que figura en el Anexo A, como literatura de recuperación aprobada por la Confraternidad para reemplazar el actual IP 21, </a:t>
            </a:r>
            <a:r>
              <a:rPr lang="es-CO" sz="1400" b="0" i="1" dirty="0">
                <a:solidFill>
                  <a:srgbClr val="572528"/>
                </a:solidFill>
                <a:latin typeface="Century Gothic" panose="020B0502020202020204" pitchFamily="34" charset="0"/>
              </a:rPr>
              <a:t>El solitario; mantenerse limpio en aislamiento.</a:t>
            </a:r>
          </a:p>
          <a:p>
            <a:r>
              <a:rPr lang="es" b="0" dirty="0"/>
              <a:t>Presentada por Junta Mundial</a:t>
            </a:r>
          </a:p>
          <a:p>
            <a:r>
              <a:rPr lang="es" dirty="0"/>
              <a:t>Propósito: </a:t>
            </a:r>
            <a:r>
              <a:rPr lang="es-CO" dirty="0"/>
              <a:t>Actualizar este folleto aprobado originalmente en 1986 con la experiencia actual de la Confraternidad. </a:t>
            </a:r>
          </a:p>
          <a:p>
            <a:r>
              <a:rPr lang="es" dirty="0"/>
              <a:t>Impacto financiero: Ninguno por el momento.</a:t>
            </a:r>
          </a:p>
          <a:p>
            <a:r>
              <a:rPr lang="es-CO" dirty="0"/>
              <a:t>Procedimientos afectados: Ninguno. </a:t>
            </a:r>
            <a:endParaRPr lang="en-US" dirty="0"/>
          </a:p>
          <a:p>
            <a:r>
              <a:rPr lang="es" b="1" dirty="0"/>
              <a:t>pausa para la discusión</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8</a:t>
            </a:fld>
            <a:endParaRPr lang="en-US"/>
          </a:p>
        </p:txBody>
      </p:sp>
    </p:spTree>
    <p:extLst>
      <p:ext uri="{BB962C8B-B14F-4D97-AF65-F5344CB8AC3E}">
        <p14:creationId xmlns:p14="http://schemas.microsoft.com/office/powerpoint/2010/main" val="256748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CO" sz="1400" dirty="0">
                <a:effectLst/>
                <a:latin typeface="+mn-lt"/>
                <a:ea typeface="Times New Roman" panose="02020603050405020304" pitchFamily="18" charset="0"/>
                <a:cs typeface="Times New Roman" panose="02020603050405020304" pitchFamily="18" charset="0"/>
              </a:rPr>
              <a:t>El Plan Estratégico de SMNA no es nuevo. Los Servicios Mundiales de NA han operado con un plan estratégico por más de 20 años. Lo que es nuevo es que se les está pidiendo que adopten el plan.</a:t>
            </a:r>
            <a:br>
              <a:rPr lang="es-CO" sz="1400" dirty="0">
                <a:effectLst/>
                <a:latin typeface="+mn-lt"/>
                <a:ea typeface="Times New Roman" panose="02020603050405020304" pitchFamily="18" charset="0"/>
                <a:cs typeface="Times New Roman" panose="02020603050405020304" pitchFamily="18" charset="0"/>
              </a:rPr>
            </a:br>
            <a:r>
              <a:rPr lang="es-CO" sz="1400" dirty="0">
                <a:latin typeface="+mn-lt"/>
              </a:rPr>
              <a:t>En cada ciclo de conferencia, se revisa y se renueva, y las prioridades establecidas en el plan determinan el trabajo futuro. En ciclos pasados, el Plan Estratégico de los SMNA se incluía en el material por Vía de aprobación de la Conferencia. Esta es la primera vez que aparece en el Informe de la Agenda de la Conferencia para que la Confraternidad se pronuncie sobre su aprobación y la primera que ha sido elaborado por la Conferencia en conjunto. </a:t>
            </a:r>
          </a:p>
          <a:p>
            <a:pPr>
              <a:lnSpc>
                <a:spcPct val="107000"/>
              </a:lnSpc>
              <a:spcAft>
                <a:spcPts val="800"/>
              </a:spcAft>
            </a:pPr>
            <a:r>
              <a:rPr lang="es-CO" sz="1400" dirty="0">
                <a:effectLst/>
                <a:latin typeface="+mn-lt"/>
                <a:ea typeface="Times New Roman" panose="02020603050405020304" pitchFamily="18" charset="0"/>
                <a:cs typeface="Times New Roman" panose="02020603050405020304" pitchFamily="18" charset="0"/>
              </a:rPr>
              <a:t> </a:t>
            </a:r>
            <a:r>
              <a:rPr lang="es-CO" sz="1400" dirty="0">
                <a:latin typeface="+mn-lt"/>
              </a:rPr>
              <a:t>Han intervenido todos los participantes de la conferencia (PC) en cada fase de la preparación conjunta del plan que figura en el Anexo B. </a:t>
            </a:r>
          </a:p>
          <a:p>
            <a:pPr>
              <a:lnSpc>
                <a:spcPct val="107000"/>
              </a:lnSpc>
              <a:spcAft>
                <a:spcPts val="800"/>
              </a:spcAft>
            </a:pPr>
            <a:r>
              <a:rPr lang="es-CO" sz="1400" dirty="0">
                <a:latin typeface="+mn-lt"/>
              </a:rPr>
              <a:t>Crear y adoptar el plan estratégico de manera colectiva y colaborativa forma parte de un cambio más amplio: pasar de una cultura del servicio basada en mociones a otra caracterizada por el debate y la creación del consenso.</a:t>
            </a:r>
            <a:endParaRPr lang="en-US" sz="1400"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9</a:t>
            </a:fld>
            <a:endParaRPr lang="en-US"/>
          </a:p>
        </p:txBody>
      </p:sp>
    </p:spTree>
    <p:extLst>
      <p:ext uri="{BB962C8B-B14F-4D97-AF65-F5344CB8AC3E}">
        <p14:creationId xmlns:p14="http://schemas.microsoft.com/office/powerpoint/2010/main" val="531284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olorful striped background with text&#10;&#10;Description automatically generated">
            <a:extLst>
              <a:ext uri="{FF2B5EF4-FFF2-40B4-BE49-F238E27FC236}">
                <a16:creationId xmlns:a16="http://schemas.microsoft.com/office/drawing/2014/main" id="{8FDAE637-3A7C-1644-5697-EE0179EBE8B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DB21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3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9A268C10-2A06-0755-0F09-8FE37D350E6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F1673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66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8" r:id="rId9"/>
    <p:sldLayoutId id="2147483669" r:id="rId10"/>
    <p:sldLayoutId id="2147483665" r:id="rId11"/>
    <p:sldLayoutId id="2147483666" r:id="rId12"/>
    <p:sldLayoutId id="2147483659" r:id="rId13"/>
    <p:sldLayoutId id="2147483657" r:id="rId14"/>
    <p:sldLayoutId id="2147483660" r:id="rId15"/>
    <p:sldLayoutId id="2147483658" r:id="rId16"/>
    <p:sldLayoutId id="2147483652" r:id="rId17"/>
    <p:sldLayoutId id="2147483667" r:id="rId18"/>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683512" y="4125951"/>
            <a:ext cx="7508488" cy="2732050"/>
          </a:xfrm>
          <a:prstGeom prst="roundRect">
            <a:avLst/>
          </a:prstGeom>
          <a:solidFill>
            <a:srgbClr val="DB212E"/>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560849" y="4283144"/>
            <a:ext cx="7809571"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s" sz="3600" dirty="0">
                <a:solidFill>
                  <a:schemeClr val="bg1"/>
                </a:solidFill>
                <a:latin typeface="Century Gothic" panose="020B0502020202020204" pitchFamily="34" charset="0"/>
              </a:rPr>
              <a:t>PowerPoint 2 de 6</a:t>
            </a:r>
          </a:p>
          <a:p>
            <a:pPr algn="ctr"/>
            <a:r>
              <a:rPr lang="es" sz="3600" i="1" dirty="0">
                <a:solidFill>
                  <a:schemeClr val="bg1"/>
                </a:solidFill>
                <a:latin typeface="Century Gothic" panose="020B0502020202020204" pitchFamily="34" charset="0"/>
              </a:rPr>
              <a:t>Informe de la Agenda de la Conferencia de 2026</a:t>
            </a:r>
          </a:p>
        </p:txBody>
      </p:sp>
      <p:sp>
        <p:nvSpPr>
          <p:cNvPr id="3" name="Subtitle 2">
            <a:extLst>
              <a:ext uri="{FF2B5EF4-FFF2-40B4-BE49-F238E27FC236}">
                <a16:creationId xmlns:a16="http://schemas.microsoft.com/office/drawing/2014/main" id="{67BB0230-F170-F5DA-58BF-B289D6C2E0BB}"/>
              </a:ext>
            </a:extLst>
          </p:cNvPr>
          <p:cNvSpPr txBox="1">
            <a:spLocks/>
          </p:cNvSpPr>
          <p:nvPr/>
        </p:nvSpPr>
        <p:spPr>
          <a:xfrm>
            <a:off x="5102000" y="5971669"/>
            <a:ext cx="6727267" cy="612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 sz="3200" b="1" dirty="0">
                <a:solidFill>
                  <a:schemeClr val="bg1">
                    <a:lumMod val="75000"/>
                  </a:schemeClr>
                </a:solidFill>
                <a:latin typeface="Century Gothic" panose="020B0502020202020204" pitchFamily="34" charset="0"/>
              </a:rPr>
              <a:t>Mociones</a:t>
            </a: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572528"/>
                </a:solidFill>
              </a:rPr>
              <a:t>¿Qué es un Plan Estratégico?</a:t>
            </a:r>
          </a:p>
        </p:txBody>
      </p:sp>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245326" y="1070517"/>
            <a:ext cx="8441474"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pPr>
            <a:r>
              <a:rPr lang="es" sz="3000" dirty="0">
                <a:solidFill>
                  <a:srgbClr val="F16737"/>
                </a:solidFill>
              </a:rPr>
              <a:t>Vivir en el presente mientras nos preparamos para lo que está por venir</a:t>
            </a:r>
          </a:p>
          <a:p>
            <a:pPr>
              <a:spcBef>
                <a:spcPts val="1600"/>
              </a:spcBef>
            </a:pPr>
            <a:r>
              <a:rPr lang="es" sz="3000" dirty="0">
                <a:solidFill>
                  <a:srgbClr val="F16737"/>
                </a:solidFill>
              </a:rPr>
              <a:t>Avanzamos paso a paso y comprobamos nuestra dirección y nuestro progreso.</a:t>
            </a:r>
          </a:p>
          <a:p>
            <a:pPr>
              <a:spcBef>
                <a:spcPts val="1600"/>
              </a:spcBef>
            </a:pPr>
            <a:r>
              <a:rPr lang="es-CO" sz="3000" dirty="0">
                <a:solidFill>
                  <a:srgbClr val="F16737"/>
                </a:solidFill>
              </a:rPr>
              <a:t>Un plan estratégico sirve de guía para el cambio </a:t>
            </a:r>
            <a:r>
              <a:rPr lang="es" sz="3000" dirty="0">
                <a:solidFill>
                  <a:srgbClr val="F16737"/>
                </a:solidFill>
              </a:rPr>
              <a:t>relacionado con los factores dentro y fuera de NA que los Servicios Mundiales necesitan abordar mejor.</a:t>
            </a:r>
          </a:p>
          <a:p>
            <a:pPr marL="0" indent="0" algn="ctr">
              <a:spcBef>
                <a:spcPts val="2800"/>
              </a:spcBef>
              <a:buNone/>
            </a:pPr>
            <a:r>
              <a:rPr lang="es" sz="3000" i="1" dirty="0">
                <a:solidFill>
                  <a:srgbClr val="F16737"/>
                </a:solidFill>
              </a:rPr>
              <a:t>Estos objetivos y soluciones se refieren a nuevas iniciativas e ideas que se implementarían además del trabajo en curso en los Servicios Mundiales.</a:t>
            </a:r>
          </a:p>
        </p:txBody>
      </p:sp>
      <p:sp>
        <p:nvSpPr>
          <p:cNvPr id="3" name="Text Placeholder 2">
            <a:extLst>
              <a:ext uri="{FF2B5EF4-FFF2-40B4-BE49-F238E27FC236}">
                <a16:creationId xmlns:a16="http://schemas.microsoft.com/office/drawing/2014/main" id="{AA3CFDB1-F71D-17B4-2EC9-AC23A9E33DC1}"/>
              </a:ext>
            </a:extLst>
          </p:cNvPr>
          <p:cNvSpPr txBox="1">
            <a:spLocks/>
          </p:cNvSpPr>
          <p:nvPr/>
        </p:nvSpPr>
        <p:spPr>
          <a:xfrm>
            <a:off x="8943278" y="1025912"/>
            <a:ext cx="3248722" cy="4806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3000" b="0" dirty="0">
                <a:solidFill>
                  <a:srgbClr val="572528"/>
                </a:solidFill>
              </a:rPr>
              <a:t>El plan es para el ciclo que tenemos por delante, que es 2026-2029, y solo representa las piezas en las que podemos centrarnos ahora mismo, no todas las posibilidades.</a:t>
            </a:r>
            <a:endParaRPr lang="en-US" sz="3000" dirty="0">
              <a:solidFill>
                <a:srgbClr val="572528"/>
              </a:solidFill>
            </a:endParaRPr>
          </a:p>
        </p:txBody>
      </p:sp>
    </p:spTree>
    <p:extLst>
      <p:ext uri="{BB962C8B-B14F-4D97-AF65-F5344CB8AC3E}">
        <p14:creationId xmlns:p14="http://schemas.microsoft.com/office/powerpoint/2010/main" val="315281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572528"/>
                </a:solidFill>
              </a:rPr>
              <a:t>¿Qué hay en el plan?</a:t>
            </a:r>
          </a:p>
        </p:txBody>
      </p:sp>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0" y="870282"/>
            <a:ext cx="11946674"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CO" sz="3000" dirty="0">
                <a:solidFill>
                  <a:srgbClr val="F16737"/>
                </a:solidFill>
              </a:rPr>
              <a:t> La lectura del plan 2026-2029 nos permite, en cierta  medida, asomarnos a cómo está evolucionando NA</a:t>
            </a:r>
          </a:p>
          <a:p>
            <a:pPr marL="0" indent="0">
              <a:spcBef>
                <a:spcPts val="1600"/>
              </a:spcBef>
              <a:buNone/>
            </a:pPr>
            <a:r>
              <a:rPr lang="es-CO" sz="3000" dirty="0">
                <a:solidFill>
                  <a:srgbClr val="F16737"/>
                </a:solidFill>
              </a:rPr>
              <a:t>Un entorno en línea e híbrido</a:t>
            </a:r>
            <a:endParaRPr lang="es" sz="3000" dirty="0">
              <a:solidFill>
                <a:srgbClr val="F16737"/>
              </a:solidFill>
            </a:endParaRPr>
          </a:p>
          <a:p>
            <a:pPr marL="502920">
              <a:spcBef>
                <a:spcPts val="0"/>
              </a:spcBef>
            </a:pPr>
            <a:r>
              <a:rPr lang="es-CO" b="0" dirty="0">
                <a:solidFill>
                  <a:srgbClr val="F16737"/>
                </a:solidFill>
              </a:rPr>
              <a:t>llevar el mensaje</a:t>
            </a:r>
          </a:p>
          <a:p>
            <a:pPr marL="502920">
              <a:spcBef>
                <a:spcPts val="0"/>
              </a:spcBef>
            </a:pPr>
            <a:r>
              <a:rPr lang="es-CO" b="0" dirty="0">
                <a:solidFill>
                  <a:srgbClr val="F16737"/>
                </a:solidFill>
              </a:rPr>
              <a:t> recaudar fondos </a:t>
            </a:r>
          </a:p>
          <a:p>
            <a:pPr marL="502920">
              <a:spcBef>
                <a:spcPts val="0"/>
              </a:spcBef>
            </a:pPr>
            <a:r>
              <a:rPr lang="es-CO" b="0" dirty="0">
                <a:solidFill>
                  <a:srgbClr val="F16737"/>
                </a:solidFill>
              </a:rPr>
              <a:t>Prestar servicio</a:t>
            </a:r>
          </a:p>
          <a:p>
            <a:pPr marL="274320" indent="0">
              <a:spcBef>
                <a:spcPts val="0"/>
              </a:spcBef>
              <a:buNone/>
            </a:pPr>
            <a:r>
              <a:rPr lang="es" sz="3000" dirty="0">
                <a:solidFill>
                  <a:srgbClr val="F16737"/>
                </a:solidFill>
              </a:rPr>
              <a:t>Usar la tecnología para mejorar la comunicación y las conexiones</a:t>
            </a:r>
          </a:p>
          <a:p>
            <a:pPr>
              <a:spcBef>
                <a:spcPts val="1600"/>
              </a:spcBef>
            </a:pPr>
            <a:r>
              <a:rPr lang="es" sz="3000" dirty="0">
                <a:solidFill>
                  <a:srgbClr val="F16737"/>
                </a:solidFill>
              </a:rPr>
              <a:t>Asegurarse de que los adictos encuentren un espacio seguro para recuperarse en NA</a:t>
            </a:r>
          </a:p>
          <a:p>
            <a:pPr marL="0" indent="0">
              <a:spcBef>
                <a:spcPts val="1600"/>
              </a:spcBef>
              <a:buNone/>
            </a:pPr>
            <a:r>
              <a:rPr lang="es-CO" sz="3000" dirty="0">
                <a:solidFill>
                  <a:srgbClr val="F16737"/>
                </a:solidFill>
              </a:rPr>
              <a:t>Seguir explorando la manera de hacer que nuestro lenguaje sea inclusivo para que todas las personas adictas encuentren su sitio en NA. </a:t>
            </a:r>
            <a:endParaRPr lang="es" sz="3000" dirty="0">
              <a:solidFill>
                <a:srgbClr val="F16737"/>
              </a:solidFill>
            </a:endParaRPr>
          </a:p>
        </p:txBody>
      </p:sp>
      <p:pic>
        <p:nvPicPr>
          <p:cNvPr id="3" name="Picture 2" descr="A sign with white text&#10;&#10;Description automatically generated">
            <a:extLst>
              <a:ext uri="{FF2B5EF4-FFF2-40B4-BE49-F238E27FC236}">
                <a16:creationId xmlns:a16="http://schemas.microsoft.com/office/drawing/2014/main" id="{B1279A5D-1A5A-F7C9-1F98-F9B6DFE524C1}"/>
              </a:ext>
            </a:extLst>
          </p:cNvPr>
          <p:cNvPicPr>
            <a:picLocks noChangeAspect="1"/>
          </p:cNvPicPr>
          <p:nvPr/>
        </p:nvPicPr>
        <p:blipFill>
          <a:blip r:embed="rId3"/>
          <a:stretch>
            <a:fillRect/>
          </a:stretch>
        </p:blipFill>
        <p:spPr>
          <a:xfrm>
            <a:off x="8861133" y="1231535"/>
            <a:ext cx="3428889" cy="1812600"/>
          </a:xfrm>
          <a:prstGeom prst="rect">
            <a:avLst/>
          </a:prstGeom>
        </p:spPr>
      </p:pic>
    </p:spTree>
    <p:extLst>
      <p:ext uri="{BB962C8B-B14F-4D97-AF65-F5344CB8AC3E}">
        <p14:creationId xmlns:p14="http://schemas.microsoft.com/office/powerpoint/2010/main" val="654556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everal blue tubes with green and blue writing&#10;&#10;Description automatically generated with medium confidence">
            <a:extLst>
              <a:ext uri="{FF2B5EF4-FFF2-40B4-BE49-F238E27FC236}">
                <a16:creationId xmlns:a16="http://schemas.microsoft.com/office/drawing/2014/main" id="{2C867C55-5A15-2691-6B07-2AA0B9E9C99C}"/>
              </a:ext>
            </a:extLst>
          </p:cNvPr>
          <p:cNvPicPr>
            <a:picLocks noChangeAspect="1"/>
          </p:cNvPicPr>
          <p:nvPr/>
        </p:nvPicPr>
        <p:blipFill>
          <a:blip r:embed="rId3"/>
          <a:stretch>
            <a:fillRect/>
          </a:stretch>
        </p:blipFill>
        <p:spPr>
          <a:xfrm>
            <a:off x="2130926" y="18190"/>
            <a:ext cx="8344568" cy="6839810"/>
          </a:xfrm>
          <a:prstGeom prst="rect">
            <a:avLst/>
          </a:prstGeom>
        </p:spPr>
      </p:pic>
    </p:spTree>
    <p:extLst>
      <p:ext uri="{BB962C8B-B14F-4D97-AF65-F5344CB8AC3E}">
        <p14:creationId xmlns:p14="http://schemas.microsoft.com/office/powerpoint/2010/main" val="375514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109492" y="113348"/>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572528"/>
                </a:solidFill>
              </a:rPr>
              <a:t>El proceso de planificación</a:t>
            </a:r>
          </a:p>
        </p:txBody>
      </p:sp>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1" y="947854"/>
            <a:ext cx="12418741"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CO" sz="2500" u="sng" dirty="0">
                <a:solidFill>
                  <a:srgbClr val="F16737"/>
                </a:solidFill>
              </a:rPr>
              <a:t>CSM 2023 Los Participantes de la Conferencia (PC) hacen un inventario</a:t>
            </a:r>
          </a:p>
          <a:p>
            <a:pPr marL="0" indent="0">
              <a:spcBef>
                <a:spcPts val="1600"/>
              </a:spcBef>
              <a:buNone/>
            </a:pPr>
            <a:r>
              <a:rPr lang="es" sz="2500" u="sng" dirty="0">
                <a:solidFill>
                  <a:srgbClr val="F16737"/>
                </a:solidFill>
              </a:rPr>
              <a:t>Después de la CSM 2023, </a:t>
            </a:r>
            <a:r>
              <a:rPr lang="es" sz="2500" dirty="0">
                <a:solidFill>
                  <a:srgbClr val="F16737"/>
                </a:solidFill>
              </a:rPr>
              <a:t>los PC priorizaron esos factores mediante una encuesta</a:t>
            </a:r>
          </a:p>
          <a:p>
            <a:pPr marL="0" indent="0">
              <a:spcBef>
                <a:spcPts val="1600"/>
              </a:spcBef>
              <a:buNone/>
            </a:pPr>
            <a:r>
              <a:rPr lang="es" sz="2500" u="sng" dirty="0">
                <a:solidFill>
                  <a:srgbClr val="F16737"/>
                </a:solidFill>
              </a:rPr>
              <a:t>Febrero a mayo de 2024 </a:t>
            </a:r>
            <a:r>
              <a:rPr lang="es" sz="2500" dirty="0">
                <a:solidFill>
                  <a:srgbClr val="F16737"/>
                </a:solidFill>
              </a:rPr>
              <a:t>Todas las zonas del mundo se reunieron y discutieron los desafíos planteados por los factores y las posibles soluciones.</a:t>
            </a:r>
          </a:p>
          <a:p>
            <a:pPr marL="0" indent="0">
              <a:spcBef>
                <a:spcPts val="1600"/>
              </a:spcBef>
              <a:buNone/>
            </a:pPr>
            <a:r>
              <a:rPr lang="es" sz="2500" u="sng" dirty="0">
                <a:solidFill>
                  <a:srgbClr val="F16737"/>
                </a:solidFill>
              </a:rPr>
              <a:t>En junio de 2024, </a:t>
            </a:r>
            <a:r>
              <a:rPr lang="es" sz="2500" dirty="0">
                <a:solidFill>
                  <a:srgbClr val="F16737"/>
                </a:solidFill>
              </a:rPr>
              <a:t>la Junta Mundial redactó los objetivos basándose en todas esas notas de debate.</a:t>
            </a:r>
          </a:p>
          <a:p>
            <a:pPr marL="0" indent="0">
              <a:spcBef>
                <a:spcPts val="1600"/>
              </a:spcBef>
              <a:buNone/>
            </a:pPr>
            <a:r>
              <a:rPr lang="es" sz="2500" u="sng" dirty="0">
                <a:solidFill>
                  <a:srgbClr val="F16737"/>
                </a:solidFill>
              </a:rPr>
              <a:t>En la CSM Intermedia los PC </a:t>
            </a:r>
            <a:r>
              <a:rPr lang="es" sz="2500" dirty="0">
                <a:solidFill>
                  <a:srgbClr val="F16737"/>
                </a:solidFill>
              </a:rPr>
              <a:t>discutieron </a:t>
            </a:r>
            <a:r>
              <a:rPr lang="es-CO" sz="2500" dirty="0">
                <a:solidFill>
                  <a:srgbClr val="F16737"/>
                </a:solidFill>
              </a:rPr>
              <a:t>Asuntos</a:t>
            </a:r>
            <a:r>
              <a:rPr lang="es" sz="2500" dirty="0">
                <a:solidFill>
                  <a:srgbClr val="F16737"/>
                </a:solidFill>
              </a:rPr>
              <a:t> y Objetivos</a:t>
            </a:r>
          </a:p>
          <a:p>
            <a:pPr marL="0" indent="0">
              <a:spcBef>
                <a:spcPts val="1600"/>
              </a:spcBef>
              <a:buNone/>
            </a:pPr>
            <a:r>
              <a:rPr lang="es" sz="2500" u="sng" dirty="0">
                <a:solidFill>
                  <a:srgbClr val="F16737"/>
                </a:solidFill>
              </a:rPr>
              <a:t>Julio de 2025 </a:t>
            </a:r>
            <a:r>
              <a:rPr lang="es" sz="2500" dirty="0">
                <a:solidFill>
                  <a:srgbClr val="F16737"/>
                </a:solidFill>
              </a:rPr>
              <a:t>la JM revisó los objetivos y redactó soluciones</a:t>
            </a:r>
          </a:p>
          <a:p>
            <a:pPr marL="0" indent="0">
              <a:spcBef>
                <a:spcPts val="1600"/>
              </a:spcBef>
              <a:buNone/>
            </a:pPr>
            <a:r>
              <a:rPr lang="es" sz="2500" u="sng" dirty="0">
                <a:solidFill>
                  <a:srgbClr val="F16737"/>
                </a:solidFill>
              </a:rPr>
              <a:t>Reunión web de agosto </a:t>
            </a:r>
            <a:r>
              <a:rPr lang="es" sz="2500" dirty="0">
                <a:solidFill>
                  <a:srgbClr val="F16737"/>
                </a:solidFill>
              </a:rPr>
              <a:t>Los CP discutieron soluciones</a:t>
            </a:r>
          </a:p>
          <a:p>
            <a:pPr marL="0" indent="0">
              <a:spcBef>
                <a:spcPts val="1600"/>
              </a:spcBef>
              <a:buNone/>
            </a:pPr>
            <a:r>
              <a:rPr lang="es" sz="2500" u="sng" dirty="0">
                <a:solidFill>
                  <a:srgbClr val="F16737"/>
                </a:solidFill>
              </a:rPr>
              <a:t>Septiembre de 2025 </a:t>
            </a:r>
            <a:r>
              <a:rPr lang="es" sz="2500" dirty="0">
                <a:solidFill>
                  <a:srgbClr val="F16737"/>
                </a:solidFill>
              </a:rPr>
              <a:t>la JM revisó las soluciones y finalizó el borrador del plan</a:t>
            </a:r>
          </a:p>
        </p:txBody>
      </p:sp>
      <p:sp>
        <p:nvSpPr>
          <p:cNvPr id="3" name="Text Placeholder 2">
            <a:extLst>
              <a:ext uri="{FF2B5EF4-FFF2-40B4-BE49-F238E27FC236}">
                <a16:creationId xmlns:a16="http://schemas.microsoft.com/office/drawing/2014/main" id="{2C3A034F-0B66-F48A-1A4D-EEB969CC6FDB}"/>
              </a:ext>
            </a:extLst>
          </p:cNvPr>
          <p:cNvSpPr txBox="1">
            <a:spLocks/>
          </p:cNvSpPr>
          <p:nvPr/>
        </p:nvSpPr>
        <p:spPr>
          <a:xfrm>
            <a:off x="7782128" y="126996"/>
            <a:ext cx="4636612" cy="5538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3400" b="0" dirty="0">
                <a:solidFill>
                  <a:srgbClr val="572528"/>
                </a:solidFill>
              </a:rPr>
              <a:t>na.org/planificación</a:t>
            </a:r>
          </a:p>
        </p:txBody>
      </p:sp>
    </p:spTree>
    <p:extLst>
      <p:ext uri="{BB962C8B-B14F-4D97-AF65-F5344CB8AC3E}">
        <p14:creationId xmlns:p14="http://schemas.microsoft.com/office/powerpoint/2010/main" val="40627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457945" y="0"/>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572528"/>
                </a:solidFill>
              </a:rPr>
              <a:t>Implementando el plan</a:t>
            </a:r>
          </a:p>
        </p:txBody>
      </p:sp>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0" y="721953"/>
            <a:ext cx="12192000" cy="5938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dirty="0">
                <a:solidFill>
                  <a:srgbClr val="F16737"/>
                </a:solidFill>
              </a:rPr>
              <a:t>El material de la Vía de Aprobación de la Conferencia contiene los planes de proyectos que surgen del Plan Estratégico de los SMNA.</a:t>
            </a:r>
          </a:p>
          <a:p>
            <a:pPr marL="0" indent="0">
              <a:spcBef>
                <a:spcPts val="1600"/>
              </a:spcBef>
              <a:buNone/>
            </a:pPr>
            <a:r>
              <a:rPr lang="es" b="0" dirty="0">
                <a:solidFill>
                  <a:srgbClr val="F16737"/>
                </a:solidFill>
              </a:rPr>
              <a:t>Desde 2016, los resultados de la </a:t>
            </a:r>
            <a:br>
              <a:rPr lang="en-US" b="0" dirty="0">
                <a:solidFill>
                  <a:srgbClr val="F16737"/>
                </a:solidFill>
              </a:rPr>
            </a:br>
            <a:r>
              <a:rPr lang="es" b="0" dirty="0">
                <a:solidFill>
                  <a:srgbClr val="F16737"/>
                </a:solidFill>
              </a:rPr>
              <a:t>Encuesta IAC</a:t>
            </a:r>
            <a:r>
              <a:rPr lang="es" b="0" i="1" dirty="0">
                <a:solidFill>
                  <a:srgbClr val="F16737"/>
                </a:solidFill>
              </a:rPr>
              <a:t> </a:t>
            </a:r>
            <a:r>
              <a:rPr lang="es" b="0" dirty="0">
                <a:solidFill>
                  <a:srgbClr val="F16737"/>
                </a:solidFill>
              </a:rPr>
              <a:t>han guiado a los </a:t>
            </a:r>
            <a:br>
              <a:rPr lang="es" b="0" dirty="0">
                <a:solidFill>
                  <a:srgbClr val="F16737"/>
                </a:solidFill>
              </a:rPr>
            </a:br>
            <a:r>
              <a:rPr lang="es" b="0" dirty="0">
                <a:solidFill>
                  <a:srgbClr val="F16737"/>
                </a:solidFill>
              </a:rPr>
              <a:t>participantes de la conferencia para </a:t>
            </a:r>
            <a:br>
              <a:rPr lang="es" b="0" dirty="0">
                <a:solidFill>
                  <a:srgbClr val="F16737"/>
                </a:solidFill>
              </a:rPr>
            </a:br>
            <a:r>
              <a:rPr lang="es" b="0" dirty="0">
                <a:solidFill>
                  <a:srgbClr val="F16737"/>
                </a:solidFill>
              </a:rPr>
              <a:t>ayudar a seleccionar los enfoques para </a:t>
            </a:r>
            <a:br>
              <a:rPr lang="en-US" b="0" dirty="0">
                <a:solidFill>
                  <a:srgbClr val="F16737"/>
                </a:solidFill>
              </a:rPr>
            </a:br>
            <a:r>
              <a:rPr lang="es" b="0" dirty="0">
                <a:solidFill>
                  <a:srgbClr val="F16737"/>
                </a:solidFill>
              </a:rPr>
              <a:t>algunos proyectos.</a:t>
            </a:r>
            <a:endParaRPr lang="es" dirty="0">
              <a:solidFill>
                <a:srgbClr val="F16737"/>
              </a:solidFill>
            </a:endParaRPr>
          </a:p>
          <a:p>
            <a:pPr marL="0" indent="0">
              <a:spcBef>
                <a:spcPts val="1600"/>
              </a:spcBef>
              <a:buNone/>
            </a:pPr>
            <a:r>
              <a:rPr lang="es" dirty="0">
                <a:solidFill>
                  <a:srgbClr val="F16737"/>
                </a:solidFill>
              </a:rPr>
              <a:t>Evaluar y mejorar el proceso de planificación es una de las muchas cosas que se discutirán en la CSM 2026.</a:t>
            </a:r>
          </a:p>
          <a:p>
            <a:pPr marL="0" indent="0">
              <a:spcBef>
                <a:spcPts val="1600"/>
              </a:spcBef>
              <a:buNone/>
            </a:pPr>
            <a:r>
              <a:rPr lang="es" dirty="0">
                <a:solidFill>
                  <a:srgbClr val="F16737"/>
                </a:solidFill>
              </a:rPr>
              <a:t>La mayoría de los proyectos comienzan con una encuesta de la Confraternidad. Los grupos focales ayudan a realizar el trabajo. Las Zonas y Regiones serán cruciales en el ciclo que se avecina. Se espera que el Plan Estratégico de los SMNA inspire proyectos locales.</a:t>
            </a:r>
          </a:p>
        </p:txBody>
      </p:sp>
      <p:pic>
        <p:nvPicPr>
          <p:cNvPr id="5" name="Picture 4" descr="A close-up of a bucket&#10;&#10;Description automatically generated">
            <a:extLst>
              <a:ext uri="{FF2B5EF4-FFF2-40B4-BE49-F238E27FC236}">
                <a16:creationId xmlns:a16="http://schemas.microsoft.com/office/drawing/2014/main" id="{86950EE0-84A4-219E-3753-54EEFD2CF2A7}"/>
              </a:ext>
            </a:extLst>
          </p:cNvPr>
          <p:cNvPicPr>
            <a:picLocks noChangeAspect="1"/>
          </p:cNvPicPr>
          <p:nvPr/>
        </p:nvPicPr>
        <p:blipFill>
          <a:blip r:embed="rId3"/>
          <a:stretch>
            <a:fillRect/>
          </a:stretch>
        </p:blipFill>
        <p:spPr>
          <a:xfrm>
            <a:off x="7244316" y="1725041"/>
            <a:ext cx="4807137" cy="1804221"/>
          </a:xfrm>
          <a:prstGeom prst="rect">
            <a:avLst/>
          </a:prstGeom>
        </p:spPr>
      </p:pic>
    </p:spTree>
    <p:extLst>
      <p:ext uri="{BB962C8B-B14F-4D97-AF65-F5344CB8AC3E}">
        <p14:creationId xmlns:p14="http://schemas.microsoft.com/office/powerpoint/2010/main" val="475716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136748" y="3378820"/>
            <a:ext cx="11838292"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3800" dirty="0">
                <a:solidFill>
                  <a:srgbClr val="572528"/>
                </a:solidFill>
              </a:rPr>
              <a:t>En la Conferencia de Servicio Mundial de 2026, se pedirá a los delegados que comiencen a trabajar en el próximo plan estratégico.</a:t>
            </a:r>
          </a:p>
          <a:p>
            <a:pPr algn="ctr">
              <a:spcBef>
                <a:spcPts val="1800"/>
              </a:spcBef>
            </a:pPr>
            <a:r>
              <a:rPr lang="es-CO" sz="3100" b="0" i="1" dirty="0">
                <a:solidFill>
                  <a:srgbClr val="572528"/>
                </a:solidFill>
              </a:rPr>
              <a:t>¿Qué asuntos, retos y necesidades debemos abordar con el fin de estar preparados para prestar servicio a las personas adictas que están hoy aquí y a las que estarán en el futuro?</a:t>
            </a:r>
            <a:endParaRPr lang="es" sz="3100" b="0" i="1" dirty="0">
              <a:solidFill>
                <a:srgbClr val="572528"/>
              </a:solidFill>
            </a:endParaRPr>
          </a:p>
        </p:txBody>
      </p:sp>
      <p:pic>
        <p:nvPicPr>
          <p:cNvPr id="5" name="Picture 4" descr="A diagram of a road with pointers&#10;&#10;Description automatically generated">
            <a:extLst>
              <a:ext uri="{FF2B5EF4-FFF2-40B4-BE49-F238E27FC236}">
                <a16:creationId xmlns:a16="http://schemas.microsoft.com/office/drawing/2014/main" id="{7EA03218-C93A-470A-7526-7868873EEC6C}"/>
              </a:ext>
            </a:extLst>
          </p:cNvPr>
          <p:cNvPicPr>
            <a:picLocks noChangeAspect="1"/>
          </p:cNvPicPr>
          <p:nvPr/>
        </p:nvPicPr>
        <p:blipFill rotWithShape="1">
          <a:blip r:embed="rId3"/>
          <a:srcRect l="834" r="828" b="2428"/>
          <a:stretch/>
        </p:blipFill>
        <p:spPr>
          <a:xfrm>
            <a:off x="1427747" y="0"/>
            <a:ext cx="9256295" cy="3224463"/>
          </a:xfrm>
          <a:prstGeom prst="rect">
            <a:avLst/>
          </a:prstGeom>
        </p:spPr>
      </p:pic>
    </p:spTree>
    <p:extLst>
      <p:ext uri="{BB962C8B-B14F-4D97-AF65-F5344CB8AC3E}">
        <p14:creationId xmlns:p14="http://schemas.microsoft.com/office/powerpoint/2010/main" val="1489450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572528"/>
                </a:solidFill>
              </a:rPr>
              <a:t>Adopción del plan</a:t>
            </a:r>
          </a:p>
        </p:txBody>
      </p:sp>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100947" y="1063474"/>
            <a:ext cx="12091053"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CO" sz="3000" dirty="0">
                <a:solidFill>
                  <a:srgbClr val="F16737"/>
                </a:solidFill>
              </a:rPr>
              <a:t>Los delegados han trabajado juntos durante años (literalmente) para asegurarse de que el plan perfila el trabajo más necesario que deben emprender los Servicios Mundiales durante el próximo trienio.</a:t>
            </a:r>
          </a:p>
          <a:p>
            <a:pPr marL="0" indent="0">
              <a:spcBef>
                <a:spcPts val="1600"/>
              </a:spcBef>
              <a:buNone/>
            </a:pPr>
            <a:r>
              <a:rPr lang="es-CO" sz="3000" dirty="0">
                <a:solidFill>
                  <a:srgbClr val="F16737"/>
                </a:solidFill>
              </a:rPr>
              <a:t>Cada parte del plan ha sido debatida por los participantes de la conferencia: los delegados (titulares y suplentes) y la Junta.</a:t>
            </a:r>
          </a:p>
          <a:p>
            <a:pPr indent="0">
              <a:spcBef>
                <a:spcPts val="1600"/>
              </a:spcBef>
              <a:buNone/>
            </a:pPr>
            <a:r>
              <a:rPr lang="es" sz="3000" b="0" dirty="0">
                <a:solidFill>
                  <a:srgbClr val="F16737"/>
                </a:solidFill>
              </a:rPr>
              <a:t>Se han debatido muchas cosas para crear este plan. </a:t>
            </a:r>
            <a:br>
              <a:rPr lang="es" sz="3000" b="0" dirty="0">
                <a:solidFill>
                  <a:srgbClr val="F16737"/>
                </a:solidFill>
              </a:rPr>
            </a:br>
            <a:r>
              <a:rPr lang="es-CO" sz="3000" b="0" dirty="0">
                <a:solidFill>
                  <a:srgbClr val="F16737"/>
                </a:solidFill>
              </a:rPr>
              <a:t>Ha sido sin lugar a dudas un proceso basado </a:t>
            </a:r>
            <a:br>
              <a:rPr lang="es-CO" sz="3000" b="0" dirty="0">
                <a:solidFill>
                  <a:srgbClr val="F16737"/>
                </a:solidFill>
              </a:rPr>
            </a:br>
            <a:r>
              <a:rPr lang="es-CO" sz="3000" b="0" dirty="0">
                <a:solidFill>
                  <a:srgbClr val="F16737"/>
                </a:solidFill>
              </a:rPr>
              <a:t>en el consenso. </a:t>
            </a:r>
            <a:endParaRPr lang="es" sz="3000" b="0" dirty="0">
              <a:solidFill>
                <a:srgbClr val="F16737"/>
              </a:solidFill>
            </a:endParaRPr>
          </a:p>
          <a:p>
            <a:pPr marL="0" indent="0">
              <a:spcBef>
                <a:spcPts val="1600"/>
              </a:spcBef>
              <a:buNone/>
            </a:pPr>
            <a:r>
              <a:rPr lang="es-CO" sz="3000" dirty="0">
                <a:solidFill>
                  <a:srgbClr val="F16737"/>
                </a:solidFill>
              </a:rPr>
              <a:t>Pedimos a la Confraternidad que se haga cargo de algo </a:t>
            </a:r>
            <a:br>
              <a:rPr lang="es-CO" sz="3000" dirty="0">
                <a:solidFill>
                  <a:srgbClr val="F16737"/>
                </a:solidFill>
              </a:rPr>
            </a:br>
            <a:r>
              <a:rPr lang="es-CO" sz="3000" dirty="0">
                <a:solidFill>
                  <a:srgbClr val="F16737"/>
                </a:solidFill>
              </a:rPr>
              <a:t>que sus propios delegados han creado conjuntamente y </a:t>
            </a:r>
            <a:br>
              <a:rPr lang="es-CO" sz="3000" dirty="0">
                <a:solidFill>
                  <a:srgbClr val="F16737"/>
                </a:solidFill>
              </a:rPr>
            </a:br>
            <a:r>
              <a:rPr lang="es-CO" sz="3000" dirty="0">
                <a:solidFill>
                  <a:srgbClr val="F16737"/>
                </a:solidFill>
              </a:rPr>
              <a:t>en su nombre por nuestro bienestar común. </a:t>
            </a:r>
            <a:endParaRPr lang="es" sz="3000" dirty="0">
              <a:solidFill>
                <a:srgbClr val="F16737"/>
              </a:solidFill>
            </a:endParaRPr>
          </a:p>
        </p:txBody>
      </p:sp>
      <p:pic>
        <p:nvPicPr>
          <p:cNvPr id="3" name="Picture 2" descr="A red and yellow lava lamp&#10;&#10;Description automatically generated">
            <a:extLst>
              <a:ext uri="{FF2B5EF4-FFF2-40B4-BE49-F238E27FC236}">
                <a16:creationId xmlns:a16="http://schemas.microsoft.com/office/drawing/2014/main" id="{9B16F39B-21C4-E52A-8248-899CB03F047B}"/>
              </a:ext>
            </a:extLst>
          </p:cNvPr>
          <p:cNvPicPr>
            <a:picLocks noChangeAspect="1"/>
          </p:cNvPicPr>
          <p:nvPr/>
        </p:nvPicPr>
        <p:blipFill>
          <a:blip r:embed="rId3"/>
          <a:stretch>
            <a:fillRect/>
          </a:stretch>
        </p:blipFill>
        <p:spPr>
          <a:xfrm>
            <a:off x="11020926" y="3831951"/>
            <a:ext cx="1026695" cy="3026049"/>
          </a:xfrm>
          <a:prstGeom prst="rect">
            <a:avLst/>
          </a:prstGeom>
        </p:spPr>
      </p:pic>
    </p:spTree>
    <p:extLst>
      <p:ext uri="{BB962C8B-B14F-4D97-AF65-F5344CB8AC3E}">
        <p14:creationId xmlns:p14="http://schemas.microsoft.com/office/powerpoint/2010/main" val="233519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56856" y="219974"/>
            <a:ext cx="11678290"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36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3600" b="1" dirty="0">
                <a:solidFill>
                  <a:srgbClr val="DB212E"/>
                </a:solidFill>
                <a:latin typeface="Century Gothic" panose="020B0502020202020204" pitchFamily="34" charset="0"/>
                <a:ea typeface="Cambria" charset="0"/>
                <a:cs typeface="Cambria" charset="0"/>
                <a:sym typeface="BotonBQ-Bold"/>
              </a:rPr>
              <a:t>2 </a:t>
            </a:r>
            <a:r>
              <a:rPr kumimoji="0" lang="es" sz="36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r>
              <a:rPr lang="es" sz="3600" b="1" dirty="0">
                <a:solidFill>
                  <a:srgbClr val="DB212E"/>
                </a:solidFill>
                <a:latin typeface="Century Gothic" panose="020B0502020202020204" pitchFamily="34" charset="0"/>
                <a:ea typeface="Cambria" charset="0"/>
                <a:cs typeface="Cambria" charset="0"/>
                <a:sym typeface="BotonBQ-Bold"/>
              </a:rPr>
              <a:t>  </a:t>
            </a:r>
            <a:r>
              <a:rPr lang="es-CO" sz="3600" b="1" dirty="0">
                <a:solidFill>
                  <a:srgbClr val="572528"/>
                </a:solidFill>
                <a:latin typeface="Century Gothic" panose="020B0502020202020204" pitchFamily="34" charset="0"/>
              </a:rPr>
              <a:t>Adoptar el Plan Estratégico de los Servicios Mundiales de NA 2026-2029, creado de </a:t>
            </a:r>
          </a:p>
          <a:p>
            <a:pPr>
              <a:lnSpc>
                <a:spcPct val="108000"/>
              </a:lnSpc>
            </a:pPr>
            <a:r>
              <a:rPr lang="es-CO" sz="3600" b="1" dirty="0">
                <a:solidFill>
                  <a:srgbClr val="572528"/>
                </a:solidFill>
                <a:latin typeface="Century Gothic" panose="020B0502020202020204" pitchFamily="34" charset="0"/>
              </a:rPr>
              <a:t>forma colaborativa, que figura en el Anexo B.</a:t>
            </a:r>
            <a:endParaRPr lang="es" sz="3600" b="1" dirty="0">
              <a:solidFill>
                <a:srgbClr val="572528"/>
              </a:solidFill>
              <a:latin typeface="Century Gothic" panose="020B0502020202020204" pitchFamily="34" charset="0"/>
            </a:endParaRPr>
          </a:p>
        </p:txBody>
      </p:sp>
      <p:sp>
        <p:nvSpPr>
          <p:cNvPr id="3" name="TextBox 2">
            <a:extLst>
              <a:ext uri="{FF2B5EF4-FFF2-40B4-BE49-F238E27FC236}">
                <a16:creationId xmlns:a16="http://schemas.microsoft.com/office/drawing/2014/main" id="{695185FE-DDDA-4EA4-B7BC-C42EFC597EED}"/>
              </a:ext>
            </a:extLst>
          </p:cNvPr>
          <p:cNvSpPr txBox="1"/>
          <p:nvPr/>
        </p:nvSpPr>
        <p:spPr>
          <a:xfrm>
            <a:off x="834190" y="2105194"/>
            <a:ext cx="11566358" cy="4247317"/>
          </a:xfrm>
          <a:prstGeom prst="rect">
            <a:avLst/>
          </a:prstGeom>
          <a:noFill/>
        </p:spPr>
        <p:txBody>
          <a:bodyPr wrap="square" rtlCol="0">
            <a:spAutoFit/>
          </a:bodyPr>
          <a:lstStyle/>
          <a:p>
            <a:r>
              <a:rPr lang="es-CO" sz="3000" b="1" dirty="0">
                <a:solidFill>
                  <a:srgbClr val="DB212E"/>
                </a:solidFill>
                <a:latin typeface="Century Gothic" panose="020B0502020202020204" pitchFamily="34" charset="0"/>
              </a:rPr>
              <a:t>Presentada por: </a:t>
            </a:r>
            <a:r>
              <a:rPr lang="es-CO" sz="3000" b="1" dirty="0">
                <a:solidFill>
                  <a:srgbClr val="572528">
                    <a:alpha val="90000"/>
                  </a:srgbClr>
                </a:solidFill>
                <a:latin typeface="Century Gothic" panose="020B0502020202020204" pitchFamily="34" charset="0"/>
              </a:rPr>
              <a:t>Junta Mundial</a:t>
            </a:r>
          </a:p>
          <a:p>
            <a:r>
              <a:rPr lang="es-CO" sz="3000" b="1" dirty="0">
                <a:solidFill>
                  <a:srgbClr val="DB212E"/>
                </a:solidFill>
                <a:latin typeface="Century Gothic" panose="020B0502020202020204" pitchFamily="34" charset="0"/>
              </a:rPr>
              <a:t>Propósito: </a:t>
            </a:r>
            <a:r>
              <a:rPr lang="es-CO" sz="3000" b="1" dirty="0">
                <a:solidFill>
                  <a:srgbClr val="572528">
                    <a:alpha val="90000"/>
                  </a:srgbClr>
                </a:solidFill>
                <a:latin typeface="Century Gothic" panose="020B0502020202020204" pitchFamily="34" charset="0"/>
              </a:rPr>
              <a:t>Aprobar los resultados del proceso de planificación colaborativa que empezó en la CSM 2023 y continuó con la intervención de los participantes de la conferencia durante todo este ciclo. </a:t>
            </a:r>
          </a:p>
          <a:p>
            <a:r>
              <a:rPr lang="es-CO" sz="3000" b="1" dirty="0">
                <a:solidFill>
                  <a:srgbClr val="DB212E"/>
                </a:solidFill>
                <a:latin typeface="Century Gothic" panose="020B0502020202020204" pitchFamily="34" charset="0"/>
              </a:rPr>
              <a:t>Políticas afectadas: </a:t>
            </a:r>
            <a:r>
              <a:rPr lang="es-CO" sz="3000" b="1" dirty="0">
                <a:solidFill>
                  <a:srgbClr val="572528">
                    <a:alpha val="90000"/>
                  </a:srgbClr>
                </a:solidFill>
                <a:latin typeface="Century Gothic" panose="020B0502020202020204" pitchFamily="34" charset="0"/>
              </a:rPr>
              <a:t>Ninguna.</a:t>
            </a:r>
          </a:p>
          <a:p>
            <a:r>
              <a:rPr lang="es-CO" sz="3000" b="1" dirty="0">
                <a:solidFill>
                  <a:srgbClr val="DB212E"/>
                </a:solidFill>
                <a:latin typeface="Century Gothic" panose="020B0502020202020204" pitchFamily="34" charset="0"/>
              </a:rPr>
              <a:t>Impacto financiero: </a:t>
            </a:r>
            <a:r>
              <a:rPr lang="es-CO" sz="3000" b="1" dirty="0">
                <a:solidFill>
                  <a:srgbClr val="572528">
                    <a:alpha val="90000"/>
                  </a:srgbClr>
                </a:solidFill>
                <a:latin typeface="Century Gothic" panose="020B0502020202020204" pitchFamily="34" charset="0"/>
              </a:rPr>
              <a:t>Sin impacto financiero directo. </a:t>
            </a:r>
            <a:br>
              <a:rPr lang="es-CO" sz="3000" b="1" dirty="0">
                <a:solidFill>
                  <a:srgbClr val="572528">
                    <a:alpha val="90000"/>
                  </a:srgbClr>
                </a:solidFill>
                <a:latin typeface="Century Gothic" panose="020B0502020202020204" pitchFamily="34" charset="0"/>
              </a:rPr>
            </a:br>
            <a:r>
              <a:rPr lang="es-CO" sz="3000" b="1" dirty="0">
                <a:solidFill>
                  <a:srgbClr val="572528">
                    <a:alpha val="90000"/>
                  </a:srgbClr>
                </a:solidFill>
                <a:latin typeface="Century Gothic" panose="020B0502020202020204" pitchFamily="34" charset="0"/>
              </a:rPr>
              <a:t>Cualquier gasto futuro se especificará en </a:t>
            </a:r>
            <a:br>
              <a:rPr lang="es-CO" sz="3000" b="1" dirty="0">
                <a:solidFill>
                  <a:srgbClr val="572528">
                    <a:alpha val="90000"/>
                  </a:srgbClr>
                </a:solidFill>
                <a:latin typeface="Century Gothic" panose="020B0502020202020204" pitchFamily="34" charset="0"/>
              </a:rPr>
            </a:br>
            <a:r>
              <a:rPr lang="es-CO" sz="3000" b="1" dirty="0">
                <a:solidFill>
                  <a:srgbClr val="572528">
                    <a:alpha val="90000"/>
                  </a:srgbClr>
                </a:solidFill>
                <a:latin typeface="Century Gothic" panose="020B0502020202020204" pitchFamily="34" charset="0"/>
              </a:rPr>
              <a:t>los planes o presupuestos del proyecto.</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1" y="199594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6D1B76C0-456B-2F40-9E75-0DF4DC7843F0}"/>
              </a:ext>
            </a:extLst>
          </p:cNvPr>
          <p:cNvSpPr/>
          <p:nvPr/>
        </p:nvSpPr>
        <p:spPr>
          <a:xfrm>
            <a:off x="10038185" y="5554564"/>
            <a:ext cx="2025572" cy="1183120"/>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TextBox 5">
            <a:extLst>
              <a:ext uri="{FF2B5EF4-FFF2-40B4-BE49-F238E27FC236}">
                <a16:creationId xmlns:a16="http://schemas.microsoft.com/office/drawing/2014/main" id="{4FF08607-E857-9B76-6DD2-9DB6C869FE22}"/>
              </a:ext>
            </a:extLst>
          </p:cNvPr>
          <p:cNvSpPr txBox="1"/>
          <p:nvPr/>
        </p:nvSpPr>
        <p:spPr>
          <a:xfrm>
            <a:off x="10022861" y="5568522"/>
            <a:ext cx="2025571" cy="1138773"/>
          </a:xfrm>
          <a:prstGeom prst="rect">
            <a:avLst/>
          </a:prstGeom>
          <a:noFill/>
        </p:spPr>
        <p:txBody>
          <a:bodyPr wrap="square" rtlCol="0">
            <a:spAutoFit/>
          </a:bodyPr>
          <a:lstStyle/>
          <a:p>
            <a:pPr algn="ctr">
              <a:spcBef>
                <a:spcPts val="1200"/>
              </a:spcBef>
              <a:spcAft>
                <a:spcPts val="1200"/>
              </a:spcAft>
            </a:pPr>
            <a:r>
              <a:rPr lang="es" sz="3400" dirty="0">
                <a:solidFill>
                  <a:schemeClr val="accent2">
                    <a:lumMod val="75000"/>
                  </a:schemeClr>
                </a:solidFill>
                <a:latin typeface="Bahnschrift Condensed" panose="020B0502040204020203" pitchFamily="34" charset="0"/>
              </a:rPr>
              <a:t>Pausa para la discusión</a:t>
            </a:r>
          </a:p>
        </p:txBody>
      </p:sp>
    </p:spTree>
    <p:extLst>
      <p:ext uri="{BB962C8B-B14F-4D97-AF65-F5344CB8AC3E}">
        <p14:creationId xmlns:p14="http://schemas.microsoft.com/office/powerpoint/2010/main" val="366884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B594-F862-98B0-C9FE-45BB1A0FB754}"/>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800" dirty="0">
                <a:solidFill>
                  <a:srgbClr val="FCCF0C"/>
                </a:solidFill>
              </a:rPr>
              <a:t>Historia de la CMNA</a:t>
            </a:r>
          </a:p>
        </p:txBody>
      </p:sp>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652311" y="1191831"/>
            <a:ext cx="9621030"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3600" u="sng" dirty="0">
                <a:solidFill>
                  <a:srgbClr val="FCCF0C"/>
                </a:solidFill>
              </a:rPr>
              <a:t>1971–1996: </a:t>
            </a:r>
            <a:r>
              <a:rPr lang="es" sz="3600" dirty="0">
                <a:solidFill>
                  <a:srgbClr val="FCCF0C"/>
                </a:solidFill>
              </a:rPr>
              <a:t>evento anual</a:t>
            </a:r>
          </a:p>
          <a:p>
            <a:pPr marL="0" indent="0">
              <a:spcBef>
                <a:spcPts val="1600"/>
              </a:spcBef>
              <a:buNone/>
            </a:pPr>
            <a:r>
              <a:rPr lang="es" sz="3600" u="sng" dirty="0">
                <a:solidFill>
                  <a:srgbClr val="FCCF0C"/>
                </a:solidFill>
              </a:rPr>
              <a:t>Mediados de los 90: </a:t>
            </a:r>
            <a:r>
              <a:rPr lang="es" sz="3600" dirty="0">
                <a:solidFill>
                  <a:srgbClr val="FCCF0C"/>
                </a:solidFill>
              </a:rPr>
              <a:t>calendario de dos años y </a:t>
            </a:r>
            <a:r>
              <a:rPr lang="es-CO" sz="3600" dirty="0">
                <a:solidFill>
                  <a:srgbClr val="FCCF0C"/>
                </a:solidFill>
              </a:rPr>
              <a:t>una de cada dos convenciones </a:t>
            </a:r>
            <a:r>
              <a:rPr lang="es" sz="3600" dirty="0">
                <a:solidFill>
                  <a:srgbClr val="FCCF0C"/>
                </a:solidFill>
              </a:rPr>
              <a:t>se celebraba fuera de Norteamérica.</a:t>
            </a:r>
          </a:p>
          <a:p>
            <a:pPr marL="0" indent="0">
              <a:spcBef>
                <a:spcPts val="1600"/>
              </a:spcBef>
              <a:buNone/>
            </a:pPr>
            <a:r>
              <a:rPr lang="es" sz="3600" u="sng" dirty="0">
                <a:solidFill>
                  <a:srgbClr val="FCCF0C"/>
                </a:solidFill>
              </a:rPr>
              <a:t>1998 a 2009: </a:t>
            </a:r>
            <a:r>
              <a:rPr lang="es" sz="3600" dirty="0">
                <a:solidFill>
                  <a:srgbClr val="FCCF0C"/>
                </a:solidFill>
              </a:rPr>
              <a:t>Se agregaron dos ubicaciones adicionales no norteamericanas a la rotación</a:t>
            </a:r>
          </a:p>
          <a:p>
            <a:pPr marL="0" indent="0">
              <a:spcBef>
                <a:spcPts val="1600"/>
              </a:spcBef>
              <a:buNone/>
            </a:pPr>
            <a:r>
              <a:rPr lang="es" sz="3600" u="sng" dirty="0">
                <a:solidFill>
                  <a:srgbClr val="FCCF0C"/>
                </a:solidFill>
              </a:rPr>
              <a:t>2012: </a:t>
            </a:r>
            <a:r>
              <a:rPr lang="es" sz="3600" dirty="0">
                <a:solidFill>
                  <a:srgbClr val="FCCF0C"/>
                </a:solidFill>
              </a:rPr>
              <a:t>cada tres años, alternar entre ubicaciones en EE. UU. y fuera de EE. UU. a partir de 2015</a:t>
            </a:r>
          </a:p>
          <a:p>
            <a:pPr marL="0" indent="0">
              <a:spcBef>
                <a:spcPts val="1600"/>
              </a:spcBef>
              <a:buNone/>
            </a:pPr>
            <a:endParaRPr lang="en-US" dirty="0">
              <a:solidFill>
                <a:srgbClr val="FCCF0C"/>
              </a:solidFill>
            </a:endParaRPr>
          </a:p>
        </p:txBody>
      </p:sp>
    </p:spTree>
    <p:extLst>
      <p:ext uri="{BB962C8B-B14F-4D97-AF65-F5344CB8AC3E}">
        <p14:creationId xmlns:p14="http://schemas.microsoft.com/office/powerpoint/2010/main" val="429240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B594-F862-98B0-C9FE-45BB1A0FB754}"/>
              </a:ext>
            </a:extLst>
          </p:cNvPr>
          <p:cNvSpPr txBox="1">
            <a:spLocks/>
          </p:cNvSpPr>
          <p:nvPr/>
        </p:nvSpPr>
        <p:spPr>
          <a:xfrm>
            <a:off x="104172" y="49832"/>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FCCF0C"/>
                </a:solidFill>
              </a:rPr>
              <a:t>Historia de la CMNA</a:t>
            </a:r>
          </a:p>
        </p:txBody>
      </p:sp>
      <p:pic>
        <p:nvPicPr>
          <p:cNvPr id="7" name="Picture 6" descr="A screenshot of a spreadsheet&#10;&#10;Description automatically generated">
            <a:extLst>
              <a:ext uri="{FF2B5EF4-FFF2-40B4-BE49-F238E27FC236}">
                <a16:creationId xmlns:a16="http://schemas.microsoft.com/office/drawing/2014/main" id="{2C2CDE43-1092-A697-2A6E-72EFC451EC90}"/>
              </a:ext>
            </a:extLst>
          </p:cNvPr>
          <p:cNvPicPr>
            <a:picLocks noChangeAspect="1"/>
          </p:cNvPicPr>
          <p:nvPr/>
        </p:nvPicPr>
        <p:blipFill>
          <a:blip r:embed="rId3"/>
          <a:stretch>
            <a:fillRect/>
          </a:stretch>
        </p:blipFill>
        <p:spPr>
          <a:xfrm>
            <a:off x="4166886" y="694480"/>
            <a:ext cx="8025114" cy="6179575"/>
          </a:xfrm>
          <a:prstGeom prst="rect">
            <a:avLst/>
          </a:prstGeom>
        </p:spPr>
      </p:pic>
      <p:sp>
        <p:nvSpPr>
          <p:cNvPr id="8" name="Text Placeholder 2">
            <a:extLst>
              <a:ext uri="{FF2B5EF4-FFF2-40B4-BE49-F238E27FC236}">
                <a16:creationId xmlns:a16="http://schemas.microsoft.com/office/drawing/2014/main" id="{F75BCE98-3A56-9584-59D5-8E373C2B92AF}"/>
              </a:ext>
            </a:extLst>
          </p:cNvPr>
          <p:cNvSpPr txBox="1">
            <a:spLocks/>
          </p:cNvSpPr>
          <p:nvPr/>
        </p:nvSpPr>
        <p:spPr>
          <a:xfrm>
            <a:off x="9132426" y="173620"/>
            <a:ext cx="2974693" cy="5538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3400" b="0" dirty="0">
                <a:solidFill>
                  <a:schemeClr val="bg1"/>
                </a:solidFill>
              </a:rPr>
              <a:t>na.org/wcna</a:t>
            </a:r>
          </a:p>
        </p:txBody>
      </p:sp>
      <p:sp>
        <p:nvSpPr>
          <p:cNvPr id="4" name="Text Placeholder 2">
            <a:extLst>
              <a:ext uri="{FF2B5EF4-FFF2-40B4-BE49-F238E27FC236}">
                <a16:creationId xmlns:a16="http://schemas.microsoft.com/office/drawing/2014/main" id="{82ED83AF-DC67-00BF-526F-EE6A8E5A4860}"/>
              </a:ext>
            </a:extLst>
          </p:cNvPr>
          <p:cNvSpPr txBox="1">
            <a:spLocks/>
          </p:cNvSpPr>
          <p:nvPr/>
        </p:nvSpPr>
        <p:spPr>
          <a:xfrm>
            <a:off x="92598" y="1310198"/>
            <a:ext cx="3900668"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3200" u="sng" dirty="0">
                <a:solidFill>
                  <a:srgbClr val="FCCF0C"/>
                </a:solidFill>
              </a:rPr>
              <a:t>2023: </a:t>
            </a:r>
            <a:r>
              <a:rPr lang="es" sz="3200" dirty="0">
                <a:solidFill>
                  <a:srgbClr val="FCCF0C"/>
                </a:solidFill>
              </a:rPr>
              <a:t>se suspendió la política de rotación de la CMNA después de 2024, para dar tiempo a investigar y determinar qué es posible y práctico en el futuro.</a:t>
            </a:r>
            <a:endParaRPr lang="en-US" dirty="0">
              <a:solidFill>
                <a:srgbClr val="FCCF0C"/>
              </a:solidFill>
            </a:endParaRPr>
          </a:p>
        </p:txBody>
      </p:sp>
    </p:spTree>
    <p:extLst>
      <p:ext uri="{BB962C8B-B14F-4D97-AF65-F5344CB8AC3E}">
        <p14:creationId xmlns:p14="http://schemas.microsoft.com/office/powerpoint/2010/main" val="213156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69419" y="4591895"/>
            <a:ext cx="2578243" cy="1354229"/>
          </a:xfrm>
        </p:spPr>
        <p:txBody>
          <a:bodyPr>
            <a:normAutofit fontScale="90000"/>
          </a:bodyPr>
          <a:lstStyle/>
          <a:p>
            <a:pPr algn="ctr"/>
            <a:r>
              <a:rPr lang="es" sz="2800" i="1" dirty="0">
                <a:solidFill>
                  <a:srgbClr val="9DBCAC"/>
                </a:solidFill>
              </a:rPr>
              <a:t>IAC </a:t>
            </a:r>
            <a:r>
              <a:rPr lang="es" sz="2800" dirty="0">
                <a:solidFill>
                  <a:srgbClr val="9DBCAC"/>
                </a:solidFill>
              </a:rPr>
              <a:t>2026 </a:t>
            </a:r>
            <a:br>
              <a:rPr lang="en-US" sz="2800" dirty="0">
                <a:solidFill>
                  <a:srgbClr val="9DBCAC"/>
                </a:solidFill>
              </a:rPr>
            </a:br>
            <a:r>
              <a:rPr lang="es" sz="2800" dirty="0">
                <a:solidFill>
                  <a:srgbClr val="9DBCAC"/>
                </a:solidFill>
              </a:rPr>
              <a:t>Presentaciones de PowerPoint</a:t>
            </a:r>
          </a:p>
        </p:txBody>
      </p:sp>
      <p:pic>
        <p:nvPicPr>
          <p:cNvPr id="2" name="Picture 1" descr="A red and yellow lava lamp&#10;&#10;Description automatically generated">
            <a:extLst>
              <a:ext uri="{FF2B5EF4-FFF2-40B4-BE49-F238E27FC236}">
                <a16:creationId xmlns:a16="http://schemas.microsoft.com/office/drawing/2014/main" id="{0901B0D5-4608-94EF-511C-8CC377CCA1C6}"/>
              </a:ext>
            </a:extLst>
          </p:cNvPr>
          <p:cNvPicPr>
            <a:picLocks noChangeAspect="1"/>
          </p:cNvPicPr>
          <p:nvPr/>
        </p:nvPicPr>
        <p:blipFill>
          <a:blip r:embed="rId3"/>
          <a:stretch>
            <a:fillRect/>
          </a:stretch>
        </p:blipFill>
        <p:spPr>
          <a:xfrm>
            <a:off x="10666022" y="121593"/>
            <a:ext cx="1386038" cy="4085163"/>
          </a:xfrm>
          <a:prstGeom prst="rect">
            <a:avLst/>
          </a:prstGeom>
        </p:spPr>
      </p:pic>
      <p:sp>
        <p:nvSpPr>
          <p:cNvPr id="3" name="Subtitle 2">
            <a:extLst>
              <a:ext uri="{FF2B5EF4-FFF2-40B4-BE49-F238E27FC236}">
                <a16:creationId xmlns:a16="http://schemas.microsoft.com/office/drawing/2014/main" id="{46F34ED8-CD84-E15A-C812-22D524CB36CA}"/>
              </a:ext>
            </a:extLst>
          </p:cNvPr>
          <p:cNvSpPr txBox="1">
            <a:spLocks/>
          </p:cNvSpPr>
          <p:nvPr/>
        </p:nvSpPr>
        <p:spPr>
          <a:xfrm>
            <a:off x="2265527" y="121593"/>
            <a:ext cx="9093513"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744538" defTabSz="640080">
              <a:lnSpc>
                <a:spcPts val="4500"/>
              </a:lnSpc>
              <a:spcBef>
                <a:spcPts val="1500"/>
              </a:spcBef>
              <a:buFont typeface="Arial" panose="020B0604020202020204" pitchFamily="34" charset="0"/>
              <a:buAutoNum type="arabicPeriod"/>
            </a:pPr>
            <a:r>
              <a:rPr lang="es" sz="3600" dirty="0">
                <a:solidFill>
                  <a:schemeClr val="tx2">
                    <a:lumMod val="60000"/>
                    <a:lumOff val="40000"/>
                  </a:schemeClr>
                </a:solidFill>
              </a:rPr>
              <a:t>Introducción a IAC</a:t>
            </a:r>
            <a:endParaRPr lang="es" sz="3600" i="1" dirty="0">
              <a:solidFill>
                <a:schemeClr val="tx2">
                  <a:lumMod val="60000"/>
                  <a:lumOff val="40000"/>
                </a:schemeClr>
              </a:solidFill>
            </a:endParaRPr>
          </a:p>
          <a:p>
            <a:pPr marL="744538" indent="-744538" defTabSz="640080">
              <a:lnSpc>
                <a:spcPts val="4500"/>
              </a:lnSpc>
              <a:spcBef>
                <a:spcPts val="1500"/>
              </a:spcBef>
              <a:buFont typeface="Arial" panose="020B0604020202020204" pitchFamily="34" charset="0"/>
              <a:buAutoNum type="arabicPeriod"/>
            </a:pPr>
            <a:r>
              <a:rPr lang="es" sz="3600" i="1" dirty="0">
                <a:solidFill>
                  <a:srgbClr val="F16737"/>
                </a:solidFill>
              </a:rPr>
              <a:t>Mociones</a:t>
            </a:r>
          </a:p>
          <a:p>
            <a:pPr marL="744538" indent="-744538" defTabSz="640080">
              <a:lnSpc>
                <a:spcPts val="4500"/>
              </a:lnSpc>
              <a:spcBef>
                <a:spcPts val="1500"/>
              </a:spcBef>
              <a:buFont typeface="Arial" panose="020B0604020202020204" pitchFamily="34" charset="0"/>
              <a:buNone/>
            </a:pPr>
            <a:r>
              <a:rPr lang="es" sz="3600" dirty="0">
                <a:solidFill>
                  <a:schemeClr val="tx2">
                    <a:lumMod val="60000"/>
                    <a:lumOff val="40000"/>
                  </a:schemeClr>
                </a:solidFill>
              </a:rPr>
              <a:t>3.  Lenguaje neutral e inclusivo en       cuanto al género</a:t>
            </a:r>
            <a:endParaRPr lang="en-US" sz="3600" dirty="0">
              <a:solidFill>
                <a:schemeClr val="tx2">
                  <a:lumMod val="60000"/>
                  <a:lumOff val="40000"/>
                </a:schemeClr>
              </a:solidFill>
            </a:endParaRPr>
          </a:p>
          <a:p>
            <a:pPr marL="744538" indent="-744538" defTabSz="640080">
              <a:lnSpc>
                <a:spcPts val="4500"/>
              </a:lnSpc>
              <a:spcBef>
                <a:spcPts val="1500"/>
              </a:spcBef>
              <a:buFont typeface="Arial" panose="020B0604020202020204" pitchFamily="34" charset="0"/>
              <a:buNone/>
            </a:pPr>
            <a:r>
              <a:rPr lang="es" sz="3600" dirty="0">
                <a:solidFill>
                  <a:schemeClr val="tx2">
                    <a:lumMod val="60000"/>
                    <a:lumOff val="40000"/>
                  </a:schemeClr>
                </a:solidFill>
              </a:rPr>
              <a:t>4. TRD/TAM en NA: Ayudando a los miembros a echar raíces</a:t>
            </a:r>
          </a:p>
          <a:p>
            <a:pPr marL="744538" indent="-744538" defTabSz="640080">
              <a:lnSpc>
                <a:spcPts val="4500"/>
              </a:lnSpc>
              <a:spcBef>
                <a:spcPts val="1500"/>
              </a:spcBef>
              <a:buFont typeface="Arial" panose="020B0604020202020204" pitchFamily="34" charset="0"/>
              <a:buNone/>
            </a:pPr>
            <a:r>
              <a:rPr lang="es" sz="3600" dirty="0">
                <a:solidFill>
                  <a:schemeClr val="tx2">
                    <a:lumMod val="60000"/>
                    <a:lumOff val="40000"/>
                  </a:schemeClr>
                </a:solidFill>
              </a:rPr>
              <a:t>5. Encuesta sobre Literatura, Materiales de Servicio y Temas de ebate</a:t>
            </a:r>
          </a:p>
          <a:p>
            <a:pPr marL="744538" indent="-744538" defTabSz="640080">
              <a:lnSpc>
                <a:spcPts val="4500"/>
              </a:lnSpc>
              <a:spcBef>
                <a:spcPts val="1500"/>
              </a:spcBef>
              <a:buFont typeface="Arial" panose="020B0604020202020204" pitchFamily="34" charset="0"/>
              <a:buNone/>
            </a:pPr>
            <a:r>
              <a:rPr lang="es" sz="3600" dirty="0">
                <a:solidFill>
                  <a:schemeClr val="tx2">
                    <a:lumMod val="60000"/>
                    <a:lumOff val="40000"/>
                  </a:schemeClr>
                </a:solidFill>
              </a:rPr>
              <a:t>6. Precios de nuestra literatura</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oster with text and numbers&#10;&#10;Description automatically generated">
            <a:extLst>
              <a:ext uri="{FF2B5EF4-FFF2-40B4-BE49-F238E27FC236}">
                <a16:creationId xmlns:a16="http://schemas.microsoft.com/office/drawing/2014/main" id="{29044ABF-400B-38C5-85D2-4D800021C086}"/>
              </a:ext>
            </a:extLst>
          </p:cNvPr>
          <p:cNvPicPr>
            <a:picLocks noChangeAspect="1"/>
          </p:cNvPicPr>
          <p:nvPr/>
        </p:nvPicPr>
        <p:blipFill>
          <a:blip r:embed="rId3"/>
          <a:stretch>
            <a:fillRect/>
          </a:stretch>
        </p:blipFill>
        <p:spPr>
          <a:xfrm>
            <a:off x="-1" y="0"/>
            <a:ext cx="12219709" cy="6858000"/>
          </a:xfrm>
          <a:prstGeom prst="rect">
            <a:avLst/>
          </a:prstGeom>
        </p:spPr>
      </p:pic>
    </p:spTree>
    <p:extLst>
      <p:ext uri="{BB962C8B-B14F-4D97-AF65-F5344CB8AC3E}">
        <p14:creationId xmlns:p14="http://schemas.microsoft.com/office/powerpoint/2010/main" val="1651714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B594-F862-98B0-C9FE-45BB1A0FB754}"/>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FCCF0C"/>
                </a:solidFill>
              </a:rPr>
              <a:t>Informe financiero de la CMNA</a:t>
            </a:r>
          </a:p>
        </p:txBody>
      </p:sp>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8632608" y="4906536"/>
            <a:ext cx="3737812" cy="1360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3000" i="1" dirty="0">
                <a:solidFill>
                  <a:srgbClr val="FCCF0C"/>
                </a:solidFill>
              </a:rPr>
              <a:t>el  </a:t>
            </a:r>
            <a:r>
              <a:rPr lang="es-CO" sz="3000" i="1" dirty="0">
                <a:solidFill>
                  <a:srgbClr val="FCCF0C"/>
                </a:solidFill>
              </a:rPr>
              <a:t>Informe anual 2024</a:t>
            </a:r>
            <a:br>
              <a:rPr lang="es-CO" sz="3000" i="1" dirty="0">
                <a:solidFill>
                  <a:srgbClr val="FCCF0C"/>
                </a:solidFill>
              </a:rPr>
            </a:br>
            <a:r>
              <a:rPr lang="es-CO" sz="3000" i="1" dirty="0">
                <a:solidFill>
                  <a:srgbClr val="FCCF0C"/>
                </a:solidFill>
              </a:rPr>
              <a:t>A</a:t>
            </a:r>
            <a:r>
              <a:rPr lang="en-US" sz="3000" i="1" dirty="0" err="1">
                <a:solidFill>
                  <a:srgbClr val="FCCF0C"/>
                </a:solidFill>
              </a:rPr>
              <a:t>nnual</a:t>
            </a:r>
            <a:r>
              <a:rPr lang="en-US" sz="3000" i="1" dirty="0">
                <a:solidFill>
                  <a:srgbClr val="FCCF0C"/>
                </a:solidFill>
              </a:rPr>
              <a:t> Report</a:t>
            </a:r>
            <a:br>
              <a:rPr lang="en-US" sz="3000" i="1" dirty="0">
                <a:solidFill>
                  <a:srgbClr val="FCCF0C"/>
                </a:solidFill>
              </a:rPr>
            </a:br>
            <a:r>
              <a:rPr lang="en-US" sz="3000" i="1" dirty="0">
                <a:solidFill>
                  <a:srgbClr val="FCCF0C"/>
                </a:solidFill>
              </a:rPr>
              <a:t>na.org/</a:t>
            </a:r>
            <a:r>
              <a:rPr lang="en-US" sz="3000" i="1" dirty="0" err="1">
                <a:solidFill>
                  <a:srgbClr val="FCCF0C"/>
                </a:solidFill>
              </a:rPr>
              <a:t>ar</a:t>
            </a:r>
            <a:endParaRPr lang="en-US" sz="3000" i="1" dirty="0">
              <a:solidFill>
                <a:srgbClr val="FCCF0C"/>
              </a:solidFill>
            </a:endParaRPr>
          </a:p>
          <a:p>
            <a:pPr marL="0" indent="0">
              <a:spcBef>
                <a:spcPts val="1600"/>
              </a:spcBef>
              <a:buNone/>
            </a:pPr>
            <a:endParaRPr lang="en-US" sz="3000" i="1" dirty="0">
              <a:solidFill>
                <a:srgbClr val="FCCF0C"/>
              </a:solidFill>
            </a:endParaRPr>
          </a:p>
          <a:p>
            <a:pPr marL="0" indent="0">
              <a:spcBef>
                <a:spcPts val="1600"/>
              </a:spcBef>
              <a:buNone/>
            </a:pPr>
            <a:endParaRPr lang="en-US" sz="3000" i="1" dirty="0">
              <a:solidFill>
                <a:srgbClr val="FCCF0C"/>
              </a:solidFill>
            </a:endParaRPr>
          </a:p>
          <a:p>
            <a:pPr marL="0" indent="0">
              <a:spcBef>
                <a:spcPts val="1600"/>
              </a:spcBef>
              <a:buNone/>
            </a:pPr>
            <a:endParaRPr lang="en-US" sz="3000" i="1" dirty="0">
              <a:solidFill>
                <a:srgbClr val="FCCF0C"/>
              </a:solidFill>
            </a:endParaRPr>
          </a:p>
        </p:txBody>
      </p:sp>
      <p:pic>
        <p:nvPicPr>
          <p:cNvPr id="8" name="Picture 7" descr="A spreadsheet with numbers and a few numbers&#10;&#10;Description automatically generated">
            <a:extLst>
              <a:ext uri="{FF2B5EF4-FFF2-40B4-BE49-F238E27FC236}">
                <a16:creationId xmlns:a16="http://schemas.microsoft.com/office/drawing/2014/main" id="{3E6E1D8A-53B9-A53C-86FB-DB14BF1FAF45}"/>
              </a:ext>
            </a:extLst>
          </p:cNvPr>
          <p:cNvPicPr>
            <a:picLocks noChangeAspect="1"/>
          </p:cNvPicPr>
          <p:nvPr/>
        </p:nvPicPr>
        <p:blipFill>
          <a:blip r:embed="rId3"/>
          <a:stretch>
            <a:fillRect/>
          </a:stretch>
        </p:blipFill>
        <p:spPr>
          <a:xfrm>
            <a:off x="-1" y="966537"/>
            <a:ext cx="8454189" cy="5916482"/>
          </a:xfrm>
          <a:prstGeom prst="rect">
            <a:avLst/>
          </a:prstGeom>
        </p:spPr>
      </p:pic>
    </p:spTree>
    <p:extLst>
      <p:ext uri="{BB962C8B-B14F-4D97-AF65-F5344CB8AC3E}">
        <p14:creationId xmlns:p14="http://schemas.microsoft.com/office/powerpoint/2010/main" val="3765711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 with numbers&#10;&#10;Description automatically generated">
            <a:extLst>
              <a:ext uri="{FF2B5EF4-FFF2-40B4-BE49-F238E27FC236}">
                <a16:creationId xmlns:a16="http://schemas.microsoft.com/office/drawing/2014/main" id="{F08021D2-56FA-BCFB-DDD6-74F96515F49C}"/>
              </a:ext>
            </a:extLst>
          </p:cNvPr>
          <p:cNvPicPr>
            <a:picLocks noChangeAspect="1"/>
          </p:cNvPicPr>
          <p:nvPr/>
        </p:nvPicPr>
        <p:blipFill>
          <a:blip r:embed="rId3"/>
          <a:stretch>
            <a:fillRect/>
          </a:stretch>
        </p:blipFill>
        <p:spPr>
          <a:xfrm>
            <a:off x="570962" y="1368487"/>
            <a:ext cx="10361820" cy="5489513"/>
          </a:xfrm>
          <a:prstGeom prst="rect">
            <a:avLst/>
          </a:prstGeom>
        </p:spPr>
      </p:pic>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2181111" y="6198481"/>
            <a:ext cx="7598528" cy="8218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3000" dirty="0">
                <a:solidFill>
                  <a:srgbClr val="572528"/>
                </a:solidFill>
              </a:rPr>
              <a:t>Preinscripciones a la CMNA 38 por país</a:t>
            </a:r>
          </a:p>
        </p:txBody>
      </p:sp>
      <p:sp>
        <p:nvSpPr>
          <p:cNvPr id="6" name="Text Placeholder 2">
            <a:extLst>
              <a:ext uri="{FF2B5EF4-FFF2-40B4-BE49-F238E27FC236}">
                <a16:creationId xmlns:a16="http://schemas.microsoft.com/office/drawing/2014/main" id="{802E50C2-1B19-E738-517B-EF25F7E0EC41}"/>
              </a:ext>
            </a:extLst>
          </p:cNvPr>
          <p:cNvSpPr txBox="1">
            <a:spLocks/>
          </p:cNvSpPr>
          <p:nvPr/>
        </p:nvSpPr>
        <p:spPr>
          <a:xfrm>
            <a:off x="0" y="0"/>
            <a:ext cx="12191999" cy="1290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CO" sz="3200" dirty="0">
                <a:solidFill>
                  <a:srgbClr val="FCCF0C"/>
                </a:solidFill>
              </a:rPr>
              <a:t>La mayoría de los 3.616 encuestados indicó que los gastos de viaje y otros factores financieros, así como el lugar de la sede, era lo que más influía en la decisión de asistir o no.</a:t>
            </a:r>
            <a:endParaRPr lang="es" sz="3200" dirty="0">
              <a:solidFill>
                <a:srgbClr val="FCCF0C"/>
              </a:solidFill>
            </a:endParaRPr>
          </a:p>
        </p:txBody>
      </p:sp>
    </p:spTree>
    <p:extLst>
      <p:ext uri="{BB962C8B-B14F-4D97-AF65-F5344CB8AC3E}">
        <p14:creationId xmlns:p14="http://schemas.microsoft.com/office/powerpoint/2010/main" val="49916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B594-F862-98B0-C9FE-45BB1A0FB754}"/>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FCCF0C"/>
                </a:solidFill>
              </a:rPr>
              <a:t>Futuro</a:t>
            </a:r>
          </a:p>
        </p:txBody>
      </p:sp>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245327" y="1159727"/>
            <a:ext cx="11190460"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3000" dirty="0">
                <a:solidFill>
                  <a:srgbClr val="FCCF0C"/>
                </a:solidFill>
              </a:rPr>
              <a:t>Muchos factores llevaron a la Junta Mundial a tomar la decisión de ofrecer la Moción 3: gastos generales, tendencias del mercado, costos y complejidades de los viajes internacionales, clima político y económico global, etc.</a:t>
            </a:r>
          </a:p>
          <a:p>
            <a:pPr marL="457200" indent="0">
              <a:spcBef>
                <a:spcPts val="1600"/>
              </a:spcBef>
              <a:buNone/>
            </a:pPr>
            <a:r>
              <a:rPr lang="es" sz="3000" b="0" dirty="0">
                <a:solidFill>
                  <a:srgbClr val="FCCF0C"/>
                </a:solidFill>
              </a:rPr>
              <a:t>Las pautas propuestas delegan </a:t>
            </a:r>
            <a:br>
              <a:rPr lang="en-US" sz="3000" b="0" dirty="0">
                <a:solidFill>
                  <a:srgbClr val="FCCF0C"/>
                </a:solidFill>
              </a:rPr>
            </a:br>
            <a:r>
              <a:rPr lang="es" sz="3000" b="0" dirty="0">
                <a:solidFill>
                  <a:srgbClr val="FCCF0C"/>
                </a:solidFill>
              </a:rPr>
              <a:t>más responsabilidad en la toma de</a:t>
            </a:r>
            <a:br>
              <a:rPr lang="es" sz="3000" b="0" dirty="0">
                <a:solidFill>
                  <a:srgbClr val="FCCF0C"/>
                </a:solidFill>
              </a:rPr>
            </a:br>
            <a:r>
              <a:rPr lang="es" sz="3000" b="0" dirty="0">
                <a:solidFill>
                  <a:srgbClr val="FCCF0C"/>
                </a:solidFill>
              </a:rPr>
              <a:t>decisiones sobre rotación y ubicación a </a:t>
            </a:r>
            <a:br>
              <a:rPr lang="en-US" sz="3000" b="0" dirty="0">
                <a:solidFill>
                  <a:srgbClr val="FCCF0C"/>
                </a:solidFill>
              </a:rPr>
            </a:br>
            <a:r>
              <a:rPr lang="es" sz="3000" b="0" dirty="0">
                <a:solidFill>
                  <a:srgbClr val="FCCF0C"/>
                </a:solidFill>
              </a:rPr>
              <a:t>la Junta Mundial simplemente porque </a:t>
            </a:r>
            <a:br>
              <a:rPr lang="en-US" sz="3000" b="0" dirty="0">
                <a:solidFill>
                  <a:srgbClr val="FCCF0C"/>
                </a:solidFill>
              </a:rPr>
            </a:br>
            <a:r>
              <a:rPr lang="es" sz="3000" b="0" dirty="0">
                <a:solidFill>
                  <a:srgbClr val="FCCF0C"/>
                </a:solidFill>
              </a:rPr>
              <a:t>hay mucho que se desconoce.</a:t>
            </a:r>
            <a:endParaRPr lang="en-US" sz="3000" dirty="0">
              <a:solidFill>
                <a:srgbClr val="FCCF0C"/>
              </a:solidFill>
            </a:endParaRPr>
          </a:p>
          <a:p>
            <a:pPr marL="0" indent="0">
              <a:spcBef>
                <a:spcPts val="1600"/>
              </a:spcBef>
              <a:buNone/>
            </a:pPr>
            <a:r>
              <a:rPr lang="es" sz="3000" dirty="0">
                <a:solidFill>
                  <a:srgbClr val="FCCF0C"/>
                </a:solidFill>
              </a:rPr>
              <a:t>Para más información por favor lea</a:t>
            </a:r>
            <a:br>
              <a:rPr lang="es" sz="3000" dirty="0">
                <a:solidFill>
                  <a:srgbClr val="FCCF0C"/>
                </a:solidFill>
              </a:rPr>
            </a:br>
            <a:r>
              <a:rPr lang="es" sz="3000" dirty="0">
                <a:solidFill>
                  <a:srgbClr val="FCCF0C"/>
                </a:solidFill>
              </a:rPr>
              <a:t>el ensayo en el </a:t>
            </a:r>
            <a:r>
              <a:rPr lang="es" sz="3000" i="1" dirty="0">
                <a:solidFill>
                  <a:srgbClr val="FCCF0C"/>
                </a:solidFill>
              </a:rPr>
              <a:t>IAC</a:t>
            </a:r>
            <a:endParaRPr lang="es" sz="3000" dirty="0">
              <a:solidFill>
                <a:srgbClr val="FCCF0C"/>
              </a:solidFill>
            </a:endParaRPr>
          </a:p>
          <a:p>
            <a:pPr marL="0" indent="0">
              <a:spcBef>
                <a:spcPts val="1600"/>
              </a:spcBef>
              <a:buNone/>
            </a:pPr>
            <a:endParaRPr lang="en-US" sz="3000" dirty="0">
              <a:solidFill>
                <a:srgbClr val="FCCF0C"/>
              </a:solidFill>
            </a:endParaRPr>
          </a:p>
        </p:txBody>
      </p:sp>
      <p:pic>
        <p:nvPicPr>
          <p:cNvPr id="9" name="Picture 8" descr="A large circular metal sculpture in front of a large window&#10;&#10;Description automatically generated">
            <a:extLst>
              <a:ext uri="{FF2B5EF4-FFF2-40B4-BE49-F238E27FC236}">
                <a16:creationId xmlns:a16="http://schemas.microsoft.com/office/drawing/2014/main" id="{8D76C1C7-97F6-A789-F486-8C8313B8C61A}"/>
              </a:ext>
            </a:extLst>
          </p:cNvPr>
          <p:cNvPicPr>
            <a:picLocks noChangeAspect="1"/>
          </p:cNvPicPr>
          <p:nvPr/>
        </p:nvPicPr>
        <p:blipFill>
          <a:blip r:embed="rId3"/>
          <a:stretch>
            <a:fillRect/>
          </a:stretch>
        </p:blipFill>
        <p:spPr>
          <a:xfrm>
            <a:off x="8252189" y="2997738"/>
            <a:ext cx="3939811" cy="3628663"/>
          </a:xfrm>
          <a:prstGeom prst="rect">
            <a:avLst/>
          </a:prstGeom>
        </p:spPr>
      </p:pic>
    </p:spTree>
    <p:extLst>
      <p:ext uri="{BB962C8B-B14F-4D97-AF65-F5344CB8AC3E}">
        <p14:creationId xmlns:p14="http://schemas.microsoft.com/office/powerpoint/2010/main" val="298309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3373188"/>
            <a:ext cx="11678290"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3 </a:t>
            </a: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r>
              <a:rPr lang="es" sz="4000" b="1" dirty="0">
                <a:solidFill>
                  <a:srgbClr val="DB212E"/>
                </a:solidFill>
                <a:latin typeface="Century Gothic" panose="020B0502020202020204" pitchFamily="34" charset="0"/>
                <a:ea typeface="Cambria" charset="0"/>
                <a:cs typeface="Cambria" charset="0"/>
                <a:sym typeface="BotonBQ-Bold"/>
              </a:rPr>
              <a:t>  </a:t>
            </a:r>
            <a:r>
              <a:rPr lang="es-CO" sz="3600" b="1" dirty="0">
                <a:solidFill>
                  <a:srgbClr val="572528"/>
                </a:solidFill>
                <a:latin typeface="Century Gothic" panose="020B0502020202020204" pitchFamily="34" charset="0"/>
              </a:rPr>
              <a:t>Celebrar la Convención Mundial de Narcóticos Anónimos (CMNA) cada 5 años a partir de 2028. La Junta Mundial determinará dónde tendrá lugar en función de consideraciones fiscales y geográficas que permitan, como mínimo, un evento sin fines recaudatorios, pero sin pérdidas. (Los cambios específicos de las pautas de la CMNA figuran en el Anexo C.)</a:t>
            </a:r>
            <a:endParaRPr lang="es" sz="3600" b="1" dirty="0">
              <a:solidFill>
                <a:srgbClr val="572528"/>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5114646"/>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D10A607-1D88-1E16-1098-C8BC3228FCCB}"/>
              </a:ext>
            </a:extLst>
          </p:cNvPr>
          <p:cNvSpPr txBox="1"/>
          <p:nvPr/>
        </p:nvSpPr>
        <p:spPr>
          <a:xfrm>
            <a:off x="1153854" y="5207244"/>
            <a:ext cx="10814369" cy="646331"/>
          </a:xfrm>
          <a:prstGeom prst="rect">
            <a:avLst/>
          </a:prstGeom>
          <a:noFill/>
        </p:spPr>
        <p:txBody>
          <a:bodyPr wrap="square" rtlCol="0">
            <a:spAutoFit/>
          </a:bodyPr>
          <a:lstStyle/>
          <a:p>
            <a:r>
              <a:rPr lang="es" sz="3600" b="1" dirty="0">
                <a:solidFill>
                  <a:srgbClr val="DB212E"/>
                </a:solidFill>
                <a:latin typeface="Century Gothic" panose="020B0502020202020204" pitchFamily="34" charset="0"/>
              </a:rPr>
              <a:t>Presentada por: </a:t>
            </a:r>
            <a:r>
              <a:rPr lang="es" sz="3600" b="1" dirty="0">
                <a:solidFill>
                  <a:srgbClr val="572528"/>
                </a:solidFill>
                <a:latin typeface="Century Gothic" panose="020B0502020202020204" pitchFamily="34" charset="0"/>
              </a:rPr>
              <a:t>Junta Mundial</a:t>
            </a:r>
          </a:p>
        </p:txBody>
      </p:sp>
    </p:spTree>
    <p:extLst>
      <p:ext uri="{BB962C8B-B14F-4D97-AF65-F5344CB8AC3E}">
        <p14:creationId xmlns:p14="http://schemas.microsoft.com/office/powerpoint/2010/main" val="400220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593557" y="873561"/>
            <a:ext cx="11598443" cy="5016758"/>
          </a:xfrm>
          <a:prstGeom prst="rect">
            <a:avLst/>
          </a:prstGeom>
          <a:noFill/>
        </p:spPr>
        <p:txBody>
          <a:bodyPr wrap="square" rtlCol="0">
            <a:spAutoFit/>
          </a:bodyPr>
          <a:lstStyle/>
          <a:p>
            <a:r>
              <a:rPr lang="es-CO" sz="3200" b="1" dirty="0">
                <a:solidFill>
                  <a:srgbClr val="DB212E"/>
                </a:solidFill>
                <a:latin typeface="Century Gothic" panose="020B0502020202020204" pitchFamily="34" charset="0"/>
              </a:rPr>
              <a:t>Propósito: </a:t>
            </a:r>
            <a:r>
              <a:rPr lang="es-CO" sz="3200" b="1" dirty="0">
                <a:solidFill>
                  <a:srgbClr val="572528">
                    <a:alpha val="90000"/>
                  </a:srgbClr>
                </a:solidFill>
                <a:latin typeface="Century Gothic" panose="020B0502020202020204" pitchFamily="34" charset="0"/>
              </a:rPr>
              <a:t>Disponer de pautas para la Convención Mundial (CMNA) que reflejen la transformación constante de los grandes eventos a nivel mundial y respalden el uso prudente de los recursos de la Confraternidad</a:t>
            </a:r>
          </a:p>
          <a:p>
            <a:r>
              <a:rPr lang="es-CO" sz="3200" b="1" dirty="0">
                <a:solidFill>
                  <a:srgbClr val="DB212E"/>
                </a:solidFill>
                <a:latin typeface="Century Gothic" panose="020B0502020202020204" pitchFamily="34" charset="0"/>
              </a:rPr>
              <a:t>Impacto financiero: </a:t>
            </a:r>
            <a:r>
              <a:rPr lang="es-CO" sz="3200" b="1" dirty="0">
                <a:solidFill>
                  <a:srgbClr val="572528">
                    <a:alpha val="90000"/>
                  </a:srgbClr>
                </a:solidFill>
                <a:latin typeface="Century Gothic" panose="020B0502020202020204" pitchFamily="34" charset="0"/>
              </a:rPr>
              <a:t>Sin impacto financiero directo. Cualquier gasto futuro se especificará en los planes o presupuestos del proyecto.</a:t>
            </a:r>
          </a:p>
          <a:p>
            <a:r>
              <a:rPr lang="es-CO" sz="3200" b="1" dirty="0">
                <a:solidFill>
                  <a:srgbClr val="DB212E"/>
                </a:solidFill>
                <a:latin typeface="Century Gothic" panose="020B0502020202020204" pitchFamily="34" charset="0"/>
              </a:rPr>
              <a:t>Políticas afectadas</a:t>
            </a:r>
            <a:r>
              <a:rPr lang="es-CO" sz="3200" b="1" dirty="0">
                <a:solidFill>
                  <a:srgbClr val="572528">
                    <a:alpha val="90000"/>
                  </a:srgbClr>
                </a:solidFill>
                <a:latin typeface="Century Gothic" panose="020B0502020202020204" pitchFamily="34" charset="0"/>
              </a:rPr>
              <a:t>: La política propuesta en el Anexo C sustituirá a las actuales pautas de la CMNA que figuran en la GSMNA(páginas 48–49, ed. en español). </a:t>
            </a:r>
            <a:endParaRPr lang="es" sz="3200" b="1" dirty="0">
              <a:solidFill>
                <a:srgbClr val="572528">
                  <a:alpha val="90000"/>
                </a:srgb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898782"/>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86627"/>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3 </a:t>
            </a: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endParaRPr lang="en-US" sz="3600" b="1" dirty="0">
              <a:solidFill>
                <a:srgbClr val="572528"/>
              </a:solidFill>
              <a:latin typeface="Century Gothic" panose="020B0502020202020204" pitchFamily="34" charset="0"/>
            </a:endParaRPr>
          </a:p>
        </p:txBody>
      </p:sp>
      <p:sp>
        <p:nvSpPr>
          <p:cNvPr id="2" name="Rounded Rectangle 1">
            <a:extLst>
              <a:ext uri="{FF2B5EF4-FFF2-40B4-BE49-F238E27FC236}">
                <a16:creationId xmlns:a16="http://schemas.microsoft.com/office/drawing/2014/main" id="{C0838D7A-EA1F-17F4-0334-7D173F35A756}"/>
              </a:ext>
            </a:extLst>
          </p:cNvPr>
          <p:cNvSpPr/>
          <p:nvPr/>
        </p:nvSpPr>
        <p:spPr>
          <a:xfrm>
            <a:off x="10038185" y="5554564"/>
            <a:ext cx="2025572" cy="1183120"/>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8" name="TextBox 7">
            <a:extLst>
              <a:ext uri="{FF2B5EF4-FFF2-40B4-BE49-F238E27FC236}">
                <a16:creationId xmlns:a16="http://schemas.microsoft.com/office/drawing/2014/main" id="{11BD982E-5F82-D7D4-B0EE-BB4F1DCE4BFC}"/>
              </a:ext>
            </a:extLst>
          </p:cNvPr>
          <p:cNvSpPr txBox="1"/>
          <p:nvPr/>
        </p:nvSpPr>
        <p:spPr>
          <a:xfrm>
            <a:off x="10022861" y="5568522"/>
            <a:ext cx="2025571" cy="1138773"/>
          </a:xfrm>
          <a:prstGeom prst="rect">
            <a:avLst/>
          </a:prstGeom>
          <a:noFill/>
        </p:spPr>
        <p:txBody>
          <a:bodyPr wrap="square" rtlCol="0">
            <a:spAutoFit/>
          </a:bodyPr>
          <a:lstStyle/>
          <a:p>
            <a:pPr algn="ctr">
              <a:spcBef>
                <a:spcPts val="1200"/>
              </a:spcBef>
              <a:spcAft>
                <a:spcPts val="1200"/>
              </a:spcAft>
            </a:pPr>
            <a:r>
              <a:rPr lang="es" sz="3400" dirty="0">
                <a:solidFill>
                  <a:schemeClr val="accent2">
                    <a:lumMod val="75000"/>
                  </a:schemeClr>
                </a:solidFill>
                <a:latin typeface="Bahnschrift Condensed" panose="020B0502040204020203" pitchFamily="34" charset="0"/>
              </a:rPr>
              <a:t>Pausa para la discusión</a:t>
            </a:r>
          </a:p>
        </p:txBody>
      </p:sp>
    </p:spTree>
    <p:extLst>
      <p:ext uri="{BB962C8B-B14F-4D97-AF65-F5344CB8AC3E}">
        <p14:creationId xmlns:p14="http://schemas.microsoft.com/office/powerpoint/2010/main" val="384236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s" dirty="0"/>
              <a:t>Mociones regionales</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3403285" y="1276140"/>
            <a:ext cx="8788715" cy="5091320"/>
          </a:xfrm>
        </p:spPr>
        <p:txBody>
          <a:bodyPr/>
          <a:lstStyle/>
          <a:p>
            <a:r>
              <a:rPr lang="es" sz="3600" dirty="0"/>
              <a:t>Con menos mociones para discusión y decisión, habrá más tiempo durante la CSM para los </a:t>
            </a:r>
            <a:r>
              <a:rPr lang="es-CO" sz="3600" dirty="0"/>
              <a:t>participantes de la CSM conversar sobre cuestiones que afectan a NA en su conjunto, y nos dará más tiempo para pulir y determinar los próximos pasos en los esfuerzos de planificación colaborativa</a:t>
            </a:r>
            <a:endParaRPr lang="en-US" sz="2700" dirty="0"/>
          </a:p>
        </p:txBody>
      </p:sp>
    </p:spTree>
    <p:extLst>
      <p:ext uri="{BB962C8B-B14F-4D97-AF65-F5344CB8AC3E}">
        <p14:creationId xmlns:p14="http://schemas.microsoft.com/office/powerpoint/2010/main" val="3225654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E09B-79A7-7574-D0B5-B23DF9EA9370}"/>
              </a:ext>
            </a:extLst>
          </p:cNvPr>
          <p:cNvSpPr txBox="1">
            <a:spLocks/>
          </p:cNvSpPr>
          <p:nvPr/>
        </p:nvSpPr>
        <p:spPr>
          <a:xfrm>
            <a:off x="245327" y="159791"/>
            <a:ext cx="12125092"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000" dirty="0">
                <a:solidFill>
                  <a:schemeClr val="bg1"/>
                </a:solidFill>
              </a:rPr>
              <a:t>El proceso de las Mociones Regionales/Zonales</a:t>
            </a:r>
          </a:p>
        </p:txBody>
      </p:sp>
      <p:sp>
        <p:nvSpPr>
          <p:cNvPr id="3" name="Text Placeholder 2">
            <a:extLst>
              <a:ext uri="{FF2B5EF4-FFF2-40B4-BE49-F238E27FC236}">
                <a16:creationId xmlns:a16="http://schemas.microsoft.com/office/drawing/2014/main" id="{73B7C908-2557-87DA-F1A1-3B4017694B1A}"/>
              </a:ext>
            </a:extLst>
          </p:cNvPr>
          <p:cNvSpPr txBox="1">
            <a:spLocks/>
          </p:cNvSpPr>
          <p:nvPr/>
        </p:nvSpPr>
        <p:spPr>
          <a:xfrm>
            <a:off x="66908" y="981307"/>
            <a:ext cx="12125092"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u="sng" dirty="0">
                <a:solidFill>
                  <a:schemeClr val="bg1"/>
                </a:solidFill>
              </a:rPr>
              <a:t>1 </a:t>
            </a:r>
            <a:r>
              <a:rPr lang="es" sz="3200" u="sng" dirty="0">
                <a:solidFill>
                  <a:schemeClr val="bg1"/>
                </a:solidFill>
              </a:rPr>
              <a:t>de julio de 2025: </a:t>
            </a:r>
            <a:r>
              <a:rPr lang="es" sz="3200" dirty="0">
                <a:solidFill>
                  <a:schemeClr val="bg1"/>
                </a:solidFill>
              </a:rPr>
              <a:t>fecha límite para </a:t>
            </a:r>
            <a:r>
              <a:rPr lang="es-CO" sz="3200" dirty="0">
                <a:solidFill>
                  <a:schemeClr val="bg1"/>
                </a:solidFill>
              </a:rPr>
              <a:t>remitir un proyecto de moción para incluir en el IAC</a:t>
            </a:r>
            <a:r>
              <a:rPr lang="es" sz="3200" dirty="0">
                <a:solidFill>
                  <a:schemeClr val="bg1"/>
                </a:solidFill>
              </a:rPr>
              <a:t>  </a:t>
            </a:r>
            <a:endParaRPr lang="en-US" sz="3200" i="1" dirty="0">
              <a:solidFill>
                <a:schemeClr val="bg1"/>
              </a:solidFill>
            </a:endParaRPr>
          </a:p>
          <a:p>
            <a:pPr marL="0" indent="0">
              <a:spcBef>
                <a:spcPts val="1600"/>
              </a:spcBef>
              <a:buNone/>
            </a:pPr>
            <a:r>
              <a:rPr lang="es" sz="3200" u="sng" dirty="0">
                <a:solidFill>
                  <a:schemeClr val="bg1"/>
                </a:solidFill>
              </a:rPr>
              <a:t>3 de agosto de 2025: </a:t>
            </a:r>
            <a:r>
              <a:rPr lang="es" sz="3200" dirty="0">
                <a:solidFill>
                  <a:schemeClr val="bg1"/>
                </a:solidFill>
              </a:rPr>
              <a:t>fecha límite para el borrador final</a:t>
            </a:r>
          </a:p>
          <a:p>
            <a:pPr marL="0" indent="0">
              <a:spcBef>
                <a:spcPts val="4000"/>
              </a:spcBef>
              <a:buNone/>
            </a:pPr>
            <a:r>
              <a:rPr lang="es" sz="3200" b="0" dirty="0">
                <a:solidFill>
                  <a:schemeClr val="bg1"/>
                </a:solidFill>
              </a:rPr>
              <a:t>Se presentaron 9 proyectos de moción</a:t>
            </a:r>
          </a:p>
          <a:p>
            <a:pPr marL="0" indent="0">
              <a:spcBef>
                <a:spcPts val="1600"/>
              </a:spcBef>
              <a:buNone/>
            </a:pPr>
            <a:r>
              <a:rPr lang="es" sz="3200" b="0" dirty="0">
                <a:solidFill>
                  <a:schemeClr val="bg1"/>
                </a:solidFill>
              </a:rPr>
              <a:t>Se alcanzaron varios acuerdos que no requirieron la intervención de la Conferencia. Estos se describen en la página 44 del </a:t>
            </a:r>
            <a:r>
              <a:rPr lang="es" sz="3200" b="0" i="1" dirty="0">
                <a:solidFill>
                  <a:schemeClr val="bg1"/>
                </a:solidFill>
              </a:rPr>
              <a:t>IAC </a:t>
            </a:r>
            <a:r>
              <a:rPr lang="es" sz="3200" b="0" dirty="0">
                <a:solidFill>
                  <a:schemeClr val="bg1"/>
                </a:solidFill>
              </a:rPr>
              <a:t>.</a:t>
            </a:r>
          </a:p>
          <a:p>
            <a:pPr marL="0" indent="0">
              <a:spcBef>
                <a:spcPts val="1600"/>
              </a:spcBef>
              <a:buNone/>
            </a:pPr>
            <a:r>
              <a:rPr lang="es" sz="3200" b="0" dirty="0">
                <a:solidFill>
                  <a:schemeClr val="bg1"/>
                </a:solidFill>
              </a:rPr>
              <a:t>Dos ideas en proyectos de moción ya fueron cubiertas por los elementos de la encuesta </a:t>
            </a:r>
            <a:r>
              <a:rPr lang="es" sz="3200" b="0" i="1" dirty="0">
                <a:solidFill>
                  <a:schemeClr val="bg1"/>
                </a:solidFill>
              </a:rPr>
              <a:t>de IAC </a:t>
            </a:r>
            <a:r>
              <a:rPr lang="es" sz="3200" b="0" dirty="0">
                <a:solidFill>
                  <a:schemeClr val="bg1"/>
                </a:solidFill>
              </a:rPr>
              <a:t>.</a:t>
            </a:r>
          </a:p>
          <a:p>
            <a:pPr marL="0" indent="0">
              <a:spcBef>
                <a:spcPts val="1600"/>
              </a:spcBef>
              <a:buNone/>
            </a:pPr>
            <a:r>
              <a:rPr lang="es" sz="3200" b="0" dirty="0">
                <a:solidFill>
                  <a:schemeClr val="bg1"/>
                </a:solidFill>
              </a:rPr>
              <a:t>El resultado final son dos mociones regionales en esta IAC</a:t>
            </a:r>
            <a:r>
              <a:rPr lang="es" sz="3200" b="0" i="1" dirty="0">
                <a:solidFill>
                  <a:schemeClr val="bg1"/>
                </a:solidFill>
              </a:rPr>
              <a:t> </a:t>
            </a:r>
            <a:r>
              <a:rPr lang="es" sz="3200" b="0" dirty="0">
                <a:solidFill>
                  <a:schemeClr val="bg1"/>
                </a:solidFill>
              </a:rPr>
              <a:t>.</a:t>
            </a:r>
          </a:p>
        </p:txBody>
      </p:sp>
    </p:spTree>
    <p:extLst>
      <p:ext uri="{BB962C8B-B14F-4D97-AF65-F5344CB8AC3E}">
        <p14:creationId xmlns:p14="http://schemas.microsoft.com/office/powerpoint/2010/main" val="1562280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100461" y="2962553"/>
            <a:ext cx="12191999"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34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3400" b="1" dirty="0">
                <a:solidFill>
                  <a:srgbClr val="DB212E"/>
                </a:solidFill>
                <a:latin typeface="Century Gothic" panose="020B0502020202020204" pitchFamily="34" charset="0"/>
                <a:ea typeface="Cambria" charset="0"/>
                <a:cs typeface="Cambria" charset="0"/>
                <a:sym typeface="BotonBQ-Bold"/>
              </a:rPr>
              <a:t>4 </a:t>
            </a:r>
            <a:r>
              <a:rPr kumimoji="0" lang="es" sz="34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r>
              <a:rPr lang="es" sz="3400" b="1" dirty="0">
                <a:solidFill>
                  <a:srgbClr val="DB212E"/>
                </a:solidFill>
                <a:latin typeface="Century Gothic" panose="020B0502020202020204" pitchFamily="34" charset="0"/>
                <a:ea typeface="Cambria" charset="0"/>
                <a:cs typeface="Cambria" charset="0"/>
                <a:sym typeface="BotonBQ-Bold"/>
              </a:rPr>
              <a:t> </a:t>
            </a:r>
            <a:r>
              <a:rPr lang="es-CO" sz="3400" b="1" dirty="0">
                <a:solidFill>
                  <a:srgbClr val="572528"/>
                </a:solidFill>
                <a:latin typeface="Century Gothic" panose="020B0502020202020204" pitchFamily="34" charset="0"/>
              </a:rPr>
              <a:t>Encargar a la Junta Mundial que prepare un plan de proyecto para ponerlo a consideración de la CSM 2029 con el fin de investigar y explorar las ventajas y las dificultades de proporcionar a los presos libros completos de recuperación en tabletas digitales, además de los folletos y la versión grabada del Texto Básico, quinta edición, que ya están disponibles en las tabletas electrónicas de los reclusos.</a:t>
            </a:r>
            <a:endParaRPr lang="es" sz="3400" b="1" dirty="0">
              <a:solidFill>
                <a:srgbClr val="572528"/>
              </a:solidFill>
              <a:latin typeface="Century Gothic" panose="020B0502020202020204" pitchFamily="34" charset="0"/>
            </a:endParaRPr>
          </a:p>
        </p:txBody>
      </p:sp>
      <p:sp>
        <p:nvSpPr>
          <p:cNvPr id="3" name="TextBox 2">
            <a:extLst>
              <a:ext uri="{FF2B5EF4-FFF2-40B4-BE49-F238E27FC236}">
                <a16:creationId xmlns:a16="http://schemas.microsoft.com/office/drawing/2014/main" id="{695185FE-DDDA-4EA4-B7BC-C42EFC597EED}"/>
              </a:ext>
            </a:extLst>
          </p:cNvPr>
          <p:cNvSpPr txBox="1"/>
          <p:nvPr/>
        </p:nvSpPr>
        <p:spPr>
          <a:xfrm>
            <a:off x="1478091" y="4642009"/>
            <a:ext cx="10814369" cy="2215991"/>
          </a:xfrm>
          <a:prstGeom prst="rect">
            <a:avLst/>
          </a:prstGeom>
          <a:noFill/>
        </p:spPr>
        <p:txBody>
          <a:bodyPr wrap="square" rtlCol="0">
            <a:spAutoFit/>
          </a:bodyPr>
          <a:lstStyle/>
          <a:p>
            <a:r>
              <a:rPr lang="es-CO" sz="3400" b="1" dirty="0">
                <a:solidFill>
                  <a:srgbClr val="DB212E"/>
                </a:solidFill>
                <a:latin typeface="Century Gothic" panose="020B0502020202020204" pitchFamily="34" charset="0"/>
                <a:ea typeface="Cambria" charset="0"/>
              </a:rPr>
              <a:t>Presentada por:</a:t>
            </a:r>
            <a:r>
              <a:rPr lang="es" sz="3400" b="1" dirty="0">
                <a:solidFill>
                  <a:srgbClr val="DB212E"/>
                </a:solidFill>
                <a:latin typeface="Century Gothic" panose="020B0502020202020204" pitchFamily="34" charset="0"/>
                <a:ea typeface="Cambria" charset="0"/>
              </a:rPr>
              <a:t> </a:t>
            </a:r>
            <a:r>
              <a:rPr lang="es" sz="3400" b="1" dirty="0">
                <a:solidFill>
                  <a:srgbClr val="572528"/>
                </a:solidFill>
                <a:latin typeface="Century Gothic" panose="020B0502020202020204" pitchFamily="34" charset="0"/>
              </a:rPr>
              <a:t>Región de Arizona</a:t>
            </a:r>
          </a:p>
          <a:p>
            <a:r>
              <a:rPr lang="es" sz="3400" b="1" dirty="0">
                <a:solidFill>
                  <a:srgbClr val="DB212E"/>
                </a:solidFill>
                <a:latin typeface="Century Gothic" panose="020B0502020202020204" pitchFamily="34" charset="0"/>
                <a:ea typeface="Cambria" charset="0"/>
              </a:rPr>
              <a:t>Copresentadores: </a:t>
            </a:r>
            <a:r>
              <a:rPr lang="es" sz="3400" b="1" dirty="0">
                <a:solidFill>
                  <a:srgbClr val="572528"/>
                </a:solidFill>
                <a:latin typeface="Century Gothic" panose="020B0502020202020204" pitchFamily="34" charset="0"/>
              </a:rPr>
              <a:t>Florida, Ohio, Norte de California, Sur de California, Suecia, Reino Unido, Utah</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4611414"/>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137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174427" y="588583"/>
            <a:ext cx="11181347" cy="6186309"/>
          </a:xfrm>
          <a:prstGeom prst="rect">
            <a:avLst/>
          </a:prstGeom>
          <a:noFill/>
        </p:spPr>
        <p:txBody>
          <a:bodyPr wrap="square" rtlCol="0">
            <a:spAutoFit/>
          </a:bodyPr>
          <a:lstStyle/>
          <a:p>
            <a:r>
              <a:rPr lang="es" sz="3600" b="1" dirty="0">
                <a:solidFill>
                  <a:srgbClr val="DB212E"/>
                </a:solidFill>
                <a:latin typeface="Century Gothic" panose="020B0502020202020204" pitchFamily="34" charset="0"/>
              </a:rPr>
              <a:t>Propósito: </a:t>
            </a:r>
            <a:r>
              <a:rPr lang="es-CO" sz="3600" b="1" dirty="0">
                <a:solidFill>
                  <a:srgbClr val="572528">
                    <a:alpha val="90000"/>
                  </a:srgbClr>
                </a:solidFill>
                <a:latin typeface="Century Gothic" panose="020B0502020202020204" pitchFamily="34" charset="0"/>
              </a:rPr>
              <a:t> Dar a la Conferencia y a la Confraternidad la capacidad de debatir de manera significativa las ventajas y las dificultades de poner a disposición de los presos libros de recuperación completos en las tabletas electrónicas. </a:t>
            </a:r>
          </a:p>
          <a:p>
            <a:r>
              <a:rPr lang="es" sz="3600" b="1" dirty="0">
                <a:solidFill>
                  <a:srgbClr val="DB212E">
                    <a:alpha val="90000"/>
                  </a:srgbClr>
                </a:solidFill>
                <a:latin typeface="Century Gothic" panose="020B0502020202020204" pitchFamily="34" charset="0"/>
              </a:rPr>
              <a:t>Impacto financiero: </a:t>
            </a:r>
            <a:r>
              <a:rPr lang="es-CO" sz="3600" b="1" dirty="0">
                <a:solidFill>
                  <a:srgbClr val="572528">
                    <a:alpha val="90000"/>
                  </a:srgbClr>
                </a:solidFill>
                <a:latin typeface="Century Gothic" panose="020B0502020202020204" pitchFamily="34" charset="0"/>
              </a:rPr>
              <a:t> El costo de crear un plan de proyecto es mínimo. El costo para los SMNA </a:t>
            </a:r>
          </a:p>
          <a:p>
            <a:r>
              <a:rPr lang="es-CO" sz="3600" b="1" dirty="0">
                <a:solidFill>
                  <a:srgbClr val="572528">
                    <a:alpha val="90000"/>
                  </a:srgbClr>
                </a:solidFill>
                <a:latin typeface="Century Gothic" panose="020B0502020202020204" pitchFamily="34" charset="0"/>
              </a:rPr>
              <a:t>consistiría en el proyecto propiamente dicho, si la CSM aprueba y prioriza el plan.</a:t>
            </a:r>
          </a:p>
          <a:p>
            <a:r>
              <a:rPr lang="es" sz="3600" b="1" dirty="0">
                <a:solidFill>
                  <a:srgbClr val="DB212E"/>
                </a:solidFill>
                <a:latin typeface="Century Gothic" panose="020B0502020202020204" pitchFamily="34" charset="0"/>
              </a:rPr>
              <a:t>Políticas afectadas: </a:t>
            </a:r>
            <a:r>
              <a:rPr lang="es" sz="3600" b="1" dirty="0">
                <a:solidFill>
                  <a:srgbClr val="572528">
                    <a:alpha val="90000"/>
                  </a:srgbClr>
                </a:solidFill>
                <a:latin typeface="Century Gothic" panose="020B0502020202020204" pitchFamily="34" charset="0"/>
              </a:rPr>
              <a:t>Ninguna</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588583"/>
            <a:ext cx="12064621"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4 </a:t>
            </a: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34301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normAutofit/>
          </a:bodyPr>
          <a:lstStyle/>
          <a:p>
            <a:pPr algn="ctr"/>
            <a:r>
              <a:rPr lang="es" sz="3200" i="1" dirty="0">
                <a:solidFill>
                  <a:srgbClr val="9DBCAC"/>
                </a:solidFill>
              </a:rPr>
              <a:t>IAC </a:t>
            </a:r>
            <a:r>
              <a:rPr lang="es" sz="3200" dirty="0">
                <a:solidFill>
                  <a:srgbClr val="9DBCAC"/>
                </a:solidFill>
              </a:rPr>
              <a:t>2026 </a:t>
            </a:r>
            <a:br>
              <a:rPr lang="en-US" sz="3200" dirty="0">
                <a:solidFill>
                  <a:srgbClr val="9DBCAC"/>
                </a:solidFill>
              </a:rPr>
            </a:br>
            <a:r>
              <a:rPr lang="es" sz="3200" dirty="0">
                <a:solidFill>
                  <a:srgbClr val="9DBCAC"/>
                </a:solidFill>
              </a:rPr>
              <a:t>Presentacion de PowerPoint</a:t>
            </a:r>
          </a:p>
        </p:txBody>
      </p:sp>
      <p:sp>
        <p:nvSpPr>
          <p:cNvPr id="2" name="Subtitle 2">
            <a:extLst>
              <a:ext uri="{FF2B5EF4-FFF2-40B4-BE49-F238E27FC236}">
                <a16:creationId xmlns:a16="http://schemas.microsoft.com/office/drawing/2014/main" id="{2F34754E-EB93-8E29-1DF1-91DEB0B7AA3C}"/>
              </a:ext>
            </a:extLst>
          </p:cNvPr>
          <p:cNvSpPr txBox="1">
            <a:spLocks/>
          </p:cNvSpPr>
          <p:nvPr/>
        </p:nvSpPr>
        <p:spPr>
          <a:xfrm>
            <a:off x="3064950" y="63163"/>
            <a:ext cx="8643832"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4400" dirty="0">
                <a:solidFill>
                  <a:srgbClr val="F16737"/>
                </a:solidFill>
              </a:rPr>
              <a:t>Estas presentaciones de PowerPoint solo cubren los puntos principales del </a:t>
            </a:r>
            <a:r>
              <a:rPr lang="es" sz="4400" i="1" dirty="0">
                <a:solidFill>
                  <a:srgbClr val="F16737"/>
                </a:solidFill>
              </a:rPr>
              <a:t>IAC</a:t>
            </a:r>
            <a:r>
              <a:rPr lang="es" sz="4400" dirty="0">
                <a:solidFill>
                  <a:srgbClr val="F16737"/>
                </a:solidFill>
              </a:rPr>
              <a:t>. </a:t>
            </a:r>
            <a:br>
              <a:rPr lang="en-US" sz="4400" dirty="0">
                <a:solidFill>
                  <a:srgbClr val="F16737"/>
                </a:solidFill>
              </a:rPr>
            </a:br>
            <a:br>
              <a:rPr lang="en-US" sz="4400" dirty="0">
                <a:solidFill>
                  <a:srgbClr val="F16737"/>
                </a:solidFill>
              </a:rPr>
            </a:br>
            <a:r>
              <a:rPr lang="es" sz="4400" dirty="0">
                <a:solidFill>
                  <a:srgbClr val="F16737"/>
                </a:solidFill>
              </a:rPr>
              <a:t>Animamos a todos los miembros a leer el </a:t>
            </a:r>
            <a:r>
              <a:rPr lang="es" sz="4400" i="1" dirty="0">
                <a:solidFill>
                  <a:srgbClr val="F16737"/>
                </a:solidFill>
              </a:rPr>
              <a:t>IAC</a:t>
            </a:r>
            <a:r>
              <a:rPr lang="es" sz="4400" dirty="0">
                <a:solidFill>
                  <a:srgbClr val="F16737"/>
                </a:solidFill>
              </a:rPr>
              <a:t>. </a:t>
            </a:r>
            <a:br>
              <a:rPr lang="en-US" sz="4400" dirty="0">
                <a:solidFill>
                  <a:srgbClr val="F16737"/>
                </a:solidFill>
              </a:rPr>
            </a:br>
            <a:br>
              <a:rPr lang="en-US" sz="4400" dirty="0">
                <a:solidFill>
                  <a:srgbClr val="F16737"/>
                </a:solidFill>
              </a:rPr>
            </a:br>
            <a:r>
              <a:rPr lang="es" sz="4400" dirty="0">
                <a:solidFill>
                  <a:srgbClr val="F16737"/>
                </a:solidFill>
              </a:rPr>
              <a:t>Visiten </a:t>
            </a:r>
            <a:r>
              <a:rPr lang="es" sz="4400" dirty="0">
                <a:solidFill>
                  <a:srgbClr val="00B0F0"/>
                </a:solidFill>
              </a:rPr>
              <a:t>na.org/conference </a:t>
            </a:r>
            <a:r>
              <a:rPr lang="es" sz="4400" dirty="0">
                <a:solidFill>
                  <a:srgbClr val="F16737"/>
                </a:solidFill>
              </a:rPr>
              <a:t>para consultar el </a:t>
            </a:r>
            <a:br>
              <a:rPr lang="en-US" sz="4400" u="sng" dirty="0">
                <a:solidFill>
                  <a:schemeClr val="accent2"/>
                </a:solidFill>
              </a:rPr>
            </a:br>
            <a:r>
              <a:rPr lang="es" sz="4400" i="1" dirty="0">
                <a:solidFill>
                  <a:srgbClr val="F16737"/>
                </a:solidFill>
              </a:rPr>
              <a:t>IAC </a:t>
            </a:r>
            <a:r>
              <a:rPr lang="es" sz="4400" dirty="0">
                <a:solidFill>
                  <a:srgbClr val="F16737"/>
                </a:solidFill>
              </a:rPr>
              <a:t>completo de 2026.</a:t>
            </a:r>
            <a:endParaRPr lang="en-US" sz="4400" dirty="0">
              <a:solidFill>
                <a:srgbClr val="F16737"/>
              </a:solidFill>
            </a:endParaRPr>
          </a:p>
          <a:p>
            <a:pPr marL="742950" indent="-742950">
              <a:buFont typeface="Arial" panose="020B0604020202020204" pitchFamily="34" charset="0"/>
              <a:buAutoNum type="arabicPeriod"/>
            </a:pPr>
            <a:endParaRPr lang="en-US" sz="4400" dirty="0"/>
          </a:p>
        </p:txBody>
      </p:sp>
      <p:pic>
        <p:nvPicPr>
          <p:cNvPr id="3" name="Picture 2">
            <a:extLst>
              <a:ext uri="{FF2B5EF4-FFF2-40B4-BE49-F238E27FC236}">
                <a16:creationId xmlns:a16="http://schemas.microsoft.com/office/drawing/2014/main" id="{6DD3E9B4-FFB3-EEB9-3A95-824891969D1F}"/>
              </a:ext>
            </a:extLst>
          </p:cNvPr>
          <p:cNvPicPr>
            <a:picLocks noChangeAspect="1"/>
          </p:cNvPicPr>
          <p:nvPr/>
        </p:nvPicPr>
        <p:blipFill rotWithShape="1">
          <a:blip r:embed="rId3"/>
          <a:srcRect b="21493"/>
          <a:stretch/>
        </p:blipFill>
        <p:spPr>
          <a:xfrm>
            <a:off x="10536765" y="4651036"/>
            <a:ext cx="1542940" cy="1569858"/>
          </a:xfrm>
          <a:prstGeom prst="rect">
            <a:avLst/>
          </a:prstGeom>
        </p:spPr>
      </p:pic>
    </p:spTree>
    <p:extLst>
      <p:ext uri="{BB962C8B-B14F-4D97-AF65-F5344CB8AC3E}">
        <p14:creationId xmlns:p14="http://schemas.microsoft.com/office/powerpoint/2010/main" val="224095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289933" y="1048861"/>
            <a:ext cx="11968222" cy="4760278"/>
          </a:xfrm>
          <a:prstGeom prst="rect">
            <a:avLst/>
          </a:prstGeom>
          <a:noFill/>
        </p:spPr>
        <p:txBody>
          <a:bodyPr wrap="square" rtlCol="0">
            <a:spAutoFit/>
          </a:bodyPr>
          <a:lstStyle/>
          <a:p>
            <a:pPr>
              <a:spcBef>
                <a:spcPts val="400"/>
              </a:spcBef>
            </a:pPr>
            <a:r>
              <a:rPr lang="es-CO" sz="3000" b="1" dirty="0">
                <a:solidFill>
                  <a:srgbClr val="572528">
                    <a:alpha val="90000"/>
                  </a:srgbClr>
                </a:solidFill>
                <a:latin typeface="Century Gothic" panose="020B0502020202020204" pitchFamily="34" charset="0"/>
              </a:rPr>
              <a:t>Narcóticos Anónimos existe para llevar un mensaje de esperanza y libertad a todos los adictos que desean recuperarse, incluidos nuestros miembros entre rejas. </a:t>
            </a:r>
          </a:p>
          <a:p>
            <a:pPr>
              <a:spcBef>
                <a:spcPts val="400"/>
              </a:spcBef>
            </a:pPr>
            <a:r>
              <a:rPr lang="es-CO" sz="3000" b="1" dirty="0">
                <a:solidFill>
                  <a:srgbClr val="572528">
                    <a:alpha val="90000"/>
                  </a:srgbClr>
                </a:solidFill>
                <a:latin typeface="Century Gothic" panose="020B0502020202020204" pitchFamily="34" charset="0"/>
              </a:rPr>
              <a:t>Como los sistemas penitenciarios pasan cada vez más de los libros en papel a las tabletas digitales seguras, muchos adictos encarcelados se ven privados de literatura de NA de extensión de libro, como Solo por hoy, Funciona: cómo y por qué y Vivir limpios. Si no se toman medidas, este cambio amenaza con limitar el acceso a la esencia de nuestro mensaje a algunos de nuestros miembros más aislados.</a:t>
            </a:r>
            <a:endParaRPr lang="es" sz="3000" b="1" dirty="0">
              <a:solidFill>
                <a:srgbClr val="572528">
                  <a:alpha val="90000"/>
                </a:srgb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Shape 74">
            <a:extLst>
              <a:ext uri="{FF2B5EF4-FFF2-40B4-BE49-F238E27FC236}">
                <a16:creationId xmlns:a16="http://schemas.microsoft.com/office/drawing/2014/main" id="{866884FC-B132-44A6-B42C-CF33C0EA5C8A}"/>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4— </a:t>
            </a:r>
            <a:r>
              <a:rPr lang="es-CO" sz="3600" b="1" dirty="0">
                <a:solidFill>
                  <a:srgbClr val="DB212E"/>
                </a:solidFill>
                <a:latin typeface="Century Gothic" panose="020B0502020202020204" pitchFamily="34" charset="0"/>
              </a:rPr>
              <a:t>Razonamiento de la Región</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954503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106905" y="1015069"/>
            <a:ext cx="11085095" cy="5745163"/>
          </a:xfrm>
          <a:prstGeom prst="rect">
            <a:avLst/>
          </a:prstGeom>
          <a:noFill/>
        </p:spPr>
        <p:txBody>
          <a:bodyPr wrap="square" rtlCol="0">
            <a:spAutoFit/>
          </a:bodyPr>
          <a:lstStyle/>
          <a:p>
            <a:pPr>
              <a:spcBef>
                <a:spcPts val="400"/>
              </a:spcBef>
            </a:pPr>
            <a:r>
              <a:rPr lang="es-CO" sz="2600" b="1" dirty="0">
                <a:solidFill>
                  <a:srgbClr val="572528">
                    <a:alpha val="90000"/>
                  </a:srgbClr>
                </a:solidFill>
                <a:latin typeface="Century Gothic" panose="020B0502020202020204" pitchFamily="34" charset="0"/>
              </a:rPr>
              <a:t>Aprobar esta moción permitiría que la Junta Mundial prepare un plan de proyecto para estudiar formas prácticas y basadas en principios para que los libros de recuperación de nuestra Confraternidad estén disponibles en los sistemas de tabletas digitales de las prisiones. Según este plan se analizarían cuestiones logísticas, legales, financieras y relacionadas con la Confraternidad para asegurar que el criterio que se adopte respete los principios de autofinanciación y preserve la</a:t>
            </a:r>
          </a:p>
          <a:p>
            <a:pPr>
              <a:spcBef>
                <a:spcPts val="400"/>
              </a:spcBef>
            </a:pPr>
            <a:r>
              <a:rPr lang="es-CO" sz="2600" b="1" dirty="0">
                <a:solidFill>
                  <a:srgbClr val="572528">
                    <a:alpha val="90000"/>
                  </a:srgbClr>
                </a:solidFill>
                <a:latin typeface="Century Gothic" panose="020B0502020202020204" pitchFamily="34" charset="0"/>
              </a:rPr>
              <a:t>integridad de la propiedad Intelectual definida en el Fideicomiso de Propiedad Intelectual de la Confraternidad (FPIC)</a:t>
            </a:r>
            <a:br>
              <a:rPr lang="es-CO" sz="2600" b="1" dirty="0">
                <a:solidFill>
                  <a:srgbClr val="572528">
                    <a:alpha val="90000"/>
                  </a:srgbClr>
                </a:solidFill>
                <a:latin typeface="Century Gothic" panose="020B0502020202020204" pitchFamily="34" charset="0"/>
              </a:rPr>
            </a:br>
            <a:r>
              <a:rPr lang="es-CO" sz="2600" b="1" dirty="0">
                <a:solidFill>
                  <a:srgbClr val="572528">
                    <a:alpha val="90000"/>
                  </a:srgbClr>
                </a:solidFill>
                <a:latin typeface="Century Gothic" panose="020B0502020202020204" pitchFamily="34" charset="0"/>
              </a:rPr>
              <a:t>En función de las políticasy la ubicación geográfica de la institución penitenciaria, ya hay muchos miembros encarcelados que se enfrentan a disparidades en materia de acceso a la literatura. </a:t>
            </a:r>
            <a:endParaRPr lang="es" sz="2600" b="1" dirty="0">
              <a:solidFill>
                <a:srgbClr val="572528">
                  <a:alpha val="90000"/>
                </a:srgb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6" name="Shape 74">
            <a:extLst>
              <a:ext uri="{FF2B5EF4-FFF2-40B4-BE49-F238E27FC236}">
                <a16:creationId xmlns:a16="http://schemas.microsoft.com/office/drawing/2014/main" id="{2355BD37-8FA0-40BB-B2C1-41A44CEA430C}"/>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4— </a:t>
            </a:r>
            <a:r>
              <a:rPr lang="es-CO" sz="3600" b="1" dirty="0">
                <a:solidFill>
                  <a:srgbClr val="DB212E"/>
                </a:solidFill>
                <a:latin typeface="Century Gothic" panose="020B0502020202020204" pitchFamily="34" charset="0"/>
              </a:rPr>
              <a:t>Razonamiento de la Región</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112773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058779" y="779628"/>
            <a:ext cx="10940716" cy="5745163"/>
          </a:xfrm>
          <a:prstGeom prst="rect">
            <a:avLst/>
          </a:prstGeom>
          <a:noFill/>
        </p:spPr>
        <p:txBody>
          <a:bodyPr wrap="square" rtlCol="0">
            <a:spAutoFit/>
          </a:bodyPr>
          <a:lstStyle/>
          <a:p>
            <a:pPr>
              <a:spcBef>
                <a:spcPts val="400"/>
              </a:spcBef>
            </a:pPr>
            <a:r>
              <a:rPr lang="es-CO" sz="2800" b="1" dirty="0">
                <a:solidFill>
                  <a:srgbClr val="572528">
                    <a:alpha val="90000"/>
                  </a:srgbClr>
                </a:solidFill>
                <a:latin typeface="Century Gothic" panose="020B0502020202020204" pitchFamily="34" charset="0"/>
              </a:rPr>
              <a:t>Explorar opciones digitales contribuiría a que la Confraternidad respondiera a estas desigualdades y se adaptara a un entorno en transformación. También representa una oportunidad para fortalecer la relación de nuestros servidores de confianza con las instituciones penitenciarias y asegurar que la literatura de NA siga a disposición de las personas con recursos limitados.</a:t>
            </a:r>
          </a:p>
          <a:p>
            <a:pPr>
              <a:spcBef>
                <a:spcPts val="400"/>
              </a:spcBef>
            </a:pPr>
            <a:r>
              <a:rPr lang="es-CO" sz="2800" b="1" dirty="0">
                <a:solidFill>
                  <a:srgbClr val="572528">
                    <a:alpha val="90000"/>
                  </a:srgbClr>
                </a:solidFill>
                <a:latin typeface="Century Gothic" panose="020B0502020202020204" pitchFamily="34" charset="0"/>
              </a:rPr>
              <a:t> La Conferencia de Servicio Mundial, al apoyar esta moción, ratificaría nuestro compromiso de llevar el mensaje a todos los adictos, independientemente de sus circunstancias, y concedería a la Junta Mundial la facultad de actuar de manera proactiva para ofrecer diferentes opciones razonadas para que la Confraternidad las analice y apruebe.</a:t>
            </a:r>
            <a:endParaRPr lang="es" sz="2800" b="1" dirty="0">
              <a:solidFill>
                <a:srgbClr val="572528">
                  <a:alpha val="90000"/>
                </a:srgb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4— </a:t>
            </a:r>
            <a:r>
              <a:rPr lang="es-CO" sz="3600" b="1" dirty="0">
                <a:solidFill>
                  <a:srgbClr val="DB212E"/>
                </a:solidFill>
                <a:latin typeface="Century Gothic" panose="020B0502020202020204" pitchFamily="34" charset="0"/>
              </a:rPr>
              <a:t>Razonamiento de la Región</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604798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058778" y="731520"/>
            <a:ext cx="11133221" cy="6176050"/>
          </a:xfrm>
          <a:prstGeom prst="rect">
            <a:avLst/>
          </a:prstGeom>
          <a:noFill/>
        </p:spPr>
        <p:txBody>
          <a:bodyPr wrap="square" rtlCol="0">
            <a:spAutoFit/>
          </a:bodyPr>
          <a:lstStyle/>
          <a:p>
            <a:pPr>
              <a:spcBef>
                <a:spcPts val="400"/>
              </a:spcBef>
            </a:pPr>
            <a:r>
              <a:rPr lang="es" sz="2800" b="1" dirty="0">
                <a:solidFill>
                  <a:srgbClr val="572528">
                    <a:alpha val="90000"/>
                  </a:srgbClr>
                </a:solidFill>
                <a:latin typeface="Century Gothic" panose="020B0502020202020204" pitchFamily="34" charset="0"/>
              </a:rPr>
              <a:t>La Junta Mundial comparte el compromiso del creador de garantizar que todos los adictos, incluidos los encarcelados, tengan acceso a la literatura de NA y al mensaje de recuperación. Reconocemos que la transición de los libros impresos a las tabletas digitales en los sistemas penitenciarios ofrece tanto oportunidades como desafíos.</a:t>
            </a:r>
          </a:p>
          <a:p>
            <a:pPr>
              <a:spcBef>
                <a:spcPts val="400"/>
              </a:spcBef>
            </a:pPr>
            <a:r>
              <a:rPr lang="es" sz="2800" b="1" dirty="0">
                <a:solidFill>
                  <a:srgbClr val="572528">
                    <a:alpha val="90000"/>
                  </a:srgbClr>
                </a:solidFill>
                <a:latin typeface="Century Gothic" panose="020B0502020202020204" pitchFamily="34" charset="0"/>
              </a:rPr>
              <a:t>Consideramos que esta moción es innecesaria, ya que los Servicios Mundiales de NA ya están trabajando para que la literatura sea accesible en los centros penitenciarios, a la vez que se mantiene la autosuficiencia y la integridad del Fideicomiso de Propiedad Intelectual de la Confraternidad (FIPT). Actualmente trabajamos con proveedores y departamentos para proporcionar, sin costo alguno, materiales ya disponibles en na.org.</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4— </a:t>
            </a:r>
            <a:r>
              <a:rPr lang="es" sz="3600" b="1" dirty="0">
                <a:solidFill>
                  <a:srgbClr val="DB212E"/>
                </a:solidFill>
                <a:latin typeface="Century Gothic" panose="020B0502020202020204" pitchFamily="34" charset="0"/>
              </a:rPr>
              <a:t>Respuesta de la Junta Mundial</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1065508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187116" y="990827"/>
            <a:ext cx="10619874" cy="5745163"/>
          </a:xfrm>
          <a:prstGeom prst="rect">
            <a:avLst/>
          </a:prstGeom>
          <a:noFill/>
        </p:spPr>
        <p:txBody>
          <a:bodyPr wrap="square" rtlCol="0">
            <a:spAutoFit/>
          </a:bodyPr>
          <a:lstStyle/>
          <a:p>
            <a:pPr>
              <a:spcBef>
                <a:spcPts val="400"/>
              </a:spcBef>
            </a:pPr>
            <a:r>
              <a:rPr lang="es-CO" sz="2800" b="1" dirty="0">
                <a:solidFill>
                  <a:srgbClr val="572528">
                    <a:alpha val="90000"/>
                  </a:srgbClr>
                </a:solidFill>
                <a:latin typeface="Century Gothic" panose="020B0502020202020204" pitchFamily="34" charset="0"/>
              </a:rPr>
              <a:t> El Texto Básico en versión de audio está disponible en doce idiomas, y se puede acceder a los folletos, los libritos y otros materiales traducidos en 61 idiomas. La Guía de introducción a NA, que contiene diez folletos y el capítulo de los Pasos del Texto Básico, pronto estará disponible en audio en inglés y español.</a:t>
            </a:r>
          </a:p>
          <a:p>
            <a:pPr>
              <a:spcBef>
                <a:spcPts val="400"/>
              </a:spcBef>
            </a:pPr>
            <a:r>
              <a:rPr lang="es-CO" sz="2800" b="1" dirty="0">
                <a:solidFill>
                  <a:srgbClr val="572528">
                    <a:alpha val="90000"/>
                  </a:srgbClr>
                </a:solidFill>
                <a:latin typeface="Century Gothic" panose="020B0502020202020204" pitchFamily="34" charset="0"/>
              </a:rPr>
              <a:t> Ofrecer libros completos en las tabletas no es una solución sencilla. Los entornos penitenciarios varían mucho; muchos siguen solicitando libros en papel. No contratamos empresas que comercializan tabletas digitales y que cobrarían por materiales que proporcionamos gratis. Nuestro enfoque sigue siendo la accesibilidad, no la comercialización</a:t>
            </a:r>
            <a:endParaRPr lang="es" sz="2800" b="1" dirty="0">
              <a:solidFill>
                <a:srgbClr val="572528">
                  <a:alpha val="90000"/>
                </a:srgb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4— </a:t>
            </a:r>
            <a:r>
              <a:rPr lang="es" sz="3600" b="1" dirty="0">
                <a:solidFill>
                  <a:srgbClr val="DB212E"/>
                </a:solidFill>
                <a:latin typeface="Century Gothic" panose="020B0502020202020204" pitchFamily="34" charset="0"/>
              </a:rPr>
              <a:t>Respuesta de la Junta Mundial</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737531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834190" y="681950"/>
            <a:ext cx="11357810" cy="6176050"/>
          </a:xfrm>
          <a:prstGeom prst="rect">
            <a:avLst/>
          </a:prstGeom>
          <a:noFill/>
        </p:spPr>
        <p:txBody>
          <a:bodyPr wrap="square" rtlCol="0">
            <a:spAutoFit/>
          </a:bodyPr>
          <a:lstStyle/>
          <a:p>
            <a:pPr>
              <a:spcBef>
                <a:spcPts val="400"/>
              </a:spcBef>
            </a:pPr>
            <a:r>
              <a:rPr lang="es-CO" sz="2800" b="1" dirty="0">
                <a:solidFill>
                  <a:srgbClr val="572528">
                    <a:alpha val="90000"/>
                  </a:srgbClr>
                </a:solidFill>
                <a:latin typeface="Century Gothic" panose="020B0502020202020204" pitchFamily="34" charset="0"/>
              </a:rPr>
              <a:t>Es importante reconocer que los Servicios Mundiales de NA siguen financiándose principalmente por medio de la venta de literatura, y una parte considerable de esta procede de iniciativas para ayudar a los adictos presos. Facilitamos muchos recursos de forma gratuita porque creemos profundamente en nuestra misión, pero también debemos garantizar la sostenibilidad de los servicios que nos permiten llevar ese mensaje en el mundo. </a:t>
            </a:r>
          </a:p>
          <a:p>
            <a:pPr>
              <a:spcBef>
                <a:spcPts val="400"/>
              </a:spcBef>
            </a:pPr>
            <a:r>
              <a:rPr lang="es-CO" sz="2800" b="1" dirty="0">
                <a:solidFill>
                  <a:srgbClr val="572528">
                    <a:alpha val="90000"/>
                  </a:srgbClr>
                </a:solidFill>
                <a:latin typeface="Century Gothic" panose="020B0502020202020204" pitchFamily="34" charset="0"/>
              </a:rPr>
              <a:t>En algún momento ofrecimos en línea archivos en PDF de nuestros títulos principales, pero la distribución masiva sin autorización nos obligó a eliminarlos. Los materiales de audio, especialmente en español, son ahora los recursos más consultados en las tabletas de los presos. Es lo que nos ha guiado en nuestros proyectos recientes de grabación.</a:t>
            </a:r>
            <a:endParaRPr lang="es" sz="2800" b="1" dirty="0">
              <a:solidFill>
                <a:srgbClr val="572528">
                  <a:alpha val="90000"/>
                </a:srgb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4— </a:t>
            </a:r>
            <a:r>
              <a:rPr lang="es" sz="3600" b="1" dirty="0">
                <a:solidFill>
                  <a:srgbClr val="DB212E"/>
                </a:solidFill>
                <a:latin typeface="Century Gothic" panose="020B0502020202020204" pitchFamily="34" charset="0"/>
              </a:rPr>
              <a:t>Respuesta de la Junta Mundial</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1118461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94612" y="562244"/>
            <a:ext cx="11197388" cy="6176050"/>
          </a:xfrm>
          <a:prstGeom prst="rect">
            <a:avLst/>
          </a:prstGeom>
          <a:noFill/>
        </p:spPr>
        <p:txBody>
          <a:bodyPr wrap="square" rtlCol="0">
            <a:spAutoFit/>
          </a:bodyPr>
          <a:lstStyle/>
          <a:p>
            <a:pPr>
              <a:spcBef>
                <a:spcPts val="400"/>
              </a:spcBef>
            </a:pPr>
            <a:r>
              <a:rPr lang="es-CO" sz="2800" b="1" dirty="0">
                <a:solidFill>
                  <a:srgbClr val="572528">
                    <a:alpha val="90000"/>
                  </a:srgbClr>
                </a:solidFill>
                <a:latin typeface="Century Gothic" panose="020B0502020202020204" pitchFamily="34" charset="0"/>
              </a:rPr>
              <a:t>Los SMNA, como hemos hecho desde hace más de  dos décadas, siguen suministrando literatura gratis a los miembros presos que la solicitan y ofrecen un Texto Básico tras un contacto continuado. También reconocemos la importancia de las iniciativas de </a:t>
            </a:r>
            <a:r>
              <a:rPr lang="es-CO" sz="2800" b="1" dirty="0" err="1">
                <a:solidFill>
                  <a:srgbClr val="572528">
                    <a:alpha val="90000"/>
                  </a:srgbClr>
                </a:solidFill>
                <a:latin typeface="Century Gothic" panose="020B0502020202020204" pitchFamily="34" charset="0"/>
              </a:rPr>
              <a:t>HeI</a:t>
            </a:r>
            <a:r>
              <a:rPr lang="es-CO" sz="2800" b="1" dirty="0">
                <a:solidFill>
                  <a:srgbClr val="572528">
                    <a:alpha val="90000"/>
                  </a:srgbClr>
                </a:solidFill>
                <a:latin typeface="Century Gothic" panose="020B0502020202020204" pitchFamily="34" charset="0"/>
              </a:rPr>
              <a:t> para llevar reuniones a las instituciones, así como del apoyo a la reinserción, incluido el que se brinda a los miembros que toman medicación para la adicción a fin de que se sientan bienvenidos en NA.</a:t>
            </a:r>
          </a:p>
          <a:p>
            <a:pPr>
              <a:spcBef>
                <a:spcPts val="400"/>
              </a:spcBef>
            </a:pPr>
            <a:r>
              <a:rPr lang="es-CO" sz="2800" b="1" dirty="0">
                <a:solidFill>
                  <a:srgbClr val="572528">
                    <a:alpha val="90000"/>
                  </a:srgbClr>
                </a:solidFill>
                <a:latin typeface="Century Gothic" panose="020B0502020202020204" pitchFamily="34" charset="0"/>
              </a:rPr>
              <a:t> Las herramientas digitales seguirán evolucionando, pero un enfoque equilibrado, que combina tecnología, contacto humano y responsabilidad financiera, sigue siendo la manera más eficaz de llevar nuestro mensaje. El propósito </a:t>
            </a:r>
            <a:br>
              <a:rPr lang="es-CO" sz="2800" b="1" dirty="0">
                <a:solidFill>
                  <a:srgbClr val="572528">
                    <a:alpha val="90000"/>
                  </a:srgbClr>
                </a:solidFill>
                <a:latin typeface="Century Gothic" panose="020B0502020202020204" pitchFamily="34" charset="0"/>
              </a:rPr>
            </a:br>
            <a:r>
              <a:rPr lang="es-CO" sz="2800" b="1" dirty="0">
                <a:solidFill>
                  <a:srgbClr val="572528">
                    <a:alpha val="90000"/>
                  </a:srgbClr>
                </a:solidFill>
                <a:latin typeface="Century Gothic" panose="020B0502020202020204" pitchFamily="34" charset="0"/>
              </a:rPr>
              <a:t>de esta moción concuerda con el trabajo en curso </a:t>
            </a:r>
            <a:br>
              <a:rPr lang="es-CO" sz="2800" b="1" dirty="0">
                <a:solidFill>
                  <a:srgbClr val="572528">
                    <a:alpha val="90000"/>
                  </a:srgbClr>
                </a:solidFill>
                <a:latin typeface="Century Gothic" panose="020B0502020202020204" pitchFamily="34" charset="0"/>
              </a:rPr>
            </a:br>
            <a:r>
              <a:rPr lang="es-CO" sz="2800" b="1" dirty="0">
                <a:solidFill>
                  <a:srgbClr val="572528">
                    <a:alpha val="90000"/>
                  </a:srgbClr>
                </a:solidFill>
                <a:latin typeface="Century Gothic" panose="020B0502020202020204" pitchFamily="34" charset="0"/>
              </a:rPr>
              <a:t>que ya se hace en los Servicios Mundiales de NA</a:t>
            </a:r>
            <a:endParaRPr lang="es" sz="2800" b="1" dirty="0">
              <a:solidFill>
                <a:srgbClr val="572528">
                  <a:alpha val="90000"/>
                </a:srgb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632931"/>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4— </a:t>
            </a:r>
            <a:r>
              <a:rPr lang="es" sz="3600" b="1" dirty="0">
                <a:solidFill>
                  <a:srgbClr val="DB212E"/>
                </a:solidFill>
                <a:latin typeface="Century Gothic" panose="020B0502020202020204" pitchFamily="34" charset="0"/>
              </a:rPr>
              <a:t>Respuesta de la Junta Mundial</a:t>
            </a:r>
            <a:endParaRPr lang="en-US" sz="3600" b="1" dirty="0">
              <a:solidFill>
                <a:srgbClr val="572528"/>
              </a:solidFill>
              <a:latin typeface="Century Gothic" panose="020B0502020202020204" pitchFamily="34" charset="0"/>
            </a:endParaRPr>
          </a:p>
        </p:txBody>
      </p:sp>
      <p:sp>
        <p:nvSpPr>
          <p:cNvPr id="6" name="Rounded Rectangle 5">
            <a:extLst>
              <a:ext uri="{FF2B5EF4-FFF2-40B4-BE49-F238E27FC236}">
                <a16:creationId xmlns:a16="http://schemas.microsoft.com/office/drawing/2014/main" id="{83F7B4C9-30A0-0174-27F2-FC3A0DB1988E}"/>
              </a:ext>
            </a:extLst>
          </p:cNvPr>
          <p:cNvSpPr/>
          <p:nvPr/>
        </p:nvSpPr>
        <p:spPr>
          <a:xfrm>
            <a:off x="9942651" y="5486400"/>
            <a:ext cx="2025572" cy="1106905"/>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8" name="TextBox 7">
            <a:extLst>
              <a:ext uri="{FF2B5EF4-FFF2-40B4-BE49-F238E27FC236}">
                <a16:creationId xmlns:a16="http://schemas.microsoft.com/office/drawing/2014/main" id="{80E0D314-9DA0-44DC-F321-B9F40C849DD4}"/>
              </a:ext>
            </a:extLst>
          </p:cNvPr>
          <p:cNvSpPr txBox="1"/>
          <p:nvPr/>
        </p:nvSpPr>
        <p:spPr>
          <a:xfrm>
            <a:off x="9942652" y="5436498"/>
            <a:ext cx="2025571" cy="1138773"/>
          </a:xfrm>
          <a:prstGeom prst="rect">
            <a:avLst/>
          </a:prstGeom>
          <a:noFill/>
        </p:spPr>
        <p:txBody>
          <a:bodyPr wrap="square" rtlCol="0">
            <a:spAutoFit/>
          </a:bodyPr>
          <a:lstStyle/>
          <a:p>
            <a:pPr algn="ctr">
              <a:spcBef>
                <a:spcPts val="1200"/>
              </a:spcBef>
              <a:spcAft>
                <a:spcPts val="1200"/>
              </a:spcAft>
            </a:pPr>
            <a:r>
              <a:rPr lang="es" sz="3400" dirty="0">
                <a:solidFill>
                  <a:schemeClr val="accent2">
                    <a:lumMod val="75000"/>
                  </a:schemeClr>
                </a:solidFill>
                <a:latin typeface="Bahnschrift Condensed" panose="020B0502040204020203" pitchFamily="34" charset="0"/>
              </a:rPr>
              <a:t>Pausa para la discusión</a:t>
            </a:r>
          </a:p>
        </p:txBody>
      </p:sp>
    </p:spTree>
    <p:extLst>
      <p:ext uri="{BB962C8B-B14F-4D97-AF65-F5344CB8AC3E}">
        <p14:creationId xmlns:p14="http://schemas.microsoft.com/office/powerpoint/2010/main" val="3926577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56855" y="1994043"/>
            <a:ext cx="11678290"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5 </a:t>
            </a: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r>
              <a:rPr lang="es" sz="4000" b="1" dirty="0">
                <a:solidFill>
                  <a:srgbClr val="DB212E"/>
                </a:solidFill>
                <a:latin typeface="Century Gothic" panose="020B0502020202020204" pitchFamily="34" charset="0"/>
                <a:ea typeface="Cambria" charset="0"/>
                <a:cs typeface="Cambria" charset="0"/>
                <a:sym typeface="BotonBQ-Bold"/>
              </a:rPr>
              <a:t>  </a:t>
            </a:r>
            <a:r>
              <a:rPr lang="es-CO" sz="3600" b="1" dirty="0">
                <a:solidFill>
                  <a:srgbClr val="572528"/>
                </a:solidFill>
                <a:latin typeface="Century Gothic" panose="020B0502020202020204" pitchFamily="34" charset="0"/>
              </a:rPr>
              <a:t>Dar instrucciones a la Junta Mundial para que aplique soluciones de traducción  simultánea mediante inteligencia artificial (IA) en las reuniones de la CSM (tanto presenciales como virtuales) con el fin de reemplazar a los intérpretes humanos actuales.</a:t>
            </a:r>
            <a:endParaRPr lang="es" sz="3600" b="1" dirty="0">
              <a:solidFill>
                <a:srgbClr val="572528"/>
              </a:solidFill>
              <a:latin typeface="Century Gothic" panose="020B0502020202020204" pitchFamily="34" charset="0"/>
            </a:endParaRPr>
          </a:p>
        </p:txBody>
      </p:sp>
      <p:sp>
        <p:nvSpPr>
          <p:cNvPr id="3" name="TextBox 2">
            <a:extLst>
              <a:ext uri="{FF2B5EF4-FFF2-40B4-BE49-F238E27FC236}">
                <a16:creationId xmlns:a16="http://schemas.microsoft.com/office/drawing/2014/main" id="{695185FE-DDDA-4EA4-B7BC-C42EFC597EED}"/>
              </a:ext>
            </a:extLst>
          </p:cNvPr>
          <p:cNvSpPr txBox="1"/>
          <p:nvPr/>
        </p:nvSpPr>
        <p:spPr>
          <a:xfrm>
            <a:off x="945396" y="4362293"/>
            <a:ext cx="10814369" cy="1200329"/>
          </a:xfrm>
          <a:prstGeom prst="rect">
            <a:avLst/>
          </a:prstGeom>
          <a:noFill/>
        </p:spPr>
        <p:txBody>
          <a:bodyPr wrap="square" rtlCol="0">
            <a:spAutoFit/>
          </a:bodyPr>
          <a:lstStyle/>
          <a:p>
            <a:r>
              <a:rPr lang="es-CO" sz="3600" b="1" dirty="0">
                <a:solidFill>
                  <a:srgbClr val="DB212E"/>
                </a:solidFill>
                <a:latin typeface="Century Gothic" panose="020B0502020202020204" pitchFamily="34" charset="0"/>
              </a:rPr>
              <a:t>Presentada por:</a:t>
            </a:r>
            <a:r>
              <a:rPr lang="es-CO" sz="3600" dirty="0"/>
              <a:t> </a:t>
            </a:r>
            <a:r>
              <a:rPr lang="es" sz="3600" b="1" dirty="0">
                <a:solidFill>
                  <a:srgbClr val="572528"/>
                </a:solidFill>
                <a:latin typeface="Century Gothic" panose="020B0502020202020204" pitchFamily="34" charset="0"/>
              </a:rPr>
              <a:t>Región del Sur de Florida</a:t>
            </a:r>
          </a:p>
          <a:p>
            <a:r>
              <a:rPr lang="es" sz="3600" b="1" dirty="0">
                <a:solidFill>
                  <a:srgbClr val="DB212E"/>
                </a:solidFill>
                <a:latin typeface="Century Gothic" panose="020B0502020202020204" pitchFamily="34" charset="0"/>
              </a:rPr>
              <a:t>Co-presentadores: </a:t>
            </a:r>
            <a:r>
              <a:rPr lang="es" sz="3600" b="1" dirty="0">
                <a:solidFill>
                  <a:srgbClr val="572528"/>
                </a:solidFill>
                <a:latin typeface="Century Gothic" panose="020B0502020202020204" pitchFamily="34" charset="0"/>
              </a:rPr>
              <a:t>Irán, Reino Unido, Nepal</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4039526"/>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207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36478" y="944647"/>
            <a:ext cx="12191999" cy="4708981"/>
          </a:xfrm>
          <a:prstGeom prst="rect">
            <a:avLst/>
          </a:prstGeom>
          <a:noFill/>
        </p:spPr>
        <p:txBody>
          <a:bodyPr wrap="square" rtlCol="0">
            <a:spAutoFit/>
          </a:bodyPr>
          <a:lstStyle/>
          <a:p>
            <a:r>
              <a:rPr lang="es" sz="3000" b="1" dirty="0">
                <a:solidFill>
                  <a:srgbClr val="DB212E"/>
                </a:solidFill>
                <a:latin typeface="Century Gothic" panose="020B0502020202020204" pitchFamily="34" charset="0"/>
              </a:rPr>
              <a:t>Propósito: </a:t>
            </a:r>
            <a:r>
              <a:rPr lang="es-CO" sz="3000" b="1" dirty="0">
                <a:solidFill>
                  <a:srgbClr val="572528">
                    <a:alpha val="90000"/>
                  </a:srgbClr>
                </a:solidFill>
                <a:latin typeface="Century Gothic" panose="020B0502020202020204" pitchFamily="34" charset="0"/>
              </a:rPr>
              <a:t>Eliminar las barreras lingüísticas, asegurar que todas las voces sean escuchadas a nivel mundial, mejorar nuestra comunicación y la gestión eficiente del tiempo durante las reuniones de trabajo. La finalidad de esta iniciativa también es reducir el riesgo de los errores de los intérpretes </a:t>
            </a:r>
          </a:p>
          <a:p>
            <a:r>
              <a:rPr lang="es-CO" sz="3000" b="1" dirty="0">
                <a:solidFill>
                  <a:srgbClr val="572528">
                    <a:alpha val="90000"/>
                  </a:srgbClr>
                </a:solidFill>
                <a:latin typeface="Century Gothic" panose="020B0502020202020204" pitchFamily="34" charset="0"/>
              </a:rPr>
              <a:t>humanos y las posibles ausencias durante nuestras sesiones.</a:t>
            </a:r>
          </a:p>
          <a:p>
            <a:r>
              <a:rPr lang="es" sz="3000" b="1" dirty="0">
                <a:solidFill>
                  <a:srgbClr val="DB212E">
                    <a:alpha val="90000"/>
                  </a:srgbClr>
                </a:solidFill>
                <a:latin typeface="Century Gothic" panose="020B0502020202020204" pitchFamily="34" charset="0"/>
              </a:rPr>
              <a:t>Impacto financiero: </a:t>
            </a:r>
            <a:r>
              <a:rPr lang="es-CO" sz="3000" b="1" dirty="0">
                <a:solidFill>
                  <a:srgbClr val="572528">
                    <a:alpha val="90000"/>
                  </a:srgbClr>
                </a:solidFill>
                <a:latin typeface="Century Gothic" panose="020B0502020202020204" pitchFamily="34" charset="0"/>
              </a:rPr>
              <a:t>Se calcula que el impacto financiero de aplicar esta tecnología será significativo, pero aún no se ha determinado, pues hace falta un análisis más exhaustivo.</a:t>
            </a:r>
            <a:endParaRPr lang="es" sz="3000" b="1" dirty="0">
              <a:solidFill>
                <a:srgbClr val="572528">
                  <a:alpha val="90000"/>
                </a:srgbClr>
              </a:solidFill>
              <a:latin typeface="Century Gothic" panose="020B0502020202020204" pitchFamily="34" charset="0"/>
            </a:endParaRPr>
          </a:p>
          <a:p>
            <a:r>
              <a:rPr lang="es" sz="3000" b="1" dirty="0">
                <a:solidFill>
                  <a:srgbClr val="DB212E"/>
                </a:solidFill>
                <a:latin typeface="Century Gothic" panose="020B0502020202020204" pitchFamily="34" charset="0"/>
              </a:rPr>
              <a:t>Políticas afectadas: </a:t>
            </a:r>
            <a:r>
              <a:rPr lang="es" sz="3000" b="1" dirty="0">
                <a:solidFill>
                  <a:srgbClr val="572528">
                    <a:alpha val="90000"/>
                  </a:srgbClr>
                </a:solidFill>
                <a:latin typeface="Century Gothic" panose="020B0502020202020204" pitchFamily="34" charset="0"/>
              </a:rPr>
              <a:t>Ninguna</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5 </a:t>
            </a: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438199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283368" y="731520"/>
            <a:ext cx="10908630" cy="5221942"/>
          </a:xfrm>
          <a:prstGeom prst="rect">
            <a:avLst/>
          </a:prstGeom>
          <a:noFill/>
        </p:spPr>
        <p:txBody>
          <a:bodyPr wrap="square" rtlCol="0">
            <a:spAutoFit/>
          </a:bodyPr>
          <a:lstStyle/>
          <a:p>
            <a:pPr>
              <a:spcBef>
                <a:spcPts val="400"/>
              </a:spcBef>
            </a:pPr>
            <a:r>
              <a:rPr lang="es-CO" sz="3000" b="1" dirty="0">
                <a:solidFill>
                  <a:srgbClr val="572528">
                    <a:alpha val="90000"/>
                  </a:srgbClr>
                </a:solidFill>
                <a:latin typeface="Century Gothic" panose="020B0502020202020204" pitchFamily="34" charset="0"/>
              </a:rPr>
              <a:t>Nos gustaría aclarar un poco más el propósito de esta iniciativa. Nuestro objetivo es empoderar a los DR y sus suplentes, cuya lengua materna no es el inglés, para que puedan expresar mejor sus ideas en su idioma durante los debates directos. Con esto se reducirá la dependencia en los intérpretes. </a:t>
            </a:r>
          </a:p>
          <a:p>
            <a:pPr>
              <a:spcBef>
                <a:spcPts val="400"/>
              </a:spcBef>
            </a:pPr>
            <a:r>
              <a:rPr lang="es-CO" sz="3000" b="1" dirty="0">
                <a:solidFill>
                  <a:srgbClr val="572528">
                    <a:alpha val="90000"/>
                  </a:srgbClr>
                </a:solidFill>
                <a:latin typeface="Century Gothic" panose="020B0502020202020204" pitchFamily="34" charset="0"/>
              </a:rPr>
              <a:t>Además, este enfoque coincide con nuestros segundo concepto: la estructura de servicio pedirá orientación y recursos a los grupos, incluida la orientación espiritual, que consideramos una cuestión de conciencia en este contexto</a:t>
            </a:r>
            <a:endParaRPr lang="es" sz="3000" b="1" dirty="0">
              <a:solidFill>
                <a:srgbClr val="572528">
                  <a:alpha val="90000"/>
                </a:srgb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5— R</a:t>
            </a:r>
            <a:r>
              <a:rPr lang="es-CO" sz="4000" b="1" dirty="0" err="1">
                <a:solidFill>
                  <a:srgbClr val="DB212E"/>
                </a:solidFill>
                <a:latin typeface="Century Gothic" panose="020B0502020202020204" pitchFamily="34" charset="0"/>
                <a:ea typeface="Cambria" charset="0"/>
                <a:cs typeface="Cambria" charset="0"/>
                <a:sym typeface="BotonBQ-Bold"/>
              </a:rPr>
              <a:t>azonamiento</a:t>
            </a:r>
            <a:r>
              <a:rPr lang="es" sz="3600" b="1" dirty="0">
                <a:solidFill>
                  <a:srgbClr val="DB212E"/>
                </a:solidFill>
                <a:latin typeface="Century Gothic" panose="020B0502020202020204" pitchFamily="34" charset="0"/>
              </a:rPr>
              <a:t> de la región</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43346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367147" y="252758"/>
            <a:ext cx="10515600" cy="999936"/>
          </a:xfrm>
        </p:spPr>
        <p:txBody>
          <a:bodyPr/>
          <a:lstStyle/>
          <a:p>
            <a:r>
              <a:rPr lang="es" sz="5400" dirty="0"/>
              <a:t>Mociones de la Junta Mundial</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1676400" y="1134851"/>
            <a:ext cx="10515600" cy="5067187"/>
          </a:xfrm>
        </p:spPr>
        <p:txBody>
          <a:bodyPr/>
          <a:lstStyle/>
          <a:p>
            <a:r>
              <a:rPr lang="es" sz="3600" dirty="0"/>
              <a:t>Moción 1: aprobar la revisión del </a:t>
            </a:r>
            <a:br>
              <a:rPr lang="en-US" sz="3600" dirty="0"/>
            </a:br>
            <a:r>
              <a:rPr lang="es" sz="3600" dirty="0"/>
              <a:t>IP n.° 21, </a:t>
            </a:r>
            <a:r>
              <a:rPr lang="es" sz="3600" i="1" dirty="0"/>
              <a:t>Mantenerse limpio en aislamiento</a:t>
            </a:r>
          </a:p>
          <a:p>
            <a:endParaRPr lang="en-US" sz="3600" dirty="0"/>
          </a:p>
          <a:p>
            <a:r>
              <a:rPr lang="es" sz="3600" dirty="0"/>
              <a:t>Moción 2: </a:t>
            </a:r>
            <a:r>
              <a:rPr lang="es-CO" sz="3600" dirty="0"/>
              <a:t>Adoptar el Plan Estratégico de los Servicios Mundiales de NA 2026-2029, creado de manera colaborativa.</a:t>
            </a:r>
          </a:p>
          <a:p>
            <a:endParaRPr lang="en-US" sz="3600" dirty="0"/>
          </a:p>
          <a:p>
            <a:r>
              <a:rPr lang="es" sz="3600" dirty="0"/>
              <a:t>Moción 3—</a:t>
            </a:r>
            <a:r>
              <a:rPr lang="es-CO" sz="3600" dirty="0"/>
              <a:t>aprobar cambios a las pautas de la Convención Mundial de NA</a:t>
            </a:r>
            <a:endParaRPr lang="en-US" sz="2700" dirty="0"/>
          </a:p>
          <a:p>
            <a:endParaRPr lang="en-US" sz="2700" dirty="0"/>
          </a:p>
        </p:txBody>
      </p:sp>
    </p:spTree>
    <p:extLst>
      <p:ext uri="{BB962C8B-B14F-4D97-AF65-F5344CB8AC3E}">
        <p14:creationId xmlns:p14="http://schemas.microsoft.com/office/powerpoint/2010/main" val="3741866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331495" y="956528"/>
            <a:ext cx="10860505" cy="5745163"/>
          </a:xfrm>
          <a:prstGeom prst="rect">
            <a:avLst/>
          </a:prstGeom>
          <a:noFill/>
        </p:spPr>
        <p:txBody>
          <a:bodyPr wrap="square" rtlCol="0">
            <a:spAutoFit/>
          </a:bodyPr>
          <a:lstStyle/>
          <a:p>
            <a:pPr>
              <a:spcBef>
                <a:spcPts val="400"/>
              </a:spcBef>
            </a:pPr>
            <a:r>
              <a:rPr lang="es-CO" sz="2800" b="1" dirty="0">
                <a:solidFill>
                  <a:srgbClr val="572528">
                    <a:alpha val="90000"/>
                  </a:srgbClr>
                </a:solidFill>
                <a:latin typeface="Century Gothic" panose="020B0502020202020204" pitchFamily="34" charset="0"/>
              </a:rPr>
              <a:t>Los Servicios Mundiales comparten el objetivo de mejorar la comunicación y la participación en la Conferencia de Servicio Mundial (CSM), especialmente de los miembros cuya lengua principal no es el inglés. Eliminar barreras a la participación es algo que valoramos profundamente.</a:t>
            </a:r>
          </a:p>
          <a:p>
            <a:pPr>
              <a:spcBef>
                <a:spcPts val="400"/>
              </a:spcBef>
            </a:pPr>
            <a:r>
              <a:rPr lang="es-CO" sz="2800" b="1" dirty="0">
                <a:solidFill>
                  <a:srgbClr val="572528">
                    <a:alpha val="90000"/>
                  </a:srgbClr>
                </a:solidFill>
                <a:latin typeface="Century Gothic" panose="020B0502020202020204" pitchFamily="34" charset="0"/>
              </a:rPr>
              <a:t>Sin embargo, esta moción limitaría la capacidad de la Conferencia para adaptarse y tomar las decisiones operativas oportunas. Apoyamos la idea de experimentar con nuevas tecnologías a fin de mejorar la accesibilidad y la eficiencia, pero esta moción nos obliga a usar una herramienta específica: la traducción simultánea mediante inteligencia artificial para reemplazar a los intérpretes humanos. Y esa sustitución es lo que preocupa. </a:t>
            </a:r>
            <a:endParaRPr lang="es" sz="2800" b="1" dirty="0">
              <a:solidFill>
                <a:srgbClr val="572528">
                  <a:alpha val="90000"/>
                </a:srgb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5— </a:t>
            </a:r>
            <a:r>
              <a:rPr lang="es" sz="3600" b="1" dirty="0">
                <a:solidFill>
                  <a:srgbClr val="DB212E"/>
                </a:solidFill>
                <a:latin typeface="Century Gothic" panose="020B0502020202020204" pitchFamily="34" charset="0"/>
              </a:rPr>
              <a:t>Respuesta de la Junta Mundial</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728041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122948" y="681950"/>
            <a:ext cx="11252327" cy="6176050"/>
          </a:xfrm>
          <a:prstGeom prst="rect">
            <a:avLst/>
          </a:prstGeom>
          <a:noFill/>
        </p:spPr>
        <p:txBody>
          <a:bodyPr wrap="square" rtlCol="0">
            <a:spAutoFit/>
          </a:bodyPr>
          <a:lstStyle/>
          <a:p>
            <a:pPr>
              <a:spcBef>
                <a:spcPts val="400"/>
              </a:spcBef>
            </a:pPr>
            <a:r>
              <a:rPr lang="es-CO" sz="2800" b="1" dirty="0">
                <a:solidFill>
                  <a:srgbClr val="572528">
                    <a:alpha val="90000"/>
                  </a:srgbClr>
                </a:solidFill>
                <a:latin typeface="Century Gothic" panose="020B0502020202020204" pitchFamily="34" charset="0"/>
              </a:rPr>
              <a:t>Los intérpretes humanos, casi siempre miembros de NA, aportan precisión, comprensión cultural y una conexión espiritual que la tecnología no puede reproducir. Reemplazarlos pondría en peligro una comunicación adecuada en la CSM.</a:t>
            </a:r>
          </a:p>
          <a:p>
            <a:pPr>
              <a:spcBef>
                <a:spcPts val="400"/>
              </a:spcBef>
            </a:pPr>
            <a:r>
              <a:rPr lang="es-CO" sz="2800" b="1" dirty="0">
                <a:solidFill>
                  <a:srgbClr val="572528">
                    <a:alpha val="90000"/>
                  </a:srgbClr>
                </a:solidFill>
                <a:latin typeface="Century Gothic" panose="020B0502020202020204" pitchFamily="34" charset="0"/>
              </a:rPr>
              <a:t>Desde hace tiempo sostenemos que los propios participantes de la CSM son los que mejor pueden comprobar y decidir los cambios en el proceso, tal como se señalaba en la respuesta que dimos en el IAC 2023: «Permitir que los participantes tomen decisiones sobre los procesos que afectan a la reunión de la CSM es significativamente más ágil que hacer este tipo de cambios a través del IAC». Teniendo en cuenta lo rápido que evoluciona la tecnología, es más práctica la flexibilidad que una política rígida.</a:t>
            </a:r>
            <a:endParaRPr lang="es" sz="2800" b="1" dirty="0">
              <a:solidFill>
                <a:srgbClr val="572528">
                  <a:alpha val="90000"/>
                </a:srgb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5— </a:t>
            </a:r>
            <a:r>
              <a:rPr lang="es" sz="3600" b="1" dirty="0">
                <a:solidFill>
                  <a:srgbClr val="DB212E"/>
                </a:solidFill>
                <a:latin typeface="Century Gothic" panose="020B0502020202020204" pitchFamily="34" charset="0"/>
              </a:rPr>
              <a:t>Respuesta de la Junta Mundial</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1337878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026695" y="716522"/>
            <a:ext cx="11315429" cy="6176050"/>
          </a:xfrm>
          <a:prstGeom prst="rect">
            <a:avLst/>
          </a:prstGeom>
          <a:noFill/>
        </p:spPr>
        <p:txBody>
          <a:bodyPr wrap="square" rtlCol="0">
            <a:spAutoFit/>
          </a:bodyPr>
          <a:lstStyle/>
          <a:p>
            <a:pPr>
              <a:spcBef>
                <a:spcPts val="400"/>
              </a:spcBef>
            </a:pPr>
            <a:r>
              <a:rPr lang="es-CO" sz="2800" b="1" dirty="0">
                <a:solidFill>
                  <a:srgbClr val="572528">
                    <a:alpha val="90000"/>
                  </a:srgbClr>
                </a:solidFill>
                <a:latin typeface="Century Gothic" panose="020B0502020202020204" pitchFamily="34" charset="0"/>
              </a:rPr>
              <a:t>Las herramientas de inteligencia artificial pueden explorarse como complemento, no como sustituto, en entornos más pequeños o entre una Conferencia y otra, pero imponerlas ahora sin probarlas ni investigarlas es prematuro. Los intérpretes en la CSM hacen mucho más que traducir: transmiten conceptos de recuperación, emociones y matices culturales vitales para la comprensión. También ayudan a los participantes entre una sesión y otra, asegurando una comunicación recíproca que la inteligencia artificial aún no puede ofrecer.</a:t>
            </a:r>
          </a:p>
          <a:p>
            <a:pPr>
              <a:spcBef>
                <a:spcPts val="400"/>
              </a:spcBef>
            </a:pPr>
            <a:r>
              <a:rPr lang="es-CO" sz="2800" b="1" dirty="0">
                <a:solidFill>
                  <a:srgbClr val="572528">
                    <a:alpha val="90000"/>
                  </a:srgbClr>
                </a:solidFill>
                <a:latin typeface="Century Gothic" panose="020B0502020202020204" pitchFamily="34" charset="0"/>
              </a:rPr>
              <a:t>Los debates en la Conferencia a veces incluyen cuestiones delicadas. Los sistemas basados en la inteligencia artificial entrañan posibles riesgos relacionados con la privacidad y no conocen las Tradiciones de NA como los intérpretes humanos.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5— </a:t>
            </a:r>
            <a:r>
              <a:rPr lang="es" sz="3600" b="1" dirty="0">
                <a:solidFill>
                  <a:srgbClr val="DB212E"/>
                </a:solidFill>
                <a:latin typeface="Century Gothic" panose="020B0502020202020204" pitchFamily="34" charset="0"/>
              </a:rPr>
              <a:t>Respuesta de la Junta Mundial</a:t>
            </a: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408052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411705" y="772229"/>
            <a:ext cx="10780294" cy="5683607"/>
          </a:xfrm>
          <a:prstGeom prst="rect">
            <a:avLst/>
          </a:prstGeom>
          <a:noFill/>
        </p:spPr>
        <p:txBody>
          <a:bodyPr wrap="square" rtlCol="0">
            <a:spAutoFit/>
          </a:bodyPr>
          <a:lstStyle/>
          <a:p>
            <a:pPr>
              <a:spcBef>
                <a:spcPts val="400"/>
              </a:spcBef>
            </a:pPr>
            <a:r>
              <a:rPr lang="es-CO" sz="3000" b="1" dirty="0">
                <a:solidFill>
                  <a:srgbClr val="572528">
                    <a:alpha val="90000"/>
                  </a:srgbClr>
                </a:solidFill>
                <a:latin typeface="Century Gothic" panose="020B0502020202020204" pitchFamily="34" charset="0"/>
              </a:rPr>
              <a:t>La tecnología actual también tiene problemas con la precisión, la velocidad y el contexto, especialmente con nuestro vocabulario de recuperación especializado.</a:t>
            </a:r>
          </a:p>
          <a:p>
            <a:pPr>
              <a:spcBef>
                <a:spcPts val="400"/>
              </a:spcBef>
            </a:pPr>
            <a:r>
              <a:rPr lang="es-CO" sz="3000" b="1" dirty="0">
                <a:solidFill>
                  <a:srgbClr val="572528">
                    <a:alpha val="90000"/>
                  </a:srgbClr>
                </a:solidFill>
                <a:latin typeface="Century Gothic" panose="020B0502020202020204" pitchFamily="34" charset="0"/>
              </a:rPr>
              <a:t>La Junta Mundial apoya la exploración constante de nuevas herramientas que faciliten la comunicación, pero no para sustituir obligatoriamente a los intérpretes humanos. El éxito de la CSM depende de la flexibilidad, la inclusión y el contacto espiritual, no de la automatización. Animamos a seguir experimentando y dialogando en el contexto de la </a:t>
            </a:r>
            <a:br>
              <a:rPr lang="es-CO" sz="3000" b="1" dirty="0">
                <a:solidFill>
                  <a:srgbClr val="572528">
                    <a:alpha val="90000"/>
                  </a:srgbClr>
                </a:solidFill>
                <a:latin typeface="Century Gothic" panose="020B0502020202020204" pitchFamily="34" charset="0"/>
              </a:rPr>
            </a:br>
            <a:r>
              <a:rPr lang="es-CO" sz="3000" b="1" dirty="0">
                <a:solidFill>
                  <a:srgbClr val="572528">
                    <a:alpha val="90000"/>
                  </a:srgbClr>
                </a:solidFill>
                <a:latin typeface="Century Gothic" panose="020B0502020202020204" pitchFamily="34" charset="0"/>
              </a:rPr>
              <a:t>Conferencia mientras la tecnología </a:t>
            </a:r>
            <a:br>
              <a:rPr lang="es-CO" sz="3000" b="1" dirty="0">
                <a:solidFill>
                  <a:srgbClr val="572528">
                    <a:alpha val="90000"/>
                  </a:srgbClr>
                </a:solidFill>
                <a:latin typeface="Century Gothic" panose="020B0502020202020204" pitchFamily="34" charset="0"/>
              </a:rPr>
            </a:br>
            <a:r>
              <a:rPr lang="es-CO" sz="3000" b="1" dirty="0">
                <a:solidFill>
                  <a:srgbClr val="572528">
                    <a:alpha val="90000"/>
                  </a:srgbClr>
                </a:solidFill>
                <a:latin typeface="Century Gothic" panose="020B0502020202020204" pitchFamily="34" charset="0"/>
              </a:rPr>
              <a:t>sigue evolucionando</a:t>
            </a:r>
            <a:endParaRPr lang="es" sz="3000" b="1" dirty="0">
              <a:solidFill>
                <a:srgbClr val="572528">
                  <a:alpha val="90000"/>
                </a:srgb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5— </a:t>
            </a:r>
            <a:r>
              <a:rPr lang="es" sz="3600" b="1" dirty="0">
                <a:solidFill>
                  <a:srgbClr val="DB212E"/>
                </a:solidFill>
                <a:latin typeface="Century Gothic" panose="020B0502020202020204" pitchFamily="34" charset="0"/>
              </a:rPr>
              <a:t>Respuesta de la Junta Mundial</a:t>
            </a:r>
            <a:endParaRPr lang="en-US" sz="3600" b="1" dirty="0">
              <a:solidFill>
                <a:srgbClr val="572528"/>
              </a:solidFill>
              <a:latin typeface="Century Gothic" panose="020B0502020202020204" pitchFamily="34" charset="0"/>
            </a:endParaRPr>
          </a:p>
        </p:txBody>
      </p:sp>
      <p:sp>
        <p:nvSpPr>
          <p:cNvPr id="2" name="Rounded Rectangle 1">
            <a:extLst>
              <a:ext uri="{FF2B5EF4-FFF2-40B4-BE49-F238E27FC236}">
                <a16:creationId xmlns:a16="http://schemas.microsoft.com/office/drawing/2014/main" id="{41298DBF-5578-1C2D-A57A-88E6868D7F18}"/>
              </a:ext>
            </a:extLst>
          </p:cNvPr>
          <p:cNvSpPr/>
          <p:nvPr/>
        </p:nvSpPr>
        <p:spPr>
          <a:xfrm>
            <a:off x="9942650" y="5534524"/>
            <a:ext cx="2025572" cy="1187116"/>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5" name="TextBox 4">
            <a:extLst>
              <a:ext uri="{FF2B5EF4-FFF2-40B4-BE49-F238E27FC236}">
                <a16:creationId xmlns:a16="http://schemas.microsoft.com/office/drawing/2014/main" id="{8E7EAA41-9DF7-BD61-D673-08A17D105567}"/>
              </a:ext>
            </a:extLst>
          </p:cNvPr>
          <p:cNvSpPr txBox="1"/>
          <p:nvPr/>
        </p:nvSpPr>
        <p:spPr>
          <a:xfrm>
            <a:off x="9942651" y="5537743"/>
            <a:ext cx="2025571" cy="1138773"/>
          </a:xfrm>
          <a:prstGeom prst="rect">
            <a:avLst/>
          </a:prstGeom>
          <a:noFill/>
        </p:spPr>
        <p:txBody>
          <a:bodyPr wrap="square" rtlCol="0">
            <a:spAutoFit/>
          </a:bodyPr>
          <a:lstStyle/>
          <a:p>
            <a:pPr algn="ctr">
              <a:spcBef>
                <a:spcPts val="1200"/>
              </a:spcBef>
              <a:spcAft>
                <a:spcPts val="1200"/>
              </a:spcAft>
            </a:pPr>
            <a:r>
              <a:rPr lang="es" sz="3400" dirty="0">
                <a:solidFill>
                  <a:schemeClr val="accent2">
                    <a:lumMod val="75000"/>
                  </a:schemeClr>
                </a:solidFill>
                <a:latin typeface="Bahnschrift Condensed" panose="020B0502040204020203" pitchFamily="34" charset="0"/>
              </a:rPr>
              <a:t>Pausa para la discusión</a:t>
            </a:r>
          </a:p>
        </p:txBody>
      </p:sp>
    </p:spTree>
    <p:extLst>
      <p:ext uri="{BB962C8B-B14F-4D97-AF65-F5344CB8AC3E}">
        <p14:creationId xmlns:p14="http://schemas.microsoft.com/office/powerpoint/2010/main" val="1612064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DB212E"/>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91427" cy="3093154"/>
          </a:xfrm>
          <a:prstGeom prst="rect">
            <a:avLst/>
          </a:prstGeom>
        </p:spPr>
        <p:txBody>
          <a:bodyPr wrap="square">
            <a:spAutoFit/>
          </a:bodyPr>
          <a:lstStyle/>
          <a:p>
            <a:pPr marL="308681" lvl="0" indent="-308681" defTabSz="457200">
              <a:spcBef>
                <a:spcPts val="600"/>
              </a:spcBef>
              <a:buClrTx/>
              <a:buSzPct val="75000"/>
              <a:buFontTx/>
              <a:buChar char="•"/>
              <a:defRPr sz="1800"/>
            </a:pPr>
            <a:r>
              <a:rPr lang="es" sz="3600" b="1" kern="1200" dirty="0">
                <a:solidFill>
                  <a:schemeClr val="bg1"/>
                </a:solidFill>
                <a:latin typeface="Century Gothic" panose="020B0502020202020204" pitchFamily="34" charset="0"/>
                <a:ea typeface="Cambria" charset="0"/>
                <a:cs typeface="Cambria" charset="0"/>
                <a:sym typeface="PopplLaudatio-Regular"/>
              </a:rPr>
              <a:t>Otras cinco presentaciones </a:t>
            </a:r>
            <a:r>
              <a:rPr lang="es" sz="3600" b="1" dirty="0">
                <a:solidFill>
                  <a:schemeClr val="bg1"/>
                </a:solidFill>
                <a:latin typeface="Century Gothic" panose="020B0502020202020204" pitchFamily="34" charset="0"/>
                <a:ea typeface="Cambria" charset="0"/>
                <a:cs typeface="Cambria" charset="0"/>
                <a:sym typeface="PopplLaudatio-Regular"/>
              </a:rPr>
              <a:t>de PowerPoint </a:t>
            </a:r>
            <a:r>
              <a:rPr lang="es" sz="3600" b="1" kern="1200" dirty="0">
                <a:solidFill>
                  <a:schemeClr val="bg1"/>
                </a:solidFill>
                <a:latin typeface="Century Gothic" panose="020B0502020202020204" pitchFamily="34" charset="0"/>
                <a:ea typeface="Cambria" charset="0"/>
                <a:cs typeface="Cambria" charset="0"/>
                <a:sym typeface="PopplLaudatio-Regular"/>
              </a:rPr>
              <a:t>disponibles en línea</a:t>
            </a:r>
          </a:p>
          <a:p>
            <a:pPr marL="308681" lvl="0" indent="-308681" defTabSz="457200">
              <a:spcBef>
                <a:spcPts val="600"/>
              </a:spcBef>
              <a:buClrTx/>
              <a:buSzPct val="75000"/>
              <a:buFontTx/>
              <a:buChar char="•"/>
              <a:defRPr sz="1800"/>
            </a:pPr>
            <a:r>
              <a:rPr lang="es" sz="3600" b="1" dirty="0">
                <a:solidFill>
                  <a:schemeClr val="bg1"/>
                </a:solidFill>
                <a:latin typeface="Century Gothic" panose="020B0502020202020204" pitchFamily="34" charset="0"/>
                <a:ea typeface="Cambria" charset="0"/>
                <a:cs typeface="Cambria" charset="0"/>
                <a:sym typeface="PopplLaudatio-Regular"/>
              </a:rPr>
              <a:t>Encuesta </a:t>
            </a:r>
            <a:endParaRPr lang="en-US" sz="3600" b="1" kern="1200" dirty="0">
              <a:solidFill>
                <a:schemeClr val="bg1"/>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es" sz="3600" b="1" i="1" dirty="0">
                <a:solidFill>
                  <a:schemeClr val="bg1"/>
                </a:solidFill>
                <a:latin typeface="Century Gothic" panose="020B0502020202020204" pitchFamily="34" charset="0"/>
                <a:ea typeface="Cambria" charset="0"/>
                <a:cs typeface="Cambria" charset="0"/>
                <a:sym typeface="PopplLaudatio-Regular"/>
              </a:rPr>
              <a:t>IAC</a:t>
            </a:r>
            <a:r>
              <a:rPr lang="es" sz="3600" b="1" i="1" kern="1200" dirty="0">
                <a:solidFill>
                  <a:schemeClr val="bg1"/>
                </a:solidFill>
                <a:latin typeface="Century Gothic" panose="020B0502020202020204" pitchFamily="34" charset="0"/>
                <a:ea typeface="Cambria" charset="0"/>
                <a:cs typeface="Cambria" charset="0"/>
                <a:sym typeface="PopplLaudatio-Regular"/>
              </a:rPr>
              <a:t> </a:t>
            </a:r>
            <a:r>
              <a:rPr lang="es" sz="3600" b="1" kern="1200" dirty="0">
                <a:solidFill>
                  <a:schemeClr val="bg1"/>
                </a:solidFill>
                <a:latin typeface="Century Gothic" panose="020B0502020202020204" pitchFamily="34" charset="0"/>
                <a:ea typeface="Cambria" charset="0"/>
                <a:cs typeface="Cambria" charset="0"/>
                <a:sym typeface="PopplLaudatio-Regular"/>
              </a:rPr>
              <a:t>disponible para descargar</a:t>
            </a:r>
          </a:p>
          <a:p>
            <a:pPr marL="457200" lvl="1" defTabSz="457200">
              <a:spcBef>
                <a:spcPts val="600"/>
              </a:spcBef>
              <a:buClrTx/>
              <a:buSzPct val="75000"/>
              <a:defRPr sz="1800"/>
            </a:pPr>
            <a:endParaRPr lang="en-US" sz="3600" b="1" u="sng"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DB212E"/>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s" sz="5000" b="1" kern="1200" dirty="0" err="1">
                <a:solidFill>
                  <a:schemeClr val="bg1"/>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s" sz="5000" b="1"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s" sz="5000" b="1" kern="1200">
                <a:solidFill>
                  <a:schemeClr val="bg1"/>
                </a:solidFill>
                <a:uFill>
                  <a:solidFill>
                    <a:srgbClr val="00B0F0"/>
                  </a:solidFill>
                </a:uFill>
                <a:latin typeface="Century Gothic" panose="020B0502020202020204" pitchFamily="34" charset="0"/>
                <a:ea typeface="Cambria" charset="0"/>
                <a:cs typeface="Cambria" charset="0"/>
                <a:sym typeface="PopplLaudatio-Regular"/>
              </a:rPr>
              <a:t>na </a:t>
            </a:r>
            <a:r>
              <a:rPr lang="es" sz="5000" b="1" kern="1200" dirty="0" err="1">
                <a:solidFill>
                  <a:schemeClr val="bg1"/>
                </a:solidFill>
                <a:uFill>
                  <a:solidFill>
                    <a:srgbClr val="00B0F0"/>
                  </a:solidFill>
                </a:uFill>
                <a:latin typeface="Century Gothic" panose="020B0502020202020204" pitchFamily="34" charset="0"/>
                <a:ea typeface="Cambria" charset="0"/>
                <a:cs typeface="Cambria" charset="0"/>
                <a:sym typeface="PopplLaudatio-Regular"/>
              </a:rPr>
              <a:t>.org </a:t>
            </a:r>
            <a:r>
              <a:rPr lang="es" sz="5000" b="1"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rPr>
              <a:t>/conferencia</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rectangular object with black text&#10;&#10;Description automatically generated">
            <a:extLst>
              <a:ext uri="{FF2B5EF4-FFF2-40B4-BE49-F238E27FC236}">
                <a16:creationId xmlns:a16="http://schemas.microsoft.com/office/drawing/2014/main" id="{5352D37D-7245-3BC5-2B72-19219B73286E}"/>
              </a:ext>
            </a:extLst>
          </p:cNvPr>
          <p:cNvPicPr>
            <a:picLocks noChangeAspect="1"/>
          </p:cNvPicPr>
          <p:nvPr/>
        </p:nvPicPr>
        <p:blipFill>
          <a:blip r:embed="rId3"/>
          <a:stretch>
            <a:fillRect/>
          </a:stretch>
        </p:blipFill>
        <p:spPr>
          <a:xfrm>
            <a:off x="10046677" y="-140076"/>
            <a:ext cx="3012832" cy="2965338"/>
          </a:xfrm>
          <a:prstGeom prst="rect">
            <a:avLst/>
          </a:prstGeom>
        </p:spPr>
      </p:pic>
      <p:sp>
        <p:nvSpPr>
          <p:cNvPr id="2" name="Title 1">
            <a:extLst>
              <a:ext uri="{FF2B5EF4-FFF2-40B4-BE49-F238E27FC236}">
                <a16:creationId xmlns:a16="http://schemas.microsoft.com/office/drawing/2014/main" id="{551AAB8E-5460-F104-CE6A-47F87C4B8B76}"/>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000" dirty="0">
                <a:solidFill>
                  <a:srgbClr val="DB212E"/>
                </a:solidFill>
              </a:rPr>
              <a:t>Antecedentes de la revisión del IP #21</a:t>
            </a:r>
          </a:p>
        </p:txBody>
      </p:sp>
      <p:sp>
        <p:nvSpPr>
          <p:cNvPr id="3" name="Text Placeholder 2">
            <a:extLst>
              <a:ext uri="{FF2B5EF4-FFF2-40B4-BE49-F238E27FC236}">
                <a16:creationId xmlns:a16="http://schemas.microsoft.com/office/drawing/2014/main" id="{937EC127-9E87-F080-0CE0-C94DC2F66BFD}"/>
              </a:ext>
            </a:extLst>
          </p:cNvPr>
          <p:cNvSpPr txBox="1">
            <a:spLocks/>
          </p:cNvSpPr>
          <p:nvPr/>
        </p:nvSpPr>
        <p:spPr>
          <a:xfrm>
            <a:off x="0" y="981921"/>
            <a:ext cx="11889271" cy="53348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spcBef>
                <a:spcPts val="1600"/>
              </a:spcBef>
              <a:buNone/>
            </a:pPr>
            <a:r>
              <a:rPr lang="es-CO" sz="2600" dirty="0">
                <a:solidFill>
                  <a:srgbClr val="572528"/>
                </a:solidFill>
              </a:rPr>
              <a:t>En noviembre de 2019, la encuesta sobre literatura salió en el IAC.</a:t>
            </a:r>
            <a:br>
              <a:rPr lang="es-CO" sz="2600" dirty="0">
                <a:solidFill>
                  <a:srgbClr val="572528"/>
                </a:solidFill>
              </a:rPr>
            </a:br>
            <a:r>
              <a:rPr lang="es-CO" sz="2600" dirty="0">
                <a:solidFill>
                  <a:srgbClr val="572528"/>
                </a:solidFill>
              </a:rPr>
              <a:t>En marzo de 2020, comenzó el cierre global.</a:t>
            </a:r>
            <a:br>
              <a:rPr lang="es-CO" sz="2600" dirty="0">
                <a:solidFill>
                  <a:srgbClr val="572528"/>
                </a:solidFill>
              </a:rPr>
            </a:br>
            <a:r>
              <a:rPr lang="es-CO" sz="2600" dirty="0">
                <a:solidFill>
                  <a:srgbClr val="572528"/>
                </a:solidFill>
              </a:rPr>
              <a:t>La CSM 2020 fue la primera Conferencia de Servicio Mundial completamente virtual. </a:t>
            </a:r>
            <a:endParaRPr lang="en-US" sz="2600" b="0" dirty="0">
              <a:solidFill>
                <a:srgbClr val="572528"/>
              </a:solidFill>
            </a:endParaRPr>
          </a:p>
          <a:p>
            <a:pPr marL="457200" indent="0">
              <a:spcBef>
                <a:spcPts val="1600"/>
              </a:spcBef>
              <a:buNone/>
            </a:pPr>
            <a:r>
              <a:rPr lang="es-CO" sz="2600" b="0" dirty="0">
                <a:solidFill>
                  <a:srgbClr val="572528"/>
                </a:solidFill>
              </a:rPr>
              <a:t>La conferencia estuvo de acuerdo en priorizar este trabajo para el ciclo 2020–2023. </a:t>
            </a:r>
          </a:p>
          <a:p>
            <a:pPr marL="457200" indent="0">
              <a:spcBef>
                <a:spcPts val="1600"/>
              </a:spcBef>
              <a:buNone/>
            </a:pPr>
            <a:r>
              <a:rPr lang="es-CO" sz="2600" b="0" dirty="0">
                <a:solidFill>
                  <a:srgbClr val="572528"/>
                </a:solidFill>
              </a:rPr>
              <a:t>La primera encuesta sobre el tema se envió y se recopiló aportes de miembros que estaban manteniéndose limpios en aislamiento por primera vez. </a:t>
            </a:r>
          </a:p>
          <a:p>
            <a:pPr marL="457200" indent="0">
              <a:spcBef>
                <a:spcPts val="1600"/>
              </a:spcBef>
              <a:buNone/>
            </a:pPr>
            <a:r>
              <a:rPr lang="es-CO" sz="2600" b="0" dirty="0">
                <a:solidFill>
                  <a:srgbClr val="572528"/>
                </a:solidFill>
              </a:rPr>
              <a:t>Sin embargo, la naturaleza de la emergencia llevó a que el proyecto fuera archivado.</a:t>
            </a:r>
            <a:endParaRPr lang="es-CO" sz="2600" dirty="0">
              <a:solidFill>
                <a:srgbClr val="572528"/>
              </a:solidFill>
            </a:endParaRPr>
          </a:p>
          <a:p>
            <a:pPr marL="0" indent="0">
              <a:spcBef>
                <a:spcPts val="1600"/>
              </a:spcBef>
              <a:buNone/>
            </a:pPr>
            <a:r>
              <a:rPr lang="es-CO" sz="2600" dirty="0">
                <a:solidFill>
                  <a:srgbClr val="572528"/>
                </a:solidFill>
              </a:rPr>
              <a:t>Fue re priorizado en 2023 y, cuando volvimos a él, nuestra experiencia como Confraternidad había cambiado.</a:t>
            </a:r>
          </a:p>
          <a:p>
            <a:pPr marL="457200" indent="0">
              <a:spcBef>
                <a:spcPts val="1600"/>
              </a:spcBef>
              <a:buNone/>
            </a:pPr>
            <a:endParaRPr lang="es-CO" sz="2600" dirty="0">
              <a:solidFill>
                <a:srgbClr val="572528"/>
              </a:solidFill>
            </a:endParaRPr>
          </a:p>
        </p:txBody>
      </p:sp>
    </p:spTree>
    <p:extLst>
      <p:ext uri="{BB962C8B-B14F-4D97-AF65-F5344CB8AC3E}">
        <p14:creationId xmlns:p14="http://schemas.microsoft.com/office/powerpoint/2010/main" val="343107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blue and orange light&#10;&#10;Description automatically generated">
            <a:extLst>
              <a:ext uri="{FF2B5EF4-FFF2-40B4-BE49-F238E27FC236}">
                <a16:creationId xmlns:a16="http://schemas.microsoft.com/office/drawing/2014/main" id="{6CE13A54-521C-CE41-DD78-5D6A9FBA39C1}"/>
              </a:ext>
            </a:extLst>
          </p:cNvPr>
          <p:cNvPicPr>
            <a:picLocks noChangeAspect="1"/>
          </p:cNvPicPr>
          <p:nvPr/>
        </p:nvPicPr>
        <p:blipFill>
          <a:blip r:embed="rId3"/>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54A2D9C-CA8E-7692-5074-3453CBB32C0C}"/>
              </a:ext>
            </a:extLst>
          </p:cNvPr>
          <p:cNvSpPr txBox="1">
            <a:spLocks/>
          </p:cNvSpPr>
          <p:nvPr/>
        </p:nvSpPr>
        <p:spPr>
          <a:xfrm>
            <a:off x="138119" y="164692"/>
            <a:ext cx="9942584" cy="86122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800" dirty="0">
                <a:solidFill>
                  <a:schemeClr val="bg1"/>
                </a:solidFill>
              </a:rPr>
              <a:t>En la actualidad</a:t>
            </a:r>
          </a:p>
        </p:txBody>
      </p:sp>
      <p:sp>
        <p:nvSpPr>
          <p:cNvPr id="4" name="Title 1">
            <a:extLst>
              <a:ext uri="{FF2B5EF4-FFF2-40B4-BE49-F238E27FC236}">
                <a16:creationId xmlns:a16="http://schemas.microsoft.com/office/drawing/2014/main" id="{4E8952BD-616F-72D5-E1EA-2B7FDB85E05A}"/>
              </a:ext>
            </a:extLst>
          </p:cNvPr>
          <p:cNvSpPr txBox="1">
            <a:spLocks/>
          </p:cNvSpPr>
          <p:nvPr/>
        </p:nvSpPr>
        <p:spPr>
          <a:xfrm>
            <a:off x="2007807" y="5996779"/>
            <a:ext cx="9942584" cy="86122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s" sz="4800" dirty="0">
                <a:solidFill>
                  <a:srgbClr val="572528"/>
                </a:solidFill>
              </a:rPr>
              <a:t>Década de 1980</a:t>
            </a:r>
          </a:p>
        </p:txBody>
      </p:sp>
      <p:pic>
        <p:nvPicPr>
          <p:cNvPr id="10" name="Picture 9" descr="A letter from a service office&#10;&#10;Description automatically generated">
            <a:extLst>
              <a:ext uri="{FF2B5EF4-FFF2-40B4-BE49-F238E27FC236}">
                <a16:creationId xmlns:a16="http://schemas.microsoft.com/office/drawing/2014/main" id="{6D367A48-4DB1-A3F3-48EB-83727C476F4A}"/>
              </a:ext>
            </a:extLst>
          </p:cNvPr>
          <p:cNvPicPr>
            <a:picLocks noChangeAspect="1"/>
          </p:cNvPicPr>
          <p:nvPr/>
        </p:nvPicPr>
        <p:blipFill rotWithShape="1">
          <a:blip r:embed="rId4"/>
          <a:srcRect b="2064"/>
          <a:stretch/>
        </p:blipFill>
        <p:spPr>
          <a:xfrm rot="20959723">
            <a:off x="4673815" y="2466009"/>
            <a:ext cx="2318807" cy="3537640"/>
          </a:xfrm>
          <a:prstGeom prst="rect">
            <a:avLst/>
          </a:prstGeom>
        </p:spPr>
      </p:pic>
      <p:pic>
        <p:nvPicPr>
          <p:cNvPr id="12" name="Picture 11" descr="A close-up of a document&#10;&#10;Description automatically generated">
            <a:extLst>
              <a:ext uri="{FF2B5EF4-FFF2-40B4-BE49-F238E27FC236}">
                <a16:creationId xmlns:a16="http://schemas.microsoft.com/office/drawing/2014/main" id="{96085A9B-A0CB-E510-FA51-3CBB7EAE0CC4}"/>
              </a:ext>
            </a:extLst>
          </p:cNvPr>
          <p:cNvPicPr>
            <a:picLocks noChangeAspect="1"/>
          </p:cNvPicPr>
          <p:nvPr/>
        </p:nvPicPr>
        <p:blipFill>
          <a:blip r:embed="rId5"/>
          <a:stretch>
            <a:fillRect/>
          </a:stretch>
        </p:blipFill>
        <p:spPr>
          <a:xfrm>
            <a:off x="7342637" y="2281907"/>
            <a:ext cx="2295502" cy="3577255"/>
          </a:xfrm>
          <a:prstGeom prst="rect">
            <a:avLst/>
          </a:prstGeom>
        </p:spPr>
      </p:pic>
      <p:pic>
        <p:nvPicPr>
          <p:cNvPr id="14" name="Picture 13" descr="A close-up of a newspaper&#10;&#10;Description automatically generated">
            <a:extLst>
              <a:ext uri="{FF2B5EF4-FFF2-40B4-BE49-F238E27FC236}">
                <a16:creationId xmlns:a16="http://schemas.microsoft.com/office/drawing/2014/main" id="{C9793BB5-B237-83DD-DEA4-2EE0826FEA6A}"/>
              </a:ext>
            </a:extLst>
          </p:cNvPr>
          <p:cNvPicPr>
            <a:picLocks noChangeAspect="1"/>
          </p:cNvPicPr>
          <p:nvPr/>
        </p:nvPicPr>
        <p:blipFill>
          <a:blip r:embed="rId6"/>
          <a:stretch>
            <a:fillRect/>
          </a:stretch>
        </p:blipFill>
        <p:spPr>
          <a:xfrm rot="243647">
            <a:off x="9761492" y="1646198"/>
            <a:ext cx="2307155" cy="3565603"/>
          </a:xfrm>
          <a:prstGeom prst="rect">
            <a:avLst/>
          </a:prstGeom>
        </p:spPr>
      </p:pic>
      <p:pic>
        <p:nvPicPr>
          <p:cNvPr id="18" name="Picture 17" descr="A brown envelope with a piece of paper inside&#10;&#10;Description automatically generated">
            <a:extLst>
              <a:ext uri="{FF2B5EF4-FFF2-40B4-BE49-F238E27FC236}">
                <a16:creationId xmlns:a16="http://schemas.microsoft.com/office/drawing/2014/main" id="{5315823A-C70D-DCCB-5D79-FA0C5801F03C}"/>
              </a:ext>
            </a:extLst>
          </p:cNvPr>
          <p:cNvPicPr>
            <a:picLocks noChangeAspect="1"/>
          </p:cNvPicPr>
          <p:nvPr/>
        </p:nvPicPr>
        <p:blipFill>
          <a:blip r:embed="rId7"/>
          <a:stretch>
            <a:fillRect/>
          </a:stretch>
        </p:blipFill>
        <p:spPr>
          <a:xfrm>
            <a:off x="1159795" y="3778815"/>
            <a:ext cx="4863384" cy="3243877"/>
          </a:xfrm>
          <a:prstGeom prst="rect">
            <a:avLst/>
          </a:prstGeom>
        </p:spPr>
      </p:pic>
    </p:spTree>
    <p:extLst>
      <p:ext uri="{BB962C8B-B14F-4D97-AF65-F5344CB8AC3E}">
        <p14:creationId xmlns:p14="http://schemas.microsoft.com/office/powerpoint/2010/main" val="305964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93F3DE-9E2F-C8B1-8E28-C0E05DCCB583}"/>
              </a:ext>
            </a:extLst>
          </p:cNvPr>
          <p:cNvSpPr txBox="1">
            <a:spLocks/>
          </p:cNvSpPr>
          <p:nvPr/>
        </p:nvSpPr>
        <p:spPr>
          <a:xfrm>
            <a:off x="205026" y="231599"/>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3400" dirty="0">
                <a:solidFill>
                  <a:srgbClr val="DB212E"/>
                </a:solidFill>
              </a:rPr>
              <a:t>Moldeado por el aporte de la confratermnidad</a:t>
            </a:r>
          </a:p>
        </p:txBody>
      </p:sp>
      <p:sp>
        <p:nvSpPr>
          <p:cNvPr id="6" name="Text Placeholder 2">
            <a:extLst>
              <a:ext uri="{FF2B5EF4-FFF2-40B4-BE49-F238E27FC236}">
                <a16:creationId xmlns:a16="http://schemas.microsoft.com/office/drawing/2014/main" id="{045DC272-9428-8147-BEFD-0883BADE6F2B}"/>
              </a:ext>
            </a:extLst>
          </p:cNvPr>
          <p:cNvSpPr txBox="1">
            <a:spLocks/>
          </p:cNvSpPr>
          <p:nvPr/>
        </p:nvSpPr>
        <p:spPr>
          <a:xfrm>
            <a:off x="0" y="1026695"/>
            <a:ext cx="9824225" cy="5909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2600" dirty="0">
                <a:solidFill>
                  <a:srgbClr val="572528"/>
                </a:solidFill>
              </a:rPr>
              <a:t>Febrero a agosto de 2022: se publicó la encuesta</a:t>
            </a:r>
          </a:p>
          <a:p>
            <a:pPr marL="0" indent="0">
              <a:spcBef>
                <a:spcPts val="1600"/>
              </a:spcBef>
              <a:buNone/>
            </a:pPr>
            <a:r>
              <a:rPr lang="es" sz="2600" dirty="0">
                <a:solidFill>
                  <a:srgbClr val="572528"/>
                </a:solidFill>
              </a:rPr>
              <a:t>Ciclo 2023-2026: se publicó un </a:t>
            </a:r>
            <a:br>
              <a:rPr lang="en-US" sz="2600" dirty="0">
                <a:solidFill>
                  <a:srgbClr val="572528"/>
                </a:solidFill>
              </a:rPr>
            </a:br>
            <a:r>
              <a:rPr lang="es" sz="2600" dirty="0">
                <a:solidFill>
                  <a:srgbClr val="572528"/>
                </a:solidFill>
              </a:rPr>
              <a:t>formulario de voluntarios para los miembros               interesados en trabajar en proyectos y grupos focales.</a:t>
            </a:r>
          </a:p>
          <a:p>
            <a:pPr marL="457200" indent="0">
              <a:spcBef>
                <a:spcPts val="1600"/>
              </a:spcBef>
              <a:buNone/>
            </a:pPr>
            <a:r>
              <a:rPr lang="es" sz="2600" b="0" dirty="0">
                <a:solidFill>
                  <a:srgbClr val="572528"/>
                </a:solidFill>
              </a:rPr>
              <a:t>Se formaron dos grupos focales y </a:t>
            </a:r>
            <a:br>
              <a:rPr lang="en-US" sz="2600" b="0" dirty="0">
                <a:solidFill>
                  <a:srgbClr val="572528"/>
                </a:solidFill>
              </a:rPr>
            </a:br>
            <a:r>
              <a:rPr lang="es" sz="2600" b="0" dirty="0">
                <a:solidFill>
                  <a:srgbClr val="572528"/>
                </a:solidFill>
              </a:rPr>
              <a:t>se pidió a los participantes que compartieran sus experiencias:</a:t>
            </a:r>
          </a:p>
          <a:p>
            <a:pPr marL="1371600" indent="-457200"/>
            <a:r>
              <a:rPr lang="es" sz="2600" b="0" dirty="0">
                <a:solidFill>
                  <a:srgbClr val="572528"/>
                </a:solidFill>
              </a:rPr>
              <a:t>¿Qué había llevado a su aislamiento?</a:t>
            </a:r>
          </a:p>
          <a:p>
            <a:pPr marL="1371600" indent="-457200"/>
            <a:r>
              <a:rPr lang="es" sz="2600" b="0" dirty="0">
                <a:solidFill>
                  <a:srgbClr val="572528"/>
                </a:solidFill>
              </a:rPr>
              <a:t>¿Qué hizo que la experiencia del aislamiento fuera difícil?</a:t>
            </a:r>
          </a:p>
          <a:p>
            <a:pPr marL="1371600" indent="-457200"/>
            <a:r>
              <a:rPr lang="es" sz="2600" b="0" dirty="0">
                <a:solidFill>
                  <a:srgbClr val="572528"/>
                </a:solidFill>
              </a:rPr>
              <a:t>¿Qué fue transformador en la experiencia?</a:t>
            </a:r>
          </a:p>
          <a:p>
            <a:pPr marL="1371600" indent="-457200"/>
            <a:r>
              <a:rPr lang="es" sz="2600" b="0" dirty="0">
                <a:solidFill>
                  <a:srgbClr val="572528"/>
                </a:solidFill>
              </a:rPr>
              <a:t>¿Qué herramientas o recursos les habían ayudado?</a:t>
            </a:r>
            <a:endParaRPr lang="en-US" sz="2600" dirty="0">
              <a:solidFill>
                <a:srgbClr val="572528"/>
              </a:solidFill>
            </a:endParaRPr>
          </a:p>
        </p:txBody>
      </p:sp>
      <p:sp>
        <p:nvSpPr>
          <p:cNvPr id="7" name="Text Placeholder 2">
            <a:extLst>
              <a:ext uri="{FF2B5EF4-FFF2-40B4-BE49-F238E27FC236}">
                <a16:creationId xmlns:a16="http://schemas.microsoft.com/office/drawing/2014/main" id="{D4520DA2-81FC-3E7F-CDD9-D958BBBAC4F5}"/>
              </a:ext>
            </a:extLst>
          </p:cNvPr>
          <p:cNvSpPr txBox="1">
            <a:spLocks/>
          </p:cNvSpPr>
          <p:nvPr/>
        </p:nvSpPr>
        <p:spPr>
          <a:xfrm>
            <a:off x="8720254" y="731567"/>
            <a:ext cx="3471746" cy="401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1800" i="1" dirty="0">
                <a:solidFill>
                  <a:schemeClr val="bg1"/>
                </a:solidFill>
              </a:rPr>
              <a:t>Informe de la </a:t>
            </a:r>
            <a:br>
              <a:rPr lang="es" sz="1800" i="1" dirty="0">
                <a:solidFill>
                  <a:schemeClr val="bg1"/>
                </a:solidFill>
              </a:rPr>
            </a:br>
            <a:r>
              <a:rPr lang="es" sz="1800" i="1" dirty="0">
                <a:solidFill>
                  <a:schemeClr val="bg1"/>
                </a:solidFill>
              </a:rPr>
              <a:t>Conferencia </a:t>
            </a:r>
            <a:r>
              <a:rPr lang="es" sz="1800" dirty="0">
                <a:solidFill>
                  <a:schemeClr val="bg1"/>
                </a:solidFill>
              </a:rPr>
              <a:t>de 2023</a:t>
            </a:r>
          </a:p>
        </p:txBody>
      </p:sp>
      <p:pic>
        <p:nvPicPr>
          <p:cNvPr id="3" name="Picture 2" descr="A graph with blue bars&#10;&#10;Description automatically generated">
            <a:extLst>
              <a:ext uri="{FF2B5EF4-FFF2-40B4-BE49-F238E27FC236}">
                <a16:creationId xmlns:a16="http://schemas.microsoft.com/office/drawing/2014/main" id="{948C7570-F6BA-E9E0-0AD0-B542EC77F091}"/>
              </a:ext>
            </a:extLst>
          </p:cNvPr>
          <p:cNvPicPr>
            <a:picLocks noChangeAspect="1"/>
          </p:cNvPicPr>
          <p:nvPr/>
        </p:nvPicPr>
        <p:blipFill>
          <a:blip r:embed="rId3"/>
          <a:stretch>
            <a:fillRect/>
          </a:stretch>
        </p:blipFill>
        <p:spPr>
          <a:xfrm>
            <a:off x="8827476" y="1320746"/>
            <a:ext cx="3282462" cy="2835701"/>
          </a:xfrm>
          <a:prstGeom prst="rect">
            <a:avLst/>
          </a:prstGeom>
        </p:spPr>
      </p:pic>
    </p:spTree>
    <p:extLst>
      <p:ext uri="{BB962C8B-B14F-4D97-AF65-F5344CB8AC3E}">
        <p14:creationId xmlns:p14="http://schemas.microsoft.com/office/powerpoint/2010/main" val="1610141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2" y="1556887"/>
            <a:ext cx="11902067" cy="161069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Moción </a:t>
            </a:r>
            <a:r>
              <a:rPr lang="es" sz="4000" b="1" dirty="0">
                <a:solidFill>
                  <a:srgbClr val="DB212E"/>
                </a:solidFill>
                <a:latin typeface="Century Gothic" panose="020B0502020202020204" pitchFamily="34" charset="0"/>
                <a:ea typeface="Cambria" charset="0"/>
                <a:cs typeface="Cambria" charset="0"/>
                <a:sym typeface="BotonBQ-Bold"/>
              </a:rPr>
              <a:t>1 </a:t>
            </a: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t>
            </a:r>
            <a:r>
              <a:rPr lang="es" sz="4000" b="1" dirty="0">
                <a:solidFill>
                  <a:srgbClr val="DB212E"/>
                </a:solidFill>
                <a:latin typeface="Century Gothic" panose="020B0502020202020204" pitchFamily="34" charset="0"/>
                <a:ea typeface="Cambria" charset="0"/>
                <a:cs typeface="Cambria" charset="0"/>
                <a:sym typeface="BotonBQ-Bold"/>
              </a:rPr>
              <a:t>  </a:t>
            </a:r>
            <a:r>
              <a:rPr lang="es-CO" sz="3600" b="1" dirty="0">
                <a:solidFill>
                  <a:srgbClr val="572528"/>
                </a:solidFill>
                <a:latin typeface="Century Gothic" panose="020B0502020202020204" pitchFamily="34" charset="0"/>
              </a:rPr>
              <a:t>Aprobar el folleto IP 21 revisado, </a:t>
            </a:r>
            <a:r>
              <a:rPr lang="es-CO" sz="3600" b="1" i="1" dirty="0">
                <a:solidFill>
                  <a:srgbClr val="572528"/>
                </a:solidFill>
                <a:latin typeface="Century Gothic" panose="020B0502020202020204" pitchFamily="34" charset="0"/>
              </a:rPr>
              <a:t>Mantenerse limpio en aislamiento</a:t>
            </a:r>
            <a:r>
              <a:rPr lang="es-CO" sz="3600" b="1" dirty="0">
                <a:solidFill>
                  <a:srgbClr val="572528"/>
                </a:solidFill>
                <a:latin typeface="Century Gothic" panose="020B0502020202020204" pitchFamily="34" charset="0"/>
              </a:rPr>
              <a:t>, que figura en el Anexo A, como literatura de recuperación aprobada por la Confraternidad para reemplazar el actual IP 21, </a:t>
            </a:r>
            <a:r>
              <a:rPr lang="es-CO" sz="3600" b="1" i="1" dirty="0">
                <a:solidFill>
                  <a:srgbClr val="572528"/>
                </a:solidFill>
                <a:latin typeface="Century Gothic" panose="020B0502020202020204" pitchFamily="34" charset="0"/>
              </a:rPr>
              <a:t>El solitario; mantenerse limpio en aislamiento.</a:t>
            </a:r>
            <a:endParaRPr lang="es" sz="3600" b="1" i="1" dirty="0">
              <a:solidFill>
                <a:srgbClr val="572528"/>
              </a:solidFill>
              <a:latin typeface="Century Gothic" panose="020B0502020202020204" pitchFamily="34" charset="0"/>
            </a:endParaRPr>
          </a:p>
        </p:txBody>
      </p:sp>
      <p:sp>
        <p:nvSpPr>
          <p:cNvPr id="3" name="TextBox 2">
            <a:extLst>
              <a:ext uri="{FF2B5EF4-FFF2-40B4-BE49-F238E27FC236}">
                <a16:creationId xmlns:a16="http://schemas.microsoft.com/office/drawing/2014/main" id="{695185FE-DDDA-4EA4-B7BC-C42EFC597EED}"/>
              </a:ext>
            </a:extLst>
          </p:cNvPr>
          <p:cNvSpPr txBox="1"/>
          <p:nvPr/>
        </p:nvSpPr>
        <p:spPr>
          <a:xfrm>
            <a:off x="1071687" y="3254402"/>
            <a:ext cx="10597481" cy="3539430"/>
          </a:xfrm>
          <a:prstGeom prst="rect">
            <a:avLst/>
          </a:prstGeom>
          <a:noFill/>
        </p:spPr>
        <p:txBody>
          <a:bodyPr wrap="square" rtlCol="0">
            <a:spAutoFit/>
          </a:bodyPr>
          <a:lstStyle/>
          <a:p>
            <a:r>
              <a:rPr lang="es-CO" sz="3200" b="1" dirty="0">
                <a:solidFill>
                  <a:srgbClr val="DB212E"/>
                </a:solidFill>
                <a:latin typeface="Century Gothic" panose="020B0502020202020204" pitchFamily="34" charset="0"/>
              </a:rPr>
              <a:t>Presentada por: </a:t>
            </a:r>
            <a:r>
              <a:rPr lang="es-CO" sz="3200" b="1" dirty="0">
                <a:solidFill>
                  <a:srgbClr val="572528">
                    <a:alpha val="90000"/>
                  </a:srgbClr>
                </a:solidFill>
                <a:latin typeface="Century Gothic" panose="020B0502020202020204" pitchFamily="34" charset="0"/>
              </a:rPr>
              <a:t>Junta Mundial </a:t>
            </a:r>
          </a:p>
          <a:p>
            <a:r>
              <a:rPr lang="es-CO" sz="3200" b="1" dirty="0">
                <a:solidFill>
                  <a:srgbClr val="DB212E"/>
                </a:solidFill>
                <a:latin typeface="Century Gothic" panose="020B0502020202020204" pitchFamily="34" charset="0"/>
              </a:rPr>
              <a:t>Propósito</a:t>
            </a:r>
            <a:r>
              <a:rPr lang="es" sz="3200" b="1" dirty="0">
                <a:solidFill>
                  <a:srgbClr val="DB212E"/>
                </a:solidFill>
                <a:latin typeface="Century Gothic" panose="020B0502020202020204" pitchFamily="34" charset="0"/>
              </a:rPr>
              <a:t>: </a:t>
            </a:r>
            <a:r>
              <a:rPr lang="es-CO" sz="3200" b="1" dirty="0">
                <a:solidFill>
                  <a:srgbClr val="572528">
                    <a:alpha val="90000"/>
                  </a:srgbClr>
                </a:solidFill>
                <a:latin typeface="Century Gothic" panose="020B0502020202020204" pitchFamily="34" charset="0"/>
              </a:rPr>
              <a:t>Actualizar este folleto aprobado originalmente en 1986 con la experiencia actual de la Confraternidad.</a:t>
            </a:r>
          </a:p>
          <a:p>
            <a:r>
              <a:rPr lang="es-CO" sz="3200" b="1" dirty="0">
                <a:solidFill>
                  <a:srgbClr val="DB212E"/>
                </a:solidFill>
                <a:latin typeface="Century Gothic" panose="020B0502020202020204" pitchFamily="34" charset="0"/>
              </a:rPr>
              <a:t>Impacto financiero: </a:t>
            </a:r>
            <a:r>
              <a:rPr lang="es-CO" sz="3200" b="1" dirty="0">
                <a:solidFill>
                  <a:srgbClr val="572528">
                    <a:alpha val="90000"/>
                  </a:srgbClr>
                </a:solidFill>
                <a:latin typeface="Century Gothic" panose="020B0502020202020204" pitchFamily="34" charset="0"/>
              </a:rPr>
              <a:t>Ninguno por el momento</a:t>
            </a:r>
            <a:r>
              <a:rPr lang="es-CO" sz="3200" dirty="0">
                <a:effectLst/>
                <a:latin typeface="Calibri" panose="020F0502020204030204" pitchFamily="34" charset="0"/>
                <a:ea typeface="Calibri" panose="020F0502020204030204" pitchFamily="34" charset="0"/>
                <a:cs typeface="Times New Roman" panose="02020603050405020304" pitchFamily="18" charset="0"/>
              </a:rPr>
              <a:t>.</a:t>
            </a:r>
            <a:endParaRPr lang="es-CO" sz="3200" b="1" dirty="0">
              <a:solidFill>
                <a:srgbClr val="572528">
                  <a:alpha val="90000"/>
                </a:srgbClr>
              </a:solidFill>
              <a:latin typeface="Century Gothic" panose="020B0502020202020204" pitchFamily="34" charset="0"/>
            </a:endParaRPr>
          </a:p>
          <a:p>
            <a:r>
              <a:rPr lang="es-CO" sz="3200" b="1" dirty="0">
                <a:solidFill>
                  <a:srgbClr val="DB212E"/>
                </a:solidFill>
                <a:latin typeface="Century Gothic" panose="020B0502020202020204" pitchFamily="34" charset="0"/>
              </a:rPr>
              <a:t>Procedimientos </a:t>
            </a:r>
            <a:r>
              <a:rPr lang="es" sz="3200" b="1" dirty="0">
                <a:solidFill>
                  <a:srgbClr val="DB212E"/>
                </a:solidFill>
                <a:latin typeface="Century Gothic" panose="020B0502020202020204" pitchFamily="34" charset="0"/>
              </a:rPr>
              <a:t> afectados: </a:t>
            </a:r>
            <a:r>
              <a:rPr lang="es" sz="3200" b="1" dirty="0">
                <a:solidFill>
                  <a:srgbClr val="572528">
                    <a:alpha val="90000"/>
                  </a:srgbClr>
                </a:solidFill>
                <a:latin typeface="Century Gothic" panose="020B0502020202020204" pitchFamily="34" charset="0"/>
              </a:rPr>
              <a:t>Ninguno</a:t>
            </a:r>
            <a:br>
              <a:rPr lang="es" sz="3200" b="1" dirty="0">
                <a:solidFill>
                  <a:srgbClr val="572528">
                    <a:alpha val="90000"/>
                  </a:srgbClr>
                </a:solidFill>
                <a:latin typeface="Century Gothic" panose="020B0502020202020204" pitchFamily="34" charset="0"/>
              </a:rPr>
            </a:br>
            <a:endParaRPr lang="es" sz="3200" b="1" dirty="0">
              <a:solidFill>
                <a:srgbClr val="572528">
                  <a:alpha val="90000"/>
                </a:srgbClr>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3260177"/>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6D1B76C0-456B-2F40-9E75-0DF4DC7843F0}"/>
              </a:ext>
            </a:extLst>
          </p:cNvPr>
          <p:cNvSpPr/>
          <p:nvPr/>
        </p:nvSpPr>
        <p:spPr>
          <a:xfrm>
            <a:off x="10036436" y="5674697"/>
            <a:ext cx="2025572" cy="1138773"/>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TextBox 5">
            <a:extLst>
              <a:ext uri="{FF2B5EF4-FFF2-40B4-BE49-F238E27FC236}">
                <a16:creationId xmlns:a16="http://schemas.microsoft.com/office/drawing/2014/main" id="{4FF08607-E857-9B76-6DD2-9DB6C869FE22}"/>
              </a:ext>
            </a:extLst>
          </p:cNvPr>
          <p:cNvSpPr txBox="1"/>
          <p:nvPr/>
        </p:nvSpPr>
        <p:spPr>
          <a:xfrm>
            <a:off x="9989544" y="5674697"/>
            <a:ext cx="2025571" cy="1138773"/>
          </a:xfrm>
          <a:prstGeom prst="rect">
            <a:avLst/>
          </a:prstGeom>
          <a:noFill/>
        </p:spPr>
        <p:txBody>
          <a:bodyPr wrap="square" rtlCol="0">
            <a:spAutoFit/>
          </a:bodyPr>
          <a:lstStyle/>
          <a:p>
            <a:pPr algn="ctr">
              <a:spcBef>
                <a:spcPts val="1200"/>
              </a:spcBef>
              <a:spcAft>
                <a:spcPts val="1200"/>
              </a:spcAft>
            </a:pPr>
            <a:r>
              <a:rPr lang="es" sz="3400" dirty="0">
                <a:solidFill>
                  <a:schemeClr val="accent2">
                    <a:lumMod val="75000"/>
                  </a:schemeClr>
                </a:solidFill>
                <a:latin typeface="Bahnschrift Condensed" panose="020B0502040204020203" pitchFamily="34" charset="0"/>
              </a:rPr>
              <a:t>Pausa para la discusión</a:t>
            </a:r>
          </a:p>
        </p:txBody>
      </p:sp>
    </p:spTree>
    <p:extLst>
      <p:ext uri="{BB962C8B-B14F-4D97-AF65-F5344CB8AC3E}">
        <p14:creationId xmlns:p14="http://schemas.microsoft.com/office/powerpoint/2010/main" val="21316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460135" y="0"/>
            <a:ext cx="10515600" cy="999936"/>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572528"/>
                </a:solidFill>
              </a:rPr>
              <a:t>El Plan Estratégico de los SMNA no es nuevo.</a:t>
            </a:r>
          </a:p>
        </p:txBody>
      </p:sp>
      <p:pic>
        <p:nvPicPr>
          <p:cNvPr id="10" name="Picture 9" descr="A blueprint with text on it&#10;&#10;Description automatically generated">
            <a:extLst>
              <a:ext uri="{FF2B5EF4-FFF2-40B4-BE49-F238E27FC236}">
                <a16:creationId xmlns:a16="http://schemas.microsoft.com/office/drawing/2014/main" id="{59AEB31A-D582-EBB9-5317-0BC065C7AE50}"/>
              </a:ext>
            </a:extLst>
          </p:cNvPr>
          <p:cNvPicPr>
            <a:picLocks noChangeAspect="1"/>
          </p:cNvPicPr>
          <p:nvPr/>
        </p:nvPicPr>
        <p:blipFill>
          <a:blip r:embed="rId3"/>
          <a:stretch>
            <a:fillRect/>
          </a:stretch>
        </p:blipFill>
        <p:spPr>
          <a:xfrm>
            <a:off x="9248542" y="1351629"/>
            <a:ext cx="2850530" cy="3760274"/>
          </a:xfrm>
          <a:prstGeom prst="rect">
            <a:avLst/>
          </a:prstGeom>
        </p:spPr>
      </p:pic>
      <p:sp>
        <p:nvSpPr>
          <p:cNvPr id="11" name="Text Placeholder 2">
            <a:extLst>
              <a:ext uri="{FF2B5EF4-FFF2-40B4-BE49-F238E27FC236}">
                <a16:creationId xmlns:a16="http://schemas.microsoft.com/office/drawing/2014/main" id="{EF1EE139-2776-0719-1AC8-68FBA311A81F}"/>
              </a:ext>
            </a:extLst>
          </p:cNvPr>
          <p:cNvSpPr txBox="1">
            <a:spLocks/>
          </p:cNvSpPr>
          <p:nvPr/>
        </p:nvSpPr>
        <p:spPr>
          <a:xfrm>
            <a:off x="8646695" y="692473"/>
            <a:ext cx="3394824" cy="758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600"/>
              </a:spcBef>
              <a:buNone/>
            </a:pPr>
            <a:r>
              <a:rPr lang="es" sz="2000" dirty="0">
                <a:solidFill>
                  <a:schemeClr val="bg1"/>
                </a:solidFill>
              </a:rPr>
              <a:t>por vía de aprobación de la conferencia de 2016</a:t>
            </a:r>
          </a:p>
        </p:txBody>
      </p:sp>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0" y="1351040"/>
            <a:ext cx="9160862" cy="5296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3000" dirty="0">
                <a:solidFill>
                  <a:srgbClr val="F16737"/>
                </a:solidFill>
              </a:rPr>
              <a:t>Los Servicios Mundiales de NA han operado con un plan estratégico durante más de 20 años.</a:t>
            </a:r>
          </a:p>
          <a:p>
            <a:pPr marL="457200" indent="0">
              <a:spcBef>
                <a:spcPts val="1600"/>
              </a:spcBef>
              <a:buNone/>
            </a:pPr>
            <a:r>
              <a:rPr lang="es-CO" b="0" dirty="0">
                <a:solidFill>
                  <a:srgbClr val="F16737"/>
                </a:solidFill>
              </a:rPr>
              <a:t>Lo novedoso es que se les pide que adopten el plan.</a:t>
            </a:r>
          </a:p>
          <a:p>
            <a:pPr marL="0" indent="0">
              <a:spcBef>
                <a:spcPts val="1600"/>
              </a:spcBef>
              <a:buNone/>
            </a:pPr>
            <a:r>
              <a:rPr lang="es" sz="3000" dirty="0">
                <a:solidFill>
                  <a:srgbClr val="F16737"/>
                </a:solidFill>
              </a:rPr>
              <a:t>El plan se revisa y renueva y en el pasado se incluía en el material por Vía de Aprobación de la Conferencia.</a:t>
            </a:r>
          </a:p>
          <a:p>
            <a:pPr marL="457200" indent="0">
              <a:spcBef>
                <a:spcPts val="1600"/>
              </a:spcBef>
              <a:buNone/>
            </a:pPr>
            <a:r>
              <a:rPr lang="es" sz="3000" b="0" dirty="0">
                <a:solidFill>
                  <a:srgbClr val="F16737"/>
                </a:solidFill>
              </a:rPr>
              <a:t>Esta es la primera vez que se incluye en el IAC</a:t>
            </a:r>
          </a:p>
          <a:p>
            <a:pPr marL="457200" indent="0">
              <a:spcBef>
                <a:spcPts val="1600"/>
              </a:spcBef>
              <a:buNone/>
            </a:pPr>
            <a:r>
              <a:rPr lang="es" sz="3000" b="0" dirty="0">
                <a:solidFill>
                  <a:srgbClr val="F16737"/>
                </a:solidFill>
              </a:rPr>
              <a:t>También es la primera vez que ha sido creado por la conferencia en su conjunto.</a:t>
            </a:r>
            <a:endParaRPr lang="en-US" sz="3000" dirty="0">
              <a:solidFill>
                <a:srgbClr val="F16737"/>
              </a:solidFill>
            </a:endParaRPr>
          </a:p>
        </p:txBody>
      </p:sp>
      <p:sp>
        <p:nvSpPr>
          <p:cNvPr id="13" name="Text Placeholder 2">
            <a:extLst>
              <a:ext uri="{FF2B5EF4-FFF2-40B4-BE49-F238E27FC236}">
                <a16:creationId xmlns:a16="http://schemas.microsoft.com/office/drawing/2014/main" id="{B937F524-20E8-04E7-A745-ACD49058940C}"/>
              </a:ext>
            </a:extLst>
          </p:cNvPr>
          <p:cNvSpPr txBox="1">
            <a:spLocks/>
          </p:cNvSpPr>
          <p:nvPr/>
        </p:nvSpPr>
        <p:spPr>
          <a:xfrm>
            <a:off x="8207298" y="5231308"/>
            <a:ext cx="3984702" cy="840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600"/>
              </a:spcBef>
              <a:buNone/>
            </a:pPr>
            <a:r>
              <a:rPr lang="es" sz="3300" dirty="0">
                <a:solidFill>
                  <a:schemeClr val="bg1"/>
                </a:solidFill>
              </a:rPr>
              <a:t>El plan actual se encuentra en el Anexo B del </a:t>
            </a:r>
            <a:r>
              <a:rPr lang="es" sz="3300" i="1" dirty="0">
                <a:solidFill>
                  <a:schemeClr val="bg1"/>
                </a:solidFill>
              </a:rPr>
              <a:t>IAC.</a:t>
            </a:r>
          </a:p>
        </p:txBody>
      </p:sp>
    </p:spTree>
    <p:extLst>
      <p:ext uri="{BB962C8B-B14F-4D97-AF65-F5344CB8AC3E}">
        <p14:creationId xmlns:p14="http://schemas.microsoft.com/office/powerpoint/2010/main" val="2118504974"/>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8DC72D1480C943B9C8266038D823EA" ma:contentTypeVersion="5" ma:contentTypeDescription="Create a new document." ma:contentTypeScope="" ma:versionID="e146ba8817f20e254b170fb844079768">
  <xsd:schema xmlns:xsd="http://www.w3.org/2001/XMLSchema" xmlns:xs="http://www.w3.org/2001/XMLSchema" xmlns:p="http://schemas.microsoft.com/office/2006/metadata/properties" xmlns:ns3="02c5766d-cb43-4922-94ff-21a6845a8a49" targetNamespace="http://schemas.microsoft.com/office/2006/metadata/properties" ma:root="true" ma:fieldsID="6db2f454b9f101c542c67176ee12a8c8" ns3:_="">
    <xsd:import namespace="02c5766d-cb43-4922-94ff-21a6845a8a49"/>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c5766d-cb43-4922-94ff-21a6845a8a4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0BF264-47B9-4DDB-8DEC-1E01B67A1B6F}">
  <ds:schemaRef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02c5766d-cb43-4922-94ff-21a6845a8a49"/>
    <ds:schemaRef ds:uri="http://purl.org/dc/dcmitype/"/>
  </ds:schemaRefs>
</ds:datastoreItem>
</file>

<file path=customXml/itemProps2.xml><?xml version="1.0" encoding="utf-8"?>
<ds:datastoreItem xmlns:ds="http://schemas.openxmlformats.org/officeDocument/2006/customXml" ds:itemID="{F90EB715-35BA-4D16-9221-14B24325C0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c5766d-cb43-4922-94ff-21a6845a8a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8026BC-43DE-452A-9512-E451DF8C48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7036</TotalTime>
  <Words>9853</Words>
  <Application>Microsoft Macintosh PowerPoint</Application>
  <PresentationFormat>Widescreen</PresentationFormat>
  <Paragraphs>381</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Bahnschrift Condensed</vt:lpstr>
      <vt:lpstr>Calibri</vt:lpstr>
      <vt:lpstr>Century Gothic</vt:lpstr>
      <vt:lpstr>Franklin Gothic Book</vt:lpstr>
      <vt:lpstr>Franklin Gothic Medium Cond</vt:lpstr>
      <vt:lpstr>Times New Roman</vt:lpstr>
      <vt:lpstr>Office Theme</vt:lpstr>
      <vt:lpstr>PowerPoint Presentation</vt:lpstr>
      <vt:lpstr>IAC 2026  Presentaciones de PowerPoint</vt:lpstr>
      <vt:lpstr>IAC 2026  Presentacion de PowerPoint</vt:lpstr>
      <vt:lpstr>Mociones de la Junta Mundial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Mociones regionales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Stacy Fowler</cp:lastModifiedBy>
  <cp:revision>93</cp:revision>
  <cp:lastPrinted>2025-12-09T14:31:42Z</cp:lastPrinted>
  <dcterms:created xsi:type="dcterms:W3CDTF">2022-10-26T22:08:46Z</dcterms:created>
  <dcterms:modified xsi:type="dcterms:W3CDTF">2025-12-09T14:33:02Z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0x010100658DC72D1480C943B9C8266038D823EA</vt:lpwstr>
  </property>
</Properties>
</file>