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310" r:id="rId2"/>
    <p:sldId id="274" r:id="rId3"/>
    <p:sldId id="360" r:id="rId4"/>
    <p:sldId id="287" r:id="rId5"/>
    <p:sldId id="361" r:id="rId6"/>
    <p:sldId id="362" r:id="rId7"/>
    <p:sldId id="363" r:id="rId8"/>
    <p:sldId id="364" r:id="rId9"/>
    <p:sldId id="33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737"/>
    <a:srgbClr val="572528"/>
    <a:srgbClr val="E3D4C3"/>
    <a:srgbClr val="DB212E"/>
    <a:srgbClr val="3A668B"/>
    <a:srgbClr val="4986BA"/>
    <a:srgbClr val="9DBCAC"/>
    <a:srgbClr val="FCCF0C"/>
    <a:srgbClr val="F8BD40"/>
    <a:srgbClr val="EA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8"/>
    <p:restoredTop sz="81701"/>
  </p:normalViewPr>
  <p:slideViewPr>
    <p:cSldViewPr snapToGrid="0">
      <p:cViewPr varScale="1">
        <p:scale>
          <a:sx n="67" d="100"/>
          <a:sy n="67" d="100"/>
        </p:scale>
        <p:origin x="1291" y="62"/>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a.org/conferenc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worldboard@na.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Esta es la primera de seis presentaciones en PowerPoint que cubren material incluido en el </a:t>
            </a:r>
            <a:r>
              <a:rPr lang="e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Informe de la Agenda de la Conferencia de 2026 </a:t>
            </a:r>
            <a:r>
              <a:rPr lang="e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(o </a:t>
            </a:r>
            <a:r>
              <a:rPr lang="e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 </a:t>
            </a:r>
            <a:r>
              <a:rPr lang="e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por sus siglas en inglés).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s" sz="1400" dirty="0"/>
              <a:t>Esta presentación en PowerPoint cubre el ensayo introductorio del Informe de la Agenda de la Conferencia: Nuestro Bienestar Común.</a:t>
            </a:r>
          </a:p>
          <a:p>
            <a:pPr marL="0" marR="0" algn="just">
              <a:spcBef>
                <a:spcPts val="0"/>
              </a:spcBef>
              <a:spcAft>
                <a:spcPts val="0"/>
              </a:spcAft>
            </a:pPr>
            <a:endParaRPr lang="en-US" sz="1400" dirty="0"/>
          </a:p>
          <a:p>
            <a:pPr marL="0" marR="0" algn="just">
              <a:spcBef>
                <a:spcPts val="0"/>
              </a:spcBef>
              <a:spcAft>
                <a:spcPts val="0"/>
              </a:spcAft>
            </a:pPr>
            <a:r>
              <a:rPr lang="es" sz="1400" dirty="0"/>
              <a:t>También se incluyen en el IAC y se abordan en las otras cinco presentaciones de PowerPoint las tres mociones de la Junta Mundial: una para aprobar la revisión del IP n.° 21 "Mantenerse Limpio en Aislamiento", otra para adoptar el Plan Estratégico de los SMNA, creado en colaboración, y otra para modificar las pautas de la Convención Mundial. También hay dos mociones regionales: una sobre la publicación de literatura extensa en tabletas digitales para reclusos y otra sobre el uso de la traduccion simultanea mediante IA durante las reuniones de la CSM. Se incluye una encuesta que ayuda a la conferencia a establecer prioridades para la literatura de recuperación,  material de servicio y los temas de debate. También se ofrece a los miembros la oportunidad de aportar ideas sobre dos temas: Lenguaje inclusivo y neutro con respecto al género y TSD/TAM: ayudar a que los miembros se integren. Además, se incluye información sobre cómo fijar el precio de nuestra literatura.</a:t>
            </a:r>
          </a:p>
          <a:p>
            <a:pPr marL="0" marR="0" algn="just">
              <a:spcBef>
                <a:spcPts val="0"/>
              </a:spcBef>
              <a:spcAft>
                <a:spcPts val="0"/>
              </a:spcAft>
            </a:pPr>
            <a:endParaRPr lang="en-US" sz="1400" dirty="0"/>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a:p>
        </p:txBody>
      </p:sp>
    </p:spTree>
    <p:extLst>
      <p:ext uri="{BB962C8B-B14F-4D97-AF65-F5344CB8AC3E}">
        <p14:creationId xmlns:p14="http://schemas.microsoft.com/office/powerpoint/2010/main" val="319688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s" sz="1400" dirty="0"/>
              <a:t>Tengan en cuenta que estas presentaciones de PowerPoint solo cubren los puntos principales del IAC. Animamos a todos los miembros a leer el IAC. Visiten na.org/conference para consultar el IAC 2026 completo, las demás presentaciones de PowerPoint y otros materiales de la conferencia. La encuesta del IAC y los formularios para participar en el debate están disponibles en na.org/surveys.</a:t>
            </a: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a:p>
        </p:txBody>
      </p:sp>
    </p:spTree>
    <p:extLst>
      <p:ext uri="{BB962C8B-B14F-4D97-AF65-F5344CB8AC3E}">
        <p14:creationId xmlns:p14="http://schemas.microsoft.com/office/powerpoint/2010/main" val="23791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s" sz="1400" dirty="0"/>
              <a:t>Las primeras páginas del IAC 2026 describen el lema de la Conferencia de Servicio Mundial 2026 (o CSM) y del próximo ciclo de conferencia, que es Nuestro Bienestar Común. También podrán notar en la portada que este es el 50.º aniversario de la CSM: ¡hemos avanzado mucho!</a:t>
            </a:r>
          </a:p>
          <a:p>
            <a:pPr marL="0" marR="0" algn="just">
              <a:spcBef>
                <a:spcPts val="0"/>
              </a:spcBef>
              <a:spcAft>
                <a:spcPts val="0"/>
              </a:spcAft>
            </a:pPr>
            <a:endParaRPr lang="en-US" sz="1400" dirty="0"/>
          </a:p>
          <a:p>
            <a:pPr marL="0" marR="0" algn="just">
              <a:spcBef>
                <a:spcPts val="0"/>
              </a:spcBef>
              <a:spcAft>
                <a:spcPts val="0"/>
              </a:spcAft>
            </a:pPr>
            <a:r>
              <a:rPr lang="es" sz="1400" dirty="0"/>
              <a:t>La Primera Tradición en Funciona: cómo y porque dice:</a:t>
            </a:r>
          </a:p>
          <a:p>
            <a:pPr marL="0" marR="0" algn="just">
              <a:spcBef>
                <a:spcPts val="0"/>
              </a:spcBef>
              <a:spcAft>
                <a:spcPts val="0"/>
              </a:spcAft>
            </a:pPr>
            <a:endParaRPr lang="en-US" sz="1400" dirty="0"/>
          </a:p>
          <a:p>
            <a:pPr marL="0" indent="0">
              <a:lnSpc>
                <a:spcPct val="120000"/>
              </a:lnSpc>
              <a:buNone/>
            </a:pPr>
            <a:r>
              <a:rPr lang="es" sz="1400" dirty="0">
                <a:solidFill>
                  <a:srgbClr val="572528"/>
                </a:solidFill>
                <a:effectLst/>
              </a:rPr>
              <a:t>La fuerza de nuestro compromiso mutuo con NA crea la unidad que nos mantiene juntos a pesar de todo lo que pueda dividirnos. El bienestar común de NA depende del continuo crecimiento y prosperidad de la confraternidad en todos los rincones del mundo.</a:t>
            </a:r>
          </a:p>
          <a:p>
            <a:pPr marL="0" marR="0" algn="just">
              <a:spcBef>
                <a:spcPts val="0"/>
              </a:spcBef>
              <a:spcAft>
                <a:spcPts val="0"/>
              </a:spcAft>
            </a:pPr>
            <a:endParaRPr lang="en-US" sz="1400" dirty="0"/>
          </a:p>
        </p:txBody>
      </p:sp>
      <p:sp>
        <p:nvSpPr>
          <p:cNvPr id="4" name="Slide Number Placeholder 3"/>
          <p:cNvSpPr>
            <a:spLocks noGrp="1"/>
          </p:cNvSpPr>
          <p:nvPr>
            <p:ph type="sldNum" sz="quarter" idx="5"/>
          </p:nvPr>
        </p:nvSpPr>
        <p:spPr/>
        <p:txBody>
          <a:bodyPr/>
          <a:lstStyle/>
          <a:p>
            <a:fld id="{763812F2-32ED-CF4C-8C3A-6D2A8F76515E}" type="slidenum">
              <a:rPr lang="en-US" smtClean="0"/>
              <a:t>4</a:t>
            </a:fld>
            <a:endParaRPr lang="en-US"/>
          </a:p>
        </p:txBody>
      </p:sp>
    </p:spTree>
    <p:extLst>
      <p:ext uri="{BB962C8B-B14F-4D97-AF65-F5344CB8AC3E}">
        <p14:creationId xmlns:p14="http://schemas.microsoft.com/office/powerpoint/2010/main" val="175315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t>
            </a:r>
            <a:r>
              <a:rPr lang="es" sz="1400" dirty="0">
                <a:solidFill>
                  <a:srgbClr val="572528"/>
                </a:solidFill>
              </a:rPr>
              <a:t>Se podria decir que poner nuestro bienestar común en primer lugar significa que cada uno de nosotros es igualmente responsable del bienestar de NA.</a:t>
            </a:r>
          </a:p>
          <a:p>
            <a:r>
              <a:rPr lang="es" dirty="0"/>
              <a:t>… Así como cada miembro individual depende del apoyo de la confraternidad para sobrevivir, la supervivencia de NA depende de sus miembros.</a:t>
            </a:r>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398986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El mundo está cambiando. Los principios de NA, nuestro mensaje, nuestra única promesa... son cosas que no cambian. Nuestras Tradiciones nos garantizan una base espiritual estable, independientemente de lo que sucede fuera de nuestro </a:t>
            </a:r>
            <a:r>
              <a:rPr lang="es" dirty="0"/>
              <a:t> mundo está cambiando. Los principios de NA, nuestro mensaje, nuestra única promesa: nada cambia. Nuestras Tradiciones garantizan una base espiritual estable, independientemente de lo que suceda fuera de nuestras reuniones. </a:t>
            </a:r>
            <a:r>
              <a:rPr lang="es-ES" sz="1400" b="0" i="0" u="none" strike="noStrike" kern="1200" baseline="0" dirty="0">
                <a:solidFill>
                  <a:schemeClr val="tx1"/>
                </a:solidFill>
                <a:latin typeface="+mn-lt"/>
                <a:ea typeface="+mn-ea"/>
                <a:cs typeface="+mn-cs"/>
              </a:rPr>
              <a:t>Los principios que nos guían no cambian, pero la forma en que los practicamos sí </a:t>
            </a:r>
            <a:r>
              <a:rPr lang="es" dirty="0"/>
              <a:t>. Para seguir adelante, debemos seguir creciendo. </a:t>
            </a:r>
            <a:r>
              <a:rPr lang="es-ES" sz="1400" b="0" i="0" u="none" strike="noStrike" kern="1200" baseline="0" dirty="0">
                <a:solidFill>
                  <a:schemeClr val="tx1"/>
                </a:solidFill>
                <a:latin typeface="+mn-lt"/>
                <a:ea typeface="+mn-ea"/>
                <a:cs typeface="+mn-cs"/>
              </a:rPr>
              <a:t>Nos duele informar que en muchos lugares el crecimiento de NA se ha estancado o está disminuyendo</a:t>
            </a:r>
            <a:r>
              <a:rPr lang="es" dirty="0"/>
              <a:t>. Cuando nos enfrentamos a la incómoda realidad de que lo que hacemos no funciona, empezamos a estar dispuestos a cambiar. </a:t>
            </a:r>
            <a:r>
              <a:rPr lang="es-ES" sz="1400" b="0" i="0" u="none" strike="noStrike" kern="1200" baseline="0" dirty="0">
                <a:solidFill>
                  <a:schemeClr val="tx1"/>
                </a:solidFill>
                <a:latin typeface="+mn-lt"/>
                <a:ea typeface="+mn-ea"/>
                <a:cs typeface="+mn-cs"/>
              </a:rPr>
              <a:t>El presente </a:t>
            </a:r>
            <a:r>
              <a:rPr lang="es-ES" sz="1400" b="0" i="1" u="none" strike="noStrike" kern="1200" baseline="0" dirty="0">
                <a:solidFill>
                  <a:schemeClr val="tx1"/>
                </a:solidFill>
                <a:latin typeface="+mn-lt"/>
                <a:ea typeface="+mn-ea"/>
                <a:cs typeface="+mn-cs"/>
              </a:rPr>
              <a:t>IAC </a:t>
            </a:r>
            <a:r>
              <a:rPr lang="es-ES" sz="1400" b="0" i="0" u="none" strike="noStrike" kern="1200" baseline="0" dirty="0">
                <a:solidFill>
                  <a:schemeClr val="tx1"/>
                </a:solidFill>
                <a:latin typeface="+mn-lt"/>
                <a:ea typeface="+mn-ea"/>
                <a:cs typeface="+mn-cs"/>
              </a:rPr>
              <a:t>nos pide a todos que soltemos un poco las riendas, que estemos dispuestos a hablar de temas que pueden ser polémicos, que seamos sinceros con respecto a nuestras opiniones, pero que seamos también receptivos sobre cómo ayudar mejor a los recién llegados que cruzan hoy nuestras puertas y quizás tengan necesidades o preocupaciones diferentes de las que teníamos nosotros cuando éramos nuevos. Este </a:t>
            </a:r>
            <a:r>
              <a:rPr lang="es-ES" sz="1400" b="0" i="1" u="none" strike="noStrike" kern="1200" baseline="0" dirty="0">
                <a:solidFill>
                  <a:schemeClr val="tx1"/>
                </a:solidFill>
                <a:latin typeface="+mn-lt"/>
                <a:ea typeface="+mn-ea"/>
                <a:cs typeface="+mn-cs"/>
              </a:rPr>
              <a:t>Informe de la Agenda de la Conferencia </a:t>
            </a:r>
            <a:r>
              <a:rPr lang="es-ES" sz="1400" b="0" i="0" u="none" strike="noStrike" kern="1200" baseline="0" dirty="0">
                <a:solidFill>
                  <a:schemeClr val="tx1"/>
                </a:solidFill>
                <a:latin typeface="+mn-lt"/>
                <a:ea typeface="+mn-ea"/>
                <a:cs typeface="+mn-cs"/>
              </a:rPr>
              <a:t>es diferente a lo que muchos estamos acostumbrados: nos invita a plantearnos diversas preguntas no para llegar a una respuesta predeterminada de «sí» o «no», sino para aprovechar nuestra experiencia, sabiduría y capacidad de buscar minuciosamente y sin miedo respuestas que quizá aún no tengamos.</a:t>
            </a:r>
            <a:r>
              <a:rPr lang="es" dirty="0"/>
              <a:t> </a:t>
            </a:r>
          </a:p>
        </p:txBody>
      </p:sp>
      <p:sp>
        <p:nvSpPr>
          <p:cNvPr id="4" name="Slide Number Placeholder 3"/>
          <p:cNvSpPr>
            <a:spLocks noGrp="1"/>
          </p:cNvSpPr>
          <p:nvPr>
            <p:ph type="sldNum" sz="quarter" idx="5"/>
          </p:nvPr>
        </p:nvSpPr>
        <p:spPr/>
        <p:txBody>
          <a:bodyPr/>
          <a:lstStyle/>
          <a:p>
            <a:fld id="{763812F2-32ED-CF4C-8C3A-6D2A8F76515E}" type="slidenum">
              <a:rPr lang="en-US" smtClean="0"/>
              <a:pPr/>
              <a:t>6</a:t>
            </a:fld>
            <a:endParaRPr lang="en-US"/>
          </a:p>
        </p:txBody>
      </p:sp>
    </p:spTree>
    <p:extLst>
      <p:ext uri="{BB962C8B-B14F-4D97-AF65-F5344CB8AC3E}">
        <p14:creationId xmlns:p14="http://schemas.microsoft.com/office/powerpoint/2010/main" val="161395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Las respuestas a la Encuesta del </a:t>
            </a:r>
            <a:r>
              <a:rPr lang="es-ES" sz="1400" b="0" i="1" u="none" strike="noStrike" kern="1200" baseline="0" dirty="0">
                <a:solidFill>
                  <a:schemeClr val="tx1"/>
                </a:solidFill>
                <a:latin typeface="+mn-lt"/>
                <a:ea typeface="+mn-ea"/>
                <a:cs typeface="+mn-cs"/>
              </a:rPr>
              <a:t>IAC </a:t>
            </a:r>
            <a:r>
              <a:rPr lang="es-ES" sz="1400" b="0" i="0" u="none" strike="noStrike" kern="1200" baseline="0" dirty="0">
                <a:solidFill>
                  <a:schemeClr val="tx1"/>
                </a:solidFill>
                <a:latin typeface="+mn-lt"/>
                <a:ea typeface="+mn-ea"/>
                <a:cs typeface="+mn-cs"/>
              </a:rPr>
              <a:t>y otras propuestas que les hagamos llegar a nuestros delegados ayudaran</a:t>
            </a:r>
            <a:r>
              <a:rPr lang="es" dirty="0"/>
              <a:t> a lanzar el Plan Estratégico de los SMNA 2026-2029 y empezar a preparar el plan para el proximo ciclo. </a:t>
            </a:r>
            <a:r>
              <a:rPr lang="es-ES" sz="1400" b="0" i="0" u="none" strike="noStrike" kern="1200" baseline="0" dirty="0">
                <a:solidFill>
                  <a:schemeClr val="tx1"/>
                </a:solidFill>
                <a:latin typeface="+mn-lt"/>
                <a:ea typeface="+mn-ea"/>
                <a:cs typeface="+mn-cs"/>
              </a:rPr>
              <a:t>En la CSM 2026 tendremos sesiones para identificar los factores que es más necesario tratar en el plan 2029–2032, tal como hicimos en 2023 para poner en marcha el proceso que dio como resultado el plan que figura en este </a:t>
            </a:r>
            <a:r>
              <a:rPr lang="es-ES" sz="1400" b="0" i="1" u="none" strike="noStrike" kern="1200" baseline="0" dirty="0">
                <a:solidFill>
                  <a:schemeClr val="tx1"/>
                </a:solidFill>
                <a:latin typeface="+mn-lt"/>
                <a:ea typeface="+mn-ea"/>
                <a:cs typeface="+mn-cs"/>
              </a:rPr>
              <a:t>IAC</a:t>
            </a:r>
            <a:r>
              <a:rPr lang="es-ES" sz="1400" b="0" i="0" u="none" strike="noStrike" kern="1200" baseline="0" dirty="0">
                <a:solidFill>
                  <a:schemeClr val="tx1"/>
                </a:solidFill>
                <a:latin typeface="+mn-lt"/>
                <a:ea typeface="+mn-ea"/>
                <a:cs typeface="+mn-cs"/>
              </a:rPr>
              <a:t>. </a:t>
            </a:r>
            <a:endParaRPr lang="en-US" dirty="0"/>
          </a:p>
          <a:p>
            <a:r>
              <a:rPr lang="es" dirty="0"/>
              <a:t>La encuesta del IAC estara publicada en na.org/survey hasta el 1 de abril. Esta encuesta orienta a la conferencia en la toma de decisiones sobre literatura de recuperación, material de servicio y temas de debate. En la página de la encuesta también encontrarán formularios para las preguntas de debate de este IAC. Al debatir estas preguntas, recuerden que se trata de un debate, no de una toma de decisiones.</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7</a:t>
            </a:fld>
            <a:endParaRPr lang="en-US"/>
          </a:p>
        </p:txBody>
      </p:sp>
    </p:spTree>
    <p:extLst>
      <p:ext uri="{BB962C8B-B14F-4D97-AF65-F5344CB8AC3E}">
        <p14:creationId xmlns:p14="http://schemas.microsoft.com/office/powerpoint/2010/main" val="24342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El IAC es la primera de tres publicaciones de la CSM y le sigue el material por Vía de Aprobación de la Conferencia, el 3 de febrero, y el Informe de la Conferencia, que se publica poco antes de la CSM.</a:t>
            </a:r>
          </a:p>
          <a:p>
            <a:endParaRPr lang="en-US" dirty="0"/>
          </a:p>
          <a:p>
            <a:r>
              <a:rPr lang="es" dirty="0"/>
              <a:t>El IAC es una de las tres publicaciones preliminares de la conferencia. Se ha interrumpido el envío de informes en papel, pero todas las publicaciones de la conferencia y el material relacionado se encuentran disponibles en na.org/conference. Animamos a quienes deseen una versión impresa a que la impriman localmente. El VAC se publicará el 3 de febrero e incluirá el presupuesto trienal propuesto y cualquier decisión que deba tomarse sobre los procesos de la CSM. La junta presentará un par de mociones en la conferencia en nombre de los cofacilitadores de la CSM.</a:t>
            </a:r>
          </a:p>
          <a:p>
            <a:endParaRPr lang="en-US" dirty="0"/>
          </a:p>
          <a:p>
            <a:r>
              <a:rPr lang="es" dirty="0"/>
              <a:t>El VAC también contendrá planes de proyectos para literatura de recuperación, materiales de servicio y temas de debate, cuyos enfoques se decidirán en la conferencia, según la Encuesta del IAC y nuestras conversaciones conjuntas. Otros planes de proyecto podrían incluir un proyecto de relaciones públicas, el plan para el ciclo trienal de la conferencia, un plan sobre lenguaje inclusivo y neutral en cuanto al género, y más. Esto aún está en desarrollo (a principios de noviembre), pero prevemos que también se incluirán planes que afecten la Guía de Servicios Locales y la Guía del Grupo.</a:t>
            </a:r>
          </a:p>
          <a:p>
            <a:endParaRPr lang="en-US" dirty="0"/>
          </a:p>
          <a:p>
            <a:r>
              <a:rPr lang="es" dirty="0"/>
              <a:t>Por último, el Informe de la Conferencia se elaborará unas semanas antes de la conferencia misma, e incluirá un programa de la semana, una revisión de los aportes de las encuestas de materiales de las encuestas  de los TD y de los Pasos, y otra información principalmente relacionada con la logística de la conferencia misma.</a:t>
            </a:r>
          </a:p>
          <a:p>
            <a:endParaRPr lang="en-US" dirty="0"/>
          </a:p>
          <a:p>
            <a:r>
              <a:rPr lang="es" dirty="0"/>
              <a:t>El primer ensayo del IAC trata sobre los preparativos de los delegados para la CSM. No lo analizaremos aquí, pero animamos a los participantes de la conferencia y a cualquier miembro interesado a consultar el IAC para obtener más información.</a:t>
            </a:r>
          </a:p>
          <a:p>
            <a:endParaRPr lang="en-US" dirty="0"/>
          </a:p>
          <a:p>
            <a:r>
              <a:rPr lang="es" dirty="0"/>
              <a:t>A continuación se presenta un ensayo sobre el precio de nuestra literatura.</a:t>
            </a:r>
          </a:p>
        </p:txBody>
      </p:sp>
      <p:sp>
        <p:nvSpPr>
          <p:cNvPr id="4" name="Slide Number Placeholder 3"/>
          <p:cNvSpPr>
            <a:spLocks noGrp="1"/>
          </p:cNvSpPr>
          <p:nvPr>
            <p:ph type="sldNum" sz="quarter" idx="5"/>
          </p:nvPr>
        </p:nvSpPr>
        <p:spPr/>
        <p:txBody>
          <a:bodyPr/>
          <a:lstStyle/>
          <a:p>
            <a:fld id="{763812F2-32ED-CF4C-8C3A-6D2A8F76515E}" type="slidenum">
              <a:rPr lang="en-US" smtClean="0"/>
              <a:pPr/>
              <a:t>8</a:t>
            </a:fld>
            <a:endParaRPr lang="en-US"/>
          </a:p>
        </p:txBody>
      </p:sp>
    </p:spTree>
    <p:extLst>
      <p:ext uri="{BB962C8B-B14F-4D97-AF65-F5344CB8AC3E}">
        <p14:creationId xmlns:p14="http://schemas.microsoft.com/office/powerpoint/2010/main" val="319562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s" sz="1400" dirty="0">
                <a:effectLst/>
                <a:latin typeface="+mn-lt"/>
                <a:ea typeface="Calibri" panose="020F0502020204030204" pitchFamily="34" charset="0"/>
                <a:cs typeface="Arial" panose="020B0604020202020204" pitchFamily="34" charset="0"/>
              </a:rPr>
              <a:t>Esperamos que esta presentación en PowerPoint les haya sido útil en su debates sobre este material. Tengan en cuenta que hay otras cinco presentaciones en PowerPoint que se centran en el resto del </a:t>
            </a:r>
            <a:r>
              <a:rPr lang="es" sz="1400" i="1" dirty="0">
                <a:effectLst/>
                <a:latin typeface="+mn-lt"/>
                <a:ea typeface="Calibri" panose="020F0502020204030204" pitchFamily="34" charset="0"/>
                <a:cs typeface="Arial" panose="020B0604020202020204" pitchFamily="34" charset="0"/>
              </a:rPr>
              <a:t>IAC </a:t>
            </a:r>
            <a:r>
              <a:rPr lang="es" sz="1400" dirty="0">
                <a:effectLst/>
                <a:latin typeface="+mn-lt"/>
                <a:ea typeface="Calibri" panose="020F0502020204030204" pitchFamily="34" charset="0"/>
                <a:cs typeface="Arial" panose="020B0604020202020204" pitchFamily="34" charset="0"/>
              </a:rPr>
              <a:t>. Estos recursos, el propio </a:t>
            </a:r>
            <a:r>
              <a:rPr lang="es" sz="1400" i="1" dirty="0">
                <a:effectLst/>
                <a:latin typeface="+mn-lt"/>
                <a:ea typeface="Calibri" panose="020F0502020204030204" pitchFamily="34" charset="0"/>
                <a:cs typeface="Arial" panose="020B0604020202020204" pitchFamily="34" charset="0"/>
              </a:rPr>
              <a:t>IAC </a:t>
            </a:r>
            <a:r>
              <a:rPr lang="es" sz="1400" dirty="0">
                <a:effectLst/>
                <a:latin typeface="+mn-lt"/>
                <a:ea typeface="Calibri" panose="020F0502020204030204" pitchFamily="34" charset="0"/>
                <a:cs typeface="Arial" panose="020B0604020202020204" pitchFamily="34" charset="0"/>
              </a:rPr>
              <a:t>, la encuesta en línea </a:t>
            </a:r>
            <a:r>
              <a:rPr lang="es" sz="1400" i="1" dirty="0">
                <a:effectLst/>
                <a:latin typeface="+mn-lt"/>
                <a:ea typeface="Calibri" panose="020F0502020204030204" pitchFamily="34" charset="0"/>
                <a:cs typeface="Arial" panose="020B0604020202020204" pitchFamily="34" charset="0"/>
              </a:rPr>
              <a:t>del IAC </a:t>
            </a:r>
            <a:r>
              <a:rPr lang="es" sz="1400" dirty="0">
                <a:effectLst/>
                <a:latin typeface="+mn-lt"/>
                <a:ea typeface="Calibri" panose="020F0502020204030204" pitchFamily="34" charset="0"/>
                <a:cs typeface="Arial" panose="020B0604020202020204" pitchFamily="34" charset="0"/>
              </a:rPr>
              <a:t>y los formularios de participación para preguntas de debate están disponibles en </a:t>
            </a:r>
            <a:r>
              <a:rPr lang="es" sz="1400" u="sng" dirty="0">
                <a:solidFill>
                  <a:srgbClr val="0000FF"/>
                </a:solidFill>
                <a:effectLst/>
                <a:latin typeface="+mn-lt"/>
                <a:ea typeface="Calibri" panose="020F0502020204030204" pitchFamily="34" charset="0"/>
                <a:cs typeface="Arial" panose="020B0604020202020204" pitchFamily="34" charset="0"/>
                <a:hlinkClick r:id="rId3"/>
              </a:rPr>
              <a:t>na.org/conference </a:t>
            </a:r>
            <a:r>
              <a:rPr lang="es" sz="1400" dirty="0">
                <a:effectLst/>
                <a:latin typeface="+mn-lt"/>
                <a:ea typeface="Calibri" panose="020F0502020204030204" pitchFamily="34" charset="0"/>
                <a:cs typeface="Arial" panose="020B0604020202020204" pitchFamily="34" charset="0"/>
              </a:rPr>
              <a:t>.</a:t>
            </a:r>
          </a:p>
          <a:p>
            <a:pPr marL="0" marR="0">
              <a:spcBef>
                <a:spcPts val="0"/>
              </a:spcBef>
              <a:spcAft>
                <a:spcPts val="600"/>
              </a:spcAft>
            </a:pPr>
            <a:endParaRPr lang="en-US" sz="14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s" sz="1400">
                <a:effectLst/>
                <a:latin typeface="+mn-lt"/>
                <a:ea typeface="Calibri" panose="020F0502020204030204" pitchFamily="34" charset="0"/>
                <a:cs typeface="Arial" panose="020B0604020202020204" pitchFamily="34" charset="0"/>
              </a:rPr>
              <a:t>Agradeceremos sus preguntas y comentarios sobre el </a:t>
            </a:r>
            <a:r>
              <a:rPr lang="es" sz="1400" i="1">
                <a:effectLst/>
                <a:latin typeface="+mn-lt"/>
                <a:ea typeface="Calibri" panose="020F0502020204030204" pitchFamily="34" charset="0"/>
                <a:cs typeface="Arial" panose="020B0604020202020204" pitchFamily="34" charset="0"/>
              </a:rPr>
              <a:t>IAC </a:t>
            </a:r>
            <a:r>
              <a:rPr lang="es" sz="1400">
                <a:effectLst/>
                <a:latin typeface="+mn-lt"/>
                <a:ea typeface="Calibri" panose="020F0502020204030204" pitchFamily="34" charset="0"/>
                <a:cs typeface="Arial" panose="020B0604020202020204" pitchFamily="34" charset="0"/>
              </a:rPr>
              <a:t>y todos los demás temas en </a:t>
            </a:r>
            <a:r>
              <a:rPr lang="es" sz="1400" u="sng">
                <a:solidFill>
                  <a:srgbClr val="0000FF"/>
                </a:solidFill>
                <a:effectLst/>
                <a:latin typeface="+mn-lt"/>
                <a:ea typeface="Calibri" panose="020F0502020204030204" pitchFamily="34" charset="0"/>
                <a:cs typeface="Arial" panose="020B0604020202020204" pitchFamily="34" charset="0"/>
                <a:hlinkClick r:id="rId4"/>
              </a:rPr>
              <a:t>worldboard@na.org </a:t>
            </a:r>
            <a:r>
              <a:rPr lang="es" sz="1400">
                <a:effectLst/>
                <a:latin typeface="+mn-lt"/>
                <a:ea typeface="Calibri" panose="020F0502020204030204" pitchFamily="34" charset="0"/>
                <a:cs typeface="Arial" panose="020B0604020202020204" pitchFamily="34" charset="0"/>
              </a:rPr>
              <a:t>.</a:t>
            </a:r>
          </a:p>
          <a:p>
            <a:endParaRPr lang="en-US" sz="1400"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2221524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olorful striped background with text&#10;&#10;Description automatically generated">
            <a:extLst>
              <a:ext uri="{FF2B5EF4-FFF2-40B4-BE49-F238E27FC236}">
                <a16:creationId xmlns:a16="http://schemas.microsoft.com/office/drawing/2014/main" id="{14A22760-3A42-7D0D-3691-D50D7C60352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9E326DAD-2FAA-1275-1253-A1092CE96CB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9DBCA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C59FAD7B-0E3B-9D07-9E0A-75FBA1540AF7}"/>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383088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68" r:id="rId8"/>
    <p:sldLayoutId id="2147483656" r:id="rId9"/>
    <p:sldLayoutId id="2147483665" r:id="rId10"/>
    <p:sldLayoutId id="2147483666" r:id="rId11"/>
    <p:sldLayoutId id="2147483659" r:id="rId12"/>
    <p:sldLayoutId id="2147483657" r:id="rId13"/>
    <p:sldLayoutId id="2147483660" r:id="rId14"/>
    <p:sldLayoutId id="2147483658" r:id="rId15"/>
    <p:sldLayoutId id="2147483652" r:id="rId16"/>
    <p:sldLayoutId id="2147483667" r:id="rId17"/>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0"/>
            <a:ext cx="7508488" cy="2732050"/>
          </a:xfrm>
          <a:prstGeom prst="roundRect">
            <a:avLst/>
          </a:prstGeom>
          <a:solidFill>
            <a:srgbClr val="9DBCAC"/>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b="1" noProof="0" dirty="0">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s-ES_tradnl" sz="3600" noProof="0" dirty="0">
                <a:latin typeface="Century Gothic" panose="020B0502020202020204" pitchFamily="34" charset="0"/>
              </a:rPr>
              <a:t>PowerPoint 1 de 6</a:t>
            </a:r>
          </a:p>
          <a:p>
            <a:pPr algn="ctr"/>
            <a:r>
              <a:rPr lang="es-ES_tradnl" sz="3600" i="1" noProof="0" dirty="0">
                <a:latin typeface="Century Gothic" panose="020B0502020202020204" pitchFamily="34" charset="0"/>
              </a:rPr>
              <a:t>Informe de la agenda de la conferencia de 2026</a:t>
            </a: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6339088" y="5888381"/>
            <a:ext cx="4640886"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3200" b="1" noProof="0" dirty="0">
                <a:solidFill>
                  <a:schemeClr val="tx2"/>
                </a:solidFill>
                <a:latin typeface="Century Gothic" panose="020B0502020202020204" pitchFamily="34" charset="0"/>
              </a:rPr>
              <a:t>Introducción al IAC</a:t>
            </a:r>
            <a:endParaRPr lang="es-ES_tradnl" sz="3200" b="1" i="1" noProof="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221591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80710" y="4993800"/>
            <a:ext cx="3380843" cy="611763"/>
          </a:xfrm>
        </p:spPr>
        <p:txBody>
          <a:bodyPr>
            <a:normAutofit fontScale="90000"/>
          </a:bodyPr>
          <a:lstStyle/>
          <a:p>
            <a:pPr algn="ctr"/>
            <a:r>
              <a:rPr lang="es" sz="3600" i="1" dirty="0">
                <a:solidFill>
                  <a:srgbClr val="9DBCAC"/>
                </a:solidFill>
              </a:rPr>
              <a:t>IAC </a:t>
            </a:r>
            <a:r>
              <a:rPr lang="es" sz="3600" dirty="0">
                <a:solidFill>
                  <a:srgbClr val="9DBCAC"/>
                </a:solidFill>
              </a:rPr>
              <a:t>2026 </a:t>
            </a:r>
            <a:br>
              <a:rPr lang="en-US" sz="3600" dirty="0">
                <a:solidFill>
                  <a:srgbClr val="9DBCAC"/>
                </a:solidFill>
              </a:rPr>
            </a:br>
            <a:r>
              <a:rPr lang="es" sz="3600" dirty="0">
                <a:solidFill>
                  <a:srgbClr val="9DBCAC"/>
                </a:solidFill>
              </a:rPr>
              <a:t>Presentaciones de PowerPoint</a:t>
            </a:r>
            <a:endParaRPr lang="en-US" sz="3600" dirty="0">
              <a:solidFill>
                <a:srgbClr val="9DBCAC"/>
              </a:solidFill>
            </a:endParaRPr>
          </a:p>
        </p:txBody>
      </p:sp>
      <p:sp>
        <p:nvSpPr>
          <p:cNvPr id="3" name="Subtitle 2">
            <a:extLst>
              <a:ext uri="{FF2B5EF4-FFF2-40B4-BE49-F238E27FC236}">
                <a16:creationId xmlns:a16="http://schemas.microsoft.com/office/drawing/2014/main" id="{972B5F18-EDB0-4895-273C-08098F5F516A}"/>
              </a:ext>
            </a:extLst>
          </p:cNvPr>
          <p:cNvSpPr txBox="1">
            <a:spLocks/>
          </p:cNvSpPr>
          <p:nvPr/>
        </p:nvSpPr>
        <p:spPr>
          <a:xfrm>
            <a:off x="2517058" y="35625"/>
            <a:ext cx="9674942" cy="7407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744538" defTabSz="640080">
              <a:lnSpc>
                <a:spcPts val="4500"/>
              </a:lnSpc>
              <a:spcBef>
                <a:spcPts val="1500"/>
              </a:spcBef>
              <a:buFont typeface="Arial" panose="020B0604020202020204" pitchFamily="34" charset="0"/>
              <a:buAutoNum type="arabicPeriod"/>
            </a:pPr>
            <a:r>
              <a:rPr lang="es" sz="4000" i="1" dirty="0">
                <a:solidFill>
                  <a:srgbClr val="F16737"/>
                </a:solidFill>
              </a:rPr>
              <a:t>Introducción al </a:t>
            </a:r>
            <a:r>
              <a:rPr lang="es" sz="4000" dirty="0">
                <a:solidFill>
                  <a:srgbClr val="F16737"/>
                </a:solidFill>
              </a:rPr>
              <a:t>IAC</a:t>
            </a:r>
            <a:endParaRPr lang="en-US" sz="4000" i="1" dirty="0">
              <a:solidFill>
                <a:srgbClr val="F16737"/>
              </a:solidFill>
            </a:endParaRPr>
          </a:p>
          <a:p>
            <a:pPr marL="744538" indent="-744538" defTabSz="640080">
              <a:lnSpc>
                <a:spcPts val="4500"/>
              </a:lnSpc>
              <a:spcBef>
                <a:spcPts val="1500"/>
              </a:spcBef>
              <a:buFont typeface="Arial" panose="020B0604020202020204" pitchFamily="34" charset="0"/>
              <a:buAutoNum type="arabicPeriod"/>
            </a:pPr>
            <a:r>
              <a:rPr lang="es" sz="4000" dirty="0">
                <a:solidFill>
                  <a:schemeClr val="tx2">
                    <a:lumMod val="60000"/>
                    <a:lumOff val="40000"/>
                  </a:schemeClr>
                </a:solidFill>
              </a:rPr>
              <a:t>Mociones</a:t>
            </a:r>
          </a:p>
          <a:p>
            <a:pPr marL="744538" indent="-744538" defTabSz="640080">
              <a:lnSpc>
                <a:spcPts val="4500"/>
              </a:lnSpc>
              <a:spcBef>
                <a:spcPts val="1500"/>
              </a:spcBef>
              <a:buNone/>
            </a:pPr>
            <a:r>
              <a:rPr lang="es" sz="4000" dirty="0">
                <a:solidFill>
                  <a:schemeClr val="tx2">
                    <a:lumMod val="60000"/>
                    <a:lumOff val="40000"/>
                  </a:schemeClr>
                </a:solidFill>
              </a:rPr>
              <a:t>3. Lenguaje inclusivo y neutro         con respecto al género</a:t>
            </a:r>
            <a:endParaRPr lang="en-US" sz="4000" dirty="0">
              <a:solidFill>
                <a:schemeClr val="tx2">
                  <a:lumMod val="60000"/>
                  <a:lumOff val="40000"/>
                </a:schemeClr>
              </a:solidFill>
            </a:endParaRPr>
          </a:p>
          <a:p>
            <a:pPr marL="744538" indent="-744538" defTabSz="640080">
              <a:lnSpc>
                <a:spcPts val="4500"/>
              </a:lnSpc>
              <a:spcBef>
                <a:spcPts val="1500"/>
              </a:spcBef>
              <a:buNone/>
            </a:pPr>
            <a:r>
              <a:rPr lang="es" sz="4000" dirty="0">
                <a:solidFill>
                  <a:schemeClr val="tx2">
                    <a:lumMod val="60000"/>
                    <a:lumOff val="40000"/>
                  </a:schemeClr>
                </a:solidFill>
              </a:rPr>
              <a:t>4. TSD/TAM en NA: Ayudar a que      los miembros se integren</a:t>
            </a:r>
          </a:p>
          <a:p>
            <a:pPr marL="744538" indent="-744538" defTabSz="640080">
              <a:lnSpc>
                <a:spcPts val="4500"/>
              </a:lnSpc>
              <a:spcBef>
                <a:spcPts val="1500"/>
              </a:spcBef>
              <a:buNone/>
            </a:pPr>
            <a:r>
              <a:rPr lang="es" sz="4000" dirty="0">
                <a:solidFill>
                  <a:schemeClr val="tx2">
                    <a:lumMod val="60000"/>
                    <a:lumOff val="40000"/>
                  </a:schemeClr>
                </a:solidFill>
              </a:rPr>
              <a:t>5. Encuesta de literatura, material de servicio y temas de debate</a:t>
            </a:r>
          </a:p>
          <a:p>
            <a:pPr marL="744538" indent="-744538" defTabSz="640080">
              <a:lnSpc>
                <a:spcPts val="4500"/>
              </a:lnSpc>
              <a:spcBef>
                <a:spcPts val="1500"/>
              </a:spcBef>
              <a:buNone/>
            </a:pPr>
            <a:r>
              <a:rPr lang="es" sz="4000" dirty="0">
                <a:solidFill>
                  <a:schemeClr val="tx2">
                    <a:lumMod val="60000"/>
                    <a:lumOff val="40000"/>
                  </a:schemeClr>
                </a:solidFill>
              </a:rPr>
              <a:t>6. Fijar los precios de nuestra literatura</a:t>
            </a:r>
          </a:p>
        </p:txBody>
      </p:sp>
      <p:pic>
        <p:nvPicPr>
          <p:cNvPr id="5" name="Picture 4" descr="A red and yellow lava lamp&#10;&#10;Description automatically generated">
            <a:extLst>
              <a:ext uri="{FF2B5EF4-FFF2-40B4-BE49-F238E27FC236}">
                <a16:creationId xmlns:a16="http://schemas.microsoft.com/office/drawing/2014/main" id="{63B1D938-4CC5-A456-E9E8-948CC22EB2AD}"/>
              </a:ext>
            </a:extLst>
          </p:cNvPr>
          <p:cNvPicPr>
            <a:picLocks noChangeAspect="1"/>
          </p:cNvPicPr>
          <p:nvPr/>
        </p:nvPicPr>
        <p:blipFill>
          <a:blip r:embed="rId3"/>
          <a:stretch>
            <a:fillRect/>
          </a:stretch>
        </p:blipFill>
        <p:spPr>
          <a:xfrm>
            <a:off x="10654592" y="153936"/>
            <a:ext cx="1386038" cy="4085163"/>
          </a:xfrm>
          <a:prstGeom prst="rect">
            <a:avLst/>
          </a:prstGeom>
        </p:spPr>
      </p:pic>
    </p:spTree>
    <p:extLst>
      <p:ext uri="{BB962C8B-B14F-4D97-AF65-F5344CB8AC3E}">
        <p14:creationId xmlns:p14="http://schemas.microsoft.com/office/powerpoint/2010/main" val="156325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182359" y="4199588"/>
            <a:ext cx="3455187" cy="2356879"/>
          </a:xfrm>
        </p:spPr>
        <p:txBody>
          <a:bodyPr>
            <a:normAutofit/>
          </a:bodyPr>
          <a:lstStyle/>
          <a:p>
            <a:pPr algn="ctr"/>
            <a:r>
              <a:rPr lang="es" sz="3200" i="1" dirty="0">
                <a:solidFill>
                  <a:srgbClr val="9DBCAC"/>
                </a:solidFill>
              </a:rPr>
              <a:t>IAC </a:t>
            </a:r>
            <a:r>
              <a:rPr lang="es" sz="3200" dirty="0">
                <a:solidFill>
                  <a:srgbClr val="9DBCAC"/>
                </a:solidFill>
              </a:rPr>
              <a:t>2026 </a:t>
            </a:r>
            <a:br>
              <a:rPr lang="en-US" sz="3200" dirty="0">
                <a:solidFill>
                  <a:srgbClr val="9DBCAC"/>
                </a:solidFill>
              </a:rPr>
            </a:br>
            <a:r>
              <a:rPr lang="es" sz="3200" dirty="0">
                <a:solidFill>
                  <a:srgbClr val="9DBCAC"/>
                </a:solidFill>
              </a:rPr>
              <a:t>Presentaciones de PowerPoint</a:t>
            </a:r>
          </a:p>
        </p:txBody>
      </p:sp>
      <p:sp>
        <p:nvSpPr>
          <p:cNvPr id="2" name="Subtitle 2">
            <a:extLst>
              <a:ext uri="{FF2B5EF4-FFF2-40B4-BE49-F238E27FC236}">
                <a16:creationId xmlns:a16="http://schemas.microsoft.com/office/drawing/2014/main" id="{2F34754E-EB93-8E29-1DF1-91DEB0B7AA3C}"/>
              </a:ext>
            </a:extLst>
          </p:cNvPr>
          <p:cNvSpPr txBox="1">
            <a:spLocks/>
          </p:cNvSpPr>
          <p:nvPr/>
        </p:nvSpPr>
        <p:spPr>
          <a:xfrm>
            <a:off x="2728965" y="152102"/>
            <a:ext cx="9371595"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600" dirty="0">
                <a:solidFill>
                  <a:srgbClr val="F16737"/>
                </a:solidFill>
              </a:rPr>
              <a:t>Estas presentaciones de PowerPoint solo cubren los puntos principales del </a:t>
            </a:r>
            <a:r>
              <a:rPr lang="es" sz="3600" i="1" dirty="0">
                <a:solidFill>
                  <a:srgbClr val="F16737"/>
                </a:solidFill>
              </a:rPr>
              <a:t>IAC</a:t>
            </a:r>
            <a:r>
              <a:rPr lang="es" sz="3600" dirty="0">
                <a:solidFill>
                  <a:srgbClr val="F16737"/>
                </a:solidFill>
              </a:rPr>
              <a:t>. </a:t>
            </a:r>
            <a:br>
              <a:rPr lang="en-US" sz="3600" dirty="0">
                <a:solidFill>
                  <a:srgbClr val="F16737"/>
                </a:solidFill>
              </a:rPr>
            </a:br>
            <a:br>
              <a:rPr lang="en-US" sz="3600" dirty="0">
                <a:solidFill>
                  <a:srgbClr val="F16737"/>
                </a:solidFill>
              </a:rPr>
            </a:br>
            <a:r>
              <a:rPr lang="es" sz="3600" dirty="0">
                <a:solidFill>
                  <a:srgbClr val="F16737"/>
                </a:solidFill>
              </a:rPr>
              <a:t>Animamos a todos los miembros a leer el </a:t>
            </a:r>
            <a:r>
              <a:rPr lang="es" sz="3600" i="1" dirty="0">
                <a:solidFill>
                  <a:srgbClr val="F16737"/>
                </a:solidFill>
              </a:rPr>
              <a:t>IAC</a:t>
            </a:r>
            <a:r>
              <a:rPr lang="es" sz="3600" dirty="0">
                <a:solidFill>
                  <a:srgbClr val="F16737"/>
                </a:solidFill>
              </a:rPr>
              <a:t>. </a:t>
            </a:r>
            <a:br>
              <a:rPr lang="en-US" sz="3600" dirty="0">
                <a:solidFill>
                  <a:srgbClr val="F16737"/>
                </a:solidFill>
              </a:rPr>
            </a:br>
            <a:br>
              <a:rPr lang="en-US" sz="3600" dirty="0">
                <a:solidFill>
                  <a:srgbClr val="F16737"/>
                </a:solidFill>
              </a:rPr>
            </a:br>
            <a:r>
              <a:rPr lang="es" sz="3600" dirty="0">
                <a:solidFill>
                  <a:srgbClr val="F16737"/>
                </a:solidFill>
              </a:rPr>
              <a:t>Visiten </a:t>
            </a:r>
            <a:br>
              <a:rPr lang="en-US" sz="3600" u="sng" dirty="0">
                <a:solidFill>
                  <a:srgbClr val="00B0F0"/>
                </a:solidFill>
              </a:rPr>
            </a:br>
            <a:r>
              <a:rPr lang="es" sz="3600" dirty="0">
                <a:solidFill>
                  <a:srgbClr val="00B0F0"/>
                </a:solidFill>
              </a:rPr>
              <a:t>na.org/conference </a:t>
            </a:r>
            <a:r>
              <a:rPr lang="es" sz="3600" dirty="0">
                <a:solidFill>
                  <a:srgbClr val="F16737"/>
                </a:solidFill>
              </a:rPr>
              <a:t>para consultar el </a:t>
            </a:r>
            <a:br>
              <a:rPr lang="en-US" sz="3600" u="sng" dirty="0">
                <a:solidFill>
                  <a:schemeClr val="accent2"/>
                </a:solidFill>
              </a:rPr>
            </a:br>
            <a:r>
              <a:rPr lang="es" sz="3600" i="1" dirty="0">
                <a:solidFill>
                  <a:srgbClr val="F16737"/>
                </a:solidFill>
              </a:rPr>
              <a:t>IAC </a:t>
            </a:r>
            <a:r>
              <a:rPr lang="es" sz="3600" dirty="0">
                <a:solidFill>
                  <a:srgbClr val="F16737"/>
                </a:solidFill>
              </a:rPr>
              <a:t>completo de 2026.</a:t>
            </a:r>
            <a:endParaRPr lang="en-US" sz="3600" dirty="0">
              <a:solidFill>
                <a:srgbClr val="F16737"/>
              </a:solidFill>
            </a:endParaRPr>
          </a:p>
          <a:p>
            <a:pPr marL="742950" indent="-742950">
              <a:buFont typeface="Arial" panose="020B0604020202020204" pitchFamily="34" charset="0"/>
              <a:buAutoNum type="arabicPeriod"/>
            </a:pPr>
            <a:endParaRPr lang="en-US" sz="3600" dirty="0"/>
          </a:p>
        </p:txBody>
      </p:sp>
      <p:pic>
        <p:nvPicPr>
          <p:cNvPr id="3" name="Picture 2">
            <a:extLst>
              <a:ext uri="{FF2B5EF4-FFF2-40B4-BE49-F238E27FC236}">
                <a16:creationId xmlns:a16="http://schemas.microsoft.com/office/drawing/2014/main" id="{6DD3E9B4-FFB3-EEB9-3A95-824891969D1F}"/>
              </a:ext>
            </a:extLst>
          </p:cNvPr>
          <p:cNvPicPr>
            <a:picLocks noChangeAspect="1"/>
          </p:cNvPicPr>
          <p:nvPr/>
        </p:nvPicPr>
        <p:blipFill rotWithShape="1">
          <a:blip r:embed="rId3"/>
          <a:srcRect b="21493"/>
          <a:stretch/>
        </p:blipFill>
        <p:spPr>
          <a:xfrm>
            <a:off x="10196427" y="4739975"/>
            <a:ext cx="1542940" cy="1569858"/>
          </a:xfrm>
          <a:prstGeom prst="rect">
            <a:avLst/>
          </a:prstGeom>
        </p:spPr>
      </p:pic>
    </p:spTree>
    <p:extLst>
      <p:ext uri="{BB962C8B-B14F-4D97-AF65-F5344CB8AC3E}">
        <p14:creationId xmlns:p14="http://schemas.microsoft.com/office/powerpoint/2010/main" val="201998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0E9036-BEB4-01B4-3EF7-4EF9F8E34568}"/>
              </a:ext>
            </a:extLst>
          </p:cNvPr>
          <p:cNvSpPr>
            <a:spLocks noGrp="1"/>
          </p:cNvSpPr>
          <p:nvPr>
            <p:ph type="body" idx="4294967295"/>
          </p:nvPr>
        </p:nvSpPr>
        <p:spPr>
          <a:xfrm>
            <a:off x="1" y="193213"/>
            <a:ext cx="8680334" cy="5741457"/>
          </a:xfrm>
        </p:spPr>
        <p:txBody>
          <a:bodyPr>
            <a:noAutofit/>
          </a:bodyPr>
          <a:lstStyle/>
          <a:p>
            <a:pPr marL="0" indent="0">
              <a:lnSpc>
                <a:spcPct val="120000"/>
              </a:lnSpc>
              <a:buNone/>
            </a:pPr>
            <a:r>
              <a:rPr lang="es" sz="3600" dirty="0">
                <a:solidFill>
                  <a:srgbClr val="572528"/>
                </a:solidFill>
              </a:rPr>
              <a:t>La fuerza de nuestro compromiso mutuo con NA crea la unidad que  nos mantiene juntos a pesar de todo lo que pueda dividirnos. El bienestar común de NA depende del continuo crecimiento y prosperidad de la confraternidad en todos los rincones del mundo.</a:t>
            </a:r>
          </a:p>
        </p:txBody>
      </p:sp>
      <p:sp>
        <p:nvSpPr>
          <p:cNvPr id="4" name="TextBox 3">
            <a:extLst>
              <a:ext uri="{FF2B5EF4-FFF2-40B4-BE49-F238E27FC236}">
                <a16:creationId xmlns:a16="http://schemas.microsoft.com/office/drawing/2014/main" id="{E83F0527-104F-F40A-25AA-D41D3A4245E9}"/>
              </a:ext>
            </a:extLst>
          </p:cNvPr>
          <p:cNvSpPr txBox="1"/>
          <p:nvPr/>
        </p:nvSpPr>
        <p:spPr>
          <a:xfrm>
            <a:off x="1475739" y="5934670"/>
            <a:ext cx="10716261" cy="923330"/>
          </a:xfrm>
          <a:prstGeom prst="rect">
            <a:avLst/>
          </a:prstGeom>
          <a:noFill/>
        </p:spPr>
        <p:txBody>
          <a:bodyPr wrap="square" rtlCol="0">
            <a:spAutoFit/>
          </a:bodyPr>
          <a:lstStyle/>
          <a:p>
            <a:r>
              <a:rPr lang="es" sz="3600" b="1" i="1" dirty="0">
                <a:solidFill>
                  <a:srgbClr val="572528"/>
                </a:solidFill>
                <a:latin typeface="Century Gothic" panose="020B0502020202020204" pitchFamily="34" charset="0"/>
              </a:rPr>
              <a:t>Funciona: cómo y por qué</a:t>
            </a:r>
            <a:r>
              <a:rPr lang="es" sz="3600" b="1" dirty="0">
                <a:solidFill>
                  <a:srgbClr val="572528"/>
                </a:solidFill>
                <a:latin typeface="Century Gothic" panose="020B0502020202020204" pitchFamily="34" charset="0"/>
              </a:rPr>
              <a:t>, Primera Tradición</a:t>
            </a:r>
          </a:p>
          <a:p>
            <a:endParaRPr lang="en-US" dirty="0"/>
          </a:p>
        </p:txBody>
      </p:sp>
      <p:pic>
        <p:nvPicPr>
          <p:cNvPr id="6" name="Picture 5" descr="A sign with white text&#10;&#10;Description automatically generated">
            <a:extLst>
              <a:ext uri="{FF2B5EF4-FFF2-40B4-BE49-F238E27FC236}">
                <a16:creationId xmlns:a16="http://schemas.microsoft.com/office/drawing/2014/main" id="{C048EA5A-F093-1BB3-C193-5A06B93269A7}"/>
              </a:ext>
            </a:extLst>
          </p:cNvPr>
          <p:cNvPicPr>
            <a:picLocks noChangeAspect="1"/>
          </p:cNvPicPr>
          <p:nvPr/>
        </p:nvPicPr>
        <p:blipFill>
          <a:blip r:embed="rId3"/>
          <a:stretch>
            <a:fillRect/>
          </a:stretch>
        </p:blipFill>
        <p:spPr>
          <a:xfrm>
            <a:off x="8328091" y="317767"/>
            <a:ext cx="3735478" cy="1974671"/>
          </a:xfrm>
          <a:prstGeom prst="rect">
            <a:avLst/>
          </a:prstGeom>
        </p:spPr>
      </p:pic>
    </p:spTree>
    <p:extLst>
      <p:ext uri="{BB962C8B-B14F-4D97-AF65-F5344CB8AC3E}">
        <p14:creationId xmlns:p14="http://schemas.microsoft.com/office/powerpoint/2010/main" val="278026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D4A45-0F03-7EB8-9F77-66416E3FFE19}"/>
            </a:ext>
          </a:extLst>
        </p:cNvPr>
        <p:cNvGrpSpPr/>
        <p:nvPr/>
      </p:nvGrpSpPr>
      <p:grpSpPr>
        <a:xfrm>
          <a:off x="0" y="0"/>
          <a:ext cx="0" cy="0"/>
          <a:chOff x="0" y="0"/>
          <a:chExt cx="0" cy="0"/>
        </a:xfrm>
      </p:grpSpPr>
      <p:sp>
        <p:nvSpPr>
          <p:cNvPr id="9" name="Text Placeholder 1">
            <a:extLst>
              <a:ext uri="{FF2B5EF4-FFF2-40B4-BE49-F238E27FC236}">
                <a16:creationId xmlns:a16="http://schemas.microsoft.com/office/drawing/2014/main" id="{B4315A3B-EC84-E5AB-78EC-518A75C0F258}"/>
              </a:ext>
            </a:extLst>
          </p:cNvPr>
          <p:cNvSpPr txBox="1">
            <a:spLocks/>
          </p:cNvSpPr>
          <p:nvPr/>
        </p:nvSpPr>
        <p:spPr>
          <a:xfrm>
            <a:off x="2723824" y="898295"/>
            <a:ext cx="9468175" cy="48328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s" sz="4000" dirty="0">
                <a:solidFill>
                  <a:srgbClr val="572528"/>
                </a:solidFill>
              </a:rPr>
              <a:t>Se podría decir que poner nuestro bienestar común en primer lugar significa que cada uno de nosotros es igualmente responsable del bienestar de NA.</a:t>
            </a:r>
          </a:p>
        </p:txBody>
      </p:sp>
      <p:sp>
        <p:nvSpPr>
          <p:cNvPr id="10" name="TextBox 9">
            <a:extLst>
              <a:ext uri="{FF2B5EF4-FFF2-40B4-BE49-F238E27FC236}">
                <a16:creationId xmlns:a16="http://schemas.microsoft.com/office/drawing/2014/main" id="{359043D6-A193-B2A1-349B-94817597A743}"/>
              </a:ext>
            </a:extLst>
          </p:cNvPr>
          <p:cNvSpPr txBox="1"/>
          <p:nvPr/>
        </p:nvSpPr>
        <p:spPr>
          <a:xfrm>
            <a:off x="1091381" y="4723748"/>
            <a:ext cx="11100619" cy="584775"/>
          </a:xfrm>
          <a:prstGeom prst="rect">
            <a:avLst/>
          </a:prstGeom>
          <a:noFill/>
        </p:spPr>
        <p:txBody>
          <a:bodyPr wrap="square" rtlCol="0">
            <a:spAutoFit/>
          </a:bodyPr>
          <a:lstStyle/>
          <a:p>
            <a:pPr algn="r"/>
            <a:r>
              <a:rPr lang="es" sz="3200" b="1" i="1" dirty="0">
                <a:solidFill>
                  <a:srgbClr val="572528"/>
                </a:solidFill>
                <a:latin typeface="Century Gothic" panose="020B0502020202020204" pitchFamily="34" charset="0"/>
              </a:rPr>
              <a:t>Funciona: cómo y por qué,</a:t>
            </a:r>
            <a:r>
              <a:rPr lang="es" sz="3200" b="1" dirty="0">
                <a:solidFill>
                  <a:srgbClr val="572528"/>
                </a:solidFill>
                <a:latin typeface="Century Gothic" panose="020B0502020202020204" pitchFamily="34" charset="0"/>
              </a:rPr>
              <a:t>Primera Tradición</a:t>
            </a:r>
          </a:p>
        </p:txBody>
      </p:sp>
      <p:pic>
        <p:nvPicPr>
          <p:cNvPr id="11" name="Picture 10" descr="A logo of a company&#10;&#10;Description automatically generated">
            <a:extLst>
              <a:ext uri="{FF2B5EF4-FFF2-40B4-BE49-F238E27FC236}">
                <a16:creationId xmlns:a16="http://schemas.microsoft.com/office/drawing/2014/main" id="{7FBA17FE-5215-5E3F-12F3-4F337355DE44}"/>
              </a:ext>
            </a:extLst>
          </p:cNvPr>
          <p:cNvPicPr>
            <a:picLocks noChangeAspect="1"/>
          </p:cNvPicPr>
          <p:nvPr/>
        </p:nvPicPr>
        <p:blipFill>
          <a:blip r:embed="rId3"/>
          <a:stretch>
            <a:fillRect/>
          </a:stretch>
        </p:blipFill>
        <p:spPr>
          <a:xfrm>
            <a:off x="201395" y="222755"/>
            <a:ext cx="2171700" cy="2171700"/>
          </a:xfrm>
          <a:prstGeom prst="rect">
            <a:avLst/>
          </a:prstGeom>
        </p:spPr>
      </p:pic>
    </p:spTree>
    <p:extLst>
      <p:ext uri="{BB962C8B-B14F-4D97-AF65-F5344CB8AC3E}">
        <p14:creationId xmlns:p14="http://schemas.microsoft.com/office/powerpoint/2010/main" val="333011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4D6F3-B558-FE66-E51B-C34FFC888A58}"/>
            </a:ext>
          </a:extLst>
        </p:cNvPr>
        <p:cNvGrpSpPr/>
        <p:nvPr/>
      </p:nvGrpSpPr>
      <p:grpSpPr>
        <a:xfrm>
          <a:off x="0" y="0"/>
          <a:ext cx="0" cy="0"/>
          <a:chOff x="0" y="0"/>
          <a:chExt cx="0" cy="0"/>
        </a:xfrm>
      </p:grpSpPr>
      <p:sp>
        <p:nvSpPr>
          <p:cNvPr id="9" name="Text Placeholder 1">
            <a:extLst>
              <a:ext uri="{FF2B5EF4-FFF2-40B4-BE49-F238E27FC236}">
                <a16:creationId xmlns:a16="http://schemas.microsoft.com/office/drawing/2014/main" id="{FCB2715F-7F1A-B035-DE25-4BE81FFF7E98}"/>
              </a:ext>
            </a:extLst>
          </p:cNvPr>
          <p:cNvSpPr txBox="1">
            <a:spLocks/>
          </p:cNvSpPr>
          <p:nvPr/>
        </p:nvSpPr>
        <p:spPr>
          <a:xfrm>
            <a:off x="3181024" y="222755"/>
            <a:ext cx="8809581" cy="48328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s" sz="3600" dirty="0">
                <a:solidFill>
                  <a:srgbClr val="572528"/>
                </a:solidFill>
              </a:rPr>
              <a:t>Si tenemos fe en que un Poder Superior bondadoso guía de verdad nuestros servicios, podemos soltar las riendas y dejar que el proceso se desarrolle. El éxito llega cuando trabajamos juntos hacia una solución.</a:t>
            </a:r>
          </a:p>
        </p:txBody>
      </p:sp>
      <p:sp>
        <p:nvSpPr>
          <p:cNvPr id="10" name="TextBox 9">
            <a:extLst>
              <a:ext uri="{FF2B5EF4-FFF2-40B4-BE49-F238E27FC236}">
                <a16:creationId xmlns:a16="http://schemas.microsoft.com/office/drawing/2014/main" id="{2BD661D4-D5CE-845F-8B38-08CD8361B92D}"/>
              </a:ext>
            </a:extLst>
          </p:cNvPr>
          <p:cNvSpPr txBox="1"/>
          <p:nvPr/>
        </p:nvSpPr>
        <p:spPr>
          <a:xfrm>
            <a:off x="2164934" y="5657811"/>
            <a:ext cx="9557887" cy="646331"/>
          </a:xfrm>
          <a:prstGeom prst="rect">
            <a:avLst/>
          </a:prstGeom>
          <a:noFill/>
        </p:spPr>
        <p:txBody>
          <a:bodyPr wrap="square" rtlCol="0">
            <a:spAutoFit/>
          </a:bodyPr>
          <a:lstStyle/>
          <a:p>
            <a:pPr algn="r"/>
            <a:r>
              <a:rPr lang="es" sz="3600" b="1" i="1" dirty="0">
                <a:solidFill>
                  <a:srgbClr val="572528"/>
                </a:solidFill>
                <a:latin typeface="Century Gothic" panose="020B0502020202020204" pitchFamily="34" charset="0"/>
              </a:rPr>
              <a:t>Vivir limpios: el viaje continúa</a:t>
            </a:r>
          </a:p>
        </p:txBody>
      </p:sp>
      <p:pic>
        <p:nvPicPr>
          <p:cNvPr id="11" name="Picture 10" descr="A logo of a company&#10;&#10;Description automatically generated">
            <a:extLst>
              <a:ext uri="{FF2B5EF4-FFF2-40B4-BE49-F238E27FC236}">
                <a16:creationId xmlns:a16="http://schemas.microsoft.com/office/drawing/2014/main" id="{8EE699B8-9FAC-D20E-108C-A929EE67E1BF}"/>
              </a:ext>
            </a:extLst>
          </p:cNvPr>
          <p:cNvPicPr>
            <a:picLocks noChangeAspect="1"/>
          </p:cNvPicPr>
          <p:nvPr/>
        </p:nvPicPr>
        <p:blipFill>
          <a:blip r:embed="rId3"/>
          <a:stretch>
            <a:fillRect/>
          </a:stretch>
        </p:blipFill>
        <p:spPr>
          <a:xfrm>
            <a:off x="201395" y="222755"/>
            <a:ext cx="2171700" cy="2171700"/>
          </a:xfrm>
          <a:prstGeom prst="rect">
            <a:avLst/>
          </a:prstGeom>
        </p:spPr>
      </p:pic>
    </p:spTree>
    <p:extLst>
      <p:ext uri="{BB962C8B-B14F-4D97-AF65-F5344CB8AC3E}">
        <p14:creationId xmlns:p14="http://schemas.microsoft.com/office/powerpoint/2010/main" val="349775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2A27F9F-F52B-A552-CEB5-2241F4B7493C}"/>
              </a:ext>
            </a:extLst>
          </p:cNvPr>
          <p:cNvSpPr txBox="1">
            <a:spLocks/>
          </p:cNvSpPr>
          <p:nvPr/>
        </p:nvSpPr>
        <p:spPr>
          <a:xfrm>
            <a:off x="130599" y="212871"/>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6000" dirty="0">
                <a:solidFill>
                  <a:srgbClr val="572528"/>
                </a:solidFill>
              </a:rPr>
              <a:t>Encuesta(s) del IAC</a:t>
            </a:r>
            <a:endParaRPr lang="es" sz="6000" i="1" dirty="0">
              <a:solidFill>
                <a:srgbClr val="572528"/>
              </a:solidFill>
            </a:endParaRPr>
          </a:p>
        </p:txBody>
      </p:sp>
      <p:sp>
        <p:nvSpPr>
          <p:cNvPr id="7" name="Text Placeholder 2">
            <a:extLst>
              <a:ext uri="{FF2B5EF4-FFF2-40B4-BE49-F238E27FC236}">
                <a16:creationId xmlns:a16="http://schemas.microsoft.com/office/drawing/2014/main" id="{A5A90529-CBB1-5EF8-31F9-6836F5E56C0D}"/>
              </a:ext>
            </a:extLst>
          </p:cNvPr>
          <p:cNvSpPr txBox="1">
            <a:spLocks/>
          </p:cNvSpPr>
          <p:nvPr/>
        </p:nvSpPr>
        <p:spPr>
          <a:xfrm>
            <a:off x="265471" y="1146148"/>
            <a:ext cx="11795929" cy="49990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200"/>
              </a:spcBef>
            </a:pPr>
            <a:r>
              <a:rPr lang="es" sz="3400" dirty="0">
                <a:solidFill>
                  <a:srgbClr val="572528"/>
                </a:solidFill>
              </a:rPr>
              <a:t>Se han creado tres encuestas en este ciclo:</a:t>
            </a:r>
          </a:p>
          <a:p>
            <a:pPr marL="457200" indent="-457200">
              <a:spcBef>
                <a:spcPts val="2200"/>
              </a:spcBef>
            </a:pPr>
            <a:r>
              <a:rPr lang="es" sz="3400" dirty="0">
                <a:solidFill>
                  <a:srgbClr val="572528"/>
                </a:solidFill>
              </a:rPr>
              <a:t>Literatura de recuperación nueva y revisada, material de servicio y temas de debate</a:t>
            </a:r>
          </a:p>
          <a:p>
            <a:pPr marL="457200" indent="-457200">
              <a:spcBef>
                <a:spcPts val="2200"/>
              </a:spcBef>
            </a:pPr>
            <a:r>
              <a:rPr lang="es" sz="3400" dirty="0">
                <a:solidFill>
                  <a:srgbClr val="572528"/>
                </a:solidFill>
              </a:rPr>
              <a:t>Preguntas para debatir – TSD/TAM en NA: ayudar a que los miembros se intergren</a:t>
            </a:r>
          </a:p>
          <a:p>
            <a:pPr marL="457200" indent="-457200">
              <a:spcBef>
                <a:spcPts val="2200"/>
              </a:spcBef>
            </a:pPr>
            <a:r>
              <a:rPr lang="es" sz="3400" dirty="0">
                <a:solidFill>
                  <a:srgbClr val="572528"/>
                </a:solidFill>
              </a:rPr>
              <a:t>Preguntas para debatir: Lenguaje inclusivo y neutro con respecto al género</a:t>
            </a:r>
          </a:p>
        </p:txBody>
      </p:sp>
      <p:cxnSp>
        <p:nvCxnSpPr>
          <p:cNvPr id="8" name="Straight Connector 7">
            <a:extLst>
              <a:ext uri="{FF2B5EF4-FFF2-40B4-BE49-F238E27FC236}">
                <a16:creationId xmlns:a16="http://schemas.microsoft.com/office/drawing/2014/main" id="{1F3A8D7F-5B6A-2B2F-07A1-9C85199A7B67}"/>
              </a:ext>
            </a:extLst>
          </p:cNvPr>
          <p:cNvCxnSpPr>
            <a:cxnSpLocks/>
          </p:cNvCxnSpPr>
          <p:nvPr/>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DF5BD51-B9C0-0DE2-F4BF-A2B11440362C}"/>
              </a:ext>
            </a:extLst>
          </p:cNvPr>
          <p:cNvSpPr txBox="1"/>
          <p:nvPr/>
        </p:nvSpPr>
        <p:spPr>
          <a:xfrm>
            <a:off x="464895" y="5321690"/>
            <a:ext cx="11727105" cy="1323439"/>
          </a:xfrm>
          <a:prstGeom prst="rect">
            <a:avLst/>
          </a:prstGeom>
          <a:noFill/>
        </p:spPr>
        <p:txBody>
          <a:bodyPr wrap="square" rtlCol="0">
            <a:spAutoFit/>
          </a:bodyPr>
          <a:lstStyle/>
          <a:p>
            <a:pPr algn="r"/>
            <a:r>
              <a:rPr lang="es" sz="4000" b="1" dirty="0">
                <a:solidFill>
                  <a:srgbClr val="F16737"/>
                </a:solidFill>
              </a:rPr>
              <a:t>Fecha límite: 1 de abril de 2026</a:t>
            </a:r>
          </a:p>
          <a:p>
            <a:pPr algn="r"/>
            <a:r>
              <a:rPr lang="es" sz="4000" b="1" dirty="0">
                <a:solidFill>
                  <a:srgbClr val="00B0F0"/>
                </a:solidFill>
              </a:rPr>
              <a:t>na.org/encuesta</a:t>
            </a:r>
          </a:p>
        </p:txBody>
      </p:sp>
    </p:spTree>
    <p:extLst>
      <p:ext uri="{BB962C8B-B14F-4D97-AF65-F5344CB8AC3E}">
        <p14:creationId xmlns:p14="http://schemas.microsoft.com/office/powerpoint/2010/main" val="144775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81994F-EA49-3C61-2580-DA6D789152A6}"/>
              </a:ext>
            </a:extLst>
          </p:cNvPr>
          <p:cNvSpPr txBox="1"/>
          <p:nvPr/>
        </p:nvSpPr>
        <p:spPr>
          <a:xfrm>
            <a:off x="648928" y="1170087"/>
            <a:ext cx="11450705" cy="5816977"/>
          </a:xfrm>
          <a:prstGeom prst="rect">
            <a:avLst/>
          </a:prstGeom>
          <a:noFill/>
        </p:spPr>
        <p:txBody>
          <a:bodyPr wrap="square" rtlCol="0">
            <a:spAutoFit/>
          </a:bodyPr>
          <a:lstStyle/>
          <a:p>
            <a:pPr>
              <a:spcBef>
                <a:spcPts val="3000"/>
              </a:spcBef>
            </a:pPr>
            <a:r>
              <a:rPr lang="es" sz="5000" b="1" dirty="0">
                <a:solidFill>
                  <a:srgbClr val="572528"/>
                </a:solidFill>
                <a:latin typeface="Century Gothic" panose="020B0502020202020204" pitchFamily="34" charset="0"/>
              </a:rPr>
              <a:t>VAC – 3 de febrero</a:t>
            </a:r>
          </a:p>
          <a:p>
            <a:r>
              <a:rPr lang="es" sz="3400" dirty="0">
                <a:solidFill>
                  <a:srgbClr val="572528"/>
                </a:solidFill>
                <a:latin typeface="Century Gothic" panose="020B0502020202020204" pitchFamily="34" charset="0"/>
              </a:rPr>
              <a:t>Contiene el presupuesto, planes de proyectos y más.</a:t>
            </a:r>
          </a:p>
          <a:p>
            <a:pPr>
              <a:spcBef>
                <a:spcPts val="3000"/>
              </a:spcBef>
            </a:pPr>
            <a:r>
              <a:rPr lang="es" sz="5000" b="1" i="1" dirty="0">
                <a:solidFill>
                  <a:srgbClr val="572528"/>
                </a:solidFill>
                <a:latin typeface="Century Gothic" panose="020B0502020202020204" pitchFamily="34" charset="0"/>
              </a:rPr>
              <a:t>Informe de la Conferencia </a:t>
            </a:r>
            <a:r>
              <a:rPr lang="es" sz="5000" b="1" dirty="0">
                <a:solidFill>
                  <a:srgbClr val="572528"/>
                </a:solidFill>
                <a:latin typeface="Century Gothic" panose="020B0502020202020204" pitchFamily="34" charset="0"/>
              </a:rPr>
              <a:t>– se publica poco antes de la CSM</a:t>
            </a:r>
          </a:p>
          <a:p>
            <a:r>
              <a:rPr lang="es" sz="3400" dirty="0">
                <a:solidFill>
                  <a:srgbClr val="572528"/>
                </a:solidFill>
                <a:latin typeface="Century Gothic" panose="020B0502020202020204" pitchFamily="34" charset="0"/>
              </a:rPr>
              <a:t>Contiene el cronograma de la semana de la conferencia, aportes de los TD y encuestas sobre el material de los pasos, etc.</a:t>
            </a:r>
          </a:p>
          <a:p>
            <a:pPr algn="r">
              <a:spcBef>
                <a:spcPts val="3000"/>
              </a:spcBef>
            </a:pPr>
            <a:r>
              <a:rPr lang="es" sz="3600" b="1" dirty="0">
                <a:solidFill>
                  <a:srgbClr val="572528"/>
                </a:solidFill>
                <a:latin typeface="Century Gothic" panose="020B0502020202020204" pitchFamily="34" charset="0"/>
              </a:rPr>
              <a:t>Disponible en </a:t>
            </a:r>
            <a:r>
              <a:rPr lang="es" sz="3600" b="1" dirty="0">
                <a:solidFill>
                  <a:srgbClr val="0070C0"/>
                </a:solidFill>
                <a:latin typeface="Century Gothic" panose="020B0502020202020204" pitchFamily="34" charset="0"/>
              </a:rPr>
              <a:t>na.org/conference</a:t>
            </a:r>
          </a:p>
        </p:txBody>
      </p:sp>
      <p:sp>
        <p:nvSpPr>
          <p:cNvPr id="3" name="Title 1">
            <a:extLst>
              <a:ext uri="{FF2B5EF4-FFF2-40B4-BE49-F238E27FC236}">
                <a16:creationId xmlns:a16="http://schemas.microsoft.com/office/drawing/2014/main" id="{B997B8BF-FD55-4449-F195-4E288CC09081}"/>
              </a:ext>
            </a:extLst>
          </p:cNvPr>
          <p:cNvSpPr txBox="1">
            <a:spLocks/>
          </p:cNvSpPr>
          <p:nvPr/>
        </p:nvSpPr>
        <p:spPr>
          <a:xfrm>
            <a:off x="472655" y="276204"/>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Publicaciones</a:t>
            </a:r>
          </a:p>
        </p:txBody>
      </p:sp>
      <p:cxnSp>
        <p:nvCxnSpPr>
          <p:cNvPr id="4" name="Straight Connector 3">
            <a:extLst>
              <a:ext uri="{FF2B5EF4-FFF2-40B4-BE49-F238E27FC236}">
                <a16:creationId xmlns:a16="http://schemas.microsoft.com/office/drawing/2014/main" id="{251C4BA0-68BE-B73D-851E-F5870E9F0D0F}"/>
              </a:ext>
            </a:extLst>
          </p:cNvPr>
          <p:cNvCxnSpPr>
            <a:cxnSpLocks/>
          </p:cNvCxnSpPr>
          <p:nvPr/>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20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9DBCAC"/>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3370153"/>
          </a:xfrm>
          <a:prstGeom prst="rect">
            <a:avLst/>
          </a:prstGeom>
        </p:spPr>
        <p:txBody>
          <a:bodyPr wrap="square">
            <a:spAutoFit/>
          </a:bodyPr>
          <a:lstStyle/>
          <a:p>
            <a:pPr marL="308681" lvl="0" indent="-308681" defTabSz="457200">
              <a:spcBef>
                <a:spcPts val="600"/>
              </a:spcBef>
              <a:buClrTx/>
              <a:buSzPct val="75000"/>
              <a:buFontTx/>
              <a:buChar char="•"/>
              <a:defRPr sz="1800"/>
            </a:pPr>
            <a:r>
              <a:rPr lang="es" sz="3600" b="1" dirty="0">
                <a:solidFill>
                  <a:srgbClr val="572528"/>
                </a:solidFill>
                <a:latin typeface="Century Gothic" panose="020B0502020202020204" pitchFamily="34" charset="0"/>
                <a:ea typeface="Cambria" charset="0"/>
                <a:cs typeface="Cambria" charset="0"/>
                <a:sym typeface="PopplLaudatio-Regular"/>
              </a:rPr>
              <a:t>Otras cinco presentaciones de PowerPoint disponibles en línea</a:t>
            </a:r>
          </a:p>
          <a:p>
            <a:pPr marL="308681" lvl="0" indent="-308681" defTabSz="457200">
              <a:spcBef>
                <a:spcPts val="600"/>
              </a:spcBef>
              <a:buClrTx/>
              <a:buSzPct val="75000"/>
              <a:buFontTx/>
              <a:buChar char="•"/>
              <a:defRPr sz="1800"/>
            </a:pPr>
            <a:r>
              <a:rPr lang="es" sz="3600" b="1" dirty="0">
                <a:solidFill>
                  <a:srgbClr val="572528"/>
                </a:solidFill>
                <a:latin typeface="Century Gothic" panose="020B0502020202020204" pitchFamily="34" charset="0"/>
                <a:ea typeface="Cambria" charset="0"/>
                <a:cs typeface="Cambria" charset="0"/>
                <a:sym typeface="PopplLaudatio-Regular"/>
              </a:rPr>
              <a:t>Encuesta </a:t>
            </a:r>
            <a:endParaRPr lang="en-US" sz="3600" b="1" dirty="0">
              <a:solidFill>
                <a:srgbClr val="572528"/>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s" sz="3600" b="1" i="1" dirty="0">
                <a:solidFill>
                  <a:srgbClr val="572528"/>
                </a:solidFill>
                <a:latin typeface="Century Gothic" panose="020B0502020202020204" pitchFamily="34" charset="0"/>
                <a:ea typeface="Cambria" charset="0"/>
                <a:cs typeface="Cambria" charset="0"/>
                <a:sym typeface="PopplLaudatio-Regular"/>
              </a:rPr>
              <a:t>CAR </a:t>
            </a:r>
            <a:r>
              <a:rPr lang="es" sz="3600" b="1" dirty="0">
                <a:solidFill>
                  <a:srgbClr val="572528"/>
                </a:solidFill>
                <a:latin typeface="Century Gothic" panose="020B0502020202020204" pitchFamily="34" charset="0"/>
                <a:ea typeface="Cambria" charset="0"/>
                <a:cs typeface="Cambria" charset="0"/>
                <a:sym typeface="PopplLaudatio-Regular"/>
              </a:rPr>
              <a:t>disponible para bajar</a:t>
            </a:r>
          </a:p>
          <a:p>
            <a:pPr marL="457200" lvl="1" defTabSz="457200">
              <a:spcBef>
                <a:spcPts val="600"/>
              </a:spcBef>
              <a:buClrTx/>
              <a:buSzPct val="75000"/>
              <a:defRPr sz="1800"/>
            </a:pPr>
            <a:endParaRPr lang="en-US" sz="5400" b="1" u="sng"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9DBCAC"/>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n-US" sz="5000" b="1" kern="1200" dirty="0" err="1">
                <a:solidFill>
                  <a:srgbClr val="572528"/>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n-US" sz="5000" b="1"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n-US" sz="5000" b="1" kern="1200">
                <a:solidFill>
                  <a:srgbClr val="572528"/>
                </a:solidFill>
                <a:uFill>
                  <a:solidFill>
                    <a:srgbClr val="00B0F0"/>
                  </a:solidFill>
                </a:uFill>
                <a:latin typeface="Century Gothic" panose="020B0502020202020204" pitchFamily="34" charset="0"/>
                <a:ea typeface="Cambria" charset="0"/>
                <a:cs typeface="Cambria" charset="0"/>
                <a:sym typeface="PopplLaudatio-Regular"/>
              </a:rPr>
              <a:t>na</a:t>
            </a:r>
            <a:r>
              <a:rPr lang="en-US" sz="5000" b="1" kern="1200" dirty="0" err="1">
                <a:solidFill>
                  <a:srgbClr val="572528"/>
                </a:solidFill>
                <a:uFill>
                  <a:solidFill>
                    <a:srgbClr val="00B0F0"/>
                  </a:solidFill>
                </a:uFill>
                <a:latin typeface="Century Gothic" panose="020B0502020202020204" pitchFamily="34" charset="0"/>
                <a:ea typeface="Cambria" charset="0"/>
                <a:cs typeface="Cambria" charset="0"/>
                <a:sym typeface="PopplLaudatio-Regular"/>
              </a:rPr>
              <a:t>.org</a:t>
            </a:r>
            <a:r>
              <a:rPr lang="en-US" sz="5000" b="1"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rPr>
              <a:t>/conference </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5174</TotalTime>
  <Words>1769</Words>
  <Application>Microsoft Office PowerPoint</Application>
  <PresentationFormat>Widescreen</PresentationFormat>
  <Paragraphs>74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Franklin Gothic Book</vt:lpstr>
      <vt:lpstr>Times New Roman</vt:lpstr>
      <vt:lpstr>Office Theme</vt:lpstr>
      <vt:lpstr>PowerPoint Presentation</vt:lpstr>
      <vt:lpstr>IAC 2026  Presentaciones de PowerPoint</vt:lpstr>
      <vt:lpstr>IAC 2026  Presentaciones de PowerPoint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Johnny Lamprea</cp:lastModifiedBy>
  <cp:revision>87</cp:revision>
  <dcterms:created xsi:type="dcterms:W3CDTF">2022-10-26T22:08:46Z</dcterms:created>
  <dcterms:modified xsi:type="dcterms:W3CDTF">2025-12-05T18:19:59Z</dcterms:modified>
</cp:coreProperties>
</file>