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10" r:id="rId2"/>
    <p:sldId id="287" r:id="rId3"/>
    <p:sldId id="262" r:id="rId4"/>
    <p:sldId id="340" r:id="rId5"/>
    <p:sldId id="324" r:id="rId6"/>
    <p:sldId id="322" r:id="rId7"/>
    <p:sldId id="327" r:id="rId8"/>
    <p:sldId id="326" r:id="rId9"/>
    <p:sldId id="342" r:id="rId10"/>
    <p:sldId id="312" r:id="rId11"/>
    <p:sldId id="317" r:id="rId12"/>
    <p:sldId id="323" r:id="rId13"/>
    <p:sldId id="325" r:id="rId14"/>
    <p:sldId id="328" r:id="rId15"/>
    <p:sldId id="341" r:id="rId16"/>
    <p:sldId id="335" r:id="rId17"/>
    <p:sldId id="33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2528"/>
    <a:srgbClr val="DB212E"/>
    <a:srgbClr val="F16737"/>
    <a:srgbClr val="F8BD40"/>
    <a:srgbClr val="3A668B"/>
    <a:srgbClr val="9DBCAC"/>
    <a:srgbClr val="FCCF0C"/>
    <a:srgbClr val="4986BA"/>
    <a:srgbClr val="E3D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p:restoredTop sz="72653"/>
  </p:normalViewPr>
  <p:slideViewPr>
    <p:cSldViewPr snapToGrid="0">
      <p:cViewPr varScale="1">
        <p:scale>
          <a:sx n="65" d="100"/>
          <a:sy n="65" d="100"/>
        </p:scale>
        <p:origin x="2178" y="2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5" d="100"/>
          <a:sy n="125" d="100"/>
        </p:scale>
        <p:origin x="521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7" tIns="46583" rIns="93167" bIns="46583"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7" tIns="46583" rIns="93167" bIns="46583" rtlCol="0"/>
          <a:lstStyle>
            <a:lvl1pPr algn="r">
              <a:defRPr sz="1200" b="0" i="0">
                <a:latin typeface="Century Gothic" panose="020B0502020202020204" pitchFamily="34" charset="0"/>
              </a:defRPr>
            </a:lvl1pPr>
          </a:lstStyle>
          <a:p>
            <a:fld id="{E7016827-8363-7947-BD7F-93C3726C4046}" type="datetimeFigureOut">
              <a:rPr lang="en-US" smtClean="0"/>
              <a:pPr/>
              <a:t>12/16/2025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7" tIns="46583" rIns="93167" bIns="46583"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7" tIns="46583" rIns="93167" bIns="46583"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856">
              <a:defRPr/>
            </a:pPr>
            <a:r>
              <a:rPr lang="en-US" sz="1200" dirty="0">
                <a:latin typeface="Times New Roman" panose="02020603050405020304" pitchFamily="18" charset="0"/>
                <a:cs typeface="Times New Roman" panose="02020603050405020304" pitchFamily="18" charset="0"/>
              </a:rPr>
              <a:t>This is the third of six PowerPoints covering material in the 2026 Conference Agenda Report (or CAR for short). This PowerPoint covers the topic Gender-Neutral and Inclusive Language and an essay on this topic can be found on pages 30 – 32 in the 2026 Conference Agenda Report. This, and the other PowerPoints only cover the main points of </a:t>
            </a:r>
            <a:r>
              <a:rPr lang="en-US" sz="1200">
                <a:latin typeface="Times New Roman" panose="02020603050405020304" pitchFamily="18" charset="0"/>
                <a:cs typeface="Times New Roman" panose="02020603050405020304" pitchFamily="18" charset="0"/>
              </a:rPr>
              <a:t>the 2026 CAR</a:t>
            </a:r>
            <a:r>
              <a:rPr lang="en-US" sz="1200" dirty="0">
                <a:latin typeface="Times New Roman" panose="02020603050405020304" pitchFamily="18" charset="0"/>
                <a:cs typeface="Times New Roman" panose="02020603050405020304" pitchFamily="18" charset="0"/>
              </a:rPr>
              <a:t>. We encourage all members to read the CAR itself. For a complete copy of the 2026 Conference Agenda Report, scan the QR Code or visit www.na.org/conference.</a:t>
            </a:r>
          </a:p>
          <a:p>
            <a:pPr defTabSz="912856">
              <a:defRPr/>
            </a:pP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dirty="0"/>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For the last two conference cycles the topic - Gender-neutral language - has been on the Fellowship’s radar, and the question on how to make meetings more welcoming is not a new one.  During the 2026 World Service Conference, the World Board intends to engage Conference Participants in discussions that focus just on language used to describe our members and potential members.  Also, the Project Plan called for by Motion 14 from the 2023 CAR will be included in the Conference Approval Track material for review and approval.</a:t>
            </a: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dirty="0"/>
          </a:p>
        </p:txBody>
      </p:sp>
    </p:spTree>
    <p:extLst>
      <p:ext uri="{BB962C8B-B14F-4D97-AF65-F5344CB8AC3E}">
        <p14:creationId xmlns:p14="http://schemas.microsoft.com/office/powerpoint/2010/main" val="256748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856">
              <a:defRPr/>
            </a:pPr>
            <a:r>
              <a:rPr lang="en-US" sz="1200" dirty="0">
                <a:latin typeface="Times New Roman" panose="02020603050405020304" pitchFamily="18" charset="0"/>
                <a:cs typeface="Times New Roman" panose="02020603050405020304" pitchFamily="18" charset="0"/>
              </a:rPr>
              <a:t>The topic of Gender-neutral language is also featured in the 2026 – 2029 NAWS Strategic Plan … “Investigating changes </a:t>
            </a:r>
            <a:r>
              <a:rPr lang="en-US" sz="1200" dirty="0" err="1">
                <a:latin typeface="Times New Roman" panose="02020603050405020304" pitchFamily="18" charset="0"/>
                <a:cs typeface="Times New Roman" panose="02020603050405020304" pitchFamily="18" charset="0"/>
              </a:rPr>
              <a:t>and|or</a:t>
            </a:r>
            <a:r>
              <a:rPr lang="en-US" sz="1200" dirty="0">
                <a:latin typeface="Times New Roman" panose="02020603050405020304" pitchFamily="18" charset="0"/>
                <a:cs typeface="Times New Roman" panose="02020603050405020304" pitchFamily="18" charset="0"/>
              </a:rPr>
              <a:t> additional wording to NA literature from gender-specific language to gender-neutral and inclusive language is identified as 1 of 4 Solutions to address the Issue of Safety and Belonging, in an effort to fulfill Objective #7 of the Strategic Plan which is to:</a:t>
            </a:r>
          </a:p>
          <a:p>
            <a:pPr algn="just" defTabSz="912856">
              <a:defRPr/>
            </a:pPr>
            <a:endParaRPr lang="en-US" sz="1200" dirty="0">
              <a:latin typeface="Times New Roman" panose="02020603050405020304" pitchFamily="18" charset="0"/>
              <a:cs typeface="Times New Roman" panose="02020603050405020304" pitchFamily="18" charset="0"/>
            </a:endParaRPr>
          </a:p>
          <a:p>
            <a:pPr algn="just" defTabSz="912856">
              <a:defRPr/>
            </a:pPr>
            <a:r>
              <a:rPr lang="en-US" sz="1200" dirty="0">
                <a:latin typeface="Times New Roman" panose="02020603050405020304" pitchFamily="18" charset="0"/>
                <a:cs typeface="Times New Roman" panose="02020603050405020304" pitchFamily="18" charset="0"/>
              </a:rPr>
              <a:t>“Raise the level of consciousness regarding inclusiveness in our diverse Fellowship and develop tools to support groups in ensuring that all members and potential members feel safe, welcomed, and included at in-person and virtual meetings.”</a:t>
            </a:r>
          </a:p>
        </p:txBody>
      </p:sp>
      <p:sp>
        <p:nvSpPr>
          <p:cNvPr id="4" name="Slide Number Placeholder 3"/>
          <p:cNvSpPr>
            <a:spLocks noGrp="1"/>
          </p:cNvSpPr>
          <p:nvPr>
            <p:ph type="sldNum" sz="quarter" idx="5"/>
          </p:nvPr>
        </p:nvSpPr>
        <p:spPr/>
        <p:txBody>
          <a:bodyPr/>
          <a:lstStyle/>
          <a:p>
            <a:fld id="{763812F2-32ED-CF4C-8C3A-6D2A8F76515E}" type="slidenum">
              <a:rPr lang="en-US" smtClean="0"/>
              <a:t>11</a:t>
            </a:fld>
            <a:endParaRPr lang="en-US" dirty="0"/>
          </a:p>
        </p:txBody>
      </p:sp>
    </p:spTree>
    <p:extLst>
      <p:ext uri="{BB962C8B-B14F-4D97-AF65-F5344CB8AC3E}">
        <p14:creationId xmlns:p14="http://schemas.microsoft.com/office/powerpoint/2010/main" val="157380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For some members, the idea of altering our Basic Text may raise concerns that NA might lose some of its time-honored strength. These members worry about setting a precedent of revising literature any time someone dislikes how it is phrased. One of the prevailing views of members who gave input opposed to changing the language was essentially “If it </a:t>
            </a:r>
            <a:r>
              <a:rPr lang="en-US" sz="1200" dirty="0" err="1">
                <a:latin typeface="Times New Roman" panose="02020603050405020304" pitchFamily="18" charset="0"/>
                <a:cs typeface="Times New Roman" panose="02020603050405020304" pitchFamily="18" charset="0"/>
              </a:rPr>
              <a:t>ain’t</a:t>
            </a:r>
            <a:r>
              <a:rPr lang="en-US" sz="1200" dirty="0">
                <a:latin typeface="Times New Roman" panose="02020603050405020304" pitchFamily="18" charset="0"/>
                <a:cs typeface="Times New Roman" panose="02020603050405020304" pitchFamily="18" charset="0"/>
              </a:rPr>
              <a:t> broke, don’t fix it.”</a:t>
            </a:r>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Although the language of NA may not be “broken,” the simple truth is that it isn’t working for everyone.  World Services hears more and more from members who feel excluded by the gendered language in our literature – particularly the gendered language in the group readings, which can be many addicts’ first exposure to the program.</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data from the 2024 Membership Survey shows that members perceived their first NA meeting as very important and 83% of survey respondents reported identification as a key component of what influenced them to stay in NA.  What this data could not capture was the voice of the most vital population – the suffering addicts who went to their first NA meeting, felt they didn’t belong, and never came back.  We discount those potential members who are missing from the conversation when we conclude that the literature worked for us as written when we were new, so it should work for everyone else the same way. </a:t>
            </a:r>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As we mature in our recovery, we learn to focus on our similarities, not our differences. But newcomers can have a tendency to focus on the differences, often viewing themselves as “terminally unique.” It is the spiritual principle of unity that guides us as we discuss the implications of altering our older literature to be more inclusive. Inclusive language doesn’t divide; rather the opposite: We are a society of people. Our primary purpose is to carry the message to the addict who still suffers. Regardless of our personal beliefs, we all wish to make addicts everywhere feel welcome. Our common welfare should come first. The question of exactly what that looks like in action has sparked impassioned and thought-provoking discussions in workshops around the world.</a:t>
            </a:r>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Discussion Icebreaker</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Because so many of the discussions we are having this cycle are asking us to consider the experience of those coming into Narcotics Anonymous and trying to decide whether this is home, before we discuss the topic,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I’ll start: [Facilitator, share your experience]</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Who else wants to share?</a:t>
            </a:r>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409452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Discussion Questions</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At the 2026 Conference, we will spend time discussing this issue. To help inform the discussion, please spend some time at your CAR workshop discussing this question, and provide us with your feedback by April 1, 2026 - at na.org/surveys.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For the purposes of these questions, we intend to focus on gender neutral language in NA literature as described in the CAR essay - changes in the language that describes people (members and potential members) only. These changes in wording - from “men and women” to “people,” for instance - don’t change the meaning of the message in our literature; they allow more people to identify with it.   So, here’s the question we want to discuss and offer feedback on:</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Given that we all want to provide a safe, welcoming inclusive Fellowship where everyone can recover (regardless of . . . ), are we willing to explore these types of changes in our literature in order to carry the message more effectively? If not, why not?</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Remember, this is a discussion, not a decision.  It’s an opportunity to hear each other and to gather your thoughts for the input form. </a:t>
            </a: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We hope this PowerPoint has helped in your discussion of this material. Please share your thoughts on </a:t>
            </a:r>
            <a:r>
              <a:rPr lang="en-US" sz="1200">
                <a:latin typeface="Times New Roman" panose="02020603050405020304" pitchFamily="18" charset="0"/>
                <a:cs typeface="Times New Roman" panose="02020603050405020304" pitchFamily="18" charset="0"/>
              </a:rPr>
              <a:t>this discussion </a:t>
            </a:r>
            <a:r>
              <a:rPr lang="en-US" sz="1200" dirty="0">
                <a:latin typeface="Times New Roman" panose="02020603050405020304" pitchFamily="18" charset="0"/>
                <a:cs typeface="Times New Roman" panose="02020603050405020304" pitchFamily="18" charset="0"/>
              </a:rPr>
              <a:t>at na.org/survey. Your input will be considered by conference participants at the World Service Conference in May.</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You can find some groups’ ideas for alternative gender-neutral readings at na.org/gender.</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Please note that there are five other PowerPoints that focus on the rest of the CAR. These resources and the CAR itself, and the CAR survey are available online at www.na.org/conference.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We welcome your questions and your feedback on the CAR, and all other issues, at worldboard@na.org.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325852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Gender-Neutral Language in NA Literature is one of two topics with discussion questions included in the 2026 CAR. If you are discussing these questions in workshops, please note that the topics are for discussion only, no decisions are being made.  The discussions are an opportunity to hear each other and gather and submit our thoughts on the topics.  You can submit input on the discussion by going to: www.na.org/survey or by scanning the QR Code on this slide.  The deadline to submit input is April 1, 2026.</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dirty="0"/>
          </a:p>
        </p:txBody>
      </p:sp>
    </p:spTree>
    <p:extLst>
      <p:ext uri="{BB962C8B-B14F-4D97-AF65-F5344CB8AC3E}">
        <p14:creationId xmlns:p14="http://schemas.microsoft.com/office/powerpoint/2010/main" val="175315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856">
              <a:defRPr/>
            </a:pPr>
            <a:r>
              <a:rPr lang="en-US" sz="1200" dirty="0">
                <a:latin typeface="Times New Roman" panose="02020603050405020304" pitchFamily="18" charset="0"/>
                <a:cs typeface="Times New Roman" panose="02020603050405020304" pitchFamily="18" charset="0"/>
              </a:rPr>
              <a:t>In the Fellowship, when we talk about gender-neutral language, we are discussing at least three separate things:</a:t>
            </a:r>
          </a:p>
          <a:p>
            <a:pPr algn="just" defTabSz="912856">
              <a:defRPr/>
            </a:pPr>
            <a:endParaRPr lang="en-US" sz="1200" dirty="0">
              <a:latin typeface="Times New Roman" panose="02020603050405020304" pitchFamily="18" charset="0"/>
              <a:cs typeface="Times New Roman" panose="02020603050405020304" pitchFamily="18" charset="0"/>
            </a:endParaRPr>
          </a:p>
          <a:p>
            <a:pPr marL="285267" indent="-285267" algn="just" defTabSz="912856">
              <a:buFont typeface="Wingdings" panose="05000000000000000000" pitchFamily="2" charset="2"/>
              <a:buChar char="Ø"/>
              <a:defRPr/>
            </a:pPr>
            <a:r>
              <a:rPr lang="en-US" sz="1200" dirty="0">
                <a:latin typeface="Times New Roman" panose="02020603050405020304" pitchFamily="18" charset="0"/>
                <a:cs typeface="Times New Roman" panose="02020603050405020304" pitchFamily="18" charset="0"/>
              </a:rPr>
              <a:t>the words we use to describe our members and potential members;</a:t>
            </a:r>
          </a:p>
          <a:p>
            <a:pPr marL="285267" indent="-285267" algn="just" defTabSz="912856">
              <a:buFont typeface="Wingdings" panose="05000000000000000000" pitchFamily="2" charset="2"/>
              <a:buChar char="Ø"/>
              <a:defRPr/>
            </a:pPr>
            <a:r>
              <a:rPr lang="en-US" sz="1200" dirty="0">
                <a:latin typeface="Times New Roman" panose="02020603050405020304" pitchFamily="18" charset="0"/>
                <a:cs typeface="Times New Roman" panose="02020603050405020304" pitchFamily="18" charset="0"/>
              </a:rPr>
              <a:t>the words | pronouns we use to describe a Higher Power (God of our understanding); and </a:t>
            </a:r>
          </a:p>
          <a:p>
            <a:pPr marL="285267" indent="-285267" algn="just" defTabSz="912856">
              <a:buFont typeface="Wingdings" panose="05000000000000000000" pitchFamily="2" charset="2"/>
              <a:buChar char="Ø"/>
              <a:defRPr/>
            </a:pPr>
            <a:r>
              <a:rPr lang="en-US" sz="1200" dirty="0">
                <a:latin typeface="Times New Roman" panose="02020603050405020304" pitchFamily="18" charset="0"/>
                <a:cs typeface="Times New Roman" panose="02020603050405020304" pitchFamily="18" charset="0"/>
              </a:rPr>
              <a:t>the words of our Steps and Traditions.</a:t>
            </a:r>
          </a:p>
          <a:p>
            <a:pPr algn="just" defTabSz="912856">
              <a:defRPr/>
            </a:pPr>
            <a:endParaRPr lang="en-US" sz="1200" dirty="0">
              <a:latin typeface="Times New Roman" panose="02020603050405020304" pitchFamily="18" charset="0"/>
              <a:cs typeface="Times New Roman" panose="02020603050405020304" pitchFamily="18" charset="0"/>
            </a:endParaRPr>
          </a:p>
          <a:p>
            <a:pPr algn="just" defTabSz="912856">
              <a:defRPr/>
            </a:pPr>
            <a:r>
              <a:rPr lang="en-US" sz="1200" dirty="0">
                <a:latin typeface="Times New Roman" panose="02020603050405020304" pitchFamily="18" charset="0"/>
                <a:cs typeface="Times New Roman" panose="02020603050405020304" pitchFamily="18" charset="0"/>
              </a:rPr>
              <a:t>These are three separate and distinct discussions, and they impact NA’s literature differently.  This workshop, and the discussions that will take place at the 2026 World Service Conference on this topic, will focus solely on gender-neutral language as it relates to the words we use to describe our members and potential members.</a:t>
            </a:r>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a:p>
        </p:txBody>
      </p:sp>
    </p:spTree>
    <p:extLst>
      <p:ext uri="{BB962C8B-B14F-4D97-AF65-F5344CB8AC3E}">
        <p14:creationId xmlns:p14="http://schemas.microsoft.com/office/powerpoint/2010/main" val="78492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B6C8-E027-C3A7-4D96-F65B03A1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E401-A3D2-58E3-AFDF-1A821D15F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4366-B60D-F60C-F063-6CCDC7BCD791}"/>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An example of what is meant by gender-neutral wording when “… talking about our members and potential members” is the first paragraph of IP #7, Am I An Addict? which reads: “Very simply, an addict is a </a:t>
            </a:r>
            <a:r>
              <a:rPr lang="en-US" sz="1200" u="sng" dirty="0">
                <a:latin typeface="Times New Roman" panose="02020603050405020304" pitchFamily="18" charset="0"/>
                <a:cs typeface="Times New Roman" panose="02020603050405020304" pitchFamily="18" charset="0"/>
              </a:rPr>
              <a:t>person</a:t>
            </a:r>
            <a:r>
              <a:rPr lang="en-US" sz="1200" dirty="0">
                <a:latin typeface="Times New Roman" panose="02020603050405020304" pitchFamily="18" charset="0"/>
                <a:cs typeface="Times New Roman" panose="02020603050405020304" pitchFamily="18" charset="0"/>
              </a:rPr>
              <a:t> whose life is controlled by drugs.”  This differs from the gender-specific wording found in “Who Is An Addict” – and often read at the beginning of meetings - which reads, “Very simply, an addict is a </a:t>
            </a:r>
            <a:r>
              <a:rPr lang="en-US" sz="1200" u="sng" dirty="0">
                <a:latin typeface="Times New Roman" panose="02020603050405020304" pitchFamily="18" charset="0"/>
                <a:cs typeface="Times New Roman" panose="02020603050405020304" pitchFamily="18" charset="0"/>
              </a:rPr>
              <a:t>man</a:t>
            </a:r>
            <a:r>
              <a:rPr lang="en-US" sz="1200" dirty="0">
                <a:latin typeface="Times New Roman" panose="02020603050405020304" pitchFamily="18" charset="0"/>
                <a:cs typeface="Times New Roman" panose="02020603050405020304" pitchFamily="18" charset="0"/>
              </a:rPr>
              <a:t> or </a:t>
            </a:r>
            <a:r>
              <a:rPr lang="en-US" sz="1200" u="sng" dirty="0">
                <a:latin typeface="Times New Roman" panose="02020603050405020304" pitchFamily="18" charset="0"/>
                <a:cs typeface="Times New Roman" panose="02020603050405020304" pitchFamily="18" charset="0"/>
              </a:rPr>
              <a:t>woman</a:t>
            </a:r>
            <a:r>
              <a:rPr lang="en-US" sz="1200" dirty="0">
                <a:latin typeface="Times New Roman" panose="02020603050405020304" pitchFamily="18" charset="0"/>
                <a:cs typeface="Times New Roman" panose="02020603050405020304" pitchFamily="18" charset="0"/>
              </a:rPr>
              <a:t> whose life is controlled by drugs.” </a:t>
            </a:r>
          </a:p>
        </p:txBody>
      </p:sp>
      <p:sp>
        <p:nvSpPr>
          <p:cNvPr id="4" name="Slide Number Placeholder 3">
            <a:extLst>
              <a:ext uri="{FF2B5EF4-FFF2-40B4-BE49-F238E27FC236}">
                <a16:creationId xmlns:a16="http://schemas.microsoft.com/office/drawing/2014/main" id="{C318C8D5-E116-713F-0527-1209577D1482}"/>
              </a:ext>
            </a:extLst>
          </p:cNvPr>
          <p:cNvSpPr>
            <a:spLocks noGrp="1"/>
          </p:cNvSpPr>
          <p:nvPr>
            <p:ph type="sldNum" sz="quarter" idx="5"/>
          </p:nvPr>
        </p:nvSpPr>
        <p:spPr/>
        <p:txBody>
          <a:bodyPr/>
          <a:lstStyle/>
          <a:p>
            <a:fld id="{763812F2-32ED-CF4C-8C3A-6D2A8F76515E}" type="slidenum">
              <a:rPr lang="en-US" smtClean="0"/>
              <a:t>4</a:t>
            </a:fld>
            <a:endParaRPr lang="en-US" dirty="0"/>
          </a:p>
        </p:txBody>
      </p:sp>
    </p:spTree>
    <p:extLst>
      <p:ext uri="{BB962C8B-B14F-4D97-AF65-F5344CB8AC3E}">
        <p14:creationId xmlns:p14="http://schemas.microsoft.com/office/powerpoint/2010/main" val="148895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The difference between using the words “a man or woman” or “a person” may seem insignificant to many of us. Yet for some addicts, it can make all the difference in feeling a part of.  Gender-neutral language smooths the path for identification in ways most members may not even notice.  In fact, many are unaware that, with the publication of Living Clean in 2012, new NA literature has been written to be more gender neutral.</a:t>
            </a:r>
          </a:p>
        </p:txBody>
      </p:sp>
      <p:sp>
        <p:nvSpPr>
          <p:cNvPr id="4" name="Slide Number Placeholder 3"/>
          <p:cNvSpPr>
            <a:spLocks noGrp="1"/>
          </p:cNvSpPr>
          <p:nvPr>
            <p:ph type="sldNum" sz="quarter" idx="5"/>
          </p:nvPr>
        </p:nvSpPr>
        <p:spPr/>
        <p:txBody>
          <a:bodyPr/>
          <a:lstStyle/>
          <a:p>
            <a:fld id="{763812F2-32ED-CF4C-8C3A-6D2A8F76515E}" type="slidenum">
              <a:rPr lang="en-US" smtClean="0"/>
              <a:t>5</a:t>
            </a:fld>
            <a:endParaRPr lang="en-US" dirty="0"/>
          </a:p>
        </p:txBody>
      </p:sp>
    </p:spTree>
    <p:extLst>
      <p:ext uri="{BB962C8B-B14F-4D97-AF65-F5344CB8AC3E}">
        <p14:creationId xmlns:p14="http://schemas.microsoft.com/office/powerpoint/2010/main" val="114408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A Vision for NA Service gets to the very heart of what this discussion is about.  “Our vision is that one day: Every addict in the world has a chance to experience our message …”  In keeping with gender-neutrality, the 2023 World Service Conference voted to revise “A Vision for NA Service” by changing the phrase “… in his or her own language and culture” to read “… in their own language and culture.”</a:t>
            </a: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dirty="0"/>
          </a:p>
        </p:txBody>
      </p:sp>
    </p:spTree>
    <p:extLst>
      <p:ext uri="{BB962C8B-B14F-4D97-AF65-F5344CB8AC3E}">
        <p14:creationId xmlns:p14="http://schemas.microsoft.com/office/powerpoint/2010/main" val="308458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856">
              <a:defRPr/>
            </a:pPr>
            <a:r>
              <a:rPr lang="en-US" sz="1200" dirty="0">
                <a:latin typeface="Times New Roman" panose="02020603050405020304" pitchFamily="18" charset="0"/>
                <a:cs typeface="Times New Roman" panose="02020603050405020304" pitchFamily="18" charset="0"/>
              </a:rPr>
              <a:t>Looking at our history, the Basic Text had been revised for the exact reason of expanding the circle of addicts who feel welcome as members. The original chapter on “How It Works” once read: “The only way to keep from getting or continuing a habit is not to take that first fix, pill, or drink.” As our Fellowship evolved, some addicts spoke up. They didn’t relate to “that first fix, pill, or drink” because their using took some other form. It was clear that more inclusive language was needed to welcome more addicts into our Fellowship. The 1986 World Service Conference passed a motion to revise the Basic Text to read, “The only way to keep from returning to active addiction is not to take that first drug.”</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856">
              <a:defRPr/>
            </a:pPr>
            <a:r>
              <a:rPr lang="en-US" sz="1200" dirty="0">
                <a:latin typeface="Times New Roman" panose="02020603050405020304" pitchFamily="18" charset="0"/>
                <a:cs typeface="Times New Roman" panose="02020603050405020304" pitchFamily="18" charset="0"/>
              </a:rPr>
              <a:t>Making the 1986 change from “… that first fix, pill, or drink” to “… that first drug” lost nothing and the sentence carried as much weight as it ever did.  Those who could not identify with the specific words “fix, pill, or drink,” were able to gain a sense of acceptance and belonging with the change to “… that first drug.”</a:t>
            </a:r>
          </a:p>
          <a:p>
            <a:pPr algn="just" defTabSz="912856">
              <a:defRPr/>
            </a:pPr>
            <a:endParaRPr lang="en-US" sz="1200" dirty="0">
              <a:latin typeface="Times New Roman" panose="02020603050405020304" pitchFamily="18" charset="0"/>
              <a:cs typeface="Times New Roman" panose="02020603050405020304" pitchFamily="18" charset="0"/>
            </a:endParaRPr>
          </a:p>
          <a:p>
            <a:pPr algn="just" defTabSz="912856">
              <a:defRPr/>
            </a:pPr>
            <a:r>
              <a:rPr lang="en-US" sz="1200" dirty="0">
                <a:latin typeface="Times New Roman" panose="02020603050405020304" pitchFamily="18" charset="0"/>
                <a:cs typeface="Times New Roman" panose="02020603050405020304" pitchFamily="18" charset="0"/>
              </a:rPr>
              <a:t>In a recent survey, a majority of respondents believe that other simple revisions like changing “a nonprofit fellowship or society of men and women” to “a nonprofit fellowship or society of people” could have the same effect.  </a:t>
            </a:r>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5BE3-6BBC-97DA-6C6B-6A36E47EA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CA657-0794-CCA6-CD04-69BB99605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2DA2D-892C-10C5-DCE0-B2F89A6E36C1}"/>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The topic of gender-neutral and inclusive language stems from the fact that gender-specific language is excluding, causing significant populations of members or potential members not to feel fully accepted or included in Narcotics Anonymous meetings.</a:t>
            </a:r>
          </a:p>
          <a:p>
            <a:pPr algn="just"/>
            <a:endParaRPr lang="en-US" sz="1200" dirty="0">
              <a:latin typeface="Times New Roman" panose="02020603050405020304" pitchFamily="18" charset="0"/>
              <a:cs typeface="Times New Roman" panose="02020603050405020304" pitchFamily="18" charset="0"/>
            </a:endParaRPr>
          </a:p>
          <a:p>
            <a:pPr algn="just" defTabSz="912856">
              <a:defRPr/>
            </a:pPr>
            <a:r>
              <a:rPr lang="en-US" sz="1200" dirty="0">
                <a:latin typeface="Times New Roman" panose="02020603050405020304" pitchFamily="18" charset="0"/>
                <a:cs typeface="Times New Roman" panose="02020603050405020304" pitchFamily="18" charset="0"/>
              </a:rPr>
              <a:t>In 2023, the World Service Conference passed Motion 14 directing the World Board to: “ … create a project plan for consideration at the next WSC to investigate changes and/or additional wording to NA literature from gender specific language to gender neutral and inclusive language.”</a:t>
            </a:r>
          </a:p>
          <a:p>
            <a:endParaRPr lang="en-US" dirty="0"/>
          </a:p>
          <a:p>
            <a:pPr defTabSz="912856">
              <a:defRPr/>
            </a:pPr>
            <a:endParaRPr lang="en-US" dirty="0"/>
          </a:p>
        </p:txBody>
      </p:sp>
      <p:sp>
        <p:nvSpPr>
          <p:cNvPr id="4" name="Slide Number Placeholder 3">
            <a:extLst>
              <a:ext uri="{FF2B5EF4-FFF2-40B4-BE49-F238E27FC236}">
                <a16:creationId xmlns:a16="http://schemas.microsoft.com/office/drawing/2014/main" id="{D332A183-3DF4-963C-30A9-23A0EC363C12}"/>
              </a:ext>
            </a:extLst>
          </p:cNvPr>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59691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na.org/surveys"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3845491" y="3745282"/>
            <a:ext cx="7920460" cy="2567961"/>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121064" y="3961813"/>
            <a:ext cx="5644884" cy="1441847"/>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nSpc>
                <a:spcPct val="100000"/>
              </a:lnSpc>
            </a:pPr>
            <a:r>
              <a:rPr lang="en-US" sz="3100" dirty="0">
                <a:latin typeface="+mn-lt"/>
              </a:rPr>
              <a:t>PowerPoint 3 of 6</a:t>
            </a:r>
          </a:p>
          <a:p>
            <a:pPr>
              <a:lnSpc>
                <a:spcPct val="100000"/>
              </a:lnSpc>
            </a:pPr>
            <a:r>
              <a:rPr lang="en-US" sz="3100" dirty="0">
                <a:latin typeface="+mn-lt"/>
              </a:rPr>
              <a:t>2026 Conference Agenda Report</a:t>
            </a:r>
          </a:p>
          <a:p>
            <a:pPr>
              <a:lnSpc>
                <a:spcPct val="100000"/>
              </a:lnSpc>
            </a:pPr>
            <a:r>
              <a:rPr lang="en-US" sz="2900" dirty="0">
                <a:solidFill>
                  <a:srgbClr val="0000FF"/>
                </a:solidFill>
                <a:latin typeface="+mn-lt"/>
              </a:rPr>
              <a:t>Gender-Neutral and Inclusive Language</a:t>
            </a:r>
          </a:p>
        </p:txBody>
      </p:sp>
      <p:sp>
        <p:nvSpPr>
          <p:cNvPr id="6" name="TextBox 5">
            <a:extLst>
              <a:ext uri="{FF2B5EF4-FFF2-40B4-BE49-F238E27FC236}">
                <a16:creationId xmlns:a16="http://schemas.microsoft.com/office/drawing/2014/main" id="{51F3DAE8-A72D-93C8-9DE6-53EEF1AC997E}"/>
              </a:ext>
            </a:extLst>
          </p:cNvPr>
          <p:cNvSpPr txBox="1"/>
          <p:nvPr/>
        </p:nvSpPr>
        <p:spPr>
          <a:xfrm>
            <a:off x="4446740" y="5518207"/>
            <a:ext cx="5173579" cy="646331"/>
          </a:xfrm>
          <a:prstGeom prst="rect">
            <a:avLst/>
          </a:prstGeom>
          <a:noFill/>
        </p:spPr>
        <p:txBody>
          <a:bodyPr wrap="square" rtlCol="0">
            <a:spAutoFit/>
          </a:bodyPr>
          <a:lstStyle/>
          <a:p>
            <a:pPr algn="r"/>
            <a:r>
              <a:rPr lang="en-US" dirty="0"/>
              <a:t>For a complete copy of the 2026 Conference Agenda Report, scan the </a:t>
            </a:r>
            <a:r>
              <a:rPr lang="en-US" dirty="0">
                <a:solidFill>
                  <a:srgbClr val="0000FF"/>
                </a:solidFill>
              </a:rPr>
              <a:t>QR Code</a:t>
            </a:r>
            <a:r>
              <a:rPr lang="en-US" dirty="0"/>
              <a:t> or visit: </a:t>
            </a:r>
            <a:r>
              <a:rPr lang="en-US" dirty="0">
                <a:solidFill>
                  <a:srgbClr val="0000FF"/>
                </a:solidFill>
              </a:rPr>
              <a:t>www. na.org/conference</a:t>
            </a:r>
          </a:p>
        </p:txBody>
      </p:sp>
      <p:pic>
        <p:nvPicPr>
          <p:cNvPr id="3" name="Picture 2">
            <a:extLst>
              <a:ext uri="{FF2B5EF4-FFF2-40B4-BE49-F238E27FC236}">
                <a16:creationId xmlns:a16="http://schemas.microsoft.com/office/drawing/2014/main" id="{06FA9603-8BA8-E829-1ED8-FEFB201A4C45}"/>
              </a:ext>
            </a:extLst>
          </p:cNvPr>
          <p:cNvPicPr>
            <a:picLocks noChangeAspect="1"/>
          </p:cNvPicPr>
          <p:nvPr/>
        </p:nvPicPr>
        <p:blipFill>
          <a:blip r:embed="rId3"/>
          <a:stretch>
            <a:fillRect/>
          </a:stretch>
        </p:blipFill>
        <p:spPr>
          <a:xfrm>
            <a:off x="9765948" y="3948825"/>
            <a:ext cx="1674492" cy="2170141"/>
          </a:xfrm>
          <a:prstGeom prst="rect">
            <a:avLst/>
          </a:prstGeom>
        </p:spPr>
      </p:pic>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3600" b="1" dirty="0">
              <a:solidFill>
                <a:srgbClr val="572528"/>
              </a:solidFill>
              <a:latin typeface="Century Gothic" panose="020B0502020202020204" pitchFamily="34" charset="0"/>
            </a:endParaRPr>
          </a:p>
        </p:txBody>
      </p:sp>
      <p:sp>
        <p:nvSpPr>
          <p:cNvPr id="7" name="TextBox 6">
            <a:extLst>
              <a:ext uri="{FF2B5EF4-FFF2-40B4-BE49-F238E27FC236}">
                <a16:creationId xmlns:a16="http://schemas.microsoft.com/office/drawing/2014/main" id="{6ACB193C-CAF1-A23F-7030-4864FF2DF388}"/>
              </a:ext>
            </a:extLst>
          </p:cNvPr>
          <p:cNvSpPr txBox="1"/>
          <p:nvPr/>
        </p:nvSpPr>
        <p:spPr>
          <a:xfrm>
            <a:off x="1168400" y="15240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D1E8AED-6A6B-4BFF-A7A3-A4BFC8D4DFD1}"/>
              </a:ext>
            </a:extLst>
          </p:cNvPr>
          <p:cNvSpPr txBox="1"/>
          <p:nvPr/>
        </p:nvSpPr>
        <p:spPr>
          <a:xfrm>
            <a:off x="536344" y="1535426"/>
            <a:ext cx="8557552" cy="1085425"/>
          </a:xfrm>
          <a:prstGeom prst="rect">
            <a:avLst/>
          </a:prstGeom>
          <a:noFill/>
        </p:spPr>
        <p:txBody>
          <a:bodyPr wrap="square">
            <a:spAutoFit/>
          </a:bodyPr>
          <a:lstStyle/>
          <a:p>
            <a:pPr>
              <a:lnSpc>
                <a:spcPct val="108000"/>
              </a:lnSpc>
            </a:pPr>
            <a:r>
              <a:rPr lang="en-US" sz="3100" dirty="0">
                <a:solidFill>
                  <a:srgbClr val="572528"/>
                </a:solidFill>
              </a:rPr>
              <a:t>Gender-neutral language has … been on the Fellowship’s radar for the last two … cycles.</a:t>
            </a:r>
          </a:p>
        </p:txBody>
      </p:sp>
      <p:pic>
        <p:nvPicPr>
          <p:cNvPr id="8" name="Picture 7" descr="A map of the world&#10;&#10;Description automatically generated">
            <a:extLst>
              <a:ext uri="{FF2B5EF4-FFF2-40B4-BE49-F238E27FC236}">
                <a16:creationId xmlns:a16="http://schemas.microsoft.com/office/drawing/2014/main" id="{5A3E7E21-C95D-6546-7404-5F6A8CA39F6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8976736" y="1227548"/>
            <a:ext cx="2743200" cy="2743200"/>
          </a:xfrm>
          <a:prstGeom prst="rect">
            <a:avLst/>
          </a:prstGeom>
        </p:spPr>
      </p:pic>
      <p:cxnSp>
        <p:nvCxnSpPr>
          <p:cNvPr id="4" name="Straight Connector 3">
            <a:extLst>
              <a:ext uri="{FF2B5EF4-FFF2-40B4-BE49-F238E27FC236}">
                <a16:creationId xmlns:a16="http://schemas.microsoft.com/office/drawing/2014/main" id="{3FAA8145-AA79-CBD4-1163-EC6E1394BACA}"/>
              </a:ext>
            </a:extLst>
          </p:cNvPr>
          <p:cNvCxnSpPr>
            <a:cxnSpLocks/>
          </p:cNvCxnSpPr>
          <p:nvPr/>
        </p:nvCxnSpPr>
        <p:spPr>
          <a:xfrm>
            <a:off x="613773" y="965861"/>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068A8CA-4259-CDC0-9D3D-7CD40EE0AF68}"/>
              </a:ext>
            </a:extLst>
          </p:cNvPr>
          <p:cNvSpPr txBox="1">
            <a:spLocks/>
          </p:cNvSpPr>
          <p:nvPr/>
        </p:nvSpPr>
        <p:spPr>
          <a:xfrm>
            <a:off x="701457" y="411221"/>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Gender-Neutral Language in NA Literature </a:t>
            </a:r>
            <a:r>
              <a:rPr lang="en-US" sz="2000" i="1" dirty="0">
                <a:solidFill>
                  <a:srgbClr val="572528"/>
                </a:solidFill>
                <a:latin typeface="+mn-lt"/>
              </a:rPr>
              <a:t>(Continued)</a:t>
            </a:r>
            <a:endParaRPr lang="en-US" sz="2000" dirty="0">
              <a:solidFill>
                <a:srgbClr val="572528"/>
              </a:solidFill>
              <a:latin typeface="+mn-lt"/>
            </a:endParaRPr>
          </a:p>
        </p:txBody>
      </p:sp>
      <p:sp>
        <p:nvSpPr>
          <p:cNvPr id="10" name="TextBox 9">
            <a:extLst>
              <a:ext uri="{FF2B5EF4-FFF2-40B4-BE49-F238E27FC236}">
                <a16:creationId xmlns:a16="http://schemas.microsoft.com/office/drawing/2014/main" id="{FC1A6C5B-5EF6-3E96-9435-CB9BBA23FA8C}"/>
              </a:ext>
            </a:extLst>
          </p:cNvPr>
          <p:cNvSpPr txBox="1"/>
          <p:nvPr/>
        </p:nvSpPr>
        <p:spPr>
          <a:xfrm>
            <a:off x="538617" y="2927455"/>
            <a:ext cx="8818326" cy="1523494"/>
          </a:xfrm>
          <a:prstGeom prst="rect">
            <a:avLst/>
          </a:prstGeom>
          <a:noFill/>
        </p:spPr>
        <p:txBody>
          <a:bodyPr wrap="square" rtlCol="0">
            <a:spAutoFit/>
          </a:bodyPr>
          <a:lstStyle/>
          <a:p>
            <a:r>
              <a:rPr lang="en-US" sz="3100" dirty="0">
                <a:solidFill>
                  <a:srgbClr val="572528"/>
                </a:solidFill>
              </a:rPr>
              <a:t>… the World Board intends to engage Conference Participants in discussions … just on language used to describe our </a:t>
            </a:r>
            <a:r>
              <a:rPr lang="en-US" sz="3100" b="1" dirty="0">
                <a:solidFill>
                  <a:srgbClr val="0000FF"/>
                </a:solidFill>
              </a:rPr>
              <a:t>members</a:t>
            </a:r>
            <a:r>
              <a:rPr lang="en-US" sz="3100" dirty="0">
                <a:solidFill>
                  <a:srgbClr val="572528"/>
                </a:solidFill>
              </a:rPr>
              <a:t> and </a:t>
            </a:r>
            <a:r>
              <a:rPr lang="en-US" sz="3100" b="1" dirty="0">
                <a:solidFill>
                  <a:srgbClr val="0000FF"/>
                </a:solidFill>
              </a:rPr>
              <a:t>potential members</a:t>
            </a:r>
            <a:r>
              <a:rPr lang="en-US" sz="3100" dirty="0">
                <a:solidFill>
                  <a:srgbClr val="572528"/>
                </a:solidFill>
              </a:rPr>
              <a:t> …</a:t>
            </a:r>
          </a:p>
        </p:txBody>
      </p:sp>
      <p:sp>
        <p:nvSpPr>
          <p:cNvPr id="11" name="TextBox 10">
            <a:extLst>
              <a:ext uri="{FF2B5EF4-FFF2-40B4-BE49-F238E27FC236}">
                <a16:creationId xmlns:a16="http://schemas.microsoft.com/office/drawing/2014/main" id="{94A11C32-5720-5148-9CFA-1349E9CBF541}"/>
              </a:ext>
            </a:extLst>
          </p:cNvPr>
          <p:cNvSpPr txBox="1"/>
          <p:nvPr/>
        </p:nvSpPr>
        <p:spPr>
          <a:xfrm>
            <a:off x="536344" y="5248405"/>
            <a:ext cx="11000127" cy="1046440"/>
          </a:xfrm>
          <a:prstGeom prst="rect">
            <a:avLst/>
          </a:prstGeom>
          <a:noFill/>
        </p:spPr>
        <p:txBody>
          <a:bodyPr wrap="square" rtlCol="0">
            <a:spAutoFit/>
          </a:bodyPr>
          <a:lstStyle/>
          <a:p>
            <a:pPr algn="r"/>
            <a:r>
              <a:rPr lang="en-US" sz="3100" dirty="0">
                <a:solidFill>
                  <a:srgbClr val="572528"/>
                </a:solidFill>
              </a:rPr>
              <a:t>Also, the Project Plan called for by </a:t>
            </a:r>
            <a:r>
              <a:rPr lang="en-US" sz="3100" b="1" dirty="0">
                <a:solidFill>
                  <a:srgbClr val="0000FF"/>
                </a:solidFill>
              </a:rPr>
              <a:t>Motion 14</a:t>
            </a:r>
            <a:r>
              <a:rPr lang="en-US" sz="3100" dirty="0">
                <a:solidFill>
                  <a:srgbClr val="572528"/>
                </a:solidFill>
              </a:rPr>
              <a:t> from the 2023 CAR will be included in the Conference Approval Track material  ...</a:t>
            </a:r>
          </a:p>
        </p:txBody>
      </p:sp>
    </p:spTree>
    <p:extLst>
      <p:ext uri="{BB962C8B-B14F-4D97-AF65-F5344CB8AC3E}">
        <p14:creationId xmlns:p14="http://schemas.microsoft.com/office/powerpoint/2010/main" val="21316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84AE5-C155-5A78-D465-71053CF5EDAF}"/>
              </a:ext>
            </a:extLst>
          </p:cNvPr>
          <p:cNvSpPr txBox="1"/>
          <p:nvPr/>
        </p:nvSpPr>
        <p:spPr>
          <a:xfrm>
            <a:off x="526091" y="1334180"/>
            <a:ext cx="11085536" cy="2000548"/>
          </a:xfrm>
          <a:prstGeom prst="rect">
            <a:avLst/>
          </a:prstGeom>
          <a:noFill/>
        </p:spPr>
        <p:txBody>
          <a:bodyPr wrap="square">
            <a:spAutoFit/>
          </a:bodyPr>
          <a:lstStyle/>
          <a:p>
            <a:pPr algn="just"/>
            <a:r>
              <a:rPr lang="en-US" sz="3100" dirty="0">
                <a:solidFill>
                  <a:srgbClr val="572528"/>
                </a:solidFill>
              </a:rPr>
              <a:t>… “Investigating changes </a:t>
            </a:r>
            <a:r>
              <a:rPr lang="en-US" sz="3100" dirty="0" err="1">
                <a:solidFill>
                  <a:srgbClr val="572528"/>
                </a:solidFill>
              </a:rPr>
              <a:t>and|or</a:t>
            </a:r>
            <a:r>
              <a:rPr lang="en-US" sz="3100" dirty="0">
                <a:solidFill>
                  <a:srgbClr val="572528"/>
                </a:solidFill>
              </a:rPr>
              <a:t> additional wording … from </a:t>
            </a:r>
            <a:r>
              <a:rPr lang="en-US" sz="3100" b="1" dirty="0">
                <a:solidFill>
                  <a:srgbClr val="0000FF"/>
                </a:solidFill>
              </a:rPr>
              <a:t>gender specific language</a:t>
            </a:r>
            <a:r>
              <a:rPr lang="en-US" sz="3100" dirty="0">
                <a:solidFill>
                  <a:srgbClr val="572528"/>
                </a:solidFill>
              </a:rPr>
              <a:t> to </a:t>
            </a:r>
            <a:r>
              <a:rPr lang="en-US" sz="3100" b="1" dirty="0">
                <a:solidFill>
                  <a:srgbClr val="0000FF"/>
                </a:solidFill>
              </a:rPr>
              <a:t>gen­der-neutral and inclusive language</a:t>
            </a:r>
            <a:r>
              <a:rPr lang="en-US" sz="3100" dirty="0">
                <a:solidFill>
                  <a:srgbClr val="572528"/>
                </a:solidFill>
              </a:rPr>
              <a:t>” is identified as 1 of 4 Solutions to address the Issue of Safety and Belonging … to fulfill Objective #7 which is to …</a:t>
            </a:r>
          </a:p>
        </p:txBody>
      </p:sp>
      <p:cxnSp>
        <p:nvCxnSpPr>
          <p:cNvPr id="2" name="Straight Connector 1">
            <a:extLst>
              <a:ext uri="{FF2B5EF4-FFF2-40B4-BE49-F238E27FC236}">
                <a16:creationId xmlns:a16="http://schemas.microsoft.com/office/drawing/2014/main" id="{CB6DB386-40EC-193B-2F0B-5C8DC885F449}"/>
              </a:ext>
            </a:extLst>
          </p:cNvPr>
          <p:cNvCxnSpPr>
            <a:cxnSpLocks/>
          </p:cNvCxnSpPr>
          <p:nvPr/>
        </p:nvCxnSpPr>
        <p:spPr>
          <a:xfrm>
            <a:off x="638825" y="956799"/>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4AD2154-F7FD-507C-D5F9-E9CCE99C7F1D}"/>
              </a:ext>
            </a:extLst>
          </p:cNvPr>
          <p:cNvSpPr txBox="1">
            <a:spLocks/>
          </p:cNvSpPr>
          <p:nvPr/>
        </p:nvSpPr>
        <p:spPr>
          <a:xfrm>
            <a:off x="701457" y="398695"/>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Gender-Neutral Language in NA Literature </a:t>
            </a:r>
            <a:r>
              <a:rPr lang="en-US" sz="2000" i="1" dirty="0">
                <a:solidFill>
                  <a:srgbClr val="572528"/>
                </a:solidFill>
                <a:latin typeface="+mn-lt"/>
              </a:rPr>
              <a:t>(Continued)</a:t>
            </a:r>
            <a:endParaRPr lang="en-US" sz="2000" dirty="0">
              <a:solidFill>
                <a:srgbClr val="572528"/>
              </a:solidFill>
              <a:latin typeface="+mn-lt"/>
            </a:endParaRPr>
          </a:p>
        </p:txBody>
      </p:sp>
      <p:sp>
        <p:nvSpPr>
          <p:cNvPr id="4" name="TextBox 3">
            <a:extLst>
              <a:ext uri="{FF2B5EF4-FFF2-40B4-BE49-F238E27FC236}">
                <a16:creationId xmlns:a16="http://schemas.microsoft.com/office/drawing/2014/main" id="{9B183459-883C-5791-2A2E-77D295C5CDFD}"/>
              </a:ext>
            </a:extLst>
          </p:cNvPr>
          <p:cNvSpPr txBox="1"/>
          <p:nvPr/>
        </p:nvSpPr>
        <p:spPr>
          <a:xfrm>
            <a:off x="551143" y="3641942"/>
            <a:ext cx="11060484" cy="2616101"/>
          </a:xfrm>
          <a:prstGeom prst="rect">
            <a:avLst/>
          </a:prstGeom>
          <a:noFill/>
        </p:spPr>
        <p:txBody>
          <a:bodyPr wrap="square" rtlCol="0">
            <a:spAutoFit/>
          </a:bodyPr>
          <a:lstStyle/>
          <a:p>
            <a:pPr algn="just"/>
            <a:r>
              <a:rPr lang="en-US" sz="3100" dirty="0">
                <a:solidFill>
                  <a:srgbClr val="572528"/>
                </a:solidFill>
              </a:rPr>
              <a:t>“Raise the level of consciousness regarding inclusiveness in our diverse fellowship and develop tools to support groups in ensuring that </a:t>
            </a:r>
            <a:r>
              <a:rPr lang="en-US" sz="3100" b="1" dirty="0">
                <a:solidFill>
                  <a:srgbClr val="0000FF"/>
                </a:solidFill>
              </a:rPr>
              <a:t>all members</a:t>
            </a:r>
            <a:r>
              <a:rPr lang="en-US" sz="3100" dirty="0">
                <a:solidFill>
                  <a:srgbClr val="572528"/>
                </a:solidFill>
              </a:rPr>
              <a:t> and </a:t>
            </a:r>
            <a:r>
              <a:rPr lang="en-US" sz="3100" b="1" dirty="0">
                <a:solidFill>
                  <a:srgbClr val="0000FF"/>
                </a:solidFill>
              </a:rPr>
              <a:t>potential members</a:t>
            </a:r>
            <a:r>
              <a:rPr lang="en-US" sz="3100" dirty="0">
                <a:solidFill>
                  <a:srgbClr val="572528"/>
                </a:solidFill>
              </a:rPr>
              <a:t> feel safe, welcomed, and </a:t>
            </a:r>
            <a:r>
              <a:rPr lang="en-US" sz="3100" b="1" dirty="0">
                <a:solidFill>
                  <a:srgbClr val="0000FF"/>
                </a:solidFill>
              </a:rPr>
              <a:t>included</a:t>
            </a:r>
            <a:r>
              <a:rPr lang="en-US" sz="3100" dirty="0">
                <a:solidFill>
                  <a:srgbClr val="572528"/>
                </a:solidFill>
              </a:rPr>
              <a:t> at in-person and virtual meetings.”</a:t>
            </a:r>
          </a:p>
          <a:p>
            <a:endParaRPr lang="en-US" sz="2000" dirty="0">
              <a:solidFill>
                <a:srgbClr val="572528"/>
              </a:solidFill>
            </a:endParaRPr>
          </a:p>
          <a:p>
            <a:pPr algn="r"/>
            <a:r>
              <a:rPr lang="en-US" sz="2000" dirty="0">
                <a:solidFill>
                  <a:srgbClr val="0000FF"/>
                </a:solidFill>
              </a:rPr>
              <a:t>See Addendum #B (NAWS Strategic Plan, page #68 – Objective #7) attached to the 2026 CAR</a:t>
            </a:r>
          </a:p>
        </p:txBody>
      </p:sp>
    </p:spTree>
    <p:extLst>
      <p:ext uri="{BB962C8B-B14F-4D97-AF65-F5344CB8AC3E}">
        <p14:creationId xmlns:p14="http://schemas.microsoft.com/office/powerpoint/2010/main" val="366884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06693" y="1652162"/>
            <a:ext cx="11072812" cy="3539430"/>
          </a:xfrm>
          <a:prstGeom prst="rect">
            <a:avLst/>
          </a:prstGeom>
          <a:noFill/>
        </p:spPr>
        <p:txBody>
          <a:bodyPr wrap="square" rtlCol="0">
            <a:spAutoFit/>
          </a:bodyPr>
          <a:lstStyle/>
          <a:p>
            <a:pPr marL="457200" indent="-457200">
              <a:buFont typeface="Wingdings" pitchFamily="2" charset="2"/>
              <a:buChar char="Ø"/>
            </a:pPr>
            <a:r>
              <a:rPr lang="en-US" sz="3100" b="1" dirty="0">
                <a:solidFill>
                  <a:srgbClr val="572528"/>
                </a:solidFill>
              </a:rPr>
              <a:t>… that altering our foundational text may cause NA to lose some of its time-honored strength. </a:t>
            </a:r>
          </a:p>
          <a:p>
            <a:pPr marL="457200" indent="-457200">
              <a:buFont typeface="Wingdings" pitchFamily="2" charset="2"/>
              <a:buChar char="Ø"/>
            </a:pPr>
            <a:endParaRPr lang="en-US" sz="3100" b="1" dirty="0">
              <a:solidFill>
                <a:srgbClr val="572528"/>
              </a:solidFill>
            </a:endParaRPr>
          </a:p>
          <a:p>
            <a:pPr marL="457200" indent="-457200">
              <a:buFont typeface="Wingdings" pitchFamily="2" charset="2"/>
              <a:buChar char="Ø"/>
            </a:pPr>
            <a:r>
              <a:rPr lang="en-US" sz="3100" b="1" dirty="0">
                <a:solidFill>
                  <a:srgbClr val="572528"/>
                </a:solidFill>
              </a:rPr>
              <a:t>… about setting a precedent of revising literature any time someone dislikes how it is phrased. </a:t>
            </a:r>
          </a:p>
          <a:p>
            <a:pPr marL="457200" indent="-457200">
              <a:buFont typeface="Wingdings" pitchFamily="2" charset="2"/>
              <a:buChar char="Ø"/>
            </a:pPr>
            <a:endParaRPr lang="en-US" sz="3100" b="1" dirty="0">
              <a:solidFill>
                <a:srgbClr val="572528"/>
              </a:solidFill>
            </a:endParaRPr>
          </a:p>
          <a:p>
            <a:pPr marL="457200" indent="-457200">
              <a:buFont typeface="Wingdings" pitchFamily="2" charset="2"/>
              <a:buChar char="Ø"/>
            </a:pPr>
            <a:r>
              <a:rPr lang="en-US" sz="3100" b="1" dirty="0">
                <a:solidFill>
                  <a:srgbClr val="572528"/>
                </a:solidFill>
              </a:rPr>
              <a:t>“If it </a:t>
            </a:r>
            <a:r>
              <a:rPr lang="en-US" sz="3100" b="1" dirty="0" err="1">
                <a:solidFill>
                  <a:srgbClr val="572528"/>
                </a:solidFill>
              </a:rPr>
              <a:t>ain’t</a:t>
            </a:r>
            <a:r>
              <a:rPr lang="en-US" sz="3100" b="1" dirty="0">
                <a:solidFill>
                  <a:srgbClr val="572528"/>
                </a:solidFill>
              </a:rPr>
              <a:t> broke, don’t fix it.”</a:t>
            </a:r>
          </a:p>
        </p:txBody>
      </p:sp>
      <p:sp>
        <p:nvSpPr>
          <p:cNvPr id="7" name="Shape 74">
            <a:extLst>
              <a:ext uri="{FF2B5EF4-FFF2-40B4-BE49-F238E27FC236}">
                <a16:creationId xmlns:a16="http://schemas.microsoft.com/office/drawing/2014/main" id="{ED324998-5104-4E8E-0CA0-C920C9588882}"/>
              </a:ext>
            </a:extLst>
          </p:cNvPr>
          <p:cNvSpPr/>
          <p:nvPr/>
        </p:nvSpPr>
        <p:spPr>
          <a:xfrm>
            <a:off x="613492" y="270794"/>
            <a:ext cx="1089388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3600" b="1" u="none" strike="noStrike" kern="1200" cap="none" spc="0" normalizeH="0" baseline="0" noProof="0" dirty="0">
                <a:ln>
                  <a:noFill/>
                </a:ln>
                <a:solidFill>
                  <a:srgbClr val="572528"/>
                </a:solidFill>
                <a:effectLst/>
                <a:uLnTx/>
                <a:uFillTx/>
                <a:ea typeface="Cambria" charset="0"/>
                <a:cs typeface="Cambria" charset="0"/>
                <a:sym typeface="BotonBQ-Bold"/>
              </a:rPr>
              <a:t>Concerns About Changing …</a:t>
            </a:r>
            <a:endParaRPr lang="en-US" sz="3600" b="1" dirty="0">
              <a:solidFill>
                <a:srgbClr val="572528"/>
              </a:solidFill>
            </a:endParaRPr>
          </a:p>
        </p:txBody>
      </p:sp>
      <p:pic>
        <p:nvPicPr>
          <p:cNvPr id="5" name="Picture 4" descr="A typewriter with a keyboard&#10;&#10;Description automatically generated">
            <a:extLst>
              <a:ext uri="{FF2B5EF4-FFF2-40B4-BE49-F238E27FC236}">
                <a16:creationId xmlns:a16="http://schemas.microsoft.com/office/drawing/2014/main" id="{8DE3D7FB-F25C-4997-AD6B-E41BC5569700}"/>
              </a:ext>
            </a:extLst>
          </p:cNvPr>
          <p:cNvPicPr>
            <a:picLocks noChangeAspect="1"/>
          </p:cNvPicPr>
          <p:nvPr/>
        </p:nvPicPr>
        <p:blipFill>
          <a:blip r:embed="rId3"/>
          <a:stretch>
            <a:fillRect/>
          </a:stretch>
        </p:blipFill>
        <p:spPr>
          <a:xfrm>
            <a:off x="7941850" y="3864288"/>
            <a:ext cx="2977571" cy="2377440"/>
          </a:xfrm>
          <a:prstGeom prst="rect">
            <a:avLst/>
          </a:prstGeom>
        </p:spPr>
      </p:pic>
      <p:cxnSp>
        <p:nvCxnSpPr>
          <p:cNvPr id="2" name="Straight Connector 1">
            <a:extLst>
              <a:ext uri="{FF2B5EF4-FFF2-40B4-BE49-F238E27FC236}">
                <a16:creationId xmlns:a16="http://schemas.microsoft.com/office/drawing/2014/main" id="{DD23A3CE-043A-B332-030D-87AAA4C9E082}"/>
              </a:ext>
            </a:extLst>
          </p:cNvPr>
          <p:cNvCxnSpPr>
            <a:cxnSpLocks/>
          </p:cNvCxnSpPr>
          <p:nvPr/>
        </p:nvCxnSpPr>
        <p:spPr>
          <a:xfrm>
            <a:off x="638825" y="1206743"/>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79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456738" y="1195733"/>
            <a:ext cx="11380358" cy="5555367"/>
          </a:xfrm>
          <a:prstGeom prst="rect">
            <a:avLst/>
          </a:prstGeom>
          <a:noFill/>
        </p:spPr>
        <p:txBody>
          <a:bodyPr wrap="square" rtlCol="0">
            <a:spAutoFit/>
          </a:bodyPr>
          <a:lstStyle/>
          <a:p>
            <a:r>
              <a:rPr lang="en-US" sz="3100" dirty="0">
                <a:solidFill>
                  <a:srgbClr val="572528"/>
                </a:solidFill>
              </a:rPr>
              <a:t>Although not “broken” … the current language of NA </a:t>
            </a:r>
            <a:r>
              <a:rPr lang="en-US" sz="3100" b="1" dirty="0">
                <a:solidFill>
                  <a:srgbClr val="0000FF"/>
                </a:solidFill>
              </a:rPr>
              <a:t>is not</a:t>
            </a:r>
            <a:r>
              <a:rPr lang="en-US" sz="3100" dirty="0">
                <a:solidFill>
                  <a:srgbClr val="572528"/>
                </a:solidFill>
              </a:rPr>
              <a:t> working for everyone. … members … </a:t>
            </a:r>
            <a:r>
              <a:rPr lang="en-US" sz="3100" b="1" dirty="0">
                <a:solidFill>
                  <a:srgbClr val="0000FF"/>
                </a:solidFill>
              </a:rPr>
              <a:t>feel excluded</a:t>
            </a:r>
            <a:r>
              <a:rPr lang="en-US" sz="3100" dirty="0">
                <a:solidFill>
                  <a:srgbClr val="572528"/>
                </a:solidFill>
              </a:rPr>
              <a:t> … particularly by … gendered language in group readings …</a:t>
            </a:r>
          </a:p>
          <a:p>
            <a:pPr algn="just">
              <a:spcBef>
                <a:spcPts val="1800"/>
              </a:spcBef>
            </a:pPr>
            <a:r>
              <a:rPr lang="en-US" sz="3100" dirty="0">
                <a:solidFill>
                  <a:srgbClr val="572528"/>
                </a:solidFill>
              </a:rPr>
              <a:t>… data … shows that members perceived </a:t>
            </a:r>
            <a:r>
              <a:rPr lang="en-US" sz="3100" b="1" dirty="0">
                <a:solidFill>
                  <a:srgbClr val="0000FF"/>
                </a:solidFill>
              </a:rPr>
              <a:t>their first NA meeting</a:t>
            </a:r>
            <a:r>
              <a:rPr lang="en-US" sz="3100" dirty="0">
                <a:solidFill>
                  <a:srgbClr val="DB212E"/>
                </a:solidFill>
              </a:rPr>
              <a:t> </a:t>
            </a:r>
            <a:r>
              <a:rPr lang="en-US" sz="3100" dirty="0">
                <a:solidFill>
                  <a:srgbClr val="572528"/>
                </a:solidFill>
              </a:rPr>
              <a:t>as very important and 83% … reported </a:t>
            </a:r>
            <a:r>
              <a:rPr lang="en-US" sz="3100" b="1" dirty="0">
                <a:solidFill>
                  <a:srgbClr val="0000FF"/>
                </a:solidFill>
              </a:rPr>
              <a:t>identification</a:t>
            </a:r>
            <a:r>
              <a:rPr lang="en-US" sz="3100" dirty="0">
                <a:solidFill>
                  <a:srgbClr val="572528"/>
                </a:solidFill>
              </a:rPr>
              <a:t> as a key component of what influenced them to stay in NA.</a:t>
            </a:r>
          </a:p>
          <a:p>
            <a:pPr algn="r">
              <a:spcBef>
                <a:spcPts val="1800"/>
              </a:spcBef>
            </a:pPr>
            <a:r>
              <a:rPr lang="en-US" sz="3100" dirty="0">
                <a:solidFill>
                  <a:srgbClr val="572528"/>
                </a:solidFill>
              </a:rPr>
              <a:t>… We discount those </a:t>
            </a:r>
            <a:r>
              <a:rPr lang="en-US" sz="3100" b="1" dirty="0">
                <a:solidFill>
                  <a:srgbClr val="0000FF"/>
                </a:solidFill>
              </a:rPr>
              <a:t>potential members</a:t>
            </a:r>
            <a:r>
              <a:rPr lang="en-US" sz="3100" dirty="0">
                <a:solidFill>
                  <a:srgbClr val="572528"/>
                </a:solidFill>
              </a:rPr>
              <a:t> who are missing from the conversation when we conclude that the literature worked for us as written when we were new, so it should work for everyone the same way.</a:t>
            </a:r>
          </a:p>
          <a:p>
            <a:pPr>
              <a:spcBef>
                <a:spcPts val="1800"/>
              </a:spcBef>
            </a:pPr>
            <a:endParaRPr lang="en-US" sz="3100" dirty="0">
              <a:solidFill>
                <a:srgbClr val="572528"/>
              </a:solidFill>
            </a:endParaRPr>
          </a:p>
        </p:txBody>
      </p:sp>
      <p:cxnSp>
        <p:nvCxnSpPr>
          <p:cNvPr id="2" name="Straight Connector 1">
            <a:extLst>
              <a:ext uri="{FF2B5EF4-FFF2-40B4-BE49-F238E27FC236}">
                <a16:creationId xmlns:a16="http://schemas.microsoft.com/office/drawing/2014/main" id="{25E25517-EEC0-4A4F-BB61-08AF118F1E06}"/>
              </a:ext>
            </a:extLst>
          </p:cNvPr>
          <p:cNvCxnSpPr>
            <a:cxnSpLocks/>
          </p:cNvCxnSpPr>
          <p:nvPr/>
        </p:nvCxnSpPr>
        <p:spPr>
          <a:xfrm>
            <a:off x="638825" y="956799"/>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69166FA-48E4-06F5-774D-4B3B73910AE8}"/>
              </a:ext>
            </a:extLst>
          </p:cNvPr>
          <p:cNvSpPr txBox="1">
            <a:spLocks/>
          </p:cNvSpPr>
          <p:nvPr/>
        </p:nvSpPr>
        <p:spPr>
          <a:xfrm>
            <a:off x="701457" y="398695"/>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Concerns About Changing … </a:t>
            </a:r>
            <a:r>
              <a:rPr lang="en-US" sz="2000" i="1" dirty="0">
                <a:solidFill>
                  <a:srgbClr val="572528"/>
                </a:solidFill>
                <a:latin typeface="+mn-lt"/>
              </a:rPr>
              <a:t>(Continued)</a:t>
            </a:r>
            <a:endParaRPr lang="en-US" sz="2000" dirty="0">
              <a:solidFill>
                <a:srgbClr val="572528"/>
              </a:solidFill>
              <a:latin typeface="+mn-lt"/>
            </a:endParaRPr>
          </a:p>
        </p:txBody>
      </p:sp>
    </p:spTree>
    <p:extLst>
      <p:ext uri="{BB962C8B-B14F-4D97-AF65-F5344CB8AC3E}">
        <p14:creationId xmlns:p14="http://schemas.microsoft.com/office/powerpoint/2010/main" val="106550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38619" y="1428320"/>
            <a:ext cx="10985326" cy="2554545"/>
          </a:xfrm>
          <a:prstGeom prst="rect">
            <a:avLst/>
          </a:prstGeom>
          <a:noFill/>
        </p:spPr>
        <p:txBody>
          <a:bodyPr wrap="square" rtlCol="0">
            <a:spAutoFit/>
          </a:bodyPr>
          <a:lstStyle/>
          <a:p>
            <a:pPr algn="just"/>
            <a:r>
              <a:rPr lang="en-US" sz="3200" dirty="0">
                <a:solidFill>
                  <a:srgbClr val="572528"/>
                </a:solidFill>
              </a:rPr>
              <a:t>In recovery, we learn to focus on our similarities, not our differences.  However, new­er members often viewing themselves as “ter­minally unique.”  It is the spiritual principle of unity that guides us as we discuss how to make addicts everywhere feel welcome in Narcotics Anonymous.  </a:t>
            </a:r>
            <a:r>
              <a:rPr lang="en-US" sz="3200" b="1" dirty="0">
                <a:solidFill>
                  <a:srgbClr val="DB212E"/>
                </a:solidFill>
              </a:rPr>
              <a:t>Our common welfare</a:t>
            </a:r>
            <a:r>
              <a:rPr lang="en-US" sz="3200" dirty="0">
                <a:solidFill>
                  <a:srgbClr val="DB212E"/>
                </a:solidFill>
              </a:rPr>
              <a:t> </a:t>
            </a:r>
            <a:r>
              <a:rPr lang="en-US" sz="3200" dirty="0">
                <a:solidFill>
                  <a:srgbClr val="572528"/>
                </a:solidFill>
              </a:rPr>
              <a:t>should come first.</a:t>
            </a:r>
          </a:p>
        </p:txBody>
      </p:sp>
      <p:pic>
        <p:nvPicPr>
          <p:cNvPr id="2" name="Picture 1" descr="A logo of a company&#10;&#10;Description automatically generated">
            <a:extLst>
              <a:ext uri="{FF2B5EF4-FFF2-40B4-BE49-F238E27FC236}">
                <a16:creationId xmlns:a16="http://schemas.microsoft.com/office/drawing/2014/main" id="{E3FFC81E-F469-1CED-245A-22C336BB3A27}"/>
              </a:ext>
            </a:extLst>
          </p:cNvPr>
          <p:cNvPicPr>
            <a:picLocks noChangeAspect="1"/>
          </p:cNvPicPr>
          <p:nvPr/>
        </p:nvPicPr>
        <p:blipFill>
          <a:blip r:embed="rId3"/>
          <a:stretch>
            <a:fillRect/>
          </a:stretch>
        </p:blipFill>
        <p:spPr>
          <a:xfrm>
            <a:off x="250866" y="4292038"/>
            <a:ext cx="2171700" cy="2171700"/>
          </a:xfrm>
          <a:prstGeom prst="rect">
            <a:avLst/>
          </a:prstGeom>
        </p:spPr>
      </p:pic>
    </p:spTree>
    <p:extLst>
      <p:ext uri="{BB962C8B-B14F-4D97-AF65-F5344CB8AC3E}">
        <p14:creationId xmlns:p14="http://schemas.microsoft.com/office/powerpoint/2010/main" val="392657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695D1-A191-8BDA-C544-FF4536FEC56D}"/>
              </a:ext>
            </a:extLst>
          </p:cNvPr>
          <p:cNvSpPr txBox="1"/>
          <p:nvPr/>
        </p:nvSpPr>
        <p:spPr>
          <a:xfrm>
            <a:off x="515401" y="1277595"/>
            <a:ext cx="11060485" cy="2477601"/>
          </a:xfrm>
          <a:prstGeom prst="rect">
            <a:avLst/>
          </a:prstGeom>
          <a:noFill/>
        </p:spPr>
        <p:txBody>
          <a:bodyPr wrap="square">
            <a:spAutoFit/>
          </a:bodyPr>
          <a:lstStyle/>
          <a:p>
            <a:pPr marL="0" marR="0">
              <a:spcAft>
                <a:spcPts val="800"/>
              </a:spcAft>
              <a:buNone/>
            </a:pPr>
            <a:r>
              <a:rPr lang="en-US" sz="3100" kern="100" dirty="0">
                <a:solidFill>
                  <a:srgbClr val="572528"/>
                </a:solidFill>
                <a:effectLst/>
                <a:ea typeface="Aptos" panose="020B0004020202020204" pitchFamily="34" charset="0"/>
                <a:cs typeface="Times New Roman" panose="02020603050405020304" pitchFamily="18" charset="0"/>
              </a:rPr>
              <a:t>Because so many of the discussions we are having this cycle are asking us to consider the experience of those coming into Narcotics Anonymous and trying to decide whether this is home, before we discuss th</a:t>
            </a:r>
            <a:r>
              <a:rPr lang="en-US" sz="3100" kern="100" dirty="0">
                <a:solidFill>
                  <a:srgbClr val="572528"/>
                </a:solidFill>
                <a:ea typeface="Aptos" panose="020B0004020202020204" pitchFamily="34" charset="0"/>
                <a:cs typeface="Times New Roman" panose="02020603050405020304" pitchFamily="18" charset="0"/>
              </a:rPr>
              <a:t>e topic</a:t>
            </a:r>
            <a:r>
              <a:rPr lang="en-US" sz="3100" kern="100" dirty="0">
                <a:solidFill>
                  <a:srgbClr val="572528"/>
                </a:solidFill>
                <a:effectLst/>
                <a:ea typeface="Aptos" panose="020B0004020202020204" pitchFamily="34" charset="0"/>
                <a:cs typeface="Times New Roman" panose="02020603050405020304" pitchFamily="18" charset="0"/>
              </a:rPr>
              <a:t>, we want to take a few minutes to consider some of the ways in which we each may have felt “terminally unique” when we came in.</a:t>
            </a:r>
            <a:endParaRPr lang="en-US" sz="3100" kern="100" dirty="0">
              <a:solidFill>
                <a:srgbClr val="F16737"/>
              </a:solidFill>
              <a:effectLst/>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587B299-3988-4968-06E8-0A9253765E8C}"/>
              </a:ext>
            </a:extLst>
          </p:cNvPr>
          <p:cNvSpPr txBox="1"/>
          <p:nvPr/>
        </p:nvSpPr>
        <p:spPr>
          <a:xfrm>
            <a:off x="550241" y="4045241"/>
            <a:ext cx="8955112" cy="1938992"/>
          </a:xfrm>
          <a:prstGeom prst="rect">
            <a:avLst/>
          </a:prstGeom>
          <a:noFill/>
        </p:spPr>
        <p:txBody>
          <a:bodyPr wrap="square">
            <a:spAutoFit/>
          </a:bodyPr>
          <a:lstStyle/>
          <a:p>
            <a:pPr marL="0" marR="0">
              <a:spcAft>
                <a:spcPts val="800"/>
              </a:spcAft>
              <a:buNone/>
            </a:pPr>
            <a:r>
              <a:rPr lang="en-US" sz="3000" kern="100" dirty="0">
                <a:solidFill>
                  <a:srgbClr val="0000FF"/>
                </a:solidFill>
                <a:effectLst/>
                <a:ea typeface="Aptos" panose="020B0004020202020204" pitchFamily="34" charset="0"/>
                <a:cs typeface="Times New Roman" panose="02020603050405020304" pitchFamily="18" charset="0"/>
              </a:rPr>
              <a:t>Think back to when you were new: </a:t>
            </a:r>
            <a:br>
              <a:rPr lang="en-US" sz="3000" kern="100" dirty="0">
                <a:solidFill>
                  <a:srgbClr val="0000FF"/>
                </a:solidFill>
                <a:effectLst/>
                <a:ea typeface="Aptos" panose="020B0004020202020204" pitchFamily="34" charset="0"/>
                <a:cs typeface="Times New Roman" panose="02020603050405020304" pitchFamily="18" charset="0"/>
              </a:rPr>
            </a:br>
            <a:r>
              <a:rPr lang="en-US" sz="3000" kern="100" dirty="0">
                <a:solidFill>
                  <a:srgbClr val="0000FF"/>
                </a:solidFill>
                <a:effectLst/>
                <a:ea typeface="Aptos" panose="020B0004020202020204" pitchFamily="34" charset="0"/>
                <a:cs typeface="Times New Roman" panose="02020603050405020304" pitchFamily="18" charset="0"/>
              </a:rPr>
              <a:t>What were some of the ways you felt different or unique or like an outsider? What helped you recognize that NA was where you belonged? </a:t>
            </a:r>
          </a:p>
        </p:txBody>
      </p:sp>
      <p:sp>
        <p:nvSpPr>
          <p:cNvPr id="2" name="Shape 74">
            <a:extLst>
              <a:ext uri="{FF2B5EF4-FFF2-40B4-BE49-F238E27FC236}">
                <a16:creationId xmlns:a16="http://schemas.microsoft.com/office/drawing/2014/main" id="{29E76E9A-C0D0-859A-47CD-A5B7DA8E38EB}"/>
              </a:ext>
            </a:extLst>
          </p:cNvPr>
          <p:cNvSpPr/>
          <p:nvPr/>
        </p:nvSpPr>
        <p:spPr>
          <a:xfrm>
            <a:off x="588440" y="270794"/>
            <a:ext cx="1089388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3600" b="1" u="none" strike="noStrike" kern="1200" cap="none" spc="0" normalizeH="0" baseline="0" noProof="0" dirty="0">
                <a:ln>
                  <a:noFill/>
                </a:ln>
                <a:solidFill>
                  <a:srgbClr val="572528"/>
                </a:solidFill>
                <a:effectLst/>
                <a:uLnTx/>
                <a:uFillTx/>
                <a:ea typeface="Cambria" charset="0"/>
                <a:cs typeface="Cambria" charset="0"/>
                <a:sym typeface="BotonBQ-Bold"/>
              </a:rPr>
              <a:t>Discussion Icebreaker …</a:t>
            </a:r>
            <a:endParaRPr lang="en-US" sz="3600" b="1" dirty="0">
              <a:solidFill>
                <a:srgbClr val="572528"/>
              </a:solidFill>
            </a:endParaRPr>
          </a:p>
        </p:txBody>
      </p:sp>
      <p:cxnSp>
        <p:nvCxnSpPr>
          <p:cNvPr id="3" name="Straight Connector 2">
            <a:extLst>
              <a:ext uri="{FF2B5EF4-FFF2-40B4-BE49-F238E27FC236}">
                <a16:creationId xmlns:a16="http://schemas.microsoft.com/office/drawing/2014/main" id="{064B48A8-66CF-5901-4F6C-28B441C13E1B}"/>
              </a:ext>
            </a:extLst>
          </p:cNvPr>
          <p:cNvCxnSpPr>
            <a:cxnSpLocks/>
          </p:cNvCxnSpPr>
          <p:nvPr/>
        </p:nvCxnSpPr>
        <p:spPr>
          <a:xfrm>
            <a:off x="601247" y="1206743"/>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8" name="Rounded Rectangle 1">
            <a:extLst>
              <a:ext uri="{FF2B5EF4-FFF2-40B4-BE49-F238E27FC236}">
                <a16:creationId xmlns:a16="http://schemas.microsoft.com/office/drawing/2014/main" id="{A05571C9-518D-3F25-C138-0318152BF2BF}"/>
              </a:ext>
            </a:extLst>
          </p:cNvPr>
          <p:cNvSpPr/>
          <p:nvPr/>
        </p:nvSpPr>
        <p:spPr>
          <a:xfrm>
            <a:off x="9645042" y="4957024"/>
            <a:ext cx="1884770"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9" name="TextBox 8">
            <a:extLst>
              <a:ext uri="{FF2B5EF4-FFF2-40B4-BE49-F238E27FC236}">
                <a16:creationId xmlns:a16="http://schemas.microsoft.com/office/drawing/2014/main" id="{BBE3D1A8-D69F-0BB1-6E07-4C692A19ABD8}"/>
              </a:ext>
            </a:extLst>
          </p:cNvPr>
          <p:cNvSpPr txBox="1"/>
          <p:nvPr/>
        </p:nvSpPr>
        <p:spPr>
          <a:xfrm>
            <a:off x="9566871" y="5220419"/>
            <a:ext cx="2025571" cy="954107"/>
          </a:xfrm>
          <a:prstGeom prst="rect">
            <a:avLst/>
          </a:prstGeom>
          <a:noFill/>
        </p:spPr>
        <p:txBody>
          <a:bodyPr wrap="square" rtlCol="0">
            <a:spAutoFit/>
          </a:bodyPr>
          <a:lstStyle/>
          <a:p>
            <a:pPr algn="ctr"/>
            <a:r>
              <a:rPr lang="en-US" sz="2800" dirty="0">
                <a:solidFill>
                  <a:schemeClr val="accent2">
                    <a:lumMod val="75000"/>
                  </a:schemeClr>
                </a:solidFill>
              </a:rPr>
              <a:t>Pause for discussion</a:t>
            </a:r>
          </a:p>
        </p:txBody>
      </p:sp>
    </p:spTree>
    <p:extLst>
      <p:ext uri="{BB962C8B-B14F-4D97-AF65-F5344CB8AC3E}">
        <p14:creationId xmlns:p14="http://schemas.microsoft.com/office/powerpoint/2010/main" val="313723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00233" y="3397662"/>
            <a:ext cx="11060485" cy="2631490"/>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pPr>
            <a:r>
              <a:rPr lang="en-US" sz="3100" dirty="0">
                <a:solidFill>
                  <a:srgbClr val="0000FF"/>
                </a:solidFill>
              </a:rPr>
              <a:t>Given that we all want to provide a safe, welcoming inclusive Fellowship where every­one can recover </a:t>
            </a:r>
            <a:r>
              <a:rPr lang="en-US" sz="3100" i="1" dirty="0">
                <a:solidFill>
                  <a:srgbClr val="0000FF"/>
                </a:solidFill>
              </a:rPr>
              <a:t>(regardless of …)</a:t>
            </a:r>
            <a:r>
              <a:rPr lang="en-US" sz="3100" dirty="0">
                <a:solidFill>
                  <a:srgbClr val="0000FF"/>
                </a:solidFill>
              </a:rPr>
              <a:t>, are we willing to explore these types of changes in our literature in order to carry the message more effectively? </a:t>
            </a:r>
          </a:p>
          <a:p>
            <a:pPr marL="457200" indent="-457200">
              <a:spcAft>
                <a:spcPts val="1200"/>
              </a:spcAft>
              <a:buFont typeface="Wingdings" panose="05000000000000000000" pitchFamily="2" charset="2"/>
              <a:buChar char="Ø"/>
            </a:pPr>
            <a:r>
              <a:rPr lang="en-US" sz="3100" dirty="0">
                <a:solidFill>
                  <a:srgbClr val="0000FF"/>
                </a:solidFill>
              </a:rPr>
              <a:t>If not, why not?</a:t>
            </a:r>
          </a:p>
        </p:txBody>
      </p:sp>
      <p:sp>
        <p:nvSpPr>
          <p:cNvPr id="2" name="Rounded Rectangle 1">
            <a:extLst>
              <a:ext uri="{FF2B5EF4-FFF2-40B4-BE49-F238E27FC236}">
                <a16:creationId xmlns:a16="http://schemas.microsoft.com/office/drawing/2014/main" id="{41298DBF-5578-1C2D-A57A-88E6868D7F18}"/>
              </a:ext>
            </a:extLst>
          </p:cNvPr>
          <p:cNvSpPr/>
          <p:nvPr/>
        </p:nvSpPr>
        <p:spPr>
          <a:xfrm>
            <a:off x="9704034" y="5030764"/>
            <a:ext cx="1884770"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8E7EAA41-9DF7-BD61-D673-08A17D105567}"/>
              </a:ext>
            </a:extLst>
          </p:cNvPr>
          <p:cNvSpPr txBox="1"/>
          <p:nvPr/>
        </p:nvSpPr>
        <p:spPr>
          <a:xfrm>
            <a:off x="9625863" y="5294159"/>
            <a:ext cx="2025571" cy="954107"/>
          </a:xfrm>
          <a:prstGeom prst="rect">
            <a:avLst/>
          </a:prstGeom>
          <a:noFill/>
        </p:spPr>
        <p:txBody>
          <a:bodyPr wrap="square" rtlCol="0">
            <a:spAutoFit/>
          </a:bodyPr>
          <a:lstStyle/>
          <a:p>
            <a:pPr algn="ctr"/>
            <a:r>
              <a:rPr lang="en-US" sz="2800" dirty="0">
                <a:solidFill>
                  <a:schemeClr val="accent2">
                    <a:lumMod val="75000"/>
                  </a:schemeClr>
                </a:solidFill>
              </a:rPr>
              <a:t>Pause for discussion</a:t>
            </a:r>
          </a:p>
        </p:txBody>
      </p:sp>
      <p:sp>
        <p:nvSpPr>
          <p:cNvPr id="6" name="TextBox 5">
            <a:extLst>
              <a:ext uri="{FF2B5EF4-FFF2-40B4-BE49-F238E27FC236}">
                <a16:creationId xmlns:a16="http://schemas.microsoft.com/office/drawing/2014/main" id="{71B865E1-685F-2663-8F18-FD9C54423E45}"/>
              </a:ext>
            </a:extLst>
          </p:cNvPr>
          <p:cNvSpPr txBox="1"/>
          <p:nvPr/>
        </p:nvSpPr>
        <p:spPr>
          <a:xfrm>
            <a:off x="1435389" y="6118145"/>
            <a:ext cx="8109443" cy="400110"/>
          </a:xfrm>
          <a:prstGeom prst="rect">
            <a:avLst/>
          </a:prstGeom>
          <a:noFill/>
        </p:spPr>
        <p:txBody>
          <a:bodyPr wrap="square" rtlCol="0">
            <a:spAutoFit/>
          </a:bodyPr>
          <a:lstStyle/>
          <a:p>
            <a:pPr algn="r"/>
            <a:r>
              <a:rPr lang="en-US" sz="2000" dirty="0">
                <a:solidFill>
                  <a:srgbClr val="0000FF"/>
                </a:solidFill>
              </a:rPr>
              <a:t>Share your feedback by April 1</a:t>
            </a:r>
            <a:r>
              <a:rPr lang="en-US" sz="2000" baseline="30000" dirty="0">
                <a:solidFill>
                  <a:srgbClr val="0000FF"/>
                </a:solidFill>
              </a:rPr>
              <a:t>st</a:t>
            </a:r>
            <a:r>
              <a:rPr lang="en-US" sz="2000" dirty="0">
                <a:solidFill>
                  <a:srgbClr val="0000FF"/>
                </a:solidFill>
              </a:rPr>
              <a:t> at </a:t>
            </a:r>
            <a:r>
              <a:rPr lang="en-US" sz="2000" u="sng" dirty="0">
                <a:solidFill>
                  <a:srgbClr val="0000FF"/>
                </a:solidFill>
              </a:rPr>
              <a:t>www.na.org/surveys</a:t>
            </a:r>
            <a:r>
              <a:rPr lang="en-US" sz="2000" dirty="0">
                <a:solidFill>
                  <a:srgbClr val="0000FF"/>
                </a:solidFill>
              </a:rPr>
              <a:t>!</a:t>
            </a:r>
          </a:p>
        </p:txBody>
      </p:sp>
      <p:sp>
        <p:nvSpPr>
          <p:cNvPr id="8" name="TextBox 7">
            <a:extLst>
              <a:ext uri="{FF2B5EF4-FFF2-40B4-BE49-F238E27FC236}">
                <a16:creationId xmlns:a16="http://schemas.microsoft.com/office/drawing/2014/main" id="{02B29AC4-4696-2807-5D12-AC1F31CDF2A5}"/>
              </a:ext>
            </a:extLst>
          </p:cNvPr>
          <p:cNvSpPr txBox="1"/>
          <p:nvPr/>
        </p:nvSpPr>
        <p:spPr>
          <a:xfrm>
            <a:off x="588440" y="1371324"/>
            <a:ext cx="11060485" cy="1836400"/>
          </a:xfrm>
          <a:prstGeom prst="rect">
            <a:avLst/>
          </a:prstGeom>
          <a:noFill/>
        </p:spPr>
        <p:txBody>
          <a:bodyPr wrap="square" rtlCol="0">
            <a:spAutoFit/>
          </a:bodyPr>
          <a:lstStyle/>
          <a:p>
            <a:pPr algn="just">
              <a:lnSpc>
                <a:spcPts val="3420"/>
              </a:lnSpc>
            </a:pPr>
            <a:r>
              <a:rPr lang="en-US" sz="3100" dirty="0">
                <a:solidFill>
                  <a:srgbClr val="572528"/>
                </a:solidFill>
              </a:rPr>
              <a:t>Again, for the purposes of these questions, our focus is on language that describes </a:t>
            </a:r>
            <a:r>
              <a:rPr lang="en-US" sz="3100" b="1" dirty="0">
                <a:solidFill>
                  <a:srgbClr val="0000FF"/>
                </a:solidFill>
                <a:highlight>
                  <a:srgbClr val="FFFF00"/>
                </a:highlight>
              </a:rPr>
              <a:t>members</a:t>
            </a:r>
            <a:r>
              <a:rPr lang="en-US" sz="3100" dirty="0">
                <a:solidFill>
                  <a:srgbClr val="572528"/>
                </a:solidFill>
              </a:rPr>
              <a:t> and </a:t>
            </a:r>
            <a:r>
              <a:rPr lang="en-US" sz="3100" b="1" dirty="0">
                <a:solidFill>
                  <a:srgbClr val="0000FF"/>
                </a:solidFill>
                <a:highlight>
                  <a:srgbClr val="FFFF00"/>
                </a:highlight>
              </a:rPr>
              <a:t>potential members</a:t>
            </a:r>
            <a:r>
              <a:rPr lang="en-US" sz="3100" dirty="0">
                <a:solidFill>
                  <a:srgbClr val="572528"/>
                </a:solidFill>
              </a:rPr>
              <a:t> </a:t>
            </a:r>
            <a:r>
              <a:rPr lang="en-US" sz="3100" i="1" dirty="0">
                <a:solidFill>
                  <a:srgbClr val="572528"/>
                </a:solidFill>
              </a:rPr>
              <a:t>(</a:t>
            </a:r>
            <a:r>
              <a:rPr lang="en-US" sz="3100" b="1" i="1" dirty="0">
                <a:solidFill>
                  <a:srgbClr val="0000FF"/>
                </a:solidFill>
              </a:rPr>
              <a:t>people</a:t>
            </a:r>
            <a:r>
              <a:rPr lang="en-US" sz="3100" i="1" dirty="0">
                <a:solidFill>
                  <a:srgbClr val="572528"/>
                </a:solidFill>
              </a:rPr>
              <a:t>)</a:t>
            </a:r>
            <a:r>
              <a:rPr lang="en-US" sz="3100" dirty="0">
                <a:solidFill>
                  <a:srgbClr val="572528"/>
                </a:solidFill>
              </a:rPr>
              <a:t> only.  Changes in wording like - from “men and women” to “people,” for instance - don’t change the meaning of the message in our literature.</a:t>
            </a:r>
          </a:p>
        </p:txBody>
      </p:sp>
      <p:sp>
        <p:nvSpPr>
          <p:cNvPr id="9" name="Shape 74">
            <a:extLst>
              <a:ext uri="{FF2B5EF4-FFF2-40B4-BE49-F238E27FC236}">
                <a16:creationId xmlns:a16="http://schemas.microsoft.com/office/drawing/2014/main" id="{9795485C-2237-AA2A-BE9E-B2C3D6A4ED7C}"/>
              </a:ext>
            </a:extLst>
          </p:cNvPr>
          <p:cNvSpPr/>
          <p:nvPr/>
        </p:nvSpPr>
        <p:spPr>
          <a:xfrm>
            <a:off x="588440" y="183112"/>
            <a:ext cx="1089388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3600" b="1" u="none" strike="noStrike" kern="1200" cap="none" spc="0" normalizeH="0" baseline="0" noProof="0" dirty="0">
                <a:ln>
                  <a:noFill/>
                </a:ln>
                <a:solidFill>
                  <a:srgbClr val="572528"/>
                </a:solidFill>
                <a:effectLst/>
                <a:uLnTx/>
                <a:uFillTx/>
                <a:ea typeface="Cambria" charset="0"/>
                <a:cs typeface="Cambria" charset="0"/>
                <a:sym typeface="BotonBQ-Bold"/>
              </a:rPr>
              <a:t>Discussion Questions …</a:t>
            </a:r>
            <a:endParaRPr lang="en-US" sz="3600" b="1" dirty="0">
              <a:solidFill>
                <a:srgbClr val="572528"/>
              </a:solidFill>
            </a:endParaRPr>
          </a:p>
        </p:txBody>
      </p:sp>
      <p:cxnSp>
        <p:nvCxnSpPr>
          <p:cNvPr id="10" name="Straight Connector 9">
            <a:extLst>
              <a:ext uri="{FF2B5EF4-FFF2-40B4-BE49-F238E27FC236}">
                <a16:creationId xmlns:a16="http://schemas.microsoft.com/office/drawing/2014/main" id="{3BF2F159-1DE4-4BE3-7108-81DAD65A9986}"/>
              </a:ext>
            </a:extLst>
          </p:cNvPr>
          <p:cNvCxnSpPr>
            <a:cxnSpLocks/>
          </p:cNvCxnSpPr>
          <p:nvPr/>
        </p:nvCxnSpPr>
        <p:spPr>
          <a:xfrm>
            <a:off x="613773" y="1119061"/>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6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602619" y="739036"/>
            <a:ext cx="7176043" cy="2432790"/>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781503" y="1145233"/>
            <a:ext cx="6884425" cy="1523494"/>
          </a:xfrm>
          <a:prstGeom prst="rect">
            <a:avLst/>
          </a:prstGeom>
        </p:spPr>
        <p:txBody>
          <a:bodyPr wrap="square">
            <a:spAutoFit/>
          </a:bodyPr>
          <a:lstStyle/>
          <a:p>
            <a:pPr marL="457200" lvl="0" indent="-457200" defTabSz="457200">
              <a:buClrTx/>
              <a:buSzPct val="75000"/>
              <a:buFont typeface="Wingdings" panose="05000000000000000000" pitchFamily="2" charset="2"/>
              <a:buChar char="v"/>
              <a:defRPr sz="1800"/>
            </a:pPr>
            <a:r>
              <a:rPr lang="en-US" sz="3100" b="1" kern="1200" dirty="0">
                <a:solidFill>
                  <a:srgbClr val="572528"/>
                </a:solidFill>
                <a:ea typeface="Cambria" charset="0"/>
                <a:cs typeface="Cambria" charset="0"/>
                <a:sym typeface="PopplLaudatio-Regular"/>
              </a:rPr>
              <a:t>Five other </a:t>
            </a:r>
            <a:r>
              <a:rPr lang="en-US" sz="3100" b="1" dirty="0">
                <a:solidFill>
                  <a:srgbClr val="572528"/>
                </a:solidFill>
                <a:ea typeface="Cambria" charset="0"/>
                <a:cs typeface="Cambria" charset="0"/>
                <a:sym typeface="PopplLaudatio-Regular"/>
              </a:rPr>
              <a:t>PowerPoint</a:t>
            </a:r>
            <a:r>
              <a:rPr lang="en-US" sz="3100" b="1" kern="1200" dirty="0">
                <a:solidFill>
                  <a:srgbClr val="572528"/>
                </a:solidFill>
                <a:ea typeface="Cambria" charset="0"/>
                <a:cs typeface="Cambria" charset="0"/>
                <a:sym typeface="PopplLaudatio-Regular"/>
              </a:rPr>
              <a:t>s available online</a:t>
            </a:r>
          </a:p>
          <a:p>
            <a:pPr marL="457200" lvl="0" indent="-457200" defTabSz="457200">
              <a:buClrTx/>
              <a:buSzPct val="75000"/>
              <a:buFont typeface="Wingdings" panose="05000000000000000000" pitchFamily="2" charset="2"/>
              <a:buChar char="v"/>
              <a:defRPr sz="1800"/>
            </a:pPr>
            <a:r>
              <a:rPr lang="en-US" sz="3100" b="1" dirty="0">
                <a:solidFill>
                  <a:srgbClr val="572528"/>
                </a:solidFill>
                <a:ea typeface="Cambria" charset="0"/>
                <a:cs typeface="Cambria" charset="0"/>
                <a:sym typeface="PopplLaudatio-Regular"/>
              </a:rPr>
              <a:t>CAR survey available online</a:t>
            </a:r>
          </a:p>
          <a:p>
            <a:pPr marL="457200" lvl="0" indent="-457200" defTabSz="457200">
              <a:buClrTx/>
              <a:buSzPct val="75000"/>
              <a:buFont typeface="Wingdings" panose="05000000000000000000" pitchFamily="2" charset="2"/>
              <a:buChar char="v"/>
              <a:defRPr sz="1800"/>
            </a:pPr>
            <a:r>
              <a:rPr lang="en-US" sz="3100" b="1" kern="1200" dirty="0">
                <a:solidFill>
                  <a:srgbClr val="572528"/>
                </a:solidFill>
                <a:ea typeface="Cambria" charset="0"/>
                <a:cs typeface="Cambria" charset="0"/>
                <a:sym typeface="PopplLaudatio-Regular"/>
              </a:rPr>
              <a:t>2026 CAR available for download</a:t>
            </a:r>
          </a:p>
        </p:txBody>
      </p:sp>
      <p:sp>
        <p:nvSpPr>
          <p:cNvPr id="5" name="Rounded Rectangle 4">
            <a:extLst>
              <a:ext uri="{FF2B5EF4-FFF2-40B4-BE49-F238E27FC236}">
                <a16:creationId xmlns:a16="http://schemas.microsoft.com/office/drawing/2014/main" id="{DA71C802-07F1-2CE1-B3D4-BEAC3A8CBBBD}"/>
              </a:ext>
            </a:extLst>
          </p:cNvPr>
          <p:cNvSpPr/>
          <p:nvPr/>
        </p:nvSpPr>
        <p:spPr>
          <a:xfrm>
            <a:off x="2309033" y="3721949"/>
            <a:ext cx="7320609" cy="1175727"/>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487202" y="3976501"/>
            <a:ext cx="6982475" cy="630942"/>
          </a:xfrm>
          <a:prstGeom prst="rect">
            <a:avLst/>
          </a:prstGeom>
        </p:spPr>
        <p:txBody>
          <a:bodyPr wrap="square">
            <a:spAutoFit/>
          </a:bodyPr>
          <a:lstStyle/>
          <a:p>
            <a:pPr marL="0" lvl="3" defTabSz="457200">
              <a:buSzPct val="75000"/>
              <a:defRPr sz="1800"/>
            </a:pPr>
            <a:r>
              <a:rPr lang="en-US" sz="3500" b="1" kern="1200" dirty="0">
                <a:solidFill>
                  <a:srgbClr val="572528"/>
                </a:solidFill>
                <a:uFill>
                  <a:solidFill>
                    <a:srgbClr val="00B0F0"/>
                  </a:solidFill>
                </a:uFill>
                <a:ea typeface="Cambria" charset="0"/>
                <a:cs typeface="Cambria" charset="0"/>
                <a:sym typeface="PopplLaudatio-Regular"/>
              </a:rPr>
              <a:t>worldboard@na.org   | na.org/conference</a:t>
            </a:r>
            <a:r>
              <a:rPr lang="en-US" sz="35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9903734" y="4061559"/>
            <a:ext cx="1674492" cy="2170141"/>
          </a:xfrm>
          <a:prstGeom prst="rect">
            <a:avLst/>
          </a:prstGeom>
        </p:spPr>
      </p:pic>
      <p:sp>
        <p:nvSpPr>
          <p:cNvPr id="7" name="TextBox 6">
            <a:extLst>
              <a:ext uri="{FF2B5EF4-FFF2-40B4-BE49-F238E27FC236}">
                <a16:creationId xmlns:a16="http://schemas.microsoft.com/office/drawing/2014/main" id="{D77723D4-B80E-E44D-D1AC-E6A26AFA147B}"/>
              </a:ext>
            </a:extLst>
          </p:cNvPr>
          <p:cNvSpPr txBox="1"/>
          <p:nvPr/>
        </p:nvSpPr>
        <p:spPr>
          <a:xfrm>
            <a:off x="1623279" y="5830047"/>
            <a:ext cx="8109443" cy="400110"/>
          </a:xfrm>
          <a:prstGeom prst="rect">
            <a:avLst/>
          </a:prstGeom>
          <a:noFill/>
        </p:spPr>
        <p:txBody>
          <a:bodyPr wrap="square" rtlCol="0">
            <a:spAutoFit/>
          </a:bodyPr>
          <a:lstStyle/>
          <a:p>
            <a:pPr algn="r"/>
            <a:r>
              <a:rPr lang="en-US" sz="2000" dirty="0">
                <a:solidFill>
                  <a:srgbClr val="0000FF"/>
                </a:solidFill>
              </a:rPr>
              <a:t>S</a:t>
            </a:r>
            <a:r>
              <a:rPr lang="en-US" sz="2000" u="sng" dirty="0">
                <a:solidFill>
                  <a:srgbClr val="0000FF"/>
                </a:solidFill>
              </a:rPr>
              <a:t>can the QR Code and give your feedback by April 1, 2026</a:t>
            </a:r>
            <a:r>
              <a:rPr lang="en-US" sz="2000" dirty="0">
                <a:solidFill>
                  <a:srgbClr val="0000FF"/>
                </a:solidFill>
              </a:rPr>
              <a:t>!</a:t>
            </a:r>
          </a:p>
        </p:txBody>
      </p:sp>
    </p:spTree>
    <p:extLst>
      <p:ext uri="{BB962C8B-B14F-4D97-AF65-F5344CB8AC3E}">
        <p14:creationId xmlns:p14="http://schemas.microsoft.com/office/powerpoint/2010/main" val="408658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E9036-BEB4-01B4-3EF7-4EF9F8E34568}"/>
              </a:ext>
            </a:extLst>
          </p:cNvPr>
          <p:cNvSpPr>
            <a:spLocks noGrp="1"/>
          </p:cNvSpPr>
          <p:nvPr>
            <p:ph type="body" idx="4294967295"/>
          </p:nvPr>
        </p:nvSpPr>
        <p:spPr>
          <a:xfrm>
            <a:off x="503554" y="2692507"/>
            <a:ext cx="9792842" cy="2631056"/>
          </a:xfrm>
        </p:spPr>
        <p:txBody>
          <a:bodyPr>
            <a:noAutofit/>
          </a:bodyPr>
          <a:lstStyle/>
          <a:p>
            <a:pPr marL="463550" indent="-463550">
              <a:lnSpc>
                <a:spcPct val="100000"/>
              </a:lnSpc>
              <a:spcBef>
                <a:spcPts val="0"/>
              </a:spcBef>
              <a:spcAft>
                <a:spcPts val="1200"/>
              </a:spcAft>
              <a:buFont typeface="Wingdings" panose="05000000000000000000" pitchFamily="2" charset="2"/>
              <a:buChar char="v"/>
            </a:pPr>
            <a:r>
              <a:rPr lang="en-US" sz="3100" dirty="0">
                <a:solidFill>
                  <a:srgbClr val="572528"/>
                </a:solidFill>
                <a:latin typeface="+mn-lt"/>
              </a:rPr>
              <a:t>These topics are for </a:t>
            </a:r>
            <a:r>
              <a:rPr lang="en-US" sz="3100" dirty="0">
                <a:solidFill>
                  <a:srgbClr val="DB212E"/>
                </a:solidFill>
                <a:latin typeface="+mn-lt"/>
              </a:rPr>
              <a:t>discussion only</a:t>
            </a:r>
            <a:r>
              <a:rPr lang="en-US" sz="3100" dirty="0">
                <a:solidFill>
                  <a:srgbClr val="572528"/>
                </a:solidFill>
                <a:latin typeface="+mn-lt"/>
              </a:rPr>
              <a:t> – no decisions are being made; and</a:t>
            </a:r>
          </a:p>
          <a:p>
            <a:pPr marL="463550" indent="-463550">
              <a:lnSpc>
                <a:spcPct val="100000"/>
              </a:lnSpc>
              <a:spcBef>
                <a:spcPts val="0"/>
              </a:spcBef>
              <a:spcAft>
                <a:spcPts val="1200"/>
              </a:spcAft>
              <a:buFont typeface="Wingdings" panose="05000000000000000000" pitchFamily="2" charset="2"/>
              <a:buChar char="v"/>
            </a:pPr>
            <a:r>
              <a:rPr lang="en-US" sz="3100" dirty="0">
                <a:solidFill>
                  <a:srgbClr val="572528"/>
                </a:solidFill>
                <a:latin typeface="+mn-lt"/>
              </a:rPr>
              <a:t>The discussions are an opportunity to hear each other and gather and submit our thoughts on the topics.</a:t>
            </a:r>
          </a:p>
          <a:p>
            <a:pPr marL="0" indent="0">
              <a:lnSpc>
                <a:spcPct val="100000"/>
              </a:lnSpc>
              <a:spcBef>
                <a:spcPts val="0"/>
              </a:spcBef>
              <a:spcAft>
                <a:spcPts val="1200"/>
              </a:spcAft>
              <a:buNone/>
            </a:pPr>
            <a:endParaRPr lang="en-US" sz="3100" dirty="0">
              <a:solidFill>
                <a:srgbClr val="572528"/>
              </a:solidFill>
              <a:latin typeface="+mn-lt"/>
            </a:endParaRPr>
          </a:p>
        </p:txBody>
      </p:sp>
      <p:pic>
        <p:nvPicPr>
          <p:cNvPr id="3" name="Picture 2" descr="A logo with white text&#10;&#10;Description automatically generated with medium confidence">
            <a:extLst>
              <a:ext uri="{FF2B5EF4-FFF2-40B4-BE49-F238E27FC236}">
                <a16:creationId xmlns:a16="http://schemas.microsoft.com/office/drawing/2014/main" id="{0E6359FA-6A25-3C7F-A8D3-C9CA4FCC0CEB}"/>
              </a:ext>
            </a:extLst>
          </p:cNvPr>
          <p:cNvPicPr>
            <a:picLocks noChangeAspect="1"/>
          </p:cNvPicPr>
          <p:nvPr/>
        </p:nvPicPr>
        <p:blipFill>
          <a:blip r:embed="rId3"/>
          <a:stretch>
            <a:fillRect/>
          </a:stretch>
        </p:blipFill>
        <p:spPr>
          <a:xfrm>
            <a:off x="8617105" y="96252"/>
            <a:ext cx="3478641" cy="2104724"/>
          </a:xfrm>
          <a:prstGeom prst="rect">
            <a:avLst/>
          </a:prstGeom>
        </p:spPr>
      </p:pic>
      <p:sp>
        <p:nvSpPr>
          <p:cNvPr id="4" name="TextBox 3">
            <a:extLst>
              <a:ext uri="{FF2B5EF4-FFF2-40B4-BE49-F238E27FC236}">
                <a16:creationId xmlns:a16="http://schemas.microsoft.com/office/drawing/2014/main" id="{71F6A216-6C32-3448-AF0A-000CD0B34304}"/>
              </a:ext>
            </a:extLst>
          </p:cNvPr>
          <p:cNvSpPr txBox="1"/>
          <p:nvPr/>
        </p:nvSpPr>
        <p:spPr>
          <a:xfrm>
            <a:off x="489483" y="1369962"/>
            <a:ext cx="8466627" cy="1077218"/>
          </a:xfrm>
          <a:prstGeom prst="rect">
            <a:avLst/>
          </a:prstGeom>
          <a:noFill/>
        </p:spPr>
        <p:txBody>
          <a:bodyPr wrap="square" rtlCol="0">
            <a:spAutoFit/>
          </a:bodyPr>
          <a:lstStyle/>
          <a:p>
            <a:r>
              <a:rPr lang="en-US" sz="3200" b="1" dirty="0">
                <a:solidFill>
                  <a:srgbClr val="572528"/>
                </a:solidFill>
              </a:rPr>
              <a:t>Gender-Neutral Language in NA Literature is one of two topics with discussion questions ...</a:t>
            </a:r>
          </a:p>
        </p:txBody>
      </p:sp>
      <p:pic>
        <p:nvPicPr>
          <p:cNvPr id="5" name="Picture 4">
            <a:extLst>
              <a:ext uri="{FF2B5EF4-FFF2-40B4-BE49-F238E27FC236}">
                <a16:creationId xmlns:a16="http://schemas.microsoft.com/office/drawing/2014/main" id="{727AA012-5995-8125-3D05-15ED428468E1}"/>
              </a:ext>
            </a:extLst>
          </p:cNvPr>
          <p:cNvPicPr>
            <a:picLocks noChangeAspect="1"/>
          </p:cNvPicPr>
          <p:nvPr/>
        </p:nvPicPr>
        <p:blipFill>
          <a:blip r:embed="rId4"/>
          <a:stretch>
            <a:fillRect/>
          </a:stretch>
        </p:blipFill>
        <p:spPr>
          <a:xfrm>
            <a:off x="9615636" y="3986403"/>
            <a:ext cx="1674492" cy="2170141"/>
          </a:xfrm>
          <a:prstGeom prst="rect">
            <a:avLst/>
          </a:prstGeom>
        </p:spPr>
      </p:pic>
      <p:sp>
        <p:nvSpPr>
          <p:cNvPr id="6" name="TextBox 5">
            <a:extLst>
              <a:ext uri="{FF2B5EF4-FFF2-40B4-BE49-F238E27FC236}">
                <a16:creationId xmlns:a16="http://schemas.microsoft.com/office/drawing/2014/main" id="{DE61DD50-F9AC-7994-8BBF-A0CA157F9659}"/>
              </a:ext>
            </a:extLst>
          </p:cNvPr>
          <p:cNvSpPr txBox="1"/>
          <p:nvPr/>
        </p:nvSpPr>
        <p:spPr>
          <a:xfrm>
            <a:off x="1435389" y="5754891"/>
            <a:ext cx="8109443" cy="400110"/>
          </a:xfrm>
          <a:prstGeom prst="rect">
            <a:avLst/>
          </a:prstGeom>
          <a:noFill/>
        </p:spPr>
        <p:txBody>
          <a:bodyPr wrap="square" rtlCol="0">
            <a:spAutoFit/>
          </a:bodyPr>
          <a:lstStyle/>
          <a:p>
            <a:pPr algn="r"/>
            <a:r>
              <a:rPr lang="en-US" sz="2000" dirty="0">
                <a:solidFill>
                  <a:srgbClr val="0000FF"/>
                </a:solidFill>
              </a:rPr>
              <a:t>Share your feedback by April 1</a:t>
            </a:r>
            <a:r>
              <a:rPr lang="en-US" sz="2000" baseline="30000" dirty="0">
                <a:solidFill>
                  <a:srgbClr val="0000FF"/>
                </a:solidFill>
              </a:rPr>
              <a:t>st</a:t>
            </a:r>
            <a:r>
              <a:rPr lang="en-US" sz="2000" dirty="0">
                <a:solidFill>
                  <a:srgbClr val="0000FF"/>
                </a:solidFill>
              </a:rPr>
              <a:t> at </a:t>
            </a:r>
            <a:r>
              <a:rPr lang="en-US" sz="2000" u="sng" dirty="0">
                <a:solidFill>
                  <a:srgbClr val="0000FF"/>
                </a:solidFill>
                <a:hlinkClick r:id="rId5">
                  <a:extLst>
                    <a:ext uri="{A12FA001-AC4F-418D-AE19-62706E023703}">
                      <ahyp:hlinkClr xmlns:ahyp="http://schemas.microsoft.com/office/drawing/2018/hyperlinkcolor" val="tx"/>
                    </a:ext>
                  </a:extLst>
                </a:hlinkClick>
              </a:rPr>
              <a:t>www.na.org/surveys</a:t>
            </a:r>
            <a:r>
              <a:rPr lang="en-US" sz="2000" dirty="0">
                <a:solidFill>
                  <a:srgbClr val="0000FF"/>
                </a:solidFill>
              </a:rPr>
              <a:t> or scan the QR Code!</a:t>
            </a:r>
          </a:p>
        </p:txBody>
      </p:sp>
    </p:spTree>
    <p:extLst>
      <p:ext uri="{BB962C8B-B14F-4D97-AF65-F5344CB8AC3E}">
        <p14:creationId xmlns:p14="http://schemas.microsoft.com/office/powerpoint/2010/main" val="278026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488705" y="407947"/>
            <a:ext cx="11027463" cy="634702"/>
          </a:xfrm>
        </p:spPr>
        <p:txBody>
          <a:bodyPr/>
          <a:lstStyle/>
          <a:p>
            <a:r>
              <a:rPr lang="en-US" sz="3600" dirty="0">
                <a:latin typeface="+mn-lt"/>
              </a:rPr>
              <a:t>The Term: “Gender-Neutral Language”</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526091" y="1520910"/>
            <a:ext cx="10965093" cy="634701"/>
          </a:xfrm>
        </p:spPr>
        <p:txBody>
          <a:bodyPr/>
          <a:lstStyle/>
          <a:p>
            <a:r>
              <a:rPr lang="en-US" sz="3200" b="0" dirty="0">
                <a:latin typeface="+mn-lt"/>
              </a:rPr>
              <a:t>Gender-neutral language can include three separate things:</a:t>
            </a:r>
          </a:p>
        </p:txBody>
      </p:sp>
      <p:cxnSp>
        <p:nvCxnSpPr>
          <p:cNvPr id="5" name="Straight Connector 4">
            <a:extLst>
              <a:ext uri="{FF2B5EF4-FFF2-40B4-BE49-F238E27FC236}">
                <a16:creationId xmlns:a16="http://schemas.microsoft.com/office/drawing/2014/main" id="{2193AD39-ECFB-A973-189F-CC80258ED65B}"/>
              </a:ext>
            </a:extLst>
          </p:cNvPr>
          <p:cNvCxnSpPr>
            <a:cxnSpLocks/>
          </p:cNvCxnSpPr>
          <p:nvPr/>
        </p:nvCxnSpPr>
        <p:spPr>
          <a:xfrm>
            <a:off x="613773" y="1103837"/>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7793E5-A7C5-FC51-3FE4-D4744E04EEB9}"/>
              </a:ext>
            </a:extLst>
          </p:cNvPr>
          <p:cNvSpPr txBox="1"/>
          <p:nvPr/>
        </p:nvSpPr>
        <p:spPr>
          <a:xfrm>
            <a:off x="501039" y="2127110"/>
            <a:ext cx="10900149" cy="2523768"/>
          </a:xfrm>
          <a:prstGeom prst="rect">
            <a:avLst/>
          </a:prstGeom>
          <a:noFill/>
        </p:spPr>
        <p:txBody>
          <a:bodyPr wrap="square" rtlCol="0">
            <a:spAutoFit/>
          </a:bodyPr>
          <a:lstStyle/>
          <a:p>
            <a:pPr marL="463550" lvl="1" indent="-457200">
              <a:spcAft>
                <a:spcPts val="1800"/>
              </a:spcAft>
              <a:buFont typeface="Wingdings" pitchFamily="2" charset="2"/>
              <a:buChar char="Ø"/>
            </a:pPr>
            <a:r>
              <a:rPr lang="en-US" sz="3200" dirty="0">
                <a:solidFill>
                  <a:srgbClr val="572528"/>
                </a:solidFill>
              </a:rPr>
              <a:t>the words we use to describe our </a:t>
            </a:r>
            <a:r>
              <a:rPr lang="en-US" sz="3200" b="1" dirty="0">
                <a:solidFill>
                  <a:srgbClr val="0000FF"/>
                </a:solidFill>
              </a:rPr>
              <a:t>members</a:t>
            </a:r>
            <a:r>
              <a:rPr lang="en-US" sz="3200" dirty="0">
                <a:solidFill>
                  <a:srgbClr val="572528"/>
                </a:solidFill>
              </a:rPr>
              <a:t> and </a:t>
            </a:r>
            <a:r>
              <a:rPr lang="en-US" sz="3200" b="1" dirty="0">
                <a:solidFill>
                  <a:srgbClr val="0000FF"/>
                </a:solidFill>
              </a:rPr>
              <a:t>potential members</a:t>
            </a:r>
            <a:r>
              <a:rPr lang="en-US" sz="3200" b="1" dirty="0">
                <a:solidFill>
                  <a:srgbClr val="572528"/>
                </a:solidFill>
              </a:rPr>
              <a:t>;</a:t>
            </a:r>
            <a:r>
              <a:rPr lang="en-US" sz="3200" dirty="0">
                <a:solidFill>
                  <a:srgbClr val="572528"/>
                </a:solidFill>
              </a:rPr>
              <a:t> </a:t>
            </a:r>
          </a:p>
          <a:p>
            <a:pPr marL="463550" lvl="1" indent="-457200">
              <a:spcAft>
                <a:spcPts val="1800"/>
              </a:spcAft>
              <a:buFont typeface="Wingdings" pitchFamily="2" charset="2"/>
              <a:buChar char="Ø"/>
            </a:pPr>
            <a:r>
              <a:rPr lang="en-US" sz="3200" dirty="0">
                <a:solidFill>
                  <a:srgbClr val="572528"/>
                </a:solidFill>
              </a:rPr>
              <a:t>the words | pronouns we use to describe a </a:t>
            </a:r>
            <a:r>
              <a:rPr lang="en-US" sz="3200" b="1" dirty="0">
                <a:solidFill>
                  <a:srgbClr val="0000FF"/>
                </a:solidFill>
              </a:rPr>
              <a:t>Higher Power</a:t>
            </a:r>
            <a:r>
              <a:rPr lang="en-US" sz="3200" dirty="0">
                <a:solidFill>
                  <a:srgbClr val="572528"/>
                </a:solidFill>
              </a:rPr>
              <a:t> </a:t>
            </a:r>
            <a:r>
              <a:rPr lang="en-US" sz="3200" i="1" dirty="0">
                <a:solidFill>
                  <a:srgbClr val="572528"/>
                </a:solidFill>
              </a:rPr>
              <a:t>(</a:t>
            </a:r>
            <a:r>
              <a:rPr lang="en-US" sz="3200" b="1" i="1" dirty="0">
                <a:solidFill>
                  <a:srgbClr val="0000FF"/>
                </a:solidFill>
              </a:rPr>
              <a:t>God of our understanding</a:t>
            </a:r>
            <a:r>
              <a:rPr lang="en-US" sz="3200" i="1" dirty="0">
                <a:solidFill>
                  <a:srgbClr val="572528"/>
                </a:solidFill>
              </a:rPr>
              <a:t>)</a:t>
            </a:r>
            <a:r>
              <a:rPr lang="en-US" sz="3200" dirty="0">
                <a:solidFill>
                  <a:srgbClr val="572528"/>
                </a:solidFill>
              </a:rPr>
              <a:t>; and </a:t>
            </a:r>
          </a:p>
          <a:p>
            <a:pPr marL="463550" lvl="1" indent="-457200">
              <a:spcAft>
                <a:spcPts val="1800"/>
              </a:spcAft>
              <a:buFont typeface="Wingdings" pitchFamily="2" charset="2"/>
              <a:buChar char="Ø"/>
            </a:pPr>
            <a:r>
              <a:rPr lang="en-US" sz="3200" dirty="0">
                <a:solidFill>
                  <a:srgbClr val="572528"/>
                </a:solidFill>
              </a:rPr>
              <a:t>the words of our  </a:t>
            </a:r>
            <a:r>
              <a:rPr lang="en-US" sz="3200" b="1" dirty="0">
                <a:solidFill>
                  <a:srgbClr val="0000FF"/>
                </a:solidFill>
              </a:rPr>
              <a:t>Steps</a:t>
            </a:r>
            <a:r>
              <a:rPr lang="en-US" sz="3200" dirty="0">
                <a:solidFill>
                  <a:srgbClr val="572528"/>
                </a:solidFill>
              </a:rPr>
              <a:t> and </a:t>
            </a:r>
            <a:r>
              <a:rPr lang="en-US" sz="3200" b="1" dirty="0">
                <a:solidFill>
                  <a:srgbClr val="0000FF"/>
                </a:solidFill>
              </a:rPr>
              <a:t>Traditions</a:t>
            </a:r>
            <a:r>
              <a:rPr lang="en-US" sz="3200" b="1" dirty="0">
                <a:solidFill>
                  <a:srgbClr val="572528"/>
                </a:solidFill>
              </a:rPr>
              <a:t>.</a:t>
            </a:r>
            <a:r>
              <a:rPr lang="en-US" sz="3200" dirty="0">
                <a:solidFill>
                  <a:srgbClr val="572528"/>
                </a:solidFill>
              </a:rPr>
              <a:t> </a:t>
            </a:r>
          </a:p>
        </p:txBody>
      </p:sp>
      <p:sp>
        <p:nvSpPr>
          <p:cNvPr id="6" name="TextBox 5">
            <a:extLst>
              <a:ext uri="{FF2B5EF4-FFF2-40B4-BE49-F238E27FC236}">
                <a16:creationId xmlns:a16="http://schemas.microsoft.com/office/drawing/2014/main" id="{D7023005-E298-AA94-2549-F14739590C70}"/>
              </a:ext>
            </a:extLst>
          </p:cNvPr>
          <p:cNvSpPr txBox="1"/>
          <p:nvPr/>
        </p:nvSpPr>
        <p:spPr>
          <a:xfrm>
            <a:off x="4129548" y="5389130"/>
            <a:ext cx="7544710" cy="892552"/>
          </a:xfrm>
          <a:prstGeom prst="rect">
            <a:avLst/>
          </a:prstGeom>
          <a:noFill/>
        </p:spPr>
        <p:txBody>
          <a:bodyPr wrap="square" rtlCol="0">
            <a:spAutoFit/>
          </a:bodyPr>
          <a:lstStyle/>
          <a:p>
            <a:pPr algn="r"/>
            <a:r>
              <a:rPr lang="en-US" sz="2600" dirty="0">
                <a:solidFill>
                  <a:srgbClr val="0000FF"/>
                </a:solidFill>
              </a:rPr>
              <a:t>These are three separate and distinct discussions, and they impact NA’s literature differently.</a:t>
            </a:r>
          </a:p>
        </p:txBody>
      </p:sp>
    </p:spTree>
    <p:extLst>
      <p:ext uri="{BB962C8B-B14F-4D97-AF65-F5344CB8AC3E}">
        <p14:creationId xmlns:p14="http://schemas.microsoft.com/office/powerpoint/2010/main" val="374186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EC31-7CB3-DBC4-20A1-97C2EE2ED3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A83CB6-981E-01BB-8024-8B69866D5E8D}"/>
              </a:ext>
            </a:extLst>
          </p:cNvPr>
          <p:cNvSpPr txBox="1"/>
          <p:nvPr/>
        </p:nvSpPr>
        <p:spPr>
          <a:xfrm>
            <a:off x="538620" y="1150821"/>
            <a:ext cx="11027464" cy="2246769"/>
          </a:xfrm>
          <a:prstGeom prst="rect">
            <a:avLst/>
          </a:prstGeom>
          <a:noFill/>
        </p:spPr>
        <p:txBody>
          <a:bodyPr wrap="square">
            <a:spAutoFit/>
          </a:bodyPr>
          <a:lstStyle/>
          <a:p>
            <a:pPr algn="just"/>
            <a:r>
              <a:rPr lang="en-US" sz="3200" kern="0" dirty="0">
                <a:solidFill>
                  <a:srgbClr val="572528"/>
                </a:solidFill>
                <a:effectLst/>
                <a:ea typeface="Aptos" panose="020B0004020202020204" pitchFamily="34" charset="0"/>
                <a:cs typeface="Arial" panose="020B0604020202020204" pitchFamily="34" charset="0"/>
              </a:rPr>
              <a:t>An example of </a:t>
            </a:r>
            <a:r>
              <a:rPr lang="en-US" sz="3200" b="1" kern="0" dirty="0">
                <a:solidFill>
                  <a:srgbClr val="0000FF"/>
                </a:solidFill>
                <a:effectLst/>
                <a:ea typeface="Aptos" panose="020B0004020202020204" pitchFamily="34" charset="0"/>
                <a:cs typeface="Arial" panose="020B0604020202020204" pitchFamily="34" charset="0"/>
              </a:rPr>
              <a:t>Gender-Neutral</a:t>
            </a:r>
            <a:r>
              <a:rPr lang="en-US" sz="3200" kern="0" dirty="0">
                <a:solidFill>
                  <a:srgbClr val="572528"/>
                </a:solidFill>
                <a:effectLst/>
                <a:ea typeface="Aptos" panose="020B0004020202020204" pitchFamily="34" charset="0"/>
                <a:cs typeface="Arial" panose="020B0604020202020204" pitchFamily="34" charset="0"/>
              </a:rPr>
              <a:t> language … when talking about our </a:t>
            </a:r>
            <a:r>
              <a:rPr lang="en-US" sz="3200" b="1" kern="0" dirty="0">
                <a:solidFill>
                  <a:srgbClr val="0000FF"/>
                </a:solidFill>
                <a:effectLst/>
                <a:ea typeface="Aptos" panose="020B0004020202020204" pitchFamily="34" charset="0"/>
                <a:cs typeface="Arial" panose="020B0604020202020204" pitchFamily="34" charset="0"/>
              </a:rPr>
              <a:t>members</a:t>
            </a:r>
            <a:r>
              <a:rPr lang="en-US" sz="3200" kern="0" dirty="0">
                <a:solidFill>
                  <a:srgbClr val="572528"/>
                </a:solidFill>
                <a:effectLst/>
                <a:ea typeface="Aptos" panose="020B0004020202020204" pitchFamily="34" charset="0"/>
                <a:cs typeface="Arial" panose="020B0604020202020204" pitchFamily="34" charset="0"/>
              </a:rPr>
              <a:t> and </a:t>
            </a:r>
            <a:r>
              <a:rPr lang="en-US" sz="3200" b="1" kern="0" dirty="0">
                <a:solidFill>
                  <a:srgbClr val="0000FF"/>
                </a:solidFill>
                <a:effectLst/>
                <a:ea typeface="Aptos" panose="020B0004020202020204" pitchFamily="34" charset="0"/>
                <a:cs typeface="Arial" panose="020B0604020202020204" pitchFamily="34" charset="0"/>
              </a:rPr>
              <a:t>potential members</a:t>
            </a:r>
            <a:r>
              <a:rPr lang="en-US" sz="3200" kern="0" dirty="0">
                <a:solidFill>
                  <a:srgbClr val="572528"/>
                </a:solidFill>
                <a:effectLst/>
                <a:ea typeface="Aptos" panose="020B0004020202020204" pitchFamily="34" charset="0"/>
                <a:cs typeface="Arial" panose="020B0604020202020204" pitchFamily="34" charset="0"/>
              </a:rPr>
              <a:t> is …</a:t>
            </a:r>
          </a:p>
          <a:p>
            <a:pPr algn="just"/>
            <a:endParaRPr lang="en-US" sz="1200" b="1" kern="0" dirty="0">
              <a:solidFill>
                <a:srgbClr val="572528"/>
              </a:solidFill>
              <a:effectLst/>
              <a:ea typeface="Aptos" panose="020B0004020202020204" pitchFamily="34" charset="0"/>
              <a:cs typeface="Arial" panose="020B0604020202020204" pitchFamily="34" charset="0"/>
            </a:endParaRPr>
          </a:p>
          <a:p>
            <a:pPr algn="just"/>
            <a:r>
              <a:rPr lang="en-US" sz="3200" b="1" kern="0" dirty="0">
                <a:solidFill>
                  <a:srgbClr val="DB212E"/>
                </a:solidFill>
                <a:effectLst/>
                <a:ea typeface="Aptos" panose="020B0004020202020204" pitchFamily="34" charset="0"/>
                <a:cs typeface="Arial" panose="020B0604020202020204" pitchFamily="34" charset="0"/>
              </a:rPr>
              <a:t>IP #7, Am I An Addict? </a:t>
            </a:r>
            <a:r>
              <a:rPr lang="en-US" sz="3200" b="1" kern="0" dirty="0">
                <a:solidFill>
                  <a:srgbClr val="572528"/>
                </a:solidFill>
                <a:ea typeface="Aptos" panose="020B0004020202020204" pitchFamily="34" charset="0"/>
                <a:cs typeface="Arial" panose="020B0604020202020204" pitchFamily="34" charset="0"/>
              </a:rPr>
              <a:t>which r</a:t>
            </a:r>
            <a:r>
              <a:rPr lang="en-US" sz="3200" b="1" kern="0" dirty="0">
                <a:solidFill>
                  <a:srgbClr val="572528"/>
                </a:solidFill>
                <a:effectLst/>
                <a:ea typeface="Aptos" panose="020B0004020202020204" pitchFamily="34" charset="0"/>
                <a:cs typeface="Arial" panose="020B0604020202020204" pitchFamily="34" charset="0"/>
              </a:rPr>
              <a:t>eads:</a:t>
            </a:r>
            <a:r>
              <a:rPr lang="en-US" sz="3200" b="1" kern="0" dirty="0">
                <a:solidFill>
                  <a:srgbClr val="DB212E"/>
                </a:solidFill>
                <a:effectLst/>
                <a:ea typeface="Aptos" panose="020B0004020202020204" pitchFamily="34" charset="0"/>
                <a:cs typeface="Arial" panose="020B0604020202020204" pitchFamily="34" charset="0"/>
              </a:rPr>
              <a:t> </a:t>
            </a:r>
            <a:r>
              <a:rPr lang="en-US" sz="3200" b="1" kern="0" dirty="0">
                <a:solidFill>
                  <a:srgbClr val="572528"/>
                </a:solidFill>
                <a:effectLst/>
                <a:ea typeface="Aptos" panose="020B0004020202020204" pitchFamily="34" charset="0"/>
                <a:cs typeface="Arial" panose="020B0604020202020204" pitchFamily="34" charset="0"/>
              </a:rPr>
              <a:t>“Very simply, an addict is a </a:t>
            </a:r>
            <a:r>
              <a:rPr lang="en-US" sz="3200" b="1" kern="0" dirty="0">
                <a:solidFill>
                  <a:srgbClr val="0000FF"/>
                </a:solidFill>
                <a:effectLst/>
                <a:highlight>
                  <a:srgbClr val="FFFF00"/>
                </a:highlight>
                <a:ea typeface="Aptos" panose="020B0004020202020204" pitchFamily="34" charset="0"/>
                <a:cs typeface="Arial" panose="020B0604020202020204" pitchFamily="34" charset="0"/>
              </a:rPr>
              <a:t>person</a:t>
            </a:r>
            <a:r>
              <a:rPr lang="en-US" sz="3200" b="1" kern="0" dirty="0">
                <a:solidFill>
                  <a:srgbClr val="572528"/>
                </a:solidFill>
                <a:effectLst/>
                <a:ea typeface="Aptos" panose="020B0004020202020204" pitchFamily="34" charset="0"/>
                <a:cs typeface="Arial" panose="020B0604020202020204" pitchFamily="34" charset="0"/>
              </a:rPr>
              <a:t> whose life is controlled by drugs.</a:t>
            </a:r>
            <a:r>
              <a:rPr lang="en-US" sz="3200" b="1" kern="0" dirty="0">
                <a:solidFill>
                  <a:srgbClr val="572528"/>
                </a:solidFill>
                <a:ea typeface="Aptos" panose="020B0004020202020204" pitchFamily="34" charset="0"/>
                <a:cs typeface="Arial" panose="020B0604020202020204" pitchFamily="34" charset="0"/>
              </a:rPr>
              <a:t>”</a:t>
            </a:r>
            <a:endParaRPr lang="en-US" sz="3200" b="1" dirty="0">
              <a:solidFill>
                <a:srgbClr val="572528"/>
              </a:solidFill>
            </a:endParaRPr>
          </a:p>
        </p:txBody>
      </p:sp>
      <p:sp>
        <p:nvSpPr>
          <p:cNvPr id="5" name="TextBox 4">
            <a:extLst>
              <a:ext uri="{FF2B5EF4-FFF2-40B4-BE49-F238E27FC236}">
                <a16:creationId xmlns:a16="http://schemas.microsoft.com/office/drawing/2014/main" id="{91060F2D-D6C3-6338-B38F-89E623486E26}"/>
              </a:ext>
            </a:extLst>
          </p:cNvPr>
          <p:cNvSpPr txBox="1"/>
          <p:nvPr/>
        </p:nvSpPr>
        <p:spPr>
          <a:xfrm>
            <a:off x="626301" y="3745481"/>
            <a:ext cx="10939784" cy="2246769"/>
          </a:xfrm>
          <a:prstGeom prst="rect">
            <a:avLst/>
          </a:prstGeom>
          <a:noFill/>
        </p:spPr>
        <p:txBody>
          <a:bodyPr wrap="square">
            <a:spAutoFit/>
          </a:bodyPr>
          <a:lstStyle/>
          <a:p>
            <a:pPr algn="r"/>
            <a:r>
              <a:rPr lang="en-US" sz="3200" kern="0" dirty="0">
                <a:solidFill>
                  <a:srgbClr val="572528"/>
                </a:solidFill>
                <a:effectLst/>
                <a:ea typeface="Aptos" panose="020B0004020202020204" pitchFamily="34" charset="0"/>
                <a:cs typeface="Arial" panose="020B0604020202020204" pitchFamily="34" charset="0"/>
              </a:rPr>
              <a:t>An example of </a:t>
            </a:r>
            <a:r>
              <a:rPr lang="en-US" sz="3200" b="1" kern="0" dirty="0">
                <a:solidFill>
                  <a:srgbClr val="0000FF"/>
                </a:solidFill>
                <a:effectLst/>
                <a:ea typeface="Aptos" panose="020B0004020202020204" pitchFamily="34" charset="0"/>
                <a:cs typeface="Arial" panose="020B0604020202020204" pitchFamily="34" charset="0"/>
              </a:rPr>
              <a:t>Gender-Specific</a:t>
            </a:r>
            <a:r>
              <a:rPr lang="en-US" sz="3200" kern="0" dirty="0">
                <a:solidFill>
                  <a:srgbClr val="572528"/>
                </a:solidFill>
                <a:effectLst/>
                <a:ea typeface="Aptos" panose="020B0004020202020204" pitchFamily="34" charset="0"/>
                <a:cs typeface="Arial" panose="020B0604020202020204" pitchFamily="34" charset="0"/>
              </a:rPr>
              <a:t> language … when talking about our </a:t>
            </a:r>
            <a:r>
              <a:rPr lang="en-US" sz="3200" b="1" kern="0" dirty="0">
                <a:solidFill>
                  <a:srgbClr val="0000FF"/>
                </a:solidFill>
                <a:ea typeface="Aptos" panose="020B0004020202020204" pitchFamily="34" charset="0"/>
                <a:cs typeface="Arial" panose="020B0604020202020204" pitchFamily="34" charset="0"/>
              </a:rPr>
              <a:t>members</a:t>
            </a:r>
            <a:r>
              <a:rPr lang="en-US" sz="3200" kern="0" dirty="0">
                <a:solidFill>
                  <a:srgbClr val="572528"/>
                </a:solidFill>
                <a:ea typeface="Aptos" panose="020B0004020202020204" pitchFamily="34" charset="0"/>
                <a:cs typeface="Arial" panose="020B0604020202020204" pitchFamily="34" charset="0"/>
              </a:rPr>
              <a:t> and </a:t>
            </a:r>
            <a:r>
              <a:rPr lang="en-US" sz="3200" b="1" kern="0" dirty="0">
                <a:solidFill>
                  <a:srgbClr val="0000FF"/>
                </a:solidFill>
                <a:ea typeface="Aptos" panose="020B0004020202020204" pitchFamily="34" charset="0"/>
                <a:cs typeface="Arial" panose="020B0604020202020204" pitchFamily="34" charset="0"/>
              </a:rPr>
              <a:t>potential members</a:t>
            </a:r>
            <a:r>
              <a:rPr lang="en-US" sz="3200" kern="0" dirty="0">
                <a:solidFill>
                  <a:srgbClr val="572528"/>
                </a:solidFill>
                <a:ea typeface="Aptos" panose="020B0004020202020204" pitchFamily="34" charset="0"/>
                <a:cs typeface="Arial" panose="020B0604020202020204" pitchFamily="34" charset="0"/>
              </a:rPr>
              <a:t> is …</a:t>
            </a:r>
          </a:p>
          <a:p>
            <a:pPr algn="r"/>
            <a:endParaRPr lang="en-US" sz="1200" kern="0" dirty="0">
              <a:solidFill>
                <a:srgbClr val="572528"/>
              </a:solidFill>
              <a:effectLst/>
              <a:ea typeface="Aptos" panose="020B0004020202020204" pitchFamily="34" charset="0"/>
              <a:cs typeface="Arial" panose="020B0604020202020204" pitchFamily="34" charset="0"/>
            </a:endParaRPr>
          </a:p>
          <a:p>
            <a:pPr algn="r"/>
            <a:r>
              <a:rPr lang="en-US" sz="3200" b="1" kern="0" dirty="0">
                <a:solidFill>
                  <a:srgbClr val="DB212E"/>
                </a:solidFill>
                <a:effectLst/>
                <a:ea typeface="Aptos" panose="020B0004020202020204" pitchFamily="34" charset="0"/>
                <a:cs typeface="Arial" panose="020B0604020202020204" pitchFamily="34" charset="0"/>
              </a:rPr>
              <a:t>Little White Book | Basic Text, </a:t>
            </a:r>
            <a:r>
              <a:rPr lang="en-US" sz="3200" b="1" i="1" kern="0" dirty="0">
                <a:solidFill>
                  <a:srgbClr val="DB212E"/>
                </a:solidFill>
                <a:effectLst/>
                <a:ea typeface="Aptos" panose="020B0004020202020204" pitchFamily="34" charset="0"/>
                <a:cs typeface="Arial" panose="020B0604020202020204" pitchFamily="34" charset="0"/>
              </a:rPr>
              <a:t>“</a:t>
            </a:r>
            <a:r>
              <a:rPr lang="en-US" sz="3200" b="1" kern="0" dirty="0">
                <a:solidFill>
                  <a:srgbClr val="DB212E"/>
                </a:solidFill>
                <a:effectLst/>
                <a:ea typeface="Aptos" panose="020B0004020202020204" pitchFamily="34" charset="0"/>
                <a:cs typeface="Arial" panose="020B0604020202020204" pitchFamily="34" charset="0"/>
              </a:rPr>
              <a:t>Who </a:t>
            </a:r>
            <a:r>
              <a:rPr lang="en-US" sz="3200" b="1" kern="0" dirty="0">
                <a:solidFill>
                  <a:srgbClr val="DB212E"/>
                </a:solidFill>
                <a:ea typeface="Aptos" panose="020B0004020202020204" pitchFamily="34" charset="0"/>
                <a:cs typeface="Arial" panose="020B0604020202020204" pitchFamily="34" charset="0"/>
              </a:rPr>
              <a:t>Is</a:t>
            </a:r>
            <a:r>
              <a:rPr lang="en-US" sz="3200" b="1" kern="0" dirty="0">
                <a:solidFill>
                  <a:srgbClr val="DB212E"/>
                </a:solidFill>
                <a:effectLst/>
                <a:ea typeface="Aptos" panose="020B0004020202020204" pitchFamily="34" charset="0"/>
                <a:cs typeface="Arial" panose="020B0604020202020204" pitchFamily="34" charset="0"/>
              </a:rPr>
              <a:t> an Addict?” </a:t>
            </a:r>
            <a:r>
              <a:rPr lang="en-US" sz="3200" b="1" kern="0" dirty="0">
                <a:solidFill>
                  <a:srgbClr val="572528"/>
                </a:solidFill>
                <a:effectLst/>
                <a:ea typeface="Aptos" panose="020B0004020202020204" pitchFamily="34" charset="0"/>
                <a:cs typeface="Arial" panose="020B0604020202020204" pitchFamily="34" charset="0"/>
              </a:rPr>
              <a:t>which </a:t>
            </a:r>
            <a:r>
              <a:rPr lang="en-US" sz="3200" b="1" kern="0" dirty="0">
                <a:solidFill>
                  <a:srgbClr val="572528"/>
                </a:solidFill>
                <a:ea typeface="Aptos" panose="020B0004020202020204" pitchFamily="34" charset="0"/>
                <a:cs typeface="Arial" panose="020B0604020202020204" pitchFamily="34" charset="0"/>
              </a:rPr>
              <a:t>r</a:t>
            </a:r>
            <a:r>
              <a:rPr lang="en-US" sz="3200" b="1" kern="0" dirty="0">
                <a:solidFill>
                  <a:srgbClr val="572528"/>
                </a:solidFill>
                <a:effectLst/>
                <a:ea typeface="Aptos" panose="020B0004020202020204" pitchFamily="34" charset="0"/>
                <a:cs typeface="Arial" panose="020B0604020202020204" pitchFamily="34" charset="0"/>
              </a:rPr>
              <a:t>ead:</a:t>
            </a:r>
            <a:r>
              <a:rPr lang="en-US" sz="3200" b="1" kern="0" dirty="0">
                <a:solidFill>
                  <a:srgbClr val="DB212E"/>
                </a:solidFill>
                <a:effectLst/>
                <a:ea typeface="Aptos" panose="020B0004020202020204" pitchFamily="34" charset="0"/>
                <a:cs typeface="Arial" panose="020B0604020202020204" pitchFamily="34" charset="0"/>
              </a:rPr>
              <a:t> </a:t>
            </a:r>
            <a:r>
              <a:rPr lang="en-US" sz="3200" b="1" kern="0" dirty="0">
                <a:solidFill>
                  <a:srgbClr val="572528"/>
                </a:solidFill>
                <a:effectLst/>
                <a:ea typeface="Aptos" panose="020B0004020202020204" pitchFamily="34" charset="0"/>
                <a:cs typeface="Arial" panose="020B0604020202020204" pitchFamily="34" charset="0"/>
              </a:rPr>
              <a:t>“Very simply, an addict is a </a:t>
            </a:r>
            <a:r>
              <a:rPr lang="en-US" sz="3200" b="1" kern="0" dirty="0">
                <a:solidFill>
                  <a:srgbClr val="0000FF"/>
                </a:solidFill>
                <a:effectLst/>
                <a:highlight>
                  <a:srgbClr val="FFFF00"/>
                </a:highlight>
                <a:ea typeface="Aptos" panose="020B0004020202020204" pitchFamily="34" charset="0"/>
                <a:cs typeface="Arial" panose="020B0604020202020204" pitchFamily="34" charset="0"/>
              </a:rPr>
              <a:t>man</a:t>
            </a:r>
            <a:r>
              <a:rPr lang="en-US" sz="3200" b="1" kern="0" dirty="0">
                <a:solidFill>
                  <a:srgbClr val="572528"/>
                </a:solidFill>
                <a:effectLst/>
                <a:ea typeface="Aptos" panose="020B0004020202020204" pitchFamily="34" charset="0"/>
                <a:cs typeface="Arial" panose="020B0604020202020204" pitchFamily="34" charset="0"/>
              </a:rPr>
              <a:t> or </a:t>
            </a:r>
            <a:r>
              <a:rPr lang="en-US" sz="3200" b="1" kern="0" dirty="0">
                <a:solidFill>
                  <a:srgbClr val="0000FF"/>
                </a:solidFill>
                <a:effectLst/>
                <a:highlight>
                  <a:srgbClr val="FFFF00"/>
                </a:highlight>
                <a:ea typeface="Aptos" panose="020B0004020202020204" pitchFamily="34" charset="0"/>
                <a:cs typeface="Arial" panose="020B0604020202020204" pitchFamily="34" charset="0"/>
              </a:rPr>
              <a:t>woman</a:t>
            </a:r>
            <a:r>
              <a:rPr lang="en-US" sz="3200" b="1" kern="0" dirty="0">
                <a:solidFill>
                  <a:srgbClr val="572528"/>
                </a:solidFill>
                <a:effectLst/>
                <a:ea typeface="Aptos" panose="020B0004020202020204" pitchFamily="34" charset="0"/>
                <a:cs typeface="Arial" panose="020B0604020202020204" pitchFamily="34" charset="0"/>
              </a:rPr>
              <a:t> whose life is controlled by drugs.”</a:t>
            </a:r>
            <a:endParaRPr lang="en-US" sz="3200" b="1" dirty="0">
              <a:solidFill>
                <a:srgbClr val="572528"/>
              </a:solidFill>
              <a:effectLst/>
            </a:endParaRPr>
          </a:p>
        </p:txBody>
      </p:sp>
      <p:sp>
        <p:nvSpPr>
          <p:cNvPr id="9" name="Title 1">
            <a:extLst>
              <a:ext uri="{FF2B5EF4-FFF2-40B4-BE49-F238E27FC236}">
                <a16:creationId xmlns:a16="http://schemas.microsoft.com/office/drawing/2014/main" id="{3B389CF2-BD94-9806-D528-0280878C124D}"/>
              </a:ext>
            </a:extLst>
          </p:cNvPr>
          <p:cNvSpPr txBox="1">
            <a:spLocks/>
          </p:cNvSpPr>
          <p:nvPr/>
        </p:nvSpPr>
        <p:spPr>
          <a:xfrm>
            <a:off x="651353" y="386169"/>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The Term: “Gender-Neutral Language” </a:t>
            </a:r>
            <a:r>
              <a:rPr lang="en-US" sz="2000" i="1" dirty="0">
                <a:solidFill>
                  <a:srgbClr val="572528"/>
                </a:solidFill>
                <a:latin typeface="+mn-lt"/>
              </a:rPr>
              <a:t>(Continued)</a:t>
            </a:r>
            <a:endParaRPr lang="en-US" sz="2000" dirty="0">
              <a:solidFill>
                <a:srgbClr val="572528"/>
              </a:solidFill>
              <a:latin typeface="+mn-lt"/>
            </a:endParaRPr>
          </a:p>
        </p:txBody>
      </p:sp>
    </p:spTree>
    <p:extLst>
      <p:ext uri="{BB962C8B-B14F-4D97-AF65-F5344CB8AC3E}">
        <p14:creationId xmlns:p14="http://schemas.microsoft.com/office/powerpoint/2010/main" val="33683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34511" y="2000012"/>
            <a:ext cx="8033291" cy="2554545"/>
          </a:xfrm>
          <a:prstGeom prst="rect">
            <a:avLst/>
          </a:prstGeom>
          <a:noFill/>
        </p:spPr>
        <p:txBody>
          <a:bodyPr wrap="square" rtlCol="0">
            <a:spAutoFit/>
          </a:bodyPr>
          <a:lstStyle/>
          <a:p>
            <a:r>
              <a:rPr lang="en-US" sz="3100" dirty="0">
                <a:solidFill>
                  <a:srgbClr val="572528"/>
                </a:solidFill>
              </a:rPr>
              <a:t>… “a </a:t>
            </a:r>
            <a:r>
              <a:rPr lang="en-US" sz="3100" b="1" dirty="0">
                <a:solidFill>
                  <a:srgbClr val="0000FF"/>
                </a:solidFill>
              </a:rPr>
              <a:t>man</a:t>
            </a:r>
            <a:r>
              <a:rPr lang="en-US" sz="3100" dirty="0">
                <a:solidFill>
                  <a:srgbClr val="572528"/>
                </a:solidFill>
              </a:rPr>
              <a:t> or </a:t>
            </a:r>
            <a:r>
              <a:rPr lang="en-US" sz="3100" b="1" dirty="0">
                <a:solidFill>
                  <a:srgbClr val="0000FF"/>
                </a:solidFill>
              </a:rPr>
              <a:t>woman</a:t>
            </a:r>
            <a:r>
              <a:rPr lang="en-US" sz="3100" dirty="0">
                <a:solidFill>
                  <a:srgbClr val="572528"/>
                </a:solidFill>
              </a:rPr>
              <a:t>” or “a </a:t>
            </a:r>
            <a:r>
              <a:rPr lang="en-US" sz="3100" b="1" dirty="0">
                <a:solidFill>
                  <a:srgbClr val="0000FF"/>
                </a:solidFill>
              </a:rPr>
              <a:t>person</a:t>
            </a:r>
            <a:r>
              <a:rPr lang="en-US" sz="3100" dirty="0">
                <a:solidFill>
                  <a:srgbClr val="572528"/>
                </a:solidFill>
              </a:rPr>
              <a:t>” may seem insignificant to many of us.</a:t>
            </a:r>
          </a:p>
          <a:p>
            <a:endParaRPr lang="en-US" sz="3100" dirty="0">
              <a:solidFill>
                <a:srgbClr val="572528"/>
              </a:solidFill>
            </a:endParaRPr>
          </a:p>
          <a:p>
            <a:r>
              <a:rPr lang="en-US" sz="3100" dirty="0">
                <a:solidFill>
                  <a:srgbClr val="572528"/>
                </a:solidFill>
              </a:rPr>
              <a:t>Yet for some addicts, it can make all the difference in feeling </a:t>
            </a:r>
            <a:r>
              <a:rPr lang="en-US" sz="3100" b="1" dirty="0">
                <a:solidFill>
                  <a:srgbClr val="0000FF"/>
                </a:solidFill>
              </a:rPr>
              <a:t>a part of</a:t>
            </a:r>
            <a:r>
              <a:rPr lang="en-US" sz="3100" dirty="0">
                <a:solidFill>
                  <a:srgbClr val="572528"/>
                </a:solidFill>
              </a:rPr>
              <a:t>.</a:t>
            </a:r>
          </a:p>
        </p:txBody>
      </p:sp>
      <p:sp>
        <p:nvSpPr>
          <p:cNvPr id="11" name="TextBox 10">
            <a:extLst>
              <a:ext uri="{FF2B5EF4-FFF2-40B4-BE49-F238E27FC236}">
                <a16:creationId xmlns:a16="http://schemas.microsoft.com/office/drawing/2014/main" id="{9B7AECAF-92D2-D7B9-562A-002A34CFD018}"/>
              </a:ext>
            </a:extLst>
          </p:cNvPr>
          <p:cNvSpPr txBox="1"/>
          <p:nvPr/>
        </p:nvSpPr>
        <p:spPr>
          <a:xfrm>
            <a:off x="5697416" y="5694162"/>
            <a:ext cx="6056496" cy="707886"/>
          </a:xfrm>
          <a:prstGeom prst="rect">
            <a:avLst/>
          </a:prstGeom>
          <a:noFill/>
        </p:spPr>
        <p:txBody>
          <a:bodyPr wrap="square" rtlCol="0">
            <a:spAutoFit/>
          </a:bodyPr>
          <a:lstStyle/>
          <a:p>
            <a:pPr algn="r"/>
            <a:r>
              <a:rPr lang="en-US" sz="2000" dirty="0">
                <a:solidFill>
                  <a:srgbClr val="0000FF"/>
                </a:solidFill>
              </a:rPr>
              <a:t>Newer  NA literature - beginning with </a:t>
            </a:r>
          </a:p>
          <a:p>
            <a:pPr algn="r"/>
            <a:r>
              <a:rPr lang="en-US" sz="2000" dirty="0">
                <a:solidFill>
                  <a:srgbClr val="0000FF"/>
                </a:solidFill>
              </a:rPr>
              <a:t>Living Clean in 2012 - has aimed for gender-neutrality</a:t>
            </a:r>
          </a:p>
        </p:txBody>
      </p:sp>
      <p:pic>
        <p:nvPicPr>
          <p:cNvPr id="4" name="Picture 3" descr="A blue and yellow book cover&#10;&#10;Description automatically generated">
            <a:extLst>
              <a:ext uri="{FF2B5EF4-FFF2-40B4-BE49-F238E27FC236}">
                <a16:creationId xmlns:a16="http://schemas.microsoft.com/office/drawing/2014/main" id="{782417BE-74A1-C801-62E7-0AFF9B7CE1C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736805">
            <a:off x="8579271" y="1269616"/>
            <a:ext cx="2834640" cy="3952236"/>
          </a:xfrm>
          <a:prstGeom prst="rect">
            <a:avLst/>
          </a:prstGeom>
        </p:spPr>
      </p:pic>
      <p:sp>
        <p:nvSpPr>
          <p:cNvPr id="5" name="Title 1">
            <a:extLst>
              <a:ext uri="{FF2B5EF4-FFF2-40B4-BE49-F238E27FC236}">
                <a16:creationId xmlns:a16="http://schemas.microsoft.com/office/drawing/2014/main" id="{EDB7B350-9216-633E-CA49-80FF3B6FB982}"/>
              </a:ext>
            </a:extLst>
          </p:cNvPr>
          <p:cNvSpPr txBox="1">
            <a:spLocks/>
          </p:cNvSpPr>
          <p:nvPr/>
        </p:nvSpPr>
        <p:spPr>
          <a:xfrm>
            <a:off x="688931" y="361117"/>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The Term: “Gender-Neutral Language” </a:t>
            </a:r>
            <a:r>
              <a:rPr lang="en-US" sz="2000" i="1" dirty="0">
                <a:solidFill>
                  <a:srgbClr val="572528"/>
                </a:solidFill>
                <a:latin typeface="+mn-lt"/>
              </a:rPr>
              <a:t>(Continued)</a:t>
            </a:r>
            <a:endParaRPr lang="en-US" sz="2000" dirty="0">
              <a:solidFill>
                <a:srgbClr val="572528"/>
              </a:solidFill>
              <a:latin typeface="+mn-lt"/>
            </a:endParaRPr>
          </a:p>
        </p:txBody>
      </p:sp>
    </p:spTree>
    <p:extLst>
      <p:ext uri="{BB962C8B-B14F-4D97-AF65-F5344CB8AC3E}">
        <p14:creationId xmlns:p14="http://schemas.microsoft.com/office/powerpoint/2010/main" val="395450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501040" y="1299459"/>
            <a:ext cx="6992726" cy="3908762"/>
          </a:xfrm>
          <a:prstGeom prst="rect">
            <a:avLst/>
          </a:prstGeom>
          <a:noFill/>
        </p:spPr>
        <p:txBody>
          <a:bodyPr wrap="square" rtlCol="0">
            <a:spAutoFit/>
          </a:bodyPr>
          <a:lstStyle/>
          <a:p>
            <a:r>
              <a:rPr lang="en-US" sz="3100" dirty="0">
                <a:solidFill>
                  <a:srgbClr val="572528"/>
                </a:solidFill>
              </a:rPr>
              <a:t>… </a:t>
            </a:r>
            <a:r>
              <a:rPr lang="en-US" sz="3100" b="1" u="sng" dirty="0">
                <a:solidFill>
                  <a:srgbClr val="0000FF"/>
                </a:solidFill>
              </a:rPr>
              <a:t>Every</a:t>
            </a:r>
            <a:r>
              <a:rPr lang="en-US" sz="3100" i="1" dirty="0">
                <a:solidFill>
                  <a:srgbClr val="572528"/>
                </a:solidFill>
              </a:rPr>
              <a:t> </a:t>
            </a:r>
            <a:r>
              <a:rPr lang="en-US" sz="3100" dirty="0">
                <a:solidFill>
                  <a:srgbClr val="572528"/>
                </a:solidFill>
              </a:rPr>
              <a:t>addict in the world has a chance to experience our message ...</a:t>
            </a:r>
          </a:p>
          <a:p>
            <a:endParaRPr lang="en-US" sz="3100" dirty="0">
              <a:solidFill>
                <a:srgbClr val="572528"/>
              </a:solidFill>
            </a:endParaRPr>
          </a:p>
          <a:p>
            <a:r>
              <a:rPr lang="en-US" sz="3100" dirty="0">
                <a:solidFill>
                  <a:srgbClr val="572528"/>
                </a:solidFill>
              </a:rPr>
              <a:t>In keeping with gender-neutrality, … “A Vision for NA Service” was revised by changing the phrase “… in </a:t>
            </a:r>
            <a:r>
              <a:rPr lang="en-US" sz="3100" b="1" dirty="0">
                <a:solidFill>
                  <a:srgbClr val="0000FF"/>
                </a:solidFill>
              </a:rPr>
              <a:t>his</a:t>
            </a:r>
            <a:r>
              <a:rPr lang="en-US" sz="3100" dirty="0">
                <a:solidFill>
                  <a:srgbClr val="572528"/>
                </a:solidFill>
              </a:rPr>
              <a:t> or </a:t>
            </a:r>
            <a:r>
              <a:rPr lang="en-US" sz="3100" b="1" dirty="0">
                <a:solidFill>
                  <a:srgbClr val="0000FF"/>
                </a:solidFill>
              </a:rPr>
              <a:t>her</a:t>
            </a:r>
            <a:r>
              <a:rPr lang="en-US" sz="3100" dirty="0">
                <a:solidFill>
                  <a:srgbClr val="572528"/>
                </a:solidFill>
              </a:rPr>
              <a:t> own language and culture” to read “… in </a:t>
            </a:r>
            <a:r>
              <a:rPr lang="en-US" sz="3100" b="1" dirty="0">
                <a:solidFill>
                  <a:srgbClr val="0000FF"/>
                </a:solidFill>
              </a:rPr>
              <a:t>their</a:t>
            </a:r>
            <a:r>
              <a:rPr lang="en-US" sz="3100" dirty="0">
                <a:solidFill>
                  <a:srgbClr val="572528"/>
                </a:solidFill>
              </a:rPr>
              <a:t> own language and culture.” </a:t>
            </a:r>
          </a:p>
        </p:txBody>
      </p: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pic>
        <p:nvPicPr>
          <p:cNvPr id="4" name="Picture 3" descr="A poster for na services&#10;&#10;Description automatically generated with medium confidence">
            <a:extLst>
              <a:ext uri="{FF2B5EF4-FFF2-40B4-BE49-F238E27FC236}">
                <a16:creationId xmlns:a16="http://schemas.microsoft.com/office/drawing/2014/main" id="{005CD001-479B-90C2-05C4-7EBAB5F0F1BC}"/>
              </a:ext>
            </a:extLst>
          </p:cNvPr>
          <p:cNvPicPr>
            <a:picLocks noChangeAspect="1"/>
          </p:cNvPicPr>
          <p:nvPr/>
        </p:nvPicPr>
        <p:blipFill>
          <a:blip r:embed="rId4"/>
          <a:stretch>
            <a:fillRect/>
          </a:stretch>
        </p:blipFill>
        <p:spPr>
          <a:xfrm>
            <a:off x="7493766" y="1012255"/>
            <a:ext cx="4114800" cy="5325036"/>
          </a:xfrm>
          <a:prstGeom prst="rect">
            <a:avLst/>
          </a:prstGeom>
          <a:scene3d>
            <a:camera prst="orthographicFront"/>
            <a:lightRig rig="threePt" dir="t"/>
          </a:scene3d>
          <a:sp3d>
            <a:bevelT w="114300" prst="artDeco"/>
          </a:sp3d>
        </p:spPr>
      </p:pic>
      <p:sp>
        <p:nvSpPr>
          <p:cNvPr id="2" name="Title 1">
            <a:extLst>
              <a:ext uri="{FF2B5EF4-FFF2-40B4-BE49-F238E27FC236}">
                <a16:creationId xmlns:a16="http://schemas.microsoft.com/office/drawing/2014/main" id="{0A746888-DB98-2DEA-B97D-94D723CEBD5F}"/>
              </a:ext>
            </a:extLst>
          </p:cNvPr>
          <p:cNvSpPr txBox="1">
            <a:spLocks/>
          </p:cNvSpPr>
          <p:nvPr/>
        </p:nvSpPr>
        <p:spPr>
          <a:xfrm>
            <a:off x="676405" y="348591"/>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The Term: “Gender-Neutral Language” </a:t>
            </a:r>
            <a:r>
              <a:rPr lang="en-US" sz="2000" i="1" dirty="0">
                <a:solidFill>
                  <a:srgbClr val="572528"/>
                </a:solidFill>
                <a:latin typeface="+mn-lt"/>
              </a:rPr>
              <a:t>(Continued)</a:t>
            </a:r>
            <a:endParaRPr lang="en-US" sz="2000" dirty="0">
              <a:solidFill>
                <a:srgbClr val="572528"/>
              </a:solidFill>
              <a:latin typeface="+mn-lt"/>
            </a:endParaRPr>
          </a:p>
        </p:txBody>
      </p:sp>
    </p:spTree>
    <p:extLst>
      <p:ext uri="{BB962C8B-B14F-4D97-AF65-F5344CB8AC3E}">
        <p14:creationId xmlns:p14="http://schemas.microsoft.com/office/powerpoint/2010/main" val="112773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6E6BBA-E470-43A9-9E0F-2BD9DE76C41A}"/>
              </a:ext>
            </a:extLst>
          </p:cNvPr>
          <p:cNvPicPr>
            <a:picLocks noChangeAspect="1"/>
          </p:cNvPicPr>
          <p:nvPr/>
        </p:nvPicPr>
        <p:blipFill>
          <a:blip r:embed="rId3"/>
          <a:stretch>
            <a:fillRect/>
          </a:stretch>
        </p:blipFill>
        <p:spPr>
          <a:xfrm>
            <a:off x="8449518" y="0"/>
            <a:ext cx="3526929" cy="2131075"/>
          </a:xfrm>
          <a:prstGeom prst="rect">
            <a:avLst/>
          </a:prstGeom>
        </p:spPr>
      </p:pic>
      <p:sp>
        <p:nvSpPr>
          <p:cNvPr id="2" name="Title 1">
            <a:extLst>
              <a:ext uri="{FF2B5EF4-FFF2-40B4-BE49-F238E27FC236}">
                <a16:creationId xmlns:a16="http://schemas.microsoft.com/office/drawing/2014/main" id="{F55D2F37-D432-DF8B-2BF6-21DB2968C30A}"/>
              </a:ext>
            </a:extLst>
          </p:cNvPr>
          <p:cNvSpPr txBox="1">
            <a:spLocks/>
          </p:cNvSpPr>
          <p:nvPr/>
        </p:nvSpPr>
        <p:spPr>
          <a:xfrm>
            <a:off x="513568" y="386169"/>
            <a:ext cx="6951946" cy="634702"/>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Looking At Our History …</a:t>
            </a:r>
          </a:p>
        </p:txBody>
      </p:sp>
      <p:cxnSp>
        <p:nvCxnSpPr>
          <p:cNvPr id="3" name="Straight Connector 2">
            <a:extLst>
              <a:ext uri="{FF2B5EF4-FFF2-40B4-BE49-F238E27FC236}">
                <a16:creationId xmlns:a16="http://schemas.microsoft.com/office/drawing/2014/main" id="{9D9DA516-6E70-12C3-8943-6260F5037DC2}"/>
              </a:ext>
            </a:extLst>
          </p:cNvPr>
          <p:cNvCxnSpPr>
            <a:cxnSpLocks/>
          </p:cNvCxnSpPr>
          <p:nvPr/>
        </p:nvCxnSpPr>
        <p:spPr>
          <a:xfrm>
            <a:off x="613773" y="1069533"/>
            <a:ext cx="569934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A33CFAA-0C99-1C68-0676-34653E9FEBEC}"/>
              </a:ext>
            </a:extLst>
          </p:cNvPr>
          <p:cNvSpPr txBox="1"/>
          <p:nvPr/>
        </p:nvSpPr>
        <p:spPr>
          <a:xfrm>
            <a:off x="513564" y="2520154"/>
            <a:ext cx="11085537" cy="3724096"/>
          </a:xfrm>
          <a:prstGeom prst="rect">
            <a:avLst/>
          </a:prstGeom>
          <a:noFill/>
        </p:spPr>
        <p:txBody>
          <a:bodyPr wrap="square" rtlCol="0">
            <a:spAutoFit/>
          </a:bodyPr>
          <a:lstStyle/>
          <a:p>
            <a:pPr marL="463550">
              <a:spcBef>
                <a:spcPts val="600"/>
              </a:spcBef>
            </a:pPr>
            <a:r>
              <a:rPr lang="en-US" sz="3100" dirty="0">
                <a:solidFill>
                  <a:srgbClr val="0000FF"/>
                </a:solidFill>
              </a:rPr>
              <a:t>“The only way to keep from getting or continuing a habit is not to take that first </a:t>
            </a:r>
            <a:r>
              <a:rPr lang="en-US" sz="3100" dirty="0">
                <a:solidFill>
                  <a:srgbClr val="0000FF"/>
                </a:solidFill>
                <a:highlight>
                  <a:srgbClr val="FFFF00"/>
                </a:highlight>
              </a:rPr>
              <a:t>fix</a:t>
            </a:r>
            <a:r>
              <a:rPr lang="en-US" sz="3100" dirty="0">
                <a:solidFill>
                  <a:srgbClr val="0000FF"/>
                </a:solidFill>
              </a:rPr>
              <a:t>, </a:t>
            </a:r>
            <a:r>
              <a:rPr lang="en-US" sz="3100" dirty="0">
                <a:solidFill>
                  <a:srgbClr val="0000FF"/>
                </a:solidFill>
                <a:highlight>
                  <a:srgbClr val="FFFF00"/>
                </a:highlight>
              </a:rPr>
              <a:t>pill</a:t>
            </a:r>
            <a:r>
              <a:rPr lang="en-US" sz="3100" dirty="0">
                <a:solidFill>
                  <a:srgbClr val="0000FF"/>
                </a:solidFill>
              </a:rPr>
              <a:t>, or </a:t>
            </a:r>
            <a:r>
              <a:rPr lang="en-US" sz="3100" dirty="0">
                <a:solidFill>
                  <a:srgbClr val="0000FF"/>
                </a:solidFill>
                <a:highlight>
                  <a:srgbClr val="FFFF00"/>
                </a:highlight>
              </a:rPr>
              <a:t>drink</a:t>
            </a:r>
            <a:r>
              <a:rPr lang="en-US" sz="3100" dirty="0">
                <a:solidFill>
                  <a:srgbClr val="0000FF"/>
                </a:solidFill>
              </a:rPr>
              <a:t>.” </a:t>
            </a:r>
          </a:p>
          <a:p>
            <a:pPr>
              <a:spcBef>
                <a:spcPts val="600"/>
              </a:spcBef>
            </a:pPr>
            <a:endParaRPr lang="en-US" sz="2000" dirty="0">
              <a:solidFill>
                <a:srgbClr val="572528"/>
              </a:solidFill>
            </a:endParaRPr>
          </a:p>
          <a:p>
            <a:pPr>
              <a:spcBef>
                <a:spcPts val="600"/>
              </a:spcBef>
            </a:pPr>
            <a:r>
              <a:rPr lang="en-US" sz="3200" dirty="0">
                <a:solidFill>
                  <a:srgbClr val="572528"/>
                </a:solidFill>
              </a:rPr>
              <a:t>The 1986 World Service Conference voted to revise this statement to read …</a:t>
            </a:r>
            <a:endParaRPr lang="en-US" sz="200" dirty="0">
              <a:solidFill>
                <a:srgbClr val="572528"/>
              </a:solidFill>
            </a:endParaRPr>
          </a:p>
          <a:p>
            <a:pPr>
              <a:spcBef>
                <a:spcPts val="600"/>
              </a:spcBef>
            </a:pPr>
            <a:endParaRPr lang="en-US" sz="200" dirty="0">
              <a:solidFill>
                <a:srgbClr val="572528"/>
              </a:solidFill>
            </a:endParaRPr>
          </a:p>
          <a:p>
            <a:pPr marL="463550">
              <a:spcBef>
                <a:spcPts val="600"/>
              </a:spcBef>
            </a:pPr>
            <a:r>
              <a:rPr lang="en-US" sz="3100" dirty="0">
                <a:solidFill>
                  <a:srgbClr val="0000FF"/>
                </a:solidFill>
              </a:rPr>
              <a:t>“The only way to keep from </a:t>
            </a:r>
            <a:r>
              <a:rPr lang="en-US" sz="3100" dirty="0">
                <a:solidFill>
                  <a:srgbClr val="0000FF"/>
                </a:solidFill>
                <a:highlight>
                  <a:srgbClr val="FFFF00"/>
                </a:highlight>
              </a:rPr>
              <a:t>returning to</a:t>
            </a:r>
            <a:r>
              <a:rPr lang="en-US" sz="3100" dirty="0">
                <a:solidFill>
                  <a:srgbClr val="0000FF"/>
                </a:solidFill>
              </a:rPr>
              <a:t> </a:t>
            </a:r>
            <a:r>
              <a:rPr lang="en-US" sz="3100" dirty="0">
                <a:solidFill>
                  <a:srgbClr val="0000FF"/>
                </a:solidFill>
                <a:highlight>
                  <a:srgbClr val="FFFF00"/>
                </a:highlight>
              </a:rPr>
              <a:t>active</a:t>
            </a:r>
            <a:r>
              <a:rPr lang="en-US" sz="3100" dirty="0">
                <a:solidFill>
                  <a:srgbClr val="0000FF"/>
                </a:solidFill>
              </a:rPr>
              <a:t> </a:t>
            </a:r>
            <a:r>
              <a:rPr lang="en-US" sz="3100" dirty="0">
                <a:solidFill>
                  <a:srgbClr val="0000FF"/>
                </a:solidFill>
                <a:highlight>
                  <a:srgbClr val="FFFF00"/>
                </a:highlight>
              </a:rPr>
              <a:t>addiction </a:t>
            </a:r>
            <a:r>
              <a:rPr lang="en-US" sz="3100" dirty="0">
                <a:solidFill>
                  <a:srgbClr val="0000FF"/>
                </a:solidFill>
              </a:rPr>
              <a:t>is not to take that first </a:t>
            </a:r>
            <a:r>
              <a:rPr lang="en-US" sz="3100" dirty="0">
                <a:solidFill>
                  <a:srgbClr val="0000FF"/>
                </a:solidFill>
                <a:highlight>
                  <a:srgbClr val="FFFF00"/>
                </a:highlight>
              </a:rPr>
              <a:t>drug</a:t>
            </a:r>
            <a:r>
              <a:rPr lang="en-US" sz="3100" dirty="0">
                <a:solidFill>
                  <a:srgbClr val="0000FF"/>
                </a:solidFill>
              </a:rPr>
              <a:t>.”</a:t>
            </a:r>
          </a:p>
        </p:txBody>
      </p:sp>
      <p:sp>
        <p:nvSpPr>
          <p:cNvPr id="9" name="TextBox 8">
            <a:extLst>
              <a:ext uri="{FF2B5EF4-FFF2-40B4-BE49-F238E27FC236}">
                <a16:creationId xmlns:a16="http://schemas.microsoft.com/office/drawing/2014/main" id="{1AC42741-4049-FA0D-7C70-0FD43790BF3E}"/>
              </a:ext>
            </a:extLst>
          </p:cNvPr>
          <p:cNvSpPr txBox="1"/>
          <p:nvPr/>
        </p:nvSpPr>
        <p:spPr>
          <a:xfrm>
            <a:off x="526091" y="1377863"/>
            <a:ext cx="8104342" cy="1077218"/>
          </a:xfrm>
          <a:prstGeom prst="rect">
            <a:avLst/>
          </a:prstGeom>
          <a:noFill/>
        </p:spPr>
        <p:txBody>
          <a:bodyPr wrap="square" rtlCol="0">
            <a:spAutoFit/>
          </a:bodyPr>
          <a:lstStyle/>
          <a:p>
            <a:r>
              <a:rPr lang="en-US" sz="3200" dirty="0">
                <a:solidFill>
                  <a:srgbClr val="572528"/>
                </a:solidFill>
              </a:rPr>
              <a:t>The Chapter on “How It Works” in the Basic Text once read …</a:t>
            </a:r>
          </a:p>
        </p:txBody>
      </p:sp>
    </p:spTree>
    <p:extLst>
      <p:ext uri="{BB962C8B-B14F-4D97-AF65-F5344CB8AC3E}">
        <p14:creationId xmlns:p14="http://schemas.microsoft.com/office/powerpoint/2010/main" val="111846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30FA3-CD33-B6E9-97F2-2871867E48B4}"/>
              </a:ext>
            </a:extLst>
          </p:cNvPr>
          <p:cNvSpPr txBox="1"/>
          <p:nvPr/>
        </p:nvSpPr>
        <p:spPr>
          <a:xfrm>
            <a:off x="676405" y="1660071"/>
            <a:ext cx="10887237" cy="3534301"/>
          </a:xfrm>
          <a:prstGeom prst="rect">
            <a:avLst/>
          </a:prstGeom>
          <a:noFill/>
        </p:spPr>
        <p:txBody>
          <a:bodyPr wrap="square" rtlCol="0">
            <a:spAutoFit/>
          </a:bodyPr>
          <a:lstStyle/>
          <a:p>
            <a:pPr algn="just">
              <a:spcBef>
                <a:spcPts val="400"/>
              </a:spcBef>
            </a:pPr>
            <a:r>
              <a:rPr lang="en-US" sz="3100" dirty="0">
                <a:solidFill>
                  <a:srgbClr val="572528">
                    <a:alpha val="90000"/>
                  </a:srgbClr>
                </a:solidFill>
              </a:rPr>
              <a:t>… the change in 1986 from: “</a:t>
            </a:r>
            <a:r>
              <a:rPr lang="en-US" sz="3100" b="1" dirty="0">
                <a:solidFill>
                  <a:srgbClr val="572528">
                    <a:alpha val="90000"/>
                  </a:srgbClr>
                </a:solidFill>
              </a:rPr>
              <a:t>… that first </a:t>
            </a:r>
            <a:r>
              <a:rPr lang="en-US" sz="3100" b="1" dirty="0">
                <a:solidFill>
                  <a:srgbClr val="0000FF">
                    <a:alpha val="90000"/>
                  </a:srgbClr>
                </a:solidFill>
              </a:rPr>
              <a:t>fix</a:t>
            </a:r>
            <a:r>
              <a:rPr lang="en-US" sz="3100" b="1" dirty="0">
                <a:solidFill>
                  <a:schemeClr val="tx1">
                    <a:alpha val="90000"/>
                  </a:schemeClr>
                </a:solidFill>
              </a:rPr>
              <a:t>,</a:t>
            </a:r>
            <a:r>
              <a:rPr lang="en-US" sz="3100" b="1" dirty="0">
                <a:solidFill>
                  <a:srgbClr val="0000FF">
                    <a:alpha val="90000"/>
                  </a:srgbClr>
                </a:solidFill>
              </a:rPr>
              <a:t> pill</a:t>
            </a:r>
            <a:r>
              <a:rPr lang="en-US" sz="3100" b="1" dirty="0">
                <a:solidFill>
                  <a:schemeClr val="tx1">
                    <a:alpha val="90000"/>
                  </a:schemeClr>
                </a:solidFill>
              </a:rPr>
              <a:t>,</a:t>
            </a:r>
            <a:r>
              <a:rPr lang="en-US" sz="3100" b="1" dirty="0">
                <a:solidFill>
                  <a:srgbClr val="DB212E">
                    <a:alpha val="90000"/>
                  </a:srgbClr>
                </a:solidFill>
              </a:rPr>
              <a:t> </a:t>
            </a:r>
            <a:r>
              <a:rPr lang="en-US" sz="3100" b="1" dirty="0">
                <a:solidFill>
                  <a:srgbClr val="572528">
                    <a:alpha val="90000"/>
                  </a:srgbClr>
                </a:solidFill>
              </a:rPr>
              <a:t>or</a:t>
            </a:r>
            <a:r>
              <a:rPr lang="en-US" sz="3100" b="1" dirty="0">
                <a:solidFill>
                  <a:srgbClr val="DB212E">
                    <a:alpha val="90000"/>
                  </a:srgbClr>
                </a:solidFill>
              </a:rPr>
              <a:t> </a:t>
            </a:r>
            <a:r>
              <a:rPr lang="en-US" sz="3100" b="1" dirty="0">
                <a:solidFill>
                  <a:srgbClr val="0000FF">
                    <a:alpha val="90000"/>
                  </a:srgbClr>
                </a:solidFill>
              </a:rPr>
              <a:t>drink</a:t>
            </a:r>
            <a:r>
              <a:rPr lang="en-US" sz="3100" b="1" dirty="0">
                <a:solidFill>
                  <a:srgbClr val="572528">
                    <a:alpha val="90000"/>
                  </a:srgbClr>
                </a:solidFill>
              </a:rPr>
              <a:t>” </a:t>
            </a:r>
            <a:r>
              <a:rPr lang="en-US" sz="3100" dirty="0">
                <a:solidFill>
                  <a:srgbClr val="572528">
                    <a:alpha val="90000"/>
                  </a:srgbClr>
                </a:solidFill>
              </a:rPr>
              <a:t>to “</a:t>
            </a:r>
            <a:r>
              <a:rPr lang="en-US" sz="3100" b="1" dirty="0">
                <a:solidFill>
                  <a:srgbClr val="572528">
                    <a:alpha val="90000"/>
                  </a:srgbClr>
                </a:solidFill>
              </a:rPr>
              <a:t>… that first </a:t>
            </a:r>
            <a:r>
              <a:rPr lang="en-US" sz="3100" b="1" dirty="0">
                <a:solidFill>
                  <a:srgbClr val="0000FF">
                    <a:alpha val="90000"/>
                  </a:srgbClr>
                </a:solidFill>
              </a:rPr>
              <a:t>drug</a:t>
            </a:r>
            <a:r>
              <a:rPr lang="en-US" sz="3100" b="1" dirty="0">
                <a:solidFill>
                  <a:srgbClr val="572528">
                    <a:alpha val="90000"/>
                  </a:srgbClr>
                </a:solidFill>
              </a:rPr>
              <a:t>” </a:t>
            </a:r>
            <a:r>
              <a:rPr lang="en-US" sz="3100" dirty="0">
                <a:solidFill>
                  <a:srgbClr val="572528">
                    <a:alpha val="90000"/>
                  </a:srgbClr>
                </a:solidFill>
              </a:rPr>
              <a:t>lost nothing and … carried as much weight as it ever did.</a:t>
            </a:r>
          </a:p>
          <a:p>
            <a:pPr algn="just">
              <a:spcBef>
                <a:spcPts val="400"/>
              </a:spcBef>
            </a:pPr>
            <a:endParaRPr lang="en-US" sz="3100" b="1" dirty="0">
              <a:solidFill>
                <a:srgbClr val="572528">
                  <a:alpha val="90000"/>
                </a:srgbClr>
              </a:solidFill>
            </a:endParaRPr>
          </a:p>
          <a:p>
            <a:pPr algn="just">
              <a:spcBef>
                <a:spcPts val="400"/>
              </a:spcBef>
            </a:pPr>
            <a:r>
              <a:rPr lang="en-US" sz="3100" dirty="0">
                <a:solidFill>
                  <a:srgbClr val="572528">
                    <a:alpha val="90000"/>
                  </a:srgbClr>
                </a:solidFill>
              </a:rPr>
              <a:t>… other possible, simple revisions … like changing </a:t>
            </a:r>
            <a:r>
              <a:rPr lang="en-US" sz="3100" b="1" dirty="0">
                <a:solidFill>
                  <a:srgbClr val="572528">
                    <a:alpha val="90000"/>
                  </a:srgbClr>
                </a:solidFill>
              </a:rPr>
              <a:t>“… a nonprofit fellowship or society of </a:t>
            </a:r>
            <a:r>
              <a:rPr lang="en-US" sz="3100" b="1" dirty="0">
                <a:solidFill>
                  <a:srgbClr val="0000FF">
                    <a:alpha val="90000"/>
                  </a:srgbClr>
                </a:solidFill>
              </a:rPr>
              <a:t>men</a:t>
            </a:r>
            <a:r>
              <a:rPr lang="en-US" sz="3100" b="1" dirty="0">
                <a:solidFill>
                  <a:srgbClr val="3A668B">
                    <a:alpha val="90000"/>
                  </a:srgbClr>
                </a:solidFill>
              </a:rPr>
              <a:t> </a:t>
            </a:r>
            <a:r>
              <a:rPr lang="en-US" sz="3100" b="1" dirty="0">
                <a:solidFill>
                  <a:srgbClr val="572528">
                    <a:alpha val="90000"/>
                  </a:srgbClr>
                </a:solidFill>
              </a:rPr>
              <a:t>and</a:t>
            </a:r>
            <a:r>
              <a:rPr lang="en-US" sz="3100" b="1" dirty="0">
                <a:solidFill>
                  <a:srgbClr val="3A668B">
                    <a:alpha val="90000"/>
                  </a:srgbClr>
                </a:solidFill>
              </a:rPr>
              <a:t> </a:t>
            </a:r>
            <a:r>
              <a:rPr lang="en-US" sz="3100" b="1" dirty="0">
                <a:solidFill>
                  <a:srgbClr val="0000FF">
                    <a:alpha val="90000"/>
                  </a:srgbClr>
                </a:solidFill>
              </a:rPr>
              <a:t>women</a:t>
            </a:r>
            <a:r>
              <a:rPr lang="en-US" sz="3100" b="1" dirty="0">
                <a:solidFill>
                  <a:srgbClr val="3A668B">
                    <a:alpha val="90000"/>
                  </a:srgbClr>
                </a:solidFill>
              </a:rPr>
              <a:t> </a:t>
            </a:r>
            <a:r>
              <a:rPr lang="en-US" sz="3100" b="1" dirty="0">
                <a:solidFill>
                  <a:srgbClr val="572528">
                    <a:alpha val="90000"/>
                  </a:srgbClr>
                </a:solidFill>
              </a:rPr>
              <a:t>…” </a:t>
            </a:r>
            <a:r>
              <a:rPr lang="en-US" sz="3100" dirty="0">
                <a:solidFill>
                  <a:srgbClr val="572528">
                    <a:alpha val="90000"/>
                  </a:srgbClr>
                </a:solidFill>
              </a:rPr>
              <a:t>to </a:t>
            </a:r>
            <a:r>
              <a:rPr lang="en-US" sz="3100" b="1" dirty="0">
                <a:solidFill>
                  <a:srgbClr val="572528">
                    <a:alpha val="90000"/>
                  </a:srgbClr>
                </a:solidFill>
              </a:rPr>
              <a:t>“ … a nonprofit fellowship or society of </a:t>
            </a:r>
            <a:r>
              <a:rPr lang="en-US" sz="3100" b="1" dirty="0">
                <a:solidFill>
                  <a:srgbClr val="0000FF">
                    <a:alpha val="90000"/>
                  </a:srgbClr>
                </a:solidFill>
              </a:rPr>
              <a:t>people</a:t>
            </a:r>
            <a:r>
              <a:rPr lang="en-US" sz="3100" b="1" dirty="0">
                <a:solidFill>
                  <a:srgbClr val="572528">
                    <a:alpha val="90000"/>
                  </a:srgbClr>
                </a:solidFill>
              </a:rPr>
              <a:t> …” </a:t>
            </a:r>
            <a:r>
              <a:rPr lang="en-US" sz="3100" dirty="0">
                <a:solidFill>
                  <a:srgbClr val="572528">
                    <a:alpha val="90000"/>
                  </a:srgbClr>
                </a:solidFill>
              </a:rPr>
              <a:t>could be just as effective.</a:t>
            </a:r>
          </a:p>
          <a:p>
            <a:endParaRPr lang="en-US" sz="3100" dirty="0"/>
          </a:p>
        </p:txBody>
      </p:sp>
      <p:cxnSp>
        <p:nvCxnSpPr>
          <p:cNvPr id="8" name="Straight Connector 7">
            <a:extLst>
              <a:ext uri="{FF2B5EF4-FFF2-40B4-BE49-F238E27FC236}">
                <a16:creationId xmlns:a16="http://schemas.microsoft.com/office/drawing/2014/main" id="{0DC90F4B-3B5E-2DF2-2CBF-2561B72E8A01}"/>
              </a:ext>
            </a:extLst>
          </p:cNvPr>
          <p:cNvCxnSpPr>
            <a:cxnSpLocks/>
          </p:cNvCxnSpPr>
          <p:nvPr/>
        </p:nvCxnSpPr>
        <p:spPr>
          <a:xfrm>
            <a:off x="613773" y="906695"/>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7DED58A-FCF1-BF05-6578-D04A897E0E42}"/>
              </a:ext>
            </a:extLst>
          </p:cNvPr>
          <p:cNvSpPr txBox="1">
            <a:spLocks/>
          </p:cNvSpPr>
          <p:nvPr/>
        </p:nvSpPr>
        <p:spPr>
          <a:xfrm>
            <a:off x="676405" y="348591"/>
            <a:ext cx="11027463" cy="4112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000" dirty="0">
                <a:solidFill>
                  <a:srgbClr val="572528"/>
                </a:solidFill>
                <a:latin typeface="+mn-lt"/>
              </a:rPr>
              <a:t>Looking At Our History </a:t>
            </a:r>
            <a:r>
              <a:rPr lang="en-US" sz="2000" i="1" dirty="0">
                <a:solidFill>
                  <a:srgbClr val="572528"/>
                </a:solidFill>
                <a:latin typeface="+mn-lt"/>
              </a:rPr>
              <a:t>(Continued)</a:t>
            </a:r>
            <a:endParaRPr lang="en-US" sz="2000" dirty="0">
              <a:solidFill>
                <a:srgbClr val="572528"/>
              </a:solidFill>
              <a:latin typeface="+mn-lt"/>
            </a:endParaRPr>
          </a:p>
        </p:txBody>
      </p:sp>
    </p:spTree>
    <p:extLst>
      <p:ext uri="{BB962C8B-B14F-4D97-AF65-F5344CB8AC3E}">
        <p14:creationId xmlns:p14="http://schemas.microsoft.com/office/powerpoint/2010/main" val="73753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370D-3F0A-2EF0-38C6-C6868E158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5529E-4E8A-62B3-BC00-9E9B066BF110}"/>
              </a:ext>
            </a:extLst>
          </p:cNvPr>
          <p:cNvSpPr>
            <a:spLocks noGrp="1"/>
          </p:cNvSpPr>
          <p:nvPr>
            <p:ph type="title"/>
          </p:nvPr>
        </p:nvSpPr>
        <p:spPr>
          <a:xfrm>
            <a:off x="526283" y="545733"/>
            <a:ext cx="11027463" cy="634702"/>
          </a:xfrm>
        </p:spPr>
        <p:txBody>
          <a:bodyPr/>
          <a:lstStyle/>
          <a:p>
            <a:r>
              <a:rPr lang="en-US" sz="3600" dirty="0">
                <a:latin typeface="+mn-lt"/>
              </a:rPr>
              <a:t>Gender-Neutral Language in NA Literature</a:t>
            </a:r>
          </a:p>
        </p:txBody>
      </p:sp>
      <p:cxnSp>
        <p:nvCxnSpPr>
          <p:cNvPr id="5" name="Straight Connector 4">
            <a:extLst>
              <a:ext uri="{FF2B5EF4-FFF2-40B4-BE49-F238E27FC236}">
                <a16:creationId xmlns:a16="http://schemas.microsoft.com/office/drawing/2014/main" id="{69038478-A6C2-5E70-7D02-0B5CF6783017}"/>
              </a:ext>
            </a:extLst>
          </p:cNvPr>
          <p:cNvCxnSpPr>
            <a:cxnSpLocks/>
          </p:cNvCxnSpPr>
          <p:nvPr/>
        </p:nvCxnSpPr>
        <p:spPr>
          <a:xfrm>
            <a:off x="651351" y="1316779"/>
            <a:ext cx="11060485"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ACD038-A3C6-5F99-9BE8-61948616E991}"/>
              </a:ext>
            </a:extLst>
          </p:cNvPr>
          <p:cNvSpPr txBox="1"/>
          <p:nvPr/>
        </p:nvSpPr>
        <p:spPr>
          <a:xfrm>
            <a:off x="400060" y="1475758"/>
            <a:ext cx="11374405" cy="1309910"/>
          </a:xfrm>
          <a:prstGeom prst="rect">
            <a:avLst/>
          </a:prstGeom>
          <a:noFill/>
        </p:spPr>
        <p:txBody>
          <a:bodyPr wrap="square" rtlCol="0">
            <a:spAutoFit/>
          </a:bodyPr>
          <a:lstStyle/>
          <a:p>
            <a:pPr>
              <a:lnSpc>
                <a:spcPct val="108000"/>
              </a:lnSpc>
            </a:pPr>
            <a:endParaRPr lang="en-US" sz="1400" dirty="0"/>
          </a:p>
          <a:p>
            <a:pPr marL="6350" lvl="1">
              <a:spcAft>
                <a:spcPts val="1800"/>
              </a:spcAft>
            </a:pPr>
            <a:r>
              <a:rPr lang="en-US" sz="3100" dirty="0">
                <a:solidFill>
                  <a:srgbClr val="572528"/>
                </a:solidFill>
              </a:rPr>
              <a:t>… gender-specific language is excluding, causing … </a:t>
            </a:r>
            <a:r>
              <a:rPr lang="en-US" sz="3100" b="1" dirty="0">
                <a:solidFill>
                  <a:srgbClr val="0000FF"/>
                </a:solidFill>
              </a:rPr>
              <a:t>members</a:t>
            </a:r>
            <a:r>
              <a:rPr lang="en-US" sz="3100" dirty="0">
                <a:solidFill>
                  <a:srgbClr val="572528"/>
                </a:solidFill>
              </a:rPr>
              <a:t> and </a:t>
            </a:r>
            <a:r>
              <a:rPr lang="en-US" sz="3100" b="1" dirty="0">
                <a:solidFill>
                  <a:srgbClr val="0000FF"/>
                </a:solidFill>
              </a:rPr>
              <a:t>potential members</a:t>
            </a:r>
            <a:r>
              <a:rPr lang="en-US" sz="3100" dirty="0">
                <a:solidFill>
                  <a:srgbClr val="572528"/>
                </a:solidFill>
              </a:rPr>
              <a:t> not to feel fully accepted or included …</a:t>
            </a:r>
          </a:p>
        </p:txBody>
      </p:sp>
      <p:sp>
        <p:nvSpPr>
          <p:cNvPr id="9" name="TextBox 8">
            <a:extLst>
              <a:ext uri="{FF2B5EF4-FFF2-40B4-BE49-F238E27FC236}">
                <a16:creationId xmlns:a16="http://schemas.microsoft.com/office/drawing/2014/main" id="{81729352-9FF4-41A1-C25E-DCFAE13B378B}"/>
              </a:ext>
            </a:extLst>
          </p:cNvPr>
          <p:cNvSpPr txBox="1"/>
          <p:nvPr/>
        </p:nvSpPr>
        <p:spPr>
          <a:xfrm>
            <a:off x="977030" y="3043824"/>
            <a:ext cx="10697227" cy="1046440"/>
          </a:xfrm>
          <a:prstGeom prst="rect">
            <a:avLst/>
          </a:prstGeom>
          <a:noFill/>
        </p:spPr>
        <p:txBody>
          <a:bodyPr wrap="square" rtlCol="0">
            <a:spAutoFit/>
          </a:bodyPr>
          <a:lstStyle/>
          <a:p>
            <a:r>
              <a:rPr lang="en-US" sz="3100" dirty="0">
                <a:solidFill>
                  <a:srgbClr val="572528"/>
                </a:solidFill>
              </a:rPr>
              <a:t>In 2023, the World Service Conference passed</a:t>
            </a:r>
            <a:r>
              <a:rPr lang="en-US" sz="3100" b="1" dirty="0">
                <a:solidFill>
                  <a:srgbClr val="572528"/>
                </a:solidFill>
              </a:rPr>
              <a:t> </a:t>
            </a:r>
            <a:r>
              <a:rPr lang="en-US" sz="3100" b="1" dirty="0">
                <a:solidFill>
                  <a:srgbClr val="FF0000"/>
                </a:solidFill>
              </a:rPr>
              <a:t>Motion 14</a:t>
            </a:r>
            <a:r>
              <a:rPr lang="en-US" sz="3100" b="1" dirty="0">
                <a:solidFill>
                  <a:srgbClr val="572528"/>
                </a:solidFill>
              </a:rPr>
              <a:t> </a:t>
            </a:r>
            <a:r>
              <a:rPr lang="en-US" sz="3100" dirty="0">
                <a:solidFill>
                  <a:srgbClr val="572528"/>
                </a:solidFill>
              </a:rPr>
              <a:t>directing the World Board to:</a:t>
            </a:r>
          </a:p>
        </p:txBody>
      </p:sp>
      <p:sp>
        <p:nvSpPr>
          <p:cNvPr id="10" name="TextBox 9">
            <a:extLst>
              <a:ext uri="{FF2B5EF4-FFF2-40B4-BE49-F238E27FC236}">
                <a16:creationId xmlns:a16="http://schemas.microsoft.com/office/drawing/2014/main" id="{BE221CA9-341F-3A83-AA31-53B92FC34DBB}"/>
              </a:ext>
            </a:extLst>
          </p:cNvPr>
          <p:cNvSpPr txBox="1"/>
          <p:nvPr/>
        </p:nvSpPr>
        <p:spPr>
          <a:xfrm>
            <a:off x="1590806" y="4224146"/>
            <a:ext cx="10083452" cy="1600631"/>
          </a:xfrm>
          <a:prstGeom prst="rect">
            <a:avLst/>
          </a:prstGeom>
          <a:noFill/>
        </p:spPr>
        <p:txBody>
          <a:bodyPr wrap="square">
            <a:spAutoFit/>
          </a:bodyPr>
          <a:lstStyle/>
          <a:p>
            <a:pPr algn="r">
              <a:lnSpc>
                <a:spcPct val="108000"/>
              </a:lnSpc>
              <a:spcBef>
                <a:spcPts val="1800"/>
              </a:spcBef>
            </a:pPr>
            <a:r>
              <a:rPr lang="en-US" sz="3100" b="1" dirty="0">
                <a:solidFill>
                  <a:srgbClr val="0000FF"/>
                </a:solidFill>
              </a:rPr>
              <a:t>“… create a project plan for consideration at the next WSC to investigate changes and/or additional wording to NA literature from gender specific language to gender neutral and inclusive language.”</a:t>
            </a:r>
          </a:p>
        </p:txBody>
      </p:sp>
    </p:spTree>
    <p:extLst>
      <p:ext uri="{BB962C8B-B14F-4D97-AF65-F5344CB8AC3E}">
        <p14:creationId xmlns:p14="http://schemas.microsoft.com/office/powerpoint/2010/main" val="657458226"/>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3031</TotalTime>
  <Words>3319</Words>
  <Application>Microsoft Office PowerPoint</Application>
  <PresentationFormat>Widescreen</PresentationFormat>
  <Paragraphs>152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Cambria</vt:lpstr>
      <vt:lpstr>Century Gothic</vt:lpstr>
      <vt:lpstr>Times New Roman</vt:lpstr>
      <vt:lpstr>Wingdings</vt:lpstr>
      <vt:lpstr>Office Theme</vt:lpstr>
      <vt:lpstr>PowerPoint Presentation</vt:lpstr>
      <vt:lpstr>PowerPoint Presentation</vt:lpstr>
      <vt:lpstr>The Term: “Gender-Neutral Language”</vt:lpstr>
      <vt:lpstr>PowerPoint Presentation</vt:lpstr>
      <vt:lpstr>PowerPoint Presentation</vt:lpstr>
      <vt:lpstr>PowerPoint Presentation</vt:lpstr>
      <vt:lpstr>PowerPoint Presentation</vt:lpstr>
      <vt:lpstr>PowerPoint Presentation</vt:lpstr>
      <vt:lpstr>Gender-Neutral Language in NA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Troy Bailey</cp:lastModifiedBy>
  <cp:revision>205</cp:revision>
  <cp:lastPrinted>2025-11-24T19:21:46Z</cp:lastPrinted>
  <dcterms:created xsi:type="dcterms:W3CDTF">2022-10-26T22:08:46Z</dcterms:created>
  <dcterms:modified xsi:type="dcterms:W3CDTF">2025-12-17T03:13:34Z</dcterms:modified>
</cp:coreProperties>
</file>