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9"/>
  </p:notesMasterIdLst>
  <p:sldIdLst>
    <p:sldId id="256" r:id="rId2"/>
    <p:sldId id="277" r:id="rId3"/>
    <p:sldId id="279" r:id="rId4"/>
    <p:sldId id="282" r:id="rId5"/>
    <p:sldId id="274" r:id="rId6"/>
    <p:sldId id="283" r:id="rId7"/>
    <p:sldId id="287" r:id="rId8"/>
    <p:sldId id="284" r:id="rId9"/>
    <p:sldId id="286" r:id="rId10"/>
    <p:sldId id="288" r:id="rId11"/>
    <p:sldId id="257" r:id="rId12"/>
    <p:sldId id="296" r:id="rId13"/>
    <p:sldId id="303" r:id="rId14"/>
    <p:sldId id="294" r:id="rId15"/>
    <p:sldId id="301" r:id="rId16"/>
    <p:sldId id="297" r:id="rId17"/>
    <p:sldId id="302" r:id="rId18"/>
    <p:sldId id="298" r:id="rId19"/>
    <p:sldId id="285" r:id="rId20"/>
    <p:sldId id="295" r:id="rId21"/>
    <p:sldId id="299" r:id="rId22"/>
    <p:sldId id="300" r:id="rId23"/>
    <p:sldId id="292" r:id="rId24"/>
    <p:sldId id="293" r:id="rId25"/>
    <p:sldId id="291" r:id="rId26"/>
    <p:sldId id="290" r:id="rId27"/>
    <p:sldId id="30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212C7"/>
    <a:srgbClr val="FF33CC"/>
    <a:srgbClr val="D74DBD"/>
    <a:srgbClr val="F60A0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81317" autoAdjust="0"/>
  </p:normalViewPr>
  <p:slideViewPr>
    <p:cSldViewPr snapToGrid="0">
      <p:cViewPr varScale="1">
        <p:scale>
          <a:sx n="97" d="100"/>
          <a:sy n="97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6530B-8C2D-445D-80D2-51E91929034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A73C5E-7D51-4AF3-A797-DC75533CD3C8}">
      <dgm:prSet/>
      <dgm:spPr/>
      <dgm:t>
        <a:bodyPr/>
        <a:lstStyle/>
        <a:p>
          <a:r>
            <a:rPr lang="en-AU" dirty="0"/>
            <a:t>Listening is an act of </a:t>
          </a:r>
          <a:r>
            <a:rPr lang="en-AU" b="1" dirty="0"/>
            <a:t>respect</a:t>
          </a:r>
          <a:r>
            <a:rPr lang="en-AU" dirty="0"/>
            <a:t> for others. Be sure that</a:t>
          </a:r>
          <a:r>
            <a:rPr lang="en-AU" b="1" dirty="0"/>
            <a:t> everyone participates</a:t>
          </a:r>
          <a:r>
            <a:rPr lang="en-AU" dirty="0"/>
            <a:t>; </a:t>
          </a:r>
          <a:r>
            <a:rPr lang="en-AU" b="0" dirty="0"/>
            <a:t>don't dominate. </a:t>
          </a:r>
          <a:endParaRPr lang="en-US" b="0" dirty="0"/>
        </a:p>
      </dgm:t>
    </dgm:pt>
    <dgm:pt modelId="{C56C4791-8492-45D2-B713-8E495EF67404}" type="parTrans" cxnId="{168DA3C1-7162-4508-9332-4318B2D4EFBD}">
      <dgm:prSet/>
      <dgm:spPr/>
      <dgm:t>
        <a:bodyPr/>
        <a:lstStyle/>
        <a:p>
          <a:endParaRPr lang="en-US"/>
        </a:p>
      </dgm:t>
    </dgm:pt>
    <dgm:pt modelId="{958E7B2E-A970-43D6-ADD6-20AA10E74366}" type="sibTrans" cxnId="{168DA3C1-7162-4508-9332-4318B2D4EFBD}">
      <dgm:prSet/>
      <dgm:spPr/>
      <dgm:t>
        <a:bodyPr/>
        <a:lstStyle/>
        <a:p>
          <a:endParaRPr lang="en-US"/>
        </a:p>
      </dgm:t>
    </dgm:pt>
    <dgm:pt modelId="{8E1E777A-A34D-4DA7-BEBD-4995539C4D6F}">
      <dgm:prSet/>
      <dgm:spPr/>
      <dgm:t>
        <a:bodyPr/>
        <a:lstStyle/>
        <a:p>
          <a:r>
            <a:rPr lang="en-AU" dirty="0"/>
            <a:t>Don't forget our </a:t>
          </a:r>
          <a:r>
            <a:rPr lang="en-AU" b="1" dirty="0"/>
            <a:t>Fifth Tradition – “Each group has but one primary purpose – to carry the message to the addict who still suffers”</a:t>
          </a:r>
          <a:r>
            <a:rPr lang="en-AU" b="0" dirty="0"/>
            <a:t>.</a:t>
          </a:r>
          <a:endParaRPr lang="en-US" b="0" dirty="0"/>
        </a:p>
      </dgm:t>
    </dgm:pt>
    <dgm:pt modelId="{31DA6FDE-D432-4323-BA6F-227DFD45CB5C}" type="parTrans" cxnId="{19208E57-7EFE-4AD5-8689-00018EA2811C}">
      <dgm:prSet/>
      <dgm:spPr/>
      <dgm:t>
        <a:bodyPr/>
        <a:lstStyle/>
        <a:p>
          <a:endParaRPr lang="en-US"/>
        </a:p>
      </dgm:t>
    </dgm:pt>
    <dgm:pt modelId="{15E02A09-2AED-4DA8-84A6-71B565C987E3}" type="sibTrans" cxnId="{19208E57-7EFE-4AD5-8689-00018EA2811C}">
      <dgm:prSet/>
      <dgm:spPr/>
      <dgm:t>
        <a:bodyPr/>
        <a:lstStyle/>
        <a:p>
          <a:endParaRPr lang="en-US"/>
        </a:p>
      </dgm:t>
    </dgm:pt>
    <dgm:pt modelId="{2923F279-2DC5-428B-A371-2C6F2B2EA82B}">
      <dgm:prSet/>
      <dgm:spPr/>
      <dgm:t>
        <a:bodyPr/>
        <a:lstStyle/>
        <a:p>
          <a:r>
            <a:rPr lang="en-AU" b="1" dirty="0"/>
            <a:t>Stay focused </a:t>
          </a:r>
          <a:r>
            <a:rPr lang="en-AU" dirty="0"/>
            <a:t>on the subject at hand.</a:t>
          </a:r>
          <a:endParaRPr lang="en-US" dirty="0"/>
        </a:p>
      </dgm:t>
    </dgm:pt>
    <dgm:pt modelId="{868E8339-2F52-4D46-A74C-C8C0D018C311}" type="parTrans" cxnId="{C4638A57-CC40-4EAD-8C25-EE9C48A26C0F}">
      <dgm:prSet/>
      <dgm:spPr/>
      <dgm:t>
        <a:bodyPr/>
        <a:lstStyle/>
        <a:p>
          <a:endParaRPr lang="en-US"/>
        </a:p>
      </dgm:t>
    </dgm:pt>
    <dgm:pt modelId="{74BE353D-85C8-40D1-944E-A00D1A77786D}" type="sibTrans" cxnId="{C4638A57-CC40-4EAD-8C25-EE9C48A26C0F}">
      <dgm:prSet/>
      <dgm:spPr/>
      <dgm:t>
        <a:bodyPr/>
        <a:lstStyle/>
        <a:p>
          <a:endParaRPr lang="en-US"/>
        </a:p>
      </dgm:t>
    </dgm:pt>
    <dgm:pt modelId="{F7376B7D-6A1D-4DD9-BA91-F7CE927E90E8}">
      <dgm:prSet/>
      <dgm:spPr/>
      <dgm:t>
        <a:bodyPr/>
        <a:lstStyle/>
        <a:p>
          <a:r>
            <a:rPr lang="en-AU" dirty="0"/>
            <a:t>To </a:t>
          </a:r>
          <a:r>
            <a:rPr lang="en-AU" b="1" dirty="0"/>
            <a:t>disagree without being disagreeable</a:t>
          </a:r>
          <a:r>
            <a:rPr lang="en-AU" dirty="0"/>
            <a:t>... that is our process.</a:t>
          </a:r>
          <a:endParaRPr lang="en-US" dirty="0"/>
        </a:p>
      </dgm:t>
    </dgm:pt>
    <dgm:pt modelId="{B18B1932-F0F6-41DE-9F3B-88E1AEB024E5}" type="parTrans" cxnId="{56CA89BA-2E1E-4693-B3D9-47FE5837F64F}">
      <dgm:prSet/>
      <dgm:spPr/>
      <dgm:t>
        <a:bodyPr/>
        <a:lstStyle/>
        <a:p>
          <a:endParaRPr lang="en-US"/>
        </a:p>
      </dgm:t>
    </dgm:pt>
    <dgm:pt modelId="{7B1A3E7E-4CDD-4852-9FA7-F4545C184561}" type="sibTrans" cxnId="{56CA89BA-2E1E-4693-B3D9-47FE5837F64F}">
      <dgm:prSet/>
      <dgm:spPr/>
      <dgm:t>
        <a:bodyPr/>
        <a:lstStyle/>
        <a:p>
          <a:endParaRPr lang="en-US"/>
        </a:p>
      </dgm:t>
    </dgm:pt>
    <dgm:pt modelId="{17D8A1D2-8DA0-48C9-A580-0DC66040917F}">
      <dgm:prSet/>
      <dgm:spPr/>
      <dgm:t>
        <a:bodyPr/>
        <a:lstStyle/>
        <a:p>
          <a:r>
            <a:rPr lang="en-US" b="1" dirty="0"/>
            <a:t>Respond </a:t>
          </a:r>
          <a:r>
            <a:rPr lang="en-US" dirty="0"/>
            <a:t>rather than react.</a:t>
          </a:r>
        </a:p>
      </dgm:t>
    </dgm:pt>
    <dgm:pt modelId="{2F0BDED2-4BF7-494C-BCCB-0D3C633B429C}" type="parTrans" cxnId="{A06CA1ED-76AF-4C45-A924-9E823C888440}">
      <dgm:prSet/>
      <dgm:spPr/>
      <dgm:t>
        <a:bodyPr/>
        <a:lstStyle/>
        <a:p>
          <a:endParaRPr lang="en-AU"/>
        </a:p>
      </dgm:t>
    </dgm:pt>
    <dgm:pt modelId="{F7BBFBA8-1CE8-47F0-8FD3-E35B92986821}" type="sibTrans" cxnId="{A06CA1ED-76AF-4C45-A924-9E823C888440}">
      <dgm:prSet/>
      <dgm:spPr/>
      <dgm:t>
        <a:bodyPr/>
        <a:lstStyle/>
        <a:p>
          <a:endParaRPr lang="en-AU"/>
        </a:p>
      </dgm:t>
    </dgm:pt>
    <dgm:pt modelId="{4A4BD4AA-0332-4FCD-A145-7AC80B0EA587}" type="pres">
      <dgm:prSet presAssocID="{8CA6530B-8C2D-445D-80D2-51E91929034D}" presName="vert0" presStyleCnt="0">
        <dgm:presLayoutVars>
          <dgm:dir/>
          <dgm:animOne val="branch"/>
          <dgm:animLvl val="lvl"/>
        </dgm:presLayoutVars>
      </dgm:prSet>
      <dgm:spPr/>
    </dgm:pt>
    <dgm:pt modelId="{792A2626-0C35-44FE-B066-C9194D6E6C6B}" type="pres">
      <dgm:prSet presAssocID="{49A73C5E-7D51-4AF3-A797-DC75533CD3C8}" presName="thickLine" presStyleLbl="alignNode1" presStyleIdx="0" presStyleCnt="5"/>
      <dgm:spPr/>
    </dgm:pt>
    <dgm:pt modelId="{F1F0A547-6828-46C4-851D-D39BA8237F6A}" type="pres">
      <dgm:prSet presAssocID="{49A73C5E-7D51-4AF3-A797-DC75533CD3C8}" presName="horz1" presStyleCnt="0"/>
      <dgm:spPr/>
    </dgm:pt>
    <dgm:pt modelId="{05938073-76CB-4EE1-AE51-4425B280BE58}" type="pres">
      <dgm:prSet presAssocID="{49A73C5E-7D51-4AF3-A797-DC75533CD3C8}" presName="tx1" presStyleLbl="revTx" presStyleIdx="0" presStyleCnt="5"/>
      <dgm:spPr/>
    </dgm:pt>
    <dgm:pt modelId="{CE297C29-D5F0-4B46-B7E9-4FBAC1F11DDA}" type="pres">
      <dgm:prSet presAssocID="{49A73C5E-7D51-4AF3-A797-DC75533CD3C8}" presName="vert1" presStyleCnt="0"/>
      <dgm:spPr/>
    </dgm:pt>
    <dgm:pt modelId="{3731F1C5-DE3E-4616-B066-BB8DAD971E15}" type="pres">
      <dgm:prSet presAssocID="{8E1E777A-A34D-4DA7-BEBD-4995539C4D6F}" presName="thickLine" presStyleLbl="alignNode1" presStyleIdx="1" presStyleCnt="5"/>
      <dgm:spPr/>
    </dgm:pt>
    <dgm:pt modelId="{4318F16E-2779-4BB2-B0E0-9B2B3B6305C0}" type="pres">
      <dgm:prSet presAssocID="{8E1E777A-A34D-4DA7-BEBD-4995539C4D6F}" presName="horz1" presStyleCnt="0"/>
      <dgm:spPr/>
    </dgm:pt>
    <dgm:pt modelId="{7DD480BA-1611-499D-B4D2-9DF25139CF9C}" type="pres">
      <dgm:prSet presAssocID="{8E1E777A-A34D-4DA7-BEBD-4995539C4D6F}" presName="tx1" presStyleLbl="revTx" presStyleIdx="1" presStyleCnt="5"/>
      <dgm:spPr/>
    </dgm:pt>
    <dgm:pt modelId="{2DDBD6B6-9721-464F-B7E9-6737DDF95C91}" type="pres">
      <dgm:prSet presAssocID="{8E1E777A-A34D-4DA7-BEBD-4995539C4D6F}" presName="vert1" presStyleCnt="0"/>
      <dgm:spPr/>
    </dgm:pt>
    <dgm:pt modelId="{6168DA9A-55B0-409C-BF84-EDE1F8CC0A73}" type="pres">
      <dgm:prSet presAssocID="{2923F279-2DC5-428B-A371-2C6F2B2EA82B}" presName="thickLine" presStyleLbl="alignNode1" presStyleIdx="2" presStyleCnt="5"/>
      <dgm:spPr/>
    </dgm:pt>
    <dgm:pt modelId="{FC62373A-0B0E-451A-9B7D-B413B9CE81A2}" type="pres">
      <dgm:prSet presAssocID="{2923F279-2DC5-428B-A371-2C6F2B2EA82B}" presName="horz1" presStyleCnt="0"/>
      <dgm:spPr/>
    </dgm:pt>
    <dgm:pt modelId="{1CBADEFB-5BAE-41CA-A68C-41AEC1EDC380}" type="pres">
      <dgm:prSet presAssocID="{2923F279-2DC5-428B-A371-2C6F2B2EA82B}" presName="tx1" presStyleLbl="revTx" presStyleIdx="2" presStyleCnt="5"/>
      <dgm:spPr/>
    </dgm:pt>
    <dgm:pt modelId="{CC039F7C-FDBB-4210-8737-62036AC515F1}" type="pres">
      <dgm:prSet presAssocID="{2923F279-2DC5-428B-A371-2C6F2B2EA82B}" presName="vert1" presStyleCnt="0"/>
      <dgm:spPr/>
    </dgm:pt>
    <dgm:pt modelId="{2E207180-CFB5-4780-99F4-6EA01193BB55}" type="pres">
      <dgm:prSet presAssocID="{17D8A1D2-8DA0-48C9-A580-0DC66040917F}" presName="thickLine" presStyleLbl="alignNode1" presStyleIdx="3" presStyleCnt="5"/>
      <dgm:spPr/>
    </dgm:pt>
    <dgm:pt modelId="{B09B077E-8A64-4188-8E89-952163A12AA6}" type="pres">
      <dgm:prSet presAssocID="{17D8A1D2-8DA0-48C9-A580-0DC66040917F}" presName="horz1" presStyleCnt="0"/>
      <dgm:spPr/>
    </dgm:pt>
    <dgm:pt modelId="{679033D8-691B-43FC-9611-57A25CA9ADCF}" type="pres">
      <dgm:prSet presAssocID="{17D8A1D2-8DA0-48C9-A580-0DC66040917F}" presName="tx1" presStyleLbl="revTx" presStyleIdx="3" presStyleCnt="5"/>
      <dgm:spPr/>
    </dgm:pt>
    <dgm:pt modelId="{F2B9F716-5AFA-400C-A97C-6FA781C8DCA4}" type="pres">
      <dgm:prSet presAssocID="{17D8A1D2-8DA0-48C9-A580-0DC66040917F}" presName="vert1" presStyleCnt="0"/>
      <dgm:spPr/>
    </dgm:pt>
    <dgm:pt modelId="{7AB9C052-29A0-4C7F-B1E1-3A104A8E6738}" type="pres">
      <dgm:prSet presAssocID="{F7376B7D-6A1D-4DD9-BA91-F7CE927E90E8}" presName="thickLine" presStyleLbl="alignNode1" presStyleIdx="4" presStyleCnt="5"/>
      <dgm:spPr/>
    </dgm:pt>
    <dgm:pt modelId="{DC73EC73-4959-44F6-8C2E-81D6237B7986}" type="pres">
      <dgm:prSet presAssocID="{F7376B7D-6A1D-4DD9-BA91-F7CE927E90E8}" presName="horz1" presStyleCnt="0"/>
      <dgm:spPr/>
    </dgm:pt>
    <dgm:pt modelId="{B6A66438-CDAA-4FAF-A39D-0DAA5CCA332C}" type="pres">
      <dgm:prSet presAssocID="{F7376B7D-6A1D-4DD9-BA91-F7CE927E90E8}" presName="tx1" presStyleLbl="revTx" presStyleIdx="4" presStyleCnt="5"/>
      <dgm:spPr/>
    </dgm:pt>
    <dgm:pt modelId="{482C0FA9-60E8-4DFC-A34F-C189841FC000}" type="pres">
      <dgm:prSet presAssocID="{F7376B7D-6A1D-4DD9-BA91-F7CE927E90E8}" presName="vert1" presStyleCnt="0"/>
      <dgm:spPr/>
    </dgm:pt>
  </dgm:ptLst>
  <dgm:cxnLst>
    <dgm:cxn modelId="{6B7DCF27-D8CF-4673-999E-C7327FBBF279}" type="presOf" srcId="{F7376B7D-6A1D-4DD9-BA91-F7CE927E90E8}" destId="{B6A66438-CDAA-4FAF-A39D-0DAA5CCA332C}" srcOrd="0" destOrd="0" presId="urn:microsoft.com/office/officeart/2008/layout/LinedList"/>
    <dgm:cxn modelId="{48B6C163-82A7-44F1-8C48-CD9B39EF7FD6}" type="presOf" srcId="{2923F279-2DC5-428B-A371-2C6F2B2EA82B}" destId="{1CBADEFB-5BAE-41CA-A68C-41AEC1EDC380}" srcOrd="0" destOrd="0" presId="urn:microsoft.com/office/officeart/2008/layout/LinedList"/>
    <dgm:cxn modelId="{3AF9D256-E20F-45A7-AA89-4D9B8B26E235}" type="presOf" srcId="{8CA6530B-8C2D-445D-80D2-51E91929034D}" destId="{4A4BD4AA-0332-4FCD-A145-7AC80B0EA587}" srcOrd="0" destOrd="0" presId="urn:microsoft.com/office/officeart/2008/layout/LinedList"/>
    <dgm:cxn modelId="{C4638A57-CC40-4EAD-8C25-EE9C48A26C0F}" srcId="{8CA6530B-8C2D-445D-80D2-51E91929034D}" destId="{2923F279-2DC5-428B-A371-2C6F2B2EA82B}" srcOrd="2" destOrd="0" parTransId="{868E8339-2F52-4D46-A74C-C8C0D018C311}" sibTransId="{74BE353D-85C8-40D1-944E-A00D1A77786D}"/>
    <dgm:cxn modelId="{19208E57-7EFE-4AD5-8689-00018EA2811C}" srcId="{8CA6530B-8C2D-445D-80D2-51E91929034D}" destId="{8E1E777A-A34D-4DA7-BEBD-4995539C4D6F}" srcOrd="1" destOrd="0" parTransId="{31DA6FDE-D432-4323-BA6F-227DFD45CB5C}" sibTransId="{15E02A09-2AED-4DA8-84A6-71B565C987E3}"/>
    <dgm:cxn modelId="{D22D0FAA-BA0E-4C7A-9BFB-87C26435713D}" type="presOf" srcId="{49A73C5E-7D51-4AF3-A797-DC75533CD3C8}" destId="{05938073-76CB-4EE1-AE51-4425B280BE58}" srcOrd="0" destOrd="0" presId="urn:microsoft.com/office/officeart/2008/layout/LinedList"/>
    <dgm:cxn modelId="{56CA89BA-2E1E-4693-B3D9-47FE5837F64F}" srcId="{8CA6530B-8C2D-445D-80D2-51E91929034D}" destId="{F7376B7D-6A1D-4DD9-BA91-F7CE927E90E8}" srcOrd="4" destOrd="0" parTransId="{B18B1932-F0F6-41DE-9F3B-88E1AEB024E5}" sibTransId="{7B1A3E7E-4CDD-4852-9FA7-F4545C184561}"/>
    <dgm:cxn modelId="{EAE718BE-EE71-43EB-8162-E2BC61C916AD}" type="presOf" srcId="{17D8A1D2-8DA0-48C9-A580-0DC66040917F}" destId="{679033D8-691B-43FC-9611-57A25CA9ADCF}" srcOrd="0" destOrd="0" presId="urn:microsoft.com/office/officeart/2008/layout/LinedList"/>
    <dgm:cxn modelId="{168DA3C1-7162-4508-9332-4318B2D4EFBD}" srcId="{8CA6530B-8C2D-445D-80D2-51E91929034D}" destId="{49A73C5E-7D51-4AF3-A797-DC75533CD3C8}" srcOrd="0" destOrd="0" parTransId="{C56C4791-8492-45D2-B713-8E495EF67404}" sibTransId="{958E7B2E-A970-43D6-ADD6-20AA10E74366}"/>
    <dgm:cxn modelId="{A06CA1ED-76AF-4C45-A924-9E823C888440}" srcId="{8CA6530B-8C2D-445D-80D2-51E91929034D}" destId="{17D8A1D2-8DA0-48C9-A580-0DC66040917F}" srcOrd="3" destOrd="0" parTransId="{2F0BDED2-4BF7-494C-BCCB-0D3C633B429C}" sibTransId="{F7BBFBA8-1CE8-47F0-8FD3-E35B92986821}"/>
    <dgm:cxn modelId="{8937B3FC-15E5-46AB-A818-8E6A57254005}" type="presOf" srcId="{8E1E777A-A34D-4DA7-BEBD-4995539C4D6F}" destId="{7DD480BA-1611-499D-B4D2-9DF25139CF9C}" srcOrd="0" destOrd="0" presId="urn:microsoft.com/office/officeart/2008/layout/LinedList"/>
    <dgm:cxn modelId="{3AD1090E-1956-4B2C-905B-AD16FF589430}" type="presParOf" srcId="{4A4BD4AA-0332-4FCD-A145-7AC80B0EA587}" destId="{792A2626-0C35-44FE-B066-C9194D6E6C6B}" srcOrd="0" destOrd="0" presId="urn:microsoft.com/office/officeart/2008/layout/LinedList"/>
    <dgm:cxn modelId="{E65FB885-8E96-4643-ADE9-998C8D5F20C3}" type="presParOf" srcId="{4A4BD4AA-0332-4FCD-A145-7AC80B0EA587}" destId="{F1F0A547-6828-46C4-851D-D39BA8237F6A}" srcOrd="1" destOrd="0" presId="urn:microsoft.com/office/officeart/2008/layout/LinedList"/>
    <dgm:cxn modelId="{F309814E-E6AA-48AC-8BD3-AC522FBA282D}" type="presParOf" srcId="{F1F0A547-6828-46C4-851D-D39BA8237F6A}" destId="{05938073-76CB-4EE1-AE51-4425B280BE58}" srcOrd="0" destOrd="0" presId="urn:microsoft.com/office/officeart/2008/layout/LinedList"/>
    <dgm:cxn modelId="{3AC7D729-37BD-425A-9B5B-CEA17B083715}" type="presParOf" srcId="{F1F0A547-6828-46C4-851D-D39BA8237F6A}" destId="{CE297C29-D5F0-4B46-B7E9-4FBAC1F11DDA}" srcOrd="1" destOrd="0" presId="urn:microsoft.com/office/officeart/2008/layout/LinedList"/>
    <dgm:cxn modelId="{638E5BE5-AA3C-4606-9F59-2D3D8A872032}" type="presParOf" srcId="{4A4BD4AA-0332-4FCD-A145-7AC80B0EA587}" destId="{3731F1C5-DE3E-4616-B066-BB8DAD971E15}" srcOrd="2" destOrd="0" presId="urn:microsoft.com/office/officeart/2008/layout/LinedList"/>
    <dgm:cxn modelId="{DAF8AC86-6341-4331-8424-C016A0491EB8}" type="presParOf" srcId="{4A4BD4AA-0332-4FCD-A145-7AC80B0EA587}" destId="{4318F16E-2779-4BB2-B0E0-9B2B3B6305C0}" srcOrd="3" destOrd="0" presId="urn:microsoft.com/office/officeart/2008/layout/LinedList"/>
    <dgm:cxn modelId="{085BFAAA-F1B8-4D13-84C0-AC74AF49753A}" type="presParOf" srcId="{4318F16E-2779-4BB2-B0E0-9B2B3B6305C0}" destId="{7DD480BA-1611-499D-B4D2-9DF25139CF9C}" srcOrd="0" destOrd="0" presId="urn:microsoft.com/office/officeart/2008/layout/LinedList"/>
    <dgm:cxn modelId="{46EE81EE-574F-45BF-9987-20D84717AE3E}" type="presParOf" srcId="{4318F16E-2779-4BB2-B0E0-9B2B3B6305C0}" destId="{2DDBD6B6-9721-464F-B7E9-6737DDF95C91}" srcOrd="1" destOrd="0" presId="urn:microsoft.com/office/officeart/2008/layout/LinedList"/>
    <dgm:cxn modelId="{DDE7453D-6F1A-41A8-BAA6-DDC1675C490B}" type="presParOf" srcId="{4A4BD4AA-0332-4FCD-A145-7AC80B0EA587}" destId="{6168DA9A-55B0-409C-BF84-EDE1F8CC0A73}" srcOrd="4" destOrd="0" presId="urn:microsoft.com/office/officeart/2008/layout/LinedList"/>
    <dgm:cxn modelId="{C80FB6AA-365C-4382-843F-7660A5A00C4A}" type="presParOf" srcId="{4A4BD4AA-0332-4FCD-A145-7AC80B0EA587}" destId="{FC62373A-0B0E-451A-9B7D-B413B9CE81A2}" srcOrd="5" destOrd="0" presId="urn:microsoft.com/office/officeart/2008/layout/LinedList"/>
    <dgm:cxn modelId="{E2CF72E0-1939-496A-817E-A0B95EC4F123}" type="presParOf" srcId="{FC62373A-0B0E-451A-9B7D-B413B9CE81A2}" destId="{1CBADEFB-5BAE-41CA-A68C-41AEC1EDC380}" srcOrd="0" destOrd="0" presId="urn:microsoft.com/office/officeart/2008/layout/LinedList"/>
    <dgm:cxn modelId="{DCDE8BDE-4C54-4FEF-8BF1-84498C6955FB}" type="presParOf" srcId="{FC62373A-0B0E-451A-9B7D-B413B9CE81A2}" destId="{CC039F7C-FDBB-4210-8737-62036AC515F1}" srcOrd="1" destOrd="0" presId="urn:microsoft.com/office/officeart/2008/layout/LinedList"/>
    <dgm:cxn modelId="{B4B9CC7B-BAF2-4C4C-A7BD-4036699C5EE7}" type="presParOf" srcId="{4A4BD4AA-0332-4FCD-A145-7AC80B0EA587}" destId="{2E207180-CFB5-4780-99F4-6EA01193BB55}" srcOrd="6" destOrd="0" presId="urn:microsoft.com/office/officeart/2008/layout/LinedList"/>
    <dgm:cxn modelId="{38C903C0-37F6-4CA3-BD78-BCA2B8D74338}" type="presParOf" srcId="{4A4BD4AA-0332-4FCD-A145-7AC80B0EA587}" destId="{B09B077E-8A64-4188-8E89-952163A12AA6}" srcOrd="7" destOrd="0" presId="urn:microsoft.com/office/officeart/2008/layout/LinedList"/>
    <dgm:cxn modelId="{268B97BC-7E06-4C87-A95F-2910DC9D44FC}" type="presParOf" srcId="{B09B077E-8A64-4188-8E89-952163A12AA6}" destId="{679033D8-691B-43FC-9611-57A25CA9ADCF}" srcOrd="0" destOrd="0" presId="urn:microsoft.com/office/officeart/2008/layout/LinedList"/>
    <dgm:cxn modelId="{C8418CCA-B544-4788-B286-D864BF6C5B2D}" type="presParOf" srcId="{B09B077E-8A64-4188-8E89-952163A12AA6}" destId="{F2B9F716-5AFA-400C-A97C-6FA781C8DCA4}" srcOrd="1" destOrd="0" presId="urn:microsoft.com/office/officeart/2008/layout/LinedList"/>
    <dgm:cxn modelId="{E2AD75F0-27CC-4F6A-97E2-68CE3904E830}" type="presParOf" srcId="{4A4BD4AA-0332-4FCD-A145-7AC80B0EA587}" destId="{7AB9C052-29A0-4C7F-B1E1-3A104A8E6738}" srcOrd="8" destOrd="0" presId="urn:microsoft.com/office/officeart/2008/layout/LinedList"/>
    <dgm:cxn modelId="{A1FC8799-1E05-4640-B7C3-E6BBF0D226CE}" type="presParOf" srcId="{4A4BD4AA-0332-4FCD-A145-7AC80B0EA587}" destId="{DC73EC73-4959-44F6-8C2E-81D6237B7986}" srcOrd="9" destOrd="0" presId="urn:microsoft.com/office/officeart/2008/layout/LinedList"/>
    <dgm:cxn modelId="{5799AA05-FD97-4781-8020-B9A4D4A6DAA7}" type="presParOf" srcId="{DC73EC73-4959-44F6-8C2E-81D6237B7986}" destId="{B6A66438-CDAA-4FAF-A39D-0DAA5CCA332C}" srcOrd="0" destOrd="0" presId="urn:microsoft.com/office/officeart/2008/layout/LinedList"/>
    <dgm:cxn modelId="{3BED81B7-1100-4B1B-8E30-7EC4E56A0250}" type="presParOf" srcId="{DC73EC73-4959-44F6-8C2E-81D6237B7986}" destId="{482C0FA9-60E8-4DFC-A34F-C189841FC000}" srcOrd="1" destOrd="0" presId="urn:microsoft.com/office/officeart/2008/layout/LinedList"/>
  </dgm:cxnLst>
  <dgm:bg/>
  <dgm:whole>
    <a:ln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49B5D-FADA-4B42-9EFB-4F4557F71CB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F8E60D-447D-4714-9002-E0577A923EBB}">
      <dgm:prSet/>
      <dgm:spPr/>
      <dgm:t>
        <a:bodyPr/>
        <a:lstStyle/>
        <a:p>
          <a:r>
            <a:rPr lang="en-US" dirty="0"/>
            <a:t>How effectively is the group carrying the NA message of recovery? </a:t>
          </a:r>
        </a:p>
      </dgm:t>
    </dgm:pt>
    <dgm:pt modelId="{190038EB-3D98-4AB6-9AE3-B786D1998900}" type="parTrans" cxnId="{53B959CD-0DF1-4636-83FE-575D7C92DBD2}">
      <dgm:prSet/>
      <dgm:spPr/>
      <dgm:t>
        <a:bodyPr/>
        <a:lstStyle/>
        <a:p>
          <a:endParaRPr lang="en-US"/>
        </a:p>
      </dgm:t>
    </dgm:pt>
    <dgm:pt modelId="{D19E9BC2-2374-47DA-920B-05E861A06C85}" type="sibTrans" cxnId="{53B959CD-0DF1-4636-83FE-575D7C92DBD2}">
      <dgm:prSet/>
      <dgm:spPr/>
      <dgm:t>
        <a:bodyPr/>
        <a:lstStyle/>
        <a:p>
          <a:endParaRPr lang="en-US"/>
        </a:p>
      </dgm:t>
    </dgm:pt>
    <dgm:pt modelId="{01628385-504D-42EC-8D46-61F04F68CBDC}">
      <dgm:prSet/>
      <dgm:spPr/>
      <dgm:t>
        <a:bodyPr/>
        <a:lstStyle/>
        <a:p>
          <a:r>
            <a:rPr lang="en-US" dirty="0"/>
            <a:t>How can the group become more welcoming and accessible to more addicts in the community? </a:t>
          </a:r>
        </a:p>
      </dgm:t>
    </dgm:pt>
    <dgm:pt modelId="{91BCD8C2-F2E4-4617-AD06-40EBA63F24BF}" type="parTrans" cxnId="{81807E8D-E142-4ABF-88B3-BF92E88F12AD}">
      <dgm:prSet/>
      <dgm:spPr/>
      <dgm:t>
        <a:bodyPr/>
        <a:lstStyle/>
        <a:p>
          <a:endParaRPr lang="en-US"/>
        </a:p>
      </dgm:t>
    </dgm:pt>
    <dgm:pt modelId="{0C68BCC1-E416-4371-B14F-5BF5C712B5E1}" type="sibTrans" cxnId="{81807E8D-E142-4ABF-88B3-BF92E88F12AD}">
      <dgm:prSet/>
      <dgm:spPr/>
      <dgm:t>
        <a:bodyPr/>
        <a:lstStyle/>
        <a:p>
          <a:endParaRPr lang="en-US"/>
        </a:p>
      </dgm:t>
    </dgm:pt>
    <dgm:pt modelId="{D16C6CD5-F4AD-42A6-B8B8-7768BBF1E7A0}">
      <dgm:prSet/>
      <dgm:spPr/>
      <dgm:t>
        <a:bodyPr/>
        <a:lstStyle/>
        <a:p>
          <a:r>
            <a:rPr lang="en-US" dirty="0"/>
            <a:t>How is the group striving to create a safe environment for newcomers? Are newcomers subjected to sexually or financially inappropriate advances? </a:t>
          </a:r>
        </a:p>
      </dgm:t>
    </dgm:pt>
    <dgm:pt modelId="{7E6F9432-7673-43FB-8D21-4E4D0858ABC2}" type="parTrans" cxnId="{71B7E8E4-B1B7-47A2-A637-EE4A8FE94BEB}">
      <dgm:prSet/>
      <dgm:spPr/>
      <dgm:t>
        <a:bodyPr/>
        <a:lstStyle/>
        <a:p>
          <a:endParaRPr lang="en-US"/>
        </a:p>
      </dgm:t>
    </dgm:pt>
    <dgm:pt modelId="{70A021FB-0BC7-42EA-A86E-66B208E8BDB9}" type="sibTrans" cxnId="{71B7E8E4-B1B7-47A2-A637-EE4A8FE94BEB}">
      <dgm:prSet/>
      <dgm:spPr/>
      <dgm:t>
        <a:bodyPr/>
        <a:lstStyle/>
        <a:p>
          <a:endParaRPr lang="en-US"/>
        </a:p>
      </dgm:t>
    </dgm:pt>
    <dgm:pt modelId="{ED4E6308-0881-4E9C-B793-66A4863AFF42}">
      <dgm:prSet/>
      <dgm:spPr/>
      <dgm:t>
        <a:bodyPr/>
        <a:lstStyle/>
        <a:p>
          <a:r>
            <a:rPr lang="en-US" dirty="0"/>
            <a:t>Is the meeting format suitable for the group?</a:t>
          </a:r>
        </a:p>
      </dgm:t>
    </dgm:pt>
    <dgm:pt modelId="{6D67B989-066C-4F82-9A38-A34F1AE358AD}" type="parTrans" cxnId="{379F7F3B-C913-46DF-B4A5-63694BAF7FE4}">
      <dgm:prSet/>
      <dgm:spPr/>
      <dgm:t>
        <a:bodyPr/>
        <a:lstStyle/>
        <a:p>
          <a:endParaRPr lang="en-US"/>
        </a:p>
      </dgm:t>
    </dgm:pt>
    <dgm:pt modelId="{739F2999-D6C5-42C9-B430-A73A2FC2FDE3}" type="sibTrans" cxnId="{379F7F3B-C913-46DF-B4A5-63694BAF7FE4}">
      <dgm:prSet/>
      <dgm:spPr/>
      <dgm:t>
        <a:bodyPr/>
        <a:lstStyle/>
        <a:p>
          <a:endParaRPr lang="en-US"/>
        </a:p>
      </dgm:t>
    </dgm:pt>
    <dgm:pt modelId="{C70F97AE-4DC9-4B3B-A474-01EE6D758903}">
      <dgm:prSet/>
      <dgm:spPr/>
      <dgm:t>
        <a:bodyPr/>
        <a:lstStyle/>
        <a:p>
          <a:r>
            <a:rPr lang="en-US" dirty="0"/>
            <a:t>Does the leader, chairperson, or secretary set a tone of recovery at the meeting? </a:t>
          </a:r>
        </a:p>
      </dgm:t>
    </dgm:pt>
    <dgm:pt modelId="{DB533A81-42AA-4D8A-8517-C3DA1148FFB8}" type="parTrans" cxnId="{2A171301-B4BB-4C7A-B046-804C4FEEB4FA}">
      <dgm:prSet/>
      <dgm:spPr/>
      <dgm:t>
        <a:bodyPr/>
        <a:lstStyle/>
        <a:p>
          <a:endParaRPr lang="en-US"/>
        </a:p>
      </dgm:t>
    </dgm:pt>
    <dgm:pt modelId="{EA880F2A-7F82-45EA-9252-18E567D5DDD8}" type="sibTrans" cxnId="{2A171301-B4BB-4C7A-B046-804C4FEEB4FA}">
      <dgm:prSet/>
      <dgm:spPr/>
      <dgm:t>
        <a:bodyPr/>
        <a:lstStyle/>
        <a:p>
          <a:endParaRPr lang="en-US"/>
        </a:p>
      </dgm:t>
    </dgm:pt>
    <dgm:pt modelId="{E8606282-9FA5-4EA7-9E22-6837B356826B}">
      <dgm:prSet/>
      <dgm:spPr/>
      <dgm:t>
        <a:bodyPr/>
        <a:lstStyle/>
        <a:p>
          <a:r>
            <a:rPr lang="en-US" dirty="0"/>
            <a:t>Do group members live NA’s principles and share about them in the group? u Is attendance steady or growing? </a:t>
          </a:r>
        </a:p>
      </dgm:t>
    </dgm:pt>
    <dgm:pt modelId="{6080130F-9892-47B8-9F79-40A18340E65E}" type="parTrans" cxnId="{F19D0155-FDA1-4AC0-BE1C-5CBC14A9334E}">
      <dgm:prSet/>
      <dgm:spPr/>
      <dgm:t>
        <a:bodyPr/>
        <a:lstStyle/>
        <a:p>
          <a:endParaRPr lang="en-US"/>
        </a:p>
      </dgm:t>
    </dgm:pt>
    <dgm:pt modelId="{5003E83A-3B37-4512-B7B1-D761326FB482}" type="sibTrans" cxnId="{F19D0155-FDA1-4AC0-BE1C-5CBC14A9334E}">
      <dgm:prSet/>
      <dgm:spPr/>
      <dgm:t>
        <a:bodyPr/>
        <a:lstStyle/>
        <a:p>
          <a:endParaRPr lang="en-US"/>
        </a:p>
      </dgm:t>
    </dgm:pt>
    <dgm:pt modelId="{F0785072-09DD-4951-9335-63BE73C861F1}">
      <dgm:prSet/>
      <dgm:spPr/>
      <dgm:t>
        <a:bodyPr/>
        <a:lstStyle/>
        <a:p>
          <a:r>
            <a:rPr lang="en-US" dirty="0"/>
            <a:t>How is the group maintaining strong public relations with the meeting facility? </a:t>
          </a:r>
        </a:p>
      </dgm:t>
    </dgm:pt>
    <dgm:pt modelId="{70ADBD7D-6218-440C-A8E5-90C6B279495D}" type="parTrans" cxnId="{42FAC0F5-58A3-405E-9E51-599727B29CCA}">
      <dgm:prSet/>
      <dgm:spPr/>
      <dgm:t>
        <a:bodyPr/>
        <a:lstStyle/>
        <a:p>
          <a:endParaRPr lang="en-US"/>
        </a:p>
      </dgm:t>
    </dgm:pt>
    <dgm:pt modelId="{FF373F8F-C0B0-4A3B-B26E-C999CE56A756}" type="sibTrans" cxnId="{42FAC0F5-58A3-405E-9E51-599727B29CCA}">
      <dgm:prSet/>
      <dgm:spPr/>
      <dgm:t>
        <a:bodyPr/>
        <a:lstStyle/>
        <a:p>
          <a:endParaRPr lang="en-US"/>
        </a:p>
      </dgm:t>
    </dgm:pt>
    <dgm:pt modelId="{4AC9CBD3-3F16-446C-8010-A46D4485D134}">
      <dgm:prSet/>
      <dgm:spPr/>
      <dgm:t>
        <a:bodyPr/>
        <a:lstStyle/>
        <a:p>
          <a:r>
            <a:rPr lang="en-US" dirty="0"/>
            <a:t>How is the group considering its public image within the larger community? </a:t>
          </a:r>
        </a:p>
      </dgm:t>
    </dgm:pt>
    <dgm:pt modelId="{BE0EA792-06C5-4174-9570-735F1AFAC74A}" type="parTrans" cxnId="{686A1F49-D8EB-4309-A1C9-5D239094968D}">
      <dgm:prSet/>
      <dgm:spPr/>
      <dgm:t>
        <a:bodyPr/>
        <a:lstStyle/>
        <a:p>
          <a:endParaRPr lang="en-US"/>
        </a:p>
      </dgm:t>
    </dgm:pt>
    <dgm:pt modelId="{4A40FC7C-6CFB-483B-8A99-C278BDBEB027}" type="sibTrans" cxnId="{686A1F49-D8EB-4309-A1C9-5D239094968D}">
      <dgm:prSet/>
      <dgm:spPr/>
      <dgm:t>
        <a:bodyPr/>
        <a:lstStyle/>
        <a:p>
          <a:endParaRPr lang="en-US"/>
        </a:p>
      </dgm:t>
    </dgm:pt>
    <dgm:pt modelId="{A06126C6-1892-46EE-BABB-F5ACA1FB0AED}">
      <dgm:prSet/>
      <dgm:spPr/>
      <dgm:t>
        <a:bodyPr/>
        <a:lstStyle/>
        <a:p>
          <a:r>
            <a:rPr lang="en-US" dirty="0"/>
            <a:t>Is the group practicing the Twelve Traditions and Twelve Concepts of Narcotics Anonymous? </a:t>
          </a:r>
        </a:p>
      </dgm:t>
    </dgm:pt>
    <dgm:pt modelId="{9784B815-9931-466C-A596-AE699ED4B77C}" type="parTrans" cxnId="{A980D821-312B-49CF-897F-DB5A033150F8}">
      <dgm:prSet/>
      <dgm:spPr/>
      <dgm:t>
        <a:bodyPr/>
        <a:lstStyle/>
        <a:p>
          <a:endParaRPr lang="en-US"/>
        </a:p>
      </dgm:t>
    </dgm:pt>
    <dgm:pt modelId="{309DDE37-47BA-4883-A002-6E91F970203E}" type="sibTrans" cxnId="{A980D821-312B-49CF-897F-DB5A033150F8}">
      <dgm:prSet/>
      <dgm:spPr/>
      <dgm:t>
        <a:bodyPr/>
        <a:lstStyle/>
        <a:p>
          <a:endParaRPr lang="en-US"/>
        </a:p>
      </dgm:t>
    </dgm:pt>
    <dgm:pt modelId="{64EAD71F-6B52-4DEB-B058-C947DF2D4490}">
      <dgm:prSet/>
      <dgm:spPr/>
      <dgm:t>
        <a:bodyPr/>
        <a:lstStyle/>
        <a:p>
          <a:r>
            <a:rPr lang="en-US" dirty="0"/>
            <a:t>Are the group’s funds being used wisely? How is the group using its funds to further the NA message? </a:t>
          </a:r>
        </a:p>
      </dgm:t>
    </dgm:pt>
    <dgm:pt modelId="{A90BF172-52F9-43A3-BD4D-D87C4469C357}" type="parTrans" cxnId="{C3E81DE0-6356-45C9-834F-7CF2379128F5}">
      <dgm:prSet/>
      <dgm:spPr/>
      <dgm:t>
        <a:bodyPr/>
        <a:lstStyle/>
        <a:p>
          <a:endParaRPr lang="en-US"/>
        </a:p>
      </dgm:t>
    </dgm:pt>
    <dgm:pt modelId="{31571B9D-0D1D-45A8-A135-6FFC2460F689}" type="sibTrans" cxnId="{C3E81DE0-6356-45C9-834F-7CF2379128F5}">
      <dgm:prSet/>
      <dgm:spPr/>
      <dgm:t>
        <a:bodyPr/>
        <a:lstStyle/>
        <a:p>
          <a:endParaRPr lang="en-US"/>
        </a:p>
      </dgm:t>
    </dgm:pt>
    <dgm:pt modelId="{AE2FA936-06DE-42DD-A8A9-45ED4CB01D49}">
      <dgm:prSet/>
      <dgm:spPr/>
      <dgm:t>
        <a:bodyPr/>
        <a:lstStyle/>
        <a:p>
          <a:r>
            <a:rPr lang="en-US" dirty="0"/>
            <a:t>Does the group introduce new members to group service?</a:t>
          </a:r>
        </a:p>
      </dgm:t>
    </dgm:pt>
    <dgm:pt modelId="{D1001C6F-A44F-4B9C-B95D-59C10356FB15}" type="parTrans" cxnId="{E3271767-3B5C-4546-B928-0AE7C11B81D0}">
      <dgm:prSet/>
      <dgm:spPr/>
      <dgm:t>
        <a:bodyPr/>
        <a:lstStyle/>
        <a:p>
          <a:endParaRPr lang="en-US"/>
        </a:p>
      </dgm:t>
    </dgm:pt>
    <dgm:pt modelId="{7D7DA694-D6F5-4465-B297-074B610E7165}" type="sibTrans" cxnId="{E3271767-3B5C-4546-B928-0AE7C11B81D0}">
      <dgm:prSet/>
      <dgm:spPr/>
      <dgm:t>
        <a:bodyPr/>
        <a:lstStyle/>
        <a:p>
          <a:endParaRPr lang="en-US"/>
        </a:p>
      </dgm:t>
    </dgm:pt>
    <dgm:pt modelId="{F116442A-7D8F-450C-97EF-C405A8DAB7A1}">
      <dgm:prSet/>
      <dgm:spPr/>
      <dgm:t>
        <a:bodyPr/>
        <a:lstStyle/>
        <a:p>
          <a:r>
            <a:rPr lang="en-US" dirty="0"/>
            <a:t>How does the group run business meetings? Are all group members given an opportunity to contribute?</a:t>
          </a:r>
        </a:p>
      </dgm:t>
    </dgm:pt>
    <dgm:pt modelId="{E29F4D93-EFE1-4580-A3D5-0BD6C781C072}" type="parTrans" cxnId="{5BB639D1-0A39-4329-9FE2-BE5C5D17ACFC}">
      <dgm:prSet/>
      <dgm:spPr/>
    </dgm:pt>
    <dgm:pt modelId="{37A3BBCF-9D17-4C48-8E1E-AF4978CC3DC5}" type="sibTrans" cxnId="{5BB639D1-0A39-4329-9FE2-BE5C5D17ACFC}">
      <dgm:prSet/>
      <dgm:spPr/>
    </dgm:pt>
    <dgm:pt modelId="{E5281566-FC30-4D7C-95BE-261A3675558B}" type="pres">
      <dgm:prSet presAssocID="{C9649B5D-FADA-4B42-9EFB-4F4557F71CB0}" presName="linear" presStyleCnt="0">
        <dgm:presLayoutVars>
          <dgm:animLvl val="lvl"/>
          <dgm:resizeHandles val="exact"/>
        </dgm:presLayoutVars>
      </dgm:prSet>
      <dgm:spPr/>
    </dgm:pt>
    <dgm:pt modelId="{356FF842-8430-46D5-86FD-0A777BA1DE3C}" type="pres">
      <dgm:prSet presAssocID="{8AF8E60D-447D-4714-9002-E0577A923EBB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ACD816DD-9EBF-498F-8F6A-74C6F8AEAEA3}" type="pres">
      <dgm:prSet presAssocID="{D19E9BC2-2374-47DA-920B-05E861A06C85}" presName="spacer" presStyleCnt="0"/>
      <dgm:spPr/>
    </dgm:pt>
    <dgm:pt modelId="{D89B5AA1-EC0F-4560-989C-810B6ADB7E0C}" type="pres">
      <dgm:prSet presAssocID="{01628385-504D-42EC-8D46-61F04F68CBDC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218D55F3-897C-4806-A91A-D8D1292D0315}" type="pres">
      <dgm:prSet presAssocID="{0C68BCC1-E416-4371-B14F-5BF5C712B5E1}" presName="spacer" presStyleCnt="0"/>
      <dgm:spPr/>
    </dgm:pt>
    <dgm:pt modelId="{BE296CE7-BE8D-4E86-B105-B954818BA7CE}" type="pres">
      <dgm:prSet presAssocID="{D16C6CD5-F4AD-42A6-B8B8-7768BBF1E7A0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BC6FD733-AC70-4281-B399-1272F848E04A}" type="pres">
      <dgm:prSet presAssocID="{70A021FB-0BC7-42EA-A86E-66B208E8BDB9}" presName="spacer" presStyleCnt="0"/>
      <dgm:spPr/>
    </dgm:pt>
    <dgm:pt modelId="{DA72FE46-ABD2-4A33-AB6E-DFF6CC4C0B94}" type="pres">
      <dgm:prSet presAssocID="{ED4E6308-0881-4E9C-B793-66A4863AFF42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6A915680-E6AB-425F-9E29-A0170702DB02}" type="pres">
      <dgm:prSet presAssocID="{739F2999-D6C5-42C9-B430-A73A2FC2FDE3}" presName="spacer" presStyleCnt="0"/>
      <dgm:spPr/>
    </dgm:pt>
    <dgm:pt modelId="{2B74ECEB-0BE4-4FD3-9BEB-E1E926D974C3}" type="pres">
      <dgm:prSet presAssocID="{C70F97AE-4DC9-4B3B-A474-01EE6D758903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6E4A3A10-34AB-47B3-8B76-4030BAB70E10}" type="pres">
      <dgm:prSet presAssocID="{EA880F2A-7F82-45EA-9252-18E567D5DDD8}" presName="spacer" presStyleCnt="0"/>
      <dgm:spPr/>
    </dgm:pt>
    <dgm:pt modelId="{1128CA59-FB5A-4D2E-8B41-CB3B242A5DF9}" type="pres">
      <dgm:prSet presAssocID="{E8606282-9FA5-4EA7-9E22-6837B356826B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F4BD339A-D823-4EB2-B1BF-C81EA0C1094E}" type="pres">
      <dgm:prSet presAssocID="{5003E83A-3B37-4512-B7B1-D761326FB482}" presName="spacer" presStyleCnt="0"/>
      <dgm:spPr/>
    </dgm:pt>
    <dgm:pt modelId="{4EC3BC99-B160-4849-8887-FC43E2AF12EC}" type="pres">
      <dgm:prSet presAssocID="{F0785072-09DD-4951-9335-63BE73C861F1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EBC25853-4A74-46CF-A12B-FD8192D344AB}" type="pres">
      <dgm:prSet presAssocID="{FF373F8F-C0B0-4A3B-B26E-C999CE56A756}" presName="spacer" presStyleCnt="0"/>
      <dgm:spPr/>
    </dgm:pt>
    <dgm:pt modelId="{8F99475A-F04C-4DA8-88F0-A658E50DA885}" type="pres">
      <dgm:prSet presAssocID="{4AC9CBD3-3F16-446C-8010-A46D4485D134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BED3108C-9689-4238-82C7-E1F8AE50942F}" type="pres">
      <dgm:prSet presAssocID="{4A40FC7C-6CFB-483B-8A99-C278BDBEB027}" presName="spacer" presStyleCnt="0"/>
      <dgm:spPr/>
    </dgm:pt>
    <dgm:pt modelId="{67DD614B-7EF0-4972-BE43-E579B81DC2AA}" type="pres">
      <dgm:prSet presAssocID="{A06126C6-1892-46EE-BABB-F5ACA1FB0AED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6658A157-5136-440B-BB7E-2F38FB8E4107}" type="pres">
      <dgm:prSet presAssocID="{309DDE37-47BA-4883-A002-6E91F970203E}" presName="spacer" presStyleCnt="0"/>
      <dgm:spPr/>
    </dgm:pt>
    <dgm:pt modelId="{BB4B795A-1270-490B-9745-53262B1A7E1C}" type="pres">
      <dgm:prSet presAssocID="{64EAD71F-6B52-4DEB-B058-C947DF2D4490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92C5DAB0-2835-43CB-B261-ECADF53C2664}" type="pres">
      <dgm:prSet presAssocID="{31571B9D-0D1D-45A8-A135-6FFC2460F689}" presName="spacer" presStyleCnt="0"/>
      <dgm:spPr/>
    </dgm:pt>
    <dgm:pt modelId="{9EDE2586-DC65-40B9-A033-554EF0BF911D}" type="pres">
      <dgm:prSet presAssocID="{AE2FA936-06DE-42DD-A8A9-45ED4CB01D49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47008550-71CC-43DB-AFCA-E64B288FC422}" type="pres">
      <dgm:prSet presAssocID="{7D7DA694-D6F5-4465-B297-074B610E7165}" presName="spacer" presStyleCnt="0"/>
      <dgm:spPr/>
    </dgm:pt>
    <dgm:pt modelId="{0BD55384-3B72-4896-B8DD-68D4420E397A}" type="pres">
      <dgm:prSet presAssocID="{F116442A-7D8F-450C-97EF-C405A8DAB7A1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2A171301-B4BB-4C7A-B046-804C4FEEB4FA}" srcId="{C9649B5D-FADA-4B42-9EFB-4F4557F71CB0}" destId="{C70F97AE-4DC9-4B3B-A474-01EE6D758903}" srcOrd="4" destOrd="0" parTransId="{DB533A81-42AA-4D8A-8517-C3DA1148FFB8}" sibTransId="{EA880F2A-7F82-45EA-9252-18E567D5DDD8}"/>
    <dgm:cxn modelId="{DFE84417-7F05-4857-A2C0-2904553F0E57}" type="presOf" srcId="{AE2FA936-06DE-42DD-A8A9-45ED4CB01D49}" destId="{9EDE2586-DC65-40B9-A033-554EF0BF911D}" srcOrd="0" destOrd="0" presId="urn:microsoft.com/office/officeart/2005/8/layout/vList2"/>
    <dgm:cxn modelId="{16E07C1C-9620-4DEA-81B1-9CAF8AD5D729}" type="presOf" srcId="{01628385-504D-42EC-8D46-61F04F68CBDC}" destId="{D89B5AA1-EC0F-4560-989C-810B6ADB7E0C}" srcOrd="0" destOrd="0" presId="urn:microsoft.com/office/officeart/2005/8/layout/vList2"/>
    <dgm:cxn modelId="{A980D821-312B-49CF-897F-DB5A033150F8}" srcId="{C9649B5D-FADA-4B42-9EFB-4F4557F71CB0}" destId="{A06126C6-1892-46EE-BABB-F5ACA1FB0AED}" srcOrd="8" destOrd="0" parTransId="{9784B815-9931-466C-A596-AE699ED4B77C}" sibTransId="{309DDE37-47BA-4883-A002-6E91F970203E}"/>
    <dgm:cxn modelId="{DFBF8E22-14FD-490E-8431-6CE3C48BC062}" type="presOf" srcId="{D16C6CD5-F4AD-42A6-B8B8-7768BBF1E7A0}" destId="{BE296CE7-BE8D-4E86-B105-B954818BA7CE}" srcOrd="0" destOrd="0" presId="urn:microsoft.com/office/officeart/2005/8/layout/vList2"/>
    <dgm:cxn modelId="{262C2023-8348-4A1D-83DB-59B7F8D1F021}" type="presOf" srcId="{A06126C6-1892-46EE-BABB-F5ACA1FB0AED}" destId="{67DD614B-7EF0-4972-BE43-E579B81DC2AA}" srcOrd="0" destOrd="0" presId="urn:microsoft.com/office/officeart/2005/8/layout/vList2"/>
    <dgm:cxn modelId="{8E2EA235-5B2A-4C35-9A96-6F173F14B4DC}" type="presOf" srcId="{8AF8E60D-447D-4714-9002-E0577A923EBB}" destId="{356FF842-8430-46D5-86FD-0A777BA1DE3C}" srcOrd="0" destOrd="0" presId="urn:microsoft.com/office/officeart/2005/8/layout/vList2"/>
    <dgm:cxn modelId="{34299C3A-B546-4CAE-ADC8-D6B8EC5F3EC0}" type="presOf" srcId="{C9649B5D-FADA-4B42-9EFB-4F4557F71CB0}" destId="{E5281566-FC30-4D7C-95BE-261A3675558B}" srcOrd="0" destOrd="0" presId="urn:microsoft.com/office/officeart/2005/8/layout/vList2"/>
    <dgm:cxn modelId="{379F7F3B-C913-46DF-B4A5-63694BAF7FE4}" srcId="{C9649B5D-FADA-4B42-9EFB-4F4557F71CB0}" destId="{ED4E6308-0881-4E9C-B793-66A4863AFF42}" srcOrd="3" destOrd="0" parTransId="{6D67B989-066C-4F82-9A38-A34F1AE358AD}" sibTransId="{739F2999-D6C5-42C9-B430-A73A2FC2FDE3}"/>
    <dgm:cxn modelId="{E3271767-3B5C-4546-B928-0AE7C11B81D0}" srcId="{C9649B5D-FADA-4B42-9EFB-4F4557F71CB0}" destId="{AE2FA936-06DE-42DD-A8A9-45ED4CB01D49}" srcOrd="10" destOrd="0" parTransId="{D1001C6F-A44F-4B9C-B95D-59C10356FB15}" sibTransId="{7D7DA694-D6F5-4465-B297-074B610E7165}"/>
    <dgm:cxn modelId="{686A1F49-D8EB-4309-A1C9-5D239094968D}" srcId="{C9649B5D-FADA-4B42-9EFB-4F4557F71CB0}" destId="{4AC9CBD3-3F16-446C-8010-A46D4485D134}" srcOrd="7" destOrd="0" parTransId="{BE0EA792-06C5-4174-9570-735F1AFAC74A}" sibTransId="{4A40FC7C-6CFB-483B-8A99-C278BDBEB027}"/>
    <dgm:cxn modelId="{F19D0155-FDA1-4AC0-BE1C-5CBC14A9334E}" srcId="{C9649B5D-FADA-4B42-9EFB-4F4557F71CB0}" destId="{E8606282-9FA5-4EA7-9E22-6837B356826B}" srcOrd="5" destOrd="0" parTransId="{6080130F-9892-47B8-9F79-40A18340E65E}" sibTransId="{5003E83A-3B37-4512-B7B1-D761326FB482}"/>
    <dgm:cxn modelId="{8D22A459-B647-4842-9236-99962F883DC3}" type="presOf" srcId="{C70F97AE-4DC9-4B3B-A474-01EE6D758903}" destId="{2B74ECEB-0BE4-4FD3-9BEB-E1E926D974C3}" srcOrd="0" destOrd="0" presId="urn:microsoft.com/office/officeart/2005/8/layout/vList2"/>
    <dgm:cxn modelId="{FDC5A186-3DCA-4E20-94F8-8191669B4A26}" type="presOf" srcId="{64EAD71F-6B52-4DEB-B058-C947DF2D4490}" destId="{BB4B795A-1270-490B-9745-53262B1A7E1C}" srcOrd="0" destOrd="0" presId="urn:microsoft.com/office/officeart/2005/8/layout/vList2"/>
    <dgm:cxn modelId="{57EA4B8C-BD9D-4A3F-A9CD-82135094F3DA}" type="presOf" srcId="{F0785072-09DD-4951-9335-63BE73C861F1}" destId="{4EC3BC99-B160-4849-8887-FC43E2AF12EC}" srcOrd="0" destOrd="0" presId="urn:microsoft.com/office/officeart/2005/8/layout/vList2"/>
    <dgm:cxn modelId="{81807E8D-E142-4ABF-88B3-BF92E88F12AD}" srcId="{C9649B5D-FADA-4B42-9EFB-4F4557F71CB0}" destId="{01628385-504D-42EC-8D46-61F04F68CBDC}" srcOrd="1" destOrd="0" parTransId="{91BCD8C2-F2E4-4617-AD06-40EBA63F24BF}" sibTransId="{0C68BCC1-E416-4371-B14F-5BF5C712B5E1}"/>
    <dgm:cxn modelId="{CA1E5D98-FF62-4107-9A4C-453BA28FEE27}" type="presOf" srcId="{F116442A-7D8F-450C-97EF-C405A8DAB7A1}" destId="{0BD55384-3B72-4896-B8DD-68D4420E397A}" srcOrd="0" destOrd="0" presId="urn:microsoft.com/office/officeart/2005/8/layout/vList2"/>
    <dgm:cxn modelId="{84729FAE-5014-445D-9598-AA68152DA6E8}" type="presOf" srcId="{4AC9CBD3-3F16-446C-8010-A46D4485D134}" destId="{8F99475A-F04C-4DA8-88F0-A658E50DA885}" srcOrd="0" destOrd="0" presId="urn:microsoft.com/office/officeart/2005/8/layout/vList2"/>
    <dgm:cxn modelId="{53B959CD-0DF1-4636-83FE-575D7C92DBD2}" srcId="{C9649B5D-FADA-4B42-9EFB-4F4557F71CB0}" destId="{8AF8E60D-447D-4714-9002-E0577A923EBB}" srcOrd="0" destOrd="0" parTransId="{190038EB-3D98-4AB6-9AE3-B786D1998900}" sibTransId="{D19E9BC2-2374-47DA-920B-05E861A06C85}"/>
    <dgm:cxn modelId="{5BB639D1-0A39-4329-9FE2-BE5C5D17ACFC}" srcId="{C9649B5D-FADA-4B42-9EFB-4F4557F71CB0}" destId="{F116442A-7D8F-450C-97EF-C405A8DAB7A1}" srcOrd="11" destOrd="0" parTransId="{E29F4D93-EFE1-4580-A3D5-0BD6C781C072}" sibTransId="{37A3BBCF-9D17-4C48-8E1E-AF4978CC3DC5}"/>
    <dgm:cxn modelId="{C3E81DE0-6356-45C9-834F-7CF2379128F5}" srcId="{C9649B5D-FADA-4B42-9EFB-4F4557F71CB0}" destId="{64EAD71F-6B52-4DEB-B058-C947DF2D4490}" srcOrd="9" destOrd="0" parTransId="{A90BF172-52F9-43A3-BD4D-D87C4469C357}" sibTransId="{31571B9D-0D1D-45A8-A135-6FFC2460F689}"/>
    <dgm:cxn modelId="{71B7E8E4-B1B7-47A2-A637-EE4A8FE94BEB}" srcId="{C9649B5D-FADA-4B42-9EFB-4F4557F71CB0}" destId="{D16C6CD5-F4AD-42A6-B8B8-7768BBF1E7A0}" srcOrd="2" destOrd="0" parTransId="{7E6F9432-7673-43FB-8D21-4E4D0858ABC2}" sibTransId="{70A021FB-0BC7-42EA-A86E-66B208E8BDB9}"/>
    <dgm:cxn modelId="{DDB626F4-130A-4D54-8F5D-57D56552F03A}" type="presOf" srcId="{E8606282-9FA5-4EA7-9E22-6837B356826B}" destId="{1128CA59-FB5A-4D2E-8B41-CB3B242A5DF9}" srcOrd="0" destOrd="0" presId="urn:microsoft.com/office/officeart/2005/8/layout/vList2"/>
    <dgm:cxn modelId="{42FAC0F5-58A3-405E-9E51-599727B29CCA}" srcId="{C9649B5D-FADA-4B42-9EFB-4F4557F71CB0}" destId="{F0785072-09DD-4951-9335-63BE73C861F1}" srcOrd="6" destOrd="0" parTransId="{70ADBD7D-6218-440C-A8E5-90C6B279495D}" sibTransId="{FF373F8F-C0B0-4A3B-B26E-C999CE56A756}"/>
    <dgm:cxn modelId="{23973AF7-E0FC-4B00-9D6A-85345FD9D81F}" type="presOf" srcId="{ED4E6308-0881-4E9C-B793-66A4863AFF42}" destId="{DA72FE46-ABD2-4A33-AB6E-DFF6CC4C0B94}" srcOrd="0" destOrd="0" presId="urn:microsoft.com/office/officeart/2005/8/layout/vList2"/>
    <dgm:cxn modelId="{F09F7B43-3E5D-4928-9A2C-0A2B2CEBCA2D}" type="presParOf" srcId="{E5281566-FC30-4D7C-95BE-261A3675558B}" destId="{356FF842-8430-46D5-86FD-0A777BA1DE3C}" srcOrd="0" destOrd="0" presId="urn:microsoft.com/office/officeart/2005/8/layout/vList2"/>
    <dgm:cxn modelId="{1F41F432-CF95-4D72-964D-501CB252FF89}" type="presParOf" srcId="{E5281566-FC30-4D7C-95BE-261A3675558B}" destId="{ACD816DD-9EBF-498F-8F6A-74C6F8AEAEA3}" srcOrd="1" destOrd="0" presId="urn:microsoft.com/office/officeart/2005/8/layout/vList2"/>
    <dgm:cxn modelId="{E467709E-D8E8-4093-9A0B-8C94FC39E6D4}" type="presParOf" srcId="{E5281566-FC30-4D7C-95BE-261A3675558B}" destId="{D89B5AA1-EC0F-4560-989C-810B6ADB7E0C}" srcOrd="2" destOrd="0" presId="urn:microsoft.com/office/officeart/2005/8/layout/vList2"/>
    <dgm:cxn modelId="{A6CD7FD0-A318-4F07-AE7B-A17E9A8965E0}" type="presParOf" srcId="{E5281566-FC30-4D7C-95BE-261A3675558B}" destId="{218D55F3-897C-4806-A91A-D8D1292D0315}" srcOrd="3" destOrd="0" presId="urn:microsoft.com/office/officeart/2005/8/layout/vList2"/>
    <dgm:cxn modelId="{AB41BB1C-4DDB-44A8-A3F2-31E089149DBB}" type="presParOf" srcId="{E5281566-FC30-4D7C-95BE-261A3675558B}" destId="{BE296CE7-BE8D-4E86-B105-B954818BA7CE}" srcOrd="4" destOrd="0" presId="urn:microsoft.com/office/officeart/2005/8/layout/vList2"/>
    <dgm:cxn modelId="{46EDFC6C-4EA0-4641-88E7-B4FBEC3329FB}" type="presParOf" srcId="{E5281566-FC30-4D7C-95BE-261A3675558B}" destId="{BC6FD733-AC70-4281-B399-1272F848E04A}" srcOrd="5" destOrd="0" presId="urn:microsoft.com/office/officeart/2005/8/layout/vList2"/>
    <dgm:cxn modelId="{80CFCD56-9B3C-4A7D-B849-26E04A80EF55}" type="presParOf" srcId="{E5281566-FC30-4D7C-95BE-261A3675558B}" destId="{DA72FE46-ABD2-4A33-AB6E-DFF6CC4C0B94}" srcOrd="6" destOrd="0" presId="urn:microsoft.com/office/officeart/2005/8/layout/vList2"/>
    <dgm:cxn modelId="{5117DF40-B211-4242-BA30-F032827EE002}" type="presParOf" srcId="{E5281566-FC30-4D7C-95BE-261A3675558B}" destId="{6A915680-E6AB-425F-9E29-A0170702DB02}" srcOrd="7" destOrd="0" presId="urn:microsoft.com/office/officeart/2005/8/layout/vList2"/>
    <dgm:cxn modelId="{BC40BCD7-A8E7-45FC-934A-12B2FA78ABAB}" type="presParOf" srcId="{E5281566-FC30-4D7C-95BE-261A3675558B}" destId="{2B74ECEB-0BE4-4FD3-9BEB-E1E926D974C3}" srcOrd="8" destOrd="0" presId="urn:microsoft.com/office/officeart/2005/8/layout/vList2"/>
    <dgm:cxn modelId="{1170B7E9-B3DD-4725-840A-B3958410FB67}" type="presParOf" srcId="{E5281566-FC30-4D7C-95BE-261A3675558B}" destId="{6E4A3A10-34AB-47B3-8B76-4030BAB70E10}" srcOrd="9" destOrd="0" presId="urn:microsoft.com/office/officeart/2005/8/layout/vList2"/>
    <dgm:cxn modelId="{8316FDAF-D76F-46BC-8734-8D176F7F3E00}" type="presParOf" srcId="{E5281566-FC30-4D7C-95BE-261A3675558B}" destId="{1128CA59-FB5A-4D2E-8B41-CB3B242A5DF9}" srcOrd="10" destOrd="0" presId="urn:microsoft.com/office/officeart/2005/8/layout/vList2"/>
    <dgm:cxn modelId="{368478E7-A415-4DD1-B646-A58B5B71AAD8}" type="presParOf" srcId="{E5281566-FC30-4D7C-95BE-261A3675558B}" destId="{F4BD339A-D823-4EB2-B1BF-C81EA0C1094E}" srcOrd="11" destOrd="0" presId="urn:microsoft.com/office/officeart/2005/8/layout/vList2"/>
    <dgm:cxn modelId="{AF3E126B-8E7C-497D-A4F6-86618ED803E5}" type="presParOf" srcId="{E5281566-FC30-4D7C-95BE-261A3675558B}" destId="{4EC3BC99-B160-4849-8887-FC43E2AF12EC}" srcOrd="12" destOrd="0" presId="urn:microsoft.com/office/officeart/2005/8/layout/vList2"/>
    <dgm:cxn modelId="{E0B4ACDB-6BAF-4710-AD31-364C8D058107}" type="presParOf" srcId="{E5281566-FC30-4D7C-95BE-261A3675558B}" destId="{EBC25853-4A74-46CF-A12B-FD8192D344AB}" srcOrd="13" destOrd="0" presId="urn:microsoft.com/office/officeart/2005/8/layout/vList2"/>
    <dgm:cxn modelId="{DCFDC6CE-C4F3-4D6E-8126-311009E38664}" type="presParOf" srcId="{E5281566-FC30-4D7C-95BE-261A3675558B}" destId="{8F99475A-F04C-4DA8-88F0-A658E50DA885}" srcOrd="14" destOrd="0" presId="urn:microsoft.com/office/officeart/2005/8/layout/vList2"/>
    <dgm:cxn modelId="{1267C37F-0386-444B-9B97-C3345E0A2EEC}" type="presParOf" srcId="{E5281566-FC30-4D7C-95BE-261A3675558B}" destId="{BED3108C-9689-4238-82C7-E1F8AE50942F}" srcOrd="15" destOrd="0" presId="urn:microsoft.com/office/officeart/2005/8/layout/vList2"/>
    <dgm:cxn modelId="{B4039C45-C778-471A-80D0-610012BD35A6}" type="presParOf" srcId="{E5281566-FC30-4D7C-95BE-261A3675558B}" destId="{67DD614B-7EF0-4972-BE43-E579B81DC2AA}" srcOrd="16" destOrd="0" presId="urn:microsoft.com/office/officeart/2005/8/layout/vList2"/>
    <dgm:cxn modelId="{5DE81EDA-4C3A-4AC9-8B79-1A434F794B0F}" type="presParOf" srcId="{E5281566-FC30-4D7C-95BE-261A3675558B}" destId="{6658A157-5136-440B-BB7E-2F38FB8E4107}" srcOrd="17" destOrd="0" presId="urn:microsoft.com/office/officeart/2005/8/layout/vList2"/>
    <dgm:cxn modelId="{812B5E4B-B05A-43F0-A5C9-F942B46A0953}" type="presParOf" srcId="{E5281566-FC30-4D7C-95BE-261A3675558B}" destId="{BB4B795A-1270-490B-9745-53262B1A7E1C}" srcOrd="18" destOrd="0" presId="urn:microsoft.com/office/officeart/2005/8/layout/vList2"/>
    <dgm:cxn modelId="{D968112C-9E16-4A00-9CDF-EC1604C58C06}" type="presParOf" srcId="{E5281566-FC30-4D7C-95BE-261A3675558B}" destId="{92C5DAB0-2835-43CB-B261-ECADF53C2664}" srcOrd="19" destOrd="0" presId="urn:microsoft.com/office/officeart/2005/8/layout/vList2"/>
    <dgm:cxn modelId="{425F3A1B-B506-4E03-8217-3CF19B30BA03}" type="presParOf" srcId="{E5281566-FC30-4D7C-95BE-261A3675558B}" destId="{9EDE2586-DC65-40B9-A033-554EF0BF911D}" srcOrd="20" destOrd="0" presId="urn:microsoft.com/office/officeart/2005/8/layout/vList2"/>
    <dgm:cxn modelId="{B86B71D1-5387-4FFB-858F-D310CD90224B}" type="presParOf" srcId="{E5281566-FC30-4D7C-95BE-261A3675558B}" destId="{47008550-71CC-43DB-AFCA-E64B288FC422}" srcOrd="21" destOrd="0" presId="urn:microsoft.com/office/officeart/2005/8/layout/vList2"/>
    <dgm:cxn modelId="{64CFD692-5A6F-458F-B609-5031D3D53E0C}" type="presParOf" srcId="{E5281566-FC30-4D7C-95BE-261A3675558B}" destId="{0BD55384-3B72-4896-B8DD-68D4420E397A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A2626-0C35-44FE-B066-C9194D6E6C6B}">
      <dsp:nvSpPr>
        <dsp:cNvPr id="0" name=""/>
        <dsp:cNvSpPr/>
      </dsp:nvSpPr>
      <dsp:spPr>
        <a:xfrm>
          <a:off x="0" y="512"/>
          <a:ext cx="894654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38073-76CB-4EE1-AE51-4425B280BE58}">
      <dsp:nvSpPr>
        <dsp:cNvPr id="0" name=""/>
        <dsp:cNvSpPr/>
      </dsp:nvSpPr>
      <dsp:spPr>
        <a:xfrm>
          <a:off x="0" y="512"/>
          <a:ext cx="8946541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Listening is an act of </a:t>
          </a:r>
          <a:r>
            <a:rPr lang="en-AU" sz="2200" b="1" kern="1200" dirty="0"/>
            <a:t>respect</a:t>
          </a:r>
          <a:r>
            <a:rPr lang="en-AU" sz="2200" kern="1200" dirty="0"/>
            <a:t> for others. Be sure that</a:t>
          </a:r>
          <a:r>
            <a:rPr lang="en-AU" sz="2200" b="1" kern="1200" dirty="0"/>
            <a:t> everyone participates</a:t>
          </a:r>
          <a:r>
            <a:rPr lang="en-AU" sz="2200" kern="1200" dirty="0"/>
            <a:t>; </a:t>
          </a:r>
          <a:r>
            <a:rPr lang="en-AU" sz="2200" b="0" kern="1200" dirty="0"/>
            <a:t>don't dominate. </a:t>
          </a:r>
          <a:endParaRPr lang="en-US" sz="2200" b="0" kern="1200" dirty="0"/>
        </a:p>
      </dsp:txBody>
      <dsp:txXfrm>
        <a:off x="0" y="512"/>
        <a:ext cx="8946541" cy="838891"/>
      </dsp:txXfrm>
    </dsp:sp>
    <dsp:sp modelId="{3731F1C5-DE3E-4616-B066-BB8DAD971E15}">
      <dsp:nvSpPr>
        <dsp:cNvPr id="0" name=""/>
        <dsp:cNvSpPr/>
      </dsp:nvSpPr>
      <dsp:spPr>
        <a:xfrm>
          <a:off x="0" y="839403"/>
          <a:ext cx="8946541" cy="0"/>
        </a:xfrm>
        <a:prstGeom prst="line">
          <a:avLst/>
        </a:prstGeom>
        <a:solidFill>
          <a:schemeClr val="accent2">
            <a:hueOff val="-1434668"/>
            <a:satOff val="1269"/>
            <a:lumOff val="2255"/>
            <a:alphaOff val="0"/>
          </a:schemeClr>
        </a:solidFill>
        <a:ln w="19050" cap="rnd" cmpd="sng" algn="ctr">
          <a:solidFill>
            <a:schemeClr val="accent2">
              <a:hueOff val="-1434668"/>
              <a:satOff val="1269"/>
              <a:lumOff val="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480BA-1611-499D-B4D2-9DF25139CF9C}">
      <dsp:nvSpPr>
        <dsp:cNvPr id="0" name=""/>
        <dsp:cNvSpPr/>
      </dsp:nvSpPr>
      <dsp:spPr>
        <a:xfrm>
          <a:off x="0" y="839403"/>
          <a:ext cx="8946541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Don't forget our </a:t>
          </a:r>
          <a:r>
            <a:rPr lang="en-AU" sz="2200" b="1" kern="1200" dirty="0"/>
            <a:t>Fifth Tradition – “Each group has but one primary purpose – to carry the message to the addict who still suffers”</a:t>
          </a:r>
          <a:r>
            <a:rPr lang="en-AU" sz="2200" b="0" kern="1200" dirty="0"/>
            <a:t>.</a:t>
          </a:r>
          <a:endParaRPr lang="en-US" sz="2200" b="0" kern="1200" dirty="0"/>
        </a:p>
      </dsp:txBody>
      <dsp:txXfrm>
        <a:off x="0" y="839403"/>
        <a:ext cx="8946541" cy="838891"/>
      </dsp:txXfrm>
    </dsp:sp>
    <dsp:sp modelId="{6168DA9A-55B0-409C-BF84-EDE1F8CC0A73}">
      <dsp:nvSpPr>
        <dsp:cNvPr id="0" name=""/>
        <dsp:cNvSpPr/>
      </dsp:nvSpPr>
      <dsp:spPr>
        <a:xfrm>
          <a:off x="0" y="1678294"/>
          <a:ext cx="8946541" cy="0"/>
        </a:xfrm>
        <a:prstGeom prst="line">
          <a:avLst/>
        </a:prstGeom>
        <a:solidFill>
          <a:schemeClr val="accent2">
            <a:hueOff val="-2869335"/>
            <a:satOff val="2538"/>
            <a:lumOff val="4510"/>
            <a:alphaOff val="0"/>
          </a:schemeClr>
        </a:solidFill>
        <a:ln w="19050" cap="rnd" cmpd="sng" algn="ctr">
          <a:solidFill>
            <a:schemeClr val="accent2">
              <a:hueOff val="-2869335"/>
              <a:satOff val="2538"/>
              <a:lumOff val="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ADEFB-5BAE-41CA-A68C-41AEC1EDC380}">
      <dsp:nvSpPr>
        <dsp:cNvPr id="0" name=""/>
        <dsp:cNvSpPr/>
      </dsp:nvSpPr>
      <dsp:spPr>
        <a:xfrm>
          <a:off x="0" y="1678294"/>
          <a:ext cx="8946541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1" kern="1200" dirty="0"/>
            <a:t>Stay focused </a:t>
          </a:r>
          <a:r>
            <a:rPr lang="en-AU" sz="2200" kern="1200" dirty="0"/>
            <a:t>on the subject at hand.</a:t>
          </a:r>
          <a:endParaRPr lang="en-US" sz="2200" kern="1200" dirty="0"/>
        </a:p>
      </dsp:txBody>
      <dsp:txXfrm>
        <a:off x="0" y="1678294"/>
        <a:ext cx="8946541" cy="838891"/>
      </dsp:txXfrm>
    </dsp:sp>
    <dsp:sp modelId="{2E207180-CFB5-4780-99F4-6EA01193BB55}">
      <dsp:nvSpPr>
        <dsp:cNvPr id="0" name=""/>
        <dsp:cNvSpPr/>
      </dsp:nvSpPr>
      <dsp:spPr>
        <a:xfrm>
          <a:off x="0" y="2517186"/>
          <a:ext cx="8946541" cy="0"/>
        </a:xfrm>
        <a:prstGeom prst="line">
          <a:avLst/>
        </a:prstGeom>
        <a:solidFill>
          <a:schemeClr val="accent2">
            <a:hueOff val="-4304003"/>
            <a:satOff val="3808"/>
            <a:lumOff val="6765"/>
            <a:alphaOff val="0"/>
          </a:schemeClr>
        </a:solidFill>
        <a:ln w="19050" cap="rnd" cmpd="sng" algn="ctr">
          <a:solidFill>
            <a:schemeClr val="accent2">
              <a:hueOff val="-4304003"/>
              <a:satOff val="3808"/>
              <a:lumOff val="6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033D8-691B-43FC-9611-57A25CA9ADCF}">
      <dsp:nvSpPr>
        <dsp:cNvPr id="0" name=""/>
        <dsp:cNvSpPr/>
      </dsp:nvSpPr>
      <dsp:spPr>
        <a:xfrm>
          <a:off x="0" y="2517186"/>
          <a:ext cx="8946541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Respond </a:t>
          </a:r>
          <a:r>
            <a:rPr lang="en-US" sz="2200" kern="1200" dirty="0"/>
            <a:t>rather than react.</a:t>
          </a:r>
        </a:p>
      </dsp:txBody>
      <dsp:txXfrm>
        <a:off x="0" y="2517186"/>
        <a:ext cx="8946541" cy="838891"/>
      </dsp:txXfrm>
    </dsp:sp>
    <dsp:sp modelId="{7AB9C052-29A0-4C7F-B1E1-3A104A8E6738}">
      <dsp:nvSpPr>
        <dsp:cNvPr id="0" name=""/>
        <dsp:cNvSpPr/>
      </dsp:nvSpPr>
      <dsp:spPr>
        <a:xfrm>
          <a:off x="0" y="3356077"/>
          <a:ext cx="8946541" cy="0"/>
        </a:xfrm>
        <a:prstGeom prst="line">
          <a:avLst/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9050" cap="rnd" cmpd="sng" algn="ctr">
          <a:solidFill>
            <a:schemeClr val="accent2">
              <a:hueOff val="-5738671"/>
              <a:satOff val="5077"/>
              <a:lumOff val="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66438-CDAA-4FAF-A39D-0DAA5CCA332C}">
      <dsp:nvSpPr>
        <dsp:cNvPr id="0" name=""/>
        <dsp:cNvSpPr/>
      </dsp:nvSpPr>
      <dsp:spPr>
        <a:xfrm>
          <a:off x="0" y="3356077"/>
          <a:ext cx="8946541" cy="838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To </a:t>
          </a:r>
          <a:r>
            <a:rPr lang="en-AU" sz="2200" b="1" kern="1200" dirty="0"/>
            <a:t>disagree without being disagreeable</a:t>
          </a:r>
          <a:r>
            <a:rPr lang="en-AU" sz="2200" kern="1200" dirty="0"/>
            <a:t>... that is our process.</a:t>
          </a:r>
          <a:endParaRPr lang="en-US" sz="2200" kern="1200" dirty="0"/>
        </a:p>
      </dsp:txBody>
      <dsp:txXfrm>
        <a:off x="0" y="3356077"/>
        <a:ext cx="8946541" cy="838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FF842-8430-46D5-86FD-0A777BA1DE3C}">
      <dsp:nvSpPr>
        <dsp:cNvPr id="0" name=""/>
        <dsp:cNvSpPr/>
      </dsp:nvSpPr>
      <dsp:spPr>
        <a:xfrm>
          <a:off x="0" y="99088"/>
          <a:ext cx="5614987" cy="3575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effectively is the group carrying the NA message of recovery? </a:t>
          </a:r>
        </a:p>
      </dsp:txBody>
      <dsp:txXfrm>
        <a:off x="17453" y="116541"/>
        <a:ext cx="5580081" cy="322620"/>
      </dsp:txXfrm>
    </dsp:sp>
    <dsp:sp modelId="{D89B5AA1-EC0F-4560-989C-810B6ADB7E0C}">
      <dsp:nvSpPr>
        <dsp:cNvPr id="0" name=""/>
        <dsp:cNvSpPr/>
      </dsp:nvSpPr>
      <dsp:spPr>
        <a:xfrm>
          <a:off x="0" y="482534"/>
          <a:ext cx="5614987" cy="357526"/>
        </a:xfrm>
        <a:prstGeom prst="roundRect">
          <a:avLst/>
        </a:prstGeom>
        <a:solidFill>
          <a:schemeClr val="accent2">
            <a:hueOff val="-521697"/>
            <a:satOff val="462"/>
            <a:lumOff val="8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can the group become more welcoming and accessible to more addicts in the community? </a:t>
          </a:r>
        </a:p>
      </dsp:txBody>
      <dsp:txXfrm>
        <a:off x="17453" y="499987"/>
        <a:ext cx="5580081" cy="322620"/>
      </dsp:txXfrm>
    </dsp:sp>
    <dsp:sp modelId="{BE296CE7-BE8D-4E86-B105-B954818BA7CE}">
      <dsp:nvSpPr>
        <dsp:cNvPr id="0" name=""/>
        <dsp:cNvSpPr/>
      </dsp:nvSpPr>
      <dsp:spPr>
        <a:xfrm>
          <a:off x="0" y="865980"/>
          <a:ext cx="5614987" cy="357526"/>
        </a:xfrm>
        <a:prstGeom prst="roundRect">
          <a:avLst/>
        </a:prstGeom>
        <a:solidFill>
          <a:schemeClr val="accent2">
            <a:hueOff val="-1043395"/>
            <a:satOff val="923"/>
            <a:lumOff val="164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is the group striving to create a safe environment for newcomers? Are newcomers subjected to sexually or financially inappropriate advances? </a:t>
          </a:r>
        </a:p>
      </dsp:txBody>
      <dsp:txXfrm>
        <a:off x="17453" y="883433"/>
        <a:ext cx="5580081" cy="322620"/>
      </dsp:txXfrm>
    </dsp:sp>
    <dsp:sp modelId="{DA72FE46-ABD2-4A33-AB6E-DFF6CC4C0B94}">
      <dsp:nvSpPr>
        <dsp:cNvPr id="0" name=""/>
        <dsp:cNvSpPr/>
      </dsp:nvSpPr>
      <dsp:spPr>
        <a:xfrm>
          <a:off x="0" y="1249427"/>
          <a:ext cx="5614987" cy="357526"/>
        </a:xfrm>
        <a:prstGeom prst="roundRect">
          <a:avLst/>
        </a:prstGeom>
        <a:solidFill>
          <a:schemeClr val="accent2">
            <a:hueOff val="-1565092"/>
            <a:satOff val="1385"/>
            <a:lumOff val="24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Is the meeting format suitable for the group?</a:t>
          </a:r>
        </a:p>
      </dsp:txBody>
      <dsp:txXfrm>
        <a:off x="17453" y="1266880"/>
        <a:ext cx="5580081" cy="322620"/>
      </dsp:txXfrm>
    </dsp:sp>
    <dsp:sp modelId="{2B74ECEB-0BE4-4FD3-9BEB-E1E926D974C3}">
      <dsp:nvSpPr>
        <dsp:cNvPr id="0" name=""/>
        <dsp:cNvSpPr/>
      </dsp:nvSpPr>
      <dsp:spPr>
        <a:xfrm>
          <a:off x="0" y="1632873"/>
          <a:ext cx="5614987" cy="357526"/>
        </a:xfrm>
        <a:prstGeom prst="roundRect">
          <a:avLst/>
        </a:prstGeom>
        <a:solidFill>
          <a:schemeClr val="accent2">
            <a:hueOff val="-2086789"/>
            <a:satOff val="1846"/>
            <a:lumOff val="32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Does the leader, chairperson, or secretary set a tone of recovery at the meeting? </a:t>
          </a:r>
        </a:p>
      </dsp:txBody>
      <dsp:txXfrm>
        <a:off x="17453" y="1650326"/>
        <a:ext cx="5580081" cy="322620"/>
      </dsp:txXfrm>
    </dsp:sp>
    <dsp:sp modelId="{1128CA59-FB5A-4D2E-8B41-CB3B242A5DF9}">
      <dsp:nvSpPr>
        <dsp:cNvPr id="0" name=""/>
        <dsp:cNvSpPr/>
      </dsp:nvSpPr>
      <dsp:spPr>
        <a:xfrm>
          <a:off x="0" y="2016320"/>
          <a:ext cx="5614987" cy="357526"/>
        </a:xfrm>
        <a:prstGeom prst="roundRect">
          <a:avLst/>
        </a:prstGeom>
        <a:solidFill>
          <a:schemeClr val="accent2">
            <a:hueOff val="-2608487"/>
            <a:satOff val="2308"/>
            <a:lumOff val="410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 group members live NA’s principles and share about them in the group? u Is attendance steady or growing? </a:t>
          </a:r>
        </a:p>
      </dsp:txBody>
      <dsp:txXfrm>
        <a:off x="17453" y="2033773"/>
        <a:ext cx="5580081" cy="322620"/>
      </dsp:txXfrm>
    </dsp:sp>
    <dsp:sp modelId="{4EC3BC99-B160-4849-8887-FC43E2AF12EC}">
      <dsp:nvSpPr>
        <dsp:cNvPr id="0" name=""/>
        <dsp:cNvSpPr/>
      </dsp:nvSpPr>
      <dsp:spPr>
        <a:xfrm>
          <a:off x="0" y="2399766"/>
          <a:ext cx="5614987" cy="357526"/>
        </a:xfrm>
        <a:prstGeom prst="roundRect">
          <a:avLst/>
        </a:prstGeom>
        <a:solidFill>
          <a:schemeClr val="accent2">
            <a:hueOff val="-3130184"/>
            <a:satOff val="2769"/>
            <a:lumOff val="49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is the group maintaining strong public relations with the meeting facility? </a:t>
          </a:r>
        </a:p>
      </dsp:txBody>
      <dsp:txXfrm>
        <a:off x="17453" y="2417219"/>
        <a:ext cx="5580081" cy="322620"/>
      </dsp:txXfrm>
    </dsp:sp>
    <dsp:sp modelId="{8F99475A-F04C-4DA8-88F0-A658E50DA885}">
      <dsp:nvSpPr>
        <dsp:cNvPr id="0" name=""/>
        <dsp:cNvSpPr/>
      </dsp:nvSpPr>
      <dsp:spPr>
        <a:xfrm>
          <a:off x="0" y="2783212"/>
          <a:ext cx="5614987" cy="357526"/>
        </a:xfrm>
        <a:prstGeom prst="roundRect">
          <a:avLst/>
        </a:prstGeom>
        <a:solidFill>
          <a:schemeClr val="accent2">
            <a:hueOff val="-3651882"/>
            <a:satOff val="3231"/>
            <a:lumOff val="574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is the group considering its public image within the larger community? </a:t>
          </a:r>
        </a:p>
      </dsp:txBody>
      <dsp:txXfrm>
        <a:off x="17453" y="2800665"/>
        <a:ext cx="5580081" cy="322620"/>
      </dsp:txXfrm>
    </dsp:sp>
    <dsp:sp modelId="{67DD614B-7EF0-4972-BE43-E579B81DC2AA}">
      <dsp:nvSpPr>
        <dsp:cNvPr id="0" name=""/>
        <dsp:cNvSpPr/>
      </dsp:nvSpPr>
      <dsp:spPr>
        <a:xfrm>
          <a:off x="0" y="3166659"/>
          <a:ext cx="5614987" cy="357526"/>
        </a:xfrm>
        <a:prstGeom prst="roundRect">
          <a:avLst/>
        </a:prstGeom>
        <a:solidFill>
          <a:schemeClr val="accent2">
            <a:hueOff val="-4173579"/>
            <a:satOff val="3692"/>
            <a:lumOff val="65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Is the group practicing the Twelve Traditions and Twelve Concepts of Narcotics Anonymous? </a:t>
          </a:r>
        </a:p>
      </dsp:txBody>
      <dsp:txXfrm>
        <a:off x="17453" y="3184112"/>
        <a:ext cx="5580081" cy="322620"/>
      </dsp:txXfrm>
    </dsp:sp>
    <dsp:sp modelId="{BB4B795A-1270-490B-9745-53262B1A7E1C}">
      <dsp:nvSpPr>
        <dsp:cNvPr id="0" name=""/>
        <dsp:cNvSpPr/>
      </dsp:nvSpPr>
      <dsp:spPr>
        <a:xfrm>
          <a:off x="0" y="3550105"/>
          <a:ext cx="5614987" cy="357526"/>
        </a:xfrm>
        <a:prstGeom prst="roundRect">
          <a:avLst/>
        </a:prstGeom>
        <a:solidFill>
          <a:schemeClr val="accent2">
            <a:hueOff val="-4695276"/>
            <a:satOff val="4154"/>
            <a:lumOff val="73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Are the group’s funds being used wisely? How is the group using its funds to further the NA message? </a:t>
          </a:r>
        </a:p>
      </dsp:txBody>
      <dsp:txXfrm>
        <a:off x="17453" y="3567558"/>
        <a:ext cx="5580081" cy="322620"/>
      </dsp:txXfrm>
    </dsp:sp>
    <dsp:sp modelId="{9EDE2586-DC65-40B9-A033-554EF0BF911D}">
      <dsp:nvSpPr>
        <dsp:cNvPr id="0" name=""/>
        <dsp:cNvSpPr/>
      </dsp:nvSpPr>
      <dsp:spPr>
        <a:xfrm>
          <a:off x="0" y="3933552"/>
          <a:ext cx="5614987" cy="357526"/>
        </a:xfrm>
        <a:prstGeom prst="roundRect">
          <a:avLst/>
        </a:prstGeom>
        <a:solidFill>
          <a:schemeClr val="accent2">
            <a:hueOff val="-5216974"/>
            <a:satOff val="4615"/>
            <a:lumOff val="820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Does the group introduce new members to group service?</a:t>
          </a:r>
        </a:p>
      </dsp:txBody>
      <dsp:txXfrm>
        <a:off x="17453" y="3951005"/>
        <a:ext cx="5580081" cy="322620"/>
      </dsp:txXfrm>
    </dsp:sp>
    <dsp:sp modelId="{0BD55384-3B72-4896-B8DD-68D4420E397A}">
      <dsp:nvSpPr>
        <dsp:cNvPr id="0" name=""/>
        <dsp:cNvSpPr/>
      </dsp:nvSpPr>
      <dsp:spPr>
        <a:xfrm>
          <a:off x="0" y="4316998"/>
          <a:ext cx="5614987" cy="357526"/>
        </a:xfrm>
        <a:prstGeom prst="roundRect">
          <a:avLst/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does the group run business meetings? Are all group members given an opportunity to contribute?</a:t>
          </a:r>
        </a:p>
      </dsp:txBody>
      <dsp:txXfrm>
        <a:off x="17453" y="4334451"/>
        <a:ext cx="5580081" cy="322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FAFB0-13E0-4B4D-8B81-478CCF79C77B}" type="datetimeFigureOut">
              <a:rPr lang="en-AU" smtClean="0"/>
              <a:t>18/06/2025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B0CFC-D15C-497A-8678-B430D4340F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935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B0CFC-D15C-497A-8678-B430D4340F4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60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B0CFC-D15C-497A-8678-B430D4340F4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840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For the individual member, a home group can provide a stable recovery base, a place to call “home”, a place to know and be known by other recovering addicts. </a:t>
            </a:r>
          </a:p>
          <a:p>
            <a:r>
              <a:rPr lang="en-AU" dirty="0"/>
              <a:t>For the group, it ensures the support of regular,  committed members. A  strong  home group can foster a sense of camaraderie amongst members </a:t>
            </a:r>
            <a:r>
              <a:rPr lang="en-AU" dirty="0" err="1"/>
              <a:t>thatmakes</a:t>
            </a:r>
            <a:r>
              <a:rPr lang="en-AU" dirty="0"/>
              <a:t> the  group more attractive to and more supportive of newcomers.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B0CFC-D15C-497A-8678-B430D4340F4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76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B0CFC-D15C-497A-8678-B430D4340F4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91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For the individual member, a home group can provide a stable recovery base, a place to call “home”, a place to know and be known by other recovering addicts. </a:t>
            </a:r>
          </a:p>
          <a:p>
            <a:r>
              <a:rPr lang="en-AU" dirty="0"/>
              <a:t>For the group, it ensures the support of regular,  committed members. A  strong  home group can foster a sense of camaraderie amongst members </a:t>
            </a:r>
            <a:r>
              <a:rPr lang="en-AU" dirty="0" err="1"/>
              <a:t>thatmakes</a:t>
            </a:r>
            <a:r>
              <a:rPr lang="en-AU" dirty="0"/>
              <a:t> the  group more attractive to and more supportive of newcomers.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B0CFC-D15C-497A-8678-B430D4340F4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446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Are we falling in line with OCM opinions? Are we acting under the guise of ‘We’ve always done it this way’? Are we practicing open-mindedness and willingness.</a:t>
            </a:r>
          </a:p>
          <a:p>
            <a:r>
              <a:rPr lang="en-AU" dirty="0"/>
              <a:t>Are ideas voted on?</a:t>
            </a:r>
          </a:p>
          <a:p>
            <a:r>
              <a:rPr lang="en-AU" dirty="0"/>
              <a:t>Do all group members get the opportunity t contribute?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B0CFC-D15C-497A-8678-B430D4340F4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47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9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7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25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2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4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2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9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0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15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na.org/wp-content/uploads/2024/06/EN22023-Group-Trusted-Servants-English.pdf" TargetMode="External"/><Relationship Id="rId3" Type="http://schemas.openxmlformats.org/officeDocument/2006/relationships/hyperlink" Target="https://na.org/wp-content/uploads/2024/05/EN3102-IP-2-English.pdf" TargetMode="External"/><Relationship Id="rId7" Type="http://schemas.openxmlformats.org/officeDocument/2006/relationships/hyperlink" Target="https://na.org/wp-content/uploads/2024/06/EN2202-Group-Business-Meetings-EN-Jun2012.pdf" TargetMode="External"/><Relationship Id="rId2" Type="http://schemas.openxmlformats.org/officeDocument/2006/relationships/hyperlink" Target="https://na.org/wp-content/uploads/2024/06/EN-GLS-English-Jan2024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.org/wp-content/uploads/2024/06/EN2204-Disruptive-and-Violent-Behavior-EN-Jun2012.pdf" TargetMode="External"/><Relationship Id="rId11" Type="http://schemas.openxmlformats.org/officeDocument/2006/relationships/hyperlink" Target="https://na.org.au/" TargetMode="External"/><Relationship Id="rId5" Type="http://schemas.openxmlformats.org/officeDocument/2006/relationships/hyperlink" Target="https://nameetingmakers.com/literature/NA-it-works-how-and-why.pdf" TargetMode="External"/><Relationship Id="rId10" Type="http://schemas.openxmlformats.org/officeDocument/2006/relationships/hyperlink" Target="https://na.org/wp-content/uploads/2024/05/Twelve-Concepts-English.pdf" TargetMode="External"/><Relationship Id="rId4" Type="http://schemas.openxmlformats.org/officeDocument/2006/relationships/hyperlink" Target="https://nameetingmakers.com/literature/NA-GUIDING-PRINCIPLES-TRADITIONS.pdf" TargetMode="External"/><Relationship Id="rId9" Type="http://schemas.openxmlformats.org/officeDocument/2006/relationships/hyperlink" Target="https://na.org/wp-content/uploads/2024/06/EN2206-Principles-and-Leadership-in-NA-Service-English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9DAC-8E7F-20F1-0417-112B4DE62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1839" y="1454964"/>
            <a:ext cx="3342460" cy="3308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5100"/>
              <a:t>BUILDING STRONG HOME GROUPS</a:t>
            </a:r>
          </a:p>
        </p:txBody>
      </p:sp>
      <p:pic>
        <p:nvPicPr>
          <p:cNvPr id="4" name="Picture 3" descr="A logo with a rainbow colored circle&#10;&#10;AI-generated content may be incorrect.">
            <a:extLst>
              <a:ext uri="{FF2B5EF4-FFF2-40B4-BE49-F238E27FC236}">
                <a16:creationId xmlns:a16="http://schemas.microsoft.com/office/drawing/2014/main" id="{A48ADDDF-388E-EE63-5421-201ED7483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" r="-2" b="4606"/>
          <a:stretch>
            <a:fillRect/>
          </a:stretch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2C3F91-78E4-88C7-122C-254253C99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8EA654-E5BE-9B0C-5C7D-67434B3B7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55A2D-5B62-8D02-E5DE-EE2B079BB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AF60824-87B2-DBFD-8044-D72E2A3C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9FE499-A614-AEB7-66B6-667CCD6A3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88D84F-3CA4-15F3-377B-315159DA1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8B3C7BB-3F2D-54E2-9ADF-89A105B20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 descr="Figures of houses in different position and sizes">
            <a:extLst>
              <a:ext uri="{FF2B5EF4-FFF2-40B4-BE49-F238E27FC236}">
                <a16:creationId xmlns:a16="http://schemas.microsoft.com/office/drawing/2014/main" id="{E95691DB-8BAE-B824-C0BE-2B572E04A4D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grayscl/>
          </a:blip>
          <a:srcRect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7FD9D4-3721-379A-D4BB-94C6421E55BB}"/>
              </a:ext>
            </a:extLst>
          </p:cNvPr>
          <p:cNvSpPr txBox="1"/>
          <p:nvPr/>
        </p:nvSpPr>
        <p:spPr>
          <a:xfrm>
            <a:off x="848812" y="404218"/>
            <a:ext cx="8999322" cy="1497530"/>
          </a:xfrm>
          <a:prstGeom prst="rect">
            <a:avLst/>
          </a:prstGeom>
          <a:solidFill>
            <a:srgbClr val="F212C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spiritual principles does your homegroup practice?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CCB604-CA20-FFE8-0067-04066133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F3E45-5E51-B7EF-DAEF-4295BD7CDEAA}"/>
              </a:ext>
            </a:extLst>
          </p:cNvPr>
          <p:cNvSpPr txBox="1"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latin typeface="+mj-lt"/>
                <a:ea typeface="+mj-ea"/>
                <a:cs typeface="+mj-cs"/>
              </a:rPr>
              <a:t>(TYPE YOUR ANSWERS IN THE CHAT)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939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75AB37-AEBC-23B8-0EE6-B3DECAA312CD}"/>
              </a:ext>
            </a:extLst>
          </p:cNvPr>
          <p:cNvSpPr/>
          <p:nvPr/>
        </p:nvSpPr>
        <p:spPr>
          <a:xfrm>
            <a:off x="2730674" y="117693"/>
            <a:ext cx="6951945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</a:rPr>
              <a:t>UNITY</a:t>
            </a:r>
          </a:p>
          <a:p>
            <a:pPr algn="ctr"/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</a:rPr>
              <a:t>RESPECT</a:t>
            </a:r>
          </a:p>
          <a:p>
            <a:pPr algn="ctr"/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</a:rPr>
              <a:t>ANONYMITY</a:t>
            </a:r>
          </a:p>
          <a:p>
            <a:pPr algn="ctr"/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</a:rPr>
              <a:t>GOODWILL</a:t>
            </a:r>
          </a:p>
          <a:p>
            <a:pPr algn="ctr"/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</a:rPr>
              <a:t>LOVE</a:t>
            </a:r>
          </a:p>
          <a:p>
            <a:pPr algn="ctr"/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</a:rPr>
              <a:t>EMPATHY</a:t>
            </a:r>
          </a:p>
          <a:p>
            <a:pPr algn="ctr"/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</a:rPr>
              <a:t>OPENMINDEDNESS</a:t>
            </a:r>
          </a:p>
          <a:p>
            <a:pPr algn="ctr"/>
            <a:r>
              <a:rPr lang="en-US" sz="5300" b="1" dirty="0">
                <a:ln w="22225">
                  <a:solidFill>
                    <a:schemeClr val="accent2"/>
                  </a:solidFill>
                  <a:prstDash val="solid"/>
                </a:ln>
              </a:rPr>
              <a:t>WILLINGNESS</a:t>
            </a:r>
          </a:p>
        </p:txBody>
      </p:sp>
    </p:spTree>
    <p:extLst>
      <p:ext uri="{BB962C8B-B14F-4D97-AF65-F5344CB8AC3E}">
        <p14:creationId xmlns:p14="http://schemas.microsoft.com/office/powerpoint/2010/main" val="427679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DA350-D29D-D54A-963F-C2C01AF35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3F40D8-7E0D-E0D9-B383-D1199A1A4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FB0E3-1F0F-4945-8319-8808B0BA0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4C4D572-6FC7-99A7-CD17-0AC5CE148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0CC49A-B92B-E4C4-37F6-C5D4BAF5D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910B49-2DF5-BB0D-009C-9069EF93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E049F4F-25D0-E140-169C-BD6F048F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 descr="Figures of houses in different position and sizes">
            <a:extLst>
              <a:ext uri="{FF2B5EF4-FFF2-40B4-BE49-F238E27FC236}">
                <a16:creationId xmlns:a16="http://schemas.microsoft.com/office/drawing/2014/main" id="{369283F8-E739-5704-F150-5556320F4FE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grayscl/>
          </a:blip>
          <a:srcRect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CB99B4-AC51-7E75-61E7-853A7BAD85CB}"/>
              </a:ext>
            </a:extLst>
          </p:cNvPr>
          <p:cNvSpPr txBox="1"/>
          <p:nvPr/>
        </p:nvSpPr>
        <p:spPr>
          <a:xfrm>
            <a:off x="848812" y="404217"/>
            <a:ext cx="9584364" cy="1878529"/>
          </a:xfrm>
          <a:prstGeom prst="rect">
            <a:avLst/>
          </a:prstGeom>
          <a:solidFill>
            <a:srgbClr val="F212C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can we promote an atmosphere of recovery and attract new members?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B8F13E-5814-1998-3A9B-DFBB25259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780E3-935F-648E-54F1-1A6B43E2A868}"/>
              </a:ext>
            </a:extLst>
          </p:cNvPr>
          <p:cNvSpPr txBox="1"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latin typeface="+mj-lt"/>
                <a:ea typeface="+mj-ea"/>
                <a:cs typeface="+mj-cs"/>
              </a:rPr>
              <a:t>(TYPE YOUR ANSWERS IN THE CHAT)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352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E27A6-9555-1917-1E4C-5BE472E3A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668C7F-368D-6AC5-8DAE-EE9214F18417}"/>
              </a:ext>
            </a:extLst>
          </p:cNvPr>
          <p:cNvSpPr txBox="1"/>
          <p:nvPr/>
        </p:nvSpPr>
        <p:spPr>
          <a:xfrm>
            <a:off x="776435" y="2105286"/>
            <a:ext cx="108976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strong home group can also foster </a:t>
            </a:r>
            <a:r>
              <a:rPr lang="en-US" sz="3200" b="1" dirty="0"/>
              <a:t>a</a:t>
            </a:r>
            <a:r>
              <a:rPr lang="en-US" sz="3200" dirty="0"/>
              <a:t> </a:t>
            </a:r>
            <a:r>
              <a:rPr lang="en-US" sz="3200" b="1" dirty="0"/>
              <a:t>spirit of camaraderie </a:t>
            </a:r>
            <a:r>
              <a:rPr lang="en-US" sz="3200" dirty="0"/>
              <a:t>among its members that makes the group </a:t>
            </a:r>
            <a:r>
              <a:rPr lang="en-US" sz="3200" b="1" dirty="0"/>
              <a:t>more attractive to and more supportive of newcomers.</a:t>
            </a:r>
          </a:p>
          <a:p>
            <a:pPr algn="ctr"/>
            <a:endParaRPr lang="en-AU" sz="2000" dirty="0"/>
          </a:p>
          <a:p>
            <a:pPr algn="ctr"/>
            <a:r>
              <a:rPr lang="en-AU" sz="2000" dirty="0"/>
              <a:t>(The Group Booklet, pg. 4)</a:t>
            </a:r>
          </a:p>
          <a:p>
            <a:pPr algn="ctr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6656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606F7-D54F-1E3E-0456-43D4B3B1B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46DB4F-3B9B-9E46-FE67-CD7983581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CBDDAC-D08E-7A8D-1786-87BEEFBCE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0CC1E7C-AD8A-347B-BD56-A58F399B7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DD3A81-84FC-6271-D1BF-9B6D96BB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738B3-EB78-0D19-9361-7AAF7FD0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CD9F7B-F246-21BC-3FEA-0455830C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 descr="Figures of houses in different position and sizes">
            <a:extLst>
              <a:ext uri="{FF2B5EF4-FFF2-40B4-BE49-F238E27FC236}">
                <a16:creationId xmlns:a16="http://schemas.microsoft.com/office/drawing/2014/main" id="{DF093AC5-5858-33C7-DD2F-AB3F4D0E31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grayscl/>
          </a:blip>
          <a:srcRect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4A6FEB-FB9A-A26E-4799-1E0AC0C32C92}"/>
              </a:ext>
            </a:extLst>
          </p:cNvPr>
          <p:cNvSpPr txBox="1"/>
          <p:nvPr/>
        </p:nvSpPr>
        <p:spPr>
          <a:xfrm>
            <a:off x="848811" y="404218"/>
            <a:ext cx="9447583" cy="1648699"/>
          </a:xfrm>
          <a:prstGeom prst="rect">
            <a:avLst/>
          </a:prstGeom>
          <a:solidFill>
            <a:srgbClr val="F212C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4400" dirty="0">
                <a:solidFill>
                  <a:schemeClr val="tx1"/>
                </a:solidFill>
              </a:rPr>
              <a:t>How often does your group hold business meetings?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2C676-8461-C0EE-0D57-513085106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C6C4F-375A-2EA1-B192-790ADFCC0633}"/>
              </a:ext>
            </a:extLst>
          </p:cNvPr>
          <p:cNvSpPr txBox="1"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latin typeface="+mj-lt"/>
                <a:ea typeface="+mj-ea"/>
                <a:cs typeface="+mj-cs"/>
              </a:rPr>
              <a:t>(TYPE YOUR ANSWERS IN THE CHAT)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822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76F73-E670-D73B-9F77-3953A9D0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57B5B6-08A1-83AA-7394-3B56C30EA9F7}"/>
              </a:ext>
            </a:extLst>
          </p:cNvPr>
          <p:cNvSpPr txBox="1"/>
          <p:nvPr/>
        </p:nvSpPr>
        <p:spPr>
          <a:xfrm>
            <a:off x="-1200802" y="449200"/>
            <a:ext cx="11611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3200" dirty="0"/>
          </a:p>
          <a:p>
            <a:pPr algn="ctr"/>
            <a:endParaRPr lang="en-A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7D892F-E24C-72E1-69FE-EA5BBD78A71A}"/>
              </a:ext>
            </a:extLst>
          </p:cNvPr>
          <p:cNvSpPr txBox="1"/>
          <p:nvPr/>
        </p:nvSpPr>
        <p:spPr>
          <a:xfrm>
            <a:off x="1419225" y="1619250"/>
            <a:ext cx="9353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purpose of the group business meeting is fairly self-explanatory: to conduct the business of the group in such a way that the group </a:t>
            </a:r>
            <a:r>
              <a:rPr lang="en-US" b="1" dirty="0"/>
              <a:t>remains effective in carrying the recovery message</a:t>
            </a:r>
            <a:r>
              <a:rPr lang="en-US" dirty="0"/>
              <a:t>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Some groups hold business meetings on a regular basis; others only call them when something specific comes up that needs the group’s attention.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group, as </a:t>
            </a:r>
            <a:r>
              <a:rPr lang="en-US" b="1" dirty="0"/>
              <a:t>the foundation of the NA service structure</a:t>
            </a:r>
            <a:r>
              <a:rPr lang="en-US" dirty="0"/>
              <a:t>, is </a:t>
            </a:r>
            <a:r>
              <a:rPr lang="en-US" b="1" dirty="0"/>
              <a:t>guided </a:t>
            </a:r>
            <a:r>
              <a:rPr lang="en-US" dirty="0"/>
              <a:t>by both the Twelve Traditions and the Twelve Concepts for NA Service. A good understanding of both will help a group business meeting </a:t>
            </a:r>
            <a:r>
              <a:rPr lang="en-US" b="1" dirty="0"/>
              <a:t>stay on course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(The Group Booklet, pg. 9-10)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434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7BA602-AA0F-D11A-4F6B-8A683FBB3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1115DF5-AFBD-4F66-AE21-09484AD4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D1B7F8-74CC-4614-855A-84CC8262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6BEC653-A047-40E7-A65C-5C7D3EDE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CA27089-EF20-428F-BEFB-D680CC61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FA68AB-4F1A-4721-A4D2-0C578829A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3CBC87-A39A-44E4-9EE2-21CCD5CED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5B8EF4-1A59-4D23-9073-CC822D6C3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5075F9-95DE-4EE5-8B27-45016C98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ounded Rectangle 9">
            <a:extLst>
              <a:ext uri="{FF2B5EF4-FFF2-40B4-BE49-F238E27FC236}">
                <a16:creationId xmlns:a16="http://schemas.microsoft.com/office/drawing/2014/main" id="{F1FA2CDB-3235-4224-8583-449FAD4E7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4317E1-B08F-401E-8A71-42E0BF6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30" name="TextBox 1">
            <a:extLst>
              <a:ext uri="{FF2B5EF4-FFF2-40B4-BE49-F238E27FC236}">
                <a16:creationId xmlns:a16="http://schemas.microsoft.com/office/drawing/2014/main" id="{9FF8B636-FFA0-A12E-0DFF-F4E25A39B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66284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6F54F4-B4A4-445A-9558-61AB7FCEEC42}"/>
              </a:ext>
            </a:extLst>
          </p:cNvPr>
          <p:cNvSpPr txBox="1"/>
          <p:nvPr/>
        </p:nvSpPr>
        <p:spPr>
          <a:xfrm>
            <a:off x="357933" y="2705675"/>
            <a:ext cx="5614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Group Inventory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451AA-4CDD-CC5E-D7BF-A24852EA0587}"/>
              </a:ext>
            </a:extLst>
          </p:cNvPr>
          <p:cNvSpPr txBox="1"/>
          <p:nvPr/>
        </p:nvSpPr>
        <p:spPr>
          <a:xfrm>
            <a:off x="9286875" y="6390834"/>
            <a:ext cx="5437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(Group Business Meetings Booklet)</a:t>
            </a:r>
          </a:p>
        </p:txBody>
      </p:sp>
    </p:spTree>
    <p:extLst>
      <p:ext uri="{BB962C8B-B14F-4D97-AF65-F5344CB8AC3E}">
        <p14:creationId xmlns:p14="http://schemas.microsoft.com/office/powerpoint/2010/main" val="2054216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606F7-D54F-1E3E-0456-43D4B3B1B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46DB4F-3B9B-9E46-FE67-CD7983581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CBDDAC-D08E-7A8D-1786-87BEEFBCE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0CC1E7C-AD8A-347B-BD56-A58F399B7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DD3A81-84FC-6271-D1BF-9B6D96BB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5738B3-EB78-0D19-9361-7AAF7FD09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CD9F7B-F246-21BC-3FEA-0455830C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 descr="Figures of houses in different position and sizes">
            <a:extLst>
              <a:ext uri="{FF2B5EF4-FFF2-40B4-BE49-F238E27FC236}">
                <a16:creationId xmlns:a16="http://schemas.microsoft.com/office/drawing/2014/main" id="{DF093AC5-5858-33C7-DD2F-AB3F4D0E31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grayscl/>
          </a:blip>
          <a:srcRect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4A6FEB-FB9A-A26E-4799-1E0AC0C32C92}"/>
              </a:ext>
            </a:extLst>
          </p:cNvPr>
          <p:cNvSpPr txBox="1"/>
          <p:nvPr/>
        </p:nvSpPr>
        <p:spPr>
          <a:xfrm>
            <a:off x="848811" y="404218"/>
            <a:ext cx="9447583" cy="1648699"/>
          </a:xfrm>
          <a:prstGeom prst="rect">
            <a:avLst/>
          </a:prstGeom>
          <a:solidFill>
            <a:srgbClr val="F212C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4400" dirty="0">
                <a:solidFill>
                  <a:schemeClr val="tx1"/>
                </a:solidFill>
              </a:rPr>
              <a:t>What are the service roles and responsibilities within your group?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2C676-8461-C0EE-0D57-513085106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C6C4F-375A-2EA1-B192-790ADFCC0633}"/>
              </a:ext>
            </a:extLst>
          </p:cNvPr>
          <p:cNvSpPr txBox="1"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latin typeface="+mj-lt"/>
                <a:ea typeface="+mj-ea"/>
                <a:cs typeface="+mj-cs"/>
              </a:rPr>
              <a:t>(TYPE YOUR ANSWERS IN THE CHAT)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D76F73-E670-D73B-9F77-3953A9D0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57B5B6-08A1-83AA-7394-3B56C30EA9F7}"/>
              </a:ext>
            </a:extLst>
          </p:cNvPr>
          <p:cNvSpPr txBox="1"/>
          <p:nvPr/>
        </p:nvSpPr>
        <p:spPr>
          <a:xfrm>
            <a:off x="290186" y="296800"/>
            <a:ext cx="1161162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Secretary</a:t>
            </a:r>
          </a:p>
          <a:p>
            <a:pPr algn="ctr"/>
            <a:endParaRPr lang="en-AU" sz="3200" b="1" dirty="0"/>
          </a:p>
          <a:p>
            <a:pPr algn="ctr"/>
            <a:r>
              <a:rPr lang="en-AU" sz="3200" b="1" dirty="0"/>
              <a:t>Group Service Representative (GSR)</a:t>
            </a:r>
          </a:p>
          <a:p>
            <a:pPr algn="ctr"/>
            <a:endParaRPr lang="en-AU" sz="3200" b="1" dirty="0"/>
          </a:p>
          <a:p>
            <a:pPr algn="ctr"/>
            <a:r>
              <a:rPr lang="en-AU" sz="3200" b="1" dirty="0"/>
              <a:t>Treasurer</a:t>
            </a:r>
          </a:p>
          <a:p>
            <a:pPr algn="ctr"/>
            <a:endParaRPr lang="en-AU" sz="3200" b="1" dirty="0"/>
          </a:p>
          <a:p>
            <a:pPr algn="ctr"/>
            <a:r>
              <a:rPr lang="en-AU" sz="3200" b="1" dirty="0"/>
              <a:t>Literature</a:t>
            </a:r>
          </a:p>
          <a:p>
            <a:pPr algn="ctr"/>
            <a:endParaRPr lang="en-AU" sz="3200" b="1" dirty="0"/>
          </a:p>
          <a:p>
            <a:pPr algn="ctr"/>
            <a:r>
              <a:rPr lang="en-AU" sz="3200" b="1" dirty="0"/>
              <a:t>Coffee,  milk &amp; biscuits</a:t>
            </a:r>
          </a:p>
          <a:p>
            <a:pPr algn="ctr"/>
            <a:endParaRPr lang="en-AU" sz="3200" b="1" dirty="0"/>
          </a:p>
          <a:p>
            <a:pPr algn="ctr"/>
            <a:r>
              <a:rPr lang="en-AU" sz="3200" b="1" dirty="0"/>
              <a:t>Greeter</a:t>
            </a:r>
          </a:p>
          <a:p>
            <a:pPr algn="ctr"/>
            <a:endParaRPr lang="en-AU" sz="3200" b="1" dirty="0"/>
          </a:p>
          <a:p>
            <a:pPr algn="ctr"/>
            <a:r>
              <a:rPr lang="en-AU" sz="3200" b="1" dirty="0"/>
              <a:t>Alternates</a:t>
            </a:r>
          </a:p>
          <a:p>
            <a:pPr algn="ctr"/>
            <a:endParaRPr lang="en-AU" sz="3200" dirty="0"/>
          </a:p>
          <a:p>
            <a:pPr algn="ctr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36040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F2DA4-60A5-F0DD-6405-9739E485D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2041BF-34DF-888C-EAD8-24682E66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41E59-DFA4-89CA-99D9-00DBE1946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29B84BE-B543-CB16-D6B1-4F2F48C4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83B83E-46B2-7624-5905-40486FD17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FF4A0-6497-72E2-DE5F-C24450C2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07B985-9964-69D5-B202-7696BEBC4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 descr="Figures of houses in different position and sizes">
            <a:extLst>
              <a:ext uri="{FF2B5EF4-FFF2-40B4-BE49-F238E27FC236}">
                <a16:creationId xmlns:a16="http://schemas.microsoft.com/office/drawing/2014/main" id="{1517235C-D1A6-30EE-51A0-09B3762E762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grayscl/>
          </a:blip>
          <a:srcRect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739208-CAFC-AF18-4DAB-A0C0D70E92E9}"/>
              </a:ext>
            </a:extLst>
          </p:cNvPr>
          <p:cNvSpPr txBox="1"/>
          <p:nvPr/>
        </p:nvSpPr>
        <p:spPr>
          <a:xfrm>
            <a:off x="848811" y="404218"/>
            <a:ext cx="9447583" cy="2265466"/>
          </a:xfrm>
          <a:prstGeom prst="rect">
            <a:avLst/>
          </a:prstGeom>
          <a:solidFill>
            <a:srgbClr val="F212C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4800" dirty="0">
                <a:solidFill>
                  <a:schemeClr val="tx1"/>
                </a:solidFill>
              </a:rPr>
              <a:t>What are some of the leadership qualities we seek among trusted servants in our group?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DC885-1E35-6E8D-C1DD-8DD14655D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92BA32-5DAE-F1AE-7522-BD6CD56ED45D}"/>
              </a:ext>
            </a:extLst>
          </p:cNvPr>
          <p:cNvSpPr txBox="1"/>
          <p:nvPr/>
        </p:nvSpPr>
        <p:spPr>
          <a:xfrm>
            <a:off x="388308" y="3428999"/>
            <a:ext cx="9661546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latin typeface="+mj-lt"/>
                <a:ea typeface="+mj-ea"/>
                <a:cs typeface="+mj-cs"/>
              </a:rPr>
              <a:t>     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latin typeface="+mj-lt"/>
                <a:ea typeface="+mj-ea"/>
                <a:cs typeface="+mj-cs"/>
              </a:rPr>
              <a:t>    (TYPE YOUR ANSWERS IN THE CHAT)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861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E2D07C-79CB-4BD3-D061-1D21B9B5B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41E318-5FA9-1263-53DD-ED82E9BB23C0}"/>
              </a:ext>
            </a:extLst>
          </p:cNvPr>
          <p:cNvSpPr/>
          <p:nvPr/>
        </p:nvSpPr>
        <p:spPr>
          <a:xfrm>
            <a:off x="1717589" y="1228397"/>
            <a:ext cx="875682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4000" dirty="0"/>
              <a:t>The goal of this workshop is to </a:t>
            </a:r>
            <a:r>
              <a:rPr lang="en-AU" sz="4000" b="1" dirty="0"/>
              <a:t>promote discussion and reflection</a:t>
            </a:r>
            <a:r>
              <a:rPr lang="en-AU" sz="4000" dirty="0"/>
              <a:t> for NA members and groups, </a:t>
            </a:r>
          </a:p>
          <a:p>
            <a:pPr algn="ctr"/>
            <a:r>
              <a:rPr lang="en-AU" sz="4000" dirty="0"/>
              <a:t>with the aim of </a:t>
            </a:r>
            <a:r>
              <a:rPr lang="en-AU" sz="4000" b="1" dirty="0"/>
              <a:t>building stronger homegroups </a:t>
            </a:r>
            <a:r>
              <a:rPr lang="en-AU" sz="4000" dirty="0"/>
              <a:t>to </a:t>
            </a:r>
          </a:p>
          <a:p>
            <a:pPr algn="ctr"/>
            <a:r>
              <a:rPr lang="en-AU" sz="4000" b="1" dirty="0"/>
              <a:t>better fulfill our primary purpose. 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9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FF8D22-BB3B-0EA2-2D8C-AA5D6B498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A890A1-E0F9-63AB-BC70-3E0E326E5131}"/>
              </a:ext>
            </a:extLst>
          </p:cNvPr>
          <p:cNvSpPr txBox="1"/>
          <p:nvPr/>
        </p:nvSpPr>
        <p:spPr>
          <a:xfrm>
            <a:off x="1971024" y="2146607"/>
            <a:ext cx="8801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Fourth Concept:</a:t>
            </a:r>
          </a:p>
          <a:p>
            <a:pPr algn="ctr"/>
            <a:r>
              <a:rPr lang="en-AU" sz="3200" dirty="0"/>
              <a:t>“Effective leadership is </a:t>
            </a:r>
            <a:r>
              <a:rPr lang="en-AU" sz="3200" b="1" dirty="0"/>
              <a:t>highly valued </a:t>
            </a:r>
            <a:r>
              <a:rPr lang="en-AU" sz="3200" dirty="0"/>
              <a:t>in Narcotics Anonymous. </a:t>
            </a:r>
            <a:r>
              <a:rPr lang="en-AU" sz="3200" b="1" dirty="0"/>
              <a:t>Leadership qualities </a:t>
            </a:r>
            <a:r>
              <a:rPr lang="en-AU" sz="3200" dirty="0"/>
              <a:t>should be carefully considered when </a:t>
            </a:r>
            <a:r>
              <a:rPr lang="en-AU" sz="3200" b="1" dirty="0"/>
              <a:t>selecting trusted servants</a:t>
            </a:r>
            <a:r>
              <a:rPr lang="en-AU" sz="3200" dirty="0"/>
              <a:t>.”</a:t>
            </a:r>
          </a:p>
          <a:p>
            <a:pPr algn="ctr"/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95067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A9D26-4E44-BE41-3FC3-29189FD6E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FD3732-AB61-8F08-C5F5-07930F91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1ED3C-4F29-00D7-F09B-6455B488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D40B5CE-F10C-85BF-EF5A-E82C282C6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5636F7-A1FA-D7F2-CC6A-1EC84CE30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AD77A0-138A-18ED-CBB9-28E61A9C6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95165A-1793-115F-69EC-CACE2922D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 descr="Figures of houses in different position and sizes">
            <a:extLst>
              <a:ext uri="{FF2B5EF4-FFF2-40B4-BE49-F238E27FC236}">
                <a16:creationId xmlns:a16="http://schemas.microsoft.com/office/drawing/2014/main" id="{3F29F814-EA18-B380-E0D6-82DD98B6E44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grayscl/>
          </a:blip>
          <a:srcRect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25D60A-BF94-93B5-ADB6-480D717B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AD717-1129-A618-4FE6-5178C0B06450}"/>
              </a:ext>
            </a:extLst>
          </p:cNvPr>
          <p:cNvSpPr txBox="1"/>
          <p:nvPr/>
        </p:nvSpPr>
        <p:spPr>
          <a:xfrm>
            <a:off x="388308" y="3428999"/>
            <a:ext cx="9661546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latin typeface="+mj-lt"/>
                <a:ea typeface="+mj-ea"/>
                <a:cs typeface="+mj-cs"/>
              </a:rPr>
              <a:t>    (TYPE YOUR ANSWERS IN THE CHAT)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18E6-237E-A8AD-CEC0-579CB259AFA1}"/>
              </a:ext>
            </a:extLst>
          </p:cNvPr>
          <p:cNvSpPr txBox="1"/>
          <p:nvPr/>
        </p:nvSpPr>
        <p:spPr>
          <a:xfrm>
            <a:off x="556795" y="712798"/>
            <a:ext cx="9447583" cy="1648699"/>
          </a:xfrm>
          <a:prstGeom prst="rect">
            <a:avLst/>
          </a:prstGeom>
          <a:solidFill>
            <a:srgbClr val="F212C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4400" dirty="0">
                <a:solidFill>
                  <a:schemeClr val="tx1"/>
                </a:solidFill>
              </a:rPr>
              <a:t>How can we balance rotation and continuity?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555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9CE56-4132-3941-672E-27FCBC338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FF8514-49A2-B82C-2411-A8A6FAAD7C6C}"/>
              </a:ext>
            </a:extLst>
          </p:cNvPr>
          <p:cNvSpPr txBox="1"/>
          <p:nvPr/>
        </p:nvSpPr>
        <p:spPr>
          <a:xfrm>
            <a:off x="290186" y="1463639"/>
            <a:ext cx="11611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To remain </a:t>
            </a:r>
            <a:r>
              <a:rPr lang="en-AU" sz="2400" b="1" dirty="0"/>
              <a:t>fresh and vibrant</a:t>
            </a:r>
            <a:r>
              <a:rPr lang="en-AU" sz="2400" dirty="0"/>
              <a:t>, groups typically rotate trusted servant positions on a regular basis. Trusted servants generally move on to different roles or other levels of service when their </a:t>
            </a:r>
            <a:r>
              <a:rPr lang="en-AU" sz="2400" b="1" dirty="0"/>
              <a:t>terms</a:t>
            </a:r>
            <a:r>
              <a:rPr lang="en-AU" sz="2400" dirty="0"/>
              <a:t> end. </a:t>
            </a:r>
            <a:r>
              <a:rPr lang="en-AU" sz="2400" b="1" dirty="0"/>
              <a:t>Alternate positions </a:t>
            </a:r>
            <a:r>
              <a:rPr lang="en-AU" sz="2400" dirty="0"/>
              <a:t>for these service positions help members </a:t>
            </a:r>
            <a:r>
              <a:rPr lang="en-AU" sz="2400" b="1" dirty="0"/>
              <a:t>learn the roles </a:t>
            </a:r>
            <a:r>
              <a:rPr lang="en-AU" sz="2400" dirty="0"/>
              <a:t>before they take on responsibilities and </a:t>
            </a:r>
            <a:r>
              <a:rPr lang="en-AU" sz="2400" b="1" dirty="0"/>
              <a:t>fill in for their counterparts </a:t>
            </a:r>
            <a:r>
              <a:rPr lang="en-AU" sz="2400" dirty="0"/>
              <a:t>in the event of absence.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/>
              <a:t>This helps the group </a:t>
            </a:r>
            <a:r>
              <a:rPr lang="en-AU" sz="2400" b="1" dirty="0"/>
              <a:t>cultivate leadership skills </a:t>
            </a:r>
            <a:r>
              <a:rPr lang="en-AU" sz="2400" dirty="0"/>
              <a:t>in members who might not otherwise have service positions.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/>
              <a:t>(Group Trusted Servants: Roles and Responsibilities)</a:t>
            </a:r>
          </a:p>
        </p:txBody>
      </p:sp>
    </p:spTree>
    <p:extLst>
      <p:ext uri="{BB962C8B-B14F-4D97-AF65-F5344CB8AC3E}">
        <p14:creationId xmlns:p14="http://schemas.microsoft.com/office/powerpoint/2010/main" val="3096894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DB0FC4-1C82-F7EC-3EA5-0A729F4C2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F65264-A937-94CB-2FE6-55658636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74B550-1F1B-6452-7CAF-0BDACE229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C339A31-7060-A239-6815-16A262194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829C66-5B03-9A6E-8419-B64BFF7CF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6DFBCA-FDC8-4BD8-DB46-B86F9F66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052506-38B3-7AD7-3161-6A9AC3D25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 descr="Figures of houses in different position and sizes">
            <a:extLst>
              <a:ext uri="{FF2B5EF4-FFF2-40B4-BE49-F238E27FC236}">
                <a16:creationId xmlns:a16="http://schemas.microsoft.com/office/drawing/2014/main" id="{6DC43209-88DC-2337-602C-F244C64CFCE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grayscl/>
          </a:blip>
          <a:srcRect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171AE1-2567-5E23-75EC-9CB39F54AAD3}"/>
              </a:ext>
            </a:extLst>
          </p:cNvPr>
          <p:cNvSpPr txBox="1"/>
          <p:nvPr/>
        </p:nvSpPr>
        <p:spPr>
          <a:xfrm>
            <a:off x="848811" y="404218"/>
            <a:ext cx="9447583" cy="1648699"/>
          </a:xfrm>
          <a:prstGeom prst="rect">
            <a:avLst/>
          </a:prstGeom>
          <a:solidFill>
            <a:srgbClr val="F212C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AU" sz="4400" dirty="0">
                <a:solidFill>
                  <a:schemeClr val="tx1"/>
                </a:solidFill>
              </a:rPr>
              <a:t>How can we promote and maintain safety as a group?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659DAA-43B4-09E9-9A4C-DC5C6B4F3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24DB7-6254-453D-DEBA-9F879C34D82D}"/>
              </a:ext>
            </a:extLst>
          </p:cNvPr>
          <p:cNvSpPr txBox="1"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latin typeface="+mj-lt"/>
                <a:ea typeface="+mj-ea"/>
                <a:cs typeface="+mj-cs"/>
              </a:rPr>
              <a:t>(TYPE YOUR ANSWERS IN THE CHAT)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0850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E180F3-7A33-348B-B53F-FA0F8A176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DAB7C0-50E5-7332-45A2-FC0CAF77DA06}"/>
              </a:ext>
            </a:extLst>
          </p:cNvPr>
          <p:cNvSpPr txBox="1"/>
          <p:nvPr/>
        </p:nvSpPr>
        <p:spPr>
          <a:xfrm>
            <a:off x="388307" y="636099"/>
            <a:ext cx="116116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safe and positive environment helps to bring our </a:t>
            </a:r>
            <a:r>
              <a:rPr lang="en-US" sz="2000" b="1" dirty="0"/>
              <a:t>Third Tradition </a:t>
            </a:r>
            <a:r>
              <a:rPr lang="en-US" sz="2000" dirty="0"/>
              <a:t>to life.</a:t>
            </a:r>
            <a:r>
              <a:rPr lang="en-US" sz="2000" b="1" dirty="0"/>
              <a:t> A group must create an atmosphere of acceptance and respect for all members</a:t>
            </a:r>
            <a:r>
              <a:rPr lang="en-US" sz="2000" dirty="0"/>
              <a:t>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A simple way to start could be to ask people who attend to </a:t>
            </a:r>
            <a:r>
              <a:rPr lang="en-US" sz="2000" b="1" dirty="0"/>
              <a:t>refrain from cross talk</a:t>
            </a:r>
            <a:r>
              <a:rPr lang="en-US" sz="2000" dirty="0"/>
              <a:t>. People feel safe when they are </a:t>
            </a:r>
            <a:r>
              <a:rPr lang="en-US" sz="2000" b="1" dirty="0"/>
              <a:t>welcomed</a:t>
            </a:r>
            <a:r>
              <a:rPr lang="en-US" sz="2000" dirty="0"/>
              <a:t> into meetings, when home group members </a:t>
            </a:r>
            <a:r>
              <a:rPr lang="en-US" sz="2000" b="1" dirty="0"/>
              <a:t>remember their names</a:t>
            </a:r>
            <a:r>
              <a:rPr lang="en-US" sz="2000" dirty="0"/>
              <a:t>, when they know the meeting will be there every week no matter what, and when they see the same people </a:t>
            </a:r>
            <a:r>
              <a:rPr lang="en-US" sz="2000" b="1" dirty="0"/>
              <a:t>show up regularly</a:t>
            </a:r>
            <a:r>
              <a:rPr lang="en-US" sz="2000" dirty="0"/>
              <a:t>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Groups might not have control over who shows up and who engages in disruptive behavior, </a:t>
            </a:r>
            <a:r>
              <a:rPr lang="en-US" sz="2000" b="1" dirty="0"/>
              <a:t>but they can choose how to react</a:t>
            </a:r>
            <a:r>
              <a:rPr lang="en-US" sz="2000" dirty="0"/>
              <a:t>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Strong home groups can </a:t>
            </a:r>
            <a:r>
              <a:rPr lang="en-US" sz="2000" b="1" dirty="0"/>
              <a:t>show appreciation </a:t>
            </a:r>
            <a:r>
              <a:rPr lang="en-US" sz="2000" dirty="0"/>
              <a:t>to members who attend regularly. They can also </a:t>
            </a:r>
            <a:r>
              <a:rPr lang="en-US" sz="2000" b="1" dirty="0"/>
              <a:t>stand up firmly to disruptive behavior</a:t>
            </a:r>
            <a:r>
              <a:rPr lang="en-US" sz="2000" dirty="0"/>
              <a:t>, so members feel safe.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We make sure that disruptive members know that they are welcome, even if their behavior is not.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(JFT Group Inventory, 2024)</a:t>
            </a:r>
            <a:endParaRPr lang="en-AU" sz="2000" dirty="0"/>
          </a:p>
          <a:p>
            <a:pPr algn="ctr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7503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0DF912-6040-666E-4D6B-08EE0F9B2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E32CE1-D113-412E-9933-113646E2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7B7C8B-175B-4009-808B-9F66FD108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E5ECD52-6A23-4FF4-8C32-7B5DE9973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3F2B96-5F34-41C9-8E37-A9CD279A4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4E02BF-4F0E-44E2-A489-075900B78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5624C63-3CCA-4EA6-B822-6E710A82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D black question marks with one yellow question mark">
            <a:extLst>
              <a:ext uri="{FF2B5EF4-FFF2-40B4-BE49-F238E27FC236}">
                <a16:creationId xmlns:a16="http://schemas.microsoft.com/office/drawing/2014/main" id="{636E9F66-D971-4E72-CAD5-32C583E913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</a:blip>
          <a:srcRect l="20971" r="14141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99A5C-4087-6C43-5336-7C6E73B5F6DA}"/>
              </a:ext>
            </a:extLst>
          </p:cNvPr>
          <p:cNvSpPr txBox="1"/>
          <p:nvPr/>
        </p:nvSpPr>
        <p:spPr>
          <a:xfrm>
            <a:off x="1154955" y="1447800"/>
            <a:ext cx="882565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>
                <a:latin typeface="+mj-lt"/>
                <a:ea typeface="+mj-ea"/>
                <a:cs typeface="+mj-cs"/>
              </a:rPr>
              <a:t>Questions and Feedback?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7200"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057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57FFD-E630-587F-B6CF-ACF353ED5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FC7382-C310-6C72-775E-470CF6AD0676}"/>
              </a:ext>
            </a:extLst>
          </p:cNvPr>
          <p:cNvSpPr txBox="1"/>
          <p:nvPr/>
        </p:nvSpPr>
        <p:spPr>
          <a:xfrm>
            <a:off x="363256" y="523364"/>
            <a:ext cx="10897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References and Resources:</a:t>
            </a:r>
          </a:p>
          <a:p>
            <a:r>
              <a:rPr lang="en-AU" sz="2000" i="1" dirty="0"/>
              <a:t>(Click on the below links for the electronic version)</a:t>
            </a:r>
          </a:p>
          <a:p>
            <a:pPr algn="ctr"/>
            <a:endParaRPr lang="en-A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51A1B-FD49-43AF-0255-BEADF1A7E6A3}"/>
              </a:ext>
            </a:extLst>
          </p:cNvPr>
          <p:cNvSpPr txBox="1"/>
          <p:nvPr/>
        </p:nvSpPr>
        <p:spPr>
          <a:xfrm>
            <a:off x="363257" y="1477471"/>
            <a:ext cx="491359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Guide To Local Services in Narcotics Anonymous</a:t>
            </a:r>
            <a:endParaRPr lang="en-AU" sz="1400" dirty="0"/>
          </a:p>
          <a:p>
            <a:endParaRPr lang="en-AU" sz="1400" dirty="0"/>
          </a:p>
          <a:p>
            <a:r>
              <a:rPr lang="en-AU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 No. 2   - The Group</a:t>
            </a:r>
            <a:endParaRPr lang="en-AU" sz="1400" dirty="0"/>
          </a:p>
          <a:p>
            <a:endParaRPr lang="en-AU" sz="1400" dirty="0"/>
          </a:p>
          <a:p>
            <a:r>
              <a:rPr lang="en-AU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Guiding Principles: The Spirit of Our Traditions</a:t>
            </a:r>
            <a:endParaRPr lang="en-AU" sz="1400" dirty="0"/>
          </a:p>
          <a:p>
            <a:endParaRPr lang="en-AU" sz="1400" dirty="0"/>
          </a:p>
          <a:p>
            <a:r>
              <a:rPr lang="en-AU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 Works: How and Why</a:t>
            </a:r>
            <a:endParaRPr lang="en-AU" sz="1400" dirty="0"/>
          </a:p>
          <a:p>
            <a:endParaRPr lang="en-AU" sz="1400" dirty="0"/>
          </a:p>
          <a:p>
            <a:r>
              <a:rPr lang="en-AU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Disruptive and Violent Behaviour Booklet</a:t>
            </a:r>
            <a:endParaRPr lang="en-AU" sz="1400" dirty="0"/>
          </a:p>
          <a:p>
            <a:endParaRPr lang="en-AU" sz="1400" dirty="0"/>
          </a:p>
          <a:p>
            <a:r>
              <a:rPr lang="en-AU" sz="1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 Business Meetings Booklet</a:t>
            </a:r>
            <a:endParaRPr lang="en-AU" sz="1400" dirty="0"/>
          </a:p>
          <a:p>
            <a:endParaRPr lang="en-AU" sz="1400" dirty="0"/>
          </a:p>
          <a:p>
            <a:r>
              <a:rPr lang="en-A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Group Trusted Servants: Roles &amp; Responsibilities Booklet</a:t>
            </a:r>
            <a:endParaRPr lang="en-AU" sz="1400" dirty="0"/>
          </a:p>
          <a:p>
            <a:endParaRPr lang="en-AU" sz="1400" dirty="0"/>
          </a:p>
          <a:p>
            <a:r>
              <a:rPr lang="en-AU" sz="14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Principles &amp; Leadership in NA Service Booklet</a:t>
            </a:r>
            <a:endParaRPr lang="en-AU" sz="1400" dirty="0"/>
          </a:p>
          <a:p>
            <a:endParaRPr lang="en-AU" sz="1400" dirty="0"/>
          </a:p>
          <a:p>
            <a:r>
              <a:rPr lang="en-AU" sz="14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Twelve Concepts of NA </a:t>
            </a:r>
            <a:r>
              <a:rPr lang="en-AU" sz="1400" dirty="0" err="1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Sevice</a:t>
            </a:r>
            <a:endParaRPr lang="en-AU" sz="1400" dirty="0"/>
          </a:p>
          <a:p>
            <a:endParaRPr lang="en-AU" sz="1400" dirty="0"/>
          </a:p>
          <a:p>
            <a:r>
              <a:rPr lang="en-AU" sz="1400" dirty="0"/>
              <a:t>Speak to your ASC Literature Chair/Alt Chair</a:t>
            </a:r>
          </a:p>
          <a:p>
            <a:endParaRPr lang="en-AU" sz="1400" dirty="0"/>
          </a:p>
          <a:p>
            <a:r>
              <a:rPr lang="en-AU" sz="1400" dirty="0"/>
              <a:t>Speak to your Sponsor</a:t>
            </a:r>
          </a:p>
          <a:p>
            <a:endParaRPr lang="en-AU" sz="200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n-AU" sz="20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https://na.org.au</a:t>
            </a:r>
            <a:r>
              <a:rPr lang="en-AU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860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057FFD-E630-587F-B6CF-ACF353ED5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D6C8C-182A-FED5-4B96-DDC1A5B6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973" y="453973"/>
            <a:ext cx="5950053" cy="59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532A3-FE46-065E-03A5-ABE3FE3D8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CD6449-254A-0F9E-1ADC-102EB74F6078}"/>
              </a:ext>
            </a:extLst>
          </p:cNvPr>
          <p:cNvSpPr/>
          <p:nvPr/>
        </p:nvSpPr>
        <p:spPr>
          <a:xfrm>
            <a:off x="1991638" y="474344"/>
            <a:ext cx="8467595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3800" dirty="0"/>
              <a:t>We hope to achieve this by participating in an </a:t>
            </a:r>
          </a:p>
          <a:p>
            <a:pPr algn="ctr"/>
            <a:r>
              <a:rPr lang="en-AU" sz="3800" b="1" dirty="0"/>
              <a:t>inventory discussion. </a:t>
            </a:r>
          </a:p>
          <a:p>
            <a:pPr algn="ctr"/>
            <a:endParaRPr lang="en-AU" sz="3800" b="1" dirty="0"/>
          </a:p>
          <a:p>
            <a:pPr algn="ctr"/>
            <a:r>
              <a:rPr lang="en-AU" sz="3800" b="1" dirty="0"/>
              <a:t>There are no right or wrong answers; no rules or directions. </a:t>
            </a:r>
          </a:p>
          <a:p>
            <a:pPr algn="ctr"/>
            <a:endParaRPr lang="en-AU" sz="3800" dirty="0"/>
          </a:p>
          <a:p>
            <a:pPr algn="ctr"/>
            <a:r>
              <a:rPr lang="en-AU" sz="3800" dirty="0"/>
              <a:t>Each group is </a:t>
            </a:r>
            <a:r>
              <a:rPr lang="en-AU" sz="3800" b="1" dirty="0"/>
              <a:t>autonomous</a:t>
            </a:r>
            <a:r>
              <a:rPr lang="en-AU" sz="3800" dirty="0"/>
              <a:t> and the </a:t>
            </a:r>
            <a:r>
              <a:rPr lang="en-AU" sz="3800" b="1" dirty="0"/>
              <a:t>needs of one group </a:t>
            </a:r>
            <a:r>
              <a:rPr lang="en-AU" sz="3800" dirty="0"/>
              <a:t>will not be the same as the</a:t>
            </a:r>
            <a:r>
              <a:rPr lang="en-AU" sz="3800" b="1" dirty="0"/>
              <a:t> needs of another</a:t>
            </a:r>
            <a:r>
              <a:rPr lang="en-AU" sz="3800" dirty="0"/>
              <a:t>.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163CB8-CDF2-1D25-9C5E-3F8633D4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extBox 1">
            <a:extLst>
              <a:ext uri="{FF2B5EF4-FFF2-40B4-BE49-F238E27FC236}">
                <a16:creationId xmlns:a16="http://schemas.microsoft.com/office/drawing/2014/main" id="{3A4A9BA4-DE75-F92D-7822-3FE169402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9404090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EFC636-DF87-8185-5CB7-5CC71B1091D0}"/>
              </a:ext>
            </a:extLst>
          </p:cNvPr>
          <p:cNvSpPr txBox="1"/>
          <p:nvPr/>
        </p:nvSpPr>
        <p:spPr>
          <a:xfrm>
            <a:off x="1103312" y="901874"/>
            <a:ext cx="821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Workshop Guidelines: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47821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D4A5F-897A-F76C-4076-C7E2BA9F2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E32CE1-D113-412E-9933-113646E2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7B7C8B-175B-4009-808B-9F66FD108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E5ECD52-6A23-4FF4-8C32-7B5DE9973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3F2B96-5F34-41C9-8E37-A9CD279A4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4E02BF-4F0E-44E2-A489-075900B78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624C63-3CCA-4EA6-B822-6E710A82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 descr="Figures of houses in different position and sizes">
            <a:extLst>
              <a:ext uri="{FF2B5EF4-FFF2-40B4-BE49-F238E27FC236}">
                <a16:creationId xmlns:a16="http://schemas.microsoft.com/office/drawing/2014/main" id="{0C36A7BE-85E8-D486-C158-821B268C083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5000"/>
            <a:grayscl/>
          </a:blip>
          <a:srcRect/>
          <a:stretch>
            <a:fillRect/>
          </a:stretch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6F80E8-943E-7606-2D4A-74BE845C8528}"/>
              </a:ext>
            </a:extLst>
          </p:cNvPr>
          <p:cNvSpPr txBox="1"/>
          <p:nvPr/>
        </p:nvSpPr>
        <p:spPr>
          <a:xfrm>
            <a:off x="848812" y="404218"/>
            <a:ext cx="8999322" cy="1497530"/>
          </a:xfrm>
          <a:prstGeom prst="rect">
            <a:avLst/>
          </a:prstGeom>
          <a:solidFill>
            <a:srgbClr val="F212C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a homegroup?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125F5-940B-6356-7102-04165E709DA1}"/>
              </a:ext>
            </a:extLst>
          </p:cNvPr>
          <p:cNvSpPr txBox="1"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latin typeface="+mj-lt"/>
                <a:ea typeface="+mj-ea"/>
                <a:cs typeface="+mj-cs"/>
              </a:rPr>
              <a:t>(TYPE YOUR ANSWERS IN THE CHAT)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109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675C20-52BC-75D3-E57E-7F9D02115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CD850A-C35D-2CB2-AF39-7098A1EBF537}"/>
              </a:ext>
            </a:extLst>
          </p:cNvPr>
          <p:cNvSpPr txBox="1"/>
          <p:nvPr/>
        </p:nvSpPr>
        <p:spPr>
          <a:xfrm>
            <a:off x="905528" y="1095375"/>
            <a:ext cx="10380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some NA communities, it has become customary for members of the fellowship to make a </a:t>
            </a:r>
            <a:r>
              <a:rPr lang="en-US" sz="2000" b="1" dirty="0"/>
              <a:t>personal commitment to support one particular group—their “home group.” </a:t>
            </a:r>
            <a:r>
              <a:rPr lang="en-US" sz="2000" dirty="0"/>
              <a:t>Though this custom is not universal, many believe its practice can </a:t>
            </a:r>
            <a:r>
              <a:rPr lang="en-US" sz="2000" b="1" dirty="0"/>
              <a:t>benefit the individual member as well as the group.</a:t>
            </a:r>
          </a:p>
          <a:p>
            <a:pPr algn="ctr"/>
            <a:r>
              <a:rPr lang="en-US" sz="2000" dirty="0"/>
              <a:t>For the individual member, it can provide a </a:t>
            </a:r>
            <a:r>
              <a:rPr lang="en-US" sz="2000" b="1" dirty="0"/>
              <a:t>stable recovery base, </a:t>
            </a:r>
            <a:r>
              <a:rPr lang="en-US" sz="2000" dirty="0"/>
              <a:t>a place to </a:t>
            </a:r>
            <a:r>
              <a:rPr lang="en-US" sz="2000" b="1" dirty="0"/>
              <a:t>call “home,” </a:t>
            </a:r>
            <a:r>
              <a:rPr lang="en-US" sz="2000" dirty="0"/>
              <a:t>a place to </a:t>
            </a:r>
            <a:r>
              <a:rPr lang="en-US" sz="2000" b="1" dirty="0"/>
              <a:t>know and be known by other recovering addicts</a:t>
            </a:r>
            <a:r>
              <a:rPr lang="en-US" sz="2000" dirty="0"/>
              <a:t>. </a:t>
            </a:r>
          </a:p>
          <a:p>
            <a:pPr algn="ctr"/>
            <a:r>
              <a:rPr lang="en-US" sz="2000" dirty="0"/>
              <a:t>For the group, it </a:t>
            </a:r>
            <a:r>
              <a:rPr lang="en-US" sz="2000" b="1" dirty="0"/>
              <a:t>ensures the support of a core of regular, committed members.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The home group provides many opportunities for us to involve ourselves in the NA Fellowship, making it a great place for us to start </a:t>
            </a:r>
            <a:r>
              <a:rPr lang="en-US" sz="2000" b="1" dirty="0"/>
              <a:t>giving back what Narcotics Anonymous has so freely given us</a:t>
            </a:r>
            <a:r>
              <a:rPr lang="en-US" sz="2000" dirty="0"/>
              <a:t>. In committing to our home group, we make a </a:t>
            </a:r>
            <a:r>
              <a:rPr lang="en-US" sz="2000" b="1" dirty="0"/>
              <a:t>personal commitment to NA unity</a:t>
            </a:r>
            <a:r>
              <a:rPr lang="en-US" sz="2000" dirty="0"/>
              <a:t>. That commitment not only enhances our own recovery, it </a:t>
            </a:r>
            <a:r>
              <a:rPr lang="en-US" sz="2000" b="1" dirty="0"/>
              <a:t>helps ensure recovery is available for others</a:t>
            </a:r>
            <a:r>
              <a:rPr lang="en-US" sz="2000" dirty="0"/>
              <a:t>. Our home group also gives us a place in which to participate in NA’s decision-making processes.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(The Group Booklet, pg. 4)</a:t>
            </a:r>
          </a:p>
        </p:txBody>
      </p:sp>
    </p:spTree>
    <p:extLst>
      <p:ext uri="{BB962C8B-B14F-4D97-AF65-F5344CB8AC3E}">
        <p14:creationId xmlns:p14="http://schemas.microsoft.com/office/powerpoint/2010/main" val="54442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BDDA40-D881-2F14-F429-530307D36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CB7294-0B18-D627-0915-F2CAC357DDC7}"/>
              </a:ext>
            </a:extLst>
          </p:cNvPr>
          <p:cNvSpPr txBox="1"/>
          <p:nvPr/>
        </p:nvSpPr>
        <p:spPr>
          <a:xfrm>
            <a:off x="488516" y="2091847"/>
            <a:ext cx="11436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An NA group is a powerful example of a Power greater than ourselves at work.</a:t>
            </a:r>
          </a:p>
          <a:p>
            <a:endParaRPr lang="en-US" sz="2400" dirty="0"/>
          </a:p>
          <a:p>
            <a:pPr algn="ctr"/>
            <a:r>
              <a:rPr lang="en-US" sz="2400" dirty="0"/>
              <a:t>(It Works: How and Why, pg. 11)</a:t>
            </a: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60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5361D0-6D2A-10EE-EFAA-84FF86659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B0E127-4904-0088-57D3-A4A1E966A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0F67F6-18CE-E933-9D40-0BCA2E021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D5E9831-0877-7E76-7E4E-56F99EEB6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734B3-D783-96F5-FD0D-67605755E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A5062D-F552-615D-AA58-8066D2EC6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5FF2FF-8674-F828-B6BF-19A8C7D3E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pic>
        <p:nvPicPr>
          <p:cNvPr id="4" name="Picture 3" descr="Figures of houses in different position and sizes">
            <a:extLst>
              <a:ext uri="{FF2B5EF4-FFF2-40B4-BE49-F238E27FC236}">
                <a16:creationId xmlns:a16="http://schemas.microsoft.com/office/drawing/2014/main" id="{758C38FE-A22F-EFE5-9545-F0EA66A2896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5000"/>
            <a:grayscl/>
          </a:blip>
          <a:srcRect/>
          <a:stretch>
            <a:fillRect/>
          </a:stretch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E3E41E-5C65-29C4-AC39-F94BFE783866}"/>
              </a:ext>
            </a:extLst>
          </p:cNvPr>
          <p:cNvSpPr txBox="1"/>
          <p:nvPr/>
        </p:nvSpPr>
        <p:spPr>
          <a:xfrm>
            <a:off x="848812" y="404218"/>
            <a:ext cx="8999322" cy="1497530"/>
          </a:xfrm>
          <a:prstGeom prst="rect">
            <a:avLst/>
          </a:prstGeom>
          <a:solidFill>
            <a:srgbClr val="F212C7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does a home group mean to you?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58B11F-01E1-A88A-B143-6C5D476DA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D7FA73-05DA-DE7F-DAE9-0D06313E55D9}"/>
              </a:ext>
            </a:extLst>
          </p:cNvPr>
          <p:cNvSpPr txBox="1"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2400" dirty="0">
                <a:latin typeface="+mj-lt"/>
                <a:ea typeface="+mj-ea"/>
                <a:cs typeface="+mj-cs"/>
              </a:rPr>
              <a:t>(TYPE YOUR ANSWERS IN THE CHAT)</a:t>
            </a: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018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936">
              <a:srgbClr val="FB7704"/>
            </a:gs>
            <a:gs pos="100000">
              <a:srgbClr val="FFC000"/>
            </a:gs>
            <a:gs pos="40000">
              <a:srgbClr val="F212C7"/>
            </a:gs>
            <a:gs pos="9000">
              <a:srgbClr val="3333FF"/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E27A6-9555-1917-1E4C-5BE472E3A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668C7F-368D-6AC5-8DAE-EE9214F18417}"/>
              </a:ext>
            </a:extLst>
          </p:cNvPr>
          <p:cNvSpPr txBox="1"/>
          <p:nvPr/>
        </p:nvSpPr>
        <p:spPr>
          <a:xfrm>
            <a:off x="766910" y="1371861"/>
            <a:ext cx="10897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When a group is clear on its </a:t>
            </a:r>
            <a:r>
              <a:rPr lang="en-AU" sz="2400" b="1" dirty="0"/>
              <a:t>purpose</a:t>
            </a:r>
            <a:r>
              <a:rPr lang="en-AU" sz="2400" dirty="0"/>
              <a:t>, its </a:t>
            </a:r>
            <a:r>
              <a:rPr lang="en-AU" sz="2400" b="1" dirty="0"/>
              <a:t>ultimate authority</a:t>
            </a:r>
            <a:r>
              <a:rPr lang="en-AU" sz="2400" dirty="0"/>
              <a:t>, and its </a:t>
            </a:r>
            <a:r>
              <a:rPr lang="en-AU" sz="2400" b="1" dirty="0"/>
              <a:t>message</a:t>
            </a:r>
            <a:r>
              <a:rPr lang="en-AU" sz="2400" dirty="0"/>
              <a:t>, the rest has a way of falling into place. 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/>
              <a:t>A strong group tends to be </a:t>
            </a:r>
            <a:r>
              <a:rPr lang="en-AU" sz="2400" b="1" dirty="0"/>
              <a:t>consistent and recognizable</a:t>
            </a:r>
            <a:r>
              <a:rPr lang="en-AU" sz="2400" dirty="0"/>
              <a:t>, not just in its </a:t>
            </a:r>
            <a:r>
              <a:rPr lang="en-AU" sz="2400" b="1" dirty="0"/>
              <a:t>format</a:t>
            </a:r>
            <a:r>
              <a:rPr lang="en-AU" sz="2400" dirty="0"/>
              <a:t> but in its </a:t>
            </a:r>
            <a:r>
              <a:rPr lang="en-AU" sz="2400" b="1" dirty="0"/>
              <a:t>values</a:t>
            </a:r>
            <a:r>
              <a:rPr lang="en-AU" sz="2400" dirty="0"/>
              <a:t>. 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/>
              <a:t>We can sense the difference between a meeting that is </a:t>
            </a:r>
            <a:r>
              <a:rPr lang="en-AU" sz="2400" b="1" dirty="0"/>
              <a:t>spiritually based </a:t>
            </a:r>
            <a:r>
              <a:rPr lang="en-AU" sz="2400" dirty="0"/>
              <a:t>and one that is </a:t>
            </a:r>
            <a:r>
              <a:rPr lang="en-AU" sz="2400" b="1" dirty="0"/>
              <a:t>personality-driven</a:t>
            </a:r>
            <a:r>
              <a:rPr lang="en-AU" sz="2400" dirty="0"/>
              <a:t>. The spoken message may be the same, but the </a:t>
            </a:r>
            <a:r>
              <a:rPr lang="en-AU" sz="2400" b="1" dirty="0"/>
              <a:t>atmosphere of recovery </a:t>
            </a:r>
            <a:r>
              <a:rPr lang="en-AU" sz="2400" dirty="0"/>
              <a:t>is different. </a:t>
            </a:r>
          </a:p>
          <a:p>
            <a:pPr algn="ctr"/>
            <a:endParaRPr lang="en-AU" sz="2000" dirty="0"/>
          </a:p>
          <a:p>
            <a:pPr algn="ctr"/>
            <a:r>
              <a:rPr lang="en-AU" sz="2000" dirty="0"/>
              <a:t>(Guiding Principles, pg. 93)</a:t>
            </a:r>
          </a:p>
          <a:p>
            <a:pPr algn="ctr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42813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702</TotalTime>
  <Words>1567</Words>
  <Application>Microsoft Office PowerPoint</Application>
  <PresentationFormat>Widescreen</PresentationFormat>
  <Paragraphs>227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Arial</vt:lpstr>
      <vt:lpstr>Century Gothic</vt:lpstr>
      <vt:lpstr>Wingdings 3</vt:lpstr>
      <vt:lpstr>Ion</vt:lpstr>
      <vt:lpstr>BUILDING STRONG HOME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Douglas Renton</dc:creator>
  <cp:lastModifiedBy>Reception</cp:lastModifiedBy>
  <cp:revision>24</cp:revision>
  <dcterms:created xsi:type="dcterms:W3CDTF">2025-05-03T01:57:34Z</dcterms:created>
  <dcterms:modified xsi:type="dcterms:W3CDTF">2025-06-18T03:23:42Z</dcterms:modified>
</cp:coreProperties>
</file>