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310" r:id="rId2"/>
    <p:sldId id="274" r:id="rId3"/>
    <p:sldId id="315" r:id="rId4"/>
    <p:sldId id="262" r:id="rId5"/>
    <p:sldId id="339" r:id="rId6"/>
    <p:sldId id="340" r:id="rId7"/>
    <p:sldId id="345" r:id="rId8"/>
    <p:sldId id="342" r:id="rId9"/>
    <p:sldId id="344" r:id="rId10"/>
    <p:sldId id="347" r:id="rId11"/>
    <p:sldId id="348" r:id="rId12"/>
    <p:sldId id="349" r:id="rId13"/>
    <p:sldId id="350" r:id="rId14"/>
    <p:sldId id="346" r:id="rId15"/>
    <p:sldId id="351" r:id="rId16"/>
    <p:sldId id="353" r:id="rId17"/>
    <p:sldId id="352" r:id="rId18"/>
    <p:sldId id="354" r:id="rId19"/>
    <p:sldId id="357" r:id="rId20"/>
    <p:sldId id="356" r:id="rId21"/>
    <p:sldId id="343" r:id="rId22"/>
    <p:sldId id="33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737"/>
    <a:srgbClr val="572528"/>
    <a:srgbClr val="DB212E"/>
    <a:srgbClr val="3A668B"/>
    <a:srgbClr val="4986BA"/>
    <a:srgbClr val="9DBCAC"/>
    <a:srgbClr val="FCCF0C"/>
    <a:srgbClr val="E3D4C3"/>
    <a:srgbClr val="F8BD40"/>
    <a:srgbClr val="EAE0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9"/>
    <p:restoredTop sz="75374"/>
  </p:normalViewPr>
  <p:slideViewPr>
    <p:cSldViewPr snapToGrid="0">
      <p:cViewPr varScale="1">
        <p:scale>
          <a:sx n="90" d="100"/>
          <a:sy n="90" d="100"/>
        </p:scale>
        <p:origin x="928" y="200"/>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entury Gothic" panose="020B0502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entury Gothic" panose="020B0502020202020204" pitchFamily="34" charset="0"/>
              </a:defRPr>
            </a:lvl1pPr>
          </a:lstStyle>
          <a:p>
            <a:fld id="{E7016827-8363-7947-BD7F-93C3726C4046}" type="datetimeFigureOut">
              <a:rPr lang="en-US" smtClean="0"/>
              <a:pPr/>
              <a:t>11/11/25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entury Gothic" panose="020B0502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entury Gothic" panose="020B0502020202020204" pitchFamily="34" charset="0"/>
              </a:defRPr>
            </a:lvl1pPr>
          </a:lstStyle>
          <a:p>
            <a:fld id="{763812F2-32ED-CF4C-8C3A-6D2A8F76515E}" type="slidenum">
              <a:rPr lang="en-US" smtClean="0"/>
              <a:pPr/>
              <a:t>‹#›</a:t>
            </a:fld>
            <a:endParaRPr lang="en-US"/>
          </a:p>
        </p:txBody>
      </p:sp>
    </p:spTree>
    <p:extLst>
      <p:ext uri="{BB962C8B-B14F-4D97-AF65-F5344CB8AC3E}">
        <p14:creationId xmlns:p14="http://schemas.microsoft.com/office/powerpoint/2010/main" val="588620932"/>
      </p:ext>
    </p:extLst>
  </p:cSld>
  <p:clrMap bg1="lt1" tx1="dk1" bg2="lt2" tx2="dk2" accent1="accent1" accent2="accent2" accent3="accent3" accent4="accent4" accent5="accent5" accent6="accent6" hlink="hlink" folHlink="folHlink"/>
  <p:notesStyle>
    <a:lvl1pPr marL="0" algn="l" defTabSz="914400" rtl="0" eaLnBrk="1" latinLnBrk="0" hangingPunct="1">
      <a:defRPr sz="1400" b="0" i="0" kern="1200">
        <a:solidFill>
          <a:schemeClr val="tx1"/>
        </a:solidFill>
        <a:latin typeface="+mn-lt"/>
        <a:ea typeface="+mn-ea"/>
        <a:cs typeface="+mn-cs"/>
      </a:defRPr>
    </a:lvl1pPr>
    <a:lvl2pPr marL="457200" algn="l" defTabSz="914400" rtl="0" eaLnBrk="1" latinLnBrk="0" hangingPunct="1">
      <a:defRPr sz="1400" b="0" i="0" kern="1200">
        <a:solidFill>
          <a:schemeClr val="tx1"/>
        </a:solidFill>
        <a:latin typeface="+mn-lt"/>
        <a:ea typeface="+mn-ea"/>
        <a:cs typeface="+mn-cs"/>
      </a:defRPr>
    </a:lvl2pPr>
    <a:lvl3pPr marL="914400" algn="l" defTabSz="914400" rtl="0" eaLnBrk="1" latinLnBrk="0" hangingPunct="1">
      <a:defRPr sz="1400" b="0" i="0" kern="1200">
        <a:solidFill>
          <a:schemeClr val="tx1"/>
        </a:solidFill>
        <a:latin typeface="+mn-lt"/>
        <a:ea typeface="+mn-ea"/>
        <a:cs typeface="+mn-cs"/>
      </a:defRPr>
    </a:lvl3pPr>
    <a:lvl4pPr marL="1371600" algn="l" defTabSz="914400" rtl="0" eaLnBrk="1" latinLnBrk="0" hangingPunct="1">
      <a:defRPr sz="1400" b="0" i="0" kern="1200">
        <a:solidFill>
          <a:schemeClr val="tx1"/>
        </a:solidFill>
        <a:latin typeface="+mn-lt"/>
        <a:ea typeface="+mn-ea"/>
        <a:cs typeface="+mn-cs"/>
      </a:defRPr>
    </a:lvl4pPr>
    <a:lvl5pPr marL="1828800" algn="l" defTabSz="914400" rtl="0" eaLnBrk="1" latinLnBrk="0" hangingPunct="1">
      <a:defRPr sz="1400" b="0" i="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fifth of six PowerPoints covering material in the 2026 Conference Agenda Report (or CAR for short).</a:t>
            </a:r>
          </a:p>
        </p:txBody>
      </p:sp>
      <p:sp>
        <p:nvSpPr>
          <p:cNvPr id="4" name="Slide Number Placeholder 3"/>
          <p:cNvSpPr>
            <a:spLocks noGrp="1"/>
          </p:cNvSpPr>
          <p:nvPr>
            <p:ph type="sldNum" sz="quarter" idx="5"/>
          </p:nvPr>
        </p:nvSpPr>
        <p:spPr/>
        <p:txBody>
          <a:bodyPr/>
          <a:lstStyle/>
          <a:p>
            <a:fld id="{763812F2-32ED-CF4C-8C3A-6D2A8F76515E}" type="slidenum">
              <a:rPr lang="en-US" smtClean="0"/>
              <a:t>1</a:t>
            </a:fld>
            <a:endParaRPr lang="en-US"/>
          </a:p>
        </p:txBody>
      </p:sp>
    </p:spTree>
    <p:extLst>
      <p:ext uri="{BB962C8B-B14F-4D97-AF65-F5344CB8AC3E}">
        <p14:creationId xmlns:p14="http://schemas.microsoft.com/office/powerpoint/2010/main" val="357478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Two sets of results—those from members and those from delegates—are  distributed at the World Service Conference and included as an appendix in the conference minutes.</a:t>
            </a:r>
          </a:p>
          <a:p>
            <a:endParaRPr lang="en-US"/>
          </a:p>
          <a:p>
            <a:r>
              <a:rPr lang="en-US"/>
              <a:t>Please fill out the survey by 1 April 2026, so that there is enough time to compile your responses for the conference to consider.</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10</a:t>
            </a:fld>
            <a:endParaRPr lang="en-US"/>
          </a:p>
        </p:txBody>
      </p:sp>
    </p:spTree>
    <p:extLst>
      <p:ext uri="{BB962C8B-B14F-4D97-AF65-F5344CB8AC3E}">
        <p14:creationId xmlns:p14="http://schemas.microsoft.com/office/powerpoint/2010/main" val="4099570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Several items in the Recovery Literature section of the survey have been the subject of ongoing discussions and/or conference action.</a:t>
            </a:r>
          </a:p>
          <a:p>
            <a:endParaRPr lang="en-US"/>
          </a:p>
          <a:p>
            <a:r>
              <a:rPr lang="en-US"/>
              <a:t>Dealing with Disruptive and Predatory Behavior was an Issue Discussion Topic this past cycle, and Fellowship input clearly indicated a desire for new or revised material on the topic. </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11</a:t>
            </a:fld>
            <a:endParaRPr lang="en-US"/>
          </a:p>
        </p:txBody>
      </p:sp>
    </p:spTree>
    <p:extLst>
      <p:ext uri="{BB962C8B-B14F-4D97-AF65-F5344CB8AC3E}">
        <p14:creationId xmlns:p14="http://schemas.microsoft.com/office/powerpoint/2010/main" val="194097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Issue Discussion Topic the cycle was DRT/MAT as It Relates to NA: Helping Members Take Root. As the essay on the topic in this CAR indicates, our Fellowship seems to be divided on this issue. It is the intention to have a discussion at WSC 2026 on the topic, and there is a form to gather input on discussion questions at na.org/survey.</a:t>
            </a:r>
          </a:p>
          <a:p>
            <a:endParaRPr lang="en-US"/>
          </a:p>
          <a:p>
            <a:r>
              <a:rPr lang="en-US"/>
              <a:t>Gender-Neutral and Inclusive Language in NA Literature was also an Issue Discussion Topic this past cycle, and again, the Fellowship does not seem to have consensus on this topic. As with DRT/MAT as It Relates to NA, there is an essay and discussion questions in this CAR, and again, an input form is posted on na.org/survey to help inform conference discussions on the topic. One of the project plans in the Conference Approval Track material will be on this topic, as directed by Motion #14 in 2023: “To direct the World Board to create a project plan for consideration at the next WSC to investigate changes and/or additional wording to NA literature from gender specific language to gender neutral and inclusive language.”</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12</a:t>
            </a:fld>
            <a:endParaRPr lang="en-US"/>
          </a:p>
        </p:txBody>
      </p:sp>
    </p:spTree>
    <p:extLst>
      <p:ext uri="{BB962C8B-B14F-4D97-AF65-F5344CB8AC3E}">
        <p14:creationId xmlns:p14="http://schemas.microsoft.com/office/powerpoint/2010/main" val="2999529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more explanatory note: You may recall that the CAR Survey in 2023 contained a number of items related to new or revised Step material. One of the focuses the conference approved for the New and Revised Recovery Literature project plan was to survey the Fellowship to help determine what new or revised Step-related material members want to see. The Fellowship was surveyed, and there seems to be no clear direction. Some members would like material for newcomers, some for longtimers, some for incarcerated members. Some members would like to see revisions to existing material. There is not a consensus. What’s more, the survey was conducted before the NA Survival Kit was published, and that publication may satisfy some of the needs that members have expressed. </a:t>
            </a:r>
          </a:p>
          <a:p>
            <a:endParaRPr lang="en-US"/>
          </a:p>
          <a:p>
            <a:r>
              <a:rPr lang="en-US"/>
              <a:t>There are two Step-related pieces in the CAR Survey: one each in “new” and “revised” recovery literature.</a:t>
            </a:r>
          </a:p>
          <a:p>
            <a:endParaRPr lang="en-US"/>
          </a:p>
          <a:p>
            <a:r>
              <a:rPr lang="en-US"/>
              <a:t>The results of the survey on Step working materials will be reported in the Conference Report as will summaries for the Issue Discussion Topics. </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13</a:t>
            </a:fld>
            <a:endParaRPr lang="en-US"/>
          </a:p>
        </p:txBody>
      </p:sp>
    </p:spTree>
    <p:extLst>
      <p:ext uri="{BB962C8B-B14F-4D97-AF65-F5344CB8AC3E}">
        <p14:creationId xmlns:p14="http://schemas.microsoft.com/office/powerpoint/2010/main" val="3837161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full list of items in the New Recovery Literature section of the survey. Please select up to two items from this list. </a:t>
            </a:r>
          </a:p>
          <a:p>
            <a:endParaRPr lang="en-US"/>
          </a:p>
          <a:p>
            <a:r>
              <a:rPr lang="en-US" b="1"/>
              <a:t>pause for discussion </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14</a:t>
            </a:fld>
            <a:endParaRPr lang="en-US"/>
          </a:p>
        </p:txBody>
      </p:sp>
    </p:spTree>
    <p:extLst>
      <p:ext uri="{BB962C8B-B14F-4D97-AF65-F5344CB8AC3E}">
        <p14:creationId xmlns:p14="http://schemas.microsoft.com/office/powerpoint/2010/main" val="2744636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full list of items in the Revised Recovery Literature section. Please choose no more than two from this list.</a:t>
            </a:r>
          </a:p>
          <a:p>
            <a:endParaRPr lang="en-US"/>
          </a:p>
          <a:p>
            <a:r>
              <a:rPr lang="en-US" b="1"/>
              <a:t>pause for discussion</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15</a:t>
            </a:fld>
            <a:endParaRPr lang="en-US"/>
          </a:p>
        </p:txBody>
      </p:sp>
    </p:spTree>
    <p:extLst>
      <p:ext uri="{BB962C8B-B14F-4D97-AF65-F5344CB8AC3E}">
        <p14:creationId xmlns:p14="http://schemas.microsoft.com/office/powerpoint/2010/main" val="2523158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fourth Issue Discussion Topic from last cycle was Reimagining and Revitalizing Service Committees. Fellowship input on the topic seems to point to updating Planning Basics, a suggestion that came up repeatedly. </a:t>
            </a:r>
          </a:p>
          <a:p>
            <a:endParaRPr lang="en-US"/>
          </a:p>
          <a:p>
            <a:r>
              <a:rPr lang="en-US"/>
              <a:t>As we just mentioned, Dealing with Disruptive and Predatory Behavior was also an Issue Discussion Topic this past cycle, and Fellowship input clearly indicated a desire for new or revised material on the topic. </a:t>
            </a:r>
          </a:p>
          <a:p>
            <a:endParaRPr lang="en-US"/>
          </a:p>
          <a:p>
            <a:r>
              <a:rPr lang="en-US"/>
              <a:t>While ideas for new service tools are valuable and the board wants to hear them, there are also a lot of very old service materials that need to be updated to reflect current experience and reality. </a:t>
            </a:r>
          </a:p>
          <a:p>
            <a:endParaRPr lang="en-US"/>
          </a:p>
          <a:p>
            <a:r>
              <a:rPr lang="en-US"/>
              <a:t>In the course of our collaborative planning this cycle, it was heard repeatedly that revising The Group Booklet and A Guide to Local Services would make progress toward a number of objectives in the strategic plan. If these items are prioritized, the board would work together with zones and regions to collect best practices from throughout the Fellowship so that the revised drafts would reflect what’s working in NA. This would take up much of our attention in the cycle ahead, but it is work that would meet many needs. </a:t>
            </a:r>
          </a:p>
          <a:p>
            <a:endParaRPr lang="en-US"/>
          </a:p>
          <a:p>
            <a:r>
              <a:rPr lang="en-US"/>
              <a:t>The service material section is divided into ideas for new pieces and ideas for revisions, as was done for recovery literature. Please select up to two of the options in each category from the list.</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16</a:t>
            </a:fld>
            <a:endParaRPr lang="en-US"/>
          </a:p>
        </p:txBody>
      </p:sp>
    </p:spTree>
    <p:extLst>
      <p:ext uri="{BB962C8B-B14F-4D97-AF65-F5344CB8AC3E}">
        <p14:creationId xmlns:p14="http://schemas.microsoft.com/office/powerpoint/2010/main" val="784357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full list of items in the New Service Material section of the survey. Please select up to two options.</a:t>
            </a:r>
          </a:p>
          <a:p>
            <a:endParaRPr lang="en-US"/>
          </a:p>
          <a:p>
            <a:r>
              <a:rPr lang="en-US" b="1"/>
              <a:t>pause for discussion </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17</a:t>
            </a:fld>
            <a:endParaRPr lang="en-US"/>
          </a:p>
        </p:txBody>
      </p:sp>
    </p:spTree>
    <p:extLst>
      <p:ext uri="{BB962C8B-B14F-4D97-AF65-F5344CB8AC3E}">
        <p14:creationId xmlns:p14="http://schemas.microsoft.com/office/powerpoint/2010/main" val="1204001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full list of items in the Revisions to Existing Service Material section of the survey. Please select up to two options.</a:t>
            </a:r>
          </a:p>
          <a:p>
            <a:endParaRPr lang="en-US" b="1"/>
          </a:p>
          <a:p>
            <a:r>
              <a:rPr lang="en-US" b="1"/>
              <a:t>pause for discussion </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18</a:t>
            </a:fld>
            <a:endParaRPr lang="en-US"/>
          </a:p>
        </p:txBody>
      </p:sp>
    </p:spTree>
    <p:extLst>
      <p:ext uri="{BB962C8B-B14F-4D97-AF65-F5344CB8AC3E}">
        <p14:creationId xmlns:p14="http://schemas.microsoft.com/office/powerpoint/2010/main" val="3973573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Issue Discussion Topics are just that—issues that are discussed throughout the Fellowship in the time between conferences. The results of those discussions can contain some of NA’s best practices and have created the foundation for several service pamphlets and other tools and literature.</a:t>
            </a:r>
          </a:p>
        </p:txBody>
      </p:sp>
      <p:sp>
        <p:nvSpPr>
          <p:cNvPr id="4" name="Slide Number Placeholder 3"/>
          <p:cNvSpPr>
            <a:spLocks noGrp="1"/>
          </p:cNvSpPr>
          <p:nvPr>
            <p:ph type="sldNum" sz="quarter" idx="5"/>
          </p:nvPr>
        </p:nvSpPr>
        <p:spPr/>
        <p:txBody>
          <a:bodyPr/>
          <a:lstStyle/>
          <a:p>
            <a:fld id="{763812F2-32ED-CF4C-8C3A-6D2A8F76515E}" type="slidenum">
              <a:rPr lang="en-US" smtClean="0"/>
              <a:pPr/>
              <a:t>19</a:t>
            </a:fld>
            <a:endParaRPr lang="en-US"/>
          </a:p>
        </p:txBody>
      </p:sp>
    </p:spTree>
    <p:extLst>
      <p:ext uri="{BB962C8B-B14F-4D97-AF65-F5344CB8AC3E}">
        <p14:creationId xmlns:p14="http://schemas.microsoft.com/office/powerpoint/2010/main" val="2800047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400" dirty="0"/>
              <a:t>This PowerPoint covers the Literature, Service Material, and Issue Discussion Topic survey. Here are the titles of the other five PowerPoints.</a:t>
            </a:r>
          </a:p>
        </p:txBody>
      </p:sp>
      <p:sp>
        <p:nvSpPr>
          <p:cNvPr id="4" name="Slide Number Placeholder 3"/>
          <p:cNvSpPr>
            <a:spLocks noGrp="1"/>
          </p:cNvSpPr>
          <p:nvPr>
            <p:ph type="sldNum" sz="quarter" idx="5"/>
          </p:nvPr>
        </p:nvSpPr>
        <p:spPr/>
        <p:txBody>
          <a:bodyPr/>
          <a:lstStyle/>
          <a:p>
            <a:fld id="{763812F2-32ED-CF4C-8C3A-6D2A8F76515E}" type="slidenum">
              <a:rPr lang="en-US" smtClean="0"/>
              <a:t>2</a:t>
            </a:fld>
            <a:endParaRPr lang="en-US"/>
          </a:p>
        </p:txBody>
      </p:sp>
    </p:spTree>
    <p:extLst>
      <p:ext uri="{BB962C8B-B14F-4D97-AF65-F5344CB8AC3E}">
        <p14:creationId xmlns:p14="http://schemas.microsoft.com/office/powerpoint/2010/main" val="3196881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full list of items in the Issue Discussion Topics section of the survey. Please select no more than two options.</a:t>
            </a:r>
          </a:p>
          <a:p>
            <a:endParaRPr lang="en-US"/>
          </a:p>
          <a:p>
            <a:r>
              <a:rPr lang="en-US" b="1"/>
              <a:t>pause for discussion </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20</a:t>
            </a:fld>
            <a:endParaRPr lang="en-US"/>
          </a:p>
        </p:txBody>
      </p:sp>
    </p:spTree>
    <p:extLst>
      <p:ext uri="{BB962C8B-B14F-4D97-AF65-F5344CB8AC3E}">
        <p14:creationId xmlns:p14="http://schemas.microsoft.com/office/powerpoint/2010/main" val="2219370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a reminder, responses from members, and from regions and zones will be collected until the first of April, 2026. You can access the survey at na.org/survey or on the NA Meeting Search app.</a:t>
            </a:r>
          </a:p>
        </p:txBody>
      </p:sp>
      <p:sp>
        <p:nvSpPr>
          <p:cNvPr id="4" name="Slide Number Placeholder 3"/>
          <p:cNvSpPr>
            <a:spLocks noGrp="1"/>
          </p:cNvSpPr>
          <p:nvPr>
            <p:ph type="sldNum" sz="quarter" idx="5"/>
          </p:nvPr>
        </p:nvSpPr>
        <p:spPr/>
        <p:txBody>
          <a:bodyPr/>
          <a:lstStyle/>
          <a:p>
            <a:fld id="{763812F2-32ED-CF4C-8C3A-6D2A8F76515E}" type="slidenum">
              <a:rPr lang="en-US" smtClean="0"/>
              <a:pPr/>
              <a:t>21</a:t>
            </a:fld>
            <a:endParaRPr lang="en-US"/>
          </a:p>
        </p:txBody>
      </p:sp>
    </p:spTree>
    <p:extLst>
      <p:ext uri="{BB962C8B-B14F-4D97-AF65-F5344CB8AC3E}">
        <p14:creationId xmlns:p14="http://schemas.microsoft.com/office/powerpoint/2010/main" val="538445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hope this PowerPoint has helped in your discussion of this material. Please note that there are five other PowerPoints that focus on the rest of the CAR. These resources, the CAR itself, and the online CAR survey are available online at na.org/conference.   </a:t>
            </a:r>
          </a:p>
          <a:p>
            <a:endParaRPr lang="en-US"/>
          </a:p>
          <a:p>
            <a:r>
              <a:rPr lang="en-US"/>
              <a:t>We welcome your questions and your feedback on the CAR, and all other issues, at worldboard@na.org.</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22</a:t>
            </a:fld>
            <a:endParaRPr lang="en-US"/>
          </a:p>
        </p:txBody>
      </p:sp>
    </p:spTree>
    <p:extLst>
      <p:ext uri="{BB962C8B-B14F-4D97-AF65-F5344CB8AC3E}">
        <p14:creationId xmlns:p14="http://schemas.microsoft.com/office/powerpoint/2010/main" val="777572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400" dirty="0"/>
              <a:t>Please keep in mind, these PowerPoints only cover the main points of the CAR. We encourage all members to read the CAR itself. Please visit na.org/conference for the complete 2026 CAR, the other PowerPoints, and other conference materials.</a:t>
            </a:r>
          </a:p>
        </p:txBody>
      </p:sp>
      <p:sp>
        <p:nvSpPr>
          <p:cNvPr id="4" name="Slide Number Placeholder 3"/>
          <p:cNvSpPr>
            <a:spLocks noGrp="1"/>
          </p:cNvSpPr>
          <p:nvPr>
            <p:ph type="sldNum" sz="quarter" idx="5"/>
          </p:nvPr>
        </p:nvSpPr>
        <p:spPr/>
        <p:txBody>
          <a:bodyPr/>
          <a:lstStyle/>
          <a:p>
            <a:fld id="{763812F2-32ED-CF4C-8C3A-6D2A8F76515E}" type="slidenum">
              <a:rPr lang="en-US" smtClean="0"/>
              <a:t>3</a:t>
            </a:fld>
            <a:endParaRPr lang="en-US"/>
          </a:p>
        </p:txBody>
      </p:sp>
    </p:spTree>
    <p:extLst>
      <p:ext uri="{BB962C8B-B14F-4D97-AF65-F5344CB8AC3E}">
        <p14:creationId xmlns:p14="http://schemas.microsoft.com/office/powerpoint/2010/main" val="2379183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Since 2016, the World Service Conference has used a survey in the CAR to help guide participants in setting priorities for new and revised recovery literature and service material, and deciding what the Issue Discussion Topics (IDTs) for the upcoming conference cycle will be. The advantage of prioritizing in this way is that it allows the Fellowship and conference to think about all the ideas collectively next to each other. </a:t>
            </a:r>
          </a:p>
          <a:p>
            <a:endParaRPr lang="en-US"/>
          </a:p>
          <a:p>
            <a:r>
              <a:rPr lang="en-US"/>
              <a:t>This is the fifth time the survey has been included in the CAR, but it’s a new approach this time. The 2025 Interim WSC passed Motion 5 which included this text: “Instead of submitting motions for project plans to create specific pieces of service material, recovery literature, or IDTs for the 2026 Conference Agenda Report, conference participants will submit those ideas for possible inclusion in the 2026 CAR Survey.” The motion outlined a new, more collaborative process to create the CAR Survey. This is a trial for this conference cycle only. </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4</a:t>
            </a:fld>
            <a:endParaRPr lang="en-US"/>
          </a:p>
        </p:txBody>
      </p:sp>
    </p:spTree>
    <p:extLst>
      <p:ext uri="{BB962C8B-B14F-4D97-AF65-F5344CB8AC3E}">
        <p14:creationId xmlns:p14="http://schemas.microsoft.com/office/powerpoint/2010/main" val="91068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the first time, any member was able to submit ideas for inclusion in the survey via an online form rather than by email. The conference decided to start with a clean slate as many members considered the lists in previous surveys too long.</a:t>
            </a:r>
          </a:p>
          <a:p>
            <a:endParaRPr lang="en-US"/>
          </a:p>
          <a:p>
            <a:r>
              <a:rPr lang="en-US"/>
              <a:t>The board reviewed the more than 500 ideas submitted and combined similar ideas to create a shorter list of broader topics. For instance, there were six different pieces of input related to service material on Fellowship development. All of those ideas are captured in the survey entry “New service basics/service pamphlet: Fellowship Development. Ideas include best practices for outreach, what FD is, and guidelines for committees”     </a:t>
            </a:r>
          </a:p>
          <a:p>
            <a:endParaRPr lang="en-US"/>
          </a:p>
          <a:p>
            <a:r>
              <a:rPr lang="en-US"/>
              <a:t>This approach is in the spirit of consensus building, where you start with the broad ideas everyone can agree to and then develop specifics. Once the lists were compiled, conference participants went through two rounds of prioritization to create the shorter lists contained in the survey. </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5</a:t>
            </a:fld>
            <a:endParaRPr lang="en-US"/>
          </a:p>
        </p:txBody>
      </p:sp>
    </p:spTree>
    <p:extLst>
      <p:ext uri="{BB962C8B-B14F-4D97-AF65-F5344CB8AC3E}">
        <p14:creationId xmlns:p14="http://schemas.microsoft.com/office/powerpoint/2010/main" val="102113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Most of the work of NA World Services is reasonably consistent from cycle to cycle—production, reporting, translations, shipping, sending literature to members and communities in need, PR web meetings, and so much more. </a:t>
            </a:r>
          </a:p>
          <a:p>
            <a:endParaRPr lang="en-US"/>
          </a:p>
          <a:p>
            <a:r>
              <a:rPr lang="en-US"/>
              <a:t>World Services also takes on projects that vary from cycle to cycle that are about accomplishing objectives described in the NAWS Strategic Plan (see Addendum B in the CAR). Project plans are included in the Conference Approval Track material that is posted 90 days before the WSC on the 3rd of February, 2026, and they are approved by the World Service Conference. </a:t>
            </a:r>
          </a:p>
          <a:p>
            <a:endParaRPr lang="en-US"/>
          </a:p>
          <a:p>
            <a:r>
              <a:rPr lang="en-US"/>
              <a:t>Since 2016, the board has offered general project plans for recovery literature, service material, and Issue Discussion Topics without a specific focus. The CAR Survey results help guide the conference’s decisions about the focus for these projects. </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6</a:t>
            </a:fld>
            <a:endParaRPr lang="en-US"/>
          </a:p>
        </p:txBody>
      </p:sp>
    </p:spTree>
    <p:extLst>
      <p:ext uri="{BB962C8B-B14F-4D97-AF65-F5344CB8AC3E}">
        <p14:creationId xmlns:p14="http://schemas.microsoft.com/office/powerpoint/2010/main" val="284567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Planning essay in this CAR (see pages 19-24), explains the new collaborative planning process the conference initiated this cycle. The CAR Survey is not yet as well integrated into the process as we would hope. The CAR Survey and the NAWS Strategic Plan are, in essence, two different ways to show what work needs to be done in the upcoming cycle, and the conference needs to find a more seamless connection between the plan and the CAR Survey in future cycles. </a:t>
            </a:r>
          </a:p>
        </p:txBody>
      </p:sp>
      <p:sp>
        <p:nvSpPr>
          <p:cNvPr id="4" name="Slide Number Placeholder 3"/>
          <p:cNvSpPr>
            <a:spLocks noGrp="1"/>
          </p:cNvSpPr>
          <p:nvPr>
            <p:ph type="sldNum" sz="quarter" idx="5"/>
          </p:nvPr>
        </p:nvSpPr>
        <p:spPr/>
        <p:txBody>
          <a:bodyPr/>
          <a:lstStyle/>
          <a:p>
            <a:fld id="{763812F2-32ED-CF4C-8C3A-6D2A8F76515E}" type="slidenum">
              <a:rPr lang="en-US" smtClean="0"/>
              <a:pPr/>
              <a:t>7</a:t>
            </a:fld>
            <a:endParaRPr lang="en-US"/>
          </a:p>
        </p:txBody>
      </p:sp>
    </p:spTree>
    <p:extLst>
      <p:ext uri="{BB962C8B-B14F-4D97-AF65-F5344CB8AC3E}">
        <p14:creationId xmlns:p14="http://schemas.microsoft.com/office/powerpoint/2010/main" val="1665466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meantime, the righthand column in the CAR Survey lists Strategic Plan objective numbers to show the connection between each item and the Strategic Plan objectives. In the online version of the survey, these objective numbers show up in brackets next to each item. Sometimes the connection between survey items and plan objectives is obvious, and in other cases it’s not such a smooth fit. The objective numbers are offered just to help you in your consideration as you prioritize items.</a:t>
            </a:r>
          </a:p>
        </p:txBody>
      </p:sp>
      <p:sp>
        <p:nvSpPr>
          <p:cNvPr id="4" name="Slide Number Placeholder 3"/>
          <p:cNvSpPr>
            <a:spLocks noGrp="1"/>
          </p:cNvSpPr>
          <p:nvPr>
            <p:ph type="sldNum" sz="quarter" idx="5"/>
          </p:nvPr>
        </p:nvSpPr>
        <p:spPr/>
        <p:txBody>
          <a:bodyPr/>
          <a:lstStyle/>
          <a:p>
            <a:fld id="{763812F2-32ED-CF4C-8C3A-6D2A8F76515E}" type="slidenum">
              <a:rPr lang="en-US" smtClean="0"/>
              <a:pPr/>
              <a:t>8</a:t>
            </a:fld>
            <a:endParaRPr lang="en-US"/>
          </a:p>
        </p:txBody>
      </p:sp>
    </p:spTree>
    <p:extLst>
      <p:ext uri="{BB962C8B-B14F-4D97-AF65-F5344CB8AC3E}">
        <p14:creationId xmlns:p14="http://schemas.microsoft.com/office/powerpoint/2010/main" val="2520737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Every interested member is encouraged to fill out the survey, which is included in the CAR and posted on na.org/survey. Delegates should also fill out the survey with the conscience of their regions and zones. Choose up to two (2) items in each category. Please be aware that the online entries are randomized so the order will not be the same for you when you fill out the online survey as the order listed here. For that reason, the lists are numbered. The numbers don’t indicate importance—they are simply a way to quickly identify each item. </a:t>
            </a:r>
          </a:p>
          <a:p>
            <a:endParaRPr lang="en-US"/>
          </a:p>
          <a:p>
            <a:r>
              <a:rPr lang="en-US"/>
              <a:t>When we each select priorities, ideally, we’re considering not just personal preferences or the preferences of our group or area, but what would benefit the wide world of NA. Sometimes that means thinking about underserved or underrepresented populations. If everyone simply prioritized their own interests, IPs for “young addicts” or those with “additional needs” might never have been published. Also, keep in mind that there may not be enough time to do everything that’s prioritized! There are always more needs than resources. </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9</a:t>
            </a:fld>
            <a:endParaRPr lang="en-US"/>
          </a:p>
        </p:txBody>
      </p:sp>
    </p:spTree>
    <p:extLst>
      <p:ext uri="{BB962C8B-B14F-4D97-AF65-F5344CB8AC3E}">
        <p14:creationId xmlns:p14="http://schemas.microsoft.com/office/powerpoint/2010/main" val="36418725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descr="A colorful striped background with text&#10;&#10;Description automatically generated">
            <a:extLst>
              <a:ext uri="{FF2B5EF4-FFF2-40B4-BE49-F238E27FC236}">
                <a16:creationId xmlns:a16="http://schemas.microsoft.com/office/drawing/2014/main" id="{F479A557-A2A6-BCF7-61E1-8E6FFB4A31D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62938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16737"/>
        </a:solidFill>
        <a:effectLst/>
      </p:bgPr>
    </p:bg>
    <p:spTree>
      <p:nvGrpSpPr>
        <p:cNvPr id="1" name=""/>
        <p:cNvGrpSpPr/>
        <p:nvPr/>
      </p:nvGrpSpPr>
      <p:grpSpPr>
        <a:xfrm>
          <a:off x="0" y="0"/>
          <a:ext cx="0" cy="0"/>
          <a:chOff x="0" y="0"/>
          <a:chExt cx="0" cy="0"/>
        </a:xfrm>
      </p:grpSpPr>
      <p:pic>
        <p:nvPicPr>
          <p:cNvPr id="3" name="Picture 2" descr="A black background with a black square&#10;&#10;Description automatically generated with medium confidence">
            <a:extLst>
              <a:ext uri="{FF2B5EF4-FFF2-40B4-BE49-F238E27FC236}">
                <a16:creationId xmlns:a16="http://schemas.microsoft.com/office/drawing/2014/main" id="{DED35BCC-B212-65F1-81F3-7951DCADCE86}"/>
              </a:ext>
            </a:extLst>
          </p:cNvPr>
          <p:cNvPicPr>
            <a:picLocks noChangeAspect="1"/>
          </p:cNvPicPr>
          <p:nvPr userDrawn="1"/>
        </p:nvPicPr>
        <p:blipFill>
          <a:blip r:embed="rId2">
            <a:lum bright="70000" contrast="-70000"/>
          </a:blip>
          <a:stretch>
            <a:fillRect/>
          </a:stretch>
        </p:blipFill>
        <p:spPr>
          <a:xfrm>
            <a:off x="0" y="0"/>
            <a:ext cx="12182142" cy="6858000"/>
          </a:xfrm>
          <a:prstGeom prst="rect">
            <a:avLst/>
          </a:prstGeom>
        </p:spPr>
      </p:pic>
    </p:spTree>
    <p:extLst>
      <p:ext uri="{BB962C8B-B14F-4D97-AF65-F5344CB8AC3E}">
        <p14:creationId xmlns:p14="http://schemas.microsoft.com/office/powerpoint/2010/main" val="2897748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6" name="Picture 5" descr="A white surface with a black border&#10;&#10;Description automatically generated with medium confidence">
            <a:extLst>
              <a:ext uri="{FF2B5EF4-FFF2-40B4-BE49-F238E27FC236}">
                <a16:creationId xmlns:a16="http://schemas.microsoft.com/office/drawing/2014/main" id="{4C94DA94-C70E-9696-8D02-88A5AF068B7C}"/>
              </a:ext>
            </a:extLst>
          </p:cNvPr>
          <p:cNvPicPr>
            <a:picLocks noChangeAspect="1"/>
          </p:cNvPicPr>
          <p:nvPr userDrawn="1"/>
        </p:nvPicPr>
        <p:blipFill rotWithShape="1">
          <a:blip r:embed="rId2"/>
          <a:srcRect l="-1" r="332"/>
          <a:stretch/>
        </p:blipFill>
        <p:spPr>
          <a:xfrm>
            <a:off x="0" y="0"/>
            <a:ext cx="12192000" cy="6858000"/>
          </a:xfrm>
          <a:prstGeom prst="rect">
            <a:avLst/>
          </a:prstGeom>
        </p:spPr>
      </p:pic>
    </p:spTree>
    <p:extLst>
      <p:ext uri="{BB962C8B-B14F-4D97-AF65-F5344CB8AC3E}">
        <p14:creationId xmlns:p14="http://schemas.microsoft.com/office/powerpoint/2010/main" val="1914333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FE202038-B472-4690-1C28-AE5C038B00E8}"/>
              </a:ext>
            </a:extLst>
          </p:cNvPr>
          <p:cNvPicPr>
            <a:picLocks noChangeAspect="1"/>
          </p:cNvPicPr>
          <p:nvPr userDrawn="1"/>
        </p:nvPicPr>
        <p:blipFill rotWithShape="1">
          <a:blip r:embed="rId2"/>
          <a:srcRect r="385"/>
          <a:stretch/>
        </p:blipFill>
        <p:spPr>
          <a:xfrm>
            <a:off x="0" y="0"/>
            <a:ext cx="12192000" cy="6858000"/>
          </a:xfrm>
          <a:prstGeom prst="rect">
            <a:avLst/>
          </a:prstGeom>
        </p:spPr>
      </p:pic>
    </p:spTree>
    <p:extLst>
      <p:ext uri="{BB962C8B-B14F-4D97-AF65-F5344CB8AC3E}">
        <p14:creationId xmlns:p14="http://schemas.microsoft.com/office/powerpoint/2010/main" val="1041332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93709AF3-81E9-2A1F-51B0-AB1E05B68ED4}"/>
              </a:ext>
            </a:extLst>
          </p:cNvPr>
          <p:cNvPicPr>
            <a:picLocks noChangeAspect="1"/>
          </p:cNvPicPr>
          <p:nvPr userDrawn="1"/>
        </p:nvPicPr>
        <p:blipFill rotWithShape="1">
          <a:blip r:embed="rId2"/>
          <a:srcRect r="357"/>
          <a:stretch/>
        </p:blipFill>
        <p:spPr>
          <a:xfrm>
            <a:off x="0" y="0"/>
            <a:ext cx="12192000" cy="6858000"/>
          </a:xfrm>
          <a:prstGeom prst="rect">
            <a:avLst/>
          </a:prstGeom>
        </p:spPr>
      </p:pic>
    </p:spTree>
    <p:extLst>
      <p:ext uri="{BB962C8B-B14F-4D97-AF65-F5344CB8AC3E}">
        <p14:creationId xmlns:p14="http://schemas.microsoft.com/office/powerpoint/2010/main" val="4223490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D6A96309-134C-CF42-B26A-FA0BF9D2F098}"/>
              </a:ext>
            </a:extLst>
          </p:cNvPr>
          <p:cNvPicPr>
            <a:picLocks noChangeAspect="1"/>
          </p:cNvPicPr>
          <p:nvPr userDrawn="1"/>
        </p:nvPicPr>
        <p:blipFill rotWithShape="1">
          <a:blip r:embed="rId2"/>
          <a:srcRect r="396"/>
          <a:stretch/>
        </p:blipFill>
        <p:spPr>
          <a:xfrm>
            <a:off x="0" y="0"/>
            <a:ext cx="12192000" cy="6858000"/>
          </a:xfrm>
          <a:prstGeom prst="rect">
            <a:avLst/>
          </a:prstGeom>
        </p:spPr>
      </p:pic>
    </p:spTree>
    <p:extLst>
      <p:ext uri="{BB962C8B-B14F-4D97-AF65-F5344CB8AC3E}">
        <p14:creationId xmlns:p14="http://schemas.microsoft.com/office/powerpoint/2010/main" val="4282537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223593D5-21DF-8BF7-5F1E-CD74118D8CAA}"/>
              </a:ext>
            </a:extLst>
          </p:cNvPr>
          <p:cNvPicPr>
            <a:picLocks noChangeAspect="1"/>
          </p:cNvPicPr>
          <p:nvPr userDrawn="1"/>
        </p:nvPicPr>
        <p:blipFill rotWithShape="1">
          <a:blip r:embed="rId2"/>
          <a:srcRect r="625"/>
          <a:stretch/>
        </p:blipFill>
        <p:spPr>
          <a:xfrm>
            <a:off x="0" y="0"/>
            <a:ext cx="12192000" cy="6858000"/>
          </a:xfrm>
          <a:prstGeom prst="rect">
            <a:avLst/>
          </a:prstGeom>
        </p:spPr>
      </p:pic>
    </p:spTree>
    <p:extLst>
      <p:ext uri="{BB962C8B-B14F-4D97-AF65-F5344CB8AC3E}">
        <p14:creationId xmlns:p14="http://schemas.microsoft.com/office/powerpoint/2010/main" val="2207760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6" name="Picture 5" descr="A colorful striped background with text&#10;&#10;Description automatically generated">
            <a:extLst>
              <a:ext uri="{FF2B5EF4-FFF2-40B4-BE49-F238E27FC236}">
                <a16:creationId xmlns:a16="http://schemas.microsoft.com/office/drawing/2014/main" id="{13DE78AF-9AE3-371D-7CFC-3E77A72123B9}"/>
              </a:ext>
            </a:extLst>
          </p:cNvPr>
          <p:cNvPicPr>
            <a:picLocks noChangeAspect="1"/>
          </p:cNvPicPr>
          <p:nvPr userDrawn="1"/>
        </p:nvPicPr>
        <p:blipFill>
          <a:blip r:embed="rId2"/>
          <a:stretch>
            <a:fillRect/>
          </a:stretch>
        </p:blipFill>
        <p:spPr>
          <a:xfrm>
            <a:off x="0" y="6349"/>
            <a:ext cx="12192000" cy="6845299"/>
          </a:xfrm>
          <a:prstGeom prst="rect">
            <a:avLst/>
          </a:prstGeom>
        </p:spPr>
      </p:pic>
    </p:spTree>
    <p:extLst>
      <p:ext uri="{BB962C8B-B14F-4D97-AF65-F5344CB8AC3E}">
        <p14:creationId xmlns:p14="http://schemas.microsoft.com/office/powerpoint/2010/main" val="3616937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EAE0D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608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descr="A yellow and orange stripes&#10;&#10;Description automatically generated">
            <a:extLst>
              <a:ext uri="{FF2B5EF4-FFF2-40B4-BE49-F238E27FC236}">
                <a16:creationId xmlns:a16="http://schemas.microsoft.com/office/drawing/2014/main" id="{83496376-AD35-1C06-2F0E-8503D448CB2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2FEA97-CB09-DF54-C201-E257362C1C84}"/>
              </a:ext>
            </a:extLst>
          </p:cNvPr>
          <p:cNvSpPr>
            <a:spLocks noGrp="1"/>
          </p:cNvSpPr>
          <p:nvPr>
            <p:ph type="title"/>
          </p:nvPr>
        </p:nvSpPr>
        <p:spPr>
          <a:xfrm>
            <a:off x="472655" y="276204"/>
            <a:ext cx="10515600" cy="999936"/>
          </a:xfrm>
        </p:spPr>
        <p:txBody>
          <a:bodyPr anchor="t" anchorCtr="0">
            <a:noAutofit/>
          </a:bodyPr>
          <a:lstStyle>
            <a:lvl1pPr>
              <a:defRPr sz="6000" b="1" i="0">
                <a:solidFill>
                  <a:srgbClr val="572528"/>
                </a:solidFill>
                <a:latin typeface="Century Gothic" panose="020B0502020202020204" pitchFamily="34" charset="0"/>
              </a:defRPr>
            </a:lvl1pPr>
          </a:lstStyle>
          <a:p>
            <a:endParaRPr lang="en-US" dirty="0"/>
          </a:p>
        </p:txBody>
      </p:sp>
      <p:sp>
        <p:nvSpPr>
          <p:cNvPr id="3" name="Text Placeholder 2">
            <a:extLst>
              <a:ext uri="{FF2B5EF4-FFF2-40B4-BE49-F238E27FC236}">
                <a16:creationId xmlns:a16="http://schemas.microsoft.com/office/drawing/2014/main" id="{A843D08D-8B0C-1F12-CBDE-03451F0339D4}"/>
              </a:ext>
            </a:extLst>
          </p:cNvPr>
          <p:cNvSpPr>
            <a:spLocks noGrp="1"/>
          </p:cNvSpPr>
          <p:nvPr>
            <p:ph type="body" idx="1"/>
          </p:nvPr>
        </p:nvSpPr>
        <p:spPr>
          <a:xfrm>
            <a:off x="1158232" y="1481595"/>
            <a:ext cx="10515600" cy="1047666"/>
          </a:xfrm>
        </p:spPr>
        <p:txBody>
          <a:bodyPr>
            <a:noAutofit/>
          </a:bodyPr>
          <a:lstStyle>
            <a:lvl1pPr marL="0" indent="0">
              <a:buNone/>
              <a:defRPr sz="2800" b="1" i="0">
                <a:solidFill>
                  <a:srgbClr val="572528"/>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64910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 name="Picture 1" descr="A yellow and orange stripes&#10;&#10;Description automatically generated">
            <a:extLst>
              <a:ext uri="{FF2B5EF4-FFF2-40B4-BE49-F238E27FC236}">
                <a16:creationId xmlns:a16="http://schemas.microsoft.com/office/drawing/2014/main" id="{C8CF5D0D-5F4F-40D2-A455-692D2C85B5CD}"/>
              </a:ext>
            </a:extLst>
          </p:cNvPr>
          <p:cNvPicPr>
            <a:picLocks noChangeAspect="1"/>
          </p:cNvPicPr>
          <p:nvPr userDrawn="1"/>
        </p:nvPicPr>
        <p:blipFill>
          <a:blip r:embed="rId2"/>
          <a:stretch>
            <a:fillRect/>
          </a:stretch>
        </p:blipFill>
        <p:spPr>
          <a:xfrm flipH="1" flipV="1">
            <a:off x="0" y="0"/>
            <a:ext cx="12192000" cy="6858000"/>
          </a:xfrm>
          <a:prstGeom prst="rect">
            <a:avLst/>
          </a:prstGeom>
        </p:spPr>
      </p:pic>
    </p:spTree>
    <p:extLst>
      <p:ext uri="{BB962C8B-B14F-4D97-AF65-F5344CB8AC3E}">
        <p14:creationId xmlns:p14="http://schemas.microsoft.com/office/powerpoint/2010/main" val="1527849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AE0D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A3B81-4BD5-1B7A-3F17-75974A2F6CBC}"/>
              </a:ext>
            </a:extLst>
          </p:cNvPr>
          <p:cNvSpPr>
            <a:spLocks noGrp="1"/>
          </p:cNvSpPr>
          <p:nvPr>
            <p:ph type="ctrTitle"/>
          </p:nvPr>
        </p:nvSpPr>
        <p:spPr>
          <a:xfrm>
            <a:off x="347245" y="300941"/>
            <a:ext cx="11821610" cy="1067705"/>
          </a:xfrm>
        </p:spPr>
        <p:txBody>
          <a:bodyPr anchor="t" anchorCtr="0">
            <a:noAutofit/>
          </a:bodyPr>
          <a:lstStyle>
            <a:lvl1pPr algn="l">
              <a:defRPr sz="6000" b="1" i="0">
                <a:solidFill>
                  <a:srgbClr val="F16737"/>
                </a:solidFill>
                <a:latin typeface="Century Gothic" panose="020B0502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347245" y="1576468"/>
            <a:ext cx="9144000" cy="1655762"/>
          </a:xfrm>
        </p:spPr>
        <p:txBody>
          <a:bodyPr>
            <a:noAutofit/>
          </a:bodyPr>
          <a:lstStyle>
            <a:lvl1pPr marL="0" indent="0" algn="l">
              <a:buNone/>
              <a:defRPr sz="2800" b="1" i="0">
                <a:solidFill>
                  <a:schemeClr val="tx2">
                    <a:lumMod val="60000"/>
                    <a:lumOff val="4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81053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9DBCAC"/>
        </a:solidFill>
        <a:effectLst/>
      </p:bgPr>
    </p:bg>
    <p:spTree>
      <p:nvGrpSpPr>
        <p:cNvPr id="1" name=""/>
        <p:cNvGrpSpPr/>
        <p:nvPr/>
      </p:nvGrpSpPr>
      <p:grpSpPr>
        <a:xfrm>
          <a:off x="0" y="0"/>
          <a:ext cx="0" cy="0"/>
          <a:chOff x="0" y="0"/>
          <a:chExt cx="0" cy="0"/>
        </a:xfrm>
      </p:grpSpPr>
      <p:pic>
        <p:nvPicPr>
          <p:cNvPr id="5" name="Picture 4" descr="A yellow and blue corner&#10;&#10;Description automatically generated with medium confidence">
            <a:extLst>
              <a:ext uri="{FF2B5EF4-FFF2-40B4-BE49-F238E27FC236}">
                <a16:creationId xmlns:a16="http://schemas.microsoft.com/office/drawing/2014/main" id="{FB6BA3F8-B23C-BB4C-2FBF-4F3ED25DC0BA}"/>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13743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9DBCA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158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FCCF0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801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rgbClr val="FCCF0C"/>
        </a:solidFill>
        <a:effectLst/>
      </p:bgPr>
    </p:bg>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E1CF21E9-ED89-F111-3EB0-DF5C2D187C66}"/>
              </a:ext>
            </a:extLst>
          </p:cNvPr>
          <p:cNvPicPr>
            <a:picLocks noChangeAspect="1"/>
          </p:cNvPicPr>
          <p:nvPr userDrawn="1"/>
        </p:nvPicPr>
        <p:blipFill>
          <a:blip r:embed="rId2"/>
          <a:stretch>
            <a:fillRect/>
          </a:stretch>
        </p:blipFill>
        <p:spPr>
          <a:xfrm>
            <a:off x="9858" y="0"/>
            <a:ext cx="12182142" cy="6858000"/>
          </a:xfrm>
          <a:prstGeom prst="rect">
            <a:avLst/>
          </a:prstGeom>
        </p:spPr>
      </p:pic>
    </p:spTree>
    <p:extLst>
      <p:ext uri="{BB962C8B-B14F-4D97-AF65-F5344CB8AC3E}">
        <p14:creationId xmlns:p14="http://schemas.microsoft.com/office/powerpoint/2010/main" val="406506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F8FF26-7116-5B08-691F-C62A0A4308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400899-6F10-1847-4783-AB8726AA8C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437590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51" r:id="rId3"/>
    <p:sldLayoutId id="2147483662" r:id="rId4"/>
    <p:sldLayoutId id="2147483649" r:id="rId5"/>
    <p:sldLayoutId id="2147483664" r:id="rId6"/>
    <p:sldLayoutId id="2147483655" r:id="rId7"/>
    <p:sldLayoutId id="2147483656" r:id="rId8"/>
    <p:sldLayoutId id="2147483665" r:id="rId9"/>
    <p:sldLayoutId id="2147483666" r:id="rId10"/>
    <p:sldLayoutId id="2147483659" r:id="rId11"/>
    <p:sldLayoutId id="2147483657" r:id="rId12"/>
    <p:sldLayoutId id="2147483660" r:id="rId13"/>
    <p:sldLayoutId id="2147483658" r:id="rId14"/>
    <p:sldLayoutId id="2147483652" r:id="rId15"/>
    <p:sldLayoutId id="2147483667" r:id="rId16"/>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1DC9705-042D-3480-5DBE-2320057EF845}"/>
              </a:ext>
            </a:extLst>
          </p:cNvPr>
          <p:cNvSpPr/>
          <p:nvPr/>
        </p:nvSpPr>
        <p:spPr>
          <a:xfrm>
            <a:off x="4683512" y="4125951"/>
            <a:ext cx="7508488" cy="2732050"/>
          </a:xfrm>
          <a:prstGeom prst="roundRect">
            <a:avLst/>
          </a:prstGeom>
          <a:solidFill>
            <a:srgbClr val="F16737"/>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2" name="Title 1">
            <a:extLst>
              <a:ext uri="{FF2B5EF4-FFF2-40B4-BE49-F238E27FC236}">
                <a16:creationId xmlns:a16="http://schemas.microsoft.com/office/drawing/2014/main" id="{1BC6C3E1-A4A9-D069-2AEE-2B6DFF1D0474}"/>
              </a:ext>
            </a:extLst>
          </p:cNvPr>
          <p:cNvSpPr txBox="1">
            <a:spLocks/>
          </p:cNvSpPr>
          <p:nvPr/>
        </p:nvSpPr>
        <p:spPr>
          <a:xfrm>
            <a:off x="4560849" y="4283144"/>
            <a:ext cx="7809571" cy="3210475"/>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pPr algn="ctr"/>
            <a:r>
              <a:rPr lang="en-US" sz="3600" dirty="0">
                <a:solidFill>
                  <a:schemeClr val="bg1"/>
                </a:solidFill>
                <a:latin typeface="Century Gothic" panose="020B0502020202020204" pitchFamily="34" charset="0"/>
              </a:rPr>
              <a:t>PowerPoint 5 of 6</a:t>
            </a:r>
          </a:p>
          <a:p>
            <a:pPr algn="ctr"/>
            <a:r>
              <a:rPr lang="en-US" sz="3600" i="1" dirty="0">
                <a:solidFill>
                  <a:schemeClr val="bg1"/>
                </a:solidFill>
                <a:latin typeface="Century Gothic" panose="020B0502020202020204" pitchFamily="34" charset="0"/>
              </a:rPr>
              <a:t>2026 Conference Agenda Report</a:t>
            </a:r>
          </a:p>
        </p:txBody>
      </p:sp>
      <p:sp>
        <p:nvSpPr>
          <p:cNvPr id="3" name="Subtitle 2">
            <a:extLst>
              <a:ext uri="{FF2B5EF4-FFF2-40B4-BE49-F238E27FC236}">
                <a16:creationId xmlns:a16="http://schemas.microsoft.com/office/drawing/2014/main" id="{67BB0230-F170-F5DA-58BF-B289D6C2E0BB}"/>
              </a:ext>
            </a:extLst>
          </p:cNvPr>
          <p:cNvSpPr txBox="1">
            <a:spLocks/>
          </p:cNvSpPr>
          <p:nvPr/>
        </p:nvSpPr>
        <p:spPr>
          <a:xfrm>
            <a:off x="5247482" y="5619977"/>
            <a:ext cx="6727267" cy="6120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572528"/>
                </a:solidFill>
                <a:latin typeface="Century Gothic" panose="020B0502020202020204" pitchFamily="34" charset="0"/>
              </a:rPr>
              <a:t>Literature, Service Material, and Issue Discussion Topics survey </a:t>
            </a:r>
          </a:p>
        </p:txBody>
      </p:sp>
    </p:spTree>
    <p:extLst>
      <p:ext uri="{BB962C8B-B14F-4D97-AF65-F5344CB8AC3E}">
        <p14:creationId xmlns:p14="http://schemas.microsoft.com/office/powerpoint/2010/main" val="2215917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with text on it&#10;&#10;Description automatically generated">
            <a:extLst>
              <a:ext uri="{FF2B5EF4-FFF2-40B4-BE49-F238E27FC236}">
                <a16:creationId xmlns:a16="http://schemas.microsoft.com/office/drawing/2014/main" id="{C280AC96-C342-03BA-8C8A-814F460944F6}"/>
              </a:ext>
            </a:extLst>
          </p:cNvPr>
          <p:cNvPicPr>
            <a:picLocks noChangeAspect="1"/>
          </p:cNvPicPr>
          <p:nvPr/>
        </p:nvPicPr>
        <p:blipFill>
          <a:blip r:embed="rId3"/>
          <a:stretch>
            <a:fillRect/>
          </a:stretch>
        </p:blipFill>
        <p:spPr>
          <a:xfrm>
            <a:off x="0" y="0"/>
            <a:ext cx="7772400" cy="4784622"/>
          </a:xfrm>
          <a:prstGeom prst="rect">
            <a:avLst/>
          </a:prstGeom>
        </p:spPr>
      </p:pic>
      <p:pic>
        <p:nvPicPr>
          <p:cNvPr id="4" name="Picture 3" descr="A graph with text on it&#10;&#10;Description automatically generated">
            <a:extLst>
              <a:ext uri="{FF2B5EF4-FFF2-40B4-BE49-F238E27FC236}">
                <a16:creationId xmlns:a16="http://schemas.microsoft.com/office/drawing/2014/main" id="{2E779995-45F8-EF32-9E81-CD13BD3EA9D8}"/>
              </a:ext>
            </a:extLst>
          </p:cNvPr>
          <p:cNvPicPr>
            <a:picLocks noChangeAspect="1"/>
          </p:cNvPicPr>
          <p:nvPr/>
        </p:nvPicPr>
        <p:blipFill rotWithShape="1">
          <a:blip r:embed="rId3"/>
          <a:srcRect l="27440" t="92371" r="31400"/>
          <a:stretch/>
        </p:blipFill>
        <p:spPr>
          <a:xfrm>
            <a:off x="0" y="4292600"/>
            <a:ext cx="7772400" cy="1139722"/>
          </a:xfrm>
          <a:prstGeom prst="rect">
            <a:avLst/>
          </a:prstGeom>
        </p:spPr>
      </p:pic>
      <p:sp>
        <p:nvSpPr>
          <p:cNvPr id="5" name="TextBox 4">
            <a:extLst>
              <a:ext uri="{FF2B5EF4-FFF2-40B4-BE49-F238E27FC236}">
                <a16:creationId xmlns:a16="http://schemas.microsoft.com/office/drawing/2014/main" id="{E91225D7-F35F-BB58-581F-ED1FB40248EF}"/>
              </a:ext>
            </a:extLst>
          </p:cNvPr>
          <p:cNvSpPr txBox="1"/>
          <p:nvPr/>
        </p:nvSpPr>
        <p:spPr>
          <a:xfrm>
            <a:off x="7899400" y="279400"/>
            <a:ext cx="4292600" cy="2862322"/>
          </a:xfrm>
          <a:prstGeom prst="rect">
            <a:avLst/>
          </a:prstGeom>
          <a:noFill/>
        </p:spPr>
        <p:txBody>
          <a:bodyPr wrap="square" rtlCol="0">
            <a:spAutoFit/>
          </a:bodyPr>
          <a:lstStyle/>
          <a:p>
            <a:r>
              <a:rPr lang="en-US" sz="4500" b="1">
                <a:solidFill>
                  <a:srgbClr val="572528"/>
                </a:solidFill>
              </a:rPr>
              <a:t>Results from </a:t>
            </a:r>
            <a:br>
              <a:rPr lang="en-US" sz="4500" b="1">
                <a:solidFill>
                  <a:srgbClr val="572528"/>
                </a:solidFill>
              </a:rPr>
            </a:br>
            <a:r>
              <a:rPr lang="en-US" sz="4500" b="1">
                <a:solidFill>
                  <a:srgbClr val="572528"/>
                </a:solidFill>
              </a:rPr>
              <a:t>survey for IDTs </a:t>
            </a:r>
            <a:br>
              <a:rPr lang="en-US" sz="4500" b="1">
                <a:solidFill>
                  <a:srgbClr val="572528"/>
                </a:solidFill>
              </a:rPr>
            </a:br>
            <a:r>
              <a:rPr lang="en-US" sz="4500" b="1">
                <a:solidFill>
                  <a:srgbClr val="572528"/>
                </a:solidFill>
              </a:rPr>
              <a:t>for </a:t>
            </a:r>
            <a:br>
              <a:rPr lang="en-US" sz="4500" b="1">
                <a:solidFill>
                  <a:srgbClr val="572528"/>
                </a:solidFill>
              </a:rPr>
            </a:br>
            <a:r>
              <a:rPr lang="en-US" sz="4500" b="1">
                <a:solidFill>
                  <a:srgbClr val="572528"/>
                </a:solidFill>
              </a:rPr>
              <a:t>2023 WSC</a:t>
            </a:r>
          </a:p>
        </p:txBody>
      </p:sp>
      <p:sp>
        <p:nvSpPr>
          <p:cNvPr id="6" name="TextBox 5">
            <a:extLst>
              <a:ext uri="{FF2B5EF4-FFF2-40B4-BE49-F238E27FC236}">
                <a16:creationId xmlns:a16="http://schemas.microsoft.com/office/drawing/2014/main" id="{9BE15998-60F3-D96D-56DD-67182DB01FE0}"/>
              </a:ext>
            </a:extLst>
          </p:cNvPr>
          <p:cNvSpPr txBox="1"/>
          <p:nvPr/>
        </p:nvSpPr>
        <p:spPr>
          <a:xfrm>
            <a:off x="6057900" y="5534561"/>
            <a:ext cx="6134100" cy="1323439"/>
          </a:xfrm>
          <a:prstGeom prst="rect">
            <a:avLst/>
          </a:prstGeom>
          <a:noFill/>
        </p:spPr>
        <p:txBody>
          <a:bodyPr wrap="square" rtlCol="0">
            <a:spAutoFit/>
          </a:bodyPr>
          <a:lstStyle/>
          <a:p>
            <a:r>
              <a:rPr lang="en-US" sz="4000" b="1">
                <a:solidFill>
                  <a:srgbClr val="DB212E"/>
                </a:solidFill>
              </a:rPr>
              <a:t>Please fill out the survey by 1 April 2026</a:t>
            </a:r>
          </a:p>
        </p:txBody>
      </p:sp>
    </p:spTree>
    <p:extLst>
      <p:ext uri="{BB962C8B-B14F-4D97-AF65-F5344CB8AC3E}">
        <p14:creationId xmlns:p14="http://schemas.microsoft.com/office/powerpoint/2010/main" val="1999716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0D4AB4B-EA74-2A6C-C764-9A716618A0BE}"/>
              </a:ext>
            </a:extLst>
          </p:cNvPr>
          <p:cNvSpPr txBox="1">
            <a:spLocks/>
          </p:cNvSpPr>
          <p:nvPr/>
        </p:nvSpPr>
        <p:spPr>
          <a:xfrm>
            <a:off x="288645" y="1147081"/>
            <a:ext cx="10602409" cy="19694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4000" u="sng">
                <a:solidFill>
                  <a:srgbClr val="572528"/>
                </a:solidFill>
              </a:rPr>
              <a:t>Disruptive and Predatory Behavior</a:t>
            </a:r>
            <a:r>
              <a:rPr lang="en-US" sz="4000">
                <a:solidFill>
                  <a:srgbClr val="572528"/>
                </a:solidFill>
              </a:rPr>
              <a:t> </a:t>
            </a:r>
            <a:r>
              <a:rPr lang="en-US" sz="4000" b="0">
                <a:solidFill>
                  <a:srgbClr val="572528"/>
                </a:solidFill>
              </a:rPr>
              <a:t>was an IDT this past cycle and input clearly indicates desire for new or revised material on the topic. </a:t>
            </a:r>
          </a:p>
        </p:txBody>
      </p:sp>
      <p:pic>
        <p:nvPicPr>
          <p:cNvPr id="10" name="Picture 9" descr="A close-up of a chair&#10;&#10;Description automatically generated">
            <a:extLst>
              <a:ext uri="{FF2B5EF4-FFF2-40B4-BE49-F238E27FC236}">
                <a16:creationId xmlns:a16="http://schemas.microsoft.com/office/drawing/2014/main" id="{55F00BF6-CA2D-3743-D2B1-FFD3B6D66BD1}"/>
              </a:ext>
            </a:extLst>
          </p:cNvPr>
          <p:cNvPicPr>
            <a:picLocks noChangeAspect="1"/>
          </p:cNvPicPr>
          <p:nvPr/>
        </p:nvPicPr>
        <p:blipFill>
          <a:blip r:embed="rId3"/>
          <a:stretch>
            <a:fillRect/>
          </a:stretch>
        </p:blipFill>
        <p:spPr>
          <a:xfrm>
            <a:off x="6146158" y="3367638"/>
            <a:ext cx="5865560" cy="3299378"/>
          </a:xfrm>
          <a:prstGeom prst="rect">
            <a:avLst/>
          </a:prstGeom>
        </p:spPr>
      </p:pic>
      <p:sp>
        <p:nvSpPr>
          <p:cNvPr id="2" name="Title 1">
            <a:extLst>
              <a:ext uri="{FF2B5EF4-FFF2-40B4-BE49-F238E27FC236}">
                <a16:creationId xmlns:a16="http://schemas.microsoft.com/office/drawing/2014/main" id="{64F8244E-F349-C994-F3E6-B3F1DC696F46}"/>
              </a:ext>
            </a:extLst>
          </p:cNvPr>
          <p:cNvSpPr txBox="1">
            <a:spLocks/>
          </p:cNvSpPr>
          <p:nvPr/>
        </p:nvSpPr>
        <p:spPr>
          <a:xfrm>
            <a:off x="137160" y="91441"/>
            <a:ext cx="12174955" cy="78707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ctr"/>
            <a:r>
              <a:rPr lang="en-US" sz="5000">
                <a:solidFill>
                  <a:srgbClr val="572528"/>
                </a:solidFill>
              </a:rPr>
              <a:t>Recovery Literature</a:t>
            </a:r>
          </a:p>
        </p:txBody>
      </p:sp>
    </p:spTree>
    <p:extLst>
      <p:ext uri="{BB962C8B-B14F-4D97-AF65-F5344CB8AC3E}">
        <p14:creationId xmlns:p14="http://schemas.microsoft.com/office/powerpoint/2010/main" val="4286941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C7D5D30-048C-E7B1-06EE-8A5B573B2F0E}"/>
              </a:ext>
            </a:extLst>
          </p:cNvPr>
          <p:cNvSpPr txBox="1">
            <a:spLocks/>
          </p:cNvSpPr>
          <p:nvPr/>
        </p:nvSpPr>
        <p:spPr>
          <a:xfrm>
            <a:off x="0" y="1"/>
            <a:ext cx="12174955" cy="78707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ctr"/>
            <a:r>
              <a:rPr lang="en-US" sz="5000">
                <a:solidFill>
                  <a:srgbClr val="572528"/>
                </a:solidFill>
              </a:rPr>
              <a:t>Discussions for 2026 WSC</a:t>
            </a:r>
          </a:p>
        </p:txBody>
      </p:sp>
      <p:pic>
        <p:nvPicPr>
          <p:cNvPr id="3" name="Picture 2" descr="A blue and white banner with a tree and text&#10;&#10;Description automatically generated">
            <a:extLst>
              <a:ext uri="{FF2B5EF4-FFF2-40B4-BE49-F238E27FC236}">
                <a16:creationId xmlns:a16="http://schemas.microsoft.com/office/drawing/2014/main" id="{16750682-E9FD-E04A-E013-24DED6BB6663}"/>
              </a:ext>
            </a:extLst>
          </p:cNvPr>
          <p:cNvPicPr>
            <a:picLocks noChangeAspect="1"/>
          </p:cNvPicPr>
          <p:nvPr/>
        </p:nvPicPr>
        <p:blipFill>
          <a:blip r:embed="rId3"/>
          <a:stretch>
            <a:fillRect/>
          </a:stretch>
        </p:blipFill>
        <p:spPr>
          <a:xfrm>
            <a:off x="198699" y="1005469"/>
            <a:ext cx="3053788" cy="1710687"/>
          </a:xfrm>
          <a:prstGeom prst="rect">
            <a:avLst/>
          </a:prstGeom>
        </p:spPr>
      </p:pic>
      <p:pic>
        <p:nvPicPr>
          <p:cNvPr id="8" name="Picture 7" descr="A group of people standing in a line&#10;&#10;Description automatically generated">
            <a:extLst>
              <a:ext uri="{FF2B5EF4-FFF2-40B4-BE49-F238E27FC236}">
                <a16:creationId xmlns:a16="http://schemas.microsoft.com/office/drawing/2014/main" id="{B993A99F-15F2-6FD7-D914-7E66908A5654}"/>
              </a:ext>
            </a:extLst>
          </p:cNvPr>
          <p:cNvPicPr>
            <a:picLocks noChangeAspect="1"/>
          </p:cNvPicPr>
          <p:nvPr/>
        </p:nvPicPr>
        <p:blipFill>
          <a:blip r:embed="rId4"/>
          <a:stretch>
            <a:fillRect/>
          </a:stretch>
        </p:blipFill>
        <p:spPr>
          <a:xfrm>
            <a:off x="207379" y="2964968"/>
            <a:ext cx="3056681" cy="1712307"/>
          </a:xfrm>
          <a:prstGeom prst="rect">
            <a:avLst/>
          </a:prstGeom>
        </p:spPr>
      </p:pic>
      <p:sp>
        <p:nvSpPr>
          <p:cNvPr id="12" name="Subtitle 2">
            <a:extLst>
              <a:ext uri="{FF2B5EF4-FFF2-40B4-BE49-F238E27FC236}">
                <a16:creationId xmlns:a16="http://schemas.microsoft.com/office/drawing/2014/main" id="{5F9D4010-9B3B-6E23-AA7D-448CDC193509}"/>
              </a:ext>
            </a:extLst>
          </p:cNvPr>
          <p:cNvSpPr txBox="1">
            <a:spLocks/>
          </p:cNvSpPr>
          <p:nvPr/>
        </p:nvSpPr>
        <p:spPr>
          <a:xfrm>
            <a:off x="816017" y="4849793"/>
            <a:ext cx="11375983" cy="10880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800" u="sng" dirty="0">
                <a:solidFill>
                  <a:srgbClr val="DB212E"/>
                </a:solidFill>
              </a:rPr>
              <a:t>na.org/survey</a:t>
            </a:r>
            <a:r>
              <a:rPr lang="en-US" sz="3800" dirty="0">
                <a:solidFill>
                  <a:srgbClr val="DB212E"/>
                </a:solidFill>
              </a:rPr>
              <a:t> has forms to offer input which will be included in the discussions for WSC</a:t>
            </a:r>
            <a:endParaRPr lang="en-US" sz="3800" b="0" dirty="0">
              <a:solidFill>
                <a:srgbClr val="DB212E"/>
              </a:solidFill>
            </a:endParaRPr>
          </a:p>
        </p:txBody>
      </p:sp>
      <p:sp>
        <p:nvSpPr>
          <p:cNvPr id="2" name="Subtitle 2">
            <a:extLst>
              <a:ext uri="{FF2B5EF4-FFF2-40B4-BE49-F238E27FC236}">
                <a16:creationId xmlns:a16="http://schemas.microsoft.com/office/drawing/2014/main" id="{6A75C2C0-898C-091D-253D-BCEA534A9F11}"/>
              </a:ext>
            </a:extLst>
          </p:cNvPr>
          <p:cNvSpPr txBox="1">
            <a:spLocks/>
          </p:cNvSpPr>
          <p:nvPr/>
        </p:nvSpPr>
        <p:spPr>
          <a:xfrm>
            <a:off x="3487839" y="939700"/>
            <a:ext cx="8495817" cy="39235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u="sng">
                <a:solidFill>
                  <a:srgbClr val="572528"/>
                </a:solidFill>
              </a:rPr>
              <a:t>DRT/MAT as It Relates to NA: Helping Members Take Root</a:t>
            </a:r>
            <a:r>
              <a:rPr lang="en-US" sz="3200">
                <a:solidFill>
                  <a:srgbClr val="572528"/>
                </a:solidFill>
              </a:rPr>
              <a:t> </a:t>
            </a:r>
          </a:p>
          <a:p>
            <a:pPr marL="0" indent="0">
              <a:buNone/>
            </a:pPr>
            <a:r>
              <a:rPr lang="en-US" sz="3200">
                <a:solidFill>
                  <a:srgbClr val="572528"/>
                </a:solidFill>
              </a:rPr>
              <a:t>&amp;</a:t>
            </a:r>
          </a:p>
          <a:p>
            <a:pPr marL="0" indent="0">
              <a:buNone/>
            </a:pPr>
            <a:r>
              <a:rPr lang="en-US" sz="3200" u="sng">
                <a:solidFill>
                  <a:srgbClr val="572528"/>
                </a:solidFill>
              </a:rPr>
              <a:t>Gender-Neutral and Inclusive Language in NA Literature </a:t>
            </a:r>
          </a:p>
          <a:p>
            <a:pPr marL="0" indent="0">
              <a:buNone/>
            </a:pPr>
            <a:r>
              <a:rPr lang="en-US" sz="3200" b="0">
                <a:solidFill>
                  <a:srgbClr val="572528"/>
                </a:solidFill>
              </a:rPr>
              <a:t>were also IDTs and have essays and discussion questions in the </a:t>
            </a:r>
            <a:r>
              <a:rPr lang="en-US" sz="3200" b="0" i="1">
                <a:solidFill>
                  <a:srgbClr val="572528"/>
                </a:solidFill>
              </a:rPr>
              <a:t>CAR</a:t>
            </a:r>
            <a:r>
              <a:rPr lang="en-US" sz="3200" b="0">
                <a:solidFill>
                  <a:srgbClr val="572528"/>
                </a:solidFill>
              </a:rPr>
              <a:t>. </a:t>
            </a:r>
          </a:p>
        </p:txBody>
      </p:sp>
      <p:sp>
        <p:nvSpPr>
          <p:cNvPr id="4" name="Subtitle 2">
            <a:extLst>
              <a:ext uri="{FF2B5EF4-FFF2-40B4-BE49-F238E27FC236}">
                <a16:creationId xmlns:a16="http://schemas.microsoft.com/office/drawing/2014/main" id="{2F57338B-9444-4F97-459A-C821179D7583}"/>
              </a:ext>
            </a:extLst>
          </p:cNvPr>
          <p:cNvSpPr txBox="1">
            <a:spLocks/>
          </p:cNvSpPr>
          <p:nvPr/>
        </p:nvSpPr>
        <p:spPr>
          <a:xfrm>
            <a:off x="1606951" y="6273478"/>
            <a:ext cx="10585049" cy="478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b="0">
                <a:solidFill>
                  <a:srgbClr val="DB212E"/>
                </a:solidFill>
              </a:rPr>
              <a:t>There are also PowerPoints dedicated to their discussion.</a:t>
            </a:r>
          </a:p>
        </p:txBody>
      </p:sp>
    </p:spTree>
    <p:extLst>
      <p:ext uri="{BB962C8B-B14F-4D97-AF65-F5344CB8AC3E}">
        <p14:creationId xmlns:p14="http://schemas.microsoft.com/office/powerpoint/2010/main" val="3482559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C7D5D30-048C-E7B1-06EE-8A5B573B2F0E}"/>
              </a:ext>
            </a:extLst>
          </p:cNvPr>
          <p:cNvSpPr txBox="1">
            <a:spLocks/>
          </p:cNvSpPr>
          <p:nvPr/>
        </p:nvSpPr>
        <p:spPr>
          <a:xfrm>
            <a:off x="0" y="1"/>
            <a:ext cx="12174955" cy="78707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ctr"/>
            <a:r>
              <a:rPr lang="en-US" sz="5000">
                <a:solidFill>
                  <a:srgbClr val="572528"/>
                </a:solidFill>
              </a:rPr>
              <a:t>New or Revised Step Material</a:t>
            </a:r>
          </a:p>
        </p:txBody>
      </p:sp>
      <p:sp>
        <p:nvSpPr>
          <p:cNvPr id="12" name="Subtitle 2">
            <a:extLst>
              <a:ext uri="{FF2B5EF4-FFF2-40B4-BE49-F238E27FC236}">
                <a16:creationId xmlns:a16="http://schemas.microsoft.com/office/drawing/2014/main" id="{5F9D4010-9B3B-6E23-AA7D-448CDC193509}"/>
              </a:ext>
            </a:extLst>
          </p:cNvPr>
          <p:cNvSpPr txBox="1">
            <a:spLocks/>
          </p:cNvSpPr>
          <p:nvPr/>
        </p:nvSpPr>
        <p:spPr>
          <a:xfrm>
            <a:off x="4668456" y="4027991"/>
            <a:ext cx="7523544" cy="26737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4000">
                <a:solidFill>
                  <a:srgbClr val="DB212E"/>
                </a:solidFill>
              </a:rPr>
              <a:t>There are two Step-related pieces in the </a:t>
            </a:r>
            <a:r>
              <a:rPr lang="en-US" sz="4000" i="1">
                <a:solidFill>
                  <a:srgbClr val="DB212E"/>
                </a:solidFill>
              </a:rPr>
              <a:t>CAR </a:t>
            </a:r>
            <a:r>
              <a:rPr lang="en-US" sz="4000">
                <a:solidFill>
                  <a:srgbClr val="DB212E"/>
                </a:solidFill>
              </a:rPr>
              <a:t>Survey: one each in “new” and “revised” recovery literature. </a:t>
            </a:r>
            <a:endParaRPr lang="en-US" sz="4000" b="0">
              <a:solidFill>
                <a:srgbClr val="DB212E"/>
              </a:solidFill>
            </a:endParaRPr>
          </a:p>
        </p:txBody>
      </p:sp>
      <p:sp>
        <p:nvSpPr>
          <p:cNvPr id="2" name="Subtitle 2">
            <a:extLst>
              <a:ext uri="{FF2B5EF4-FFF2-40B4-BE49-F238E27FC236}">
                <a16:creationId xmlns:a16="http://schemas.microsoft.com/office/drawing/2014/main" id="{6A75C2C0-898C-091D-253D-BCEA534A9F11}"/>
              </a:ext>
            </a:extLst>
          </p:cNvPr>
          <p:cNvSpPr txBox="1">
            <a:spLocks/>
          </p:cNvSpPr>
          <p:nvPr/>
        </p:nvSpPr>
        <p:spPr>
          <a:xfrm>
            <a:off x="4610583" y="1113321"/>
            <a:ext cx="2805230" cy="7714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500">
                <a:solidFill>
                  <a:srgbClr val="F16737"/>
                </a:solidFill>
              </a:rPr>
              <a:t>Longtimers?</a:t>
            </a:r>
            <a:endParaRPr lang="en-US" sz="3500" b="0">
              <a:solidFill>
                <a:srgbClr val="F16737"/>
              </a:solidFill>
            </a:endParaRPr>
          </a:p>
        </p:txBody>
      </p:sp>
      <p:sp>
        <p:nvSpPr>
          <p:cNvPr id="4" name="Subtitle 2">
            <a:extLst>
              <a:ext uri="{FF2B5EF4-FFF2-40B4-BE49-F238E27FC236}">
                <a16:creationId xmlns:a16="http://schemas.microsoft.com/office/drawing/2014/main" id="{2F57338B-9444-4F97-459A-C821179D7583}"/>
              </a:ext>
            </a:extLst>
          </p:cNvPr>
          <p:cNvSpPr txBox="1">
            <a:spLocks/>
          </p:cNvSpPr>
          <p:nvPr/>
        </p:nvSpPr>
        <p:spPr>
          <a:xfrm>
            <a:off x="2789498" y="2430683"/>
            <a:ext cx="5266481" cy="17477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500" b="0" dirty="0">
                <a:solidFill>
                  <a:srgbClr val="DB212E"/>
                </a:solidFill>
              </a:rPr>
              <a:t>Does the NA Survival Kit satisfy some of the needs?</a:t>
            </a:r>
          </a:p>
        </p:txBody>
      </p:sp>
      <p:sp>
        <p:nvSpPr>
          <p:cNvPr id="6" name="Subtitle 2">
            <a:extLst>
              <a:ext uri="{FF2B5EF4-FFF2-40B4-BE49-F238E27FC236}">
                <a16:creationId xmlns:a16="http://schemas.microsoft.com/office/drawing/2014/main" id="{B5554C3F-20DB-B17E-6B22-43D7E33297B3}"/>
              </a:ext>
            </a:extLst>
          </p:cNvPr>
          <p:cNvSpPr txBox="1">
            <a:spLocks/>
          </p:cNvSpPr>
          <p:nvPr/>
        </p:nvSpPr>
        <p:spPr>
          <a:xfrm>
            <a:off x="272007" y="1103675"/>
            <a:ext cx="3073077" cy="7714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500">
                <a:solidFill>
                  <a:srgbClr val="F16737"/>
                </a:solidFill>
              </a:rPr>
              <a:t>Newcomers?</a:t>
            </a:r>
            <a:endParaRPr lang="en-US" sz="3500" b="0">
              <a:solidFill>
                <a:srgbClr val="F16737"/>
              </a:solidFill>
            </a:endParaRPr>
          </a:p>
        </p:txBody>
      </p:sp>
      <p:sp>
        <p:nvSpPr>
          <p:cNvPr id="7" name="Subtitle 2">
            <a:extLst>
              <a:ext uri="{FF2B5EF4-FFF2-40B4-BE49-F238E27FC236}">
                <a16:creationId xmlns:a16="http://schemas.microsoft.com/office/drawing/2014/main" id="{E2648DA7-3E49-8C5F-B47B-E28A7292E956}"/>
              </a:ext>
            </a:extLst>
          </p:cNvPr>
          <p:cNvSpPr txBox="1">
            <a:spLocks/>
          </p:cNvSpPr>
          <p:nvPr/>
        </p:nvSpPr>
        <p:spPr>
          <a:xfrm>
            <a:off x="8675226" y="1011075"/>
            <a:ext cx="3122148" cy="7714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500">
                <a:solidFill>
                  <a:srgbClr val="F16737"/>
                </a:solidFill>
              </a:rPr>
              <a:t>Incarcerated members?</a:t>
            </a:r>
            <a:endParaRPr lang="en-US" sz="3500" b="0">
              <a:solidFill>
                <a:srgbClr val="F16737"/>
              </a:solidFill>
            </a:endParaRPr>
          </a:p>
        </p:txBody>
      </p:sp>
      <p:pic>
        <p:nvPicPr>
          <p:cNvPr id="10" name="Picture 9" descr="A blue and white book with white text&#10;&#10;Description automatically generated">
            <a:extLst>
              <a:ext uri="{FF2B5EF4-FFF2-40B4-BE49-F238E27FC236}">
                <a16:creationId xmlns:a16="http://schemas.microsoft.com/office/drawing/2014/main" id="{559D2075-20F7-1C0E-0A3D-8A52ED4AF90F}"/>
              </a:ext>
            </a:extLst>
          </p:cNvPr>
          <p:cNvPicPr>
            <a:picLocks noChangeAspect="1"/>
          </p:cNvPicPr>
          <p:nvPr/>
        </p:nvPicPr>
        <p:blipFill>
          <a:blip r:embed="rId3"/>
          <a:stretch>
            <a:fillRect/>
          </a:stretch>
        </p:blipFill>
        <p:spPr>
          <a:xfrm>
            <a:off x="-138686" y="1875097"/>
            <a:ext cx="3449919" cy="3721261"/>
          </a:xfrm>
          <a:prstGeom prst="rect">
            <a:avLst/>
          </a:prstGeom>
        </p:spPr>
      </p:pic>
    </p:spTree>
    <p:extLst>
      <p:ext uri="{BB962C8B-B14F-4D97-AF65-F5344CB8AC3E}">
        <p14:creationId xmlns:p14="http://schemas.microsoft.com/office/powerpoint/2010/main" val="1183350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9C1F6F61-FEEC-2F3C-D115-B7E0CBA10E4C}"/>
              </a:ext>
            </a:extLst>
          </p:cNvPr>
          <p:cNvGraphicFramePr>
            <a:graphicFrameLocks noGrp="1"/>
          </p:cNvGraphicFramePr>
          <p:nvPr>
            <p:extLst>
              <p:ext uri="{D42A27DB-BD31-4B8C-83A1-F6EECF244321}">
                <p14:modId xmlns:p14="http://schemas.microsoft.com/office/powerpoint/2010/main" val="697247946"/>
              </p:ext>
            </p:extLst>
          </p:nvPr>
        </p:nvGraphicFramePr>
        <p:xfrm>
          <a:off x="138897" y="1"/>
          <a:ext cx="11921924" cy="7240755"/>
        </p:xfrm>
        <a:graphic>
          <a:graphicData uri="http://schemas.openxmlformats.org/drawingml/2006/table">
            <a:tbl>
              <a:tblPr>
                <a:tableStyleId>{9D7B26C5-4107-4FEC-AEDC-1716B250A1EF}</a:tableStyleId>
              </a:tblPr>
              <a:tblGrid>
                <a:gridCol w="277792">
                  <a:extLst>
                    <a:ext uri="{9D8B030D-6E8A-4147-A177-3AD203B41FA5}">
                      <a16:colId xmlns:a16="http://schemas.microsoft.com/office/drawing/2014/main" val="2466881144"/>
                    </a:ext>
                  </a:extLst>
                </a:gridCol>
                <a:gridCol w="10602410">
                  <a:extLst>
                    <a:ext uri="{9D8B030D-6E8A-4147-A177-3AD203B41FA5}">
                      <a16:colId xmlns:a16="http://schemas.microsoft.com/office/drawing/2014/main" val="2837925634"/>
                    </a:ext>
                  </a:extLst>
                </a:gridCol>
                <a:gridCol w="1041722">
                  <a:extLst>
                    <a:ext uri="{9D8B030D-6E8A-4147-A177-3AD203B41FA5}">
                      <a16:colId xmlns:a16="http://schemas.microsoft.com/office/drawing/2014/main" val="2540858945"/>
                    </a:ext>
                  </a:extLst>
                </a:gridCol>
              </a:tblGrid>
              <a:tr h="606275">
                <a:tc>
                  <a:txBody>
                    <a:bodyPr/>
                    <a:lstStyle/>
                    <a:p>
                      <a:pPr marL="0" marR="0" algn="l" rtl="0" fontAlgn="auto">
                        <a:lnSpc>
                          <a:spcPct val="120000"/>
                        </a:lnSpc>
                        <a:spcBef>
                          <a:spcPts val="0"/>
                        </a:spcBef>
                        <a:spcAft>
                          <a:spcPts val="0"/>
                        </a:spcAft>
                      </a:pPr>
                      <a:endParaRPr lang="en-US" sz="2400" b="0" i="0" kern="100">
                        <a:solidFill>
                          <a:srgbClr val="000000"/>
                        </a:solidFill>
                        <a:effectLst/>
                        <a:latin typeface="Franklin Gothic Medium Cond" panose="020B0606030402020204" pitchFamily="34" charset="0"/>
                        <a:ea typeface="Times New Roman" panose="02020603050405020304" pitchFamily="18" charset="0"/>
                        <a:cs typeface="AdobeArabic-Regular" panose="02040503050201020203" pitchFamily="18" charset="-78"/>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00"/>
                        </a:lnSpc>
                        <a:spcBef>
                          <a:spcPts val="400"/>
                        </a:spcBef>
                        <a:spcAft>
                          <a:spcPts val="0"/>
                        </a:spcAft>
                      </a:pP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ts val="1400"/>
                        </a:lnSpc>
                        <a:spcBef>
                          <a:spcPts val="400"/>
                        </a:spcBef>
                        <a:spcAft>
                          <a:spcPts val="0"/>
                        </a:spcAft>
                      </a:pPr>
                      <a:r>
                        <a:rPr lang="en-US" sz="2000" b="0" i="0" kern="100">
                          <a:ln>
                            <a:noFill/>
                          </a:ln>
                          <a:effectLst/>
                          <a:latin typeface="Franklin Gothic Medium Cond" panose="020B0606030402020204" pitchFamily="34" charset="0"/>
                        </a:rPr>
                        <a:t>Objective*</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5670104"/>
                  </a:ext>
                </a:extLst>
              </a:tr>
              <a:tr h="769689">
                <a:tc>
                  <a:txBody>
                    <a:bodyPr/>
                    <a:lstStyle/>
                    <a:p>
                      <a:pPr marL="0" marR="0" algn="just">
                        <a:lnSpc>
                          <a:spcPts val="2680"/>
                        </a:lnSpc>
                        <a:spcBef>
                          <a:spcPts val="400"/>
                        </a:spcBef>
                        <a:spcAft>
                          <a:spcPts val="0"/>
                        </a:spcAft>
                      </a:pPr>
                      <a:r>
                        <a:rPr lang="en-US" sz="2400" b="0" i="0" kern="100">
                          <a:effectLst/>
                          <a:latin typeface="Franklin Gothic Medium Cond" panose="020B0606030402020204" pitchFamily="34" charset="0"/>
                        </a:rPr>
                        <a:t>1.</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680"/>
                        </a:lnSpc>
                        <a:spcBef>
                          <a:spcPts val="400"/>
                        </a:spcBef>
                        <a:spcAft>
                          <a:spcPts val="0"/>
                        </a:spcAft>
                      </a:pPr>
                      <a:r>
                        <a:rPr lang="en-US" sz="2400" b="0" i="0" kern="100">
                          <a:effectLst/>
                          <a:latin typeface="Franklin Gothic Medium Cond" panose="020B0606030402020204" pitchFamily="34" charset="0"/>
                        </a:rPr>
                        <a:t>New IP/Booklet: Disruptive and Predatory Behavior. Ideas include how to identify behavior and create a safe environment.</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400"/>
                        </a:spcBef>
                        <a:spcAft>
                          <a:spcPts val="0"/>
                        </a:spcAft>
                      </a:pPr>
                      <a:r>
                        <a:rPr lang="en-US" sz="2400" b="0" i="0" kern="100">
                          <a:effectLst/>
                          <a:latin typeface="Franklin Gothic Medium Cond" panose="020B0606030402020204" pitchFamily="34" charset="0"/>
                        </a:rPr>
                        <a:t>7</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7049855"/>
                  </a:ext>
                </a:extLst>
              </a:tr>
              <a:tr h="769689">
                <a:tc>
                  <a:txBody>
                    <a:bodyPr/>
                    <a:lstStyle/>
                    <a:p>
                      <a:pPr marL="0" marR="0" algn="just">
                        <a:lnSpc>
                          <a:spcPts val="2680"/>
                        </a:lnSpc>
                        <a:spcBef>
                          <a:spcPts val="400"/>
                        </a:spcBef>
                        <a:spcAft>
                          <a:spcPts val="0"/>
                        </a:spcAft>
                      </a:pPr>
                      <a:r>
                        <a:rPr lang="en-US" sz="2400" b="0" i="0" kern="100">
                          <a:effectLst/>
                          <a:latin typeface="Franklin Gothic Medium Cond" panose="020B0606030402020204" pitchFamily="34" charset="0"/>
                        </a:rPr>
                        <a:t>2.</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680"/>
                        </a:lnSpc>
                        <a:spcBef>
                          <a:spcPts val="400"/>
                        </a:spcBef>
                        <a:spcAft>
                          <a:spcPts val="0"/>
                        </a:spcAft>
                      </a:pPr>
                      <a:r>
                        <a:rPr lang="en-US" sz="2400" b="0" i="0" kern="100">
                          <a:effectLst/>
                          <a:latin typeface="Franklin Gothic Medium Cond" panose="020B0606030402020204" pitchFamily="34" charset="0"/>
                        </a:rPr>
                        <a:t>New IP/Booklet: Virtual Recovery. Ideas include getting clean on the screen, group booklet for online meetings, virtual membership and service basics, guidance for online meeting behavior.</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400"/>
                        </a:spcBef>
                        <a:spcAft>
                          <a:spcPts val="0"/>
                        </a:spcAft>
                      </a:pPr>
                      <a:r>
                        <a:rPr lang="en-US" sz="2400" b="0" i="0" kern="100">
                          <a:effectLst/>
                          <a:latin typeface="Franklin Gothic Medium Cond" panose="020B0606030402020204" pitchFamily="34" charset="0"/>
                        </a:rPr>
                        <a:t>3</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2293924"/>
                  </a:ext>
                </a:extLst>
              </a:tr>
              <a:tr h="769689">
                <a:tc>
                  <a:txBody>
                    <a:bodyPr/>
                    <a:lstStyle/>
                    <a:p>
                      <a:pPr marL="0" marR="0" algn="just">
                        <a:lnSpc>
                          <a:spcPts val="2680"/>
                        </a:lnSpc>
                        <a:spcBef>
                          <a:spcPts val="400"/>
                        </a:spcBef>
                        <a:spcAft>
                          <a:spcPts val="0"/>
                        </a:spcAft>
                      </a:pPr>
                      <a:r>
                        <a:rPr lang="en-US" sz="2400" b="0" i="0" kern="100">
                          <a:effectLst/>
                          <a:latin typeface="Franklin Gothic Medium Cond" panose="020B0606030402020204" pitchFamily="34" charset="0"/>
                        </a:rPr>
                        <a:t>3.</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680"/>
                        </a:lnSpc>
                        <a:spcBef>
                          <a:spcPts val="400"/>
                        </a:spcBef>
                        <a:spcAft>
                          <a:spcPts val="0"/>
                        </a:spcAft>
                      </a:pPr>
                      <a:r>
                        <a:rPr lang="en-US" sz="2400" b="0" i="0" kern="100">
                          <a:effectLst/>
                          <a:latin typeface="Franklin Gothic Medium Cond" panose="020B0606030402020204" pitchFamily="34" charset="0"/>
                        </a:rPr>
                        <a:t>New book/workbook/study guide: 12 Concepts. Ideas include Concepts Working/Study Guide, Guiding Principles for Service Committees.</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400"/>
                        </a:spcBef>
                        <a:spcAft>
                          <a:spcPts val="0"/>
                        </a:spcAft>
                      </a:pPr>
                      <a:r>
                        <a:rPr lang="en-US" sz="2400" b="0" i="0" kern="100">
                          <a:effectLst/>
                          <a:latin typeface="Franklin Gothic Medium Cond" panose="020B0606030402020204" pitchFamily="34" charset="0"/>
                        </a:rPr>
                        <a:t>4</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983459"/>
                  </a:ext>
                </a:extLst>
              </a:tr>
              <a:tr h="1448827">
                <a:tc>
                  <a:txBody>
                    <a:bodyPr/>
                    <a:lstStyle/>
                    <a:p>
                      <a:pPr marL="0" marR="0" algn="just">
                        <a:lnSpc>
                          <a:spcPts val="2680"/>
                        </a:lnSpc>
                        <a:spcBef>
                          <a:spcPts val="400"/>
                        </a:spcBef>
                        <a:spcAft>
                          <a:spcPts val="0"/>
                        </a:spcAft>
                      </a:pPr>
                      <a:r>
                        <a:rPr lang="en-US" sz="2400" b="0" i="0" kern="100">
                          <a:effectLst/>
                          <a:latin typeface="Franklin Gothic Medium Cond" panose="020B0606030402020204" pitchFamily="34" charset="0"/>
                        </a:rPr>
                        <a:t>4.</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680"/>
                        </a:lnSpc>
                        <a:spcBef>
                          <a:spcPts val="400"/>
                        </a:spcBef>
                        <a:spcAft>
                          <a:spcPts val="0"/>
                        </a:spcAft>
                      </a:pPr>
                      <a:r>
                        <a:rPr lang="en-US" sz="2400" b="0" i="0" kern="100">
                          <a:effectLst/>
                          <a:latin typeface="Franklin Gothic Medium Cond" panose="020B0606030402020204" pitchFamily="34" charset="0"/>
                        </a:rPr>
                        <a:t>New IP/Booklet: DRT/MAT. Ideas include looking for a stand or position that is clear, defining clean or abstinence, clarifying who can serve, labeling this as an outside issue, saving lives and helping members take root, including personal experience, PR and MAT, other medical treatments—medical marijuana/psychedelics for therapy.</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400"/>
                        </a:spcBef>
                        <a:spcAft>
                          <a:spcPts val="0"/>
                        </a:spcAft>
                      </a:pPr>
                      <a:r>
                        <a:rPr lang="en-US" sz="2400" b="0" i="0" kern="100">
                          <a:effectLst/>
                          <a:latin typeface="Franklin Gothic Medium Cond" panose="020B0606030402020204" pitchFamily="34" charset="0"/>
                        </a:rPr>
                        <a:t>8</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0576154"/>
                  </a:ext>
                </a:extLst>
              </a:tr>
              <a:tr h="769689">
                <a:tc>
                  <a:txBody>
                    <a:bodyPr/>
                    <a:lstStyle/>
                    <a:p>
                      <a:pPr marL="0" marR="0" algn="just">
                        <a:lnSpc>
                          <a:spcPts val="2680"/>
                        </a:lnSpc>
                        <a:spcBef>
                          <a:spcPts val="400"/>
                        </a:spcBef>
                        <a:spcAft>
                          <a:spcPts val="0"/>
                        </a:spcAft>
                      </a:pPr>
                      <a:r>
                        <a:rPr lang="en-US" sz="2400" b="0" i="0" kern="100">
                          <a:effectLst/>
                          <a:latin typeface="Franklin Gothic Medium Cond" panose="020B0606030402020204" pitchFamily="34" charset="0"/>
                        </a:rPr>
                        <a:t>5.</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680"/>
                        </a:lnSpc>
                        <a:spcBef>
                          <a:spcPts val="400"/>
                        </a:spcBef>
                        <a:spcAft>
                          <a:spcPts val="0"/>
                        </a:spcAft>
                      </a:pPr>
                      <a:r>
                        <a:rPr lang="en-US" sz="2400" b="0" i="0" kern="100">
                          <a:effectLst/>
                          <a:latin typeface="Franklin Gothic Medium Cond" panose="020B0606030402020204" pitchFamily="34" charset="0"/>
                        </a:rPr>
                        <a:t>New IP/Booklet: Women in Recovery. Ideas include carrying the message in male-dominated communities, women-centric issues such as motherhood, menopause, sharing experience.</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400"/>
                        </a:spcBef>
                        <a:spcAft>
                          <a:spcPts val="0"/>
                        </a:spcAft>
                      </a:pPr>
                      <a:r>
                        <a:rPr lang="en-US" sz="2400" b="0" i="0" kern="100">
                          <a:effectLst/>
                          <a:latin typeface="Franklin Gothic Medium Cond" panose="020B0606030402020204" pitchFamily="34" charset="0"/>
                        </a:rPr>
                        <a:t>7</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3404203"/>
                  </a:ext>
                </a:extLst>
              </a:tr>
              <a:tr h="452758">
                <a:tc>
                  <a:txBody>
                    <a:bodyPr/>
                    <a:lstStyle/>
                    <a:p>
                      <a:pPr marL="0" marR="0" algn="just">
                        <a:lnSpc>
                          <a:spcPts val="2680"/>
                        </a:lnSpc>
                        <a:spcBef>
                          <a:spcPts val="400"/>
                        </a:spcBef>
                        <a:spcAft>
                          <a:spcPts val="0"/>
                        </a:spcAft>
                      </a:pPr>
                      <a:r>
                        <a:rPr lang="en-US" sz="2400" b="0" i="0" kern="100">
                          <a:effectLst/>
                          <a:latin typeface="Franklin Gothic Medium Cond" panose="020B0606030402020204" pitchFamily="34" charset="0"/>
                        </a:rPr>
                        <a:t>6.</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680"/>
                        </a:lnSpc>
                        <a:spcBef>
                          <a:spcPts val="400"/>
                        </a:spcBef>
                        <a:spcAft>
                          <a:spcPts val="0"/>
                        </a:spcAft>
                      </a:pPr>
                      <a:r>
                        <a:rPr lang="en-US" sz="2400" b="0" i="0" kern="100">
                          <a:effectLst/>
                          <a:latin typeface="Franklin Gothic Medium Cond" panose="020B0606030402020204" pitchFamily="34" charset="0"/>
                        </a:rPr>
                        <a:t>New Step Guide: Focused for more experienced members.</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400"/>
                        </a:spcBef>
                        <a:spcAft>
                          <a:spcPts val="0"/>
                        </a:spcAft>
                      </a:pPr>
                      <a:r>
                        <a:rPr lang="en-US" sz="2400" b="0" i="0" kern="100">
                          <a:effectLst/>
                          <a:latin typeface="Franklin Gothic Medium Cond" panose="020B0606030402020204" pitchFamily="34" charset="0"/>
                        </a:rPr>
                        <a:t>7</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8912853"/>
                  </a:ext>
                </a:extLst>
              </a:tr>
              <a:tr h="769689">
                <a:tc>
                  <a:txBody>
                    <a:bodyPr/>
                    <a:lstStyle/>
                    <a:p>
                      <a:pPr marL="0" marR="0" algn="just">
                        <a:lnSpc>
                          <a:spcPts val="2680"/>
                        </a:lnSpc>
                        <a:spcBef>
                          <a:spcPts val="400"/>
                        </a:spcBef>
                        <a:spcAft>
                          <a:spcPts val="0"/>
                        </a:spcAft>
                      </a:pPr>
                      <a:r>
                        <a:rPr lang="en-US" sz="2400" b="0" i="0" kern="100">
                          <a:effectLst/>
                          <a:latin typeface="Franklin Gothic Medium Cond" panose="020B0606030402020204" pitchFamily="34" charset="0"/>
                        </a:rPr>
                        <a:t>7.</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680"/>
                        </a:lnSpc>
                        <a:spcBef>
                          <a:spcPts val="400"/>
                        </a:spcBef>
                        <a:spcAft>
                          <a:spcPts val="0"/>
                        </a:spcAft>
                      </a:pPr>
                      <a:r>
                        <a:rPr lang="en-US" sz="2400" b="0" i="0" kern="100">
                          <a:effectLst/>
                          <a:latin typeface="Franklin Gothic Medium Cond" panose="020B0606030402020204" pitchFamily="34" charset="0"/>
                        </a:rPr>
                        <a:t>New IP/Booklet: Welcoming Newcomers and Helping Them Stick and Stay. Ideas include what to do as a newcomer and how to treat the newcomer.</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400"/>
                        </a:spcBef>
                        <a:spcAft>
                          <a:spcPts val="0"/>
                        </a:spcAft>
                      </a:pPr>
                      <a:r>
                        <a:rPr lang="en-US" sz="2400" b="0" i="0" kern="100">
                          <a:effectLst/>
                          <a:latin typeface="Franklin Gothic Medium Cond" panose="020B0606030402020204" pitchFamily="34" charset="0"/>
                        </a:rPr>
                        <a:t>7</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3365598"/>
                  </a:ext>
                </a:extLst>
              </a:tr>
              <a:tr h="819996">
                <a:tc>
                  <a:txBody>
                    <a:bodyPr/>
                    <a:lstStyle/>
                    <a:p>
                      <a:pPr marL="0" marR="0" lvl="0" indent="0" algn="just" defTabSz="914400" rtl="0" eaLnBrk="1" fontAlgn="auto" latinLnBrk="0" hangingPunct="1">
                        <a:lnSpc>
                          <a:spcPts val="2680"/>
                        </a:lnSpc>
                        <a:spcBef>
                          <a:spcPts val="400"/>
                        </a:spcBef>
                        <a:spcAft>
                          <a:spcPts val="0"/>
                        </a:spcAft>
                        <a:buClrTx/>
                        <a:buSzTx/>
                        <a:buFontTx/>
                        <a:buNone/>
                        <a:tabLst/>
                        <a:defRPr/>
                      </a:pPr>
                      <a:r>
                        <a:rPr lang="en-US" sz="2400" b="0" i="0" kern="100">
                          <a:effectLst/>
                          <a:latin typeface="Franklin Gothic Medium Cond" panose="020B0606030402020204" pitchFamily="34" charset="0"/>
                        </a:rPr>
                        <a:t>8.</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p>
                      <a:pPr marL="0" marR="0" algn="just">
                        <a:lnSpc>
                          <a:spcPts val="2680"/>
                        </a:lnSpc>
                        <a:spcBef>
                          <a:spcPts val="400"/>
                        </a:spcBef>
                        <a:spcAft>
                          <a:spcPts val="0"/>
                        </a:spcAft>
                      </a:pP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ts val="2680"/>
                        </a:lnSpc>
                        <a:spcBef>
                          <a:spcPts val="400"/>
                        </a:spcBef>
                        <a:spcAft>
                          <a:spcPts val="0"/>
                        </a:spcAft>
                        <a:buClrTx/>
                        <a:buSzTx/>
                        <a:buFontTx/>
                        <a:buNone/>
                        <a:tabLst/>
                        <a:defRPr/>
                      </a:pPr>
                      <a:r>
                        <a:rPr lang="en-US" sz="2400" b="0" i="0" kern="100">
                          <a:effectLst/>
                          <a:latin typeface="Franklin Gothic Medium Cond" panose="020B0606030402020204" pitchFamily="34" charset="0"/>
                        </a:rPr>
                        <a:t>No new recovery literature.</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400"/>
                        </a:spcBef>
                        <a:spcAft>
                          <a:spcPts val="0"/>
                        </a:spcAft>
                      </a:pP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4380541"/>
                  </a:ext>
                </a:extLst>
              </a:tr>
            </a:tbl>
          </a:graphicData>
        </a:graphic>
      </p:graphicFrame>
      <p:sp>
        <p:nvSpPr>
          <p:cNvPr id="2" name="Title 1">
            <a:extLst>
              <a:ext uri="{FF2B5EF4-FFF2-40B4-BE49-F238E27FC236}">
                <a16:creationId xmlns:a16="http://schemas.microsoft.com/office/drawing/2014/main" id="{001CB6D3-B5F3-1E5C-0BB9-7809915A97D1}"/>
              </a:ext>
            </a:extLst>
          </p:cNvPr>
          <p:cNvSpPr txBox="1">
            <a:spLocks/>
          </p:cNvSpPr>
          <p:nvPr/>
        </p:nvSpPr>
        <p:spPr>
          <a:xfrm>
            <a:off x="0" y="1"/>
            <a:ext cx="10475089" cy="78707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ctr"/>
            <a:r>
              <a:rPr lang="en-US" sz="4000">
                <a:solidFill>
                  <a:srgbClr val="572528"/>
                </a:solidFill>
              </a:rPr>
              <a:t>New Recovery Literature </a:t>
            </a:r>
            <a:r>
              <a:rPr lang="en-US" sz="3200" b="0">
                <a:solidFill>
                  <a:srgbClr val="572528"/>
                </a:solidFill>
              </a:rPr>
              <a:t>(choose up to 2)</a:t>
            </a:r>
          </a:p>
        </p:txBody>
      </p:sp>
      <p:sp>
        <p:nvSpPr>
          <p:cNvPr id="3" name="Rounded Rectangle 2">
            <a:extLst>
              <a:ext uri="{FF2B5EF4-FFF2-40B4-BE49-F238E27FC236}">
                <a16:creationId xmlns:a16="http://schemas.microsoft.com/office/drawing/2014/main" id="{52E7C468-CF9D-89DC-474D-2958A1897E01}"/>
              </a:ext>
            </a:extLst>
          </p:cNvPr>
          <p:cNvSpPr/>
          <p:nvPr/>
        </p:nvSpPr>
        <p:spPr>
          <a:xfrm>
            <a:off x="8843058" y="6238754"/>
            <a:ext cx="3337368" cy="578348"/>
          </a:xfrm>
          <a:prstGeom prst="roundRect">
            <a:avLst/>
          </a:prstGeom>
          <a:solidFill>
            <a:srgbClr val="9DB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4" name="TextBox 3">
            <a:extLst>
              <a:ext uri="{FF2B5EF4-FFF2-40B4-BE49-F238E27FC236}">
                <a16:creationId xmlns:a16="http://schemas.microsoft.com/office/drawing/2014/main" id="{DA5E005D-6DB8-B08E-5C76-EF291BE75717}"/>
              </a:ext>
            </a:extLst>
          </p:cNvPr>
          <p:cNvSpPr txBox="1"/>
          <p:nvPr/>
        </p:nvSpPr>
        <p:spPr>
          <a:xfrm>
            <a:off x="8854633" y="6196149"/>
            <a:ext cx="3256344" cy="615553"/>
          </a:xfrm>
          <a:prstGeom prst="rect">
            <a:avLst/>
          </a:prstGeom>
          <a:noFill/>
        </p:spPr>
        <p:txBody>
          <a:bodyPr wrap="square" rtlCol="0">
            <a:spAutoFit/>
          </a:bodyPr>
          <a:lstStyle/>
          <a:p>
            <a:pPr algn="ctr">
              <a:spcBef>
                <a:spcPts val="1200"/>
              </a:spcBef>
              <a:spcAft>
                <a:spcPts val="1200"/>
              </a:spcAft>
            </a:pPr>
            <a:r>
              <a:rPr lang="en-US" sz="3400" dirty="0">
                <a:solidFill>
                  <a:schemeClr val="accent2">
                    <a:lumMod val="75000"/>
                  </a:schemeClr>
                </a:solidFill>
                <a:latin typeface="Bahnschrift Condensed" panose="020B0502040204020203" pitchFamily="34" charset="0"/>
              </a:rPr>
              <a:t>Pause for discussion</a:t>
            </a:r>
          </a:p>
        </p:txBody>
      </p:sp>
    </p:spTree>
    <p:extLst>
      <p:ext uri="{BB962C8B-B14F-4D97-AF65-F5344CB8AC3E}">
        <p14:creationId xmlns:p14="http://schemas.microsoft.com/office/powerpoint/2010/main" val="2733699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CB6D3-B5F3-1E5C-0BB9-7809915A97D1}"/>
              </a:ext>
            </a:extLst>
          </p:cNvPr>
          <p:cNvSpPr txBox="1">
            <a:spLocks/>
          </p:cNvSpPr>
          <p:nvPr/>
        </p:nvSpPr>
        <p:spPr>
          <a:xfrm>
            <a:off x="0" y="1"/>
            <a:ext cx="10475089" cy="78707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ctr"/>
            <a:r>
              <a:rPr lang="en-US" sz="4000">
                <a:solidFill>
                  <a:srgbClr val="572528"/>
                </a:solidFill>
              </a:rPr>
              <a:t>Revised Recovery Literature </a:t>
            </a:r>
            <a:r>
              <a:rPr lang="en-US" sz="3200" b="0">
                <a:solidFill>
                  <a:srgbClr val="572528"/>
                </a:solidFill>
              </a:rPr>
              <a:t>(choose up to 2)</a:t>
            </a:r>
          </a:p>
        </p:txBody>
      </p:sp>
      <p:sp>
        <p:nvSpPr>
          <p:cNvPr id="3" name="Rounded Rectangle 2">
            <a:extLst>
              <a:ext uri="{FF2B5EF4-FFF2-40B4-BE49-F238E27FC236}">
                <a16:creationId xmlns:a16="http://schemas.microsoft.com/office/drawing/2014/main" id="{52E7C468-CF9D-89DC-474D-2958A1897E01}"/>
              </a:ext>
            </a:extLst>
          </p:cNvPr>
          <p:cNvSpPr/>
          <p:nvPr/>
        </p:nvSpPr>
        <p:spPr>
          <a:xfrm>
            <a:off x="8843058" y="6238754"/>
            <a:ext cx="3337368" cy="578348"/>
          </a:xfrm>
          <a:prstGeom prst="roundRect">
            <a:avLst/>
          </a:prstGeom>
          <a:solidFill>
            <a:srgbClr val="9DB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9C1F6F61-FEEC-2F3C-D115-B7E0CBA10E4C}"/>
              </a:ext>
            </a:extLst>
          </p:cNvPr>
          <p:cNvGraphicFramePr>
            <a:graphicFrameLocks noGrp="1"/>
          </p:cNvGraphicFramePr>
          <p:nvPr>
            <p:extLst>
              <p:ext uri="{D42A27DB-BD31-4B8C-83A1-F6EECF244321}">
                <p14:modId xmlns:p14="http://schemas.microsoft.com/office/powerpoint/2010/main" val="427706543"/>
              </p:ext>
            </p:extLst>
          </p:nvPr>
        </p:nvGraphicFramePr>
        <p:xfrm>
          <a:off x="138897" y="69453"/>
          <a:ext cx="11921924" cy="7027913"/>
        </p:xfrm>
        <a:graphic>
          <a:graphicData uri="http://schemas.openxmlformats.org/drawingml/2006/table">
            <a:tbl>
              <a:tblPr>
                <a:tableStyleId>{9D7B26C5-4107-4FEC-AEDC-1716B250A1EF}</a:tableStyleId>
              </a:tblPr>
              <a:tblGrid>
                <a:gridCol w="277792">
                  <a:extLst>
                    <a:ext uri="{9D8B030D-6E8A-4147-A177-3AD203B41FA5}">
                      <a16:colId xmlns:a16="http://schemas.microsoft.com/office/drawing/2014/main" val="2466881144"/>
                    </a:ext>
                  </a:extLst>
                </a:gridCol>
                <a:gridCol w="10602410">
                  <a:extLst>
                    <a:ext uri="{9D8B030D-6E8A-4147-A177-3AD203B41FA5}">
                      <a16:colId xmlns:a16="http://schemas.microsoft.com/office/drawing/2014/main" val="2837925634"/>
                    </a:ext>
                  </a:extLst>
                </a:gridCol>
                <a:gridCol w="1041722">
                  <a:extLst>
                    <a:ext uri="{9D8B030D-6E8A-4147-A177-3AD203B41FA5}">
                      <a16:colId xmlns:a16="http://schemas.microsoft.com/office/drawing/2014/main" val="2540858945"/>
                    </a:ext>
                  </a:extLst>
                </a:gridCol>
              </a:tblGrid>
              <a:tr h="525474">
                <a:tc>
                  <a:txBody>
                    <a:bodyPr/>
                    <a:lstStyle/>
                    <a:p>
                      <a:pPr marL="0" marR="0" algn="l" rtl="0" fontAlgn="auto">
                        <a:lnSpc>
                          <a:spcPct val="120000"/>
                        </a:lnSpc>
                        <a:spcBef>
                          <a:spcPts val="0"/>
                        </a:spcBef>
                        <a:spcAft>
                          <a:spcPts val="0"/>
                        </a:spcAft>
                      </a:pPr>
                      <a:endParaRPr lang="en-US" sz="2400" b="0" i="0" kern="100">
                        <a:solidFill>
                          <a:srgbClr val="000000"/>
                        </a:solidFill>
                        <a:effectLst/>
                        <a:latin typeface="Franklin Gothic Medium Cond" panose="020B0606030402020204" pitchFamily="34" charset="0"/>
                        <a:ea typeface="Times New Roman" panose="02020603050405020304" pitchFamily="18" charset="0"/>
                        <a:cs typeface="AdobeArabic-Regular" panose="02040503050201020203" pitchFamily="18" charset="-78"/>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00"/>
                        </a:lnSpc>
                        <a:spcBef>
                          <a:spcPts val="400"/>
                        </a:spcBef>
                        <a:spcAft>
                          <a:spcPts val="0"/>
                        </a:spcAft>
                      </a:pP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ts val="1400"/>
                        </a:lnSpc>
                        <a:spcBef>
                          <a:spcPts val="400"/>
                        </a:spcBef>
                        <a:spcAft>
                          <a:spcPts val="0"/>
                        </a:spcAft>
                      </a:pPr>
                      <a:r>
                        <a:rPr lang="en-US" sz="2000" b="0" i="0" kern="100">
                          <a:ln>
                            <a:noFill/>
                          </a:ln>
                          <a:effectLst/>
                          <a:latin typeface="Franklin Gothic Medium Cond" panose="020B0606030402020204" pitchFamily="34" charset="0"/>
                        </a:rPr>
                        <a:t>Objective*</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5670104"/>
                  </a:ext>
                </a:extLst>
              </a:tr>
              <a:tr h="794037">
                <a:tc>
                  <a:txBody>
                    <a:bodyPr/>
                    <a:lstStyle/>
                    <a:p>
                      <a:pPr marL="0" marR="0" algn="just">
                        <a:lnSpc>
                          <a:spcPts val="2360"/>
                        </a:lnSpc>
                        <a:spcBef>
                          <a:spcPts val="0"/>
                        </a:spcBef>
                        <a:spcAft>
                          <a:spcPts val="0"/>
                        </a:spcAft>
                      </a:pPr>
                      <a:r>
                        <a:rPr lang="en-US" sz="2300" b="0" i="0" kern="100">
                          <a:effectLst/>
                          <a:latin typeface="Franklin Gothic Medium Cond" panose="020B0606030402020204" pitchFamily="34" charset="0"/>
                        </a:rPr>
                        <a:t>1.</a:t>
                      </a:r>
                      <a:endParaRPr lang="en-US" sz="23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360"/>
                        </a:lnSpc>
                        <a:spcBef>
                          <a:spcPts val="0"/>
                        </a:spcBef>
                        <a:spcAft>
                          <a:spcPts val="0"/>
                        </a:spcAft>
                      </a:pPr>
                      <a:r>
                        <a:rPr lang="en-US" sz="2300" b="0" i="0" kern="100">
                          <a:solidFill>
                            <a:srgbClr val="000000"/>
                          </a:solidFill>
                          <a:effectLst/>
                          <a:latin typeface="Franklin Gothic Medium Cond" panose="020B0606030402020204" pitchFamily="34" charset="0"/>
                          <a:ea typeface="Times New Roman" panose="02020603050405020304" pitchFamily="18" charset="0"/>
                          <a:cs typeface="ITCAvantGardePro-Md"/>
                        </a:rPr>
                        <a:t>Update the booklet </a:t>
                      </a:r>
                      <a:r>
                        <a:rPr lang="en-US" sz="2300" b="0" i="1" kern="100">
                          <a:solidFill>
                            <a:srgbClr val="000000"/>
                          </a:solidFill>
                          <a:effectLst/>
                          <a:latin typeface="Franklin Gothic Medium Cond" panose="020B0606030402020204" pitchFamily="34" charset="0"/>
                          <a:ea typeface="Times New Roman" panose="02020603050405020304" pitchFamily="18" charset="0"/>
                          <a:cs typeface="ITCAvantGardePro-MdObl"/>
                        </a:rPr>
                        <a:t>Behind the Walls</a:t>
                      </a:r>
                      <a:r>
                        <a:rPr lang="en-US" sz="2300" b="0" i="1" kern="100">
                          <a:solidFill>
                            <a:srgbClr val="000000"/>
                          </a:solidFill>
                          <a:effectLst/>
                          <a:latin typeface="Franklin Gothic Medium Cond" panose="020B0606030402020204" pitchFamily="34" charset="0"/>
                          <a:ea typeface="Times New Roman" panose="02020603050405020304" pitchFamily="18" charset="0"/>
                          <a:cs typeface="ITCAvantGardePro-Md"/>
                        </a:rPr>
                        <a:t> </a:t>
                      </a:r>
                      <a:r>
                        <a:rPr lang="en-US" sz="2300" b="0" i="0" kern="100">
                          <a:solidFill>
                            <a:srgbClr val="000000"/>
                          </a:solidFill>
                          <a:effectLst/>
                          <a:latin typeface="Franklin Gothic Medium Cond" panose="020B0606030402020204" pitchFamily="34" charset="0"/>
                          <a:ea typeface="Times New Roman" panose="02020603050405020304" pitchFamily="18" charset="0"/>
                          <a:cs typeface="ITCAvantGardePro-Md"/>
                        </a:rPr>
                        <a:t>(1990). Ideas include adding services available and staying clean on the outside.</a:t>
                      </a:r>
                      <a:endParaRPr lang="en-US" sz="23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360"/>
                        </a:lnSpc>
                        <a:spcBef>
                          <a:spcPts val="0"/>
                        </a:spcBef>
                        <a:spcAft>
                          <a:spcPts val="0"/>
                        </a:spcAft>
                      </a:pPr>
                      <a:r>
                        <a:rPr lang="en-US" sz="2300" b="0" i="0" kern="100">
                          <a:effectLst/>
                          <a:latin typeface="Franklin Gothic Medium Cond" panose="020B0606030402020204" pitchFamily="34" charset="0"/>
                        </a:rPr>
                        <a:t>7</a:t>
                      </a:r>
                      <a:endParaRPr lang="en-US" sz="23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7049855"/>
                  </a:ext>
                </a:extLst>
              </a:tr>
              <a:tr h="461701">
                <a:tc>
                  <a:txBody>
                    <a:bodyPr/>
                    <a:lstStyle/>
                    <a:p>
                      <a:pPr marL="0" marR="0" algn="just">
                        <a:lnSpc>
                          <a:spcPts val="2360"/>
                        </a:lnSpc>
                        <a:spcBef>
                          <a:spcPts val="0"/>
                        </a:spcBef>
                        <a:spcAft>
                          <a:spcPts val="0"/>
                        </a:spcAft>
                      </a:pPr>
                      <a:r>
                        <a:rPr lang="en-US" sz="2300" b="0" i="0" kern="100">
                          <a:effectLst/>
                          <a:latin typeface="Franklin Gothic Medium Cond" panose="020B0606030402020204" pitchFamily="34" charset="0"/>
                        </a:rPr>
                        <a:t>2.</a:t>
                      </a:r>
                      <a:endParaRPr lang="en-US" sz="23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360"/>
                        </a:lnSpc>
                        <a:spcBef>
                          <a:spcPts val="0"/>
                        </a:spcBef>
                        <a:spcAft>
                          <a:spcPts val="0"/>
                        </a:spcAft>
                      </a:pPr>
                      <a:r>
                        <a:rPr lang="en-US" sz="2300" b="0" i="0" kern="100">
                          <a:solidFill>
                            <a:srgbClr val="000000"/>
                          </a:solidFill>
                          <a:effectLst/>
                          <a:latin typeface="Franklin Gothic Medium Cond" panose="020B0606030402020204" pitchFamily="34" charset="0"/>
                          <a:ea typeface="Times New Roman" panose="02020603050405020304" pitchFamily="18" charset="0"/>
                          <a:cs typeface="ITCAvantGardePro-Md"/>
                        </a:rPr>
                        <a:t>Revise Tradition Eleven to include “social media.”</a:t>
                      </a:r>
                      <a:endParaRPr lang="en-US" sz="23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360"/>
                        </a:lnSpc>
                        <a:spcBef>
                          <a:spcPts val="0"/>
                        </a:spcBef>
                        <a:spcAft>
                          <a:spcPts val="0"/>
                        </a:spcAft>
                      </a:pPr>
                      <a:r>
                        <a:rPr lang="en-US" sz="2300" b="0" i="0" kern="100">
                          <a:effectLst/>
                          <a:latin typeface="Franklin Gothic Medium Cond" panose="020B0606030402020204" pitchFamily="34" charset="0"/>
                        </a:rPr>
                        <a:t>1</a:t>
                      </a:r>
                      <a:endParaRPr lang="en-US" sz="23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2293924"/>
                  </a:ext>
                </a:extLst>
              </a:tr>
              <a:tr h="727919">
                <a:tc>
                  <a:txBody>
                    <a:bodyPr/>
                    <a:lstStyle/>
                    <a:p>
                      <a:pPr marL="0" marR="0" algn="just">
                        <a:lnSpc>
                          <a:spcPts val="2360"/>
                        </a:lnSpc>
                        <a:spcBef>
                          <a:spcPts val="0"/>
                        </a:spcBef>
                        <a:spcAft>
                          <a:spcPts val="0"/>
                        </a:spcAft>
                      </a:pPr>
                      <a:r>
                        <a:rPr lang="en-US" sz="2300" b="0" i="0" kern="100">
                          <a:effectLst/>
                          <a:latin typeface="Franklin Gothic Medium Cond" panose="020B0606030402020204" pitchFamily="34" charset="0"/>
                        </a:rPr>
                        <a:t>3.</a:t>
                      </a:r>
                      <a:endParaRPr lang="en-US" sz="23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360"/>
                        </a:lnSpc>
                        <a:spcBef>
                          <a:spcPts val="0"/>
                        </a:spcBef>
                        <a:spcAft>
                          <a:spcPts val="0"/>
                        </a:spcAft>
                      </a:pPr>
                      <a:r>
                        <a:rPr lang="en-US" sz="2300" b="0" i="0" kern="100">
                          <a:solidFill>
                            <a:srgbClr val="000000"/>
                          </a:solidFill>
                          <a:effectLst/>
                          <a:latin typeface="Franklin Gothic Medium Cond" panose="020B0606030402020204" pitchFamily="34" charset="0"/>
                          <a:ea typeface="Times New Roman" panose="02020603050405020304" pitchFamily="18" charset="0"/>
                          <a:cs typeface="ITCAvantGardePro-Md"/>
                        </a:rPr>
                        <a:t>Update the Booklet </a:t>
                      </a:r>
                      <a:r>
                        <a:rPr lang="en-US" sz="2300" b="0" i="1" kern="100">
                          <a:solidFill>
                            <a:srgbClr val="000000"/>
                          </a:solidFill>
                          <a:effectLst/>
                          <a:latin typeface="Franklin Gothic Medium Cond" panose="020B0606030402020204" pitchFamily="34" charset="0"/>
                          <a:ea typeface="Times New Roman" panose="02020603050405020304" pitchFamily="18" charset="0"/>
                          <a:cs typeface="ITCAvantGardePro-MdObl"/>
                        </a:rPr>
                        <a:t>In Times of Illness</a:t>
                      </a:r>
                      <a:r>
                        <a:rPr lang="en-US" sz="2300" b="0" i="1" kern="100">
                          <a:solidFill>
                            <a:srgbClr val="000000"/>
                          </a:solidFill>
                          <a:effectLst/>
                          <a:latin typeface="Franklin Gothic Medium Cond" panose="020B0606030402020204" pitchFamily="34" charset="0"/>
                          <a:ea typeface="Times New Roman" panose="02020603050405020304" pitchFamily="18" charset="0"/>
                          <a:cs typeface="ITCAvantGardePro-Md"/>
                        </a:rPr>
                        <a:t> </a:t>
                      </a:r>
                      <a:r>
                        <a:rPr lang="en-US" sz="2300" b="0" i="0" kern="100">
                          <a:solidFill>
                            <a:srgbClr val="000000"/>
                          </a:solidFill>
                          <a:effectLst/>
                          <a:latin typeface="Franklin Gothic Medium Cond" panose="020B0606030402020204" pitchFamily="34" charset="0"/>
                          <a:ea typeface="Times New Roman" panose="02020603050405020304" pitchFamily="18" charset="0"/>
                          <a:cs typeface="ITCAvantGardePro-Md"/>
                        </a:rPr>
                        <a:t>(2010). Ideas include add information on medical marijuana, therapeutic use of psychedelics, and clarity around prescribed medications.</a:t>
                      </a:r>
                      <a:endParaRPr lang="en-US" sz="23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360"/>
                        </a:lnSpc>
                        <a:spcBef>
                          <a:spcPts val="0"/>
                        </a:spcBef>
                        <a:spcAft>
                          <a:spcPts val="0"/>
                        </a:spcAft>
                      </a:pPr>
                      <a:r>
                        <a:rPr lang="en-US" sz="2300" b="0" i="0" kern="100">
                          <a:effectLst/>
                          <a:latin typeface="Franklin Gothic Medium Cond" panose="020B0606030402020204" pitchFamily="34" charset="0"/>
                        </a:rPr>
                        <a:t>8</a:t>
                      </a:r>
                      <a:endParaRPr lang="en-US" sz="23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983459"/>
                  </a:ext>
                </a:extLst>
              </a:tr>
              <a:tr h="787637">
                <a:tc>
                  <a:txBody>
                    <a:bodyPr/>
                    <a:lstStyle/>
                    <a:p>
                      <a:pPr marL="0" marR="0" algn="just">
                        <a:lnSpc>
                          <a:spcPts val="2360"/>
                        </a:lnSpc>
                        <a:spcBef>
                          <a:spcPts val="0"/>
                        </a:spcBef>
                        <a:spcAft>
                          <a:spcPts val="0"/>
                        </a:spcAft>
                      </a:pPr>
                      <a:r>
                        <a:rPr lang="en-US" sz="2300" b="0" i="0" kern="100">
                          <a:effectLst/>
                          <a:latin typeface="Franklin Gothic Medium Cond" panose="020B0606030402020204" pitchFamily="34" charset="0"/>
                        </a:rPr>
                        <a:t>4.</a:t>
                      </a:r>
                      <a:endParaRPr lang="en-US" sz="23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360"/>
                        </a:lnSpc>
                        <a:spcBef>
                          <a:spcPts val="0"/>
                        </a:spcBef>
                        <a:spcAft>
                          <a:spcPts val="0"/>
                        </a:spcAft>
                      </a:pPr>
                      <a:r>
                        <a:rPr lang="en-US" sz="2300" b="0" i="0" kern="100">
                          <a:solidFill>
                            <a:srgbClr val="000000"/>
                          </a:solidFill>
                          <a:effectLst/>
                          <a:latin typeface="Franklin Gothic Medium Cond" panose="020B0606030402020204" pitchFamily="34" charset="0"/>
                          <a:ea typeface="Times New Roman" panose="02020603050405020304" pitchFamily="18" charset="0"/>
                          <a:cs typeface="ITCAvantGardePro-Md"/>
                        </a:rPr>
                        <a:t>Gender-neutral language. Investigate changes and/or additional wording to NA literature from gender-cspecific language to gender-neutral and inclusive language.</a:t>
                      </a:r>
                      <a:endParaRPr lang="en-US" sz="23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360"/>
                        </a:lnSpc>
                        <a:spcBef>
                          <a:spcPts val="0"/>
                        </a:spcBef>
                        <a:spcAft>
                          <a:spcPts val="0"/>
                        </a:spcAft>
                      </a:pPr>
                      <a:r>
                        <a:rPr lang="en-US" sz="2300" b="0" i="0" kern="100">
                          <a:effectLst/>
                          <a:latin typeface="Franklin Gothic Medium Cond" panose="020B0606030402020204" pitchFamily="34" charset="0"/>
                        </a:rPr>
                        <a:t>7</a:t>
                      </a:r>
                      <a:endParaRPr lang="en-US" sz="23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0576154"/>
                  </a:ext>
                </a:extLst>
              </a:tr>
              <a:tr h="983206">
                <a:tc>
                  <a:txBody>
                    <a:bodyPr/>
                    <a:lstStyle/>
                    <a:p>
                      <a:pPr marL="0" marR="0" algn="just">
                        <a:lnSpc>
                          <a:spcPts val="2360"/>
                        </a:lnSpc>
                        <a:spcBef>
                          <a:spcPts val="0"/>
                        </a:spcBef>
                        <a:spcAft>
                          <a:spcPts val="0"/>
                        </a:spcAft>
                      </a:pPr>
                      <a:r>
                        <a:rPr lang="en-US" sz="2300" b="0" i="0" kern="100">
                          <a:effectLst/>
                          <a:latin typeface="Franklin Gothic Medium Cond" panose="020B0606030402020204" pitchFamily="34" charset="0"/>
                        </a:rPr>
                        <a:t>5.</a:t>
                      </a:r>
                      <a:endParaRPr lang="en-US" sz="23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360"/>
                        </a:lnSpc>
                        <a:spcBef>
                          <a:spcPts val="0"/>
                        </a:spcBef>
                        <a:spcAft>
                          <a:spcPts val="0"/>
                        </a:spcAft>
                      </a:pPr>
                      <a:r>
                        <a:rPr lang="en-US" sz="2300" b="0" i="0" kern="100">
                          <a:solidFill>
                            <a:srgbClr val="000000"/>
                          </a:solidFill>
                          <a:effectLst/>
                          <a:latin typeface="Franklin Gothic Medium Cond" panose="020B0606030402020204" pitchFamily="34" charset="0"/>
                          <a:ea typeface="Times New Roman" panose="02020603050405020304" pitchFamily="18" charset="0"/>
                          <a:cs typeface="ITCAvantGardePro-Md"/>
                        </a:rPr>
                        <a:t>Revise the </a:t>
                      </a:r>
                      <a:r>
                        <a:rPr lang="en-US" sz="2300" b="0" i="1" kern="100">
                          <a:solidFill>
                            <a:srgbClr val="000000"/>
                          </a:solidFill>
                          <a:effectLst/>
                          <a:latin typeface="Franklin Gothic Medium Cond" panose="020B0606030402020204" pitchFamily="34" charset="0"/>
                          <a:ea typeface="Times New Roman" panose="02020603050405020304" pitchFamily="18" charset="0"/>
                          <a:cs typeface="ITCAvantGardePro-MdObl"/>
                        </a:rPr>
                        <a:t>Step Working Guides</a:t>
                      </a:r>
                      <a:r>
                        <a:rPr lang="en-US" sz="2300" b="0" i="0" kern="100">
                          <a:solidFill>
                            <a:srgbClr val="000000"/>
                          </a:solidFill>
                          <a:effectLst/>
                          <a:latin typeface="Franklin Gothic Medium Cond" panose="020B0606030402020204" pitchFamily="34" charset="0"/>
                          <a:ea typeface="Times New Roman" panose="02020603050405020304" pitchFamily="18" charset="0"/>
                          <a:cs typeface="ITCAvantGardePro-Md"/>
                        </a:rPr>
                        <a:t>. Ideas include fewer leading questions, fewer questions in Step One, more questions in Step Four, more encouragement to journal, streamline the process, and number the questions.</a:t>
                      </a:r>
                      <a:endParaRPr lang="en-US" sz="23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360"/>
                        </a:lnSpc>
                        <a:spcBef>
                          <a:spcPts val="0"/>
                        </a:spcBef>
                        <a:spcAft>
                          <a:spcPts val="0"/>
                        </a:spcAft>
                      </a:pPr>
                      <a:r>
                        <a:rPr lang="en-US" sz="2300" b="0" i="0" kern="100">
                          <a:effectLst/>
                          <a:latin typeface="Franklin Gothic Medium Cond" panose="020B0606030402020204" pitchFamily="34" charset="0"/>
                        </a:rPr>
                        <a:t>7</a:t>
                      </a:r>
                      <a:endParaRPr lang="en-US" sz="23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3404203"/>
                  </a:ext>
                </a:extLst>
              </a:tr>
              <a:tr h="787637">
                <a:tc>
                  <a:txBody>
                    <a:bodyPr/>
                    <a:lstStyle/>
                    <a:p>
                      <a:pPr marL="0" marR="0" algn="just">
                        <a:lnSpc>
                          <a:spcPts val="2360"/>
                        </a:lnSpc>
                        <a:spcBef>
                          <a:spcPts val="0"/>
                        </a:spcBef>
                        <a:spcAft>
                          <a:spcPts val="0"/>
                        </a:spcAft>
                      </a:pPr>
                      <a:r>
                        <a:rPr lang="en-US" sz="2300" b="0" i="0" kern="100">
                          <a:effectLst/>
                          <a:latin typeface="Franklin Gothic Medium Cond" panose="020B0606030402020204" pitchFamily="34" charset="0"/>
                        </a:rPr>
                        <a:t>6.</a:t>
                      </a:r>
                      <a:endParaRPr lang="en-US" sz="23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360"/>
                        </a:lnSpc>
                        <a:spcBef>
                          <a:spcPts val="0"/>
                        </a:spcBef>
                        <a:spcAft>
                          <a:spcPts val="0"/>
                        </a:spcAft>
                      </a:pPr>
                      <a:r>
                        <a:rPr lang="en-US" sz="2300" b="0" i="0" kern="100">
                          <a:solidFill>
                            <a:srgbClr val="000000"/>
                          </a:solidFill>
                          <a:effectLst/>
                          <a:latin typeface="Franklin Gothic Medium Cond" panose="020B0606030402020204" pitchFamily="34" charset="0"/>
                          <a:ea typeface="Times New Roman" panose="02020603050405020304" pitchFamily="18" charset="0"/>
                          <a:cs typeface="ITCAvantGardePro-Md"/>
                        </a:rPr>
                        <a:t>Update IP #26 </a:t>
                      </a:r>
                      <a:r>
                        <a:rPr lang="en-US" sz="2300" b="0" i="1" kern="100">
                          <a:solidFill>
                            <a:srgbClr val="000000"/>
                          </a:solidFill>
                          <a:effectLst/>
                          <a:latin typeface="Franklin Gothic Medium Cond" panose="020B0606030402020204" pitchFamily="34" charset="0"/>
                          <a:ea typeface="Times New Roman" panose="02020603050405020304" pitchFamily="18" charset="0"/>
                          <a:cs typeface="ITCAvantGardePro-MdObl"/>
                        </a:rPr>
                        <a:t>Accessibility for Those with Additional Needs</a:t>
                      </a:r>
                      <a:r>
                        <a:rPr lang="en-US" sz="2300" b="0" i="1" kern="100">
                          <a:solidFill>
                            <a:srgbClr val="000000"/>
                          </a:solidFill>
                          <a:effectLst/>
                          <a:latin typeface="Franklin Gothic Medium Cond" panose="020B0606030402020204" pitchFamily="34" charset="0"/>
                          <a:ea typeface="Times New Roman" panose="02020603050405020304" pitchFamily="18" charset="0"/>
                          <a:cs typeface="ITCAvantGardePro-Md"/>
                        </a:rPr>
                        <a:t> </a:t>
                      </a:r>
                      <a:r>
                        <a:rPr lang="en-US" sz="2300" b="0" i="0" kern="100">
                          <a:solidFill>
                            <a:srgbClr val="000000"/>
                          </a:solidFill>
                          <a:effectLst/>
                          <a:latin typeface="Franklin Gothic Medium Cond" panose="020B0606030402020204" pitchFamily="34" charset="0"/>
                          <a:ea typeface="Times New Roman" panose="02020603050405020304" pitchFamily="18" charset="0"/>
                          <a:cs typeface="ITCAvantGardePro-Md"/>
                        </a:rPr>
                        <a:t>(1998). Ideas include acknowledging current technologies and adding something about nonvisible disabilities.</a:t>
                      </a:r>
                      <a:endParaRPr lang="en-US" sz="23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360"/>
                        </a:lnSpc>
                        <a:spcBef>
                          <a:spcPts val="0"/>
                        </a:spcBef>
                        <a:spcAft>
                          <a:spcPts val="0"/>
                        </a:spcAft>
                      </a:pPr>
                      <a:r>
                        <a:rPr lang="en-US" sz="2300" b="0" i="0" kern="100">
                          <a:effectLst/>
                          <a:latin typeface="Franklin Gothic Medium Cond" panose="020B0606030402020204" pitchFamily="34" charset="0"/>
                        </a:rPr>
                        <a:t>7</a:t>
                      </a:r>
                      <a:endParaRPr lang="en-US" sz="23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8912853"/>
                  </a:ext>
                </a:extLst>
              </a:tr>
              <a:tr h="457338">
                <a:tc>
                  <a:txBody>
                    <a:bodyPr/>
                    <a:lstStyle/>
                    <a:p>
                      <a:pPr marL="0" marR="0" algn="just">
                        <a:lnSpc>
                          <a:spcPts val="2360"/>
                        </a:lnSpc>
                        <a:spcBef>
                          <a:spcPts val="0"/>
                        </a:spcBef>
                        <a:spcAft>
                          <a:spcPts val="0"/>
                        </a:spcAft>
                      </a:pPr>
                      <a:r>
                        <a:rPr lang="en-US" sz="2300" b="0" i="0" kern="100">
                          <a:effectLst/>
                          <a:latin typeface="Franklin Gothic Medium Cond" panose="020B0606030402020204" pitchFamily="34" charset="0"/>
                        </a:rPr>
                        <a:t>7.</a:t>
                      </a:r>
                      <a:endParaRPr lang="en-US" sz="23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360"/>
                        </a:lnSpc>
                        <a:spcBef>
                          <a:spcPts val="0"/>
                        </a:spcBef>
                        <a:spcAft>
                          <a:spcPts val="0"/>
                        </a:spcAft>
                      </a:pPr>
                      <a:r>
                        <a:rPr lang="en-US" sz="2300" b="0" i="0" kern="100">
                          <a:solidFill>
                            <a:srgbClr val="000000"/>
                          </a:solidFill>
                          <a:effectLst/>
                          <a:latin typeface="Franklin Gothic Medium Cond" panose="020B0606030402020204" pitchFamily="34" charset="0"/>
                          <a:ea typeface="Times New Roman" panose="02020603050405020304" pitchFamily="18" charset="0"/>
                          <a:cs typeface="ITCAvantGardePro-Md"/>
                        </a:rPr>
                        <a:t>Replace references to God with Higher Power throughout our literature.</a:t>
                      </a:r>
                      <a:endParaRPr lang="en-US" sz="23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360"/>
                        </a:lnSpc>
                        <a:spcBef>
                          <a:spcPts val="0"/>
                        </a:spcBef>
                        <a:spcAft>
                          <a:spcPts val="0"/>
                        </a:spcAft>
                      </a:pPr>
                      <a:r>
                        <a:rPr lang="en-US" sz="2300" b="0" i="0" kern="100">
                          <a:effectLst/>
                          <a:latin typeface="Franklin Gothic Medium Cond" panose="020B0606030402020204" pitchFamily="34" charset="0"/>
                        </a:rPr>
                        <a:t>7</a:t>
                      </a:r>
                      <a:endParaRPr lang="en-US" sz="23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3365598"/>
                  </a:ext>
                </a:extLst>
              </a:tr>
              <a:tr h="759459">
                <a:tc>
                  <a:txBody>
                    <a:bodyPr/>
                    <a:lstStyle/>
                    <a:p>
                      <a:pPr marL="0" marR="0" lvl="0" indent="0" algn="just" defTabSz="914400" rtl="0" eaLnBrk="1" fontAlgn="auto" latinLnBrk="0" hangingPunct="1">
                        <a:lnSpc>
                          <a:spcPts val="2360"/>
                        </a:lnSpc>
                        <a:spcBef>
                          <a:spcPts val="0"/>
                        </a:spcBef>
                        <a:spcAft>
                          <a:spcPts val="0"/>
                        </a:spcAft>
                        <a:buClrTx/>
                        <a:buSzTx/>
                        <a:buFontTx/>
                        <a:buNone/>
                        <a:tabLst/>
                        <a:defRPr/>
                      </a:pPr>
                      <a:r>
                        <a:rPr lang="en-US" sz="2300" b="0" i="0" kern="100">
                          <a:effectLst/>
                          <a:latin typeface="Franklin Gothic Medium Cond" panose="020B0606030402020204" pitchFamily="34" charset="0"/>
                        </a:rPr>
                        <a:t>8.</a:t>
                      </a:r>
                      <a:endParaRPr lang="en-US" sz="23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p>
                      <a:pPr marL="0" marR="0" algn="just">
                        <a:lnSpc>
                          <a:spcPts val="2360"/>
                        </a:lnSpc>
                        <a:spcBef>
                          <a:spcPts val="0"/>
                        </a:spcBef>
                        <a:spcAft>
                          <a:spcPts val="0"/>
                        </a:spcAft>
                      </a:pPr>
                      <a:endParaRPr lang="en-US" sz="23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360"/>
                        </a:lnSpc>
                        <a:spcBef>
                          <a:spcPts val="0"/>
                        </a:spcBef>
                        <a:spcAft>
                          <a:spcPts val="0"/>
                        </a:spcAft>
                      </a:pPr>
                      <a:r>
                        <a:rPr lang="en-US" sz="2300" b="0" i="0" kern="100">
                          <a:solidFill>
                            <a:srgbClr val="000000"/>
                          </a:solidFill>
                          <a:effectLst/>
                          <a:latin typeface="Franklin Gothic Medium Cond" panose="020B0606030402020204" pitchFamily="34" charset="0"/>
                          <a:ea typeface="Times New Roman" panose="02020603050405020304" pitchFamily="18" charset="0"/>
                          <a:cs typeface="ITCAvantGardePro-Md"/>
                        </a:rPr>
                        <a:t>Update IP #24 </a:t>
                      </a:r>
                      <a:r>
                        <a:rPr lang="en-US" sz="2300" b="0" i="1" kern="100">
                          <a:solidFill>
                            <a:srgbClr val="000000"/>
                          </a:solidFill>
                          <a:effectLst/>
                          <a:latin typeface="Franklin Gothic Medium Cond" panose="020B0606030402020204" pitchFamily="34" charset="0"/>
                          <a:ea typeface="Times New Roman" panose="02020603050405020304" pitchFamily="18" charset="0"/>
                          <a:cs typeface="ITCAvantGardePro-MdObl"/>
                        </a:rPr>
                        <a:t>Money Matters</a:t>
                      </a:r>
                      <a:r>
                        <a:rPr lang="en-US" sz="2300" b="0" i="0" kern="100">
                          <a:solidFill>
                            <a:srgbClr val="000000"/>
                          </a:solidFill>
                          <a:effectLst/>
                          <a:latin typeface="Franklin Gothic Medium Cond" panose="020B0606030402020204" pitchFamily="34" charset="0"/>
                          <a:ea typeface="Times New Roman" panose="02020603050405020304" pitchFamily="18" charset="0"/>
                          <a:cs typeface="ITCAvantGardePro-Md"/>
                        </a:rPr>
                        <a:t> (2010). Ideas include adding information on zonal forums and digital contributions.</a:t>
                      </a:r>
                      <a:endParaRPr lang="en-US" sz="23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360"/>
                        </a:lnSpc>
                        <a:spcBef>
                          <a:spcPts val="0"/>
                        </a:spcBef>
                        <a:spcAft>
                          <a:spcPts val="0"/>
                        </a:spcAft>
                      </a:pPr>
                      <a:r>
                        <a:rPr lang="en-US" sz="23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rPr>
                        <a:t>6</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4380541"/>
                  </a:ext>
                </a:extLst>
              </a:tr>
              <a:tr h="710711">
                <a:tc>
                  <a:txBody>
                    <a:bodyPr/>
                    <a:lstStyle/>
                    <a:p>
                      <a:pPr marL="0" marR="0" algn="just">
                        <a:lnSpc>
                          <a:spcPts val="2360"/>
                        </a:lnSpc>
                        <a:spcBef>
                          <a:spcPts val="0"/>
                        </a:spcBef>
                        <a:spcAft>
                          <a:spcPts val="0"/>
                        </a:spcAft>
                      </a:pPr>
                      <a:r>
                        <a:rPr lang="en-US" sz="23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rPr>
                        <a:t>9.</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360"/>
                        </a:lnSpc>
                        <a:spcBef>
                          <a:spcPts val="0"/>
                        </a:spcBef>
                        <a:spcAft>
                          <a:spcPts val="0"/>
                        </a:spcAft>
                      </a:pPr>
                      <a:r>
                        <a:rPr lang="en-US" sz="23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rPr>
                        <a:t>No revisions to recovery literature.</a:t>
                      </a: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360"/>
                        </a:lnSpc>
                        <a:spcBef>
                          <a:spcPts val="0"/>
                        </a:spcBef>
                        <a:spcAft>
                          <a:spcPts val="0"/>
                        </a:spcAft>
                      </a:pPr>
                      <a:endParaRPr lang="en-US" sz="23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4037216"/>
                  </a:ext>
                </a:extLst>
              </a:tr>
            </a:tbl>
          </a:graphicData>
        </a:graphic>
      </p:graphicFrame>
      <p:sp>
        <p:nvSpPr>
          <p:cNvPr id="4" name="TextBox 3">
            <a:extLst>
              <a:ext uri="{FF2B5EF4-FFF2-40B4-BE49-F238E27FC236}">
                <a16:creationId xmlns:a16="http://schemas.microsoft.com/office/drawing/2014/main" id="{DA5E005D-6DB8-B08E-5C76-EF291BE75717}"/>
              </a:ext>
            </a:extLst>
          </p:cNvPr>
          <p:cNvSpPr txBox="1"/>
          <p:nvPr/>
        </p:nvSpPr>
        <p:spPr>
          <a:xfrm>
            <a:off x="8854633" y="6196149"/>
            <a:ext cx="3256344" cy="615553"/>
          </a:xfrm>
          <a:prstGeom prst="rect">
            <a:avLst/>
          </a:prstGeom>
          <a:noFill/>
        </p:spPr>
        <p:txBody>
          <a:bodyPr wrap="square" rtlCol="0">
            <a:spAutoFit/>
          </a:bodyPr>
          <a:lstStyle/>
          <a:p>
            <a:pPr algn="ctr">
              <a:spcBef>
                <a:spcPts val="1200"/>
              </a:spcBef>
              <a:spcAft>
                <a:spcPts val="1200"/>
              </a:spcAft>
            </a:pPr>
            <a:r>
              <a:rPr lang="en-US" sz="3400" dirty="0">
                <a:solidFill>
                  <a:schemeClr val="accent2">
                    <a:lumMod val="75000"/>
                  </a:schemeClr>
                </a:solidFill>
                <a:latin typeface="Bahnschrift Condensed" panose="020B0502040204020203" pitchFamily="34" charset="0"/>
              </a:rPr>
              <a:t>Pause for discussion</a:t>
            </a:r>
          </a:p>
        </p:txBody>
      </p:sp>
    </p:spTree>
    <p:extLst>
      <p:ext uri="{BB962C8B-B14F-4D97-AF65-F5344CB8AC3E}">
        <p14:creationId xmlns:p14="http://schemas.microsoft.com/office/powerpoint/2010/main" val="437989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C7D5D30-048C-E7B1-06EE-8A5B573B2F0E}"/>
              </a:ext>
            </a:extLst>
          </p:cNvPr>
          <p:cNvSpPr txBox="1">
            <a:spLocks/>
          </p:cNvSpPr>
          <p:nvPr/>
        </p:nvSpPr>
        <p:spPr>
          <a:xfrm>
            <a:off x="0" y="1"/>
            <a:ext cx="12174955" cy="78707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ctr"/>
            <a:r>
              <a:rPr lang="en-US" sz="5000">
                <a:solidFill>
                  <a:srgbClr val="572528"/>
                </a:solidFill>
              </a:rPr>
              <a:t>Service Material</a:t>
            </a:r>
          </a:p>
        </p:txBody>
      </p:sp>
      <p:pic>
        <p:nvPicPr>
          <p:cNvPr id="18" name="Picture 17" descr="A close-up of a book cover&#10;&#10;Description automatically generated">
            <a:extLst>
              <a:ext uri="{FF2B5EF4-FFF2-40B4-BE49-F238E27FC236}">
                <a16:creationId xmlns:a16="http://schemas.microsoft.com/office/drawing/2014/main" id="{A82B1B61-A45C-E67C-9BC4-D2534CCEB059}"/>
              </a:ext>
            </a:extLst>
          </p:cNvPr>
          <p:cNvPicPr>
            <a:picLocks noChangeAspect="1"/>
          </p:cNvPicPr>
          <p:nvPr/>
        </p:nvPicPr>
        <p:blipFill>
          <a:blip r:embed="rId3"/>
          <a:stretch>
            <a:fillRect/>
          </a:stretch>
        </p:blipFill>
        <p:spPr>
          <a:xfrm>
            <a:off x="726070" y="833377"/>
            <a:ext cx="1968759" cy="2545466"/>
          </a:xfrm>
          <a:prstGeom prst="rect">
            <a:avLst/>
          </a:prstGeom>
        </p:spPr>
      </p:pic>
      <p:sp>
        <p:nvSpPr>
          <p:cNvPr id="9" name="Subtitle 2">
            <a:extLst>
              <a:ext uri="{FF2B5EF4-FFF2-40B4-BE49-F238E27FC236}">
                <a16:creationId xmlns:a16="http://schemas.microsoft.com/office/drawing/2014/main" id="{CC6B571F-EB91-FF39-E213-BB2450F5B4F0}"/>
              </a:ext>
            </a:extLst>
          </p:cNvPr>
          <p:cNvSpPr txBox="1">
            <a:spLocks/>
          </p:cNvSpPr>
          <p:nvPr/>
        </p:nvSpPr>
        <p:spPr>
          <a:xfrm>
            <a:off x="3067291" y="939700"/>
            <a:ext cx="9124709" cy="24979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0">
                <a:solidFill>
                  <a:srgbClr val="572528"/>
                </a:solidFill>
              </a:rPr>
              <a:t>Reimagining and Revitalizing Service Committees—Fellowship input on the topic seems to point to updating </a:t>
            </a:r>
            <a:r>
              <a:rPr lang="en-US" sz="3200" i="1" u="sng">
                <a:solidFill>
                  <a:srgbClr val="572528"/>
                </a:solidFill>
              </a:rPr>
              <a:t>Planning Basics</a:t>
            </a:r>
            <a:r>
              <a:rPr lang="en-US" sz="3200" b="0">
                <a:solidFill>
                  <a:srgbClr val="572528"/>
                </a:solidFill>
              </a:rPr>
              <a:t>, a suggestion that came up repeatedly</a:t>
            </a:r>
          </a:p>
        </p:txBody>
      </p:sp>
      <p:sp>
        <p:nvSpPr>
          <p:cNvPr id="11" name="Subtitle 2">
            <a:extLst>
              <a:ext uri="{FF2B5EF4-FFF2-40B4-BE49-F238E27FC236}">
                <a16:creationId xmlns:a16="http://schemas.microsoft.com/office/drawing/2014/main" id="{D9CB8928-102C-320E-1DF8-D51A6315C0C7}"/>
              </a:ext>
            </a:extLst>
          </p:cNvPr>
          <p:cNvSpPr txBox="1">
            <a:spLocks/>
          </p:cNvSpPr>
          <p:nvPr/>
        </p:nvSpPr>
        <p:spPr>
          <a:xfrm>
            <a:off x="3900668" y="4097439"/>
            <a:ext cx="8177515" cy="27605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0">
                <a:solidFill>
                  <a:srgbClr val="572528"/>
                </a:solidFill>
              </a:rPr>
              <a:t>Revising </a:t>
            </a:r>
            <a:r>
              <a:rPr lang="en-US" sz="3200" i="1" u="sng">
                <a:solidFill>
                  <a:srgbClr val="572528"/>
                </a:solidFill>
              </a:rPr>
              <a:t>The Group Booklet</a:t>
            </a:r>
            <a:r>
              <a:rPr lang="en-US" sz="3200" i="1">
                <a:solidFill>
                  <a:srgbClr val="572528"/>
                </a:solidFill>
              </a:rPr>
              <a:t> </a:t>
            </a:r>
            <a:r>
              <a:rPr lang="en-US" sz="3200">
                <a:solidFill>
                  <a:srgbClr val="572528"/>
                </a:solidFill>
              </a:rPr>
              <a:t>and </a:t>
            </a:r>
            <a:r>
              <a:rPr lang="en-US" sz="3200" i="1" u="sng">
                <a:solidFill>
                  <a:srgbClr val="572528"/>
                </a:solidFill>
              </a:rPr>
              <a:t>A Guide to Local Services</a:t>
            </a:r>
            <a:r>
              <a:rPr lang="en-US" sz="3200">
                <a:solidFill>
                  <a:srgbClr val="572528"/>
                </a:solidFill>
              </a:rPr>
              <a:t> </a:t>
            </a:r>
            <a:br>
              <a:rPr lang="en-US" sz="3200">
                <a:solidFill>
                  <a:srgbClr val="572528"/>
                </a:solidFill>
              </a:rPr>
            </a:br>
            <a:r>
              <a:rPr lang="en-US" sz="3200" b="0">
                <a:solidFill>
                  <a:srgbClr val="572528"/>
                </a:solidFill>
              </a:rPr>
              <a:t>would make progress toward a number of objectives in our the strategic plan. If these items are prioritized, the board would work together with zones </a:t>
            </a:r>
          </a:p>
        </p:txBody>
      </p:sp>
      <p:pic>
        <p:nvPicPr>
          <p:cNvPr id="16" name="Picture 15" descr="A black and white rectangular object with a logo&#10;&#10;Description automatically generated">
            <a:extLst>
              <a:ext uri="{FF2B5EF4-FFF2-40B4-BE49-F238E27FC236}">
                <a16:creationId xmlns:a16="http://schemas.microsoft.com/office/drawing/2014/main" id="{39B581A9-EB6B-BC8C-E94F-352A9409D9EB}"/>
              </a:ext>
            </a:extLst>
          </p:cNvPr>
          <p:cNvPicPr>
            <a:picLocks noChangeAspect="1"/>
          </p:cNvPicPr>
          <p:nvPr/>
        </p:nvPicPr>
        <p:blipFill>
          <a:blip r:embed="rId4"/>
          <a:stretch>
            <a:fillRect/>
          </a:stretch>
        </p:blipFill>
        <p:spPr>
          <a:xfrm rot="291557">
            <a:off x="1522165" y="3304471"/>
            <a:ext cx="2291012" cy="2962760"/>
          </a:xfrm>
          <a:prstGeom prst="rect">
            <a:avLst/>
          </a:prstGeom>
        </p:spPr>
      </p:pic>
      <p:pic>
        <p:nvPicPr>
          <p:cNvPr id="14" name="Picture 13" descr="A logo on a white background&#10;&#10;Description automatically generated">
            <a:extLst>
              <a:ext uri="{FF2B5EF4-FFF2-40B4-BE49-F238E27FC236}">
                <a16:creationId xmlns:a16="http://schemas.microsoft.com/office/drawing/2014/main" id="{69AA74EE-1121-D2A8-2133-A8C27B625EBA}"/>
              </a:ext>
            </a:extLst>
          </p:cNvPr>
          <p:cNvPicPr>
            <a:picLocks noChangeAspect="1"/>
          </p:cNvPicPr>
          <p:nvPr/>
        </p:nvPicPr>
        <p:blipFill>
          <a:blip r:embed="rId5"/>
          <a:stretch>
            <a:fillRect/>
          </a:stretch>
        </p:blipFill>
        <p:spPr>
          <a:xfrm rot="20985038">
            <a:off x="228813" y="3861547"/>
            <a:ext cx="1754529" cy="2729267"/>
          </a:xfrm>
          <a:prstGeom prst="rect">
            <a:avLst/>
          </a:prstGeom>
        </p:spPr>
      </p:pic>
    </p:spTree>
    <p:extLst>
      <p:ext uri="{BB962C8B-B14F-4D97-AF65-F5344CB8AC3E}">
        <p14:creationId xmlns:p14="http://schemas.microsoft.com/office/powerpoint/2010/main" val="2539403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CB6D3-B5F3-1E5C-0BB9-7809915A97D1}"/>
              </a:ext>
            </a:extLst>
          </p:cNvPr>
          <p:cNvSpPr txBox="1">
            <a:spLocks/>
          </p:cNvSpPr>
          <p:nvPr/>
        </p:nvSpPr>
        <p:spPr>
          <a:xfrm>
            <a:off x="0" y="1"/>
            <a:ext cx="10475089" cy="78707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ctr"/>
            <a:r>
              <a:rPr lang="en-US" sz="4000">
                <a:solidFill>
                  <a:srgbClr val="572528"/>
                </a:solidFill>
              </a:rPr>
              <a:t>New Service Material </a:t>
            </a:r>
            <a:r>
              <a:rPr lang="en-US" sz="3200" b="0">
                <a:solidFill>
                  <a:srgbClr val="572528"/>
                </a:solidFill>
              </a:rPr>
              <a:t>(choose up to 2)</a:t>
            </a:r>
          </a:p>
        </p:txBody>
      </p:sp>
      <p:sp>
        <p:nvSpPr>
          <p:cNvPr id="3" name="Rounded Rectangle 2">
            <a:extLst>
              <a:ext uri="{FF2B5EF4-FFF2-40B4-BE49-F238E27FC236}">
                <a16:creationId xmlns:a16="http://schemas.microsoft.com/office/drawing/2014/main" id="{52E7C468-CF9D-89DC-474D-2958A1897E01}"/>
              </a:ext>
            </a:extLst>
          </p:cNvPr>
          <p:cNvSpPr/>
          <p:nvPr/>
        </p:nvSpPr>
        <p:spPr>
          <a:xfrm>
            <a:off x="8843058" y="6238754"/>
            <a:ext cx="3337368" cy="578348"/>
          </a:xfrm>
          <a:prstGeom prst="roundRect">
            <a:avLst/>
          </a:prstGeom>
          <a:solidFill>
            <a:srgbClr val="9DB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4" name="TextBox 3">
            <a:extLst>
              <a:ext uri="{FF2B5EF4-FFF2-40B4-BE49-F238E27FC236}">
                <a16:creationId xmlns:a16="http://schemas.microsoft.com/office/drawing/2014/main" id="{DA5E005D-6DB8-B08E-5C76-EF291BE75717}"/>
              </a:ext>
            </a:extLst>
          </p:cNvPr>
          <p:cNvSpPr txBox="1"/>
          <p:nvPr/>
        </p:nvSpPr>
        <p:spPr>
          <a:xfrm>
            <a:off x="8854633" y="6196149"/>
            <a:ext cx="3256344" cy="615553"/>
          </a:xfrm>
          <a:prstGeom prst="rect">
            <a:avLst/>
          </a:prstGeom>
          <a:noFill/>
        </p:spPr>
        <p:txBody>
          <a:bodyPr wrap="square" rtlCol="0">
            <a:spAutoFit/>
          </a:bodyPr>
          <a:lstStyle/>
          <a:p>
            <a:pPr algn="ctr">
              <a:spcBef>
                <a:spcPts val="1200"/>
              </a:spcBef>
              <a:spcAft>
                <a:spcPts val="1200"/>
              </a:spcAft>
            </a:pPr>
            <a:r>
              <a:rPr lang="en-US" sz="3400" dirty="0">
                <a:solidFill>
                  <a:schemeClr val="accent2">
                    <a:lumMod val="75000"/>
                  </a:schemeClr>
                </a:solidFill>
                <a:latin typeface="Bahnschrift Condensed" panose="020B0502040204020203" pitchFamily="34" charset="0"/>
              </a:rPr>
              <a:t>Pause for discussion</a:t>
            </a:r>
          </a:p>
        </p:txBody>
      </p:sp>
      <p:graphicFrame>
        <p:nvGraphicFramePr>
          <p:cNvPr id="7" name="Table 6">
            <a:extLst>
              <a:ext uri="{FF2B5EF4-FFF2-40B4-BE49-F238E27FC236}">
                <a16:creationId xmlns:a16="http://schemas.microsoft.com/office/drawing/2014/main" id="{0ECAE3C9-3B85-DED2-1C21-4A8F7FE883D5}"/>
              </a:ext>
            </a:extLst>
          </p:cNvPr>
          <p:cNvGraphicFramePr>
            <a:graphicFrameLocks noGrp="1"/>
          </p:cNvGraphicFramePr>
          <p:nvPr>
            <p:extLst>
              <p:ext uri="{D42A27DB-BD31-4B8C-83A1-F6EECF244321}">
                <p14:modId xmlns:p14="http://schemas.microsoft.com/office/powerpoint/2010/main" val="278714906"/>
              </p:ext>
            </p:extLst>
          </p:nvPr>
        </p:nvGraphicFramePr>
        <p:xfrm>
          <a:off x="138897" y="34728"/>
          <a:ext cx="11921924" cy="6955836"/>
        </p:xfrm>
        <a:graphic>
          <a:graphicData uri="http://schemas.openxmlformats.org/drawingml/2006/table">
            <a:tbl>
              <a:tblPr>
                <a:tableStyleId>{9D7B26C5-4107-4FEC-AEDC-1716B250A1EF}</a:tableStyleId>
              </a:tblPr>
              <a:tblGrid>
                <a:gridCol w="358814">
                  <a:extLst>
                    <a:ext uri="{9D8B030D-6E8A-4147-A177-3AD203B41FA5}">
                      <a16:colId xmlns:a16="http://schemas.microsoft.com/office/drawing/2014/main" val="2466881144"/>
                    </a:ext>
                  </a:extLst>
                </a:gridCol>
                <a:gridCol w="10521388">
                  <a:extLst>
                    <a:ext uri="{9D8B030D-6E8A-4147-A177-3AD203B41FA5}">
                      <a16:colId xmlns:a16="http://schemas.microsoft.com/office/drawing/2014/main" val="2837925634"/>
                    </a:ext>
                  </a:extLst>
                </a:gridCol>
                <a:gridCol w="1041722">
                  <a:extLst>
                    <a:ext uri="{9D8B030D-6E8A-4147-A177-3AD203B41FA5}">
                      <a16:colId xmlns:a16="http://schemas.microsoft.com/office/drawing/2014/main" val="2540858945"/>
                    </a:ext>
                  </a:extLst>
                </a:gridCol>
              </a:tblGrid>
              <a:tr h="525474">
                <a:tc>
                  <a:txBody>
                    <a:bodyPr/>
                    <a:lstStyle/>
                    <a:p>
                      <a:pPr marL="0" marR="0" algn="l" rtl="0" fontAlgn="auto">
                        <a:lnSpc>
                          <a:spcPct val="120000"/>
                        </a:lnSpc>
                        <a:spcBef>
                          <a:spcPts val="0"/>
                        </a:spcBef>
                        <a:spcAft>
                          <a:spcPts val="0"/>
                        </a:spcAft>
                      </a:pPr>
                      <a:endParaRPr lang="en-US" sz="2400" b="0" i="0" kern="100">
                        <a:solidFill>
                          <a:srgbClr val="000000"/>
                        </a:solidFill>
                        <a:effectLst/>
                        <a:latin typeface="Franklin Gothic Medium Cond" panose="020B0606030402020204" pitchFamily="34" charset="0"/>
                        <a:ea typeface="Times New Roman" panose="02020603050405020304" pitchFamily="18" charset="0"/>
                        <a:cs typeface="AdobeArabic-Regular" panose="02040503050201020203" pitchFamily="18" charset="-78"/>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00"/>
                        </a:lnSpc>
                        <a:spcBef>
                          <a:spcPts val="400"/>
                        </a:spcBef>
                        <a:spcAft>
                          <a:spcPts val="0"/>
                        </a:spcAft>
                      </a:pP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ts val="1400"/>
                        </a:lnSpc>
                        <a:spcBef>
                          <a:spcPts val="400"/>
                        </a:spcBef>
                        <a:spcAft>
                          <a:spcPts val="0"/>
                        </a:spcAft>
                      </a:pPr>
                      <a:r>
                        <a:rPr lang="en-US" sz="2000" b="0" i="0" kern="100">
                          <a:ln>
                            <a:noFill/>
                          </a:ln>
                          <a:effectLst/>
                          <a:latin typeface="Franklin Gothic Medium Cond" panose="020B0606030402020204" pitchFamily="34" charset="0"/>
                        </a:rPr>
                        <a:t>Objective*</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5670104"/>
                  </a:ext>
                </a:extLst>
              </a:tr>
              <a:tr h="619658">
                <a:tc>
                  <a:txBody>
                    <a:bodyPr/>
                    <a:lstStyle/>
                    <a:p>
                      <a:pPr marL="0" marR="0" algn="just">
                        <a:lnSpc>
                          <a:spcPts val="2070"/>
                        </a:lnSpc>
                        <a:spcBef>
                          <a:spcPts val="0"/>
                        </a:spcBef>
                        <a:spcAft>
                          <a:spcPts val="0"/>
                        </a:spcAft>
                      </a:pPr>
                      <a:r>
                        <a:rPr lang="en-US" sz="2000" b="0" i="0" kern="100">
                          <a:effectLst/>
                          <a:latin typeface="Franklin Gothic Medium Cond" panose="020B0606030402020204" pitchFamily="34" charset="0"/>
                        </a:rPr>
                        <a:t>1.</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070"/>
                        </a:lnSpc>
                        <a:spcBef>
                          <a:spcPts val="400"/>
                        </a:spcBef>
                        <a:spcAft>
                          <a:spcPts val="0"/>
                        </a:spcAft>
                      </a:pPr>
                      <a:r>
                        <a:rPr lang="en-US" sz="2000" b="0" i="0" kern="100">
                          <a:solidFill>
                            <a:srgbClr val="000000"/>
                          </a:solidFill>
                          <a:effectLst/>
                          <a:latin typeface="Franklin Gothic Medium Cond" panose="020B0606030402020204" pitchFamily="34" charset="0"/>
                          <a:ea typeface="Times New Roman" panose="02020603050405020304" pitchFamily="18" charset="0"/>
                          <a:cs typeface="ITCAvantGardePro-Md"/>
                        </a:rPr>
                        <a:t>New service basics/service pamphlet: Mentorship in Service. Ideas include practical training and how to implement mentorship in service bodies.</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070"/>
                        </a:lnSpc>
                        <a:spcBef>
                          <a:spcPts val="0"/>
                        </a:spcBef>
                        <a:spcAft>
                          <a:spcPts val="0"/>
                        </a:spcAft>
                      </a:pPr>
                      <a:r>
                        <a:rPr lang="en-US" sz="2000" b="0" i="0" kern="100">
                          <a:effectLst/>
                          <a:latin typeface="Franklin Gothic Medium Cond" panose="020B0606030402020204" pitchFamily="34" charset="0"/>
                        </a:rPr>
                        <a:t>5</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7049855"/>
                  </a:ext>
                </a:extLst>
              </a:tr>
              <a:tr h="652273">
                <a:tc>
                  <a:txBody>
                    <a:bodyPr/>
                    <a:lstStyle/>
                    <a:p>
                      <a:pPr marL="0" marR="0" algn="just">
                        <a:lnSpc>
                          <a:spcPts val="2070"/>
                        </a:lnSpc>
                        <a:spcBef>
                          <a:spcPts val="0"/>
                        </a:spcBef>
                        <a:spcAft>
                          <a:spcPts val="0"/>
                        </a:spcAft>
                      </a:pPr>
                      <a:r>
                        <a:rPr lang="en-US" sz="2000" b="0" i="0" kern="100">
                          <a:effectLst/>
                          <a:latin typeface="Franklin Gothic Medium Cond" panose="020B0606030402020204" pitchFamily="34" charset="0"/>
                        </a:rPr>
                        <a:t>2.</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070"/>
                        </a:lnSpc>
                        <a:spcBef>
                          <a:spcPts val="400"/>
                        </a:spcBef>
                        <a:spcAft>
                          <a:spcPts val="0"/>
                        </a:spcAft>
                      </a:pPr>
                      <a:r>
                        <a:rPr lang="en-US" sz="2000" b="0" i="0" kern="100">
                          <a:solidFill>
                            <a:srgbClr val="000000"/>
                          </a:solidFill>
                          <a:effectLst/>
                          <a:latin typeface="Franklin Gothic Medium Cond" panose="020B0606030402020204" pitchFamily="34" charset="0"/>
                          <a:ea typeface="Times New Roman" panose="02020603050405020304" pitchFamily="18" charset="0"/>
                          <a:cs typeface="ITCAvantGardePro-Md"/>
                        </a:rPr>
                        <a:t>New service basics/service pamphlet: Fellowship Development. Ideas include best practices for outreach, what FD is, and guidelines for committees.</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070"/>
                        </a:lnSpc>
                        <a:spcBef>
                          <a:spcPts val="0"/>
                        </a:spcBef>
                        <a:spcAft>
                          <a:spcPts val="0"/>
                        </a:spcAft>
                      </a:pPr>
                      <a:r>
                        <a:rPr lang="en-US" sz="2000" b="0" i="0" kern="100">
                          <a:effectLst/>
                          <a:latin typeface="Franklin Gothic Medium Cond" panose="020B0606030402020204" pitchFamily="34" charset="0"/>
                        </a:rPr>
                        <a:t>4</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2293924"/>
                  </a:ext>
                </a:extLst>
              </a:tr>
              <a:tr h="662857">
                <a:tc>
                  <a:txBody>
                    <a:bodyPr/>
                    <a:lstStyle/>
                    <a:p>
                      <a:pPr marL="0" marR="0" algn="just">
                        <a:lnSpc>
                          <a:spcPts val="2070"/>
                        </a:lnSpc>
                        <a:spcBef>
                          <a:spcPts val="0"/>
                        </a:spcBef>
                        <a:spcAft>
                          <a:spcPts val="0"/>
                        </a:spcAft>
                      </a:pPr>
                      <a:r>
                        <a:rPr lang="en-US" sz="2000" b="0" i="0" kern="100">
                          <a:effectLst/>
                          <a:latin typeface="Franklin Gothic Medium Cond" panose="020B0606030402020204" pitchFamily="34" charset="0"/>
                        </a:rPr>
                        <a:t>3.</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070"/>
                        </a:lnSpc>
                        <a:spcBef>
                          <a:spcPts val="400"/>
                        </a:spcBef>
                        <a:spcAft>
                          <a:spcPts val="0"/>
                        </a:spcAft>
                      </a:pPr>
                      <a:r>
                        <a:rPr lang="en-US" sz="2000" b="0" i="0" kern="100" spc="-20" baseline="0">
                          <a:solidFill>
                            <a:srgbClr val="000000"/>
                          </a:solidFill>
                          <a:effectLst/>
                          <a:latin typeface="Franklin Gothic Medium Cond" panose="020B0606030402020204" pitchFamily="34" charset="0"/>
                          <a:ea typeface="Times New Roman" panose="02020603050405020304" pitchFamily="18" charset="0"/>
                          <a:cs typeface="ITCAvantGardePro-Md"/>
                        </a:rPr>
                        <a:t>New service basics/service pamphlet: Virtual Service. Ideas include guidelines for virtual platform, public relations, virtual areas and regions, connecting virtual groups to the service structure, virtual or hybrid service meetings.</a:t>
                      </a:r>
                      <a:endParaRPr lang="en-US" sz="2000" b="0" i="0" kern="100" spc="-20" baseline="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070"/>
                        </a:lnSpc>
                        <a:spcBef>
                          <a:spcPts val="0"/>
                        </a:spcBef>
                        <a:spcAft>
                          <a:spcPts val="0"/>
                        </a:spcAft>
                      </a:pPr>
                      <a:r>
                        <a:rPr lang="en-US" sz="2000" b="0" i="0" kern="100">
                          <a:effectLst/>
                          <a:latin typeface="Franklin Gothic Medium Cond" panose="020B0606030402020204" pitchFamily="34" charset="0"/>
                        </a:rPr>
                        <a:t>3</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983459"/>
                  </a:ext>
                </a:extLst>
              </a:tr>
              <a:tr h="622139">
                <a:tc>
                  <a:txBody>
                    <a:bodyPr/>
                    <a:lstStyle/>
                    <a:p>
                      <a:pPr marL="0" marR="0" algn="just">
                        <a:lnSpc>
                          <a:spcPts val="2070"/>
                        </a:lnSpc>
                        <a:spcBef>
                          <a:spcPts val="0"/>
                        </a:spcBef>
                        <a:spcAft>
                          <a:spcPts val="0"/>
                        </a:spcAft>
                      </a:pPr>
                      <a:r>
                        <a:rPr lang="en-US" sz="2000" b="0" i="0" kern="100">
                          <a:effectLst/>
                          <a:latin typeface="Franklin Gothic Medium Cond" panose="020B0606030402020204" pitchFamily="34" charset="0"/>
                        </a:rPr>
                        <a:t>4.</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070"/>
                        </a:lnSpc>
                        <a:spcBef>
                          <a:spcPts val="400"/>
                        </a:spcBef>
                        <a:spcAft>
                          <a:spcPts val="0"/>
                        </a:spcAft>
                      </a:pPr>
                      <a:r>
                        <a:rPr lang="en-US" sz="2000" b="0" i="0" kern="100">
                          <a:solidFill>
                            <a:srgbClr val="000000"/>
                          </a:solidFill>
                          <a:effectLst/>
                          <a:latin typeface="Franklin Gothic Medium Cond" panose="020B0606030402020204" pitchFamily="34" charset="0"/>
                          <a:ea typeface="Times New Roman" panose="02020603050405020304" pitchFamily="18" charset="0"/>
                          <a:cs typeface="ITCAvantGardePro-Md"/>
                        </a:rPr>
                        <a:t>New service basics/service pamphlet: Social Media. Ideas include use of AI to do public relations work and application of the Traditions in social media.</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070"/>
                        </a:lnSpc>
                        <a:spcBef>
                          <a:spcPts val="0"/>
                        </a:spcBef>
                        <a:spcAft>
                          <a:spcPts val="0"/>
                        </a:spcAft>
                      </a:pPr>
                      <a:r>
                        <a:rPr lang="en-US" sz="2000" b="0" i="0" kern="100">
                          <a:effectLst/>
                          <a:latin typeface="Franklin Gothic Medium Cond" panose="020B0606030402020204" pitchFamily="34" charset="0"/>
                        </a:rPr>
                        <a:t>1</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0576154"/>
                  </a:ext>
                </a:extLst>
              </a:tr>
              <a:tr h="366853">
                <a:tc>
                  <a:txBody>
                    <a:bodyPr/>
                    <a:lstStyle/>
                    <a:p>
                      <a:pPr marL="0" marR="0" algn="just">
                        <a:lnSpc>
                          <a:spcPts val="2070"/>
                        </a:lnSpc>
                        <a:spcBef>
                          <a:spcPts val="0"/>
                        </a:spcBef>
                        <a:spcAft>
                          <a:spcPts val="0"/>
                        </a:spcAft>
                      </a:pPr>
                      <a:r>
                        <a:rPr lang="en-US" sz="2000" b="0" i="0" kern="100">
                          <a:effectLst/>
                          <a:latin typeface="Franklin Gothic Medium Cond" panose="020B0606030402020204" pitchFamily="34" charset="0"/>
                        </a:rPr>
                        <a:t>5.</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070"/>
                        </a:lnSpc>
                        <a:spcBef>
                          <a:spcPts val="400"/>
                        </a:spcBef>
                        <a:spcAft>
                          <a:spcPts val="0"/>
                        </a:spcAft>
                      </a:pPr>
                      <a:r>
                        <a:rPr lang="en-US" sz="2000" b="0" i="0" kern="100">
                          <a:solidFill>
                            <a:srgbClr val="000000"/>
                          </a:solidFill>
                          <a:effectLst/>
                          <a:latin typeface="Franklin Gothic Medium Cond" panose="020B0606030402020204" pitchFamily="34" charset="0"/>
                          <a:ea typeface="Times New Roman" panose="02020603050405020304" pitchFamily="18" charset="0"/>
                          <a:cs typeface="ITCAvantGardePro-Md"/>
                        </a:rPr>
                        <a:t>New service basics/service pamphlet: GSR Orientation/Workshop Guide.</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070"/>
                        </a:lnSpc>
                        <a:spcBef>
                          <a:spcPts val="0"/>
                        </a:spcBef>
                        <a:spcAft>
                          <a:spcPts val="0"/>
                        </a:spcAft>
                      </a:pPr>
                      <a:r>
                        <a:rPr lang="en-US" sz="2000" b="0" i="0" kern="100">
                          <a:effectLst/>
                          <a:latin typeface="Franklin Gothic Medium Cond" panose="020B0606030402020204" pitchFamily="34" charset="0"/>
                        </a:rPr>
                        <a:t>4</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3404203"/>
                  </a:ext>
                </a:extLst>
              </a:tr>
              <a:tr h="375727">
                <a:tc>
                  <a:txBody>
                    <a:bodyPr/>
                    <a:lstStyle/>
                    <a:p>
                      <a:pPr marL="0" marR="0" algn="just">
                        <a:lnSpc>
                          <a:spcPts val="2070"/>
                        </a:lnSpc>
                        <a:spcBef>
                          <a:spcPts val="0"/>
                        </a:spcBef>
                        <a:spcAft>
                          <a:spcPts val="0"/>
                        </a:spcAft>
                      </a:pPr>
                      <a:r>
                        <a:rPr lang="en-US" sz="2000" b="0" i="0" kern="100">
                          <a:effectLst/>
                          <a:latin typeface="Franklin Gothic Medium Cond" panose="020B0606030402020204" pitchFamily="34" charset="0"/>
                        </a:rPr>
                        <a:t>6.</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070"/>
                        </a:lnSpc>
                        <a:spcBef>
                          <a:spcPts val="400"/>
                        </a:spcBef>
                        <a:spcAft>
                          <a:spcPts val="0"/>
                        </a:spcAft>
                      </a:pPr>
                      <a:r>
                        <a:rPr lang="en-US" sz="2000" b="0" i="0" kern="100">
                          <a:solidFill>
                            <a:srgbClr val="000000"/>
                          </a:solidFill>
                          <a:effectLst/>
                          <a:latin typeface="Franklin Gothic Medium Cond" panose="020B0606030402020204" pitchFamily="34" charset="0"/>
                          <a:ea typeface="Times New Roman" panose="02020603050405020304" pitchFamily="18" charset="0"/>
                          <a:cs typeface="ITCAvantGardePro-Md"/>
                        </a:rPr>
                        <a:t>New service basics/service pamphlet: Group Inventory/ Group Pamphlet to Do Annual Review.</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070"/>
                        </a:lnSpc>
                        <a:spcBef>
                          <a:spcPts val="0"/>
                        </a:spcBef>
                        <a:spcAft>
                          <a:spcPts val="0"/>
                        </a:spcAft>
                      </a:pPr>
                      <a:r>
                        <a:rPr lang="en-US" sz="2000" b="0" i="0" kern="100">
                          <a:effectLst/>
                          <a:latin typeface="Franklin Gothic Medium Cond" panose="020B0606030402020204" pitchFamily="34" charset="0"/>
                        </a:rPr>
                        <a:t>4</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8912853"/>
                  </a:ext>
                </a:extLst>
              </a:tr>
              <a:tr h="407750">
                <a:tc>
                  <a:txBody>
                    <a:bodyPr/>
                    <a:lstStyle/>
                    <a:p>
                      <a:pPr marL="0" marR="0" algn="just">
                        <a:lnSpc>
                          <a:spcPts val="2070"/>
                        </a:lnSpc>
                        <a:spcBef>
                          <a:spcPts val="0"/>
                        </a:spcBef>
                        <a:spcAft>
                          <a:spcPts val="0"/>
                        </a:spcAft>
                      </a:pPr>
                      <a:r>
                        <a:rPr lang="en-US" sz="2000" b="0" i="0" kern="100">
                          <a:effectLst/>
                          <a:latin typeface="Franklin Gothic Medium Cond" panose="020B0606030402020204" pitchFamily="34" charset="0"/>
                        </a:rPr>
                        <a:t>7.</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070"/>
                        </a:lnSpc>
                        <a:spcBef>
                          <a:spcPts val="400"/>
                        </a:spcBef>
                        <a:spcAft>
                          <a:spcPts val="0"/>
                        </a:spcAft>
                      </a:pPr>
                      <a:r>
                        <a:rPr lang="en-US" sz="2000" b="0" i="0" kern="100">
                          <a:solidFill>
                            <a:srgbClr val="000000"/>
                          </a:solidFill>
                          <a:effectLst/>
                          <a:latin typeface="Franklin Gothic Medium Cond" panose="020B0606030402020204" pitchFamily="34" charset="0"/>
                          <a:ea typeface="Times New Roman" panose="02020603050405020304" pitchFamily="18" charset="0"/>
                          <a:cs typeface="ITCAvantGardePro-Md"/>
                        </a:rPr>
                        <a:t>New service basics/service pamphlet: Area Service Basics.</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070"/>
                        </a:lnSpc>
                        <a:spcBef>
                          <a:spcPts val="0"/>
                        </a:spcBef>
                        <a:spcAft>
                          <a:spcPts val="0"/>
                        </a:spcAft>
                      </a:pPr>
                      <a:r>
                        <a:rPr lang="en-US" sz="2000" b="0" i="0" kern="100">
                          <a:effectLst/>
                          <a:latin typeface="Franklin Gothic Medium Cond" panose="020B0606030402020204" pitchFamily="34" charset="0"/>
                        </a:rPr>
                        <a:t>4</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3365598"/>
                  </a:ext>
                </a:extLst>
              </a:tr>
              <a:tr h="381965">
                <a:tc>
                  <a:txBody>
                    <a:bodyPr/>
                    <a:lstStyle/>
                    <a:p>
                      <a:pPr marL="0" marR="0" lvl="0" indent="0" algn="just" defTabSz="914400" rtl="0" eaLnBrk="1" fontAlgn="auto" latinLnBrk="0" hangingPunct="1">
                        <a:lnSpc>
                          <a:spcPts val="2070"/>
                        </a:lnSpc>
                        <a:spcBef>
                          <a:spcPts val="0"/>
                        </a:spcBef>
                        <a:spcAft>
                          <a:spcPts val="0"/>
                        </a:spcAft>
                        <a:buClrTx/>
                        <a:buSzTx/>
                        <a:buFontTx/>
                        <a:buNone/>
                        <a:tabLst/>
                        <a:defRPr/>
                      </a:pPr>
                      <a:r>
                        <a:rPr lang="en-US" sz="2000" b="0" i="0" kern="100">
                          <a:effectLst/>
                          <a:latin typeface="Franklin Gothic Medium Cond" panose="020B0606030402020204" pitchFamily="34" charset="0"/>
                        </a:rPr>
                        <a:t>8.</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070"/>
                        </a:lnSpc>
                        <a:spcBef>
                          <a:spcPts val="400"/>
                        </a:spcBef>
                        <a:spcAft>
                          <a:spcPts val="0"/>
                        </a:spcAft>
                      </a:pPr>
                      <a:r>
                        <a:rPr lang="en-US" sz="2000" b="0" i="0" kern="100">
                          <a:solidFill>
                            <a:srgbClr val="000000"/>
                          </a:solidFill>
                          <a:effectLst/>
                          <a:latin typeface="Franklin Gothic Medium Cond" panose="020B0606030402020204" pitchFamily="34" charset="0"/>
                          <a:ea typeface="Times New Roman" panose="02020603050405020304" pitchFamily="18" charset="0"/>
                          <a:cs typeface="ITCAvantGardePro-Md"/>
                        </a:rPr>
                        <a:t>New service basics/service pamphlet: Tools for Managing Electronic Funds for Groups and Service Bodies.</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070"/>
                        </a:lnSpc>
                        <a:spcBef>
                          <a:spcPts val="0"/>
                        </a:spcBef>
                        <a:spcAft>
                          <a:spcPts val="0"/>
                        </a:spcAft>
                      </a:pPr>
                      <a:r>
                        <a:rPr lang="en-US" sz="20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rPr>
                        <a:t>6</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4380541"/>
                  </a:ext>
                </a:extLst>
              </a:tr>
              <a:tr h="390839">
                <a:tc>
                  <a:txBody>
                    <a:bodyPr/>
                    <a:lstStyle/>
                    <a:p>
                      <a:pPr marL="0" marR="0" algn="just">
                        <a:lnSpc>
                          <a:spcPts val="2070"/>
                        </a:lnSpc>
                        <a:spcBef>
                          <a:spcPts val="0"/>
                        </a:spcBef>
                        <a:spcAft>
                          <a:spcPts val="0"/>
                        </a:spcAft>
                      </a:pPr>
                      <a:r>
                        <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rPr>
                        <a:t>9.</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070"/>
                        </a:lnSpc>
                        <a:spcBef>
                          <a:spcPts val="400"/>
                        </a:spcBef>
                        <a:spcAft>
                          <a:spcPts val="0"/>
                        </a:spcAft>
                      </a:pPr>
                      <a:r>
                        <a:rPr lang="en-US" sz="2000" b="0" i="0" kern="100" dirty="0">
                          <a:solidFill>
                            <a:srgbClr val="000000"/>
                          </a:solidFill>
                          <a:effectLst/>
                          <a:latin typeface="Franklin Gothic Medium Cond" panose="020B0606030402020204" pitchFamily="34" charset="0"/>
                          <a:ea typeface="Times New Roman" panose="02020603050405020304" pitchFamily="18" charset="0"/>
                          <a:cs typeface="ITCAvantGardePro-Md"/>
                        </a:rPr>
                        <a:t>New service basics/servi6e pamphlet: Trusted Servant Development.</a:t>
                      </a:r>
                      <a:endParaRPr lang="en-US" sz="20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070"/>
                        </a:lnSpc>
                        <a:spcBef>
                          <a:spcPts val="0"/>
                        </a:spcBef>
                        <a:spcAft>
                          <a:spcPts val="0"/>
                        </a:spcAft>
                      </a:pPr>
                      <a:r>
                        <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rPr>
                        <a:t>5</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4037216"/>
                  </a:ext>
                </a:extLst>
              </a:tr>
              <a:tr h="399713">
                <a:tc>
                  <a:txBody>
                    <a:bodyPr/>
                    <a:lstStyle/>
                    <a:p>
                      <a:pPr marL="0" marR="0" algn="just">
                        <a:lnSpc>
                          <a:spcPts val="2070"/>
                        </a:lnSpc>
                        <a:spcBef>
                          <a:spcPts val="0"/>
                        </a:spcBef>
                        <a:spcAft>
                          <a:spcPts val="0"/>
                        </a:spcAft>
                      </a:pPr>
                      <a:r>
                        <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rPr>
                        <a:t>10.</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070"/>
                        </a:lnSpc>
                        <a:spcBef>
                          <a:spcPts val="400"/>
                        </a:spcBef>
                        <a:spcAft>
                          <a:spcPts val="0"/>
                        </a:spcAft>
                      </a:pPr>
                      <a:r>
                        <a:rPr lang="en-US" sz="2000" b="0" i="0" kern="100">
                          <a:solidFill>
                            <a:srgbClr val="000000"/>
                          </a:solidFill>
                          <a:effectLst/>
                          <a:latin typeface="Franklin Gothic Medium Cond" panose="020B0606030402020204" pitchFamily="34" charset="0"/>
                          <a:ea typeface="Times New Roman" panose="02020603050405020304" pitchFamily="18" charset="0"/>
                          <a:cs typeface="ITCAvantGardePro-Md"/>
                        </a:rPr>
                        <a:t>New service basics/service pamphlet: PR Tools for Government/Criminal Justice.</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070"/>
                        </a:lnSpc>
                        <a:spcBef>
                          <a:spcPts val="0"/>
                        </a:spcBef>
                        <a:spcAft>
                          <a:spcPts val="0"/>
                        </a:spcAft>
                      </a:pPr>
                      <a:r>
                        <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rPr>
                        <a:t>2</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7546304"/>
                  </a:ext>
                </a:extLst>
              </a:tr>
              <a:tr h="416688">
                <a:tc>
                  <a:txBody>
                    <a:bodyPr/>
                    <a:lstStyle/>
                    <a:p>
                      <a:pPr marL="0" marR="0" algn="just">
                        <a:lnSpc>
                          <a:spcPts val="2070"/>
                        </a:lnSpc>
                        <a:spcBef>
                          <a:spcPts val="0"/>
                        </a:spcBef>
                        <a:spcAft>
                          <a:spcPts val="0"/>
                        </a:spcAft>
                      </a:pPr>
                      <a:r>
                        <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rPr>
                        <a:t>11.</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070"/>
                        </a:lnSpc>
                        <a:spcBef>
                          <a:spcPts val="400"/>
                        </a:spcBef>
                        <a:spcAft>
                          <a:spcPts val="0"/>
                        </a:spcAft>
                      </a:pPr>
                      <a:r>
                        <a:rPr lang="en-US" sz="2000" b="0" i="0" kern="100">
                          <a:solidFill>
                            <a:srgbClr val="000000"/>
                          </a:solidFill>
                          <a:effectLst/>
                          <a:latin typeface="Franklin Gothic Medium Cond" panose="020B0606030402020204" pitchFamily="34" charset="0"/>
                          <a:ea typeface="Times New Roman" panose="02020603050405020304" pitchFamily="18" charset="0"/>
                          <a:cs typeface="ITCAvantGardePro-Md"/>
                        </a:rPr>
                        <a:t>New service basics/service pamphlet: Service Collaboration at All Levels.</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070"/>
                        </a:lnSpc>
                        <a:spcBef>
                          <a:spcPts val="0"/>
                        </a:spcBef>
                        <a:spcAft>
                          <a:spcPts val="0"/>
                        </a:spcAft>
                      </a:pPr>
                      <a:r>
                        <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rPr>
                        <a:t>4</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4695593"/>
                  </a:ext>
                </a:extLst>
              </a:tr>
              <a:tr h="393539">
                <a:tc>
                  <a:txBody>
                    <a:bodyPr/>
                    <a:lstStyle/>
                    <a:p>
                      <a:pPr marL="0" marR="0" algn="just">
                        <a:lnSpc>
                          <a:spcPts val="2070"/>
                        </a:lnSpc>
                        <a:spcBef>
                          <a:spcPts val="0"/>
                        </a:spcBef>
                        <a:spcAft>
                          <a:spcPts val="0"/>
                        </a:spcAft>
                      </a:pPr>
                      <a:r>
                        <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rPr>
                        <a:t>12.</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070"/>
                        </a:lnSpc>
                        <a:spcBef>
                          <a:spcPts val="400"/>
                        </a:spcBef>
                        <a:spcAft>
                          <a:spcPts val="0"/>
                        </a:spcAft>
                      </a:pPr>
                      <a:r>
                        <a:rPr lang="en-US" sz="2000" b="0" i="0" kern="100">
                          <a:solidFill>
                            <a:srgbClr val="000000"/>
                          </a:solidFill>
                          <a:effectLst/>
                          <a:latin typeface="Franklin Gothic Medium Cond" panose="020B0606030402020204" pitchFamily="34" charset="0"/>
                          <a:ea typeface="Times New Roman" panose="02020603050405020304" pitchFamily="18" charset="0"/>
                          <a:cs typeface="ITCAvantGardePro-Md"/>
                        </a:rPr>
                        <a:t>New service basics/service pamphlet: Rotation and Continuity in Service.</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070"/>
                        </a:lnSpc>
                        <a:spcBef>
                          <a:spcPts val="0"/>
                        </a:spcBef>
                        <a:spcAft>
                          <a:spcPts val="0"/>
                        </a:spcAft>
                      </a:pPr>
                      <a:r>
                        <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rPr>
                        <a:t>5</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65412804"/>
                  </a:ext>
                </a:extLst>
              </a:tr>
              <a:tr h="710711">
                <a:tc>
                  <a:txBody>
                    <a:bodyPr/>
                    <a:lstStyle/>
                    <a:p>
                      <a:pPr marL="0" marR="0" algn="just">
                        <a:lnSpc>
                          <a:spcPts val="2070"/>
                        </a:lnSpc>
                        <a:spcBef>
                          <a:spcPts val="0"/>
                        </a:spcBef>
                        <a:spcAft>
                          <a:spcPts val="0"/>
                        </a:spcAft>
                      </a:pPr>
                      <a:r>
                        <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rPr>
                        <a:t>13.</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070"/>
                        </a:lnSpc>
                        <a:spcBef>
                          <a:spcPts val="400"/>
                        </a:spcBef>
                        <a:spcAft>
                          <a:spcPts val="0"/>
                        </a:spcAft>
                      </a:pPr>
                      <a:r>
                        <a:rPr lang="en-US" sz="2000" b="0" i="0" kern="100">
                          <a:solidFill>
                            <a:srgbClr val="000000"/>
                          </a:solidFill>
                          <a:effectLst/>
                          <a:latin typeface="Franklin Gothic Medium Cond" panose="020B0606030402020204" pitchFamily="34" charset="0"/>
                          <a:ea typeface="Times New Roman" panose="02020603050405020304" pitchFamily="18" charset="0"/>
                          <a:cs typeface="ITCAvantGardePro-Md"/>
                        </a:rPr>
                        <a:t>No new service material.</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070"/>
                        </a:lnSpc>
                        <a:spcBef>
                          <a:spcPts val="0"/>
                        </a:spcBef>
                        <a:spcAft>
                          <a:spcPts val="0"/>
                        </a:spcAft>
                      </a:pPr>
                      <a:endParaRPr lang="en-US" sz="20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6835734"/>
                  </a:ext>
                </a:extLst>
              </a:tr>
            </a:tbl>
          </a:graphicData>
        </a:graphic>
      </p:graphicFrame>
    </p:spTree>
    <p:extLst>
      <p:ext uri="{BB962C8B-B14F-4D97-AF65-F5344CB8AC3E}">
        <p14:creationId xmlns:p14="http://schemas.microsoft.com/office/powerpoint/2010/main" val="3159231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CB6D3-B5F3-1E5C-0BB9-7809915A97D1}"/>
              </a:ext>
            </a:extLst>
          </p:cNvPr>
          <p:cNvSpPr txBox="1">
            <a:spLocks/>
          </p:cNvSpPr>
          <p:nvPr/>
        </p:nvSpPr>
        <p:spPr>
          <a:xfrm>
            <a:off x="0" y="1"/>
            <a:ext cx="10475089" cy="78707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ctr"/>
            <a:r>
              <a:rPr lang="en-US" sz="4000">
                <a:solidFill>
                  <a:srgbClr val="572528"/>
                </a:solidFill>
              </a:rPr>
              <a:t>Revisions to Existing Service Material </a:t>
            </a:r>
            <a:r>
              <a:rPr lang="en-US" sz="3200" b="0">
                <a:solidFill>
                  <a:srgbClr val="572528"/>
                </a:solidFill>
              </a:rPr>
              <a:t>(choose up to 2)</a:t>
            </a:r>
          </a:p>
        </p:txBody>
      </p:sp>
      <p:sp>
        <p:nvSpPr>
          <p:cNvPr id="3" name="Rounded Rectangle 2">
            <a:extLst>
              <a:ext uri="{FF2B5EF4-FFF2-40B4-BE49-F238E27FC236}">
                <a16:creationId xmlns:a16="http://schemas.microsoft.com/office/drawing/2014/main" id="{52E7C468-CF9D-89DC-474D-2958A1897E01}"/>
              </a:ext>
            </a:extLst>
          </p:cNvPr>
          <p:cNvSpPr/>
          <p:nvPr/>
        </p:nvSpPr>
        <p:spPr>
          <a:xfrm>
            <a:off x="8843058" y="6238754"/>
            <a:ext cx="3337368" cy="578348"/>
          </a:xfrm>
          <a:prstGeom prst="roundRect">
            <a:avLst/>
          </a:prstGeom>
          <a:solidFill>
            <a:srgbClr val="9DB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4" name="TextBox 3">
            <a:extLst>
              <a:ext uri="{FF2B5EF4-FFF2-40B4-BE49-F238E27FC236}">
                <a16:creationId xmlns:a16="http://schemas.microsoft.com/office/drawing/2014/main" id="{DA5E005D-6DB8-B08E-5C76-EF291BE75717}"/>
              </a:ext>
            </a:extLst>
          </p:cNvPr>
          <p:cNvSpPr txBox="1"/>
          <p:nvPr/>
        </p:nvSpPr>
        <p:spPr>
          <a:xfrm>
            <a:off x="8854633" y="6196149"/>
            <a:ext cx="3256344" cy="615553"/>
          </a:xfrm>
          <a:prstGeom prst="rect">
            <a:avLst/>
          </a:prstGeom>
          <a:noFill/>
        </p:spPr>
        <p:txBody>
          <a:bodyPr wrap="square" rtlCol="0">
            <a:spAutoFit/>
          </a:bodyPr>
          <a:lstStyle/>
          <a:p>
            <a:pPr algn="ctr">
              <a:spcBef>
                <a:spcPts val="1200"/>
              </a:spcBef>
              <a:spcAft>
                <a:spcPts val="1200"/>
              </a:spcAft>
            </a:pPr>
            <a:r>
              <a:rPr lang="en-US" sz="3400" dirty="0">
                <a:solidFill>
                  <a:schemeClr val="accent2">
                    <a:lumMod val="75000"/>
                  </a:schemeClr>
                </a:solidFill>
                <a:latin typeface="Bahnschrift Condensed" panose="020B0502040204020203" pitchFamily="34" charset="0"/>
              </a:rPr>
              <a:t>Pause for discussion</a:t>
            </a:r>
          </a:p>
        </p:txBody>
      </p:sp>
      <p:graphicFrame>
        <p:nvGraphicFramePr>
          <p:cNvPr id="5" name="Table 4">
            <a:extLst>
              <a:ext uri="{FF2B5EF4-FFF2-40B4-BE49-F238E27FC236}">
                <a16:creationId xmlns:a16="http://schemas.microsoft.com/office/drawing/2014/main" id="{DFBF1337-7CBB-8482-FA6F-B475FD8260C6}"/>
              </a:ext>
            </a:extLst>
          </p:cNvPr>
          <p:cNvGraphicFramePr>
            <a:graphicFrameLocks noGrp="1"/>
          </p:cNvGraphicFramePr>
          <p:nvPr>
            <p:extLst>
              <p:ext uri="{D42A27DB-BD31-4B8C-83A1-F6EECF244321}">
                <p14:modId xmlns:p14="http://schemas.microsoft.com/office/powerpoint/2010/main" val="1142508236"/>
              </p:ext>
            </p:extLst>
          </p:nvPr>
        </p:nvGraphicFramePr>
        <p:xfrm>
          <a:off x="127322" y="405115"/>
          <a:ext cx="11921924" cy="6707978"/>
        </p:xfrm>
        <a:graphic>
          <a:graphicData uri="http://schemas.openxmlformats.org/drawingml/2006/table">
            <a:tbl>
              <a:tblPr>
                <a:tableStyleId>{9D7B26C5-4107-4FEC-AEDC-1716B250A1EF}</a:tableStyleId>
              </a:tblPr>
              <a:tblGrid>
                <a:gridCol w="277792">
                  <a:extLst>
                    <a:ext uri="{9D8B030D-6E8A-4147-A177-3AD203B41FA5}">
                      <a16:colId xmlns:a16="http://schemas.microsoft.com/office/drawing/2014/main" val="2466881144"/>
                    </a:ext>
                  </a:extLst>
                </a:gridCol>
                <a:gridCol w="10602410">
                  <a:extLst>
                    <a:ext uri="{9D8B030D-6E8A-4147-A177-3AD203B41FA5}">
                      <a16:colId xmlns:a16="http://schemas.microsoft.com/office/drawing/2014/main" val="2837925634"/>
                    </a:ext>
                  </a:extLst>
                </a:gridCol>
                <a:gridCol w="1041722">
                  <a:extLst>
                    <a:ext uri="{9D8B030D-6E8A-4147-A177-3AD203B41FA5}">
                      <a16:colId xmlns:a16="http://schemas.microsoft.com/office/drawing/2014/main" val="2540858945"/>
                    </a:ext>
                  </a:extLst>
                </a:gridCol>
              </a:tblGrid>
              <a:tr h="606275">
                <a:tc>
                  <a:txBody>
                    <a:bodyPr/>
                    <a:lstStyle/>
                    <a:p>
                      <a:pPr marL="0" marR="0" algn="l" rtl="0" fontAlgn="auto">
                        <a:lnSpc>
                          <a:spcPct val="120000"/>
                        </a:lnSpc>
                        <a:spcBef>
                          <a:spcPts val="0"/>
                        </a:spcBef>
                        <a:spcAft>
                          <a:spcPts val="0"/>
                        </a:spcAft>
                      </a:pPr>
                      <a:endParaRPr lang="en-US" sz="2400" b="0" i="0" kern="100">
                        <a:solidFill>
                          <a:srgbClr val="000000"/>
                        </a:solidFill>
                        <a:effectLst/>
                        <a:latin typeface="Franklin Gothic Medium Cond" panose="020B0606030402020204" pitchFamily="34" charset="0"/>
                        <a:ea typeface="Times New Roman" panose="02020603050405020304" pitchFamily="18" charset="0"/>
                        <a:cs typeface="AdobeArabic-Regular" panose="02040503050201020203" pitchFamily="18" charset="-78"/>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00"/>
                        </a:lnSpc>
                        <a:spcBef>
                          <a:spcPts val="400"/>
                        </a:spcBef>
                        <a:spcAft>
                          <a:spcPts val="0"/>
                        </a:spcAft>
                      </a:pP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ts val="1400"/>
                        </a:lnSpc>
                        <a:spcBef>
                          <a:spcPts val="400"/>
                        </a:spcBef>
                        <a:spcAft>
                          <a:spcPts val="0"/>
                        </a:spcAft>
                      </a:pPr>
                      <a:r>
                        <a:rPr lang="en-US" sz="2000" b="0" i="0" kern="100">
                          <a:ln>
                            <a:noFill/>
                          </a:ln>
                          <a:effectLst/>
                          <a:latin typeface="Franklin Gothic Medium Cond" panose="020B0606030402020204" pitchFamily="34" charset="0"/>
                        </a:rPr>
                        <a:t>Objective*</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5670104"/>
                  </a:ext>
                </a:extLst>
              </a:tr>
              <a:tr h="769689">
                <a:tc>
                  <a:txBody>
                    <a:bodyPr/>
                    <a:lstStyle/>
                    <a:p>
                      <a:pPr marL="0" marR="0" algn="just">
                        <a:lnSpc>
                          <a:spcPts val="2680"/>
                        </a:lnSpc>
                        <a:spcBef>
                          <a:spcPts val="400"/>
                        </a:spcBef>
                        <a:spcAft>
                          <a:spcPts val="0"/>
                        </a:spcAft>
                      </a:pPr>
                      <a:r>
                        <a:rPr lang="en-US" sz="2400" b="0" i="0" kern="100">
                          <a:effectLst/>
                          <a:latin typeface="Franklin Gothic Medium Cond" panose="020B0606030402020204" pitchFamily="34" charset="0"/>
                        </a:rPr>
                        <a:t>1.</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680"/>
                        </a:lnSpc>
                        <a:spcBef>
                          <a:spcPts val="400"/>
                        </a:spcBef>
                        <a:spcAft>
                          <a:spcPts val="0"/>
                        </a:spcAft>
                      </a:pPr>
                      <a:r>
                        <a:rPr lang="en-US" sz="2400" b="0" i="0" kern="100">
                          <a:solidFill>
                            <a:srgbClr val="000000"/>
                          </a:solidFill>
                          <a:effectLst/>
                          <a:latin typeface="Franklin Gothic Medium Cond" panose="020B0606030402020204" pitchFamily="34" charset="0"/>
                          <a:ea typeface="Times New Roman" panose="02020603050405020304" pitchFamily="18" charset="0"/>
                          <a:cs typeface="ITCAvantGardePro-Md"/>
                        </a:rPr>
                        <a:t>Revise </a:t>
                      </a:r>
                      <a:r>
                        <a:rPr lang="en-US" sz="2400" b="0" i="1" kern="100">
                          <a:solidFill>
                            <a:srgbClr val="000000"/>
                          </a:solidFill>
                          <a:effectLst/>
                          <a:latin typeface="Franklin Gothic Medium Cond" panose="020B0606030402020204" pitchFamily="34" charset="0"/>
                          <a:ea typeface="Times New Roman" panose="02020603050405020304" pitchFamily="18" charset="0"/>
                          <a:cs typeface="ITCAvantGardePro-MdObl"/>
                        </a:rPr>
                        <a:t>A Guide to Local Services</a:t>
                      </a:r>
                      <a:r>
                        <a:rPr lang="en-US" sz="2400" b="0" i="0" kern="100">
                          <a:solidFill>
                            <a:srgbClr val="000000"/>
                          </a:solidFill>
                          <a:effectLst/>
                          <a:latin typeface="Franklin Gothic Medium Cond" panose="020B0606030402020204" pitchFamily="34" charset="0"/>
                          <a:ea typeface="Times New Roman" panose="02020603050405020304" pitchFamily="18" charset="0"/>
                          <a:cs typeface="ITCAvantGardePro-Md"/>
                        </a:rPr>
                        <a:t>. Ideas include create a contemporary set of service tools to replace </a:t>
                      </a:r>
                      <a:r>
                        <a:rPr lang="en-US" sz="2400" b="0" i="1" kern="100">
                          <a:solidFill>
                            <a:srgbClr val="000000"/>
                          </a:solidFill>
                          <a:effectLst/>
                          <a:latin typeface="Franklin Gothic Medium Cond" panose="020B0606030402020204" pitchFamily="34" charset="0"/>
                          <a:ea typeface="Times New Roman" panose="02020603050405020304" pitchFamily="18" charset="0"/>
                          <a:cs typeface="ITCAvantGardePro-MdObl"/>
                        </a:rPr>
                        <a:t>A Guide to Local Services</a:t>
                      </a:r>
                      <a:r>
                        <a:rPr lang="en-US" sz="2400" b="0" i="0" kern="100">
                          <a:solidFill>
                            <a:srgbClr val="000000"/>
                          </a:solidFill>
                          <a:effectLst/>
                          <a:latin typeface="Franklin Gothic Medium Cond" panose="020B0606030402020204" pitchFamily="34" charset="0"/>
                          <a:ea typeface="Times New Roman" panose="02020603050405020304" pitchFamily="18" charset="0"/>
                          <a:cs typeface="ITCAvantGardePro-Md"/>
                        </a:rPr>
                        <a:t>, delete outdated information, add information on rural/remote areas and regions, add information on zones, add more best practices.</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400"/>
                        </a:spcBef>
                        <a:spcAft>
                          <a:spcPts val="0"/>
                        </a:spcAft>
                      </a:pPr>
                      <a:r>
                        <a:rPr lang="en-US" sz="2400" b="0" i="0" kern="100">
                          <a:effectLst/>
                          <a:latin typeface="Franklin Gothic Medium Cond" panose="020B0606030402020204" pitchFamily="34" charset="0"/>
                        </a:rPr>
                        <a:t>4</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7049855"/>
                  </a:ext>
                </a:extLst>
              </a:tr>
              <a:tr h="769689">
                <a:tc>
                  <a:txBody>
                    <a:bodyPr/>
                    <a:lstStyle/>
                    <a:p>
                      <a:pPr marL="0" marR="0" algn="just">
                        <a:lnSpc>
                          <a:spcPts val="2680"/>
                        </a:lnSpc>
                        <a:spcBef>
                          <a:spcPts val="400"/>
                        </a:spcBef>
                        <a:spcAft>
                          <a:spcPts val="0"/>
                        </a:spcAft>
                      </a:pPr>
                      <a:r>
                        <a:rPr lang="en-US" sz="2400" b="0" i="0" kern="100">
                          <a:effectLst/>
                          <a:latin typeface="Franklin Gothic Medium Cond" panose="020B0606030402020204" pitchFamily="34" charset="0"/>
                        </a:rPr>
                        <a:t>2.</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680"/>
                        </a:lnSpc>
                        <a:spcBef>
                          <a:spcPts val="400"/>
                        </a:spcBef>
                        <a:spcAft>
                          <a:spcPts val="0"/>
                        </a:spcAft>
                      </a:pPr>
                      <a:r>
                        <a:rPr lang="en-US" sz="2400" b="0" i="0" kern="100">
                          <a:solidFill>
                            <a:srgbClr val="000000"/>
                          </a:solidFill>
                          <a:effectLst/>
                          <a:latin typeface="Franklin Gothic Medium Cond" panose="020B0606030402020204" pitchFamily="34" charset="0"/>
                          <a:ea typeface="Times New Roman" panose="02020603050405020304" pitchFamily="18" charset="0"/>
                          <a:cs typeface="ITCAvantGardePro-Md"/>
                        </a:rPr>
                        <a:t>Revise </a:t>
                      </a:r>
                      <a:r>
                        <a:rPr lang="en-US" sz="2400" b="0" i="1" kern="100">
                          <a:solidFill>
                            <a:srgbClr val="000000"/>
                          </a:solidFill>
                          <a:effectLst/>
                          <a:latin typeface="Franklin Gothic Medium Cond" panose="020B0606030402020204" pitchFamily="34" charset="0"/>
                          <a:ea typeface="Times New Roman" panose="02020603050405020304" pitchFamily="18" charset="0"/>
                          <a:cs typeface="ITCAvantGardePro-MdObl"/>
                        </a:rPr>
                        <a:t>The Group Booklet</a:t>
                      </a:r>
                      <a:r>
                        <a:rPr lang="en-US" sz="2400" b="0" i="0" kern="100">
                          <a:solidFill>
                            <a:srgbClr val="000000"/>
                          </a:solidFill>
                          <a:effectLst/>
                          <a:latin typeface="Franklin Gothic Medium Cond" panose="020B0606030402020204" pitchFamily="34" charset="0"/>
                          <a:ea typeface="Times New Roman" panose="02020603050405020304" pitchFamily="18" charset="0"/>
                          <a:cs typeface="ITCAvantGardePro-Md"/>
                        </a:rPr>
                        <a:t>. Ideas include adding information on addressing predatory behavior, how to make members feel welcome, virtual NA, the importance of Traditions and Concepts study meetings, common needs meetings, expanded information on trusted servant roles.</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400"/>
                        </a:spcBef>
                        <a:spcAft>
                          <a:spcPts val="0"/>
                        </a:spcAft>
                      </a:pPr>
                      <a:r>
                        <a:rPr lang="en-US" sz="2400" b="0" i="0" kern="100">
                          <a:effectLst/>
                          <a:latin typeface="Franklin Gothic Medium Cond" panose="020B0606030402020204" pitchFamily="34" charset="0"/>
                        </a:rPr>
                        <a:t>7</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2293924"/>
                  </a:ext>
                </a:extLst>
              </a:tr>
              <a:tr h="769689">
                <a:tc>
                  <a:txBody>
                    <a:bodyPr/>
                    <a:lstStyle/>
                    <a:p>
                      <a:pPr marL="0" marR="0" algn="just">
                        <a:lnSpc>
                          <a:spcPts val="2680"/>
                        </a:lnSpc>
                        <a:spcBef>
                          <a:spcPts val="400"/>
                        </a:spcBef>
                        <a:spcAft>
                          <a:spcPts val="0"/>
                        </a:spcAft>
                      </a:pPr>
                      <a:r>
                        <a:rPr lang="en-US" sz="2400" b="0" i="0" kern="100">
                          <a:effectLst/>
                          <a:latin typeface="Franklin Gothic Medium Cond" panose="020B0606030402020204" pitchFamily="34" charset="0"/>
                        </a:rPr>
                        <a:t>3.</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680"/>
                        </a:lnSpc>
                        <a:spcBef>
                          <a:spcPts val="400"/>
                        </a:spcBef>
                        <a:spcAft>
                          <a:spcPts val="0"/>
                        </a:spcAft>
                      </a:pPr>
                      <a:r>
                        <a:rPr lang="en-US" sz="2400" b="0" i="0" kern="100">
                          <a:solidFill>
                            <a:srgbClr val="000000"/>
                          </a:solidFill>
                          <a:effectLst/>
                          <a:latin typeface="Franklin Gothic Medium Cond" panose="020B0606030402020204" pitchFamily="34" charset="0"/>
                          <a:ea typeface="Times New Roman" panose="02020603050405020304" pitchFamily="18" charset="0"/>
                          <a:cs typeface="ITCAvantGardePro-Md"/>
                        </a:rPr>
                        <a:t>Revise SP </a:t>
                      </a:r>
                      <a:r>
                        <a:rPr lang="en-US" sz="2400" b="0" i="1" kern="100">
                          <a:solidFill>
                            <a:srgbClr val="000000"/>
                          </a:solidFill>
                          <a:effectLst/>
                          <a:latin typeface="Franklin Gothic Medium Cond" panose="020B0606030402020204" pitchFamily="34" charset="0"/>
                          <a:ea typeface="Times New Roman" panose="02020603050405020304" pitchFamily="18" charset="0"/>
                          <a:cs typeface="ITCAvantGardePro-MdObl"/>
                        </a:rPr>
                        <a:t>Disruptive and Violent Behavior</a:t>
                      </a:r>
                      <a:r>
                        <a:rPr lang="en-US" sz="2400" b="0" i="0" kern="100">
                          <a:solidFill>
                            <a:srgbClr val="000000"/>
                          </a:solidFill>
                          <a:effectLst/>
                          <a:latin typeface="Franklin Gothic Medium Cond" panose="020B0606030402020204" pitchFamily="34" charset="0"/>
                          <a:ea typeface="Times New Roman" panose="02020603050405020304" pitchFamily="18" charset="0"/>
                          <a:cs typeface="ITCAvantGardePro-Md"/>
                        </a:rPr>
                        <a:t>. Ideas include adding section on predatory behavior, addressing online meetings, adding text from the IDT.</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400"/>
                        </a:spcBef>
                        <a:spcAft>
                          <a:spcPts val="0"/>
                        </a:spcAft>
                      </a:pPr>
                      <a:r>
                        <a:rPr lang="en-US" sz="2400" b="0" i="0" kern="100">
                          <a:effectLst/>
                          <a:latin typeface="Franklin Gothic Medium Cond" panose="020B0606030402020204" pitchFamily="34" charset="0"/>
                        </a:rPr>
                        <a:t>7</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983459"/>
                  </a:ext>
                </a:extLst>
              </a:tr>
              <a:tr h="767253">
                <a:tc>
                  <a:txBody>
                    <a:bodyPr/>
                    <a:lstStyle/>
                    <a:p>
                      <a:pPr marL="0" marR="0" algn="just">
                        <a:lnSpc>
                          <a:spcPts val="2680"/>
                        </a:lnSpc>
                        <a:spcBef>
                          <a:spcPts val="400"/>
                        </a:spcBef>
                        <a:spcAft>
                          <a:spcPts val="0"/>
                        </a:spcAft>
                      </a:pPr>
                      <a:r>
                        <a:rPr lang="en-US" sz="2400" b="0" i="0" kern="100">
                          <a:effectLst/>
                          <a:latin typeface="Franklin Gothic Medium Cond" panose="020B0606030402020204" pitchFamily="34" charset="0"/>
                        </a:rPr>
                        <a:t>4.</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680"/>
                        </a:lnSpc>
                        <a:spcBef>
                          <a:spcPts val="400"/>
                        </a:spcBef>
                        <a:spcAft>
                          <a:spcPts val="0"/>
                        </a:spcAft>
                      </a:pPr>
                      <a:r>
                        <a:rPr lang="en-US" sz="2400" b="0" i="0" kern="100" spc="-10" dirty="0">
                          <a:solidFill>
                            <a:srgbClr val="000000"/>
                          </a:solidFill>
                          <a:effectLst/>
                          <a:latin typeface="Franklin Gothic Medium Cond" panose="020B0606030402020204" pitchFamily="34" charset="0"/>
                          <a:ea typeface="Times New Roman" panose="02020603050405020304" pitchFamily="18" charset="0"/>
                          <a:cs typeface="ITCAvantGardePro-Md"/>
                        </a:rPr>
                        <a:t>Revise SP </a:t>
                      </a:r>
                      <a:r>
                        <a:rPr lang="en-US" sz="2400" b="0" i="1" kern="100" spc="-10" dirty="0">
                          <a:solidFill>
                            <a:srgbClr val="000000"/>
                          </a:solidFill>
                          <a:effectLst/>
                          <a:latin typeface="Franklin Gothic Medium Cond" panose="020B0606030402020204" pitchFamily="34" charset="0"/>
                          <a:ea typeface="Times New Roman" panose="02020603050405020304" pitchFamily="18" charset="0"/>
                          <a:cs typeface="ITCAvantGardePro-MdObl"/>
                        </a:rPr>
                        <a:t>Social Media</a:t>
                      </a:r>
                      <a:r>
                        <a:rPr lang="en-US" sz="2400" b="0" i="0" kern="100" spc="-10" dirty="0">
                          <a:solidFill>
                            <a:srgbClr val="000000"/>
                          </a:solidFill>
                          <a:effectLst/>
                          <a:latin typeface="Franklin Gothic Medium Cond" panose="020B0606030402020204" pitchFamily="34" charset="0"/>
                          <a:ea typeface="Times New Roman" panose="02020603050405020304" pitchFamily="18" charset="0"/>
                          <a:cs typeface="ITCAvantGardePro-Md"/>
                        </a:rPr>
                        <a:t>. Ideas include adding information about online meetings, updating social networking guidance, including information on PR and H&amp;I.</a:t>
                      </a:r>
                      <a:endParaRPr lang="en-US" sz="24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400"/>
                        </a:spcBef>
                        <a:spcAft>
                          <a:spcPts val="0"/>
                        </a:spcAft>
                      </a:pPr>
                      <a:r>
                        <a:rPr lang="en-US" sz="24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rPr>
                        <a:t>1</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0576154"/>
                  </a:ext>
                </a:extLst>
              </a:tr>
              <a:tr h="489139">
                <a:tc>
                  <a:txBody>
                    <a:bodyPr/>
                    <a:lstStyle/>
                    <a:p>
                      <a:pPr marL="0" marR="0" algn="just">
                        <a:lnSpc>
                          <a:spcPts val="2680"/>
                        </a:lnSpc>
                        <a:spcBef>
                          <a:spcPts val="400"/>
                        </a:spcBef>
                        <a:spcAft>
                          <a:spcPts val="0"/>
                        </a:spcAft>
                      </a:pPr>
                      <a:r>
                        <a:rPr lang="en-US" sz="2400" b="0" i="0" kern="100">
                          <a:effectLst/>
                          <a:latin typeface="Franklin Gothic Medium Cond" panose="020B0606030402020204" pitchFamily="34" charset="0"/>
                        </a:rPr>
                        <a:t>5.</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680"/>
                        </a:lnSpc>
                        <a:spcBef>
                          <a:spcPts val="400"/>
                        </a:spcBef>
                        <a:spcAft>
                          <a:spcPts val="0"/>
                        </a:spcAft>
                      </a:pPr>
                      <a:r>
                        <a:rPr lang="en-US" sz="2400" b="0" i="0" kern="100">
                          <a:solidFill>
                            <a:srgbClr val="000000"/>
                          </a:solidFill>
                          <a:effectLst/>
                          <a:latin typeface="Franklin Gothic Medium Cond" panose="020B0606030402020204" pitchFamily="34" charset="0"/>
                          <a:ea typeface="Times New Roman" panose="02020603050405020304" pitchFamily="18" charset="0"/>
                          <a:cs typeface="ITCAvantGardePro-Md"/>
                        </a:rPr>
                        <a:t>Revise </a:t>
                      </a:r>
                      <a:r>
                        <a:rPr lang="en-US" sz="2400" b="0" i="1" kern="100">
                          <a:solidFill>
                            <a:srgbClr val="000000"/>
                          </a:solidFill>
                          <a:effectLst/>
                          <a:latin typeface="Franklin Gothic Medium Cond" panose="020B0606030402020204" pitchFamily="34" charset="0"/>
                          <a:ea typeface="Times New Roman" panose="02020603050405020304" pitchFamily="18" charset="0"/>
                          <a:cs typeface="ITCAvantGardePro-MdObl"/>
                        </a:rPr>
                        <a:t>H&amp;I Handbook</a:t>
                      </a:r>
                      <a:r>
                        <a:rPr lang="en-US" sz="2400" b="0" i="0" kern="100">
                          <a:solidFill>
                            <a:srgbClr val="000000"/>
                          </a:solidFill>
                          <a:effectLst/>
                          <a:latin typeface="Franklin Gothic Medium Cond" panose="020B0606030402020204" pitchFamily="34" charset="0"/>
                          <a:ea typeface="Times New Roman" panose="02020603050405020304" pitchFamily="18" charset="0"/>
                          <a:cs typeface="ITCAvantGardePro-Md"/>
                        </a:rPr>
                        <a:t>.</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400"/>
                        </a:spcBef>
                        <a:spcAft>
                          <a:spcPts val="0"/>
                        </a:spcAft>
                      </a:pPr>
                      <a:r>
                        <a:rPr lang="en-US" sz="2400" b="0" i="0" kern="100">
                          <a:effectLst/>
                          <a:latin typeface="Franklin Gothic Medium Cond" panose="020B0606030402020204" pitchFamily="34" charset="0"/>
                        </a:rPr>
                        <a:t>1</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3404203"/>
                  </a:ext>
                </a:extLst>
              </a:tr>
              <a:tr h="452758">
                <a:tc>
                  <a:txBody>
                    <a:bodyPr/>
                    <a:lstStyle/>
                    <a:p>
                      <a:pPr marL="0" marR="0" algn="just">
                        <a:lnSpc>
                          <a:spcPts val="2680"/>
                        </a:lnSpc>
                        <a:spcBef>
                          <a:spcPts val="400"/>
                        </a:spcBef>
                        <a:spcAft>
                          <a:spcPts val="0"/>
                        </a:spcAft>
                      </a:pPr>
                      <a:r>
                        <a:rPr lang="en-US" sz="2400" b="0" i="0" kern="100">
                          <a:effectLst/>
                          <a:latin typeface="Franklin Gothic Medium Cond" panose="020B0606030402020204" pitchFamily="34" charset="0"/>
                        </a:rPr>
                        <a:t>6.</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680"/>
                        </a:lnSpc>
                        <a:spcBef>
                          <a:spcPts val="400"/>
                        </a:spcBef>
                        <a:spcAft>
                          <a:spcPts val="0"/>
                        </a:spcAft>
                      </a:pPr>
                      <a:r>
                        <a:rPr lang="en-US" sz="2400" b="0" i="0" kern="100">
                          <a:solidFill>
                            <a:srgbClr val="000000"/>
                          </a:solidFill>
                          <a:effectLst/>
                          <a:latin typeface="Franklin Gothic Medium Cond" panose="020B0606030402020204" pitchFamily="34" charset="0"/>
                          <a:ea typeface="Times New Roman" panose="02020603050405020304" pitchFamily="18" charset="0"/>
                          <a:cs typeface="ITCAvantGardePro-Md"/>
                        </a:rPr>
                        <a:t>Revise </a:t>
                      </a:r>
                      <a:r>
                        <a:rPr lang="en-US" sz="2400" b="0" i="1" kern="100">
                          <a:solidFill>
                            <a:srgbClr val="000000"/>
                          </a:solidFill>
                          <a:effectLst/>
                          <a:latin typeface="Franklin Gothic Medium Cond" panose="020B0606030402020204" pitchFamily="34" charset="0"/>
                          <a:ea typeface="Times New Roman" panose="02020603050405020304" pitchFamily="18" charset="0"/>
                          <a:cs typeface="ITCAvantGardePro-MdObl"/>
                        </a:rPr>
                        <a:t>PR Handbook</a:t>
                      </a:r>
                      <a:r>
                        <a:rPr lang="en-US" sz="2400" b="0" i="0" kern="100">
                          <a:solidFill>
                            <a:srgbClr val="000000"/>
                          </a:solidFill>
                          <a:effectLst/>
                          <a:latin typeface="Franklin Gothic Medium Cond" panose="020B0606030402020204" pitchFamily="34" charset="0"/>
                          <a:ea typeface="Times New Roman" panose="02020603050405020304" pitchFamily="18" charset="0"/>
                          <a:cs typeface="ITCAvantGardePro-Md"/>
                        </a:rPr>
                        <a:t>.</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400"/>
                        </a:spcBef>
                        <a:spcAft>
                          <a:spcPts val="0"/>
                        </a:spcAft>
                      </a:pPr>
                      <a:r>
                        <a:rPr lang="en-US" sz="2400" b="0" i="0" kern="100">
                          <a:effectLst/>
                          <a:latin typeface="Franklin Gothic Medium Cond" panose="020B0606030402020204" pitchFamily="34" charset="0"/>
                        </a:rPr>
                        <a:t>1</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8912853"/>
                  </a:ext>
                </a:extLst>
              </a:tr>
              <a:tr h="491924">
                <a:tc>
                  <a:txBody>
                    <a:bodyPr/>
                    <a:lstStyle/>
                    <a:p>
                      <a:pPr marL="0" marR="0" algn="just">
                        <a:lnSpc>
                          <a:spcPts val="2680"/>
                        </a:lnSpc>
                        <a:spcBef>
                          <a:spcPts val="400"/>
                        </a:spcBef>
                        <a:spcAft>
                          <a:spcPts val="0"/>
                        </a:spcAft>
                      </a:pPr>
                      <a:r>
                        <a:rPr lang="en-US" sz="2400" b="0" i="0" kern="100">
                          <a:effectLst/>
                          <a:latin typeface="Franklin Gothic Medium Cond" panose="020B0606030402020204" pitchFamily="34" charset="0"/>
                        </a:rPr>
                        <a:t>7.</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680"/>
                        </a:lnSpc>
                        <a:spcBef>
                          <a:spcPts val="400"/>
                        </a:spcBef>
                        <a:spcAft>
                          <a:spcPts val="0"/>
                        </a:spcAft>
                      </a:pPr>
                      <a:r>
                        <a:rPr lang="en-US" sz="2400" b="0" i="0" kern="100">
                          <a:solidFill>
                            <a:srgbClr val="000000"/>
                          </a:solidFill>
                          <a:effectLst/>
                          <a:latin typeface="Franklin Gothic Medium Cond" panose="020B0606030402020204" pitchFamily="34" charset="0"/>
                          <a:ea typeface="Times New Roman" panose="02020603050405020304" pitchFamily="18" charset="0"/>
                          <a:cs typeface="ITCAvantGardePro-Md"/>
                        </a:rPr>
                        <a:t>Revise </a:t>
                      </a:r>
                      <a:r>
                        <a:rPr lang="en-US" sz="2400" b="0" i="1" kern="100">
                          <a:solidFill>
                            <a:srgbClr val="000000"/>
                          </a:solidFill>
                          <a:effectLst/>
                          <a:latin typeface="Franklin Gothic Medium Cond" panose="020B0606030402020204" pitchFamily="34" charset="0"/>
                          <a:ea typeface="Times New Roman" panose="02020603050405020304" pitchFamily="18" charset="0"/>
                          <a:cs typeface="ITCAvantGardePro-MdObl"/>
                        </a:rPr>
                        <a:t>Planning Basics</a:t>
                      </a:r>
                      <a:r>
                        <a:rPr lang="en-US" sz="2400" b="0" i="0" kern="100">
                          <a:solidFill>
                            <a:srgbClr val="000000"/>
                          </a:solidFill>
                          <a:effectLst/>
                          <a:latin typeface="Franklin Gothic Medium Cond" panose="020B0606030402020204" pitchFamily="34" charset="0"/>
                          <a:ea typeface="Times New Roman" panose="02020603050405020304" pitchFamily="18" charset="0"/>
                          <a:cs typeface="ITCAvantGardePro-Md"/>
                        </a:rPr>
                        <a:t>.</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400"/>
                        </a:spcBef>
                        <a:spcAft>
                          <a:spcPts val="0"/>
                        </a:spcAft>
                      </a:pPr>
                      <a:r>
                        <a:rPr lang="en-US" sz="2400" b="0" i="0" kern="100">
                          <a:effectLst/>
                          <a:latin typeface="Franklin Gothic Medium Cond" panose="020B0606030402020204" pitchFamily="34" charset="0"/>
                        </a:rPr>
                        <a:t>4</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3365598"/>
                  </a:ext>
                </a:extLst>
              </a:tr>
              <a:tr h="819996">
                <a:tc>
                  <a:txBody>
                    <a:bodyPr/>
                    <a:lstStyle/>
                    <a:p>
                      <a:pPr marL="0" marR="0" lvl="0" indent="0" algn="just" defTabSz="914400" rtl="0" eaLnBrk="1" fontAlgn="auto" latinLnBrk="0" hangingPunct="1">
                        <a:lnSpc>
                          <a:spcPts val="2680"/>
                        </a:lnSpc>
                        <a:spcBef>
                          <a:spcPts val="400"/>
                        </a:spcBef>
                        <a:spcAft>
                          <a:spcPts val="0"/>
                        </a:spcAft>
                        <a:buClrTx/>
                        <a:buSzTx/>
                        <a:buFontTx/>
                        <a:buNone/>
                        <a:tabLst/>
                        <a:defRPr/>
                      </a:pPr>
                      <a:r>
                        <a:rPr lang="en-US" sz="2400" b="0" i="0" kern="100">
                          <a:effectLst/>
                          <a:latin typeface="Franklin Gothic Medium Cond" panose="020B0606030402020204" pitchFamily="34" charset="0"/>
                        </a:rPr>
                        <a:t>8.</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p>
                      <a:pPr marL="0" marR="0" algn="just">
                        <a:lnSpc>
                          <a:spcPts val="2680"/>
                        </a:lnSpc>
                        <a:spcBef>
                          <a:spcPts val="400"/>
                        </a:spcBef>
                        <a:spcAft>
                          <a:spcPts val="0"/>
                        </a:spcAft>
                      </a:pP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680"/>
                        </a:lnSpc>
                        <a:spcBef>
                          <a:spcPts val="400"/>
                        </a:spcBef>
                        <a:spcAft>
                          <a:spcPts val="0"/>
                        </a:spcAft>
                      </a:pPr>
                      <a:r>
                        <a:rPr lang="en-US" sz="2400" b="0" i="0" kern="100">
                          <a:solidFill>
                            <a:srgbClr val="000000"/>
                          </a:solidFill>
                          <a:effectLst/>
                          <a:latin typeface="Franklin Gothic Medium Cond" panose="020B0606030402020204" pitchFamily="34" charset="0"/>
                          <a:ea typeface="Times New Roman" panose="02020603050405020304" pitchFamily="18" charset="0"/>
                          <a:cs typeface="ITCAvantGardePro-Md"/>
                        </a:rPr>
                        <a:t>No revisions to service material.</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400"/>
                        </a:spcBef>
                        <a:spcAft>
                          <a:spcPts val="0"/>
                        </a:spcAft>
                      </a:pPr>
                      <a:endParaRPr lang="en-US" sz="24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4380541"/>
                  </a:ext>
                </a:extLst>
              </a:tr>
            </a:tbl>
          </a:graphicData>
        </a:graphic>
      </p:graphicFrame>
    </p:spTree>
    <p:extLst>
      <p:ext uri="{BB962C8B-B14F-4D97-AF65-F5344CB8AC3E}">
        <p14:creationId xmlns:p14="http://schemas.microsoft.com/office/powerpoint/2010/main" val="4123061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E178E2-6319-2C34-48D0-C7F3D60AAAE8}"/>
              </a:ext>
            </a:extLst>
          </p:cNvPr>
          <p:cNvSpPr txBox="1">
            <a:spLocks/>
          </p:cNvSpPr>
          <p:nvPr/>
        </p:nvSpPr>
        <p:spPr>
          <a:xfrm>
            <a:off x="0" y="1"/>
            <a:ext cx="12174955" cy="78707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ctr"/>
            <a:r>
              <a:rPr lang="en-US" sz="5000">
                <a:solidFill>
                  <a:srgbClr val="572528"/>
                </a:solidFill>
              </a:rPr>
              <a:t>Issue Discussion Topics </a:t>
            </a:r>
          </a:p>
        </p:txBody>
      </p:sp>
      <p:pic>
        <p:nvPicPr>
          <p:cNvPr id="5" name="Picture 4" descr="A group of colorful speech bubbles&#10;&#10;Description automatically generated">
            <a:extLst>
              <a:ext uri="{FF2B5EF4-FFF2-40B4-BE49-F238E27FC236}">
                <a16:creationId xmlns:a16="http://schemas.microsoft.com/office/drawing/2014/main" id="{FE6C75C4-32E3-D66F-8975-B29E228BB43A}"/>
              </a:ext>
            </a:extLst>
          </p:cNvPr>
          <p:cNvPicPr>
            <a:picLocks noChangeAspect="1"/>
          </p:cNvPicPr>
          <p:nvPr/>
        </p:nvPicPr>
        <p:blipFill rotWithShape="1">
          <a:blip r:embed="rId3"/>
          <a:srcRect b="21057"/>
          <a:stretch/>
        </p:blipFill>
        <p:spPr>
          <a:xfrm>
            <a:off x="4618298" y="1773048"/>
            <a:ext cx="7573701" cy="5154402"/>
          </a:xfrm>
          <a:prstGeom prst="rect">
            <a:avLst/>
          </a:prstGeom>
        </p:spPr>
      </p:pic>
      <p:sp>
        <p:nvSpPr>
          <p:cNvPr id="6" name="Subtitle 2">
            <a:extLst>
              <a:ext uri="{FF2B5EF4-FFF2-40B4-BE49-F238E27FC236}">
                <a16:creationId xmlns:a16="http://schemas.microsoft.com/office/drawing/2014/main" id="{2417953A-3089-4515-D4B8-DDEFB73F6933}"/>
              </a:ext>
            </a:extLst>
          </p:cNvPr>
          <p:cNvSpPr txBox="1">
            <a:spLocks/>
          </p:cNvSpPr>
          <p:nvPr/>
        </p:nvSpPr>
        <p:spPr>
          <a:xfrm>
            <a:off x="185195" y="879677"/>
            <a:ext cx="7905509" cy="16436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0">
                <a:solidFill>
                  <a:srgbClr val="572528"/>
                </a:solidFill>
              </a:rPr>
              <a:t>Are just that—issues that are discussed throughout the Fellowship in the time between Conferences. </a:t>
            </a:r>
          </a:p>
        </p:txBody>
      </p:sp>
      <p:sp>
        <p:nvSpPr>
          <p:cNvPr id="7" name="Subtitle 2">
            <a:extLst>
              <a:ext uri="{FF2B5EF4-FFF2-40B4-BE49-F238E27FC236}">
                <a16:creationId xmlns:a16="http://schemas.microsoft.com/office/drawing/2014/main" id="{A1F13A57-6DA6-18C7-D37F-C10252D51539}"/>
              </a:ext>
            </a:extLst>
          </p:cNvPr>
          <p:cNvSpPr txBox="1">
            <a:spLocks/>
          </p:cNvSpPr>
          <p:nvPr/>
        </p:nvSpPr>
        <p:spPr>
          <a:xfrm>
            <a:off x="243069" y="2419110"/>
            <a:ext cx="4363656" cy="30807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0">
                <a:solidFill>
                  <a:srgbClr val="572528"/>
                </a:solidFill>
              </a:rPr>
              <a:t>The results of those discussions can contain some of NA’s best practices and have created the foundation for several service pamphlets and other tools and literature.</a:t>
            </a:r>
          </a:p>
        </p:txBody>
      </p:sp>
    </p:spTree>
    <p:extLst>
      <p:ext uri="{BB962C8B-B14F-4D97-AF65-F5344CB8AC3E}">
        <p14:creationId xmlns:p14="http://schemas.microsoft.com/office/powerpoint/2010/main" val="998254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87C0B-95CA-9252-5518-3375E740034C}"/>
              </a:ext>
            </a:extLst>
          </p:cNvPr>
          <p:cNvSpPr>
            <a:spLocks noGrp="1"/>
          </p:cNvSpPr>
          <p:nvPr>
            <p:ph type="ctrTitle" idx="4294967295"/>
          </p:nvPr>
        </p:nvSpPr>
        <p:spPr>
          <a:xfrm rot="2706616">
            <a:off x="-277981" y="4521565"/>
            <a:ext cx="3455187" cy="1828801"/>
          </a:xfrm>
        </p:spPr>
        <p:txBody>
          <a:bodyPr/>
          <a:lstStyle/>
          <a:p>
            <a:pPr algn="ctr"/>
            <a:r>
              <a:rPr lang="en-US" dirty="0">
                <a:solidFill>
                  <a:srgbClr val="9DBCAC"/>
                </a:solidFill>
              </a:rPr>
              <a:t>2026 </a:t>
            </a:r>
            <a:r>
              <a:rPr lang="en-US" i="1" dirty="0">
                <a:solidFill>
                  <a:srgbClr val="9DBCAC"/>
                </a:solidFill>
              </a:rPr>
              <a:t>CAR</a:t>
            </a:r>
            <a:r>
              <a:rPr lang="en-US" dirty="0">
                <a:solidFill>
                  <a:srgbClr val="9DBCAC"/>
                </a:solidFill>
              </a:rPr>
              <a:t> </a:t>
            </a:r>
            <a:br>
              <a:rPr lang="en-US" dirty="0">
                <a:solidFill>
                  <a:srgbClr val="9DBCAC"/>
                </a:solidFill>
              </a:rPr>
            </a:br>
            <a:r>
              <a:rPr lang="en-US" dirty="0">
                <a:solidFill>
                  <a:srgbClr val="9DBCAC"/>
                </a:solidFill>
              </a:rPr>
              <a:t>PowerPoints</a:t>
            </a:r>
          </a:p>
        </p:txBody>
      </p:sp>
      <p:pic>
        <p:nvPicPr>
          <p:cNvPr id="2" name="Picture 1" descr="A red and yellow lava lamp&#10;&#10;Description automatically generated">
            <a:extLst>
              <a:ext uri="{FF2B5EF4-FFF2-40B4-BE49-F238E27FC236}">
                <a16:creationId xmlns:a16="http://schemas.microsoft.com/office/drawing/2014/main" id="{0901B0D5-4608-94EF-511C-8CC377CCA1C6}"/>
              </a:ext>
            </a:extLst>
          </p:cNvPr>
          <p:cNvPicPr>
            <a:picLocks noChangeAspect="1"/>
          </p:cNvPicPr>
          <p:nvPr/>
        </p:nvPicPr>
        <p:blipFill>
          <a:blip r:embed="rId3"/>
          <a:stretch>
            <a:fillRect/>
          </a:stretch>
        </p:blipFill>
        <p:spPr>
          <a:xfrm>
            <a:off x="10666022" y="179245"/>
            <a:ext cx="1386038" cy="4085163"/>
          </a:xfrm>
          <a:prstGeom prst="rect">
            <a:avLst/>
          </a:prstGeom>
        </p:spPr>
      </p:pic>
      <p:sp>
        <p:nvSpPr>
          <p:cNvPr id="3" name="Subtitle 2">
            <a:extLst>
              <a:ext uri="{FF2B5EF4-FFF2-40B4-BE49-F238E27FC236}">
                <a16:creationId xmlns:a16="http://schemas.microsoft.com/office/drawing/2014/main" id="{19F206B4-2201-1AD3-9B95-0BDA634BCD54}"/>
              </a:ext>
            </a:extLst>
          </p:cNvPr>
          <p:cNvSpPr txBox="1">
            <a:spLocks/>
          </p:cNvSpPr>
          <p:nvPr/>
        </p:nvSpPr>
        <p:spPr>
          <a:xfrm>
            <a:off x="2827398" y="35625"/>
            <a:ext cx="9166806" cy="685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4538" indent="-744538" defTabSz="640080">
              <a:lnSpc>
                <a:spcPts val="4500"/>
              </a:lnSpc>
              <a:spcBef>
                <a:spcPts val="1500"/>
              </a:spcBef>
              <a:buFont typeface="Arial" panose="020B0604020202020204" pitchFamily="34" charset="0"/>
              <a:buAutoNum type="arabicPeriod"/>
            </a:pPr>
            <a:r>
              <a:rPr lang="en-US" sz="4400" dirty="0">
                <a:solidFill>
                  <a:schemeClr val="tx2">
                    <a:lumMod val="60000"/>
                    <a:lumOff val="40000"/>
                  </a:schemeClr>
                </a:solidFill>
              </a:rPr>
              <a:t>Introduction to </a:t>
            </a:r>
            <a:r>
              <a:rPr lang="en-US" sz="4400" i="1" dirty="0">
                <a:solidFill>
                  <a:schemeClr val="tx2">
                    <a:lumMod val="60000"/>
                    <a:lumOff val="40000"/>
                  </a:schemeClr>
                </a:solidFill>
              </a:rPr>
              <a:t>CAR</a:t>
            </a:r>
          </a:p>
          <a:p>
            <a:pPr marL="744538" indent="-744538" defTabSz="640080">
              <a:lnSpc>
                <a:spcPts val="4500"/>
              </a:lnSpc>
              <a:spcBef>
                <a:spcPts val="1500"/>
              </a:spcBef>
              <a:buFont typeface="Arial" panose="020B0604020202020204" pitchFamily="34" charset="0"/>
              <a:buAutoNum type="arabicPeriod"/>
            </a:pPr>
            <a:r>
              <a:rPr lang="en-US" sz="4400" dirty="0">
                <a:solidFill>
                  <a:schemeClr val="tx2">
                    <a:lumMod val="60000"/>
                    <a:lumOff val="40000"/>
                  </a:schemeClr>
                </a:solidFill>
              </a:rPr>
              <a:t>Motions </a:t>
            </a:r>
          </a:p>
          <a:p>
            <a:pPr marL="744538" indent="-744538" defTabSz="640080">
              <a:lnSpc>
                <a:spcPts val="4500"/>
              </a:lnSpc>
              <a:spcBef>
                <a:spcPts val="1500"/>
              </a:spcBef>
              <a:buFont typeface="Arial" panose="020B0604020202020204" pitchFamily="34" charset="0"/>
              <a:buNone/>
            </a:pPr>
            <a:r>
              <a:rPr lang="en-US" sz="4400" dirty="0">
                <a:solidFill>
                  <a:schemeClr val="tx2">
                    <a:lumMod val="60000"/>
                    <a:lumOff val="40000"/>
                  </a:schemeClr>
                </a:solidFill>
              </a:rPr>
              <a:t>3. Gender-Neutral and </a:t>
            </a:r>
            <a:br>
              <a:rPr lang="en-US" sz="4400" dirty="0">
                <a:solidFill>
                  <a:schemeClr val="tx2">
                    <a:lumMod val="60000"/>
                    <a:lumOff val="40000"/>
                  </a:schemeClr>
                </a:solidFill>
              </a:rPr>
            </a:br>
            <a:r>
              <a:rPr lang="en-US" sz="4400" dirty="0">
                <a:solidFill>
                  <a:schemeClr val="tx2">
                    <a:lumMod val="60000"/>
                    <a:lumOff val="40000"/>
                  </a:schemeClr>
                </a:solidFill>
              </a:rPr>
              <a:t>Inclusive Language</a:t>
            </a:r>
          </a:p>
          <a:p>
            <a:pPr marL="744538" indent="-744538" defTabSz="640080">
              <a:lnSpc>
                <a:spcPts val="4500"/>
              </a:lnSpc>
              <a:spcBef>
                <a:spcPts val="1500"/>
              </a:spcBef>
              <a:buFont typeface="Arial" panose="020B0604020202020204" pitchFamily="34" charset="0"/>
              <a:buNone/>
            </a:pPr>
            <a:r>
              <a:rPr lang="en-US" sz="4400" dirty="0">
                <a:solidFill>
                  <a:schemeClr val="tx2">
                    <a:lumMod val="60000"/>
                    <a:lumOff val="40000"/>
                  </a:schemeClr>
                </a:solidFill>
              </a:rPr>
              <a:t>4. DRT/MAT in NA: Helping Members Take Root</a:t>
            </a:r>
          </a:p>
          <a:p>
            <a:pPr marL="744538" indent="-744538" defTabSz="640080">
              <a:lnSpc>
                <a:spcPts val="4500"/>
              </a:lnSpc>
              <a:spcBef>
                <a:spcPts val="1500"/>
              </a:spcBef>
              <a:buFont typeface="Arial" panose="020B0604020202020204" pitchFamily="34" charset="0"/>
              <a:buNone/>
            </a:pPr>
            <a:r>
              <a:rPr lang="en-US" sz="4400" i="1" dirty="0">
                <a:solidFill>
                  <a:srgbClr val="F16737"/>
                </a:solidFill>
              </a:rPr>
              <a:t>5. Literature, Service Material, and Issue Discussion Topics survey</a:t>
            </a:r>
          </a:p>
          <a:p>
            <a:pPr marL="744538" indent="-744538" defTabSz="640080">
              <a:lnSpc>
                <a:spcPts val="4500"/>
              </a:lnSpc>
              <a:spcBef>
                <a:spcPts val="1500"/>
              </a:spcBef>
              <a:buFont typeface="Arial" panose="020B0604020202020204" pitchFamily="34" charset="0"/>
              <a:buNone/>
            </a:pPr>
            <a:r>
              <a:rPr lang="en-US" sz="4400" dirty="0">
                <a:solidFill>
                  <a:schemeClr val="tx2">
                    <a:lumMod val="60000"/>
                    <a:lumOff val="40000"/>
                  </a:schemeClr>
                </a:solidFill>
              </a:rPr>
              <a:t>6. Pricing Our Literature</a:t>
            </a:r>
          </a:p>
        </p:txBody>
      </p:sp>
    </p:spTree>
    <p:extLst>
      <p:ext uri="{BB962C8B-B14F-4D97-AF65-F5344CB8AC3E}">
        <p14:creationId xmlns:p14="http://schemas.microsoft.com/office/powerpoint/2010/main" val="1563253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CB6D3-B5F3-1E5C-0BB9-7809915A97D1}"/>
              </a:ext>
            </a:extLst>
          </p:cNvPr>
          <p:cNvSpPr txBox="1">
            <a:spLocks/>
          </p:cNvSpPr>
          <p:nvPr/>
        </p:nvSpPr>
        <p:spPr>
          <a:xfrm>
            <a:off x="0" y="1"/>
            <a:ext cx="10475089" cy="78707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ctr"/>
            <a:r>
              <a:rPr lang="en-US" sz="4000">
                <a:solidFill>
                  <a:srgbClr val="572528"/>
                </a:solidFill>
              </a:rPr>
              <a:t>Issue Discussion Topics </a:t>
            </a:r>
            <a:r>
              <a:rPr lang="en-US" sz="3200" b="0">
                <a:solidFill>
                  <a:srgbClr val="572528"/>
                </a:solidFill>
              </a:rPr>
              <a:t>(choose up to 2)</a:t>
            </a:r>
          </a:p>
        </p:txBody>
      </p:sp>
      <p:sp>
        <p:nvSpPr>
          <p:cNvPr id="3" name="Rounded Rectangle 2">
            <a:extLst>
              <a:ext uri="{FF2B5EF4-FFF2-40B4-BE49-F238E27FC236}">
                <a16:creationId xmlns:a16="http://schemas.microsoft.com/office/drawing/2014/main" id="{52E7C468-CF9D-89DC-474D-2958A1897E01}"/>
              </a:ext>
            </a:extLst>
          </p:cNvPr>
          <p:cNvSpPr/>
          <p:nvPr/>
        </p:nvSpPr>
        <p:spPr>
          <a:xfrm>
            <a:off x="8843058" y="6238754"/>
            <a:ext cx="3337368" cy="578348"/>
          </a:xfrm>
          <a:prstGeom prst="roundRect">
            <a:avLst/>
          </a:prstGeom>
          <a:solidFill>
            <a:srgbClr val="9DB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4" name="TextBox 3">
            <a:extLst>
              <a:ext uri="{FF2B5EF4-FFF2-40B4-BE49-F238E27FC236}">
                <a16:creationId xmlns:a16="http://schemas.microsoft.com/office/drawing/2014/main" id="{DA5E005D-6DB8-B08E-5C76-EF291BE75717}"/>
              </a:ext>
            </a:extLst>
          </p:cNvPr>
          <p:cNvSpPr txBox="1"/>
          <p:nvPr/>
        </p:nvSpPr>
        <p:spPr>
          <a:xfrm>
            <a:off x="8854633" y="6196149"/>
            <a:ext cx="3256344" cy="615553"/>
          </a:xfrm>
          <a:prstGeom prst="rect">
            <a:avLst/>
          </a:prstGeom>
          <a:noFill/>
        </p:spPr>
        <p:txBody>
          <a:bodyPr wrap="square" rtlCol="0">
            <a:spAutoFit/>
          </a:bodyPr>
          <a:lstStyle/>
          <a:p>
            <a:pPr algn="ctr">
              <a:spcBef>
                <a:spcPts val="1200"/>
              </a:spcBef>
              <a:spcAft>
                <a:spcPts val="1200"/>
              </a:spcAft>
            </a:pPr>
            <a:r>
              <a:rPr lang="en-US" sz="3400" dirty="0">
                <a:solidFill>
                  <a:schemeClr val="accent2">
                    <a:lumMod val="75000"/>
                  </a:schemeClr>
                </a:solidFill>
                <a:latin typeface="Bahnschrift Condensed" panose="020B0502040204020203" pitchFamily="34" charset="0"/>
              </a:rPr>
              <a:t>Pause for discussion</a:t>
            </a:r>
          </a:p>
        </p:txBody>
      </p:sp>
      <p:graphicFrame>
        <p:nvGraphicFramePr>
          <p:cNvPr id="5" name="Table 4">
            <a:extLst>
              <a:ext uri="{FF2B5EF4-FFF2-40B4-BE49-F238E27FC236}">
                <a16:creationId xmlns:a16="http://schemas.microsoft.com/office/drawing/2014/main" id="{DFBF1337-7CBB-8482-FA6F-B475FD8260C6}"/>
              </a:ext>
            </a:extLst>
          </p:cNvPr>
          <p:cNvGraphicFramePr>
            <a:graphicFrameLocks noGrp="1"/>
          </p:cNvGraphicFramePr>
          <p:nvPr>
            <p:extLst>
              <p:ext uri="{D42A27DB-BD31-4B8C-83A1-F6EECF244321}">
                <p14:modId xmlns:p14="http://schemas.microsoft.com/office/powerpoint/2010/main" val="3813177207"/>
              </p:ext>
            </p:extLst>
          </p:nvPr>
        </p:nvGraphicFramePr>
        <p:xfrm>
          <a:off x="127322" y="150472"/>
          <a:ext cx="11921924" cy="6481468"/>
        </p:xfrm>
        <a:graphic>
          <a:graphicData uri="http://schemas.openxmlformats.org/drawingml/2006/table">
            <a:tbl>
              <a:tblPr>
                <a:tableStyleId>{9D7B26C5-4107-4FEC-AEDC-1716B250A1EF}</a:tableStyleId>
              </a:tblPr>
              <a:tblGrid>
                <a:gridCol w="277792">
                  <a:extLst>
                    <a:ext uri="{9D8B030D-6E8A-4147-A177-3AD203B41FA5}">
                      <a16:colId xmlns:a16="http://schemas.microsoft.com/office/drawing/2014/main" val="2466881144"/>
                    </a:ext>
                  </a:extLst>
                </a:gridCol>
                <a:gridCol w="10602410">
                  <a:extLst>
                    <a:ext uri="{9D8B030D-6E8A-4147-A177-3AD203B41FA5}">
                      <a16:colId xmlns:a16="http://schemas.microsoft.com/office/drawing/2014/main" val="2837925634"/>
                    </a:ext>
                  </a:extLst>
                </a:gridCol>
                <a:gridCol w="1041722">
                  <a:extLst>
                    <a:ext uri="{9D8B030D-6E8A-4147-A177-3AD203B41FA5}">
                      <a16:colId xmlns:a16="http://schemas.microsoft.com/office/drawing/2014/main" val="2540858945"/>
                    </a:ext>
                  </a:extLst>
                </a:gridCol>
              </a:tblGrid>
              <a:tr h="606275">
                <a:tc>
                  <a:txBody>
                    <a:bodyPr/>
                    <a:lstStyle/>
                    <a:p>
                      <a:pPr marL="0" marR="0" algn="l" rtl="0" fontAlgn="auto">
                        <a:lnSpc>
                          <a:spcPct val="120000"/>
                        </a:lnSpc>
                        <a:spcBef>
                          <a:spcPts val="0"/>
                        </a:spcBef>
                        <a:spcAft>
                          <a:spcPts val="0"/>
                        </a:spcAft>
                      </a:pPr>
                      <a:endParaRPr lang="en-US" sz="2400" b="0" i="0" kern="100">
                        <a:solidFill>
                          <a:srgbClr val="000000"/>
                        </a:solidFill>
                        <a:effectLst/>
                        <a:latin typeface="Franklin Gothic Medium Cond" panose="020B0606030402020204" pitchFamily="34" charset="0"/>
                        <a:ea typeface="Times New Roman" panose="02020603050405020304" pitchFamily="18" charset="0"/>
                        <a:cs typeface="AdobeArabic-Regular" panose="02040503050201020203" pitchFamily="18" charset="-78"/>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00"/>
                        </a:lnSpc>
                        <a:spcBef>
                          <a:spcPts val="400"/>
                        </a:spcBef>
                        <a:spcAft>
                          <a:spcPts val="0"/>
                        </a:spcAft>
                      </a:pP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ts val="1400"/>
                        </a:lnSpc>
                        <a:spcBef>
                          <a:spcPts val="400"/>
                        </a:spcBef>
                        <a:spcAft>
                          <a:spcPts val="0"/>
                        </a:spcAft>
                      </a:pPr>
                      <a:r>
                        <a:rPr lang="en-US" sz="2000" b="0" i="0" kern="100">
                          <a:ln>
                            <a:noFill/>
                          </a:ln>
                          <a:effectLst/>
                          <a:latin typeface="Franklin Gothic Medium Cond" panose="020B0606030402020204" pitchFamily="34" charset="0"/>
                        </a:rPr>
                        <a:t>Objective*</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5670104"/>
                  </a:ext>
                </a:extLst>
              </a:tr>
              <a:tr h="447020">
                <a:tc>
                  <a:txBody>
                    <a:bodyPr/>
                    <a:lstStyle/>
                    <a:p>
                      <a:pPr marL="0" marR="0" algn="just">
                        <a:lnSpc>
                          <a:spcPts val="2680"/>
                        </a:lnSpc>
                        <a:spcBef>
                          <a:spcPts val="400"/>
                        </a:spcBef>
                        <a:spcAft>
                          <a:spcPts val="0"/>
                        </a:spcAft>
                      </a:pPr>
                      <a:r>
                        <a:rPr lang="en-US" sz="2400" b="0" i="0" kern="100">
                          <a:effectLst/>
                          <a:latin typeface="Franklin Gothic Medium Cond" panose="020B0606030402020204" pitchFamily="34" charset="0"/>
                        </a:rPr>
                        <a:t>1.</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800"/>
                        </a:lnSpc>
                        <a:spcBef>
                          <a:spcPts val="400"/>
                        </a:spcBef>
                        <a:spcAft>
                          <a:spcPts val="0"/>
                        </a:spcAft>
                      </a:pPr>
                      <a:r>
                        <a:rPr lang="en-US" sz="2400" b="0" i="0" kern="100">
                          <a:solidFill>
                            <a:srgbClr val="000000"/>
                          </a:solidFill>
                          <a:effectLst/>
                          <a:latin typeface="Franklin Gothic Medium Cond" panose="020B0606030402020204" pitchFamily="34" charset="0"/>
                          <a:ea typeface="Times New Roman" panose="02020603050405020304" pitchFamily="18" charset="0"/>
                          <a:cs typeface="ITCAvantGardePro-Md"/>
                        </a:rPr>
                        <a:t>Attracting Members to Service.</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800"/>
                        </a:lnSpc>
                        <a:spcBef>
                          <a:spcPts val="400"/>
                        </a:spcBef>
                        <a:spcAft>
                          <a:spcPts val="0"/>
                        </a:spcAft>
                      </a:pPr>
                      <a:r>
                        <a:rPr lang="en-US" sz="2400" b="0" i="0" kern="100">
                          <a:effectLst/>
                          <a:latin typeface="Franklin Gothic Medium Cond" panose="020B0606030402020204" pitchFamily="34" charset="0"/>
                        </a:rPr>
                        <a:t>5</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7049855"/>
                  </a:ext>
                </a:extLst>
              </a:tr>
              <a:tr h="769689">
                <a:tc>
                  <a:txBody>
                    <a:bodyPr/>
                    <a:lstStyle/>
                    <a:p>
                      <a:pPr marL="0" marR="0" algn="just">
                        <a:lnSpc>
                          <a:spcPts val="2680"/>
                        </a:lnSpc>
                        <a:spcBef>
                          <a:spcPts val="400"/>
                        </a:spcBef>
                        <a:spcAft>
                          <a:spcPts val="0"/>
                        </a:spcAft>
                      </a:pPr>
                      <a:r>
                        <a:rPr lang="en-US" sz="2400" b="0" i="0" kern="100">
                          <a:effectLst/>
                          <a:latin typeface="Franklin Gothic Medium Cond" panose="020B0606030402020204" pitchFamily="34" charset="0"/>
                        </a:rPr>
                        <a:t>2.</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800"/>
                        </a:lnSpc>
                        <a:spcBef>
                          <a:spcPts val="400"/>
                        </a:spcBef>
                        <a:spcAft>
                          <a:spcPts val="0"/>
                        </a:spcAft>
                      </a:pPr>
                      <a:r>
                        <a:rPr lang="en-US" sz="2400" b="0" i="0" kern="100">
                          <a:solidFill>
                            <a:srgbClr val="000000"/>
                          </a:solidFill>
                          <a:effectLst/>
                          <a:latin typeface="Franklin Gothic Medium Cond" panose="020B0606030402020204" pitchFamily="34" charset="0"/>
                          <a:ea typeface="Times New Roman" panose="02020603050405020304" pitchFamily="18" charset="0"/>
                          <a:cs typeface="ITCAvantGardePro-Md"/>
                        </a:rPr>
                        <a:t>Decision Making/Delegation —Ideas include consensus-based decision making and responsibility and authority over NA services.</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800"/>
                        </a:lnSpc>
                        <a:spcBef>
                          <a:spcPts val="400"/>
                        </a:spcBef>
                        <a:spcAft>
                          <a:spcPts val="0"/>
                        </a:spcAft>
                      </a:pPr>
                      <a:r>
                        <a:rPr lang="en-US" sz="2400" b="0" i="0" kern="100">
                          <a:effectLst/>
                          <a:latin typeface="Franklin Gothic Medium Cond" panose="020B0606030402020204" pitchFamily="34" charset="0"/>
                        </a:rPr>
                        <a:t>4</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2293924"/>
                  </a:ext>
                </a:extLst>
              </a:tr>
              <a:tr h="769689">
                <a:tc>
                  <a:txBody>
                    <a:bodyPr/>
                    <a:lstStyle/>
                    <a:p>
                      <a:pPr marL="0" marR="0" algn="just">
                        <a:lnSpc>
                          <a:spcPts val="2680"/>
                        </a:lnSpc>
                        <a:spcBef>
                          <a:spcPts val="400"/>
                        </a:spcBef>
                        <a:spcAft>
                          <a:spcPts val="0"/>
                        </a:spcAft>
                      </a:pPr>
                      <a:r>
                        <a:rPr lang="en-US" sz="2400" b="0" i="0" kern="100">
                          <a:effectLst/>
                          <a:latin typeface="Franklin Gothic Medium Cond" panose="020B0606030402020204" pitchFamily="34" charset="0"/>
                        </a:rPr>
                        <a:t>3.</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800"/>
                        </a:lnSpc>
                        <a:spcBef>
                          <a:spcPts val="400"/>
                        </a:spcBef>
                        <a:spcAft>
                          <a:spcPts val="0"/>
                        </a:spcAft>
                      </a:pPr>
                      <a:r>
                        <a:rPr lang="en-US" sz="2400" b="0" i="0" kern="100">
                          <a:solidFill>
                            <a:srgbClr val="000000"/>
                          </a:solidFill>
                          <a:effectLst/>
                          <a:latin typeface="Franklin Gothic Medium Cond" panose="020B0606030402020204" pitchFamily="34" charset="0"/>
                          <a:ea typeface="Times New Roman" panose="02020603050405020304" pitchFamily="18" charset="0"/>
                          <a:cs typeface="ITCAvantGardePro-Md"/>
                        </a:rPr>
                        <a:t>Disruptive &amp; Predatory Behavior —Ideas include safeguarding policies, aggression at service meetings, racism, sexual predation, creating a safe and inclusive environment, the line between legal and group decisions, use of cell phones, and children in meetings.</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800"/>
                        </a:lnSpc>
                        <a:spcBef>
                          <a:spcPts val="400"/>
                        </a:spcBef>
                        <a:spcAft>
                          <a:spcPts val="0"/>
                        </a:spcAft>
                      </a:pPr>
                      <a:r>
                        <a:rPr lang="en-US" sz="2400" b="0" i="0" kern="100">
                          <a:effectLst/>
                          <a:latin typeface="Franklin Gothic Medium Cond" panose="020B0606030402020204" pitchFamily="34" charset="0"/>
                        </a:rPr>
                        <a:t>7</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983459"/>
                  </a:ext>
                </a:extLst>
              </a:tr>
              <a:tr h="491229">
                <a:tc>
                  <a:txBody>
                    <a:bodyPr/>
                    <a:lstStyle/>
                    <a:p>
                      <a:pPr marL="0" marR="0" algn="just">
                        <a:lnSpc>
                          <a:spcPts val="2680"/>
                        </a:lnSpc>
                        <a:spcBef>
                          <a:spcPts val="400"/>
                        </a:spcBef>
                        <a:spcAft>
                          <a:spcPts val="0"/>
                        </a:spcAft>
                      </a:pPr>
                      <a:r>
                        <a:rPr lang="en-US" sz="2400" b="0" i="0" kern="100">
                          <a:effectLst/>
                          <a:latin typeface="Franklin Gothic Medium Cond" panose="020B0606030402020204" pitchFamily="34" charset="0"/>
                        </a:rPr>
                        <a:t>4.</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800"/>
                        </a:lnSpc>
                        <a:spcBef>
                          <a:spcPts val="400"/>
                        </a:spcBef>
                        <a:spcAft>
                          <a:spcPts val="0"/>
                        </a:spcAft>
                      </a:pPr>
                      <a:r>
                        <a:rPr lang="en-US" sz="2400" b="0" i="0" kern="100">
                          <a:solidFill>
                            <a:srgbClr val="000000"/>
                          </a:solidFill>
                          <a:effectLst/>
                          <a:latin typeface="Franklin Gothic Medium Cond" panose="020B0606030402020204" pitchFamily="34" charset="0"/>
                          <a:ea typeface="Times New Roman" panose="02020603050405020304" pitchFamily="18" charset="0"/>
                          <a:cs typeface="ITCAvantGardePro-Md"/>
                        </a:rPr>
                        <a:t>Unity —Ideas include maintaining NA unity despite external politics.</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800"/>
                        </a:lnSpc>
                        <a:spcBef>
                          <a:spcPts val="400"/>
                        </a:spcBef>
                        <a:spcAft>
                          <a:spcPts val="0"/>
                        </a:spcAft>
                      </a:pPr>
                      <a:r>
                        <a:rPr lang="en-US" sz="2400" b="0" i="0" kern="100">
                          <a:effectLst/>
                          <a:latin typeface="Franklin Gothic Medium Cond" panose="020B0606030402020204" pitchFamily="34" charset="0"/>
                        </a:rPr>
                        <a:t>7</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0576154"/>
                  </a:ext>
                </a:extLst>
              </a:tr>
              <a:tr h="489139">
                <a:tc>
                  <a:txBody>
                    <a:bodyPr/>
                    <a:lstStyle/>
                    <a:p>
                      <a:pPr marL="0" marR="0" algn="just">
                        <a:lnSpc>
                          <a:spcPts val="2680"/>
                        </a:lnSpc>
                        <a:spcBef>
                          <a:spcPts val="400"/>
                        </a:spcBef>
                        <a:spcAft>
                          <a:spcPts val="0"/>
                        </a:spcAft>
                      </a:pPr>
                      <a:r>
                        <a:rPr lang="en-US" sz="2400" b="0" i="0" kern="100">
                          <a:effectLst/>
                          <a:latin typeface="Franklin Gothic Medium Cond" panose="020B0606030402020204" pitchFamily="34" charset="0"/>
                        </a:rPr>
                        <a:t>5.</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800"/>
                        </a:lnSpc>
                        <a:spcBef>
                          <a:spcPts val="400"/>
                        </a:spcBef>
                        <a:spcAft>
                          <a:spcPts val="0"/>
                        </a:spcAft>
                      </a:pPr>
                      <a:r>
                        <a:rPr lang="en-US" sz="2400" b="0" i="0" kern="100">
                          <a:solidFill>
                            <a:srgbClr val="000000"/>
                          </a:solidFill>
                          <a:effectLst/>
                          <a:latin typeface="Franklin Gothic Medium Cond" panose="020B0606030402020204" pitchFamily="34" charset="0"/>
                          <a:ea typeface="Times New Roman" panose="02020603050405020304" pitchFamily="18" charset="0"/>
                          <a:cs typeface="ITCAvantGardePro-Md"/>
                        </a:rPr>
                        <a:t>Helping Addicts Find Us —Ideas include use of technology to connect addicts with meetings and each other.</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800"/>
                        </a:lnSpc>
                        <a:spcBef>
                          <a:spcPts val="400"/>
                        </a:spcBef>
                        <a:spcAft>
                          <a:spcPts val="0"/>
                        </a:spcAft>
                      </a:pPr>
                      <a:r>
                        <a:rPr lang="en-US" sz="2400" b="0" i="0" kern="100">
                          <a:effectLst/>
                          <a:latin typeface="Franklin Gothic Medium Cond" panose="020B0606030402020204" pitchFamily="34" charset="0"/>
                        </a:rPr>
                        <a:t>7</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3404203"/>
                  </a:ext>
                </a:extLst>
              </a:tr>
              <a:tr h="452758">
                <a:tc>
                  <a:txBody>
                    <a:bodyPr/>
                    <a:lstStyle/>
                    <a:p>
                      <a:pPr marL="0" marR="0" algn="just">
                        <a:lnSpc>
                          <a:spcPts val="2680"/>
                        </a:lnSpc>
                        <a:spcBef>
                          <a:spcPts val="400"/>
                        </a:spcBef>
                        <a:spcAft>
                          <a:spcPts val="0"/>
                        </a:spcAft>
                      </a:pPr>
                      <a:r>
                        <a:rPr lang="en-US" sz="2400" b="0" i="0" kern="100">
                          <a:effectLst/>
                          <a:latin typeface="Franklin Gothic Medium Cond" panose="020B0606030402020204" pitchFamily="34" charset="0"/>
                        </a:rPr>
                        <a:t>6.</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800"/>
                        </a:lnSpc>
                        <a:spcBef>
                          <a:spcPts val="400"/>
                        </a:spcBef>
                        <a:spcAft>
                          <a:spcPts val="0"/>
                        </a:spcAft>
                      </a:pPr>
                      <a:r>
                        <a:rPr lang="en-US" sz="2400" b="0" i="0" kern="100">
                          <a:solidFill>
                            <a:srgbClr val="000000"/>
                          </a:solidFill>
                          <a:effectLst/>
                          <a:latin typeface="Franklin Gothic Medium Cond" panose="020B0606030402020204" pitchFamily="34" charset="0"/>
                          <a:ea typeface="Times New Roman" panose="02020603050405020304" pitchFamily="18" charset="0"/>
                          <a:cs typeface="ITCAvantGardePro-Md"/>
                        </a:rPr>
                        <a:t>Use of Funds, Fund Flow, and Fundraising —Ideas include 50/50 raffles, blockages in the flow of funds, anonymity in electronic funds.</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800"/>
                        </a:lnSpc>
                        <a:spcBef>
                          <a:spcPts val="400"/>
                        </a:spcBef>
                        <a:spcAft>
                          <a:spcPts val="0"/>
                        </a:spcAft>
                      </a:pPr>
                      <a:r>
                        <a:rPr lang="en-US" sz="24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rPr>
                        <a:t>6</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8912853"/>
                  </a:ext>
                </a:extLst>
              </a:tr>
              <a:tr h="491924">
                <a:tc>
                  <a:txBody>
                    <a:bodyPr/>
                    <a:lstStyle/>
                    <a:p>
                      <a:pPr marL="0" marR="0" algn="just">
                        <a:lnSpc>
                          <a:spcPts val="2680"/>
                        </a:lnSpc>
                        <a:spcBef>
                          <a:spcPts val="400"/>
                        </a:spcBef>
                        <a:spcAft>
                          <a:spcPts val="0"/>
                        </a:spcAft>
                      </a:pPr>
                      <a:r>
                        <a:rPr lang="en-US" sz="2400" b="0" i="0" kern="100">
                          <a:effectLst/>
                          <a:latin typeface="Franklin Gothic Medium Cond" panose="020B0606030402020204" pitchFamily="34" charset="0"/>
                        </a:rPr>
                        <a:t>7.</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800"/>
                        </a:lnSpc>
                        <a:spcBef>
                          <a:spcPts val="400"/>
                        </a:spcBef>
                        <a:spcAft>
                          <a:spcPts val="0"/>
                        </a:spcAft>
                      </a:pPr>
                      <a:r>
                        <a:rPr lang="en-US" sz="2400" b="0" i="0" kern="100">
                          <a:solidFill>
                            <a:srgbClr val="000000"/>
                          </a:solidFill>
                          <a:effectLst/>
                          <a:latin typeface="Franklin Gothic Medium Cond" panose="020B0606030402020204" pitchFamily="34" charset="0"/>
                          <a:ea typeface="Times New Roman" panose="02020603050405020304" pitchFamily="18" charset="0"/>
                          <a:cs typeface="ITCAvantGardePro-Md"/>
                        </a:rPr>
                        <a:t>Social Media —ideas include group use and social media as a PR tool.</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800"/>
                        </a:lnSpc>
                        <a:spcBef>
                          <a:spcPts val="400"/>
                        </a:spcBef>
                        <a:spcAft>
                          <a:spcPts val="0"/>
                        </a:spcAft>
                      </a:pPr>
                      <a:r>
                        <a:rPr lang="en-US" sz="2400" b="0" i="0" kern="100">
                          <a:effectLst/>
                          <a:latin typeface="Franklin Gothic Medium Cond" panose="020B0606030402020204" pitchFamily="34" charset="0"/>
                        </a:rPr>
                        <a:t>1</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3365598"/>
                  </a:ext>
                </a:extLst>
              </a:tr>
              <a:tr h="819996">
                <a:tc>
                  <a:txBody>
                    <a:bodyPr/>
                    <a:lstStyle/>
                    <a:p>
                      <a:pPr marL="0" marR="0" lvl="0" indent="0" algn="just" defTabSz="914400" rtl="0" eaLnBrk="1" fontAlgn="auto" latinLnBrk="0" hangingPunct="1">
                        <a:lnSpc>
                          <a:spcPts val="2680"/>
                        </a:lnSpc>
                        <a:spcBef>
                          <a:spcPts val="400"/>
                        </a:spcBef>
                        <a:spcAft>
                          <a:spcPts val="0"/>
                        </a:spcAft>
                        <a:buClrTx/>
                        <a:buSzTx/>
                        <a:buFontTx/>
                        <a:buNone/>
                        <a:tabLst/>
                        <a:defRPr/>
                      </a:pPr>
                      <a:r>
                        <a:rPr lang="en-US" sz="2400" b="0" i="0" kern="100">
                          <a:effectLst/>
                          <a:latin typeface="Franklin Gothic Medium Cond" panose="020B0606030402020204" pitchFamily="34" charset="0"/>
                        </a:rPr>
                        <a:t>8.</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p>
                      <a:pPr marL="0" marR="0" algn="just">
                        <a:lnSpc>
                          <a:spcPts val="2680"/>
                        </a:lnSpc>
                        <a:spcBef>
                          <a:spcPts val="400"/>
                        </a:spcBef>
                        <a:spcAft>
                          <a:spcPts val="0"/>
                        </a:spcAft>
                      </a:pP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800"/>
                        </a:lnSpc>
                        <a:spcBef>
                          <a:spcPts val="400"/>
                        </a:spcBef>
                        <a:spcAft>
                          <a:spcPts val="0"/>
                        </a:spcAft>
                      </a:pPr>
                      <a:r>
                        <a:rPr lang="en-US" sz="2400" b="0" i="0" kern="100">
                          <a:solidFill>
                            <a:srgbClr val="000000"/>
                          </a:solidFill>
                          <a:effectLst/>
                          <a:latin typeface="Franklin Gothic Medium Cond" panose="020B0606030402020204" pitchFamily="34" charset="0"/>
                          <a:ea typeface="Times New Roman" panose="02020603050405020304" pitchFamily="18" charset="0"/>
                          <a:cs typeface="ITCAvantGardePro-Md"/>
                        </a:rPr>
                        <a:t>Retaining Oldtimers.</a:t>
                      </a:r>
                      <a:endParaRPr lang="en-US" sz="24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800"/>
                        </a:lnSpc>
                        <a:spcBef>
                          <a:spcPts val="400"/>
                        </a:spcBef>
                        <a:spcAft>
                          <a:spcPts val="0"/>
                        </a:spcAft>
                      </a:pPr>
                      <a:r>
                        <a:rPr lang="en-US" sz="24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rPr>
                        <a:t>7</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4380541"/>
                  </a:ext>
                </a:extLst>
              </a:tr>
            </a:tbl>
          </a:graphicData>
        </a:graphic>
      </p:graphicFrame>
    </p:spTree>
    <p:extLst>
      <p:ext uri="{BB962C8B-B14F-4D97-AF65-F5344CB8AC3E}">
        <p14:creationId xmlns:p14="http://schemas.microsoft.com/office/powerpoint/2010/main" val="2323399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AF718D5-3F22-524E-D650-0310D2DDAB60}"/>
              </a:ext>
            </a:extLst>
          </p:cNvPr>
          <p:cNvSpPr>
            <a:spLocks noGrp="1"/>
          </p:cNvSpPr>
          <p:nvPr>
            <p:ph type="ctrTitle"/>
          </p:nvPr>
        </p:nvSpPr>
        <p:spPr/>
        <p:txBody>
          <a:bodyPr/>
          <a:lstStyle/>
          <a:p>
            <a:pPr>
              <a:spcBef>
                <a:spcPts val="1800"/>
              </a:spcBef>
            </a:pPr>
            <a:r>
              <a:rPr lang="en-US" sz="5000" dirty="0"/>
              <a:t>As a reminder, responses from members, and regions and zones will be collected until 1 April 2026. </a:t>
            </a:r>
            <a:br>
              <a:rPr lang="en-US" sz="5000" dirty="0"/>
            </a:br>
            <a:br>
              <a:rPr lang="en-US" sz="5000" dirty="0"/>
            </a:br>
            <a:r>
              <a:rPr lang="en-US" sz="5000" dirty="0"/>
              <a:t>You can access the survey at na.org/survey or on the </a:t>
            </a:r>
            <a:br>
              <a:rPr lang="en-US" sz="5000" dirty="0"/>
            </a:br>
            <a:r>
              <a:rPr lang="en-US" sz="5000" dirty="0"/>
              <a:t>NA Meeting Search app.</a:t>
            </a:r>
          </a:p>
        </p:txBody>
      </p:sp>
      <p:pic>
        <p:nvPicPr>
          <p:cNvPr id="14" name="Picture 13" descr="A red telephone with a rotary dial&#10;&#10;Description automatically generated">
            <a:extLst>
              <a:ext uri="{FF2B5EF4-FFF2-40B4-BE49-F238E27FC236}">
                <a16:creationId xmlns:a16="http://schemas.microsoft.com/office/drawing/2014/main" id="{C9FBDE06-8D7F-6B61-D2E2-4C333E5574A3}"/>
              </a:ext>
            </a:extLst>
          </p:cNvPr>
          <p:cNvPicPr>
            <a:picLocks noChangeAspect="1"/>
          </p:cNvPicPr>
          <p:nvPr/>
        </p:nvPicPr>
        <p:blipFill>
          <a:blip r:embed="rId3"/>
          <a:stretch>
            <a:fillRect/>
          </a:stretch>
        </p:blipFill>
        <p:spPr>
          <a:xfrm>
            <a:off x="8947230" y="4750221"/>
            <a:ext cx="2905246" cy="1756278"/>
          </a:xfrm>
          <a:prstGeom prst="rect">
            <a:avLst/>
          </a:prstGeom>
        </p:spPr>
      </p:pic>
    </p:spTree>
    <p:extLst>
      <p:ext uri="{BB962C8B-B14F-4D97-AF65-F5344CB8AC3E}">
        <p14:creationId xmlns:p14="http://schemas.microsoft.com/office/powerpoint/2010/main" val="1710638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C2C1E12-24EC-936C-2792-EEC15F29CC4F}"/>
              </a:ext>
            </a:extLst>
          </p:cNvPr>
          <p:cNvSpPr/>
          <p:nvPr/>
        </p:nvSpPr>
        <p:spPr>
          <a:xfrm>
            <a:off x="214313" y="128588"/>
            <a:ext cx="7529512" cy="3043238"/>
          </a:xfrm>
          <a:prstGeom prst="roundRect">
            <a:avLst/>
          </a:prstGeom>
          <a:solidFill>
            <a:srgbClr val="F16737"/>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3" name="Rectangle 2">
            <a:extLst>
              <a:ext uri="{FF2B5EF4-FFF2-40B4-BE49-F238E27FC236}">
                <a16:creationId xmlns:a16="http://schemas.microsoft.com/office/drawing/2014/main" id="{CBB786BB-FF14-2D91-7D95-C507E0F26A74}"/>
              </a:ext>
            </a:extLst>
          </p:cNvPr>
          <p:cNvSpPr/>
          <p:nvPr/>
        </p:nvSpPr>
        <p:spPr>
          <a:xfrm>
            <a:off x="242885" y="305991"/>
            <a:ext cx="7572377" cy="3616375"/>
          </a:xfrm>
          <a:prstGeom prst="rect">
            <a:avLst/>
          </a:prstGeom>
        </p:spPr>
        <p:txBody>
          <a:bodyPr wrap="square">
            <a:spAutoFit/>
          </a:bodyPr>
          <a:lstStyle/>
          <a:p>
            <a:pPr marL="308681" lvl="0" indent="-308681" defTabSz="457200">
              <a:spcBef>
                <a:spcPts val="600"/>
              </a:spcBef>
              <a:buClrTx/>
              <a:buSzPct val="75000"/>
              <a:buFontTx/>
              <a:buChar char="•"/>
              <a:defRPr sz="1800"/>
            </a:pPr>
            <a:r>
              <a:rPr lang="en-US" sz="4000" b="1" kern="1200" dirty="0">
                <a:solidFill>
                  <a:schemeClr val="bg1"/>
                </a:solidFill>
                <a:latin typeface="Century Gothic" panose="020B0502020202020204" pitchFamily="34" charset="0"/>
                <a:ea typeface="Cambria" charset="0"/>
                <a:cs typeface="Cambria" charset="0"/>
                <a:sym typeface="PopplLaudatio-Regular"/>
              </a:rPr>
              <a:t>Five other </a:t>
            </a:r>
            <a:r>
              <a:rPr lang="en-US" sz="4000" b="1" dirty="0">
                <a:solidFill>
                  <a:schemeClr val="bg1"/>
                </a:solidFill>
                <a:latin typeface="Century Gothic" panose="020B0502020202020204" pitchFamily="34" charset="0"/>
                <a:ea typeface="Cambria" charset="0"/>
                <a:cs typeface="Cambria" charset="0"/>
                <a:sym typeface="PopplLaudatio-Regular"/>
              </a:rPr>
              <a:t>PowerPoint</a:t>
            </a:r>
            <a:r>
              <a:rPr lang="en-US" sz="4000" b="1" kern="1200" dirty="0">
                <a:solidFill>
                  <a:schemeClr val="bg1"/>
                </a:solidFill>
                <a:latin typeface="Century Gothic" panose="020B0502020202020204" pitchFamily="34" charset="0"/>
                <a:ea typeface="Cambria" charset="0"/>
                <a:cs typeface="Cambria" charset="0"/>
                <a:sym typeface="PopplLaudatio-Regular"/>
              </a:rPr>
              <a:t>s available online</a:t>
            </a:r>
          </a:p>
          <a:p>
            <a:pPr marL="308681" lvl="0" indent="-308681" defTabSz="457200">
              <a:spcBef>
                <a:spcPts val="600"/>
              </a:spcBef>
              <a:buClrTx/>
              <a:buSzPct val="75000"/>
              <a:buFontTx/>
              <a:buChar char="•"/>
              <a:defRPr sz="1800"/>
            </a:pPr>
            <a:r>
              <a:rPr lang="en-US" sz="4000" b="1" i="1" dirty="0">
                <a:solidFill>
                  <a:schemeClr val="bg1"/>
                </a:solidFill>
                <a:latin typeface="Century Gothic" panose="020B0502020202020204" pitchFamily="34" charset="0"/>
                <a:ea typeface="Cambria" charset="0"/>
                <a:cs typeface="Cambria" charset="0"/>
                <a:sym typeface="PopplLaudatio-Regular"/>
              </a:rPr>
              <a:t>CAR</a:t>
            </a:r>
            <a:r>
              <a:rPr lang="en-US" sz="4000" b="1" dirty="0">
                <a:solidFill>
                  <a:schemeClr val="bg1"/>
                </a:solidFill>
                <a:latin typeface="Century Gothic" panose="020B0502020202020204" pitchFamily="34" charset="0"/>
                <a:ea typeface="Cambria" charset="0"/>
                <a:cs typeface="Cambria" charset="0"/>
                <a:sym typeface="PopplLaudatio-Regular"/>
              </a:rPr>
              <a:t> survey available online</a:t>
            </a:r>
            <a:endParaRPr lang="en-US" sz="4000" b="1" kern="1200" dirty="0">
              <a:solidFill>
                <a:schemeClr val="bg1"/>
              </a:solidFill>
              <a:latin typeface="Century Gothic" panose="020B0502020202020204" pitchFamily="34" charset="0"/>
              <a:ea typeface="Cambria" charset="0"/>
              <a:cs typeface="Cambria" charset="0"/>
              <a:sym typeface="PopplLaudatio-Regular"/>
            </a:endParaRPr>
          </a:p>
          <a:p>
            <a:pPr marL="308681" lvl="0" indent="-308681" defTabSz="457200">
              <a:spcBef>
                <a:spcPts val="600"/>
              </a:spcBef>
              <a:buClrTx/>
              <a:buSzPct val="75000"/>
              <a:buFontTx/>
              <a:buChar char="•"/>
              <a:defRPr sz="1800"/>
            </a:pPr>
            <a:r>
              <a:rPr lang="en-US" sz="4000" b="1" i="1" kern="1200" dirty="0">
                <a:solidFill>
                  <a:schemeClr val="bg1"/>
                </a:solidFill>
                <a:latin typeface="Century Gothic" panose="020B0502020202020204" pitchFamily="34" charset="0"/>
                <a:ea typeface="Cambria" charset="0"/>
                <a:cs typeface="Cambria" charset="0"/>
                <a:sym typeface="PopplLaudatio-Regular"/>
              </a:rPr>
              <a:t>CAR</a:t>
            </a:r>
            <a:r>
              <a:rPr lang="en-US" sz="4000" b="1" kern="1200" dirty="0">
                <a:solidFill>
                  <a:schemeClr val="bg1"/>
                </a:solidFill>
                <a:latin typeface="Century Gothic" panose="020B0502020202020204" pitchFamily="34" charset="0"/>
                <a:ea typeface="Cambria" charset="0"/>
                <a:cs typeface="Cambria" charset="0"/>
                <a:sym typeface="PopplLaudatio-Regular"/>
              </a:rPr>
              <a:t> available for download</a:t>
            </a:r>
          </a:p>
          <a:p>
            <a:pPr marL="457200" lvl="1" defTabSz="457200">
              <a:spcBef>
                <a:spcPts val="600"/>
              </a:spcBef>
              <a:buClrTx/>
              <a:buSzPct val="75000"/>
              <a:defRPr sz="1800"/>
            </a:pPr>
            <a:endParaRPr lang="en-US" sz="5400" b="1" u="sng" kern="1200" dirty="0">
              <a:solidFill>
                <a:schemeClr val="bg1"/>
              </a:solidFill>
              <a:uFill>
                <a:solidFill>
                  <a:srgbClr val="00B0F0"/>
                </a:solidFill>
              </a:uFill>
              <a:latin typeface="Century Gothic" panose="020B0502020202020204" pitchFamily="34" charset="0"/>
              <a:ea typeface="Cambria" charset="0"/>
              <a:cs typeface="Cambria" charset="0"/>
              <a:sym typeface="PopplLaudatio-Regular"/>
            </a:endParaRPr>
          </a:p>
        </p:txBody>
      </p:sp>
      <p:sp>
        <p:nvSpPr>
          <p:cNvPr id="5" name="Rounded Rectangle 4">
            <a:extLst>
              <a:ext uri="{FF2B5EF4-FFF2-40B4-BE49-F238E27FC236}">
                <a16:creationId xmlns:a16="http://schemas.microsoft.com/office/drawing/2014/main" id="{DA71C802-07F1-2CE1-B3D4-BEAC3A8CBBBD}"/>
              </a:ext>
            </a:extLst>
          </p:cNvPr>
          <p:cNvSpPr/>
          <p:nvPr/>
        </p:nvSpPr>
        <p:spPr>
          <a:xfrm>
            <a:off x="2709865" y="3543301"/>
            <a:ext cx="8134349" cy="1957388"/>
          </a:xfrm>
          <a:prstGeom prst="roundRect">
            <a:avLst/>
          </a:prstGeom>
          <a:solidFill>
            <a:srgbClr val="F16737"/>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6" name="Rectangle 5">
            <a:extLst>
              <a:ext uri="{FF2B5EF4-FFF2-40B4-BE49-F238E27FC236}">
                <a16:creationId xmlns:a16="http://schemas.microsoft.com/office/drawing/2014/main" id="{814F1AD3-013A-B746-697C-10BD34494761}"/>
              </a:ext>
            </a:extLst>
          </p:cNvPr>
          <p:cNvSpPr/>
          <p:nvPr/>
        </p:nvSpPr>
        <p:spPr>
          <a:xfrm>
            <a:off x="2800352" y="3675877"/>
            <a:ext cx="8491536" cy="1708160"/>
          </a:xfrm>
          <a:prstGeom prst="rect">
            <a:avLst/>
          </a:prstGeom>
        </p:spPr>
        <p:txBody>
          <a:bodyPr wrap="square">
            <a:spAutoFit/>
          </a:bodyPr>
          <a:lstStyle/>
          <a:p>
            <a:pPr marL="0" lvl="3" defTabSz="457200">
              <a:spcBef>
                <a:spcPts val="600"/>
              </a:spcBef>
              <a:buSzPct val="75000"/>
              <a:defRPr sz="1800"/>
            </a:pPr>
            <a:r>
              <a:rPr lang="en-US" sz="5000" b="1" kern="1200" dirty="0" err="1">
                <a:solidFill>
                  <a:schemeClr val="bg1"/>
                </a:solidFill>
                <a:uFill>
                  <a:solidFill>
                    <a:srgbClr val="00B0F0"/>
                  </a:solidFill>
                </a:uFill>
                <a:latin typeface="Century Gothic" panose="020B0502020202020204" pitchFamily="34" charset="0"/>
                <a:ea typeface="Cambria" charset="0"/>
                <a:cs typeface="Cambria" charset="0"/>
                <a:sym typeface="PopplLaudatio-Regular"/>
              </a:rPr>
              <a:t>worldboard@na.org</a:t>
            </a:r>
            <a:r>
              <a:rPr lang="en-US" sz="5000" b="1" kern="1200" dirty="0">
                <a:solidFill>
                  <a:schemeClr val="bg1"/>
                </a:solidFill>
                <a:uFill>
                  <a:solidFill>
                    <a:srgbClr val="00B0F0"/>
                  </a:solidFill>
                </a:uFill>
                <a:latin typeface="Century Gothic" panose="020B0502020202020204" pitchFamily="34" charset="0"/>
                <a:ea typeface="Cambria" charset="0"/>
                <a:cs typeface="Cambria" charset="0"/>
                <a:sym typeface="PopplLaudatio-Regular"/>
              </a:rPr>
              <a:t>   </a:t>
            </a:r>
          </a:p>
          <a:p>
            <a:pPr marL="0" lvl="3" defTabSz="457200">
              <a:spcBef>
                <a:spcPts val="600"/>
              </a:spcBef>
              <a:buSzPct val="75000"/>
              <a:defRPr sz="1800"/>
            </a:pPr>
            <a:r>
              <a:rPr lang="en-US" sz="5000" b="1" kern="1200" dirty="0">
                <a:solidFill>
                  <a:schemeClr val="bg1"/>
                </a:solidFill>
                <a:uFill>
                  <a:solidFill>
                    <a:srgbClr val="00B0F0"/>
                  </a:solidFill>
                </a:uFill>
                <a:latin typeface="Century Gothic" panose="020B0502020202020204" pitchFamily="34" charset="0"/>
                <a:ea typeface="Cambria" charset="0"/>
                <a:cs typeface="Cambria" charset="0"/>
                <a:sym typeface="PopplLaudatio-Regular"/>
              </a:rPr>
              <a:t>na.org/conference </a:t>
            </a:r>
          </a:p>
        </p:txBody>
      </p:sp>
      <p:pic>
        <p:nvPicPr>
          <p:cNvPr id="4" name="Picture 3">
            <a:extLst>
              <a:ext uri="{FF2B5EF4-FFF2-40B4-BE49-F238E27FC236}">
                <a16:creationId xmlns:a16="http://schemas.microsoft.com/office/drawing/2014/main" id="{D82202D6-0E11-01F8-28FC-4093E4F3F67A}"/>
              </a:ext>
            </a:extLst>
          </p:cNvPr>
          <p:cNvPicPr>
            <a:picLocks noChangeAspect="1"/>
          </p:cNvPicPr>
          <p:nvPr/>
        </p:nvPicPr>
        <p:blipFill>
          <a:blip r:embed="rId3"/>
          <a:stretch>
            <a:fillRect/>
          </a:stretch>
        </p:blipFill>
        <p:spPr>
          <a:xfrm>
            <a:off x="10517508" y="4687859"/>
            <a:ext cx="1674492" cy="2170141"/>
          </a:xfrm>
          <a:prstGeom prst="rect">
            <a:avLst/>
          </a:prstGeom>
        </p:spPr>
      </p:pic>
    </p:spTree>
    <p:extLst>
      <p:ext uri="{BB962C8B-B14F-4D97-AF65-F5344CB8AC3E}">
        <p14:creationId xmlns:p14="http://schemas.microsoft.com/office/powerpoint/2010/main" val="4086589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87C0B-95CA-9252-5518-3375E740034C}"/>
              </a:ext>
            </a:extLst>
          </p:cNvPr>
          <p:cNvSpPr>
            <a:spLocks noGrp="1"/>
          </p:cNvSpPr>
          <p:nvPr>
            <p:ph type="ctrTitle" idx="4294967295"/>
          </p:nvPr>
        </p:nvSpPr>
        <p:spPr>
          <a:xfrm rot="2706616">
            <a:off x="-277981" y="4521565"/>
            <a:ext cx="3455187" cy="1828801"/>
          </a:xfrm>
        </p:spPr>
        <p:txBody>
          <a:bodyPr/>
          <a:lstStyle/>
          <a:p>
            <a:pPr algn="ctr"/>
            <a:r>
              <a:rPr lang="en-US" dirty="0">
                <a:solidFill>
                  <a:srgbClr val="9DBCAC"/>
                </a:solidFill>
              </a:rPr>
              <a:t>2026 </a:t>
            </a:r>
            <a:r>
              <a:rPr lang="en-US" i="1" dirty="0">
                <a:solidFill>
                  <a:srgbClr val="9DBCAC"/>
                </a:solidFill>
              </a:rPr>
              <a:t>CAR</a:t>
            </a:r>
            <a:r>
              <a:rPr lang="en-US" dirty="0">
                <a:solidFill>
                  <a:srgbClr val="9DBCAC"/>
                </a:solidFill>
              </a:rPr>
              <a:t> </a:t>
            </a:r>
            <a:br>
              <a:rPr lang="en-US" dirty="0">
                <a:solidFill>
                  <a:srgbClr val="9DBCAC"/>
                </a:solidFill>
              </a:rPr>
            </a:br>
            <a:r>
              <a:rPr lang="en-US" dirty="0">
                <a:solidFill>
                  <a:srgbClr val="9DBCAC"/>
                </a:solidFill>
              </a:rPr>
              <a:t>PowerPoints</a:t>
            </a:r>
          </a:p>
        </p:txBody>
      </p:sp>
      <p:sp>
        <p:nvSpPr>
          <p:cNvPr id="2" name="Subtitle 2">
            <a:extLst>
              <a:ext uri="{FF2B5EF4-FFF2-40B4-BE49-F238E27FC236}">
                <a16:creationId xmlns:a16="http://schemas.microsoft.com/office/drawing/2014/main" id="{2F34754E-EB93-8E29-1DF1-91DEB0B7AA3C}"/>
              </a:ext>
            </a:extLst>
          </p:cNvPr>
          <p:cNvSpPr txBox="1">
            <a:spLocks/>
          </p:cNvSpPr>
          <p:nvPr/>
        </p:nvSpPr>
        <p:spPr>
          <a:xfrm>
            <a:off x="2708110" y="89430"/>
            <a:ext cx="9371595" cy="61577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dirty="0">
                <a:solidFill>
                  <a:srgbClr val="F16737"/>
                </a:solidFill>
              </a:rPr>
              <a:t>These </a:t>
            </a:r>
            <a:r>
              <a:rPr lang="en-US" sz="5400" dirty="0">
                <a:solidFill>
                  <a:srgbClr val="F16737"/>
                </a:solidFill>
              </a:rPr>
              <a:t>PowerPoint</a:t>
            </a:r>
            <a:r>
              <a:rPr lang="en-US" sz="4800" dirty="0">
                <a:solidFill>
                  <a:srgbClr val="F16737"/>
                </a:solidFill>
              </a:rPr>
              <a:t>s only cover the main points of the </a:t>
            </a:r>
            <a:r>
              <a:rPr lang="en-US" sz="4800" i="1" dirty="0">
                <a:solidFill>
                  <a:srgbClr val="F16737"/>
                </a:solidFill>
              </a:rPr>
              <a:t>CAR</a:t>
            </a:r>
            <a:r>
              <a:rPr lang="en-US" sz="4800" dirty="0">
                <a:solidFill>
                  <a:srgbClr val="F16737"/>
                </a:solidFill>
              </a:rPr>
              <a:t>.</a:t>
            </a:r>
            <a:br>
              <a:rPr lang="en-US" sz="4800" dirty="0">
                <a:solidFill>
                  <a:srgbClr val="F16737"/>
                </a:solidFill>
              </a:rPr>
            </a:br>
            <a:br>
              <a:rPr lang="en-US" sz="4800" dirty="0">
                <a:solidFill>
                  <a:srgbClr val="F16737"/>
                </a:solidFill>
              </a:rPr>
            </a:br>
            <a:r>
              <a:rPr lang="en-US" sz="4800" dirty="0">
                <a:solidFill>
                  <a:srgbClr val="F16737"/>
                </a:solidFill>
              </a:rPr>
              <a:t>We encourage all members to read the </a:t>
            </a:r>
            <a:r>
              <a:rPr lang="en-US" sz="4800" i="1" dirty="0">
                <a:solidFill>
                  <a:srgbClr val="F16737"/>
                </a:solidFill>
              </a:rPr>
              <a:t>CAR</a:t>
            </a:r>
            <a:r>
              <a:rPr lang="en-US" sz="4800" dirty="0">
                <a:solidFill>
                  <a:srgbClr val="F16737"/>
                </a:solidFill>
              </a:rPr>
              <a:t> itself.</a:t>
            </a:r>
            <a:br>
              <a:rPr lang="en-US" sz="4800" dirty="0">
                <a:solidFill>
                  <a:srgbClr val="F16737"/>
                </a:solidFill>
              </a:rPr>
            </a:br>
            <a:br>
              <a:rPr lang="en-US" sz="4800" dirty="0">
                <a:solidFill>
                  <a:srgbClr val="F16737"/>
                </a:solidFill>
              </a:rPr>
            </a:br>
            <a:r>
              <a:rPr lang="en-US" sz="4800" dirty="0">
                <a:solidFill>
                  <a:srgbClr val="F16737"/>
                </a:solidFill>
              </a:rPr>
              <a:t>Please visit </a:t>
            </a:r>
            <a:br>
              <a:rPr lang="en-US" sz="4800" u="sng" dirty="0">
                <a:solidFill>
                  <a:srgbClr val="00B0F0"/>
                </a:solidFill>
              </a:rPr>
            </a:br>
            <a:r>
              <a:rPr lang="en-US" sz="4800" dirty="0">
                <a:solidFill>
                  <a:srgbClr val="00B0F0"/>
                </a:solidFill>
              </a:rPr>
              <a:t>na.org/conference</a:t>
            </a:r>
            <a:br>
              <a:rPr lang="en-US" sz="4800" u="sng" dirty="0">
                <a:solidFill>
                  <a:schemeClr val="accent2"/>
                </a:solidFill>
              </a:rPr>
            </a:br>
            <a:r>
              <a:rPr lang="en-US" sz="4800" dirty="0">
                <a:solidFill>
                  <a:srgbClr val="F16737"/>
                </a:solidFill>
              </a:rPr>
              <a:t>for the complete 2026 </a:t>
            </a:r>
            <a:r>
              <a:rPr lang="en-US" sz="4800" i="1" dirty="0">
                <a:solidFill>
                  <a:srgbClr val="F16737"/>
                </a:solidFill>
              </a:rPr>
              <a:t>CAR</a:t>
            </a:r>
            <a:r>
              <a:rPr lang="en-US" sz="4800" dirty="0">
                <a:solidFill>
                  <a:srgbClr val="F16737"/>
                </a:solidFill>
              </a:rPr>
              <a:t>.</a:t>
            </a:r>
            <a:endParaRPr lang="en-US" sz="4000" dirty="0">
              <a:solidFill>
                <a:srgbClr val="F16737"/>
              </a:solidFill>
            </a:endParaRPr>
          </a:p>
          <a:p>
            <a:pPr marL="742950" indent="-742950">
              <a:buFont typeface="Arial" panose="020B0604020202020204" pitchFamily="34" charset="0"/>
              <a:buAutoNum type="arabicPeriod"/>
            </a:pPr>
            <a:endParaRPr lang="en-US" sz="4000" dirty="0"/>
          </a:p>
        </p:txBody>
      </p:sp>
      <p:pic>
        <p:nvPicPr>
          <p:cNvPr id="3" name="Picture 2">
            <a:extLst>
              <a:ext uri="{FF2B5EF4-FFF2-40B4-BE49-F238E27FC236}">
                <a16:creationId xmlns:a16="http://schemas.microsoft.com/office/drawing/2014/main" id="{6DD3E9B4-FFB3-EEB9-3A95-824891969D1F}"/>
              </a:ext>
            </a:extLst>
          </p:cNvPr>
          <p:cNvPicPr>
            <a:picLocks noChangeAspect="1"/>
          </p:cNvPicPr>
          <p:nvPr/>
        </p:nvPicPr>
        <p:blipFill rotWithShape="1">
          <a:blip r:embed="rId3"/>
          <a:srcRect b="21493"/>
          <a:stretch/>
        </p:blipFill>
        <p:spPr>
          <a:xfrm>
            <a:off x="10372747" y="3844870"/>
            <a:ext cx="1542940" cy="1569858"/>
          </a:xfrm>
          <a:prstGeom prst="rect">
            <a:avLst/>
          </a:prstGeom>
        </p:spPr>
      </p:pic>
    </p:spTree>
    <p:extLst>
      <p:ext uri="{BB962C8B-B14F-4D97-AF65-F5344CB8AC3E}">
        <p14:creationId xmlns:p14="http://schemas.microsoft.com/office/powerpoint/2010/main" val="224095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a:xfrm>
            <a:off x="510755" y="0"/>
            <a:ext cx="10515600" cy="999936"/>
          </a:xfrm>
        </p:spPr>
        <p:txBody>
          <a:bodyPr/>
          <a:lstStyle/>
          <a:p>
            <a:r>
              <a:rPr lang="en-US" sz="5200" dirty="0"/>
              <a:t>Literature, Service Material, and Issue Discussion Topics survey</a:t>
            </a:r>
          </a:p>
        </p:txBody>
      </p:sp>
      <p:sp>
        <p:nvSpPr>
          <p:cNvPr id="3" name="Text Placeholder 2">
            <a:extLst>
              <a:ext uri="{FF2B5EF4-FFF2-40B4-BE49-F238E27FC236}">
                <a16:creationId xmlns:a16="http://schemas.microsoft.com/office/drawing/2014/main" id="{00C46743-87EB-19B6-7B45-4EC20ED41433}"/>
              </a:ext>
            </a:extLst>
          </p:cNvPr>
          <p:cNvSpPr>
            <a:spLocks noGrp="1"/>
          </p:cNvSpPr>
          <p:nvPr>
            <p:ph type="body" idx="1"/>
          </p:nvPr>
        </p:nvSpPr>
        <p:spPr>
          <a:xfrm>
            <a:off x="1248937" y="1721853"/>
            <a:ext cx="10765264" cy="2265947"/>
          </a:xfrm>
        </p:spPr>
        <p:txBody>
          <a:bodyPr/>
          <a:lstStyle/>
          <a:p>
            <a:r>
              <a:rPr lang="en-US" sz="3200" dirty="0"/>
              <a:t>Since 2016, the conference has used a </a:t>
            </a:r>
            <a:r>
              <a:rPr lang="en-US" sz="3200" i="1" dirty="0"/>
              <a:t>CAR</a:t>
            </a:r>
            <a:r>
              <a:rPr lang="en-US" sz="3200" dirty="0"/>
              <a:t> survey to help participants set priorities for recovery literature, service material, and Issue Discussion Topics (IDTs) for the cycle </a:t>
            </a:r>
          </a:p>
        </p:txBody>
      </p:sp>
      <p:cxnSp>
        <p:nvCxnSpPr>
          <p:cNvPr id="6" name="Straight Connector 5">
            <a:extLst>
              <a:ext uri="{FF2B5EF4-FFF2-40B4-BE49-F238E27FC236}">
                <a16:creationId xmlns:a16="http://schemas.microsoft.com/office/drawing/2014/main" id="{5F4B28A4-CC9D-A16F-1767-7619D98D14E5}"/>
              </a:ext>
            </a:extLst>
          </p:cNvPr>
          <p:cNvCxnSpPr>
            <a:cxnSpLocks/>
          </p:cNvCxnSpPr>
          <p:nvPr/>
        </p:nvCxnSpPr>
        <p:spPr>
          <a:xfrm>
            <a:off x="464895" y="1527148"/>
            <a:ext cx="105156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0453395B-38A7-395A-4853-7A39D8C39993}"/>
              </a:ext>
            </a:extLst>
          </p:cNvPr>
          <p:cNvSpPr txBox="1">
            <a:spLocks/>
          </p:cNvSpPr>
          <p:nvPr/>
        </p:nvSpPr>
        <p:spPr>
          <a:xfrm>
            <a:off x="3292397" y="3660926"/>
            <a:ext cx="9004300" cy="281204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3000" dirty="0"/>
              <a:t>2025 Interim WSC passed Motion 5: </a:t>
            </a:r>
            <a:br>
              <a:rPr lang="en-US" sz="3000" dirty="0"/>
            </a:br>
            <a:r>
              <a:rPr lang="en-US" sz="3000" dirty="0"/>
              <a:t>Instead of submitting motions for project plans to create specific pieces of service material, recovery literature, or IDTs for the 2026 </a:t>
            </a:r>
            <a:r>
              <a:rPr lang="en-US" sz="3000" i="1" dirty="0"/>
              <a:t>Conference Agenda Report</a:t>
            </a:r>
            <a:r>
              <a:rPr lang="en-US" sz="3000" dirty="0"/>
              <a:t>, conference participants will submit those ideas for possible inclusion in the 2026 </a:t>
            </a:r>
            <a:r>
              <a:rPr lang="en-US" sz="3000" i="1" dirty="0"/>
              <a:t>CAR</a:t>
            </a:r>
            <a:r>
              <a:rPr lang="en-US" sz="3000" dirty="0"/>
              <a:t> Survey.</a:t>
            </a:r>
          </a:p>
        </p:txBody>
      </p:sp>
    </p:spTree>
    <p:extLst>
      <p:ext uri="{BB962C8B-B14F-4D97-AF65-F5344CB8AC3E}">
        <p14:creationId xmlns:p14="http://schemas.microsoft.com/office/powerpoint/2010/main" val="3741866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1 1">
            <a:extLst>
              <a:ext uri="{FF2B5EF4-FFF2-40B4-BE49-F238E27FC236}">
                <a16:creationId xmlns:a16="http://schemas.microsoft.com/office/drawing/2014/main" id="{2C9C7892-87F2-8B3B-35AB-85FB271069AF}"/>
              </a:ext>
            </a:extLst>
          </p:cNvPr>
          <p:cNvSpPr/>
          <p:nvPr/>
        </p:nvSpPr>
        <p:spPr>
          <a:xfrm>
            <a:off x="127000" y="0"/>
            <a:ext cx="4292600" cy="2997200"/>
          </a:xfrm>
          <a:prstGeom prst="irregularSeal1">
            <a:avLst/>
          </a:prstGeom>
          <a:solidFill>
            <a:srgbClr val="DB21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2859FA2-990B-386B-2388-1AF2BF42F38A}"/>
              </a:ext>
            </a:extLst>
          </p:cNvPr>
          <p:cNvSpPr txBox="1"/>
          <p:nvPr/>
        </p:nvSpPr>
        <p:spPr>
          <a:xfrm>
            <a:off x="850900" y="1092200"/>
            <a:ext cx="3416300" cy="707886"/>
          </a:xfrm>
          <a:prstGeom prst="rect">
            <a:avLst/>
          </a:prstGeom>
          <a:noFill/>
        </p:spPr>
        <p:txBody>
          <a:bodyPr wrap="square" rtlCol="0">
            <a:spAutoFit/>
          </a:bodyPr>
          <a:lstStyle/>
          <a:p>
            <a:r>
              <a:rPr lang="en-US" sz="4000" b="1">
                <a:solidFill>
                  <a:schemeClr val="bg1"/>
                </a:solidFill>
              </a:rPr>
              <a:t>FIRST TIME!</a:t>
            </a:r>
          </a:p>
        </p:txBody>
      </p:sp>
      <p:sp>
        <p:nvSpPr>
          <p:cNvPr id="4" name="Text Placeholder 2">
            <a:extLst>
              <a:ext uri="{FF2B5EF4-FFF2-40B4-BE49-F238E27FC236}">
                <a16:creationId xmlns:a16="http://schemas.microsoft.com/office/drawing/2014/main" id="{917B79C0-E5B4-5BD7-8DF5-98557AFBAF1A}"/>
              </a:ext>
            </a:extLst>
          </p:cNvPr>
          <p:cNvSpPr txBox="1">
            <a:spLocks/>
          </p:cNvSpPr>
          <p:nvPr/>
        </p:nvSpPr>
        <p:spPr>
          <a:xfrm>
            <a:off x="4724400" y="139700"/>
            <a:ext cx="7251700" cy="38481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000" dirty="0">
                <a:solidFill>
                  <a:srgbClr val="572528"/>
                </a:solidFill>
              </a:rPr>
              <a:t>Any member was able to submit ideas for inclusion in the survey via an online form rather than by email</a:t>
            </a:r>
          </a:p>
          <a:p>
            <a:pPr marL="0" indent="0">
              <a:buNone/>
            </a:pPr>
            <a:endParaRPr lang="en-US" sz="5000" dirty="0">
              <a:solidFill>
                <a:srgbClr val="572528"/>
              </a:solidFill>
            </a:endParaRPr>
          </a:p>
        </p:txBody>
      </p:sp>
      <p:sp>
        <p:nvSpPr>
          <p:cNvPr id="5" name="Text Placeholder 2">
            <a:extLst>
              <a:ext uri="{FF2B5EF4-FFF2-40B4-BE49-F238E27FC236}">
                <a16:creationId xmlns:a16="http://schemas.microsoft.com/office/drawing/2014/main" id="{28FB34EC-E685-5524-538C-DB86FC68DF0D}"/>
              </a:ext>
            </a:extLst>
          </p:cNvPr>
          <p:cNvSpPr txBox="1">
            <a:spLocks/>
          </p:cNvSpPr>
          <p:nvPr/>
        </p:nvSpPr>
        <p:spPr>
          <a:xfrm>
            <a:off x="2019300" y="3936999"/>
            <a:ext cx="9131300" cy="28194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200" dirty="0">
                <a:solidFill>
                  <a:srgbClr val="572528"/>
                </a:solidFill>
              </a:rPr>
              <a:t>more than 500 ideas submitted</a:t>
            </a:r>
          </a:p>
          <a:p>
            <a:r>
              <a:rPr lang="en-US" sz="4200" dirty="0">
                <a:solidFill>
                  <a:srgbClr val="572528"/>
                </a:solidFill>
              </a:rPr>
              <a:t>similar ideas were combined</a:t>
            </a:r>
          </a:p>
          <a:p>
            <a:r>
              <a:rPr lang="en-US" sz="4200" dirty="0">
                <a:solidFill>
                  <a:srgbClr val="572528"/>
                </a:solidFill>
              </a:rPr>
              <a:t>conference participants went through 2 rounds of prioritization</a:t>
            </a:r>
          </a:p>
        </p:txBody>
      </p:sp>
    </p:spTree>
    <p:extLst>
      <p:ext uri="{BB962C8B-B14F-4D97-AF65-F5344CB8AC3E}">
        <p14:creationId xmlns:p14="http://schemas.microsoft.com/office/powerpoint/2010/main" val="3771392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17B79C0-E5B4-5BD7-8DF5-98557AFBAF1A}"/>
              </a:ext>
            </a:extLst>
          </p:cNvPr>
          <p:cNvSpPr txBox="1">
            <a:spLocks/>
          </p:cNvSpPr>
          <p:nvPr/>
        </p:nvSpPr>
        <p:spPr>
          <a:xfrm>
            <a:off x="0" y="902970"/>
            <a:ext cx="12192000" cy="25781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rgbClr val="DB212E"/>
                </a:solidFill>
              </a:rPr>
              <a:t>NAWS ongoing work: production, reporting, translations, shipping, sending literature to members and communities in need, PR web meetings, and much more</a:t>
            </a:r>
          </a:p>
        </p:txBody>
      </p:sp>
      <p:sp>
        <p:nvSpPr>
          <p:cNvPr id="6" name="Text Placeholder 2">
            <a:extLst>
              <a:ext uri="{FF2B5EF4-FFF2-40B4-BE49-F238E27FC236}">
                <a16:creationId xmlns:a16="http://schemas.microsoft.com/office/drawing/2014/main" id="{BCE7C373-6086-7013-3B43-F2A6CA970A29}"/>
              </a:ext>
            </a:extLst>
          </p:cNvPr>
          <p:cNvSpPr txBox="1">
            <a:spLocks/>
          </p:cNvSpPr>
          <p:nvPr/>
        </p:nvSpPr>
        <p:spPr>
          <a:xfrm>
            <a:off x="139700" y="3392171"/>
            <a:ext cx="11722100" cy="6985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rgbClr val="DB212E"/>
                </a:solidFill>
              </a:rPr>
              <a:t>WSC approved projects</a:t>
            </a:r>
          </a:p>
        </p:txBody>
      </p:sp>
      <p:sp>
        <p:nvSpPr>
          <p:cNvPr id="8" name="Plus 7">
            <a:extLst>
              <a:ext uri="{FF2B5EF4-FFF2-40B4-BE49-F238E27FC236}">
                <a16:creationId xmlns:a16="http://schemas.microsoft.com/office/drawing/2014/main" id="{821ACA21-1B96-B345-EF33-5474164B9C2A}"/>
              </a:ext>
            </a:extLst>
          </p:cNvPr>
          <p:cNvSpPr/>
          <p:nvPr/>
        </p:nvSpPr>
        <p:spPr>
          <a:xfrm>
            <a:off x="5449771" y="2318648"/>
            <a:ext cx="1101957" cy="927843"/>
          </a:xfrm>
          <a:prstGeom prst="mathPlus">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D06324EE-1C1C-7A61-6E7C-C7970D3D739E}"/>
              </a:ext>
            </a:extLst>
          </p:cNvPr>
          <p:cNvSpPr txBox="1">
            <a:spLocks/>
          </p:cNvSpPr>
          <p:nvPr/>
        </p:nvSpPr>
        <p:spPr>
          <a:xfrm>
            <a:off x="838200" y="4155440"/>
            <a:ext cx="11557000" cy="38481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0" u="sng" dirty="0">
                <a:solidFill>
                  <a:srgbClr val="572528"/>
                </a:solidFill>
              </a:rPr>
              <a:t>3 February 2026:</a:t>
            </a:r>
            <a:r>
              <a:rPr lang="en-US" sz="4400" b="0" dirty="0">
                <a:solidFill>
                  <a:srgbClr val="572528"/>
                </a:solidFill>
              </a:rPr>
              <a:t> CAT contains general project plans without a specific focus</a:t>
            </a:r>
          </a:p>
          <a:p>
            <a:pPr marL="0" indent="0">
              <a:buNone/>
            </a:pPr>
            <a:r>
              <a:rPr lang="en-US" sz="4400" b="0" dirty="0">
                <a:solidFill>
                  <a:srgbClr val="572528"/>
                </a:solidFill>
              </a:rPr>
              <a:t>The </a:t>
            </a:r>
            <a:r>
              <a:rPr lang="en-US" sz="4400" b="0" i="1" dirty="0">
                <a:solidFill>
                  <a:srgbClr val="572528"/>
                </a:solidFill>
              </a:rPr>
              <a:t>CAR</a:t>
            </a:r>
            <a:r>
              <a:rPr lang="en-US" sz="4400" b="0" dirty="0">
                <a:solidFill>
                  <a:srgbClr val="572528"/>
                </a:solidFill>
              </a:rPr>
              <a:t> Survey guides the conference’s decision about the focus.</a:t>
            </a:r>
          </a:p>
        </p:txBody>
      </p:sp>
      <p:sp>
        <p:nvSpPr>
          <p:cNvPr id="2" name="Title 1">
            <a:extLst>
              <a:ext uri="{FF2B5EF4-FFF2-40B4-BE49-F238E27FC236}">
                <a16:creationId xmlns:a16="http://schemas.microsoft.com/office/drawing/2014/main" id="{20C401D6-B695-48B1-3ADC-591BF6462124}"/>
              </a:ext>
            </a:extLst>
          </p:cNvPr>
          <p:cNvSpPr txBox="1">
            <a:spLocks/>
          </p:cNvSpPr>
          <p:nvPr/>
        </p:nvSpPr>
        <p:spPr>
          <a:xfrm>
            <a:off x="137160" y="91441"/>
            <a:ext cx="12174955" cy="78707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4500" dirty="0">
                <a:solidFill>
                  <a:srgbClr val="572528"/>
                </a:solidFill>
              </a:rPr>
              <a:t>What Happens to the CAR Survey Results?</a:t>
            </a:r>
          </a:p>
        </p:txBody>
      </p:sp>
    </p:spTree>
    <p:extLst>
      <p:ext uri="{BB962C8B-B14F-4D97-AF65-F5344CB8AC3E}">
        <p14:creationId xmlns:p14="http://schemas.microsoft.com/office/powerpoint/2010/main" val="3845170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a:extLst>
              <a:ext uri="{FF2B5EF4-FFF2-40B4-BE49-F238E27FC236}">
                <a16:creationId xmlns:a16="http://schemas.microsoft.com/office/drawing/2014/main" id="{88850CB0-1606-5955-C99C-A3E5BEFF5A11}"/>
              </a:ext>
            </a:extLst>
          </p:cNvPr>
          <p:cNvSpPr/>
          <p:nvPr/>
        </p:nvSpPr>
        <p:spPr>
          <a:xfrm>
            <a:off x="6235700" y="190500"/>
            <a:ext cx="4000500" cy="2438400"/>
          </a:xfrm>
          <a:prstGeom prst="wedgeRectCallout">
            <a:avLst/>
          </a:prstGeom>
          <a:solidFill>
            <a:schemeClr val="bg1"/>
          </a:solidFill>
          <a:ln w="3175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ular Callout 2">
            <a:extLst>
              <a:ext uri="{FF2B5EF4-FFF2-40B4-BE49-F238E27FC236}">
                <a16:creationId xmlns:a16="http://schemas.microsoft.com/office/drawing/2014/main" id="{7A2BE27A-8ECB-63F0-24D3-08B9BF8C77EC}"/>
              </a:ext>
            </a:extLst>
          </p:cNvPr>
          <p:cNvSpPr/>
          <p:nvPr/>
        </p:nvSpPr>
        <p:spPr>
          <a:xfrm flipH="1">
            <a:off x="508000" y="304800"/>
            <a:ext cx="4191000" cy="2070100"/>
          </a:xfrm>
          <a:prstGeom prst="wedgeRectCallout">
            <a:avLst/>
          </a:prstGeom>
          <a:solidFill>
            <a:schemeClr val="bg1"/>
          </a:solidFill>
          <a:ln w="3175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
            <a:extLst>
              <a:ext uri="{FF2B5EF4-FFF2-40B4-BE49-F238E27FC236}">
                <a16:creationId xmlns:a16="http://schemas.microsoft.com/office/drawing/2014/main" id="{165B3CC7-6FF3-F016-10B6-60751818AE94}"/>
              </a:ext>
            </a:extLst>
          </p:cNvPr>
          <p:cNvSpPr txBox="1">
            <a:spLocks/>
          </p:cNvSpPr>
          <p:nvPr/>
        </p:nvSpPr>
        <p:spPr>
          <a:xfrm>
            <a:off x="533400" y="571501"/>
            <a:ext cx="4254500" cy="18161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600" dirty="0">
                <a:solidFill>
                  <a:srgbClr val="572528"/>
                </a:solidFill>
              </a:rPr>
              <a:t>How can we do this better?</a:t>
            </a:r>
          </a:p>
        </p:txBody>
      </p:sp>
      <p:sp>
        <p:nvSpPr>
          <p:cNvPr id="5" name="Text Placeholder 2">
            <a:extLst>
              <a:ext uri="{FF2B5EF4-FFF2-40B4-BE49-F238E27FC236}">
                <a16:creationId xmlns:a16="http://schemas.microsoft.com/office/drawing/2014/main" id="{2B855F39-F8BC-D897-9A17-FE835897681C}"/>
              </a:ext>
            </a:extLst>
          </p:cNvPr>
          <p:cNvSpPr txBox="1">
            <a:spLocks/>
          </p:cNvSpPr>
          <p:nvPr/>
        </p:nvSpPr>
        <p:spPr>
          <a:xfrm>
            <a:off x="6426200" y="444501"/>
            <a:ext cx="4254500" cy="18161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600" dirty="0">
                <a:solidFill>
                  <a:srgbClr val="572528"/>
                </a:solidFill>
              </a:rPr>
              <a:t>I don’t know. But we will figure it out.</a:t>
            </a:r>
          </a:p>
        </p:txBody>
      </p:sp>
      <p:pic>
        <p:nvPicPr>
          <p:cNvPr id="6" name="Picture 5" descr="A person and person holding a phone and a cup&#10;&#10;Description automatically generated">
            <a:extLst>
              <a:ext uri="{FF2B5EF4-FFF2-40B4-BE49-F238E27FC236}">
                <a16:creationId xmlns:a16="http://schemas.microsoft.com/office/drawing/2014/main" id="{78DA2395-5FC2-0BC0-7983-066132170335}"/>
              </a:ext>
            </a:extLst>
          </p:cNvPr>
          <p:cNvPicPr>
            <a:picLocks noChangeAspect="1"/>
          </p:cNvPicPr>
          <p:nvPr/>
        </p:nvPicPr>
        <p:blipFill>
          <a:blip r:embed="rId3"/>
          <a:stretch>
            <a:fillRect/>
          </a:stretch>
        </p:blipFill>
        <p:spPr>
          <a:xfrm>
            <a:off x="1949450" y="2489200"/>
            <a:ext cx="7658100" cy="4368800"/>
          </a:xfrm>
          <a:prstGeom prst="rect">
            <a:avLst/>
          </a:prstGeom>
        </p:spPr>
      </p:pic>
      <p:sp>
        <p:nvSpPr>
          <p:cNvPr id="7" name="TextBox 6">
            <a:extLst>
              <a:ext uri="{FF2B5EF4-FFF2-40B4-BE49-F238E27FC236}">
                <a16:creationId xmlns:a16="http://schemas.microsoft.com/office/drawing/2014/main" id="{D208BB80-D760-C429-87A9-7DBE3E8088EA}"/>
              </a:ext>
            </a:extLst>
          </p:cNvPr>
          <p:cNvSpPr txBox="1"/>
          <p:nvPr/>
        </p:nvSpPr>
        <p:spPr>
          <a:xfrm>
            <a:off x="201751" y="5080545"/>
            <a:ext cx="2025571" cy="1374735"/>
          </a:xfrm>
          <a:prstGeom prst="rect">
            <a:avLst/>
          </a:prstGeom>
          <a:noFill/>
        </p:spPr>
        <p:txBody>
          <a:bodyPr wrap="square" rtlCol="0">
            <a:spAutoFit/>
          </a:bodyPr>
          <a:lstStyle/>
          <a:p>
            <a:pPr algn="ctr">
              <a:lnSpc>
                <a:spcPts val="5000"/>
              </a:lnSpc>
              <a:spcBef>
                <a:spcPts val="1200"/>
              </a:spcBef>
              <a:spcAft>
                <a:spcPts val="1200"/>
              </a:spcAft>
            </a:pPr>
            <a:r>
              <a:rPr lang="en-US" sz="5000" b="1" dirty="0">
                <a:solidFill>
                  <a:srgbClr val="DB212E"/>
                </a:solidFill>
                <a:latin typeface="Bahnschrift Condensed" panose="020B0502040204020203" pitchFamily="34" charset="0"/>
              </a:rPr>
              <a:t>CAR Survey </a:t>
            </a:r>
          </a:p>
        </p:txBody>
      </p:sp>
      <p:sp>
        <p:nvSpPr>
          <p:cNvPr id="8" name="TextBox 7">
            <a:extLst>
              <a:ext uri="{FF2B5EF4-FFF2-40B4-BE49-F238E27FC236}">
                <a16:creationId xmlns:a16="http://schemas.microsoft.com/office/drawing/2014/main" id="{1C1B427E-5829-82BD-F61C-BA689EF087F4}"/>
              </a:ext>
            </a:extLst>
          </p:cNvPr>
          <p:cNvSpPr txBox="1"/>
          <p:nvPr/>
        </p:nvSpPr>
        <p:spPr>
          <a:xfrm>
            <a:off x="9548951" y="4816664"/>
            <a:ext cx="2160449" cy="2015936"/>
          </a:xfrm>
          <a:prstGeom prst="rect">
            <a:avLst/>
          </a:prstGeom>
          <a:noFill/>
        </p:spPr>
        <p:txBody>
          <a:bodyPr wrap="square" rtlCol="0">
            <a:spAutoFit/>
          </a:bodyPr>
          <a:lstStyle/>
          <a:p>
            <a:pPr algn="ctr">
              <a:lnSpc>
                <a:spcPts val="5000"/>
              </a:lnSpc>
              <a:spcBef>
                <a:spcPts val="1200"/>
              </a:spcBef>
              <a:spcAft>
                <a:spcPts val="1200"/>
              </a:spcAft>
            </a:pPr>
            <a:r>
              <a:rPr lang="en-US" sz="5000" b="1" dirty="0">
                <a:solidFill>
                  <a:srgbClr val="DB212E"/>
                </a:solidFill>
                <a:latin typeface="Bahnschrift Condensed" panose="020B0502040204020203" pitchFamily="34" charset="0"/>
              </a:rPr>
              <a:t>NAWS Strategic Plan </a:t>
            </a:r>
          </a:p>
        </p:txBody>
      </p:sp>
    </p:spTree>
    <p:extLst>
      <p:ext uri="{BB962C8B-B14F-4D97-AF65-F5344CB8AC3E}">
        <p14:creationId xmlns:p14="http://schemas.microsoft.com/office/powerpoint/2010/main" val="2122926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77E079-6DE9-3EFE-8029-C4038D487DFA}"/>
              </a:ext>
            </a:extLst>
          </p:cNvPr>
          <p:cNvSpPr txBox="1"/>
          <p:nvPr/>
        </p:nvSpPr>
        <p:spPr>
          <a:xfrm>
            <a:off x="6121400" y="88900"/>
            <a:ext cx="5638800" cy="1569660"/>
          </a:xfrm>
          <a:prstGeom prst="rect">
            <a:avLst/>
          </a:prstGeom>
          <a:noFill/>
        </p:spPr>
        <p:txBody>
          <a:bodyPr wrap="square" rtlCol="0">
            <a:spAutoFit/>
          </a:bodyPr>
          <a:lstStyle/>
          <a:p>
            <a:pPr algn="r"/>
            <a:r>
              <a:rPr lang="en-US" sz="3200" b="1">
                <a:solidFill>
                  <a:srgbClr val="572528"/>
                </a:solidFill>
              </a:rPr>
              <a:t>*Objectives are part of the NAWS Strategic Plan, which is included in Addendum B.</a:t>
            </a:r>
          </a:p>
        </p:txBody>
      </p:sp>
      <p:pic>
        <p:nvPicPr>
          <p:cNvPr id="7" name="Picture 6" descr="A red and white box with text&#10;&#10;Description automatically generated">
            <a:extLst>
              <a:ext uri="{FF2B5EF4-FFF2-40B4-BE49-F238E27FC236}">
                <a16:creationId xmlns:a16="http://schemas.microsoft.com/office/drawing/2014/main" id="{19F7FB4F-E5FD-377F-260E-E2F3D7AFDE76}"/>
              </a:ext>
            </a:extLst>
          </p:cNvPr>
          <p:cNvPicPr>
            <a:picLocks noChangeAspect="1"/>
          </p:cNvPicPr>
          <p:nvPr/>
        </p:nvPicPr>
        <p:blipFill>
          <a:blip r:embed="rId3"/>
          <a:stretch>
            <a:fillRect/>
          </a:stretch>
        </p:blipFill>
        <p:spPr>
          <a:xfrm>
            <a:off x="-1" y="1790700"/>
            <a:ext cx="10461523" cy="5067300"/>
          </a:xfrm>
          <a:prstGeom prst="rect">
            <a:avLst/>
          </a:prstGeom>
        </p:spPr>
      </p:pic>
      <p:pic>
        <p:nvPicPr>
          <p:cNvPr id="11" name="Picture 10" descr="A blue curved arrow in black background with Gateway Arch in the background&#10;&#10;Description automatically generated">
            <a:extLst>
              <a:ext uri="{FF2B5EF4-FFF2-40B4-BE49-F238E27FC236}">
                <a16:creationId xmlns:a16="http://schemas.microsoft.com/office/drawing/2014/main" id="{B2E36474-2798-5877-1440-DFC84F3ECCAD}"/>
              </a:ext>
            </a:extLst>
          </p:cNvPr>
          <p:cNvPicPr>
            <a:picLocks noChangeAspect="1"/>
          </p:cNvPicPr>
          <p:nvPr/>
        </p:nvPicPr>
        <p:blipFill>
          <a:blip r:embed="rId4"/>
          <a:stretch>
            <a:fillRect/>
          </a:stretch>
        </p:blipFill>
        <p:spPr>
          <a:xfrm rot="7632501">
            <a:off x="10152944" y="1901300"/>
            <a:ext cx="1958126" cy="1175070"/>
          </a:xfrm>
          <a:prstGeom prst="rect">
            <a:avLst/>
          </a:prstGeom>
        </p:spPr>
      </p:pic>
    </p:spTree>
    <p:extLst>
      <p:ext uri="{BB962C8B-B14F-4D97-AF65-F5344CB8AC3E}">
        <p14:creationId xmlns:p14="http://schemas.microsoft.com/office/powerpoint/2010/main" val="4066235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C7D5D30-048C-E7B1-06EE-8A5B573B2F0E}"/>
              </a:ext>
            </a:extLst>
          </p:cNvPr>
          <p:cNvSpPr txBox="1">
            <a:spLocks/>
          </p:cNvSpPr>
          <p:nvPr/>
        </p:nvSpPr>
        <p:spPr>
          <a:xfrm>
            <a:off x="17045" y="224741"/>
            <a:ext cx="12174955" cy="1197659"/>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ctr"/>
            <a:r>
              <a:rPr lang="en-US" sz="6000">
                <a:solidFill>
                  <a:srgbClr val="F16737"/>
                </a:solidFill>
              </a:rPr>
              <a:t>Please, fill the survey out at na.org/survey</a:t>
            </a:r>
          </a:p>
        </p:txBody>
      </p:sp>
      <p:sp>
        <p:nvSpPr>
          <p:cNvPr id="6" name="Subtitle 2">
            <a:extLst>
              <a:ext uri="{FF2B5EF4-FFF2-40B4-BE49-F238E27FC236}">
                <a16:creationId xmlns:a16="http://schemas.microsoft.com/office/drawing/2014/main" id="{B0D4AB4B-EA74-2A6C-C764-9A716618A0BE}"/>
              </a:ext>
            </a:extLst>
          </p:cNvPr>
          <p:cNvSpPr txBox="1">
            <a:spLocks/>
          </p:cNvSpPr>
          <p:nvPr/>
        </p:nvSpPr>
        <p:spPr>
          <a:xfrm>
            <a:off x="1198145" y="2173368"/>
            <a:ext cx="9609555" cy="23097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3200">
                <a:solidFill>
                  <a:schemeClr val="tx2">
                    <a:lumMod val="60000"/>
                    <a:lumOff val="40000"/>
                  </a:schemeClr>
                </a:solidFill>
              </a:rPr>
              <a:t>Choose up to two (2) items in each category</a:t>
            </a:r>
          </a:p>
          <a:p>
            <a:pPr marL="457200" indent="-457200"/>
            <a:r>
              <a:rPr lang="en-US" sz="3200">
                <a:solidFill>
                  <a:schemeClr val="tx2">
                    <a:lumMod val="60000"/>
                    <a:lumOff val="40000"/>
                  </a:schemeClr>
                </a:solidFill>
              </a:rPr>
              <a:t>Be aware online entries are randomized </a:t>
            </a:r>
          </a:p>
          <a:p>
            <a:pPr marL="457200" indent="-457200"/>
            <a:r>
              <a:rPr lang="en-US" sz="3200">
                <a:solidFill>
                  <a:schemeClr val="tx2">
                    <a:lumMod val="60000"/>
                    <a:lumOff val="40000"/>
                  </a:schemeClr>
                </a:solidFill>
              </a:rPr>
              <a:t>For that reason the list is numbered</a:t>
            </a:r>
          </a:p>
          <a:p>
            <a:pPr marL="457200" indent="-457200"/>
            <a:endParaRPr lang="en-US" sz="3200">
              <a:solidFill>
                <a:schemeClr val="tx2">
                  <a:lumMod val="60000"/>
                  <a:lumOff val="40000"/>
                </a:schemeClr>
              </a:solidFill>
            </a:endParaRPr>
          </a:p>
        </p:txBody>
      </p:sp>
      <p:sp>
        <p:nvSpPr>
          <p:cNvPr id="7" name="Title 1">
            <a:extLst>
              <a:ext uri="{FF2B5EF4-FFF2-40B4-BE49-F238E27FC236}">
                <a16:creationId xmlns:a16="http://schemas.microsoft.com/office/drawing/2014/main" id="{AF1C4FEE-A497-4F78-66E9-95BC0B4C5732}"/>
              </a:ext>
            </a:extLst>
          </p:cNvPr>
          <p:cNvSpPr txBox="1">
            <a:spLocks/>
          </p:cNvSpPr>
          <p:nvPr/>
        </p:nvSpPr>
        <p:spPr>
          <a:xfrm>
            <a:off x="444500" y="4237941"/>
            <a:ext cx="11633200" cy="119765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i="0" kern="1200">
                <a:solidFill>
                  <a:srgbClr val="F16737"/>
                </a:solidFill>
                <a:latin typeface="Century Gothic" panose="020B0502020202020204" pitchFamily="34" charset="0"/>
                <a:ea typeface="+mj-ea"/>
                <a:cs typeface="+mj-cs"/>
              </a:defRPr>
            </a:lvl1pPr>
          </a:lstStyle>
          <a:p>
            <a:pPr algn="ctr"/>
            <a:r>
              <a:rPr lang="en-US" sz="4500">
                <a:solidFill>
                  <a:srgbClr val="572528"/>
                </a:solidFill>
              </a:rPr>
              <a:t>Also please consider what would benefit the wide world of NA. </a:t>
            </a:r>
          </a:p>
          <a:p>
            <a:pPr algn="ctr">
              <a:spcBef>
                <a:spcPts val="1200"/>
              </a:spcBef>
            </a:pPr>
            <a:r>
              <a:rPr lang="en-US" sz="3500" i="1">
                <a:solidFill>
                  <a:srgbClr val="572528"/>
                </a:solidFill>
              </a:rPr>
              <a:t>Sometimes that means thinking about underserved or underrepresented populations. </a:t>
            </a:r>
          </a:p>
        </p:txBody>
      </p:sp>
    </p:spTree>
    <p:extLst>
      <p:ext uri="{BB962C8B-B14F-4D97-AF65-F5344CB8AC3E}">
        <p14:creationId xmlns:p14="http://schemas.microsoft.com/office/powerpoint/2010/main" val="329437306"/>
      </p:ext>
    </p:extLst>
  </p:cSld>
  <p:clrMapOvr>
    <a:masterClrMapping/>
  </p:clrMapOvr>
</p:sld>
</file>

<file path=ppt/theme/theme1.xml><?xml version="1.0" encoding="utf-8"?>
<a:theme xmlns:a="http://schemas.openxmlformats.org/drawingml/2006/main" name="Office Theme">
  <a:themeElements>
    <a:clrScheme name="Custom 17">
      <a:dk1>
        <a:srgbClr val="000000"/>
      </a:dk1>
      <a:lt1>
        <a:srgbClr val="FFFFFF"/>
      </a:lt1>
      <a:dk2>
        <a:srgbClr val="605962"/>
      </a:dk2>
      <a:lt2>
        <a:srgbClr val="A7A8AB"/>
      </a:lt2>
      <a:accent1>
        <a:srgbClr val="5CBEC6"/>
      </a:accent1>
      <a:accent2>
        <a:srgbClr val="177978"/>
      </a:accent2>
      <a:accent3>
        <a:srgbClr val="4986B9"/>
      </a:accent3>
      <a:accent4>
        <a:srgbClr val="194A68"/>
      </a:accent4>
      <a:accent5>
        <a:srgbClr val="9B226B"/>
      </a:accent5>
      <a:accent6>
        <a:srgbClr val="692555"/>
      </a:accent6>
      <a:hlink>
        <a:srgbClr val="27AAE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1981</TotalTime>
  <Words>3951</Words>
  <Application>Microsoft Macintosh PowerPoint</Application>
  <PresentationFormat>Widescreen</PresentationFormat>
  <Paragraphs>301</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Bahnschrift Condensed</vt:lpstr>
      <vt:lpstr>Calibri</vt:lpstr>
      <vt:lpstr>Century Gothic</vt:lpstr>
      <vt:lpstr>Franklin Gothic Medium Cond</vt:lpstr>
      <vt:lpstr>Office Theme</vt:lpstr>
      <vt:lpstr>PowerPoint Presentation</vt:lpstr>
      <vt:lpstr>2026 CAR  PowerPoints</vt:lpstr>
      <vt:lpstr>2026 CAR  PowerPoints</vt:lpstr>
      <vt:lpstr>Literature, Service Material, and Issue Discussion Topics survey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 a reminder, responses from members, and regions and zones will be collected until 1 April 2026.   You can access the survey at na.org/survey or on the  NA Meeting Search app.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dc:creator>
  <cp:lastModifiedBy>Stacy Fowler</cp:lastModifiedBy>
  <cp:revision>67</cp:revision>
  <dcterms:created xsi:type="dcterms:W3CDTF">2022-10-26T22:08:46Z</dcterms:created>
  <dcterms:modified xsi:type="dcterms:W3CDTF">2025-11-11T21:10:14Z</dcterms:modified>
</cp:coreProperties>
</file>