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10" r:id="rId2"/>
    <p:sldId id="274" r:id="rId3"/>
    <p:sldId id="315" r:id="rId4"/>
    <p:sldId id="287" r:id="rId5"/>
    <p:sldId id="262" r:id="rId6"/>
    <p:sldId id="312" r:id="rId7"/>
    <p:sldId id="318" r:id="rId8"/>
    <p:sldId id="338" r:id="rId9"/>
    <p:sldId id="340" r:id="rId10"/>
    <p:sldId id="324" r:id="rId11"/>
    <p:sldId id="322" r:id="rId12"/>
    <p:sldId id="323" r:id="rId13"/>
    <p:sldId id="325" r:id="rId14"/>
    <p:sldId id="326" r:id="rId15"/>
    <p:sldId id="327" r:id="rId16"/>
    <p:sldId id="342" r:id="rId17"/>
    <p:sldId id="343" r:id="rId18"/>
    <p:sldId id="328" r:id="rId19"/>
    <p:sldId id="344" r:id="rId20"/>
    <p:sldId id="345" r:id="rId21"/>
    <p:sldId id="346" r:id="rId22"/>
    <p:sldId id="341" r:id="rId23"/>
    <p:sldId id="335" r:id="rId24"/>
    <p:sldId id="33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737"/>
    <a:srgbClr val="572528"/>
    <a:srgbClr val="EAE0D6"/>
    <a:srgbClr val="FCCF0C"/>
    <a:srgbClr val="DB212E"/>
    <a:srgbClr val="3A668B"/>
    <a:srgbClr val="9DBCAC"/>
    <a:srgbClr val="4986BA"/>
    <a:srgbClr val="E3D4C3"/>
    <a:srgbClr val="F8B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DE74C-C507-4BD2-B299-788EED96A2BF}" v="21" dt="2025-10-30T17:40:22.267"/>
    <p1510:client id="{50D4C750-5954-2044-99BE-7529283744AE}" v="69" dt="2025-10-30T00:49:30.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12"/>
    <p:restoredTop sz="68571"/>
  </p:normalViewPr>
  <p:slideViewPr>
    <p:cSldViewPr snapToGrid="0">
      <p:cViewPr varScale="1">
        <p:scale>
          <a:sx n="81" d="100"/>
          <a:sy n="81" d="100"/>
        </p:scale>
        <p:origin x="392" y="184"/>
      </p:cViewPr>
      <p:guideLst/>
    </p:cSldViewPr>
  </p:slideViewPr>
  <p:notesTextViewPr>
    <p:cViewPr>
      <p:scale>
        <a:sx n="1" d="1"/>
        <a:sy n="1" d="1"/>
      </p:scale>
      <p:origin x="0" y="0"/>
    </p:cViewPr>
  </p:notesTextViewPr>
  <p:notesViewPr>
    <p:cSldViewPr snapToGrid="0">
      <p:cViewPr varScale="1">
        <p:scale>
          <a:sx n="112" d="100"/>
          <a:sy n="112" d="100"/>
        </p:scale>
        <p:origin x="344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400" b="0" i="0" kern="1200">
        <a:solidFill>
          <a:schemeClr val="tx1"/>
        </a:solidFill>
        <a:latin typeface="Calibri" panose="020F0502020204030204" pitchFamily="34" charset="0"/>
        <a:ea typeface="+mn-ea"/>
        <a:cs typeface="Calibri" panose="020F0502020204030204" pitchFamily="34" charset="0"/>
      </a:defRPr>
    </a:lvl2pPr>
    <a:lvl3pPr marL="914400" algn="l" defTabSz="914400" rtl="0" eaLnBrk="1" latinLnBrk="0" hangingPunct="1">
      <a:defRPr sz="1400" b="0" i="0" kern="1200">
        <a:solidFill>
          <a:schemeClr val="tx1"/>
        </a:solidFill>
        <a:latin typeface="Calibri" panose="020F0502020204030204" pitchFamily="34" charset="0"/>
        <a:ea typeface="+mn-ea"/>
        <a:cs typeface="Calibri" panose="020F0502020204030204" pitchFamily="34" charset="0"/>
      </a:defRPr>
    </a:lvl3pPr>
    <a:lvl4pPr marL="1371600" algn="l" defTabSz="914400" rtl="0" eaLnBrk="1" latinLnBrk="0" hangingPunct="1">
      <a:defRPr sz="1400" b="0" i="0" kern="1200">
        <a:solidFill>
          <a:schemeClr val="tx1"/>
        </a:solidFill>
        <a:latin typeface="Calibri" panose="020F0502020204030204" pitchFamily="34" charset="0"/>
        <a:ea typeface="+mn-ea"/>
        <a:cs typeface="Calibri" panose="020F0502020204030204" pitchFamily="34" charset="0"/>
      </a:defRPr>
    </a:lvl4pPr>
    <a:lvl5pPr marL="1828800" algn="l" defTabSz="914400" rtl="0" eaLnBrk="1" latinLnBrk="0" hangingPunct="1">
      <a:defRPr sz="1400" b="0" i="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fourth of six PowerPoints covering material in the 2026 Conference Agenda Report (or CAR for short).</a:t>
            </a:r>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been talking about one or another form of drug replacement therapy for many years. </a:t>
            </a:r>
          </a:p>
          <a:p>
            <a:r>
              <a:rPr lang="en-US"/>
              <a:t>• In the 1990s, the Board of Trustees issued a bulletin </a:t>
            </a:r>
          </a:p>
          <a:p>
            <a:r>
              <a:rPr lang="en-US"/>
              <a:t>• 2006 IDT: Who is missing from our meetings?  </a:t>
            </a:r>
          </a:p>
          <a:p>
            <a:r>
              <a:rPr lang="en-US"/>
              <a:t>• 2012 IDT:  The Third Tradition (The only requirement for membership is a desire to stop using.) </a:t>
            </a:r>
          </a:p>
          <a:p>
            <a:r>
              <a:rPr lang="en-US"/>
              <a:t>• 2014 IDT: Welcoming All Members </a:t>
            </a:r>
          </a:p>
          <a:p>
            <a:r>
              <a:rPr lang="en-US"/>
              <a:t>• 2018 IDT: DRT/MAT as It Relates to Narcotics Anonymous</a:t>
            </a:r>
          </a:p>
          <a:p>
            <a:r>
              <a:rPr lang="en-US"/>
              <a:t>• 2023 IDT: DRT/MAT as It Relates to Narcotics Anonymous: Helping Members Take Root</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10</a:t>
            </a:fld>
            <a:endParaRPr lang="en-US"/>
          </a:p>
        </p:txBody>
      </p:sp>
    </p:spTree>
    <p:extLst>
      <p:ext uri="{BB962C8B-B14F-4D97-AF65-F5344CB8AC3E}">
        <p14:creationId xmlns:p14="http://schemas.microsoft.com/office/powerpoint/2010/main" val="114408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 much conversation, we are no closer to consensus on our response to a number of questions related to addiction medication. But we have made some progress. We do have consensus on basic principles like:</a:t>
            </a:r>
          </a:p>
          <a:p>
            <a:r>
              <a:rPr lang="en-US" dirty="0"/>
              <a:t>•unity </a:t>
            </a:r>
          </a:p>
          <a:p>
            <a:r>
              <a:rPr lang="en-US" dirty="0"/>
              <a:t>• welcome</a:t>
            </a:r>
          </a:p>
          <a:p>
            <a:r>
              <a:rPr lang="en-US" dirty="0"/>
              <a:t>• and our message.</a:t>
            </a:r>
          </a:p>
          <a:p>
            <a:endParaRPr lang="en-US" dirty="0"/>
          </a:p>
          <a:p>
            <a:r>
              <a:rPr lang="en-US" dirty="0"/>
              <a:t>We want to welcome everyone to Narcotics Anonymous, help them decide if they belong and want to “take root” here--become members. But once those addicts are here, difficult questions arise, mostly around service and celebration. A member said it best in their response to the IDT:</a:t>
            </a:r>
          </a:p>
          <a:p>
            <a:endParaRPr lang="en-US" dirty="0"/>
          </a:p>
          <a:p>
            <a:r>
              <a:rPr lang="en-US" dirty="0"/>
              <a:t>The question of the newcomer attending NA for the first time—or even regularly attending meetings on MAT—is not the issue. Our Third Tradition is a settled question: We welcome everyone. This isn’t the exact dilemma we face as a Fellowship. The dilemma is not “are they members,” or “do they have the desire.” Someone is a “member” when they say they are, and that desire is an unmeasurable commodity. The question is, “Are our members who are on MAT considered clean and completely abstinent in accordance with the principles of NA?”</a:t>
            </a:r>
          </a:p>
          <a:p>
            <a:endParaRPr lang="en-US" dirty="0"/>
          </a:p>
          <a:p>
            <a:r>
              <a:rPr lang="en-US" dirty="0"/>
              <a:t>This is not a casual disagreement. For many of us, it goes to the heart of our understanding of what Narcotics Anonymous is and what our recovery means. To say we are not in a position to solve it is to acknowledge the gravity of this issue. This is actually a matter of life and death: If we were to pick any side, addicts would leave and die. And to many of those whose positions are fixed, the answer seems clear and obvious.</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11</a:t>
            </a:fld>
            <a:endParaRPr lang="en-US"/>
          </a:p>
        </p:txBody>
      </p:sp>
    </p:spTree>
    <p:extLst>
      <p:ext uri="{BB962C8B-B14F-4D97-AF65-F5344CB8AC3E}">
        <p14:creationId xmlns:p14="http://schemas.microsoft.com/office/powerpoint/2010/main" val="3084588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this conversation started so many cycles ago, many of us thought the Fellowship would come to a single position on its definition of abstinence and its position on medication-based approaches to the disease of addiction.</a:t>
            </a:r>
          </a:p>
          <a:p>
            <a:endParaRPr lang="en-US" dirty="0"/>
          </a:p>
          <a:p>
            <a:r>
              <a:rPr lang="en-US" dirty="0"/>
              <a:t>We simply do not have consensus on whether a person taking medication to treat their addiction is “clean.” The answers offered in service pamphlets and bulletins have not resolved this in the minds and hearts of NA members. But we have the tools to live and recover with one another in unity and grace, despite differences in how we understand the program we all love.</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12</a:t>
            </a:fld>
            <a:endParaRPr lang="en-US"/>
          </a:p>
        </p:txBody>
      </p:sp>
    </p:spTree>
    <p:extLst>
      <p:ext uri="{BB962C8B-B14F-4D97-AF65-F5344CB8AC3E}">
        <p14:creationId xmlns:p14="http://schemas.microsoft.com/office/powerpoint/2010/main" val="309312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Thinking about how we survive such a significant difference drives us to our spiritual principles. And that begins with admission and surrender. </a:t>
            </a:r>
          </a:p>
          <a:p>
            <a:endParaRPr lang="en-US"/>
          </a:p>
          <a:p>
            <a:r>
              <a:rPr lang="en-US"/>
              <a:t>We do have consensus that abstinence is central to the NA program and to our message.</a:t>
            </a:r>
          </a:p>
          <a:p>
            <a:endParaRPr lang="en-US"/>
          </a:p>
          <a:p>
            <a:r>
              <a:rPr lang="en-US"/>
              <a:t>But there is not consensus among members on what exactly constitutes abstinence. Many of us have experience with needing medication in recovery for various reasons: These issues are addressed in the booklet In Times of Illness, and in IP #30, Mental Health in Recovery. Although many of us consider medication to treat the disease of addiction an entirely separate category, as these medications change—no longer simply opioids or opiate blockers—it is increasingly difficult to find a line between one kind of medication and another. </a:t>
            </a:r>
          </a:p>
          <a:p>
            <a:endParaRPr lang="en-US"/>
          </a:p>
          <a:p>
            <a:r>
              <a:rPr lang="en-US"/>
              <a:t>It continues to be the case that we believe in abstinence, but members define and experience it differently, and what constitutes abstinence ultimately rests with the recovering addict, in communication with a sponsor and their Higher Power. </a:t>
            </a:r>
          </a:p>
          <a:p>
            <a:endParaRPr lang="en-US"/>
          </a:p>
          <a:p>
            <a:r>
              <a:rPr lang="en-US"/>
              <a:t>While this may be surprising to many of us, the surrender to this current reality brings freedom. Admitting that we’re not getting closer to consensus frees us to approach this conversation differently. The diversity of perspectives on the topic of abstinence speaks to the diversity of approaches to recovery within our program. What we all know is that the process works, and that we can trust the process to bring us to the truth, even if it takes a long time. But trusting the process is not a small task when we feel that the integrity of our group or our message is in question.</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13</a:t>
            </a:fld>
            <a:endParaRPr lang="en-US"/>
          </a:p>
        </p:txBody>
      </p:sp>
    </p:spTree>
    <p:extLst>
      <p:ext uri="{BB962C8B-B14F-4D97-AF65-F5344CB8AC3E}">
        <p14:creationId xmlns:p14="http://schemas.microsoft.com/office/powerpoint/2010/main" val="200703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challenge of medication-driven treatment often gets framed through Traditions Three and Five, as we’ve seen in those previous IDTs. Tradition Three tells us that the only requirement for membership is a desire to stop using; It Works reminds us that “our task is to fan the flame of desire, not dampen it. Any addict who walks into a meeting, even a using addict, displays a level of willingness that cannot be discounted.” In the Issue Discussions we have confronted our opinions about different forms of treatment, and what Guiding Principles points out may be our reservations about each other.</a:t>
            </a:r>
          </a:p>
          <a:p>
            <a:endParaRPr lang="en-US"/>
          </a:p>
          <a:p>
            <a:r>
              <a:rPr lang="en-US"/>
              <a:t>Each of us has a part to play in making NA groups welcoming to everyone. Doing so requires checking our reservations about the recovery of others. A newcomer may seem too young or too old, or too beaten down or not having lost enough; they may have done the wrong drug, or not used like we did; they may still be on parole, or take medication we have opinions about. . . . There is no model of the recovering addict, no profile of the addict who suffers, and no condition on membership besides desire— which is between the addict and their Higher Power.</a:t>
            </a:r>
          </a:p>
          <a:p>
            <a:endParaRPr lang="en-US"/>
          </a:p>
          <a:p>
            <a:r>
              <a:rPr lang="en-US"/>
              <a:t>Guiding Principles: The Spirit of Our Traditions, Tradition Three</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14</a:t>
            </a:fld>
            <a:endParaRPr lang="en-US"/>
          </a:p>
        </p:txBody>
      </p:sp>
    </p:spTree>
    <p:extLst>
      <p:ext uri="{BB962C8B-B14F-4D97-AF65-F5344CB8AC3E}">
        <p14:creationId xmlns:p14="http://schemas.microsoft.com/office/powerpoint/2010/main" val="587486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Tradition Five, we consider our primary purpose, which is simply to carry the message that an addict, any addict, can stop using drugs, lose the desire to use, and find a new way to live. Our conversations about DRT/MAT remind us that when we are focused on carrying our message, we can surrender, to some degree, our desire to control those who hear it and allow people to come to an understanding in their own time. And while these have been important conversations, it seems the challenge is actually in Tradition Two: We are afraid this question might “break” NA. Trusting that our Fellowship is resilient asks us to step out in faith. </a:t>
            </a:r>
          </a:p>
        </p:txBody>
      </p:sp>
      <p:sp>
        <p:nvSpPr>
          <p:cNvPr id="4" name="Slide Number Placeholder 3"/>
          <p:cNvSpPr>
            <a:spLocks noGrp="1"/>
          </p:cNvSpPr>
          <p:nvPr>
            <p:ph type="sldNum" sz="quarter" idx="5"/>
          </p:nvPr>
        </p:nvSpPr>
        <p:spPr/>
        <p:txBody>
          <a:bodyPr/>
          <a:lstStyle/>
          <a:p>
            <a:fld id="{763812F2-32ED-CF4C-8C3A-6D2A8F76515E}" type="slidenum">
              <a:rPr lang="en-US" smtClean="0"/>
              <a:t>15</a:t>
            </a:fld>
            <a:endParaRPr lang="en-US"/>
          </a:p>
        </p:txBody>
      </p:sp>
    </p:spTree>
    <p:extLst>
      <p:ext uri="{BB962C8B-B14F-4D97-AF65-F5344CB8AC3E}">
        <p14:creationId xmlns:p14="http://schemas.microsoft.com/office/powerpoint/2010/main" val="407832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F21C6-3611-D136-7DC3-21748691D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78E00-1EE5-C95C-17E1-2640F5AC1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8D41D-BB54-AB1B-46AD-3722701A068F}"/>
              </a:ext>
            </a:extLst>
          </p:cNvPr>
          <p:cNvSpPr>
            <a:spLocks noGrp="1"/>
          </p:cNvSpPr>
          <p:nvPr>
            <p:ph type="body" idx="1"/>
          </p:nvPr>
        </p:nvSpPr>
        <p:spPr/>
        <p:txBody>
          <a:bodyPr/>
          <a:lstStyle/>
          <a:p>
            <a:r>
              <a:rPr lang="en-US"/>
              <a:t>In the description of our symbol in the Basic Text, we are told, “The outer circle denotes a universal and total program that has room within it for all manifestations of the recovering person.” Today, our vital and diverse program bears that out. Our differences of opinion and practice are great, yet we continue to recover together in unity.</a:t>
            </a:r>
          </a:p>
          <a:p>
            <a:endParaRPr lang="en-US"/>
          </a:p>
          <a:p>
            <a:r>
              <a:rPr lang="en-US"/>
              <a:t>• Our message is hope and the promise of freedom. We understand that, for many of us, total abstinence is not our first goal when we come in the door.</a:t>
            </a:r>
          </a:p>
          <a:p>
            <a:endParaRPr lang="en-US"/>
          </a:p>
          <a:p>
            <a:r>
              <a:rPr lang="en-US"/>
              <a:t>• In the words of one member, “Some of us circle the airport a long time before we come in for a landing.” Membership requires only a desire to stop using, and we don’t have classes of members. It is not our job to determine what someone takes or what their relationship to it is. It is our job to help the member answer that themselves, with guidance from their sponsor and Higher Power.</a:t>
            </a:r>
          </a:p>
          <a:p>
            <a:endParaRPr lang="en-US"/>
          </a:p>
          <a:p>
            <a:r>
              <a:rPr lang="en-US"/>
              <a:t>• We are forever nonprofessional, and as an organization, we opt out of the conversation happening in the field of addiction treatment. We understand that treatment is almost always about the transition from active addiction to some form of recovery. NA’s approach doesn’t end with stability, but in so many ways begins here. Our approach does not change. We are addicts seeking recovery together, and what we offer is a spiritual path in fellowship with others.</a:t>
            </a:r>
          </a:p>
          <a:p>
            <a:endParaRPr lang="en-US"/>
          </a:p>
          <a:p>
            <a:endParaRPr lang="en-US"/>
          </a:p>
        </p:txBody>
      </p:sp>
      <p:sp>
        <p:nvSpPr>
          <p:cNvPr id="4" name="Slide Number Placeholder 3">
            <a:extLst>
              <a:ext uri="{FF2B5EF4-FFF2-40B4-BE49-F238E27FC236}">
                <a16:creationId xmlns:a16="http://schemas.microsoft.com/office/drawing/2014/main" id="{17F12F7E-880B-7754-CF85-1D0B138880EE}"/>
              </a:ext>
            </a:extLst>
          </p:cNvPr>
          <p:cNvSpPr>
            <a:spLocks noGrp="1"/>
          </p:cNvSpPr>
          <p:nvPr>
            <p:ph type="sldNum" sz="quarter" idx="5"/>
          </p:nvPr>
        </p:nvSpPr>
        <p:spPr/>
        <p:txBody>
          <a:bodyPr/>
          <a:lstStyle/>
          <a:p>
            <a:fld id="{763812F2-32ED-CF4C-8C3A-6D2A8F76515E}" type="slidenum">
              <a:rPr lang="en-US" smtClean="0"/>
              <a:t>16</a:t>
            </a:fld>
            <a:endParaRPr lang="en-US"/>
          </a:p>
        </p:txBody>
      </p:sp>
    </p:spTree>
    <p:extLst>
      <p:ext uri="{BB962C8B-B14F-4D97-AF65-F5344CB8AC3E}">
        <p14:creationId xmlns:p14="http://schemas.microsoft.com/office/powerpoint/2010/main" val="3270802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5D07C-0214-8971-86CC-006525785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05CA6-997C-C096-A70A-1ED3C0070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878C63-F615-4A84-C8D7-52C740573C55}"/>
              </a:ext>
            </a:extLst>
          </p:cNvPr>
          <p:cNvSpPr>
            <a:spLocks noGrp="1"/>
          </p:cNvSpPr>
          <p:nvPr>
            <p:ph type="body" idx="1"/>
          </p:nvPr>
        </p:nvSpPr>
        <p:spPr/>
        <p:txBody>
          <a:bodyPr/>
          <a:lstStyle/>
          <a:p>
            <a:r>
              <a:rPr lang="en-US"/>
              <a:t>• Narcotics Anonymous is a spiritual program, a Fellowship of people, a program of action. It is not science, although we are grateful for those researchers who reflect us back to ourselves through their lens.</a:t>
            </a:r>
          </a:p>
          <a:p>
            <a:endParaRPr lang="en-US"/>
          </a:p>
          <a:p>
            <a:r>
              <a:rPr lang="en-US"/>
              <a:t>• Our message is attractive enough that many ultimately want to be clean. Chasing them away before they get the message or after they have a tentative sense of membership is deadly. One elder member shared, “We’re treating [people on addiction medication] like [some early members of] AA treated us!” Stigmatizing members doesn’t get people clean, and it doesn’t change the thinking of treatment professionals. It just makes it harder for the message to get through.</a:t>
            </a:r>
          </a:p>
          <a:p>
            <a:endParaRPr lang="en-US"/>
          </a:p>
          <a:p>
            <a:endParaRPr lang="en-US"/>
          </a:p>
        </p:txBody>
      </p:sp>
      <p:sp>
        <p:nvSpPr>
          <p:cNvPr id="4" name="Slide Number Placeholder 3">
            <a:extLst>
              <a:ext uri="{FF2B5EF4-FFF2-40B4-BE49-F238E27FC236}">
                <a16:creationId xmlns:a16="http://schemas.microsoft.com/office/drawing/2014/main" id="{D0A2BAF7-DBB1-5AF5-C77E-15152E75883C}"/>
              </a:ext>
            </a:extLst>
          </p:cNvPr>
          <p:cNvSpPr>
            <a:spLocks noGrp="1"/>
          </p:cNvSpPr>
          <p:nvPr>
            <p:ph type="sldNum" sz="quarter" idx="5"/>
          </p:nvPr>
        </p:nvSpPr>
        <p:spPr/>
        <p:txBody>
          <a:bodyPr/>
          <a:lstStyle/>
          <a:p>
            <a:fld id="{763812F2-32ED-CF4C-8C3A-6D2A8F76515E}" type="slidenum">
              <a:rPr lang="en-US" smtClean="0"/>
              <a:t>17</a:t>
            </a:fld>
            <a:endParaRPr lang="en-US"/>
          </a:p>
        </p:txBody>
      </p:sp>
    </p:spTree>
    <p:extLst>
      <p:ext uri="{BB962C8B-B14F-4D97-AF65-F5344CB8AC3E}">
        <p14:creationId xmlns:p14="http://schemas.microsoft.com/office/powerpoint/2010/main" val="313879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spiritual work of the program is its own progression. If we dig into the work, we will want</a:t>
            </a:r>
          </a:p>
          <a:p>
            <a:endParaRPr lang="en-US"/>
          </a:p>
          <a:p>
            <a:r>
              <a:rPr lang="en-US"/>
              <a:t>to be clean. Our task is to trust that the work will get members where they need to be. We can see where these conversations bring us to the Traditions, but perhaps the answers ultimately rest in the Steps. We can widen this conversation beyond a question of right or wrong and instead ask how we can invite people to experience membership in NA? </a:t>
            </a:r>
          </a:p>
          <a:p>
            <a:endParaRPr lang="en-US"/>
          </a:p>
          <a:p>
            <a:r>
              <a:rPr lang="en-US"/>
              <a:t>We want to hold space for that addict: to stay long enough to understand what abstinence is for them, and to be courageous enough to choose that for themselves—whether it takes them a day or a decade to get there. We know this when addicts are relapsing. We have a harder time being patient, it seems, when addicts are undergoing a medication-based treatment. Can we be so loving and embracing that people come to believe abstinence is possible for them?</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18</a:t>
            </a:fld>
            <a:endParaRPr lang="en-US"/>
          </a:p>
        </p:txBody>
      </p:sp>
    </p:spTree>
    <p:extLst>
      <p:ext uri="{BB962C8B-B14F-4D97-AF65-F5344CB8AC3E}">
        <p14:creationId xmlns:p14="http://schemas.microsoft.com/office/powerpoint/2010/main" val="267332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Basic Text tells us that we come to an understanding of the program for ourselves, and with our diverse understandings we peacefully coexist in the spirit of our First Tradition. Though there are many things we don’t agree on, we share a message, a purpose, a program, and a set of principles that guide us through deep waters. Learning to live together in unity—without unanimity—asks us to practice equanimity. </a:t>
            </a:r>
          </a:p>
          <a:p>
            <a:endParaRPr lang="en-US"/>
          </a:p>
          <a:p>
            <a:r>
              <a:rPr lang="en-US"/>
              <a:t>It’s time for us to change the conversation with the understanding that our members do not agree with one another about MAT. Focusing on what we agree on allows us to move forward.</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154615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This PowerPoint covers the essay DRT/MAT in NA–Helping Members Take Root. </a:t>
            </a:r>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a:p>
        </p:txBody>
      </p:sp>
    </p:spTree>
    <p:extLst>
      <p:ext uri="{BB962C8B-B14F-4D97-AF65-F5344CB8AC3E}">
        <p14:creationId xmlns:p14="http://schemas.microsoft.com/office/powerpoint/2010/main" val="31968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may find that NA communities address issues of service and celebration differently from one another, just as some sponsors regard medication differently from one another. And maybe that’s okay. Meanwhile, we can reconfirm our consensus and focus our energy on welcoming addicts and supporting them to the point where they can come to an understanding for themselves.</a:t>
            </a:r>
          </a:p>
        </p:txBody>
      </p:sp>
      <p:sp>
        <p:nvSpPr>
          <p:cNvPr id="4" name="Slide Number Placeholder 3"/>
          <p:cNvSpPr>
            <a:spLocks noGrp="1"/>
          </p:cNvSpPr>
          <p:nvPr>
            <p:ph type="sldNum" sz="quarter" idx="5"/>
          </p:nvPr>
        </p:nvSpPr>
        <p:spPr/>
        <p:txBody>
          <a:bodyPr/>
          <a:lstStyle/>
          <a:p>
            <a:fld id="{763812F2-32ED-CF4C-8C3A-6D2A8F76515E}" type="slidenum">
              <a:rPr lang="en-US" smtClean="0"/>
              <a:pPr/>
              <a:t>20</a:t>
            </a:fld>
            <a:endParaRPr lang="en-US"/>
          </a:p>
        </p:txBody>
      </p:sp>
    </p:spTree>
    <p:extLst>
      <p:ext uri="{BB962C8B-B14F-4D97-AF65-F5344CB8AC3E}">
        <p14:creationId xmlns:p14="http://schemas.microsoft.com/office/powerpoint/2010/main" val="1362915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process of asking how we help members take root in NA, this IDT confirmed something vital: Our roots are already deep and intertwined. When “all manifestations of the recovering person” come together in unity, our symbol tells us, “The greater the base, (as we grow in unity in numbers and in fellowship) the broader the sides of the pyramid, and the higher the point of freedom.” We are grateful, when there is so much polarization around us, to stand together with all our differences. </a:t>
            </a:r>
          </a:p>
          <a:p>
            <a:endParaRPr lang="en-US"/>
          </a:p>
          <a:p>
            <a:r>
              <a:rPr lang="en-US"/>
              <a:t>We look forward to continuing this conversation to create a wider door, a broader base, and a greater understanding of how we grow from here. We begin with some questions seeking experience from local communities.</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3629751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if you already did this icebreaker before the other set of discussion questions, you could choose to take time here to call on some people who didn’t get a chance to share before or skip the ice breaker for this session.]</a:t>
            </a:r>
          </a:p>
          <a:p>
            <a:endParaRPr lang="en-US" dirty="0"/>
          </a:p>
          <a:p>
            <a:r>
              <a:rPr lang="en-US" dirty="0"/>
              <a:t>Because so many of the discussions we are having this cycle are asking us to consider the experience of those coming into Narcotics Anonymous and trying to decide whether this is home, before we discuss the questions in the CAR we want to take a few minutes to consider some of the ways in which we each may have felt “terminally unique” when we came in. Think back to when you were new: What were some of the ways you felt different or unique or like an outsider? What helped you recognize that NA was where you belonged? </a:t>
            </a:r>
          </a:p>
          <a:p>
            <a:endParaRPr lang="en-US" dirty="0"/>
          </a:p>
          <a:p>
            <a:r>
              <a:rPr lang="en-US" dirty="0"/>
              <a:t>I’ll start: [Facilitator, share your experience]</a:t>
            </a:r>
          </a:p>
          <a:p>
            <a:endParaRPr lang="en-US" dirty="0"/>
          </a:p>
          <a:p>
            <a:r>
              <a:rPr lang="en-US" dirty="0"/>
              <a:t>Who else wants to share?</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22</a:t>
            </a:fld>
            <a:endParaRPr lang="en-US"/>
          </a:p>
        </p:txBody>
      </p:sp>
    </p:spTree>
    <p:extLst>
      <p:ext uri="{BB962C8B-B14F-4D97-AF65-F5344CB8AC3E}">
        <p14:creationId xmlns:p14="http://schemas.microsoft.com/office/powerpoint/2010/main" val="4094525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Questions</a:t>
            </a:r>
          </a:p>
          <a:p>
            <a:endParaRPr lang="en-US" dirty="0"/>
          </a:p>
          <a:p>
            <a:r>
              <a:rPr lang="en-US" dirty="0"/>
              <a:t>At WSC 2026, conference participants will spend time discussing this issue. To help inform the discussion, please spend some time at your CAR workshop discussing these questions, and provide us with your feedback by April 1st 2026 at na.org/surveys. </a:t>
            </a:r>
          </a:p>
          <a:p>
            <a:endParaRPr lang="en-US" dirty="0"/>
          </a:p>
          <a:p>
            <a:r>
              <a:rPr lang="en-US" dirty="0"/>
              <a:t>Remember, this is a discussion, not a decision—you don’t need to come to agreement. It’s an opportunity to hear each other and to gather your thoughts for the input form. </a:t>
            </a:r>
          </a:p>
          <a:p>
            <a:endParaRPr lang="en-US" dirty="0"/>
          </a:p>
          <a:p>
            <a:r>
              <a:rPr lang="en-US" dirty="0"/>
              <a:t>Does your group or area ask members whether they’re on MAT when they step up to celebrate or to serve? What do you do next?</a:t>
            </a:r>
          </a:p>
          <a:p>
            <a:endParaRPr lang="en-US" dirty="0"/>
          </a:p>
          <a:p>
            <a:r>
              <a:rPr lang="en-US" b="1" dirty="0"/>
              <a:t>PAUSE FOR DISCUSSION</a:t>
            </a:r>
          </a:p>
          <a:p>
            <a:endParaRPr lang="en-US" dirty="0"/>
          </a:p>
          <a:p>
            <a:r>
              <a:rPr lang="en-US" dirty="0"/>
              <a:t>Given our differences, how can we foster unity and respect each member’s recovery process? How do we get past our personal reservations and help newer members take root in our local communities if their process differs from our own?</a:t>
            </a:r>
          </a:p>
          <a:p>
            <a:endParaRPr lang="en-US" dirty="0"/>
          </a:p>
          <a:p>
            <a:r>
              <a:rPr lang="en-US" b="1" dirty="0"/>
              <a:t>PAUSE FOR DISCUSSION</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23</a:t>
            </a:fld>
            <a:endParaRPr lang="en-US"/>
          </a:p>
        </p:txBody>
      </p:sp>
    </p:spTree>
    <p:extLst>
      <p:ext uri="{BB962C8B-B14F-4D97-AF65-F5344CB8AC3E}">
        <p14:creationId xmlns:p14="http://schemas.microsoft.com/office/powerpoint/2010/main" val="1344901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hope this PowerPoint has helped in your discussion of this material. Please share your thoughts on these questions  at na.org/survey. Your input will be considered by conference participants at the World Service Conference in May.</a:t>
            </a:r>
          </a:p>
          <a:p>
            <a:endParaRPr lang="en-US"/>
          </a:p>
          <a:p>
            <a:r>
              <a:rPr lang="en-US"/>
              <a:t>Please note that there are five other PowerPoints that focus on the rest of the CAR. These resources, the CAR itself, and the online CAR survey are available online at na.org/conference.   </a:t>
            </a:r>
          </a:p>
          <a:p>
            <a:endParaRPr lang="en-US"/>
          </a:p>
          <a:p>
            <a:r>
              <a:rPr lang="en-US"/>
              <a:t>We welcome your questions and your feedback on the CAR, and all other issues, at worldboard@na.org.</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24</a:t>
            </a:fld>
            <a:endParaRPr lang="en-US"/>
          </a:p>
        </p:txBody>
      </p:sp>
    </p:spTree>
    <p:extLst>
      <p:ext uri="{BB962C8B-B14F-4D97-AF65-F5344CB8AC3E}">
        <p14:creationId xmlns:p14="http://schemas.microsoft.com/office/powerpoint/2010/main" val="355901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These PPTs only cover the main points of the CAR. We encourage all members to read the CAR itself. Please visit na.org/conference for the complete 2026 CAR, the other PowerPoints, the CAR Survey, input forms for discussion questions, and other conference materials.</a:t>
            </a: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a:p>
        </p:txBody>
      </p:sp>
    </p:spTree>
    <p:extLst>
      <p:ext uri="{BB962C8B-B14F-4D97-AF65-F5344CB8AC3E}">
        <p14:creationId xmlns:p14="http://schemas.microsoft.com/office/powerpoint/2010/main" val="23791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This is one of two topics with discussion questions included in this CAR. If you are discussing these questions in your workshop, please note that this is a discussion, not a decision -  you don’t need to come to an agreement. It’s an opportunity to hear each other and gather your thoughts for the input form, which you can find at na.org/survey.</a:t>
            </a:r>
          </a:p>
        </p:txBody>
      </p:sp>
      <p:sp>
        <p:nvSpPr>
          <p:cNvPr id="4" name="Slide Number Placeholder 3"/>
          <p:cNvSpPr>
            <a:spLocks noGrp="1"/>
          </p:cNvSpPr>
          <p:nvPr>
            <p:ph type="sldNum" sz="quarter" idx="5"/>
          </p:nvPr>
        </p:nvSpPr>
        <p:spPr/>
        <p:txBody>
          <a:bodyPr/>
          <a:lstStyle/>
          <a:p>
            <a:fld id="{763812F2-32ED-CF4C-8C3A-6D2A8F76515E}" type="slidenum">
              <a:rPr lang="en-US" smtClean="0"/>
              <a:t>4</a:t>
            </a:fld>
            <a:endParaRPr lang="en-US"/>
          </a:p>
        </p:txBody>
      </p:sp>
    </p:spTree>
    <p:extLst>
      <p:ext uri="{BB962C8B-B14F-4D97-AF65-F5344CB8AC3E}">
        <p14:creationId xmlns:p14="http://schemas.microsoft.com/office/powerpoint/2010/main" val="175315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consider Our Common Welfare, we realize our future depends on making sure our message is clear and the doors to Narcotics Anonymous are open to all addicts. Who comes to NA, how they find us, and whether they stay is important to all of us. The Issue Discussion Topic (IDT) “Helping Members Take Root” asked about what happens after addicts come through our doors, and how we can help people “stick and stay”— make the decision to become members of Narcotics Anonymous.</a:t>
            </a:r>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368945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lot of input on this IDT. Medications used to treat addiction have been a wedge issue in NA for a long time. Among the more than 850 responses one thing that stood out was the shared sense of hurt and urgency. To many of us, it feels like an issue of survival, both for the addict suffering and for the Fellowship itself.</a:t>
            </a:r>
          </a:p>
          <a:p>
            <a:endParaRPr lang="en-US" dirty="0"/>
          </a:p>
          <a:p>
            <a:r>
              <a:rPr lang="en-US" dirty="0"/>
              <a:t>At this point, it seems like what we need most is to create an atmosphere of recovery around the issue. There is common ground, and on that ground we can build a new foundation for this conversation, beginning from our spiritual principles in this polarized world, on this highly charged issue, can we agree for now to listen to one another with love, compassion, and a willingness to respect our opposing viewpoints?</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6</a:t>
            </a:fld>
            <a:endParaRPr lang="en-US"/>
          </a:p>
        </p:txBody>
      </p:sp>
    </p:spTree>
    <p:extLst>
      <p:ext uri="{BB962C8B-B14F-4D97-AF65-F5344CB8AC3E}">
        <p14:creationId xmlns:p14="http://schemas.microsoft.com/office/powerpoint/2010/main" val="256748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years that we have been discussing this, the growth of NA particularly in the US has flattened or even declined. We see our members getting older: About half of our members are over 50, and 47% have more than ten years clean. Our recent Membership Survey showed that the US has fewer members under 30, and fewer members who came to NA on medication for addiction, than in other parts of the world. </a:t>
            </a:r>
          </a:p>
          <a:p>
            <a:endParaRPr lang="en-US" dirty="0"/>
          </a:p>
          <a:p>
            <a:r>
              <a:rPr lang="en-US" dirty="0"/>
              <a:t>NA’s future depends on those just getting started and those yet to come. Identification with members and the welcome they felt is why people stay. We need to make sure that newcomers have the opportunity to become longtime members.</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7</a:t>
            </a:fld>
            <a:endParaRPr lang="en-US"/>
          </a:p>
        </p:txBody>
      </p:sp>
    </p:spTree>
    <p:extLst>
      <p:ext uri="{BB962C8B-B14F-4D97-AF65-F5344CB8AC3E}">
        <p14:creationId xmlns:p14="http://schemas.microsoft.com/office/powerpoint/2010/main" val="279073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8A532-DD2D-9A58-71C3-DE9994ED2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41145-4EDD-9E12-3D09-97F088979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57B0B-1618-F7AD-6831-A8FDB2AABC87}"/>
              </a:ext>
            </a:extLst>
          </p:cNvPr>
          <p:cNvSpPr>
            <a:spLocks noGrp="1"/>
          </p:cNvSpPr>
          <p:nvPr>
            <p:ph type="body" idx="1"/>
          </p:nvPr>
        </p:nvSpPr>
        <p:spPr/>
        <p:txBody>
          <a:bodyPr/>
          <a:lstStyle/>
          <a:p>
            <a:r>
              <a:rPr lang="en-US" dirty="0"/>
              <a:t>At WCNA 38, the professionals at our PR sessions were frank about their reservations referring addicts to NA because addicts being treated with medication for addiction had experienced a hostile or unwelcoming atmosphere at NA meetings. And numerous members said that in our program of total honesty, they were advised not to share about the medications they were prescribed (and in some cases, legally mandated) to take. In too many places, we are not providing that vital welcome or a consistent message of hope. And we may be creating an atmosphere where addicts are afraid to tell the truth.</a:t>
            </a:r>
          </a:p>
        </p:txBody>
      </p:sp>
      <p:sp>
        <p:nvSpPr>
          <p:cNvPr id="4" name="Slide Number Placeholder 3">
            <a:extLst>
              <a:ext uri="{FF2B5EF4-FFF2-40B4-BE49-F238E27FC236}">
                <a16:creationId xmlns:a16="http://schemas.microsoft.com/office/drawing/2014/main" id="{6E89B01E-DA97-F767-D758-CC27D10CDEA9}"/>
              </a:ext>
            </a:extLst>
          </p:cNvPr>
          <p:cNvSpPr>
            <a:spLocks noGrp="1"/>
          </p:cNvSpPr>
          <p:nvPr>
            <p:ph type="sldNum" sz="quarter" idx="5"/>
          </p:nvPr>
        </p:nvSpPr>
        <p:spPr/>
        <p:txBody>
          <a:bodyPr/>
          <a:lstStyle/>
          <a:p>
            <a:fld id="{763812F2-32ED-CF4C-8C3A-6D2A8F76515E}" type="slidenum">
              <a:rPr lang="en-US" smtClean="0"/>
              <a:t>8</a:t>
            </a:fld>
            <a:endParaRPr lang="en-US"/>
          </a:p>
        </p:txBody>
      </p:sp>
    </p:spTree>
    <p:extLst>
      <p:ext uri="{BB962C8B-B14F-4D97-AF65-F5344CB8AC3E}">
        <p14:creationId xmlns:p14="http://schemas.microsoft.com/office/powerpoint/2010/main" val="366040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6B6C8-E027-C3A7-4D96-F65B03A11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EE401-A3D2-58E3-AFDF-1A821D15F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74366-B60D-F60C-F063-6CCDC7BCD791}"/>
              </a:ext>
            </a:extLst>
          </p:cNvPr>
          <p:cNvSpPr>
            <a:spLocks noGrp="1"/>
          </p:cNvSpPr>
          <p:nvPr>
            <p:ph type="body" idx="1"/>
          </p:nvPr>
        </p:nvSpPr>
        <p:spPr/>
        <p:txBody>
          <a:bodyPr/>
          <a:lstStyle/>
          <a:p>
            <a:r>
              <a:rPr lang="en-US" dirty="0"/>
              <a:t>How can we help addicts coming in the door to stay long enough to want what we have? How can we help addicts seeking recovery—who may be hearing a very different message from professionals than they hear in NA—to choose our way of life? And can we make NA a welcoming environment for those addicts without compromising our integrity or our message?</a:t>
            </a:r>
          </a:p>
        </p:txBody>
      </p:sp>
      <p:sp>
        <p:nvSpPr>
          <p:cNvPr id="4" name="Slide Number Placeholder 3">
            <a:extLst>
              <a:ext uri="{FF2B5EF4-FFF2-40B4-BE49-F238E27FC236}">
                <a16:creationId xmlns:a16="http://schemas.microsoft.com/office/drawing/2014/main" id="{C318C8D5-E116-713F-0527-1209577D1482}"/>
              </a:ext>
            </a:extLst>
          </p:cNvPr>
          <p:cNvSpPr>
            <a:spLocks noGrp="1"/>
          </p:cNvSpPr>
          <p:nvPr>
            <p:ph type="sldNum" sz="quarter" idx="5"/>
          </p:nvPr>
        </p:nvSpPr>
        <p:spPr/>
        <p:txBody>
          <a:bodyPr/>
          <a:lstStyle/>
          <a:p>
            <a:fld id="{763812F2-32ED-CF4C-8C3A-6D2A8F76515E}" type="slidenum">
              <a:rPr lang="en-US" smtClean="0"/>
              <a:t>9</a:t>
            </a:fld>
            <a:endParaRPr lang="en-US"/>
          </a:p>
        </p:txBody>
      </p:sp>
    </p:spTree>
    <p:extLst>
      <p:ext uri="{BB962C8B-B14F-4D97-AF65-F5344CB8AC3E}">
        <p14:creationId xmlns:p14="http://schemas.microsoft.com/office/powerpoint/2010/main" val="1488951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F479A557-A2A6-BCF7-61E1-8E6FFB4A31D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descr="A colorful striped background with text&#10;&#10;Description automatically generated">
            <a:extLst>
              <a:ext uri="{FF2B5EF4-FFF2-40B4-BE49-F238E27FC236}">
                <a16:creationId xmlns:a16="http://schemas.microsoft.com/office/drawing/2014/main" id="{13DE78AF-9AE3-371D-7CFC-3E77A72123B9}"/>
              </a:ext>
            </a:extLst>
          </p:cNvPr>
          <p:cNvPicPr>
            <a:picLocks noChangeAspect="1"/>
          </p:cNvPicPr>
          <p:nvPr userDrawn="1"/>
        </p:nvPicPr>
        <p:blipFill>
          <a:blip r:embed="rId2"/>
          <a:stretch>
            <a:fillRect/>
          </a:stretch>
        </p:blipFill>
        <p:spPr>
          <a:xfrm>
            <a:off x="0" y="6349"/>
            <a:ext cx="12192000" cy="6845299"/>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5" r:id="rId9"/>
    <p:sldLayoutId id="2147483666" r:id="rId10"/>
    <p:sldLayoutId id="2147483659" r:id="rId11"/>
    <p:sldLayoutId id="2147483657" r:id="rId12"/>
    <p:sldLayoutId id="2147483660" r:id="rId13"/>
    <p:sldLayoutId id="2147483658" r:id="rId14"/>
    <p:sldLayoutId id="2147483652" r:id="rId15"/>
    <p:sldLayoutId id="2147483667"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683512" y="4125951"/>
            <a:ext cx="7508488" cy="2732050"/>
          </a:xfrm>
          <a:prstGeom prst="roundRect">
            <a:avLst/>
          </a:prstGeom>
          <a:solidFill>
            <a:srgbClr val="572528"/>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560849" y="4283144"/>
            <a:ext cx="7809571" cy="3210475"/>
          </a:xfrm>
          <a:prstGeom prst="rect">
            <a:avLst/>
          </a:prstGeom>
          <a:noFill/>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dirty="0">
                <a:solidFill>
                  <a:srgbClr val="EAE0D6"/>
                </a:solidFill>
                <a:latin typeface="Century Gothic" panose="020B0502020202020204" pitchFamily="34" charset="0"/>
              </a:rPr>
              <a:t>PowerPoint 4 of 6</a:t>
            </a:r>
          </a:p>
          <a:p>
            <a:pPr algn="ctr"/>
            <a:r>
              <a:rPr lang="en-US" sz="3600" i="1" dirty="0">
                <a:solidFill>
                  <a:srgbClr val="EAE0D6"/>
                </a:solidFill>
                <a:latin typeface="Century Gothic" panose="020B0502020202020204" pitchFamily="34" charset="0"/>
              </a:rPr>
              <a:t>2026 Conference Agenda Report</a:t>
            </a:r>
          </a:p>
        </p:txBody>
      </p:sp>
      <p:sp>
        <p:nvSpPr>
          <p:cNvPr id="3" name="Subtitle 2">
            <a:extLst>
              <a:ext uri="{FF2B5EF4-FFF2-40B4-BE49-F238E27FC236}">
                <a16:creationId xmlns:a16="http://schemas.microsoft.com/office/drawing/2014/main" id="{67BB0230-F170-F5DA-58BF-B289D6C2E0BB}"/>
              </a:ext>
            </a:extLst>
          </p:cNvPr>
          <p:cNvSpPr txBox="1">
            <a:spLocks/>
          </p:cNvSpPr>
          <p:nvPr/>
        </p:nvSpPr>
        <p:spPr>
          <a:xfrm>
            <a:off x="5436524" y="5542155"/>
            <a:ext cx="6151418" cy="612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lumMod val="65000"/>
                  </a:schemeClr>
                </a:solidFill>
                <a:latin typeface="Century Gothic" panose="020B0502020202020204" pitchFamily="34" charset="0"/>
              </a:rPr>
              <a:t>DRT/MAT and NA:</a:t>
            </a:r>
          </a:p>
          <a:p>
            <a:pPr marL="0" indent="0" algn="ctr">
              <a:buNone/>
            </a:pPr>
            <a:r>
              <a:rPr lang="en-US" sz="3200" b="1" dirty="0">
                <a:solidFill>
                  <a:schemeClr val="bg1">
                    <a:lumMod val="65000"/>
                  </a:schemeClr>
                </a:solidFill>
                <a:latin typeface="Century Gothic" panose="020B0502020202020204" pitchFamily="34" charset="0"/>
              </a:rPr>
              <a:t>Helping Members Take Root</a:t>
            </a: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467643" y="1073196"/>
            <a:ext cx="11621263" cy="5186035"/>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n-US" sz="3200" b="1" dirty="0">
                <a:solidFill>
                  <a:srgbClr val="572528"/>
                </a:solidFill>
                <a:latin typeface="Century Gothic" panose="020B0502020202020204" pitchFamily="34" charset="0"/>
              </a:rPr>
              <a:t>1990s Board of Trustees bulletin </a:t>
            </a:r>
          </a:p>
          <a:p>
            <a:pPr marL="457200" indent="-457200">
              <a:spcBef>
                <a:spcPts val="1800"/>
              </a:spcBef>
              <a:buFont typeface="Arial" panose="020B0604020202020204" pitchFamily="34" charset="0"/>
              <a:buChar char="•"/>
            </a:pPr>
            <a:r>
              <a:rPr lang="en-US" sz="3200" b="1" dirty="0">
                <a:solidFill>
                  <a:srgbClr val="572528"/>
                </a:solidFill>
                <a:latin typeface="Century Gothic" panose="020B0502020202020204" pitchFamily="34" charset="0"/>
              </a:rPr>
              <a:t>2006 IDT, Who is missing from our meetings?</a:t>
            </a:r>
          </a:p>
          <a:p>
            <a:pPr marL="457200" indent="-457200">
              <a:spcBef>
                <a:spcPts val="1800"/>
              </a:spcBef>
              <a:buFont typeface="Arial" panose="020B0604020202020204" pitchFamily="34" charset="0"/>
              <a:buChar char="•"/>
            </a:pPr>
            <a:r>
              <a:rPr lang="en-US" sz="3200" b="1" dirty="0">
                <a:solidFill>
                  <a:srgbClr val="572528"/>
                </a:solidFill>
                <a:latin typeface="Century Gothic" panose="020B0502020202020204" pitchFamily="34" charset="0"/>
              </a:rPr>
              <a:t>2012 IDT The Third Tradition </a:t>
            </a:r>
            <a:r>
              <a:rPr lang="en-US" sz="3200" dirty="0">
                <a:solidFill>
                  <a:srgbClr val="572528"/>
                </a:solidFill>
                <a:latin typeface="Century Gothic" panose="020B0502020202020204" pitchFamily="34" charset="0"/>
              </a:rPr>
              <a:t>(</a:t>
            </a:r>
            <a:r>
              <a:rPr lang="en-US" sz="3200" i="1" dirty="0">
                <a:solidFill>
                  <a:srgbClr val="572528"/>
                </a:solidFill>
                <a:latin typeface="Century Gothic" panose="020B0502020202020204" pitchFamily="34" charset="0"/>
              </a:rPr>
              <a:t>The only requirement for membership is the desire to stop using</a:t>
            </a:r>
            <a:r>
              <a:rPr lang="en-US" sz="3200" dirty="0">
                <a:solidFill>
                  <a:srgbClr val="572528"/>
                </a:solidFill>
                <a:latin typeface="Century Gothic" panose="020B0502020202020204" pitchFamily="34" charset="0"/>
              </a:rPr>
              <a:t>.)</a:t>
            </a:r>
          </a:p>
          <a:p>
            <a:pPr marL="457200" indent="-457200">
              <a:spcBef>
                <a:spcPts val="1800"/>
              </a:spcBef>
              <a:buFont typeface="Arial" panose="020B0604020202020204" pitchFamily="34" charset="0"/>
              <a:buChar char="•"/>
            </a:pPr>
            <a:r>
              <a:rPr lang="en-US" sz="3200" b="1" dirty="0">
                <a:solidFill>
                  <a:srgbClr val="572528"/>
                </a:solidFill>
                <a:latin typeface="Century Gothic" panose="020B0502020202020204" pitchFamily="34" charset="0"/>
              </a:rPr>
              <a:t>2014 IDT, Welcoming All Members</a:t>
            </a:r>
          </a:p>
          <a:p>
            <a:pPr marL="457200" indent="-457200">
              <a:spcBef>
                <a:spcPts val="1800"/>
              </a:spcBef>
              <a:buFont typeface="Arial" panose="020B0604020202020204" pitchFamily="34" charset="0"/>
              <a:buChar char="•"/>
            </a:pPr>
            <a:r>
              <a:rPr lang="en-US" sz="3200" b="1" dirty="0">
                <a:solidFill>
                  <a:srgbClr val="572528"/>
                </a:solidFill>
                <a:latin typeface="Century Gothic" panose="020B0502020202020204" pitchFamily="34" charset="0"/>
              </a:rPr>
              <a:t>2018 IDT, DRT/MAT as It Relates to Narcotics Anonymous</a:t>
            </a:r>
          </a:p>
          <a:p>
            <a:pPr marL="457200" indent="-457200">
              <a:spcBef>
                <a:spcPts val="1800"/>
              </a:spcBef>
              <a:buFont typeface="Arial" panose="020B0604020202020204" pitchFamily="34" charset="0"/>
              <a:buChar char="•"/>
            </a:pPr>
            <a:r>
              <a:rPr lang="en-US" sz="3200" b="1" dirty="0">
                <a:solidFill>
                  <a:srgbClr val="572528"/>
                </a:solidFill>
                <a:latin typeface="Century Gothic" panose="020B0502020202020204" pitchFamily="34" charset="0"/>
              </a:rPr>
              <a:t>2023 IDT, DRT/MAT as It Relates to Narcotics Anonymous: Helping Members Take Root</a:t>
            </a:r>
          </a:p>
        </p:txBody>
      </p:sp>
      <p:sp>
        <p:nvSpPr>
          <p:cNvPr id="4" name="Shape 74">
            <a:extLst>
              <a:ext uri="{FF2B5EF4-FFF2-40B4-BE49-F238E27FC236}">
                <a16:creationId xmlns:a16="http://schemas.microsoft.com/office/drawing/2014/main" id="{ECC7ACFA-BF73-B874-86EE-24BDF33250E1}"/>
              </a:ext>
            </a:extLst>
          </p:cNvPr>
          <p:cNvSpPr/>
          <p:nvPr/>
        </p:nvSpPr>
        <p:spPr>
          <a:xfrm>
            <a:off x="289933" y="175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A conversation over decades…</a:t>
            </a:r>
            <a:endParaRPr lang="en-US" sz="4000" b="1" dirty="0">
              <a:solidFill>
                <a:srgbClr val="572528"/>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6A10AE6E-A0C7-9B21-882E-2DD960043E26}"/>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50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255494" y="107576"/>
            <a:ext cx="11724137" cy="6586418"/>
          </a:xfrm>
          <a:prstGeom prst="rect">
            <a:avLst/>
          </a:prstGeom>
          <a:noFill/>
        </p:spPr>
        <p:txBody>
          <a:bodyPr wrap="square" rtlCol="0">
            <a:spAutoFit/>
          </a:bodyPr>
          <a:lstStyle/>
          <a:p>
            <a:r>
              <a:rPr lang="en-US" sz="3000" b="1" i="1" dirty="0">
                <a:solidFill>
                  <a:srgbClr val="F16737"/>
                </a:solidFill>
                <a:latin typeface="Century Gothic" panose="020B0502020202020204" pitchFamily="34" charset="0"/>
              </a:rPr>
              <a:t>“The question of the newcomer attending NA for the first time—or even regularly attending meetings on MAT—is not the dilemma we face as a Fellowship. Our Third Tradition is settled: We welcome everyone. The dilemma is not ‘are they members,’ or ‘do they have the desire.’ Someone is a ‘member’ when they say they are, and desire is unmeasurable. The question is, ‘Are our members who are on MAT considered clean and completely abstinent in accordance with the principles of NA?’”        </a:t>
            </a:r>
            <a:r>
              <a:rPr lang="en-US" sz="2800" b="1" i="1" dirty="0">
                <a:solidFill>
                  <a:srgbClr val="F16737"/>
                </a:solidFill>
                <a:latin typeface="Century Gothic" panose="020B0502020202020204" pitchFamily="34" charset="0"/>
              </a:rPr>
              <a:t>		</a:t>
            </a:r>
          </a:p>
          <a:p>
            <a:r>
              <a:rPr lang="en-US" sz="2800" b="1" i="1" dirty="0">
                <a:solidFill>
                  <a:srgbClr val="F16737"/>
                </a:solidFill>
                <a:latin typeface="Century Gothic" panose="020B0502020202020204" pitchFamily="34" charset="0"/>
              </a:rPr>
              <a:t>~</a:t>
            </a:r>
            <a:r>
              <a:rPr lang="en-US" sz="2400" b="1" i="1" dirty="0">
                <a:solidFill>
                  <a:srgbClr val="F16737"/>
                </a:solidFill>
                <a:latin typeface="Century Gothic" panose="020B0502020202020204" pitchFamily="34" charset="0"/>
              </a:rPr>
              <a:t>a member responding to the IDT</a:t>
            </a:r>
            <a:endParaRPr lang="en-US" sz="2800" b="1" i="1" dirty="0">
              <a:solidFill>
                <a:srgbClr val="F16737"/>
              </a:solidFill>
              <a:latin typeface="Century Gothic" panose="020B0502020202020204" pitchFamily="34" charset="0"/>
            </a:endParaRPr>
          </a:p>
          <a:p>
            <a:endParaRPr lang="en-US" sz="2800" b="1" i="1" dirty="0">
              <a:solidFill>
                <a:srgbClr val="572528"/>
              </a:solidFill>
              <a:latin typeface="Century Gothic" panose="020B0502020202020204" pitchFamily="34" charset="0"/>
            </a:endParaRPr>
          </a:p>
          <a:p>
            <a:pPr algn="r"/>
            <a:r>
              <a:rPr lang="en-US" sz="3200" b="1" dirty="0">
                <a:solidFill>
                  <a:srgbClr val="572528"/>
                </a:solidFill>
                <a:latin typeface="Century Gothic" panose="020B0502020202020204" pitchFamily="34" charset="0"/>
              </a:rPr>
              <a:t>This is not a casual disagreement. </a:t>
            </a:r>
          </a:p>
          <a:p>
            <a:pPr algn="r"/>
            <a:r>
              <a:rPr lang="en-US" sz="3200" b="1" dirty="0">
                <a:solidFill>
                  <a:srgbClr val="572528"/>
                </a:solidFill>
                <a:latin typeface="Century Gothic" panose="020B0502020202020204" pitchFamily="34" charset="0"/>
              </a:rPr>
              <a:t>It’s a matter of life and death. </a:t>
            </a:r>
          </a:p>
          <a:p>
            <a:pPr algn="r"/>
            <a:r>
              <a:rPr lang="en-US" sz="3200" b="1" dirty="0">
                <a:solidFill>
                  <a:srgbClr val="572528"/>
                </a:solidFill>
                <a:latin typeface="Century Gothic" panose="020B0502020202020204" pitchFamily="34" charset="0"/>
              </a:rPr>
              <a:t>If we were to pick any side, addicts would leave and die. </a:t>
            </a:r>
          </a:p>
        </p:txBody>
      </p: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endParaRPr lang="en-US" sz="36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1127734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764088" y="1069533"/>
            <a:ext cx="10901396" cy="5324535"/>
          </a:xfrm>
          <a:prstGeom prst="rect">
            <a:avLst/>
          </a:prstGeom>
          <a:noFill/>
          <a:ln>
            <a:noFill/>
          </a:ln>
        </p:spPr>
        <p:txBody>
          <a:bodyPr wrap="square" rtlCol="0">
            <a:spAutoFit/>
          </a:bodyPr>
          <a:lstStyle/>
          <a:p>
            <a:r>
              <a:rPr lang="en-US" sz="3400" b="1" dirty="0">
                <a:solidFill>
                  <a:srgbClr val="572528"/>
                </a:solidFill>
                <a:latin typeface="Century Gothic" panose="020B0502020202020204" pitchFamily="34" charset="0"/>
              </a:rPr>
              <a:t>We once thought our Fellowship could eventually come to a single position.</a:t>
            </a:r>
          </a:p>
          <a:p>
            <a:endParaRPr lang="en-US" sz="3400" b="1" dirty="0">
              <a:solidFill>
                <a:srgbClr val="572528"/>
              </a:solidFill>
              <a:latin typeface="Century Gothic" panose="020B0502020202020204" pitchFamily="34" charset="0"/>
            </a:endParaRPr>
          </a:p>
          <a:p>
            <a:r>
              <a:rPr lang="en-US" sz="3400" b="1" dirty="0">
                <a:solidFill>
                  <a:srgbClr val="572528"/>
                </a:solidFill>
                <a:latin typeface="Century Gothic" panose="020B0502020202020204" pitchFamily="34" charset="0"/>
              </a:rPr>
              <a:t>However, we find that </a:t>
            </a:r>
            <a:r>
              <a:rPr lang="en-US" sz="3400" b="1" dirty="0">
                <a:solidFill>
                  <a:srgbClr val="DB212E"/>
                </a:solidFill>
                <a:latin typeface="Century Gothic" panose="020B0502020202020204" pitchFamily="34" charset="0"/>
              </a:rPr>
              <a:t>we simply do not have consensus </a:t>
            </a:r>
            <a:r>
              <a:rPr lang="en-US" sz="3400" b="1" dirty="0">
                <a:solidFill>
                  <a:srgbClr val="572528"/>
                </a:solidFill>
                <a:latin typeface="Century Gothic" panose="020B0502020202020204" pitchFamily="34" charset="0"/>
              </a:rPr>
              <a:t>on whether a person taking medication to treat their addiction is “clean.”</a:t>
            </a:r>
          </a:p>
          <a:p>
            <a:endParaRPr lang="en-US" sz="3400" b="1" dirty="0">
              <a:solidFill>
                <a:srgbClr val="572528"/>
              </a:solidFill>
              <a:latin typeface="Century Gothic" panose="020B0502020202020204" pitchFamily="34" charset="0"/>
            </a:endParaRPr>
          </a:p>
          <a:p>
            <a:r>
              <a:rPr lang="en-US" sz="3400" b="1" dirty="0">
                <a:solidFill>
                  <a:srgbClr val="572528"/>
                </a:solidFill>
                <a:latin typeface="Century Gothic" panose="020B0502020202020204" pitchFamily="34" charset="0"/>
              </a:rPr>
              <a:t>But we have the tools to recover with one another in unity and grace, despite differences in how we understand the program we all love.</a:t>
            </a:r>
          </a:p>
        </p:txBody>
      </p:sp>
      <p:sp>
        <p:nvSpPr>
          <p:cNvPr id="7" name="Shape 74">
            <a:extLst>
              <a:ext uri="{FF2B5EF4-FFF2-40B4-BE49-F238E27FC236}">
                <a16:creationId xmlns:a16="http://schemas.microsoft.com/office/drawing/2014/main" id="{ED324998-5104-4E8E-0CA0-C920C9588882}"/>
              </a:ext>
            </a:extLst>
          </p:cNvPr>
          <p:cNvSpPr/>
          <p:nvPr/>
        </p:nvSpPr>
        <p:spPr>
          <a:xfrm>
            <a:off x="289933" y="175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endParaRPr lang="en-US" sz="4000" b="1" dirty="0">
              <a:solidFill>
                <a:srgbClr val="572528"/>
              </a:solidFill>
              <a:latin typeface="Century Gothic" panose="020B0502020202020204" pitchFamily="34" charset="0"/>
            </a:endParaRPr>
          </a:p>
        </p:txBody>
      </p:sp>
      <p:cxnSp>
        <p:nvCxnSpPr>
          <p:cNvPr id="2" name="Straight Connector 1">
            <a:extLst>
              <a:ext uri="{FF2B5EF4-FFF2-40B4-BE49-F238E27FC236}">
                <a16:creationId xmlns:a16="http://schemas.microsoft.com/office/drawing/2014/main" id="{071B713C-6185-071B-FC64-378D241CD294}"/>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Shape 74">
            <a:extLst>
              <a:ext uri="{FF2B5EF4-FFF2-40B4-BE49-F238E27FC236}">
                <a16:creationId xmlns:a16="http://schemas.microsoft.com/office/drawing/2014/main" id="{C8B3CB37-C647-C5B3-8A4E-575552099135}"/>
              </a:ext>
            </a:extLst>
          </p:cNvPr>
          <p:cNvSpPr/>
          <p:nvPr/>
        </p:nvSpPr>
        <p:spPr>
          <a:xfrm>
            <a:off x="256855" y="-32528"/>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The Spiritual Principle of Surrender</a:t>
            </a:r>
            <a:endParaRPr lang="en-US" sz="40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60479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826718" y="873221"/>
            <a:ext cx="11146005" cy="5724644"/>
          </a:xfrm>
          <a:prstGeom prst="rect">
            <a:avLst/>
          </a:prstGeom>
          <a:noFill/>
        </p:spPr>
        <p:txBody>
          <a:bodyPr wrap="square" rtlCol="0">
            <a:spAutoFit/>
          </a:bodyPr>
          <a:lstStyle/>
          <a:p>
            <a:pPr>
              <a:spcBef>
                <a:spcPts val="1800"/>
              </a:spcBef>
            </a:pPr>
            <a:r>
              <a:rPr lang="en-US" sz="2800" b="1" dirty="0">
                <a:solidFill>
                  <a:srgbClr val="572528"/>
                </a:solidFill>
                <a:latin typeface="Century Gothic" panose="020B0502020202020204" pitchFamily="34" charset="0"/>
              </a:rPr>
              <a:t>We have consensus that abstinence is central to the NA program and to our message. But there is not consensus among members on what exactly constitutes abstinence. </a:t>
            </a:r>
          </a:p>
          <a:p>
            <a:pPr>
              <a:spcBef>
                <a:spcPts val="1800"/>
              </a:spcBef>
            </a:pPr>
            <a:r>
              <a:rPr lang="en-US" sz="2800" b="1" dirty="0">
                <a:solidFill>
                  <a:srgbClr val="572528"/>
                </a:solidFill>
                <a:latin typeface="Century Gothic" panose="020B0502020202020204" pitchFamily="34" charset="0"/>
              </a:rPr>
              <a:t>We have addressed medication issues in </a:t>
            </a:r>
            <a:r>
              <a:rPr lang="en-US" sz="2800" b="1" i="1" dirty="0">
                <a:solidFill>
                  <a:srgbClr val="572528"/>
                </a:solidFill>
                <a:latin typeface="Century Gothic" panose="020B0502020202020204" pitchFamily="34" charset="0"/>
              </a:rPr>
              <a:t>In Times of Illness</a:t>
            </a:r>
            <a:r>
              <a:rPr lang="en-US" sz="2800" b="1" dirty="0">
                <a:solidFill>
                  <a:srgbClr val="572528"/>
                </a:solidFill>
                <a:latin typeface="Century Gothic" panose="020B0502020202020204" pitchFamily="34" charset="0"/>
              </a:rPr>
              <a:t> and IP #30, </a:t>
            </a:r>
            <a:r>
              <a:rPr lang="en-US" sz="2800" b="1" i="1" dirty="0">
                <a:solidFill>
                  <a:srgbClr val="572528"/>
                </a:solidFill>
                <a:latin typeface="Century Gothic" panose="020B0502020202020204" pitchFamily="34" charset="0"/>
              </a:rPr>
              <a:t>Mental Health in Recovery</a:t>
            </a:r>
            <a:r>
              <a:rPr lang="en-US" sz="2800" b="1" dirty="0">
                <a:solidFill>
                  <a:srgbClr val="572528"/>
                </a:solidFill>
                <a:latin typeface="Century Gothic" panose="020B0502020202020204" pitchFamily="34" charset="0"/>
              </a:rPr>
              <a:t>. Many of us consider medication to treat the disease of addiction a separate category, but as these medications change, it gets harder to find a line between one kind of medication and another. </a:t>
            </a:r>
            <a:endParaRPr lang="en-US" sz="2400" b="1" dirty="0">
              <a:solidFill>
                <a:srgbClr val="572528"/>
              </a:solidFill>
              <a:latin typeface="Century Gothic" panose="020B0502020202020204" pitchFamily="34" charset="0"/>
            </a:endParaRPr>
          </a:p>
          <a:p>
            <a:pPr>
              <a:spcBef>
                <a:spcPts val="1800"/>
              </a:spcBef>
            </a:pPr>
            <a:r>
              <a:rPr lang="en-US" sz="2800" b="1" dirty="0">
                <a:solidFill>
                  <a:srgbClr val="572528"/>
                </a:solidFill>
                <a:latin typeface="Century Gothic" panose="020B0502020202020204" pitchFamily="34" charset="0"/>
              </a:rPr>
              <a:t>Like any surrender, admitting that we’re not getting closer to consensus frees us to approach this conversation differently. We all know the process works, and we can trust the process </a:t>
            </a:r>
            <a:br>
              <a:rPr lang="en-US" sz="2800" b="1" dirty="0">
                <a:solidFill>
                  <a:srgbClr val="572528"/>
                </a:solidFill>
                <a:latin typeface="Century Gothic" panose="020B0502020202020204" pitchFamily="34" charset="0"/>
              </a:rPr>
            </a:br>
            <a:r>
              <a:rPr lang="en-US" sz="2800" b="1" dirty="0">
                <a:solidFill>
                  <a:srgbClr val="572528"/>
                </a:solidFill>
                <a:latin typeface="Century Gothic" panose="020B0502020202020204" pitchFamily="34" charset="0"/>
              </a:rPr>
              <a:t>to bring us to the truth, even if it takes a long time. </a:t>
            </a:r>
          </a:p>
        </p:txBody>
      </p:sp>
      <p:cxnSp>
        <p:nvCxnSpPr>
          <p:cNvPr id="2" name="Straight Connector 1">
            <a:extLst>
              <a:ext uri="{FF2B5EF4-FFF2-40B4-BE49-F238E27FC236}">
                <a16:creationId xmlns:a16="http://schemas.microsoft.com/office/drawing/2014/main" id="{8238B1D5-5F36-9932-97DA-768BDD126CF0}"/>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Shape 74">
            <a:extLst>
              <a:ext uri="{FF2B5EF4-FFF2-40B4-BE49-F238E27FC236}">
                <a16:creationId xmlns:a16="http://schemas.microsoft.com/office/drawing/2014/main" id="{7E3ECA0E-2801-7D41-7770-3F9A4C952558}"/>
              </a:ext>
            </a:extLst>
          </p:cNvPr>
          <p:cNvSpPr/>
          <p:nvPr/>
        </p:nvSpPr>
        <p:spPr>
          <a:xfrm>
            <a:off x="256855" y="-32528"/>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The Spiritual Principle of Surrender</a:t>
            </a:r>
            <a:endParaRPr lang="en-US" sz="40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106550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551329" y="1023213"/>
            <a:ext cx="11466077" cy="5324535"/>
          </a:xfrm>
          <a:prstGeom prst="rect">
            <a:avLst/>
          </a:prstGeom>
          <a:noFill/>
        </p:spPr>
        <p:txBody>
          <a:bodyPr wrap="square" rtlCol="0">
            <a:spAutoFit/>
          </a:bodyPr>
          <a:lstStyle/>
          <a:p>
            <a:r>
              <a:rPr lang="en-US" sz="3000" b="1" dirty="0">
                <a:solidFill>
                  <a:srgbClr val="572528"/>
                </a:solidFill>
                <a:latin typeface="Century Gothic" panose="020B0502020202020204" pitchFamily="34" charset="0"/>
              </a:rPr>
              <a:t>Each of us has a part to play in making NA groups welcoming to everyone. Doing so requires checking our reservations about the recovery of others. A newcomer may seem too young or too old, or too beaten down or not having lost enough; they may have done the wrong drug, or not used like we did; they may still be on parole, or take medication we have opinions about. . . . There is no model of the recovering addict, no profile of the addict who suffers, and no condition on membership besides </a:t>
            </a:r>
            <a:r>
              <a:rPr lang="en-US" sz="3000" b="1" dirty="0">
                <a:solidFill>
                  <a:srgbClr val="DB212E"/>
                </a:solidFill>
                <a:latin typeface="Century Gothic" panose="020B0502020202020204" pitchFamily="34" charset="0"/>
              </a:rPr>
              <a:t>desire</a:t>
            </a:r>
            <a:r>
              <a:rPr lang="en-US" sz="3000" b="1" dirty="0">
                <a:solidFill>
                  <a:srgbClr val="572528"/>
                </a:solidFill>
                <a:latin typeface="Century Gothic" panose="020B0502020202020204" pitchFamily="34" charset="0"/>
              </a:rPr>
              <a:t>— which is between the addict and their Higher Power.</a:t>
            </a:r>
          </a:p>
          <a:p>
            <a:pPr lvl="0" algn="r">
              <a:spcBef>
                <a:spcPts val="1200"/>
              </a:spcBef>
            </a:pPr>
            <a:r>
              <a:rPr lang="en-US" sz="3000" b="1" i="1" dirty="0">
                <a:solidFill>
                  <a:srgbClr val="F16737"/>
                </a:solidFill>
                <a:latin typeface="Century Gothic" panose="020B0502020202020204" pitchFamily="34" charset="0"/>
              </a:rPr>
              <a:t>Guiding Principles: The Spirit of Our Traditions</a:t>
            </a:r>
            <a:r>
              <a:rPr lang="en-US" sz="3000" b="1" dirty="0">
                <a:solidFill>
                  <a:srgbClr val="F16737"/>
                </a:solidFill>
                <a:latin typeface="Century Gothic" panose="020B0502020202020204" pitchFamily="34" charset="0"/>
              </a:rPr>
              <a:t>, Tradition Three</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56855" y="-32528"/>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Tradition Three</a:t>
            </a:r>
            <a:endParaRPr lang="en-US" sz="40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737531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B811191-7FD6-4393-8BFE-EC0FFFD46318}"/>
              </a:ext>
            </a:extLst>
          </p:cNvPr>
          <p:cNvSpPr/>
          <p:nvPr/>
        </p:nvSpPr>
        <p:spPr>
          <a:xfrm>
            <a:off x="256855" y="-32528"/>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Tradition Five</a:t>
            </a:r>
            <a:endParaRPr lang="en-US" sz="4000" b="1" dirty="0">
              <a:solidFill>
                <a:srgbClr val="572528"/>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0C158188-87B2-70BA-A496-31F5E80F6C34}"/>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6D171C-CAE2-E747-DC14-2EC672A3F7DE}"/>
              </a:ext>
            </a:extLst>
          </p:cNvPr>
          <p:cNvSpPr txBox="1"/>
          <p:nvPr/>
        </p:nvSpPr>
        <p:spPr>
          <a:xfrm>
            <a:off x="363071" y="818734"/>
            <a:ext cx="11185925" cy="5781134"/>
          </a:xfrm>
          <a:prstGeom prst="rect">
            <a:avLst/>
          </a:prstGeom>
          <a:noFill/>
        </p:spPr>
        <p:txBody>
          <a:bodyPr wrap="square">
            <a:spAutoFit/>
          </a:bodyPr>
          <a:lstStyle/>
          <a:p>
            <a:pPr marL="0" marR="0">
              <a:lnSpc>
                <a:spcPct val="107000"/>
              </a:lnSpc>
              <a:spcBef>
                <a:spcPts val="600"/>
              </a:spcBef>
              <a:spcAft>
                <a:spcPts val="12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3200" b="1" dirty="0">
                <a:solidFill>
                  <a:srgbClr val="572528"/>
                </a:solidFill>
                <a:effectLst/>
                <a:latin typeface="Century Gothic" panose="020B0502020202020204" pitchFamily="34" charset="0"/>
                <a:ea typeface="Aptos" panose="020B0004020202020204" pitchFamily="34" charset="0"/>
                <a:cs typeface="Palatino"/>
              </a:rPr>
              <a:t>Our primary </a:t>
            </a:r>
            <a:r>
              <a:rPr lang="en-US" sz="3200" b="1" dirty="0">
                <a:solidFill>
                  <a:srgbClr val="572528"/>
                </a:solidFill>
                <a:latin typeface="Century Gothic" panose="020B0502020202020204" pitchFamily="34" charset="0"/>
                <a:ea typeface="Aptos" panose="020B0004020202020204" pitchFamily="34" charset="0"/>
                <a:cs typeface="Palatino"/>
              </a:rPr>
              <a:t>purpose is simply to carry the message that</a:t>
            </a:r>
            <a:r>
              <a:rPr lang="en-US" sz="3200" b="1" dirty="0">
                <a:solidFill>
                  <a:srgbClr val="572528"/>
                </a:solidFill>
                <a:latin typeface="Century Gothic" panose="020B0502020202020204" pitchFamily="34" charset="0"/>
                <a:ea typeface="Aptos" panose="020B0004020202020204" pitchFamily="34" charset="0"/>
                <a:cs typeface="Times New Roman" panose="02020603050405020304" pitchFamily="18" charset="0"/>
              </a:rPr>
              <a:t> </a:t>
            </a:r>
            <a:r>
              <a:rPr lang="en-US" sz="3200" b="1" dirty="0">
                <a:solidFill>
                  <a:srgbClr val="572528"/>
                </a:solidFill>
                <a:latin typeface="Century Gothic" panose="020B0502020202020204" pitchFamily="34" charset="0"/>
                <a:ea typeface="Aptos" panose="020B0004020202020204" pitchFamily="34" charset="0"/>
                <a:cs typeface="Palatino"/>
              </a:rPr>
              <a:t>an addict, any addict, can stop using drugs, lose the desire to use, and find a new way to live. </a:t>
            </a:r>
          </a:p>
          <a:p>
            <a:pPr>
              <a:lnSpc>
                <a:spcPct val="107000"/>
              </a:lnSpc>
              <a:spcBef>
                <a:spcPts val="600"/>
              </a:spcBef>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3200" b="1" dirty="0">
                <a:solidFill>
                  <a:srgbClr val="572528"/>
                </a:solidFill>
                <a:latin typeface="Century Gothic" panose="020B0502020202020204" pitchFamily="34" charset="0"/>
                <a:ea typeface="Aptos" panose="020B0004020202020204" pitchFamily="34" charset="0"/>
                <a:cs typeface="Palatino"/>
              </a:rPr>
              <a:t>When we focus on carrying our message, we can surrender some of our desire to control those who hear it and allow people to come to an understanding in their own time. </a:t>
            </a:r>
          </a:p>
          <a:p>
            <a:pPr>
              <a:lnSpc>
                <a:spcPct val="107000"/>
              </a:lnSpc>
              <a:spcBef>
                <a:spcPts val="600"/>
              </a:spcBef>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3200" b="1" dirty="0">
                <a:solidFill>
                  <a:srgbClr val="572528"/>
                </a:solidFill>
                <a:latin typeface="Century Gothic" panose="020B0502020202020204" pitchFamily="34" charset="0"/>
                <a:ea typeface="Aptos" panose="020B0004020202020204" pitchFamily="34" charset="0"/>
                <a:cs typeface="Palatino"/>
              </a:rPr>
              <a:t>The biggest challenge seems to be in Tradition Two: We are afraid that this issue might “break” NA. </a:t>
            </a:r>
            <a:r>
              <a:rPr lang="en-US" sz="3200" b="1" dirty="0">
                <a:solidFill>
                  <a:srgbClr val="572528"/>
                </a:solidFill>
                <a:effectLst/>
                <a:latin typeface="Century Gothic" panose="020B0502020202020204" pitchFamily="34" charset="0"/>
                <a:ea typeface="Aptos" panose="020B0004020202020204" pitchFamily="34" charset="0"/>
                <a:cs typeface="Palatino"/>
              </a:rPr>
              <a:t>Trusting that our Fellowship is resilient asks us to step out in faith. </a:t>
            </a:r>
            <a:endParaRPr lang="en-US" sz="3200" b="1"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1846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EFBCA-C90C-73ED-0705-3D8B35FBB2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79420D3-7C21-FF56-BD7D-8610A1E3FEDF}"/>
              </a:ext>
            </a:extLst>
          </p:cNvPr>
          <p:cNvSpPr txBox="1"/>
          <p:nvPr/>
        </p:nvSpPr>
        <p:spPr>
          <a:xfrm>
            <a:off x="413358" y="888742"/>
            <a:ext cx="11621759" cy="5970865"/>
          </a:xfrm>
          <a:prstGeom prst="rect">
            <a:avLst/>
          </a:prstGeom>
          <a:noFill/>
        </p:spPr>
        <p:txBody>
          <a:bodyPr wrap="square" rtlCol="0">
            <a:spAutoFit/>
          </a:bodyPr>
          <a:lstStyle/>
          <a:p>
            <a:pPr marL="285750" lvl="0" indent="-285750">
              <a:buFont typeface="Arial" panose="020B0604020202020204" pitchFamily="34" charset="0"/>
              <a:buChar char="•"/>
            </a:pPr>
            <a:r>
              <a:rPr lang="en-US" sz="2800" b="1" dirty="0">
                <a:solidFill>
                  <a:srgbClr val="572528"/>
                </a:solidFill>
                <a:latin typeface="Century Gothic" panose="020B0502020202020204" pitchFamily="34" charset="0"/>
              </a:rPr>
              <a:t>Our message is hope and the promise of freedom.</a:t>
            </a:r>
            <a:r>
              <a:rPr lang="en-US" sz="2800" dirty="0">
                <a:solidFill>
                  <a:srgbClr val="572528"/>
                </a:solidFill>
                <a:latin typeface="Century Gothic" panose="020B0502020202020204" pitchFamily="34" charset="0"/>
              </a:rPr>
              <a:t> For many of us, total abstinence is not a first goal when we come in the door.</a:t>
            </a:r>
          </a:p>
          <a:p>
            <a:pPr marL="285750" lvl="0" indent="-285750">
              <a:buFont typeface="Arial" panose="020B0604020202020204" pitchFamily="34" charset="0"/>
              <a:buChar char="•"/>
            </a:pPr>
            <a:r>
              <a:rPr lang="en-US" sz="2800" b="1" dirty="0">
                <a:solidFill>
                  <a:srgbClr val="572528"/>
                </a:solidFill>
                <a:latin typeface="Century Gothic" panose="020B0502020202020204" pitchFamily="34" charset="0"/>
              </a:rPr>
              <a:t>Membership requires only a desire to stop using, and we don’t have classes of members</a:t>
            </a:r>
            <a:r>
              <a:rPr lang="en-US" sz="2800" dirty="0">
                <a:solidFill>
                  <a:srgbClr val="572528"/>
                </a:solidFill>
                <a:latin typeface="Century Gothic" panose="020B0502020202020204" pitchFamily="34" charset="0"/>
              </a:rPr>
              <a:t>. It is not our job to determine what someone takes or what their relationship to it is. It is our job to help the member answer that themselves, with guidance from their sponsor and Higher Power.</a:t>
            </a:r>
          </a:p>
          <a:p>
            <a:pPr marL="285750" lvl="0" indent="-285750">
              <a:buFont typeface="Arial" panose="020B0604020202020204" pitchFamily="34" charset="0"/>
              <a:buChar char="•"/>
            </a:pPr>
            <a:r>
              <a:rPr lang="en-US" sz="2800" b="1" dirty="0">
                <a:solidFill>
                  <a:srgbClr val="572528"/>
                </a:solidFill>
                <a:latin typeface="Century Gothic" panose="020B0502020202020204" pitchFamily="34" charset="0"/>
              </a:rPr>
              <a:t>We are forever nonprofessional</a:t>
            </a:r>
            <a:r>
              <a:rPr lang="en-US" sz="2800" dirty="0">
                <a:solidFill>
                  <a:srgbClr val="572528"/>
                </a:solidFill>
                <a:latin typeface="Century Gothic" panose="020B0502020202020204" pitchFamily="34" charset="0"/>
              </a:rPr>
              <a:t>.</a:t>
            </a:r>
          </a:p>
          <a:p>
            <a:pPr marL="742950" lvl="1" indent="-285750">
              <a:buFont typeface="Arial" panose="020B0604020202020204" pitchFamily="34" charset="0"/>
              <a:buChar char="•"/>
            </a:pPr>
            <a:r>
              <a:rPr lang="en-US" sz="2800" dirty="0">
                <a:solidFill>
                  <a:srgbClr val="572528"/>
                </a:solidFill>
                <a:latin typeface="Century Gothic" panose="020B0502020202020204" pitchFamily="34" charset="0"/>
              </a:rPr>
              <a:t>We respect professionals in the field and acknowledge that their approaches change over time and across disciplines.</a:t>
            </a:r>
          </a:p>
          <a:p>
            <a:pPr marL="742950" lvl="1" indent="-285750">
              <a:buFont typeface="Arial" panose="020B0604020202020204" pitchFamily="34" charset="0"/>
              <a:buChar char="•"/>
            </a:pPr>
            <a:r>
              <a:rPr lang="en-US" sz="2800" b="1" dirty="0">
                <a:solidFill>
                  <a:srgbClr val="572528"/>
                </a:solidFill>
                <a:latin typeface="Century Gothic" panose="020B0502020202020204" pitchFamily="34" charset="0"/>
              </a:rPr>
              <a:t>Our approach does not change.</a:t>
            </a:r>
            <a:r>
              <a:rPr lang="en-US" sz="2800" dirty="0">
                <a:solidFill>
                  <a:srgbClr val="572528"/>
                </a:solidFill>
                <a:latin typeface="Century Gothic" panose="020B0502020202020204" pitchFamily="34" charset="0"/>
              </a:rPr>
              <a:t> We are addicts seeking recovery together, and what we offer is a spiritual path in fellowship with others.</a:t>
            </a:r>
          </a:p>
          <a:p>
            <a:endParaRPr lang="en-US" dirty="0"/>
          </a:p>
        </p:txBody>
      </p:sp>
      <p:cxnSp>
        <p:nvCxnSpPr>
          <p:cNvPr id="4" name="Straight Connector 3">
            <a:extLst>
              <a:ext uri="{FF2B5EF4-FFF2-40B4-BE49-F238E27FC236}">
                <a16:creationId xmlns:a16="http://schemas.microsoft.com/office/drawing/2014/main" id="{821567F1-E8A0-85B1-25F6-FEED1C3B6297}"/>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0E430493-6046-09C7-9A71-9C9AA74260AC}"/>
              </a:ext>
            </a:extLst>
          </p:cNvPr>
          <p:cNvSpPr/>
          <p:nvPr/>
        </p:nvSpPr>
        <p:spPr>
          <a:xfrm>
            <a:off x="256855" y="-32528"/>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Where we have consensus…</a:t>
            </a:r>
            <a:endParaRPr lang="en-US" sz="40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24002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D2F29-E573-6A15-2C5F-4C7FE06753C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5E7AA2-0C69-CD9A-5027-C4FBF46DFB8D}"/>
              </a:ext>
            </a:extLst>
          </p:cNvPr>
          <p:cNvSpPr txBox="1"/>
          <p:nvPr/>
        </p:nvSpPr>
        <p:spPr>
          <a:xfrm>
            <a:off x="658906" y="1009765"/>
            <a:ext cx="11295870" cy="5632311"/>
          </a:xfrm>
          <a:prstGeom prst="rect">
            <a:avLst/>
          </a:prstGeom>
          <a:noFill/>
        </p:spPr>
        <p:txBody>
          <a:bodyPr wrap="square" rtlCol="0">
            <a:spAutoFit/>
          </a:bodyPr>
          <a:lstStyle/>
          <a:p>
            <a:pPr marL="285750" lvl="0" indent="-285750">
              <a:buFont typeface="Arial" panose="020B0604020202020204" pitchFamily="34" charset="0"/>
              <a:buChar char="•"/>
            </a:pPr>
            <a:r>
              <a:rPr lang="en-US" sz="2800" b="1" dirty="0">
                <a:solidFill>
                  <a:srgbClr val="572528"/>
                </a:solidFill>
                <a:latin typeface="Century Gothic" panose="020B0502020202020204" pitchFamily="34" charset="0"/>
              </a:rPr>
              <a:t>Narcotics Anonymous is a spiritual program, a Fellowship of people, not a science, </a:t>
            </a:r>
            <a:r>
              <a:rPr lang="en-US" sz="2800" dirty="0">
                <a:solidFill>
                  <a:srgbClr val="572528"/>
                </a:solidFill>
                <a:latin typeface="Century Gothic" panose="020B0502020202020204" pitchFamily="34" charset="0"/>
              </a:rPr>
              <a:t>although we are grateful for those researchers who reflect us back to ourselves through their lens. </a:t>
            </a:r>
          </a:p>
          <a:p>
            <a:pPr marL="285750" lvl="0" indent="-285750">
              <a:buFont typeface="Arial" panose="020B0604020202020204" pitchFamily="34" charset="0"/>
              <a:buChar char="•"/>
            </a:pPr>
            <a:r>
              <a:rPr lang="en-US" sz="2800" b="1" dirty="0">
                <a:solidFill>
                  <a:srgbClr val="572528"/>
                </a:solidFill>
                <a:latin typeface="Century Gothic" panose="020B0502020202020204" pitchFamily="34" charset="0"/>
              </a:rPr>
              <a:t>Our message is attractive enough that many ultimately want to be clean. </a:t>
            </a:r>
          </a:p>
          <a:p>
            <a:pPr marL="742950" lvl="1" indent="-285750">
              <a:buFont typeface="Arial" panose="020B0604020202020204" pitchFamily="34" charset="0"/>
              <a:buChar char="•"/>
            </a:pPr>
            <a:r>
              <a:rPr lang="en-US" sz="2800" dirty="0">
                <a:solidFill>
                  <a:srgbClr val="572528"/>
                </a:solidFill>
                <a:latin typeface="Century Gothic" panose="020B0502020202020204" pitchFamily="34" charset="0"/>
              </a:rPr>
              <a:t>Chasing them away before they get the message is deadly. </a:t>
            </a:r>
          </a:p>
          <a:p>
            <a:pPr marL="742950" lvl="1" indent="-285750">
              <a:buFont typeface="Arial" panose="020B0604020202020204" pitchFamily="34" charset="0"/>
              <a:buChar char="•"/>
            </a:pPr>
            <a:r>
              <a:rPr lang="en-US" sz="2800" dirty="0">
                <a:solidFill>
                  <a:srgbClr val="572528"/>
                </a:solidFill>
                <a:latin typeface="Century Gothic" panose="020B0502020202020204" pitchFamily="34" charset="0"/>
              </a:rPr>
              <a:t>One elder member shared, </a:t>
            </a:r>
            <a:r>
              <a:rPr lang="en-US" sz="2800" b="1" dirty="0">
                <a:solidFill>
                  <a:srgbClr val="572528"/>
                </a:solidFill>
                <a:latin typeface="Century Gothic" panose="020B0502020202020204" pitchFamily="34" charset="0"/>
              </a:rPr>
              <a:t>“We’re treating [people on addiction medication] like [some early members of] AA treated us!”</a:t>
            </a:r>
            <a:endParaRPr lang="en-US" sz="2800" dirty="0">
              <a:solidFill>
                <a:srgbClr val="572528"/>
              </a:solidFill>
              <a:latin typeface="Century Gothic" panose="020B0502020202020204" pitchFamily="34" charset="0"/>
            </a:endParaRPr>
          </a:p>
          <a:p>
            <a:pPr marL="742950" lvl="1" indent="-285750">
              <a:buFont typeface="Arial" panose="020B0604020202020204" pitchFamily="34" charset="0"/>
              <a:buChar char="•"/>
            </a:pPr>
            <a:r>
              <a:rPr lang="en-US" sz="2800" dirty="0">
                <a:solidFill>
                  <a:srgbClr val="572528"/>
                </a:solidFill>
                <a:latin typeface="Century Gothic" panose="020B0502020202020204" pitchFamily="34" charset="0"/>
              </a:rPr>
              <a:t>Stigmatizing members doesn’t get people clean, and it doesn’t change the thinking of treatment professionals. It just makes it harder for the message to get through.</a:t>
            </a:r>
          </a:p>
          <a:p>
            <a:pPr lvl="0"/>
            <a:endParaRPr lang="en-US" sz="2400" dirty="0">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18538640-563F-A441-DDC0-7925336DCB13}"/>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B1096EF3-C57D-11F1-B174-AC77B43AECD0}"/>
              </a:ext>
            </a:extLst>
          </p:cNvPr>
          <p:cNvSpPr/>
          <p:nvPr/>
        </p:nvSpPr>
        <p:spPr>
          <a:xfrm>
            <a:off x="256855" y="-32528"/>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Where we have consensus…</a:t>
            </a:r>
            <a:endParaRPr lang="en-US" sz="40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298183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537883" y="170714"/>
            <a:ext cx="11483788" cy="5970865"/>
          </a:xfrm>
          <a:prstGeom prst="rect">
            <a:avLst/>
          </a:prstGeom>
          <a:noFill/>
        </p:spPr>
        <p:txBody>
          <a:bodyPr wrap="square" rtlCol="0">
            <a:spAutoFit/>
          </a:bodyPr>
          <a:lstStyle/>
          <a:p>
            <a:pPr>
              <a:spcAft>
                <a:spcPts val="1800"/>
              </a:spcAft>
            </a:pPr>
            <a:r>
              <a:rPr lang="en-US" sz="3200" b="1" dirty="0">
                <a:solidFill>
                  <a:srgbClr val="572528"/>
                </a:solidFill>
                <a:latin typeface="Century Gothic" panose="020B0502020202020204" pitchFamily="34" charset="0"/>
              </a:rPr>
              <a:t>If we dig into </a:t>
            </a:r>
            <a:r>
              <a:rPr lang="en-US" sz="3200" b="1" dirty="0">
                <a:solidFill>
                  <a:srgbClr val="DB212E"/>
                </a:solidFill>
                <a:latin typeface="Century Gothic" panose="020B0502020202020204" pitchFamily="34" charset="0"/>
              </a:rPr>
              <a:t>the spiritual work of the program</a:t>
            </a:r>
            <a:r>
              <a:rPr lang="en-US" sz="3200" b="1" dirty="0">
                <a:solidFill>
                  <a:srgbClr val="572528"/>
                </a:solidFill>
                <a:latin typeface="Century Gothic" panose="020B0502020202020204" pitchFamily="34" charset="0"/>
              </a:rPr>
              <a:t>, we will want to be clean. Our task is to trust that the work </a:t>
            </a:r>
            <a:r>
              <a:rPr lang="en-US" sz="3200" b="1" dirty="0">
                <a:solidFill>
                  <a:srgbClr val="DB212E"/>
                </a:solidFill>
                <a:latin typeface="Century Gothic" panose="020B0502020202020204" pitchFamily="34" charset="0"/>
              </a:rPr>
              <a:t>will get members where they need to be</a:t>
            </a:r>
            <a:r>
              <a:rPr lang="en-US" sz="3200" b="1" dirty="0">
                <a:solidFill>
                  <a:srgbClr val="572528"/>
                </a:solidFill>
                <a:latin typeface="Century Gothic" panose="020B0502020202020204" pitchFamily="34" charset="0"/>
              </a:rPr>
              <a:t>. Perhaps the answers ultimately rest in the Steps. </a:t>
            </a:r>
          </a:p>
          <a:p>
            <a:pPr>
              <a:spcAft>
                <a:spcPts val="1800"/>
              </a:spcAft>
            </a:pPr>
            <a:r>
              <a:rPr lang="en-US" sz="3200" b="1" dirty="0">
                <a:solidFill>
                  <a:srgbClr val="572528"/>
                </a:solidFill>
                <a:latin typeface="Century Gothic" panose="020B0502020202020204" pitchFamily="34" charset="0"/>
              </a:rPr>
              <a:t>Beyond a question of right or wrong, we instead ask, </a:t>
            </a:r>
            <a:r>
              <a:rPr lang="en-US" sz="3200" b="1" i="1" dirty="0">
                <a:solidFill>
                  <a:srgbClr val="572528"/>
                </a:solidFill>
                <a:latin typeface="Century Gothic" panose="020B0502020202020204" pitchFamily="34" charset="0"/>
              </a:rPr>
              <a:t>how can we invite people to experience membership in NA?</a:t>
            </a:r>
          </a:p>
          <a:p>
            <a:pPr>
              <a:spcAft>
                <a:spcPts val="1800"/>
              </a:spcAft>
            </a:pPr>
            <a:r>
              <a:rPr lang="en-US" sz="3200" b="1" dirty="0">
                <a:solidFill>
                  <a:srgbClr val="572528"/>
                </a:solidFill>
                <a:latin typeface="Century Gothic" panose="020B0502020202020204" pitchFamily="34" charset="0"/>
              </a:rPr>
              <a:t>We want to hold space for addicts to stay long enough to understand what abstinence is for them, and to be courageous enough to choose it—whether it takes a day or a decade. </a:t>
            </a:r>
            <a:r>
              <a:rPr lang="en-US" sz="3200" b="1" dirty="0">
                <a:solidFill>
                  <a:srgbClr val="DB212E"/>
                </a:solidFill>
                <a:latin typeface="Century Gothic" panose="020B0502020202020204" pitchFamily="34" charset="0"/>
              </a:rPr>
              <a:t>Can we be so loving and embracing that people come to believe abstinence is possible for them?</a:t>
            </a:r>
          </a:p>
        </p:txBody>
      </p:sp>
    </p:spTree>
    <p:extLst>
      <p:ext uri="{BB962C8B-B14F-4D97-AF65-F5344CB8AC3E}">
        <p14:creationId xmlns:p14="http://schemas.microsoft.com/office/powerpoint/2010/main" val="392657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B6E8E9-B252-C212-3627-E7DF20DA1A84}"/>
              </a:ext>
            </a:extLst>
          </p:cNvPr>
          <p:cNvSpPr txBox="1"/>
          <p:nvPr/>
        </p:nvSpPr>
        <p:spPr>
          <a:xfrm>
            <a:off x="447643" y="999060"/>
            <a:ext cx="11142995" cy="3612720"/>
          </a:xfrm>
          <a:prstGeom prst="rect">
            <a:avLst/>
          </a:prstGeom>
          <a:noFill/>
        </p:spPr>
        <p:txBody>
          <a:bodyPr wrap="square">
            <a:spAutoFit/>
          </a:bodyPr>
          <a:lstStyle/>
          <a:p>
            <a:pPr marL="0" marR="0">
              <a:lnSpc>
                <a:spcPct val="107000"/>
              </a:lnSpc>
              <a:spcAft>
                <a:spcPts val="1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3200" b="1" dirty="0">
                <a:solidFill>
                  <a:srgbClr val="572528"/>
                </a:solidFill>
                <a:effectLst/>
                <a:latin typeface="Century Gothic" panose="020B0502020202020204" pitchFamily="34" charset="0"/>
                <a:ea typeface="Aptos" panose="020B0004020202020204" pitchFamily="34" charset="0"/>
                <a:cs typeface="Palatino" pitchFamily="2" charset="77"/>
              </a:rPr>
              <a:t>Our Basic Text tells us that we come to an understanding of the program for ourselves.</a:t>
            </a:r>
          </a:p>
          <a:p>
            <a:pPr marL="0" marR="0">
              <a:lnSpc>
                <a:spcPct val="107000"/>
              </a:lnSpc>
              <a:spcAft>
                <a:spcPts val="1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3200" b="1" dirty="0">
                <a:solidFill>
                  <a:srgbClr val="572528"/>
                </a:solidFill>
                <a:effectLst/>
                <a:latin typeface="Century Gothic" panose="020B0502020202020204" pitchFamily="34" charset="0"/>
                <a:ea typeface="Aptos" panose="020B0004020202020204" pitchFamily="34" charset="0"/>
                <a:cs typeface="Palatino" pitchFamily="2" charset="77"/>
              </a:rPr>
              <a:t>Though there are many things we don’t agree on, </a:t>
            </a:r>
            <a:r>
              <a:rPr lang="en-US" sz="3200" b="1" dirty="0">
                <a:solidFill>
                  <a:srgbClr val="DB212E"/>
                </a:solidFill>
                <a:effectLst/>
                <a:latin typeface="Century Gothic" panose="020B0502020202020204" pitchFamily="34" charset="0"/>
                <a:ea typeface="Aptos" panose="020B0004020202020204" pitchFamily="34" charset="0"/>
                <a:cs typeface="Palatino" pitchFamily="2" charset="77"/>
              </a:rPr>
              <a:t>we share a message, a purpose, a program, and a set of principles</a:t>
            </a:r>
            <a:r>
              <a:rPr lang="en-US" sz="3200" b="1" dirty="0">
                <a:solidFill>
                  <a:srgbClr val="572528"/>
                </a:solidFill>
                <a:effectLst/>
                <a:latin typeface="Century Gothic" panose="020B0502020202020204" pitchFamily="34" charset="0"/>
                <a:ea typeface="Aptos" panose="020B0004020202020204" pitchFamily="34" charset="0"/>
                <a:cs typeface="Palatino" pitchFamily="2" charset="77"/>
              </a:rPr>
              <a:t>. </a:t>
            </a:r>
          </a:p>
          <a:p>
            <a:pPr marL="0" marR="0">
              <a:lnSpc>
                <a:spcPct val="107000"/>
              </a:lnSpc>
              <a:spcAft>
                <a:spcPts val="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800" b="1"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8724F06-A63C-8B6B-1D5D-7DEF2A231F4E}"/>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D55613E6-BD29-3918-D4F0-D329A43641A6}"/>
              </a:ext>
            </a:extLst>
          </p:cNvPr>
          <p:cNvSpPr/>
          <p:nvPr/>
        </p:nvSpPr>
        <p:spPr>
          <a:xfrm>
            <a:off x="256855" y="-32528"/>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Changing the narrative</a:t>
            </a:r>
            <a:endParaRPr lang="en-US" sz="4000" b="1" dirty="0">
              <a:solidFill>
                <a:srgbClr val="572528"/>
              </a:solidFill>
              <a:latin typeface="Century Gothic" panose="020B0502020202020204" pitchFamily="34" charset="0"/>
            </a:endParaRPr>
          </a:p>
        </p:txBody>
      </p:sp>
      <p:sp>
        <p:nvSpPr>
          <p:cNvPr id="4" name="TextBox 3">
            <a:extLst>
              <a:ext uri="{FF2B5EF4-FFF2-40B4-BE49-F238E27FC236}">
                <a16:creationId xmlns:a16="http://schemas.microsoft.com/office/drawing/2014/main" id="{5B54CB65-62C4-B899-AF29-4E44703489EE}"/>
              </a:ext>
            </a:extLst>
          </p:cNvPr>
          <p:cNvSpPr txBox="1"/>
          <p:nvPr/>
        </p:nvSpPr>
        <p:spPr>
          <a:xfrm>
            <a:off x="1297459" y="4262528"/>
            <a:ext cx="10446897" cy="2062103"/>
          </a:xfrm>
          <a:prstGeom prst="rect">
            <a:avLst/>
          </a:prstGeom>
          <a:noFill/>
        </p:spPr>
        <p:txBody>
          <a:bodyPr wrap="square">
            <a:spAutoFit/>
          </a:bodyPr>
          <a:lstStyle/>
          <a:p>
            <a:r>
              <a:rPr lang="en-US" sz="3200" b="1" dirty="0">
                <a:solidFill>
                  <a:srgbClr val="572528"/>
                </a:solidFill>
                <a:latin typeface="Century Gothic" panose="020B0502020202020204" pitchFamily="34" charset="0"/>
              </a:rPr>
              <a:t>It’s time for us to change the conversation with the understanding that our members do not all agree about MAT. </a:t>
            </a:r>
            <a:r>
              <a:rPr lang="en-US" sz="3200" b="1" dirty="0">
                <a:solidFill>
                  <a:srgbClr val="DB212E"/>
                </a:solidFill>
                <a:latin typeface="Century Gothic" panose="020B0502020202020204" pitchFamily="34" charset="0"/>
              </a:rPr>
              <a:t>Focusing on what we agree on allows us to move forward.</a:t>
            </a:r>
          </a:p>
        </p:txBody>
      </p:sp>
    </p:spTree>
    <p:extLst>
      <p:ext uri="{BB962C8B-B14F-4D97-AF65-F5344CB8AC3E}">
        <p14:creationId xmlns:p14="http://schemas.microsoft.com/office/powerpoint/2010/main" val="141616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lstStyle/>
          <a:p>
            <a:pPr algn="ctr"/>
            <a:r>
              <a:rPr lang="en-US" dirty="0">
                <a:solidFill>
                  <a:srgbClr val="9DBCAC"/>
                </a:solidFill>
              </a:rPr>
              <a:t>2026 </a:t>
            </a:r>
            <a:r>
              <a:rPr lang="en-US" i="1" dirty="0">
                <a:solidFill>
                  <a:srgbClr val="9DBCAC"/>
                </a:solidFill>
              </a:rPr>
              <a:t>CAR</a:t>
            </a:r>
            <a:r>
              <a:rPr lang="en-US" dirty="0">
                <a:solidFill>
                  <a:srgbClr val="9DBCAC"/>
                </a:solidFill>
              </a:rPr>
              <a:t> </a:t>
            </a:r>
            <a:br>
              <a:rPr lang="en-US" dirty="0">
                <a:solidFill>
                  <a:srgbClr val="9DBCAC"/>
                </a:solidFill>
              </a:rPr>
            </a:br>
            <a:r>
              <a:rPr lang="en-US" dirty="0">
                <a:solidFill>
                  <a:srgbClr val="9DBCAC"/>
                </a:solidFill>
              </a:rPr>
              <a:t>PowerPoints</a:t>
            </a:r>
          </a:p>
        </p:txBody>
      </p:sp>
      <p:pic>
        <p:nvPicPr>
          <p:cNvPr id="2" name="Picture 1" descr="A red and yellow lava lamp&#10;&#10;Description automatically generated">
            <a:extLst>
              <a:ext uri="{FF2B5EF4-FFF2-40B4-BE49-F238E27FC236}">
                <a16:creationId xmlns:a16="http://schemas.microsoft.com/office/drawing/2014/main" id="{0901B0D5-4608-94EF-511C-8CC377CCA1C6}"/>
              </a:ext>
            </a:extLst>
          </p:cNvPr>
          <p:cNvPicPr>
            <a:picLocks noChangeAspect="1"/>
          </p:cNvPicPr>
          <p:nvPr/>
        </p:nvPicPr>
        <p:blipFill>
          <a:blip r:embed="rId3"/>
          <a:stretch>
            <a:fillRect/>
          </a:stretch>
        </p:blipFill>
        <p:spPr>
          <a:xfrm>
            <a:off x="10678140" y="204473"/>
            <a:ext cx="1386038" cy="4085163"/>
          </a:xfrm>
          <a:prstGeom prst="rect">
            <a:avLst/>
          </a:prstGeom>
        </p:spPr>
      </p:pic>
      <p:sp>
        <p:nvSpPr>
          <p:cNvPr id="3" name="Subtitle 2">
            <a:extLst>
              <a:ext uri="{FF2B5EF4-FFF2-40B4-BE49-F238E27FC236}">
                <a16:creationId xmlns:a16="http://schemas.microsoft.com/office/drawing/2014/main" id="{788BF038-7A11-9C0F-C778-512C560F05F1}"/>
              </a:ext>
            </a:extLst>
          </p:cNvPr>
          <p:cNvSpPr txBox="1">
            <a:spLocks/>
          </p:cNvSpPr>
          <p:nvPr/>
        </p:nvSpPr>
        <p:spPr>
          <a:xfrm>
            <a:off x="2827398" y="35625"/>
            <a:ext cx="9166806"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744538" defTabSz="640080">
              <a:lnSpc>
                <a:spcPts val="4500"/>
              </a:lnSpc>
              <a:spcBef>
                <a:spcPts val="1500"/>
              </a:spcBef>
              <a:buFont typeface="Arial" panose="020B0604020202020204" pitchFamily="34" charset="0"/>
              <a:buAutoNum type="arabicPeriod"/>
            </a:pPr>
            <a:r>
              <a:rPr lang="en-US" sz="4400" dirty="0">
                <a:solidFill>
                  <a:schemeClr val="tx2">
                    <a:lumMod val="60000"/>
                    <a:lumOff val="40000"/>
                  </a:schemeClr>
                </a:solidFill>
              </a:rPr>
              <a:t>Introduction to </a:t>
            </a:r>
            <a:r>
              <a:rPr lang="en-US" sz="4400" i="1" dirty="0">
                <a:solidFill>
                  <a:schemeClr val="tx2">
                    <a:lumMod val="60000"/>
                    <a:lumOff val="40000"/>
                  </a:schemeClr>
                </a:solidFill>
              </a:rPr>
              <a:t>CAR</a:t>
            </a:r>
          </a:p>
          <a:p>
            <a:pPr marL="744538" indent="-744538" defTabSz="640080">
              <a:lnSpc>
                <a:spcPts val="4500"/>
              </a:lnSpc>
              <a:spcBef>
                <a:spcPts val="1500"/>
              </a:spcBef>
              <a:buFont typeface="Arial" panose="020B0604020202020204" pitchFamily="34" charset="0"/>
              <a:buAutoNum type="arabicPeriod"/>
            </a:pPr>
            <a:r>
              <a:rPr lang="en-US" sz="4400" dirty="0">
                <a:solidFill>
                  <a:schemeClr val="tx2">
                    <a:lumMod val="60000"/>
                    <a:lumOff val="40000"/>
                  </a:schemeClr>
                </a:solidFill>
              </a:rPr>
              <a:t>Motions </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3. Gender-Neutral and </a:t>
            </a:r>
            <a:br>
              <a:rPr lang="en-US" sz="4400" dirty="0">
                <a:solidFill>
                  <a:schemeClr val="tx2">
                    <a:lumMod val="60000"/>
                    <a:lumOff val="40000"/>
                  </a:schemeClr>
                </a:solidFill>
              </a:rPr>
            </a:br>
            <a:r>
              <a:rPr lang="en-US" sz="4400" dirty="0">
                <a:solidFill>
                  <a:schemeClr val="tx2">
                    <a:lumMod val="60000"/>
                    <a:lumOff val="40000"/>
                  </a:schemeClr>
                </a:solidFill>
              </a:rPr>
              <a:t>Inclusive Language</a:t>
            </a:r>
          </a:p>
          <a:p>
            <a:pPr marL="744538" indent="-744538" defTabSz="640080">
              <a:lnSpc>
                <a:spcPts val="4500"/>
              </a:lnSpc>
              <a:spcBef>
                <a:spcPts val="1500"/>
              </a:spcBef>
              <a:buFont typeface="Arial" panose="020B0604020202020204" pitchFamily="34" charset="0"/>
              <a:buNone/>
            </a:pPr>
            <a:r>
              <a:rPr lang="en-US" sz="4400" i="1" dirty="0">
                <a:solidFill>
                  <a:srgbClr val="F16737"/>
                </a:solidFill>
              </a:rPr>
              <a:t>4. DRT/MAT in NA: Helping Members Take Root</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5. Literature, Service Material, and Issue Discussion Topics survey</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6. Pricing Our Literature</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D6987-E5FC-A4C6-2038-131A01342B7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7109DB4-24CE-EDCA-D738-0825725DA581}"/>
              </a:ext>
            </a:extLst>
          </p:cNvPr>
          <p:cNvSpPr txBox="1"/>
          <p:nvPr/>
        </p:nvSpPr>
        <p:spPr>
          <a:xfrm>
            <a:off x="412375" y="1025125"/>
            <a:ext cx="11205883" cy="4770537"/>
          </a:xfrm>
          <a:prstGeom prst="rect">
            <a:avLst/>
          </a:prstGeom>
          <a:noFill/>
        </p:spPr>
        <p:txBody>
          <a:bodyPr wrap="square">
            <a:spAutoFit/>
          </a:bodyPr>
          <a:lstStyle/>
          <a:p>
            <a:r>
              <a:rPr lang="en-US" sz="3200" b="1" dirty="0">
                <a:solidFill>
                  <a:srgbClr val="572528"/>
                </a:solidFill>
                <a:latin typeface="Century Gothic" panose="020B0502020202020204" pitchFamily="34" charset="0"/>
              </a:rPr>
              <a:t>We may find that NA communities address issues of service and celebration differently from one another, just as we may find that some sponsors regard medication differently from one another. And maybe that’s okay. </a:t>
            </a:r>
          </a:p>
          <a:p>
            <a:endParaRPr lang="en-US" sz="1600" b="1" dirty="0">
              <a:solidFill>
                <a:srgbClr val="572528"/>
              </a:solidFill>
              <a:latin typeface="Century Gothic" panose="020B0502020202020204" pitchFamily="34" charset="0"/>
            </a:endParaRPr>
          </a:p>
          <a:p>
            <a:r>
              <a:rPr lang="en-US" sz="3200" b="1" dirty="0">
                <a:solidFill>
                  <a:srgbClr val="572528"/>
                </a:solidFill>
                <a:latin typeface="Century Gothic" panose="020B0502020202020204" pitchFamily="34" charset="0"/>
              </a:rPr>
              <a:t>Meanwhile, we can reconfirm our consensus and focus our energy on welcoming addicts, supporting them, and retaining them to the point where they can come to an understanding for themselves.</a:t>
            </a:r>
          </a:p>
        </p:txBody>
      </p:sp>
      <p:cxnSp>
        <p:nvCxnSpPr>
          <p:cNvPr id="6" name="Straight Connector 5">
            <a:extLst>
              <a:ext uri="{FF2B5EF4-FFF2-40B4-BE49-F238E27FC236}">
                <a16:creationId xmlns:a16="http://schemas.microsoft.com/office/drawing/2014/main" id="{FB0039DA-8A3D-7CE7-1A51-492D7A347B29}"/>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59635D55-2CBB-5FA1-B070-FBBF2A567C7E}"/>
              </a:ext>
            </a:extLst>
          </p:cNvPr>
          <p:cNvSpPr/>
          <p:nvPr/>
        </p:nvSpPr>
        <p:spPr>
          <a:xfrm>
            <a:off x="256855" y="-32528"/>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Changing the narrative</a:t>
            </a:r>
            <a:endParaRPr lang="en-US" sz="4000" b="1" dirty="0">
              <a:solidFill>
                <a:srgbClr val="572528"/>
              </a:solidFill>
              <a:latin typeface="Century Gothic" panose="020B0502020202020204" pitchFamily="34" charset="0"/>
            </a:endParaRPr>
          </a:p>
        </p:txBody>
      </p:sp>
      <p:pic>
        <p:nvPicPr>
          <p:cNvPr id="2" name="Picture 1" descr="A red telephone with a rotary dial&#10;&#10;Description automatically generated">
            <a:extLst>
              <a:ext uri="{FF2B5EF4-FFF2-40B4-BE49-F238E27FC236}">
                <a16:creationId xmlns:a16="http://schemas.microsoft.com/office/drawing/2014/main" id="{28459872-D28F-FC2F-B450-C3A9B54A6D53}"/>
              </a:ext>
            </a:extLst>
          </p:cNvPr>
          <p:cNvPicPr>
            <a:picLocks noChangeAspect="1"/>
          </p:cNvPicPr>
          <p:nvPr/>
        </p:nvPicPr>
        <p:blipFill>
          <a:blip r:embed="rId3"/>
          <a:stretch>
            <a:fillRect/>
          </a:stretch>
        </p:blipFill>
        <p:spPr>
          <a:xfrm>
            <a:off x="9574305" y="5275613"/>
            <a:ext cx="2398241" cy="1449783"/>
          </a:xfrm>
          <a:prstGeom prst="rect">
            <a:avLst/>
          </a:prstGeom>
        </p:spPr>
      </p:pic>
    </p:spTree>
    <p:extLst>
      <p:ext uri="{BB962C8B-B14F-4D97-AF65-F5344CB8AC3E}">
        <p14:creationId xmlns:p14="http://schemas.microsoft.com/office/powerpoint/2010/main" val="251673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51CEA-F22E-4B9F-2A1E-BF53FFFCFA0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20638C2-5816-5C57-29B5-C2F320E14450}"/>
              </a:ext>
            </a:extLst>
          </p:cNvPr>
          <p:cNvSpPr txBox="1"/>
          <p:nvPr/>
        </p:nvSpPr>
        <p:spPr>
          <a:xfrm>
            <a:off x="927847" y="53788"/>
            <a:ext cx="10887632" cy="6678751"/>
          </a:xfrm>
          <a:prstGeom prst="rect">
            <a:avLst/>
          </a:prstGeom>
          <a:noFill/>
        </p:spPr>
        <p:txBody>
          <a:bodyPr wrap="square">
            <a:spAutoFit/>
          </a:bodyPr>
          <a:lstStyle/>
          <a:p>
            <a:pPr>
              <a:spcBef>
                <a:spcPts val="2400"/>
              </a:spcBef>
            </a:pPr>
            <a:r>
              <a:rPr lang="en-US" sz="3400" b="1" dirty="0">
                <a:solidFill>
                  <a:srgbClr val="572528"/>
                </a:solidFill>
                <a:latin typeface="Century Gothic" panose="020B0502020202020204" pitchFamily="34" charset="0"/>
              </a:rPr>
              <a:t>When “all manifestations of the recovering person” come together in unity, our symbol tells us, </a:t>
            </a:r>
            <a:r>
              <a:rPr lang="en-US" sz="3400" b="1" dirty="0">
                <a:solidFill>
                  <a:srgbClr val="DB212E"/>
                </a:solidFill>
                <a:latin typeface="Century Gothic" panose="020B0502020202020204" pitchFamily="34" charset="0"/>
              </a:rPr>
              <a:t>“The greater the base, (as we grow in unity in numbers and in fellowship) the broader the sides of the pyramid, and the higher the point of freedom.” </a:t>
            </a:r>
          </a:p>
          <a:p>
            <a:pPr>
              <a:spcBef>
                <a:spcPts val="2400"/>
              </a:spcBef>
            </a:pPr>
            <a:r>
              <a:rPr lang="en-US" sz="3400" b="1" dirty="0">
                <a:solidFill>
                  <a:srgbClr val="572528"/>
                </a:solidFill>
                <a:latin typeface="Century Gothic" panose="020B0502020202020204" pitchFamily="34" charset="0"/>
              </a:rPr>
              <a:t>We are grateful, when there is so much polarization around us, to stand together with all our differences. We look forward to continuing this conversation to create a wider door, a broader base, and a greater understanding of how we grow from here. </a:t>
            </a:r>
            <a:r>
              <a:rPr lang="en-US" sz="3400" b="1" dirty="0">
                <a:solidFill>
                  <a:srgbClr val="F16737"/>
                </a:solidFill>
                <a:latin typeface="Century Gothic" panose="020B0502020202020204" pitchFamily="34" charset="0"/>
              </a:rPr>
              <a:t>We begin by seeking actual experience from local communities.</a:t>
            </a:r>
          </a:p>
        </p:txBody>
      </p:sp>
    </p:spTree>
    <p:extLst>
      <p:ext uri="{BB962C8B-B14F-4D97-AF65-F5344CB8AC3E}">
        <p14:creationId xmlns:p14="http://schemas.microsoft.com/office/powerpoint/2010/main" val="652448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7695D1-A191-8BDA-C544-FF4536FEC56D}"/>
              </a:ext>
            </a:extLst>
          </p:cNvPr>
          <p:cNvSpPr txBox="1"/>
          <p:nvPr/>
        </p:nvSpPr>
        <p:spPr>
          <a:xfrm>
            <a:off x="289933" y="876763"/>
            <a:ext cx="10319796" cy="3323987"/>
          </a:xfrm>
          <a:prstGeom prst="rect">
            <a:avLst/>
          </a:prstGeom>
          <a:noFill/>
        </p:spPr>
        <p:txBody>
          <a:bodyPr wrap="square">
            <a:spAutoFit/>
          </a:bodyPr>
          <a:lstStyle/>
          <a:p>
            <a:pPr marL="0" marR="0">
              <a:spcAft>
                <a:spcPts val="800"/>
              </a:spcAft>
              <a:buNone/>
            </a:pPr>
            <a:r>
              <a:rPr lang="en-US" sz="3000" b="1" kern="10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Because so many of the discussions we are having this cycle are asking us to consider the experience of those coming into Narcotics Anonymous and trying to decide whether this is home, before we discuss the questions in the </a:t>
            </a:r>
            <a:r>
              <a:rPr lang="en-US" sz="3000" b="1" i="1" kern="10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CAR</a:t>
            </a:r>
            <a:r>
              <a:rPr lang="en-US" sz="3000" b="1" kern="10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 we want to take a few minutes to consider some of the ways in which we each may have felt “terminally unique” when we came in.</a:t>
            </a:r>
            <a:endParaRPr lang="en-US" sz="3000" b="1" kern="100" dirty="0">
              <a:solidFill>
                <a:srgbClr val="F16737"/>
              </a:solidFill>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5" name="Shape 74">
            <a:extLst>
              <a:ext uri="{FF2B5EF4-FFF2-40B4-BE49-F238E27FC236}">
                <a16:creationId xmlns:a16="http://schemas.microsoft.com/office/drawing/2014/main" id="{C08051F2-95BD-26FC-3AA7-F44A5512CF0A}"/>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Discussion Icebreaker</a:t>
            </a:r>
            <a:endParaRPr lang="en-US" sz="3600" b="1" dirty="0">
              <a:solidFill>
                <a:srgbClr val="572528"/>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64C27AB4-E46E-FD39-FEE2-310CCBA167A6}"/>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Rounded Rectangle 1">
            <a:extLst>
              <a:ext uri="{FF2B5EF4-FFF2-40B4-BE49-F238E27FC236}">
                <a16:creationId xmlns:a16="http://schemas.microsoft.com/office/drawing/2014/main" id="{51CE68AC-9246-45FB-307C-4B306C487808}"/>
              </a:ext>
            </a:extLst>
          </p:cNvPr>
          <p:cNvSpPr/>
          <p:nvPr/>
        </p:nvSpPr>
        <p:spPr>
          <a:xfrm>
            <a:off x="9942650" y="5157440"/>
            <a:ext cx="2025572"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0" name="TextBox 9">
            <a:extLst>
              <a:ext uri="{FF2B5EF4-FFF2-40B4-BE49-F238E27FC236}">
                <a16:creationId xmlns:a16="http://schemas.microsoft.com/office/drawing/2014/main" id="{B4E29B1E-DD25-B288-5AFF-29314BE30C79}"/>
              </a:ext>
            </a:extLst>
          </p:cNvPr>
          <p:cNvSpPr txBox="1"/>
          <p:nvPr/>
        </p:nvSpPr>
        <p:spPr>
          <a:xfrm>
            <a:off x="9590099" y="5301209"/>
            <a:ext cx="2730674" cy="1138773"/>
          </a:xfrm>
          <a:prstGeom prst="rect">
            <a:avLst/>
          </a:prstGeom>
          <a:noFill/>
        </p:spPr>
        <p:txBody>
          <a:bodyPr wrap="square">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
        <p:nvSpPr>
          <p:cNvPr id="11" name="TextBox 10">
            <a:extLst>
              <a:ext uri="{FF2B5EF4-FFF2-40B4-BE49-F238E27FC236}">
                <a16:creationId xmlns:a16="http://schemas.microsoft.com/office/drawing/2014/main" id="{A587B299-3988-4968-06E8-0A9253765E8C}"/>
              </a:ext>
            </a:extLst>
          </p:cNvPr>
          <p:cNvSpPr txBox="1"/>
          <p:nvPr/>
        </p:nvSpPr>
        <p:spPr>
          <a:xfrm>
            <a:off x="1889686" y="4355388"/>
            <a:ext cx="8038053" cy="2400657"/>
          </a:xfrm>
          <a:prstGeom prst="rect">
            <a:avLst/>
          </a:prstGeom>
          <a:noFill/>
        </p:spPr>
        <p:txBody>
          <a:bodyPr wrap="square">
            <a:spAutoFit/>
          </a:bodyPr>
          <a:lstStyle/>
          <a:p>
            <a:pPr marL="0" marR="0">
              <a:spcAft>
                <a:spcPts val="800"/>
              </a:spcAft>
              <a:buNone/>
            </a:pPr>
            <a:r>
              <a:rPr lang="en-US" sz="3000" b="1"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t>Think back to when you were new: What were some of the ways you felt different or unique or like an outsider? What helped you recognize that NA was where you belonged? </a:t>
            </a:r>
          </a:p>
        </p:txBody>
      </p:sp>
    </p:spTree>
    <p:extLst>
      <p:ext uri="{BB962C8B-B14F-4D97-AF65-F5344CB8AC3E}">
        <p14:creationId xmlns:p14="http://schemas.microsoft.com/office/powerpoint/2010/main" val="313723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438411" y="731520"/>
            <a:ext cx="11529811" cy="1692771"/>
          </a:xfrm>
          <a:prstGeom prst="rect">
            <a:avLst/>
          </a:prstGeom>
          <a:noFill/>
        </p:spPr>
        <p:txBody>
          <a:bodyPr wrap="square" rtlCol="0">
            <a:spAutoFit/>
          </a:bodyPr>
          <a:lstStyle/>
          <a:p>
            <a:r>
              <a:rPr lang="en-US" sz="2600" b="1" dirty="0">
                <a:solidFill>
                  <a:srgbClr val="572528"/>
                </a:solidFill>
                <a:latin typeface="Century Gothic" panose="020B0502020202020204" pitchFamily="34" charset="0"/>
              </a:rPr>
              <a:t>To help inform the discussion at WSC 2026, please spend some time at your </a:t>
            </a:r>
            <a:r>
              <a:rPr lang="en-US" sz="2600" b="1" i="1" dirty="0">
                <a:solidFill>
                  <a:srgbClr val="572528"/>
                </a:solidFill>
                <a:latin typeface="Century Gothic" panose="020B0502020202020204" pitchFamily="34" charset="0"/>
              </a:rPr>
              <a:t>CAR </a:t>
            </a:r>
            <a:r>
              <a:rPr lang="en-US" sz="2600" b="1" dirty="0">
                <a:solidFill>
                  <a:srgbClr val="572528"/>
                </a:solidFill>
                <a:latin typeface="Century Gothic" panose="020B0502020202020204" pitchFamily="34" charset="0"/>
              </a:rPr>
              <a:t>workshop discussing these question, and give us your feedback by </a:t>
            </a:r>
            <a:r>
              <a:rPr lang="en-US" sz="2600" b="1" dirty="0">
                <a:solidFill>
                  <a:srgbClr val="DB212E"/>
                </a:solidFill>
                <a:latin typeface="Century Gothic" panose="020B0502020202020204" pitchFamily="34" charset="0"/>
              </a:rPr>
              <a:t>1 April 2026 </a:t>
            </a:r>
            <a:r>
              <a:rPr lang="en-US" sz="2600" b="1" dirty="0">
                <a:solidFill>
                  <a:srgbClr val="572528"/>
                </a:solidFill>
                <a:latin typeface="Century Gothic" panose="020B0502020202020204" pitchFamily="34" charset="0"/>
              </a:rPr>
              <a:t>at </a:t>
            </a:r>
            <a:r>
              <a:rPr lang="en-US" sz="2600" b="1" dirty="0">
                <a:solidFill>
                  <a:srgbClr val="00B0F0"/>
                </a:solidFill>
                <a:latin typeface="Century Gothic" panose="020B0502020202020204" pitchFamily="34" charset="0"/>
              </a:rPr>
              <a:t>na.org/surveys</a:t>
            </a:r>
            <a:r>
              <a:rPr lang="en-US" sz="2600" b="1" dirty="0">
                <a:latin typeface="Century Gothic" panose="020B0502020202020204" pitchFamily="34" charset="0"/>
              </a:rPr>
              <a:t>. </a:t>
            </a:r>
            <a:r>
              <a:rPr lang="en-US" sz="2600" b="1" dirty="0">
                <a:solidFill>
                  <a:srgbClr val="572528"/>
                </a:solidFill>
                <a:latin typeface="Century Gothic" panose="020B0502020202020204" pitchFamily="34" charset="0"/>
              </a:rPr>
              <a:t>Remember, </a:t>
            </a:r>
            <a:r>
              <a:rPr lang="en-US" sz="2600" b="1" i="1" dirty="0">
                <a:solidFill>
                  <a:srgbClr val="572528"/>
                </a:solidFill>
                <a:latin typeface="Century Gothic" panose="020B0502020202020204" pitchFamily="34" charset="0"/>
              </a:rPr>
              <a:t>this is a discussion, not a decision</a:t>
            </a:r>
            <a:r>
              <a:rPr lang="en-US" sz="2600" b="1" dirty="0">
                <a:solidFill>
                  <a:srgbClr val="572528"/>
                </a:solidFill>
                <a:latin typeface="Century Gothic" panose="020B0502020202020204" pitchFamily="34" charset="0"/>
              </a:rPr>
              <a:t>—you don’t need to come to agreement.</a:t>
            </a:r>
            <a:endParaRPr lang="en-US" sz="2600" b="1" dirty="0">
              <a:solidFill>
                <a:srgbClr val="3A668B"/>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Discussion Questions</a:t>
            </a:r>
            <a:endParaRPr lang="en-US" sz="3600" b="1" dirty="0">
              <a:solidFill>
                <a:srgbClr val="572528"/>
              </a:solidFill>
              <a:latin typeface="Century Gothic" panose="020B0502020202020204" pitchFamily="34" charset="0"/>
            </a:endParaRPr>
          </a:p>
        </p:txBody>
      </p:sp>
      <p:sp>
        <p:nvSpPr>
          <p:cNvPr id="2" name="Rounded Rectangle 1">
            <a:extLst>
              <a:ext uri="{FF2B5EF4-FFF2-40B4-BE49-F238E27FC236}">
                <a16:creationId xmlns:a16="http://schemas.microsoft.com/office/drawing/2014/main" id="{41298DBF-5578-1C2D-A57A-88E6868D7F18}"/>
              </a:ext>
            </a:extLst>
          </p:cNvPr>
          <p:cNvSpPr/>
          <p:nvPr/>
        </p:nvSpPr>
        <p:spPr>
          <a:xfrm>
            <a:off x="8442542" y="3429000"/>
            <a:ext cx="3512226" cy="754694"/>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TextBox 5">
            <a:extLst>
              <a:ext uri="{FF2B5EF4-FFF2-40B4-BE49-F238E27FC236}">
                <a16:creationId xmlns:a16="http://schemas.microsoft.com/office/drawing/2014/main" id="{A0A98CBA-7C2A-1E2C-FA36-C421EA50C6E0}"/>
              </a:ext>
            </a:extLst>
          </p:cNvPr>
          <p:cNvSpPr txBox="1"/>
          <p:nvPr/>
        </p:nvSpPr>
        <p:spPr>
          <a:xfrm>
            <a:off x="438411" y="2449531"/>
            <a:ext cx="9429083" cy="3970318"/>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rgbClr val="3A668B"/>
                </a:solidFill>
                <a:latin typeface="Century Gothic" panose="020B0502020202020204" pitchFamily="34" charset="0"/>
              </a:rPr>
              <a:t>Does your group or area ask members whether they’re on MAT when they step up to celebrate or to serve? What do you do next?</a:t>
            </a:r>
          </a:p>
          <a:p>
            <a:pPr marL="457200" indent="-457200">
              <a:buFont typeface="Wingdings" panose="05000000000000000000" pitchFamily="2" charset="2"/>
              <a:buChar char="Ø"/>
            </a:pPr>
            <a:endParaRPr lang="en-US" sz="2800" b="1" dirty="0">
              <a:solidFill>
                <a:srgbClr val="3A668B"/>
              </a:solidFill>
              <a:latin typeface="Century Gothic" panose="020B0502020202020204" pitchFamily="34" charset="0"/>
            </a:endParaRPr>
          </a:p>
          <a:p>
            <a:pPr marL="457200" indent="-457200">
              <a:buFont typeface="Wingdings" panose="05000000000000000000" pitchFamily="2" charset="2"/>
              <a:buChar char="Ø"/>
            </a:pPr>
            <a:r>
              <a:rPr lang="en-US" sz="2800" b="1" dirty="0">
                <a:solidFill>
                  <a:srgbClr val="3A668B"/>
                </a:solidFill>
                <a:latin typeface="Century Gothic" panose="020B0502020202020204" pitchFamily="34" charset="0"/>
              </a:rPr>
              <a:t>Given our differences, how can we foster unity and respect each member’s recovery process? How do we get past our personal reservations and help newer members take root in our local communities if their process differs from our own?</a:t>
            </a:r>
            <a:endParaRPr lang="en-US" sz="2800" dirty="0"/>
          </a:p>
        </p:txBody>
      </p:sp>
      <p:sp>
        <p:nvSpPr>
          <p:cNvPr id="8" name="TextBox 7">
            <a:extLst>
              <a:ext uri="{FF2B5EF4-FFF2-40B4-BE49-F238E27FC236}">
                <a16:creationId xmlns:a16="http://schemas.microsoft.com/office/drawing/2014/main" id="{2307C5F2-8BC4-F219-927E-040544458528}"/>
              </a:ext>
            </a:extLst>
          </p:cNvPr>
          <p:cNvSpPr txBox="1"/>
          <p:nvPr/>
        </p:nvSpPr>
        <p:spPr>
          <a:xfrm>
            <a:off x="8492182" y="3450294"/>
            <a:ext cx="3412945" cy="61555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
        <p:nvSpPr>
          <p:cNvPr id="9" name="Rounded Rectangle 1">
            <a:extLst>
              <a:ext uri="{FF2B5EF4-FFF2-40B4-BE49-F238E27FC236}">
                <a16:creationId xmlns:a16="http://schemas.microsoft.com/office/drawing/2014/main" id="{7579282C-785B-32BF-963E-43077BE8ABF5}"/>
              </a:ext>
            </a:extLst>
          </p:cNvPr>
          <p:cNvSpPr/>
          <p:nvPr/>
        </p:nvSpPr>
        <p:spPr>
          <a:xfrm>
            <a:off x="8592855" y="5924811"/>
            <a:ext cx="3361913" cy="754694"/>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10" name="TextBox 9">
            <a:extLst>
              <a:ext uri="{FF2B5EF4-FFF2-40B4-BE49-F238E27FC236}">
                <a16:creationId xmlns:a16="http://schemas.microsoft.com/office/drawing/2014/main" id="{8E7EAA41-9DF7-BD61-D673-08A17D105567}"/>
              </a:ext>
            </a:extLst>
          </p:cNvPr>
          <p:cNvSpPr txBox="1"/>
          <p:nvPr/>
        </p:nvSpPr>
        <p:spPr>
          <a:xfrm>
            <a:off x="8022920" y="5988883"/>
            <a:ext cx="4501782" cy="61555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Tree>
    <p:extLst>
      <p:ext uri="{BB962C8B-B14F-4D97-AF65-F5344CB8AC3E}">
        <p14:creationId xmlns:p14="http://schemas.microsoft.com/office/powerpoint/2010/main" val="1612064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572528"/>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72377" cy="3616375"/>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b="1" kern="1200" dirty="0">
                <a:solidFill>
                  <a:srgbClr val="EAE0D6"/>
                </a:solidFill>
                <a:latin typeface="Century Gothic" panose="020B0502020202020204" pitchFamily="34" charset="0"/>
                <a:ea typeface="Cambria" charset="0"/>
                <a:cs typeface="Cambria" charset="0"/>
                <a:sym typeface="PopplLaudatio-Regular"/>
              </a:rPr>
              <a:t>Five other </a:t>
            </a:r>
            <a:r>
              <a:rPr lang="en-US" sz="4000" b="1" dirty="0">
                <a:solidFill>
                  <a:srgbClr val="EAE0D6"/>
                </a:solidFill>
                <a:latin typeface="Century Gothic" panose="020B0502020202020204" pitchFamily="34" charset="0"/>
                <a:ea typeface="Cambria" charset="0"/>
                <a:cs typeface="Cambria" charset="0"/>
                <a:sym typeface="PopplLaudatio-Regular"/>
              </a:rPr>
              <a:t>PowerPoint</a:t>
            </a:r>
            <a:r>
              <a:rPr lang="en-US" sz="4000" b="1" kern="1200" dirty="0">
                <a:solidFill>
                  <a:srgbClr val="EAE0D6"/>
                </a:solidFill>
                <a:latin typeface="Century Gothic" panose="020B0502020202020204" pitchFamily="34" charset="0"/>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b="1" i="1" dirty="0">
                <a:solidFill>
                  <a:srgbClr val="EAE0D6"/>
                </a:solidFill>
                <a:latin typeface="Century Gothic" panose="020B0502020202020204" pitchFamily="34" charset="0"/>
                <a:ea typeface="Cambria" charset="0"/>
                <a:cs typeface="Cambria" charset="0"/>
                <a:sym typeface="PopplLaudatio-Regular"/>
              </a:rPr>
              <a:t>CAR</a:t>
            </a:r>
            <a:r>
              <a:rPr lang="en-US" sz="4000" b="1" dirty="0">
                <a:solidFill>
                  <a:srgbClr val="EAE0D6"/>
                </a:solidFill>
                <a:latin typeface="Century Gothic" panose="020B0502020202020204" pitchFamily="34" charset="0"/>
                <a:ea typeface="Cambria" charset="0"/>
                <a:cs typeface="Cambria" charset="0"/>
                <a:sym typeface="PopplLaudatio-Regular"/>
              </a:rPr>
              <a:t> survey available online</a:t>
            </a:r>
            <a:endParaRPr lang="en-US" sz="4000" b="1" kern="1200" dirty="0">
              <a:solidFill>
                <a:srgbClr val="EAE0D6"/>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b="1" i="1" kern="1200" dirty="0">
                <a:solidFill>
                  <a:srgbClr val="EAE0D6"/>
                </a:solidFill>
                <a:latin typeface="Century Gothic" panose="020B0502020202020204" pitchFamily="34" charset="0"/>
                <a:ea typeface="Cambria" charset="0"/>
                <a:cs typeface="Cambria" charset="0"/>
                <a:sym typeface="PopplLaudatio-Regular"/>
              </a:rPr>
              <a:t>CAR</a:t>
            </a:r>
            <a:r>
              <a:rPr lang="en-US" sz="4000" b="1" kern="1200" dirty="0">
                <a:solidFill>
                  <a:srgbClr val="EAE0D6"/>
                </a:solidFill>
                <a:latin typeface="Century Gothic" panose="020B0502020202020204" pitchFamily="34" charset="0"/>
                <a:ea typeface="Cambria" charset="0"/>
                <a:cs typeface="Cambria" charset="0"/>
                <a:sym typeface="PopplLaudatio-Regular"/>
              </a:rPr>
              <a:t> available for download</a:t>
            </a:r>
          </a:p>
          <a:p>
            <a:pPr marL="457200" lvl="1" defTabSz="457200">
              <a:spcBef>
                <a:spcPts val="600"/>
              </a:spcBef>
              <a:buClrTx/>
              <a:buSzPct val="75000"/>
              <a:defRPr sz="1800"/>
            </a:pPr>
            <a:endParaRPr lang="en-US" sz="5400" b="1" u="sng" kern="1200" dirty="0">
              <a:solidFill>
                <a:srgbClr val="EAE0D6"/>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572528"/>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572528"/>
              </a:solidFill>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n-US" sz="5000" b="1" kern="1200" dirty="0" err="1">
                <a:solidFill>
                  <a:srgbClr val="EAE0D6"/>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n-US" sz="5000" b="1" kern="1200" dirty="0">
                <a:solidFill>
                  <a:srgbClr val="EAE0D6"/>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n-US" sz="5000" b="1" kern="1200">
                <a:solidFill>
                  <a:srgbClr val="EAE0D6"/>
                </a:solidFill>
                <a:uFill>
                  <a:solidFill>
                    <a:srgbClr val="00B0F0"/>
                  </a:solidFill>
                </a:uFill>
                <a:latin typeface="Century Gothic" panose="020B0502020202020204" pitchFamily="34" charset="0"/>
                <a:ea typeface="Cambria" charset="0"/>
                <a:cs typeface="Cambria" charset="0"/>
                <a:sym typeface="PopplLaudatio-Regular"/>
              </a:rPr>
              <a:t>na</a:t>
            </a:r>
            <a:r>
              <a:rPr lang="en-US" sz="5000" b="1" kern="1200" dirty="0" err="1">
                <a:solidFill>
                  <a:srgbClr val="EAE0D6"/>
                </a:solidFill>
                <a:uFill>
                  <a:solidFill>
                    <a:srgbClr val="00B0F0"/>
                  </a:solidFill>
                </a:uFill>
                <a:latin typeface="Century Gothic" panose="020B0502020202020204" pitchFamily="34" charset="0"/>
                <a:ea typeface="Cambria" charset="0"/>
                <a:cs typeface="Cambria" charset="0"/>
                <a:sym typeface="PopplLaudatio-Regular"/>
              </a:rPr>
              <a:t>.org</a:t>
            </a:r>
            <a:r>
              <a:rPr lang="en-US" sz="5000" b="1" kern="1200" dirty="0">
                <a:solidFill>
                  <a:srgbClr val="EAE0D6"/>
                </a:solidFill>
                <a:uFill>
                  <a:solidFill>
                    <a:srgbClr val="00B0F0"/>
                  </a:solidFill>
                </a:uFill>
                <a:latin typeface="Century Gothic" panose="020B0502020202020204" pitchFamily="34" charset="0"/>
                <a:ea typeface="Cambria" charset="0"/>
                <a:cs typeface="Cambria" charset="0"/>
                <a:sym typeface="PopplLaudatio-Regular"/>
              </a:rPr>
              <a:t>/conference </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lstStyle/>
          <a:p>
            <a:pPr algn="ctr"/>
            <a:r>
              <a:rPr lang="en-US" dirty="0">
                <a:solidFill>
                  <a:srgbClr val="9DBCAC"/>
                </a:solidFill>
              </a:rPr>
              <a:t>2026 </a:t>
            </a:r>
            <a:r>
              <a:rPr lang="en-US" i="1" dirty="0">
                <a:solidFill>
                  <a:srgbClr val="9DBCAC"/>
                </a:solidFill>
              </a:rPr>
              <a:t>CAR</a:t>
            </a:r>
            <a:r>
              <a:rPr lang="en-US" dirty="0">
                <a:solidFill>
                  <a:srgbClr val="9DBCAC"/>
                </a:solidFill>
              </a:rPr>
              <a:t> </a:t>
            </a:r>
            <a:br>
              <a:rPr lang="en-US" dirty="0">
                <a:solidFill>
                  <a:srgbClr val="9DBCAC"/>
                </a:solidFill>
              </a:rPr>
            </a:br>
            <a:r>
              <a:rPr lang="en-US" dirty="0">
                <a:solidFill>
                  <a:srgbClr val="9DBCAC"/>
                </a:solidFill>
              </a:rPr>
              <a:t>PowerPoints</a:t>
            </a:r>
          </a:p>
        </p:txBody>
      </p:sp>
      <p:pic>
        <p:nvPicPr>
          <p:cNvPr id="3" name="Picture 2">
            <a:extLst>
              <a:ext uri="{FF2B5EF4-FFF2-40B4-BE49-F238E27FC236}">
                <a16:creationId xmlns:a16="http://schemas.microsoft.com/office/drawing/2014/main" id="{6DD3E9B4-FFB3-EEB9-3A95-824891969D1F}"/>
              </a:ext>
            </a:extLst>
          </p:cNvPr>
          <p:cNvPicPr>
            <a:picLocks noChangeAspect="1"/>
          </p:cNvPicPr>
          <p:nvPr/>
        </p:nvPicPr>
        <p:blipFill rotWithShape="1">
          <a:blip r:embed="rId3"/>
          <a:srcRect b="21493"/>
          <a:stretch/>
        </p:blipFill>
        <p:spPr>
          <a:xfrm>
            <a:off x="10372747" y="3844870"/>
            <a:ext cx="1542940" cy="1569858"/>
          </a:xfrm>
          <a:prstGeom prst="rect">
            <a:avLst/>
          </a:prstGeom>
        </p:spPr>
      </p:pic>
      <p:sp>
        <p:nvSpPr>
          <p:cNvPr id="5" name="Subtitle 2">
            <a:extLst>
              <a:ext uri="{FF2B5EF4-FFF2-40B4-BE49-F238E27FC236}">
                <a16:creationId xmlns:a16="http://schemas.microsoft.com/office/drawing/2014/main" id="{67E64EB2-5C1C-F535-CCF9-60D6C6F61909}"/>
              </a:ext>
            </a:extLst>
          </p:cNvPr>
          <p:cNvSpPr txBox="1">
            <a:spLocks/>
          </p:cNvSpPr>
          <p:nvPr/>
        </p:nvSpPr>
        <p:spPr>
          <a:xfrm>
            <a:off x="2820405" y="212444"/>
            <a:ext cx="9371595"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solidFill>
                  <a:srgbClr val="F16737"/>
                </a:solidFill>
              </a:rPr>
              <a:t>These </a:t>
            </a:r>
            <a:r>
              <a:rPr lang="en-US" sz="5400" dirty="0">
                <a:solidFill>
                  <a:srgbClr val="F16737"/>
                </a:solidFill>
              </a:rPr>
              <a:t>PowerPoint</a:t>
            </a:r>
            <a:r>
              <a:rPr lang="en-US" sz="4800" dirty="0">
                <a:solidFill>
                  <a:srgbClr val="F16737"/>
                </a:solidFill>
              </a:rPr>
              <a:t>s only cover the main points of the </a:t>
            </a:r>
            <a:r>
              <a:rPr lang="en-US" sz="4800" i="1" dirty="0">
                <a:solidFill>
                  <a:srgbClr val="F16737"/>
                </a:solidFill>
              </a:rPr>
              <a:t>CAR</a:t>
            </a:r>
            <a:r>
              <a:rPr lang="en-US" sz="4800" dirty="0">
                <a:solidFill>
                  <a:srgbClr val="F16737"/>
                </a:solidFill>
              </a:rPr>
              <a:t>.</a:t>
            </a:r>
            <a:br>
              <a:rPr lang="en-US" sz="4800" dirty="0">
                <a:solidFill>
                  <a:srgbClr val="F16737"/>
                </a:solidFill>
              </a:rPr>
            </a:br>
            <a:br>
              <a:rPr lang="en-US" sz="4800" dirty="0">
                <a:solidFill>
                  <a:srgbClr val="F16737"/>
                </a:solidFill>
              </a:rPr>
            </a:br>
            <a:r>
              <a:rPr lang="en-US" sz="4800" dirty="0">
                <a:solidFill>
                  <a:srgbClr val="F16737"/>
                </a:solidFill>
              </a:rPr>
              <a:t>We encourage all members to read the </a:t>
            </a:r>
            <a:r>
              <a:rPr lang="en-US" sz="4800" i="1" dirty="0">
                <a:solidFill>
                  <a:srgbClr val="F16737"/>
                </a:solidFill>
              </a:rPr>
              <a:t>CAR</a:t>
            </a:r>
            <a:r>
              <a:rPr lang="en-US" sz="4800" dirty="0">
                <a:solidFill>
                  <a:srgbClr val="F16737"/>
                </a:solidFill>
              </a:rPr>
              <a:t> itself.</a:t>
            </a:r>
            <a:br>
              <a:rPr lang="en-US" sz="4800" dirty="0">
                <a:solidFill>
                  <a:srgbClr val="F16737"/>
                </a:solidFill>
              </a:rPr>
            </a:br>
            <a:br>
              <a:rPr lang="en-US" sz="4800" dirty="0">
                <a:solidFill>
                  <a:srgbClr val="F16737"/>
                </a:solidFill>
              </a:rPr>
            </a:br>
            <a:r>
              <a:rPr lang="en-US" sz="4800" dirty="0">
                <a:solidFill>
                  <a:srgbClr val="F16737"/>
                </a:solidFill>
              </a:rPr>
              <a:t>Please visit </a:t>
            </a:r>
            <a:br>
              <a:rPr lang="en-US" sz="4800" u="sng" dirty="0">
                <a:solidFill>
                  <a:srgbClr val="00B0F0"/>
                </a:solidFill>
              </a:rPr>
            </a:br>
            <a:r>
              <a:rPr lang="en-US" sz="4800" dirty="0">
                <a:solidFill>
                  <a:srgbClr val="00B0F0"/>
                </a:solidFill>
              </a:rPr>
              <a:t>na.org/conference</a:t>
            </a:r>
            <a:br>
              <a:rPr lang="en-US" sz="4800" u="sng" dirty="0">
                <a:solidFill>
                  <a:schemeClr val="accent2"/>
                </a:solidFill>
              </a:rPr>
            </a:br>
            <a:r>
              <a:rPr lang="en-US" sz="4800" dirty="0">
                <a:solidFill>
                  <a:srgbClr val="F16737"/>
                </a:solidFill>
              </a:rPr>
              <a:t>for the complete 2026 </a:t>
            </a:r>
            <a:r>
              <a:rPr lang="en-US" sz="4800" i="1" dirty="0">
                <a:solidFill>
                  <a:srgbClr val="F16737"/>
                </a:solidFill>
              </a:rPr>
              <a:t>CAR</a:t>
            </a:r>
            <a:r>
              <a:rPr lang="en-US" sz="4800" dirty="0">
                <a:solidFill>
                  <a:srgbClr val="F16737"/>
                </a:solidFill>
              </a:rPr>
              <a:t>.</a:t>
            </a:r>
            <a:endParaRPr lang="en-US" sz="4000" dirty="0">
              <a:solidFill>
                <a:srgbClr val="F16737"/>
              </a:solidFill>
            </a:endParaRPr>
          </a:p>
          <a:p>
            <a:pPr marL="742950" indent="-742950">
              <a:buFont typeface="Arial" panose="020B0604020202020204" pitchFamily="34" charset="0"/>
              <a:buAutoNum type="arabicPeriod"/>
            </a:pPr>
            <a:endParaRPr lang="en-US" sz="4000" dirty="0"/>
          </a:p>
        </p:txBody>
      </p:sp>
    </p:spTree>
    <p:extLst>
      <p:ext uri="{BB962C8B-B14F-4D97-AF65-F5344CB8AC3E}">
        <p14:creationId xmlns:p14="http://schemas.microsoft.com/office/powerpoint/2010/main" val="22409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white text&#10;&#10;Description automatically generated with medium confidence">
            <a:extLst>
              <a:ext uri="{FF2B5EF4-FFF2-40B4-BE49-F238E27FC236}">
                <a16:creationId xmlns:a16="http://schemas.microsoft.com/office/drawing/2014/main" id="{0E6359FA-6A25-3C7F-A8D3-C9CA4FCC0CEB}"/>
              </a:ext>
            </a:extLst>
          </p:cNvPr>
          <p:cNvPicPr>
            <a:picLocks noChangeAspect="1"/>
          </p:cNvPicPr>
          <p:nvPr/>
        </p:nvPicPr>
        <p:blipFill>
          <a:blip r:embed="rId3"/>
          <a:stretch>
            <a:fillRect/>
          </a:stretch>
        </p:blipFill>
        <p:spPr>
          <a:xfrm>
            <a:off x="8617105" y="96252"/>
            <a:ext cx="3478641" cy="2104724"/>
          </a:xfrm>
          <a:prstGeom prst="rect">
            <a:avLst/>
          </a:prstGeom>
        </p:spPr>
      </p:pic>
      <p:sp>
        <p:nvSpPr>
          <p:cNvPr id="5" name="Text Placeholder 1">
            <a:extLst>
              <a:ext uri="{FF2B5EF4-FFF2-40B4-BE49-F238E27FC236}">
                <a16:creationId xmlns:a16="http://schemas.microsoft.com/office/drawing/2014/main" id="{172E1FD3-B808-E787-3364-994867CB7285}"/>
              </a:ext>
            </a:extLst>
          </p:cNvPr>
          <p:cNvSpPr txBox="1">
            <a:spLocks/>
          </p:cNvSpPr>
          <p:nvPr/>
        </p:nvSpPr>
        <p:spPr>
          <a:xfrm>
            <a:off x="436434" y="685147"/>
            <a:ext cx="8180671" cy="48328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200">
                <a:solidFill>
                  <a:srgbClr val="572528"/>
                </a:solidFill>
              </a:rPr>
              <a:t>This one of two topics with discussion questions included in this </a:t>
            </a:r>
            <a:r>
              <a:rPr lang="en-US" sz="3200" i="1">
                <a:solidFill>
                  <a:srgbClr val="572528"/>
                </a:solidFill>
              </a:rPr>
              <a:t>CAR</a:t>
            </a:r>
            <a:r>
              <a:rPr lang="en-US" sz="3200">
                <a:solidFill>
                  <a:srgbClr val="572528"/>
                </a:solidFill>
              </a:rPr>
              <a:t>.</a:t>
            </a:r>
          </a:p>
          <a:p>
            <a:pPr marL="0" indent="0">
              <a:lnSpc>
                <a:spcPct val="120000"/>
              </a:lnSpc>
              <a:buFont typeface="Arial" panose="020B0604020202020204" pitchFamily="34" charset="0"/>
              <a:buNone/>
            </a:pPr>
            <a:r>
              <a:rPr lang="en-US" sz="3200">
                <a:solidFill>
                  <a:srgbClr val="572528"/>
                </a:solidFill>
              </a:rPr>
              <a:t>If you’re discussing these questions in your workshop, please note that </a:t>
            </a:r>
            <a:r>
              <a:rPr lang="en-US" sz="3200" i="1">
                <a:solidFill>
                  <a:srgbClr val="3A668B"/>
                </a:solidFill>
              </a:rPr>
              <a:t>this is a discussion, not a decision</a:t>
            </a:r>
            <a:r>
              <a:rPr lang="en-US" sz="3200">
                <a:solidFill>
                  <a:srgbClr val="572528"/>
                </a:solidFill>
              </a:rPr>
              <a:t>—you don’t need to come to an agreement. </a:t>
            </a:r>
          </a:p>
          <a:p>
            <a:pPr marL="0" indent="0">
              <a:lnSpc>
                <a:spcPct val="120000"/>
              </a:lnSpc>
              <a:buFont typeface="Arial" panose="020B0604020202020204" pitchFamily="34" charset="0"/>
              <a:buNone/>
            </a:pPr>
            <a:r>
              <a:rPr lang="en-US" sz="3200">
                <a:solidFill>
                  <a:srgbClr val="572528"/>
                </a:solidFill>
              </a:rPr>
              <a:t>It’s an opportunity to hear each other and gather your thoughts for the unput form, which you’ll find at </a:t>
            </a:r>
            <a:r>
              <a:rPr lang="en-US" sz="3200">
                <a:solidFill>
                  <a:srgbClr val="00B0F0"/>
                </a:solidFill>
              </a:rPr>
              <a:t>na.org/survey</a:t>
            </a:r>
            <a:r>
              <a:rPr lang="en-US" sz="3200">
                <a:solidFill>
                  <a:srgbClr val="572528"/>
                </a:solidFill>
              </a:rPr>
              <a:t>.</a:t>
            </a:r>
            <a:endParaRPr lang="en-US" sz="3200" dirty="0">
              <a:solidFill>
                <a:srgbClr val="572528"/>
              </a:solidFill>
            </a:endParaRPr>
          </a:p>
        </p:txBody>
      </p:sp>
    </p:spTree>
    <p:extLst>
      <p:ext uri="{BB962C8B-B14F-4D97-AF65-F5344CB8AC3E}">
        <p14:creationId xmlns:p14="http://schemas.microsoft.com/office/powerpoint/2010/main" val="278026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472654" y="276204"/>
            <a:ext cx="11246689" cy="999936"/>
          </a:xfrm>
        </p:spPr>
        <p:txBody>
          <a:bodyPr/>
          <a:lstStyle/>
          <a:p>
            <a:r>
              <a:rPr lang="en-US" sz="4000" dirty="0"/>
              <a:t>DRT/MAT in NA: Helping Members Take Root</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2458994" y="1471813"/>
            <a:ext cx="9307182" cy="5144140"/>
          </a:xfrm>
        </p:spPr>
        <p:txBody>
          <a:bodyPr/>
          <a:lstStyle/>
          <a:p>
            <a:pPr marL="457200" indent="-457200">
              <a:spcAft>
                <a:spcPts val="1200"/>
              </a:spcAft>
              <a:buFont typeface="Arial" panose="020B0604020202020204" pitchFamily="34" charset="0"/>
              <a:buChar char="•"/>
            </a:pPr>
            <a:r>
              <a:rPr lang="en-US" sz="3600" dirty="0"/>
              <a:t>Our future depends on making sure our message is clear and that the doors to Narcotics Anonymous are open to all addicts.</a:t>
            </a:r>
          </a:p>
          <a:p>
            <a:pPr marL="457200" indent="-457200">
              <a:spcAft>
                <a:spcPts val="1200"/>
              </a:spcAft>
              <a:buFont typeface="Arial" panose="020B0604020202020204" pitchFamily="34" charset="0"/>
              <a:buChar char="•"/>
            </a:pPr>
            <a:r>
              <a:rPr lang="en-US" sz="3600" dirty="0"/>
              <a:t>The Issue Discussion Topic (IDT) “Helping Members Take Root” asked how we can help people “stick and stay”—make the decision to become members of Narcotics Anonymous.</a:t>
            </a:r>
          </a:p>
        </p:txBody>
      </p:sp>
    </p:spTree>
    <p:extLst>
      <p:ext uri="{BB962C8B-B14F-4D97-AF65-F5344CB8AC3E}">
        <p14:creationId xmlns:p14="http://schemas.microsoft.com/office/powerpoint/2010/main" val="374186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1679139"/>
            <a:ext cx="11678290"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endParaRPr lang="en-US" sz="2800" dirty="0">
              <a:latin typeface="Century Gothic" panose="020B0502020202020204" pitchFamily="34" charset="0"/>
            </a:endParaRPr>
          </a:p>
          <a:p>
            <a:pPr>
              <a:lnSpc>
                <a:spcPct val="108000"/>
              </a:lnSpc>
            </a:pPr>
            <a:endParaRPr lang="en-US" sz="2800" dirty="0">
              <a:latin typeface="Century Gothic" panose="020B0502020202020204" pitchFamily="34" charset="0"/>
            </a:endParaRPr>
          </a:p>
          <a:p>
            <a:pPr>
              <a:lnSpc>
                <a:spcPct val="108000"/>
              </a:lnSpc>
            </a:pPr>
            <a:endParaRPr lang="en-US" sz="2800" dirty="0">
              <a:latin typeface="Century Gothic" panose="020B0502020202020204" pitchFamily="34" charset="0"/>
            </a:endParaRPr>
          </a:p>
          <a:p>
            <a:pPr>
              <a:lnSpc>
                <a:spcPct val="108000"/>
              </a:lnSpc>
            </a:pPr>
            <a:endParaRPr lang="en-US" sz="3600" b="1" dirty="0">
              <a:solidFill>
                <a:srgbClr val="572528"/>
              </a:solidFill>
              <a:latin typeface="Century Gothic" panose="020B0502020202020204" pitchFamily="34" charset="0"/>
            </a:endParaRPr>
          </a:p>
        </p:txBody>
      </p:sp>
      <p:sp>
        <p:nvSpPr>
          <p:cNvPr id="7" name="TextBox 6">
            <a:extLst>
              <a:ext uri="{FF2B5EF4-FFF2-40B4-BE49-F238E27FC236}">
                <a16:creationId xmlns:a16="http://schemas.microsoft.com/office/drawing/2014/main" id="{6ACB193C-CAF1-A23F-7030-4864FF2DF388}"/>
              </a:ext>
            </a:extLst>
          </p:cNvPr>
          <p:cNvSpPr txBox="1"/>
          <p:nvPr/>
        </p:nvSpPr>
        <p:spPr>
          <a:xfrm>
            <a:off x="1168400" y="152400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7D1E8AED-6A6B-4BFF-A7A3-A4BFC8D4DFD1}"/>
              </a:ext>
            </a:extLst>
          </p:cNvPr>
          <p:cNvSpPr txBox="1"/>
          <p:nvPr/>
        </p:nvSpPr>
        <p:spPr>
          <a:xfrm>
            <a:off x="556807" y="208237"/>
            <a:ext cx="11195921" cy="6524863"/>
          </a:xfrm>
          <a:prstGeom prst="rect">
            <a:avLst/>
          </a:prstGeom>
          <a:noFill/>
        </p:spPr>
        <p:txBody>
          <a:bodyPr wrap="square">
            <a:spAutoFit/>
          </a:bodyPr>
          <a:lstStyle/>
          <a:p>
            <a:r>
              <a:rPr lang="en-US" sz="3000" b="1" dirty="0">
                <a:solidFill>
                  <a:srgbClr val="DB212E"/>
                </a:solidFill>
                <a:latin typeface="Century Gothic" panose="020B0502020202020204" pitchFamily="34" charset="0"/>
              </a:rPr>
              <a:t>Medications used to treat addiction have been a wedge issue in NA for a long time.</a:t>
            </a:r>
          </a:p>
          <a:p>
            <a:pPr marL="914400" lvl="1" indent="-457200">
              <a:buFont typeface="Arial" panose="020B0604020202020204" pitchFamily="34" charset="0"/>
              <a:buChar char="•"/>
            </a:pPr>
            <a:r>
              <a:rPr lang="en-US" sz="3000" b="1" dirty="0">
                <a:solidFill>
                  <a:srgbClr val="572528"/>
                </a:solidFill>
                <a:latin typeface="Century Gothic" panose="020B0502020202020204" pitchFamily="34" charset="0"/>
              </a:rPr>
              <a:t>More than </a:t>
            </a:r>
            <a:r>
              <a:rPr lang="en-US" sz="3000" b="1" dirty="0">
                <a:solidFill>
                  <a:srgbClr val="DB212E"/>
                </a:solidFill>
                <a:latin typeface="Century Gothic" panose="020B0502020202020204" pitchFamily="34" charset="0"/>
              </a:rPr>
              <a:t>850</a:t>
            </a:r>
            <a:r>
              <a:rPr lang="en-US" sz="3000" b="1" dirty="0">
                <a:solidFill>
                  <a:srgbClr val="572528"/>
                </a:solidFill>
                <a:latin typeface="Century Gothic" panose="020B0502020202020204" pitchFamily="34" charset="0"/>
              </a:rPr>
              <a:t> IDT responses covering a spectrum of perspectives</a:t>
            </a:r>
          </a:p>
          <a:p>
            <a:pPr marL="914400" lvl="1" indent="-457200">
              <a:buFont typeface="Arial" panose="020B0604020202020204" pitchFamily="34" charset="0"/>
              <a:buChar char="•"/>
            </a:pPr>
            <a:r>
              <a:rPr lang="en-US" sz="3000" b="1" dirty="0">
                <a:solidFill>
                  <a:srgbClr val="572528"/>
                </a:solidFill>
                <a:latin typeface="Century Gothic" panose="020B0502020202020204" pitchFamily="34" charset="0"/>
              </a:rPr>
              <a:t>Often feels like an issue of survival, both for the addict suffering and the Fellowship itself.</a:t>
            </a:r>
          </a:p>
          <a:p>
            <a:r>
              <a:rPr lang="en-US" sz="3000" b="1" dirty="0">
                <a:solidFill>
                  <a:srgbClr val="DB212E"/>
                </a:solidFill>
                <a:latin typeface="Century Gothic" panose="020B0502020202020204" pitchFamily="34" charset="0"/>
              </a:rPr>
              <a:t>What we seem to need most is to create an atmosphere of recovery around the issue. </a:t>
            </a:r>
          </a:p>
          <a:p>
            <a:pPr marL="914400" lvl="1" indent="-457200">
              <a:buFont typeface="Arial" panose="020B0604020202020204" pitchFamily="34" charset="0"/>
              <a:buChar char="•"/>
            </a:pPr>
            <a:r>
              <a:rPr lang="en-US" sz="3000" b="1" dirty="0">
                <a:solidFill>
                  <a:srgbClr val="572528"/>
                </a:solidFill>
                <a:latin typeface="Century Gothic" panose="020B0502020202020204" pitchFamily="34" charset="0"/>
              </a:rPr>
              <a:t>There’s enough common ground to build a new foundation for this conversation beginning from our spiritual principles. </a:t>
            </a:r>
          </a:p>
          <a:p>
            <a:pPr marL="914400" lvl="1" indent="-457200">
              <a:buFont typeface="Arial" panose="020B0604020202020204" pitchFamily="34" charset="0"/>
              <a:buChar char="•"/>
            </a:pPr>
            <a:r>
              <a:rPr lang="en-US" sz="3000" b="1" dirty="0">
                <a:solidFill>
                  <a:srgbClr val="DB212E"/>
                </a:solidFill>
                <a:latin typeface="Century Gothic" panose="020B0502020202020204" pitchFamily="34" charset="0"/>
              </a:rPr>
              <a:t>Can we agree for now to listen to one another with love, compassion, and a willingness to respect our opposing viewpoints?</a:t>
            </a:r>
          </a:p>
        </p:txBody>
      </p:sp>
    </p:spTree>
    <p:extLst>
      <p:ext uri="{BB962C8B-B14F-4D97-AF65-F5344CB8AC3E}">
        <p14:creationId xmlns:p14="http://schemas.microsoft.com/office/powerpoint/2010/main" val="21316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446048"/>
            <a:ext cx="5218769" cy="577633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p:txBody>
      </p:sp>
      <p:sp>
        <p:nvSpPr>
          <p:cNvPr id="5" name="TextBox 4">
            <a:extLst>
              <a:ext uri="{FF2B5EF4-FFF2-40B4-BE49-F238E27FC236}">
                <a16:creationId xmlns:a16="http://schemas.microsoft.com/office/drawing/2014/main" id="{172402E8-7773-5F12-3E4C-AA50C8AEDD64}"/>
              </a:ext>
            </a:extLst>
          </p:cNvPr>
          <p:cNvSpPr txBox="1"/>
          <p:nvPr/>
        </p:nvSpPr>
        <p:spPr>
          <a:xfrm>
            <a:off x="289933" y="11938"/>
            <a:ext cx="6950942" cy="646331"/>
          </a:xfrm>
          <a:prstGeom prst="rect">
            <a:avLst/>
          </a:prstGeom>
          <a:noFill/>
        </p:spPr>
        <p:txBody>
          <a:bodyPr wrap="none" rtlCol="0">
            <a:spAutoFit/>
          </a:bodyPr>
          <a:lstStyle/>
          <a:p>
            <a:r>
              <a:rPr lang="en-US" sz="3600" b="1" dirty="0">
                <a:solidFill>
                  <a:srgbClr val="FF0000"/>
                </a:solidFill>
                <a:latin typeface="Century Gothic" panose="020B0502020202020204" pitchFamily="34" charset="0"/>
              </a:rPr>
              <a:t>2024 Membership Survey Data</a:t>
            </a:r>
          </a:p>
        </p:txBody>
      </p:sp>
      <p:pic>
        <p:nvPicPr>
          <p:cNvPr id="15" name="Picture 14" descr="A pie chart with numbers and a percentage&#10;&#10;AI-generated content may be incorrect.">
            <a:extLst>
              <a:ext uri="{FF2B5EF4-FFF2-40B4-BE49-F238E27FC236}">
                <a16:creationId xmlns:a16="http://schemas.microsoft.com/office/drawing/2014/main" id="{281174CF-E69F-EFEA-FA49-03AC6DEC31D8}"/>
              </a:ext>
            </a:extLst>
          </p:cNvPr>
          <p:cNvPicPr>
            <a:picLocks noChangeAspect="1"/>
          </p:cNvPicPr>
          <p:nvPr/>
        </p:nvPicPr>
        <p:blipFill>
          <a:blip r:embed="rId3"/>
          <a:stretch>
            <a:fillRect/>
          </a:stretch>
        </p:blipFill>
        <p:spPr>
          <a:xfrm>
            <a:off x="5930357" y="643649"/>
            <a:ext cx="3848100" cy="3838575"/>
          </a:xfrm>
          <a:prstGeom prst="rect">
            <a:avLst/>
          </a:prstGeom>
        </p:spPr>
      </p:pic>
      <p:cxnSp>
        <p:nvCxnSpPr>
          <p:cNvPr id="16" name="Straight Connector 15">
            <a:extLst>
              <a:ext uri="{FF2B5EF4-FFF2-40B4-BE49-F238E27FC236}">
                <a16:creationId xmlns:a16="http://schemas.microsoft.com/office/drawing/2014/main" id="{C98CE678-BB79-29FA-AFC4-986A29FF0558}"/>
              </a:ext>
            </a:extLst>
          </p:cNvPr>
          <p:cNvCxnSpPr>
            <a:cxnSpLocks/>
          </p:cNvCxnSpPr>
          <p:nvPr/>
        </p:nvCxnSpPr>
        <p:spPr>
          <a:xfrm>
            <a:off x="0" y="64364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pic>
        <p:nvPicPr>
          <p:cNvPr id="4" name="Picture 3" descr="A graph of growth in different colors&#10;&#10;AI-generated content may be incorrect.">
            <a:extLst>
              <a:ext uri="{FF2B5EF4-FFF2-40B4-BE49-F238E27FC236}">
                <a16:creationId xmlns:a16="http://schemas.microsoft.com/office/drawing/2014/main" id="{B1C51ACA-94E3-2668-B13A-74E4BBC04E41}"/>
              </a:ext>
            </a:extLst>
          </p:cNvPr>
          <p:cNvPicPr>
            <a:picLocks noChangeAspect="1"/>
          </p:cNvPicPr>
          <p:nvPr/>
        </p:nvPicPr>
        <p:blipFill>
          <a:blip r:embed="rId4"/>
          <a:stretch>
            <a:fillRect/>
          </a:stretch>
        </p:blipFill>
        <p:spPr>
          <a:xfrm>
            <a:off x="0" y="683733"/>
            <a:ext cx="5998464" cy="3122676"/>
          </a:xfrm>
          <a:prstGeom prst="rect">
            <a:avLst/>
          </a:prstGeom>
        </p:spPr>
      </p:pic>
      <p:pic>
        <p:nvPicPr>
          <p:cNvPr id="7" name="Picture 6" descr="A pie chart with numbers and text&#10;&#10;AI-generated content may be incorrect.">
            <a:extLst>
              <a:ext uri="{FF2B5EF4-FFF2-40B4-BE49-F238E27FC236}">
                <a16:creationId xmlns:a16="http://schemas.microsoft.com/office/drawing/2014/main" id="{C8C2A313-4B0A-3777-7728-5EDF84331F8E}"/>
              </a:ext>
            </a:extLst>
          </p:cNvPr>
          <p:cNvPicPr>
            <a:picLocks noChangeAspect="1"/>
          </p:cNvPicPr>
          <p:nvPr/>
        </p:nvPicPr>
        <p:blipFill>
          <a:blip r:embed="rId5"/>
          <a:srcRect l="1223" b="5754"/>
          <a:stretch>
            <a:fillRect/>
          </a:stretch>
        </p:blipFill>
        <p:spPr>
          <a:xfrm>
            <a:off x="8344169" y="2899175"/>
            <a:ext cx="3848100" cy="3958825"/>
          </a:xfrm>
          <a:prstGeom prst="rect">
            <a:avLst/>
          </a:prstGeom>
        </p:spPr>
      </p:pic>
      <p:sp>
        <p:nvSpPr>
          <p:cNvPr id="6" name="TextBox 5">
            <a:extLst>
              <a:ext uri="{FF2B5EF4-FFF2-40B4-BE49-F238E27FC236}">
                <a16:creationId xmlns:a16="http://schemas.microsoft.com/office/drawing/2014/main" id="{510A2589-404D-44CF-A3B3-B97615F95A79}"/>
              </a:ext>
            </a:extLst>
          </p:cNvPr>
          <p:cNvSpPr txBox="1"/>
          <p:nvPr/>
        </p:nvSpPr>
        <p:spPr>
          <a:xfrm>
            <a:off x="739043" y="3888102"/>
            <a:ext cx="7598134" cy="2862322"/>
          </a:xfrm>
          <a:prstGeom prst="rect">
            <a:avLst/>
          </a:prstGeom>
          <a:noFill/>
        </p:spPr>
        <p:txBody>
          <a:bodyPr wrap="square" rtlCol="0">
            <a:spAutoFit/>
          </a:bodyPr>
          <a:lstStyle/>
          <a:p>
            <a:pPr marL="457200" indent="-457200">
              <a:buFont typeface="Arial" panose="020B0604020202020204" pitchFamily="34" charset="0"/>
              <a:buChar char="•"/>
            </a:pPr>
            <a:r>
              <a:rPr lang="en-US" sz="3000" b="1" dirty="0">
                <a:solidFill>
                  <a:srgbClr val="572528"/>
                </a:solidFill>
                <a:latin typeface="Century Gothic" panose="020B0502020202020204" pitchFamily="34" charset="0"/>
              </a:rPr>
              <a:t>NA growth is flat in the US</a:t>
            </a:r>
          </a:p>
          <a:p>
            <a:pPr marL="457200" indent="-457200">
              <a:buFont typeface="Arial" panose="020B0604020202020204" pitchFamily="34" charset="0"/>
              <a:buChar char="•"/>
            </a:pPr>
            <a:r>
              <a:rPr lang="en-US" sz="3000" b="1" dirty="0">
                <a:solidFill>
                  <a:srgbClr val="572528"/>
                </a:solidFill>
                <a:latin typeface="Century Gothic" panose="020B0502020202020204" pitchFamily="34" charset="0"/>
              </a:rPr>
              <a:t>About half of our members worldwide are over age 50</a:t>
            </a:r>
          </a:p>
          <a:p>
            <a:pPr marL="457200" indent="-457200">
              <a:buFont typeface="Arial" panose="020B0604020202020204" pitchFamily="34" charset="0"/>
              <a:buChar char="•"/>
            </a:pPr>
            <a:r>
              <a:rPr lang="en-US" sz="3000" b="1" dirty="0">
                <a:solidFill>
                  <a:srgbClr val="572528"/>
                </a:solidFill>
                <a:latin typeface="Century Gothic" panose="020B0502020202020204" pitchFamily="34" charset="0"/>
              </a:rPr>
              <a:t>47% have more than ten years clean. </a:t>
            </a:r>
          </a:p>
          <a:p>
            <a:pPr marL="457200" indent="-457200">
              <a:buFont typeface="Arial" panose="020B0604020202020204" pitchFamily="34" charset="0"/>
              <a:buChar char="•"/>
            </a:pPr>
            <a:r>
              <a:rPr lang="en-US" sz="3000" b="1" dirty="0">
                <a:solidFill>
                  <a:srgbClr val="572528"/>
                </a:solidFill>
                <a:latin typeface="Century Gothic" panose="020B0502020202020204" pitchFamily="34" charset="0"/>
              </a:rPr>
              <a:t>82% say they stay because they felt welcome as newcomers.</a:t>
            </a:r>
          </a:p>
        </p:txBody>
      </p:sp>
    </p:spTree>
    <p:extLst>
      <p:ext uri="{BB962C8B-B14F-4D97-AF65-F5344CB8AC3E}">
        <p14:creationId xmlns:p14="http://schemas.microsoft.com/office/powerpoint/2010/main" val="40022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D11A-C262-7CCF-47BC-7D423F68F322}"/>
            </a:ext>
          </a:extLst>
        </p:cNvPr>
        <p:cNvGrpSpPr/>
        <p:nvPr/>
      </p:nvGrpSpPr>
      <p:grpSpPr>
        <a:xfrm>
          <a:off x="0" y="0"/>
          <a:ext cx="0" cy="0"/>
          <a:chOff x="0" y="0"/>
          <a:chExt cx="0" cy="0"/>
        </a:xfrm>
      </p:grpSpPr>
      <p:sp>
        <p:nvSpPr>
          <p:cNvPr id="2" name="Shape 74">
            <a:extLst>
              <a:ext uri="{FF2B5EF4-FFF2-40B4-BE49-F238E27FC236}">
                <a16:creationId xmlns:a16="http://schemas.microsoft.com/office/drawing/2014/main" id="{9DF4D3C1-1101-361F-2933-927F8C791B1C}"/>
              </a:ext>
            </a:extLst>
          </p:cNvPr>
          <p:cNvSpPr/>
          <p:nvPr/>
        </p:nvSpPr>
        <p:spPr>
          <a:xfrm>
            <a:off x="289933" y="446048"/>
            <a:ext cx="5218769" cy="577633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p:txBody>
      </p:sp>
      <p:sp>
        <p:nvSpPr>
          <p:cNvPr id="6" name="TextBox 5">
            <a:extLst>
              <a:ext uri="{FF2B5EF4-FFF2-40B4-BE49-F238E27FC236}">
                <a16:creationId xmlns:a16="http://schemas.microsoft.com/office/drawing/2014/main" id="{52C3EB72-2E6B-CAE4-DA14-44EFBDF58087}"/>
              </a:ext>
            </a:extLst>
          </p:cNvPr>
          <p:cNvSpPr txBox="1"/>
          <p:nvPr/>
        </p:nvSpPr>
        <p:spPr>
          <a:xfrm>
            <a:off x="566743" y="440473"/>
            <a:ext cx="11230809" cy="6093976"/>
          </a:xfrm>
          <a:prstGeom prst="rect">
            <a:avLst/>
          </a:prstGeom>
          <a:noFill/>
        </p:spPr>
        <p:txBody>
          <a:bodyPr wrap="square" rtlCol="0">
            <a:spAutoFit/>
          </a:bodyPr>
          <a:lstStyle/>
          <a:p>
            <a:pPr marL="457200" indent="-457200">
              <a:buFont typeface="Arial" panose="020B0604020202020204" pitchFamily="34" charset="0"/>
              <a:buChar char="•"/>
            </a:pPr>
            <a:r>
              <a:rPr lang="en-US" sz="3000" b="1" dirty="0">
                <a:solidFill>
                  <a:srgbClr val="572528"/>
                </a:solidFill>
                <a:latin typeface="Century Gothic" panose="020B0502020202020204" pitchFamily="34" charset="0"/>
              </a:rPr>
              <a:t>At WCNA 38 PR sessions, professionals expressed reservations in referring addicts to NA.</a:t>
            </a:r>
          </a:p>
          <a:p>
            <a:pPr marL="914400" lvl="1" indent="-457200">
              <a:buFont typeface="Arial" panose="020B0604020202020204" pitchFamily="34" charset="0"/>
              <a:buChar char="•"/>
            </a:pPr>
            <a:r>
              <a:rPr lang="en-US" sz="3000" b="1" dirty="0">
                <a:solidFill>
                  <a:srgbClr val="572528"/>
                </a:solidFill>
                <a:latin typeface="Century Gothic" panose="020B0502020202020204" pitchFamily="34" charset="0"/>
              </a:rPr>
              <a:t>They are hesitant because addicts treated with </a:t>
            </a:r>
            <a:br>
              <a:rPr lang="en-US" sz="3000" b="1" dirty="0">
                <a:solidFill>
                  <a:srgbClr val="572528"/>
                </a:solidFill>
                <a:latin typeface="Century Gothic" panose="020B0502020202020204" pitchFamily="34" charset="0"/>
              </a:rPr>
            </a:br>
            <a:r>
              <a:rPr lang="en-US" sz="3000" b="1" dirty="0">
                <a:solidFill>
                  <a:srgbClr val="572528"/>
                </a:solidFill>
                <a:latin typeface="Century Gothic" panose="020B0502020202020204" pitchFamily="34" charset="0"/>
              </a:rPr>
              <a:t>medication for addiction had experienced an unwelcoming atmosphere at NA meetings. </a:t>
            </a:r>
          </a:p>
          <a:p>
            <a:pPr marL="457200" indent="-457200">
              <a:buFont typeface="Arial" panose="020B0604020202020204" pitchFamily="34" charset="0"/>
              <a:buChar char="•"/>
            </a:pPr>
            <a:r>
              <a:rPr lang="en-US" sz="3000" b="1" dirty="0">
                <a:solidFill>
                  <a:srgbClr val="572528"/>
                </a:solidFill>
                <a:latin typeface="Century Gothic" panose="020B0502020202020204" pitchFamily="34" charset="0"/>
              </a:rPr>
              <a:t>Numerous members (responding to the IDT) said that they were advised not to share about medications they were prescribed (and in some cases, legally mandated) to take.</a:t>
            </a:r>
          </a:p>
          <a:p>
            <a:pPr marL="914400" lvl="1" indent="-457200">
              <a:buFont typeface="Arial" panose="020B0604020202020204" pitchFamily="34" charset="0"/>
              <a:buChar char="•"/>
            </a:pPr>
            <a:r>
              <a:rPr lang="en-US" sz="3000" b="1" dirty="0">
                <a:solidFill>
                  <a:srgbClr val="572528"/>
                </a:solidFill>
                <a:latin typeface="Century Gothic" panose="020B0502020202020204" pitchFamily="34" charset="0"/>
              </a:rPr>
              <a:t>Too often, </a:t>
            </a:r>
            <a:r>
              <a:rPr lang="en-US" sz="3000" b="1" dirty="0">
                <a:solidFill>
                  <a:srgbClr val="DB212E"/>
                </a:solidFill>
                <a:latin typeface="Century Gothic" panose="020B0502020202020204" pitchFamily="34" charset="0"/>
              </a:rPr>
              <a:t>we are not providing that vital welcome or a consistent message of hope. </a:t>
            </a:r>
          </a:p>
          <a:p>
            <a:pPr marL="914400" lvl="1" indent="-457200">
              <a:buFont typeface="Arial" panose="020B0604020202020204" pitchFamily="34" charset="0"/>
              <a:buChar char="•"/>
            </a:pPr>
            <a:r>
              <a:rPr lang="en-US" sz="3000" b="1" dirty="0">
                <a:solidFill>
                  <a:srgbClr val="572528"/>
                </a:solidFill>
                <a:latin typeface="Century Gothic" panose="020B0502020202020204" pitchFamily="34" charset="0"/>
              </a:rPr>
              <a:t>And we may be creating an atmosphere where addicts are afraid to tell the truth.</a:t>
            </a:r>
          </a:p>
        </p:txBody>
      </p:sp>
    </p:spTree>
    <p:extLst>
      <p:ext uri="{BB962C8B-B14F-4D97-AF65-F5344CB8AC3E}">
        <p14:creationId xmlns:p14="http://schemas.microsoft.com/office/powerpoint/2010/main" val="116291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EC31-7CB3-DBC4-20A1-97C2EE2ED3D6}"/>
            </a:ext>
          </a:extLst>
        </p:cNvPr>
        <p:cNvGrpSpPr/>
        <p:nvPr/>
      </p:nvGrpSpPr>
      <p:grpSpPr>
        <a:xfrm>
          <a:off x="0" y="0"/>
          <a:ext cx="0" cy="0"/>
          <a:chOff x="0" y="0"/>
          <a:chExt cx="0" cy="0"/>
        </a:xfrm>
      </p:grpSpPr>
      <p:sp>
        <p:nvSpPr>
          <p:cNvPr id="2" name="Shape 74">
            <a:extLst>
              <a:ext uri="{FF2B5EF4-FFF2-40B4-BE49-F238E27FC236}">
                <a16:creationId xmlns:a16="http://schemas.microsoft.com/office/drawing/2014/main" id="{17BABD25-C8D0-7AE0-6D2E-A75107426291}"/>
              </a:ext>
            </a:extLst>
          </p:cNvPr>
          <p:cNvSpPr/>
          <p:nvPr/>
        </p:nvSpPr>
        <p:spPr>
          <a:xfrm>
            <a:off x="0" y="880806"/>
            <a:ext cx="11334750" cy="67477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lvl="1">
              <a:lnSpc>
                <a:spcPct val="108000"/>
              </a:lnSpc>
            </a:pPr>
            <a:endParaRPr lang="en-US" sz="2800" dirty="0">
              <a:latin typeface="Century Gothic" panose="020B0502020202020204" pitchFamily="34" charset="0"/>
            </a:endParaRPr>
          </a:p>
        </p:txBody>
      </p:sp>
      <p:sp>
        <p:nvSpPr>
          <p:cNvPr id="5" name="TextBox 4">
            <a:extLst>
              <a:ext uri="{FF2B5EF4-FFF2-40B4-BE49-F238E27FC236}">
                <a16:creationId xmlns:a16="http://schemas.microsoft.com/office/drawing/2014/main" id="{91060F2D-D6C3-6338-B38F-89E623486E26}"/>
              </a:ext>
            </a:extLst>
          </p:cNvPr>
          <p:cNvSpPr txBox="1"/>
          <p:nvPr/>
        </p:nvSpPr>
        <p:spPr>
          <a:xfrm>
            <a:off x="936732" y="112410"/>
            <a:ext cx="8987198" cy="6370975"/>
          </a:xfrm>
          <a:prstGeom prst="rect">
            <a:avLst/>
          </a:prstGeom>
          <a:noFill/>
        </p:spPr>
        <p:txBody>
          <a:bodyPr wrap="square">
            <a:spAutoFit/>
          </a:bodyPr>
          <a:lstStyle/>
          <a:p>
            <a:pPr marL="457200" indent="-457200">
              <a:buFont typeface="Wingdings" pitchFamily="2" charset="2"/>
              <a:buChar char="Ø"/>
            </a:pPr>
            <a:r>
              <a:rPr lang="en-US" sz="3400" b="1" dirty="0">
                <a:solidFill>
                  <a:srgbClr val="572528"/>
                </a:solidFill>
                <a:latin typeface="Century Gothic" panose="020B0502020202020204" pitchFamily="34" charset="0"/>
              </a:rPr>
              <a:t>How can we help addicts coming in the door stay in NA long enough to want what we have? </a:t>
            </a:r>
          </a:p>
          <a:p>
            <a:endParaRPr lang="en-US" sz="3400" b="1" dirty="0">
              <a:solidFill>
                <a:srgbClr val="572528"/>
              </a:solidFill>
              <a:latin typeface="Century Gothic" panose="020B0502020202020204" pitchFamily="34" charset="0"/>
            </a:endParaRPr>
          </a:p>
          <a:p>
            <a:pPr marL="457200" indent="-457200">
              <a:buFont typeface="Wingdings" pitchFamily="2" charset="2"/>
              <a:buChar char="Ø"/>
            </a:pPr>
            <a:r>
              <a:rPr lang="en-US" sz="3400" b="1" dirty="0">
                <a:solidFill>
                  <a:srgbClr val="572528"/>
                </a:solidFill>
                <a:latin typeface="Century Gothic" panose="020B0502020202020204" pitchFamily="34" charset="0"/>
              </a:rPr>
              <a:t>How can we help addicts seeking recovery—who may be hearing a different message from professionals—to choose our way of life? </a:t>
            </a:r>
          </a:p>
          <a:p>
            <a:endParaRPr lang="en-US" sz="3400" b="1" dirty="0">
              <a:solidFill>
                <a:srgbClr val="572528"/>
              </a:solidFill>
              <a:latin typeface="Century Gothic" panose="020B0502020202020204" pitchFamily="34" charset="0"/>
            </a:endParaRPr>
          </a:p>
          <a:p>
            <a:pPr marL="457200" indent="-457200">
              <a:buFont typeface="Wingdings" pitchFamily="2" charset="2"/>
              <a:buChar char="Ø"/>
            </a:pPr>
            <a:r>
              <a:rPr lang="en-US" sz="3400" b="1" dirty="0">
                <a:solidFill>
                  <a:srgbClr val="572528"/>
                </a:solidFill>
                <a:latin typeface="Century Gothic" panose="020B0502020202020204" pitchFamily="34" charset="0"/>
              </a:rPr>
              <a:t>Can we make NA a welcoming environment without compromising our integrity or our message?</a:t>
            </a:r>
          </a:p>
        </p:txBody>
      </p:sp>
      <p:pic>
        <p:nvPicPr>
          <p:cNvPr id="3" name="Picture 2" descr="A logo of a company&#10;&#10;Description automatically generated">
            <a:extLst>
              <a:ext uri="{FF2B5EF4-FFF2-40B4-BE49-F238E27FC236}">
                <a16:creationId xmlns:a16="http://schemas.microsoft.com/office/drawing/2014/main" id="{91E9E0CA-E08A-46EE-A81A-F87BEA6B3C03}"/>
              </a:ext>
            </a:extLst>
          </p:cNvPr>
          <p:cNvPicPr>
            <a:picLocks noChangeAspect="1"/>
          </p:cNvPicPr>
          <p:nvPr/>
        </p:nvPicPr>
        <p:blipFill>
          <a:blip r:embed="rId3"/>
          <a:stretch>
            <a:fillRect/>
          </a:stretch>
        </p:blipFill>
        <p:spPr>
          <a:xfrm>
            <a:off x="9883215" y="4686300"/>
            <a:ext cx="2171700" cy="2171700"/>
          </a:xfrm>
          <a:prstGeom prst="rect">
            <a:avLst/>
          </a:prstGeom>
        </p:spPr>
      </p:pic>
    </p:spTree>
    <p:extLst>
      <p:ext uri="{BB962C8B-B14F-4D97-AF65-F5344CB8AC3E}">
        <p14:creationId xmlns:p14="http://schemas.microsoft.com/office/powerpoint/2010/main" val="336832944"/>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2409</TotalTime>
  <Words>5358</Words>
  <Application>Microsoft Macintosh PowerPoint</Application>
  <PresentationFormat>Widescreen</PresentationFormat>
  <Paragraphs>236</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Bahnschrift Condensed</vt:lpstr>
      <vt:lpstr>Calibri</vt:lpstr>
      <vt:lpstr>Century Gothic</vt:lpstr>
      <vt:lpstr>Franklin Gothic Medium Cond</vt:lpstr>
      <vt:lpstr>Wingdings</vt:lpstr>
      <vt:lpstr>Office Theme</vt:lpstr>
      <vt:lpstr>PowerPoint Presentation</vt:lpstr>
      <vt:lpstr>2026 CAR  PowerPoints</vt:lpstr>
      <vt:lpstr>2026 CAR  PowerPoints</vt:lpstr>
      <vt:lpstr>PowerPoint Presentation</vt:lpstr>
      <vt:lpstr>DRT/MAT in NA: Helping Members Take Root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Stacy Fowler</cp:lastModifiedBy>
  <cp:revision>76</cp:revision>
  <dcterms:created xsi:type="dcterms:W3CDTF">2022-10-26T22:08:46Z</dcterms:created>
  <dcterms:modified xsi:type="dcterms:W3CDTF">2025-11-11T21:06:07Z</dcterms:modified>
</cp:coreProperties>
</file>