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310" r:id="rId2"/>
    <p:sldId id="274" r:id="rId3"/>
    <p:sldId id="315" r:id="rId4"/>
    <p:sldId id="287" r:id="rId5"/>
    <p:sldId id="262" r:id="rId6"/>
    <p:sldId id="312" r:id="rId7"/>
    <p:sldId id="317" r:id="rId8"/>
    <p:sldId id="318" r:id="rId9"/>
    <p:sldId id="338" r:id="rId10"/>
    <p:sldId id="320" r:id="rId11"/>
    <p:sldId id="340" r:id="rId12"/>
    <p:sldId id="324" r:id="rId13"/>
    <p:sldId id="322" r:id="rId14"/>
    <p:sldId id="323" r:id="rId15"/>
    <p:sldId id="325" r:id="rId16"/>
    <p:sldId id="326" r:id="rId17"/>
    <p:sldId id="327" r:id="rId18"/>
    <p:sldId id="328" r:id="rId19"/>
    <p:sldId id="341" r:id="rId20"/>
    <p:sldId id="335"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DB212E"/>
    <a:srgbClr val="572528"/>
    <a:srgbClr val="F8BD40"/>
    <a:srgbClr val="3A668B"/>
    <a:srgbClr val="9DBCAC"/>
    <a:srgbClr val="FCCF0C"/>
    <a:srgbClr val="4986BA"/>
    <a:srgbClr val="E3D4C3"/>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p:restoredTop sz="72653"/>
  </p:normalViewPr>
  <p:slideViewPr>
    <p:cSldViewPr snapToGrid="0">
      <p:cViewPr varScale="1">
        <p:scale>
          <a:sx n="87" d="100"/>
          <a:sy n="87" d="100"/>
        </p:scale>
        <p:origin x="71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521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Total survey responses </a:t>
            </a:r>
            <a:r>
              <a:rPr lang="en-US" sz="2800" b="0" dirty="0"/>
              <a:t>(5,588)</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1681418964249581"/>
          <c:y val="3.4138610284377313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33-4F10-B40B-985D7EAFF720}"/>
              </c:ext>
            </c:extLst>
          </c:dPt>
          <c:dLbls>
            <c:dLbl>
              <c:idx val="0"/>
              <c:layout>
                <c:manualLayout>
                  <c:x val="-0.12740547247806255"/>
                  <c:y val="-6.9311593579575753E-2"/>
                </c:manualLayout>
              </c:layout>
              <c:tx>
                <c:rich>
                  <a:bodyPr/>
                  <a:lstStyle/>
                  <a:p>
                    <a:fld id="{C43FA86D-63C0-1941-B6B6-2CF5C87B8DD1}" type="CATEGORYNAME">
                      <a:rPr lang="en-US" sz="1800"/>
                      <a:pPr/>
                      <a:t>[CATEGORY NAME]</a:t>
                    </a:fld>
                    <a:r>
                      <a:rPr lang="en-US" sz="1800" baseline="0" dirty="0"/>
                      <a:t>
</a:t>
                    </a:r>
                    <a:fld id="{4AF3C936-802D-AF4A-9A96-838D222CD6D4}" type="PERCENTAGE">
                      <a:rPr lang="en-US" sz="1800" baseline="0"/>
                      <a:pPr/>
                      <a:t>[PERCENTAGE]</a:t>
                    </a:fld>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9279025172748524"/>
                      <c:h val="0.1461474802300709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4.0253812055212439E-2"/>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B82473C9-D7B8-9547-B904-1E3CA98BC571}"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2DB6A57A-619F-4B49-AA43-67B336B949FF}" type="PERCENTAGE">
                      <a:rPr lang="en-US" baseline="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45</c:v>
                </c:pt>
                <c:pt idx="1">
                  <c:v>50</c:v>
                </c:pt>
                <c:pt idx="2">
                  <c:v>5</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Responses </a:t>
            </a:r>
            <a:r>
              <a:rPr lang="en-US" sz="2800" dirty="0">
                <a:solidFill>
                  <a:srgbClr val="F16737"/>
                </a:solidFill>
              </a:rPr>
              <a:t>without Russia </a:t>
            </a:r>
            <a:r>
              <a:rPr lang="en-US" sz="2800" b="0" dirty="0"/>
              <a:t>(4,315)</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2431299679508992"/>
          <c:y val="2.5034980875210028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6B5-0E4D-AA4F-E6077BDD8844}"/>
              </c:ext>
            </c:extLst>
          </c:dPt>
          <c:dLbls>
            <c:dLbl>
              <c:idx val="0"/>
              <c:layout>
                <c:manualLayout>
                  <c:x val="-0.12291516879387437"/>
                  <c:y val="0.11276099460376991"/>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C43FA86D-63C0-1941-B6B6-2CF5C87B8DD1}"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4AF3C936-802D-AF4A-9A96-838D222CD6D4}"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9279025172748524"/>
                      <c:h val="0.141595665525487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0.19501551201105624"/>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2888D3B7-12F1-E24F-9EA1-2CA9D910FA1B}"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A524A14D-F058-D54A-A219-88620E6EE52E}" type="PERCENTAGE">
                      <a:rPr lang="en-US" baseline="0" dirty="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32</c:v>
                </c:pt>
                <c:pt idx="1">
                  <c:v>62</c:v>
                </c:pt>
                <c:pt idx="2">
                  <c:v>6</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third of six PowerPoints covering material in the 2026 Conference Agenda Report (or CAR for short).</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gender-neutral language, we are really discussing three separate things: the words we use to describe our members and potential members, the words we use to describe God, and the words of our Steps and Traditions. These three things should not be treated as a single question but addressed individually, as they impact NA’s literature differently and, in the case of the Steps and Traditions, require a different revision process. For WSC 2026 as a starting point, the board intends to focus just on the language used to describe our members and potential members. The board will offer a project plan on this topic, as directed by Motion 14. While the 2025 Interim WSC decided that initiatives for new or revised recovery literature, service material, or IDTs were to be submitted via the CAR Survey rather than through motions, the project plan called for in Motion 14 asks for a project to investigate changes, not to do any immediate revisions; therefore it does not fit into one of those categories and will have its own project plan.</a:t>
            </a: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dirty="0"/>
          </a:p>
        </p:txBody>
      </p:sp>
    </p:spTree>
    <p:extLst>
      <p:ext uri="{BB962C8B-B14F-4D97-AF65-F5344CB8AC3E}">
        <p14:creationId xmlns:p14="http://schemas.microsoft.com/office/powerpoint/2010/main" val="162108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r>
              <a:rPr lang="en-US" dirty="0"/>
              <a:t>Some of the input not in support of making NA literature gender-neutral seemed to reflect some misunderstanding of what gender-neutral language actually means for our literature. A clear example can be seen in the first paragraph of IP #7, Am I An Addict?, which states “Very simply, an addict is a person whose life is controlled by drugs.” This differs from the wording in “Who Is An Addict” in the Little White Book, commonly read at meetings, which reads, “Very simply, an addict is a man or woman whose life is controlled by drugs.” </a:t>
            </a:r>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11</a:t>
            </a:fld>
            <a:endParaRPr lang="en-US" dirty="0"/>
          </a:p>
        </p:txBody>
      </p:sp>
    </p:spTree>
    <p:extLst>
      <p:ext uri="{BB962C8B-B14F-4D97-AF65-F5344CB8AC3E}">
        <p14:creationId xmlns:p14="http://schemas.microsoft.com/office/powerpoint/2010/main" val="148895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“a man or woman” and “a person” may seem insignificant to many of us. Yet for some addicts, it makes all the difference. Gender-neutral language smooths the path for identification in ways most members may not even notice. In fact, many are unaware that new NA literature has been written to be more gender neutral since 2012, with the publication of Living Clean.</a:t>
            </a:r>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dirty="0"/>
          </a:p>
        </p:txBody>
      </p:sp>
    </p:spTree>
    <p:extLst>
      <p:ext uri="{BB962C8B-B14F-4D97-AF65-F5344CB8AC3E}">
        <p14:creationId xmlns:p14="http://schemas.microsoft.com/office/powerpoint/2010/main" val="114408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2023 WSC, the conference made a consensus decision to revise “A Vision for NA Service,” changing the phrase “his or her own language and culture” to read “their own language and culture.” The Vision statement gets to the heart of what this discussion is all about: Every addict in the world has the chance to experience our message.</a:t>
            </a:r>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dirty="0"/>
          </a:p>
        </p:txBody>
      </p:sp>
    </p:spTree>
    <p:extLst>
      <p:ext uri="{BB962C8B-B14F-4D97-AF65-F5344CB8AC3E}">
        <p14:creationId xmlns:p14="http://schemas.microsoft.com/office/powerpoint/2010/main" val="308458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some members, the idea of altering our Basic Text may raise concerns that NA might lose some of its time-honored strength. These members worry about setting a precedent of revising literature any time someone dislikes how it is phrased. The prevailing view of the members who gave input opposed to changing the language was essentially “If it ain’t broke, don’t fix it.”</a:t>
            </a: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309312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while the language of NA may not be “broken,” the simple truth is that it isn’t working for everyone. World Services hears more and more from members who feel excluded by the gendered language in our literature—especially the group readings, which are many addicts’ first exposure to what NA is all about. What’s more, a survey of members cannot capture the voice of the most vital population: suffering addicts who went to their first NA meeting, felt they didn’t belong, and never came back. The 2024 Membership Survey indicates that members perceive their first NA meeting as very important. When asked what influenced them to stay in NA, 83 percent of reported identification as a key component. We cannot discount those potential members who are missing from the conversation. </a:t>
            </a:r>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200703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our history, we find that the Basic Text has been revised before for this exact reason: to expand the circle of addicts who feel welcome as members. The original chapter “How It Works” stated that “The only way to keep from getting or continuing a habit is not to take that first fix, pill, or drink.” As our Fellowship evolved and grew, some addicts spoke up. They didn’t relate to “that first fix, pill, or drink” because their using took some other form. It was clear that more inclusive language was needed to welcome more addicts into our Fellowship. The 1986 World Service Conference passed a motion to revise the Basic Text language to read, “The only way to keep from returning to active addiction is not to take that first drug.”</a:t>
            </a: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58748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simple change, the sentence carries as much weight as it ever did. Nothing was lost, while for those who could not identify with the specific words “fix, pill, or drink,” a sense of acceptance and belonging was gained. A majority of survey respondents seem to believe that changing “a society of men and women” to “a society of people” and so forth could have the same effect.</a:t>
            </a:r>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07832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mature in our recovery, we learn to focus on our similarities, not our differences. But newcomers can have a tendency to home in on the differences, often viewing themselves as “terminally unique.” It is the spiritual principle of unity that guides us as we discuss the implications of altering our older literature to be more inclusive. Inclusive language doesn’t divide; rather the opposite: We are a society of people. Our primary purpose is to carry the message to the addict who still suffers. Regardless of our personal beliefs, we all wish to make addicts everywhere feel welcome. Our common welfare should come first. The question of exactly what that looks like in action has sparked impassioned and thought-provoking discussions in workshops around the world.</a:t>
            </a:r>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67332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Icebreaker</a:t>
            </a:r>
          </a:p>
          <a:p>
            <a:endParaRPr lang="en-US" dirty="0"/>
          </a:p>
          <a:p>
            <a:r>
              <a:rPr lang="en-US" dirty="0"/>
              <a:t>[Facilitator, if you already did this ice breaker before the other set of discussion questions, you could choose to take time here to call on some people who didn’t get a chance to share before or skip the ice breaker for this session.]</a:t>
            </a:r>
          </a:p>
          <a:p>
            <a:endParaRPr lang="en-US" dirty="0"/>
          </a:p>
          <a:p>
            <a:r>
              <a:rPr lang="en-US" dirty="0"/>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endParaRPr lang="en-US" dirty="0"/>
          </a:p>
          <a:p>
            <a:r>
              <a:rPr lang="en-US" dirty="0"/>
              <a:t>I’ll start: [Facilitator, share your experience]</a:t>
            </a:r>
          </a:p>
          <a:p>
            <a:endParaRPr lang="en-US" dirty="0"/>
          </a:p>
          <a:p>
            <a:r>
              <a:rPr lang="en-US" dirty="0"/>
              <a:t>Who else wants to share?</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40945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This PowerPoint covers the topic Gender-Neutral and Inclusive Language. </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dirty="0"/>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Questions</a:t>
            </a:r>
          </a:p>
          <a:p>
            <a:endParaRPr lang="en-US" dirty="0"/>
          </a:p>
          <a:p>
            <a:r>
              <a:rPr lang="en-US" dirty="0"/>
              <a:t>At WSC 2026, conference participants will spend time discussing this issue. To help inform the discussion, please spend some time at your CAR workshop discussing this question, and provide us with your feedback by April 1st 2026 at na.org/surveys. </a:t>
            </a:r>
          </a:p>
          <a:p>
            <a:endParaRPr lang="en-US" dirty="0"/>
          </a:p>
          <a:p>
            <a:r>
              <a:rPr lang="en-US" dirty="0"/>
              <a:t>For the purposes of these questions, we intend to focus on gender neutral language in NA literature as described in the CAR essay—changes in the language that describes people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 </a:t>
            </a:r>
          </a:p>
          <a:p>
            <a:endParaRPr lang="en-US" dirty="0"/>
          </a:p>
          <a:p>
            <a:r>
              <a:rPr lang="en-US" dirty="0"/>
              <a:t>Given that we all want to provide a safe, welcoming inclusive Fellowship where every¬one can recover (regardless of . . . ), are we willing to explore these types of changes in our literature in order to carry the message more effectively? If not, why not?</a:t>
            </a:r>
          </a:p>
          <a:p>
            <a:endParaRPr lang="en-US" dirty="0"/>
          </a:p>
          <a:p>
            <a:r>
              <a:rPr lang="en-US" dirty="0"/>
              <a:t>Remember, this is a discussion, not a decision—you don’t need to come to agreement. It’s an opportunity to hear each other and to gather your thoughts for the input form.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134490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PowerPoint has helped in your discussion of this material. Please share your thoughts on this IDT at na.org/survey. Your input will be considered by conference participants at the World Service Conference in May.</a:t>
            </a:r>
          </a:p>
          <a:p>
            <a:endParaRPr lang="en-US"/>
          </a:p>
          <a:p>
            <a:r>
              <a:rPr lang="en-US"/>
              <a:t>You can find some groups’ ideas for alternative gender-neutral readings at na.org/gender.</a:t>
            </a:r>
          </a:p>
          <a:p>
            <a:endParaRPr lang="en-US"/>
          </a:p>
          <a:p>
            <a:r>
              <a:rPr lang="en-US"/>
              <a:t>Please note that there are five other PowerPoints that focus on the rest of the CAR. These resources and the CAR itself, and the CAR survey are available online at www.na.org/conference.   </a:t>
            </a:r>
          </a:p>
          <a:p>
            <a:endParaRPr lang="en-US"/>
          </a:p>
          <a:p>
            <a:r>
              <a:rPr lang="en-US"/>
              <a:t>We welcome your questions and your feedback on the CAR, and all other issues, at worldboard@na.org.</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325852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These PPTs only cover the main points of the CAR. We encourage all members to read the CAR itself. Please visit na.org/conference for the complete 2026 CAR, the other PowerPoints, and other conference materials.</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dirty="0"/>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400" dirty="0"/>
              <a:t>Gender-Neutral Language in NA Literature is one of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dirty="0"/>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topic of gender-neutral and inclusive language stems from the fact that some significant populations of still-suffering addicts do not feel fully accepted or included in Narcotics Anonymous meetings. </a:t>
            </a:r>
          </a:p>
          <a:p>
            <a:endParaRPr lang="en-US"/>
          </a:p>
          <a:p>
            <a:r>
              <a:rPr lang="en-US"/>
              <a:t>The question of how to make meetings more welcoming is not a new one. This passage from the 2008 CAR could have been written just as easily today: </a:t>
            </a:r>
          </a:p>
          <a:p>
            <a:endParaRPr lang="en-US"/>
          </a:p>
          <a:p>
            <a:r>
              <a:rPr lang="en-US"/>
              <a:t>One of the many beautiful aspects of NA is that our program works for any addict, regardless of age, ethnicity, economic status, belief system, and so on. We are the ‘big tent’ fellowship. Our challenge is to communicate that to others. How can we better demon¬strate to all of the people in our communities that we are an open and diverse fellowship? And what can we do to help all addicts feel equally comfortable in our rooms?”</a:t>
            </a:r>
          </a:p>
          <a:p>
            <a:endParaRPr lang="en-US"/>
          </a:p>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78492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Gender-neutral language has most recently been on the Fellowship’s radar for two conference cycles. A motion addressing this topic appeared in the 2020 CAR but was not taken up at WSC 2020 due to limitations imposed by the pandemic. In 2023, the WSC passed Motion 14: “To direct the World Board to create a project plan for consideration at the next WSC to investigate changes and/or additional wording to NA literature from gender specific language to gender neutral and inclusive language.”</a:t>
            </a: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dirty="0"/>
          </a:p>
        </p:txBody>
      </p:sp>
    </p:spTree>
    <p:extLst>
      <p:ext uri="{BB962C8B-B14F-4D97-AF65-F5344CB8AC3E}">
        <p14:creationId xmlns:p14="http://schemas.microsoft.com/office/powerpoint/2010/main" val="25674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conference participants have been working together to identify goals and solu¬tions for inclusion in the NAWS Strategic Plan. Objective 7 of the plan is to “Raise the level of consciousness regarding inclusiveness in our diverse Fellowship, and develop tools to support groups in ensuring that all members and potential members feel safe, welcomed, and included at in-person and virtual meetings.” One of the corresponding suggested solutions is “Investigate changes and/or additional wording to NA literature from gender-specific language to gender-neutral and inclusive language.” </a:t>
            </a:r>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dirty="0"/>
          </a:p>
        </p:txBody>
      </p:sp>
    </p:spTree>
    <p:extLst>
      <p:ext uri="{BB962C8B-B14F-4D97-AF65-F5344CB8AC3E}">
        <p14:creationId xmlns:p14="http://schemas.microsoft.com/office/powerpoint/2010/main" val="157380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Gender-neutral language in NA literature was also selected as an Issue Discussion Topic by the 2023 WSC, and we have had a survey posted throughout the cycle. Over 5,500 responded, and it is clear that many have strong feelings about this issue. 50 percent said they believed that changing the wording of NA literature to be gender inclusive would have a positive effect. About 45 percent did not support changing the literature.</a:t>
            </a: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dirty="0"/>
          </a:p>
        </p:txBody>
      </p:sp>
    </p:spTree>
    <p:extLst>
      <p:ext uri="{BB962C8B-B14F-4D97-AF65-F5344CB8AC3E}">
        <p14:creationId xmlns:p14="http://schemas.microsoft.com/office/powerpoint/2010/main" val="279073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532-DD2D-9A58-71C3-DE9994ED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41145-4EDD-9E12-3D09-97F08897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57B0B-1618-F7AD-6831-A8FDB2AABC87}"/>
              </a:ext>
            </a:extLst>
          </p:cNvPr>
          <p:cNvSpPr>
            <a:spLocks noGrp="1"/>
          </p:cNvSpPr>
          <p:nvPr>
            <p:ph type="body" idx="1"/>
          </p:nvPr>
        </p:nvSpPr>
        <p:spPr/>
        <p:txBody>
          <a:bodyPr/>
          <a:lstStyle/>
          <a:p>
            <a:r>
              <a:rPr lang="en-US" dirty="0"/>
              <a:t>It’s worth noting that there was a lot of input from Russia, where current laws and political pressures have made issues related to gender and identity particularly fraught. In some respects, the responses from Russia may be related to or influenced by a different set of issues than the type of changes we are dealing with related to NA literature. Setting aside Russian responses, the balance shifts to 62% in support of gender-neutral changes to NA literature and 32% against. In a Fellowship as diverse and international as NA, making collective decisions can be challenging. The World Board hopes that clarifying the exact nature of the changes being considered and continuing the conversation about the issues will help us build consensus as a Fellowship. The 2026 Conference Report will include a compilation of the survey data on this Issue Discussion Topic.</a:t>
            </a:r>
          </a:p>
        </p:txBody>
      </p:sp>
      <p:sp>
        <p:nvSpPr>
          <p:cNvPr id="4" name="Slide Number Placeholder 3">
            <a:extLst>
              <a:ext uri="{FF2B5EF4-FFF2-40B4-BE49-F238E27FC236}">
                <a16:creationId xmlns:a16="http://schemas.microsoft.com/office/drawing/2014/main" id="{6E89B01E-DA97-F767-D758-CC27D10CDEA9}"/>
              </a:ext>
            </a:extLst>
          </p:cNvPr>
          <p:cNvSpPr>
            <a:spLocks noGrp="1"/>
          </p:cNvSpPr>
          <p:nvPr>
            <p:ph type="sldNum" sz="quarter" idx="5"/>
          </p:nvPr>
        </p:nvSpPr>
        <p:spPr/>
        <p:txBody>
          <a:bodyPr/>
          <a:lstStyle/>
          <a:p>
            <a:fld id="{763812F2-32ED-CF4C-8C3A-6D2A8F76515E}" type="slidenum">
              <a:rPr lang="en-US" smtClean="0"/>
              <a:t>9</a:t>
            </a:fld>
            <a:endParaRPr lang="en-US" dirty="0"/>
          </a:p>
        </p:txBody>
      </p:sp>
    </p:spTree>
    <p:extLst>
      <p:ext uri="{BB962C8B-B14F-4D97-AF65-F5344CB8AC3E}">
        <p14:creationId xmlns:p14="http://schemas.microsoft.com/office/powerpoint/2010/main" val="3660404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latin typeface="Century Gothic" panose="020B0502020202020204" pitchFamily="34" charset="0"/>
              </a:rPr>
              <a:t>PowerPoint 3 of 6</a:t>
            </a:r>
          </a:p>
          <a:p>
            <a:pPr algn="ctr"/>
            <a:r>
              <a:rPr lang="en-US" sz="3600" i="1" dirty="0">
                <a:latin typeface="Century Gothic" panose="020B0502020202020204" pitchFamily="34" charset="0"/>
              </a:rPr>
              <a:t>2026 Conference Agenda Report</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436524" y="5542155"/>
            <a:ext cx="6151418"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tx2"/>
                </a:solidFill>
                <a:latin typeface="Century Gothic" panose="020B0502020202020204" pitchFamily="34" charset="0"/>
              </a:rPr>
              <a:t>Gender-Neutral and</a:t>
            </a:r>
          </a:p>
          <a:p>
            <a:pPr marL="0" indent="0" algn="ctr">
              <a:buNone/>
            </a:pPr>
            <a:r>
              <a:rPr lang="en-US" sz="3200" b="1" dirty="0">
                <a:solidFill>
                  <a:schemeClr val="tx2"/>
                </a:solidFill>
                <a:latin typeface="Century Gothic" panose="020B0502020202020204" pitchFamily="34" charset="0"/>
              </a:rPr>
              <a:t>Inclusive Language</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84018" y="904777"/>
            <a:ext cx="12107982" cy="362872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lang="en-US" sz="3200" b="1" dirty="0">
                <a:solidFill>
                  <a:srgbClr val="572528"/>
                </a:solidFill>
                <a:latin typeface="Century Gothic" panose="020B0502020202020204" pitchFamily="34" charset="0"/>
              </a:rPr>
              <a:t>Gender-neutral language can include three separate things: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the words we use to describe our </a:t>
            </a:r>
            <a:r>
              <a:rPr lang="en-US" sz="3200" b="1" dirty="0">
                <a:solidFill>
                  <a:srgbClr val="572528"/>
                </a:solidFill>
                <a:latin typeface="Century Gothic" panose="020B0502020202020204" pitchFamily="34" charset="0"/>
              </a:rPr>
              <a:t>members and potential members,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the words we use to describe </a:t>
            </a:r>
            <a:r>
              <a:rPr lang="en-US" sz="3200" b="1" dirty="0">
                <a:solidFill>
                  <a:srgbClr val="572528"/>
                </a:solidFill>
                <a:latin typeface="Century Gothic" panose="020B0502020202020204" pitchFamily="34" charset="0"/>
              </a:rPr>
              <a:t>God, </a:t>
            </a:r>
          </a:p>
          <a:p>
            <a:pPr marL="914400" lvl="1" indent="-457200">
              <a:lnSpc>
                <a:spcPct val="108000"/>
              </a:lnSpc>
              <a:buFont typeface="Wingdings" pitchFamily="2" charset="2"/>
              <a:buChar char="Ø"/>
            </a:pPr>
            <a:r>
              <a:rPr lang="en-US" sz="3200" dirty="0">
                <a:solidFill>
                  <a:srgbClr val="572528"/>
                </a:solidFill>
                <a:latin typeface="Century Gothic" panose="020B0502020202020204" pitchFamily="34" charset="0"/>
              </a:rPr>
              <a:t>and the words of </a:t>
            </a:r>
            <a:r>
              <a:rPr lang="en-US" sz="3200" b="1" i="1" dirty="0">
                <a:solidFill>
                  <a:srgbClr val="572528"/>
                </a:solidFill>
                <a:latin typeface="Century Gothic" panose="020B0502020202020204" pitchFamily="34" charset="0"/>
              </a:rPr>
              <a:t>our</a:t>
            </a:r>
            <a:r>
              <a:rPr lang="en-US" sz="3200" b="1" dirty="0">
                <a:solidFill>
                  <a:srgbClr val="572528"/>
                </a:solidFill>
                <a:latin typeface="Century Gothic" panose="020B0502020202020204" pitchFamily="34" charset="0"/>
              </a:rPr>
              <a:t> Steps and Traditions. </a:t>
            </a:r>
          </a:p>
        </p:txBody>
      </p:sp>
      <p:sp>
        <p:nvSpPr>
          <p:cNvPr id="3" name="Shape 74">
            <a:extLst>
              <a:ext uri="{FF2B5EF4-FFF2-40B4-BE49-F238E27FC236}">
                <a16:creationId xmlns:a16="http://schemas.microsoft.com/office/drawing/2014/main" id="{D2FC6171-B843-D0B7-0436-339C32DE7421}"/>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What is meant by gender-neutral language?</a:t>
            </a:r>
            <a:endParaRPr lang="en-US" sz="4000" b="1" dirty="0">
              <a:solidFill>
                <a:srgbClr val="572528"/>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87F1CF62-4DEE-0C03-81AC-F32D58C023DD}"/>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Shape 74">
            <a:extLst>
              <a:ext uri="{FF2B5EF4-FFF2-40B4-BE49-F238E27FC236}">
                <a16:creationId xmlns:a16="http://schemas.microsoft.com/office/drawing/2014/main" id="{40BE5CEB-838F-4966-411C-D2AC778AF499}"/>
              </a:ext>
            </a:extLst>
          </p:cNvPr>
          <p:cNvSpPr/>
          <p:nvPr/>
        </p:nvSpPr>
        <p:spPr>
          <a:xfrm>
            <a:off x="2685448" y="3816416"/>
            <a:ext cx="8730115" cy="3041584"/>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spcBef>
                <a:spcPts val="1800"/>
              </a:spcBef>
            </a:pPr>
            <a:r>
              <a:rPr lang="en-US" sz="3000" b="1" dirty="0">
                <a:solidFill>
                  <a:srgbClr val="F16737"/>
                </a:solidFill>
                <a:latin typeface="Century Gothic" panose="020B0502020202020204" pitchFamily="34" charset="0"/>
              </a:rPr>
              <a:t>For WSC 2026 as a starting point, the board intends to focus </a:t>
            </a:r>
            <a:r>
              <a:rPr lang="en-US" sz="3000" b="1" dirty="0">
                <a:solidFill>
                  <a:srgbClr val="572528"/>
                </a:solidFill>
                <a:latin typeface="Century Gothic" panose="020B0502020202020204" pitchFamily="34" charset="0"/>
              </a:rPr>
              <a:t>just</a:t>
            </a:r>
            <a:r>
              <a:rPr lang="en-US" sz="3000" b="1" dirty="0">
                <a:solidFill>
                  <a:srgbClr val="F16737"/>
                </a:solidFill>
                <a:latin typeface="Century Gothic" panose="020B0502020202020204" pitchFamily="34" charset="0"/>
              </a:rPr>
              <a:t> on the language used to describe </a:t>
            </a:r>
            <a:r>
              <a:rPr lang="en-US" sz="3000" b="1" dirty="0">
                <a:solidFill>
                  <a:srgbClr val="572528"/>
                </a:solidFill>
                <a:latin typeface="Century Gothic" panose="020B0502020202020204" pitchFamily="34" charset="0"/>
              </a:rPr>
              <a:t>our members and potential members</a:t>
            </a:r>
            <a:r>
              <a:rPr lang="en-US" sz="3000" b="1" dirty="0">
                <a:solidFill>
                  <a:srgbClr val="DB212E"/>
                </a:solidFill>
                <a:latin typeface="Century Gothic" panose="020B0502020202020204" pitchFamily="34" charset="0"/>
              </a:rPr>
              <a:t>.</a:t>
            </a:r>
            <a:endParaRPr lang="en-US" sz="3000" b="1" dirty="0">
              <a:solidFill>
                <a:srgbClr val="572528"/>
              </a:solidFill>
              <a:latin typeface="Century Gothic" panose="020B0502020202020204" pitchFamily="34" charset="0"/>
            </a:endParaRPr>
          </a:p>
          <a:p>
            <a:pPr marL="457200" indent="-457200">
              <a:lnSpc>
                <a:spcPct val="108000"/>
              </a:lnSpc>
              <a:buFont typeface="Wingdings" pitchFamily="2" charset="2"/>
              <a:buChar char="Ø"/>
            </a:pPr>
            <a:r>
              <a:rPr lang="en-US" sz="3000" b="1" i="1" dirty="0">
                <a:solidFill>
                  <a:srgbClr val="572528"/>
                </a:solidFill>
                <a:latin typeface="Century Gothic" panose="020B0502020202020204" pitchFamily="34" charset="0"/>
              </a:rPr>
              <a:t>The board will offer a project plan on this topic, as directed by Motion 14. </a:t>
            </a:r>
          </a:p>
        </p:txBody>
      </p:sp>
    </p:spTree>
    <p:extLst>
      <p:ext uri="{BB962C8B-B14F-4D97-AF65-F5344CB8AC3E}">
        <p14:creationId xmlns:p14="http://schemas.microsoft.com/office/powerpoint/2010/main" val="153313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17BABD25-C8D0-7AE0-6D2E-A75107426291}"/>
              </a:ext>
            </a:extLst>
          </p:cNvPr>
          <p:cNvSpPr/>
          <p:nvPr/>
        </p:nvSpPr>
        <p:spPr>
          <a:xfrm>
            <a:off x="0" y="900057"/>
            <a:ext cx="12060455" cy="67477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lvl="1">
              <a:lnSpc>
                <a:spcPct val="108000"/>
              </a:lnSpc>
            </a:pPr>
            <a:r>
              <a:rPr lang="en-US" sz="3200" b="1" dirty="0">
                <a:solidFill>
                  <a:srgbClr val="572528"/>
                </a:solidFill>
                <a:latin typeface="Century Gothic" panose="020B0502020202020204" pitchFamily="34" charset="0"/>
              </a:rPr>
              <a:t>When talking about </a:t>
            </a:r>
            <a:r>
              <a:rPr lang="en-US" sz="3200" b="1" i="1" dirty="0">
                <a:solidFill>
                  <a:srgbClr val="572528"/>
                </a:solidFill>
                <a:latin typeface="Century Gothic" panose="020B0502020202020204" pitchFamily="34" charset="0"/>
              </a:rPr>
              <a:t>our members and potential members: </a:t>
            </a:r>
          </a:p>
        </p:txBody>
      </p:sp>
      <p:sp>
        <p:nvSpPr>
          <p:cNvPr id="4" name="TextBox 3">
            <a:extLst>
              <a:ext uri="{FF2B5EF4-FFF2-40B4-BE49-F238E27FC236}">
                <a16:creationId xmlns:a16="http://schemas.microsoft.com/office/drawing/2014/main" id="{66A83CB6-981E-01BB-8024-8B69866D5E8D}"/>
              </a:ext>
            </a:extLst>
          </p:cNvPr>
          <p:cNvSpPr txBox="1"/>
          <p:nvPr/>
        </p:nvSpPr>
        <p:spPr>
          <a:xfrm>
            <a:off x="1246933" y="1705380"/>
            <a:ext cx="9995770" cy="2062103"/>
          </a:xfrm>
          <a:prstGeom prst="rect">
            <a:avLst/>
          </a:prstGeom>
          <a:noFill/>
        </p:spPr>
        <p:txBody>
          <a:bodyPr wrap="square">
            <a:spAutoFit/>
          </a:bodyPr>
          <a:lstStyle/>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Gender-neutral: </a:t>
            </a:r>
          </a:p>
          <a:p>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IP #7, </a:t>
            </a:r>
            <a:r>
              <a:rPr lang="en-US" sz="32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Am I An Addict?</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 </a:t>
            </a:r>
          </a:p>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“Very simply, an addict is a </a:t>
            </a:r>
            <a:r>
              <a:rPr lang="en-US" sz="3200" b="1" kern="0" dirty="0">
                <a:solidFill>
                  <a:srgbClr val="572528"/>
                </a:solidFill>
                <a:effectLst/>
                <a:highlight>
                  <a:srgbClr val="FCCF0C"/>
                </a:highlight>
                <a:latin typeface="Century Gothic" panose="020B0502020202020204" pitchFamily="34" charset="0"/>
                <a:ea typeface="Aptos" panose="020B0004020202020204" pitchFamily="34" charset="0"/>
                <a:cs typeface="Arial" panose="020B0604020202020204" pitchFamily="34" charset="0"/>
              </a:rPr>
              <a:t>person</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 whose life is controlled by drugs.</a:t>
            </a:r>
            <a:r>
              <a:rPr lang="en-US" sz="3200" b="1" kern="0" dirty="0">
                <a:solidFill>
                  <a:srgbClr val="572528"/>
                </a:solidFill>
                <a:latin typeface="Century Gothic" panose="020B0502020202020204" pitchFamily="34" charset="0"/>
                <a:ea typeface="Aptos" panose="020B0004020202020204" pitchFamily="34" charset="0"/>
                <a:cs typeface="Arial" panose="020B0604020202020204" pitchFamily="34" charset="0"/>
              </a:rPr>
              <a:t>”</a:t>
            </a:r>
            <a:endParaRPr lang="en-US" sz="32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1352809" y="4640224"/>
            <a:ext cx="9995771" cy="2062103"/>
          </a:xfrm>
          <a:prstGeom prst="rect">
            <a:avLst/>
          </a:prstGeom>
          <a:noFill/>
        </p:spPr>
        <p:txBody>
          <a:bodyPr wrap="square">
            <a:spAutoFit/>
          </a:bodyPr>
          <a:lstStyle/>
          <a:p>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Gender-specific:</a:t>
            </a:r>
          </a:p>
          <a:p>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Little White Book/Basic Text, </a:t>
            </a:r>
            <a:r>
              <a:rPr lang="en-US" sz="3200" b="1" i="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Who </a:t>
            </a:r>
            <a:r>
              <a:rPr lang="en-US" sz="3200" b="1" kern="0" dirty="0">
                <a:solidFill>
                  <a:srgbClr val="DB212E"/>
                </a:solidFill>
                <a:latin typeface="Century Gothic" panose="020B0502020202020204" pitchFamily="34" charset="0"/>
                <a:ea typeface="Aptos" panose="020B0004020202020204" pitchFamily="34" charset="0"/>
                <a:cs typeface="Arial" panose="020B0604020202020204" pitchFamily="34" charset="0"/>
              </a:rPr>
              <a:t>Is</a:t>
            </a:r>
            <a:r>
              <a:rPr lang="en-US" sz="3200" b="1" kern="0" dirty="0">
                <a:solidFill>
                  <a:srgbClr val="DB212E"/>
                </a:solidFill>
                <a:effectLst/>
                <a:latin typeface="Century Gothic" panose="020B0502020202020204" pitchFamily="34" charset="0"/>
                <a:ea typeface="Aptos" panose="020B0004020202020204" pitchFamily="34" charset="0"/>
                <a:cs typeface="Arial" panose="020B0604020202020204" pitchFamily="34" charset="0"/>
              </a:rPr>
              <a:t> an Addict?”: </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“Very simply, an addict is a </a:t>
            </a:r>
            <a:r>
              <a:rPr lang="en-US" sz="3200" b="1" kern="0" dirty="0">
                <a:solidFill>
                  <a:srgbClr val="572528"/>
                </a:solidFill>
                <a:effectLst/>
                <a:highlight>
                  <a:srgbClr val="FCCF0C"/>
                </a:highlight>
                <a:latin typeface="Century Gothic" panose="020B0502020202020204" pitchFamily="34" charset="0"/>
                <a:ea typeface="Aptos" panose="020B0004020202020204" pitchFamily="34" charset="0"/>
                <a:cs typeface="Arial" panose="020B0604020202020204" pitchFamily="34" charset="0"/>
              </a:rPr>
              <a:t>man or woman</a:t>
            </a:r>
            <a:r>
              <a:rPr lang="en-US" sz="3200" b="1" kern="0" dirty="0">
                <a:solidFill>
                  <a:srgbClr val="572528"/>
                </a:solidFill>
                <a:effectLst/>
                <a:latin typeface="Century Gothic" panose="020B0502020202020204" pitchFamily="34" charset="0"/>
                <a:ea typeface="Aptos" panose="020B0004020202020204" pitchFamily="34" charset="0"/>
                <a:cs typeface="Arial" panose="020B0604020202020204" pitchFamily="34" charset="0"/>
              </a:rPr>
              <a:t> whose life is controlled by drugs.”</a:t>
            </a:r>
            <a:r>
              <a:rPr lang="en-US" sz="3200" b="1" dirty="0">
                <a:solidFill>
                  <a:srgbClr val="572528"/>
                </a:solidFill>
                <a:effectLst/>
                <a:latin typeface="Century Gothic" panose="020B0502020202020204" pitchFamily="34" charset="0"/>
              </a:rPr>
              <a:t> </a:t>
            </a:r>
          </a:p>
        </p:txBody>
      </p:sp>
      <p:sp>
        <p:nvSpPr>
          <p:cNvPr id="8" name="Shape 74">
            <a:extLst>
              <a:ext uri="{FF2B5EF4-FFF2-40B4-BE49-F238E27FC236}">
                <a16:creationId xmlns:a16="http://schemas.microsoft.com/office/drawing/2014/main" id="{31832B8B-D94F-02B4-F535-74D6508A1EC4}"/>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What is meant by gender-neutral language?</a:t>
            </a:r>
            <a:endParaRPr lang="en-US" sz="4000" b="1" dirty="0">
              <a:solidFill>
                <a:srgbClr val="572528"/>
              </a:solidFill>
              <a:latin typeface="Century Gothic" panose="020B0502020202020204" pitchFamily="34" charset="0"/>
            </a:endParaRPr>
          </a:p>
        </p:txBody>
      </p:sp>
      <p:sp>
        <p:nvSpPr>
          <p:cNvPr id="7" name="Rectangle 6">
            <a:extLst>
              <a:ext uri="{FF2B5EF4-FFF2-40B4-BE49-F238E27FC236}">
                <a16:creationId xmlns:a16="http://schemas.microsoft.com/office/drawing/2014/main" id="{ED0B2134-F318-6C98-F276-67F4E463EE2B}"/>
              </a:ext>
            </a:extLst>
          </p:cNvPr>
          <p:cNvSpPr/>
          <p:nvPr/>
        </p:nvSpPr>
        <p:spPr>
          <a:xfrm>
            <a:off x="6400800" y="3455470"/>
            <a:ext cx="5650029" cy="856649"/>
          </a:xfrm>
          <a:prstGeom prst="rect">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345824BE-DC3A-191B-A26A-E785E017358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FEE4-9278-8079-B8CF-F1DB19D72BFD}"/>
              </a:ext>
            </a:extLst>
          </p:cNvPr>
          <p:cNvSpPr txBox="1"/>
          <p:nvPr/>
        </p:nvSpPr>
        <p:spPr>
          <a:xfrm>
            <a:off x="6418069" y="3627080"/>
            <a:ext cx="5613510" cy="523220"/>
          </a:xfrm>
          <a:prstGeom prst="rect">
            <a:avLst/>
          </a:prstGeom>
          <a:noFill/>
        </p:spPr>
        <p:txBody>
          <a:bodyPr wrap="square">
            <a:spAutoFit/>
          </a:bodyPr>
          <a:lstStyle/>
          <a:p>
            <a:r>
              <a:rPr lang="en-US" sz="2800" b="1" i="1" kern="0" dirty="0">
                <a:solidFill>
                  <a:schemeClr val="bg1"/>
                </a:solidFill>
                <a:effectLst/>
                <a:latin typeface="Century Gothic" panose="020B0502020202020204" pitchFamily="34" charset="0"/>
                <a:ea typeface="Aptos" panose="020B0004020202020204" pitchFamily="34" charset="0"/>
                <a:cs typeface="Arial" panose="020B0604020202020204" pitchFamily="34" charset="0"/>
              </a:rPr>
              <a:t>IP #7 is already gender-neutral! </a:t>
            </a:r>
            <a:endParaRPr lang="en-US" sz="28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683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17396" y="203006"/>
            <a:ext cx="5490897" cy="6740307"/>
          </a:xfrm>
          <a:prstGeom prst="rect">
            <a:avLst/>
          </a:prstGeom>
          <a:noFill/>
        </p:spPr>
        <p:txBody>
          <a:bodyPr wrap="square" rtlCol="0">
            <a:spAutoFit/>
          </a:bodyPr>
          <a:lstStyle/>
          <a:p>
            <a:r>
              <a:rPr lang="en-US" sz="3600" b="1" dirty="0">
                <a:solidFill>
                  <a:srgbClr val="572528"/>
                </a:solidFill>
                <a:latin typeface="Century Gothic" panose="020B0502020202020204" pitchFamily="34" charset="0"/>
              </a:rPr>
              <a:t>The difference between “a man or woman” and “a person” may seem insignificant to many of us.</a:t>
            </a:r>
          </a:p>
          <a:p>
            <a:endParaRPr lang="en-US" sz="3600" b="1" dirty="0">
              <a:solidFill>
                <a:srgbClr val="572528"/>
              </a:solidFill>
              <a:latin typeface="Century Gothic" panose="020B0502020202020204" pitchFamily="34" charset="0"/>
            </a:endParaRPr>
          </a:p>
          <a:p>
            <a:r>
              <a:rPr lang="en-US" sz="3600" b="1" dirty="0">
                <a:solidFill>
                  <a:srgbClr val="572528"/>
                </a:solidFill>
                <a:latin typeface="Century Gothic" panose="020B0502020202020204" pitchFamily="34" charset="0"/>
              </a:rPr>
              <a:t>Yet for some addicts, it makes all the difference in feeling </a:t>
            </a:r>
            <a:br>
              <a:rPr lang="en-US" sz="3600" b="1" dirty="0">
                <a:solidFill>
                  <a:srgbClr val="572528"/>
                </a:solidFill>
                <a:latin typeface="Century Gothic" panose="020B0502020202020204" pitchFamily="34" charset="0"/>
              </a:rPr>
            </a:br>
            <a:r>
              <a:rPr lang="en-US" sz="3600" b="1" dirty="0">
                <a:solidFill>
                  <a:srgbClr val="DB212E"/>
                </a:solidFill>
                <a:latin typeface="Century Gothic" panose="020B0502020202020204" pitchFamily="34" charset="0"/>
              </a:rPr>
              <a:t>a part of.</a:t>
            </a:r>
          </a:p>
          <a:p>
            <a:r>
              <a:rPr lang="en-US" sz="3600" b="1" dirty="0">
                <a:solidFill>
                  <a:srgbClr val="572528"/>
                </a:solidFill>
                <a:latin typeface="Century Gothic" panose="020B0502020202020204" pitchFamily="34" charset="0"/>
              </a:rPr>
              <a:t> </a:t>
            </a:r>
          </a:p>
          <a:p>
            <a:endParaRPr lang="en-US" sz="3600" b="1" dirty="0">
              <a:solidFill>
                <a:srgbClr val="572528"/>
              </a:solidFill>
              <a:latin typeface="Century Gothic" panose="020B0502020202020204" pitchFamily="34" charset="0"/>
            </a:endParaRPr>
          </a:p>
        </p:txBody>
      </p:sp>
      <p:sp>
        <p:nvSpPr>
          <p:cNvPr id="11" name="TextBox 10">
            <a:extLst>
              <a:ext uri="{FF2B5EF4-FFF2-40B4-BE49-F238E27FC236}">
                <a16:creationId xmlns:a16="http://schemas.microsoft.com/office/drawing/2014/main" id="{9B7AECAF-92D2-D7B9-562A-002A34CFD018}"/>
              </a:ext>
            </a:extLst>
          </p:cNvPr>
          <p:cNvSpPr txBox="1"/>
          <p:nvPr/>
        </p:nvSpPr>
        <p:spPr>
          <a:xfrm>
            <a:off x="5957905" y="5092639"/>
            <a:ext cx="6362431" cy="1569660"/>
          </a:xfrm>
          <a:prstGeom prst="rect">
            <a:avLst/>
          </a:prstGeom>
          <a:noFill/>
        </p:spPr>
        <p:txBody>
          <a:bodyPr wrap="square" rtlCol="0">
            <a:spAutoFit/>
          </a:bodyPr>
          <a:lstStyle/>
          <a:p>
            <a:r>
              <a:rPr lang="en-US" sz="3200" b="1" i="1" dirty="0">
                <a:solidFill>
                  <a:srgbClr val="F16737"/>
                </a:solidFill>
                <a:latin typeface="Century Gothic" panose="020B0502020202020204" pitchFamily="34" charset="0"/>
              </a:rPr>
              <a:t>Newer  NA literature has aimed for gender-neutrality starting with Living Clean in 2012.</a:t>
            </a:r>
          </a:p>
        </p:txBody>
      </p:sp>
      <p:pic>
        <p:nvPicPr>
          <p:cNvPr id="4" name="Picture 3" descr="A blue and yellow book cover&#10;&#10;Description automatically generated">
            <a:extLst>
              <a:ext uri="{FF2B5EF4-FFF2-40B4-BE49-F238E27FC236}">
                <a16:creationId xmlns:a16="http://schemas.microsoft.com/office/drawing/2014/main" id="{782417BE-74A1-C801-62E7-0AFF9B7CE1C5}"/>
              </a:ext>
            </a:extLst>
          </p:cNvPr>
          <p:cNvPicPr>
            <a:picLocks noChangeAspect="1"/>
          </p:cNvPicPr>
          <p:nvPr/>
        </p:nvPicPr>
        <p:blipFill>
          <a:blip r:embed="rId3"/>
          <a:stretch>
            <a:fillRect/>
          </a:stretch>
        </p:blipFill>
        <p:spPr>
          <a:xfrm rot="363658">
            <a:off x="8185285" y="546499"/>
            <a:ext cx="3624914" cy="4833219"/>
          </a:xfrm>
          <a:prstGeom prst="rect">
            <a:avLst/>
          </a:prstGeom>
        </p:spPr>
      </p:pic>
    </p:spTree>
    <p:extLst>
      <p:ext uri="{BB962C8B-B14F-4D97-AF65-F5344CB8AC3E}">
        <p14:creationId xmlns:p14="http://schemas.microsoft.com/office/powerpoint/2010/main" val="395450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94297" y="363663"/>
            <a:ext cx="7194158" cy="6001643"/>
          </a:xfrm>
          <a:prstGeom prst="rect">
            <a:avLst/>
          </a:prstGeom>
          <a:noFill/>
        </p:spPr>
        <p:txBody>
          <a:bodyPr wrap="square" rtlCol="0">
            <a:spAutoFit/>
          </a:bodyPr>
          <a:lstStyle/>
          <a:p>
            <a:r>
              <a:rPr lang="en-US" sz="3200" b="1" dirty="0">
                <a:solidFill>
                  <a:srgbClr val="572528"/>
                </a:solidFill>
                <a:latin typeface="Century Gothic" panose="020B0502020202020204" pitchFamily="34" charset="0"/>
              </a:rPr>
              <a:t>At the 2023 WSC, the conference made a consensus decision to revise “A Vision for NA Service,” changing the phrase “his or her own language and culture” to read “</a:t>
            </a:r>
            <a:r>
              <a:rPr lang="en-US" sz="3200" b="1" dirty="0">
                <a:solidFill>
                  <a:srgbClr val="DB212E"/>
                </a:solidFill>
                <a:latin typeface="Century Gothic" panose="020B0502020202020204" pitchFamily="34" charset="0"/>
              </a:rPr>
              <a:t>their</a:t>
            </a:r>
            <a:r>
              <a:rPr lang="en-US" sz="3200" b="1" dirty="0">
                <a:solidFill>
                  <a:srgbClr val="572528"/>
                </a:solidFill>
                <a:latin typeface="Century Gothic" panose="020B0502020202020204" pitchFamily="34" charset="0"/>
              </a:rPr>
              <a:t> own language and culture.” </a:t>
            </a:r>
          </a:p>
          <a:p>
            <a:endParaRPr lang="en-US" sz="3200" b="1" dirty="0">
              <a:solidFill>
                <a:srgbClr val="572528"/>
              </a:solidFill>
              <a:latin typeface="Century Gothic" panose="020B0502020202020204" pitchFamily="34" charset="0"/>
            </a:endParaRPr>
          </a:p>
          <a:p>
            <a:r>
              <a:rPr lang="en-US" sz="3200" b="1" dirty="0">
                <a:solidFill>
                  <a:srgbClr val="572528"/>
                </a:solidFill>
                <a:latin typeface="Century Gothic" panose="020B0502020202020204" pitchFamily="34" charset="0"/>
              </a:rPr>
              <a:t>The Vision statement gets to the heart of what this discussion is all about: </a:t>
            </a:r>
            <a:r>
              <a:rPr lang="en-US" sz="3200" b="1" i="1" dirty="0">
                <a:solidFill>
                  <a:srgbClr val="DB212E"/>
                </a:solidFill>
                <a:latin typeface="Century Gothic" panose="020B0502020202020204" pitchFamily="34" charset="0"/>
              </a:rPr>
              <a:t>Every</a:t>
            </a:r>
            <a:r>
              <a:rPr lang="en-US" sz="3200" b="1" i="1" dirty="0">
                <a:solidFill>
                  <a:srgbClr val="572528"/>
                </a:solidFill>
                <a:latin typeface="Century Gothic" panose="020B0502020202020204" pitchFamily="34" charset="0"/>
              </a:rPr>
              <a:t> </a:t>
            </a:r>
            <a:r>
              <a:rPr lang="en-US" sz="3200" b="1" dirty="0">
                <a:solidFill>
                  <a:srgbClr val="572528"/>
                </a:solidFill>
                <a:latin typeface="Century Gothic" panose="020B0502020202020204" pitchFamily="34" charset="0"/>
              </a:rPr>
              <a:t>addict in the world has the chance to experience our message.</a:t>
            </a: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pic>
        <p:nvPicPr>
          <p:cNvPr id="4" name="Picture 3" descr="A poster for na services&#10;&#10;Description automatically generated with medium confidence">
            <a:extLst>
              <a:ext uri="{FF2B5EF4-FFF2-40B4-BE49-F238E27FC236}">
                <a16:creationId xmlns:a16="http://schemas.microsoft.com/office/drawing/2014/main" id="{005CD001-479B-90C2-05C4-7EBAB5F0F1BC}"/>
              </a:ext>
            </a:extLst>
          </p:cNvPr>
          <p:cNvPicPr>
            <a:picLocks noChangeAspect="1"/>
          </p:cNvPicPr>
          <p:nvPr/>
        </p:nvPicPr>
        <p:blipFill>
          <a:blip r:embed="rId4"/>
          <a:stretch>
            <a:fillRect/>
          </a:stretch>
        </p:blipFill>
        <p:spPr>
          <a:xfrm>
            <a:off x="7658720" y="394636"/>
            <a:ext cx="4533280" cy="5866598"/>
          </a:xfrm>
          <a:prstGeom prst="rect">
            <a:avLst/>
          </a:prstGeom>
        </p:spPr>
      </p:pic>
    </p:spTree>
    <p:extLst>
      <p:ext uri="{BB962C8B-B14F-4D97-AF65-F5344CB8AC3E}">
        <p14:creationId xmlns:p14="http://schemas.microsoft.com/office/powerpoint/2010/main" val="112773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731781" y="1025090"/>
            <a:ext cx="11072812" cy="4801314"/>
          </a:xfrm>
          <a:prstGeom prst="rect">
            <a:avLst/>
          </a:prstGeom>
          <a:noFill/>
        </p:spPr>
        <p:txBody>
          <a:bodyPr wrap="square" rtlCol="0">
            <a:spAutoFit/>
          </a:bodyPr>
          <a:lstStyle/>
          <a:p>
            <a:pPr marL="457200" indent="-457200">
              <a:buFont typeface="Wingdings" pitchFamily="2" charset="2"/>
              <a:buChar char="Ø"/>
            </a:pPr>
            <a:r>
              <a:rPr lang="en-US" sz="3400" b="1" dirty="0">
                <a:solidFill>
                  <a:srgbClr val="572528"/>
                </a:solidFill>
                <a:latin typeface="Century Gothic" panose="020B0502020202020204" pitchFamily="34" charset="0"/>
              </a:rPr>
              <a:t>Concerns that altering our foundational text may cause NA to lose some of its time-honored strength. </a:t>
            </a:r>
          </a:p>
          <a:p>
            <a:pPr marL="457200" indent="-457200">
              <a:buFont typeface="Wingdings" pitchFamily="2" charset="2"/>
              <a:buChar char="Ø"/>
            </a:pP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Concerns about setting a precedent of revising literature any time someone dislikes how it is phrased. </a:t>
            </a:r>
          </a:p>
          <a:p>
            <a:pPr marL="457200" indent="-457200">
              <a:buFont typeface="Wingdings" pitchFamily="2" charset="2"/>
              <a:buChar char="Ø"/>
            </a:pPr>
            <a:endParaRPr lang="en-US" sz="3400" b="1" dirty="0">
              <a:solidFill>
                <a:srgbClr val="572528"/>
              </a:solidFill>
              <a:latin typeface="Century Gothic" panose="020B0502020202020204" pitchFamily="34" charset="0"/>
            </a:endParaRPr>
          </a:p>
          <a:p>
            <a:pPr marL="457200" indent="-457200">
              <a:buFont typeface="Wingdings" pitchFamily="2" charset="2"/>
              <a:buChar char="Ø"/>
            </a:pPr>
            <a:r>
              <a:rPr lang="en-US" sz="3400" b="1" dirty="0">
                <a:solidFill>
                  <a:srgbClr val="572528"/>
                </a:solidFill>
                <a:latin typeface="Century Gothic" panose="020B0502020202020204" pitchFamily="34" charset="0"/>
              </a:rPr>
              <a:t>“If it </a:t>
            </a:r>
            <a:r>
              <a:rPr lang="en-US" sz="3400" b="1" dirty="0" err="1">
                <a:solidFill>
                  <a:srgbClr val="572528"/>
                </a:solidFill>
                <a:latin typeface="Century Gothic" panose="020B0502020202020204" pitchFamily="34" charset="0"/>
              </a:rPr>
              <a:t>ain’t</a:t>
            </a:r>
            <a:r>
              <a:rPr lang="en-US" sz="3400" b="1" dirty="0">
                <a:solidFill>
                  <a:srgbClr val="572528"/>
                </a:solidFill>
                <a:latin typeface="Century Gothic" panose="020B0502020202020204" pitchFamily="34" charset="0"/>
              </a:rPr>
              <a:t> broke, don’t fix it.”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75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Why not change the wording?</a:t>
            </a:r>
            <a:endParaRPr lang="en-US" sz="4000" b="1" dirty="0">
              <a:solidFill>
                <a:srgbClr val="572528"/>
              </a:solidFill>
              <a:latin typeface="Century Gothic" panose="020B0502020202020204" pitchFamily="34" charset="0"/>
            </a:endParaRPr>
          </a:p>
        </p:txBody>
      </p:sp>
      <p:pic>
        <p:nvPicPr>
          <p:cNvPr id="5" name="Picture 4" descr="A typewriter with a keyboard&#10;&#10;Description automatically generated">
            <a:extLst>
              <a:ext uri="{FF2B5EF4-FFF2-40B4-BE49-F238E27FC236}">
                <a16:creationId xmlns:a16="http://schemas.microsoft.com/office/drawing/2014/main" id="{8DE3D7FB-F25C-4997-AD6B-E41BC5569700}"/>
              </a:ext>
            </a:extLst>
          </p:cNvPr>
          <p:cNvPicPr>
            <a:picLocks noChangeAspect="1"/>
          </p:cNvPicPr>
          <p:nvPr/>
        </p:nvPicPr>
        <p:blipFill>
          <a:blip r:embed="rId3"/>
          <a:stretch>
            <a:fillRect/>
          </a:stretch>
        </p:blipFill>
        <p:spPr>
          <a:xfrm>
            <a:off x="8269838" y="4548014"/>
            <a:ext cx="2617284" cy="2089769"/>
          </a:xfrm>
          <a:prstGeom prst="rect">
            <a:avLst/>
          </a:prstGeom>
        </p:spPr>
      </p:pic>
    </p:spTree>
    <p:extLst>
      <p:ext uri="{BB962C8B-B14F-4D97-AF65-F5344CB8AC3E}">
        <p14:creationId xmlns:p14="http://schemas.microsoft.com/office/powerpoint/2010/main" val="360479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95148" y="819953"/>
            <a:ext cx="11296851" cy="5693866"/>
          </a:xfrm>
          <a:prstGeom prst="rect">
            <a:avLst/>
          </a:prstGeom>
          <a:noFill/>
        </p:spPr>
        <p:txBody>
          <a:bodyPr wrap="square" rtlCol="0">
            <a:spAutoFit/>
          </a:bodyPr>
          <a:lstStyle/>
          <a:p>
            <a:r>
              <a:rPr lang="en-US" sz="3600" b="1" dirty="0">
                <a:solidFill>
                  <a:srgbClr val="572528"/>
                </a:solidFill>
                <a:latin typeface="Century Gothic" panose="020B0502020202020204" pitchFamily="34" charset="0"/>
              </a:rPr>
              <a:t>…the current language isn’t working for everyone. </a:t>
            </a:r>
          </a:p>
          <a:p>
            <a:endParaRPr lang="en-US" sz="2800" b="1" dirty="0">
              <a:solidFill>
                <a:srgbClr val="572528"/>
              </a:solidFill>
              <a:latin typeface="Century Gothic" panose="020B0502020202020204" pitchFamily="34" charset="0"/>
            </a:endParaRPr>
          </a:p>
          <a:p>
            <a:r>
              <a:rPr lang="en-US" sz="3000" b="1" dirty="0">
                <a:solidFill>
                  <a:srgbClr val="572528"/>
                </a:solidFill>
                <a:latin typeface="Century Gothic" panose="020B0502020202020204" pitchFamily="34" charset="0"/>
              </a:rPr>
              <a:t>Increasingly we hear from members who feel excluded by the gendered language—especially in the group readings, which are many addicts’ first exposure to the program. </a:t>
            </a:r>
          </a:p>
          <a:p>
            <a:pPr>
              <a:spcBef>
                <a:spcPts val="1800"/>
              </a:spcBef>
            </a:pPr>
            <a:r>
              <a:rPr lang="en-US" sz="3000" b="1" dirty="0">
                <a:solidFill>
                  <a:srgbClr val="572528"/>
                </a:solidFill>
                <a:latin typeface="Century Gothic" panose="020B0502020202020204" pitchFamily="34" charset="0"/>
              </a:rPr>
              <a:t>And those are just the ones who stayed.</a:t>
            </a:r>
          </a:p>
          <a:p>
            <a:pPr>
              <a:spcBef>
                <a:spcPts val="1800"/>
              </a:spcBef>
            </a:pPr>
            <a:r>
              <a:rPr lang="en-US" sz="3000" b="1" dirty="0">
                <a:solidFill>
                  <a:srgbClr val="572528"/>
                </a:solidFill>
                <a:latin typeface="Century Gothic" panose="020B0502020202020204" pitchFamily="34" charset="0"/>
              </a:rPr>
              <a:t>The 2024 </a:t>
            </a:r>
            <a:r>
              <a:rPr lang="en-US" sz="3000" b="1" i="1" dirty="0">
                <a:solidFill>
                  <a:srgbClr val="572528"/>
                </a:solidFill>
                <a:latin typeface="Century Gothic" panose="020B0502020202020204" pitchFamily="34" charset="0"/>
              </a:rPr>
              <a:t>Membership Survey </a:t>
            </a:r>
            <a:r>
              <a:rPr lang="en-US" sz="3000" b="1" dirty="0">
                <a:solidFill>
                  <a:srgbClr val="572528"/>
                </a:solidFill>
                <a:latin typeface="Century Gothic" panose="020B0502020202020204" pitchFamily="34" charset="0"/>
              </a:rPr>
              <a:t>indicates that members perceive </a:t>
            </a:r>
            <a:r>
              <a:rPr lang="en-US" sz="3000" b="1" dirty="0">
                <a:solidFill>
                  <a:srgbClr val="DB212E"/>
                </a:solidFill>
                <a:latin typeface="Century Gothic" panose="020B0502020202020204" pitchFamily="34" charset="0"/>
              </a:rPr>
              <a:t>their first NA meeting </a:t>
            </a:r>
            <a:r>
              <a:rPr lang="en-US" sz="3000" b="1" dirty="0">
                <a:solidFill>
                  <a:srgbClr val="572528"/>
                </a:solidFill>
                <a:latin typeface="Century Gothic" panose="020B0502020202020204" pitchFamily="34" charset="0"/>
              </a:rPr>
              <a:t>as very important. When asked what influenced them to stay in NA, 83% of </a:t>
            </a:r>
            <a:r>
              <a:rPr lang="en-US" sz="3000" b="1" i="1" dirty="0">
                <a:solidFill>
                  <a:srgbClr val="572528"/>
                </a:solidFill>
                <a:latin typeface="Century Gothic" panose="020B0502020202020204" pitchFamily="34" charset="0"/>
              </a:rPr>
              <a:t>Membership Survey </a:t>
            </a:r>
            <a:r>
              <a:rPr lang="en-US" sz="3000" b="1" dirty="0">
                <a:solidFill>
                  <a:srgbClr val="572528"/>
                </a:solidFill>
                <a:latin typeface="Century Gothic" panose="020B0502020202020204" pitchFamily="34" charset="0"/>
              </a:rPr>
              <a:t>respondents reported </a:t>
            </a:r>
            <a:r>
              <a:rPr lang="en-US" sz="3000" b="1" dirty="0">
                <a:solidFill>
                  <a:srgbClr val="DB212E"/>
                </a:solidFill>
                <a:latin typeface="Century Gothic" panose="020B0502020202020204" pitchFamily="34" charset="0"/>
              </a:rPr>
              <a:t>identification</a:t>
            </a:r>
            <a:r>
              <a:rPr lang="en-US" sz="3000" b="1" dirty="0">
                <a:solidFill>
                  <a:srgbClr val="572528"/>
                </a:solidFill>
                <a:latin typeface="Century Gothic" panose="020B0502020202020204" pitchFamily="34" charset="0"/>
              </a:rPr>
              <a:t> as a key component. </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323210"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lang="en-US" sz="4000" b="1" dirty="0">
                <a:solidFill>
                  <a:srgbClr val="DB212E"/>
                </a:solidFill>
                <a:latin typeface="Century Gothic" panose="020B0502020202020204" pitchFamily="34" charset="0"/>
              </a:rPr>
              <a:t>However…</a:t>
            </a:r>
          </a:p>
        </p:txBody>
      </p:sp>
    </p:spTree>
    <p:extLst>
      <p:ext uri="{BB962C8B-B14F-4D97-AF65-F5344CB8AC3E}">
        <p14:creationId xmlns:p14="http://schemas.microsoft.com/office/powerpoint/2010/main" val="106550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981777" y="941878"/>
            <a:ext cx="11142845" cy="5832366"/>
          </a:xfrm>
          <a:prstGeom prst="rect">
            <a:avLst/>
          </a:prstGeom>
          <a:noFill/>
        </p:spPr>
        <p:txBody>
          <a:bodyPr wrap="square" rtlCol="0">
            <a:spAutoFit/>
          </a:bodyPr>
          <a:lstStyle/>
          <a:p>
            <a:r>
              <a:rPr lang="en-US" sz="3400" b="1" dirty="0">
                <a:solidFill>
                  <a:srgbClr val="572528"/>
                </a:solidFill>
                <a:latin typeface="Century Gothic" panose="020B0502020202020204" pitchFamily="34" charset="0"/>
              </a:rPr>
              <a:t>The Basic Text has been revised before to expand the circle of addicts who feel welcome.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The chapter “How It Works” once read, </a:t>
            </a:r>
            <a:r>
              <a:rPr lang="en-US" sz="2900" b="1" dirty="0">
                <a:solidFill>
                  <a:srgbClr val="DB212E"/>
                </a:solidFill>
                <a:latin typeface="Century Gothic" panose="020B0502020202020204" pitchFamily="34" charset="0"/>
              </a:rPr>
              <a:t>“The only way to keep from getting or continuing a habit is not to take that first </a:t>
            </a:r>
            <a:r>
              <a:rPr lang="en-US" sz="2900" b="1" dirty="0">
                <a:solidFill>
                  <a:srgbClr val="DB212E"/>
                </a:solidFill>
                <a:highlight>
                  <a:srgbClr val="FCCF0C"/>
                </a:highlight>
                <a:latin typeface="Century Gothic" panose="020B0502020202020204" pitchFamily="34" charset="0"/>
              </a:rPr>
              <a:t>fix, pill, or drink</a:t>
            </a:r>
            <a:r>
              <a:rPr lang="en-US" sz="2900" b="1" dirty="0">
                <a:solidFill>
                  <a:srgbClr val="DB212E"/>
                </a:solidFill>
                <a:latin typeface="Century Gothic" panose="020B0502020202020204" pitchFamily="34" charset="0"/>
              </a:rPr>
              <a:t>.”</a:t>
            </a:r>
            <a:r>
              <a:rPr lang="en-US" sz="2900" b="1" dirty="0">
                <a:solidFill>
                  <a:srgbClr val="572528"/>
                </a:solidFill>
                <a:latin typeface="Century Gothic" panose="020B0502020202020204" pitchFamily="34" charset="0"/>
              </a:rPr>
              <a:t>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Some addicts didn’t relate to that language because their drug use took a different form. More inclusive language was needed to welcome more addicts into our Fellowship. </a:t>
            </a:r>
          </a:p>
          <a:p>
            <a:pPr marL="457200" indent="-457200">
              <a:spcBef>
                <a:spcPts val="600"/>
              </a:spcBef>
              <a:buFont typeface="Wingdings" pitchFamily="2" charset="2"/>
              <a:buChar char="Ø"/>
            </a:pPr>
            <a:r>
              <a:rPr lang="en-US" sz="2900" b="1" dirty="0">
                <a:solidFill>
                  <a:srgbClr val="572528"/>
                </a:solidFill>
                <a:latin typeface="Century Gothic" panose="020B0502020202020204" pitchFamily="34" charset="0"/>
              </a:rPr>
              <a:t>The 1986 World Service Conference passed a motion to revise the Basic Text language to read, </a:t>
            </a:r>
            <a:r>
              <a:rPr lang="en-US" sz="2900" b="1" dirty="0">
                <a:solidFill>
                  <a:srgbClr val="DB212E"/>
                </a:solidFill>
                <a:latin typeface="Century Gothic" panose="020B0502020202020204" pitchFamily="34" charset="0"/>
              </a:rPr>
              <a:t>“The only way to keep from returning to active addiction is not to take that first </a:t>
            </a:r>
            <a:r>
              <a:rPr lang="en-US" sz="2900" b="1" dirty="0">
                <a:solidFill>
                  <a:srgbClr val="DB212E"/>
                </a:solidFill>
                <a:highlight>
                  <a:srgbClr val="FCCF0C"/>
                </a:highlight>
                <a:latin typeface="Century Gothic" panose="020B0502020202020204" pitchFamily="34" charset="0"/>
              </a:rPr>
              <a:t>drug</a:t>
            </a:r>
            <a:r>
              <a:rPr lang="en-US" sz="2900" b="1" dirty="0">
                <a:solidFill>
                  <a:srgbClr val="DB212E"/>
                </a:solidFill>
                <a:latin typeface="Century Gothic" panose="020B0502020202020204" pitchFamily="34" charset="0"/>
              </a:rPr>
              <a: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869118"/>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56855" y="148985"/>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Looking at our history…</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E6BBA-E470-43A9-9E0F-2BD9DE76C41A}"/>
              </a:ext>
            </a:extLst>
          </p:cNvPr>
          <p:cNvPicPr>
            <a:picLocks noChangeAspect="1"/>
          </p:cNvPicPr>
          <p:nvPr/>
        </p:nvPicPr>
        <p:blipFill>
          <a:blip r:embed="rId3"/>
          <a:stretch>
            <a:fillRect/>
          </a:stretch>
        </p:blipFill>
        <p:spPr>
          <a:xfrm>
            <a:off x="8449518" y="0"/>
            <a:ext cx="3526929" cy="2131075"/>
          </a:xfrm>
          <a:prstGeom prst="rect">
            <a:avLst/>
          </a:prstGeom>
        </p:spPr>
      </p:pic>
      <p:cxnSp>
        <p:nvCxnSpPr>
          <p:cNvPr id="14" name="Straight Connector 13">
            <a:extLst>
              <a:ext uri="{FF2B5EF4-FFF2-40B4-BE49-F238E27FC236}">
                <a16:creationId xmlns:a16="http://schemas.microsoft.com/office/drawing/2014/main" id="{7987E11A-A101-6200-5ED1-73BF16C53743}"/>
              </a:ext>
            </a:extLst>
          </p:cNvPr>
          <p:cNvCxnSpPr>
            <a:cxnSpLocks/>
          </p:cNvCxnSpPr>
          <p:nvPr/>
        </p:nvCxnSpPr>
        <p:spPr>
          <a:xfrm>
            <a:off x="0" y="869118"/>
            <a:ext cx="805667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15" name="Shape 74">
            <a:extLst>
              <a:ext uri="{FF2B5EF4-FFF2-40B4-BE49-F238E27FC236}">
                <a16:creationId xmlns:a16="http://schemas.microsoft.com/office/drawing/2014/main" id="{43CCD709-5498-CE32-2BC5-01D56EE1273E}"/>
              </a:ext>
            </a:extLst>
          </p:cNvPr>
          <p:cNvSpPr/>
          <p:nvPr/>
        </p:nvSpPr>
        <p:spPr>
          <a:xfrm>
            <a:off x="256855" y="148985"/>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Looking at our history…</a:t>
            </a:r>
            <a:endParaRPr lang="en-US" sz="4000" b="1" dirty="0">
              <a:solidFill>
                <a:srgbClr val="572528"/>
              </a:solidFill>
              <a:latin typeface="Century Gothic" panose="020B0502020202020204" pitchFamily="34" charset="0"/>
            </a:endParaRPr>
          </a:p>
        </p:txBody>
      </p:sp>
      <p:sp>
        <p:nvSpPr>
          <p:cNvPr id="5" name="TextBox 4">
            <a:extLst>
              <a:ext uri="{FF2B5EF4-FFF2-40B4-BE49-F238E27FC236}">
                <a16:creationId xmlns:a16="http://schemas.microsoft.com/office/drawing/2014/main" id="{5B9613EE-9ABA-A0BC-51DF-2CEC8F2589CB}"/>
              </a:ext>
            </a:extLst>
          </p:cNvPr>
          <p:cNvSpPr txBox="1"/>
          <p:nvPr/>
        </p:nvSpPr>
        <p:spPr>
          <a:xfrm>
            <a:off x="277792" y="1909822"/>
            <a:ext cx="5879940" cy="4319131"/>
          </a:xfrm>
          <a:prstGeom prst="rect">
            <a:avLst/>
          </a:prstGeom>
          <a:noFill/>
        </p:spPr>
        <p:txBody>
          <a:bodyPr wrap="square" rtlCol="0">
            <a:spAutoFit/>
          </a:bodyPr>
          <a:lstStyle/>
          <a:p>
            <a:pPr>
              <a:spcBef>
                <a:spcPts val="400"/>
              </a:spcBef>
            </a:pPr>
            <a:r>
              <a:rPr lang="en-US" sz="3000" dirty="0">
                <a:solidFill>
                  <a:srgbClr val="572528">
                    <a:alpha val="90000"/>
                  </a:srgbClr>
                </a:solidFill>
                <a:latin typeface="Century Gothic" panose="020B0502020202020204" pitchFamily="34" charset="0"/>
              </a:rPr>
              <a:t>Changed in 1986:</a:t>
            </a:r>
          </a:p>
          <a:p>
            <a:pPr>
              <a:spcBef>
                <a:spcPts val="400"/>
              </a:spcBef>
            </a:pPr>
            <a:r>
              <a:rPr lang="en-US" sz="3000" b="1" i="1" dirty="0">
                <a:solidFill>
                  <a:srgbClr val="572528">
                    <a:alpha val="90000"/>
                  </a:srgbClr>
                </a:solidFill>
                <a:latin typeface="Century Gothic" panose="020B0502020202020204" pitchFamily="34" charset="0"/>
              </a:rPr>
              <a:t>…that first </a:t>
            </a:r>
            <a:r>
              <a:rPr lang="en-US" sz="3000" b="1" i="1" dirty="0">
                <a:solidFill>
                  <a:srgbClr val="DB212E">
                    <a:alpha val="90000"/>
                  </a:srgbClr>
                </a:solidFill>
                <a:latin typeface="Century Gothic" panose="020B0502020202020204" pitchFamily="34" charset="0"/>
              </a:rPr>
              <a:t>fix, pill, or drink</a:t>
            </a:r>
            <a:r>
              <a:rPr lang="en-US" sz="3000" b="1" i="1" dirty="0">
                <a:solidFill>
                  <a:srgbClr val="572528">
                    <a:alpha val="90000"/>
                  </a:srgbClr>
                </a:solidFill>
                <a:latin typeface="Century Gothic" panose="020B0502020202020204" pitchFamily="34" charset="0"/>
              </a:rPr>
              <a:t>…</a:t>
            </a:r>
          </a:p>
          <a:p>
            <a:pPr>
              <a:spcBef>
                <a:spcPts val="400"/>
              </a:spcBef>
            </a:pPr>
            <a:endParaRPr lang="en-US" sz="3000" b="1" dirty="0">
              <a:solidFill>
                <a:srgbClr val="572528">
                  <a:alpha val="90000"/>
                </a:srgbClr>
              </a:solidFill>
              <a:latin typeface="Century Gothic" panose="020B0502020202020204" pitchFamily="34" charset="0"/>
            </a:endParaRPr>
          </a:p>
          <a:p>
            <a:pPr>
              <a:spcBef>
                <a:spcPts val="400"/>
              </a:spcBef>
            </a:pPr>
            <a:endParaRPr lang="en-US" sz="3000" b="1" dirty="0">
              <a:solidFill>
                <a:srgbClr val="572528">
                  <a:alpha val="90000"/>
                </a:srgbClr>
              </a:solidFill>
              <a:latin typeface="Century Gothic" panose="020B0502020202020204" pitchFamily="34" charset="0"/>
            </a:endParaRPr>
          </a:p>
          <a:p>
            <a:pPr>
              <a:spcBef>
                <a:spcPts val="400"/>
              </a:spcBef>
            </a:pPr>
            <a:r>
              <a:rPr lang="en-US" sz="3000" dirty="0">
                <a:solidFill>
                  <a:srgbClr val="572528">
                    <a:alpha val="90000"/>
                  </a:srgbClr>
                </a:solidFill>
                <a:latin typeface="Century Gothic" panose="020B0502020202020204" pitchFamily="34" charset="0"/>
              </a:rPr>
              <a:t>In discussion for WSC 2026 as </a:t>
            </a:r>
            <a:br>
              <a:rPr lang="en-US" sz="3000" dirty="0">
                <a:solidFill>
                  <a:srgbClr val="572528">
                    <a:alpha val="90000"/>
                  </a:srgbClr>
                </a:solidFill>
                <a:latin typeface="Century Gothic" panose="020B0502020202020204" pitchFamily="34" charset="0"/>
              </a:rPr>
            </a:br>
            <a:r>
              <a:rPr lang="en-US" sz="3000" dirty="0">
                <a:solidFill>
                  <a:srgbClr val="572528">
                    <a:alpha val="90000"/>
                  </a:srgbClr>
                </a:solidFill>
                <a:latin typeface="Century Gothic" panose="020B0502020202020204" pitchFamily="34" charset="0"/>
              </a:rPr>
              <a:t>a possible change:</a:t>
            </a:r>
            <a:endParaRPr lang="en-US" sz="3000" b="1" dirty="0">
              <a:solidFill>
                <a:srgbClr val="572528">
                  <a:alpha val="90000"/>
                </a:srgbClr>
              </a:solidFill>
              <a:latin typeface="Century Gothic" panose="020B0502020202020204" pitchFamily="34" charset="0"/>
            </a:endParaRPr>
          </a:p>
          <a:p>
            <a:pPr>
              <a:spcBef>
                <a:spcPts val="400"/>
              </a:spcBef>
            </a:pPr>
            <a:r>
              <a:rPr lang="en-US" sz="3000" b="1" i="1" dirty="0">
                <a:solidFill>
                  <a:srgbClr val="572528">
                    <a:alpha val="90000"/>
                  </a:srgbClr>
                </a:solidFill>
                <a:latin typeface="Century Gothic" panose="020B0502020202020204" pitchFamily="34" charset="0"/>
              </a:rPr>
              <a:t>…a nonprofit fellowship or society of </a:t>
            </a:r>
            <a:r>
              <a:rPr lang="en-US" sz="3000" b="1" i="1" dirty="0">
                <a:solidFill>
                  <a:srgbClr val="3A668B">
                    <a:alpha val="90000"/>
                  </a:srgbClr>
                </a:solidFill>
                <a:latin typeface="Century Gothic" panose="020B0502020202020204" pitchFamily="34" charset="0"/>
              </a:rPr>
              <a:t>men and women</a:t>
            </a:r>
            <a:r>
              <a:rPr lang="en-US" sz="3000" b="1" i="1" dirty="0">
                <a:solidFill>
                  <a:srgbClr val="572528">
                    <a:alpha val="90000"/>
                  </a:srgbClr>
                </a:solidFill>
                <a:latin typeface="Century Gothic" panose="020B0502020202020204" pitchFamily="34" charset="0"/>
              </a:rPr>
              <a:t>…</a:t>
            </a:r>
          </a:p>
          <a:p>
            <a:endParaRPr lang="en-US"/>
          </a:p>
        </p:txBody>
      </p:sp>
      <p:sp>
        <p:nvSpPr>
          <p:cNvPr id="6" name="TextBox 5">
            <a:extLst>
              <a:ext uri="{FF2B5EF4-FFF2-40B4-BE49-F238E27FC236}">
                <a16:creationId xmlns:a16="http://schemas.microsoft.com/office/drawing/2014/main" id="{B28C050E-CC32-AC00-BF49-2B2859214B22}"/>
              </a:ext>
            </a:extLst>
          </p:cNvPr>
          <p:cNvSpPr txBox="1"/>
          <p:nvPr/>
        </p:nvSpPr>
        <p:spPr>
          <a:xfrm>
            <a:off x="6458672" y="1875099"/>
            <a:ext cx="5324355" cy="3857466"/>
          </a:xfrm>
          <a:prstGeom prst="rect">
            <a:avLst/>
          </a:prstGeom>
          <a:noFill/>
        </p:spPr>
        <p:txBody>
          <a:bodyPr wrap="square" rtlCol="0">
            <a:spAutoFit/>
          </a:bodyPr>
          <a:lstStyle/>
          <a:p>
            <a:pPr>
              <a:spcBef>
                <a:spcPts val="400"/>
              </a:spcBef>
            </a:pPr>
            <a:r>
              <a:rPr lang="en-US" sz="3000" dirty="0">
                <a:solidFill>
                  <a:srgbClr val="572528">
                    <a:alpha val="90000"/>
                  </a:srgbClr>
                </a:solidFill>
                <a:latin typeface="Century Gothic" panose="020B0502020202020204" pitchFamily="34" charset="0"/>
              </a:rPr>
              <a:t>to</a:t>
            </a:r>
          </a:p>
          <a:p>
            <a:pPr>
              <a:spcBef>
                <a:spcPts val="400"/>
              </a:spcBef>
            </a:pPr>
            <a:r>
              <a:rPr lang="en-US" sz="3000" b="1" dirty="0">
                <a:solidFill>
                  <a:srgbClr val="572528">
                    <a:alpha val="90000"/>
                  </a:srgbClr>
                </a:solidFill>
                <a:latin typeface="Century Gothic" panose="020B0502020202020204" pitchFamily="34" charset="0"/>
              </a:rPr>
              <a:t>…</a:t>
            </a:r>
            <a:r>
              <a:rPr lang="en-US" sz="3000" b="1" i="1" dirty="0">
                <a:solidFill>
                  <a:srgbClr val="572528">
                    <a:alpha val="90000"/>
                  </a:srgbClr>
                </a:solidFill>
                <a:latin typeface="Century Gothic" panose="020B0502020202020204" pitchFamily="34" charset="0"/>
              </a:rPr>
              <a:t>that first </a:t>
            </a:r>
            <a:r>
              <a:rPr lang="en-US" sz="3000" b="1" i="1" dirty="0">
                <a:solidFill>
                  <a:srgbClr val="DB212E">
                    <a:alpha val="90000"/>
                  </a:srgbClr>
                </a:solidFill>
                <a:latin typeface="Century Gothic" panose="020B0502020202020204" pitchFamily="34" charset="0"/>
              </a:rPr>
              <a:t>drug</a:t>
            </a:r>
            <a:r>
              <a:rPr lang="en-US" sz="3000" b="1" i="1" dirty="0">
                <a:solidFill>
                  <a:srgbClr val="572528">
                    <a:alpha val="90000"/>
                  </a:srgbClr>
                </a:solidFill>
                <a:latin typeface="Century Gothic" panose="020B0502020202020204" pitchFamily="34" charset="0"/>
              </a:rPr>
              <a:t>…</a:t>
            </a:r>
          </a:p>
          <a:p>
            <a:pPr>
              <a:spcBef>
                <a:spcPts val="400"/>
              </a:spcBef>
            </a:pPr>
            <a:endParaRPr lang="en-US" sz="3000" b="1" i="1" dirty="0">
              <a:solidFill>
                <a:srgbClr val="572528">
                  <a:alpha val="90000"/>
                </a:srgbClr>
              </a:solidFill>
              <a:latin typeface="Century Gothic" panose="020B0502020202020204" pitchFamily="34" charset="0"/>
            </a:endParaRPr>
          </a:p>
          <a:p>
            <a:pPr>
              <a:spcBef>
                <a:spcPts val="400"/>
              </a:spcBef>
            </a:pPr>
            <a:endParaRPr lang="en-US" sz="3000" dirty="0">
              <a:solidFill>
                <a:srgbClr val="572528">
                  <a:alpha val="90000"/>
                </a:srgbClr>
              </a:solidFill>
              <a:latin typeface="Century Gothic" panose="020B0502020202020204" pitchFamily="34" charset="0"/>
            </a:endParaRPr>
          </a:p>
          <a:p>
            <a:pPr>
              <a:spcBef>
                <a:spcPts val="400"/>
              </a:spcBef>
            </a:pPr>
            <a:r>
              <a:rPr lang="en-US" sz="3000" dirty="0">
                <a:solidFill>
                  <a:srgbClr val="572528">
                    <a:alpha val="90000"/>
                  </a:srgbClr>
                </a:solidFill>
                <a:latin typeface="Century Gothic" panose="020B0502020202020204" pitchFamily="34" charset="0"/>
              </a:rPr>
              <a:t>to</a:t>
            </a:r>
          </a:p>
          <a:p>
            <a:pPr>
              <a:spcBef>
                <a:spcPts val="400"/>
              </a:spcBef>
            </a:pPr>
            <a:r>
              <a:rPr lang="en-US" sz="3000" b="1" i="1" dirty="0">
                <a:solidFill>
                  <a:srgbClr val="572528">
                    <a:alpha val="90000"/>
                  </a:srgbClr>
                </a:solidFill>
                <a:latin typeface="Century Gothic" panose="020B0502020202020204" pitchFamily="34" charset="0"/>
              </a:rPr>
              <a:t>…a nonprofit fellowship or society of </a:t>
            </a:r>
            <a:r>
              <a:rPr lang="en-US" sz="3000" b="1" i="1" dirty="0">
                <a:solidFill>
                  <a:srgbClr val="3A668B">
                    <a:alpha val="90000"/>
                  </a:srgbClr>
                </a:solidFill>
                <a:latin typeface="Century Gothic" panose="020B0502020202020204" pitchFamily="34" charset="0"/>
              </a:rPr>
              <a:t>people</a:t>
            </a:r>
            <a:r>
              <a:rPr lang="en-US" sz="3000" b="1" i="1" dirty="0">
                <a:solidFill>
                  <a:srgbClr val="572528">
                    <a:alpha val="90000"/>
                  </a:srgbClr>
                </a:solidFill>
                <a:latin typeface="Century Gothic" panose="020B0502020202020204" pitchFamily="34" charset="0"/>
              </a:rPr>
              <a:t>…</a:t>
            </a:r>
          </a:p>
          <a:p>
            <a:endParaRPr lang="en-US"/>
          </a:p>
        </p:txBody>
      </p:sp>
    </p:spTree>
    <p:extLst>
      <p:ext uri="{BB962C8B-B14F-4D97-AF65-F5344CB8AC3E}">
        <p14:creationId xmlns:p14="http://schemas.microsoft.com/office/powerpoint/2010/main" val="111846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3067291" y="250876"/>
            <a:ext cx="9208196" cy="6115200"/>
          </a:xfrm>
          <a:prstGeom prst="rect">
            <a:avLst/>
          </a:prstGeom>
          <a:noFill/>
        </p:spPr>
        <p:txBody>
          <a:bodyPr wrap="square" rtlCol="0">
            <a:spAutoFit/>
          </a:bodyPr>
          <a:lstStyle/>
          <a:p>
            <a:pPr>
              <a:spcBef>
                <a:spcPts val="2400"/>
              </a:spcBef>
            </a:pPr>
            <a:r>
              <a:rPr lang="en-US" sz="3600" b="1" dirty="0">
                <a:solidFill>
                  <a:srgbClr val="572528"/>
                </a:solidFill>
                <a:latin typeface="Century Gothic" panose="020B0502020202020204" pitchFamily="34" charset="0"/>
              </a:rPr>
              <a:t>In recovery, we learn to focus on our similarities, not our differences. </a:t>
            </a:r>
          </a:p>
          <a:p>
            <a:pPr>
              <a:spcBef>
                <a:spcPts val="2400"/>
              </a:spcBef>
            </a:pPr>
            <a:r>
              <a:rPr lang="en-US" sz="3600" b="1" dirty="0">
                <a:solidFill>
                  <a:srgbClr val="572528"/>
                </a:solidFill>
                <a:latin typeface="Century Gothic" panose="020B0502020202020204" pitchFamily="34" charset="0"/>
              </a:rPr>
              <a:t>But new­comers often viewing themselves as “ter­minally unique.” </a:t>
            </a:r>
          </a:p>
          <a:p>
            <a:pPr>
              <a:spcBef>
                <a:spcPts val="2400"/>
              </a:spcBef>
            </a:pPr>
            <a:r>
              <a:rPr lang="en-US" sz="3600" b="1" dirty="0">
                <a:solidFill>
                  <a:srgbClr val="572528"/>
                </a:solidFill>
                <a:latin typeface="Century Gothic" panose="020B0502020202020204" pitchFamily="34" charset="0"/>
              </a:rPr>
              <a:t>It is the spiritual principle of unity that guides us as we discuss how to make addicts everywhere feel welcome in Narcotics Anonymous.</a:t>
            </a:r>
          </a:p>
          <a:p>
            <a:pPr>
              <a:spcBef>
                <a:spcPts val="2400"/>
              </a:spcBef>
            </a:pPr>
            <a:r>
              <a:rPr lang="en-US" sz="3600" b="1" dirty="0">
                <a:solidFill>
                  <a:srgbClr val="DB212E"/>
                </a:solidFill>
                <a:latin typeface="Century Gothic" panose="020B0502020202020204" pitchFamily="34" charset="0"/>
              </a:rPr>
              <a:t>Our common welfare </a:t>
            </a:r>
            <a:r>
              <a:rPr lang="en-US" sz="3600" b="1" dirty="0">
                <a:solidFill>
                  <a:srgbClr val="572528"/>
                </a:solidFill>
                <a:latin typeface="Century Gothic" panose="020B0502020202020204" pitchFamily="34" charset="0"/>
              </a:rPr>
              <a:t>should come first. </a:t>
            </a:r>
          </a:p>
        </p:txBody>
      </p:sp>
      <p:pic>
        <p:nvPicPr>
          <p:cNvPr id="2" name="Picture 1" descr="A logo of a company&#10;&#10;Description automatically generated">
            <a:extLst>
              <a:ext uri="{FF2B5EF4-FFF2-40B4-BE49-F238E27FC236}">
                <a16:creationId xmlns:a16="http://schemas.microsoft.com/office/drawing/2014/main" id="{E3FFC81E-F469-1CED-245A-22C336BB3A27}"/>
              </a:ext>
            </a:extLst>
          </p:cNvPr>
          <p:cNvPicPr>
            <a:picLocks noChangeAspect="1"/>
          </p:cNvPicPr>
          <p:nvPr/>
        </p:nvPicPr>
        <p:blipFill>
          <a:blip r:embed="rId3"/>
          <a:stretch>
            <a:fillRect/>
          </a:stretch>
        </p:blipFill>
        <p:spPr>
          <a:xfrm>
            <a:off x="250866" y="4292038"/>
            <a:ext cx="2171700" cy="2171700"/>
          </a:xfrm>
          <a:prstGeom prst="rect">
            <a:avLst/>
          </a:prstGeom>
        </p:spPr>
      </p:pic>
    </p:spTree>
    <p:extLst>
      <p:ext uri="{BB962C8B-B14F-4D97-AF65-F5344CB8AC3E}">
        <p14:creationId xmlns:p14="http://schemas.microsoft.com/office/powerpoint/2010/main" val="392657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289933" y="876763"/>
            <a:ext cx="10925935" cy="3323987"/>
          </a:xfrm>
          <a:prstGeom prst="rect">
            <a:avLst/>
          </a:prstGeom>
          <a:noFill/>
        </p:spPr>
        <p:txBody>
          <a:bodyPr wrap="square">
            <a:spAutoFit/>
          </a:bodyPr>
          <a:lstStyle/>
          <a:p>
            <a:pPr marL="0" marR="0">
              <a:spcAft>
                <a:spcPts val="800"/>
              </a:spcAft>
              <a:buNone/>
            </a:pP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Because so many of the discussions we are having this cycle are asking us to consider the experience of those coming into Narcotics Anonymous and trying to decide whether this is home, before we discuss the questions in the </a:t>
            </a:r>
            <a:r>
              <a:rPr lang="en-US" sz="3000" b="1" i="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CAR</a:t>
            </a:r>
            <a:r>
              <a:rPr lang="en-US" sz="3000" b="1" kern="10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 we want to take a few minutes to consider some of the ways in which we each may have felt “terminally unique” when we came in.</a:t>
            </a:r>
            <a:endParaRPr lang="en-US" sz="3000" b="1" kern="100" dirty="0">
              <a:solidFill>
                <a:srgbClr val="F16737"/>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Shape 74">
            <a:extLst>
              <a:ext uri="{FF2B5EF4-FFF2-40B4-BE49-F238E27FC236}">
                <a16:creationId xmlns:a16="http://schemas.microsoft.com/office/drawing/2014/main" id="{C08051F2-95BD-26FC-3AA7-F44A5512CF0A}"/>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Icebreaker</a:t>
            </a:r>
            <a:endParaRPr lang="en-US" sz="36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4C27AB4-E46E-FD39-FEE2-310CCBA167A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1">
            <a:extLst>
              <a:ext uri="{FF2B5EF4-FFF2-40B4-BE49-F238E27FC236}">
                <a16:creationId xmlns:a16="http://schemas.microsoft.com/office/drawing/2014/main" id="{51CE68AC-9246-45FB-307C-4B306C487808}"/>
              </a:ext>
            </a:extLst>
          </p:cNvPr>
          <p:cNvSpPr/>
          <p:nvPr/>
        </p:nvSpPr>
        <p:spPr>
          <a:xfrm>
            <a:off x="9942650" y="5157440"/>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 name="TextBox 9">
            <a:extLst>
              <a:ext uri="{FF2B5EF4-FFF2-40B4-BE49-F238E27FC236}">
                <a16:creationId xmlns:a16="http://schemas.microsoft.com/office/drawing/2014/main" id="{B4E29B1E-DD25-B288-5AFF-29314BE30C79}"/>
              </a:ext>
            </a:extLst>
          </p:cNvPr>
          <p:cNvSpPr txBox="1"/>
          <p:nvPr/>
        </p:nvSpPr>
        <p:spPr>
          <a:xfrm>
            <a:off x="9590099" y="5301209"/>
            <a:ext cx="2730674" cy="1138773"/>
          </a:xfrm>
          <a:prstGeom prst="rect">
            <a:avLst/>
          </a:prstGeom>
          <a:noFill/>
        </p:spPr>
        <p:txBody>
          <a:bodyPr wrap="square">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11" name="TextBox 10">
            <a:extLst>
              <a:ext uri="{FF2B5EF4-FFF2-40B4-BE49-F238E27FC236}">
                <a16:creationId xmlns:a16="http://schemas.microsoft.com/office/drawing/2014/main" id="{A587B299-3988-4968-06E8-0A9253765E8C}"/>
              </a:ext>
            </a:extLst>
          </p:cNvPr>
          <p:cNvSpPr txBox="1"/>
          <p:nvPr/>
        </p:nvSpPr>
        <p:spPr>
          <a:xfrm>
            <a:off x="1126437" y="4408495"/>
            <a:ext cx="8955112" cy="1938992"/>
          </a:xfrm>
          <a:prstGeom prst="rect">
            <a:avLst/>
          </a:prstGeom>
          <a:noFill/>
        </p:spPr>
        <p:txBody>
          <a:bodyPr wrap="square">
            <a:spAutoFit/>
          </a:bodyPr>
          <a:lstStyle/>
          <a:p>
            <a:pPr marL="0" marR="0">
              <a:spcAft>
                <a:spcPts val="800"/>
              </a:spcAft>
              <a:buNone/>
            </a:pPr>
            <a: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Think back to when you were new: </a:t>
            </a:r>
            <a:b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br>
            <a:r>
              <a:rPr lang="en-US" sz="3000" b="1" kern="10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What were some of the ways you felt different or unique or like an outsider? What helped you recognize that NA was where you belonged? </a:t>
            </a:r>
          </a:p>
        </p:txBody>
      </p:sp>
    </p:spTree>
    <p:extLst>
      <p:ext uri="{BB962C8B-B14F-4D97-AF65-F5344CB8AC3E}">
        <p14:creationId xmlns:p14="http://schemas.microsoft.com/office/powerpoint/2010/main" val="313723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pic>
        <p:nvPicPr>
          <p:cNvPr id="5" name="Picture 4" descr="A red and yellow lava lamp&#10;&#10;Description automatically generated">
            <a:extLst>
              <a:ext uri="{FF2B5EF4-FFF2-40B4-BE49-F238E27FC236}">
                <a16:creationId xmlns:a16="http://schemas.microsoft.com/office/drawing/2014/main" id="{50AB60A0-059B-8B59-D915-5B9037A0E1DA}"/>
              </a:ext>
            </a:extLst>
          </p:cNvPr>
          <p:cNvPicPr>
            <a:picLocks noChangeAspect="1"/>
          </p:cNvPicPr>
          <p:nvPr/>
        </p:nvPicPr>
        <p:blipFill>
          <a:blip r:embed="rId3"/>
          <a:stretch>
            <a:fillRect/>
          </a:stretch>
        </p:blipFill>
        <p:spPr>
          <a:xfrm>
            <a:off x="10666022" y="145140"/>
            <a:ext cx="1386038" cy="4085163"/>
          </a:xfrm>
          <a:prstGeom prst="rect">
            <a:avLst/>
          </a:prstGeom>
        </p:spPr>
      </p:pic>
      <p:sp>
        <p:nvSpPr>
          <p:cNvPr id="2" name="Subtitle 2">
            <a:extLst>
              <a:ext uri="{FF2B5EF4-FFF2-40B4-BE49-F238E27FC236}">
                <a16:creationId xmlns:a16="http://schemas.microsoft.com/office/drawing/2014/main" id="{AA3EE7CD-B357-0656-1076-0676F0067311}"/>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Introduction to </a:t>
            </a:r>
            <a:r>
              <a:rPr lang="en-US" sz="4400" i="1" dirty="0">
                <a:solidFill>
                  <a:schemeClr val="tx2">
                    <a:lumMod val="60000"/>
                    <a:lumOff val="40000"/>
                  </a:schemeClr>
                </a:solidFill>
              </a:rPr>
              <a:t>CAR</a:t>
            </a:r>
          </a:p>
          <a:p>
            <a:pPr marL="744538" indent="-744538" defTabSz="640080">
              <a:lnSpc>
                <a:spcPts val="4500"/>
              </a:lnSpc>
              <a:spcBef>
                <a:spcPts val="1500"/>
              </a:spcBef>
              <a:buFont typeface="Arial" panose="020B0604020202020204" pitchFamily="34" charset="0"/>
              <a:buAutoNum type="arabicPeriod"/>
            </a:pPr>
            <a:r>
              <a:rPr lang="en-US" sz="4400" dirty="0">
                <a:solidFill>
                  <a:schemeClr val="tx2">
                    <a:lumMod val="60000"/>
                    <a:lumOff val="40000"/>
                  </a:schemeClr>
                </a:solidFill>
              </a:rPr>
              <a:t>Motions </a:t>
            </a:r>
          </a:p>
          <a:p>
            <a:pPr marL="744538" indent="-744538" defTabSz="640080">
              <a:lnSpc>
                <a:spcPts val="4500"/>
              </a:lnSpc>
              <a:spcBef>
                <a:spcPts val="1500"/>
              </a:spcBef>
              <a:buFont typeface="Arial" panose="020B0604020202020204" pitchFamily="34" charset="0"/>
              <a:buNone/>
            </a:pPr>
            <a:r>
              <a:rPr lang="en-US" sz="4400" i="1" dirty="0">
                <a:solidFill>
                  <a:srgbClr val="F16737"/>
                </a:solidFill>
              </a:rPr>
              <a:t>3. Gender-Neutral and </a:t>
            </a:r>
            <a:br>
              <a:rPr lang="en-US" sz="4400" i="1" dirty="0">
                <a:solidFill>
                  <a:srgbClr val="F16737"/>
                </a:solidFill>
              </a:rPr>
            </a:br>
            <a:r>
              <a:rPr lang="en-US" sz="4400" i="1" dirty="0">
                <a:solidFill>
                  <a:srgbClr val="F16737"/>
                </a:solidFill>
              </a:rPr>
              <a:t>Inclusive Language</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4. DRT/MAT in NA: Helping Members Take Root</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5. Literature, Service Material, and Issue Discussion Topics survey</a:t>
            </a:r>
          </a:p>
          <a:p>
            <a:pPr marL="744538" indent="-744538" defTabSz="640080">
              <a:lnSpc>
                <a:spcPts val="4500"/>
              </a:lnSpc>
              <a:spcBef>
                <a:spcPts val="1500"/>
              </a:spcBef>
              <a:buFont typeface="Arial" panose="020B0604020202020204" pitchFamily="34" charset="0"/>
              <a:buNone/>
            </a:pPr>
            <a:r>
              <a:rPr lang="en-US" sz="4400" dirty="0">
                <a:solidFill>
                  <a:schemeClr val="tx2">
                    <a:lumMod val="60000"/>
                    <a:lumOff val="40000"/>
                  </a:schemeClr>
                </a:solidFill>
              </a:rPr>
              <a:t>6. Pricing Our Literature</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88539" y="3497870"/>
            <a:ext cx="9644423"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Given that we all want to provide a safe, welcoming inclusive Fellowship where every­one can recover (regardless of . . . ), are we willing to explore these types of changes in our literature in order to carry the message more effectively? </a:t>
            </a:r>
          </a:p>
          <a:p>
            <a:pPr marL="457200" indent="-457200">
              <a:buFont typeface="Wingdings" panose="05000000000000000000" pitchFamily="2" charset="2"/>
              <a:buChar char="Ø"/>
            </a:pPr>
            <a:r>
              <a:rPr lang="en-US" sz="2800" b="1" dirty="0">
                <a:solidFill>
                  <a:srgbClr val="3A668B"/>
                </a:solidFill>
                <a:latin typeface="Century Gothic" panose="020B0502020202020204" pitchFamily="34" charset="0"/>
              </a:rPr>
              <a:t>If not, why not?</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n-U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Discussion Questions</a:t>
            </a:r>
            <a:endParaRPr lang="en-US" sz="3600" b="1" dirty="0">
              <a:solidFill>
                <a:srgbClr val="572528"/>
              </a:solidFill>
              <a:latin typeface="Century Gothic" panose="020B0502020202020204" pitchFamily="34" charset="0"/>
            </a:endParaRPr>
          </a:p>
        </p:txBody>
      </p:sp>
      <p:sp>
        <p:nvSpPr>
          <p:cNvPr id="2" name="Rounded Rectangle 1">
            <a:extLst>
              <a:ext uri="{FF2B5EF4-FFF2-40B4-BE49-F238E27FC236}">
                <a16:creationId xmlns:a16="http://schemas.microsoft.com/office/drawing/2014/main" id="{41298DBF-5578-1C2D-A57A-88E6868D7F18}"/>
              </a:ext>
            </a:extLst>
          </p:cNvPr>
          <p:cNvSpPr/>
          <p:nvPr/>
        </p:nvSpPr>
        <p:spPr>
          <a:xfrm>
            <a:off x="10083452" y="5157440"/>
            <a:ext cx="1884770"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8E7EAA41-9DF7-BD61-D673-08A17D105567}"/>
              </a:ext>
            </a:extLst>
          </p:cNvPr>
          <p:cNvSpPr txBox="1"/>
          <p:nvPr/>
        </p:nvSpPr>
        <p:spPr>
          <a:xfrm>
            <a:off x="10005281" y="5283049"/>
            <a:ext cx="2025571" cy="1138773"/>
          </a:xfrm>
          <a:prstGeom prst="rect">
            <a:avLst/>
          </a:prstGeom>
          <a:noFill/>
        </p:spPr>
        <p:txBody>
          <a:bodyPr wrap="square" rtlCol="0">
            <a:spAutoFit/>
          </a:bodyPr>
          <a:lstStyle/>
          <a:p>
            <a:pPr algn="ctr">
              <a:spcBef>
                <a:spcPts val="1200"/>
              </a:spcBef>
              <a:spcAft>
                <a:spcPts val="1200"/>
              </a:spcAft>
            </a:pPr>
            <a:r>
              <a:rPr lang="en-US" sz="3400" dirty="0">
                <a:solidFill>
                  <a:schemeClr val="accent2">
                    <a:lumMod val="75000"/>
                  </a:schemeClr>
                </a:solidFill>
                <a:latin typeface="Bahnschrift Condensed" panose="020B0502040204020203" pitchFamily="34" charset="0"/>
              </a:rPr>
              <a:t>Pause for discussion</a:t>
            </a:r>
          </a:p>
        </p:txBody>
      </p:sp>
      <p:sp>
        <p:nvSpPr>
          <p:cNvPr id="6" name="TextBox 5">
            <a:extLst>
              <a:ext uri="{FF2B5EF4-FFF2-40B4-BE49-F238E27FC236}">
                <a16:creationId xmlns:a16="http://schemas.microsoft.com/office/drawing/2014/main" id="{71B865E1-685F-2663-8F18-FD9C54423E45}"/>
              </a:ext>
            </a:extLst>
          </p:cNvPr>
          <p:cNvSpPr txBox="1"/>
          <p:nvPr/>
        </p:nvSpPr>
        <p:spPr>
          <a:xfrm>
            <a:off x="1147291" y="6205827"/>
            <a:ext cx="9619941" cy="523220"/>
          </a:xfrm>
          <a:prstGeom prst="rect">
            <a:avLst/>
          </a:prstGeom>
          <a:noFill/>
        </p:spPr>
        <p:txBody>
          <a:bodyPr wrap="square" rtlCol="0">
            <a:spAutoFit/>
          </a:bodyPr>
          <a:lstStyle/>
          <a:p>
            <a:r>
              <a:rPr lang="en-US" sz="2800" b="1" i="1" dirty="0">
                <a:solidFill>
                  <a:srgbClr val="F16737"/>
                </a:solidFill>
                <a:latin typeface="Century Gothic" panose="020B0502020202020204" pitchFamily="34" charset="0"/>
              </a:rPr>
              <a:t>Share your feedback by April 1</a:t>
            </a:r>
            <a:r>
              <a:rPr lang="en-US" sz="2800" b="1" i="1" baseline="30000" dirty="0">
                <a:solidFill>
                  <a:srgbClr val="F16737"/>
                </a:solidFill>
                <a:latin typeface="Century Gothic" panose="020B0502020202020204" pitchFamily="34" charset="0"/>
              </a:rPr>
              <a:t>st</a:t>
            </a:r>
            <a:r>
              <a:rPr lang="en-US" sz="2800" b="1" i="1" dirty="0">
                <a:solidFill>
                  <a:srgbClr val="F16737"/>
                </a:solidFill>
                <a:latin typeface="Century Gothic" panose="020B0502020202020204" pitchFamily="34" charset="0"/>
              </a:rPr>
              <a:t> at </a:t>
            </a:r>
            <a:r>
              <a:rPr lang="en-US" sz="2800" b="1" i="1" u="sng" dirty="0">
                <a:solidFill>
                  <a:srgbClr val="F16737"/>
                </a:solidFill>
                <a:latin typeface="Century Gothic" panose="020B0502020202020204" pitchFamily="34" charset="0"/>
              </a:rPr>
              <a:t>na.org/surveys</a:t>
            </a:r>
            <a:r>
              <a:rPr lang="en-US" sz="2800" b="1" i="1" dirty="0">
                <a:solidFill>
                  <a:srgbClr val="F16737"/>
                </a:solidFill>
                <a:latin typeface="Century Gothic" panose="020B0502020202020204" pitchFamily="34" charset="0"/>
              </a:rPr>
              <a:t>!</a:t>
            </a:r>
          </a:p>
        </p:txBody>
      </p:sp>
      <p:sp>
        <p:nvSpPr>
          <p:cNvPr id="8" name="TextBox 7">
            <a:extLst>
              <a:ext uri="{FF2B5EF4-FFF2-40B4-BE49-F238E27FC236}">
                <a16:creationId xmlns:a16="http://schemas.microsoft.com/office/drawing/2014/main" id="{02B29AC4-4696-2807-5D12-AC1F31CDF2A5}"/>
              </a:ext>
            </a:extLst>
          </p:cNvPr>
          <p:cNvSpPr txBox="1"/>
          <p:nvPr/>
        </p:nvSpPr>
        <p:spPr>
          <a:xfrm>
            <a:off x="138897" y="745024"/>
            <a:ext cx="11910349" cy="2672078"/>
          </a:xfrm>
          <a:prstGeom prst="rect">
            <a:avLst/>
          </a:prstGeom>
          <a:noFill/>
        </p:spPr>
        <p:txBody>
          <a:bodyPr wrap="square" rtlCol="0">
            <a:spAutoFit/>
          </a:bodyPr>
          <a:lstStyle/>
          <a:p>
            <a:pPr>
              <a:lnSpc>
                <a:spcPts val="3420"/>
              </a:lnSpc>
            </a:pPr>
            <a:r>
              <a:rPr lang="en-US" sz="2600" b="1" dirty="0">
                <a:solidFill>
                  <a:srgbClr val="572528"/>
                </a:solidFill>
                <a:latin typeface="Century Gothic" panose="020B0502020202020204" pitchFamily="34" charset="0"/>
              </a:rPr>
              <a:t>For the purposes of these questions, we intend to focus on </a:t>
            </a:r>
            <a:r>
              <a:rPr lang="en-US" sz="2600" b="1" dirty="0">
                <a:solidFill>
                  <a:srgbClr val="572528"/>
                </a:solidFill>
                <a:highlight>
                  <a:srgbClr val="FCCF0C"/>
                </a:highlight>
                <a:latin typeface="Century Gothic" panose="020B0502020202020204" pitchFamily="34" charset="0"/>
              </a:rPr>
              <a:t>the language that describes peo­ple</a:t>
            </a:r>
            <a:r>
              <a:rPr lang="en-US" sz="2600" b="1" dirty="0">
                <a:solidFill>
                  <a:srgbClr val="572528"/>
                </a:solidFill>
                <a:latin typeface="Century Gothic" panose="020B0502020202020204" pitchFamily="34" charset="0"/>
              </a:rPr>
              <a:t>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a:t>
            </a:r>
          </a:p>
        </p:txBody>
      </p:sp>
    </p:spTree>
    <p:extLst>
      <p:ext uri="{BB962C8B-B14F-4D97-AF65-F5344CB8AC3E}">
        <p14:creationId xmlns:p14="http://schemas.microsoft.com/office/powerpoint/2010/main" val="161206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rgbClr val="572528"/>
                </a:solidFill>
                <a:latin typeface="Century Gothic" panose="020B0502020202020204" pitchFamily="34" charset="0"/>
                <a:ea typeface="Cambria" charset="0"/>
                <a:cs typeface="Cambria" charset="0"/>
                <a:sym typeface="PopplLaudatio-Regular"/>
              </a:rPr>
              <a:t>Five other </a:t>
            </a:r>
            <a:r>
              <a:rPr lang="en-US" sz="4000" b="1" dirty="0">
                <a:solidFill>
                  <a:srgbClr val="572528"/>
                </a:solidFill>
                <a:latin typeface="Century Gothic" panose="020B0502020202020204" pitchFamily="34" charset="0"/>
                <a:ea typeface="Cambria" charset="0"/>
                <a:cs typeface="Cambria" charset="0"/>
                <a:sym typeface="PopplLaudatio-Regular"/>
              </a:rPr>
              <a:t>PowerPoint</a:t>
            </a:r>
            <a:r>
              <a:rPr lang="en-US" sz="4000" b="1" kern="1200" dirty="0">
                <a:solidFill>
                  <a:srgbClr val="572528"/>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rgbClr val="572528"/>
                </a:solidFill>
                <a:latin typeface="Century Gothic" panose="020B0502020202020204" pitchFamily="34" charset="0"/>
                <a:ea typeface="Cambria" charset="0"/>
                <a:cs typeface="Cambria" charset="0"/>
                <a:sym typeface="PopplLaudatio-Regular"/>
              </a:rPr>
              <a:t>CAR</a:t>
            </a:r>
            <a:r>
              <a:rPr lang="en-US" sz="4000" b="1" dirty="0">
                <a:solidFill>
                  <a:srgbClr val="572528"/>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rgbClr val="572528"/>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rgbClr val="572528"/>
                </a:solidFill>
                <a:latin typeface="Century Gothic" panose="020B0502020202020204" pitchFamily="34" charset="0"/>
                <a:ea typeface="Cambria" charset="0"/>
                <a:cs typeface="Cambria" charset="0"/>
                <a:sym typeface="PopplLaudatio-Regular"/>
              </a:rPr>
              <a:t>CAR</a:t>
            </a:r>
            <a:r>
              <a:rPr lang="en-US" sz="4000" b="1" kern="1200" dirty="0">
                <a:solidFill>
                  <a:srgbClr val="572528"/>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8BD40"/>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rgbClr val="572528"/>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dirty="0">
                <a:solidFill>
                  <a:srgbClr val="572528"/>
                </a:solidFill>
                <a:uFill>
                  <a:solidFill>
                    <a:srgbClr val="00B0F0"/>
                  </a:solidFill>
                </a:uFill>
                <a:latin typeface="Century Gothic" panose="020B0502020202020204" pitchFamily="34" charset="0"/>
                <a:ea typeface="Cambria" charset="0"/>
                <a:cs typeface="Cambria" charset="0"/>
                <a:sym typeface="PopplLaudatio-Regular"/>
              </a:rPr>
              <a:t>na.org/conference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77981" y="4521565"/>
            <a:ext cx="3455187" cy="1828801"/>
          </a:xfrm>
        </p:spPr>
        <p:txBody>
          <a:bodyPr/>
          <a:lstStyle/>
          <a:p>
            <a:pPr algn="ctr"/>
            <a:r>
              <a:rPr lang="en-US" dirty="0">
                <a:solidFill>
                  <a:srgbClr val="9DBCAC"/>
                </a:solidFill>
              </a:rPr>
              <a:t>2026 </a:t>
            </a:r>
            <a:r>
              <a:rPr lang="en-US" i="1" dirty="0">
                <a:solidFill>
                  <a:srgbClr val="9DBCAC"/>
                </a:solidFill>
              </a:rPr>
              <a:t>CAR</a:t>
            </a:r>
            <a:r>
              <a:rPr lang="en-US" dirty="0">
                <a:solidFill>
                  <a:srgbClr val="9DBCAC"/>
                </a:solidFill>
              </a:rPr>
              <a:t> </a:t>
            </a:r>
            <a:br>
              <a:rPr lang="en-US" dirty="0">
                <a:solidFill>
                  <a:srgbClr val="9DBCAC"/>
                </a:solidFill>
              </a:rPr>
            </a:br>
            <a:r>
              <a:rPr lang="en-US" dirty="0">
                <a:solidFill>
                  <a:srgbClr val="9DBCAC"/>
                </a:solidFill>
              </a:rPr>
              <a:t>PowerPoints</a:t>
            </a:r>
          </a:p>
        </p:txBody>
      </p:sp>
      <p:sp>
        <p:nvSpPr>
          <p:cNvPr id="2" name="Subtitle 2">
            <a:extLst>
              <a:ext uri="{FF2B5EF4-FFF2-40B4-BE49-F238E27FC236}">
                <a16:creationId xmlns:a16="http://schemas.microsoft.com/office/drawing/2014/main" id="{2F34754E-EB93-8E29-1DF1-91DEB0B7AA3C}"/>
              </a:ext>
            </a:extLst>
          </p:cNvPr>
          <p:cNvSpPr txBox="1">
            <a:spLocks/>
          </p:cNvSpPr>
          <p:nvPr/>
        </p:nvSpPr>
        <p:spPr>
          <a:xfrm>
            <a:off x="2708110" y="89430"/>
            <a:ext cx="9371595"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F16737"/>
                </a:solidFill>
              </a:rPr>
              <a:t>These </a:t>
            </a:r>
            <a:r>
              <a:rPr lang="en-US" sz="5400" dirty="0">
                <a:solidFill>
                  <a:srgbClr val="F16737"/>
                </a:solidFill>
              </a:rPr>
              <a:t>PowerPoint</a:t>
            </a:r>
            <a:r>
              <a:rPr lang="en-US" sz="4800" dirty="0">
                <a:solidFill>
                  <a:srgbClr val="F16737"/>
                </a:solidFill>
              </a:rPr>
              <a:t>s only cover the main points of the </a:t>
            </a:r>
            <a:r>
              <a:rPr lang="en-US" sz="4800" i="1" dirty="0">
                <a:solidFill>
                  <a:srgbClr val="F16737"/>
                </a:solidFill>
              </a:rPr>
              <a:t>CAR</a:t>
            </a:r>
            <a:r>
              <a:rPr lang="en-US" sz="4800" dirty="0">
                <a:solidFill>
                  <a:srgbClr val="F16737"/>
                </a:solidFill>
              </a:rPr>
              <a:t>.</a:t>
            </a:r>
            <a:br>
              <a:rPr lang="en-US" sz="4800" dirty="0">
                <a:solidFill>
                  <a:srgbClr val="F16737"/>
                </a:solidFill>
              </a:rPr>
            </a:br>
            <a:br>
              <a:rPr lang="en-US" sz="4800" dirty="0">
                <a:solidFill>
                  <a:srgbClr val="F16737"/>
                </a:solidFill>
              </a:rPr>
            </a:br>
            <a:r>
              <a:rPr lang="en-US" sz="4800" dirty="0">
                <a:solidFill>
                  <a:srgbClr val="F16737"/>
                </a:solidFill>
              </a:rPr>
              <a:t>We encourage all members to read the </a:t>
            </a:r>
            <a:r>
              <a:rPr lang="en-US" sz="4800" i="1" dirty="0">
                <a:solidFill>
                  <a:srgbClr val="F16737"/>
                </a:solidFill>
              </a:rPr>
              <a:t>CAR</a:t>
            </a:r>
            <a:r>
              <a:rPr lang="en-US" sz="4800" dirty="0">
                <a:solidFill>
                  <a:srgbClr val="F16737"/>
                </a:solidFill>
              </a:rPr>
              <a:t> itself.</a:t>
            </a:r>
            <a:br>
              <a:rPr lang="en-US" sz="4800" dirty="0">
                <a:solidFill>
                  <a:srgbClr val="F16737"/>
                </a:solidFill>
              </a:rPr>
            </a:br>
            <a:br>
              <a:rPr lang="en-US" sz="4800" dirty="0">
                <a:solidFill>
                  <a:srgbClr val="F16737"/>
                </a:solidFill>
              </a:rPr>
            </a:br>
            <a:r>
              <a:rPr lang="en-US" sz="4800" dirty="0">
                <a:solidFill>
                  <a:srgbClr val="F16737"/>
                </a:solidFill>
              </a:rPr>
              <a:t>Please visit </a:t>
            </a:r>
            <a:br>
              <a:rPr lang="en-US" sz="4800" u="sng" dirty="0">
                <a:solidFill>
                  <a:srgbClr val="00B0F0"/>
                </a:solidFill>
              </a:rPr>
            </a:br>
            <a:r>
              <a:rPr lang="en-US" sz="4800" dirty="0">
                <a:solidFill>
                  <a:srgbClr val="00B0F0"/>
                </a:solidFill>
              </a:rPr>
              <a:t>na.org/conference</a:t>
            </a:r>
            <a:br>
              <a:rPr lang="en-US" sz="4800" u="sng" dirty="0">
                <a:solidFill>
                  <a:schemeClr val="accent2"/>
                </a:solidFill>
              </a:rPr>
            </a:br>
            <a:r>
              <a:rPr lang="en-US" sz="4800" dirty="0">
                <a:solidFill>
                  <a:srgbClr val="F16737"/>
                </a:solidFill>
              </a:rPr>
              <a:t>for the complete 2026 </a:t>
            </a:r>
            <a:r>
              <a:rPr lang="en-US" sz="4800" i="1" dirty="0">
                <a:solidFill>
                  <a:srgbClr val="F16737"/>
                </a:solidFill>
              </a:rPr>
              <a:t>CAR</a:t>
            </a:r>
            <a:r>
              <a:rPr lang="en-US" sz="4800" dirty="0">
                <a:solidFill>
                  <a:srgbClr val="F16737"/>
                </a:solidFill>
              </a:rPr>
              <a:t>.</a:t>
            </a:r>
            <a:endParaRPr lang="en-US" sz="4000" dirty="0">
              <a:solidFill>
                <a:srgbClr val="F16737"/>
              </a:solidFill>
            </a:endParaRPr>
          </a:p>
          <a:p>
            <a:pPr marL="742950" indent="-742950">
              <a:buFont typeface="Arial" panose="020B0604020202020204" pitchFamily="34" charset="0"/>
              <a:buAutoNum type="arabicPeriod"/>
            </a:pPr>
            <a:endParaRPr lang="en-US" sz="4000" dirty="0"/>
          </a:p>
        </p:txBody>
      </p:sp>
      <p:pic>
        <p:nvPicPr>
          <p:cNvPr id="3" name="Picture 2">
            <a:extLst>
              <a:ext uri="{FF2B5EF4-FFF2-40B4-BE49-F238E27FC236}">
                <a16:creationId xmlns:a16="http://schemas.microsoft.com/office/drawing/2014/main" id="{6DD3E9B4-FFB3-EEB9-3A95-824891969D1F}"/>
              </a:ext>
            </a:extLst>
          </p:cNvPr>
          <p:cNvPicPr>
            <a:picLocks noChangeAspect="1"/>
          </p:cNvPicPr>
          <p:nvPr/>
        </p:nvPicPr>
        <p:blipFill rotWithShape="1">
          <a:blip r:embed="rId3"/>
          <a:srcRect b="21493"/>
          <a:stretch/>
        </p:blipFill>
        <p:spPr>
          <a:xfrm>
            <a:off x="10372747" y="3844870"/>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E9036-BEB4-01B4-3EF7-4EF9F8E34568}"/>
              </a:ext>
            </a:extLst>
          </p:cNvPr>
          <p:cNvSpPr>
            <a:spLocks noGrp="1"/>
          </p:cNvSpPr>
          <p:nvPr>
            <p:ph type="body" idx="4294967295"/>
          </p:nvPr>
        </p:nvSpPr>
        <p:spPr>
          <a:xfrm>
            <a:off x="282430" y="361843"/>
            <a:ext cx="9025200" cy="4832809"/>
          </a:xfrm>
        </p:spPr>
        <p:txBody>
          <a:bodyPr>
            <a:noAutofit/>
          </a:bodyPr>
          <a:lstStyle/>
          <a:p>
            <a:pPr marL="0" indent="0">
              <a:lnSpc>
                <a:spcPct val="120000"/>
              </a:lnSpc>
              <a:buNone/>
            </a:pPr>
            <a:r>
              <a:rPr lang="en-US" sz="3600" dirty="0">
                <a:solidFill>
                  <a:srgbClr val="572528"/>
                </a:solidFill>
                <a:effectLst/>
              </a:rPr>
              <a:t>This one of two topics with discussion questions included in this </a:t>
            </a:r>
            <a:r>
              <a:rPr lang="en-US" sz="3600" i="1" dirty="0">
                <a:solidFill>
                  <a:srgbClr val="572528"/>
                </a:solidFill>
                <a:effectLst/>
              </a:rPr>
              <a:t>CAR</a:t>
            </a:r>
            <a:r>
              <a:rPr lang="en-US" sz="3600" dirty="0">
                <a:solidFill>
                  <a:srgbClr val="572528"/>
                </a:solidFill>
                <a:effectLst/>
              </a:rPr>
              <a:t>.</a:t>
            </a:r>
          </a:p>
          <a:p>
            <a:pPr marL="0" indent="0">
              <a:lnSpc>
                <a:spcPct val="120000"/>
              </a:lnSpc>
              <a:buNone/>
            </a:pPr>
            <a:r>
              <a:rPr lang="en-US" sz="3600" dirty="0">
                <a:solidFill>
                  <a:srgbClr val="572528"/>
                </a:solidFill>
                <a:effectLst/>
              </a:rPr>
              <a:t>If yo</a:t>
            </a:r>
            <a:r>
              <a:rPr lang="en-US" sz="3600" dirty="0">
                <a:solidFill>
                  <a:srgbClr val="572528"/>
                </a:solidFill>
              </a:rPr>
              <a:t>u’re discussing these questions in your workshop, please note that </a:t>
            </a:r>
            <a:r>
              <a:rPr lang="en-US" sz="3600" i="1" dirty="0">
                <a:solidFill>
                  <a:srgbClr val="3A668B"/>
                </a:solidFill>
              </a:rPr>
              <a:t>this is a discussion, not a decision</a:t>
            </a:r>
            <a:r>
              <a:rPr lang="en-US" sz="3600" dirty="0">
                <a:solidFill>
                  <a:srgbClr val="572528"/>
                </a:solidFill>
              </a:rPr>
              <a:t>—you don’t need to come to an agreement. </a:t>
            </a:r>
          </a:p>
          <a:p>
            <a:pPr marL="0" indent="0">
              <a:lnSpc>
                <a:spcPct val="120000"/>
              </a:lnSpc>
              <a:buNone/>
            </a:pPr>
            <a:r>
              <a:rPr lang="en-US" sz="3600" dirty="0">
                <a:solidFill>
                  <a:srgbClr val="572528"/>
                </a:solidFill>
              </a:rPr>
              <a:t>It’s an opportunity to hear each other and gather your thoughts for the unput form, which you’ll find at </a:t>
            </a:r>
            <a:r>
              <a:rPr lang="en-US" sz="3600" u="sng" dirty="0">
                <a:solidFill>
                  <a:srgbClr val="572528"/>
                </a:solidFill>
              </a:rPr>
              <a:t>na.org/survey</a:t>
            </a:r>
            <a:r>
              <a:rPr lang="en-US" sz="3600" dirty="0">
                <a:solidFill>
                  <a:srgbClr val="572528"/>
                </a:solidFill>
              </a:rPr>
              <a:t>.</a:t>
            </a:r>
            <a:endParaRPr lang="en-US" sz="3600" dirty="0">
              <a:solidFill>
                <a:srgbClr val="572528"/>
              </a:solidFill>
              <a:effectLst/>
            </a:endParaRPr>
          </a:p>
        </p:txBody>
      </p:sp>
      <p:pic>
        <p:nvPicPr>
          <p:cNvPr id="3" name="Picture 2" descr="A logo with white text&#10;&#10;Description automatically generated with medium confidence">
            <a:extLst>
              <a:ext uri="{FF2B5EF4-FFF2-40B4-BE49-F238E27FC236}">
                <a16:creationId xmlns:a16="http://schemas.microsoft.com/office/drawing/2014/main" id="{0E6359FA-6A25-3C7F-A8D3-C9CA4FCC0CEB}"/>
              </a:ext>
            </a:extLst>
          </p:cNvPr>
          <p:cNvPicPr>
            <a:picLocks noChangeAspect="1"/>
          </p:cNvPicPr>
          <p:nvPr/>
        </p:nvPicPr>
        <p:blipFill>
          <a:blip r:embed="rId3"/>
          <a:stretch>
            <a:fillRect/>
          </a:stretch>
        </p:blipFill>
        <p:spPr>
          <a:xfrm>
            <a:off x="8617105" y="96252"/>
            <a:ext cx="3478641" cy="2104724"/>
          </a:xfrm>
          <a:prstGeom prst="rect">
            <a:avLst/>
          </a:prstGeom>
        </p:spPr>
      </p:pic>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70523" y="160701"/>
            <a:ext cx="11719346" cy="999936"/>
          </a:xfrm>
        </p:spPr>
        <p:txBody>
          <a:bodyPr/>
          <a:lstStyle/>
          <a:p>
            <a:r>
              <a:rPr lang="en-US" sz="4400" dirty="0"/>
              <a:t>Gender-Neutral Language in NA Literature</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83410" y="968414"/>
            <a:ext cx="10906544" cy="1149144"/>
          </a:xfrm>
        </p:spPr>
        <p:txBody>
          <a:bodyPr/>
          <a:lstStyle/>
          <a:p>
            <a:r>
              <a:rPr lang="en-US" sz="3200" dirty="0">
                <a:solidFill>
                  <a:srgbClr val="DB212E"/>
                </a:solidFill>
              </a:rPr>
              <a:t>Some significant populations of still-suffering addicts do not feel fully accepted or included in NA meetings.</a:t>
            </a:r>
          </a:p>
        </p:txBody>
      </p:sp>
      <p:cxnSp>
        <p:nvCxnSpPr>
          <p:cNvPr id="4" name="Straight Connector 3">
            <a:extLst>
              <a:ext uri="{FF2B5EF4-FFF2-40B4-BE49-F238E27FC236}">
                <a16:creationId xmlns:a16="http://schemas.microsoft.com/office/drawing/2014/main" id="{7543EF97-68C0-F589-421A-AF2E64D682F5}"/>
              </a:ext>
            </a:extLst>
          </p:cNvPr>
          <p:cNvCxnSpPr>
            <a:cxnSpLocks/>
          </p:cNvCxnSpPr>
          <p:nvPr/>
        </p:nvCxnSpPr>
        <p:spPr>
          <a:xfrm>
            <a:off x="397517" y="838139"/>
            <a:ext cx="11345304"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4AA330E5-BD08-A8FA-1FF0-EC607E4CB446}"/>
              </a:ext>
            </a:extLst>
          </p:cNvPr>
          <p:cNvSpPr txBox="1">
            <a:spLocks/>
          </p:cNvSpPr>
          <p:nvPr/>
        </p:nvSpPr>
        <p:spPr>
          <a:xfrm>
            <a:off x="2762452" y="2015963"/>
            <a:ext cx="8701237" cy="50104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000" i="1" dirty="0"/>
              <a:t>“One of the many beautiful aspects of NA is that our program works for any addict, regardless of age, ethnicity, economic status, belief system, and so on. We are the ‘big tent’ fellowship. Our challenge is to communicate that to others. How can we better demon­strate to all of the people in our communities that we are an open and diverse fellowship? And what can we do to help all addicts feel equally comfortable in our rooms?”</a:t>
            </a:r>
          </a:p>
          <a:p>
            <a:pPr lvl="1" algn="r"/>
            <a:r>
              <a:rPr lang="en-US" sz="2600" i="1" dirty="0"/>
              <a:t>2008 CAR, Who Is Missing From Our Meetings?</a:t>
            </a:r>
            <a:endParaRPr lang="en-US" sz="2600" dirty="0"/>
          </a:p>
          <a:p>
            <a:endParaRPr lang="en-US" sz="2700" dirty="0"/>
          </a:p>
        </p:txBody>
      </p:sp>
    </p:spTree>
    <p:extLst>
      <p:ext uri="{BB962C8B-B14F-4D97-AF65-F5344CB8AC3E}">
        <p14:creationId xmlns:p14="http://schemas.microsoft.com/office/powerpoint/2010/main" val="37418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398558" y="207670"/>
            <a:ext cx="8418183" cy="1935402"/>
          </a:xfrm>
          <a:prstGeom prst="rect">
            <a:avLst/>
          </a:prstGeom>
          <a:noFill/>
        </p:spPr>
        <p:txBody>
          <a:bodyPr wrap="square">
            <a:spAutoFit/>
          </a:bodyPr>
          <a:lstStyle/>
          <a:p>
            <a:pPr>
              <a:lnSpc>
                <a:spcPct val="108000"/>
              </a:lnSpc>
            </a:pPr>
            <a:r>
              <a:rPr lang="en-US" sz="3800" b="1" dirty="0">
                <a:solidFill>
                  <a:srgbClr val="572528"/>
                </a:solidFill>
                <a:latin typeface="Century Gothic" panose="020B0502020202020204" pitchFamily="34" charset="0"/>
              </a:rPr>
              <a:t>Gender-neutral language has been on the Fellowship’s radar the past two WSC cycles. </a:t>
            </a:r>
          </a:p>
        </p:txBody>
      </p:sp>
      <p:sp>
        <p:nvSpPr>
          <p:cNvPr id="3" name="TextBox 2">
            <a:extLst>
              <a:ext uri="{FF2B5EF4-FFF2-40B4-BE49-F238E27FC236}">
                <a16:creationId xmlns:a16="http://schemas.microsoft.com/office/drawing/2014/main" id="{BE221CA9-341F-3A83-AA31-53B92FC34DBB}"/>
              </a:ext>
            </a:extLst>
          </p:cNvPr>
          <p:cNvSpPr txBox="1"/>
          <p:nvPr/>
        </p:nvSpPr>
        <p:spPr>
          <a:xfrm>
            <a:off x="714586" y="1919362"/>
            <a:ext cx="11103632" cy="4736553"/>
          </a:xfrm>
          <a:prstGeom prst="rect">
            <a:avLst/>
          </a:prstGeom>
          <a:noFill/>
        </p:spPr>
        <p:txBody>
          <a:bodyPr wrap="square">
            <a:spAutoFit/>
          </a:bodyPr>
          <a:lstStyle/>
          <a:p>
            <a:pPr>
              <a:lnSpc>
                <a:spcPct val="108000"/>
              </a:lnSpc>
            </a:pPr>
            <a:endParaRPr lang="en-US" sz="2800" dirty="0">
              <a:solidFill>
                <a:srgbClr val="572528"/>
              </a:solidFill>
              <a:latin typeface="Century Gothic" panose="020B0502020202020204" pitchFamily="34" charset="0"/>
            </a:endParaRPr>
          </a:p>
          <a:p>
            <a:pPr marL="285750" indent="-285750">
              <a:lnSpc>
                <a:spcPct val="108000"/>
              </a:lnSpc>
              <a:buFont typeface="Arial" panose="020B0604020202020204" pitchFamily="34" charset="0"/>
              <a:buChar char="•"/>
            </a:pPr>
            <a:r>
              <a:rPr lang="en-US" sz="3000" b="1" dirty="0">
                <a:solidFill>
                  <a:srgbClr val="572528"/>
                </a:solidFill>
                <a:latin typeface="Century Gothic" panose="020B0502020202020204" pitchFamily="34" charset="0"/>
              </a:rPr>
              <a:t>A motion addressing this topic appeared </a:t>
            </a:r>
            <a:br>
              <a:rPr lang="en-US" sz="3000" b="1" dirty="0">
                <a:solidFill>
                  <a:srgbClr val="572528"/>
                </a:solidFill>
                <a:latin typeface="Century Gothic" panose="020B0502020202020204" pitchFamily="34" charset="0"/>
              </a:rPr>
            </a:br>
            <a:r>
              <a:rPr lang="en-US" sz="3000" b="1" dirty="0">
                <a:solidFill>
                  <a:srgbClr val="572528"/>
                </a:solidFill>
                <a:latin typeface="Century Gothic" panose="020B0502020202020204" pitchFamily="34" charset="0"/>
              </a:rPr>
              <a:t>in the 2020 </a:t>
            </a:r>
            <a:r>
              <a:rPr lang="en-US" sz="3000" b="1" i="1" dirty="0">
                <a:solidFill>
                  <a:srgbClr val="572528"/>
                </a:solidFill>
                <a:latin typeface="Century Gothic" panose="020B0502020202020204" pitchFamily="34" charset="0"/>
              </a:rPr>
              <a:t>CAR </a:t>
            </a:r>
            <a:r>
              <a:rPr lang="en-US" sz="3000" b="1" dirty="0">
                <a:solidFill>
                  <a:srgbClr val="572528"/>
                </a:solidFill>
                <a:latin typeface="Century Gothic" panose="020B0502020202020204" pitchFamily="34" charset="0"/>
              </a:rPr>
              <a:t>but was not taken up at </a:t>
            </a:r>
            <a:br>
              <a:rPr lang="en-US" sz="3000" b="1" dirty="0">
                <a:solidFill>
                  <a:srgbClr val="572528"/>
                </a:solidFill>
                <a:latin typeface="Century Gothic" panose="020B0502020202020204" pitchFamily="34" charset="0"/>
              </a:rPr>
            </a:br>
            <a:r>
              <a:rPr lang="en-US" sz="3000" b="1" dirty="0">
                <a:solidFill>
                  <a:srgbClr val="572528"/>
                </a:solidFill>
                <a:latin typeface="Century Gothic" panose="020B0502020202020204" pitchFamily="34" charset="0"/>
              </a:rPr>
              <a:t>WSC 2020 due to limitations imposed by the pandemic. </a:t>
            </a:r>
          </a:p>
          <a:p>
            <a:pPr marL="285750" indent="-285750">
              <a:lnSpc>
                <a:spcPct val="108000"/>
              </a:lnSpc>
              <a:spcBef>
                <a:spcPts val="1800"/>
              </a:spcBef>
              <a:buFont typeface="Arial" panose="020B0604020202020204" pitchFamily="34" charset="0"/>
              <a:buChar char="•"/>
            </a:pPr>
            <a:r>
              <a:rPr lang="en-US" sz="3000" b="1" dirty="0">
                <a:solidFill>
                  <a:srgbClr val="572528"/>
                </a:solidFill>
                <a:latin typeface="Century Gothic" panose="020B0502020202020204" pitchFamily="34" charset="0"/>
              </a:rPr>
              <a:t>In 2023, the WSC passed </a:t>
            </a:r>
            <a:r>
              <a:rPr lang="en-US" sz="3000" b="1" dirty="0">
                <a:solidFill>
                  <a:srgbClr val="DB212E"/>
                </a:solidFill>
                <a:latin typeface="Century Gothic" panose="020B0502020202020204" pitchFamily="34" charset="0"/>
              </a:rPr>
              <a:t>Motion 14</a:t>
            </a:r>
            <a:r>
              <a:rPr lang="en-US" sz="3000" b="1" dirty="0">
                <a:solidFill>
                  <a:srgbClr val="572528"/>
                </a:solidFill>
                <a:latin typeface="Century Gothic" panose="020B0502020202020204" pitchFamily="34" charset="0"/>
              </a:rPr>
              <a:t>: “To direct the World Board to create a project plan for consideration at the next WSC to investigate changes and/or additional wording to NA literature from gender specific language to gender neutral and inclusive language.”</a:t>
            </a:r>
          </a:p>
        </p:txBody>
      </p:sp>
      <p:pic>
        <p:nvPicPr>
          <p:cNvPr id="8" name="Picture 7" descr="A map of the world&#10;&#10;Description automatically generated">
            <a:extLst>
              <a:ext uri="{FF2B5EF4-FFF2-40B4-BE49-F238E27FC236}">
                <a16:creationId xmlns:a16="http://schemas.microsoft.com/office/drawing/2014/main" id="{5A3E7E21-C95D-6546-7404-5F6A8CA39F6B}"/>
              </a:ext>
            </a:extLst>
          </p:cNvPr>
          <p:cNvPicPr>
            <a:picLocks noChangeAspect="1"/>
          </p:cNvPicPr>
          <p:nvPr/>
        </p:nvPicPr>
        <p:blipFill>
          <a:blip r:embed="rId3"/>
          <a:stretch>
            <a:fillRect/>
          </a:stretch>
        </p:blipFill>
        <p:spPr>
          <a:xfrm>
            <a:off x="8989262" y="0"/>
            <a:ext cx="3202738" cy="3202738"/>
          </a:xfrm>
          <a:prstGeom prst="rect">
            <a:avLst/>
          </a:prstGeom>
        </p:spPr>
      </p:pic>
    </p:spTree>
    <p:extLst>
      <p:ext uri="{BB962C8B-B14F-4D97-AF65-F5344CB8AC3E}">
        <p14:creationId xmlns:p14="http://schemas.microsoft.com/office/powerpoint/2010/main" val="213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84AE5-C155-5A78-D465-71053CF5EDAF}"/>
              </a:ext>
            </a:extLst>
          </p:cNvPr>
          <p:cNvSpPr txBox="1"/>
          <p:nvPr/>
        </p:nvSpPr>
        <p:spPr>
          <a:xfrm>
            <a:off x="581437" y="265422"/>
            <a:ext cx="10959254" cy="6201698"/>
          </a:xfrm>
          <a:prstGeom prst="rect">
            <a:avLst/>
          </a:prstGeom>
          <a:noFill/>
        </p:spPr>
        <p:txBody>
          <a:bodyPr wrap="square">
            <a:spAutoFit/>
          </a:bodyPr>
          <a:lstStyle/>
          <a:p>
            <a:pPr algn="ctr"/>
            <a:r>
              <a:rPr lang="en-US" sz="4800" b="1" dirty="0">
                <a:solidFill>
                  <a:srgbClr val="572528"/>
                </a:solidFill>
                <a:latin typeface="Century Gothic" panose="020B0502020202020204" pitchFamily="34" charset="0"/>
              </a:rPr>
              <a:t>2026-2029 NAWS Strategic Plan</a:t>
            </a:r>
          </a:p>
          <a:p>
            <a:endParaRPr lang="en-US" sz="2000" b="1" dirty="0">
              <a:latin typeface="Century Gothic" panose="020B0502020202020204" pitchFamily="34" charset="0"/>
            </a:endParaRPr>
          </a:p>
          <a:p>
            <a:r>
              <a:rPr lang="en-US" sz="3200" b="1" dirty="0">
                <a:solidFill>
                  <a:srgbClr val="DB212E"/>
                </a:solidFill>
                <a:latin typeface="Century Gothic" panose="020B0502020202020204" pitchFamily="34" charset="0"/>
              </a:rPr>
              <a:t>Objective 7 of the plan is to </a:t>
            </a:r>
            <a:r>
              <a:rPr lang="en-US" sz="3200" b="1" dirty="0">
                <a:solidFill>
                  <a:srgbClr val="572528"/>
                </a:solidFill>
                <a:latin typeface="Century Gothic" panose="020B0502020202020204" pitchFamily="34" charset="0"/>
              </a:rPr>
              <a:t>“Raise the level of consciousness regarding inclusiveness in our diverse Fellowship, and develop tools to support groups in ensuring that all members and poten­tial members feel safe, welcomed, and included at in-person and virtual meetings.” </a:t>
            </a:r>
          </a:p>
          <a:p>
            <a:endParaRPr lang="en-US" sz="900" b="1" dirty="0">
              <a:solidFill>
                <a:srgbClr val="DB212E"/>
              </a:solidFill>
              <a:latin typeface="Century Gothic" panose="020B0502020202020204" pitchFamily="34" charset="0"/>
            </a:endParaRPr>
          </a:p>
          <a:p>
            <a:r>
              <a:rPr lang="en-US" sz="3200" b="1" dirty="0">
                <a:solidFill>
                  <a:srgbClr val="DB212E"/>
                </a:solidFill>
                <a:latin typeface="Century Gothic" panose="020B0502020202020204" pitchFamily="34" charset="0"/>
              </a:rPr>
              <a:t>One of the corresponding suggested solutions is </a:t>
            </a:r>
            <a:r>
              <a:rPr lang="en-US" sz="3200" b="1" dirty="0">
                <a:solidFill>
                  <a:srgbClr val="572528"/>
                </a:solidFill>
                <a:latin typeface="Century Gothic" panose="020B0502020202020204" pitchFamily="34" charset="0"/>
              </a:rPr>
              <a:t>“Investi­gate changes and/or additional wording to NA literature from gender specific language to </a:t>
            </a:r>
            <a:br>
              <a:rPr lang="en-US" sz="3200" b="1" dirty="0">
                <a:solidFill>
                  <a:srgbClr val="572528"/>
                </a:solidFill>
                <a:latin typeface="Century Gothic" panose="020B0502020202020204" pitchFamily="34" charset="0"/>
              </a:rPr>
            </a:br>
            <a:r>
              <a:rPr lang="en-US" sz="3200" b="1" dirty="0">
                <a:solidFill>
                  <a:srgbClr val="572528"/>
                </a:solidFill>
                <a:latin typeface="Century Gothic" panose="020B0502020202020204" pitchFamily="34" charset="0"/>
              </a:rPr>
              <a:t>gen­der neutral and inclusive language.” </a:t>
            </a:r>
          </a:p>
        </p:txBody>
      </p:sp>
    </p:spTree>
    <p:extLst>
      <p:ext uri="{BB962C8B-B14F-4D97-AF65-F5344CB8AC3E}">
        <p14:creationId xmlns:p14="http://schemas.microsoft.com/office/powerpoint/2010/main" val="366884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46048"/>
            <a:ext cx="5218769" cy="57763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B5111CC4-AD80-38B3-27A6-A896194FC18D}"/>
              </a:ext>
            </a:extLst>
          </p:cNvPr>
          <p:cNvGraphicFramePr/>
          <p:nvPr>
            <p:extLst>
              <p:ext uri="{D42A27DB-BD31-4B8C-83A1-F6EECF244321}">
                <p14:modId xmlns:p14="http://schemas.microsoft.com/office/powerpoint/2010/main" val="2010746321"/>
              </p:ext>
            </p:extLst>
          </p:nvPr>
        </p:nvGraphicFramePr>
        <p:xfrm>
          <a:off x="6311590" y="1022628"/>
          <a:ext cx="5656633"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2402E8-7773-5F12-3E4C-AA50C8AEDD64}"/>
              </a:ext>
            </a:extLst>
          </p:cNvPr>
          <p:cNvSpPr txBox="1"/>
          <p:nvPr/>
        </p:nvSpPr>
        <p:spPr>
          <a:xfrm>
            <a:off x="6971609" y="397922"/>
            <a:ext cx="4260718" cy="677108"/>
          </a:xfrm>
          <a:prstGeom prst="rect">
            <a:avLst/>
          </a:prstGeom>
          <a:noFill/>
        </p:spPr>
        <p:txBody>
          <a:bodyPr wrap="none" rtlCol="0">
            <a:spAutoFit/>
          </a:bodyPr>
          <a:lstStyle/>
          <a:p>
            <a:r>
              <a:rPr lang="en-US" sz="3800" dirty="0">
                <a:solidFill>
                  <a:srgbClr val="572528"/>
                </a:solidFill>
              </a:rPr>
              <a:t>2023-2026 IDT Survey</a:t>
            </a:r>
          </a:p>
        </p:txBody>
      </p:sp>
      <p:sp>
        <p:nvSpPr>
          <p:cNvPr id="6" name="TextBox 5">
            <a:extLst>
              <a:ext uri="{FF2B5EF4-FFF2-40B4-BE49-F238E27FC236}">
                <a16:creationId xmlns:a16="http://schemas.microsoft.com/office/drawing/2014/main" id="{510A2589-404D-44CF-A3B3-B97615F95A79}"/>
              </a:ext>
            </a:extLst>
          </p:cNvPr>
          <p:cNvSpPr txBox="1"/>
          <p:nvPr/>
        </p:nvSpPr>
        <p:spPr>
          <a:xfrm>
            <a:off x="474455" y="281322"/>
            <a:ext cx="5704964" cy="6401753"/>
          </a:xfrm>
          <a:prstGeom prst="rect">
            <a:avLst/>
          </a:prstGeom>
          <a:noFill/>
        </p:spPr>
        <p:txBody>
          <a:bodyPr wrap="square" rtlCol="0">
            <a:spAutoFit/>
          </a:bodyPr>
          <a:lstStyle/>
          <a:p>
            <a:r>
              <a:rPr lang="en-US" sz="3200" b="1" dirty="0">
                <a:solidFill>
                  <a:srgbClr val="572528"/>
                </a:solidFill>
                <a:latin typeface="Century Gothic" panose="020B0502020202020204" pitchFamily="34" charset="0"/>
              </a:rPr>
              <a:t>Over 5,500 NA members shared their perspectives.</a:t>
            </a:r>
          </a:p>
          <a:p>
            <a:pPr marL="457200" indent="-457200">
              <a:spcBef>
                <a:spcPts val="2400"/>
              </a:spcBef>
              <a:buFont typeface="Wingdings" pitchFamily="2" charset="2"/>
              <a:buChar char="Ø"/>
            </a:pPr>
            <a:r>
              <a:rPr lang="en-US" sz="3200" b="1" dirty="0">
                <a:solidFill>
                  <a:srgbClr val="572528"/>
                </a:solidFill>
                <a:latin typeface="Century Gothic" panose="020B0502020202020204" pitchFamily="34" charset="0"/>
              </a:rPr>
              <a:t>50% said they believed that changing the </a:t>
            </a:r>
            <a:br>
              <a:rPr lang="en-US" sz="3200" b="1" dirty="0">
                <a:solidFill>
                  <a:srgbClr val="572528"/>
                </a:solidFill>
                <a:latin typeface="Century Gothic" panose="020B0502020202020204" pitchFamily="34" charset="0"/>
              </a:rPr>
            </a:br>
            <a:r>
              <a:rPr lang="en-US" sz="3200" b="1" dirty="0">
                <a:solidFill>
                  <a:srgbClr val="572528"/>
                </a:solidFill>
                <a:latin typeface="Century Gothic" panose="020B0502020202020204" pitchFamily="34" charset="0"/>
              </a:rPr>
              <a:t>word­ing of NA literature to be gender inclusive would have a positive effect. </a:t>
            </a:r>
          </a:p>
          <a:p>
            <a:pPr marL="457200" indent="-457200">
              <a:spcBef>
                <a:spcPts val="2400"/>
              </a:spcBef>
              <a:buFont typeface="Wingdings" pitchFamily="2" charset="2"/>
              <a:buChar char="Ø"/>
            </a:pPr>
            <a:r>
              <a:rPr lang="en-US" sz="3200" b="1" dirty="0">
                <a:solidFill>
                  <a:srgbClr val="572528"/>
                </a:solidFill>
                <a:latin typeface="Century Gothic" panose="020B0502020202020204" pitchFamily="34" charset="0"/>
              </a:rPr>
              <a:t>About 45% did not support changing the literature.</a:t>
            </a:r>
          </a:p>
          <a:p>
            <a:endParaRPr lang="en-US" dirty="0"/>
          </a:p>
        </p:txBody>
      </p:sp>
    </p:spTree>
    <p:extLst>
      <p:ext uri="{BB962C8B-B14F-4D97-AF65-F5344CB8AC3E}">
        <p14:creationId xmlns:p14="http://schemas.microsoft.com/office/powerpoint/2010/main" val="40022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D11A-C262-7CCF-47BC-7D423F68F322}"/>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9DF4D3C1-1101-361F-2933-927F8C791B1C}"/>
              </a:ext>
            </a:extLst>
          </p:cNvPr>
          <p:cNvSpPr/>
          <p:nvPr/>
        </p:nvSpPr>
        <p:spPr>
          <a:xfrm>
            <a:off x="289933" y="446048"/>
            <a:ext cx="5218769" cy="5776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graphicFrame>
        <p:nvGraphicFramePr>
          <p:cNvPr id="3" name="Chart 2">
            <a:extLst>
              <a:ext uri="{FF2B5EF4-FFF2-40B4-BE49-F238E27FC236}">
                <a16:creationId xmlns:a16="http://schemas.microsoft.com/office/drawing/2014/main" id="{74876504-D288-1B52-B0CD-532DE2D60AF8}"/>
              </a:ext>
            </a:extLst>
          </p:cNvPr>
          <p:cNvGraphicFramePr/>
          <p:nvPr>
            <p:extLst>
              <p:ext uri="{D42A27DB-BD31-4B8C-83A1-F6EECF244321}">
                <p14:modId xmlns:p14="http://schemas.microsoft.com/office/powerpoint/2010/main" val="2329517939"/>
              </p:ext>
            </p:extLst>
          </p:nvPr>
        </p:nvGraphicFramePr>
        <p:xfrm>
          <a:off x="6311590" y="1022628"/>
          <a:ext cx="5880410" cy="5580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0EBEC45-2911-E63F-0979-B0F505FD6018}"/>
              </a:ext>
            </a:extLst>
          </p:cNvPr>
          <p:cNvSpPr txBox="1"/>
          <p:nvPr/>
        </p:nvSpPr>
        <p:spPr>
          <a:xfrm>
            <a:off x="7250741" y="369045"/>
            <a:ext cx="4260718" cy="677108"/>
          </a:xfrm>
          <a:prstGeom prst="rect">
            <a:avLst/>
          </a:prstGeom>
          <a:noFill/>
        </p:spPr>
        <p:txBody>
          <a:bodyPr wrap="none" rtlCol="0">
            <a:spAutoFit/>
          </a:bodyPr>
          <a:lstStyle/>
          <a:p>
            <a:r>
              <a:rPr lang="en-US" sz="3800" dirty="0">
                <a:solidFill>
                  <a:srgbClr val="572528"/>
                </a:solidFill>
              </a:rPr>
              <a:t>2023-2026 IDT Survey</a:t>
            </a:r>
          </a:p>
        </p:txBody>
      </p:sp>
      <p:sp>
        <p:nvSpPr>
          <p:cNvPr id="6" name="TextBox 5">
            <a:extLst>
              <a:ext uri="{FF2B5EF4-FFF2-40B4-BE49-F238E27FC236}">
                <a16:creationId xmlns:a16="http://schemas.microsoft.com/office/drawing/2014/main" id="{52C3EB72-2E6B-CAE4-DA14-44EFBDF58087}"/>
              </a:ext>
            </a:extLst>
          </p:cNvPr>
          <p:cNvSpPr txBox="1"/>
          <p:nvPr/>
        </p:nvSpPr>
        <p:spPr>
          <a:xfrm>
            <a:off x="291575" y="279133"/>
            <a:ext cx="6099600" cy="6155531"/>
          </a:xfrm>
          <a:prstGeom prst="rect">
            <a:avLst/>
          </a:prstGeom>
          <a:noFill/>
        </p:spPr>
        <p:txBody>
          <a:bodyPr wrap="square" rtlCol="0">
            <a:spAutoFit/>
          </a:bodyPr>
          <a:lstStyle/>
          <a:p>
            <a:r>
              <a:rPr lang="en-US" sz="2800" b="1" dirty="0">
                <a:solidFill>
                  <a:srgbClr val="572528"/>
                </a:solidFill>
                <a:latin typeface="Century Gothic" panose="020B0502020202020204" pitchFamily="34" charset="0"/>
              </a:rPr>
              <a:t>Many responses were from Rus­sia, where current laws and political pressures have made issues related to gender and identity especially fraught. </a:t>
            </a:r>
          </a:p>
          <a:p>
            <a:pPr marL="342900" indent="-342900">
              <a:spcBef>
                <a:spcPts val="1200"/>
              </a:spcBef>
              <a:buFont typeface="Wingdings" pitchFamily="2" charset="2"/>
              <a:buChar char="Ø"/>
            </a:pPr>
            <a:r>
              <a:rPr lang="en-US" sz="2600" dirty="0">
                <a:solidFill>
                  <a:srgbClr val="572528"/>
                </a:solidFill>
                <a:latin typeface="Century Gothic" panose="020B0502020202020204" pitchFamily="34" charset="0"/>
              </a:rPr>
              <a:t>To some extent, Russian responses may be related a dif­ferent set of issues than the type of changes we are discussing for NA literature.</a:t>
            </a:r>
            <a:r>
              <a:rPr lang="en-US" sz="2600" b="1" dirty="0">
                <a:solidFill>
                  <a:srgbClr val="572528"/>
                </a:solidFill>
                <a:latin typeface="Century Gothic" panose="020B0502020202020204" pitchFamily="34" charset="0"/>
              </a:rPr>
              <a:t> </a:t>
            </a:r>
          </a:p>
          <a:p>
            <a:pPr marL="347472" indent="-347472">
              <a:spcBef>
                <a:spcPts val="1200"/>
              </a:spcBef>
              <a:buFont typeface="Wingdings" pitchFamily="2" charset="2"/>
              <a:buChar char="Ø"/>
            </a:pPr>
            <a:r>
              <a:rPr lang="en-US" sz="2600" dirty="0">
                <a:solidFill>
                  <a:srgbClr val="572528"/>
                </a:solidFill>
                <a:latin typeface="Century Gothic" panose="020B0502020202020204" pitchFamily="34" charset="0"/>
              </a:rPr>
              <a:t>Setting aside Russian responses, the balance shifts to 62% in support of gender-neutral changes to NA literature and 32% not in support. </a:t>
            </a:r>
            <a:endParaRPr lang="en-US" sz="2600" dirty="0">
              <a:solidFill>
                <a:srgbClr val="572528"/>
              </a:solidFill>
            </a:endParaRPr>
          </a:p>
        </p:txBody>
      </p:sp>
    </p:spTree>
    <p:extLst>
      <p:ext uri="{BB962C8B-B14F-4D97-AF65-F5344CB8AC3E}">
        <p14:creationId xmlns:p14="http://schemas.microsoft.com/office/powerpoint/2010/main" val="1162912682"/>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3952</Words>
  <Application>Microsoft Macintosh PowerPoint</Application>
  <PresentationFormat>Widescreen</PresentationFormat>
  <Paragraphs>193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 Condensed</vt:lpstr>
      <vt:lpstr>Calibri</vt:lpstr>
      <vt:lpstr>Century Gothic</vt:lpstr>
      <vt:lpstr>Franklin Gothic Medium Cond</vt:lpstr>
      <vt:lpstr>Wingdings</vt:lpstr>
      <vt:lpstr>Office Theme</vt:lpstr>
      <vt:lpstr>PowerPoint Presentation</vt:lpstr>
      <vt:lpstr>2026 CAR  PowerPoints</vt:lpstr>
      <vt:lpstr>2026 CAR  PowerPoints</vt:lpstr>
      <vt:lpstr>PowerPoint Presentation</vt:lpstr>
      <vt:lpstr>Gender-Neutral Language in NA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69</cp:revision>
  <dcterms:created xsi:type="dcterms:W3CDTF">2022-10-26T22:08:46Z</dcterms:created>
  <dcterms:modified xsi:type="dcterms:W3CDTF">2025-11-11T21:03:01Z</dcterms:modified>
</cp:coreProperties>
</file>