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310" r:id="rId2"/>
    <p:sldId id="274" r:id="rId3"/>
    <p:sldId id="315" r:id="rId4"/>
    <p:sldId id="262" r:id="rId5"/>
    <p:sldId id="338" r:id="rId6"/>
    <p:sldId id="340" r:id="rId7"/>
    <p:sldId id="341" r:id="rId8"/>
    <p:sldId id="312" r:id="rId9"/>
    <p:sldId id="342" r:id="rId10"/>
    <p:sldId id="343" r:id="rId11"/>
    <p:sldId id="344" r:id="rId12"/>
    <p:sldId id="345" r:id="rId13"/>
    <p:sldId id="347" r:id="rId14"/>
    <p:sldId id="346" r:id="rId15"/>
    <p:sldId id="348" r:id="rId16"/>
    <p:sldId id="349" r:id="rId17"/>
    <p:sldId id="317" r:id="rId18"/>
    <p:sldId id="350" r:id="rId19"/>
    <p:sldId id="356" r:id="rId20"/>
    <p:sldId id="352" r:id="rId21"/>
    <p:sldId id="353" r:id="rId22"/>
    <p:sldId id="354" r:id="rId23"/>
    <p:sldId id="355" r:id="rId24"/>
    <p:sldId id="318" r:id="rId25"/>
    <p:sldId id="319" r:id="rId26"/>
    <p:sldId id="357" r:id="rId27"/>
    <p:sldId id="358" r:id="rId28"/>
    <p:sldId id="320" r:id="rId29"/>
    <p:sldId id="321" r:id="rId30"/>
    <p:sldId id="324" r:id="rId31"/>
    <p:sldId id="322" r:id="rId32"/>
    <p:sldId id="323" r:id="rId33"/>
    <p:sldId id="325" r:id="rId34"/>
    <p:sldId id="326" r:id="rId35"/>
    <p:sldId id="327" r:id="rId36"/>
    <p:sldId id="328" r:id="rId37"/>
    <p:sldId id="329" r:id="rId38"/>
    <p:sldId id="330" r:id="rId39"/>
    <p:sldId id="331" r:id="rId40"/>
    <p:sldId id="332" r:id="rId41"/>
    <p:sldId id="333" r:id="rId42"/>
    <p:sldId id="334" r:id="rId43"/>
    <p:sldId id="335" r:id="rId44"/>
    <p:sldId id="33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DB212E"/>
    <a:srgbClr val="572528"/>
    <a:srgbClr val="FCCF0C"/>
    <a:srgbClr val="3A668B"/>
    <a:srgbClr val="4986BA"/>
    <a:srgbClr val="9DBCAC"/>
    <a:srgbClr val="E3D4C3"/>
    <a:srgbClr val="F8BD40"/>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68163"/>
  </p:normalViewPr>
  <p:slideViewPr>
    <p:cSldViewPr snapToGrid="0">
      <p:cViewPr varScale="1">
        <p:scale>
          <a:sx n="59" d="100"/>
          <a:sy n="59" d="100"/>
        </p:scale>
        <p:origin x="2022" y="72"/>
      </p:cViewPr>
      <p:guideLst/>
    </p:cSldViewPr>
  </p:slideViewPr>
  <p:notesTextViewPr>
    <p:cViewPr>
      <p:scale>
        <a:sx n="1" d="1"/>
        <a:sy n="1" d="1"/>
      </p:scale>
      <p:origin x="0" y="0"/>
    </p:cViewPr>
  </p:notesTextViewPr>
  <p:sorterViewPr>
    <p:cViewPr>
      <p:scale>
        <a:sx n="100" d="100"/>
        <a:sy n="100" d="100"/>
      </p:scale>
      <p:origin x="0" y="-29264"/>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second of six PowerPoints covering material in the 2026 Conference Agenda Report (or CAR for short).</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Planning allows us to live in the present while we prepare for what is to come. Planning allows us to proceed step by step, and to check our direction and our progress. The strategic plan guides change related to factors within and outside NA that may affect our ability to carry the message. The plan’s objectives and solutions are about new initiatives and ideas that would be implemented in addition to the ongoing work at World Services.</a:t>
            </a:r>
          </a:p>
          <a:p>
            <a:endParaRPr lang="en-US"/>
          </a:p>
          <a:p>
            <a:r>
              <a:rPr lang="en-US"/>
              <a:t>The plan is for the cycle ahead which is 2026-2029, and it only represents the pieces that can be focused on right now, not all the possibilities. Some goals are large; the solutions in the plan simply represent the incremental progress that can be made before the next WSC, based on what is prioritized. Sometimes pieces are carried forward from cycle to cycle, perhaps with slight revisions.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210749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Reading through the 2026–2029 plan gives a window into some of the ways NA is evolving. There’s much in the plan about carrying the message, collecting funds, and doing service in an online and hybrid environment; using technology to improve communication and connections; making sure addicts find a safe space to recover in NA regardless of treatment modalities that may be mandated or prescribed for them outside NA; and continuing to explore how to make our language inclusive so that every addict can find a home in NA.</a:t>
            </a:r>
          </a:p>
          <a:p>
            <a:endParaRPr lang="en-US"/>
          </a:p>
          <a:p>
            <a:r>
              <a:rPr lang="en-US"/>
              <a:t>There is always more included in the plan than can be done in a given cycle. The work starts with what has been prioritized first, and it is communicated with conference participants throughout the cycle.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311678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strategic plan means becoming familiar with the vocabulary. These are the components of the plan:</a:t>
            </a:r>
          </a:p>
          <a:p>
            <a:endParaRPr lang="en-US"/>
          </a:p>
          <a:p>
            <a:r>
              <a:rPr lang="en-US"/>
              <a:t>Key Results Areas are the major areas in which the service efforts are focused in order to realize A Vision for NA Service. These are the four pillars of the plan that are built together. They will change very little, if at all, from cycle to cycle.</a:t>
            </a:r>
          </a:p>
          <a:p>
            <a:endParaRPr lang="en-US"/>
          </a:p>
          <a:p>
            <a:r>
              <a:rPr lang="en-US"/>
              <a:t>Issues are the factors that conference participants collectively decided are most important to address this cycle.</a:t>
            </a:r>
          </a:p>
          <a:p>
            <a:endParaRPr lang="en-US"/>
          </a:p>
          <a:p>
            <a:r>
              <a:rPr lang="en-US"/>
              <a:t>Objectives are  goals to aim for. They express what we want to achieve by the end of the planning cycle, as opposed to how we want to achieve it.</a:t>
            </a:r>
          </a:p>
          <a:p>
            <a:endParaRPr lang="en-US"/>
          </a:p>
          <a:p>
            <a:r>
              <a:rPr lang="en-US"/>
              <a:t>Solutions are paths to achieving our objectives. They are the work we want World Services to undertake on behalf of NA as a whole. Solutions don’t have to include everything that might make progress on an objective, just the steps we want to take in the cycle ahead, if the project is prioritized.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280706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extra time in the experimental three-year cycle allowed the conference to create this plan together. The planning section of the conference webpage contains reports on the progress from throughout the cycle: na.org/planning.</a:t>
            </a:r>
          </a:p>
          <a:p>
            <a:endParaRPr lang="en-US"/>
          </a:p>
          <a:p>
            <a:r>
              <a:rPr lang="en-US"/>
              <a:t>WSC 2023 Conference participants (CPs) began an inventory, identifying factors, inside and outside of NA, that could affect our ability to carry the message.</a:t>
            </a:r>
          </a:p>
          <a:p>
            <a:endParaRPr lang="en-US"/>
          </a:p>
          <a:p>
            <a:r>
              <a:rPr lang="en-US"/>
              <a:t>After WSC 2023 CPs prioritized those factors via survey.</a:t>
            </a:r>
          </a:p>
          <a:p>
            <a:endParaRPr lang="en-US"/>
          </a:p>
          <a:p>
            <a:r>
              <a:rPr lang="en-US"/>
              <a:t>February through May 2024  Every zone in the world met and discussed the challenges raised by the factors and possible solutions.</a:t>
            </a:r>
          </a:p>
          <a:p>
            <a:endParaRPr lang="en-US"/>
          </a:p>
          <a:p>
            <a:r>
              <a:rPr lang="en-US"/>
              <a:t>June 2024 World Board drafted objectives based on all those discussion notes and also drafted World Services Structure and Operations objectives.</a:t>
            </a:r>
          </a:p>
          <a:p>
            <a:endParaRPr lang="en-US"/>
          </a:p>
          <a:p>
            <a:r>
              <a:rPr lang="en-US"/>
              <a:t>Interim WSC Conference participants discussed issues and objectives.</a:t>
            </a:r>
          </a:p>
          <a:p>
            <a:endParaRPr lang="en-US"/>
          </a:p>
          <a:p>
            <a:r>
              <a:rPr lang="en-US"/>
              <a:t>July 2025 World Board revised objectives based on CP discussions at the Interim WSC. World Board drafted solutions.</a:t>
            </a:r>
          </a:p>
          <a:p>
            <a:endParaRPr lang="en-US"/>
          </a:p>
          <a:p>
            <a:r>
              <a:rPr lang="en-US"/>
              <a:t>August CP web meeting Conference participants discussed solutions.</a:t>
            </a:r>
          </a:p>
          <a:p>
            <a:endParaRPr lang="en-US"/>
          </a:p>
          <a:p>
            <a:r>
              <a:rPr lang="en-US"/>
              <a:t>September 2025 World Board revised solutions and finalized draft of plan based on CP discussions.</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231080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specifics of how to implement solutions are spelled out in project plans. The Conference Approval Track material contains the project plans that grow out of the NAWS Strategic Plan. Within the project plans in the Conference Approval Track material are “blank” plans for recovery literature, service material, and Issue Discussion Topics. Since 2016, the results from the CAR Survey have guided conference participants to help select focuses for these projects.</a:t>
            </a:r>
          </a:p>
          <a:p>
            <a:endParaRPr lang="en-US"/>
          </a:p>
          <a:p>
            <a:r>
              <a:rPr lang="en-US"/>
              <a:t>The conference is new to collaborative planning, and it will continue to refine the process. Evaluating and improving the planning process is one of the many things that will be discussed at WSC 2026. </a:t>
            </a:r>
          </a:p>
          <a:p>
            <a:endParaRPr lang="en-US"/>
          </a:p>
          <a:p>
            <a:r>
              <a:rPr lang="en-US"/>
              <a:t>Most projects for service material or recovery literature begin with some sort of Fellowship-wide survey to determine what members would like to see included or considered in the project. Then virtual focus groups are used to get the work done. Focus groups as opposed to standing workgroups are cheaper, more flexible and allow greater diversity. However, with the projects suggested in the cycle ahead, NAWS will also be asking zonal and regional bodies to work on the projects by holding workshops, collecting best practices, and reviewing drafts. Making progress on most of the solutions in the plan depends upon collaboration from zones and regions.</a:t>
            </a:r>
          </a:p>
          <a:p>
            <a:endParaRPr lang="en-US"/>
          </a:p>
          <a:p>
            <a:r>
              <a:rPr lang="en-US"/>
              <a:t>In fact, it is the hope that the NAWS Strategic Plan inspires local projects. There may be solutions that fit inside these objectives that can be addressed at local levels, and perhaps the plan will encourage more local service bodies to engage in their own planning.</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65175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Throughout this cycle, the planning journey has been illustrated as a road trip we have been taking together, but in reality, the planning process is cyclical. Because planning is cyclical, the next strategic plan will be created as this one is approved. At the 2026 World Service Conference, delegates will be asked to start that work, just as they started the planning process in 2023 to get here today. Having fewer motions in the CAR means more time at WSC 2026 for discussions, and some of those discussions will center around the factors in NA and the world around us that may most affect NA in the years ahead (after 2029). </a:t>
            </a:r>
          </a:p>
          <a:p>
            <a:endParaRPr lang="en-US"/>
          </a:p>
          <a:p>
            <a:r>
              <a:rPr lang="en-US"/>
              <a:t>The question participants will discuss at the WSC may be something like this: </a:t>
            </a:r>
          </a:p>
          <a:p>
            <a:endParaRPr lang="en-US"/>
          </a:p>
          <a:p>
            <a:r>
              <a:rPr lang="en-US"/>
              <a:t>What issues, challenges, and needs do we need to address to be ready to serve the addict here today and who will be here in the future? </a:t>
            </a:r>
          </a:p>
          <a:p>
            <a:endParaRPr lang="en-US"/>
          </a:p>
          <a:p>
            <a:r>
              <a:rPr lang="en-US"/>
              <a:t>If that question sparks ideas for you, share them with your delegate or at your area or regional CAR workshop. </a:t>
            </a:r>
          </a:p>
          <a:p>
            <a:endParaRPr lang="en-US"/>
          </a:p>
          <a:p>
            <a:r>
              <a:rPr lang="en-US" b="1"/>
              <a:t>[Facilitator: If there is time, you may want to pause for discussion here.]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68434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NAWS Strategic Plan is large and contains many details, but you’re being asked to adopt it as a whole, rather than piece by piece. The delegates worked together for years (literally) to make sure the plan outlines the work World Services most needs to undertake in the three years in front of us. </a:t>
            </a:r>
          </a:p>
          <a:p>
            <a:endParaRPr lang="en-US"/>
          </a:p>
          <a:p>
            <a:r>
              <a:rPr lang="en-US"/>
              <a:t>The plan absolutely reflects our collective needs and priorities. Every bit of the plan has been discussed by conference participants—delegates, alternates, and the board. There have been many, many discussions to create this plan. This has truly been a consensus-based process. </a:t>
            </a:r>
          </a:p>
          <a:p>
            <a:endParaRPr lang="en-US"/>
          </a:p>
          <a:p>
            <a:r>
              <a:rPr lang="en-US"/>
              <a:t>We are using the word adopt in the motion rather than approve because, while most members are seeing this for the first time, the plan has been created collectively over the course of years. We are asking the Fellowship to take ownership of something that your delegates have co-created on your behalf for our common welfare.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216964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2: To adopt the collaboratively created 2026–2029 NA World Services Strategic Plan contained in Addendum B. </a:t>
            </a:r>
          </a:p>
          <a:p>
            <a:r>
              <a:rPr lang="en-US" dirty="0"/>
              <a:t>Maker: World Board</a:t>
            </a:r>
          </a:p>
          <a:p>
            <a:r>
              <a:rPr lang="en-US" dirty="0"/>
              <a:t>Intent: To approve the results of the collaborative planning that began at WSC 2023 and continued with zonal and conference participant involvement throughout this cycle.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Financial Impact: No direct financial impact. Any future expenses will be called out in project plans or budgets.</a:t>
            </a:r>
            <a:endParaRPr lang="en-US" sz="1800" b="1" u="sng" dirty="0">
              <a:solidFill>
                <a:srgbClr val="C00000"/>
              </a:solidFill>
              <a:effectLst/>
              <a:latin typeface="Rockwell" panose="02060603020205020403" pitchFamily="18" charset="0"/>
              <a:ea typeface="Calibri" panose="020F0502020204030204" pitchFamily="34" charset="0"/>
              <a:cs typeface="Arial (Body CS)"/>
            </a:endParaRPr>
          </a:p>
          <a:p>
            <a:r>
              <a:rPr lang="en-US" dirty="0"/>
              <a:t>Policy Affected: None</a:t>
            </a:r>
          </a:p>
          <a:p>
            <a:endParaRPr lang="en-US" dirty="0"/>
          </a:p>
          <a:p>
            <a:r>
              <a:rPr lang="en-US" b="1" dirty="0"/>
              <a:t>pause for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1573801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over five decades, the World Convention has been a celebration of unity and recovery for the Fellowship. From 1971 to 1996, it was an annual event. In the mid-90s, the then World Convention Corporation presented motions, which were adopted by the WSC, to create a new “zonal” rotation plan and change to a two-year schedule. The goal of this rotation plan was to increase worldwide participation by moving the convention outside of North America every other convention. The rotation plan was then slightly altered, from nine zones to six, adding in two extra North American locations during the 1998 to 2009 timeframe. </a:t>
            </a:r>
          </a:p>
          <a:p>
            <a:endParaRPr lang="en-US"/>
          </a:p>
          <a:p>
            <a:r>
              <a:rPr lang="en-US"/>
              <a:t>Faced with ongoing challenges related to attendance, effective planning, and the financial bottom line, the World Board proposed a new rotation plan that was adopted at WSC 2012. This revised plan would alternate between US and non-US locations, with the convention being held every three years beginning in 2015.</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2213571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exception of WCNA 32 in San Antonio, the trend for conventions held in North America was positive. Both WCNA 34 and 35 had good attendance and modest profits. The magic of WCNA 37 (Orlando), in 2018, was outstanding. That convention saw more than 21,000 in attendance and a substantial income of over a million dollars. This was largely due to the beneficial contract for meeting space and the level of attendance. </a:t>
            </a:r>
          </a:p>
          <a:p>
            <a:endParaRPr lang="en-US"/>
          </a:p>
          <a:p>
            <a:r>
              <a:rPr lang="en-US"/>
              <a:t>Prior to the global pandemic in 2020, WCNA 38 was planned to be held in Melbourne, Australia. After the global shutdown, travel and health concerns from COVID, entwined with the strain on financial and human resources of NA World Services, made canceling the convention the most responsible action.</a:t>
            </a:r>
          </a:p>
          <a:p>
            <a:endParaRPr lang="en-US"/>
          </a:p>
          <a:p>
            <a:r>
              <a:rPr lang="en-US"/>
              <a:t>In response to unstable circumstances, the 2023 WSC approved a motion offered by the World Board to suspend the WCNA rotation policy after 2024, to allow time to research and determine what is possible and practical moving forward with the World Convention. </a:t>
            </a:r>
          </a:p>
          <a:p>
            <a:endParaRPr lang="en-US"/>
          </a:p>
          <a:p>
            <a:r>
              <a:rPr lang="en-US"/>
              <a:t>For more information on the history of WCNA please go to na.org/wcna.</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261532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This PowerPoint covers the five motions being offered in the CAR—3 World Board motions and 2 regional motions</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WCNA 38 was held in 2024 in Washington, DC. One of the main things WCNA 38 taught us was just how much the landscape had changed and how uncertain convention attendance could be. Based on the trends from the past two conventions in North America, the fact that there had not been a WCNA in six years, and that Washington, DC, is located within an easy drive of many of the most densely populated NA regions, it was reasonable to think that attendance had the potential to be even higher than in Orlando, and it made logical sense to plan accordingly. In most cases, past performance can be indicative of future outcomes, but that was not the case here, as we now know.</a:t>
            </a:r>
          </a:p>
          <a:p>
            <a:endParaRPr lang="en-US"/>
          </a:p>
          <a:p>
            <a:r>
              <a:rPr lang="en-US"/>
              <a:t>In addition to financial strain in the current economy, other factors, such as lingering health and safety concerns, especially among our aging members, may have also contributed to the overall level of attendance in DC. WCNA 38 was planned for a projected attendance of 24,000, and just over 18,000 members registered.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3544298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was reported in the 2024 Annual Report, the bottom line for WCNA 38 reflects expenses over income of $956,129. Thankfully, World Services’ efforts to increase reserves helped us to be prepared for an unfavorable outcome.</a:t>
            </a:r>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1712827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2023 motion to suspend the current rotation policy of WCNA gave World Services time to research and evaluate what would be practical moving forward. It took most of the past 18 months to gather the information needed for the discussions and to reach consensus on what changes in policy made the most sense. </a:t>
            </a:r>
          </a:p>
          <a:p>
            <a:endParaRPr lang="en-US"/>
          </a:p>
          <a:p>
            <a:r>
              <a:rPr lang="en-US"/>
              <a:t>A survey was conducted to see if there was a common theme of why NA members attend (or don’t attend) WCNA. As expected, the majority of the 3,616 responding ranked costs of travel and other financial factors, as well as location, as the highest influencers on their decision of whether to attend. Nearly half of the responses received were from members who have never attended a WCNA. There will be more on the results from this survey reported in the Conference Report prior to WSC 2026.</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3199471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factors brought the World Board to their decision to offer Motion 3: Overall expenses, market trends, costs and complexities of international travel, global political and economic climates, etc.</a:t>
            </a:r>
          </a:p>
          <a:p>
            <a:endParaRPr lang="en-US"/>
          </a:p>
          <a:p>
            <a:r>
              <a:rPr lang="en-US"/>
              <a:t>The proposed guidelines delegate more of the rotation and location decision-making responsibility to the World Board simply because so much is unknown—inside and outside of NA. The conference industry as a whole is changing; our members’ behavior is changing; and there is no way to predict what the landscape will look like years in the future.</a:t>
            </a:r>
          </a:p>
          <a:p>
            <a:endParaRPr lang="en-US"/>
          </a:p>
          <a:p>
            <a:r>
              <a:rPr lang="en-US"/>
              <a:t>Please read the essay in the CAR for more insights.</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23</a:t>
            </a:fld>
            <a:endParaRPr lang="en-US"/>
          </a:p>
        </p:txBody>
      </p:sp>
    </p:spTree>
    <p:extLst>
      <p:ext uri="{BB962C8B-B14F-4D97-AF65-F5344CB8AC3E}">
        <p14:creationId xmlns:p14="http://schemas.microsoft.com/office/powerpoint/2010/main" val="368526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Motion 3: To hold the World Convention of Narcotics Anonymous (WCNA) every 5 years, beginning in 2028. The location to be determined by the World Board based on fiscal and geographic considerations that lend themselves to, at minimum, a revenue neutral event. (The specific changes to the WCNA Guidelines in GWSNA are shown in Addendum C.)</a:t>
            </a:r>
          </a:p>
          <a:p>
            <a:r>
              <a:rPr lang="en-US"/>
              <a:t>Maker: World Board</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24</a:t>
            </a:fld>
            <a:endParaRPr lang="en-US"/>
          </a:p>
        </p:txBody>
      </p:sp>
    </p:spTree>
    <p:extLst>
      <p:ext uri="{BB962C8B-B14F-4D97-AF65-F5344CB8AC3E}">
        <p14:creationId xmlns:p14="http://schemas.microsoft.com/office/powerpoint/2010/main" val="279073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 To have guidelines for the World Convention (WCNA) that reflect the changing nature of large events worldwide and support the prudent use of Fellowship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Financial Impact: No direct financial impact. Any future expenses will be called out in project plans or budgets.</a:t>
            </a:r>
            <a:endParaRPr lang="en-US" sz="1800" b="1" u="sng" dirty="0">
              <a:solidFill>
                <a:srgbClr val="C00000"/>
              </a:solidFill>
              <a:effectLst/>
              <a:latin typeface="Rockwell" panose="02060603020205020403" pitchFamily="18" charset="0"/>
              <a:ea typeface="Calibri" panose="020F0502020204030204" pitchFamily="34" charset="0"/>
              <a:cs typeface="Arial (Body CS)"/>
            </a:endParaRPr>
          </a:p>
          <a:p>
            <a:r>
              <a:rPr lang="en-US" dirty="0"/>
              <a:t>Policy Affected: The policy offered in Addendum C will replace the current WCNA guidelines in GWSNA (pages 46–48) shown in Addendum D.</a:t>
            </a:r>
          </a:p>
          <a:p>
            <a:endParaRPr lang="en-US" dirty="0"/>
          </a:p>
          <a:p>
            <a:r>
              <a:rPr lang="en-US" b="1" dirty="0"/>
              <a:t>pause for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25</a:t>
            </a:fld>
            <a:endParaRPr lang="en-US"/>
          </a:p>
        </p:txBody>
      </p:sp>
    </p:spTree>
    <p:extLst>
      <p:ext uri="{BB962C8B-B14F-4D97-AF65-F5344CB8AC3E}">
        <p14:creationId xmlns:p14="http://schemas.microsoft.com/office/powerpoint/2010/main" val="148018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Regional Motions</a:t>
            </a:r>
          </a:p>
          <a:p>
            <a:r>
              <a:rPr lang="en-US"/>
              <a:t>Having two motions from regions in this CAR is definitely not the norm for the WSC, but perhaps it’s a sign of the shift toward a more collaborative and discussion-based conference. With fewer motions for discussion and decision there will be more time during the WSC for conference participants to talk about issues that affect NA as a whole; and time to work on honing and shaping the next steps in the collaborative planning efforts.</a:t>
            </a:r>
          </a:p>
        </p:txBody>
      </p:sp>
      <p:sp>
        <p:nvSpPr>
          <p:cNvPr id="4" name="Slide Number Placeholder 3"/>
          <p:cNvSpPr>
            <a:spLocks noGrp="1"/>
          </p:cNvSpPr>
          <p:nvPr>
            <p:ph type="sldNum" sz="quarter" idx="5"/>
          </p:nvPr>
        </p:nvSpPr>
        <p:spPr/>
        <p:txBody>
          <a:bodyPr/>
          <a:lstStyle/>
          <a:p>
            <a:fld id="{763812F2-32ED-CF4C-8C3A-6D2A8F76515E}" type="slidenum">
              <a:rPr lang="en-US" smtClean="0"/>
              <a:pPr/>
              <a:t>26</a:t>
            </a:fld>
            <a:endParaRPr lang="en-US"/>
          </a:p>
        </p:txBody>
      </p:sp>
    </p:spTree>
    <p:extLst>
      <p:ext uri="{BB962C8B-B14F-4D97-AF65-F5344CB8AC3E}">
        <p14:creationId xmlns:p14="http://schemas.microsoft.com/office/powerpoint/2010/main" val="1976055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deadline to submit a draft motion to the CAR was July 1st 2025, with the final draft by August 3rd 2025. As of  July 1st, there were nine draft motions submitted. Over the course of the month, the board worked with the motion makers to help them get the motions “CAR-ready.” A Guide to World Services explains what makes a motion “CAR-ready” on pages 19–20.</a:t>
            </a:r>
          </a:p>
          <a:p>
            <a:endParaRPr lang="en-US"/>
          </a:p>
          <a:p>
            <a:r>
              <a:rPr lang="en-US"/>
              <a:t>The World Board often reaches solutions with motion makers that do not require conference action. Several such agreements were reached. These are described on page 44 of the CAR. These agreements are great examples of ways to collaborate with the World Board. Often ideas or concerns can be resolved without the need for a CAR motion. The World Board always encourages concerned members to reach out, via email to wb@na.org, to start a conver¬sation.</a:t>
            </a:r>
          </a:p>
          <a:p>
            <a:endParaRPr lang="en-US"/>
          </a:p>
          <a:p>
            <a:r>
              <a:rPr lang="en-US"/>
              <a:t>In two  other cases, the ideas contained in draft motions were already covered by items contained within the CAR Survey, The Interim WSC had passed a motion to include all ideas for new and revised recovery literature and service material in the CAR Survey rather than as CAR motions for the 2026 conference as an experiment, so the ideas could be considered and prioritized next to each other.  </a:t>
            </a:r>
          </a:p>
          <a:p>
            <a:endParaRPr lang="en-US"/>
          </a:p>
          <a:p>
            <a:r>
              <a:rPr lang="en-US"/>
              <a:t>The end result is the two regional motions currently in this CAR.</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27</a:t>
            </a:fld>
            <a:endParaRPr lang="en-US"/>
          </a:p>
        </p:txBody>
      </p:sp>
    </p:spTree>
    <p:extLst>
      <p:ext uri="{BB962C8B-B14F-4D97-AF65-F5344CB8AC3E}">
        <p14:creationId xmlns:p14="http://schemas.microsoft.com/office/powerpoint/2010/main" val="1531634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Motion 4: To direct the World Board to create a project plan for consideration at WSC 2029 to research and explore the opportunities and obstacles of providing booklength pieces of literature to the incarcerated, on tablets, in addition to the IPs and audio version of the Fifth Edition Basic Text that already exist on inmate tablets.</a:t>
            </a:r>
          </a:p>
          <a:p>
            <a:r>
              <a:rPr lang="en-US"/>
              <a:t>Maker: Arizona Region</a:t>
            </a:r>
          </a:p>
          <a:p>
            <a:r>
              <a:rPr lang="en-US"/>
              <a:t>Co-makers: Florida, Ohio, Northern California, Southern California, Sweden, UK, Utah</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28</a:t>
            </a:fld>
            <a:endParaRPr lang="en-US"/>
          </a:p>
        </p:txBody>
      </p:sp>
    </p:spTree>
    <p:extLst>
      <p:ext uri="{BB962C8B-B14F-4D97-AF65-F5344CB8AC3E}">
        <p14:creationId xmlns:p14="http://schemas.microsoft.com/office/powerpoint/2010/main" val="1621087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Intent: To give the Conference and Fellowship the ability to meaningfully discuss the opportunities and obstacles of making booklength pieces of literature available to the incarcerated on tablets. </a:t>
            </a:r>
          </a:p>
          <a:p>
            <a:r>
              <a:rPr lang="en-US"/>
              <a:t>Financial Impact: There is minimal cost in creating a project plan. The cost to NAWS would be in the project itself if the WSC were to adopt and prioritize the plan.</a:t>
            </a:r>
          </a:p>
          <a:p>
            <a:r>
              <a:rPr lang="en-US"/>
              <a:t>Policy Affected: None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29</a:t>
            </a:fld>
            <a:endParaRPr lang="en-US"/>
          </a:p>
        </p:txBody>
      </p:sp>
    </p:spTree>
    <p:extLst>
      <p:ext uri="{BB962C8B-B14F-4D97-AF65-F5344CB8AC3E}">
        <p14:creationId xmlns:p14="http://schemas.microsoft.com/office/powerpoint/2010/main" val="223437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Please keep in mind, these PowerPoints only cover the main points of the CAR. We encourage all members to read the CAR itself. Please visit na.org/conference for the complete 2026 CAR, the other PowerPoints, and other conference materials.</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2379183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Rationale by Region: Narcotics Anonymous exists to carry a message of hope and freedom to every addict seeking recovery, including our members behind the walls. As correctional systems increasingly transition from physical books to secure digital tablets, many incarcerated addicts are being cut off from booklength NA literature such as Just for Today, It Works: How and Why, and Living Clean. Without action, this shift threatens to limit access to the foundation of our message for some of our most isolated members. ...</a:t>
            </a:r>
          </a:p>
        </p:txBody>
      </p:sp>
      <p:sp>
        <p:nvSpPr>
          <p:cNvPr id="4" name="Slide Number Placeholder 3"/>
          <p:cNvSpPr>
            <a:spLocks noGrp="1"/>
          </p:cNvSpPr>
          <p:nvPr>
            <p:ph type="sldNum" sz="quarter" idx="5"/>
          </p:nvPr>
        </p:nvSpPr>
        <p:spPr/>
        <p:txBody>
          <a:bodyPr/>
          <a:lstStyle/>
          <a:p>
            <a:fld id="{763812F2-32ED-CF4C-8C3A-6D2A8F76515E}" type="slidenum">
              <a:rPr lang="en-US" smtClean="0"/>
              <a:t>30</a:t>
            </a:fld>
            <a:endParaRPr lang="en-US"/>
          </a:p>
        </p:txBody>
      </p:sp>
    </p:spTree>
    <p:extLst>
      <p:ext uri="{BB962C8B-B14F-4D97-AF65-F5344CB8AC3E}">
        <p14:creationId xmlns:p14="http://schemas.microsoft.com/office/powerpoint/2010/main" val="1144082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Approving this motion would allow the World Board to develop a project plan exploring practical, principled ways to make our Fellowship’s booklength literature available through prison tablet sys-tems. This plan would examine logistical, legal, financial, and Fellowship-related issues, ensuring that any approach upholds the principles of self-support and preserves the integrity of NA’s intellectual property, as outlined in the Fellowship Intellectual Property Trust (FIPT).</a:t>
            </a:r>
          </a:p>
          <a:p>
            <a:endParaRPr lang="en-US"/>
          </a:p>
          <a:p>
            <a:r>
              <a:rPr lang="en-US"/>
              <a:t>Many incarcerated members already face disparities in literature access, depending on facility pol¬icies and geography. ...</a:t>
            </a:r>
          </a:p>
        </p:txBody>
      </p:sp>
      <p:sp>
        <p:nvSpPr>
          <p:cNvPr id="4" name="Slide Number Placeholder 3"/>
          <p:cNvSpPr>
            <a:spLocks noGrp="1"/>
          </p:cNvSpPr>
          <p:nvPr>
            <p:ph type="sldNum" sz="quarter" idx="5"/>
          </p:nvPr>
        </p:nvSpPr>
        <p:spPr/>
        <p:txBody>
          <a:bodyPr/>
          <a:lstStyle/>
          <a:p>
            <a:fld id="{763812F2-32ED-CF4C-8C3A-6D2A8F76515E}" type="slidenum">
              <a:rPr lang="en-US" smtClean="0"/>
              <a:t>31</a:t>
            </a:fld>
            <a:endParaRPr lang="en-US"/>
          </a:p>
        </p:txBody>
      </p:sp>
    </p:spTree>
    <p:extLst>
      <p:ext uri="{BB962C8B-B14F-4D97-AF65-F5344CB8AC3E}">
        <p14:creationId xmlns:p14="http://schemas.microsoft.com/office/powerpoint/2010/main" val="3084588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Exploring digital options would help the Fellowship respond to these inequities while adapting to a changing environment. It also presents an opportunity to strengthen our trusted servant relationships with correctional institutions, ensuring that NA literature remains accessible to those with limited financial resources.</a:t>
            </a:r>
          </a:p>
          <a:p>
            <a:endParaRPr lang="en-US"/>
          </a:p>
          <a:p>
            <a:r>
              <a:rPr lang="en-US"/>
              <a:t>By supporting this motion, the World Service Conference would affirm our commitment to carrying the message to all addicts, regardless of circumstance, and empower the World Board to be proactive, bringing back informed options for Fellowship review and approval.</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32</a:t>
            </a:fld>
            <a:endParaRPr lang="en-US"/>
          </a:p>
        </p:txBody>
      </p:sp>
    </p:spTree>
    <p:extLst>
      <p:ext uri="{BB962C8B-B14F-4D97-AF65-F5344CB8AC3E}">
        <p14:creationId xmlns:p14="http://schemas.microsoft.com/office/powerpoint/2010/main" val="3093121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World Board Response: The World Board shares the maker’s commitment to ensuring that all addicts—including those who are incarcerated—have access to NA literature and the message of recovery. We recognize the shift from printed books to digital tablets in correctional systems offers both opportunities and challenges.</a:t>
            </a:r>
          </a:p>
          <a:p>
            <a:endParaRPr lang="en-US"/>
          </a:p>
          <a:p>
            <a:r>
              <a:rPr lang="en-US"/>
              <a:t>We believe this motion is unnecessary, as NA World Services is already engaged in ongoing efforts to make literature accessible in correctional facilities while upholding self-sup¬port and the integrity of the Fellowship Intellectual Property Trust (FIPT). We currently work with vendors and departments to provide, at no cost, materials already available on na.org.  ...</a:t>
            </a:r>
          </a:p>
        </p:txBody>
      </p:sp>
      <p:sp>
        <p:nvSpPr>
          <p:cNvPr id="4" name="Slide Number Placeholder 3"/>
          <p:cNvSpPr>
            <a:spLocks noGrp="1"/>
          </p:cNvSpPr>
          <p:nvPr>
            <p:ph type="sldNum" sz="quarter" idx="5"/>
          </p:nvPr>
        </p:nvSpPr>
        <p:spPr/>
        <p:txBody>
          <a:bodyPr/>
          <a:lstStyle/>
          <a:p>
            <a:fld id="{763812F2-32ED-CF4C-8C3A-6D2A8F76515E}" type="slidenum">
              <a:rPr lang="en-US" smtClean="0"/>
              <a:t>33</a:t>
            </a:fld>
            <a:endParaRPr lang="en-US"/>
          </a:p>
        </p:txBody>
      </p:sp>
    </p:spTree>
    <p:extLst>
      <p:ext uri="{BB962C8B-B14F-4D97-AF65-F5344CB8AC3E}">
        <p14:creationId xmlns:p14="http://schemas.microsoft.com/office/powerpoint/2010/main" val="2007039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Basic Text is available in twelve languages in audio, and IPs, booklets, and translated materials are accessible in 61 languages. An Introductory Guide to NA—with ten IPs and the Steps chapter from the Basic Text—is soon to be avail¬able in English and Spanish audio. </a:t>
            </a:r>
          </a:p>
          <a:p>
            <a:endParaRPr lang="en-US"/>
          </a:p>
          <a:p>
            <a:r>
              <a:rPr lang="en-US"/>
              <a:t>Providing full-length books on tablets is not a simple solution. Correctional environments vary widely; many still require physical books. We do not contract with for-profit tablet companies that would charge for materials we provide for free. Our focus remains on accessibility, not commercialization. ...</a:t>
            </a:r>
          </a:p>
        </p:txBody>
      </p:sp>
      <p:sp>
        <p:nvSpPr>
          <p:cNvPr id="4" name="Slide Number Placeholder 3"/>
          <p:cNvSpPr>
            <a:spLocks noGrp="1"/>
          </p:cNvSpPr>
          <p:nvPr>
            <p:ph type="sldNum" sz="quarter" idx="5"/>
          </p:nvPr>
        </p:nvSpPr>
        <p:spPr/>
        <p:txBody>
          <a:bodyPr/>
          <a:lstStyle/>
          <a:p>
            <a:fld id="{763812F2-32ED-CF4C-8C3A-6D2A8F76515E}" type="slidenum">
              <a:rPr lang="en-US" smtClean="0"/>
              <a:t>34</a:t>
            </a:fld>
            <a:endParaRPr lang="en-US"/>
          </a:p>
        </p:txBody>
      </p:sp>
    </p:spTree>
    <p:extLst>
      <p:ext uri="{BB962C8B-B14F-4D97-AF65-F5344CB8AC3E}">
        <p14:creationId xmlns:p14="http://schemas.microsoft.com/office/powerpoint/2010/main" val="587486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important to recognize that NA World Services remains largely funded through literature sales, a considerable amount of which comes from initiatives to help incarcerated addicts. We make many resources freely available because we believe deeply in our mission; we must also ensure the sustainability of the services that allow us to carry that message worldwide.</a:t>
            </a:r>
          </a:p>
          <a:p>
            <a:endParaRPr lang="en-US"/>
          </a:p>
          <a:p>
            <a:r>
              <a:rPr lang="en-US"/>
              <a:t>We once offered PDFs of major titles online, but massive unauthorized distribution forced their removal. Audio materials, especially in Spanish, are now the most frequently accessed resources on inmate tablets. This has guided our recent recording projects. ...</a:t>
            </a:r>
          </a:p>
        </p:txBody>
      </p:sp>
      <p:sp>
        <p:nvSpPr>
          <p:cNvPr id="4" name="Slide Number Placeholder 3"/>
          <p:cNvSpPr>
            <a:spLocks noGrp="1"/>
          </p:cNvSpPr>
          <p:nvPr>
            <p:ph type="sldNum" sz="quarter" idx="5"/>
          </p:nvPr>
        </p:nvSpPr>
        <p:spPr/>
        <p:txBody>
          <a:bodyPr/>
          <a:lstStyle/>
          <a:p>
            <a:fld id="{763812F2-32ED-CF4C-8C3A-6D2A8F76515E}" type="slidenum">
              <a:rPr lang="en-US" smtClean="0"/>
              <a:t>35</a:t>
            </a:fld>
            <a:endParaRPr lang="en-US"/>
          </a:p>
        </p:txBody>
      </p:sp>
    </p:spTree>
    <p:extLst>
      <p:ext uri="{BB962C8B-B14F-4D97-AF65-F5344CB8AC3E}">
        <p14:creationId xmlns:p14="http://schemas.microsoft.com/office/powerpoint/2010/main" val="4078322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has been our practice for more than two decades, NAWS continues to provide free literature to incarcerated members upon request and offers a Basic Text after continued contact. We also recognize the importance of H&amp;I efforts to carry meetings into facilities as well as reentry support, including helping members who receive addiction medication to feel welcome in NA.</a:t>
            </a:r>
          </a:p>
          <a:p>
            <a:endParaRPr lang="en-US"/>
          </a:p>
          <a:p>
            <a:r>
              <a:rPr lang="en-US"/>
              <a:t>While digital tools will continue to evolve, our balanced approach—combining technology, human connection, and financial responsibility—remains the most effective way to carry our message. The motion’s intent aligns with work already in progress at NA World Services.</a:t>
            </a:r>
          </a:p>
          <a:p>
            <a:endParaRPr lang="en-US"/>
          </a:p>
          <a:p>
            <a:r>
              <a:rPr lang="en-US" b="1"/>
              <a:t>pause for discussion</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36</a:t>
            </a:fld>
            <a:endParaRPr lang="en-US"/>
          </a:p>
        </p:txBody>
      </p:sp>
    </p:spTree>
    <p:extLst>
      <p:ext uri="{BB962C8B-B14F-4D97-AF65-F5344CB8AC3E}">
        <p14:creationId xmlns:p14="http://schemas.microsoft.com/office/powerpoint/2010/main" val="2673323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Motion 5: To direct the World Board, to implement artificial intelligence (AI) interpretation solutions for WSC meetings (both in-person and virtual) to replace the current human live language interpretation.</a:t>
            </a:r>
          </a:p>
          <a:p>
            <a:r>
              <a:rPr lang="en-US"/>
              <a:t>Maker: South Florida Region</a:t>
            </a:r>
          </a:p>
          <a:p>
            <a:r>
              <a:rPr lang="en-US"/>
              <a:t>Co-makers: Iran, UK, Nepal</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37</a:t>
            </a:fld>
            <a:endParaRPr lang="en-US"/>
          </a:p>
        </p:txBody>
      </p:sp>
    </p:spTree>
    <p:extLst>
      <p:ext uri="{BB962C8B-B14F-4D97-AF65-F5344CB8AC3E}">
        <p14:creationId xmlns:p14="http://schemas.microsoft.com/office/powerpoint/2010/main" val="972952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Intent: To eliminate language barriers, ensuring that all voices are heard globally, enhancing our communication and time efficiency during business meetings. This initiative also aims to reduce the risk of human interpretation errors and potential absences during our sessions. </a:t>
            </a:r>
          </a:p>
          <a:p>
            <a:r>
              <a:rPr lang="en-US"/>
              <a:t>Financial Impact: The financial impact of implementing this technology is expected to be significant but has not yet been determined pending further analysis. </a:t>
            </a:r>
          </a:p>
          <a:p>
            <a:r>
              <a:rPr lang="en-US"/>
              <a:t>Policy Affected: None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38</a:t>
            </a:fld>
            <a:endParaRPr lang="en-US"/>
          </a:p>
        </p:txBody>
      </p:sp>
    </p:spTree>
    <p:extLst>
      <p:ext uri="{BB962C8B-B14F-4D97-AF65-F5344CB8AC3E}">
        <p14:creationId xmlns:p14="http://schemas.microsoft.com/office/powerpoint/2010/main" val="3421760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Rationale by Region: We would like to provide further clarification regarding the intent of this initiative. Our objective is to empower RDs and ADs whose primary language is not English, enabling them to articulate their perspectives more effectively in their native language during direct discussions. This will reduce the reliance on interpreters. Additionally, this approach aligns with our second concept: the service structure will seek guidance and resources from the groups, including spiritual guidance, which we regard as a matter of conscience in this context.</a:t>
            </a:r>
          </a:p>
        </p:txBody>
      </p:sp>
      <p:sp>
        <p:nvSpPr>
          <p:cNvPr id="4" name="Slide Number Placeholder 3"/>
          <p:cNvSpPr>
            <a:spLocks noGrp="1"/>
          </p:cNvSpPr>
          <p:nvPr>
            <p:ph type="sldNum" sz="quarter" idx="5"/>
          </p:nvPr>
        </p:nvSpPr>
        <p:spPr/>
        <p:txBody>
          <a:bodyPr/>
          <a:lstStyle/>
          <a:p>
            <a:fld id="{763812F2-32ED-CF4C-8C3A-6D2A8F76515E}" type="slidenum">
              <a:rPr lang="en-US" smtClean="0"/>
              <a:t>39</a:t>
            </a:fld>
            <a:endParaRPr lang="en-US"/>
          </a:p>
        </p:txBody>
      </p:sp>
    </p:spTree>
    <p:extLst>
      <p:ext uri="{BB962C8B-B14F-4D97-AF65-F5344CB8AC3E}">
        <p14:creationId xmlns:p14="http://schemas.microsoft.com/office/powerpoint/2010/main" val="46747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we will cover the World Board Motions, which are:</a:t>
            </a:r>
          </a:p>
          <a:p>
            <a:endParaRPr lang="en-US"/>
          </a:p>
          <a:p>
            <a:r>
              <a:rPr lang="en-US"/>
              <a:t>Motion 1—approve the revision of IP #21, Staying Clean in Isolation</a:t>
            </a:r>
          </a:p>
          <a:p>
            <a:endParaRPr lang="en-US"/>
          </a:p>
          <a:p>
            <a:r>
              <a:rPr lang="en-US"/>
              <a:t>Motion 2—adopt the collaboratively created 2026–2029 NAWS Strategic Plan</a:t>
            </a:r>
          </a:p>
          <a:p>
            <a:endParaRPr lang="en-US"/>
          </a:p>
          <a:p>
            <a:r>
              <a:rPr lang="en-US"/>
              <a:t>Motion 3—approve changes to the World Convention of NA guidelines.</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2616203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World Board Response: World Services shares the goal of improving communication and participation at the World Service Conference (WSC), especially for members whose first language is not English. Removing barriers to participation is something we deeply value.</a:t>
            </a:r>
          </a:p>
          <a:p>
            <a:endParaRPr lang="en-US"/>
          </a:p>
          <a:p>
            <a:r>
              <a:rPr lang="en-US"/>
              <a:t>However, this motion would limit the conference’s ability to adapt and make timely operational decisions. We support experimenting with new technologies to enhance accessibility and efficiency, but this motion mandates a specific tool—AI interpretation—to replace human interpreters. That replacement is the concern. ...</a:t>
            </a:r>
          </a:p>
        </p:txBody>
      </p:sp>
      <p:sp>
        <p:nvSpPr>
          <p:cNvPr id="4" name="Slide Number Placeholder 3"/>
          <p:cNvSpPr>
            <a:spLocks noGrp="1"/>
          </p:cNvSpPr>
          <p:nvPr>
            <p:ph type="sldNum" sz="quarter" idx="5"/>
          </p:nvPr>
        </p:nvSpPr>
        <p:spPr/>
        <p:txBody>
          <a:bodyPr/>
          <a:lstStyle/>
          <a:p>
            <a:fld id="{763812F2-32ED-CF4C-8C3A-6D2A8F76515E}" type="slidenum">
              <a:rPr lang="en-US" smtClean="0"/>
              <a:t>40</a:t>
            </a:fld>
            <a:endParaRPr lang="en-US"/>
          </a:p>
        </p:txBody>
      </p:sp>
    </p:spTree>
    <p:extLst>
      <p:ext uri="{BB962C8B-B14F-4D97-AF65-F5344CB8AC3E}">
        <p14:creationId xmlns:p14="http://schemas.microsoft.com/office/powerpoint/2010/main" val="3995084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Human interpreters, nearly always NA members, bring accuracy, cultural understanding, and a spiritual connection that technology cannot replicate. Replacing them would undermine effective communication at the WSC.</a:t>
            </a:r>
          </a:p>
          <a:p>
            <a:endParaRPr lang="en-US"/>
          </a:p>
          <a:p>
            <a:r>
              <a:rPr lang="en-US"/>
              <a:t>We’ve long held that WSC participants themselves are best positioned to test and decide on process changes, as noted in our 2023 CAR response: “Allowing participants to make decisions about the processes that affect the WSC meeting is significantly more nimble than making these types of changes through the CAR.” Given how quickly technology evolves, flexibility is more practical than a rigid policy. ...</a:t>
            </a:r>
          </a:p>
        </p:txBody>
      </p:sp>
      <p:sp>
        <p:nvSpPr>
          <p:cNvPr id="4" name="Slide Number Placeholder 3"/>
          <p:cNvSpPr>
            <a:spLocks noGrp="1"/>
          </p:cNvSpPr>
          <p:nvPr>
            <p:ph type="sldNum" sz="quarter" idx="5"/>
          </p:nvPr>
        </p:nvSpPr>
        <p:spPr/>
        <p:txBody>
          <a:bodyPr/>
          <a:lstStyle/>
          <a:p>
            <a:fld id="{763812F2-32ED-CF4C-8C3A-6D2A8F76515E}" type="slidenum">
              <a:rPr lang="en-US" smtClean="0"/>
              <a:t>41</a:t>
            </a:fld>
            <a:endParaRPr lang="en-US"/>
          </a:p>
        </p:txBody>
      </p:sp>
    </p:spTree>
    <p:extLst>
      <p:ext uri="{BB962C8B-B14F-4D97-AF65-F5344CB8AC3E}">
        <p14:creationId xmlns:p14="http://schemas.microsoft.com/office/powerpoint/2010/main" val="2942445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 tools could be explored as supplements—not replacements—in smaller settings or between con-ferences, but mandating them now, without trials or research, is premature. WSC interpreters do far more than translate—they convey recovery concepts, emotional tones, and cultural nuances vital to understanding. They also help participants between sessions, ensuring two-way communication that AI cannot yet provide.</a:t>
            </a:r>
          </a:p>
          <a:p>
            <a:endParaRPr lang="en-US"/>
          </a:p>
          <a:p>
            <a:r>
              <a:rPr lang="en-US"/>
              <a:t>Conference discussions sometimes include sensitive matters. AI-based systems pose potential pri¬vacy risks and lack the understanding of NA’s Traditions that human interpreters bring. ...</a:t>
            </a:r>
          </a:p>
        </p:txBody>
      </p:sp>
      <p:sp>
        <p:nvSpPr>
          <p:cNvPr id="4" name="Slide Number Placeholder 3"/>
          <p:cNvSpPr>
            <a:spLocks noGrp="1"/>
          </p:cNvSpPr>
          <p:nvPr>
            <p:ph type="sldNum" sz="quarter" idx="5"/>
          </p:nvPr>
        </p:nvSpPr>
        <p:spPr/>
        <p:txBody>
          <a:bodyPr/>
          <a:lstStyle/>
          <a:p>
            <a:fld id="{763812F2-32ED-CF4C-8C3A-6D2A8F76515E}" type="slidenum">
              <a:rPr lang="en-US" smtClean="0"/>
              <a:t>42</a:t>
            </a:fld>
            <a:endParaRPr lang="en-US"/>
          </a:p>
        </p:txBody>
      </p:sp>
    </p:spTree>
    <p:extLst>
      <p:ext uri="{BB962C8B-B14F-4D97-AF65-F5344CB8AC3E}">
        <p14:creationId xmlns:p14="http://schemas.microsoft.com/office/powerpoint/2010/main" val="473531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tech¬nology also struggles with accuracy, speed, and context—especially with our specialized recovery language.</a:t>
            </a:r>
          </a:p>
          <a:p>
            <a:endParaRPr lang="en-US"/>
          </a:p>
          <a:p>
            <a:r>
              <a:rPr lang="en-US"/>
              <a:t>The World Board supports continued exploration of new tools to aid communication, but not as mandated substitutes for human interpreters. The WSC’s success depends on flexibility, inclusivity, and spiritual connection—not automation. We encourage ongoing experimentation and dialogue at the conference level as technology continues to evolve.</a:t>
            </a:r>
          </a:p>
          <a:p>
            <a:endParaRPr lang="en-US"/>
          </a:p>
          <a:p>
            <a:r>
              <a:rPr lang="en-US" b="1"/>
              <a:t>pause for discussion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43</a:t>
            </a:fld>
            <a:endParaRPr lang="en-US"/>
          </a:p>
        </p:txBody>
      </p:sp>
    </p:spTree>
    <p:extLst>
      <p:ext uri="{BB962C8B-B14F-4D97-AF65-F5344CB8AC3E}">
        <p14:creationId xmlns:p14="http://schemas.microsoft.com/office/powerpoint/2010/main" val="1344901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this PowerPoint has helped in your discussion of this material. Please note that there are five other PowerPoints that focus on the rest of the CAR. These resources, the CAR itself, and the online CAR survey are available online at na.org/conference.   </a:t>
            </a:r>
          </a:p>
          <a:p>
            <a:endParaRPr lang="en-US"/>
          </a:p>
          <a:p>
            <a:r>
              <a:rPr lang="en-US"/>
              <a:t>We welcome your questions and your feedback on the CAR, and all other issues, at worldboard@na.org.</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44</a:t>
            </a:fld>
            <a:endParaRPr lang="en-US"/>
          </a:p>
        </p:txBody>
      </p:sp>
    </p:spTree>
    <p:extLst>
      <p:ext uri="{BB962C8B-B14F-4D97-AF65-F5344CB8AC3E}">
        <p14:creationId xmlns:p14="http://schemas.microsoft.com/office/powerpoint/2010/main" val="235979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November 2019, the literature survey went out in the CAR. </a:t>
            </a:r>
          </a:p>
          <a:p>
            <a:endParaRPr lang="en-US"/>
          </a:p>
          <a:p>
            <a:r>
              <a:rPr lang="en-US"/>
              <a:t>In March 2020, the global shutdown began. </a:t>
            </a:r>
          </a:p>
          <a:p>
            <a:endParaRPr lang="en-US"/>
          </a:p>
          <a:p>
            <a:r>
              <a:rPr lang="en-US"/>
              <a:t>WSC 2020 was the first all virtual World Service Conference. Through the CAR survey members expressed interest in revising IP #21, The Loner: Staying Clean in Isolation. The conference agreed with prioritizing this work for the 2020–2023 cycle. The first survey on the subject went out and input was collected from members who were staying clean in isolation for the first time. However, the nature of the emergency led to the project being shelved. </a:t>
            </a:r>
          </a:p>
          <a:p>
            <a:endParaRPr lang="en-US"/>
          </a:p>
          <a:p>
            <a:r>
              <a:rPr lang="en-US"/>
              <a:t>It was reprioritized in 2023 and when we came back to it, our experience as a Fellowship had transformed.</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288980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Had we tried to work on the revision any earlier it would have been outdated before it was printed. The delay meant we could draw on resources and experiences that simply had not existed prior. Between 2020 and today, virtual meetings have become commonplace in our Fellowship and our lives together have in some ways become more interconnected than ever. There are resources available for isolated members today that could not have been imagined when this IP was first drafted in the early 1980s.</a:t>
            </a:r>
          </a:p>
          <a:p>
            <a:endParaRPr lang="en-US"/>
          </a:p>
          <a:p>
            <a:r>
              <a:rPr lang="en-US"/>
              <a:t>At that time, in response to the growing number of letters that were pouring into the World Service Office from addicts around the world, the World Service Office created the Loner Group to put isolated members in touch with one another as pen pals. It was during this time that two publications were created: Reaching Out, for those incarcerated, and Meeting by Mail, for those isolated by distance, physical and mental health challenges, and other reasons, such as caregiving or military service, that kept people from being able to attend meetings in person.</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420743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could not have known the many ways in which circumstances would drive innovation in our Fellowship, the expanding pool of experience in isolation or the increasing importance of this subject for so many of our members. From February to August 2022, a survey was posted. More than 500 responses from 33 countries and 45 US states showed some surprising results: Less than 25% of those reporting isolation in recovery were experiencing it as a result of geographic isolation, and technology was rapidly shifting the landscape. (The 2023 Conference Report includes a summary of the survey data.) </a:t>
            </a:r>
          </a:p>
          <a:p>
            <a:endParaRPr lang="en-US"/>
          </a:p>
          <a:p>
            <a:r>
              <a:rPr lang="en-US"/>
              <a:t>The project was reprioritized at the 2023 WSC, and in the 2023–2026 cycle, World Services posted a volunteer form for members interested in project work and focus groups. From the members who had expressed interest and had experience with isolation two focus groups were formed. In these virtual conversations, participants were asked to share their experience: what had led to their isolation, what made the experience of isolation difficult, what about the experience was transformative, and what tools or resources had helped them. Their input was beautiful, brilliant, and highly emotional. </a:t>
            </a:r>
          </a:p>
          <a:p>
            <a:endParaRPr lang="en-US"/>
          </a:p>
          <a:p>
            <a:r>
              <a:rPr lang="en-US"/>
              <a:t>One message that was heard resoundingly in both the survey and focus groups was that there are many reasons beyond geographic location that someone might find themselves in isolation, and whatever the reason, they don’t much appreciate being called “loners.” Hence dropping that from the title.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4238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Motion 1: Approve the revised IP #21, Staying Clean in Isolation, contained in Addendum A, as Fellowship-approved recovery literature to replace the current IP #21 The Loner—Staying Clean in Isolation.</a:t>
            </a:r>
          </a:p>
          <a:p>
            <a:r>
              <a:rPr lang="en-US"/>
              <a:t>Maker: World Board</a:t>
            </a:r>
          </a:p>
          <a:p>
            <a:r>
              <a:rPr lang="en-US"/>
              <a:t>Intent: To update this IP originally approved in 1986 with current Fellowship experience.</a:t>
            </a:r>
          </a:p>
          <a:p>
            <a:r>
              <a:rPr lang="en-US"/>
              <a:t>Financial Impact: None at this time.</a:t>
            </a:r>
          </a:p>
          <a:p>
            <a:r>
              <a:rPr lang="en-US"/>
              <a:t>Policy affected: None</a:t>
            </a:r>
          </a:p>
          <a:p>
            <a:endParaRPr lang="en-US"/>
          </a:p>
          <a:p>
            <a:r>
              <a:rPr lang="en-US" b="1"/>
              <a:t>pause for discussion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a:p>
        </p:txBody>
      </p:sp>
    </p:spTree>
    <p:extLst>
      <p:ext uri="{BB962C8B-B14F-4D97-AF65-F5344CB8AC3E}">
        <p14:creationId xmlns:p14="http://schemas.microsoft.com/office/powerpoint/2010/main" val="256748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NAWS Strategic Plan isn’t new. NA World Services has operated with a strategic plan for over 20 years. What is new is that you are being asked to adopt the plan.</a:t>
            </a:r>
          </a:p>
          <a:p>
            <a:endParaRPr lang="en-US"/>
          </a:p>
          <a:p>
            <a:r>
              <a:rPr lang="en-US"/>
              <a:t>For every conference, the plan is revised and renewed, and the priorities in the plan help shape the work for the cycle ahead. In the past, the NAWS Strategic Plan was included in the Conference Approval Track material. This is the first time it has been included in the CAR and it’s the first time it has been created by the conference as a whole. All conference participants have been involved in every stage of co-creating the plan which is Addendum B in the CAR. </a:t>
            </a:r>
          </a:p>
          <a:p>
            <a:endParaRPr lang="en-US"/>
          </a:p>
          <a:p>
            <a:r>
              <a:rPr lang="en-US"/>
              <a:t>Creating and adopting the strategic plan collectively and collaboratively is part of a larger shift from a motion-driven service culture to one characterized by discussion and consensus-building.</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531284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F479A557-A2A6-BCF7-61E1-8E6FFB4A31D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DB21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3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descr="A colorful striped background with text&#10;&#10;Description automatically generated">
            <a:extLst>
              <a:ext uri="{FF2B5EF4-FFF2-40B4-BE49-F238E27FC236}">
                <a16:creationId xmlns:a16="http://schemas.microsoft.com/office/drawing/2014/main" id="{13DE78AF-9AE3-371D-7CFC-3E77A72123B9}"/>
              </a:ext>
            </a:extLst>
          </p:cNvPr>
          <p:cNvPicPr>
            <a:picLocks noChangeAspect="1"/>
          </p:cNvPicPr>
          <p:nvPr userDrawn="1"/>
        </p:nvPicPr>
        <p:blipFill>
          <a:blip r:embed="rId2"/>
          <a:stretch>
            <a:fillRect/>
          </a:stretch>
        </p:blipFill>
        <p:spPr>
          <a:xfrm>
            <a:off x="0" y="6349"/>
            <a:ext cx="12192000" cy="6845299"/>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167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66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8" r:id="rId9"/>
    <p:sldLayoutId id="2147483669" r:id="rId10"/>
    <p:sldLayoutId id="2147483665" r:id="rId11"/>
    <p:sldLayoutId id="2147483666" r:id="rId12"/>
    <p:sldLayoutId id="2147483659" r:id="rId13"/>
    <p:sldLayoutId id="2147483657" r:id="rId14"/>
    <p:sldLayoutId id="2147483660" r:id="rId15"/>
    <p:sldLayoutId id="2147483658" r:id="rId16"/>
    <p:sldLayoutId id="2147483652" r:id="rId17"/>
    <p:sldLayoutId id="2147483667" r:id="rId18"/>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dirty="0">
                <a:solidFill>
                  <a:schemeClr val="bg1"/>
                </a:solidFill>
                <a:latin typeface="Century Gothic" panose="020B0502020202020204" pitchFamily="34" charset="0"/>
              </a:rPr>
              <a:t>PowerPoint 2 of 6</a:t>
            </a:r>
          </a:p>
          <a:p>
            <a:pPr algn="ctr"/>
            <a:r>
              <a:rPr lang="en-US" sz="3600" i="1" dirty="0">
                <a:solidFill>
                  <a:schemeClr val="bg1"/>
                </a:solidFill>
                <a:latin typeface="Century Gothic" panose="020B0502020202020204" pitchFamily="34" charset="0"/>
              </a:rPr>
              <a:t>2026 Conference Agenda Report</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5247482" y="5619977"/>
            <a:ext cx="6727267"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lumMod val="75000"/>
                  </a:schemeClr>
                </a:solidFill>
                <a:latin typeface="Century Gothic" panose="020B0502020202020204" pitchFamily="34" charset="0"/>
              </a:rPr>
              <a:t>Motions</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What is a Strategic Plan?</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245326" y="1070517"/>
            <a:ext cx="8441474"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pPr>
            <a:r>
              <a:rPr lang="en-US" sz="3000" dirty="0">
                <a:solidFill>
                  <a:srgbClr val="F16737"/>
                </a:solidFill>
              </a:rPr>
              <a:t>Live in the present while we prepare for what is to come</a:t>
            </a:r>
          </a:p>
          <a:p>
            <a:pPr>
              <a:spcBef>
                <a:spcPts val="1600"/>
              </a:spcBef>
            </a:pPr>
            <a:r>
              <a:rPr lang="en-US" sz="3000" dirty="0">
                <a:solidFill>
                  <a:srgbClr val="F16737"/>
                </a:solidFill>
              </a:rPr>
              <a:t>Proceed step by step, and check our direction and our progress</a:t>
            </a:r>
          </a:p>
          <a:p>
            <a:pPr>
              <a:spcBef>
                <a:spcPts val="1600"/>
              </a:spcBef>
            </a:pPr>
            <a:r>
              <a:rPr lang="en-US" sz="3000" dirty="0">
                <a:solidFill>
                  <a:srgbClr val="F16737"/>
                </a:solidFill>
              </a:rPr>
              <a:t>Guides change related to factors within and outside NA that World Services needs to do a better job addressing</a:t>
            </a:r>
          </a:p>
          <a:p>
            <a:pPr marL="0" indent="0" algn="ctr">
              <a:spcBef>
                <a:spcPts val="2800"/>
              </a:spcBef>
              <a:buNone/>
            </a:pPr>
            <a:r>
              <a:rPr lang="en-US" sz="3000" i="1" dirty="0">
                <a:solidFill>
                  <a:srgbClr val="F16737"/>
                </a:solidFill>
              </a:rPr>
              <a:t>These objectives and solutions are about new initiatives and ideas that would be implemented in addition to the ongoing work at World Services.</a:t>
            </a:r>
          </a:p>
        </p:txBody>
      </p:sp>
      <p:sp>
        <p:nvSpPr>
          <p:cNvPr id="3" name="Text Placeholder 2">
            <a:extLst>
              <a:ext uri="{FF2B5EF4-FFF2-40B4-BE49-F238E27FC236}">
                <a16:creationId xmlns:a16="http://schemas.microsoft.com/office/drawing/2014/main" id="{AA3CFDB1-F71D-17B4-2EC9-AC23A9E33DC1}"/>
              </a:ext>
            </a:extLst>
          </p:cNvPr>
          <p:cNvSpPr txBox="1">
            <a:spLocks/>
          </p:cNvSpPr>
          <p:nvPr/>
        </p:nvSpPr>
        <p:spPr>
          <a:xfrm>
            <a:off x="8943278" y="2408664"/>
            <a:ext cx="3248722" cy="4806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b="0" dirty="0">
                <a:solidFill>
                  <a:srgbClr val="572528"/>
                </a:solidFill>
              </a:rPr>
              <a:t>The plan is for the cycle ahead which is 2026-2029, and it only represents the pieces that can be focused on right now, not all the possibilities. </a:t>
            </a:r>
            <a:endParaRPr lang="en-US" sz="3000" dirty="0">
              <a:solidFill>
                <a:srgbClr val="572528"/>
              </a:solidFill>
            </a:endParaRPr>
          </a:p>
        </p:txBody>
      </p:sp>
    </p:spTree>
    <p:extLst>
      <p:ext uri="{BB962C8B-B14F-4D97-AF65-F5344CB8AC3E}">
        <p14:creationId xmlns:p14="http://schemas.microsoft.com/office/powerpoint/2010/main" val="315281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What’s in the Plan?</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245326" y="1159727"/>
            <a:ext cx="10593659"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F16737"/>
                </a:solidFill>
              </a:rPr>
              <a:t>The 2026–2029 plan gives a window </a:t>
            </a:r>
            <a:br>
              <a:rPr lang="en-US" sz="3000" dirty="0">
                <a:solidFill>
                  <a:srgbClr val="F16737"/>
                </a:solidFill>
              </a:rPr>
            </a:br>
            <a:r>
              <a:rPr lang="en-US" sz="3000" dirty="0">
                <a:solidFill>
                  <a:srgbClr val="F16737"/>
                </a:solidFill>
              </a:rPr>
              <a:t>into some of the ways NA is evolving. </a:t>
            </a:r>
          </a:p>
          <a:p>
            <a:pPr>
              <a:spcBef>
                <a:spcPts val="1600"/>
              </a:spcBef>
            </a:pPr>
            <a:r>
              <a:rPr lang="en-US" sz="3000" dirty="0">
                <a:solidFill>
                  <a:srgbClr val="F16737"/>
                </a:solidFill>
              </a:rPr>
              <a:t>online and hybrid environment </a:t>
            </a:r>
          </a:p>
          <a:p>
            <a:pPr marL="502920">
              <a:spcBef>
                <a:spcPts val="0"/>
              </a:spcBef>
            </a:pPr>
            <a:r>
              <a:rPr lang="en-US" b="0" dirty="0">
                <a:solidFill>
                  <a:srgbClr val="F16737"/>
                </a:solidFill>
              </a:rPr>
              <a:t>carrying the message</a:t>
            </a:r>
          </a:p>
          <a:p>
            <a:pPr marL="502920">
              <a:spcBef>
                <a:spcPts val="0"/>
              </a:spcBef>
            </a:pPr>
            <a:r>
              <a:rPr lang="en-US" b="0" dirty="0">
                <a:solidFill>
                  <a:srgbClr val="F16737"/>
                </a:solidFill>
              </a:rPr>
              <a:t>collecting funds</a:t>
            </a:r>
          </a:p>
          <a:p>
            <a:pPr marL="502920">
              <a:spcBef>
                <a:spcPts val="0"/>
              </a:spcBef>
            </a:pPr>
            <a:r>
              <a:rPr lang="en-US" b="0" dirty="0">
                <a:solidFill>
                  <a:srgbClr val="F16737"/>
                </a:solidFill>
              </a:rPr>
              <a:t>doing service </a:t>
            </a:r>
          </a:p>
          <a:p>
            <a:pPr>
              <a:spcBef>
                <a:spcPts val="1600"/>
              </a:spcBef>
            </a:pPr>
            <a:r>
              <a:rPr lang="en-US" sz="3000" dirty="0">
                <a:solidFill>
                  <a:srgbClr val="F16737"/>
                </a:solidFill>
              </a:rPr>
              <a:t>using technology to improve communication and connections</a:t>
            </a:r>
          </a:p>
          <a:p>
            <a:pPr>
              <a:spcBef>
                <a:spcPts val="1600"/>
              </a:spcBef>
            </a:pPr>
            <a:r>
              <a:rPr lang="en-US" sz="3000" dirty="0">
                <a:solidFill>
                  <a:srgbClr val="F16737"/>
                </a:solidFill>
              </a:rPr>
              <a:t>making sure addicts find a safe space to recover in NA</a:t>
            </a:r>
          </a:p>
          <a:p>
            <a:pPr>
              <a:spcBef>
                <a:spcPts val="1600"/>
              </a:spcBef>
            </a:pPr>
            <a:r>
              <a:rPr lang="en-US" sz="3000" dirty="0">
                <a:solidFill>
                  <a:srgbClr val="F16737"/>
                </a:solidFill>
              </a:rPr>
              <a:t>continuing to explore how to make our language inclusive so that every addict can find a home in NA</a:t>
            </a:r>
          </a:p>
        </p:txBody>
      </p:sp>
      <p:pic>
        <p:nvPicPr>
          <p:cNvPr id="4" name="Picture 3" descr="A logo with white text&#10;&#10;Description automatically generated with medium confidence">
            <a:extLst>
              <a:ext uri="{FF2B5EF4-FFF2-40B4-BE49-F238E27FC236}">
                <a16:creationId xmlns:a16="http://schemas.microsoft.com/office/drawing/2014/main" id="{1107851B-350B-D4A1-1295-AFFB06684DAF}"/>
              </a:ext>
            </a:extLst>
          </p:cNvPr>
          <p:cNvPicPr>
            <a:picLocks noChangeAspect="1"/>
          </p:cNvPicPr>
          <p:nvPr/>
        </p:nvPicPr>
        <p:blipFill>
          <a:blip r:embed="rId3"/>
          <a:stretch>
            <a:fillRect/>
          </a:stretch>
        </p:blipFill>
        <p:spPr>
          <a:xfrm>
            <a:off x="7531956" y="-81024"/>
            <a:ext cx="4521147" cy="2735484"/>
          </a:xfrm>
          <a:prstGeom prst="rect">
            <a:avLst/>
          </a:prstGeom>
        </p:spPr>
      </p:pic>
    </p:spTree>
    <p:extLst>
      <p:ext uri="{BB962C8B-B14F-4D97-AF65-F5344CB8AC3E}">
        <p14:creationId xmlns:p14="http://schemas.microsoft.com/office/powerpoint/2010/main" val="65455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a service&#10;&#10;Description automatically generated">
            <a:extLst>
              <a:ext uri="{FF2B5EF4-FFF2-40B4-BE49-F238E27FC236}">
                <a16:creationId xmlns:a16="http://schemas.microsoft.com/office/drawing/2014/main" id="{11EBB100-B6B7-DDE2-5EAF-36B4B29981D2}"/>
              </a:ext>
            </a:extLst>
          </p:cNvPr>
          <p:cNvPicPr>
            <a:picLocks noChangeAspect="1"/>
          </p:cNvPicPr>
          <p:nvPr/>
        </p:nvPicPr>
        <p:blipFill>
          <a:blip r:embed="rId3"/>
          <a:stretch>
            <a:fillRect/>
          </a:stretch>
        </p:blipFill>
        <p:spPr>
          <a:xfrm>
            <a:off x="1739590" y="-17826"/>
            <a:ext cx="8512098" cy="6875826"/>
          </a:xfrm>
          <a:prstGeom prst="rect">
            <a:avLst/>
          </a:prstGeom>
        </p:spPr>
      </p:pic>
    </p:spTree>
    <p:extLst>
      <p:ext uri="{BB962C8B-B14F-4D97-AF65-F5344CB8AC3E}">
        <p14:creationId xmlns:p14="http://schemas.microsoft.com/office/powerpoint/2010/main" val="375514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The Planning Process</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267628" y="947854"/>
            <a:ext cx="11831445"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2900" u="sng" dirty="0">
                <a:solidFill>
                  <a:srgbClr val="F16737"/>
                </a:solidFill>
              </a:rPr>
              <a:t>WSC 2023</a:t>
            </a:r>
            <a:r>
              <a:rPr lang="en-US" sz="2900" dirty="0">
                <a:solidFill>
                  <a:srgbClr val="F16737"/>
                </a:solidFill>
              </a:rPr>
              <a:t>  Conference participants (CPs) began an inventory</a:t>
            </a:r>
          </a:p>
          <a:p>
            <a:pPr marL="0" indent="0">
              <a:spcBef>
                <a:spcPts val="1600"/>
              </a:spcBef>
              <a:buNone/>
            </a:pPr>
            <a:r>
              <a:rPr lang="en-US" sz="2900" u="sng" dirty="0">
                <a:solidFill>
                  <a:srgbClr val="F16737"/>
                </a:solidFill>
              </a:rPr>
              <a:t>After WSC 2023</a:t>
            </a:r>
            <a:r>
              <a:rPr lang="en-US" sz="2900" dirty="0">
                <a:solidFill>
                  <a:srgbClr val="F16737"/>
                </a:solidFill>
              </a:rPr>
              <a:t>  CPs prioritized those factors via survey</a:t>
            </a:r>
          </a:p>
          <a:p>
            <a:pPr marL="0" indent="0">
              <a:spcBef>
                <a:spcPts val="1600"/>
              </a:spcBef>
              <a:buNone/>
            </a:pPr>
            <a:r>
              <a:rPr lang="en-US" sz="2900" u="sng" dirty="0">
                <a:solidFill>
                  <a:srgbClr val="F16737"/>
                </a:solidFill>
              </a:rPr>
              <a:t>February through May 2024</a:t>
            </a:r>
            <a:r>
              <a:rPr lang="en-US" sz="2900" dirty="0">
                <a:solidFill>
                  <a:srgbClr val="F16737"/>
                </a:solidFill>
              </a:rPr>
              <a:t>  Every zone in the world met and discussed the challenges raised by the factors and possible solutions</a:t>
            </a:r>
          </a:p>
          <a:p>
            <a:pPr marL="0" indent="0">
              <a:spcBef>
                <a:spcPts val="1600"/>
              </a:spcBef>
              <a:buNone/>
            </a:pPr>
            <a:r>
              <a:rPr lang="en-US" sz="2900" u="sng" dirty="0">
                <a:solidFill>
                  <a:srgbClr val="F16737"/>
                </a:solidFill>
              </a:rPr>
              <a:t>June 2024</a:t>
            </a:r>
            <a:r>
              <a:rPr lang="en-US" sz="2900" dirty="0">
                <a:solidFill>
                  <a:srgbClr val="F16737"/>
                </a:solidFill>
              </a:rPr>
              <a:t>  WB drafted objectives based on all those discussion notes</a:t>
            </a:r>
          </a:p>
          <a:p>
            <a:pPr marL="0" indent="0">
              <a:spcBef>
                <a:spcPts val="1600"/>
              </a:spcBef>
              <a:buNone/>
            </a:pPr>
            <a:r>
              <a:rPr lang="en-US" sz="2900" u="sng" dirty="0">
                <a:solidFill>
                  <a:srgbClr val="F16737"/>
                </a:solidFill>
              </a:rPr>
              <a:t>Interim WSC</a:t>
            </a:r>
            <a:r>
              <a:rPr lang="en-US" sz="2900" dirty="0">
                <a:solidFill>
                  <a:srgbClr val="F16737"/>
                </a:solidFill>
              </a:rPr>
              <a:t>  CPs discussed issues and objectives</a:t>
            </a:r>
          </a:p>
          <a:p>
            <a:pPr marL="0" indent="0">
              <a:spcBef>
                <a:spcPts val="1600"/>
              </a:spcBef>
              <a:buNone/>
            </a:pPr>
            <a:r>
              <a:rPr lang="en-US" sz="2900" u="sng" dirty="0">
                <a:solidFill>
                  <a:srgbClr val="F16737"/>
                </a:solidFill>
              </a:rPr>
              <a:t>July 2025</a:t>
            </a:r>
            <a:r>
              <a:rPr lang="en-US" sz="2900" dirty="0">
                <a:solidFill>
                  <a:srgbClr val="F16737"/>
                </a:solidFill>
              </a:rPr>
              <a:t>  WB revised objectives and drafted solutions</a:t>
            </a:r>
          </a:p>
          <a:p>
            <a:pPr marL="0" indent="0">
              <a:spcBef>
                <a:spcPts val="1600"/>
              </a:spcBef>
              <a:buNone/>
            </a:pPr>
            <a:r>
              <a:rPr lang="en-US" sz="2900" u="sng" dirty="0">
                <a:solidFill>
                  <a:srgbClr val="F16737"/>
                </a:solidFill>
              </a:rPr>
              <a:t>August CP web meeting</a:t>
            </a:r>
            <a:r>
              <a:rPr lang="en-US" sz="2900" dirty="0">
                <a:solidFill>
                  <a:srgbClr val="F16737"/>
                </a:solidFill>
              </a:rPr>
              <a:t>  CPs discussed solutions</a:t>
            </a:r>
          </a:p>
          <a:p>
            <a:pPr marL="0" indent="0">
              <a:spcBef>
                <a:spcPts val="1600"/>
              </a:spcBef>
              <a:buNone/>
            </a:pPr>
            <a:r>
              <a:rPr lang="en-US" sz="2900" u="sng" dirty="0">
                <a:solidFill>
                  <a:srgbClr val="F16737"/>
                </a:solidFill>
              </a:rPr>
              <a:t>September 2025</a:t>
            </a:r>
            <a:r>
              <a:rPr lang="en-US" sz="2900" dirty="0">
                <a:solidFill>
                  <a:srgbClr val="F16737"/>
                </a:solidFill>
              </a:rPr>
              <a:t>  WB revised solutions and finalized draft of plan</a:t>
            </a:r>
          </a:p>
        </p:txBody>
      </p:sp>
      <p:sp>
        <p:nvSpPr>
          <p:cNvPr id="3" name="Text Placeholder 2">
            <a:extLst>
              <a:ext uri="{FF2B5EF4-FFF2-40B4-BE49-F238E27FC236}">
                <a16:creationId xmlns:a16="http://schemas.microsoft.com/office/drawing/2014/main" id="{2C3A034F-0B66-F48A-1A4D-EEB969CC6FDB}"/>
              </a:ext>
            </a:extLst>
          </p:cNvPr>
          <p:cNvSpPr txBox="1">
            <a:spLocks/>
          </p:cNvSpPr>
          <p:nvPr/>
        </p:nvSpPr>
        <p:spPr>
          <a:xfrm>
            <a:off x="8396867" y="178418"/>
            <a:ext cx="4021873" cy="553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b="0" dirty="0">
                <a:solidFill>
                  <a:srgbClr val="572528"/>
                </a:solidFill>
              </a:rPr>
              <a:t>na.org/planning</a:t>
            </a:r>
          </a:p>
        </p:txBody>
      </p:sp>
    </p:spTree>
    <p:extLst>
      <p:ext uri="{BB962C8B-B14F-4D97-AF65-F5344CB8AC3E}">
        <p14:creationId xmlns:p14="http://schemas.microsoft.com/office/powerpoint/2010/main" val="4062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Implementing the Plan</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223023" y="1070517"/>
            <a:ext cx="11831445" cy="5073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F16737"/>
                </a:solidFill>
              </a:rPr>
              <a:t>The Conference Approval Track material contains the project plans that grow out of the NAWS Strategic Plan.</a:t>
            </a:r>
          </a:p>
          <a:p>
            <a:pPr marL="0" indent="0">
              <a:spcBef>
                <a:spcPts val="1600"/>
              </a:spcBef>
              <a:buNone/>
            </a:pPr>
            <a:r>
              <a:rPr lang="en-US" sz="3000" b="0" dirty="0">
                <a:solidFill>
                  <a:srgbClr val="F16737"/>
                </a:solidFill>
              </a:rPr>
              <a:t>Since 2016, the results from the </a:t>
            </a:r>
            <a:br>
              <a:rPr lang="en-US" sz="3000" b="0" dirty="0">
                <a:solidFill>
                  <a:srgbClr val="F16737"/>
                </a:solidFill>
              </a:rPr>
            </a:br>
            <a:r>
              <a:rPr lang="en-US" sz="3000" b="0" i="1" dirty="0">
                <a:solidFill>
                  <a:srgbClr val="F16737"/>
                </a:solidFill>
              </a:rPr>
              <a:t>CAR</a:t>
            </a:r>
            <a:r>
              <a:rPr lang="en-US" sz="3000" b="0" dirty="0">
                <a:solidFill>
                  <a:srgbClr val="F16737"/>
                </a:solidFill>
              </a:rPr>
              <a:t> Survey have guided conference </a:t>
            </a:r>
            <a:br>
              <a:rPr lang="en-US" sz="3000" b="0" dirty="0">
                <a:solidFill>
                  <a:srgbClr val="F16737"/>
                </a:solidFill>
              </a:rPr>
            </a:br>
            <a:r>
              <a:rPr lang="en-US" sz="3000" b="0" dirty="0">
                <a:solidFill>
                  <a:srgbClr val="F16737"/>
                </a:solidFill>
              </a:rPr>
              <a:t>participants to help select focuses for </a:t>
            </a:r>
            <a:br>
              <a:rPr lang="en-US" sz="3000" b="0" dirty="0">
                <a:solidFill>
                  <a:srgbClr val="F16737"/>
                </a:solidFill>
              </a:rPr>
            </a:br>
            <a:r>
              <a:rPr lang="en-US" sz="3000" b="0" dirty="0">
                <a:solidFill>
                  <a:srgbClr val="F16737"/>
                </a:solidFill>
              </a:rPr>
              <a:t>some projects.</a:t>
            </a:r>
          </a:p>
          <a:p>
            <a:pPr marL="0" indent="0">
              <a:spcBef>
                <a:spcPts val="1600"/>
              </a:spcBef>
              <a:buNone/>
            </a:pPr>
            <a:r>
              <a:rPr lang="en-US" sz="3000" dirty="0">
                <a:solidFill>
                  <a:srgbClr val="F16737"/>
                </a:solidFill>
              </a:rPr>
              <a:t>Evaluating and improving the planning process is one of the many things that will be discussed at WSC 2026. </a:t>
            </a:r>
          </a:p>
          <a:p>
            <a:pPr marL="0" indent="0">
              <a:spcBef>
                <a:spcPts val="1600"/>
              </a:spcBef>
              <a:buNone/>
            </a:pPr>
            <a:r>
              <a:rPr lang="en-US" sz="3000" dirty="0">
                <a:solidFill>
                  <a:srgbClr val="F16737"/>
                </a:solidFill>
              </a:rPr>
              <a:t>Most projects begin with a Fellowship survey. Focus groups help get the work done. Zones and regions will be crucial in the cycle ahead. It is the hope that the NAWS Strategic Plan inspires local projects. </a:t>
            </a:r>
          </a:p>
        </p:txBody>
      </p:sp>
      <p:pic>
        <p:nvPicPr>
          <p:cNvPr id="4" name="Picture 3" descr="A close-up of a container&#10;&#10;Description automatically generated">
            <a:extLst>
              <a:ext uri="{FF2B5EF4-FFF2-40B4-BE49-F238E27FC236}">
                <a16:creationId xmlns:a16="http://schemas.microsoft.com/office/drawing/2014/main" id="{3F16F5CB-49BD-0639-AFE5-5FD83EDD5EC9}"/>
              </a:ext>
            </a:extLst>
          </p:cNvPr>
          <p:cNvPicPr>
            <a:picLocks noChangeAspect="1"/>
          </p:cNvPicPr>
          <p:nvPr/>
        </p:nvPicPr>
        <p:blipFill>
          <a:blip r:embed="rId3"/>
          <a:stretch>
            <a:fillRect/>
          </a:stretch>
        </p:blipFill>
        <p:spPr>
          <a:xfrm>
            <a:off x="7327900" y="1966642"/>
            <a:ext cx="4864100" cy="1854200"/>
          </a:xfrm>
          <a:prstGeom prst="rect">
            <a:avLst/>
          </a:prstGeom>
        </p:spPr>
      </p:pic>
    </p:spTree>
    <p:extLst>
      <p:ext uri="{BB962C8B-B14F-4D97-AF65-F5344CB8AC3E}">
        <p14:creationId xmlns:p14="http://schemas.microsoft.com/office/powerpoint/2010/main" val="47571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148845" y="3491042"/>
            <a:ext cx="11838292"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800" dirty="0">
                <a:solidFill>
                  <a:srgbClr val="572528"/>
                </a:solidFill>
              </a:rPr>
              <a:t>At the 2026 World Service Conference, delegates will be asked to start that work on the next strategic plan.</a:t>
            </a:r>
          </a:p>
          <a:p>
            <a:pPr algn="ctr">
              <a:spcBef>
                <a:spcPts val="1800"/>
              </a:spcBef>
            </a:pPr>
            <a:r>
              <a:rPr lang="en-US" sz="3200" b="0" i="1" dirty="0">
                <a:solidFill>
                  <a:srgbClr val="572528"/>
                </a:solidFill>
              </a:rPr>
              <a:t>What issues, challenges, and needs do we need to address to be ready to serve the addict here today and who will be here in the future? </a:t>
            </a:r>
          </a:p>
        </p:txBody>
      </p:sp>
      <p:pic>
        <p:nvPicPr>
          <p:cNvPr id="4" name="Picture 3" descr="A diagram of a road with pointers&#10;&#10;Description automatically generated">
            <a:extLst>
              <a:ext uri="{FF2B5EF4-FFF2-40B4-BE49-F238E27FC236}">
                <a16:creationId xmlns:a16="http://schemas.microsoft.com/office/drawing/2014/main" id="{6ABFA7D1-755F-A01B-75C9-3AA9E08DA55D}"/>
              </a:ext>
            </a:extLst>
          </p:cNvPr>
          <p:cNvPicPr>
            <a:picLocks noChangeAspect="1"/>
          </p:cNvPicPr>
          <p:nvPr/>
        </p:nvPicPr>
        <p:blipFill rotWithShape="1">
          <a:blip r:embed="rId3"/>
          <a:srcRect l="827" r="2479" b="853"/>
          <a:stretch/>
        </p:blipFill>
        <p:spPr>
          <a:xfrm>
            <a:off x="1326995" y="0"/>
            <a:ext cx="9132849" cy="3320415"/>
          </a:xfrm>
          <a:prstGeom prst="rect">
            <a:avLst/>
          </a:prstGeom>
        </p:spPr>
      </p:pic>
    </p:spTree>
    <p:extLst>
      <p:ext uri="{BB962C8B-B14F-4D97-AF65-F5344CB8AC3E}">
        <p14:creationId xmlns:p14="http://schemas.microsoft.com/office/powerpoint/2010/main" val="1489450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Adopting the plan</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245326" y="1159727"/>
            <a:ext cx="10553854"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F16737"/>
                </a:solidFill>
              </a:rPr>
              <a:t>The delegates worked together for years (literally) to make sure the plan outlines the work World Services most needs to undertake in the three years in front of us. </a:t>
            </a:r>
          </a:p>
          <a:p>
            <a:pPr marL="0" indent="0">
              <a:spcBef>
                <a:spcPts val="1600"/>
              </a:spcBef>
              <a:buNone/>
            </a:pPr>
            <a:r>
              <a:rPr lang="en-US" sz="3000" dirty="0">
                <a:solidFill>
                  <a:srgbClr val="F16737"/>
                </a:solidFill>
              </a:rPr>
              <a:t>Every bit of the plan has been discussed by conference participants—delegates, alternates, and the board. </a:t>
            </a:r>
          </a:p>
          <a:p>
            <a:pPr marL="457200" indent="0">
              <a:spcBef>
                <a:spcPts val="1600"/>
              </a:spcBef>
              <a:buNone/>
            </a:pPr>
            <a:r>
              <a:rPr lang="en-US" sz="3000" b="0" dirty="0">
                <a:solidFill>
                  <a:srgbClr val="F16737"/>
                </a:solidFill>
              </a:rPr>
              <a:t>There have been many, many discussions to create this plan. This has truly been a consensus-based process. </a:t>
            </a:r>
          </a:p>
          <a:p>
            <a:pPr marL="0" indent="0">
              <a:spcBef>
                <a:spcPts val="1600"/>
              </a:spcBef>
              <a:buNone/>
            </a:pPr>
            <a:r>
              <a:rPr lang="en-US" sz="3000" dirty="0">
                <a:solidFill>
                  <a:srgbClr val="F16737"/>
                </a:solidFill>
              </a:rPr>
              <a:t>We are asking the Fellowship to take ownership of something that your delegates have co-created on your behalf for our common welfare.</a:t>
            </a:r>
          </a:p>
        </p:txBody>
      </p:sp>
      <p:pic>
        <p:nvPicPr>
          <p:cNvPr id="3" name="Picture 2" descr="A red and yellow lava lamp&#10;&#10;Description automatically generated">
            <a:extLst>
              <a:ext uri="{FF2B5EF4-FFF2-40B4-BE49-F238E27FC236}">
                <a16:creationId xmlns:a16="http://schemas.microsoft.com/office/drawing/2014/main" id="{9B16F39B-21C4-E52A-8248-899CB03F047B}"/>
              </a:ext>
            </a:extLst>
          </p:cNvPr>
          <p:cNvPicPr>
            <a:picLocks noChangeAspect="1"/>
          </p:cNvPicPr>
          <p:nvPr/>
        </p:nvPicPr>
        <p:blipFill>
          <a:blip r:embed="rId3"/>
          <a:stretch>
            <a:fillRect/>
          </a:stretch>
        </p:blipFill>
        <p:spPr>
          <a:xfrm>
            <a:off x="10544538" y="3226212"/>
            <a:ext cx="1180616" cy="3479709"/>
          </a:xfrm>
          <a:prstGeom prst="rect">
            <a:avLst/>
          </a:prstGeom>
        </p:spPr>
      </p:pic>
    </p:spTree>
    <p:extLst>
      <p:ext uri="{BB962C8B-B14F-4D97-AF65-F5344CB8AC3E}">
        <p14:creationId xmlns:p14="http://schemas.microsoft.com/office/powerpoint/2010/main" val="233519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437480"/>
            <a:ext cx="11678290"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2</a:t>
            </a: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n-US" sz="4000" b="1" dirty="0">
                <a:solidFill>
                  <a:srgbClr val="DB212E"/>
                </a:solidFill>
                <a:latin typeface="Century Gothic" panose="020B0502020202020204" pitchFamily="34" charset="0"/>
                <a:ea typeface="Cambria" charset="0"/>
                <a:cs typeface="Cambria" charset="0"/>
                <a:sym typeface="BotonBQ-Bold"/>
              </a:rPr>
              <a:t>  </a:t>
            </a:r>
            <a:r>
              <a:rPr lang="en-US" sz="3600" b="1" dirty="0">
                <a:solidFill>
                  <a:srgbClr val="572528"/>
                </a:solidFill>
                <a:latin typeface="Century Gothic" panose="020B0502020202020204" pitchFamily="34" charset="0"/>
              </a:rPr>
              <a:t>To adopt the collaboratively created 2026–2029 NA World Services Strategic Plan contained in Addendum B.</a:t>
            </a:r>
          </a:p>
        </p:txBody>
      </p:sp>
      <p:sp>
        <p:nvSpPr>
          <p:cNvPr id="3" name="TextBox 2">
            <a:extLst>
              <a:ext uri="{FF2B5EF4-FFF2-40B4-BE49-F238E27FC236}">
                <a16:creationId xmlns:a16="http://schemas.microsoft.com/office/drawing/2014/main" id="{695185FE-DDDA-4EA4-B7BC-C42EFC597EED}"/>
              </a:ext>
            </a:extLst>
          </p:cNvPr>
          <p:cNvSpPr txBox="1"/>
          <p:nvPr/>
        </p:nvSpPr>
        <p:spPr>
          <a:xfrm>
            <a:off x="903579" y="2287865"/>
            <a:ext cx="10814369" cy="4524315"/>
          </a:xfrm>
          <a:prstGeom prst="rect">
            <a:avLst/>
          </a:prstGeom>
          <a:noFill/>
        </p:spPr>
        <p:txBody>
          <a:bodyPr wrap="square" rtlCol="0">
            <a:spAutoFit/>
          </a:bodyPr>
          <a:lstStyle/>
          <a:p>
            <a:r>
              <a:rPr lang="en-US" sz="3200" b="1" dirty="0">
                <a:solidFill>
                  <a:srgbClr val="DB212E"/>
                </a:solidFill>
                <a:latin typeface="Century Gothic" panose="020B0502020202020204" pitchFamily="34" charset="0"/>
              </a:rPr>
              <a:t>Maker: </a:t>
            </a:r>
            <a:r>
              <a:rPr lang="en-US" sz="3200" b="1" dirty="0">
                <a:solidFill>
                  <a:srgbClr val="572528"/>
                </a:solidFill>
                <a:latin typeface="Century Gothic" panose="020B0502020202020204" pitchFamily="34" charset="0"/>
              </a:rPr>
              <a:t>World Board</a:t>
            </a:r>
          </a:p>
          <a:p>
            <a:r>
              <a:rPr lang="en-US" sz="3200" b="1" dirty="0">
                <a:solidFill>
                  <a:srgbClr val="DB212E"/>
                </a:solidFill>
                <a:latin typeface="Century Gothic" panose="020B0502020202020204" pitchFamily="34" charset="0"/>
              </a:rPr>
              <a:t>Intent:  </a:t>
            </a:r>
            <a:r>
              <a:rPr lang="en-US" sz="3200" b="1" dirty="0">
                <a:solidFill>
                  <a:srgbClr val="572528">
                    <a:alpha val="90000"/>
                  </a:srgbClr>
                </a:solidFill>
                <a:latin typeface="Century Gothic" panose="020B0502020202020204" pitchFamily="34" charset="0"/>
              </a:rPr>
              <a:t>To approve the results of the collaborative planning that began at WSC 2023 and continued with zonal and conference participant involvement throughout this cycle.</a:t>
            </a:r>
          </a:p>
          <a:p>
            <a:r>
              <a:rPr lang="en-US" sz="3200" b="1" dirty="0">
                <a:solidFill>
                  <a:srgbClr val="DB212E"/>
                </a:solidFill>
                <a:latin typeface="Century Gothic" panose="020B0502020202020204" pitchFamily="34" charset="0"/>
              </a:rPr>
              <a:t>Financial Impact:  </a:t>
            </a:r>
            <a:r>
              <a:rPr lang="en-US" sz="3200" b="1" dirty="0">
                <a:solidFill>
                  <a:srgbClr val="572528">
                    <a:alpha val="90000"/>
                  </a:srgbClr>
                </a:solidFill>
                <a:latin typeface="Century Gothic" panose="020B0502020202020204" pitchFamily="34" charset="0"/>
              </a:rPr>
              <a:t>No direct financial impact. </a:t>
            </a:r>
          </a:p>
          <a:p>
            <a:r>
              <a:rPr lang="en-US" sz="3200" b="1" dirty="0">
                <a:solidFill>
                  <a:srgbClr val="572528">
                    <a:alpha val="90000"/>
                  </a:srgbClr>
                </a:solidFill>
                <a:latin typeface="Century Gothic" panose="020B0502020202020204" pitchFamily="34" charset="0"/>
              </a:rPr>
              <a:t>Any future expenses will be called out in </a:t>
            </a:r>
          </a:p>
          <a:p>
            <a:r>
              <a:rPr lang="en-US" sz="3200" b="1" dirty="0">
                <a:solidFill>
                  <a:srgbClr val="572528">
                    <a:alpha val="90000"/>
                  </a:srgbClr>
                </a:solidFill>
                <a:latin typeface="Century Gothic" panose="020B0502020202020204" pitchFamily="34" charset="0"/>
              </a:rPr>
              <a:t>project plans or budgets. </a:t>
            </a:r>
          </a:p>
          <a:p>
            <a:r>
              <a:rPr lang="en-US" sz="3200" b="1" dirty="0">
                <a:solidFill>
                  <a:srgbClr val="DB212E"/>
                </a:solidFill>
                <a:latin typeface="Century Gothic" panose="020B0502020202020204" pitchFamily="34" charset="0"/>
              </a:rPr>
              <a:t>    Policy Affected:  </a:t>
            </a:r>
            <a:r>
              <a:rPr lang="en-US" sz="3200" b="1" dirty="0">
                <a:solidFill>
                  <a:srgbClr val="572528">
                    <a:alpha val="90000"/>
                  </a:srgbClr>
                </a:solidFill>
                <a:latin typeface="Century Gothic" panose="020B0502020202020204" pitchFamily="34" charset="0"/>
              </a:rPr>
              <a:t>None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2178938"/>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6D1B76C0-456B-2F40-9E75-0DF4DC7843F0}"/>
              </a:ext>
            </a:extLst>
          </p:cNvPr>
          <p:cNvSpPr/>
          <p:nvPr/>
        </p:nvSpPr>
        <p:spPr>
          <a:xfrm>
            <a:off x="9942650" y="5057606"/>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4FF08607-E857-9B76-6DD2-9DB6C869FE22}"/>
              </a:ext>
            </a:extLst>
          </p:cNvPr>
          <p:cNvSpPr txBox="1"/>
          <p:nvPr/>
        </p:nvSpPr>
        <p:spPr>
          <a:xfrm>
            <a:off x="9942651" y="5232945"/>
            <a:ext cx="2025571" cy="113877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Tree>
    <p:extLst>
      <p:ext uri="{BB962C8B-B14F-4D97-AF65-F5344CB8AC3E}">
        <p14:creationId xmlns:p14="http://schemas.microsoft.com/office/powerpoint/2010/main" val="366884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800" dirty="0">
                <a:solidFill>
                  <a:srgbClr val="FCCF0C"/>
                </a:solidFill>
              </a:rPr>
              <a:t>WCNA History</a:t>
            </a:r>
          </a:p>
        </p:txBody>
      </p:sp>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1099596" y="1298624"/>
            <a:ext cx="9621030"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600" u="sng" dirty="0">
                <a:solidFill>
                  <a:srgbClr val="FCCF0C"/>
                </a:solidFill>
              </a:rPr>
              <a:t>1971–1996:</a:t>
            </a:r>
            <a:r>
              <a:rPr lang="en-US" sz="3600" dirty="0">
                <a:solidFill>
                  <a:srgbClr val="FCCF0C"/>
                </a:solidFill>
              </a:rPr>
              <a:t> annual event </a:t>
            </a:r>
          </a:p>
          <a:p>
            <a:pPr marL="0" indent="0">
              <a:spcBef>
                <a:spcPts val="1600"/>
              </a:spcBef>
              <a:buNone/>
            </a:pPr>
            <a:r>
              <a:rPr lang="en-US" sz="3600" u="sng" dirty="0">
                <a:solidFill>
                  <a:srgbClr val="FCCF0C"/>
                </a:solidFill>
              </a:rPr>
              <a:t>Mid-90s:</a:t>
            </a:r>
            <a:r>
              <a:rPr lang="en-US" sz="3600" dirty="0">
                <a:solidFill>
                  <a:srgbClr val="FCCF0C"/>
                </a:solidFill>
              </a:rPr>
              <a:t> two-year schedule and held outside of North America every other convention</a:t>
            </a:r>
          </a:p>
          <a:p>
            <a:pPr marL="0" indent="0">
              <a:spcBef>
                <a:spcPts val="1600"/>
              </a:spcBef>
              <a:buNone/>
            </a:pPr>
            <a:r>
              <a:rPr lang="en-US" sz="3600" u="sng" dirty="0">
                <a:solidFill>
                  <a:srgbClr val="FCCF0C"/>
                </a:solidFill>
              </a:rPr>
              <a:t>1998 to 2009:</a:t>
            </a:r>
            <a:r>
              <a:rPr lang="en-US" sz="3600" dirty="0">
                <a:solidFill>
                  <a:srgbClr val="FCCF0C"/>
                </a:solidFill>
              </a:rPr>
              <a:t> Added two extra non-North American locations in the rotation</a:t>
            </a:r>
          </a:p>
          <a:p>
            <a:pPr marL="0" indent="0">
              <a:spcBef>
                <a:spcPts val="1600"/>
              </a:spcBef>
              <a:buNone/>
            </a:pPr>
            <a:r>
              <a:rPr lang="en-US" sz="3600" u="sng" dirty="0">
                <a:solidFill>
                  <a:srgbClr val="FCCF0C"/>
                </a:solidFill>
              </a:rPr>
              <a:t>2012:</a:t>
            </a:r>
            <a:r>
              <a:rPr lang="en-US" sz="3600" dirty="0">
                <a:solidFill>
                  <a:srgbClr val="FCCF0C"/>
                </a:solidFill>
              </a:rPr>
              <a:t> every three years, alternate between US and non-US locations beginning in 2015</a:t>
            </a:r>
          </a:p>
          <a:p>
            <a:pPr marL="0" indent="0">
              <a:spcBef>
                <a:spcPts val="1600"/>
              </a:spcBef>
              <a:buNone/>
            </a:pPr>
            <a:endParaRPr lang="en-US" dirty="0">
              <a:solidFill>
                <a:srgbClr val="FCCF0C"/>
              </a:solidFill>
            </a:endParaRPr>
          </a:p>
        </p:txBody>
      </p:sp>
    </p:spTree>
    <p:extLst>
      <p:ext uri="{BB962C8B-B14F-4D97-AF65-F5344CB8AC3E}">
        <p14:creationId xmlns:p14="http://schemas.microsoft.com/office/powerpoint/2010/main" val="42924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FCCF0C"/>
                </a:solidFill>
              </a:rPr>
              <a:t>WCNA History</a:t>
            </a:r>
          </a:p>
        </p:txBody>
      </p:sp>
      <p:pic>
        <p:nvPicPr>
          <p:cNvPr id="7" name="Picture 6" descr="A screenshot of a spreadsheet&#10;&#10;Description automatically generated">
            <a:extLst>
              <a:ext uri="{FF2B5EF4-FFF2-40B4-BE49-F238E27FC236}">
                <a16:creationId xmlns:a16="http://schemas.microsoft.com/office/drawing/2014/main" id="{2C2CDE43-1092-A697-2A6E-72EFC451EC90}"/>
              </a:ext>
            </a:extLst>
          </p:cNvPr>
          <p:cNvPicPr>
            <a:picLocks noChangeAspect="1"/>
          </p:cNvPicPr>
          <p:nvPr/>
        </p:nvPicPr>
        <p:blipFill>
          <a:blip r:embed="rId3"/>
          <a:stretch>
            <a:fillRect/>
          </a:stretch>
        </p:blipFill>
        <p:spPr>
          <a:xfrm>
            <a:off x="4166886" y="694480"/>
            <a:ext cx="8025114" cy="6179575"/>
          </a:xfrm>
          <a:prstGeom prst="rect">
            <a:avLst/>
          </a:prstGeom>
        </p:spPr>
      </p:pic>
      <p:sp>
        <p:nvSpPr>
          <p:cNvPr id="8" name="Text Placeholder 2">
            <a:extLst>
              <a:ext uri="{FF2B5EF4-FFF2-40B4-BE49-F238E27FC236}">
                <a16:creationId xmlns:a16="http://schemas.microsoft.com/office/drawing/2014/main" id="{F75BCE98-3A56-9584-59D5-8E373C2B92AF}"/>
              </a:ext>
            </a:extLst>
          </p:cNvPr>
          <p:cNvSpPr txBox="1">
            <a:spLocks/>
          </p:cNvSpPr>
          <p:nvPr/>
        </p:nvSpPr>
        <p:spPr>
          <a:xfrm>
            <a:off x="9132426" y="173620"/>
            <a:ext cx="2974693" cy="553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b="0" dirty="0">
                <a:solidFill>
                  <a:schemeClr val="bg1"/>
                </a:solidFill>
              </a:rPr>
              <a:t>na.org/wcna</a:t>
            </a:r>
          </a:p>
        </p:txBody>
      </p:sp>
      <p:sp>
        <p:nvSpPr>
          <p:cNvPr id="4" name="Text Placeholder 2">
            <a:extLst>
              <a:ext uri="{FF2B5EF4-FFF2-40B4-BE49-F238E27FC236}">
                <a16:creationId xmlns:a16="http://schemas.microsoft.com/office/drawing/2014/main" id="{82ED83AF-DC67-00BF-526F-EE6A8E5A4860}"/>
              </a:ext>
            </a:extLst>
          </p:cNvPr>
          <p:cNvSpPr txBox="1">
            <a:spLocks/>
          </p:cNvSpPr>
          <p:nvPr/>
        </p:nvSpPr>
        <p:spPr>
          <a:xfrm>
            <a:off x="92598" y="1310198"/>
            <a:ext cx="3900668"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200" u="sng" dirty="0">
                <a:solidFill>
                  <a:srgbClr val="FCCF0C"/>
                </a:solidFill>
              </a:rPr>
              <a:t>2023:</a:t>
            </a:r>
            <a:r>
              <a:rPr lang="en-US" sz="3200" dirty="0">
                <a:solidFill>
                  <a:srgbClr val="FCCF0C"/>
                </a:solidFill>
              </a:rPr>
              <a:t> suspended the WCNA rotation policy after 2024, to allow time to research and determine what is possible and practical moving forward</a:t>
            </a:r>
            <a:endParaRPr lang="en-US" dirty="0">
              <a:solidFill>
                <a:srgbClr val="FCCF0C"/>
              </a:solidFill>
            </a:endParaRPr>
          </a:p>
        </p:txBody>
      </p:sp>
    </p:spTree>
    <p:extLst>
      <p:ext uri="{BB962C8B-B14F-4D97-AF65-F5344CB8AC3E}">
        <p14:creationId xmlns:p14="http://schemas.microsoft.com/office/powerpoint/2010/main" val="213156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pic>
        <p:nvPicPr>
          <p:cNvPr id="2" name="Picture 1" descr="A red and yellow lava lamp&#10;&#10;Description automatically generated">
            <a:extLst>
              <a:ext uri="{FF2B5EF4-FFF2-40B4-BE49-F238E27FC236}">
                <a16:creationId xmlns:a16="http://schemas.microsoft.com/office/drawing/2014/main" id="{0901B0D5-4608-94EF-511C-8CC377CCA1C6}"/>
              </a:ext>
            </a:extLst>
          </p:cNvPr>
          <p:cNvPicPr>
            <a:picLocks noChangeAspect="1"/>
          </p:cNvPicPr>
          <p:nvPr/>
        </p:nvPicPr>
        <p:blipFill>
          <a:blip r:embed="rId3"/>
          <a:stretch>
            <a:fillRect/>
          </a:stretch>
        </p:blipFill>
        <p:spPr>
          <a:xfrm>
            <a:off x="10666022" y="121593"/>
            <a:ext cx="1386038" cy="4085163"/>
          </a:xfrm>
          <a:prstGeom prst="rect">
            <a:avLst/>
          </a:prstGeom>
        </p:spPr>
      </p:pic>
      <p:sp>
        <p:nvSpPr>
          <p:cNvPr id="3" name="Subtitle 2">
            <a:extLst>
              <a:ext uri="{FF2B5EF4-FFF2-40B4-BE49-F238E27FC236}">
                <a16:creationId xmlns:a16="http://schemas.microsoft.com/office/drawing/2014/main" id="{46F34ED8-CD84-E15A-C812-22D524CB36CA}"/>
              </a:ext>
            </a:extLst>
          </p:cNvPr>
          <p:cNvSpPr txBox="1">
            <a:spLocks/>
          </p:cNvSpPr>
          <p:nvPr/>
        </p:nvSpPr>
        <p:spPr>
          <a:xfrm>
            <a:off x="2827398" y="35625"/>
            <a:ext cx="916680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Introduction to </a:t>
            </a:r>
            <a:r>
              <a:rPr lang="en-US" sz="4400" i="1" dirty="0">
                <a:solidFill>
                  <a:schemeClr val="tx2">
                    <a:lumMod val="60000"/>
                    <a:lumOff val="40000"/>
                  </a:schemeClr>
                </a:solidFill>
              </a:rPr>
              <a:t>CAR</a:t>
            </a:r>
          </a:p>
          <a:p>
            <a:pPr marL="744538" indent="-744538" defTabSz="640080">
              <a:lnSpc>
                <a:spcPts val="4500"/>
              </a:lnSpc>
              <a:spcBef>
                <a:spcPts val="1500"/>
              </a:spcBef>
              <a:buFont typeface="Arial" panose="020B0604020202020204" pitchFamily="34" charset="0"/>
              <a:buAutoNum type="arabicPeriod"/>
            </a:pPr>
            <a:r>
              <a:rPr lang="en-US" sz="4400" i="1" dirty="0">
                <a:solidFill>
                  <a:srgbClr val="F16737"/>
                </a:solidFill>
              </a:rPr>
              <a:t>Motions </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3. Gender-Neutral and </a:t>
            </a:r>
            <a:br>
              <a:rPr lang="en-US" sz="4400" dirty="0">
                <a:solidFill>
                  <a:schemeClr val="tx2">
                    <a:lumMod val="60000"/>
                    <a:lumOff val="40000"/>
                  </a:schemeClr>
                </a:solidFill>
              </a:rPr>
            </a:br>
            <a:r>
              <a:rPr lang="en-US" sz="4400" dirty="0">
                <a:solidFill>
                  <a:schemeClr val="tx2">
                    <a:lumMod val="60000"/>
                    <a:lumOff val="40000"/>
                  </a:schemeClr>
                </a:solidFill>
              </a:rPr>
              <a:t>Inclusive Language</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4. DRT/MAT in NA: Helping Members Take Root</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5. Literature, Service Material, and Issue Discussion Topics survey</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6. Pricing Our Literature</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with text and numbers&#10;&#10;Description automatically generated with medium confidence">
            <a:extLst>
              <a:ext uri="{FF2B5EF4-FFF2-40B4-BE49-F238E27FC236}">
                <a16:creationId xmlns:a16="http://schemas.microsoft.com/office/drawing/2014/main" id="{6433CFD2-9D2E-1A38-9F24-30CFB92CA426}"/>
              </a:ext>
            </a:extLst>
          </p:cNvPr>
          <p:cNvPicPr>
            <a:picLocks noChangeAspect="1"/>
          </p:cNvPicPr>
          <p:nvPr/>
        </p:nvPicPr>
        <p:blipFill>
          <a:blip r:embed="rId3"/>
          <a:stretch>
            <a:fillRect/>
          </a:stretch>
        </p:blipFill>
        <p:spPr>
          <a:xfrm>
            <a:off x="1" y="7776"/>
            <a:ext cx="12205854" cy="6850224"/>
          </a:xfrm>
          <a:prstGeom prst="rect">
            <a:avLst/>
          </a:prstGeom>
        </p:spPr>
      </p:pic>
    </p:spTree>
    <p:extLst>
      <p:ext uri="{BB962C8B-B14F-4D97-AF65-F5344CB8AC3E}">
        <p14:creationId xmlns:p14="http://schemas.microsoft.com/office/powerpoint/2010/main" val="165171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FCCF0C"/>
                </a:solidFill>
              </a:rPr>
              <a:t>WCNA Financial Report</a:t>
            </a:r>
          </a:p>
        </p:txBody>
      </p:sp>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9248712" y="5040372"/>
            <a:ext cx="2943828" cy="6806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FCCF0C"/>
                </a:solidFill>
              </a:rPr>
              <a:t>from 2024 </a:t>
            </a:r>
            <a:r>
              <a:rPr lang="en-US" sz="3000" i="1" dirty="0">
                <a:solidFill>
                  <a:srgbClr val="FCCF0C"/>
                </a:solidFill>
              </a:rPr>
              <a:t>Annual Report</a:t>
            </a:r>
            <a:br>
              <a:rPr lang="en-US" sz="3000" i="1" dirty="0">
                <a:solidFill>
                  <a:srgbClr val="FCCF0C"/>
                </a:solidFill>
              </a:rPr>
            </a:br>
            <a:r>
              <a:rPr lang="en-US" sz="3000" i="1" dirty="0">
                <a:solidFill>
                  <a:srgbClr val="FCCF0C"/>
                </a:solidFill>
              </a:rPr>
              <a:t>na.org/</a:t>
            </a:r>
            <a:r>
              <a:rPr lang="en-US" sz="3000" i="1" dirty="0" err="1">
                <a:solidFill>
                  <a:srgbClr val="FCCF0C"/>
                </a:solidFill>
              </a:rPr>
              <a:t>ar</a:t>
            </a:r>
            <a:endParaRPr lang="en-US" sz="3000" i="1" dirty="0">
              <a:solidFill>
                <a:srgbClr val="FCCF0C"/>
              </a:solidFill>
            </a:endParaRPr>
          </a:p>
          <a:p>
            <a:pPr marL="0" indent="0">
              <a:spcBef>
                <a:spcPts val="1600"/>
              </a:spcBef>
              <a:buNone/>
            </a:pPr>
            <a:endParaRPr lang="en-US" sz="3000" i="1" dirty="0">
              <a:solidFill>
                <a:srgbClr val="FCCF0C"/>
              </a:solidFill>
            </a:endParaRPr>
          </a:p>
        </p:txBody>
      </p:sp>
      <p:pic>
        <p:nvPicPr>
          <p:cNvPr id="5" name="Picture 4" descr="A spreadsheet with numbers and a few figures&#10;&#10;Description automatically generated with medium confidence">
            <a:extLst>
              <a:ext uri="{FF2B5EF4-FFF2-40B4-BE49-F238E27FC236}">
                <a16:creationId xmlns:a16="http://schemas.microsoft.com/office/drawing/2014/main" id="{E7F773F0-5C9C-4D0D-3ECE-DC94EE113443}"/>
              </a:ext>
            </a:extLst>
          </p:cNvPr>
          <p:cNvPicPr>
            <a:picLocks noChangeAspect="1"/>
          </p:cNvPicPr>
          <p:nvPr/>
        </p:nvPicPr>
        <p:blipFill>
          <a:blip r:embed="rId3"/>
          <a:stretch>
            <a:fillRect/>
          </a:stretch>
        </p:blipFill>
        <p:spPr>
          <a:xfrm>
            <a:off x="0" y="1000487"/>
            <a:ext cx="9148877" cy="5857513"/>
          </a:xfrm>
          <a:prstGeom prst="rect">
            <a:avLst/>
          </a:prstGeom>
        </p:spPr>
      </p:pic>
    </p:spTree>
    <p:extLst>
      <p:ext uri="{BB962C8B-B14F-4D97-AF65-F5344CB8AC3E}">
        <p14:creationId xmlns:p14="http://schemas.microsoft.com/office/powerpoint/2010/main" val="376571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 with numbers&#10;&#10;Description automatically generated">
            <a:extLst>
              <a:ext uri="{FF2B5EF4-FFF2-40B4-BE49-F238E27FC236}">
                <a16:creationId xmlns:a16="http://schemas.microsoft.com/office/drawing/2014/main" id="{F08021D2-56FA-BCFB-DDD6-74F96515F49C}"/>
              </a:ext>
            </a:extLst>
          </p:cNvPr>
          <p:cNvPicPr>
            <a:picLocks noChangeAspect="1"/>
          </p:cNvPicPr>
          <p:nvPr/>
        </p:nvPicPr>
        <p:blipFill>
          <a:blip r:embed="rId3"/>
          <a:stretch>
            <a:fillRect/>
          </a:stretch>
        </p:blipFill>
        <p:spPr>
          <a:xfrm>
            <a:off x="927355" y="1368487"/>
            <a:ext cx="10361820" cy="5489513"/>
          </a:xfrm>
          <a:prstGeom prst="rect">
            <a:avLst/>
          </a:prstGeom>
        </p:spPr>
      </p:pic>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2621115" y="6368750"/>
            <a:ext cx="7392367" cy="821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572528"/>
                </a:solidFill>
              </a:rPr>
              <a:t>WCNA 38 pre-registrations by country</a:t>
            </a:r>
          </a:p>
        </p:txBody>
      </p:sp>
      <p:sp>
        <p:nvSpPr>
          <p:cNvPr id="6" name="Text Placeholder 2">
            <a:extLst>
              <a:ext uri="{FF2B5EF4-FFF2-40B4-BE49-F238E27FC236}">
                <a16:creationId xmlns:a16="http://schemas.microsoft.com/office/drawing/2014/main" id="{802E50C2-1B19-E738-517B-EF25F7E0EC41}"/>
              </a:ext>
            </a:extLst>
          </p:cNvPr>
          <p:cNvSpPr txBox="1">
            <a:spLocks/>
          </p:cNvSpPr>
          <p:nvPr/>
        </p:nvSpPr>
        <p:spPr>
          <a:xfrm>
            <a:off x="164303" y="0"/>
            <a:ext cx="11757622"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3000" dirty="0">
                <a:solidFill>
                  <a:srgbClr val="FCCF0C"/>
                </a:solidFill>
              </a:rPr>
              <a:t>The majority of the 3,616 responding ranked costs of travel and other financial factors, as well as location, as the highest influencers on their decision of whether to attend. </a:t>
            </a:r>
          </a:p>
        </p:txBody>
      </p:sp>
    </p:spTree>
    <p:extLst>
      <p:ext uri="{BB962C8B-B14F-4D97-AF65-F5344CB8AC3E}">
        <p14:creationId xmlns:p14="http://schemas.microsoft.com/office/powerpoint/2010/main" val="49916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FCCF0C"/>
                </a:solidFill>
              </a:rPr>
              <a:t>Future</a:t>
            </a:r>
          </a:p>
        </p:txBody>
      </p:sp>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245327" y="1159727"/>
            <a:ext cx="11190460"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FCCF0C"/>
                </a:solidFill>
              </a:rPr>
              <a:t>Many factors brought the World Board to their decision to offer Motion 3: Overall expenses, market trends, costs and complexities of international travel, global political and economic climates, etc.</a:t>
            </a:r>
          </a:p>
          <a:p>
            <a:pPr marL="457200" indent="0">
              <a:spcBef>
                <a:spcPts val="1600"/>
              </a:spcBef>
              <a:buNone/>
            </a:pPr>
            <a:r>
              <a:rPr lang="en-US" sz="3000" b="0" dirty="0">
                <a:solidFill>
                  <a:srgbClr val="FCCF0C"/>
                </a:solidFill>
              </a:rPr>
              <a:t>The proposed guidelines delegate </a:t>
            </a:r>
            <a:br>
              <a:rPr lang="en-US" sz="3000" b="0" dirty="0">
                <a:solidFill>
                  <a:srgbClr val="FCCF0C"/>
                </a:solidFill>
              </a:rPr>
            </a:br>
            <a:r>
              <a:rPr lang="en-US" sz="3000" b="0" dirty="0">
                <a:solidFill>
                  <a:srgbClr val="FCCF0C"/>
                </a:solidFill>
              </a:rPr>
              <a:t>more of the rotation and location </a:t>
            </a:r>
            <a:br>
              <a:rPr lang="en-US" sz="3000" b="0" dirty="0">
                <a:solidFill>
                  <a:srgbClr val="FCCF0C"/>
                </a:solidFill>
              </a:rPr>
            </a:br>
            <a:r>
              <a:rPr lang="en-US" sz="3000" b="0" dirty="0">
                <a:solidFill>
                  <a:srgbClr val="FCCF0C"/>
                </a:solidFill>
              </a:rPr>
              <a:t>decision-making responsibility to </a:t>
            </a:r>
            <a:br>
              <a:rPr lang="en-US" sz="3000" b="0" dirty="0">
                <a:solidFill>
                  <a:srgbClr val="FCCF0C"/>
                </a:solidFill>
              </a:rPr>
            </a:br>
            <a:r>
              <a:rPr lang="en-US" sz="3000" b="0" dirty="0">
                <a:solidFill>
                  <a:srgbClr val="FCCF0C"/>
                </a:solidFill>
              </a:rPr>
              <a:t>the World Board simply because </a:t>
            </a:r>
            <a:br>
              <a:rPr lang="en-US" sz="3000" b="0" dirty="0">
                <a:solidFill>
                  <a:srgbClr val="FCCF0C"/>
                </a:solidFill>
              </a:rPr>
            </a:br>
            <a:r>
              <a:rPr lang="en-US" sz="3000" b="0" dirty="0">
                <a:solidFill>
                  <a:srgbClr val="FCCF0C"/>
                </a:solidFill>
              </a:rPr>
              <a:t>so much is unknown.</a:t>
            </a:r>
            <a:endParaRPr lang="en-US" sz="3000" dirty="0">
              <a:solidFill>
                <a:srgbClr val="FCCF0C"/>
              </a:solidFill>
            </a:endParaRPr>
          </a:p>
          <a:p>
            <a:pPr marL="0" indent="0">
              <a:spcBef>
                <a:spcPts val="1600"/>
              </a:spcBef>
              <a:buNone/>
            </a:pPr>
            <a:r>
              <a:rPr lang="en-US" sz="3000" dirty="0">
                <a:solidFill>
                  <a:srgbClr val="FCCF0C"/>
                </a:solidFill>
              </a:rPr>
              <a:t>Please read the essay in the </a:t>
            </a:r>
            <a:r>
              <a:rPr lang="en-US" sz="3000" i="1" dirty="0">
                <a:solidFill>
                  <a:srgbClr val="FCCF0C"/>
                </a:solidFill>
              </a:rPr>
              <a:t>CAR</a:t>
            </a:r>
            <a:r>
              <a:rPr lang="en-US" sz="3000" dirty="0">
                <a:solidFill>
                  <a:srgbClr val="FCCF0C"/>
                </a:solidFill>
              </a:rPr>
              <a:t> </a:t>
            </a:r>
            <a:br>
              <a:rPr lang="en-US" sz="3000" dirty="0">
                <a:solidFill>
                  <a:srgbClr val="FCCF0C"/>
                </a:solidFill>
              </a:rPr>
            </a:br>
            <a:r>
              <a:rPr lang="en-US" sz="3000" dirty="0">
                <a:solidFill>
                  <a:srgbClr val="FCCF0C"/>
                </a:solidFill>
              </a:rPr>
              <a:t>for more insights.</a:t>
            </a:r>
          </a:p>
          <a:p>
            <a:pPr marL="0" indent="0">
              <a:spcBef>
                <a:spcPts val="1600"/>
              </a:spcBef>
              <a:buNone/>
            </a:pPr>
            <a:endParaRPr lang="en-US" sz="3000" dirty="0">
              <a:solidFill>
                <a:srgbClr val="FCCF0C"/>
              </a:solidFill>
            </a:endParaRPr>
          </a:p>
        </p:txBody>
      </p:sp>
      <p:pic>
        <p:nvPicPr>
          <p:cNvPr id="9" name="Picture 8" descr="A large circular metal sculpture in front of a large window&#10;&#10;Description automatically generated">
            <a:extLst>
              <a:ext uri="{FF2B5EF4-FFF2-40B4-BE49-F238E27FC236}">
                <a16:creationId xmlns:a16="http://schemas.microsoft.com/office/drawing/2014/main" id="{8D76C1C7-97F6-A789-F486-8C8313B8C61A}"/>
              </a:ext>
            </a:extLst>
          </p:cNvPr>
          <p:cNvPicPr>
            <a:picLocks noChangeAspect="1"/>
          </p:cNvPicPr>
          <p:nvPr/>
        </p:nvPicPr>
        <p:blipFill>
          <a:blip r:embed="rId3"/>
          <a:stretch>
            <a:fillRect/>
          </a:stretch>
        </p:blipFill>
        <p:spPr>
          <a:xfrm>
            <a:off x="7353782" y="3229336"/>
            <a:ext cx="4838217" cy="3628663"/>
          </a:xfrm>
          <a:prstGeom prst="rect">
            <a:avLst/>
          </a:prstGeom>
        </p:spPr>
      </p:pic>
    </p:spTree>
    <p:extLst>
      <p:ext uri="{BB962C8B-B14F-4D97-AF65-F5344CB8AC3E}">
        <p14:creationId xmlns:p14="http://schemas.microsoft.com/office/powerpoint/2010/main" val="29830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3373188"/>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3</a:t>
            </a: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n-US" sz="4000" b="1" dirty="0">
                <a:solidFill>
                  <a:srgbClr val="DB212E"/>
                </a:solidFill>
                <a:latin typeface="Century Gothic" panose="020B0502020202020204" pitchFamily="34" charset="0"/>
                <a:ea typeface="Cambria" charset="0"/>
                <a:cs typeface="Cambria" charset="0"/>
                <a:sym typeface="BotonBQ-Bold"/>
              </a:rPr>
              <a:t>  </a:t>
            </a:r>
            <a:r>
              <a:rPr lang="en-US" sz="3600" b="1" dirty="0">
                <a:solidFill>
                  <a:srgbClr val="572528"/>
                </a:solidFill>
                <a:latin typeface="Century Gothic" panose="020B0502020202020204" pitchFamily="34" charset="0"/>
              </a:rPr>
              <a:t>To hold the World Convention of Narcotics Anonymous (WCNA) every 5 years, beginning in 2028. The location to be determined by the World Board based on fiscal and geographic considerations that lend themselves to, at minimum, a revenue neutral event. (The specific changes to the WCNA Guidelines in </a:t>
            </a:r>
            <a:r>
              <a:rPr lang="en-US" sz="3600" b="1" i="1" dirty="0">
                <a:solidFill>
                  <a:srgbClr val="572528"/>
                </a:solidFill>
                <a:latin typeface="Century Gothic" panose="020B0502020202020204" pitchFamily="34" charset="0"/>
              </a:rPr>
              <a:t>GWSNA</a:t>
            </a:r>
            <a:r>
              <a:rPr lang="en-US" sz="3600" b="1" dirty="0">
                <a:solidFill>
                  <a:srgbClr val="572528"/>
                </a:solidFill>
                <a:latin typeface="Century Gothic" panose="020B0502020202020204" pitchFamily="34" charset="0"/>
              </a:rPr>
              <a:t> are shown in Addendum C.)</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5114646"/>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D10A607-1D88-1E16-1098-C8BC3228FCCB}"/>
              </a:ext>
            </a:extLst>
          </p:cNvPr>
          <p:cNvSpPr txBox="1"/>
          <p:nvPr/>
        </p:nvSpPr>
        <p:spPr>
          <a:xfrm>
            <a:off x="1464259" y="5476854"/>
            <a:ext cx="10814369" cy="646331"/>
          </a:xfrm>
          <a:prstGeom prst="rect">
            <a:avLst/>
          </a:prstGeom>
          <a:noFill/>
        </p:spPr>
        <p:txBody>
          <a:bodyPr wrap="square" rtlCol="0">
            <a:spAutoFit/>
          </a:bodyPr>
          <a:lstStyle/>
          <a:p>
            <a:r>
              <a:rPr lang="en-US" sz="3600" b="1" dirty="0">
                <a:solidFill>
                  <a:srgbClr val="DB212E"/>
                </a:solidFill>
                <a:latin typeface="Century Gothic" panose="020B0502020202020204" pitchFamily="34" charset="0"/>
              </a:rPr>
              <a:t>Maker: </a:t>
            </a:r>
            <a:r>
              <a:rPr lang="en-US" sz="3600" b="1" dirty="0">
                <a:solidFill>
                  <a:srgbClr val="572528"/>
                </a:solidFill>
                <a:latin typeface="Century Gothic" panose="020B0502020202020204" pitchFamily="34" charset="0"/>
              </a:rPr>
              <a:t>World Board</a:t>
            </a:r>
          </a:p>
        </p:txBody>
      </p:sp>
    </p:spTree>
    <p:extLst>
      <p:ext uri="{BB962C8B-B14F-4D97-AF65-F5344CB8AC3E}">
        <p14:creationId xmlns:p14="http://schemas.microsoft.com/office/powerpoint/2010/main" val="40022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688815" y="1074122"/>
            <a:ext cx="10814369" cy="5016758"/>
          </a:xfrm>
          <a:prstGeom prst="rect">
            <a:avLst/>
          </a:prstGeom>
          <a:noFill/>
        </p:spPr>
        <p:txBody>
          <a:bodyPr wrap="square" rtlCol="0">
            <a:spAutoFit/>
          </a:bodyPr>
          <a:lstStyle/>
          <a:p>
            <a:r>
              <a:rPr lang="en-US" sz="3200" b="1" dirty="0">
                <a:solidFill>
                  <a:srgbClr val="DB212E"/>
                </a:solidFill>
                <a:latin typeface="Century Gothic" panose="020B0502020202020204" pitchFamily="34" charset="0"/>
              </a:rPr>
              <a:t>Intent:  </a:t>
            </a:r>
            <a:r>
              <a:rPr lang="en-US" sz="3200" b="1" dirty="0">
                <a:solidFill>
                  <a:srgbClr val="572528">
                    <a:alpha val="90000"/>
                  </a:srgbClr>
                </a:solidFill>
                <a:latin typeface="Century Gothic" panose="020B0502020202020204" pitchFamily="34" charset="0"/>
              </a:rPr>
              <a:t>To have guidelines for the World Convention (WCNA) that reflect the changing nature of large events worldwide and support the prudent use of Fellowship resources.</a:t>
            </a:r>
          </a:p>
          <a:p>
            <a:r>
              <a:rPr lang="en-US" sz="3200" b="1" dirty="0">
                <a:solidFill>
                  <a:srgbClr val="DB212E"/>
                </a:solidFill>
                <a:latin typeface="Century Gothic" panose="020B0502020202020204" pitchFamily="34" charset="0"/>
              </a:rPr>
              <a:t>Financial Impact:  </a:t>
            </a:r>
            <a:r>
              <a:rPr lang="en-US" sz="3200" b="1" dirty="0">
                <a:solidFill>
                  <a:srgbClr val="572528">
                    <a:alpha val="90000"/>
                  </a:srgbClr>
                </a:solidFill>
                <a:latin typeface="Century Gothic" panose="020B0502020202020204" pitchFamily="34" charset="0"/>
              </a:rPr>
              <a:t>No direct financial impact. Any future expenses will be called out in project plans or budgets. </a:t>
            </a:r>
          </a:p>
          <a:p>
            <a:r>
              <a:rPr lang="en-US" sz="3200" b="1" dirty="0">
                <a:solidFill>
                  <a:srgbClr val="DB212E"/>
                </a:solidFill>
                <a:latin typeface="Century Gothic" panose="020B0502020202020204" pitchFamily="34" charset="0"/>
              </a:rPr>
              <a:t>Policy Affected</a:t>
            </a:r>
            <a:r>
              <a:rPr lang="en-US" sz="3200" b="1" dirty="0">
                <a:solidFill>
                  <a:srgbClr val="572528">
                    <a:alpha val="90000"/>
                  </a:srgbClr>
                </a:solidFill>
                <a:latin typeface="Century Gothic" panose="020B0502020202020204" pitchFamily="34" charset="0"/>
              </a:rPr>
              <a:t>:  The policy offered in Addendum C will replace the current WCNA guidelines in </a:t>
            </a:r>
          </a:p>
          <a:p>
            <a:r>
              <a:rPr lang="en-US" sz="3200" b="1" i="1" dirty="0">
                <a:solidFill>
                  <a:srgbClr val="572528">
                    <a:alpha val="90000"/>
                  </a:srgbClr>
                </a:solidFill>
                <a:latin typeface="Century Gothic" panose="020B0502020202020204" pitchFamily="34" charset="0"/>
              </a:rPr>
              <a:t>GWSNA</a:t>
            </a:r>
            <a:r>
              <a:rPr lang="en-US" sz="3200" b="1" dirty="0">
                <a:solidFill>
                  <a:srgbClr val="572528">
                    <a:alpha val="90000"/>
                  </a:srgbClr>
                </a:solidFill>
                <a:latin typeface="Century Gothic" panose="020B0502020202020204" pitchFamily="34" charset="0"/>
              </a:rPr>
              <a:t> (pages 46–48) shown in Addendum D.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898782"/>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6D1B76C0-456B-2F40-9E75-0DF4DC7843F0}"/>
              </a:ext>
            </a:extLst>
          </p:cNvPr>
          <p:cNvSpPr/>
          <p:nvPr/>
        </p:nvSpPr>
        <p:spPr>
          <a:xfrm>
            <a:off x="9942650" y="5057606"/>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4FF08607-E857-9B76-6DD2-9DB6C869FE22}"/>
              </a:ext>
            </a:extLst>
          </p:cNvPr>
          <p:cNvSpPr txBox="1"/>
          <p:nvPr/>
        </p:nvSpPr>
        <p:spPr>
          <a:xfrm>
            <a:off x="9942651" y="5232945"/>
            <a:ext cx="2025571" cy="113877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
        <p:nvSpPr>
          <p:cNvPr id="7" name="Shape 74">
            <a:extLst>
              <a:ext uri="{FF2B5EF4-FFF2-40B4-BE49-F238E27FC236}">
                <a16:creationId xmlns:a16="http://schemas.microsoft.com/office/drawing/2014/main" id="{ED324998-5104-4E8E-0CA0-C920C9588882}"/>
              </a:ext>
            </a:extLst>
          </p:cNvPr>
          <p:cNvSpPr/>
          <p:nvPr/>
        </p:nvSpPr>
        <p:spPr>
          <a:xfrm>
            <a:off x="289933" y="86627"/>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3</a:t>
            </a: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84236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Regional Motions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2720897" y="1416205"/>
            <a:ext cx="9357945" cy="5067187"/>
          </a:xfrm>
        </p:spPr>
        <p:txBody>
          <a:bodyPr/>
          <a:lstStyle/>
          <a:p>
            <a:r>
              <a:rPr lang="en-US" sz="3600" dirty="0"/>
              <a:t>With fewer motions for discussion and decision there will be more time during the WSC for conference participants to talk about issues that affect NA as a whole; and time to work on honing and shaping the next steps in the collaborative planning efforts.</a:t>
            </a:r>
            <a:endParaRPr lang="en-US" sz="2700" dirty="0"/>
          </a:p>
          <a:p>
            <a:endParaRPr lang="en-US" sz="2700" dirty="0"/>
          </a:p>
        </p:txBody>
      </p:sp>
    </p:spTree>
    <p:extLst>
      <p:ext uri="{BB962C8B-B14F-4D97-AF65-F5344CB8AC3E}">
        <p14:creationId xmlns:p14="http://schemas.microsoft.com/office/powerpoint/2010/main" val="3225654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E09B-79A7-7574-D0B5-B23DF9EA9370}"/>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The Regional/Zonal Motion Process</a:t>
            </a:r>
          </a:p>
        </p:txBody>
      </p:sp>
      <p:sp>
        <p:nvSpPr>
          <p:cNvPr id="3" name="Text Placeholder 2">
            <a:extLst>
              <a:ext uri="{FF2B5EF4-FFF2-40B4-BE49-F238E27FC236}">
                <a16:creationId xmlns:a16="http://schemas.microsoft.com/office/drawing/2014/main" id="{73B7C908-2557-87DA-F1A1-3B4017694B1A}"/>
              </a:ext>
            </a:extLst>
          </p:cNvPr>
          <p:cNvSpPr txBox="1">
            <a:spLocks/>
          </p:cNvSpPr>
          <p:nvPr/>
        </p:nvSpPr>
        <p:spPr>
          <a:xfrm>
            <a:off x="245327" y="1159727"/>
            <a:ext cx="11190460"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u="sng" dirty="0">
                <a:solidFill>
                  <a:schemeClr val="bg1"/>
                </a:solidFill>
              </a:rPr>
              <a:t>1</a:t>
            </a:r>
            <a:r>
              <a:rPr lang="en-US" sz="3200" u="sng" dirty="0">
                <a:solidFill>
                  <a:schemeClr val="bg1"/>
                </a:solidFill>
              </a:rPr>
              <a:t> July 2025:</a:t>
            </a:r>
            <a:r>
              <a:rPr lang="en-US" sz="3200" dirty="0">
                <a:solidFill>
                  <a:schemeClr val="bg1"/>
                </a:solidFill>
              </a:rPr>
              <a:t> draft </a:t>
            </a:r>
            <a:r>
              <a:rPr lang="en-US" sz="3200" i="1" dirty="0">
                <a:solidFill>
                  <a:schemeClr val="bg1"/>
                </a:solidFill>
              </a:rPr>
              <a:t>CAR</a:t>
            </a:r>
            <a:r>
              <a:rPr lang="en-US" sz="3200" dirty="0">
                <a:solidFill>
                  <a:schemeClr val="bg1"/>
                </a:solidFill>
              </a:rPr>
              <a:t> motion deadline</a:t>
            </a:r>
            <a:endParaRPr lang="en-US" sz="3200" i="1" dirty="0">
              <a:solidFill>
                <a:schemeClr val="bg1"/>
              </a:solidFill>
            </a:endParaRPr>
          </a:p>
          <a:p>
            <a:pPr marL="0" indent="0">
              <a:spcBef>
                <a:spcPts val="1600"/>
              </a:spcBef>
              <a:buNone/>
            </a:pPr>
            <a:r>
              <a:rPr lang="en-US" sz="3200" u="sng" dirty="0">
                <a:solidFill>
                  <a:schemeClr val="bg1"/>
                </a:solidFill>
              </a:rPr>
              <a:t>3 August 2025:</a:t>
            </a:r>
            <a:r>
              <a:rPr lang="en-US" sz="3200" dirty="0">
                <a:solidFill>
                  <a:schemeClr val="bg1"/>
                </a:solidFill>
              </a:rPr>
              <a:t> final draft deadline</a:t>
            </a:r>
          </a:p>
          <a:p>
            <a:pPr marL="0" indent="0">
              <a:spcBef>
                <a:spcPts val="4000"/>
              </a:spcBef>
              <a:buNone/>
            </a:pPr>
            <a:r>
              <a:rPr lang="en-US" sz="3200" b="0" dirty="0">
                <a:solidFill>
                  <a:schemeClr val="bg1"/>
                </a:solidFill>
              </a:rPr>
              <a:t>9 draft motions submitted</a:t>
            </a:r>
          </a:p>
          <a:p>
            <a:pPr marL="0" indent="0">
              <a:spcBef>
                <a:spcPts val="1600"/>
              </a:spcBef>
              <a:buNone/>
            </a:pPr>
            <a:r>
              <a:rPr lang="en-US" sz="3200" b="0" dirty="0">
                <a:solidFill>
                  <a:schemeClr val="bg1"/>
                </a:solidFill>
              </a:rPr>
              <a:t>Several agreements reached not requiring conference action. These are described on page 44 of the </a:t>
            </a:r>
            <a:r>
              <a:rPr lang="en-US" sz="3200" b="0" i="1" dirty="0">
                <a:solidFill>
                  <a:schemeClr val="bg1"/>
                </a:solidFill>
              </a:rPr>
              <a:t>CAR</a:t>
            </a:r>
            <a:r>
              <a:rPr lang="en-US" sz="3200" b="0" dirty="0">
                <a:solidFill>
                  <a:schemeClr val="bg1"/>
                </a:solidFill>
              </a:rPr>
              <a:t>. </a:t>
            </a:r>
          </a:p>
          <a:p>
            <a:pPr marL="0" indent="0">
              <a:spcBef>
                <a:spcPts val="1600"/>
              </a:spcBef>
              <a:buNone/>
            </a:pPr>
            <a:r>
              <a:rPr lang="en-US" sz="3200" b="0" dirty="0">
                <a:solidFill>
                  <a:schemeClr val="bg1"/>
                </a:solidFill>
              </a:rPr>
              <a:t>2 ideas in draft motions were already covered by </a:t>
            </a:r>
            <a:r>
              <a:rPr lang="en-US" sz="3200" b="0" i="1" dirty="0">
                <a:solidFill>
                  <a:schemeClr val="bg1"/>
                </a:solidFill>
              </a:rPr>
              <a:t>CAR</a:t>
            </a:r>
            <a:r>
              <a:rPr lang="en-US" sz="3200" b="0" dirty="0">
                <a:solidFill>
                  <a:schemeClr val="bg1"/>
                </a:solidFill>
              </a:rPr>
              <a:t> Survey items.</a:t>
            </a:r>
          </a:p>
          <a:p>
            <a:pPr marL="0" indent="0">
              <a:spcBef>
                <a:spcPts val="1600"/>
              </a:spcBef>
              <a:buNone/>
            </a:pPr>
            <a:r>
              <a:rPr lang="en-US" sz="3200" b="0" dirty="0">
                <a:solidFill>
                  <a:schemeClr val="bg1"/>
                </a:solidFill>
              </a:rPr>
              <a:t>End result is two regional motions in this </a:t>
            </a:r>
            <a:r>
              <a:rPr lang="en-US" sz="3200" b="0" i="1" dirty="0">
                <a:solidFill>
                  <a:schemeClr val="bg1"/>
                </a:solidFill>
              </a:rPr>
              <a:t>CAR</a:t>
            </a:r>
            <a:r>
              <a:rPr lang="en-US" sz="3200" b="0" dirty="0">
                <a:solidFill>
                  <a:schemeClr val="bg1"/>
                </a:solidFill>
              </a:rPr>
              <a:t>.</a:t>
            </a:r>
          </a:p>
        </p:txBody>
      </p:sp>
    </p:spTree>
    <p:extLst>
      <p:ext uri="{BB962C8B-B14F-4D97-AF65-F5344CB8AC3E}">
        <p14:creationId xmlns:p14="http://schemas.microsoft.com/office/powerpoint/2010/main" val="1562280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2641665"/>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n-US" sz="4000" b="1" dirty="0">
                <a:solidFill>
                  <a:srgbClr val="DB212E"/>
                </a:solidFill>
                <a:latin typeface="Century Gothic" panose="020B0502020202020204" pitchFamily="34" charset="0"/>
                <a:ea typeface="Cambria" charset="0"/>
                <a:cs typeface="Cambria" charset="0"/>
                <a:sym typeface="BotonBQ-Bold"/>
              </a:rPr>
              <a:t>  </a:t>
            </a:r>
            <a:r>
              <a:rPr lang="en-US" sz="3600" b="1" dirty="0">
                <a:solidFill>
                  <a:srgbClr val="572528"/>
                </a:solidFill>
                <a:latin typeface="Century Gothic" panose="020B0502020202020204" pitchFamily="34" charset="0"/>
              </a:rPr>
              <a:t>To direct the World Board to create a project plan for consideration at WSC 2029 to research and explore the opportunities and obstacles of providing booklength pieces of literature to the incarcerated, on tablets, in addition to the IPs and audio version of the Fifth Edition Basic Text that already exist on inmate tablets.</a:t>
            </a:r>
          </a:p>
        </p:txBody>
      </p:sp>
      <p:sp>
        <p:nvSpPr>
          <p:cNvPr id="3" name="TextBox 2">
            <a:extLst>
              <a:ext uri="{FF2B5EF4-FFF2-40B4-BE49-F238E27FC236}">
                <a16:creationId xmlns:a16="http://schemas.microsoft.com/office/drawing/2014/main" id="{695185FE-DDDA-4EA4-B7BC-C42EFC597EED}"/>
              </a:ext>
            </a:extLst>
          </p:cNvPr>
          <p:cNvSpPr txBox="1"/>
          <p:nvPr/>
        </p:nvSpPr>
        <p:spPr>
          <a:xfrm>
            <a:off x="789279" y="4572075"/>
            <a:ext cx="10814369" cy="1754326"/>
          </a:xfrm>
          <a:prstGeom prst="rect">
            <a:avLst/>
          </a:prstGeom>
          <a:noFill/>
        </p:spPr>
        <p:txBody>
          <a:bodyPr wrap="square" rtlCol="0">
            <a:spAutoFit/>
          </a:bodyPr>
          <a:lstStyle/>
          <a:p>
            <a:r>
              <a:rPr lang="en-US" sz="3600" b="1" dirty="0">
                <a:solidFill>
                  <a:srgbClr val="DB212E"/>
                </a:solidFill>
                <a:latin typeface="Century Gothic" panose="020B0502020202020204" pitchFamily="34" charset="0"/>
              </a:rPr>
              <a:t>Maker: </a:t>
            </a:r>
            <a:r>
              <a:rPr lang="en-US" sz="3600" b="1" dirty="0">
                <a:solidFill>
                  <a:srgbClr val="572528"/>
                </a:solidFill>
                <a:latin typeface="Century Gothic" panose="020B0502020202020204" pitchFamily="34" charset="0"/>
              </a:rPr>
              <a:t>Arizona Region</a:t>
            </a:r>
          </a:p>
          <a:p>
            <a:r>
              <a:rPr lang="en-US" sz="3600" b="1" dirty="0">
                <a:solidFill>
                  <a:srgbClr val="DB212E"/>
                </a:solidFill>
                <a:latin typeface="Century Gothic" panose="020B0502020202020204" pitchFamily="34" charset="0"/>
              </a:rPr>
              <a:t>Co-makers: </a:t>
            </a:r>
            <a:r>
              <a:rPr lang="en-US" sz="3600" b="1" dirty="0">
                <a:solidFill>
                  <a:srgbClr val="572528"/>
                </a:solidFill>
                <a:latin typeface="Century Gothic" panose="020B0502020202020204" pitchFamily="34" charset="0"/>
              </a:rPr>
              <a:t>Florida, Ohio, Northern California, Southern California, Sweden, UK, Utah</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4383123"/>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13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010653" y="895231"/>
            <a:ext cx="10592995" cy="5632311"/>
          </a:xfrm>
          <a:prstGeom prst="rect">
            <a:avLst/>
          </a:prstGeom>
          <a:noFill/>
        </p:spPr>
        <p:txBody>
          <a:bodyPr wrap="square" rtlCol="0">
            <a:spAutoFit/>
          </a:bodyPr>
          <a:lstStyle/>
          <a:p>
            <a:r>
              <a:rPr lang="en-US" sz="3600" b="1" dirty="0">
                <a:solidFill>
                  <a:srgbClr val="DB212E"/>
                </a:solidFill>
                <a:latin typeface="Century Gothic" panose="020B0502020202020204" pitchFamily="34" charset="0"/>
              </a:rPr>
              <a:t>Intent:  </a:t>
            </a:r>
            <a:r>
              <a:rPr lang="en-US" sz="3600" b="1" dirty="0">
                <a:solidFill>
                  <a:srgbClr val="572528">
                    <a:alpha val="90000"/>
                  </a:srgbClr>
                </a:solidFill>
                <a:latin typeface="Century Gothic" panose="020B0502020202020204" pitchFamily="34" charset="0"/>
              </a:rPr>
              <a:t>To give the Conference and Fellowship the ability to meaningfully discuss the opportunities and obstacles of making booklength pieces of literature available to the incarcerated on tablets.</a:t>
            </a:r>
          </a:p>
          <a:p>
            <a:r>
              <a:rPr lang="en-US" sz="3600" b="1" dirty="0">
                <a:solidFill>
                  <a:srgbClr val="DB212E">
                    <a:alpha val="90000"/>
                  </a:srgbClr>
                </a:solidFill>
                <a:latin typeface="Century Gothic" panose="020B0502020202020204" pitchFamily="34" charset="0"/>
              </a:rPr>
              <a:t>Financial Impact: </a:t>
            </a:r>
            <a:r>
              <a:rPr lang="en-US" sz="3600" b="1" dirty="0">
                <a:solidFill>
                  <a:srgbClr val="572528">
                    <a:alpha val="90000"/>
                  </a:srgbClr>
                </a:solidFill>
                <a:latin typeface="Century Gothic" panose="020B0502020202020204" pitchFamily="34" charset="0"/>
              </a:rPr>
              <a:t>There is minimal cost in creating a project plan. The cost to NAWS would be in the project itself if the WSC were to adopt and prioritize the plan.</a:t>
            </a:r>
          </a:p>
          <a:p>
            <a:r>
              <a:rPr lang="en-US" sz="3600" b="1" dirty="0">
                <a:solidFill>
                  <a:srgbClr val="DB212E"/>
                </a:solidFill>
                <a:latin typeface="Century Gothic" panose="020B0502020202020204" pitchFamily="34" charset="0"/>
              </a:rPr>
              <a:t>Policy Affected:  </a:t>
            </a:r>
            <a:r>
              <a:rPr lang="en-US" sz="3600" b="1" dirty="0">
                <a:solidFill>
                  <a:srgbClr val="572528">
                    <a:alpha val="90000"/>
                  </a:srgbClr>
                </a:solidFill>
                <a:latin typeface="Century Gothic" panose="020B0502020202020204" pitchFamily="34" charset="0"/>
              </a:rPr>
              <a:t>None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34301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sp>
        <p:nvSpPr>
          <p:cNvPr id="2" name="Subtitle 2">
            <a:extLst>
              <a:ext uri="{FF2B5EF4-FFF2-40B4-BE49-F238E27FC236}">
                <a16:creationId xmlns:a16="http://schemas.microsoft.com/office/drawing/2014/main" id="{2F34754E-EB93-8E29-1DF1-91DEB0B7AA3C}"/>
              </a:ext>
            </a:extLst>
          </p:cNvPr>
          <p:cNvSpPr txBox="1">
            <a:spLocks/>
          </p:cNvSpPr>
          <p:nvPr/>
        </p:nvSpPr>
        <p:spPr>
          <a:xfrm>
            <a:off x="2708110" y="89430"/>
            <a:ext cx="9371595"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solidFill>
                  <a:srgbClr val="F16737"/>
                </a:solidFill>
              </a:rPr>
              <a:t>These </a:t>
            </a:r>
            <a:r>
              <a:rPr lang="en-US" sz="5400" dirty="0">
                <a:solidFill>
                  <a:srgbClr val="F16737"/>
                </a:solidFill>
              </a:rPr>
              <a:t>PowerPoint</a:t>
            </a:r>
            <a:r>
              <a:rPr lang="en-US" sz="4800" dirty="0">
                <a:solidFill>
                  <a:srgbClr val="F16737"/>
                </a:solidFill>
              </a:rPr>
              <a:t>s only cover the main points of the </a:t>
            </a:r>
            <a:r>
              <a:rPr lang="en-US" sz="4800" i="1" dirty="0">
                <a:solidFill>
                  <a:srgbClr val="F16737"/>
                </a:solidFill>
              </a:rPr>
              <a:t>CAR</a:t>
            </a:r>
            <a:r>
              <a:rPr lang="en-US" sz="4800" dirty="0">
                <a:solidFill>
                  <a:srgbClr val="F16737"/>
                </a:solidFill>
              </a:rPr>
              <a:t>.</a:t>
            </a:r>
            <a:br>
              <a:rPr lang="en-US" sz="4800" dirty="0">
                <a:solidFill>
                  <a:srgbClr val="F16737"/>
                </a:solidFill>
              </a:rPr>
            </a:br>
            <a:br>
              <a:rPr lang="en-US" sz="4800" dirty="0">
                <a:solidFill>
                  <a:srgbClr val="F16737"/>
                </a:solidFill>
              </a:rPr>
            </a:br>
            <a:r>
              <a:rPr lang="en-US" sz="4800" dirty="0">
                <a:solidFill>
                  <a:srgbClr val="F16737"/>
                </a:solidFill>
              </a:rPr>
              <a:t>We encourage all members to read the </a:t>
            </a:r>
            <a:r>
              <a:rPr lang="en-US" sz="4800" i="1" dirty="0">
                <a:solidFill>
                  <a:srgbClr val="F16737"/>
                </a:solidFill>
              </a:rPr>
              <a:t>CAR</a:t>
            </a:r>
            <a:r>
              <a:rPr lang="en-US" sz="4800" dirty="0">
                <a:solidFill>
                  <a:srgbClr val="F16737"/>
                </a:solidFill>
              </a:rPr>
              <a:t> itself.</a:t>
            </a:r>
            <a:br>
              <a:rPr lang="en-US" sz="4800" dirty="0">
                <a:solidFill>
                  <a:srgbClr val="F16737"/>
                </a:solidFill>
              </a:rPr>
            </a:br>
            <a:br>
              <a:rPr lang="en-US" sz="4800" dirty="0">
                <a:solidFill>
                  <a:srgbClr val="F16737"/>
                </a:solidFill>
              </a:rPr>
            </a:br>
            <a:r>
              <a:rPr lang="en-US" sz="4800" dirty="0">
                <a:solidFill>
                  <a:srgbClr val="F16737"/>
                </a:solidFill>
              </a:rPr>
              <a:t>Please visit </a:t>
            </a:r>
            <a:br>
              <a:rPr lang="en-US" sz="4800" u="sng" dirty="0">
                <a:solidFill>
                  <a:srgbClr val="00B0F0"/>
                </a:solidFill>
              </a:rPr>
            </a:br>
            <a:r>
              <a:rPr lang="en-US" sz="4800" dirty="0">
                <a:solidFill>
                  <a:srgbClr val="00B0F0"/>
                </a:solidFill>
              </a:rPr>
              <a:t>na.org/conference</a:t>
            </a:r>
            <a:br>
              <a:rPr lang="en-US" sz="4800" u="sng" dirty="0">
                <a:solidFill>
                  <a:schemeClr val="accent2"/>
                </a:solidFill>
              </a:rPr>
            </a:br>
            <a:r>
              <a:rPr lang="en-US" sz="4800" dirty="0">
                <a:solidFill>
                  <a:srgbClr val="F16737"/>
                </a:solidFill>
              </a:rPr>
              <a:t>for the complete 2026 </a:t>
            </a:r>
            <a:r>
              <a:rPr lang="en-US" sz="4800" i="1" dirty="0">
                <a:solidFill>
                  <a:srgbClr val="F16737"/>
                </a:solidFill>
              </a:rPr>
              <a:t>CAR</a:t>
            </a:r>
            <a:r>
              <a:rPr lang="en-US" sz="4800" dirty="0">
                <a:solidFill>
                  <a:srgbClr val="F16737"/>
                </a:solidFill>
              </a:rPr>
              <a:t>.</a:t>
            </a:r>
            <a:endParaRPr lang="en-US" sz="4000" dirty="0">
              <a:solidFill>
                <a:srgbClr val="F16737"/>
              </a:solidFill>
            </a:endParaRPr>
          </a:p>
          <a:p>
            <a:pPr marL="742950" indent="-742950">
              <a:buFont typeface="Arial" panose="020B0604020202020204" pitchFamily="34" charset="0"/>
              <a:buAutoNum type="arabicPeriod"/>
            </a:pPr>
            <a:endParaRPr lang="en-US" sz="4000" dirty="0"/>
          </a:p>
        </p:txBody>
      </p:sp>
      <p:pic>
        <p:nvPicPr>
          <p:cNvPr id="3" name="Picture 2">
            <a:extLst>
              <a:ext uri="{FF2B5EF4-FFF2-40B4-BE49-F238E27FC236}">
                <a16:creationId xmlns:a16="http://schemas.microsoft.com/office/drawing/2014/main" id="{6DD3E9B4-FFB3-EEB9-3A95-824891969D1F}"/>
              </a:ext>
            </a:extLst>
          </p:cNvPr>
          <p:cNvPicPr>
            <a:picLocks noChangeAspect="1"/>
          </p:cNvPicPr>
          <p:nvPr/>
        </p:nvPicPr>
        <p:blipFill rotWithShape="1">
          <a:blip r:embed="rId3"/>
          <a:srcRect b="21493"/>
          <a:stretch/>
        </p:blipFill>
        <p:spPr>
          <a:xfrm>
            <a:off x="10372747" y="3844870"/>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71550" y="731520"/>
            <a:ext cx="10401300" cy="4708981"/>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Narcotics Anonymous exists to carry a message of hope and freedom to every addict seeking recovery, including our members behind the walls. As correctional systems increasingly transition from physical books to secure digital tablets, many incarcerated addicts are being cut off from booklength NA literature such as </a:t>
            </a:r>
            <a:r>
              <a:rPr lang="en-US" sz="3000" b="1" i="1" dirty="0">
                <a:solidFill>
                  <a:srgbClr val="572528">
                    <a:alpha val="90000"/>
                  </a:srgbClr>
                </a:solidFill>
                <a:latin typeface="Century Gothic" panose="020B0502020202020204" pitchFamily="34" charset="0"/>
              </a:rPr>
              <a:t>Just for Today</a:t>
            </a:r>
            <a:r>
              <a:rPr lang="en-US" sz="3000" b="1" dirty="0">
                <a:solidFill>
                  <a:srgbClr val="572528">
                    <a:alpha val="90000"/>
                  </a:srgbClr>
                </a:solidFill>
                <a:latin typeface="Century Gothic" panose="020B0502020202020204" pitchFamily="34" charset="0"/>
              </a:rPr>
              <a:t>, </a:t>
            </a:r>
            <a:r>
              <a:rPr lang="en-US" sz="3000" b="1" i="1" dirty="0">
                <a:solidFill>
                  <a:srgbClr val="572528">
                    <a:alpha val="90000"/>
                  </a:srgbClr>
                </a:solidFill>
                <a:latin typeface="Century Gothic" panose="020B0502020202020204" pitchFamily="34" charset="0"/>
              </a:rPr>
              <a:t>It Works: How and Why</a:t>
            </a:r>
            <a:r>
              <a:rPr lang="en-US" sz="3000" b="1" dirty="0">
                <a:solidFill>
                  <a:srgbClr val="572528">
                    <a:alpha val="90000"/>
                  </a:srgbClr>
                </a:solidFill>
                <a:latin typeface="Century Gothic" panose="020B0502020202020204" pitchFamily="34" charset="0"/>
              </a:rPr>
              <a:t>, and </a:t>
            </a:r>
            <a:r>
              <a:rPr lang="en-US" sz="3000" b="1" i="1" dirty="0">
                <a:solidFill>
                  <a:srgbClr val="572528">
                    <a:alpha val="90000"/>
                  </a:srgbClr>
                </a:solidFill>
                <a:latin typeface="Century Gothic" panose="020B0502020202020204" pitchFamily="34" charset="0"/>
              </a:rPr>
              <a:t>Living Clean</a:t>
            </a:r>
            <a:r>
              <a:rPr lang="en-US" sz="3000" b="1" dirty="0">
                <a:solidFill>
                  <a:srgbClr val="572528">
                    <a:alpha val="90000"/>
                  </a:srgbClr>
                </a:solidFill>
                <a:latin typeface="Century Gothic" panose="020B0502020202020204" pitchFamily="34" charset="0"/>
              </a:rPr>
              <a:t>. Without action, this shift threatens to limit access to the foundation of our message for some of our most isolated members. . .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lang="en-US" sz="3600" b="1" dirty="0">
                <a:solidFill>
                  <a:srgbClr val="DB212E"/>
                </a:solidFill>
                <a:latin typeface="Century Gothic" panose="020B0502020202020204" pitchFamily="34" charset="0"/>
              </a:rPr>
              <a:t>Rationale by Region</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95450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28688" y="731520"/>
            <a:ext cx="11064390" cy="5683607"/>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Approving this motion would allow the World Board to develop a project plan exploring practical, principled ways to make our Fellowship’s booklength literature available through prison tablet systems. This plan would examine logistical, legal, financial, and Fellowship-related issues, ensuring that any approach upholds the principles of self-support and preserves the integrity of NA’s intellectual property, as outlined in the </a:t>
            </a:r>
            <a:r>
              <a:rPr lang="en-US" sz="3000" b="1" i="1" dirty="0">
                <a:solidFill>
                  <a:srgbClr val="572528">
                    <a:alpha val="90000"/>
                  </a:srgbClr>
                </a:solidFill>
                <a:latin typeface="Century Gothic" panose="020B0502020202020204" pitchFamily="34" charset="0"/>
              </a:rPr>
              <a:t>Fellowship Intellectual Property Trust</a:t>
            </a:r>
            <a:r>
              <a:rPr lang="en-US" sz="3000" b="1" dirty="0">
                <a:solidFill>
                  <a:srgbClr val="572528">
                    <a:alpha val="90000"/>
                  </a:srgbClr>
                </a:solidFill>
                <a:latin typeface="Century Gothic" panose="020B0502020202020204" pitchFamily="34" charset="0"/>
              </a:rPr>
              <a:t> (</a:t>
            </a:r>
            <a:r>
              <a:rPr lang="en-US" sz="3000" b="1" i="1" dirty="0">
                <a:solidFill>
                  <a:srgbClr val="572528">
                    <a:alpha val="90000"/>
                  </a:srgbClr>
                </a:solidFill>
                <a:latin typeface="Century Gothic" panose="020B0502020202020204" pitchFamily="34" charset="0"/>
              </a:rPr>
              <a:t>FIPT</a:t>
            </a:r>
            <a:r>
              <a:rPr lang="en-US" sz="3000" b="1" dirty="0">
                <a:solidFill>
                  <a:srgbClr val="572528">
                    <a:alpha val="90000"/>
                  </a:srgbClr>
                </a:solidFill>
                <a:latin typeface="Century Gothic" panose="020B0502020202020204" pitchFamily="34" charset="0"/>
              </a:rPr>
              <a:t>).</a:t>
            </a:r>
          </a:p>
          <a:p>
            <a:pPr>
              <a:spcBef>
                <a:spcPts val="400"/>
              </a:spcBef>
            </a:pPr>
            <a:r>
              <a:rPr lang="en-US" sz="3000" b="1" dirty="0">
                <a:solidFill>
                  <a:srgbClr val="572528">
                    <a:alpha val="90000"/>
                  </a:srgbClr>
                </a:solidFill>
                <a:latin typeface="Century Gothic" panose="020B0502020202020204" pitchFamily="34" charset="0"/>
              </a:rPr>
              <a:t>Many incarcerated members already face disparities in literature access, depending on facility policies and geography. . .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lang="en-US" sz="3600" b="1" dirty="0">
                <a:solidFill>
                  <a:srgbClr val="DB212E"/>
                </a:solidFill>
                <a:latin typeface="Century Gothic" panose="020B0502020202020204" pitchFamily="34" charset="0"/>
              </a:rPr>
              <a:t>Rationale by Region</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12773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28688" y="731520"/>
            <a:ext cx="11072812" cy="5221942"/>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Exploring digital options would help the Fellowship respond to these inequities while adapting to a changing environment. It also presents an opportunity to strengthen our trusted servant relationships with correctional institutions, ensuring that NA literature remains accessible to those with limited financial resources.</a:t>
            </a:r>
          </a:p>
          <a:p>
            <a:pPr>
              <a:spcBef>
                <a:spcPts val="400"/>
              </a:spcBef>
            </a:pPr>
            <a:r>
              <a:rPr lang="en-US" sz="3000" b="1" dirty="0">
                <a:solidFill>
                  <a:srgbClr val="572528">
                    <a:alpha val="90000"/>
                  </a:srgbClr>
                </a:solidFill>
                <a:latin typeface="Century Gothic" panose="020B0502020202020204" pitchFamily="34" charset="0"/>
              </a:rPr>
              <a:t>By supporting this motion, the World Service Conference would affirm our commitment to carrying the message to all addicts, regardless of circumstance, and empower the World Board to be proactive, bringing back informed options for Fellowship review and approval.</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lang="en-US" sz="3600" b="1" dirty="0">
                <a:solidFill>
                  <a:srgbClr val="DB212E"/>
                </a:solidFill>
                <a:latin typeface="Century Gothic" panose="020B0502020202020204" pitchFamily="34" charset="0"/>
              </a:rPr>
              <a:t>Rationale by Region</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60479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28688" y="731520"/>
            <a:ext cx="11072812" cy="6145272"/>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The World Board shares the maker’s commitment to ensuring that all addicts—including those who are incarcerated—have access to NA literature and the message of recovery. We recognize the shift from printed books to digital tablets in correctional systems offers both opportunities and challenges.</a:t>
            </a:r>
          </a:p>
          <a:p>
            <a:pPr>
              <a:spcBef>
                <a:spcPts val="400"/>
              </a:spcBef>
            </a:pPr>
            <a:r>
              <a:rPr lang="en-US" sz="3000" b="1" dirty="0">
                <a:solidFill>
                  <a:srgbClr val="572528">
                    <a:alpha val="90000"/>
                  </a:srgbClr>
                </a:solidFill>
                <a:latin typeface="Century Gothic" panose="020B0502020202020204" pitchFamily="34" charset="0"/>
              </a:rPr>
              <a:t>We believe this motion is unnecessary, as NA World Services is already engaged in ongoing efforts to make literature accessible in correctional facilities while upholding self-support and the integrity of the Fellowship Intellectual Property Trust (FIPT). We currently work with vendors and departments to provide, at no cost, materials already available on na.org. . .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lang="en-US" sz="3600" b="1" dirty="0">
                <a:solidFill>
                  <a:srgbClr val="DB212E"/>
                </a:solidFill>
                <a:latin typeface="Century Gothic" panose="020B0502020202020204" pitchFamily="34" charset="0"/>
              </a:rPr>
              <a:t>World Board Response</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065508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28688" y="731520"/>
            <a:ext cx="11072812" cy="5221942"/>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The Basic Text is available in twelve languages in audio, and IPs, booklets, and translated materials are accessible in 61 languages. An Introductory Guide to NA—with ten IPs and the Steps chapter from the Basic Text—is soon to be available in English and Spanish audio.</a:t>
            </a:r>
          </a:p>
          <a:p>
            <a:pPr>
              <a:spcBef>
                <a:spcPts val="400"/>
              </a:spcBef>
            </a:pPr>
            <a:r>
              <a:rPr lang="en-US" sz="3000" b="1" dirty="0">
                <a:solidFill>
                  <a:srgbClr val="572528">
                    <a:alpha val="90000"/>
                  </a:srgbClr>
                </a:solidFill>
                <a:latin typeface="Century Gothic" panose="020B0502020202020204" pitchFamily="34" charset="0"/>
              </a:rPr>
              <a:t>Providing full-length books on tablets is not a simple solution. Correctional environments vary widely; many still require physical books. We do not contract with for-profit tablet companies that would charge for materials we provide for free. Our focus remains on accessibility, not commercialization. . .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lang="en-US" sz="3600" b="1" dirty="0">
                <a:solidFill>
                  <a:srgbClr val="DB212E"/>
                </a:solidFill>
                <a:latin typeface="Century Gothic" panose="020B0502020202020204" pitchFamily="34" charset="0"/>
              </a:rPr>
              <a:t>World Board Response</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73753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00113" y="731520"/>
            <a:ext cx="11101387" cy="5683607"/>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It is important to recognize that NA World Services remains largely funded through literature sales, a considerable amount of which comes from initiatives to help incarcerated addicts. We make many resources freely available because we believe deeply in our mission; we must also ensure the sustainability of the services that allow us to carry that message worldwide.</a:t>
            </a:r>
          </a:p>
          <a:p>
            <a:pPr>
              <a:spcBef>
                <a:spcPts val="400"/>
              </a:spcBef>
            </a:pPr>
            <a:r>
              <a:rPr lang="en-US" sz="3000" b="1" dirty="0">
                <a:solidFill>
                  <a:srgbClr val="572528">
                    <a:alpha val="90000"/>
                  </a:srgbClr>
                </a:solidFill>
                <a:latin typeface="Century Gothic" panose="020B0502020202020204" pitchFamily="34" charset="0"/>
              </a:rPr>
              <a:t>We once offered PDFs of major titles online, but massive unauthorized distribution forced their removal. Audio materials, especially in Spanish, are now the most frequently accessed resources on inmate tablets. This has guided our recent recording projects. . .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lang="en-US" sz="3600" b="1" dirty="0">
                <a:solidFill>
                  <a:srgbClr val="DB212E"/>
                </a:solidFill>
                <a:latin typeface="Century Gothic" panose="020B0502020202020204" pitchFamily="34" charset="0"/>
              </a:rPr>
              <a:t>World Board Response</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118461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85813" y="731520"/>
            <a:ext cx="11215687" cy="6145272"/>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As has been our practice for more than two decades, NAWS continues to provide free literature to incarcerated members upon request and offers a Basic Text after continued contact. We also recognize the importance of H&amp;I efforts to carry meetings into facilities as well as reentry support, including helping members who receive addiction medication to feel welcome in NA.</a:t>
            </a:r>
          </a:p>
          <a:p>
            <a:pPr>
              <a:spcBef>
                <a:spcPts val="400"/>
              </a:spcBef>
            </a:pPr>
            <a:r>
              <a:rPr lang="en-US" sz="3000" b="1" dirty="0">
                <a:solidFill>
                  <a:srgbClr val="572528">
                    <a:alpha val="90000"/>
                  </a:srgbClr>
                </a:solidFill>
                <a:latin typeface="Century Gothic" panose="020B0502020202020204" pitchFamily="34" charset="0"/>
              </a:rPr>
              <a:t>While digital tools will continue to evolve, our balanced approach—combining technology, human connection, and financial responsibility—remains the most </a:t>
            </a:r>
            <a:br>
              <a:rPr lang="en-US" sz="3000" b="1" dirty="0">
                <a:solidFill>
                  <a:srgbClr val="572528">
                    <a:alpha val="90000"/>
                  </a:srgbClr>
                </a:solidFill>
                <a:latin typeface="Century Gothic" panose="020B0502020202020204" pitchFamily="34" charset="0"/>
              </a:rPr>
            </a:br>
            <a:r>
              <a:rPr lang="en-US" sz="3000" b="1" dirty="0">
                <a:solidFill>
                  <a:srgbClr val="572528">
                    <a:alpha val="90000"/>
                  </a:srgbClr>
                </a:solidFill>
                <a:latin typeface="Century Gothic" panose="020B0502020202020204" pitchFamily="34" charset="0"/>
              </a:rPr>
              <a:t>effective way to carry our message. The motion’s </a:t>
            </a:r>
            <a:br>
              <a:rPr lang="en-US" sz="3000" b="1" dirty="0">
                <a:solidFill>
                  <a:srgbClr val="572528">
                    <a:alpha val="90000"/>
                  </a:srgbClr>
                </a:solidFill>
                <a:latin typeface="Century Gothic" panose="020B0502020202020204" pitchFamily="34" charset="0"/>
              </a:rPr>
            </a:br>
            <a:r>
              <a:rPr lang="en-US" sz="3000" b="1" dirty="0">
                <a:solidFill>
                  <a:srgbClr val="572528">
                    <a:alpha val="90000"/>
                  </a:srgbClr>
                </a:solidFill>
                <a:latin typeface="Century Gothic" panose="020B0502020202020204" pitchFamily="34" charset="0"/>
              </a:rPr>
              <a:t>intent aligns with work already in progress at </a:t>
            </a:r>
            <a:br>
              <a:rPr lang="en-US" sz="3000" b="1" dirty="0">
                <a:solidFill>
                  <a:srgbClr val="572528">
                    <a:alpha val="90000"/>
                  </a:srgbClr>
                </a:solidFill>
                <a:latin typeface="Century Gothic" panose="020B0502020202020204" pitchFamily="34" charset="0"/>
              </a:rPr>
            </a:br>
            <a:r>
              <a:rPr lang="en-US" sz="3000" b="1" dirty="0">
                <a:solidFill>
                  <a:srgbClr val="572528">
                    <a:alpha val="90000"/>
                  </a:srgbClr>
                </a:solidFill>
                <a:latin typeface="Century Gothic" panose="020B0502020202020204" pitchFamily="34" charset="0"/>
              </a:rPr>
              <a:t>NA World Services.</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4—</a:t>
            </a:r>
            <a:r>
              <a:rPr lang="en-US" sz="3600" b="1" dirty="0">
                <a:solidFill>
                  <a:srgbClr val="DB212E"/>
                </a:solidFill>
                <a:latin typeface="Century Gothic" panose="020B0502020202020204" pitchFamily="34" charset="0"/>
              </a:rPr>
              <a:t>World Board Response</a:t>
            </a:r>
            <a:endParaRPr lang="en-US" sz="3600" b="1" dirty="0">
              <a:solidFill>
                <a:srgbClr val="572528"/>
              </a:solidFill>
              <a:latin typeface="Century Gothic" panose="020B0502020202020204" pitchFamily="34" charset="0"/>
            </a:endParaRPr>
          </a:p>
        </p:txBody>
      </p:sp>
      <p:sp>
        <p:nvSpPr>
          <p:cNvPr id="6" name="Rounded Rectangle 5">
            <a:extLst>
              <a:ext uri="{FF2B5EF4-FFF2-40B4-BE49-F238E27FC236}">
                <a16:creationId xmlns:a16="http://schemas.microsoft.com/office/drawing/2014/main" id="{83F7B4C9-30A0-0174-27F2-FC3A0DB1988E}"/>
              </a:ext>
            </a:extLst>
          </p:cNvPr>
          <p:cNvSpPr/>
          <p:nvPr/>
        </p:nvSpPr>
        <p:spPr>
          <a:xfrm>
            <a:off x="9942650" y="5057606"/>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8" name="TextBox 7">
            <a:extLst>
              <a:ext uri="{FF2B5EF4-FFF2-40B4-BE49-F238E27FC236}">
                <a16:creationId xmlns:a16="http://schemas.microsoft.com/office/drawing/2014/main" id="{80E0D314-9DA0-44DC-F321-B9F40C849DD4}"/>
              </a:ext>
            </a:extLst>
          </p:cNvPr>
          <p:cNvSpPr txBox="1"/>
          <p:nvPr/>
        </p:nvSpPr>
        <p:spPr>
          <a:xfrm>
            <a:off x="9942651" y="5232945"/>
            <a:ext cx="2025571" cy="113877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Tree>
    <p:extLst>
      <p:ext uri="{BB962C8B-B14F-4D97-AF65-F5344CB8AC3E}">
        <p14:creationId xmlns:p14="http://schemas.microsoft.com/office/powerpoint/2010/main" val="3926577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1584390"/>
            <a:ext cx="11678290"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5</a:t>
            </a: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n-US" sz="4000" b="1" dirty="0">
                <a:solidFill>
                  <a:srgbClr val="DB212E"/>
                </a:solidFill>
                <a:latin typeface="Century Gothic" panose="020B0502020202020204" pitchFamily="34" charset="0"/>
                <a:ea typeface="Cambria" charset="0"/>
                <a:cs typeface="Cambria" charset="0"/>
                <a:sym typeface="BotonBQ-Bold"/>
              </a:rPr>
              <a:t>  </a:t>
            </a:r>
            <a:r>
              <a:rPr lang="en-US" sz="3600" b="1" dirty="0">
                <a:solidFill>
                  <a:srgbClr val="572528"/>
                </a:solidFill>
                <a:latin typeface="Century Gothic" panose="020B0502020202020204" pitchFamily="34" charset="0"/>
              </a:rPr>
              <a:t>To direct the World Board, to implement artificial intelligence (AI) interpretation solutions for WSC meetings (both in-person and virtual) to replace the current human live language interpretation.</a:t>
            </a:r>
          </a:p>
        </p:txBody>
      </p:sp>
      <p:sp>
        <p:nvSpPr>
          <p:cNvPr id="3" name="TextBox 2">
            <a:extLst>
              <a:ext uri="{FF2B5EF4-FFF2-40B4-BE49-F238E27FC236}">
                <a16:creationId xmlns:a16="http://schemas.microsoft.com/office/drawing/2014/main" id="{695185FE-DDDA-4EA4-B7BC-C42EFC597EED}"/>
              </a:ext>
            </a:extLst>
          </p:cNvPr>
          <p:cNvSpPr txBox="1"/>
          <p:nvPr/>
        </p:nvSpPr>
        <p:spPr>
          <a:xfrm>
            <a:off x="789279" y="3514800"/>
            <a:ext cx="10814369" cy="1200329"/>
          </a:xfrm>
          <a:prstGeom prst="rect">
            <a:avLst/>
          </a:prstGeom>
          <a:noFill/>
        </p:spPr>
        <p:txBody>
          <a:bodyPr wrap="square" rtlCol="0">
            <a:spAutoFit/>
          </a:bodyPr>
          <a:lstStyle/>
          <a:p>
            <a:r>
              <a:rPr lang="en-US" sz="3600" b="1" dirty="0">
                <a:solidFill>
                  <a:srgbClr val="DB212E"/>
                </a:solidFill>
                <a:latin typeface="Century Gothic" panose="020B0502020202020204" pitchFamily="34" charset="0"/>
              </a:rPr>
              <a:t>Maker: </a:t>
            </a:r>
            <a:r>
              <a:rPr lang="en-US" sz="3600" b="1" dirty="0">
                <a:solidFill>
                  <a:srgbClr val="572528"/>
                </a:solidFill>
                <a:latin typeface="Century Gothic" panose="020B0502020202020204" pitchFamily="34" charset="0"/>
              </a:rPr>
              <a:t>South Florida Region</a:t>
            </a:r>
          </a:p>
          <a:p>
            <a:r>
              <a:rPr lang="en-US" sz="3600" b="1" dirty="0">
                <a:solidFill>
                  <a:srgbClr val="DB212E"/>
                </a:solidFill>
                <a:latin typeface="Century Gothic" panose="020B0502020202020204" pitchFamily="34" charset="0"/>
              </a:rPr>
              <a:t>Co-makers: </a:t>
            </a:r>
            <a:r>
              <a:rPr lang="en-US" sz="3600" b="1" dirty="0">
                <a:solidFill>
                  <a:srgbClr val="572528"/>
                </a:solidFill>
                <a:latin typeface="Century Gothic" panose="020B0502020202020204" pitchFamily="34" charset="0"/>
              </a:rPr>
              <a:t>Iran, UK, Nepal</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3325848"/>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07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028699" y="671691"/>
            <a:ext cx="10887075" cy="5847755"/>
          </a:xfrm>
          <a:prstGeom prst="rect">
            <a:avLst/>
          </a:prstGeom>
          <a:noFill/>
        </p:spPr>
        <p:txBody>
          <a:bodyPr wrap="square" rtlCol="0">
            <a:spAutoFit/>
          </a:bodyPr>
          <a:lstStyle/>
          <a:p>
            <a:r>
              <a:rPr lang="en-US" sz="3400" b="1" dirty="0">
                <a:solidFill>
                  <a:srgbClr val="DB212E"/>
                </a:solidFill>
                <a:latin typeface="Century Gothic" panose="020B0502020202020204" pitchFamily="34" charset="0"/>
              </a:rPr>
              <a:t>Intent:  </a:t>
            </a:r>
            <a:r>
              <a:rPr lang="en-US" sz="3400" b="1" dirty="0">
                <a:solidFill>
                  <a:srgbClr val="572528">
                    <a:alpha val="90000"/>
                  </a:srgbClr>
                </a:solidFill>
                <a:latin typeface="Century Gothic" panose="020B0502020202020204" pitchFamily="34" charset="0"/>
              </a:rPr>
              <a:t>To eliminate language barriers, ensuring that all voices are heard globally, enhancing our communication and time efficiency during business meetings. This initiative also aims to reduce the risk of human interpretation errors and potential absences during our sessions.</a:t>
            </a:r>
          </a:p>
          <a:p>
            <a:r>
              <a:rPr lang="en-US" sz="3400" b="1" dirty="0">
                <a:solidFill>
                  <a:srgbClr val="DB212E">
                    <a:alpha val="90000"/>
                  </a:srgbClr>
                </a:solidFill>
                <a:latin typeface="Century Gothic" panose="020B0502020202020204" pitchFamily="34" charset="0"/>
              </a:rPr>
              <a:t>Financial Impact: </a:t>
            </a:r>
            <a:r>
              <a:rPr lang="en-US" sz="3400" b="1" dirty="0">
                <a:solidFill>
                  <a:srgbClr val="572528">
                    <a:alpha val="90000"/>
                  </a:srgbClr>
                </a:solidFill>
                <a:latin typeface="Century Gothic" panose="020B0502020202020204" pitchFamily="34" charset="0"/>
              </a:rPr>
              <a:t>The financial impact of implementing this technology is expected to be significant but has not yet been determined pending further analysis.</a:t>
            </a:r>
          </a:p>
          <a:p>
            <a:r>
              <a:rPr lang="en-US" sz="3400" b="1" dirty="0">
                <a:solidFill>
                  <a:srgbClr val="DB212E"/>
                </a:solidFill>
                <a:latin typeface="Century Gothic" panose="020B0502020202020204" pitchFamily="34" charset="0"/>
              </a:rPr>
              <a:t>Policy Affected:  </a:t>
            </a:r>
            <a:r>
              <a:rPr lang="en-US" sz="3400" b="1" dirty="0">
                <a:solidFill>
                  <a:srgbClr val="572528">
                    <a:alpha val="90000"/>
                  </a:srgbClr>
                </a:solidFill>
                <a:latin typeface="Century Gothic" panose="020B0502020202020204" pitchFamily="34" charset="0"/>
              </a:rPr>
              <a:t>None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5</a:t>
            </a: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438199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71550" y="731520"/>
            <a:ext cx="10401300" cy="5170646"/>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We would like to provide further clarification regarding the intent of this initiative. Our objective is to empower RDs and ADs whose primary language is not English, enabling them to articulate their perspectives more effectively in their native language during direct discussions. This will reduce the reliance on interpreters. Additionally, this approach aligns with our second concept: the service structure will seek guidance and resources from the groups, including spiritual guidance, which we regard as a matter of conscience in this context.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5—</a:t>
            </a:r>
            <a:r>
              <a:rPr lang="en-US" sz="3600" b="1" dirty="0">
                <a:solidFill>
                  <a:srgbClr val="DB212E"/>
                </a:solidFill>
                <a:latin typeface="Century Gothic" panose="020B0502020202020204" pitchFamily="34" charset="0"/>
              </a:rPr>
              <a:t>Rationale by Region</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43346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World Board Motions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2720897" y="1416205"/>
            <a:ext cx="9357945" cy="5067187"/>
          </a:xfrm>
        </p:spPr>
        <p:txBody>
          <a:bodyPr/>
          <a:lstStyle/>
          <a:p>
            <a:r>
              <a:rPr lang="en-US" sz="3600" dirty="0"/>
              <a:t>Motion 1—approve the revision of </a:t>
            </a:r>
            <a:br>
              <a:rPr lang="en-US" sz="3600" dirty="0"/>
            </a:br>
            <a:r>
              <a:rPr lang="en-US" sz="3600" dirty="0"/>
              <a:t>IP #21, </a:t>
            </a:r>
            <a:r>
              <a:rPr lang="en-US" sz="3600" i="1" dirty="0"/>
              <a:t>Staying Clean in Isolation</a:t>
            </a:r>
          </a:p>
          <a:p>
            <a:endParaRPr lang="en-US" sz="3600" dirty="0"/>
          </a:p>
          <a:p>
            <a:r>
              <a:rPr lang="en-US" sz="3600" dirty="0"/>
              <a:t>Motion 2—adopt the collaboratively created 2026–2029 NAWS Strategic Plan</a:t>
            </a:r>
          </a:p>
          <a:p>
            <a:endParaRPr lang="en-US" sz="3600" dirty="0"/>
          </a:p>
          <a:p>
            <a:r>
              <a:rPr lang="en-US" sz="3600" dirty="0"/>
              <a:t>Motion 3—approve changes to the </a:t>
            </a:r>
            <a:br>
              <a:rPr lang="en-US" sz="3600" dirty="0"/>
            </a:br>
            <a:r>
              <a:rPr lang="en-US" sz="3600" dirty="0"/>
              <a:t>World Convention of NA guidelines.</a:t>
            </a:r>
          </a:p>
          <a:p>
            <a:endParaRPr lang="en-US" sz="2700" dirty="0"/>
          </a:p>
          <a:p>
            <a:endParaRPr lang="en-US" sz="2700" dirty="0"/>
          </a:p>
        </p:txBody>
      </p:sp>
    </p:spTree>
    <p:extLst>
      <p:ext uri="{BB962C8B-B14F-4D97-AF65-F5344CB8AC3E}">
        <p14:creationId xmlns:p14="http://schemas.microsoft.com/office/powerpoint/2010/main" val="3741866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00113" y="731520"/>
            <a:ext cx="11101387" cy="5221942"/>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World Services shares the goal of improving communication and participation at the World Service Conference (WSC), especially for members whose first language is not English. Removing barriers to participation is something we deeply value.</a:t>
            </a:r>
          </a:p>
          <a:p>
            <a:pPr>
              <a:spcBef>
                <a:spcPts val="400"/>
              </a:spcBef>
            </a:pPr>
            <a:r>
              <a:rPr lang="en-US" sz="3000" b="1" dirty="0">
                <a:solidFill>
                  <a:srgbClr val="572528">
                    <a:alpha val="90000"/>
                  </a:srgbClr>
                </a:solidFill>
                <a:latin typeface="Century Gothic" panose="020B0502020202020204" pitchFamily="34" charset="0"/>
              </a:rPr>
              <a:t>However, this motion would limit the conference’s ability to adapt and make timely operational decisions. We support experimenting with new technologies to enhance accessibility and efficiency, but this motion mandates a specific tool—AI interpretation—to </a:t>
            </a:r>
            <a:r>
              <a:rPr lang="en-US" sz="3000" b="1" i="1" dirty="0">
                <a:solidFill>
                  <a:srgbClr val="572528">
                    <a:alpha val="90000"/>
                  </a:srgbClr>
                </a:solidFill>
                <a:latin typeface="Century Gothic" panose="020B0502020202020204" pitchFamily="34" charset="0"/>
              </a:rPr>
              <a:t>replace</a:t>
            </a:r>
            <a:r>
              <a:rPr lang="en-US" sz="3000" b="1" dirty="0">
                <a:solidFill>
                  <a:srgbClr val="572528">
                    <a:alpha val="90000"/>
                  </a:srgbClr>
                </a:solidFill>
                <a:latin typeface="Century Gothic" panose="020B0502020202020204" pitchFamily="34" charset="0"/>
              </a:rPr>
              <a:t> human interpreters. That replacement is the concern. . .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5—</a:t>
            </a:r>
            <a:r>
              <a:rPr lang="en-US" sz="3600" b="1" dirty="0">
                <a:solidFill>
                  <a:srgbClr val="DB212E"/>
                </a:solidFill>
                <a:latin typeface="Century Gothic" panose="020B0502020202020204" pitchFamily="34" charset="0"/>
              </a:rPr>
              <a:t>World Board Response</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728041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600075" y="731520"/>
            <a:ext cx="11401425" cy="5221942"/>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Human interpreters, nearly always NA members, bring accuracy, cultural understanding, and a spiritual connection that technology cannot replicate. Replacing them would undermine effective communication at the WSC.</a:t>
            </a:r>
          </a:p>
          <a:p>
            <a:pPr>
              <a:spcBef>
                <a:spcPts val="400"/>
              </a:spcBef>
            </a:pPr>
            <a:r>
              <a:rPr lang="en-US" sz="3000" b="1" dirty="0">
                <a:solidFill>
                  <a:srgbClr val="572528">
                    <a:alpha val="90000"/>
                  </a:srgbClr>
                </a:solidFill>
                <a:latin typeface="Century Gothic" panose="020B0502020202020204" pitchFamily="34" charset="0"/>
              </a:rPr>
              <a:t>We’ve long held that WSC participants themselves are best positioned to test and decide on process changes, as noted in our 2023 CAR response: “Allowing participants to make decisions about the processes that affect the WSC meeting is significantly more nimble than making these types of changes through the CAR.” Given how quickly technology evolves, flexibility is more practical than a rigid policy. . .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5—</a:t>
            </a:r>
            <a:r>
              <a:rPr lang="en-US" sz="3600" b="1" dirty="0">
                <a:solidFill>
                  <a:srgbClr val="DB212E"/>
                </a:solidFill>
                <a:latin typeface="Century Gothic" panose="020B0502020202020204" pitchFamily="34" charset="0"/>
              </a:rPr>
              <a:t>World Board Response</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337878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00113" y="731520"/>
            <a:ext cx="11101387" cy="5683607"/>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AI tools could be explored as supplements—not replacements—in smaller settings or between conferences, but mandating them now, without trials or research, is premature. WSC interpreters do far more than translate—they convey recovery concepts, emotional tones, and cultural nuances vital to understanding. They also help participants between sessions, ensuring two-way communication that AI cannot yet provide.</a:t>
            </a:r>
          </a:p>
          <a:p>
            <a:pPr>
              <a:spcBef>
                <a:spcPts val="400"/>
              </a:spcBef>
            </a:pPr>
            <a:r>
              <a:rPr lang="en-US" sz="3000" b="1" dirty="0">
                <a:solidFill>
                  <a:srgbClr val="572528">
                    <a:alpha val="90000"/>
                  </a:srgbClr>
                </a:solidFill>
                <a:latin typeface="Century Gothic" panose="020B0502020202020204" pitchFamily="34" charset="0"/>
              </a:rPr>
              <a:t>Conference discussions sometimes include sensitive matters. AI-based systems pose potential privacy risks and lack the understanding of NA’s Traditions that human interpreters bring. . . .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5—</a:t>
            </a:r>
            <a:r>
              <a:rPr lang="en-US" sz="3600" b="1" dirty="0">
                <a:solidFill>
                  <a:srgbClr val="DB212E"/>
                </a:solidFill>
                <a:latin typeface="Century Gothic" panose="020B0502020202020204" pitchFamily="34" charset="0"/>
              </a:rPr>
              <a:t>World Board Response</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408052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00113" y="731520"/>
            <a:ext cx="11101387" cy="4760278"/>
          </a:xfrm>
          <a:prstGeom prst="rect">
            <a:avLst/>
          </a:prstGeom>
          <a:noFill/>
        </p:spPr>
        <p:txBody>
          <a:bodyPr wrap="square" rtlCol="0">
            <a:spAutoFit/>
          </a:bodyPr>
          <a:lstStyle/>
          <a:p>
            <a:pPr>
              <a:spcBef>
                <a:spcPts val="400"/>
              </a:spcBef>
            </a:pPr>
            <a:r>
              <a:rPr lang="en-US" sz="3000" b="1" dirty="0">
                <a:solidFill>
                  <a:srgbClr val="572528">
                    <a:alpha val="90000"/>
                  </a:srgbClr>
                </a:solidFill>
                <a:latin typeface="Century Gothic" panose="020B0502020202020204" pitchFamily="34" charset="0"/>
              </a:rPr>
              <a:t>Current technology also struggles with accuracy, speed, and context—especially with our specialized recovery language.</a:t>
            </a:r>
          </a:p>
          <a:p>
            <a:pPr>
              <a:spcBef>
                <a:spcPts val="400"/>
              </a:spcBef>
            </a:pPr>
            <a:r>
              <a:rPr lang="en-US" sz="3000" b="1" dirty="0">
                <a:solidFill>
                  <a:srgbClr val="572528">
                    <a:alpha val="90000"/>
                  </a:srgbClr>
                </a:solidFill>
                <a:latin typeface="Century Gothic" panose="020B0502020202020204" pitchFamily="34" charset="0"/>
              </a:rPr>
              <a:t>The World Board supports continued exploration of new tools to aid communication, but not as mandated substitutes for human interpreters. The WSC’s success depends on flexibility, inclusivity, and spiritual connection—not automation. We encourage ongoing experimentation and dialogue at the conference level as technology continues to evolve.</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5—</a:t>
            </a:r>
            <a:r>
              <a:rPr lang="en-US" sz="3600" b="1" dirty="0">
                <a:solidFill>
                  <a:srgbClr val="DB212E"/>
                </a:solidFill>
                <a:latin typeface="Century Gothic" panose="020B0502020202020204" pitchFamily="34" charset="0"/>
              </a:rPr>
              <a:t>World Board Response</a:t>
            </a:r>
            <a:endParaRPr lang="en-US" sz="3600" b="1" dirty="0">
              <a:solidFill>
                <a:srgbClr val="572528"/>
              </a:solidFill>
              <a:latin typeface="Century Gothic" panose="020B0502020202020204" pitchFamily="34" charset="0"/>
            </a:endParaRPr>
          </a:p>
        </p:txBody>
      </p:sp>
      <p:sp>
        <p:nvSpPr>
          <p:cNvPr id="2" name="Rounded Rectangle 1">
            <a:extLst>
              <a:ext uri="{FF2B5EF4-FFF2-40B4-BE49-F238E27FC236}">
                <a16:creationId xmlns:a16="http://schemas.microsoft.com/office/drawing/2014/main" id="{41298DBF-5578-1C2D-A57A-88E6868D7F18}"/>
              </a:ext>
            </a:extLst>
          </p:cNvPr>
          <p:cNvSpPr/>
          <p:nvPr/>
        </p:nvSpPr>
        <p:spPr>
          <a:xfrm>
            <a:off x="9942650" y="5057606"/>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8E7EAA41-9DF7-BD61-D673-08A17D105567}"/>
              </a:ext>
            </a:extLst>
          </p:cNvPr>
          <p:cNvSpPr txBox="1"/>
          <p:nvPr/>
        </p:nvSpPr>
        <p:spPr>
          <a:xfrm>
            <a:off x="9942651" y="5232945"/>
            <a:ext cx="2025571" cy="113877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Tree>
    <p:extLst>
      <p:ext uri="{BB962C8B-B14F-4D97-AF65-F5344CB8AC3E}">
        <p14:creationId xmlns:p14="http://schemas.microsoft.com/office/powerpoint/2010/main" val="161206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616375"/>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b="1" kern="1200" dirty="0">
                <a:solidFill>
                  <a:schemeClr val="bg1"/>
                </a:solidFill>
                <a:latin typeface="Century Gothic" panose="020B0502020202020204" pitchFamily="34" charset="0"/>
                <a:ea typeface="Cambria" charset="0"/>
                <a:cs typeface="Cambria" charset="0"/>
                <a:sym typeface="PopplLaudatio-Regular"/>
              </a:rPr>
              <a:t>Five other </a:t>
            </a:r>
            <a:r>
              <a:rPr lang="en-US" sz="4000" b="1" dirty="0">
                <a:solidFill>
                  <a:schemeClr val="bg1"/>
                </a:solidFill>
                <a:latin typeface="Century Gothic" panose="020B0502020202020204" pitchFamily="34" charset="0"/>
                <a:ea typeface="Cambria" charset="0"/>
                <a:cs typeface="Cambria" charset="0"/>
                <a:sym typeface="PopplLaudatio-Regular"/>
              </a:rPr>
              <a:t>PowerPoint</a:t>
            </a:r>
            <a:r>
              <a:rPr lang="en-US" sz="4000" b="1" kern="1200" dirty="0">
                <a:solidFill>
                  <a:schemeClr val="bg1"/>
                </a:solidFill>
                <a:latin typeface="Century Gothic" panose="020B0502020202020204" pitchFamily="34" charset="0"/>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b="1" i="1" dirty="0">
                <a:solidFill>
                  <a:schemeClr val="bg1"/>
                </a:solidFill>
                <a:latin typeface="Century Gothic" panose="020B0502020202020204" pitchFamily="34" charset="0"/>
                <a:ea typeface="Cambria" charset="0"/>
                <a:cs typeface="Cambria" charset="0"/>
                <a:sym typeface="PopplLaudatio-Regular"/>
              </a:rPr>
              <a:t>CAR</a:t>
            </a:r>
            <a:r>
              <a:rPr lang="en-US" sz="4000" b="1" dirty="0">
                <a:solidFill>
                  <a:schemeClr val="bg1"/>
                </a:solidFill>
                <a:latin typeface="Century Gothic" panose="020B0502020202020204" pitchFamily="34" charset="0"/>
                <a:ea typeface="Cambria" charset="0"/>
                <a:cs typeface="Cambria" charset="0"/>
                <a:sym typeface="PopplLaudatio-Regular"/>
              </a:rPr>
              <a:t> survey available online</a:t>
            </a:r>
            <a:endParaRPr lang="en-US" sz="4000" b="1" kern="1200" dirty="0">
              <a:solidFill>
                <a:schemeClr val="bg1"/>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b="1" i="1" kern="1200" dirty="0">
                <a:solidFill>
                  <a:schemeClr val="bg1"/>
                </a:solidFill>
                <a:latin typeface="Century Gothic" panose="020B0502020202020204" pitchFamily="34" charset="0"/>
                <a:ea typeface="Cambria" charset="0"/>
                <a:cs typeface="Cambria" charset="0"/>
                <a:sym typeface="PopplLaudatio-Regular"/>
              </a:rPr>
              <a:t>CAR</a:t>
            </a:r>
            <a:r>
              <a:rPr lang="en-US" sz="4000" b="1" kern="1200" dirty="0">
                <a:solidFill>
                  <a:schemeClr val="bg1"/>
                </a:solidFill>
                <a:latin typeface="Century Gothic" panose="020B0502020202020204" pitchFamily="34" charset="0"/>
                <a:ea typeface="Cambria" charset="0"/>
                <a:cs typeface="Cambria" charset="0"/>
                <a:sym typeface="PopplLaudatio-Regular"/>
              </a:rPr>
              <a:t> available for download</a:t>
            </a:r>
          </a:p>
          <a:p>
            <a:pPr marL="457200" lvl="1" defTabSz="457200">
              <a:spcBef>
                <a:spcPts val="600"/>
              </a:spcBef>
              <a:buClrTx/>
              <a:buSzPct val="75000"/>
              <a:defRPr sz="1800"/>
            </a:pPr>
            <a:endParaRPr lang="en-US" sz="5400" b="1" u="sng"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n-U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n-U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n-US" sz="5000" b="1" kern="1200">
                <a:solidFill>
                  <a:schemeClr val="bg1"/>
                </a:solidFill>
                <a:uFill>
                  <a:solidFill>
                    <a:srgbClr val="00B0F0"/>
                  </a:solidFill>
                </a:uFill>
                <a:latin typeface="Century Gothic" panose="020B0502020202020204" pitchFamily="34" charset="0"/>
                <a:ea typeface="Cambria" charset="0"/>
                <a:cs typeface="Cambria" charset="0"/>
                <a:sym typeface="PopplLaudatio-Regular"/>
              </a:rPr>
              <a:t>na</a:t>
            </a:r>
            <a:r>
              <a:rPr lang="en-U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.org</a:t>
            </a:r>
            <a:r>
              <a:rPr lang="en-U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/conference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rectangular object with black text&#10;&#10;Description automatically generated">
            <a:extLst>
              <a:ext uri="{FF2B5EF4-FFF2-40B4-BE49-F238E27FC236}">
                <a16:creationId xmlns:a16="http://schemas.microsoft.com/office/drawing/2014/main" id="{5352D37D-7245-3BC5-2B72-19219B73286E}"/>
              </a:ext>
            </a:extLst>
          </p:cNvPr>
          <p:cNvPicPr>
            <a:picLocks noChangeAspect="1"/>
          </p:cNvPicPr>
          <p:nvPr/>
        </p:nvPicPr>
        <p:blipFill>
          <a:blip r:embed="rId3"/>
          <a:stretch>
            <a:fillRect/>
          </a:stretch>
        </p:blipFill>
        <p:spPr>
          <a:xfrm>
            <a:off x="9179930" y="-156118"/>
            <a:ext cx="4170558" cy="4170558"/>
          </a:xfrm>
          <a:prstGeom prst="rect">
            <a:avLst/>
          </a:prstGeom>
        </p:spPr>
      </p:pic>
      <p:sp>
        <p:nvSpPr>
          <p:cNvPr id="2" name="Title 1">
            <a:extLst>
              <a:ext uri="{FF2B5EF4-FFF2-40B4-BE49-F238E27FC236}">
                <a16:creationId xmlns:a16="http://schemas.microsoft.com/office/drawing/2014/main" id="{551AAB8E-5460-F104-CE6A-47F87C4B8B76}"/>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DB212E"/>
                </a:solidFill>
              </a:rPr>
              <a:t>IP #21 Revision Background</a:t>
            </a:r>
          </a:p>
        </p:txBody>
      </p:sp>
      <p:sp>
        <p:nvSpPr>
          <p:cNvPr id="3" name="Text Placeholder 2">
            <a:extLst>
              <a:ext uri="{FF2B5EF4-FFF2-40B4-BE49-F238E27FC236}">
                <a16:creationId xmlns:a16="http://schemas.microsoft.com/office/drawing/2014/main" id="{937EC127-9E87-F080-0CE0-C94DC2F66BFD}"/>
              </a:ext>
            </a:extLst>
          </p:cNvPr>
          <p:cNvSpPr txBox="1">
            <a:spLocks/>
          </p:cNvSpPr>
          <p:nvPr/>
        </p:nvSpPr>
        <p:spPr>
          <a:xfrm>
            <a:off x="189571" y="1148577"/>
            <a:ext cx="11889271" cy="53348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572528"/>
                </a:solidFill>
              </a:rPr>
              <a:t>November 2019—literature survey went out in the </a:t>
            </a:r>
            <a:r>
              <a:rPr lang="en-US" sz="3000" i="1" dirty="0">
                <a:solidFill>
                  <a:srgbClr val="572528"/>
                </a:solidFill>
              </a:rPr>
              <a:t>CAR</a:t>
            </a:r>
          </a:p>
          <a:p>
            <a:pPr marL="0" indent="0">
              <a:spcBef>
                <a:spcPts val="1600"/>
              </a:spcBef>
              <a:buNone/>
            </a:pPr>
            <a:r>
              <a:rPr lang="en-US" sz="3000" dirty="0">
                <a:solidFill>
                  <a:srgbClr val="572528"/>
                </a:solidFill>
              </a:rPr>
              <a:t>March 2020—global shutdown </a:t>
            </a:r>
          </a:p>
          <a:p>
            <a:pPr marL="0" indent="0">
              <a:spcBef>
                <a:spcPts val="1600"/>
              </a:spcBef>
              <a:buNone/>
            </a:pPr>
            <a:r>
              <a:rPr lang="en-US" sz="3000" dirty="0">
                <a:solidFill>
                  <a:srgbClr val="572528"/>
                </a:solidFill>
              </a:rPr>
              <a:t>WSC 2020 — first all virtual World Service Conference</a:t>
            </a:r>
          </a:p>
          <a:p>
            <a:pPr marL="457200" indent="0">
              <a:spcBef>
                <a:spcPts val="1600"/>
              </a:spcBef>
              <a:buNone/>
            </a:pPr>
            <a:r>
              <a:rPr lang="en-US" b="0" dirty="0">
                <a:solidFill>
                  <a:srgbClr val="572528"/>
                </a:solidFill>
              </a:rPr>
              <a:t>The conference agreed with prioritizing this work for the </a:t>
            </a:r>
            <a:br>
              <a:rPr lang="en-US" b="0" dirty="0">
                <a:solidFill>
                  <a:srgbClr val="572528"/>
                </a:solidFill>
              </a:rPr>
            </a:br>
            <a:r>
              <a:rPr lang="en-US" b="0" dirty="0">
                <a:solidFill>
                  <a:srgbClr val="572528"/>
                </a:solidFill>
              </a:rPr>
              <a:t>2020–2023 cycle. </a:t>
            </a:r>
          </a:p>
          <a:p>
            <a:pPr marL="457200" indent="0">
              <a:spcBef>
                <a:spcPts val="1600"/>
              </a:spcBef>
              <a:buNone/>
            </a:pPr>
            <a:r>
              <a:rPr lang="en-US" b="0" dirty="0">
                <a:solidFill>
                  <a:srgbClr val="572528"/>
                </a:solidFill>
              </a:rPr>
              <a:t>The first survey went out and input was collected from members who were staying clean in isolation for the first time. </a:t>
            </a:r>
          </a:p>
          <a:p>
            <a:pPr marL="457200" indent="0">
              <a:spcBef>
                <a:spcPts val="1600"/>
              </a:spcBef>
              <a:buNone/>
            </a:pPr>
            <a:r>
              <a:rPr lang="en-US" b="0" dirty="0">
                <a:solidFill>
                  <a:srgbClr val="572528"/>
                </a:solidFill>
              </a:rPr>
              <a:t>However, the nature of the emergency led to the project being shelved. </a:t>
            </a:r>
            <a:endParaRPr lang="en-US" sz="3000" dirty="0">
              <a:solidFill>
                <a:srgbClr val="572528"/>
              </a:solidFill>
            </a:endParaRPr>
          </a:p>
          <a:p>
            <a:pPr marL="0" indent="0">
              <a:spcBef>
                <a:spcPts val="1600"/>
              </a:spcBef>
              <a:buNone/>
            </a:pPr>
            <a:r>
              <a:rPr lang="en-US" sz="3000" dirty="0">
                <a:solidFill>
                  <a:srgbClr val="572528"/>
                </a:solidFill>
              </a:rPr>
              <a:t>It was reprioritized in 2023 and when we came back to it, our experience as a Fellowship had transformed.</a:t>
            </a:r>
          </a:p>
        </p:txBody>
      </p:sp>
    </p:spTree>
    <p:extLst>
      <p:ext uri="{BB962C8B-B14F-4D97-AF65-F5344CB8AC3E}">
        <p14:creationId xmlns:p14="http://schemas.microsoft.com/office/powerpoint/2010/main" val="343107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lue and orange light&#10;&#10;Description automatically generated">
            <a:extLst>
              <a:ext uri="{FF2B5EF4-FFF2-40B4-BE49-F238E27FC236}">
                <a16:creationId xmlns:a16="http://schemas.microsoft.com/office/drawing/2014/main" id="{6CE13A54-521C-CE41-DD78-5D6A9FBA39C1}"/>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54A2D9C-CA8E-7692-5074-3453CBB32C0C}"/>
              </a:ext>
            </a:extLst>
          </p:cNvPr>
          <p:cNvSpPr txBox="1">
            <a:spLocks/>
          </p:cNvSpPr>
          <p:nvPr/>
        </p:nvSpPr>
        <p:spPr>
          <a:xfrm>
            <a:off x="138119" y="164692"/>
            <a:ext cx="9942584" cy="86122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800" dirty="0">
                <a:solidFill>
                  <a:schemeClr val="bg1"/>
                </a:solidFill>
              </a:rPr>
              <a:t>present day</a:t>
            </a:r>
          </a:p>
        </p:txBody>
      </p:sp>
      <p:sp>
        <p:nvSpPr>
          <p:cNvPr id="4" name="Title 1">
            <a:extLst>
              <a:ext uri="{FF2B5EF4-FFF2-40B4-BE49-F238E27FC236}">
                <a16:creationId xmlns:a16="http://schemas.microsoft.com/office/drawing/2014/main" id="{4E8952BD-616F-72D5-E1EA-2B7FDB85E05A}"/>
              </a:ext>
            </a:extLst>
          </p:cNvPr>
          <p:cNvSpPr txBox="1">
            <a:spLocks/>
          </p:cNvSpPr>
          <p:nvPr/>
        </p:nvSpPr>
        <p:spPr>
          <a:xfrm>
            <a:off x="2007807" y="5996779"/>
            <a:ext cx="9942584" cy="86122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4800" dirty="0">
                <a:solidFill>
                  <a:srgbClr val="572528"/>
                </a:solidFill>
              </a:rPr>
              <a:t>1980s</a:t>
            </a:r>
          </a:p>
        </p:txBody>
      </p:sp>
      <p:pic>
        <p:nvPicPr>
          <p:cNvPr id="10" name="Picture 9" descr="A letter from a service office&#10;&#10;Description automatically generated">
            <a:extLst>
              <a:ext uri="{FF2B5EF4-FFF2-40B4-BE49-F238E27FC236}">
                <a16:creationId xmlns:a16="http://schemas.microsoft.com/office/drawing/2014/main" id="{6D367A48-4DB1-A3F3-48EB-83727C476F4A}"/>
              </a:ext>
            </a:extLst>
          </p:cNvPr>
          <p:cNvPicPr>
            <a:picLocks noChangeAspect="1"/>
          </p:cNvPicPr>
          <p:nvPr/>
        </p:nvPicPr>
        <p:blipFill rotWithShape="1">
          <a:blip r:embed="rId4"/>
          <a:srcRect b="2064"/>
          <a:stretch/>
        </p:blipFill>
        <p:spPr>
          <a:xfrm rot="20959723">
            <a:off x="5032976" y="3136259"/>
            <a:ext cx="2318807" cy="3537640"/>
          </a:xfrm>
          <a:prstGeom prst="rect">
            <a:avLst/>
          </a:prstGeom>
        </p:spPr>
      </p:pic>
      <p:pic>
        <p:nvPicPr>
          <p:cNvPr id="12" name="Picture 11" descr="A close-up of a document&#10;&#10;Description automatically generated">
            <a:extLst>
              <a:ext uri="{FF2B5EF4-FFF2-40B4-BE49-F238E27FC236}">
                <a16:creationId xmlns:a16="http://schemas.microsoft.com/office/drawing/2014/main" id="{96085A9B-A0CB-E510-FA51-3CBB7EAE0CC4}"/>
              </a:ext>
            </a:extLst>
          </p:cNvPr>
          <p:cNvPicPr>
            <a:picLocks noChangeAspect="1"/>
          </p:cNvPicPr>
          <p:nvPr/>
        </p:nvPicPr>
        <p:blipFill>
          <a:blip r:embed="rId5"/>
          <a:stretch>
            <a:fillRect/>
          </a:stretch>
        </p:blipFill>
        <p:spPr>
          <a:xfrm>
            <a:off x="7393204" y="2838258"/>
            <a:ext cx="2295502" cy="3577255"/>
          </a:xfrm>
          <a:prstGeom prst="rect">
            <a:avLst/>
          </a:prstGeom>
        </p:spPr>
      </p:pic>
      <p:pic>
        <p:nvPicPr>
          <p:cNvPr id="14" name="Picture 13" descr="A close-up of a newspaper&#10;&#10;Description automatically generated">
            <a:extLst>
              <a:ext uri="{FF2B5EF4-FFF2-40B4-BE49-F238E27FC236}">
                <a16:creationId xmlns:a16="http://schemas.microsoft.com/office/drawing/2014/main" id="{C9793BB5-B237-83DD-DEA4-2EE0826FEA6A}"/>
              </a:ext>
            </a:extLst>
          </p:cNvPr>
          <p:cNvPicPr>
            <a:picLocks noChangeAspect="1"/>
          </p:cNvPicPr>
          <p:nvPr/>
        </p:nvPicPr>
        <p:blipFill>
          <a:blip r:embed="rId6"/>
          <a:stretch>
            <a:fillRect/>
          </a:stretch>
        </p:blipFill>
        <p:spPr>
          <a:xfrm rot="243647">
            <a:off x="9761492" y="1449658"/>
            <a:ext cx="2307155" cy="3565603"/>
          </a:xfrm>
          <a:prstGeom prst="rect">
            <a:avLst/>
          </a:prstGeom>
        </p:spPr>
      </p:pic>
      <p:pic>
        <p:nvPicPr>
          <p:cNvPr id="18" name="Picture 17" descr="A brown envelope with a piece of paper inside&#10;&#10;Description automatically generated">
            <a:extLst>
              <a:ext uri="{FF2B5EF4-FFF2-40B4-BE49-F238E27FC236}">
                <a16:creationId xmlns:a16="http://schemas.microsoft.com/office/drawing/2014/main" id="{5315823A-C70D-DCCB-5D79-FA0C5801F03C}"/>
              </a:ext>
            </a:extLst>
          </p:cNvPr>
          <p:cNvPicPr>
            <a:picLocks noChangeAspect="1"/>
          </p:cNvPicPr>
          <p:nvPr/>
        </p:nvPicPr>
        <p:blipFill>
          <a:blip r:embed="rId7"/>
          <a:stretch>
            <a:fillRect/>
          </a:stretch>
        </p:blipFill>
        <p:spPr>
          <a:xfrm>
            <a:off x="1471960" y="3891775"/>
            <a:ext cx="4863384" cy="3243877"/>
          </a:xfrm>
          <a:prstGeom prst="rect">
            <a:avLst/>
          </a:prstGeom>
        </p:spPr>
      </p:pic>
    </p:spTree>
    <p:extLst>
      <p:ext uri="{BB962C8B-B14F-4D97-AF65-F5344CB8AC3E}">
        <p14:creationId xmlns:p14="http://schemas.microsoft.com/office/powerpoint/2010/main" val="305964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blue rectangular bars&#10;&#10;Description automatically generated">
            <a:extLst>
              <a:ext uri="{FF2B5EF4-FFF2-40B4-BE49-F238E27FC236}">
                <a16:creationId xmlns:a16="http://schemas.microsoft.com/office/drawing/2014/main" id="{C1055FD7-71D8-D092-1A66-F88DE1E2408C}"/>
              </a:ext>
            </a:extLst>
          </p:cNvPr>
          <p:cNvPicPr>
            <a:picLocks noChangeAspect="1"/>
          </p:cNvPicPr>
          <p:nvPr/>
        </p:nvPicPr>
        <p:blipFill rotWithShape="1">
          <a:blip r:embed="rId3"/>
          <a:srcRect l="4132" t="6431" r="3301" b="4587"/>
          <a:stretch/>
        </p:blipFill>
        <p:spPr>
          <a:xfrm>
            <a:off x="7396975" y="1014760"/>
            <a:ext cx="4795025" cy="2843561"/>
          </a:xfrm>
          <a:prstGeom prst="rect">
            <a:avLst/>
          </a:prstGeom>
        </p:spPr>
      </p:pic>
      <p:sp>
        <p:nvSpPr>
          <p:cNvPr id="5" name="Title 1">
            <a:extLst>
              <a:ext uri="{FF2B5EF4-FFF2-40B4-BE49-F238E27FC236}">
                <a16:creationId xmlns:a16="http://schemas.microsoft.com/office/drawing/2014/main" id="{9993F3DE-9E2F-C8B1-8E28-C0E05DCCB583}"/>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DB212E"/>
                </a:solidFill>
              </a:rPr>
              <a:t>Shaped by Fellowship Input</a:t>
            </a:r>
          </a:p>
        </p:txBody>
      </p:sp>
      <p:sp>
        <p:nvSpPr>
          <p:cNvPr id="6" name="Text Placeholder 2">
            <a:extLst>
              <a:ext uri="{FF2B5EF4-FFF2-40B4-BE49-F238E27FC236}">
                <a16:creationId xmlns:a16="http://schemas.microsoft.com/office/drawing/2014/main" id="{045DC272-9428-8147-BEFD-0883BADE6F2B}"/>
              </a:ext>
            </a:extLst>
          </p:cNvPr>
          <p:cNvSpPr txBox="1">
            <a:spLocks/>
          </p:cNvSpPr>
          <p:nvPr/>
        </p:nvSpPr>
        <p:spPr>
          <a:xfrm>
            <a:off x="189569" y="1148576"/>
            <a:ext cx="9824225" cy="6077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572528"/>
                </a:solidFill>
              </a:rPr>
              <a:t>February to August 2022—survey was </a:t>
            </a:r>
            <a:br>
              <a:rPr lang="en-US" sz="3000" dirty="0">
                <a:solidFill>
                  <a:srgbClr val="572528"/>
                </a:solidFill>
              </a:rPr>
            </a:br>
            <a:r>
              <a:rPr lang="en-US" sz="3000" dirty="0">
                <a:solidFill>
                  <a:srgbClr val="572528"/>
                </a:solidFill>
              </a:rPr>
              <a:t>posted</a:t>
            </a:r>
          </a:p>
          <a:p>
            <a:pPr marL="0" indent="0">
              <a:spcBef>
                <a:spcPts val="1600"/>
              </a:spcBef>
              <a:buNone/>
            </a:pPr>
            <a:r>
              <a:rPr lang="en-US" sz="3000" dirty="0">
                <a:solidFill>
                  <a:srgbClr val="572528"/>
                </a:solidFill>
              </a:rPr>
              <a:t>2023–2026 cycle—posted a volunteer </a:t>
            </a:r>
            <a:br>
              <a:rPr lang="en-US" sz="3000" dirty="0">
                <a:solidFill>
                  <a:srgbClr val="572528"/>
                </a:solidFill>
              </a:rPr>
            </a:br>
            <a:r>
              <a:rPr lang="en-US" sz="3000" dirty="0">
                <a:solidFill>
                  <a:srgbClr val="572528"/>
                </a:solidFill>
              </a:rPr>
              <a:t>form for members interested in </a:t>
            </a:r>
            <a:br>
              <a:rPr lang="en-US" sz="3000" dirty="0">
                <a:solidFill>
                  <a:srgbClr val="572528"/>
                </a:solidFill>
              </a:rPr>
            </a:br>
            <a:r>
              <a:rPr lang="en-US" sz="3000" dirty="0">
                <a:solidFill>
                  <a:srgbClr val="572528"/>
                </a:solidFill>
              </a:rPr>
              <a:t>project work and focus groups</a:t>
            </a:r>
          </a:p>
          <a:p>
            <a:pPr marL="457200" indent="0">
              <a:spcBef>
                <a:spcPts val="1600"/>
              </a:spcBef>
              <a:buNone/>
            </a:pPr>
            <a:r>
              <a:rPr lang="en-US" b="0" dirty="0">
                <a:solidFill>
                  <a:srgbClr val="572528"/>
                </a:solidFill>
              </a:rPr>
              <a:t>Two focus groups were formed, </a:t>
            </a:r>
            <a:br>
              <a:rPr lang="en-US" b="0" dirty="0">
                <a:solidFill>
                  <a:srgbClr val="572528"/>
                </a:solidFill>
              </a:rPr>
            </a:br>
            <a:r>
              <a:rPr lang="en-US" b="0" dirty="0">
                <a:solidFill>
                  <a:srgbClr val="572528"/>
                </a:solidFill>
              </a:rPr>
              <a:t>participants were asked to share their experience: </a:t>
            </a:r>
          </a:p>
          <a:p>
            <a:pPr marL="1371600" indent="-457200"/>
            <a:r>
              <a:rPr lang="en-US" b="0" dirty="0">
                <a:solidFill>
                  <a:srgbClr val="572528"/>
                </a:solidFill>
              </a:rPr>
              <a:t>what had led to their isolation</a:t>
            </a:r>
          </a:p>
          <a:p>
            <a:pPr marL="1371600" indent="-457200"/>
            <a:r>
              <a:rPr lang="en-US" b="0" dirty="0">
                <a:solidFill>
                  <a:srgbClr val="572528"/>
                </a:solidFill>
              </a:rPr>
              <a:t>what made the experience of isolation difficult</a:t>
            </a:r>
          </a:p>
          <a:p>
            <a:pPr marL="1371600" indent="-457200"/>
            <a:r>
              <a:rPr lang="en-US" b="0" dirty="0">
                <a:solidFill>
                  <a:srgbClr val="572528"/>
                </a:solidFill>
              </a:rPr>
              <a:t>what about the experience was transformative</a:t>
            </a:r>
          </a:p>
          <a:p>
            <a:pPr marL="1371600" indent="-457200"/>
            <a:r>
              <a:rPr lang="en-US" b="0" dirty="0">
                <a:solidFill>
                  <a:srgbClr val="572528"/>
                </a:solidFill>
              </a:rPr>
              <a:t>what tools or resources had helped them</a:t>
            </a:r>
            <a:endParaRPr lang="en-US" sz="3000" dirty="0">
              <a:solidFill>
                <a:srgbClr val="572528"/>
              </a:solidFill>
            </a:endParaRPr>
          </a:p>
        </p:txBody>
      </p:sp>
      <p:sp>
        <p:nvSpPr>
          <p:cNvPr id="7" name="Text Placeholder 2">
            <a:extLst>
              <a:ext uri="{FF2B5EF4-FFF2-40B4-BE49-F238E27FC236}">
                <a16:creationId xmlns:a16="http://schemas.microsoft.com/office/drawing/2014/main" id="{D4520DA2-81FC-3E7F-CDD9-D958BBBAC4F5}"/>
              </a:ext>
            </a:extLst>
          </p:cNvPr>
          <p:cNvSpPr txBox="1">
            <a:spLocks/>
          </p:cNvSpPr>
          <p:nvPr/>
        </p:nvSpPr>
        <p:spPr>
          <a:xfrm>
            <a:off x="8720255" y="657921"/>
            <a:ext cx="3471746" cy="40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1800" dirty="0">
                <a:solidFill>
                  <a:schemeClr val="bg1"/>
                </a:solidFill>
              </a:rPr>
              <a:t>from 2023 </a:t>
            </a:r>
            <a:r>
              <a:rPr lang="en-US" sz="1800" i="1" dirty="0">
                <a:solidFill>
                  <a:schemeClr val="bg1"/>
                </a:solidFill>
              </a:rPr>
              <a:t>Conference Report</a:t>
            </a:r>
          </a:p>
        </p:txBody>
      </p:sp>
    </p:spTree>
    <p:extLst>
      <p:ext uri="{BB962C8B-B14F-4D97-AF65-F5344CB8AC3E}">
        <p14:creationId xmlns:p14="http://schemas.microsoft.com/office/powerpoint/2010/main" val="161014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1679139"/>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Motion </a:t>
            </a:r>
            <a:r>
              <a:rPr lang="en-US" sz="4000" b="1" dirty="0">
                <a:solidFill>
                  <a:srgbClr val="DB212E"/>
                </a:solidFill>
                <a:latin typeface="Century Gothic" panose="020B0502020202020204" pitchFamily="34" charset="0"/>
                <a:ea typeface="Cambria" charset="0"/>
                <a:cs typeface="Cambria" charset="0"/>
                <a:sym typeface="BotonBQ-Bold"/>
              </a:rPr>
              <a:t>1</a:t>
            </a: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n-US" sz="4000" b="1" dirty="0">
                <a:solidFill>
                  <a:srgbClr val="DB212E"/>
                </a:solidFill>
                <a:latin typeface="Century Gothic" panose="020B0502020202020204" pitchFamily="34" charset="0"/>
                <a:ea typeface="Cambria" charset="0"/>
                <a:cs typeface="Cambria" charset="0"/>
                <a:sym typeface="BotonBQ-Bold"/>
              </a:rPr>
              <a:t>  </a:t>
            </a:r>
            <a:r>
              <a:rPr lang="en-US" sz="3600" b="1" dirty="0">
                <a:solidFill>
                  <a:srgbClr val="572528"/>
                </a:solidFill>
                <a:latin typeface="Century Gothic" panose="020B0502020202020204" pitchFamily="34" charset="0"/>
              </a:rPr>
              <a:t>Approve the revised IP #21, </a:t>
            </a:r>
            <a:r>
              <a:rPr lang="en-US" sz="3600" b="1" i="1" dirty="0">
                <a:solidFill>
                  <a:srgbClr val="572528"/>
                </a:solidFill>
                <a:latin typeface="Century Gothic" panose="020B0502020202020204" pitchFamily="34" charset="0"/>
              </a:rPr>
              <a:t>Staying Clean in Isolation</a:t>
            </a:r>
            <a:r>
              <a:rPr lang="en-US" sz="3600" b="1" dirty="0">
                <a:solidFill>
                  <a:srgbClr val="572528"/>
                </a:solidFill>
                <a:latin typeface="Century Gothic" panose="020B0502020202020204" pitchFamily="34" charset="0"/>
              </a:rPr>
              <a:t>, contained in Addendum A, as Fellowship-approved recovery literature to replace the current IP #21 </a:t>
            </a:r>
            <a:r>
              <a:rPr lang="en-US" sz="3600" b="1" i="1" dirty="0">
                <a:solidFill>
                  <a:srgbClr val="572528"/>
                </a:solidFill>
                <a:latin typeface="Century Gothic" panose="020B0502020202020204" pitchFamily="34" charset="0"/>
              </a:rPr>
              <a:t>The Loner—Staying Clean in Isolation</a:t>
            </a:r>
            <a:r>
              <a:rPr lang="en-US" sz="3600" b="1" dirty="0">
                <a:solidFill>
                  <a:srgbClr val="572528"/>
                </a:solidFill>
                <a:latin typeface="Century Gothic" panose="020B0502020202020204" pitchFamily="34" charset="0"/>
              </a:rPr>
              <a:t>.</a:t>
            </a:r>
          </a:p>
        </p:txBody>
      </p:sp>
      <p:sp>
        <p:nvSpPr>
          <p:cNvPr id="3" name="TextBox 2">
            <a:extLst>
              <a:ext uri="{FF2B5EF4-FFF2-40B4-BE49-F238E27FC236}">
                <a16:creationId xmlns:a16="http://schemas.microsoft.com/office/drawing/2014/main" id="{695185FE-DDDA-4EA4-B7BC-C42EFC597EED}"/>
              </a:ext>
            </a:extLst>
          </p:cNvPr>
          <p:cNvSpPr txBox="1"/>
          <p:nvPr/>
        </p:nvSpPr>
        <p:spPr>
          <a:xfrm>
            <a:off x="947057" y="3533847"/>
            <a:ext cx="10607605" cy="2862322"/>
          </a:xfrm>
          <a:prstGeom prst="rect">
            <a:avLst/>
          </a:prstGeom>
          <a:noFill/>
        </p:spPr>
        <p:txBody>
          <a:bodyPr wrap="square" rtlCol="0">
            <a:spAutoFit/>
          </a:bodyPr>
          <a:lstStyle/>
          <a:p>
            <a:r>
              <a:rPr lang="en-US" sz="3600" b="1" dirty="0">
                <a:solidFill>
                  <a:srgbClr val="DB212E"/>
                </a:solidFill>
                <a:latin typeface="Century Gothic" panose="020B0502020202020204" pitchFamily="34" charset="0"/>
              </a:rPr>
              <a:t>Maker:  </a:t>
            </a:r>
            <a:r>
              <a:rPr lang="en-US" sz="3600" b="1" dirty="0">
                <a:solidFill>
                  <a:srgbClr val="572528"/>
                </a:solidFill>
                <a:latin typeface="Century Gothic" panose="020B0502020202020204" pitchFamily="34" charset="0"/>
              </a:rPr>
              <a:t>World Board</a:t>
            </a:r>
          </a:p>
          <a:p>
            <a:r>
              <a:rPr lang="en-US" sz="3600" b="1" dirty="0">
                <a:solidFill>
                  <a:srgbClr val="DB212E"/>
                </a:solidFill>
                <a:latin typeface="Century Gothic" panose="020B0502020202020204" pitchFamily="34" charset="0"/>
              </a:rPr>
              <a:t>Intent:  </a:t>
            </a:r>
            <a:r>
              <a:rPr lang="en-US" sz="3600" b="1" dirty="0">
                <a:solidFill>
                  <a:srgbClr val="572528">
                    <a:alpha val="90000"/>
                  </a:srgbClr>
                </a:solidFill>
                <a:latin typeface="Century Gothic" panose="020B0502020202020204" pitchFamily="34" charset="0"/>
              </a:rPr>
              <a:t>To update this IP originally approved in 1986 with current Fellowship experience. </a:t>
            </a:r>
          </a:p>
          <a:p>
            <a:r>
              <a:rPr lang="en-US" sz="3600" b="1" dirty="0">
                <a:solidFill>
                  <a:srgbClr val="DB212E"/>
                </a:solidFill>
                <a:latin typeface="Century Gothic" panose="020B0502020202020204" pitchFamily="34" charset="0"/>
              </a:rPr>
              <a:t>Financial Impact:  </a:t>
            </a:r>
            <a:r>
              <a:rPr lang="en-US" sz="3600" b="1" dirty="0">
                <a:solidFill>
                  <a:srgbClr val="572528">
                    <a:alpha val="90000"/>
                  </a:srgbClr>
                </a:solidFill>
                <a:latin typeface="Century Gothic" panose="020B0502020202020204" pitchFamily="34" charset="0"/>
              </a:rPr>
              <a:t>None at this time. </a:t>
            </a:r>
          </a:p>
          <a:p>
            <a:r>
              <a:rPr lang="en-US" sz="3600" b="1" dirty="0">
                <a:solidFill>
                  <a:srgbClr val="DB212E"/>
                </a:solidFill>
                <a:latin typeface="Century Gothic" panose="020B0502020202020204" pitchFamily="34" charset="0"/>
              </a:rPr>
              <a:t>Policy Affected:  </a:t>
            </a:r>
            <a:r>
              <a:rPr lang="en-US" sz="3600" b="1" dirty="0">
                <a:solidFill>
                  <a:srgbClr val="572528">
                    <a:alpha val="90000"/>
                  </a:srgbClr>
                </a:solidFill>
                <a:latin typeface="Century Gothic" panose="020B0502020202020204" pitchFamily="34" charset="0"/>
              </a:rPr>
              <a:t>None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3420597"/>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6D1B76C0-456B-2F40-9E75-0DF4DC7843F0}"/>
              </a:ext>
            </a:extLst>
          </p:cNvPr>
          <p:cNvSpPr/>
          <p:nvPr/>
        </p:nvSpPr>
        <p:spPr>
          <a:xfrm>
            <a:off x="9942650" y="5057606"/>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4FF08607-E857-9B76-6DD2-9DB6C869FE22}"/>
              </a:ext>
            </a:extLst>
          </p:cNvPr>
          <p:cNvSpPr txBox="1"/>
          <p:nvPr/>
        </p:nvSpPr>
        <p:spPr>
          <a:xfrm>
            <a:off x="9942651" y="5232945"/>
            <a:ext cx="2025571" cy="113877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Tree>
    <p:extLst>
      <p:ext uri="{BB962C8B-B14F-4D97-AF65-F5344CB8AC3E}">
        <p14:creationId xmlns:p14="http://schemas.microsoft.com/office/powerpoint/2010/main" val="21316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The NAWS Strategic Plan isn’t new.</a:t>
            </a:r>
          </a:p>
        </p:txBody>
      </p:sp>
      <p:pic>
        <p:nvPicPr>
          <p:cNvPr id="10" name="Picture 9" descr="A blueprint with text on it&#10;&#10;Description automatically generated">
            <a:extLst>
              <a:ext uri="{FF2B5EF4-FFF2-40B4-BE49-F238E27FC236}">
                <a16:creationId xmlns:a16="http://schemas.microsoft.com/office/drawing/2014/main" id="{59AEB31A-D582-EBB9-5317-0BC065C7AE50}"/>
              </a:ext>
            </a:extLst>
          </p:cNvPr>
          <p:cNvPicPr>
            <a:picLocks noChangeAspect="1"/>
          </p:cNvPicPr>
          <p:nvPr/>
        </p:nvPicPr>
        <p:blipFill>
          <a:blip r:embed="rId3"/>
          <a:stretch>
            <a:fillRect/>
          </a:stretch>
        </p:blipFill>
        <p:spPr>
          <a:xfrm>
            <a:off x="9248542" y="1351629"/>
            <a:ext cx="2850530" cy="3760274"/>
          </a:xfrm>
          <a:prstGeom prst="rect">
            <a:avLst/>
          </a:prstGeom>
        </p:spPr>
      </p:pic>
      <p:sp>
        <p:nvSpPr>
          <p:cNvPr id="11" name="Text Placeholder 2">
            <a:extLst>
              <a:ext uri="{FF2B5EF4-FFF2-40B4-BE49-F238E27FC236}">
                <a16:creationId xmlns:a16="http://schemas.microsoft.com/office/drawing/2014/main" id="{EF1EE139-2776-0719-1AC8-68FBA311A81F}"/>
              </a:ext>
            </a:extLst>
          </p:cNvPr>
          <p:cNvSpPr txBox="1">
            <a:spLocks/>
          </p:cNvSpPr>
          <p:nvPr/>
        </p:nvSpPr>
        <p:spPr>
          <a:xfrm>
            <a:off x="8965580" y="724829"/>
            <a:ext cx="3137209" cy="758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en-US" sz="2000" dirty="0">
                <a:solidFill>
                  <a:schemeClr val="bg1"/>
                </a:solidFill>
              </a:rPr>
              <a:t>from 2016 Conference Approval Track</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189570" y="1248937"/>
            <a:ext cx="8664498"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000" dirty="0">
                <a:solidFill>
                  <a:srgbClr val="F16737"/>
                </a:solidFill>
              </a:rPr>
              <a:t>NA World Services has operated with a strategic plan for over 20 years. </a:t>
            </a:r>
          </a:p>
          <a:p>
            <a:pPr marL="457200" indent="0">
              <a:spcBef>
                <a:spcPts val="1600"/>
              </a:spcBef>
              <a:buNone/>
            </a:pPr>
            <a:r>
              <a:rPr lang="en-US" b="0" dirty="0">
                <a:solidFill>
                  <a:srgbClr val="F16737"/>
                </a:solidFill>
              </a:rPr>
              <a:t>What is new is that you are being asked to adopt the plan.</a:t>
            </a:r>
          </a:p>
          <a:p>
            <a:pPr marL="0" indent="0">
              <a:spcBef>
                <a:spcPts val="1600"/>
              </a:spcBef>
              <a:buNone/>
            </a:pPr>
            <a:r>
              <a:rPr lang="en-US" sz="3000" dirty="0">
                <a:solidFill>
                  <a:srgbClr val="F16737"/>
                </a:solidFill>
              </a:rPr>
              <a:t>The plan is revised and renewed and in the past included in </a:t>
            </a:r>
            <a:r>
              <a:rPr lang="en-US" sz="3000">
                <a:solidFill>
                  <a:srgbClr val="F16737"/>
                </a:solidFill>
              </a:rPr>
              <a:t>the Conference </a:t>
            </a:r>
            <a:r>
              <a:rPr lang="en-US" sz="3000" dirty="0">
                <a:solidFill>
                  <a:srgbClr val="F16737"/>
                </a:solidFill>
              </a:rPr>
              <a:t>Approval Track material.</a:t>
            </a:r>
          </a:p>
          <a:p>
            <a:pPr marL="457200" indent="0">
              <a:spcBef>
                <a:spcPts val="1600"/>
              </a:spcBef>
              <a:buNone/>
            </a:pPr>
            <a:r>
              <a:rPr lang="en-US" sz="3000" b="0" dirty="0">
                <a:solidFill>
                  <a:srgbClr val="F16737"/>
                </a:solidFill>
              </a:rPr>
              <a:t>This is the first time it has been included in the CAR</a:t>
            </a:r>
          </a:p>
          <a:p>
            <a:pPr marL="457200" indent="0">
              <a:spcBef>
                <a:spcPts val="1600"/>
              </a:spcBef>
              <a:buNone/>
            </a:pPr>
            <a:r>
              <a:rPr lang="en-US" sz="3000" b="0" dirty="0">
                <a:solidFill>
                  <a:srgbClr val="F16737"/>
                </a:solidFill>
              </a:rPr>
              <a:t>Also the first time it has been created by the conference as a whole.</a:t>
            </a:r>
            <a:endParaRPr lang="en-US" sz="3000" dirty="0">
              <a:solidFill>
                <a:srgbClr val="F16737"/>
              </a:solidFill>
            </a:endParaRPr>
          </a:p>
        </p:txBody>
      </p:sp>
      <p:sp>
        <p:nvSpPr>
          <p:cNvPr id="13" name="Text Placeholder 2">
            <a:extLst>
              <a:ext uri="{FF2B5EF4-FFF2-40B4-BE49-F238E27FC236}">
                <a16:creationId xmlns:a16="http://schemas.microsoft.com/office/drawing/2014/main" id="{B937F524-20E8-04E7-A745-ACD49058940C}"/>
              </a:ext>
            </a:extLst>
          </p:cNvPr>
          <p:cNvSpPr txBox="1">
            <a:spLocks/>
          </p:cNvSpPr>
          <p:nvPr/>
        </p:nvSpPr>
        <p:spPr>
          <a:xfrm>
            <a:off x="8129239" y="5293108"/>
            <a:ext cx="3984702" cy="840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en-US" sz="3500" dirty="0">
                <a:solidFill>
                  <a:schemeClr val="bg1"/>
                </a:solidFill>
              </a:rPr>
              <a:t>current plan is in Addendum B in the </a:t>
            </a:r>
            <a:r>
              <a:rPr lang="en-US" sz="3500" i="1" dirty="0">
                <a:solidFill>
                  <a:schemeClr val="bg1"/>
                </a:solidFill>
              </a:rPr>
              <a:t>CAR</a:t>
            </a:r>
          </a:p>
        </p:txBody>
      </p:sp>
    </p:spTree>
    <p:extLst>
      <p:ext uri="{BB962C8B-B14F-4D97-AF65-F5344CB8AC3E}">
        <p14:creationId xmlns:p14="http://schemas.microsoft.com/office/powerpoint/2010/main" val="2118504974"/>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1765</TotalTime>
  <Words>8354</Words>
  <Application>Microsoft Office PowerPoint</Application>
  <PresentationFormat>Widescreen</PresentationFormat>
  <Paragraphs>414</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Bahnschrift Condensed</vt:lpstr>
      <vt:lpstr>Calibri</vt:lpstr>
      <vt:lpstr>Century Gothic</vt:lpstr>
      <vt:lpstr>Franklin Gothic Book</vt:lpstr>
      <vt:lpstr>Rockwell</vt:lpstr>
      <vt:lpstr>Office Theme</vt:lpstr>
      <vt:lpstr>PowerPoint Presentation</vt:lpstr>
      <vt:lpstr>2026 CAR  PowerPoints</vt:lpstr>
      <vt:lpstr>2026 CAR  PowerPoints</vt:lpstr>
      <vt:lpstr>World Board Motions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Motions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Daniel Crotinger</cp:lastModifiedBy>
  <cp:revision>70</cp:revision>
  <dcterms:created xsi:type="dcterms:W3CDTF">2022-10-26T22:08:46Z</dcterms:created>
  <dcterms:modified xsi:type="dcterms:W3CDTF">2025-11-12T16:35:37Z</dcterms:modified>
</cp:coreProperties>
</file>