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5.xml" ContentType="application/vnd.openxmlformats-officedocument.presentationml.notesSlid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6.xml" ContentType="application/vnd.openxmlformats-officedocument.presentationml.notesSlid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7.xml" ContentType="application/vnd.openxmlformats-officedocument.presentationml.notesSlid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8.xml" ContentType="application/vnd.openxmlformats-officedocument.presentationml.notesSlid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9.xml" ContentType="application/vnd.openxmlformats-officedocument.presentationml.notesSlid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0.xml" ContentType="application/vnd.openxmlformats-officedocument.presentationml.notesSlid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2.xml" ContentType="application/vnd.openxmlformats-officedocument.presentationml.notesSlid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3.xml" ContentType="application/vnd.openxmlformats-officedocument.presentationml.notesSlid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4.xml" ContentType="application/vnd.openxmlformats-officedocument.presentationml.notesSlide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5.xml" ContentType="application/vnd.openxmlformats-officedocument.presentationml.notesSlide+xml"/>
  <Override PartName="/ppt/charts/chart3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6.xml" ContentType="application/vnd.openxmlformats-officedocument.presentationml.notesSlide+xml"/>
  <Override PartName="/ppt/charts/chart3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27.xml" ContentType="application/vnd.openxmlformats-officedocument.presentationml.notesSlide+xml"/>
  <Override PartName="/ppt/charts/chart3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8.xml" ContentType="application/vnd.openxmlformats-officedocument.presentationml.notesSlide+xml"/>
  <Override PartName="/ppt/charts/chart3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9.xml" ContentType="application/vnd.openxmlformats-officedocument.presentationml.notesSlide+xml"/>
  <Override PartName="/ppt/charts/chart36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30.xml" ContentType="application/vnd.openxmlformats-officedocument.presentationml.notesSlide+xml"/>
  <Override PartName="/ppt/charts/chart37.xml" ContentType="application/vnd.openxmlformats-officedocument.drawingml.chart+xml"/>
  <Override PartName="/ppt/notesSlides/notesSlide31.xml" ContentType="application/vnd.openxmlformats-officedocument.presentationml.notesSlide+xml"/>
  <Override PartName="/ppt/charts/chart38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32.xml" ContentType="application/vnd.openxmlformats-officedocument.presentationml.notesSlide+xml"/>
  <Override PartName="/ppt/charts/chart39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33.xml" ContentType="application/vnd.openxmlformats-officedocument.presentationml.notesSlide+xml"/>
  <Override PartName="/ppt/charts/chart40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34.xml" ContentType="application/vnd.openxmlformats-officedocument.presentationml.notesSlide+xml"/>
  <Override PartName="/ppt/charts/chart41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35.xml" ContentType="application/vnd.openxmlformats-officedocument.presentationml.notesSlide+xml"/>
  <Override PartName="/ppt/charts/chart42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3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613" r:id="rId2"/>
    <p:sldId id="574" r:id="rId3"/>
    <p:sldId id="581" r:id="rId4"/>
    <p:sldId id="608" r:id="rId5"/>
    <p:sldId id="615" r:id="rId6"/>
    <p:sldId id="580" r:id="rId7"/>
    <p:sldId id="575" r:id="rId8"/>
    <p:sldId id="576" r:id="rId9"/>
    <p:sldId id="577" r:id="rId10"/>
    <p:sldId id="578" r:id="rId11"/>
    <p:sldId id="582" r:id="rId12"/>
    <p:sldId id="609" r:id="rId13"/>
    <p:sldId id="585" r:id="rId14"/>
    <p:sldId id="583" r:id="rId15"/>
    <p:sldId id="584" r:id="rId16"/>
    <p:sldId id="586" r:id="rId17"/>
    <p:sldId id="587" r:id="rId18"/>
    <p:sldId id="614" r:id="rId19"/>
    <p:sldId id="588" r:id="rId20"/>
    <p:sldId id="610" r:id="rId21"/>
    <p:sldId id="589" r:id="rId22"/>
    <p:sldId id="612" r:id="rId23"/>
    <p:sldId id="590" r:id="rId24"/>
    <p:sldId id="616" r:id="rId25"/>
    <p:sldId id="591" r:id="rId26"/>
    <p:sldId id="592" r:id="rId27"/>
    <p:sldId id="593" r:id="rId28"/>
    <p:sldId id="594" r:id="rId29"/>
    <p:sldId id="595" r:id="rId30"/>
    <p:sldId id="596" r:id="rId31"/>
    <p:sldId id="597" r:id="rId32"/>
    <p:sldId id="598" r:id="rId33"/>
    <p:sldId id="599" r:id="rId34"/>
    <p:sldId id="600" r:id="rId35"/>
    <p:sldId id="601" r:id="rId36"/>
    <p:sldId id="560" r:id="rId37"/>
    <p:sldId id="573" r:id="rId38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Elson" initials="NE" lastIdx="1" clrIdx="0"/>
  <p:cmAuthor id="1" name="Bob Shott" initials="BS" lastIdx="0" clrIdx="1">
    <p:extLst>
      <p:ext uri="{19B8F6BF-5375-455C-9EA6-DF929625EA0E}">
        <p15:presenceInfo xmlns:p15="http://schemas.microsoft.com/office/powerpoint/2012/main" userId="S-1-5-21-1752581467-1810641152-996637233-194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753E"/>
    <a:srgbClr val="6BA549"/>
    <a:srgbClr val="F8BD40"/>
    <a:srgbClr val="2067A5"/>
    <a:srgbClr val="DA0000"/>
    <a:srgbClr val="92BCC8"/>
    <a:srgbClr val="000000"/>
    <a:srgbClr val="0068B5"/>
    <a:srgbClr val="BC0000"/>
    <a:srgbClr val="FFA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0" autoAdjust="0"/>
    <p:restoredTop sz="96904" autoAdjust="0"/>
  </p:normalViewPr>
  <p:slideViewPr>
    <p:cSldViewPr>
      <p:cViewPr>
        <p:scale>
          <a:sx n="100" d="100"/>
          <a:sy n="100" d="100"/>
        </p:scale>
        <p:origin x="1832" y="15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Chart%202%20in%20Microsoft%20PowerPoint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Chart%203%20in%20Microsoft%20PowerPoint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Chart%202%20in%20Microsoft%20PowerPoint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tacyfowler\Desktop\Membership%20Survey\ALL%20PARTICIPANTS%202024%20-%20FREQUENCIES%20%20CORRELATIONS%20with%20Iran%20Brooke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SF%2010TB/Projects/PR:H&amp;I/Membership%20Survey/ALL%20PARTICIPANTS%202024%20-%20FREQUENCIES%20%20chart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SF%2010TB/Projects/PR:H&amp;I/Membership%20Survey/ALL%20PARTICIPANTS%202024%20-%20FREQUENCIES%20%20chart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11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tacyfowler\Desktop\Membership%20Survey\ALL%20PARTICIPANTS%202024%20-%20FREQUENCIES%20%20CORRELATIONS%20with%20Iran%20Brooke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tacyfowler\Desktop\Membership%20Survey\ALL%20PARTICIPANTS%202024%20-%20FREQUENCIES%20%20CORRELATIONS%20with%20Iran%20Brooke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Chart%202%20in%20Microsoft%20PowerPoint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tacyfowler\Desktop\Membership%20Survey\ALL%20PARTICIPANTS%202024%20-%20FREQUENCIES%20%20CORRELATIONS%20with%20Iran%20Brooke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Chart%202%20in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tacyfowler\Desktop\Membership%20Survey\ALL%20PARTICIPANTS%202024%20-%20FREQUENCIES%20%20CORRELATIONS%20with%20Iran%20Brooke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tacyfowler\Desktop\Membership%20Survey\ALL%20PARTICIPANTS%202024%20-%20FREQUENCIES%20%20CORRELATIONS%20with%20Iran%20Brook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28851540616246"/>
          <c:y val="8.5714285714285715E-2"/>
          <c:w val="0.52240896358543421"/>
          <c:h val="0.8880952380952380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8BD4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91A-4FD0-872B-2ED182D2B93D}"/>
              </c:ext>
            </c:extLst>
          </c:dPt>
          <c:dPt>
            <c:idx val="1"/>
            <c:bubble3D val="0"/>
            <c:spPr>
              <a:solidFill>
                <a:srgbClr val="6BA549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91A-4FD0-872B-2ED182D2B93D}"/>
              </c:ext>
            </c:extLst>
          </c:dPt>
          <c:dPt>
            <c:idx val="2"/>
            <c:bubble3D val="0"/>
            <c:spPr>
              <a:solidFill>
                <a:srgbClr val="DF753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91A-4FD0-872B-2ED182D2B93D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91A-4FD0-872B-2ED182D2B9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91A-4FD0-872B-2ED182D2B93D}"/>
              </c:ext>
            </c:extLst>
          </c:dPt>
          <c:dPt>
            <c:idx val="5"/>
            <c:bubble3D val="0"/>
            <c:spPr>
              <a:solidFill>
                <a:srgbClr val="2067A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91A-4FD0-872B-2ED182D2B93D}"/>
              </c:ext>
            </c:extLst>
          </c:dPt>
          <c:dLbls>
            <c:dLbl>
              <c:idx val="0"/>
              <c:layout>
                <c:manualLayout>
                  <c:x val="5.8333884734996363E-3"/>
                  <c:y val="-1.6599362579677542E-2"/>
                </c:manualLayout>
              </c:layout>
              <c:tx>
                <c:rich>
                  <a:bodyPr/>
                  <a:lstStyle/>
                  <a:p>
                    <a:fld id="{D80FAE6D-D231-6749-BEEC-BCC8F12FF63F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91A-4FD0-872B-2ED182D2B93D}"/>
                </c:ext>
              </c:extLst>
            </c:dLbl>
            <c:dLbl>
              <c:idx val="1"/>
              <c:layout>
                <c:manualLayout>
                  <c:x val="-4.8225368887712568E-2"/>
                  <c:y val="6.91769778777652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5DA236A1-C073-054F-AE4F-76E84439842A}" type="CATEGORYNAME">
                      <a:rPr lang="en-US"/>
                      <a:pPr>
                        <a:defRPr sz="22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21288515406163"/>
                      <c:h val="0.138035808023997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91A-4FD0-872B-2ED182D2B93D}"/>
                </c:ext>
              </c:extLst>
            </c:dLbl>
            <c:dLbl>
              <c:idx val="2"/>
              <c:layout>
                <c:manualLayout>
                  <c:x val="-6.0165861620238646E-2"/>
                  <c:y val="-2.4415448068991551E-2"/>
                </c:manualLayout>
              </c:layout>
              <c:tx>
                <c:rich>
                  <a:bodyPr/>
                  <a:lstStyle/>
                  <a:p>
                    <a:fld id="{AF7BE9F4-3E2D-8D49-8437-1E289124B1B9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91A-4FD0-872B-2ED182D2B93D}"/>
                </c:ext>
              </c:extLst>
            </c:dLbl>
            <c:dLbl>
              <c:idx val="3"/>
              <c:layout>
                <c:manualLayout>
                  <c:x val="2.1182536006528543E-2"/>
                  <c:y val="-5.0204724409448821E-2"/>
                </c:manualLayout>
              </c:layout>
              <c:tx>
                <c:rich>
                  <a:bodyPr/>
                  <a:lstStyle/>
                  <a:p>
                    <a:fld id="{25464EE7-24DC-264C-B173-713A156EA6E9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91A-4FD0-872B-2ED182D2B93D}"/>
                </c:ext>
              </c:extLst>
            </c:dLbl>
            <c:dLbl>
              <c:idx val="4"/>
              <c:layout>
                <c:manualLayout>
                  <c:x val="0.1008351529588213"/>
                  <c:y val="7.6902887139108046E-3"/>
                </c:manualLayout>
              </c:layout>
              <c:tx>
                <c:rich>
                  <a:bodyPr/>
                  <a:lstStyle/>
                  <a:p>
                    <a:fld id="{E47ED8A3-2EE3-0842-81A7-3A8E2AE52504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91A-4FD0-872B-2ED182D2B93D}"/>
                </c:ext>
              </c:extLst>
            </c:dLbl>
            <c:dLbl>
              <c:idx val="5"/>
              <c:layout>
                <c:manualLayout>
                  <c:x val="-4.952579456979642E-3"/>
                  <c:y val="1.4982377202849628E-2"/>
                </c:manualLayout>
              </c:layout>
              <c:tx>
                <c:rich>
                  <a:bodyPr/>
                  <a:lstStyle/>
                  <a:p>
                    <a:fld id="{642825C5-404C-2B43-8644-40666C88A94E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91A-4FD0-872B-2ED182D2B93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587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FREQUENCIES!$K$24:$K$29</c:f>
              <c:strCache>
                <c:ptCount val="6"/>
                <c:pt idx="0">
                  <c:v>Under 21  1%</c:v>
                </c:pt>
                <c:pt idx="1">
                  <c:v>21 to 30   8%</c:v>
                </c:pt>
                <c:pt idx="2">
                  <c:v>31 to 40   21%</c:v>
                </c:pt>
                <c:pt idx="3">
                  <c:v>41 to 50   22%</c:v>
                </c:pt>
                <c:pt idx="4">
                  <c:v>51 to 60   22%</c:v>
                </c:pt>
                <c:pt idx="5">
                  <c:v>Over 60   26%</c:v>
                </c:pt>
              </c:strCache>
            </c:strRef>
          </c:cat>
          <c:val>
            <c:numRef>
              <c:f>FREQUENCIES!$L$24:$L$29</c:f>
              <c:numCache>
                <c:formatCode>General</c:formatCode>
                <c:ptCount val="6"/>
                <c:pt idx="0">
                  <c:v>9.4652649226363034E-3</c:v>
                </c:pt>
                <c:pt idx="1">
                  <c:v>7.890049247319339E-2</c:v>
                </c:pt>
                <c:pt idx="2">
                  <c:v>0.20823582829799867</c:v>
                </c:pt>
                <c:pt idx="3">
                  <c:v>0.22154308267262757</c:v>
                </c:pt>
                <c:pt idx="4">
                  <c:v>0.21794558345848905</c:v>
                </c:pt>
                <c:pt idx="5">
                  <c:v>0.26390974817505503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91A-4FD0-872B-2ED182D2B93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4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77777777777E-2"/>
          <c:y val="0.22222222222222221"/>
          <c:w val="0.96944444444444444"/>
          <c:h val="0.5567643627879848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FREQUENCIES!$K$48:$K$52</c:f>
              <c:strCache>
                <c:ptCount val="5"/>
                <c:pt idx="0">
                  <c:v>High School / Secondary School</c:v>
                </c:pt>
                <c:pt idx="1">
                  <c:v>Trade School / Two-Year Degree </c:v>
                </c:pt>
                <c:pt idx="2">
                  <c:v>College / University Degree</c:v>
                </c:pt>
                <c:pt idx="3">
                  <c:v>Advanced University Degree </c:v>
                </c:pt>
                <c:pt idx="4">
                  <c:v>None of the above </c:v>
                </c:pt>
              </c:strCache>
            </c:strRef>
          </c:cat>
          <c:val>
            <c:numRef>
              <c:f>FREQUENCIES!$M$48:$M$52</c:f>
              <c:numCache>
                <c:formatCode>0%</c:formatCode>
                <c:ptCount val="5"/>
                <c:pt idx="0">
                  <c:v>0.37</c:v>
                </c:pt>
                <c:pt idx="1">
                  <c:v>0.17</c:v>
                </c:pt>
                <c:pt idx="2">
                  <c:v>0.27</c:v>
                </c:pt>
                <c:pt idx="3">
                  <c:v>0.14000000000000001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C4-4B9E-83C8-471045D6B4A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2"/>
        <c:overlap val="3"/>
        <c:axId val="695207344"/>
        <c:axId val="6952122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FREQUENCIES!$K$48:$K$52</c15:sqref>
                        </c15:formulaRef>
                      </c:ext>
                    </c:extLst>
                    <c:strCache>
                      <c:ptCount val="5"/>
                      <c:pt idx="0">
                        <c:v>High School / Secondary School</c:v>
                      </c:pt>
                      <c:pt idx="1">
                        <c:v>Trade School / Two-Year Degree </c:v>
                      </c:pt>
                      <c:pt idx="2">
                        <c:v>College / University Degree</c:v>
                      </c:pt>
                      <c:pt idx="3">
                        <c:v>Advanced University Degree </c:v>
                      </c:pt>
                      <c:pt idx="4">
                        <c:v>None of the above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FREQUENCIES!$L$48:$L$52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6C4-4B9E-83C8-471045D6B4A4}"/>
                  </c:ext>
                </c:extLst>
              </c15:ser>
            </c15:filteredBarSeries>
          </c:ext>
        </c:extLst>
      </c:barChart>
      <c:catAx>
        <c:axId val="695207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95212264"/>
        <c:crosses val="autoZero"/>
        <c:auto val="1"/>
        <c:lblAlgn val="ctr"/>
        <c:lblOffset val="100"/>
        <c:tickLblSkip val="1"/>
        <c:noMultiLvlLbl val="0"/>
      </c:catAx>
      <c:valAx>
        <c:axId val="69521226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95207344"/>
        <c:crossesAt val="1"/>
        <c:crossBetween val="between"/>
      </c:valAx>
      <c:spPr>
        <a:noFill/>
        <a:ln>
          <a:noFill/>
        </a:ln>
        <a:effectLst/>
      </c:spPr>
    </c:plotArea>
    <c:plotVisOnly val="0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'[Chart in Microsoft PowerPoint]FREQUENCIES'!$K$60:$K$65</c:f>
              <c:strCache>
                <c:ptCount val="6"/>
                <c:pt idx="0">
                  <c:v>Employed full-time  57%</c:v>
                </c:pt>
                <c:pt idx="1">
                  <c:v>Retired  16%</c:v>
                </c:pt>
                <c:pt idx="2">
                  <c:v>Employed part-time  14%</c:v>
                </c:pt>
                <c:pt idx="3">
                  <c:v>Unemployed  9%</c:v>
                </c:pt>
                <c:pt idx="4">
                  <c:v>Homemaker  5%</c:v>
                </c:pt>
                <c:pt idx="5">
                  <c:v>Student  5%</c:v>
                </c:pt>
              </c:strCache>
            </c:strRef>
          </c:cat>
          <c:val>
            <c:numRef>
              <c:f>'[Chart in Microsoft PowerPoint]FREQUENCIES'!$L$60:$L$65</c:f>
              <c:numCache>
                <c:formatCode>General</c:formatCode>
                <c:ptCount val="6"/>
                <c:pt idx="0">
                  <c:v>0.57370825359590094</c:v>
                </c:pt>
                <c:pt idx="1">
                  <c:v>0.16019507376998579</c:v>
                </c:pt>
                <c:pt idx="2">
                  <c:v>0.13682943391567381</c:v>
                </c:pt>
                <c:pt idx="3">
                  <c:v>9.3524291622939681E-2</c:v>
                </c:pt>
                <c:pt idx="4">
                  <c:v>4.5897894931785914E-2</c:v>
                </c:pt>
                <c:pt idx="5">
                  <c:v>4.7101672942774245E-2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2-FA46-B2D8-BAEF659C26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43051904"/>
        <c:axId val="743052560"/>
      </c:barChart>
      <c:catAx>
        <c:axId val="743051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43052560"/>
        <c:crosses val="autoZero"/>
        <c:auto val="1"/>
        <c:lblAlgn val="ctr"/>
        <c:lblOffset val="100"/>
        <c:noMultiLvlLbl val="0"/>
      </c:catAx>
      <c:valAx>
        <c:axId val="743052560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4305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398417849701782"/>
          <c:y val="3.3898305084745763E-2"/>
          <c:w val="0.49216534841020937"/>
          <c:h val="0.937853107344632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BA549">
                <a:alpha val="85000"/>
              </a:srgbClr>
            </a:solidFill>
            <a:ln w="9525" cap="flat" cmpd="sng" algn="ctr">
              <a:solidFill>
                <a:schemeClr val="dk1">
                  <a:lumMod val="75000"/>
                  <a:lumOff val="25000"/>
                  <a:alpha val="44196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'[Chart in Microsoft PowerPoint]FREQUENCIES'!$K$70:$K$83</c:f>
              <c:strCache>
                <c:ptCount val="14"/>
                <c:pt idx="0">
                  <c:v>Other 17%</c:v>
                </c:pt>
                <c:pt idx="1">
                  <c:v>Self-employed  13%</c:v>
                </c:pt>
                <c:pt idx="2">
                  <c:v>Manager / Administrator  11%</c:v>
                </c:pt>
                <c:pt idx="3">
                  <c:v>Medical / Health Professional  8%</c:v>
                </c:pt>
                <c:pt idx="4">
                  <c:v>Laborer / Service Industry  8%</c:v>
                </c:pt>
                <c:pt idx="5">
                  <c:v>Sales / Marketing  6%</c:v>
                </c:pt>
                <c:pt idx="6">
                  <c:v>Professional (government, finance, etc.)  6%</c:v>
                </c:pt>
                <c:pt idx="7">
                  <c:v>Addiction Treatment Professional  6%</c:v>
                </c:pt>
                <c:pt idx="8">
                  <c:v>Craft Worker / Artisan / Trade  5%</c:v>
                </c:pt>
                <c:pt idx="9">
                  <c:v>Technical / IT Professional  5%</c:v>
                </c:pt>
                <c:pt idx="10">
                  <c:v>Transportation Industry  4%</c:v>
                </c:pt>
                <c:pt idx="11">
                  <c:v>Educator  4%</c:v>
                </c:pt>
                <c:pt idx="12">
                  <c:v>Peer Recovery Specialist / Coach  3%</c:v>
                </c:pt>
                <c:pt idx="13">
                  <c:v>Clerical / Administrative Assistant  3%</c:v>
                </c:pt>
              </c:strCache>
            </c:strRef>
          </c:cat>
          <c:val>
            <c:numRef>
              <c:f>'[Chart in Microsoft PowerPoint]FREQUENCIES'!$L$70:$L$83</c:f>
              <c:numCache>
                <c:formatCode>General</c:formatCode>
                <c:ptCount val="14"/>
                <c:pt idx="0">
                  <c:v>0.17275001839723306</c:v>
                </c:pt>
                <c:pt idx="1">
                  <c:v>0.12992125984251968</c:v>
                </c:pt>
                <c:pt idx="2">
                  <c:v>0.11439399514313048</c:v>
                </c:pt>
                <c:pt idx="3">
                  <c:v>8.2640370888218406E-2</c:v>
                </c:pt>
                <c:pt idx="4">
                  <c:v>7.8703363014202665E-2</c:v>
                </c:pt>
                <c:pt idx="5">
                  <c:v>6.3948782103171689E-2</c:v>
                </c:pt>
                <c:pt idx="6">
                  <c:v>5.7031422474059901E-2</c:v>
                </c:pt>
                <c:pt idx="7">
                  <c:v>5.5559643829568031E-2</c:v>
                </c:pt>
                <c:pt idx="8">
                  <c:v>5.2468908676135108E-2</c:v>
                </c:pt>
                <c:pt idx="9">
                  <c:v>5.0150857311060414E-2</c:v>
                </c:pt>
                <c:pt idx="10">
                  <c:v>4.0216351460740304E-2</c:v>
                </c:pt>
                <c:pt idx="11">
                  <c:v>3.6684082713959822E-2</c:v>
                </c:pt>
                <c:pt idx="12">
                  <c:v>3.4513209213334312E-2</c:v>
                </c:pt>
                <c:pt idx="13">
                  <c:v>3.1017734932666127E-2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DF-5F47-A534-809E40475E9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-9"/>
        <c:axId val="686694176"/>
        <c:axId val="686695816"/>
      </c:barChart>
      <c:catAx>
        <c:axId val="686694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86695816"/>
        <c:crosses val="autoZero"/>
        <c:auto val="1"/>
        <c:lblAlgn val="ctr"/>
        <c:lblOffset val="100"/>
        <c:noMultiLvlLbl val="0"/>
      </c:catAx>
      <c:valAx>
        <c:axId val="686695816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8669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41781658480807E-2"/>
          <c:y val="3.5463608729353328E-2"/>
          <c:w val="0.52207102206283618"/>
          <c:h val="0.9349833839961855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C24-C24B-8906-7FDAD159EFB2}"/>
              </c:ext>
            </c:extLst>
          </c:dPt>
          <c:dPt>
            <c:idx val="1"/>
            <c:bubble3D val="0"/>
            <c:spPr>
              <a:solidFill>
                <a:srgbClr val="F8BD4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C24-C24B-8906-7FDAD159EFB2}"/>
              </c:ext>
            </c:extLst>
          </c:dPt>
          <c:dPt>
            <c:idx val="2"/>
            <c:bubble3D val="0"/>
            <c:spPr>
              <a:solidFill>
                <a:srgbClr val="DF753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C24-C24B-8906-7FDAD159EFB2}"/>
              </c:ext>
            </c:extLst>
          </c:dPt>
          <c:dLbls>
            <c:dLbl>
              <c:idx val="0"/>
              <c:layout>
                <c:manualLayout>
                  <c:x val="5.0631025700995307E-2"/>
                  <c:y val="-0.329152668741272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F107261E-BFDB-F944-A6C8-84126934B30E}" type="CATEGORYNAME">
                      <a:rPr lang="en-US" b="1" i="0">
                        <a:latin typeface="Century Gothic" panose="020B0502020202020204" pitchFamily="34" charset="0"/>
                      </a:rPr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95209973753281"/>
                      <c:h val="0.240841783284573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C24-C24B-8906-7FDAD159EFB2}"/>
                </c:ext>
              </c:extLst>
            </c:dLbl>
            <c:dLbl>
              <c:idx val="1"/>
              <c:layout>
                <c:manualLayout>
                  <c:x val="1.9963548653640414E-2"/>
                  <c:y val="7.7773688766614817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167818DA-8D37-B84E-A203-D909C8857673}" type="CATEGORYNAME">
                      <a:rPr lang="en-US"/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99383202099738"/>
                      <c:h val="0.244265146832756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C24-C24B-8906-7FDAD159EFB2}"/>
                </c:ext>
              </c:extLst>
            </c:dLbl>
            <c:dLbl>
              <c:idx val="2"/>
              <c:layout>
                <c:manualLayout>
                  <c:x val="3.9607650889760877E-2"/>
                  <c:y val="9.95373915420517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98669300-1D1C-834D-A2D0-78401969702F}" type="CATEGORYNAME">
                      <a:rPr lang="en-US"/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12044905277926"/>
                      <c:h val="0.230682862955724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C24-C24B-8906-7FDAD159EFB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FREQUENCIES!$K$115:$K$117</c:f>
              <c:strCache>
                <c:ptCount val="3"/>
                <c:pt idx="0">
                  <c:v>Attending Weekly  86%</c:v>
                </c:pt>
                <c:pt idx="1">
                  <c:v>Attending Monthly  7%</c:v>
                </c:pt>
                <c:pt idx="2">
                  <c:v>Attending Yearly  3%</c:v>
                </c:pt>
              </c:strCache>
            </c:strRef>
          </c:cat>
          <c:val>
            <c:numRef>
              <c:f>FREQUENCIES!$L$115:$L$117</c:f>
              <c:numCache>
                <c:formatCode>General</c:formatCode>
                <c:ptCount val="3"/>
                <c:pt idx="0">
                  <c:v>0.855278310940499</c:v>
                </c:pt>
                <c:pt idx="1">
                  <c:v>6.8170185540626996E-2</c:v>
                </c:pt>
                <c:pt idx="2">
                  <c:v>2.507997440818938E-2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24-C24B-8906-7FDAD159EFB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0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158330560792565E-2"/>
          <c:y val="0.12043704764177206"/>
          <c:w val="0.80204485802910996"/>
          <c:h val="0.7862601830070007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3AB-294A-ADBC-28113F817CED}"/>
              </c:ext>
            </c:extLst>
          </c:dPt>
          <c:dPt>
            <c:idx val="1"/>
            <c:bubble3D val="0"/>
            <c:spPr>
              <a:solidFill>
                <a:srgbClr val="F8BD4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3AB-294A-ADBC-28113F817CED}"/>
              </c:ext>
            </c:extLst>
          </c:dPt>
          <c:dPt>
            <c:idx val="2"/>
            <c:bubble3D val="0"/>
            <c:spPr>
              <a:solidFill>
                <a:srgbClr val="DF753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3AB-294A-ADBC-28113F817CED}"/>
              </c:ext>
            </c:extLst>
          </c:dPt>
          <c:dPt>
            <c:idx val="3"/>
            <c:bubble3D val="0"/>
            <c:spPr>
              <a:solidFill>
                <a:srgbClr val="6BA549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3AB-294A-ADBC-28113F817CED}"/>
              </c:ext>
            </c:extLst>
          </c:dPt>
          <c:dLbls>
            <c:dLbl>
              <c:idx val="0"/>
              <c:layout>
                <c:manualLayout>
                  <c:x val="0.14009396325459317"/>
                  <c:y val="0.149824823033484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30BC9961-EDD4-0246-B995-ED9706C89D79}" type="CATEGORYNAME">
                      <a:rPr lang="en-US"/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40211640211637"/>
                      <c:h val="0.214822511940105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3AB-294A-ADBC-28113F817CED}"/>
                </c:ext>
              </c:extLst>
            </c:dLbl>
            <c:dLbl>
              <c:idx val="1"/>
              <c:layout>
                <c:manualLayout>
                  <c:x val="-2.2848118985126939E-2"/>
                  <c:y val="-9.5532092579336673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D59A4614-F2E8-7C4E-98B3-2347A5997E7D}" type="CATEGORYNAME">
                      <a:rPr lang="en-US"/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75661375661369"/>
                      <c:h val="0.232513661202185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3AB-294A-ADBC-28113F817CED}"/>
                </c:ext>
              </c:extLst>
            </c:dLbl>
            <c:dLbl>
              <c:idx val="2"/>
              <c:layout>
                <c:manualLayout>
                  <c:x val="-8.7637795275574259E-4"/>
                  <c:y val="3.41527479519605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97924EFE-D6D2-2B4B-BDE3-D7FB429646A9}" type="CATEGORYNAME">
                      <a:rPr lang="en-US"/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80104986876637"/>
                      <c:h val="0.2093579495744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3AB-294A-ADBC-28113F817CED}"/>
                </c:ext>
              </c:extLst>
            </c:dLbl>
            <c:dLbl>
              <c:idx val="3"/>
              <c:layout>
                <c:manualLayout>
                  <c:x val="-1.0563254593175853E-2"/>
                  <c:y val="-9.4104231289270757E-2"/>
                </c:manualLayout>
              </c:layout>
              <c:tx>
                <c:rich>
                  <a:bodyPr/>
                  <a:lstStyle/>
                  <a:p>
                    <a:fld id="{CBAC090F-AD4D-1D40-A20E-F4EF689FA535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3AB-294A-ADBC-28113F817CE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2 in Microsoft PowerPoint]FREQUENCIES'!$K$115:$K$118</c:f>
              <c:strCache>
                <c:ptCount val="4"/>
                <c:pt idx="0">
                  <c:v>Attending Weekly  36%</c:v>
                </c:pt>
                <c:pt idx="1">
                  <c:v>Attending Monthly  14%</c:v>
                </c:pt>
                <c:pt idx="2">
                  <c:v>Attending Yearly  9%</c:v>
                </c:pt>
                <c:pt idx="3">
                  <c:v>None  44%</c:v>
                </c:pt>
              </c:strCache>
            </c:strRef>
          </c:cat>
          <c:val>
            <c:numRef>
              <c:f>'[Chart 2 in Microsoft PowerPoint]FREQUENCIES'!$L$115:$L$118</c:f>
              <c:numCache>
                <c:formatCode>General</c:formatCode>
                <c:ptCount val="4"/>
                <c:pt idx="0">
                  <c:v>0.35844953306895228</c:v>
                </c:pt>
                <c:pt idx="1">
                  <c:v>0.1440450300626839</c:v>
                </c:pt>
                <c:pt idx="2">
                  <c:v>8.5838556991173084E-2</c:v>
                </c:pt>
                <c:pt idx="3">
                  <c:v>0.43626071382883458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AB-294A-ADBC-28113F817CE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41781658480807E-2"/>
          <c:y val="3.5463608729353328E-2"/>
          <c:w val="0.52207102206283618"/>
          <c:h val="0.9349833839961855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95C-FA4B-BEC9-8C0E95DF9141}"/>
              </c:ext>
            </c:extLst>
          </c:dPt>
          <c:dPt>
            <c:idx val="1"/>
            <c:bubble3D val="0"/>
            <c:spPr>
              <a:solidFill>
                <a:srgbClr val="F8BD4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95C-FA4B-BEC9-8C0E95DF9141}"/>
              </c:ext>
            </c:extLst>
          </c:dPt>
          <c:dPt>
            <c:idx val="2"/>
            <c:bubble3D val="0"/>
            <c:spPr>
              <a:solidFill>
                <a:srgbClr val="DF753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95C-FA4B-BEC9-8C0E95DF9141}"/>
              </c:ext>
            </c:extLst>
          </c:dPt>
          <c:dLbls>
            <c:dLbl>
              <c:idx val="0"/>
              <c:layout>
                <c:manualLayout>
                  <c:x val="4.0630971128608917E-2"/>
                  <c:y val="-0.353221849049657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F107261E-BFDB-F944-A6C8-84126934B30E}" type="CATEGORYNAME">
                      <a:rPr lang="en-US" b="1" i="0">
                        <a:latin typeface="Century Gothic" panose="020B0502020202020204" pitchFamily="34" charset="0"/>
                      </a:rPr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95209973753281"/>
                      <c:h val="0.252876280778543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95C-FA4B-BEC9-8C0E95DF9141}"/>
                </c:ext>
              </c:extLst>
            </c:dLbl>
            <c:dLbl>
              <c:idx val="1"/>
              <c:layout>
                <c:manualLayout>
                  <c:x val="1.9963548653640414E-2"/>
                  <c:y val="7.7773688766614817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167818DA-8D37-B84E-A203-D909C8857673}" type="CATEGORYNAME">
                      <a:rPr lang="en-US"/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99383202099738"/>
                      <c:h val="0.244265146832756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95C-FA4B-BEC9-8C0E95DF9141}"/>
                </c:ext>
              </c:extLst>
            </c:dLbl>
            <c:dLbl>
              <c:idx val="2"/>
              <c:layout>
                <c:manualLayout>
                  <c:x val="3.9607650889760877E-2"/>
                  <c:y val="9.95373915420517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98669300-1D1C-834D-A2D0-78401969702F}" type="CATEGORYNAME">
                      <a:rPr lang="en-US"/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12044905277926"/>
                      <c:h val="0.230682862955724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95C-FA4B-BEC9-8C0E95DF914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FREQUENCIES!$K$115:$K$117</c:f>
              <c:strCache>
                <c:ptCount val="3"/>
                <c:pt idx="0">
                  <c:v>Attending Weekly  84%</c:v>
                </c:pt>
                <c:pt idx="1">
                  <c:v>Attending Monthly  9%</c:v>
                </c:pt>
                <c:pt idx="2">
                  <c:v>Attending Yearly  3%</c:v>
                </c:pt>
              </c:strCache>
            </c:strRef>
          </c:cat>
          <c:val>
            <c:numRef>
              <c:f>FREQUENCIES!$L$115:$L$117</c:f>
              <c:numCache>
                <c:formatCode>0%</c:formatCode>
                <c:ptCount val="3"/>
                <c:pt idx="0">
                  <c:v>0.84</c:v>
                </c:pt>
                <c:pt idx="1">
                  <c:v>0.09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5C-FA4B-BEC9-8C0E95DF914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0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4186046511628"/>
          <c:y val="3.5714285714285712E-2"/>
          <c:w val="0.60852713178294571"/>
          <c:h val="0.9345238095238095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45F-C34D-AB69-BDC935814FFF}"/>
              </c:ext>
            </c:extLst>
          </c:dPt>
          <c:dPt>
            <c:idx val="1"/>
            <c:bubble3D val="0"/>
            <c:spPr>
              <a:solidFill>
                <a:srgbClr val="F8BD4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45F-C34D-AB69-BDC935814FFF}"/>
              </c:ext>
            </c:extLst>
          </c:dPt>
          <c:dPt>
            <c:idx val="2"/>
            <c:bubble3D val="0"/>
            <c:spPr>
              <a:solidFill>
                <a:srgbClr val="DF753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45F-C34D-AB69-BDC935814FFF}"/>
              </c:ext>
            </c:extLst>
          </c:dPt>
          <c:dPt>
            <c:idx val="3"/>
            <c:bubble3D val="0"/>
            <c:spPr>
              <a:solidFill>
                <a:srgbClr val="6BA549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45F-C34D-AB69-BDC935814FFF}"/>
              </c:ext>
            </c:extLst>
          </c:dPt>
          <c:dLbls>
            <c:dLbl>
              <c:idx val="0"/>
              <c:layout>
                <c:manualLayout>
                  <c:x val="0.1034478346456693"/>
                  <c:y val="0.104844628796400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655C12F6-C335-FD44-B9DD-1DA57FEEE6AE}" type="CATEGORYNAME">
                      <a:rPr lang="en-US"/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22916666666668"/>
                      <c:h val="0.248884045744281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45F-C34D-AB69-BDC935814FFF}"/>
                </c:ext>
              </c:extLst>
            </c:dLbl>
            <c:dLbl>
              <c:idx val="1"/>
              <c:layout>
                <c:manualLayout>
                  <c:x val="-3.6821705426356592E-2"/>
                  <c:y val="6.74643794525684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01DF2DF9-D584-1942-8955-0A9EECE675AF}" type="CATEGORYNAME">
                      <a:rPr lang="en-US"/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97916666666667"/>
                      <c:h val="0.228050712410948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45F-C34D-AB69-BDC935814FFF}"/>
                </c:ext>
              </c:extLst>
            </c:dLbl>
            <c:dLbl>
              <c:idx val="2"/>
              <c:layout>
                <c:manualLayout>
                  <c:x val="-4.2926509186351845E-2"/>
                  <c:y val="4.95820444319460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FD1E0C95-93C4-3E42-A004-EA093984B8A9}" type="CATEGORYNAME">
                      <a:rPr lang="en-US"/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2232802295062"/>
                      <c:h val="0.265178571428571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45F-C34D-AB69-BDC935814FFF}"/>
                </c:ext>
              </c:extLst>
            </c:dLbl>
            <c:dLbl>
              <c:idx val="3"/>
              <c:layout>
                <c:manualLayout>
                  <c:x val="-2.4819061679790064E-2"/>
                  <c:y val="-7.9142997750281219E-2"/>
                </c:manualLayout>
              </c:layout>
              <c:tx>
                <c:rich>
                  <a:bodyPr/>
                  <a:lstStyle/>
                  <a:p>
                    <a:fld id="{6E19F9F1-9B25-8243-B144-434AD33F898D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45F-C34D-AB69-BDC935814FF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PowerPoint]FREQUENCIES'!$K$152:$K$155</c:f>
              <c:strCache>
                <c:ptCount val="4"/>
                <c:pt idx="0">
                  <c:v>Attending Weekly  33%</c:v>
                </c:pt>
                <c:pt idx="1">
                  <c:v>Attending Monthly  14%</c:v>
                </c:pt>
                <c:pt idx="2">
                  <c:v>Attending Yearly  12%</c:v>
                </c:pt>
                <c:pt idx="3">
                  <c:v>None  41%</c:v>
                </c:pt>
              </c:strCache>
            </c:strRef>
          </c:cat>
          <c:val>
            <c:numRef>
              <c:f>'[Chart in Microsoft PowerPoint]FREQUENCIES'!$L$152:$L$155</c:f>
              <c:numCache>
                <c:formatCode>0%</c:formatCode>
                <c:ptCount val="4"/>
                <c:pt idx="0">
                  <c:v>0.33</c:v>
                </c:pt>
                <c:pt idx="1">
                  <c:v>0.14000000000000001</c:v>
                </c:pt>
                <c:pt idx="2">
                  <c:v>0.12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5F-C34D-AB69-BDC935814FF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'[Chart 3 in Microsoft PowerPoint]FREQUENCIES'!$K$114:$K$119</c:f>
              <c:numCache>
                <c:formatCode>General</c:formatCode>
                <c:ptCount val="6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2018</c:v>
                </c:pt>
                <c:pt idx="5">
                  <c:v>2024</c:v>
                </c:pt>
              </c:numCache>
            </c:numRef>
          </c:cat>
          <c:val>
            <c:numRef>
              <c:f>'[Chart 3 in Microsoft PowerPoint]FREQUENCIES'!$L$114:$L$119</c:f>
              <c:numCache>
                <c:formatCode>General</c:formatCode>
                <c:ptCount val="6"/>
                <c:pt idx="0">
                  <c:v>4.7</c:v>
                </c:pt>
                <c:pt idx="1">
                  <c:v>3.24</c:v>
                </c:pt>
                <c:pt idx="2">
                  <c:v>4.49</c:v>
                </c:pt>
                <c:pt idx="3">
                  <c:v>3.32</c:v>
                </c:pt>
                <c:pt idx="4">
                  <c:v>2.19</c:v>
                </c:pt>
                <c:pt idx="5" formatCode="_(* #,##0.00_);_(* \(\ #,##0.00\ \);_(* &quot;-&quot;??_);_(\ @_ \)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8B-0646-B3A7-C2FDA68CE60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53630272"/>
        <c:axId val="853631584"/>
      </c:barChart>
      <c:catAx>
        <c:axId val="85363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2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853631584"/>
        <c:crosses val="autoZero"/>
        <c:auto val="1"/>
        <c:lblAlgn val="ctr"/>
        <c:lblOffset val="0"/>
        <c:noMultiLvlLbl val="0"/>
      </c:catAx>
      <c:valAx>
        <c:axId val="85363158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5363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135-4448-8767-F474E1F9703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135-4448-8767-F474E1F97030}"/>
              </c:ext>
            </c:extLst>
          </c:dPt>
          <c:dLbls>
            <c:dLbl>
              <c:idx val="0"/>
              <c:layout>
                <c:manualLayout>
                  <c:x val="-8.9431858623604255E-2"/>
                  <c:y val="9.70474022426684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B73A9AC3-913B-3D4B-A3D2-EF5CFB7F0FB1}" type="CATEGORYNAME">
                      <a:rPr lang="en-US" sz="2200" b="1" i="0">
                        <a:latin typeface="Century Gothic" panose="020B0502020202020204" pitchFamily="34" charset="0"/>
                      </a:rPr>
                      <a:pPr>
                        <a:defRPr sz="22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783953912540585E-2"/>
                      <c:h val="0.160302420135287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135-4448-8767-F474E1F97030}"/>
                </c:ext>
              </c:extLst>
            </c:dLbl>
            <c:dLbl>
              <c:idx val="1"/>
              <c:layout>
                <c:manualLayout>
                  <c:x val="8.6910394145647052E-2"/>
                  <c:y val="-0.119038545256722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BD1072D0-575A-CF49-BDAA-BED494954571}" type="CATEGORYNAME">
                      <a:rPr lang="en-US" sz="2200" b="1" i="0">
                        <a:latin typeface="Century Gothic" panose="020B0502020202020204" pitchFamily="34" charset="0"/>
                      </a:rPr>
                      <a:pPr>
                        <a:defRPr sz="22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072089505760921E-2"/>
                      <c:h val="0.156201204654420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135-4448-8767-F474E1F9703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FREQUENCIES!$K$124:$K$125</c:f>
              <c:strCache>
                <c:ptCount val="2"/>
                <c:pt idx="0">
                  <c:v>Yes  28%</c:v>
                </c:pt>
                <c:pt idx="1">
                  <c:v>No  72%</c:v>
                </c:pt>
              </c:strCache>
            </c:strRef>
          </c:cat>
          <c:val>
            <c:numRef>
              <c:f>FREQUENCIES!$L$124:$L$125</c:f>
              <c:numCache>
                <c:formatCode>General</c:formatCode>
                <c:ptCount val="2"/>
                <c:pt idx="0">
                  <c:v>0.28258922860432389</c:v>
                </c:pt>
                <c:pt idx="1">
                  <c:v>0.71775407882712861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35-4448-8767-F474E1F9703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FF8-46C9-87BA-D75F800D089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FF8-46C9-87BA-D75F800D089B}"/>
              </c:ext>
            </c:extLst>
          </c:dPt>
          <c:dPt>
            <c:idx val="2"/>
            <c:bubble3D val="0"/>
            <c:spPr>
              <a:solidFill>
                <a:srgbClr val="DF753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FF8-46C9-87BA-D75F800D089B}"/>
              </c:ext>
            </c:extLst>
          </c:dPt>
          <c:dLbls>
            <c:dLbl>
              <c:idx val="0"/>
              <c:layout>
                <c:manualLayout>
                  <c:x val="0.11342531724818801"/>
                  <c:y val="-0.13888861548556436"/>
                </c:manualLayout>
              </c:layout>
              <c:tx>
                <c:rich>
                  <a:bodyPr/>
                  <a:lstStyle/>
                  <a:p>
                    <a:fld id="{E0EF2B15-118C-8243-ACEB-CFA45EE80E95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FF8-46C9-87BA-D75F800D089B}"/>
                </c:ext>
              </c:extLst>
            </c:dLbl>
            <c:dLbl>
              <c:idx val="1"/>
              <c:layout>
                <c:manualLayout>
                  <c:x val="-5.8574008524163834E-2"/>
                  <c:y val="-5.2138697506561677E-3"/>
                </c:manualLayout>
              </c:layout>
              <c:tx>
                <c:rich>
                  <a:bodyPr rot="0" spcFirstLastPara="1" vertOverflow="overflow" horzOverflow="overflow" vert="horz" wrap="square" lIns="91440" tIns="19050" rIns="9144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98A6F84B-C68E-CD42-A36F-6187E9A1DD90}" type="CATEGORYNAME">
                      <a:rPr lang="en-US"/>
                      <a:pPr>
                        <a:defRPr sz="2200" b="1" i="0" u="none" strike="noStrike" kern="1200" baseline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87009077993691"/>
                      <c:h val="0.135351665026246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FF8-46C9-87BA-D75F800D089B}"/>
                </c:ext>
              </c:extLst>
            </c:dLbl>
            <c:dLbl>
              <c:idx val="2"/>
              <c:layout>
                <c:manualLayout>
                  <c:x val="-1.5048279515519332E-2"/>
                  <c:y val="-8.0729166666666768E-2"/>
                </c:manualLayout>
              </c:layout>
              <c:tx>
                <c:rich>
                  <a:bodyPr rot="0" spcFirstLastPara="1" vertOverflow="overflow" horzOverflow="overflow" vert="horz" wrap="square" lIns="91440" tIns="19050" rIns="9144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E33FB759-F527-624B-9DD8-B9AE406BA886}" type="CATEGORYNAME">
                      <a:rPr lang="en-US"/>
                      <a:pPr>
                        <a:defRPr sz="2200" b="1" i="0" u="none" strike="noStrike" kern="1200" baseline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1814334561390835"/>
                      <c:h val="0.123093216863517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FF8-46C9-87BA-D75F800D089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91440" tIns="19050" rIns="9144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FREQUENCIES!$K$16:$K$18</c:f>
              <c:strCache>
                <c:ptCount val="3"/>
                <c:pt idx="0">
                  <c:v>Female 44%</c:v>
                </c:pt>
                <c:pt idx="1">
                  <c:v>Male 55%</c:v>
                </c:pt>
                <c:pt idx="2">
                  <c:v>Other 1%</c:v>
                </c:pt>
              </c:strCache>
            </c:strRef>
          </c:cat>
          <c:val>
            <c:numRef>
              <c:f>FREQUENCIES!$L$16:$L$18</c:f>
              <c:numCache>
                <c:formatCode>General</c:formatCode>
                <c:ptCount val="3"/>
                <c:pt idx="0">
                  <c:v>0.44</c:v>
                </c:pt>
                <c:pt idx="1">
                  <c:v>0.55000000000000004</c:v>
                </c:pt>
                <c:pt idx="2">
                  <c:v>5.7967959527824619E-3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F8-46C9-87BA-D75F800D089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244-4828-86CA-B290BAD771A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244-4828-86CA-B290BAD771A6}"/>
              </c:ext>
            </c:extLst>
          </c:dPt>
          <c:dLbls>
            <c:dLbl>
              <c:idx val="0"/>
              <c:layout>
                <c:manualLayout>
                  <c:x val="-9.8502232301441325E-2"/>
                  <c:y val="-2.09518536745407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3461BE60-E329-F84F-9D34-836FE1F3B089}" type="CATEGORYNAME">
                      <a:rPr lang="en-US"/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466049382716052E-2"/>
                      <c:h val="0.181059367917943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244-4828-86CA-B290BAD771A6}"/>
                </c:ext>
              </c:extLst>
            </c:dLbl>
            <c:dLbl>
              <c:idx val="1"/>
              <c:layout>
                <c:manualLayout>
                  <c:x val="0.1163137311066328"/>
                  <c:y val="1.40629101049868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F33B7614-F2ED-D44C-8207-2E56C2E1C2AB}" type="CATEGORYNAME">
                      <a:rPr lang="en-US" sz="2200"/>
                      <a:pPr>
                        <a:defRPr sz="22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310124428890829E-2"/>
                      <c:h val="0.17671001729355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244-4828-86CA-B290BAD771A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FREQUENCIES!$K$150:$K$151</c:f>
              <c:strCache>
                <c:ptCount val="2"/>
                <c:pt idx="0">
                  <c:v>Yes  37%</c:v>
                </c:pt>
                <c:pt idx="1">
                  <c:v>No  63%</c:v>
                </c:pt>
              </c:strCache>
            </c:strRef>
          </c:cat>
          <c:val>
            <c:numRef>
              <c:f>FREQUENCIES!$L$150:$L$151</c:f>
              <c:numCache>
                <c:formatCode>General</c:formatCode>
                <c:ptCount val="2"/>
                <c:pt idx="0">
                  <c:v>0.37220907171646089</c:v>
                </c:pt>
                <c:pt idx="1">
                  <c:v>0.627809273804666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44-4828-86CA-B290BAD771A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PowerPoint]FREQUENCIES'!$K$131:$K$138</c:f>
              <c:strCache>
                <c:ptCount val="8"/>
                <c:pt idx="0">
                  <c:v>AA</c:v>
                </c:pt>
                <c:pt idx="1">
                  <c:v>CA</c:v>
                </c:pt>
                <c:pt idx="2">
                  <c:v>GA</c:v>
                </c:pt>
                <c:pt idx="3">
                  <c:v>OA </c:v>
                </c:pt>
                <c:pt idx="4">
                  <c:v>Nar-Anon</c:v>
                </c:pt>
                <c:pt idx="5">
                  <c:v>Al-Anon</c:v>
                </c:pt>
                <c:pt idx="6">
                  <c:v>Faith-based</c:v>
                </c:pt>
                <c:pt idx="7">
                  <c:v>Other</c:v>
                </c:pt>
              </c:strCache>
            </c:strRef>
          </c:cat>
          <c:val>
            <c:numRef>
              <c:f>'[Chart in Microsoft PowerPoint]FREQUENCIES'!$L$131:$L$138</c:f>
              <c:numCache>
                <c:formatCode>0%</c:formatCode>
                <c:ptCount val="8"/>
                <c:pt idx="0">
                  <c:v>0.71706654594839292</c:v>
                </c:pt>
                <c:pt idx="1">
                  <c:v>8.4314169307378908E-2</c:v>
                </c:pt>
                <c:pt idx="2">
                  <c:v>1.7541874151199639E-2</c:v>
                </c:pt>
                <c:pt idx="3">
                  <c:v>3.8026256224535988E-2</c:v>
                </c:pt>
                <c:pt idx="4">
                  <c:v>9.0765052059755547E-2</c:v>
                </c:pt>
                <c:pt idx="5">
                  <c:v>7.02806699864192E-2</c:v>
                </c:pt>
                <c:pt idx="6">
                  <c:v>0.10898596650067904</c:v>
                </c:pt>
                <c:pt idx="7">
                  <c:v>0.38501584427342689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6B-8940-A417-15F634BA46B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9"/>
        <c:axId val="694788024"/>
        <c:axId val="694782776"/>
      </c:barChart>
      <c:catAx>
        <c:axId val="694788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94782776"/>
        <c:crosses val="autoZero"/>
        <c:auto val="1"/>
        <c:lblAlgn val="ctr"/>
        <c:lblOffset val="0"/>
        <c:tickLblSkip val="1"/>
        <c:noMultiLvlLbl val="0"/>
      </c:catAx>
      <c:valAx>
        <c:axId val="6947827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94788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05619885749574"/>
          <c:y val="6.5195283425392728E-2"/>
          <c:w val="0.7059405589007256"/>
          <c:h val="0.8572135358080239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BD5-C043-91C2-CDAE330146AE}"/>
              </c:ext>
            </c:extLst>
          </c:dPt>
          <c:dPt>
            <c:idx val="1"/>
            <c:bubble3D val="0"/>
            <c:spPr>
              <a:solidFill>
                <a:srgbClr val="F8BD4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BD5-C043-91C2-CDAE330146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BD5-C043-91C2-CDAE330146AE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BD5-C043-91C2-CDAE330146A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BD5-C043-91C2-CDAE330146AE}"/>
              </c:ext>
            </c:extLst>
          </c:dPt>
          <c:dPt>
            <c:idx val="5"/>
            <c:bubble3D val="0"/>
            <c:spPr>
              <a:solidFill>
                <a:srgbClr val="DF753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BD5-C043-91C2-CDAE330146AE}"/>
              </c:ext>
            </c:extLst>
          </c:dPt>
          <c:dLbls>
            <c:dLbl>
              <c:idx val="0"/>
              <c:layout>
                <c:manualLayout>
                  <c:x val="3.119534130876608E-2"/>
                  <c:y val="1.7924321959755029E-2"/>
                </c:manualLayout>
              </c:layout>
              <c:tx>
                <c:rich>
                  <a:bodyPr/>
                  <a:lstStyle/>
                  <a:p>
                    <a:fld id="{44503AB3-9C9B-F94B-8F9D-D7C210509E4B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D5-C043-91C2-CDAE330146AE}"/>
                </c:ext>
              </c:extLst>
            </c:dLbl>
            <c:dLbl>
              <c:idx val="1"/>
              <c:layout>
                <c:manualLayout>
                  <c:x val="-9.0980661806764215E-2"/>
                  <c:y val="2.0342300962379701E-2"/>
                </c:manualLayout>
              </c:layout>
              <c:tx>
                <c:rich>
                  <a:bodyPr/>
                  <a:lstStyle/>
                  <a:p>
                    <a:fld id="{DE193424-8D4C-A147-818A-61488A6BA5A8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D5-C043-91C2-CDAE330146AE}"/>
                </c:ext>
              </c:extLst>
            </c:dLbl>
            <c:dLbl>
              <c:idx val="2"/>
              <c:layout>
                <c:manualLayout>
                  <c:x val="-1.7960784313725563E-2"/>
                  <c:y val="-0.14102391585380186"/>
                </c:manualLayout>
              </c:layout>
              <c:tx>
                <c:rich>
                  <a:bodyPr/>
                  <a:lstStyle/>
                  <a:p>
                    <a:fld id="{281C3175-4B86-EE44-8C32-FA87C7A09673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457727342905669"/>
                      <c:h val="0.144583382301092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BD5-C043-91C2-CDAE330146AE}"/>
                </c:ext>
              </c:extLst>
            </c:dLbl>
            <c:dLbl>
              <c:idx val="3"/>
              <c:layout>
                <c:manualLayout>
                  <c:x val="4.689918171993207E-2"/>
                  <c:y val="-9.7935519254123079E-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A54BBEFB-EE4A-ED44-B4AF-99E8CC25981E}" type="CATEGORYNAME">
                      <a:rPr lang="en-US"/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03026092326695"/>
                      <c:h val="0.162569632154189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BD5-C043-91C2-CDAE330146AE}"/>
                </c:ext>
              </c:extLst>
            </c:dLbl>
            <c:dLbl>
              <c:idx val="4"/>
              <c:layout>
                <c:manualLayout>
                  <c:x val="9.4413749376882031E-2"/>
                  <c:y val="-2.37955645003329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C8414486-A817-8648-AB63-D3773E2CE95F}" type="CATEGORYNAME">
                      <a:rPr lang="en-US"/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07148371159488"/>
                      <c:h val="0.145902965487523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BD5-C043-91C2-CDAE330146AE}"/>
                </c:ext>
              </c:extLst>
            </c:dLbl>
            <c:dLbl>
              <c:idx val="5"/>
              <c:layout>
                <c:manualLayout>
                  <c:x val="9.5412503498886442E-2"/>
                  <c:y val="5.0226377952755877E-2"/>
                </c:manualLayout>
              </c:layout>
              <c:tx>
                <c:rich>
                  <a:bodyPr/>
                  <a:lstStyle/>
                  <a:p>
                    <a:fld id="{6BC2E961-11A9-C94D-A9E7-66B756DBC32D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BD5-C043-91C2-CDAE330146A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2 in Microsoft PowerPoint]FREQUENCIES'!$K$158:$K$163</c:f>
              <c:strCache>
                <c:ptCount val="6"/>
                <c:pt idx="0">
                  <c:v>Opiates  23%</c:v>
                </c:pt>
                <c:pt idx="1">
                  <c:v>Cocaine 15%</c:v>
                </c:pt>
                <c:pt idx="2">
                  <c:v>Methamphetamine 14%</c:v>
                </c:pt>
                <c:pt idx="3">
                  <c:v>Alcohol 13%</c:v>
                </c:pt>
                <c:pt idx="4">
                  <c:v>Crack 12%</c:v>
                </c:pt>
                <c:pt idx="5">
                  <c:v>Cannabis 10%</c:v>
                </c:pt>
              </c:strCache>
            </c:strRef>
          </c:cat>
          <c:val>
            <c:numRef>
              <c:f>'[Chart 2 in Microsoft PowerPoint]FREQUENCIES'!$L$158:$L$163</c:f>
              <c:numCache>
                <c:formatCode>General</c:formatCode>
                <c:ptCount val="6"/>
                <c:pt idx="0">
                  <c:v>0.23188822814757976</c:v>
                </c:pt>
                <c:pt idx="1">
                  <c:v>0.15135238826011893</c:v>
                </c:pt>
                <c:pt idx="2">
                  <c:v>0.14009847176929471</c:v>
                </c:pt>
                <c:pt idx="3">
                  <c:v>0.12516784960675234</c:v>
                </c:pt>
                <c:pt idx="4">
                  <c:v>0.11931709188567044</c:v>
                </c:pt>
                <c:pt idx="5">
                  <c:v>0.10134919112475223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BD5-C043-91C2-CDAE330146A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09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33923303834809"/>
          <c:y val="2.6960784313725492E-2"/>
          <c:w val="0.54572271386430682"/>
          <c:h val="0.9068627450980392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60B-F34D-9CE0-F099E04E2994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60B-F34D-9CE0-F099E04E2994}"/>
              </c:ext>
            </c:extLst>
          </c:dPt>
          <c:dPt>
            <c:idx val="2"/>
            <c:bubble3D val="0"/>
            <c:spPr>
              <a:solidFill>
                <a:srgbClr val="F8BD4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60B-F34D-9CE0-F099E04E2994}"/>
              </c:ext>
            </c:extLst>
          </c:dPt>
          <c:dPt>
            <c:idx val="3"/>
            <c:bubble3D val="0"/>
            <c:spPr>
              <a:solidFill>
                <a:srgbClr val="DF753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60B-F34D-9CE0-F099E04E2994}"/>
              </c:ext>
            </c:extLst>
          </c:dPt>
          <c:dPt>
            <c:idx val="4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60B-F34D-9CE0-F099E04E2994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60B-F34D-9CE0-F099E04E2994}"/>
              </c:ext>
            </c:extLst>
          </c:dPt>
          <c:dLbls>
            <c:dLbl>
              <c:idx val="0"/>
              <c:layout>
                <c:manualLayout>
                  <c:x val="1.754883515666731E-2"/>
                  <c:y val="3.4622510421492057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3A64A370-DBED-8B43-89D5-A40B46306DF1}" type="CATEGORYNAME">
                      <a:rPr lang="en-US"/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63563514737648"/>
                      <c:h val="0.12757352941176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60B-F34D-9CE0-F099E04E2994}"/>
                </c:ext>
              </c:extLst>
            </c:dLbl>
            <c:dLbl>
              <c:idx val="1"/>
              <c:layout>
                <c:manualLayout>
                  <c:x val="-8.4339651127679841E-2"/>
                  <c:y val="-2.4141674386289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DE902F55-5BCF-734A-8251-DCAACB747509}" type="CATEGORYNAME">
                      <a:rPr lang="en-US"/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75657910017884"/>
                      <c:h val="0.133639802377643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60B-F34D-9CE0-F099E04E2994}"/>
                </c:ext>
              </c:extLst>
            </c:dLbl>
            <c:dLbl>
              <c:idx val="2"/>
              <c:layout>
                <c:manualLayout>
                  <c:x val="-3.5167468004552525E-2"/>
                  <c:y val="-5.0873282383819669E-2"/>
                </c:manualLayout>
              </c:layout>
              <c:tx>
                <c:rich>
                  <a:bodyPr/>
                  <a:lstStyle/>
                  <a:p>
                    <a:fld id="{6AF29D78-07C8-FE4F-8057-1B11FA222E3B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60B-F34D-9CE0-F099E04E2994}"/>
                </c:ext>
              </c:extLst>
            </c:dLbl>
            <c:dLbl>
              <c:idx val="3"/>
              <c:layout>
                <c:manualLayout>
                  <c:x val="6.9746591410586978E-2"/>
                  <c:y val="-5.3921568627451164E-2"/>
                </c:manualLayout>
              </c:layout>
              <c:tx>
                <c:rich>
                  <a:bodyPr/>
                  <a:lstStyle/>
                  <a:p>
                    <a:fld id="{EAD5728F-2DE3-F048-B9DD-6B00B337D04F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60B-F34D-9CE0-F099E04E2994}"/>
                </c:ext>
              </c:extLst>
            </c:dLbl>
            <c:dLbl>
              <c:idx val="4"/>
              <c:layout>
                <c:manualLayout>
                  <c:x val="6.5594035258866965E-2"/>
                  <c:y val="6.5319592403889791E-3"/>
                </c:manualLayout>
              </c:layout>
              <c:tx>
                <c:rich>
                  <a:bodyPr/>
                  <a:lstStyle/>
                  <a:p>
                    <a:fld id="{FF5AB2CA-49AC-DA4D-A333-E1D21D69FBD3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60B-F34D-9CE0-F099E04E2994}"/>
                </c:ext>
              </c:extLst>
            </c:dLbl>
            <c:dLbl>
              <c:idx val="5"/>
              <c:layout>
                <c:manualLayout>
                  <c:x val="9.760643857570887E-3"/>
                  <c:y val="5.9677126756214276E-2"/>
                </c:manualLayout>
              </c:layout>
              <c:tx>
                <c:rich>
                  <a:bodyPr/>
                  <a:lstStyle/>
                  <a:p>
                    <a:fld id="{29527724-6500-F849-871A-2AF0602D78D6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17994100294986"/>
                      <c:h val="0.12757352941176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60B-F34D-9CE0-F099E04E299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FREQUENCIES!$P$198:$P$203</c:f>
              <c:strCache>
                <c:ptCount val="6"/>
                <c:pt idx="0">
                  <c:v>Opiates  21%</c:v>
                </c:pt>
                <c:pt idx="1">
                  <c:v>Alcohol  20%</c:v>
                </c:pt>
                <c:pt idx="2">
                  <c:v>Cocaine  18%</c:v>
                </c:pt>
                <c:pt idx="3">
                  <c:v>Cannabis  14%</c:v>
                </c:pt>
                <c:pt idx="4">
                  <c:v>Stimulants  8%</c:v>
                </c:pt>
                <c:pt idx="5">
                  <c:v>Methamphetamine  7%</c:v>
                </c:pt>
              </c:strCache>
            </c:strRef>
          </c:cat>
          <c:val>
            <c:numRef>
              <c:f>FREQUENCIES!$Q$198:$Q$203</c:f>
              <c:numCache>
                <c:formatCode>0%</c:formatCode>
                <c:ptCount val="6"/>
                <c:pt idx="0">
                  <c:v>0.21</c:v>
                </c:pt>
                <c:pt idx="1">
                  <c:v>0.2</c:v>
                </c:pt>
                <c:pt idx="2">
                  <c:v>0.18</c:v>
                </c:pt>
                <c:pt idx="3">
                  <c:v>0.14000000000000001</c:v>
                </c:pt>
                <c:pt idx="4">
                  <c:v>0.08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60B-F34D-9CE0-F099E04E299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16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595934188781958"/>
          <c:y val="8.658008658008658E-3"/>
          <c:w val="0.56706534947020515"/>
          <c:h val="0.9523809523809523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FREQUENCIES!$P$227:$P$240</c:f>
              <c:strCache>
                <c:ptCount val="14"/>
                <c:pt idx="0">
                  <c:v>Alcohol 65%</c:v>
                </c:pt>
                <c:pt idx="1">
                  <c:v>Cannabis 53%</c:v>
                </c:pt>
                <c:pt idx="2">
                  <c:v>Cocaine 46%</c:v>
                </c:pt>
                <c:pt idx="3">
                  <c:v>Opiates 34%</c:v>
                </c:pt>
                <c:pt idx="4">
                  <c:v>Stimulants 27%</c:v>
                </c:pt>
                <c:pt idx="5">
                  <c:v>Crack 26%</c:v>
                </c:pt>
                <c:pt idx="6">
                  <c:v>Methamphetamine 22%</c:v>
                </c:pt>
                <c:pt idx="7">
                  <c:v>Opioids 21%</c:v>
                </c:pt>
                <c:pt idx="8">
                  <c:v>Tranquilizers 20%</c:v>
                </c:pt>
                <c:pt idx="9">
                  <c:v>Hallucinogens 20%</c:v>
                </c:pt>
                <c:pt idx="10">
                  <c:v>Prescribed Medication 19%</c:v>
                </c:pt>
                <c:pt idx="11">
                  <c:v>Ecstacy 15%</c:v>
                </c:pt>
                <c:pt idx="12">
                  <c:v>Methadone/Buprenorphine 11%</c:v>
                </c:pt>
                <c:pt idx="13">
                  <c:v>Inhalents 8%</c:v>
                </c:pt>
              </c:strCache>
            </c:strRef>
          </c:cat>
          <c:val>
            <c:numRef>
              <c:f>FREQUENCIES!$Q$227:$Q$240</c:f>
              <c:numCache>
                <c:formatCode>0%</c:formatCode>
                <c:ptCount val="14"/>
                <c:pt idx="0">
                  <c:v>0.64672303135028386</c:v>
                </c:pt>
                <c:pt idx="1">
                  <c:v>0.53375709701308316</c:v>
                </c:pt>
                <c:pt idx="2">
                  <c:v>0.45803505307331521</c:v>
                </c:pt>
                <c:pt idx="3">
                  <c:v>0.34454455689953101</c:v>
                </c:pt>
                <c:pt idx="4">
                  <c:v>0.26663169587756108</c:v>
                </c:pt>
                <c:pt idx="5">
                  <c:v>0.2558936065169094</c:v>
                </c:pt>
                <c:pt idx="6">
                  <c:v>0.21507035299925945</c:v>
                </c:pt>
                <c:pt idx="7">
                  <c:v>0.20562823994075538</c:v>
                </c:pt>
                <c:pt idx="8">
                  <c:v>0.20297457417921499</c:v>
                </c:pt>
                <c:pt idx="9">
                  <c:v>0.19717353739817328</c:v>
                </c:pt>
                <c:pt idx="10">
                  <c:v>0.19303875586274993</c:v>
                </c:pt>
                <c:pt idx="11">
                  <c:v>0.15338805233275735</c:v>
                </c:pt>
                <c:pt idx="12">
                  <c:v>0.1114848185633177</c:v>
                </c:pt>
                <c:pt idx="13">
                  <c:v>8.1553937299432236E-2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E8-724E-BC31-9656FFD64A3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8357920"/>
        <c:axId val="1068359968"/>
      </c:barChart>
      <c:catAx>
        <c:axId val="1068357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068359968"/>
        <c:crosses val="autoZero"/>
        <c:auto val="1"/>
        <c:lblAlgn val="ctr"/>
        <c:lblOffset val="100"/>
        <c:noMultiLvlLbl val="0"/>
      </c:catAx>
      <c:valAx>
        <c:axId val="10683599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6835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DF753E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delete val="1"/>
          </c:dLbls>
          <c:cat>
            <c:strRef>
              <c:f>FREQUENCIES!$P$210:$P$223</c:f>
              <c:strCache>
                <c:ptCount val="14"/>
                <c:pt idx="0">
                  <c:v>Alcohol  76%</c:v>
                </c:pt>
                <c:pt idx="1">
                  <c:v>Cannabis  61%</c:v>
                </c:pt>
                <c:pt idx="2">
                  <c:v>Cocaine  50%</c:v>
                </c:pt>
                <c:pt idx="3">
                  <c:v>Tranquilizers  34%</c:v>
                </c:pt>
                <c:pt idx="4">
                  <c:v>Opiates  33%</c:v>
                </c:pt>
                <c:pt idx="5">
                  <c:v>Stimulants   32%</c:v>
                </c:pt>
                <c:pt idx="6">
                  <c:v>Ecstacy  30%</c:v>
                </c:pt>
                <c:pt idx="7">
                  <c:v>Prescribed Medication  27%</c:v>
                </c:pt>
                <c:pt idx="8">
                  <c:v>Hallucinogens  22%</c:v>
                </c:pt>
                <c:pt idx="9">
                  <c:v>Methamphetamine  18%</c:v>
                </c:pt>
                <c:pt idx="10">
                  <c:v>Crack  16%</c:v>
                </c:pt>
                <c:pt idx="11">
                  <c:v>Opioids  16%</c:v>
                </c:pt>
                <c:pt idx="12">
                  <c:v>Methadone/Buprenorphine  16%</c:v>
                </c:pt>
                <c:pt idx="13">
                  <c:v>Inhalents  9%</c:v>
                </c:pt>
              </c:strCache>
            </c:strRef>
          </c:cat>
          <c:val>
            <c:numRef>
              <c:f>FREQUENCIES!$Q$210:$Q$223</c:f>
              <c:numCache>
                <c:formatCode>0%</c:formatCode>
                <c:ptCount val="14"/>
                <c:pt idx="0">
                  <c:v>0.76</c:v>
                </c:pt>
                <c:pt idx="1">
                  <c:v>0.61</c:v>
                </c:pt>
                <c:pt idx="2">
                  <c:v>0.5</c:v>
                </c:pt>
                <c:pt idx="3">
                  <c:v>0.34</c:v>
                </c:pt>
                <c:pt idx="4">
                  <c:v>0.33</c:v>
                </c:pt>
                <c:pt idx="5">
                  <c:v>0.32</c:v>
                </c:pt>
                <c:pt idx="6">
                  <c:v>0.3</c:v>
                </c:pt>
                <c:pt idx="7">
                  <c:v>0.27</c:v>
                </c:pt>
                <c:pt idx="8">
                  <c:v>0.22</c:v>
                </c:pt>
                <c:pt idx="9">
                  <c:v>0.18</c:v>
                </c:pt>
                <c:pt idx="10">
                  <c:v>0.16</c:v>
                </c:pt>
                <c:pt idx="11">
                  <c:v>0.16</c:v>
                </c:pt>
                <c:pt idx="12">
                  <c:v>0.16</c:v>
                </c:pt>
                <c:pt idx="1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D-CC41-B234-460570EF3B2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59760224"/>
        <c:axId val="1459761952"/>
      </c:barChart>
      <c:catAx>
        <c:axId val="145976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459761952"/>
        <c:crosses val="autoZero"/>
        <c:auto val="1"/>
        <c:lblAlgn val="ctr"/>
        <c:lblOffset val="100"/>
        <c:noMultiLvlLbl val="0"/>
      </c:catAx>
      <c:valAx>
        <c:axId val="145976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597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FREQUENCIES!$K$195:$K$200</c:f>
              <c:strCache>
                <c:ptCount val="6"/>
                <c:pt idx="0">
                  <c:v>&lt;1 Year </c:v>
                </c:pt>
                <c:pt idx="1">
                  <c:v>1 to 5 Years</c:v>
                </c:pt>
                <c:pt idx="2">
                  <c:v>6 to 10 Years</c:v>
                </c:pt>
                <c:pt idx="3">
                  <c:v>11 to 15 Years</c:v>
                </c:pt>
                <c:pt idx="4">
                  <c:v>16 to 20 Years</c:v>
                </c:pt>
                <c:pt idx="5">
                  <c:v>&gt; 20 Years</c:v>
                </c:pt>
              </c:strCache>
            </c:strRef>
          </c:cat>
          <c:val>
            <c:numRef>
              <c:f>FREQUENCIES!$L$195:$L$200</c:f>
              <c:numCache>
                <c:formatCode>0%</c:formatCode>
                <c:ptCount val="6"/>
                <c:pt idx="0">
                  <c:v>0.12618735669832951</c:v>
                </c:pt>
                <c:pt idx="1">
                  <c:v>0.25929413691451031</c:v>
                </c:pt>
                <c:pt idx="2">
                  <c:v>0.13793809367834917</c:v>
                </c:pt>
                <c:pt idx="3">
                  <c:v>9.4947592531935798E-2</c:v>
                </c:pt>
                <c:pt idx="4">
                  <c:v>8.0248935473304944E-2</c:v>
                </c:pt>
                <c:pt idx="5">
                  <c:v>0.30138388470357025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69-44FB-8584-EB99EE70E45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6"/>
        <c:axId val="737145152"/>
        <c:axId val="737140560"/>
      </c:barChart>
      <c:catAx>
        <c:axId val="73714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37140560"/>
        <c:crosses val="autoZero"/>
        <c:auto val="1"/>
        <c:lblAlgn val="ctr"/>
        <c:lblOffset val="100"/>
        <c:noMultiLvlLbl val="0"/>
      </c:catAx>
      <c:valAx>
        <c:axId val="73714056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3714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FREQUENCIES!$I$214:$I$219</c:f>
              <c:strCache>
                <c:ptCount val="6"/>
                <c:pt idx="0">
                  <c:v>&lt;1 Year </c:v>
                </c:pt>
                <c:pt idx="1">
                  <c:v>1 to 5 Years</c:v>
                </c:pt>
                <c:pt idx="2">
                  <c:v>6 to 10 Years</c:v>
                </c:pt>
                <c:pt idx="3">
                  <c:v>11 to 15 Years</c:v>
                </c:pt>
                <c:pt idx="4">
                  <c:v>16 to 20 Years</c:v>
                </c:pt>
                <c:pt idx="5">
                  <c:v>&gt; 20 Years</c:v>
                </c:pt>
              </c:strCache>
            </c:strRef>
          </c:cat>
          <c:val>
            <c:numRef>
              <c:f>FREQUENCIES!$J$214:$J$219</c:f>
              <c:numCache>
                <c:formatCode>0%</c:formatCode>
                <c:ptCount val="6"/>
                <c:pt idx="0">
                  <c:v>0.17</c:v>
                </c:pt>
                <c:pt idx="1">
                  <c:v>0.35</c:v>
                </c:pt>
                <c:pt idx="2">
                  <c:v>0.16</c:v>
                </c:pt>
                <c:pt idx="3">
                  <c:v>0.09</c:v>
                </c:pt>
                <c:pt idx="4">
                  <c:v>7.0000000000000007E-2</c:v>
                </c:pt>
                <c:pt idx="5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2F-4EB2-A10D-5E2EABD63AD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37944632"/>
        <c:axId val="537944960"/>
      </c:barChart>
      <c:catAx>
        <c:axId val="537944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37944960"/>
        <c:crosses val="autoZero"/>
        <c:auto val="1"/>
        <c:lblAlgn val="ctr"/>
        <c:lblOffset val="100"/>
        <c:noMultiLvlLbl val="0"/>
      </c:catAx>
      <c:valAx>
        <c:axId val="5379449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37944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6BA549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FREQUENCIES!$K$207:$K$212</c:f>
              <c:strCache>
                <c:ptCount val="6"/>
                <c:pt idx="0">
                  <c:v>&lt;1 Year    7%</c:v>
                </c:pt>
                <c:pt idx="1">
                  <c:v>1 to 5 Years Ago  19%</c:v>
                </c:pt>
                <c:pt idx="2">
                  <c:v>6 to 10 Years Ago  13%</c:v>
                </c:pt>
                <c:pt idx="3">
                  <c:v>11 to 15 Years Ago  11%</c:v>
                </c:pt>
                <c:pt idx="4">
                  <c:v>16 to 20 Years Ago  10%</c:v>
                </c:pt>
                <c:pt idx="5">
                  <c:v>&gt; 20 Years Ago  41%</c:v>
                </c:pt>
              </c:strCache>
            </c:strRef>
          </c:cat>
          <c:val>
            <c:numRef>
              <c:f>FREQUENCIES!$L$207:$L$212</c:f>
              <c:numCache>
                <c:formatCode>General</c:formatCode>
                <c:ptCount val="6"/>
                <c:pt idx="0">
                  <c:v>6.8368759670982979E-2</c:v>
                </c:pt>
                <c:pt idx="1">
                  <c:v>0.18702663083312973</c:v>
                </c:pt>
                <c:pt idx="2">
                  <c:v>0.13384640443032819</c:v>
                </c:pt>
                <c:pt idx="3">
                  <c:v>0.10554605423894454</c:v>
                </c:pt>
                <c:pt idx="4">
                  <c:v>9.7198468930694684E-2</c:v>
                </c:pt>
                <c:pt idx="5">
                  <c:v>0.40801368189591986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8C-47D1-B8AA-6B3E068AC14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13923776"/>
        <c:axId val="813928368"/>
      </c:barChart>
      <c:catAx>
        <c:axId val="813923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813928368"/>
        <c:crosses val="autoZero"/>
        <c:auto val="1"/>
        <c:lblAlgn val="ctr"/>
        <c:lblOffset val="100"/>
        <c:noMultiLvlLbl val="0"/>
      </c:catAx>
      <c:valAx>
        <c:axId val="813928368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1392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38884028385328E-3"/>
          <c:y val="3.2004680550857353E-2"/>
          <c:w val="0.9470219024346096"/>
          <c:h val="0.9247662873072538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68-4A07-ADC5-E33D5CEC74D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68-4A07-ADC5-E33D5CEC74DF}"/>
              </c:ext>
            </c:extLst>
          </c:dPt>
          <c:dLbls>
            <c:dLbl>
              <c:idx val="0"/>
              <c:layout>
                <c:manualLayout>
                  <c:x val="-6.8008077654086341E-2"/>
                  <c:y val="3.30805841762294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A2792250-C460-7A48-BB3A-D57BF9A21758}" type="CATEGORYNAME">
                      <a:rPr lang="en-US" sz="2200" b="1" i="0">
                        <a:latin typeface="Century Gothic" panose="020B0502020202020204" pitchFamily="34" charset="0"/>
                      </a:rPr>
                      <a:pPr>
                        <a:defRPr sz="22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64096298307536"/>
                      <c:h val="0.159873821328190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68-4A07-ADC5-E33D5CEC74DF}"/>
                </c:ext>
              </c:extLst>
            </c:dLbl>
            <c:dLbl>
              <c:idx val="1"/>
              <c:layout>
                <c:manualLayout>
                  <c:x val="-4.8533803964159652E-3"/>
                  <c:y val="-0.111649388207548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72992831-22F5-6340-B778-D580910C669A}" type="CATEGORYNAME">
                      <a:rPr lang="en-US" sz="2200" b="1" i="0">
                        <a:latin typeface="Century Gothic" panose="020B0502020202020204" pitchFamily="34" charset="0"/>
                      </a:rPr>
                      <a:pPr>
                        <a:defRPr sz="22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40582858177211"/>
                      <c:h val="0.165485886649979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868-4A07-ADC5-E33D5CEC74D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FREQUENCIES!$K$218:$K$219</c:f>
              <c:strCache>
                <c:ptCount val="2"/>
                <c:pt idx="0">
                  <c:v>Yes   12%</c:v>
                </c:pt>
                <c:pt idx="1">
                  <c:v>No    88%</c:v>
                </c:pt>
              </c:strCache>
            </c:strRef>
          </c:cat>
          <c:val>
            <c:numRef>
              <c:f>FREQUENCIES!$L$218:$L$219</c:f>
              <c:numCache>
                <c:formatCode>0%</c:formatCode>
                <c:ptCount val="2"/>
                <c:pt idx="0">
                  <c:v>0.11804486106461333</c:v>
                </c:pt>
                <c:pt idx="1">
                  <c:v>0.88195513893538668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68-4A07-ADC5-E33D5CEC74D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FREQUENCIES!$K$102:$K$110</c:f>
              <c:strCache>
                <c:ptCount val="9"/>
                <c:pt idx="0">
                  <c:v>None  23%</c:v>
                </c:pt>
                <c:pt idx="1">
                  <c:v>Meeting  59%</c:v>
                </c:pt>
                <c:pt idx="2">
                  <c:v>Area Service  25%</c:v>
                </c:pt>
                <c:pt idx="3">
                  <c:v>Hospitals/Institutions (H&amp;I) 22%</c:v>
                </c:pt>
                <c:pt idx="4">
                  <c:v>Convention 14%</c:v>
                </c:pt>
                <c:pt idx="5">
                  <c:v>Public Relations / PI  12%</c:v>
                </c:pt>
                <c:pt idx="6">
                  <c:v>Regional Service  8%</c:v>
                </c:pt>
                <c:pt idx="7">
                  <c:v>Zonal Service  2%</c:v>
                </c:pt>
                <c:pt idx="8">
                  <c:v>World Service  1%</c:v>
                </c:pt>
              </c:strCache>
            </c:strRef>
          </c:cat>
          <c:val>
            <c:numRef>
              <c:f>FREQUENCIES!$L$102:$L$110</c:f>
              <c:numCache>
                <c:formatCode>General</c:formatCode>
                <c:ptCount val="9"/>
                <c:pt idx="0">
                  <c:v>0.23</c:v>
                </c:pt>
                <c:pt idx="1">
                  <c:v>0.59</c:v>
                </c:pt>
                <c:pt idx="2">
                  <c:v>0.2530742204655248</c:v>
                </c:pt>
                <c:pt idx="3">
                  <c:v>0.22</c:v>
                </c:pt>
                <c:pt idx="4">
                  <c:v>0.14000000000000001</c:v>
                </c:pt>
                <c:pt idx="5">
                  <c:v>0.11861367296149905</c:v>
                </c:pt>
                <c:pt idx="6">
                  <c:v>0.08</c:v>
                </c:pt>
                <c:pt idx="7">
                  <c:v>0.02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53-4A68-BC23-4278ADBAAE1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05094056"/>
        <c:axId val="805094384"/>
      </c:barChart>
      <c:catAx>
        <c:axId val="805094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805094384"/>
        <c:crosses val="autoZero"/>
        <c:auto val="1"/>
        <c:lblAlgn val="ctr"/>
        <c:lblOffset val="100"/>
        <c:noMultiLvlLbl val="0"/>
      </c:catAx>
      <c:valAx>
        <c:axId val="80509438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05094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361195235210982E-2"/>
          <c:y val="2.1907361011691721E-2"/>
          <c:w val="0.81199777912376336"/>
          <c:h val="0.9596337389644475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EB0-BA4E-B0D6-95EB2FD5E42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EB0-BA4E-B0D6-95EB2FD5E420}"/>
              </c:ext>
            </c:extLst>
          </c:dPt>
          <c:dLbls>
            <c:dLbl>
              <c:idx val="0"/>
              <c:layout>
                <c:manualLayout>
                  <c:x val="-5.1486977589339795E-2"/>
                  <c:y val="-1.59902171319494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B0-BA4E-B0D6-95EB2FD5E420}"/>
                </c:ext>
              </c:extLst>
            </c:dLbl>
            <c:dLbl>
              <c:idx val="1"/>
              <c:layout>
                <c:manualLayout>
                  <c:x val="9.6915001009489202E-2"/>
                  <c:y val="-3.32522071104748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B0-BA4E-B0D6-95EB2FD5E42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FREQUENCIES!$P$285:$P$286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FREQUENCIES!$Q$285:$Q$286</c:f>
              <c:numCache>
                <c:formatCode>General</c:formatCode>
                <c:ptCount val="2"/>
                <c:pt idx="0">
                  <c:v>6.9407308377896618E-2</c:v>
                </c:pt>
                <c:pt idx="1">
                  <c:v>0.93059269162210334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B0-BA4E-B0D6-95EB2FD5E42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99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FREQUENCIES!$P$292:$P$296</c:f>
              <c:strCache>
                <c:ptCount val="5"/>
                <c:pt idx="0">
                  <c:v>1 to 3 MONTHS</c:v>
                </c:pt>
                <c:pt idx="1">
                  <c:v>4 to 6 MONTHS</c:v>
                </c:pt>
                <c:pt idx="2">
                  <c:v>7 to 9 MONTHS</c:v>
                </c:pt>
                <c:pt idx="3">
                  <c:v>10 MONTHS to 1 YEAR</c:v>
                </c:pt>
                <c:pt idx="4">
                  <c:v>OVER A YEAR</c:v>
                </c:pt>
              </c:strCache>
            </c:strRef>
          </c:cat>
          <c:val>
            <c:numRef>
              <c:f>FREQUENCIES!$Q$292:$Q$296</c:f>
              <c:numCache>
                <c:formatCode>0%</c:formatCode>
                <c:ptCount val="5"/>
                <c:pt idx="0">
                  <c:v>0.54230317273795536</c:v>
                </c:pt>
                <c:pt idx="1">
                  <c:v>0.10027418723070897</c:v>
                </c:pt>
                <c:pt idx="2">
                  <c:v>4.445750097924011E-2</c:v>
                </c:pt>
                <c:pt idx="3">
                  <c:v>6.8938503721112418E-2</c:v>
                </c:pt>
                <c:pt idx="4">
                  <c:v>0.24402663533098315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1D-A943-978F-166B8380978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7"/>
        <c:axId val="727942784"/>
        <c:axId val="727944512"/>
      </c:barChart>
      <c:catAx>
        <c:axId val="72794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27944512"/>
        <c:crosses val="autoZero"/>
        <c:auto val="1"/>
        <c:lblAlgn val="ctr"/>
        <c:lblOffset val="100"/>
        <c:noMultiLvlLbl val="0"/>
      </c:catAx>
      <c:valAx>
        <c:axId val="7279445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279427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9FC-4B6D-A773-43A5A18D51E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9FC-4B6D-A773-43A5A18D51EB}"/>
              </c:ext>
            </c:extLst>
          </c:dPt>
          <c:dLbls>
            <c:dLbl>
              <c:idx val="0"/>
              <c:layout>
                <c:manualLayout>
                  <c:x val="-0.10574414309322445"/>
                  <c:y val="-0.17835180324681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/>
                      <a:t>Yes 43%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103455818022751E-2"/>
                      <c:h val="0.194367405463205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9FC-4B6D-A773-43A5A18D51EB}"/>
                </c:ext>
              </c:extLst>
            </c:dLbl>
            <c:dLbl>
              <c:idx val="1"/>
              <c:layout>
                <c:manualLayout>
                  <c:x val="0.12317415184213079"/>
                  <c:y val="0.160534290852532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/>
                      <a:t>No 57%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0232089044425"/>
                      <c:h val="0.1802933313891318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89FC-4B6D-A773-43A5A18D51E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FREQUENCIES!$K$224:$K$225</c:f>
              <c:strCache>
                <c:ptCount val="2"/>
                <c:pt idx="0">
                  <c:v>Yes  47%</c:v>
                </c:pt>
                <c:pt idx="1">
                  <c:v>No  53%</c:v>
                </c:pt>
              </c:strCache>
            </c:strRef>
          </c:cat>
          <c:val>
            <c:numRef>
              <c:f>FREQUENCIES!$L$224:$L$225</c:f>
              <c:numCache>
                <c:formatCode>General</c:formatCode>
                <c:ptCount val="2"/>
                <c:pt idx="0">
                  <c:v>0.46841075607042848</c:v>
                </c:pt>
                <c:pt idx="1">
                  <c:v>0.53158924392957152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FC-4B6D-A773-43A5A18D51E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2 in Microsoft PowerPoint]FREQUENCIES'!$K$231:$K$236</c:f>
              <c:strCache>
                <c:ptCount val="6"/>
                <c:pt idx="0">
                  <c:v>1 time</c:v>
                </c:pt>
                <c:pt idx="1">
                  <c:v>2 times</c:v>
                </c:pt>
                <c:pt idx="2">
                  <c:v>3 times</c:v>
                </c:pt>
                <c:pt idx="3">
                  <c:v>4 times</c:v>
                </c:pt>
                <c:pt idx="4">
                  <c:v>5 or more times</c:v>
                </c:pt>
                <c:pt idx="5">
                  <c:v>Not Sure</c:v>
                </c:pt>
              </c:strCache>
            </c:strRef>
          </c:cat>
          <c:val>
            <c:numRef>
              <c:f>'[Chart 2 in Microsoft PowerPoint]FREQUENCIES'!$L$231:$L$236</c:f>
              <c:numCache>
                <c:formatCode>0%</c:formatCode>
                <c:ptCount val="6"/>
                <c:pt idx="0">
                  <c:v>0.34805970149253729</c:v>
                </c:pt>
                <c:pt idx="1">
                  <c:v>0.14004264392324095</c:v>
                </c:pt>
                <c:pt idx="2">
                  <c:v>0.10942430703624734</c:v>
                </c:pt>
                <c:pt idx="3">
                  <c:v>5.6204690831556506E-2</c:v>
                </c:pt>
                <c:pt idx="4">
                  <c:v>0.20869936034115139</c:v>
                </c:pt>
                <c:pt idx="5">
                  <c:v>0.13680170575692963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AE-4446-A45C-CB582FEBB84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"/>
        <c:axId val="744756288"/>
        <c:axId val="744753664"/>
      </c:barChart>
      <c:catAx>
        <c:axId val="74475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44753664"/>
        <c:crosses val="autoZero"/>
        <c:auto val="1"/>
        <c:lblAlgn val="ctr"/>
        <c:lblOffset val="100"/>
        <c:noMultiLvlLbl val="0"/>
      </c:catAx>
      <c:valAx>
        <c:axId val="74475366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4475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PowerPoint]FREQUENCIES'!$K$243:$K$245</c:f>
              <c:strCache>
                <c:ptCount val="3"/>
                <c:pt idx="0">
                  <c:v>Actively attending meetings</c:v>
                </c:pt>
                <c:pt idx="1">
                  <c:v>Maintaining contact with a sponsor</c:v>
                </c:pt>
                <c:pt idx="2">
                  <c:v>Being of service to NA</c:v>
                </c:pt>
              </c:strCache>
            </c:strRef>
          </c:cat>
          <c:val>
            <c:numRef>
              <c:f>'[Chart in Microsoft PowerPoint]FREQUENCIES'!$L$243:$L$245</c:f>
              <c:numCache>
                <c:formatCode>0%</c:formatCode>
                <c:ptCount val="3"/>
                <c:pt idx="0">
                  <c:v>0.55000000000000004</c:v>
                </c:pt>
                <c:pt idx="1">
                  <c:v>0.26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B1-764C-ADE9-856AC574342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1"/>
        <c:axId val="739500104"/>
        <c:axId val="750405280"/>
      </c:barChart>
      <c:catAx>
        <c:axId val="739500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50405280"/>
        <c:crosses val="autoZero"/>
        <c:auto val="1"/>
        <c:lblAlgn val="ctr"/>
        <c:lblOffset val="0"/>
        <c:noMultiLvlLbl val="0"/>
      </c:catAx>
      <c:valAx>
        <c:axId val="7504052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39500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600910258558104"/>
          <c:y val="3.0054644808743168E-2"/>
          <c:w val="0.33009425764347022"/>
          <c:h val="0.9398907103825137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DF753E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FREQUENCIES!$K$258:$K$264</c:f>
              <c:strCache>
                <c:ptCount val="7"/>
                <c:pt idx="0">
                  <c:v>Other  12%</c:v>
                </c:pt>
                <c:pt idx="1">
                  <c:v>NA member  55%</c:v>
                </c:pt>
                <c:pt idx="2">
                  <c:v>Treatment facility/Counseling agency  38%</c:v>
                </c:pt>
                <c:pt idx="3">
                  <c:v>Family  29%</c:v>
                </c:pt>
                <c:pt idx="4">
                  <c:v>Criminal Justice System  17%</c:v>
                </c:pt>
                <c:pt idx="5">
                  <c:v>NA literature  16%</c:v>
                </c:pt>
                <c:pt idx="6">
                  <c:v>NA Service Effort  15%</c:v>
                </c:pt>
              </c:strCache>
            </c:strRef>
          </c:cat>
          <c:val>
            <c:numRef>
              <c:f>FREQUENCIES!$L$258:$L$264</c:f>
              <c:numCache>
                <c:formatCode>0%</c:formatCode>
                <c:ptCount val="7"/>
                <c:pt idx="0">
                  <c:v>0.11795011771128322</c:v>
                </c:pt>
                <c:pt idx="1">
                  <c:v>0.55413013067658401</c:v>
                </c:pt>
                <c:pt idx="2">
                  <c:v>0.38486471732232419</c:v>
                </c:pt>
                <c:pt idx="3">
                  <c:v>0.28779555767852877</c:v>
                </c:pt>
                <c:pt idx="4">
                  <c:v>0.17</c:v>
                </c:pt>
                <c:pt idx="5">
                  <c:v>0.15633423180592992</c:v>
                </c:pt>
                <c:pt idx="6">
                  <c:v>0.14527960694667166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D1-4487-BE4E-4A8FDFE7049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1"/>
        <c:axId val="810997408"/>
        <c:axId val="810996752"/>
      </c:barChart>
      <c:catAx>
        <c:axId val="810997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810996752"/>
        <c:crosses val="autoZero"/>
        <c:auto val="1"/>
        <c:lblAlgn val="ctr"/>
        <c:lblOffset val="100"/>
        <c:noMultiLvlLbl val="0"/>
      </c:catAx>
      <c:valAx>
        <c:axId val="8109967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1099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19685039370078E-2"/>
          <c:y val="4.5891363188976388E-2"/>
          <c:w val="0.93989873731999718"/>
          <c:h val="0.595094734251968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7"/>
              <c:layout>
                <c:manualLayout>
                  <c:x val="0"/>
                  <c:y val="7.26224163385826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BB-A045-AB08-FF4AD1837B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PowerPoint]FREQUENCIES'!$K$280:$K$287</c:f>
              <c:strCache>
                <c:ptCount val="8"/>
                <c:pt idx="0">
                  <c:v>Identification with members</c:v>
                </c:pt>
                <c:pt idx="1">
                  <c:v>Welcoming, supportive group</c:v>
                </c:pt>
                <c:pt idx="2">
                  <c:v>Sponsor</c:v>
                </c:pt>
                <c:pt idx="3">
                  <c:v>NA Literature</c:v>
                </c:pt>
                <c:pt idx="4">
                  <c:v>Service commitments</c:v>
                </c:pt>
                <c:pt idx="5">
                  <c:v>Other NA members</c:v>
                </c:pt>
                <c:pt idx="6">
                  <c:v>NA Events</c:v>
                </c:pt>
                <c:pt idx="7">
                  <c:v>Other</c:v>
                </c:pt>
              </c:strCache>
            </c:strRef>
          </c:cat>
          <c:val>
            <c:numRef>
              <c:f>'[Chart in Microsoft PowerPoint]FREQUENCIES'!$L$280:$L$287</c:f>
              <c:numCache>
                <c:formatCode>0%</c:formatCode>
                <c:ptCount val="8"/>
                <c:pt idx="0">
                  <c:v>0.82511960922078353</c:v>
                </c:pt>
                <c:pt idx="1">
                  <c:v>0.66787112315567598</c:v>
                </c:pt>
                <c:pt idx="2">
                  <c:v>0.46090534979423869</c:v>
                </c:pt>
                <c:pt idx="3">
                  <c:v>0.49851115795108569</c:v>
                </c:pt>
                <c:pt idx="4">
                  <c:v>0.42376794138311752</c:v>
                </c:pt>
                <c:pt idx="5">
                  <c:v>0.56144400950182338</c:v>
                </c:pt>
                <c:pt idx="6">
                  <c:v>0.34467529860483792</c:v>
                </c:pt>
                <c:pt idx="7">
                  <c:v>0.11070962561477467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B-A045-AB08-FF4AD1837B3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2"/>
        <c:axId val="536357104"/>
        <c:axId val="536359376"/>
      </c:barChart>
      <c:catAx>
        <c:axId val="53635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36359376"/>
        <c:crosses val="autoZero"/>
        <c:auto val="0"/>
        <c:lblAlgn val="ctr"/>
        <c:lblOffset val="0"/>
        <c:noMultiLvlLbl val="0"/>
      </c:catAx>
      <c:valAx>
        <c:axId val="5363593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363571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1.2165450121654612E-3"/>
                  <c:y val="7.32616555835272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84311358890358E-2"/>
                      <c:h val="6.75560361860029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E37-904A-9DF6-761334B007C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2E37-904A-9DF6-761334B00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PowerPoint]FREQUENCIES'!$K$293:$K$297</c:f>
              <c:strCache>
                <c:ptCount val="5"/>
                <c:pt idx="0">
                  <c:v>Not at All Important</c:v>
                </c:pt>
                <c:pt idx="1">
                  <c:v>Somewhat Important</c:v>
                </c:pt>
                <c:pt idx="2">
                  <c:v>Neutral</c:v>
                </c:pt>
                <c:pt idx="3">
                  <c:v>Important</c:v>
                </c:pt>
                <c:pt idx="4">
                  <c:v>Very Important</c:v>
                </c:pt>
              </c:strCache>
            </c:strRef>
          </c:cat>
          <c:val>
            <c:numRef>
              <c:f>'[Chart in Microsoft PowerPoint]FREQUENCIES'!$L$293:$L$297</c:f>
              <c:numCache>
                <c:formatCode>0%</c:formatCode>
                <c:ptCount val="5"/>
                <c:pt idx="0">
                  <c:v>6.2551492087236246E-2</c:v>
                </c:pt>
                <c:pt idx="1">
                  <c:v>6.3889491917979269E-2</c:v>
                </c:pt>
                <c:pt idx="2">
                  <c:v>0.14965528106860695</c:v>
                </c:pt>
                <c:pt idx="3">
                  <c:v>0.11750983513500586</c:v>
                </c:pt>
                <c:pt idx="4">
                  <c:v>0.60624772330966303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37-904A-9DF6-761334B007C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95245064"/>
        <c:axId val="495245392"/>
      </c:barChart>
      <c:catAx>
        <c:axId val="495245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95245392"/>
        <c:crosses val="autoZero"/>
        <c:auto val="1"/>
        <c:lblAlgn val="ctr"/>
        <c:lblOffset val="100"/>
        <c:noMultiLvlLbl val="0"/>
      </c:catAx>
      <c:valAx>
        <c:axId val="4952453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95245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698891041761139"/>
          <c:y val="3.3333333333333333E-2"/>
          <c:w val="0.31949787690151299"/>
          <c:h val="0.938888888888888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BA54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FREQUENCIES!$K$304:$K$309</c:f>
              <c:strCache>
                <c:ptCount val="6"/>
                <c:pt idx="0">
                  <c:v>Employed  44%</c:v>
                </c:pt>
                <c:pt idx="1">
                  <c:v>Able to retain your own place of residence  34%</c:v>
                </c:pt>
                <c:pt idx="2">
                  <c:v>Capable of supporting your family  19%</c:v>
                </c:pt>
                <c:pt idx="3">
                  <c:v>Maintaining family relationships  22%</c:v>
                </c:pt>
                <c:pt idx="4">
                  <c:v>Able to preserve a committed, intimate relationship  12%</c:v>
                </c:pt>
                <c:pt idx="5">
                  <c:v>None of the above  43%</c:v>
                </c:pt>
              </c:strCache>
            </c:strRef>
          </c:cat>
          <c:val>
            <c:numRef>
              <c:f>FREQUENCIES!$L$304:$L$309</c:f>
              <c:numCache>
                <c:formatCode>General</c:formatCode>
                <c:ptCount val="6"/>
                <c:pt idx="0">
                  <c:v>0.44351898310754306</c:v>
                </c:pt>
                <c:pt idx="1">
                  <c:v>0.34146178290684059</c:v>
                </c:pt>
                <c:pt idx="2">
                  <c:v>0.18521491888275632</c:v>
                </c:pt>
                <c:pt idx="3">
                  <c:v>0.21960194012376652</c:v>
                </c:pt>
                <c:pt idx="4">
                  <c:v>0.11935106205051012</c:v>
                </c:pt>
                <c:pt idx="5">
                  <c:v>0.43221274460612141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9-4CEB-B5C2-B4E0C89F01C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56456200"/>
        <c:axId val="356456528"/>
      </c:barChart>
      <c:catAx>
        <c:axId val="356456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356456528"/>
        <c:crosses val="autoZero"/>
        <c:auto val="0"/>
        <c:lblAlgn val="ctr"/>
        <c:lblOffset val="100"/>
        <c:noMultiLvlLbl val="0"/>
      </c:catAx>
      <c:valAx>
        <c:axId val="356456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645620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FREQUENCIES!$K$315:$K$320</c:f>
              <c:strCache>
                <c:ptCount val="6"/>
                <c:pt idx="0">
                  <c:v>Stable Housing  72%</c:v>
                </c:pt>
                <c:pt idx="1">
                  <c:v>Employment  74%</c:v>
                </c:pt>
                <c:pt idx="2">
                  <c:v>Education advancement  50%</c:v>
                </c:pt>
                <c:pt idx="3">
                  <c:v>Social connectedness  86%</c:v>
                </c:pt>
                <c:pt idx="4">
                  <c:v>Family relationships  89%</c:v>
                </c:pt>
                <c:pt idx="5">
                  <c:v>Hobbies/interests  76%</c:v>
                </c:pt>
              </c:strCache>
            </c:strRef>
          </c:cat>
          <c:val>
            <c:numRef>
              <c:f>FREQUENCIES!$L$315:$L$320</c:f>
              <c:numCache>
                <c:formatCode>General</c:formatCode>
                <c:ptCount val="6"/>
                <c:pt idx="0">
                  <c:v>0.72212744606121426</c:v>
                </c:pt>
                <c:pt idx="1">
                  <c:v>0.73524000669008194</c:v>
                </c:pt>
                <c:pt idx="2">
                  <c:v>0.50118748954674697</c:v>
                </c:pt>
                <c:pt idx="3">
                  <c:v>0.8603445392206055</c:v>
                </c:pt>
                <c:pt idx="4">
                  <c:v>0.88596755310252551</c:v>
                </c:pt>
                <c:pt idx="5">
                  <c:v>0.75654791771199192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36-4253-970B-933EF7E0FE2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94812952"/>
        <c:axId val="694808360"/>
      </c:barChart>
      <c:catAx>
        <c:axId val="6948129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94808360"/>
        <c:crosses val="autoZero"/>
        <c:auto val="1"/>
        <c:lblAlgn val="ctr"/>
        <c:lblOffset val="100"/>
        <c:noMultiLvlLbl val="0"/>
      </c:catAx>
      <c:valAx>
        <c:axId val="69480836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694812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BA549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FREQUENCIES!$P$120:$P$121</c:f>
              <c:strCache>
                <c:ptCount val="2"/>
                <c:pt idx="0">
                  <c:v>Meeting (secretary, treasurer, technician, etc)</c:v>
                </c:pt>
                <c:pt idx="1">
                  <c:v>Area Service</c:v>
                </c:pt>
              </c:strCache>
            </c:strRef>
          </c:cat>
          <c:val>
            <c:numRef>
              <c:f>FREQUENCIES!$Q$120:$Q$121</c:f>
              <c:numCache>
                <c:formatCode>0%</c:formatCode>
                <c:ptCount val="2"/>
                <c:pt idx="0">
                  <c:v>0.77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C-954D-8EF1-E3D3DC3DE55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1"/>
        <c:axId val="727873392"/>
        <c:axId val="1587626384"/>
      </c:barChart>
      <c:catAx>
        <c:axId val="727873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87626384"/>
        <c:crosses val="autoZero"/>
        <c:auto val="1"/>
        <c:lblAlgn val="ctr"/>
        <c:lblOffset val="100"/>
        <c:noMultiLvlLbl val="0"/>
      </c:catAx>
      <c:valAx>
        <c:axId val="15876263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2787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BEA-465F-A864-8E1D077C9CF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BEA-465F-A864-8E1D077C9CF8}"/>
              </c:ext>
            </c:extLst>
          </c:dPt>
          <c:dPt>
            <c:idx val="2"/>
            <c:bubble3D val="0"/>
            <c:spPr>
              <a:solidFill>
                <a:srgbClr val="DF753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BEA-465F-A864-8E1D077C9CF8}"/>
              </c:ext>
            </c:extLst>
          </c:dPt>
          <c:dLbls>
            <c:dLbl>
              <c:idx val="0"/>
              <c:layout>
                <c:manualLayout>
                  <c:x val="4.6551837270341151E-2"/>
                  <c:y val="-0.137440805415333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311D1B-63CD-F542-AE6E-CA830CA2C42F}" type="CATEGORYNAME">
                      <a:rPr lang="en-US" sz="2200"/>
                      <a:pPr>
                        <a:defRPr sz="2200"/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20061728395061E-2"/>
                      <c:h val="0.163914508359878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BEA-465F-A864-8E1D077C9CF8}"/>
                </c:ext>
              </c:extLst>
            </c:dLbl>
            <c:dLbl>
              <c:idx val="1"/>
              <c:layout>
                <c:manualLayout>
                  <c:x val="-3.7334135316418784E-2"/>
                  <c:y val="9.37461265149538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446F43-4B06-BD4C-A023-227518634030}" type="CATEGORYNAME">
                      <a:rPr lang="en-US" sz="2200"/>
                      <a:pPr>
                        <a:defRPr sz="2200"/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331850879751139E-2"/>
                      <c:h val="0.172332606342561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BEA-465F-A864-8E1D077C9CF8}"/>
                </c:ext>
              </c:extLst>
            </c:dLbl>
            <c:dLbl>
              <c:idx val="2"/>
              <c:layout>
                <c:manualLayout>
                  <c:x val="3.6088266744434612E-2"/>
                  <c:y val="-4.7347492677248915E-2"/>
                </c:manualLayout>
              </c:layout>
              <c:tx>
                <c:rich>
                  <a:bodyPr/>
                  <a:lstStyle/>
                  <a:p>
                    <a:fld id="{C8B5F0ED-3303-9348-9DB7-0E9C00D322C1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BEA-465F-A864-8E1D077C9CF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587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FREQUENCIES!$K$326:$K$328</c:f>
              <c:strCache>
                <c:ptCount val="3"/>
                <c:pt idx="0">
                  <c:v>Yes  50%</c:v>
                </c:pt>
                <c:pt idx="1">
                  <c:v>No  48%</c:v>
                </c:pt>
                <c:pt idx="2">
                  <c:v>Choose not to answer  2%</c:v>
                </c:pt>
              </c:strCache>
            </c:strRef>
          </c:cat>
          <c:val>
            <c:numRef>
              <c:f>FREQUENCIES!$L$326:$L$328</c:f>
              <c:numCache>
                <c:formatCode>General</c:formatCode>
                <c:ptCount val="3"/>
                <c:pt idx="0">
                  <c:v>0.49862323707186029</c:v>
                </c:pt>
                <c:pt idx="1">
                  <c:v>0.48062458025520483</c:v>
                </c:pt>
                <c:pt idx="2">
                  <c:v>2.0752182672934855E-2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EA-465F-A864-8E1D077C9CF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4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DF753E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FREQUENCIES!$K$334:$K$339</c:f>
              <c:strCache>
                <c:ptCount val="6"/>
                <c:pt idx="0">
                  <c:v>Mental health issues  54%</c:v>
                </c:pt>
                <c:pt idx="1">
                  <c:v>Short-term medical condition  5%</c:v>
                </c:pt>
                <c:pt idx="2">
                  <c:v>Chronic health condition  15%</c:v>
                </c:pt>
                <c:pt idx="3">
                  <c:v>Drug replacement  4%</c:v>
                </c:pt>
                <c:pt idx="4">
                  <c:v>Medical maintenance of health issues  50%</c:v>
                </c:pt>
                <c:pt idx="5">
                  <c:v>Other  17%</c:v>
                </c:pt>
              </c:strCache>
            </c:strRef>
          </c:cat>
          <c:val>
            <c:numRef>
              <c:f>FREQUENCIES!$L$334:$L$339</c:f>
              <c:numCache>
                <c:formatCode>General</c:formatCode>
                <c:ptCount val="6"/>
                <c:pt idx="0">
                  <c:v>0.53660179136642194</c:v>
                </c:pt>
                <c:pt idx="1">
                  <c:v>5.1855343794194896E-2</c:v>
                </c:pt>
                <c:pt idx="2">
                  <c:v>0.1544211731429726</c:v>
                </c:pt>
                <c:pt idx="3">
                  <c:v>4.2763822479628261E-2</c:v>
                </c:pt>
                <c:pt idx="4">
                  <c:v>0.50427638224796278</c:v>
                </c:pt>
                <c:pt idx="5">
                  <c:v>0.16620647855074416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32-4262-893E-C7AEFF6B8FC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03162064"/>
        <c:axId val="403160096"/>
      </c:barChart>
      <c:catAx>
        <c:axId val="403162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03160096"/>
        <c:crosses val="autoZero"/>
        <c:auto val="1"/>
        <c:lblAlgn val="ctr"/>
        <c:lblOffset val="100"/>
        <c:noMultiLvlLbl val="0"/>
      </c:catAx>
      <c:valAx>
        <c:axId val="40316009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0316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7543015456399"/>
          <c:y val="0.17698166196216983"/>
          <c:w val="0.44598753280839887"/>
          <c:h val="0.8304597317539440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F4E-4127-AEB7-193267659ADA}"/>
              </c:ext>
            </c:extLst>
          </c:dPt>
          <c:dPt>
            <c:idx val="1"/>
            <c:bubble3D val="0"/>
            <c:spPr>
              <a:solidFill>
                <a:srgbClr val="6BA549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F4E-4127-AEB7-193267659ADA}"/>
              </c:ext>
            </c:extLst>
          </c:dPt>
          <c:dPt>
            <c:idx val="2"/>
            <c:bubble3D val="0"/>
            <c:spPr>
              <a:solidFill>
                <a:srgbClr val="DF753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F4E-4127-AEB7-193267659ADA}"/>
              </c:ext>
            </c:extLst>
          </c:dPt>
          <c:dPt>
            <c:idx val="3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F4E-4127-AEB7-193267659ADA}"/>
              </c:ext>
            </c:extLst>
          </c:dPt>
          <c:dPt>
            <c:idx val="4"/>
            <c:bubble3D val="0"/>
            <c:spPr>
              <a:solidFill>
                <a:srgbClr val="F8BD4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F4E-4127-AEB7-193267659ADA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F4E-4127-AEB7-193267659ADA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F4E-4127-AEB7-193267659ADA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F4E-4127-AEB7-193267659ADA}"/>
              </c:ext>
            </c:extLst>
          </c:dPt>
          <c:dLbls>
            <c:dLbl>
              <c:idx val="0"/>
              <c:layout>
                <c:manualLayout>
                  <c:x val="5.1327768056770626E-2"/>
                  <c:y val="7.26498409120386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A86D9917-C034-0E4C-A819-D1D84E6C1DE8}" type="CATEGORYNAME">
                      <a:rPr lang="en-US"/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544692330125404E-2"/>
                      <c:h val="0.165301874672340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F4E-4127-AEB7-193267659ADA}"/>
                </c:ext>
              </c:extLst>
            </c:dLbl>
            <c:dLbl>
              <c:idx val="1"/>
              <c:layout>
                <c:manualLayout>
                  <c:x val="1.3545129775444623E-2"/>
                  <c:y val="-0.109050548786209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D9066C4E-ABDE-DF4B-9EDA-4A740F8D1403}" type="CATEGORYNAME">
                      <a:rPr lang="en-US"/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08493729950423"/>
                      <c:h val="0.154698650262161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F4E-4127-AEB7-193267659ADA}"/>
                </c:ext>
              </c:extLst>
            </c:dLbl>
            <c:dLbl>
              <c:idx val="2"/>
              <c:layout>
                <c:manualLayout>
                  <c:x val="3.4346080003888405E-2"/>
                  <c:y val="3.673562046766547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C512C587-F8B6-B54B-8485-AAC4377B89C9}" type="CATEGORYNAME">
                      <a:rPr lang="en-US"/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60024788568093"/>
                      <c:h val="0.149716297790817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F4E-4127-AEB7-193267659ADA}"/>
                </c:ext>
              </c:extLst>
            </c:dLbl>
            <c:dLbl>
              <c:idx val="3"/>
              <c:layout>
                <c:manualLayout>
                  <c:x val="8.0646082434140176E-2"/>
                  <c:y val="7.68312133880231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8DD866B7-990F-4A44-A4C5-0D9B90A4C8F8}" type="CATEGORYNAME">
                      <a:rPr lang="en-US"/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663580246913577E-2"/>
                      <c:h val="0.153807619198031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F4E-4127-AEB7-193267659ADA}"/>
                </c:ext>
              </c:extLst>
            </c:dLbl>
            <c:dLbl>
              <c:idx val="4"/>
              <c:layout>
                <c:manualLayout>
                  <c:x val="-5.6172596480995429E-2"/>
                  <c:y val="9.86387156028344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7B9B3510-9B1B-5E4E-BD32-67E021A98D42}" type="CATEGORYNAME">
                      <a:rPr lang="en-US"/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98913677456984E-2"/>
                      <c:h val="0.162428310803762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F4E-4127-AEB7-193267659ADA}"/>
                </c:ext>
              </c:extLst>
            </c:dLbl>
            <c:dLbl>
              <c:idx val="5"/>
              <c:layout>
                <c:manualLayout>
                  <c:x val="4.355223826188382E-2"/>
                  <c:y val="-2.01067536543177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E51E734B-B3F0-F04C-B8BF-121FAE02E7AF}" type="CATEGORYNAME">
                      <a:rPr lang="en-US"/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38740643530668"/>
                      <c:h val="0.166008047336421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F4E-4127-AEB7-193267659ADA}"/>
                </c:ext>
              </c:extLst>
            </c:dLbl>
            <c:dLbl>
              <c:idx val="6"/>
              <c:layout>
                <c:manualLayout>
                  <c:x val="-1.3888888888889003E-2"/>
                  <c:y val="0.13016063974627634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62962962962962"/>
                      <c:h val="0.177442568884643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FF4E-4127-AEB7-193267659ADA}"/>
                </c:ext>
              </c:extLst>
            </c:dLbl>
            <c:dLbl>
              <c:idx val="7"/>
              <c:layout>
                <c:manualLayout>
                  <c:x val="-9.9605813162243553E-2"/>
                  <c:y val="-6.92530772644526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32275196-B3B8-3C4D-9692-B5E0578C6D6F}" type="CATEGORYNAME">
                      <a:rPr lang="en-US"/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961480509380793E-2"/>
                      <c:h val="0.162428310803762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F4E-4127-AEB7-193267659AD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587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FREQUENCIES!$K$3:$K$10</c:f>
              <c:strCache>
                <c:ptCount val="8"/>
                <c:pt idx="0">
                  <c:v>USA  52%</c:v>
                </c:pt>
                <c:pt idx="1">
                  <c:v>Brazil  3%</c:v>
                </c:pt>
                <c:pt idx="2">
                  <c:v>Canada 4%</c:v>
                </c:pt>
                <c:pt idx="3">
                  <c:v>UK  3%</c:v>
                </c:pt>
                <c:pt idx="4">
                  <c:v>Iran 12%</c:v>
                </c:pt>
                <c:pt idx="5">
                  <c:v>Japan 1%</c:v>
                </c:pt>
                <c:pt idx="6">
                  <c:v>Sweden 3%</c:v>
                </c:pt>
                <c:pt idx="7">
                  <c:v>Other  22%</c:v>
                </c:pt>
              </c:strCache>
            </c:strRef>
          </c:cat>
          <c:val>
            <c:numRef>
              <c:f>FREQUENCIES!$L$3:$L$10</c:f>
              <c:numCache>
                <c:formatCode>0%</c:formatCode>
                <c:ptCount val="8"/>
                <c:pt idx="0">
                  <c:v>0.51771714303352057</c:v>
                </c:pt>
                <c:pt idx="1">
                  <c:v>3.308846225075622E-2</c:v>
                </c:pt>
                <c:pt idx="2">
                  <c:v>4.4478054200876596E-2</c:v>
                </c:pt>
                <c:pt idx="3">
                  <c:v>2.9693190937712204E-2</c:v>
                </c:pt>
                <c:pt idx="4">
                  <c:v>0.12050126551021668</c:v>
                </c:pt>
                <c:pt idx="5">
                  <c:v>6.1114883634792267E-3</c:v>
                </c:pt>
                <c:pt idx="6">
                  <c:v>2.8520279029569728E-2</c:v>
                </c:pt>
                <c:pt idx="7">
                  <c:v>0.21989011667386876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F4E-4127-AEB7-193267659AD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9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84-0E4C-9B96-029B4137B17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84-0E4C-9B96-029B4137B17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84-0E4C-9B96-029B4137B17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584-0E4C-9B96-029B4137B17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584-0E4C-9B96-029B4137B17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A584-0E4C-9B96-029B4137B17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A584-0E4C-9B96-029B4137B17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A584-0E4C-9B96-029B4137B178}"/>
              </c:ext>
            </c:extLst>
          </c:dPt>
          <c:dLbls>
            <c:spPr>
              <a:solidFill>
                <a:srgbClr val="00206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PowerPoint]FREQUENCIES'!$K$36:$K$44</c:f>
              <c:strCache>
                <c:ptCount val="9"/>
                <c:pt idx="0">
                  <c:v>Black</c:v>
                </c:pt>
                <c:pt idx="1">
                  <c:v>Caucasian</c:v>
                </c:pt>
                <c:pt idx="2">
                  <c:v>Hispanic</c:v>
                </c:pt>
                <c:pt idx="3">
                  <c:v>Asian</c:v>
                </c:pt>
                <c:pt idx="4">
                  <c:v>Indigenous</c:v>
                </c:pt>
                <c:pt idx="5">
                  <c:v>Multi-racial</c:v>
                </c:pt>
                <c:pt idx="6">
                  <c:v>Arabic</c:v>
                </c:pt>
                <c:pt idx="7">
                  <c:v>Persian</c:v>
                </c:pt>
                <c:pt idx="8">
                  <c:v>Other</c:v>
                </c:pt>
              </c:strCache>
            </c:strRef>
          </c:cat>
          <c:val>
            <c:numRef>
              <c:f>'[Chart in Microsoft PowerPoint]FREQUENCIES'!$L$36:$L$44</c:f>
              <c:numCache>
                <c:formatCode>0%</c:formatCode>
                <c:ptCount val="9"/>
                <c:pt idx="0">
                  <c:v>0.12951901917635963</c:v>
                </c:pt>
                <c:pt idx="1">
                  <c:v>0.65493031541443991</c:v>
                </c:pt>
                <c:pt idx="2">
                  <c:v>0.10286772154109469</c:v>
                </c:pt>
                <c:pt idx="3">
                  <c:v>2.8083411924971182E-2</c:v>
                </c:pt>
                <c:pt idx="4">
                  <c:v>1.4321142897062419E-2</c:v>
                </c:pt>
                <c:pt idx="5">
                  <c:v>4.5513290719200808E-2</c:v>
                </c:pt>
                <c:pt idx="6">
                  <c:v>5.4490202242481398E-3</c:v>
                </c:pt>
                <c:pt idx="7">
                  <c:v>8.6974745887037613E-3</c:v>
                </c:pt>
                <c:pt idx="8">
                  <c:v>1.0618603513919453E-2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584-0E4C-9B96-029B4137B17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01526512"/>
        <c:axId val="738758728"/>
      </c:barChart>
      <c:catAx>
        <c:axId val="60152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500" b="1" i="0" u="none" strike="noStrike" kern="1200" cap="all" spc="-50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38758728"/>
        <c:crosses val="autoZero"/>
        <c:auto val="1"/>
        <c:lblAlgn val="ctr"/>
        <c:lblOffset val="100"/>
        <c:noMultiLvlLbl val="0"/>
      </c:catAx>
      <c:valAx>
        <c:axId val="7387587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0152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645103813242858"/>
          <c:y val="3.9855072463768113E-2"/>
          <c:w val="0.39785790495700235"/>
          <c:h val="0.9202898550724637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'[Chart 2 in Microsoft PowerPoint]FREQUENCIES'!$T$129:$T$137</c:f>
              <c:strCache>
                <c:ptCount val="9"/>
                <c:pt idx="0">
                  <c:v>None  21%</c:v>
                </c:pt>
                <c:pt idx="1">
                  <c:v>Meeting  66%</c:v>
                </c:pt>
                <c:pt idx="2">
                  <c:v>Area Service  20%</c:v>
                </c:pt>
                <c:pt idx="3">
                  <c:v>Hospitals and Institutions (H&amp;I)  16%</c:v>
                </c:pt>
                <c:pt idx="4">
                  <c:v>Convention  16%</c:v>
                </c:pt>
                <c:pt idx="5">
                  <c:v>Public Relations / PI  12%</c:v>
                </c:pt>
                <c:pt idx="6">
                  <c:v>Regional Service   8%</c:v>
                </c:pt>
                <c:pt idx="7">
                  <c:v>Zonal Service   2%</c:v>
                </c:pt>
                <c:pt idx="8">
                  <c:v>World Service   0%</c:v>
                </c:pt>
              </c:strCache>
            </c:strRef>
          </c:cat>
          <c:val>
            <c:numRef>
              <c:f>'[Chart 2 in Microsoft PowerPoint]FREQUENCIES'!$U$129:$U$137</c:f>
              <c:numCache>
                <c:formatCode>0%</c:formatCode>
                <c:ptCount val="9"/>
                <c:pt idx="0">
                  <c:v>0.21</c:v>
                </c:pt>
                <c:pt idx="1">
                  <c:v>0.66</c:v>
                </c:pt>
                <c:pt idx="2">
                  <c:v>0.2</c:v>
                </c:pt>
                <c:pt idx="3">
                  <c:v>0.16</c:v>
                </c:pt>
                <c:pt idx="4">
                  <c:v>0.16</c:v>
                </c:pt>
                <c:pt idx="5">
                  <c:v>0.12</c:v>
                </c:pt>
                <c:pt idx="6">
                  <c:v>0.08</c:v>
                </c:pt>
                <c:pt idx="7">
                  <c:v>0.02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21-C44C-8533-2F46ACA3316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10732624"/>
        <c:axId val="710734352"/>
      </c:barChart>
      <c:catAx>
        <c:axId val="710732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10734352"/>
        <c:crosses val="autoZero"/>
        <c:auto val="1"/>
        <c:lblAlgn val="ctr"/>
        <c:lblOffset val="100"/>
        <c:noMultiLvlLbl val="0"/>
      </c:catAx>
      <c:valAx>
        <c:axId val="7107343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107326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1"/>
        <c:axId val="727873392"/>
        <c:axId val="1587626384"/>
      </c:barChart>
      <c:catAx>
        <c:axId val="727873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87626384"/>
        <c:crosses val="autoZero"/>
        <c:auto val="1"/>
        <c:lblAlgn val="ctr"/>
        <c:lblOffset val="100"/>
        <c:noMultiLvlLbl val="0"/>
      </c:catAx>
      <c:valAx>
        <c:axId val="15876263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2787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BA549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8AE3-5C41-9CB1-3480C69E54E6}"/>
              </c:ext>
            </c:extLst>
          </c:dPt>
          <c:dPt>
            <c:idx val="1"/>
            <c:invertIfNegative val="0"/>
            <c:bubble3D val="0"/>
            <c:spPr>
              <a:solidFill>
                <a:srgbClr val="6BA549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E3-5C41-9CB1-3480C69E54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FREQUENCIES!$P$123:$P$124</c:f>
              <c:strCache>
                <c:ptCount val="2"/>
                <c:pt idx="0">
                  <c:v>Meeting (secretary, treasurer, technician, etc)</c:v>
                </c:pt>
                <c:pt idx="1">
                  <c:v>Area Service</c:v>
                </c:pt>
              </c:strCache>
            </c:strRef>
          </c:cat>
          <c:val>
            <c:numRef>
              <c:f>FREQUENCIES!$Q$123:$Q$124</c:f>
              <c:numCache>
                <c:formatCode>0%</c:formatCode>
                <c:ptCount val="2"/>
                <c:pt idx="0">
                  <c:v>0.82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E3-5C41-9CB1-3480C69E54E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7"/>
        <c:axId val="724177680"/>
        <c:axId val="724179408"/>
      </c:barChart>
      <c:catAx>
        <c:axId val="724177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4179408"/>
        <c:crosses val="autoZero"/>
        <c:auto val="1"/>
        <c:lblAlgn val="ctr"/>
        <c:lblOffset val="100"/>
        <c:noMultiLvlLbl val="0"/>
      </c:catAx>
      <c:valAx>
        <c:axId val="7241794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2417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8821084864392"/>
          <c:y val="0.15740740740740741"/>
          <c:w val="0.47534689413823272"/>
          <c:h val="0.7922448235637211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690-43A9-8B48-00C36B9BC0D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690-43A9-8B48-00C36B9BC0D7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206439B9-33AA-B343-96ED-3607BB4BC032}" type="CATEGORYNAME">
                      <a:rPr lang="en-US"/>
                      <a:pPr>
                        <a:defRPr sz="2200" b="1" i="0" u="none" strike="noStrike" kern="1200" baseline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690-43A9-8B48-00C36B9BC0D7}"/>
                </c:ext>
              </c:extLst>
            </c:dLbl>
            <c:dLbl>
              <c:idx val="1"/>
              <c:layout>
                <c:manualLayout>
                  <c:x val="-8.1136605971128609E-2"/>
                  <c:y val="-0.186159357260574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5256F6B4-83F4-B840-A0E4-66129DDCC2B1}" type="CATEGORYNAME">
                      <a:rPr lang="en-US"/>
                      <a:pPr>
                        <a:defRPr sz="2200" b="1" i="0" u="none" strike="noStrike" kern="1200" baseline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907500820209969E-2"/>
                      <c:h val="0.116230696453640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690-43A9-8B48-00C36B9BC0D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FREQUENCIES!$K$88:$K$89</c:f>
              <c:strCache>
                <c:ptCount val="2"/>
                <c:pt idx="0">
                  <c:v>Yes  87%</c:v>
                </c:pt>
                <c:pt idx="1">
                  <c:v>No  13%</c:v>
                </c:pt>
              </c:strCache>
            </c:strRef>
          </c:cat>
          <c:val>
            <c:numRef>
              <c:f>FREQUENCIES!$L$88:$L$89</c:f>
              <c:numCache>
                <c:formatCode>0%</c:formatCode>
                <c:ptCount val="2"/>
                <c:pt idx="0">
                  <c:v>0.86842680262199567</c:v>
                </c:pt>
                <c:pt idx="1">
                  <c:v>0.13157319737800438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90-43A9-8B48-00C36B9BC0D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7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EE4-4706-98D7-DC442CC0420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EE4-4706-98D7-DC442CC0420B}"/>
              </c:ext>
            </c:extLst>
          </c:dPt>
          <c:dLbls>
            <c:dLbl>
              <c:idx val="0"/>
              <c:layout>
                <c:manualLayout>
                  <c:x val="7.8929474093516055E-2"/>
                  <c:y val="4.54320992018714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C234B0A-7E6B-D54B-9CCF-FF0C3BD0047D}" type="CATEGORYNAME">
                      <a:rPr lang="en-US" sz="2200"/>
                      <a:pPr>
                        <a:defRPr sz="2200"/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299382716049386E-2"/>
                      <c:h val="0.167955195391566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EE4-4706-98D7-DC442CC0420B}"/>
                </c:ext>
              </c:extLst>
            </c:dLbl>
            <c:dLbl>
              <c:idx val="1"/>
              <c:layout>
                <c:manualLayout>
                  <c:x val="-6.118365412656751E-2"/>
                  <c:y val="-4.4028861923970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6C70F885-2038-C04D-B5CF-7CDC16ED3939}" type="CATEGORYNAME">
                      <a:rPr lang="en-US" sz="2200" b="1" i="0">
                        <a:latin typeface="Century Gothic" panose="020B0502020202020204" pitchFamily="34" charset="0"/>
                      </a:rPr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310124428890829E-2"/>
                      <c:h val="0.159873821328190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EE4-4706-98D7-DC442CC0420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FREQUENCIES!$K$95:$K$96</c:f>
              <c:strCache>
                <c:ptCount val="2"/>
                <c:pt idx="0">
                  <c:v>Yes  55%</c:v>
                </c:pt>
                <c:pt idx="1">
                  <c:v>No  45%</c:v>
                </c:pt>
              </c:strCache>
            </c:strRef>
          </c:cat>
          <c:val>
            <c:numRef>
              <c:f>FREQUENCIES!$L$95:$L$96</c:f>
              <c:numCache>
                <c:formatCode>General</c:formatCode>
                <c:ptCount val="2"/>
                <c:pt idx="0">
                  <c:v>0.54850474106491609</c:v>
                </c:pt>
                <c:pt idx="1">
                  <c:v>0.45149525893508385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E4-4706-98D7-DC442CC0420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9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0.03922</cdr:x>
      <cdr:y>0.94444</cdr:y>
    </cdr:from>
    <cdr:to>
      <cdr:x>0.94118</cdr:x>
      <cdr:y>0.94444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BF473B73-A46D-5B97-6E2E-4B74F3BB61BD}"/>
            </a:ext>
          </a:extLst>
        </cdr:cNvPr>
        <cdr:cNvCxnSpPr/>
      </cdr:nvCxnSpPr>
      <cdr:spPr>
        <a:xfrm xmlns:a="http://schemas.openxmlformats.org/drawingml/2006/main">
          <a:off x="152400" y="2590800"/>
          <a:ext cx="350520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0.03922</cdr:x>
      <cdr:y>0.94444</cdr:y>
    </cdr:from>
    <cdr:to>
      <cdr:x>0.94118</cdr:x>
      <cdr:y>0.94444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BF473B73-A46D-5B97-6E2E-4B74F3BB61BD}"/>
            </a:ext>
          </a:extLst>
        </cdr:cNvPr>
        <cdr:cNvCxnSpPr/>
      </cdr:nvCxnSpPr>
      <cdr:spPr>
        <a:xfrm xmlns:a="http://schemas.openxmlformats.org/drawingml/2006/main">
          <a:off x="152400" y="2590800"/>
          <a:ext cx="350520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B4B0E24-036D-487E-A027-F96C0C5812DA}" type="datetimeFigureOut">
              <a:rPr lang="en-US" smtClean="0"/>
              <a:t>8/12/25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0089FDEE-1215-4827-BE8E-63582B8A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84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F0481588-2E50-4458-BC50-B5088F05B09C}" type="datetimeFigureOut">
              <a:rPr lang="en-US" smtClean="0"/>
              <a:t>8/12/25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A3E5B0F6-CD12-4533-8FE2-80438D6DE5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64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99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51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E5B0F6-CD12-4533-8FE2-80438D6DE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65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9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27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20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16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28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73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74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E5B0F6-CD12-4533-8FE2-80438D6DE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91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49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52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E5B0F6-CD12-4533-8FE2-80438D6DE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320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69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582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49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799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017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373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94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58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E5B0F6-CD12-4533-8FE2-80438D6DE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709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165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471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711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0996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105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05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12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52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4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05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07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4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 shot of a cell phone&#10;&#10;Description automatically generated">
            <a:extLst>
              <a:ext uri="{FF2B5EF4-FFF2-40B4-BE49-F238E27FC236}">
                <a16:creationId xmlns:a16="http://schemas.microsoft.com/office/drawing/2014/main" id="{E38408E7-4D42-F510-9FC3-9F39373F4F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4" t="3115" r="10499" b="2761"/>
          <a:stretch/>
        </p:blipFill>
        <p:spPr>
          <a:xfrm rot="5400000">
            <a:off x="2660590" y="-2673413"/>
            <a:ext cx="6857999" cy="12204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>
              <a:defRPr sz="5000" b="1" i="0">
                <a:solidFill>
                  <a:srgbClr val="2067A5"/>
                </a:solidFill>
                <a:latin typeface="Century Gothic" panose="020B0502020202020204" pitchFamily="34" charset="0"/>
                <a:cs typeface="Berlin Sans FB Dem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2067A5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76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97D2383-4157-4EC5-82F5-38C41BBB4C8B}" type="datetimeFigureOut">
              <a:rPr lang="en-US" smtClean="0"/>
              <a:t>8/12/25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2C8862E-3032-40DF-B5D4-7F651822E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97D2383-4157-4EC5-82F5-38C41BBB4C8B}" type="datetimeFigureOut">
              <a:rPr lang="en-US" smtClean="0"/>
              <a:t>8/12/25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2C8862E-3032-40DF-B5D4-7F651822E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9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700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97D2383-4157-4EC5-82F5-38C41BBB4C8B}" type="datetimeFigureOut">
              <a:rPr lang="en-US" smtClean="0"/>
              <a:t>8/12/25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2C8862E-3032-40DF-B5D4-7F651822E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5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97D2383-4157-4EC5-82F5-38C41BBB4C8B}" type="datetimeFigureOut">
              <a:rPr lang="en-US" smtClean="0"/>
              <a:t>8/12/25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2C8862E-3032-40DF-B5D4-7F651822E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4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97D2383-4157-4EC5-82F5-38C41BBB4C8B}" type="datetimeFigureOut">
              <a:rPr lang="en-US" smtClean="0"/>
              <a:t>8/12/25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2C8862E-3032-40DF-B5D4-7F651822E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5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97D2383-4157-4EC5-82F5-38C41BBB4C8B}" type="datetimeFigureOut">
              <a:rPr lang="en-US" smtClean="0"/>
              <a:t>8/12/25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2C8862E-3032-40DF-B5D4-7F651822E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4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97D2383-4157-4EC5-82F5-38C41BBB4C8B}" type="datetimeFigureOut">
              <a:rPr lang="en-US" smtClean="0"/>
              <a:t>8/12/25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2C8862E-3032-40DF-B5D4-7F651822E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9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97D2383-4157-4EC5-82F5-38C41BBB4C8B}" type="datetimeFigureOut">
              <a:rPr lang="en-US" smtClean="0"/>
              <a:t>8/12/25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2C8862E-3032-40DF-B5D4-7F651822E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7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97D2383-4157-4EC5-82F5-38C41BBB4C8B}" type="datetimeFigureOut">
              <a:rPr lang="en-US" smtClean="0"/>
              <a:t>8/12/25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2C8862E-3032-40DF-B5D4-7F651822E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8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97D2383-4157-4EC5-82F5-38C41BBB4C8B}" type="datetimeFigureOut">
              <a:rPr lang="en-US" smtClean="0"/>
              <a:t>8/12/25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2C8862E-3032-40DF-B5D4-7F651822E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6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 shot of a cell phone&#10;&#10;Description automatically generated">
            <a:extLst>
              <a:ext uri="{FF2B5EF4-FFF2-40B4-BE49-F238E27FC236}">
                <a16:creationId xmlns:a16="http://schemas.microsoft.com/office/drawing/2014/main" id="{2B73E205-D017-C3EC-2086-E18D29B53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4" t="3115" r="10499" b="2761"/>
          <a:stretch/>
        </p:blipFill>
        <p:spPr>
          <a:xfrm rot="5400000">
            <a:off x="2660590" y="-2673413"/>
            <a:ext cx="6857999" cy="122048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453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b="1" i="0" kern="1200">
          <a:solidFill>
            <a:srgbClr val="2067A5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rgbClr val="2067A5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rgbClr val="2067A5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rgbClr val="2067A5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rgbClr val="2067A5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rgbClr val="2067A5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F695-7E19-41C1-0A30-A4CADE02D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819400"/>
            <a:ext cx="10363200" cy="1470025"/>
          </a:xfrm>
        </p:spPr>
        <p:txBody>
          <a:bodyPr>
            <a:noAutofit/>
          </a:bodyPr>
          <a:lstStyle/>
          <a:p>
            <a:pPr lvl="0" rtl="0" latinLnBrk="1" hangingPunct="0"/>
            <a:r>
              <a:rPr lang="en-US" sz="6000" dirty="0">
                <a:ea typeface="Cambria" charset="0"/>
                <a:cs typeface="Cambria" charset="0"/>
              </a:rPr>
              <a:t>2024/25 </a:t>
            </a:r>
            <a:br>
              <a:rPr lang="en-US" sz="6000" dirty="0">
                <a:ea typeface="Cambria" charset="0"/>
                <a:cs typeface="Cambria" charset="0"/>
              </a:rPr>
            </a:br>
            <a:r>
              <a:rPr lang="en-US" sz="6000" dirty="0">
                <a:ea typeface="Cambria" charset="0"/>
                <a:cs typeface="Cambria" charset="0"/>
              </a:rPr>
              <a:t>MEMBERSHIP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E00CD-925D-AA52-096E-16A393CDD795}"/>
              </a:ext>
            </a:extLst>
          </p:cNvPr>
          <p:cNvSpPr txBox="1"/>
          <p:nvPr/>
        </p:nvSpPr>
        <p:spPr>
          <a:xfrm>
            <a:off x="2209800" y="4724400"/>
            <a:ext cx="321273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32,398 Responses</a:t>
            </a:r>
          </a:p>
          <a:p>
            <a:endParaRPr lang="en-US" dirty="0"/>
          </a:p>
        </p:txBody>
      </p:sp>
      <p:pic>
        <p:nvPicPr>
          <p:cNvPr id="9" name="Picture 8" descr="A blue stamp with a globe and text&#10;&#10;Description automatically generated">
            <a:extLst>
              <a:ext uri="{FF2B5EF4-FFF2-40B4-BE49-F238E27FC236}">
                <a16:creationId xmlns:a16="http://schemas.microsoft.com/office/drawing/2014/main" id="{BCB08059-E7C7-46EB-39DE-ECDDA3940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1"/>
            <a:ext cx="2959769" cy="3124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771A05-9BF1-79A6-2382-3FDEA547C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3886200"/>
            <a:ext cx="33401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4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89" y="5910197"/>
            <a:ext cx="1215442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entury Gothic" panose="020B0502020202020204" pitchFamily="34" charset="0"/>
              </a:rPr>
              <a:t>Craftworker/Artisan/Trade decreased 2%; Addiction Treatment Professional </a:t>
            </a:r>
            <a:br>
              <a:rPr lang="en-US" sz="2200" dirty="0">
                <a:latin typeface="Century Gothic" panose="020B0502020202020204" pitchFamily="34" charset="0"/>
              </a:rPr>
            </a:br>
            <a:r>
              <a:rPr lang="en-US" sz="2200" dirty="0">
                <a:latin typeface="Century Gothic" panose="020B0502020202020204" pitchFamily="34" charset="0"/>
              </a:rPr>
              <a:t>decreased 5%;  Medical/Health Professional and Manager/Administrator decreased 3%. </a:t>
            </a:r>
          </a:p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902260"/>
              </p:ext>
            </p:extLst>
          </p:nvPr>
        </p:nvGraphicFramePr>
        <p:xfrm>
          <a:off x="2209800" y="914400"/>
          <a:ext cx="10363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9055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Attendance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5855037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Weekly attendance decreased 4%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D4A56D-0DDD-DB53-5932-463A42B24170}"/>
              </a:ext>
            </a:extLst>
          </p:cNvPr>
          <p:cNvSpPr txBox="1"/>
          <p:nvPr/>
        </p:nvSpPr>
        <p:spPr>
          <a:xfrm>
            <a:off x="304800" y="5257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Century Gothic" panose="020B0502020202020204" pitchFamily="34" charset="0"/>
              </a:rPr>
              <a:t>in person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8C87DC6D-0A91-242C-F99A-44E5D5BAE6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910342"/>
              </p:ext>
            </p:extLst>
          </p:nvPr>
        </p:nvGraphicFramePr>
        <p:xfrm>
          <a:off x="152400" y="1143000"/>
          <a:ext cx="7620000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8F0D5FE-150D-7FAB-FE63-18781945FE3E}"/>
              </a:ext>
            </a:extLst>
          </p:cNvPr>
          <p:cNvSpPr txBox="1"/>
          <p:nvPr/>
        </p:nvSpPr>
        <p:spPr>
          <a:xfrm>
            <a:off x="7162800" y="5257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Century Gothic" panose="020B0502020202020204" pitchFamily="34" charset="0"/>
              </a:rPr>
              <a:t>virtual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2776496-B40A-F56C-0C9F-2B156603B0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186235"/>
              </p:ext>
            </p:extLst>
          </p:nvPr>
        </p:nvGraphicFramePr>
        <p:xfrm>
          <a:off x="6324600" y="609600"/>
          <a:ext cx="5715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00343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Attendance—Europe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C96277-8239-B875-7ACB-49CFA7E57F45}"/>
              </a:ext>
            </a:extLst>
          </p:cNvPr>
          <p:cNvSpPr txBox="1"/>
          <p:nvPr/>
        </p:nvSpPr>
        <p:spPr>
          <a:xfrm>
            <a:off x="304800" y="5257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Century Gothic" panose="020B0502020202020204" pitchFamily="34" charset="0"/>
              </a:rPr>
              <a:t>in person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AFFD5C7A-D7FF-91AD-DAAA-C8CC1D461D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84550"/>
              </p:ext>
            </p:extLst>
          </p:nvPr>
        </p:nvGraphicFramePr>
        <p:xfrm>
          <a:off x="152400" y="1143000"/>
          <a:ext cx="7620000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F2BA1DD-B8E1-63C3-26DC-CFAFEE08D88C}"/>
              </a:ext>
            </a:extLst>
          </p:cNvPr>
          <p:cNvSpPr txBox="1"/>
          <p:nvPr/>
        </p:nvSpPr>
        <p:spPr>
          <a:xfrm>
            <a:off x="6934200" y="5257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Century Gothic" panose="020B0502020202020204" pitchFamily="34" charset="0"/>
              </a:rPr>
              <a:t>virtual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61665B2-F8CA-2B81-7EB6-9242142A19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502949"/>
              </p:ext>
            </p:extLst>
          </p:nvPr>
        </p:nvGraphicFramePr>
        <p:xfrm>
          <a:off x="5615247" y="1066800"/>
          <a:ext cx="6553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261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Weekly Attendance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000-00001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070917"/>
              </p:ext>
            </p:extLst>
          </p:nvPr>
        </p:nvGraphicFramePr>
        <p:xfrm>
          <a:off x="685800" y="15240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5325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Fellowships Attendance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735719"/>
              </p:ext>
            </p:extLst>
          </p:nvPr>
        </p:nvGraphicFramePr>
        <p:xfrm>
          <a:off x="3200400" y="1219200"/>
          <a:ext cx="89916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4800600"/>
            <a:ext cx="43476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The survey in 2018 had</a:t>
            </a:r>
            <a:br>
              <a:rPr lang="en-US" sz="3000" dirty="0">
                <a:latin typeface="Century Gothic" panose="020B0502020202020204" pitchFamily="34" charset="0"/>
              </a:rPr>
            </a:br>
            <a:r>
              <a:rPr lang="en-US" sz="3000" dirty="0">
                <a:latin typeface="Century Gothic" panose="020B0502020202020204" pitchFamily="34" charset="0"/>
              </a:rPr>
              <a:t>Yes 32% and No 68%.</a:t>
            </a:r>
          </a:p>
        </p:txBody>
      </p:sp>
    </p:spTree>
    <p:extLst>
      <p:ext uri="{BB962C8B-B14F-4D97-AF65-F5344CB8AC3E}">
        <p14:creationId xmlns:p14="http://schemas.microsoft.com/office/powerpoint/2010/main" val="3850789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2700"/>
            <a:ext cx="11734800" cy="1143000"/>
          </a:xfrm>
        </p:spPr>
        <p:txBody>
          <a:bodyPr>
            <a:noAutofit/>
          </a:bodyPr>
          <a:lstStyle/>
          <a:p>
            <a:r>
              <a:rPr lang="en-US" sz="4800" dirty="0"/>
              <a:t>Family Members in 12-Step Fellowships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75219"/>
              </p:ext>
            </p:extLst>
          </p:nvPr>
        </p:nvGraphicFramePr>
        <p:xfrm>
          <a:off x="3810000" y="1219200"/>
          <a:ext cx="886753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31EC5A2-ACE5-05FE-4623-4D70E0010D41}"/>
              </a:ext>
            </a:extLst>
          </p:cNvPr>
          <p:cNvSpPr txBox="1"/>
          <p:nvPr/>
        </p:nvSpPr>
        <p:spPr>
          <a:xfrm>
            <a:off x="762000" y="4800600"/>
            <a:ext cx="43476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The survey in 2018 had</a:t>
            </a:r>
            <a:br>
              <a:rPr lang="en-US" sz="3000" dirty="0">
                <a:latin typeface="Century Gothic" panose="020B0502020202020204" pitchFamily="34" charset="0"/>
              </a:rPr>
            </a:br>
            <a:r>
              <a:rPr lang="en-US" sz="3000" dirty="0">
                <a:latin typeface="Century Gothic" panose="020B0502020202020204" pitchFamily="34" charset="0"/>
              </a:rPr>
              <a:t>Yes 44% and No 56%.</a:t>
            </a:r>
          </a:p>
        </p:txBody>
      </p:sp>
    </p:spTree>
    <p:extLst>
      <p:ext uri="{BB962C8B-B14F-4D97-AF65-F5344CB8AC3E}">
        <p14:creationId xmlns:p14="http://schemas.microsoft.com/office/powerpoint/2010/main" val="77594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212309"/>
              </p:ext>
            </p:extLst>
          </p:nvPr>
        </p:nvGraphicFramePr>
        <p:xfrm>
          <a:off x="381000" y="1295400"/>
          <a:ext cx="11353800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09800" y="990600"/>
            <a:ext cx="9677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000" dirty="0">
                <a:latin typeface="Century Gothic" panose="020B0502020202020204" pitchFamily="34" charset="0"/>
              </a:rPr>
              <a:t>Of the 28% who replied “Yes” to attending other fellowships, these are the percentages.</a:t>
            </a:r>
          </a:p>
          <a:p>
            <a:pPr>
              <a:spcBef>
                <a:spcPts val="1200"/>
              </a:spcBef>
            </a:pPr>
            <a:r>
              <a:rPr lang="en-US" sz="3000" dirty="0">
                <a:latin typeface="Century Gothic" panose="020B0502020202020204" pitchFamily="34" charset="0"/>
              </a:rPr>
              <a:t>AA stayed the same; Faith-based decreased 2%; Other increased 27% (2018 was a 15% decrease).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AECC7-CA16-65F4-2AB1-629AC4345847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09728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Involvement with other Fellowships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583AC1-BA9D-0DC4-B1F0-D9EF95B53C06}"/>
              </a:ext>
            </a:extLst>
          </p:cNvPr>
          <p:cNvSpPr txBox="1"/>
          <p:nvPr/>
        </p:nvSpPr>
        <p:spPr>
          <a:xfrm>
            <a:off x="990600" y="6096000"/>
            <a:ext cx="1104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AA increased 4% and Other decreased 3% without Iran.</a:t>
            </a:r>
          </a:p>
        </p:txBody>
      </p:sp>
    </p:spTree>
    <p:extLst>
      <p:ext uri="{BB962C8B-B14F-4D97-AF65-F5344CB8AC3E}">
        <p14:creationId xmlns:p14="http://schemas.microsoft.com/office/powerpoint/2010/main" val="247885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2286000"/>
            <a:ext cx="556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Opiates decreased 1% (without Iran this would have been a decrease of 6%); Cocaine increased 1%; and</a:t>
            </a:r>
          </a:p>
          <a:p>
            <a:r>
              <a:rPr lang="en-US" sz="3000" dirty="0">
                <a:latin typeface="Century Gothic" panose="020B0502020202020204" pitchFamily="34" charset="0"/>
              </a:rPr>
              <a:t>Alcohol increased 1%.</a:t>
            </a:r>
          </a:p>
          <a:p>
            <a:endParaRPr lang="en-US" sz="3000" dirty="0">
              <a:latin typeface="Century Gothic" panose="020B0502020202020204" pitchFamily="34" charset="0"/>
            </a:endParaRPr>
          </a:p>
          <a:p>
            <a:r>
              <a:rPr lang="en-US" sz="3000" dirty="0">
                <a:latin typeface="Century Gothic" panose="020B0502020202020204" pitchFamily="34" charset="0"/>
              </a:rPr>
              <a:t>This is the first survey to include methamphetamine.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E8B43F-FEF0-5127-0F1C-69E3E75102F8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09728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Top 6 Primary Drugs Used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BCEA147-0133-398C-341F-8C2043E8C7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89851"/>
              </p:ext>
            </p:extLst>
          </p:nvPr>
        </p:nvGraphicFramePr>
        <p:xfrm>
          <a:off x="5410200" y="1066800"/>
          <a:ext cx="6477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254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8B43F-FEF0-5127-0F1C-69E3E75102F8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09728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Top 6 Primary Drugs Used—Europe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A169CE9-1CE8-5F63-CFCB-F1008ACC08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936582"/>
              </p:ext>
            </p:extLst>
          </p:nvPr>
        </p:nvGraphicFramePr>
        <p:xfrm>
          <a:off x="1828800" y="1219200"/>
          <a:ext cx="8610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5882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3429745-4BEE-C080-8092-4B4C9BF7294A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09728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Other Drugs Used Regularly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F3A347-88BF-CEAD-61B8-F133962E68FB}"/>
              </a:ext>
            </a:extLst>
          </p:cNvPr>
          <p:cNvSpPr txBox="1"/>
          <p:nvPr/>
        </p:nvSpPr>
        <p:spPr>
          <a:xfrm>
            <a:off x="228600" y="3200400"/>
            <a:ext cx="457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Without Iran the percentages </a:t>
            </a:r>
            <a:br>
              <a:rPr lang="en-US" sz="3000" dirty="0">
                <a:latin typeface="Century Gothic" panose="020B0502020202020204" pitchFamily="34" charset="0"/>
              </a:rPr>
            </a:br>
            <a:r>
              <a:rPr lang="en-US" sz="3000" dirty="0">
                <a:latin typeface="Century Gothic" panose="020B0502020202020204" pitchFamily="34" charset="0"/>
              </a:rPr>
              <a:t>would be higher for </a:t>
            </a:r>
            <a:br>
              <a:rPr lang="en-US" sz="3000" dirty="0">
                <a:latin typeface="Century Gothic" panose="020B0502020202020204" pitchFamily="34" charset="0"/>
              </a:rPr>
            </a:br>
            <a:r>
              <a:rPr lang="en-US" sz="3000" dirty="0">
                <a:latin typeface="Century Gothic" panose="020B0502020202020204" pitchFamily="34" charset="0"/>
              </a:rPr>
              <a:t>Alcohol (70%), Cannabis (58%),and Cocaine (52%) but lower for Opiates (29%).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9659906-F6CF-2705-442B-CB6F57C2B3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137130"/>
              </p:ext>
            </p:extLst>
          </p:nvPr>
        </p:nvGraphicFramePr>
        <p:xfrm>
          <a:off x="3886200" y="1066800"/>
          <a:ext cx="82296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447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0972800" cy="1143000"/>
          </a:xfrm>
        </p:spPr>
        <p:txBody>
          <a:bodyPr tIns="0" anchor="t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Gender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761063"/>
              </p:ext>
            </p:extLst>
          </p:nvPr>
        </p:nvGraphicFramePr>
        <p:xfrm>
          <a:off x="1981200" y="990603"/>
          <a:ext cx="8229600" cy="4495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542132"/>
              </p:ext>
            </p:extLst>
          </p:nvPr>
        </p:nvGraphicFramePr>
        <p:xfrm>
          <a:off x="2819400" y="228600"/>
          <a:ext cx="8305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5105400"/>
            <a:ext cx="1127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Female increased 2% from 2018 without Iran. 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With Iran, there is 39% female, 60% males, and 1% other</a:t>
            </a:r>
            <a:r>
              <a:rPr lang="en-US" sz="30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5E3367-FE56-0FA3-2004-DC195CCBF3A7}"/>
              </a:ext>
            </a:extLst>
          </p:cNvPr>
          <p:cNvSpPr txBox="1"/>
          <p:nvPr/>
        </p:nvSpPr>
        <p:spPr>
          <a:xfrm>
            <a:off x="990600" y="6211669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Throughout this presentation, comparisons to 2018 are percentages based on total respondents, not actual totals from year to year.</a:t>
            </a:r>
          </a:p>
        </p:txBody>
      </p:sp>
    </p:spTree>
    <p:extLst>
      <p:ext uri="{BB962C8B-B14F-4D97-AF65-F5344CB8AC3E}">
        <p14:creationId xmlns:p14="http://schemas.microsoft.com/office/powerpoint/2010/main" val="1091096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1BD43C5-A7EE-603C-095A-D891C28474BF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430000" cy="12192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Other Drugs Used Regularly—Europe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C92A9B-CADD-2C76-D60A-7EF8A77CF3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114979"/>
              </p:ext>
            </p:extLst>
          </p:nvPr>
        </p:nvGraphicFramePr>
        <p:xfrm>
          <a:off x="2057400" y="990600"/>
          <a:ext cx="8305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8383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528282"/>
              </p:ext>
            </p:extLst>
          </p:nvPr>
        </p:nvGraphicFramePr>
        <p:xfrm>
          <a:off x="609600" y="533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" y="5181600"/>
            <a:ext cx="1158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Less than 1Year increased 1%; 1 to 5 decreased 5%; </a:t>
            </a:r>
            <a:br>
              <a:rPr lang="en-US" sz="3000" dirty="0">
                <a:latin typeface="Century Gothic" panose="020B0502020202020204" pitchFamily="34" charset="0"/>
              </a:rPr>
            </a:br>
            <a:r>
              <a:rPr lang="en-US" sz="3000" dirty="0">
                <a:latin typeface="Century Gothic" panose="020B0502020202020204" pitchFamily="34" charset="0"/>
              </a:rPr>
              <a:t>6 to 10 decreased 1%; 11 to15 decreased 2%, </a:t>
            </a:r>
            <a:br>
              <a:rPr lang="en-US" sz="3000" dirty="0">
                <a:latin typeface="Century Gothic" panose="020B0502020202020204" pitchFamily="34" charset="0"/>
              </a:rPr>
            </a:br>
            <a:r>
              <a:rPr lang="en-US" sz="3000" dirty="0">
                <a:latin typeface="Century Gothic" panose="020B0502020202020204" pitchFamily="34" charset="0"/>
              </a:rPr>
              <a:t>16 to 20 decreased 1%, </a:t>
            </a:r>
            <a:r>
              <a:rPr lang="en-US" sz="3000" b="1" dirty="0">
                <a:latin typeface="Century Gothic" panose="020B0502020202020204" pitchFamily="34" charset="0"/>
              </a:rPr>
              <a:t>More than 20 increased 8%.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E90BC9-C4C0-00C9-9096-124AF0E43167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09728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Years Clean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095815-3D5C-2D13-0A2D-72DAA2ABC880}"/>
              </a:ext>
            </a:extLst>
          </p:cNvPr>
          <p:cNvSpPr txBox="1"/>
          <p:nvPr/>
        </p:nvSpPr>
        <p:spPr>
          <a:xfrm>
            <a:off x="8763000" y="1524000"/>
            <a:ext cx="3657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3000" dirty="0">
                <a:latin typeface="Century Gothic" panose="020B0502020202020204" pitchFamily="34" charset="0"/>
              </a:rPr>
              <a:t>Average Years Clean 2024:  13.8</a:t>
            </a:r>
          </a:p>
          <a:p>
            <a:pPr>
              <a:spcBef>
                <a:spcPts val="1200"/>
              </a:spcBef>
            </a:pPr>
            <a:r>
              <a:rPr lang="en-US" sz="3000" dirty="0">
                <a:latin typeface="Century Gothic" panose="020B0502020202020204" pitchFamily="34" charset="0"/>
              </a:rPr>
              <a:t>Average Years Clean 2018:  11.4</a:t>
            </a:r>
          </a:p>
        </p:txBody>
      </p:sp>
    </p:spTree>
    <p:extLst>
      <p:ext uri="{BB962C8B-B14F-4D97-AF65-F5344CB8AC3E}">
        <p14:creationId xmlns:p14="http://schemas.microsoft.com/office/powerpoint/2010/main" val="1092065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557583"/>
              </p:ext>
            </p:extLst>
          </p:nvPr>
        </p:nvGraphicFramePr>
        <p:xfrm>
          <a:off x="2057400" y="1371600"/>
          <a:ext cx="7924800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7615842D-1495-C4AA-4A69-89B9401FFF2C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09728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Years Clean—Europe</a:t>
            </a:r>
          </a:p>
        </p:txBody>
      </p:sp>
    </p:spTree>
    <p:extLst>
      <p:ext uri="{BB962C8B-B14F-4D97-AF65-F5344CB8AC3E}">
        <p14:creationId xmlns:p14="http://schemas.microsoft.com/office/powerpoint/2010/main" val="1004236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145405"/>
              </p:ext>
            </p:extLst>
          </p:nvPr>
        </p:nvGraphicFramePr>
        <p:xfrm>
          <a:off x="1524000" y="990600"/>
          <a:ext cx="10210800" cy="464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5D5FE69-62E4-6B1C-7CD2-596C38B8EFB5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09728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When was your first NA meeting?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FBBABF-4F4C-EF8B-65DD-D1796354D325}"/>
              </a:ext>
            </a:extLst>
          </p:cNvPr>
          <p:cNvSpPr txBox="1"/>
          <p:nvPr/>
        </p:nvSpPr>
        <p:spPr>
          <a:xfrm>
            <a:off x="990600" y="5715000"/>
            <a:ext cx="96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3000" dirty="0">
                <a:latin typeface="Century Gothic" panose="020B0502020202020204" pitchFamily="34" charset="0"/>
              </a:rPr>
              <a:t>Average Years Since First Meeting 2024:  17.6</a:t>
            </a:r>
          </a:p>
          <a:p>
            <a:r>
              <a:rPr lang="en-US" sz="3000" dirty="0">
                <a:latin typeface="Century Gothic" panose="020B0502020202020204" pitchFamily="34" charset="0"/>
              </a:rPr>
              <a:t>Average Years Since First Meeting 2018:  14.9</a:t>
            </a:r>
          </a:p>
        </p:txBody>
      </p:sp>
    </p:spTree>
    <p:extLst>
      <p:ext uri="{BB962C8B-B14F-4D97-AF65-F5344CB8AC3E}">
        <p14:creationId xmlns:p14="http://schemas.microsoft.com/office/powerpoint/2010/main" val="3263693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552616"/>
              </p:ext>
            </p:extLst>
          </p:nvPr>
        </p:nvGraphicFramePr>
        <p:xfrm>
          <a:off x="4648200" y="1371600"/>
          <a:ext cx="4687783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CAD6527-F209-C0BA-092E-7E5C7CD18FF0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09728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500" dirty="0"/>
              <a:t>Attended First Meeting on DRT/MAT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82AD5-9470-6A88-8D57-1765A53F2512}"/>
              </a:ext>
            </a:extLst>
          </p:cNvPr>
          <p:cNvSpPr txBox="1"/>
          <p:nvPr/>
        </p:nvSpPr>
        <p:spPr>
          <a:xfrm>
            <a:off x="685800" y="5257800"/>
            <a:ext cx="358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Century Gothic" panose="020B0502020202020204" pitchFamily="34" charset="0"/>
              </a:rPr>
              <a:t>Yes increased 3%</a:t>
            </a:r>
            <a:endParaRPr lang="en-US" sz="3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20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D6527-F209-C0BA-092E-7E5C7CD18FF0}"/>
              </a:ext>
            </a:extLst>
          </p:cNvPr>
          <p:cNvSpPr txBox="1">
            <a:spLocks/>
          </p:cNvSpPr>
          <p:nvPr/>
        </p:nvSpPr>
        <p:spPr>
          <a:xfrm>
            <a:off x="304800" y="228600"/>
            <a:ext cx="4267200" cy="14478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  <a:spcAft>
                <a:spcPts val="800"/>
              </a:spcAft>
            </a:pPr>
            <a:r>
              <a:rPr lang="en-US" sz="4500" dirty="0"/>
              <a:t>Are you still on DRT/MAT?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4694866-071D-D6A8-A166-1303A4A4568A}"/>
              </a:ext>
            </a:extLst>
          </p:cNvPr>
          <p:cNvSpPr txBox="1">
            <a:spLocks/>
          </p:cNvSpPr>
          <p:nvPr/>
        </p:nvSpPr>
        <p:spPr>
          <a:xfrm>
            <a:off x="7010400" y="2133600"/>
            <a:ext cx="5562600" cy="2286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5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41521AB-C904-CD0B-8E81-F450EA4372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231682"/>
              </p:ext>
            </p:extLst>
          </p:nvPr>
        </p:nvGraphicFramePr>
        <p:xfrm>
          <a:off x="304800" y="1828800"/>
          <a:ext cx="39624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A4404F9B-A508-4F8D-0A49-49E3403AB74C}"/>
              </a:ext>
            </a:extLst>
          </p:cNvPr>
          <p:cNvSpPr txBox="1">
            <a:spLocks/>
          </p:cNvSpPr>
          <p:nvPr/>
        </p:nvSpPr>
        <p:spPr>
          <a:xfrm>
            <a:off x="6019800" y="228600"/>
            <a:ext cx="6553200" cy="22098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  <a:spcAft>
                <a:spcPts val="800"/>
              </a:spcAft>
            </a:pPr>
            <a:r>
              <a:rPr lang="en-US" sz="4500" dirty="0"/>
              <a:t>If not, how long did you attend NA meetings before getting off DRT/MAT?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47E0703-0717-4646-3FB5-6128ED7248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990309"/>
              </p:ext>
            </p:extLst>
          </p:nvPr>
        </p:nvGraphicFramePr>
        <p:xfrm>
          <a:off x="6019800" y="2667000"/>
          <a:ext cx="5791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2822E0E-20CE-A99B-409D-E6062CC28DF2}"/>
              </a:ext>
            </a:extLst>
          </p:cNvPr>
          <p:cNvSpPr txBox="1"/>
          <p:nvPr/>
        </p:nvSpPr>
        <p:spPr>
          <a:xfrm>
            <a:off x="6096000" y="5791200"/>
            <a:ext cx="5721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Without Iran, 1–3 months is 47% and 4–6 months is 13%.</a:t>
            </a:r>
          </a:p>
        </p:txBody>
      </p:sp>
    </p:spTree>
    <p:extLst>
      <p:ext uri="{BB962C8B-B14F-4D97-AF65-F5344CB8AC3E}">
        <p14:creationId xmlns:p14="http://schemas.microsoft.com/office/powerpoint/2010/main" val="951394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467776"/>
              </p:ext>
            </p:extLst>
          </p:nvPr>
        </p:nvGraphicFramePr>
        <p:xfrm>
          <a:off x="1676400" y="12954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05D9E1-F117-24D6-CB46-A2BA0FDC18F8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5062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Relapsed since Beginning Recovery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40F76-F5C0-21E4-3720-7FD51BFFBE9F}"/>
              </a:ext>
            </a:extLst>
          </p:cNvPr>
          <p:cNvSpPr txBox="1"/>
          <p:nvPr/>
        </p:nvSpPr>
        <p:spPr>
          <a:xfrm>
            <a:off x="533400" y="6019800"/>
            <a:ext cx="1036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Yes decreased 4% and No increased 4% from 2018 </a:t>
            </a:r>
          </a:p>
        </p:txBody>
      </p:sp>
    </p:spTree>
    <p:extLst>
      <p:ext uri="{BB962C8B-B14F-4D97-AF65-F5344CB8AC3E}">
        <p14:creationId xmlns:p14="http://schemas.microsoft.com/office/powerpoint/2010/main" val="1343256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105400"/>
            <a:ext cx="1104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1 increased 8%; 2 increased 4%; 3 increased 4%; </a:t>
            </a:r>
            <a:br>
              <a:rPr lang="en-US" sz="3000" dirty="0">
                <a:latin typeface="Century Gothic" panose="020B0502020202020204" pitchFamily="34" charset="0"/>
              </a:rPr>
            </a:br>
            <a:r>
              <a:rPr lang="en-US" sz="3000" dirty="0">
                <a:latin typeface="Century Gothic" panose="020B0502020202020204" pitchFamily="34" charset="0"/>
              </a:rPr>
              <a:t>4 increased 2%; 5 or More increased 7%;</a:t>
            </a:r>
          </a:p>
          <a:p>
            <a:r>
              <a:rPr lang="en-US" sz="3000" dirty="0">
                <a:latin typeface="Century Gothic" panose="020B0502020202020204" pitchFamily="34" charset="0"/>
              </a:rPr>
              <a:t>Not Sure decreased 24% (2018 saw an increase of 31%).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1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878815"/>
              </p:ext>
            </p:extLst>
          </p:nvPr>
        </p:nvGraphicFramePr>
        <p:xfrm>
          <a:off x="1981200" y="990600"/>
          <a:ext cx="8174038" cy="404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DDC03EB-359B-68A1-FEF2-1D7E64AA783B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5062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Number of Relapses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07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181600"/>
            <a:ext cx="1043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Century Gothic" panose="020B0502020202020204" pitchFamily="34" charset="0"/>
              </a:rPr>
              <a:t>Actively Attending Meetings increased 1%; </a:t>
            </a:r>
            <a:br>
              <a:rPr lang="en-US" sz="3000">
                <a:latin typeface="Century Gothic" panose="020B0502020202020204" pitchFamily="34" charset="0"/>
              </a:rPr>
            </a:br>
            <a:r>
              <a:rPr lang="en-US" sz="3000">
                <a:latin typeface="Century Gothic" panose="020B0502020202020204" pitchFamily="34" charset="0"/>
              </a:rPr>
              <a:t>Maintaining Contact with a Sponsor stayed the same;</a:t>
            </a:r>
            <a:br>
              <a:rPr lang="en-US" sz="3000">
                <a:latin typeface="Century Gothic" panose="020B0502020202020204" pitchFamily="34" charset="0"/>
              </a:rPr>
            </a:br>
            <a:r>
              <a:rPr lang="en-US" sz="3000">
                <a:latin typeface="Century Gothic" panose="020B0502020202020204" pitchFamily="34" charset="0"/>
              </a:rPr>
              <a:t>Being of Service increased 1%.</a:t>
            </a:r>
            <a:endParaRPr lang="en-US" sz="300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A9AFB-2326-AEC3-16AF-9029C1A30BB8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5062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When you Relapsed were you…?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1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144376"/>
              </p:ext>
            </p:extLst>
          </p:nvPr>
        </p:nvGraphicFramePr>
        <p:xfrm>
          <a:off x="2057400" y="1143000"/>
          <a:ext cx="7107238" cy="396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2471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557228"/>
              </p:ext>
            </p:extLst>
          </p:nvPr>
        </p:nvGraphicFramePr>
        <p:xfrm>
          <a:off x="1828800" y="1219200"/>
          <a:ext cx="11277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17526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NA Literature increased by 3%; Family and Criminal Justice System decreased by 3%, 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Treatment decreased by 7%; and NA Member increased 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by 6%.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03396-B2E0-164D-F108-0EB3CEB6533A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5062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Top 7 Influences to Attend 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D0733-D4E1-A992-82E6-D309283CC0AA}"/>
              </a:ext>
            </a:extLst>
          </p:cNvPr>
          <p:cNvSpPr txBox="1"/>
          <p:nvPr/>
        </p:nvSpPr>
        <p:spPr>
          <a:xfrm>
            <a:off x="457200" y="54102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Without Iran, NA Member would 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have been 52% (3% increase) and 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Treatment would have been 42% (3% decrease).</a:t>
            </a:r>
          </a:p>
        </p:txBody>
      </p:sp>
    </p:spTree>
    <p:extLst>
      <p:ext uri="{BB962C8B-B14F-4D97-AF65-F5344CB8AC3E}">
        <p14:creationId xmlns:p14="http://schemas.microsoft.com/office/powerpoint/2010/main" val="262255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599585"/>
              </p:ext>
            </p:extLst>
          </p:nvPr>
        </p:nvGraphicFramePr>
        <p:xfrm>
          <a:off x="152400" y="1066800"/>
          <a:ext cx="10134600" cy="4648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5842337"/>
            <a:ext cx="12115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Century Gothic" panose="020B0502020202020204" pitchFamily="34" charset="0"/>
              </a:rPr>
              <a:t>None increased from 1% to 23%</a:t>
            </a:r>
            <a:r>
              <a:rPr lang="en-US" sz="2600" dirty="0">
                <a:latin typeface="Century Gothic" panose="020B0502020202020204" pitchFamily="34" charset="0"/>
              </a:rPr>
              <a:t>;</a:t>
            </a:r>
            <a:r>
              <a:rPr lang="en-US" sz="2600" b="1" dirty="0">
                <a:latin typeface="Century Gothic" panose="020B0502020202020204" pitchFamily="34" charset="0"/>
              </a:rPr>
              <a:t> </a:t>
            </a:r>
            <a:r>
              <a:rPr lang="en-US" sz="2600" dirty="0">
                <a:latin typeface="Century Gothic" panose="020B0502020202020204" pitchFamily="34" charset="0"/>
              </a:rPr>
              <a:t>H&amp;I decreased by 2%; </a:t>
            </a:r>
            <a:br>
              <a:rPr lang="en-US" sz="2600" dirty="0">
                <a:latin typeface="Century Gothic" panose="020B0502020202020204" pitchFamily="34" charset="0"/>
              </a:rPr>
            </a:br>
            <a:r>
              <a:rPr lang="en-US" sz="2600" dirty="0">
                <a:latin typeface="Century Gothic" panose="020B0502020202020204" pitchFamily="34" charset="0"/>
              </a:rPr>
              <a:t>Meeting increased by 2%; and Convention was a new category for 2024.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A576A77-C309-554A-8756-B7BD886BAF03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0972800" cy="762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Service Positions Held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1E4BB9-FE15-C567-DBC0-EDEB11BFBA8F}"/>
              </a:ext>
            </a:extLst>
          </p:cNvPr>
          <p:cNvGrpSpPr/>
          <p:nvPr/>
        </p:nvGrpSpPr>
        <p:grpSpPr>
          <a:xfrm>
            <a:off x="8077200" y="76200"/>
            <a:ext cx="3886200" cy="3662065"/>
            <a:chOff x="7772400" y="381000"/>
            <a:chExt cx="3886200" cy="3662065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45732E21-B5A6-82B0-BAF2-D53228979C6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70243840"/>
                </p:ext>
              </p:extLst>
            </p:nvPr>
          </p:nvGraphicFramePr>
          <p:xfrm>
            <a:off x="7772400" y="381000"/>
            <a:ext cx="38862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93CB3A0-415E-82B9-7DAA-7241BDE5530D}"/>
                </a:ext>
              </a:extLst>
            </p:cNvPr>
            <p:cNvGrpSpPr/>
            <p:nvPr/>
          </p:nvGrpSpPr>
          <p:grpSpPr>
            <a:xfrm>
              <a:off x="7772400" y="2971800"/>
              <a:ext cx="3733800" cy="1071265"/>
              <a:chOff x="7772400" y="2971800"/>
              <a:chExt cx="3733800" cy="1071265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6862DF-8DAC-1C56-674E-EC28F3991ECF}"/>
                  </a:ext>
                </a:extLst>
              </p:cNvPr>
              <p:cNvSpPr txBox="1"/>
              <p:nvPr/>
            </p:nvSpPr>
            <p:spPr>
              <a:xfrm>
                <a:off x="7772400" y="3581400"/>
                <a:ext cx="3733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>
                    <a:latin typeface="Century Gothic" panose="020B0502020202020204" pitchFamily="34" charset="0"/>
                  </a:rPr>
                  <a:t>Virtual Service Positions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81174E-C374-AFFB-1951-5DBE2566103A}"/>
                  </a:ext>
                </a:extLst>
              </p:cNvPr>
              <p:cNvSpPr txBox="1"/>
              <p:nvPr/>
            </p:nvSpPr>
            <p:spPr>
              <a:xfrm>
                <a:off x="7924800" y="2971800"/>
                <a:ext cx="1752600" cy="96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"/>
                <a:r>
                  <a:rPr lang="en-US" sz="1500" b="1" i="0" u="none" strike="noStrike">
                    <a:effectLst/>
                    <a:latin typeface="Century Gothic" panose="020B0502020202020204" pitchFamily="34" charset="0"/>
                  </a:rPr>
                  <a:t>Meeting </a:t>
                </a:r>
              </a:p>
              <a:p>
                <a:pPr algn="ctr" fontAlgn="b"/>
                <a:r>
                  <a:rPr lang="en-US" sz="1200" b="1" i="0" u="none" strike="noStrike">
                    <a:effectLst/>
                    <a:latin typeface="Century Gothic" panose="020B0502020202020204" pitchFamily="34" charset="0"/>
                  </a:rPr>
                  <a:t>(secretary, treasurer, technician, etc)</a:t>
                </a:r>
                <a:endParaRPr lang="en-US" sz="1200" b="1" i="0" u="none" strike="noStrike"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endParaRPr>
              </a:p>
              <a:p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E24A18-D8C8-56FA-99FD-6F25CC57C5C3}"/>
                  </a:ext>
                </a:extLst>
              </p:cNvPr>
              <p:cNvSpPr txBox="1"/>
              <p:nvPr/>
            </p:nvSpPr>
            <p:spPr>
              <a:xfrm>
                <a:off x="9677400" y="2971800"/>
                <a:ext cx="17526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"/>
                <a:r>
                  <a:rPr lang="en-US" sz="1500" b="1" i="0" u="none" strike="noStrike">
                    <a:effectLst/>
                    <a:latin typeface="Century Gothic" panose="020B0502020202020204" pitchFamily="34" charset="0"/>
                  </a:rPr>
                  <a:t>Area Service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23B628A-BCFB-A662-9961-6C67504CE1AE}"/>
              </a:ext>
            </a:extLst>
          </p:cNvPr>
          <p:cNvSpPr txBox="1"/>
          <p:nvPr/>
        </p:nvSpPr>
        <p:spPr>
          <a:xfrm>
            <a:off x="8153400" y="3733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 (Body CS)"/>
              </a:rPr>
              <a:t>(of the 28% who responded) </a:t>
            </a:r>
            <a:endParaRPr lang="en-US" i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572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0D6B6BF-BA24-3A5B-C767-A154F3D10F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415046"/>
              </p:ext>
            </p:extLst>
          </p:nvPr>
        </p:nvGraphicFramePr>
        <p:xfrm>
          <a:off x="0" y="838200"/>
          <a:ext cx="11734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5029200"/>
            <a:ext cx="8915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entury Gothic" panose="020B0502020202020204" pitchFamily="34" charset="0"/>
              </a:rPr>
              <a:t>Identification increased 1% (without Iran increase 3%); </a:t>
            </a:r>
            <a:br>
              <a:rPr lang="en-US" sz="2200" dirty="0">
                <a:latin typeface="Century Gothic" panose="020B0502020202020204" pitchFamily="34" charset="0"/>
              </a:rPr>
            </a:br>
            <a:r>
              <a:rPr lang="en-US" sz="2200" dirty="0">
                <a:latin typeface="Century Gothic" panose="020B0502020202020204" pitchFamily="34" charset="0"/>
              </a:rPr>
              <a:t>Welcoming Group increased 2% (without Iran increase 6%); </a:t>
            </a:r>
            <a:br>
              <a:rPr lang="en-US" sz="2200" dirty="0">
                <a:latin typeface="Century Gothic" panose="020B0502020202020204" pitchFamily="34" charset="0"/>
              </a:rPr>
            </a:br>
            <a:r>
              <a:rPr lang="en-US" sz="2200" dirty="0">
                <a:latin typeface="Century Gothic" panose="020B0502020202020204" pitchFamily="34" charset="0"/>
              </a:rPr>
              <a:t>Sponsor increased 3%; </a:t>
            </a:r>
            <a:br>
              <a:rPr lang="en-US" sz="2200" dirty="0">
                <a:latin typeface="Century Gothic" panose="020B0502020202020204" pitchFamily="34" charset="0"/>
              </a:rPr>
            </a:br>
            <a:r>
              <a:rPr lang="en-US" sz="2200" dirty="0">
                <a:latin typeface="Century Gothic" panose="020B0502020202020204" pitchFamily="34" charset="0"/>
              </a:rPr>
              <a:t>NA Literature increased 3%; and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Service increased 5%.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7D395-60D5-1020-0C54-286E740E2230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5062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Influences to Stay in NA</a:t>
            </a:r>
          </a:p>
        </p:txBody>
      </p:sp>
    </p:spTree>
    <p:extLst>
      <p:ext uri="{BB962C8B-B14F-4D97-AF65-F5344CB8AC3E}">
        <p14:creationId xmlns:p14="http://schemas.microsoft.com/office/powerpoint/2010/main" val="4205959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entury Gothic" panose="020B0502020202020204" pitchFamily="34" charset="0"/>
              </a:rPr>
              <a:t>Not at All Important decreased 3% and</a:t>
            </a:r>
            <a:br>
              <a:rPr lang="en-US" sz="2800">
                <a:latin typeface="Century Gothic" panose="020B0502020202020204" pitchFamily="34" charset="0"/>
              </a:rPr>
            </a:br>
            <a:r>
              <a:rPr lang="en-US" sz="2800">
                <a:latin typeface="Century Gothic" panose="020B0502020202020204" pitchFamily="34" charset="0"/>
              </a:rPr>
              <a:t>Very Important increased 6%.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1520C-C28B-8E54-A143-89C236082452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5062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Importance of First NA Meeting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593111"/>
              </p:ext>
            </p:extLst>
          </p:nvPr>
        </p:nvGraphicFramePr>
        <p:xfrm>
          <a:off x="762000" y="838200"/>
          <a:ext cx="10439400" cy="404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1401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860078"/>
              </p:ext>
            </p:extLst>
          </p:nvPr>
        </p:nvGraphicFramePr>
        <p:xfrm>
          <a:off x="381000" y="990600"/>
          <a:ext cx="14554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00" y="5410200"/>
            <a:ext cx="8305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entury Gothic" panose="020B0502020202020204" pitchFamily="34" charset="0"/>
              </a:rPr>
              <a:t>Employed increased 2%; Resdience increased 3%; Supporting Family increased 3%; </a:t>
            </a:r>
            <a:br>
              <a:rPr lang="en-US" sz="2500" dirty="0">
                <a:latin typeface="Century Gothic" panose="020B0502020202020204" pitchFamily="34" charset="0"/>
              </a:rPr>
            </a:br>
            <a:r>
              <a:rPr lang="en-US" sz="2500" dirty="0">
                <a:latin typeface="Century Gothic" panose="020B0502020202020204" pitchFamily="34" charset="0"/>
              </a:rPr>
              <a:t>Maintaining increased 3%; and None decreased 5%.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6EFA2-7B8F-6248-5613-AD1E35031190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5062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Before coming to NA were you…?</a:t>
            </a:r>
          </a:p>
        </p:txBody>
      </p:sp>
    </p:spTree>
    <p:extLst>
      <p:ext uri="{BB962C8B-B14F-4D97-AF65-F5344CB8AC3E}">
        <p14:creationId xmlns:p14="http://schemas.microsoft.com/office/powerpoint/2010/main" val="2362685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646212"/>
              </p:ext>
            </p:extLst>
          </p:nvPr>
        </p:nvGraphicFramePr>
        <p:xfrm>
          <a:off x="1905000" y="990600"/>
          <a:ext cx="822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5105400"/>
            <a:ext cx="1097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entury Gothic" panose="020B0502020202020204" pitchFamily="34" charset="0"/>
              </a:rPr>
              <a:t>Stable Housing decreased 4%; Employment decreased 4%; </a:t>
            </a:r>
          </a:p>
          <a:p>
            <a:r>
              <a:rPr lang="en-US" sz="2500" dirty="0">
                <a:latin typeface="Century Gothic" panose="020B0502020202020204" pitchFamily="34" charset="0"/>
              </a:rPr>
              <a:t>Education decreased 5% (without Iran decreased 1%); </a:t>
            </a:r>
            <a:br>
              <a:rPr lang="en-US" sz="2500" dirty="0">
                <a:latin typeface="Century Gothic" panose="020B0502020202020204" pitchFamily="34" charset="0"/>
              </a:rPr>
            </a:br>
            <a:r>
              <a:rPr lang="en-US" sz="2500" dirty="0">
                <a:latin typeface="Century Gothic" panose="020B0502020202020204" pitchFamily="34" charset="0"/>
              </a:rPr>
              <a:t>Family Relationships decreased 2%; and Hobbies decreased 3% (without Iran stayed the same).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6E776-A63C-FD14-1F1E-654E950EBC11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5062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/>
              <a:t>Areas of Improvement after coming to 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18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131969"/>
              </p:ext>
            </p:extLst>
          </p:nvPr>
        </p:nvGraphicFramePr>
        <p:xfrm>
          <a:off x="3581400" y="990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3429000"/>
            <a:ext cx="4191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Yes increased 1% and No decreased 2%.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Century Gothic" panose="020B0502020202020204" pitchFamily="34" charset="0"/>
              </a:rPr>
              <a:t>Without Iran, 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Yes increased 5% and No decreased 6%.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64368-338D-4CED-278D-BF84917FDB70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6586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600" dirty="0"/>
              <a:t>Currently Taking Prescribed Medications</a:t>
            </a:r>
          </a:p>
        </p:txBody>
      </p:sp>
    </p:spTree>
    <p:extLst>
      <p:ext uri="{BB962C8B-B14F-4D97-AF65-F5344CB8AC3E}">
        <p14:creationId xmlns:p14="http://schemas.microsoft.com/office/powerpoint/2010/main" val="1295459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273849"/>
              </p:ext>
            </p:extLst>
          </p:nvPr>
        </p:nvGraphicFramePr>
        <p:xfrm>
          <a:off x="457200" y="990601"/>
          <a:ext cx="10896600" cy="3733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A7EC524-9011-2E2C-C0AF-6F6BD6CD78DD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6586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dirty="0"/>
              <a:t>Reasons for Medication</a:t>
            </a:r>
            <a:endParaRPr lang="en-US" sz="4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D91CF-6DCD-9DA5-A03A-DB95AFDF152F}"/>
              </a:ext>
            </a:extLst>
          </p:cNvPr>
          <p:cNvSpPr txBox="1"/>
          <p:nvPr/>
        </p:nvSpPr>
        <p:spPr>
          <a:xfrm>
            <a:off x="533400" y="4876800"/>
            <a:ext cx="11201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entury Gothic" panose="020B0502020202020204" pitchFamily="34" charset="0"/>
              </a:rPr>
              <a:t>Mental Health increased 8%; Chronic Health decreased 2%;</a:t>
            </a:r>
          </a:p>
          <a:p>
            <a:r>
              <a:rPr lang="en-US" sz="2600" dirty="0">
                <a:latin typeface="Century Gothic" panose="020B0502020202020204" pitchFamily="34" charset="0"/>
              </a:rPr>
              <a:t>Drug Replacement increased 2%; and Maintenance increased 5%.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latin typeface="Century Gothic" panose="020B0502020202020204" pitchFamily="34" charset="0"/>
              </a:rPr>
              <a:t>49% (14,056 of 28,631) responded to the question in 2024,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latin typeface="Century Gothic" panose="020B0502020202020204" pitchFamily="34" charset="0"/>
              </a:rPr>
              <a:t>44% (12,336 of 28,495) responded to the question in 2018.</a:t>
            </a:r>
          </a:p>
        </p:txBody>
      </p:sp>
    </p:spTree>
    <p:extLst>
      <p:ext uri="{BB962C8B-B14F-4D97-AF65-F5344CB8AC3E}">
        <p14:creationId xmlns:p14="http://schemas.microsoft.com/office/powerpoint/2010/main" val="3131531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707865"/>
              </p:ext>
            </p:extLst>
          </p:nvPr>
        </p:nvGraphicFramePr>
        <p:xfrm>
          <a:off x="3810000" y="609600"/>
          <a:ext cx="8229600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84A139A4-379A-F944-BBFE-F60A882B4394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6586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Country of Residence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33DEA0-81FE-380C-3EC8-1F44BFBDCABE}"/>
              </a:ext>
            </a:extLst>
          </p:cNvPr>
          <p:cNvSpPr txBox="1"/>
          <p:nvPr/>
        </p:nvSpPr>
        <p:spPr>
          <a:xfrm>
            <a:off x="457200" y="4114800"/>
            <a:ext cx="5562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000" dirty="0">
                <a:latin typeface="Century Gothic" panose="020B0502020202020204" pitchFamily="34" charset="0"/>
              </a:rPr>
              <a:t>USA decreased 12% (decreased 5% without Iran).</a:t>
            </a:r>
          </a:p>
          <a:p>
            <a:pPr>
              <a:spcBef>
                <a:spcPts val="1200"/>
              </a:spcBef>
            </a:pPr>
            <a:r>
              <a:rPr lang="en-US" sz="3000" dirty="0">
                <a:latin typeface="Century Gothic" panose="020B0502020202020204" pitchFamily="34" charset="0"/>
              </a:rPr>
              <a:t>Other increased 6% (increased 9% without Iran).</a:t>
            </a:r>
          </a:p>
        </p:txBody>
      </p:sp>
    </p:spTree>
    <p:extLst>
      <p:ext uri="{BB962C8B-B14F-4D97-AF65-F5344CB8AC3E}">
        <p14:creationId xmlns:p14="http://schemas.microsoft.com/office/powerpoint/2010/main" val="22089924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6C1FA45-D659-6061-BE18-D9E6786ADCA8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6586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Ethnicity/Race</a:t>
            </a:r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000-00002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389709"/>
              </p:ext>
            </p:extLst>
          </p:nvPr>
        </p:nvGraphicFramePr>
        <p:xfrm>
          <a:off x="33759" y="990600"/>
          <a:ext cx="11963400" cy="3738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8185B45-E185-A2B6-2C82-126802183336}"/>
              </a:ext>
            </a:extLst>
          </p:cNvPr>
          <p:cNvSpPr txBox="1"/>
          <p:nvPr/>
        </p:nvSpPr>
        <p:spPr>
          <a:xfrm>
            <a:off x="4267200" y="1524000"/>
            <a:ext cx="716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These totals do not inlcude Iran.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908AED-CFB7-EC0B-AA10-B66C45CC64ED}"/>
              </a:ext>
            </a:extLst>
          </p:cNvPr>
          <p:cNvSpPr txBox="1"/>
          <p:nvPr/>
        </p:nvSpPr>
        <p:spPr>
          <a:xfrm>
            <a:off x="762000" y="5105400"/>
            <a:ext cx="1066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Caucasian decreased 5% without Iran (with Iran, decreased 12%). Hispanic decreased 3%.</a:t>
            </a:r>
          </a:p>
        </p:txBody>
      </p:sp>
    </p:spTree>
    <p:extLst>
      <p:ext uri="{BB962C8B-B14F-4D97-AF65-F5344CB8AC3E}">
        <p14:creationId xmlns:p14="http://schemas.microsoft.com/office/powerpoint/2010/main" val="174764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10972800" cy="1143000"/>
          </a:xfrm>
        </p:spPr>
        <p:txBody>
          <a:bodyPr anchor="t" anchorCtr="0"/>
          <a:lstStyle/>
          <a:p>
            <a:r>
              <a:rPr lang="en-US" dirty="0"/>
              <a:t>Service Positions Held—Europe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3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4120321-C148-3C7E-281A-220793F208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052523"/>
              </p:ext>
            </p:extLst>
          </p:nvPr>
        </p:nvGraphicFramePr>
        <p:xfrm>
          <a:off x="228600" y="1447800"/>
          <a:ext cx="9601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100CB430-1848-1817-D338-C792103206EC}"/>
              </a:ext>
            </a:extLst>
          </p:cNvPr>
          <p:cNvGrpSpPr/>
          <p:nvPr/>
        </p:nvGrpSpPr>
        <p:grpSpPr>
          <a:xfrm>
            <a:off x="8077200" y="838200"/>
            <a:ext cx="3886200" cy="3662065"/>
            <a:chOff x="8077200" y="762000"/>
            <a:chExt cx="3886200" cy="3662065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923F653C-4A50-63E3-26CB-489865B1D47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89798345"/>
                </p:ext>
              </p:extLst>
            </p:nvPr>
          </p:nvGraphicFramePr>
          <p:xfrm>
            <a:off x="8077200" y="762000"/>
            <a:ext cx="38862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C46D83D-6AE1-2AFC-E8D1-8E9ED0055EB0}"/>
                </a:ext>
              </a:extLst>
            </p:cNvPr>
            <p:cNvGrpSpPr/>
            <p:nvPr/>
          </p:nvGrpSpPr>
          <p:grpSpPr>
            <a:xfrm>
              <a:off x="8077200" y="838200"/>
              <a:ext cx="3810000" cy="3585865"/>
              <a:chOff x="8077200" y="838200"/>
              <a:chExt cx="3810000" cy="3585865"/>
            </a:xfrm>
          </p:grpSpPr>
          <p:graphicFrame>
            <p:nvGraphicFramePr>
              <p:cNvPr id="12" name="Chart 11">
                <a:extLst>
                  <a:ext uri="{FF2B5EF4-FFF2-40B4-BE49-F238E27FC236}">
                    <a16:creationId xmlns:a16="http://schemas.microsoft.com/office/drawing/2014/main" id="{27F87A70-2438-ADEA-1203-333A519463F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87177977"/>
                  </p:ext>
                </p:extLst>
              </p:nvPr>
            </p:nvGraphicFramePr>
            <p:xfrm>
              <a:off x="8153400" y="838200"/>
              <a:ext cx="3733800" cy="2667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1264E58-7BB3-EFB5-4237-C722818E8595}"/>
                  </a:ext>
                </a:extLst>
              </p:cNvPr>
              <p:cNvGrpSpPr/>
              <p:nvPr/>
            </p:nvGrpSpPr>
            <p:grpSpPr>
              <a:xfrm>
                <a:off x="8077200" y="3352800"/>
                <a:ext cx="3733800" cy="1071265"/>
                <a:chOff x="7772400" y="2971800"/>
                <a:chExt cx="3733800" cy="1071265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504402-86CF-0317-6050-C40F21F6E1E1}"/>
                    </a:ext>
                  </a:extLst>
                </p:cNvPr>
                <p:cNvSpPr txBox="1"/>
                <p:nvPr/>
              </p:nvSpPr>
              <p:spPr>
                <a:xfrm>
                  <a:off x="7772400" y="3581400"/>
                  <a:ext cx="3733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>
                      <a:latin typeface="Century Gothic" panose="020B0502020202020204" pitchFamily="34" charset="0"/>
                    </a:rPr>
                    <a:t>Virtual Service Positions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FF7722C-8817-3581-BDEF-17CD3015D02C}"/>
                    </a:ext>
                  </a:extLst>
                </p:cNvPr>
                <p:cNvSpPr txBox="1"/>
                <p:nvPr/>
              </p:nvSpPr>
              <p:spPr>
                <a:xfrm>
                  <a:off x="7924800" y="2971800"/>
                  <a:ext cx="1752600" cy="9694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b"/>
                  <a:r>
                    <a:rPr lang="en-US" sz="1500" b="1" i="0" u="none" strike="noStrike">
                      <a:effectLst/>
                      <a:latin typeface="Century Gothic" panose="020B0502020202020204" pitchFamily="34" charset="0"/>
                    </a:rPr>
                    <a:t>Meeting </a:t>
                  </a:r>
                </a:p>
                <a:p>
                  <a:pPr algn="ctr" fontAlgn="b"/>
                  <a:r>
                    <a:rPr lang="en-US" sz="1200" b="1" i="0" u="none" strike="noStrike">
                      <a:effectLst/>
                      <a:latin typeface="Century Gothic" panose="020B0502020202020204" pitchFamily="34" charset="0"/>
                    </a:rPr>
                    <a:t>(secretary, treasurer, technician, etc)</a:t>
                  </a:r>
                  <a:endParaRPr lang="en-US" sz="1200" b="1" i="0" u="none" strike="noStrike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endParaRPr>
                </a:p>
                <a:p>
                  <a:endParaRPr lang="en-US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F81A1F6-5298-8AD4-CE98-5CD70E30F281}"/>
                    </a:ext>
                  </a:extLst>
                </p:cNvPr>
                <p:cNvSpPr txBox="1"/>
                <p:nvPr/>
              </p:nvSpPr>
              <p:spPr>
                <a:xfrm>
                  <a:off x="9677400" y="2971800"/>
                  <a:ext cx="175260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b"/>
                  <a:r>
                    <a:rPr lang="en-US" sz="1500" b="1" i="0" u="none" strike="noStrike">
                      <a:effectLst/>
                      <a:latin typeface="Century Gothic" panose="020B0502020202020204" pitchFamily="34" charset="0"/>
                    </a:rPr>
                    <a:t>Area Service</a:t>
                  </a:r>
                </a:p>
              </p:txBody>
            </p: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B2F2AB6-0A14-F265-420A-E77238E8398C}"/>
              </a:ext>
            </a:extLst>
          </p:cNvPr>
          <p:cNvSpPr txBox="1"/>
          <p:nvPr/>
        </p:nvSpPr>
        <p:spPr>
          <a:xfrm>
            <a:off x="7848600" y="4419600"/>
            <a:ext cx="4190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 (Body CS)"/>
              </a:rPr>
              <a:t>(of the 29% who responded) </a:t>
            </a:r>
            <a:endParaRPr lang="en-US" i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8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2362200" y="152400"/>
          <a:ext cx="97536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556260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Stayed the same from 2018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204A5-7DA5-86FF-9289-97D691B1B7AE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0972800" cy="8382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Do you have a Sponsor now?</a:t>
            </a:r>
          </a:p>
        </p:txBody>
      </p:sp>
    </p:spTree>
    <p:extLst>
      <p:ext uri="{BB962C8B-B14F-4D97-AF65-F5344CB8AC3E}">
        <p14:creationId xmlns:p14="http://schemas.microsoft.com/office/powerpoint/2010/main" val="4122001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702901"/>
              </p:ext>
            </p:extLst>
          </p:nvPr>
        </p:nvGraphicFramePr>
        <p:xfrm>
          <a:off x="2362200" y="1143000"/>
          <a:ext cx="8915400" cy="490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3DB6F83-78F9-948D-28A6-298C571C45F9}"/>
              </a:ext>
            </a:extLst>
          </p:cNvPr>
          <p:cNvSpPr txBox="1"/>
          <p:nvPr/>
        </p:nvSpPr>
        <p:spPr>
          <a:xfrm>
            <a:off x="685800" y="495300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Stayed the same </a:t>
            </a:r>
            <a:br>
              <a:rPr lang="en-US" sz="3000" dirty="0">
                <a:latin typeface="Century Gothic" panose="020B0502020202020204" pitchFamily="34" charset="0"/>
              </a:rPr>
            </a:br>
            <a:r>
              <a:rPr lang="en-US" sz="3000" dirty="0">
                <a:latin typeface="Century Gothic" panose="020B0502020202020204" pitchFamily="34" charset="0"/>
              </a:rPr>
              <a:t>from 2018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8C953D-B024-26D9-68DE-3ACCD5AED907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0972800" cy="8382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Are you sponsoring others?</a:t>
            </a:r>
          </a:p>
        </p:txBody>
      </p:sp>
    </p:spTree>
    <p:extLst>
      <p:ext uri="{BB962C8B-B14F-4D97-AF65-F5344CB8AC3E}">
        <p14:creationId xmlns:p14="http://schemas.microsoft.com/office/powerpoint/2010/main" val="1472564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570215"/>
              </p:ext>
            </p:extLst>
          </p:nvPr>
        </p:nvGraphicFramePr>
        <p:xfrm>
          <a:off x="3733800" y="381000"/>
          <a:ext cx="9067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981200"/>
            <a:ext cx="533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21–30 decreased by 6%; </a:t>
            </a:r>
            <a:br>
              <a:rPr lang="en-US" sz="3000" dirty="0">
                <a:latin typeface="Century Gothic" panose="020B0502020202020204" pitchFamily="34" charset="0"/>
              </a:rPr>
            </a:br>
            <a:r>
              <a:rPr lang="en-US" sz="3000" dirty="0">
                <a:latin typeface="Century Gothic" panose="020B0502020202020204" pitchFamily="34" charset="0"/>
              </a:rPr>
              <a:t>31–40 decreased by 4%; </a:t>
            </a:r>
            <a:br>
              <a:rPr lang="en-US" sz="3000" dirty="0">
                <a:latin typeface="Century Gothic" panose="020B0502020202020204" pitchFamily="34" charset="0"/>
              </a:rPr>
            </a:br>
            <a:r>
              <a:rPr lang="en-US" sz="3000" dirty="0">
                <a:latin typeface="Century Gothic" panose="020B0502020202020204" pitchFamily="34" charset="0"/>
              </a:rPr>
              <a:t>41–50 increased by 2%; </a:t>
            </a:r>
            <a:br>
              <a:rPr lang="en-US" sz="3000" dirty="0">
                <a:latin typeface="Century Gothic" panose="020B0502020202020204" pitchFamily="34" charset="0"/>
              </a:rPr>
            </a:br>
            <a:r>
              <a:rPr lang="en-US" sz="3000" dirty="0">
                <a:latin typeface="Century Gothic" panose="020B0502020202020204" pitchFamily="34" charset="0"/>
              </a:rPr>
              <a:t>51–60 decreased by 3%; </a:t>
            </a:r>
            <a:br>
              <a:rPr lang="en-US" sz="3000" dirty="0">
                <a:latin typeface="Century Gothic" panose="020B0502020202020204" pitchFamily="34" charset="0"/>
              </a:rPr>
            </a:br>
            <a:r>
              <a:rPr lang="en-US" sz="3000" b="1" dirty="0">
                <a:latin typeface="Century Gothic" panose="020B0502020202020204" pitchFamily="34" charset="0"/>
              </a:rPr>
              <a:t>Over 60 increase by 11%.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9D3098-1437-2596-91C1-D6930A048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10972800" cy="1143000"/>
          </a:xfrm>
        </p:spPr>
        <p:txBody>
          <a:bodyPr tIns="0" anchor="t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B10DE-DA8A-6387-31F4-AA2875183516}"/>
              </a:ext>
            </a:extLst>
          </p:cNvPr>
          <p:cNvSpPr txBox="1"/>
          <p:nvPr/>
        </p:nvSpPr>
        <p:spPr>
          <a:xfrm>
            <a:off x="1752600" y="55626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3000" dirty="0">
                <a:latin typeface="Century Gothic" panose="020B0502020202020204" pitchFamily="34" charset="0"/>
              </a:rPr>
              <a:t>Average Age 2024: 49.6</a:t>
            </a:r>
          </a:p>
          <a:p>
            <a:r>
              <a:rPr lang="en-US" sz="3000" dirty="0">
                <a:latin typeface="Century Gothic" panose="020B0502020202020204" pitchFamily="34" charset="0"/>
              </a:rPr>
              <a:t>Average Age 2018: 45.5</a:t>
            </a:r>
          </a:p>
        </p:txBody>
      </p:sp>
    </p:spTree>
    <p:extLst>
      <p:ext uri="{BB962C8B-B14F-4D97-AF65-F5344CB8AC3E}">
        <p14:creationId xmlns:p14="http://schemas.microsoft.com/office/powerpoint/2010/main" val="3199384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187849"/>
              </p:ext>
            </p:extLst>
          </p:nvPr>
        </p:nvGraphicFramePr>
        <p:xfrm>
          <a:off x="3657600" y="762000"/>
          <a:ext cx="8534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5334000"/>
            <a:ext cx="1165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HS/Secondary School increased by 2%, 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Trade School/Two-Year Degree decreased by 2%, 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and Advanced increased by 4%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DE4E69-D8BF-295E-5254-1021A88083E3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09728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Education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C9569D-48D8-5CD7-A587-EA31F219BC25}"/>
              </a:ext>
            </a:extLst>
          </p:cNvPr>
          <p:cNvSpPr txBox="1"/>
          <p:nvPr/>
        </p:nvSpPr>
        <p:spPr>
          <a:xfrm>
            <a:off x="228600" y="1447800"/>
            <a:ext cx="365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College/University Degree decreased 4% from 2018 (31%) with Iran. </a:t>
            </a:r>
          </a:p>
          <a:p>
            <a:r>
              <a:rPr lang="en-US" sz="2800" dirty="0">
                <a:latin typeface="Century Gothic" panose="020B0502020202020204" pitchFamily="34" charset="0"/>
              </a:rPr>
              <a:t>Without Iran it decreased 1%.</a:t>
            </a:r>
          </a:p>
        </p:txBody>
      </p:sp>
    </p:spTree>
    <p:extLst>
      <p:ext uri="{BB962C8B-B14F-4D97-AF65-F5344CB8AC3E}">
        <p14:creationId xmlns:p14="http://schemas.microsoft.com/office/powerpoint/2010/main" val="240607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5105400"/>
            <a:ext cx="1097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Homemaker increased by 2%; Unemployed increased by 2%; Part Time increased by 3%; Retired increased by 5%; 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and Full Time decreased by 7% (with Iran; without Iran 6%).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263BD5-2EB9-CB13-72AE-91C56891597C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76200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Employment Status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655328"/>
              </p:ext>
            </p:extLst>
          </p:nvPr>
        </p:nvGraphicFramePr>
        <p:xfrm>
          <a:off x="2590800" y="1066800"/>
          <a:ext cx="8788400" cy="396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9824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16539</TotalTime>
  <Words>1158</Words>
  <Application>Microsoft Macintosh PowerPoint</Application>
  <PresentationFormat>Widescreen</PresentationFormat>
  <Paragraphs>198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Century Gothic</vt:lpstr>
      <vt:lpstr>Office Theme</vt:lpstr>
      <vt:lpstr>2024/25  MEMBERSHIP SURVEY</vt:lpstr>
      <vt:lpstr>Gender</vt:lpstr>
      <vt:lpstr>PowerPoint Presentation</vt:lpstr>
      <vt:lpstr>Service Positions Held—Europe</vt:lpstr>
      <vt:lpstr>PowerPoint Presentation</vt:lpstr>
      <vt:lpstr>PowerPoint Presentation</vt:lpstr>
      <vt:lpstr>Age</vt:lpstr>
      <vt:lpstr>PowerPoint Presentation</vt:lpstr>
      <vt:lpstr>PowerPoint Presentation</vt:lpstr>
      <vt:lpstr>Professions</vt:lpstr>
      <vt:lpstr>Meeting Attendance</vt:lpstr>
      <vt:lpstr>Meeting Attendance—Europe</vt:lpstr>
      <vt:lpstr>Average Weekly Attendance</vt:lpstr>
      <vt:lpstr>Other Fellowships Attendance</vt:lpstr>
      <vt:lpstr>Family Members in 12-Step Fellowships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Sevareid</dc:creator>
  <cp:lastModifiedBy>Stacy Fowler</cp:lastModifiedBy>
  <cp:revision>522</cp:revision>
  <cp:lastPrinted>2018-04-23T16:54:07Z</cp:lastPrinted>
  <dcterms:created xsi:type="dcterms:W3CDTF">2014-03-06T20:15:13Z</dcterms:created>
  <dcterms:modified xsi:type="dcterms:W3CDTF">2025-08-12T16:14:38Z</dcterms:modified>
</cp:coreProperties>
</file>