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0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2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3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4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5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6.xml" ContentType="application/vnd.openxmlformats-officedocument.presentationml.notesSlide+xml"/>
  <Override PartName="/ppt/charts/chart31.xml" ContentType="application/vnd.openxmlformats-officedocument.drawingml.chart+xml"/>
  <Override PartName="/ppt/notesSlides/notesSlide27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8.xml" ContentType="application/vnd.openxmlformats-officedocument.presentationml.notesSl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9.xml" ContentType="application/vnd.openxmlformats-officedocument.presentationml.notesSlid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0.xml" ContentType="application/vnd.openxmlformats-officedocument.presentationml.notesSl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1.xml" ContentType="application/vnd.openxmlformats-officedocument.presentationml.notesSl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13" r:id="rId2"/>
    <p:sldId id="574" r:id="rId3"/>
    <p:sldId id="573" r:id="rId4"/>
    <p:sldId id="617" r:id="rId5"/>
    <p:sldId id="575" r:id="rId6"/>
    <p:sldId id="576" r:id="rId7"/>
    <p:sldId id="577" r:id="rId8"/>
    <p:sldId id="578" r:id="rId9"/>
    <p:sldId id="615" r:id="rId10"/>
    <p:sldId id="580" r:id="rId11"/>
    <p:sldId id="581" r:id="rId12"/>
    <p:sldId id="582" r:id="rId13"/>
    <p:sldId id="585" r:id="rId14"/>
    <p:sldId id="583" r:id="rId15"/>
    <p:sldId id="584" r:id="rId16"/>
    <p:sldId id="586" r:id="rId17"/>
    <p:sldId id="614" r:id="rId18"/>
    <p:sldId id="610" r:id="rId19"/>
    <p:sldId id="612" r:id="rId20"/>
    <p:sldId id="590" r:id="rId21"/>
    <p:sldId id="616" r:id="rId22"/>
    <p:sldId id="591" r:id="rId23"/>
    <p:sldId id="592" r:id="rId24"/>
    <p:sldId id="593" r:id="rId25"/>
    <p:sldId id="594" r:id="rId26"/>
    <p:sldId id="595" r:id="rId27"/>
    <p:sldId id="596" r:id="rId28"/>
    <p:sldId id="597" r:id="rId29"/>
    <p:sldId id="598" r:id="rId30"/>
    <p:sldId id="599" r:id="rId31"/>
    <p:sldId id="600" r:id="rId32"/>
    <p:sldId id="601" r:id="rId33"/>
    <p:sldId id="618" r:id="rId34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Elson" initials="NE" lastIdx="1" clrIdx="0"/>
  <p:cmAuthor id="1" name="Bob Shott" initials="BS" lastIdx="0" clrIdx="1">
    <p:extLst>
      <p:ext uri="{19B8F6BF-5375-455C-9EA6-DF929625EA0E}">
        <p15:presenceInfo xmlns:p15="http://schemas.microsoft.com/office/powerpoint/2012/main" userId="S-1-5-21-1752581467-1810641152-996637233-194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53E"/>
    <a:srgbClr val="6BA549"/>
    <a:srgbClr val="F8BD40"/>
    <a:srgbClr val="2067A5"/>
    <a:srgbClr val="DA0000"/>
    <a:srgbClr val="92BCC8"/>
    <a:srgbClr val="000000"/>
    <a:srgbClr val="0068B5"/>
    <a:srgbClr val="BC0000"/>
    <a:srgbClr val="FFA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6904" autoAdjust="0"/>
  </p:normalViewPr>
  <p:slideViewPr>
    <p:cSldViewPr>
      <p:cViewPr varScale="1">
        <p:scale>
          <a:sx n="63" d="100"/>
          <a:sy n="63" d="100"/>
        </p:scale>
        <p:origin x="6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Chart%203%20in%20Microsoft%20PowerPoint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ALL%20PARTICIPANTS%202024%20-%20FREQUENCIES%20%20CORRELATIONS%20with%20Iran%20Brook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SF%2010TB\Projects\PR:H&amp;I\Membership%20Survey\ALL%20PARTICIPANTS%202024%20-%20FREQUENCIES%20%20chart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tacyfowler\Desktop\Membership%20Survey\Eurpoean\EUROPE%202024%20-%20FREQUENCIES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fowler\Desktop\Membership%20Survey\Eurpoean\EUROPE%202024%20-%20FREQUENCI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8428898310788"/>
          <c:y val="0.10146093870619113"/>
          <c:w val="0.65215374520492642"/>
          <c:h val="0.748058707735062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B78-244B-9B87-B295108EB68D}"/>
              </c:ext>
            </c:extLst>
          </c:dPt>
          <c:dPt>
            <c:idx val="1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B78-244B-9B87-B295108EB6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B78-244B-9B87-B295108EB68D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B78-244B-9B87-B295108EB68D}"/>
              </c:ext>
            </c:extLst>
          </c:dPt>
          <c:dPt>
            <c:idx val="4"/>
            <c:bubble3D val="0"/>
            <c:spPr>
              <a:solidFill>
                <a:srgbClr val="F8BD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B78-244B-9B87-B295108EB68D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B78-244B-9B87-B295108EB68D}"/>
              </c:ext>
            </c:extLst>
          </c:dPt>
          <c:dPt>
            <c:idx val="6"/>
            <c:bubble3D val="0"/>
            <c:spPr>
              <a:solidFill>
                <a:srgbClr val="6BA54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B78-244B-9B87-B295108EB68D}"/>
              </c:ext>
            </c:extLst>
          </c:dPt>
          <c:dLbls>
            <c:dLbl>
              <c:idx val="0"/>
              <c:layout>
                <c:manualLayout>
                  <c:x val="5.4706348587614639E-2"/>
                  <c:y val="3.79000400373682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  <a:r>
                      <a:rPr lang="en-US" baseline="0"/>
                      <a:t>
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78-244B-9B87-B295108EB68D}"/>
                </c:ext>
              </c:extLst>
            </c:dLbl>
            <c:dLbl>
              <c:idx val="1"/>
              <c:layout>
                <c:manualLayout>
                  <c:x val="-4.6201112237208096E-2"/>
                  <c:y val="6.7796610169491525E-2"/>
                </c:manualLayout>
              </c:layout>
              <c:tx>
                <c:rich>
                  <a:bodyPr/>
                  <a:lstStyle/>
                  <a:p>
                    <a:fld id="{5DDFEB37-0394-AC49-B439-0C0C3DC445A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B78-244B-9B87-B295108EB68D}"/>
                </c:ext>
              </c:extLst>
            </c:dLbl>
            <c:dLbl>
              <c:idx val="2"/>
              <c:layout>
                <c:manualLayout>
                  <c:x val="-3.5556378472492919E-2"/>
                  <c:y val="-9.9641665554517547E-2"/>
                </c:manualLayout>
              </c:layout>
              <c:tx>
                <c:rich>
                  <a:bodyPr/>
                  <a:lstStyle/>
                  <a:p>
                    <a:fld id="{EE7178EA-79DE-0744-9F83-5B0F189621B4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B78-244B-9B87-B295108EB68D}"/>
                </c:ext>
              </c:extLst>
            </c:dLbl>
            <c:dLbl>
              <c:idx val="3"/>
              <c:layout>
                <c:manualLayout>
                  <c:x val="1.5730028938690355E-2"/>
                  <c:y val="-4.10560444650300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7059453F-EEC5-CE4C-808D-078E99FF6270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r>
                      <a:rPr lang="en-US" baseline="0"/>
                      <a:t>
9%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53846153846154"/>
                      <c:h val="0.138664312181565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B78-244B-9B87-B295108EB68D}"/>
                </c:ext>
              </c:extLst>
            </c:dLbl>
            <c:dLbl>
              <c:idx val="4"/>
              <c:layout>
                <c:manualLayout>
                  <c:x val="6.2116730600982571E-2"/>
                  <c:y val="-2.0277906438165908E-2"/>
                </c:manualLayout>
              </c:layout>
              <c:tx>
                <c:rich>
                  <a:bodyPr/>
                  <a:lstStyle/>
                  <a:p>
                    <a:fld id="{438E25FF-9E82-9F4E-B807-9D464010B58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B78-244B-9B87-B295108EB68D}"/>
                </c:ext>
              </c:extLst>
            </c:dLbl>
            <c:dLbl>
              <c:idx val="5"/>
              <c:layout>
                <c:manualLayout>
                  <c:x val="-2.6027996500437463E-2"/>
                  <c:y val="-9.5790875405281119E-3"/>
                </c:manualLayout>
              </c:layout>
              <c:tx>
                <c:rich>
                  <a:bodyPr/>
                  <a:lstStyle/>
                  <a:p>
                    <a:fld id="{D72BB051-47B2-B44F-88D1-E197CF300D4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B78-244B-9B87-B295108EB68D}"/>
                </c:ext>
              </c:extLst>
            </c:dLbl>
            <c:dLbl>
              <c:idx val="6"/>
              <c:layout>
                <c:manualLayout>
                  <c:x val="-2.67184871121879E-2"/>
                  <c:y val="-1.1766635788173538E-2"/>
                </c:manualLayout>
              </c:layout>
              <c:tx>
                <c:rich>
                  <a:bodyPr/>
                  <a:lstStyle/>
                  <a:p>
                    <a:fld id="{DF0DCCEE-A732-C448-88BA-2B0D353B6966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B78-244B-9B87-B295108EB68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FREQUENCIES!$K$2:$K$8</c:f>
              <c:strCache>
                <c:ptCount val="7"/>
                <c:pt idx="0">
                  <c:v>United Kingdom</c:v>
                </c:pt>
                <c:pt idx="1">
                  <c:v>Sweden</c:v>
                </c:pt>
                <c:pt idx="2">
                  <c:v>Spain</c:v>
                </c:pt>
                <c:pt idx="3">
                  <c:v>Germany</c:v>
                </c:pt>
                <c:pt idx="4">
                  <c:v>France</c:v>
                </c:pt>
                <c:pt idx="5">
                  <c:v>Poland</c:v>
                </c:pt>
                <c:pt idx="6">
                  <c:v>Portugal</c:v>
                </c:pt>
              </c:strCache>
            </c:strRef>
          </c:cat>
          <c:val>
            <c:numRef>
              <c:f>FREQUENCIES!$L$2:$L$8</c:f>
              <c:numCache>
                <c:formatCode>0%</c:formatCode>
                <c:ptCount val="7"/>
                <c:pt idx="0">
                  <c:v>0.18325923062052968</c:v>
                </c:pt>
                <c:pt idx="1">
                  <c:v>0.17591339648173207</c:v>
                </c:pt>
                <c:pt idx="2">
                  <c:v>0.11076744635607964</c:v>
                </c:pt>
                <c:pt idx="3">
                  <c:v>9.0469746762033634E-2</c:v>
                </c:pt>
                <c:pt idx="4">
                  <c:v>5.6640247438623621E-2</c:v>
                </c:pt>
                <c:pt idx="5">
                  <c:v>5.0840904697467618E-2</c:v>
                </c:pt>
                <c:pt idx="6">
                  <c:v>4.1948579161028419E-2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B78-244B-9B87-B295108EB68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6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E4-4706-98D7-DC442CC0420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E4-4706-98D7-DC442CC0420B}"/>
              </c:ext>
            </c:extLst>
          </c:dPt>
          <c:dLbls>
            <c:dLbl>
              <c:idx val="0"/>
              <c:layout>
                <c:manualLayout>
                  <c:x val="-5.3549195773605326E-2"/>
                  <c:y val="-2.18599435985493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/>
                      <a:t>No</a:t>
                    </a:r>
                    <a:br>
                      <a:rPr lang="en-US" sz="2200"/>
                    </a:br>
                    <a:r>
                      <a:rPr lang="en-US" sz="2200"/>
                      <a:t>55%</a:t>
                    </a:r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299382716049386E-2"/>
                      <c:h val="0.16795519539156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E4-4706-98D7-DC442CC0420B}"/>
                </c:ext>
              </c:extLst>
            </c:dLbl>
            <c:dLbl>
              <c:idx val="1"/>
              <c:layout>
                <c:manualLayout>
                  <c:x val="4.7078426094174071E-2"/>
                  <c:y val="2.32632547280743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2200" b="1" i="0">
                        <a:latin typeface="Century Gothic" panose="020B0502020202020204" pitchFamily="34" charset="0"/>
                      </a:rPr>
                      <a:t>Yes</a:t>
                    </a:r>
                    <a:br>
                      <a:rPr lang="en-US" sz="2200" b="1" i="0">
                        <a:latin typeface="Century Gothic" panose="020B0502020202020204" pitchFamily="34" charset="0"/>
                      </a:rPr>
                    </a:br>
                    <a:r>
                      <a:rPr lang="en-US" sz="2200" b="1" i="0">
                        <a:latin typeface="Century Gothic" panose="020B0502020202020204" pitchFamily="34" charset="0"/>
                      </a:rPr>
                      <a:t>45%</a:t>
                    </a:r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10124428890829E-2"/>
                      <c:h val="0.159873821328190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EE4-4706-98D7-DC442CC0420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FREQUENCIES!$K$95:$K$96</c:f>
              <c:strCache>
                <c:ptCount val="2"/>
                <c:pt idx="0">
                  <c:v>Yes  55%</c:v>
                </c:pt>
                <c:pt idx="1">
                  <c:v>No  45%</c:v>
                </c:pt>
              </c:strCache>
            </c:strRef>
          </c:cat>
          <c:val>
            <c:numRef>
              <c:f>FREQUENCIES!$L$95:$L$96</c:f>
              <c:numCache>
                <c:formatCode>General</c:formatCode>
                <c:ptCount val="2"/>
                <c:pt idx="0">
                  <c:v>0.54850474106491609</c:v>
                </c:pt>
                <c:pt idx="1">
                  <c:v>0.45149525893508385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E4-4706-98D7-DC442CC0420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BA549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FREQUENCIES!$I$147:$I$148</c:f>
              <c:numCache>
                <c:formatCode>0%</c:formatCode>
                <c:ptCount val="2"/>
                <c:pt idx="0">
                  <c:v>0.81552753815527534</c:v>
                </c:pt>
                <c:pt idx="1">
                  <c:v>0.29396151293961514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A-FC4D-9239-C7C31A41123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7"/>
        <c:axId val="963189792"/>
        <c:axId val="963332544"/>
      </c:barChart>
      <c:catAx>
        <c:axId val="963189792"/>
        <c:scaling>
          <c:orientation val="minMax"/>
        </c:scaling>
        <c:delete val="1"/>
        <c:axPos val="b"/>
        <c:majorTickMark val="none"/>
        <c:minorTickMark val="none"/>
        <c:tickLblPos val="nextTo"/>
        <c:crossAx val="963332544"/>
        <c:crosses val="autoZero"/>
        <c:auto val="1"/>
        <c:lblAlgn val="ctr"/>
        <c:lblOffset val="100"/>
        <c:noMultiLvlLbl val="0"/>
      </c:catAx>
      <c:valAx>
        <c:axId val="963332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3189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FREQUENCIES!$I$134:$I$142</c:f>
              <c:strCache>
                <c:ptCount val="9"/>
                <c:pt idx="0">
                  <c:v>World Service   0%</c:v>
                </c:pt>
                <c:pt idx="1">
                  <c:v>Zonal Service   2%</c:v>
                </c:pt>
                <c:pt idx="2">
                  <c:v>Regional Service   8%</c:v>
                </c:pt>
                <c:pt idx="3">
                  <c:v> Public Relations / PI  12%</c:v>
                </c:pt>
                <c:pt idx="4">
                  <c:v>Convention  16%</c:v>
                </c:pt>
                <c:pt idx="5">
                  <c:v>Hospitals and Institutions (H&amp;I)  16%</c:v>
                </c:pt>
                <c:pt idx="6">
                  <c:v>Area Service  20%</c:v>
                </c:pt>
                <c:pt idx="7">
                  <c:v>Meeting  66%</c:v>
                </c:pt>
                <c:pt idx="8">
                  <c:v>None  21%</c:v>
                </c:pt>
              </c:strCache>
            </c:strRef>
          </c:cat>
          <c:val>
            <c:numRef>
              <c:f>FREQUENCIES!$J$134:$J$142</c:f>
              <c:numCache>
                <c:formatCode>0%</c:formatCode>
                <c:ptCount val="9"/>
                <c:pt idx="0">
                  <c:v>4.0436716538617065E-3</c:v>
                </c:pt>
                <c:pt idx="1">
                  <c:v>1.9005256773150021E-2</c:v>
                </c:pt>
                <c:pt idx="2">
                  <c:v>8.2895268904164987E-2</c:v>
                </c:pt>
                <c:pt idx="3">
                  <c:v>0.1239385361908613</c:v>
                </c:pt>
                <c:pt idx="4">
                  <c:v>0.16215123331985443</c:v>
                </c:pt>
                <c:pt idx="5">
                  <c:v>0.16437525272947837</c:v>
                </c:pt>
                <c:pt idx="6">
                  <c:v>0.19551152446421349</c:v>
                </c:pt>
                <c:pt idx="7">
                  <c:v>0.66498180347755764</c:v>
                </c:pt>
                <c:pt idx="8">
                  <c:v>0.21451678123736354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33-044B-A060-9CE8A974DE3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63617936"/>
        <c:axId val="963303584"/>
      </c:barChart>
      <c:catAx>
        <c:axId val="963617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63303584"/>
        <c:crosses val="autoZero"/>
        <c:auto val="1"/>
        <c:lblAlgn val="ctr"/>
        <c:lblOffset val="100"/>
        <c:noMultiLvlLbl val="0"/>
      </c:catAx>
      <c:valAx>
        <c:axId val="9633035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6361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16666666666666E-2"/>
          <c:y val="1.2670718791729981E-2"/>
          <c:w val="0.64838250440213974"/>
          <c:h val="0.898635400838053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BD-DA4F-9704-9E9F3E0BB9AC}"/>
              </c:ext>
            </c:extLst>
          </c:dPt>
          <c:dPt>
            <c:idx val="1"/>
            <c:bubble3D val="0"/>
            <c:spPr>
              <a:solidFill>
                <a:srgbClr val="F8BD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CBD-DA4F-9704-9E9F3E0BB9AC}"/>
              </c:ext>
            </c:extLst>
          </c:dPt>
          <c:dPt>
            <c:idx val="2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CBD-DA4F-9704-9E9F3E0BB9AC}"/>
              </c:ext>
            </c:extLst>
          </c:dPt>
          <c:dLbls>
            <c:dLbl>
              <c:idx val="0"/>
              <c:layout>
                <c:manualLayout>
                  <c:x val="6.3938669058772712E-2"/>
                  <c:y val="-0.317112976009577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46B15571-639C-5945-97B3-F9B4A02D882A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r>
                      <a:rPr lang="en-US" baseline="0"/>
                      <a:t>
84%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76371308016876"/>
                      <c:h val="0.231286549707602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BD-DA4F-9704-9E9F3E0BB9AC}"/>
                </c:ext>
              </c:extLst>
            </c:dLbl>
            <c:dLbl>
              <c:idx val="1"/>
              <c:layout>
                <c:manualLayout>
                  <c:x val="2.5741795131621177E-2"/>
                  <c:y val="-5.5916332826817752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32489451476788"/>
                      <c:h val="0.234210526315789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BD-DA4F-9704-9E9F3E0BB9AC}"/>
                </c:ext>
              </c:extLst>
            </c:dLbl>
            <c:dLbl>
              <c:idx val="2"/>
              <c:layout>
                <c:manualLayout>
                  <c:x val="1.0454647233573498E-2"/>
                  <c:y val="0.101161302205645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345991561181"/>
                      <c:h val="0.223903623889119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CBD-DA4F-9704-9E9F3E0BB9A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FREQUENCIES!$I$154:$I$156</c:f>
              <c:strCache>
                <c:ptCount val="3"/>
                <c:pt idx="0">
                  <c:v>Attending Weekly</c:v>
                </c:pt>
                <c:pt idx="1">
                  <c:v>Attending Monthly</c:v>
                </c:pt>
                <c:pt idx="2">
                  <c:v>Attending Yearly</c:v>
                </c:pt>
              </c:strCache>
            </c:strRef>
          </c:cat>
          <c:val>
            <c:numRef>
              <c:f>FREQUENCIES!$J$154:$J$156</c:f>
              <c:numCache>
                <c:formatCode>0%</c:formatCode>
                <c:ptCount val="3"/>
                <c:pt idx="0">
                  <c:v>0.84189243833400729</c:v>
                </c:pt>
                <c:pt idx="1">
                  <c:v>8.5119288313788927E-2</c:v>
                </c:pt>
                <c:pt idx="2">
                  <c:v>2.9114435907804288E-2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BD-DA4F-9704-9E9F3E0BB9A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9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4D-F947-B208-70F704C12790}"/>
              </c:ext>
            </c:extLst>
          </c:dPt>
          <c:dPt>
            <c:idx val="1"/>
            <c:bubble3D val="0"/>
            <c:spPr>
              <a:solidFill>
                <a:srgbClr val="F8BD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4D-F947-B208-70F704C12790}"/>
              </c:ext>
            </c:extLst>
          </c:dPt>
          <c:dPt>
            <c:idx val="2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04D-F947-B208-70F704C12790}"/>
              </c:ext>
            </c:extLst>
          </c:dPt>
          <c:dPt>
            <c:idx val="3"/>
            <c:bubble3D val="0"/>
            <c:spPr>
              <a:solidFill>
                <a:srgbClr val="6BA54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04D-F947-B208-70F704C12790}"/>
              </c:ext>
            </c:extLst>
          </c:dPt>
          <c:dLbls>
            <c:dLbl>
              <c:idx val="0"/>
              <c:layout>
                <c:manualLayout>
                  <c:x val="8.4197730821622019E-2"/>
                  <c:y val="7.2571709786276695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4430379746831"/>
                      <c:h val="0.22946428571428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04D-F947-B208-70F704C12790}"/>
                </c:ext>
              </c:extLst>
            </c:dLbl>
            <c:dLbl>
              <c:idx val="1"/>
              <c:layout>
                <c:manualLayout>
                  <c:x val="-7.8192215688228997E-2"/>
                  <c:y val="4.1377835583052115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32489451476788"/>
                      <c:h val="0.235416666666666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4D-F947-B208-70F704C12790}"/>
                </c:ext>
              </c:extLst>
            </c:dLbl>
            <c:dLbl>
              <c:idx val="2"/>
              <c:layout>
                <c:manualLayout>
                  <c:x val="-4.7659390677431144E-4"/>
                  <c:y val="-5.870125609298837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0928270042194"/>
                      <c:h val="0.227901902887139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4D-F947-B208-70F704C12790}"/>
                </c:ext>
              </c:extLst>
            </c:dLbl>
            <c:dLbl>
              <c:idx val="3"/>
              <c:layout>
                <c:manualLayout>
                  <c:x val="1.7254726070633189E-3"/>
                  <c:y val="-8.01565429321337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4D-F947-B208-70F704C1279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FREQUENCIES!$I$165:$I$168</c:f>
              <c:strCache>
                <c:ptCount val="4"/>
                <c:pt idx="0">
                  <c:v>Attending Weekly</c:v>
                </c:pt>
                <c:pt idx="1">
                  <c:v>Attending Monthly</c:v>
                </c:pt>
                <c:pt idx="2">
                  <c:v>Attending Yearly</c:v>
                </c:pt>
                <c:pt idx="3">
                  <c:v>None</c:v>
                </c:pt>
              </c:strCache>
            </c:strRef>
          </c:cat>
          <c:val>
            <c:numRef>
              <c:f>FREQUENCIES!$J$165:$J$168</c:f>
              <c:numCache>
                <c:formatCode>0%</c:formatCode>
                <c:ptCount val="4"/>
                <c:pt idx="0">
                  <c:v>0.33400727860897694</c:v>
                </c:pt>
                <c:pt idx="1">
                  <c:v>0.14355034371209058</c:v>
                </c:pt>
                <c:pt idx="2">
                  <c:v>0.11726647796198948</c:v>
                </c:pt>
                <c:pt idx="3">
                  <c:v>0.40517589971694301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4D-F947-B208-70F704C1279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'[Chart 3 in Microsoft PowerPoint]FREQUENCIES'!$K$117:$K$119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2024</c:v>
                </c:pt>
              </c:numCache>
            </c:numRef>
          </c:cat>
          <c:val>
            <c:numRef>
              <c:f>'[Chart 3 in Microsoft PowerPoint]FREQUENCIES'!$L$117:$L$119</c:f>
              <c:numCache>
                <c:formatCode>General</c:formatCode>
                <c:ptCount val="3"/>
                <c:pt idx="0">
                  <c:v>3.1</c:v>
                </c:pt>
                <c:pt idx="1">
                  <c:v>1.57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5-F840-BC72-F4370318D9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3630272"/>
        <c:axId val="853631584"/>
      </c:barChart>
      <c:catAx>
        <c:axId val="85363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53631584"/>
        <c:crosses val="autoZero"/>
        <c:auto val="1"/>
        <c:lblAlgn val="ctr"/>
        <c:lblOffset val="100"/>
        <c:noMultiLvlLbl val="0"/>
      </c:catAx>
      <c:valAx>
        <c:axId val="853631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363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42-044E-B560-24162DE85D7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42-044E-B560-24162DE85D77}"/>
              </c:ext>
            </c:extLst>
          </c:dPt>
          <c:dLbls>
            <c:dLbl>
              <c:idx val="0"/>
              <c:layout>
                <c:manualLayout>
                  <c:x val="-9.4722425685161454E-2"/>
                  <c:y val="4.15264654418197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42-044E-B560-24162DE85D77}"/>
                </c:ext>
              </c:extLst>
            </c:dLbl>
            <c:dLbl>
              <c:idx val="1"/>
              <c:layout>
                <c:manualLayout>
                  <c:x val="9.8597021302569768E-2"/>
                  <c:y val="-1.65262467191602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42-044E-B560-24162DE85D7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FREQUENCIES!$I$181:$I$182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FREQUENCIES!$J$181:$J$182</c:f>
              <c:numCache>
                <c:formatCode>0%</c:formatCode>
                <c:ptCount val="2"/>
                <c:pt idx="0">
                  <c:v>0.32005661140315406</c:v>
                </c:pt>
                <c:pt idx="1">
                  <c:v>0.67994338859684589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42-044E-B560-24162DE85D7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420-734C-ACD5-0B04A43ED5D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420-734C-ACD5-0B04A43ED5D6}"/>
              </c:ext>
            </c:extLst>
          </c:dPt>
          <c:dLbls>
            <c:dLbl>
              <c:idx val="0"/>
              <c:layout>
                <c:manualLayout>
                  <c:x val="-7.1266136375810168E-2"/>
                  <c:y val="7.8004441752473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20-734C-ACD5-0B04A43ED5D6}"/>
                </c:ext>
              </c:extLst>
            </c:dLbl>
            <c:dLbl>
              <c:idx val="1"/>
              <c:layout>
                <c:manualLayout>
                  <c:x val="6.4462210080882709E-2"/>
                  <c:y val="-8.56969513426207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20-734C-ACD5-0B04A43ED5D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FREQUENCIES!$I$209:$I$210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FREQUENCIES!$J$209:$J$210</c:f>
              <c:numCache>
                <c:formatCode>0%</c:formatCode>
                <c:ptCount val="2"/>
                <c:pt idx="0">
                  <c:v>0.22422159320663163</c:v>
                </c:pt>
                <c:pt idx="1">
                  <c:v>0.7757784067933684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20-734C-ACD5-0B04A43ED5D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FREQUENCIES!$I$189:$I$196</c:f>
              <c:strCache>
                <c:ptCount val="8"/>
                <c:pt idx="0">
                  <c:v>AA</c:v>
                </c:pt>
                <c:pt idx="1">
                  <c:v>CA</c:v>
                </c:pt>
                <c:pt idx="2">
                  <c:v>GA</c:v>
                </c:pt>
                <c:pt idx="3">
                  <c:v>OA</c:v>
                </c:pt>
                <c:pt idx="4">
                  <c:v>Nar- Anon</c:v>
                </c:pt>
                <c:pt idx="5">
                  <c:v>Al-Anon</c:v>
                </c:pt>
                <c:pt idx="6">
                  <c:v>Faith- based</c:v>
                </c:pt>
                <c:pt idx="7">
                  <c:v>Other</c:v>
                </c:pt>
              </c:strCache>
            </c:strRef>
          </c:cat>
          <c:val>
            <c:numRef>
              <c:f>FREQUENCIES!$J$189:$J$196</c:f>
              <c:numCache>
                <c:formatCode>0%</c:formatCode>
                <c:ptCount val="8"/>
                <c:pt idx="0">
                  <c:v>0.74668351231838281</c:v>
                </c:pt>
                <c:pt idx="1">
                  <c:v>0.14592545799115603</c:v>
                </c:pt>
                <c:pt idx="2">
                  <c:v>1.8951358180669616E-2</c:v>
                </c:pt>
                <c:pt idx="3">
                  <c:v>5.4327226784586229E-2</c:v>
                </c:pt>
                <c:pt idx="4">
                  <c:v>9.0334807327858493E-2</c:v>
                </c:pt>
                <c:pt idx="5">
                  <c:v>6.1276058117498422E-2</c:v>
                </c:pt>
                <c:pt idx="6">
                  <c:v>3.6639292482627921E-2</c:v>
                </c:pt>
                <c:pt idx="7">
                  <c:v>0.41124447252053065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9-014D-8BDA-412880883A9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50678368"/>
        <c:axId val="1650680096"/>
      </c:barChart>
      <c:catAx>
        <c:axId val="165067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2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650680096"/>
        <c:crosses val="autoZero"/>
        <c:auto val="1"/>
        <c:lblAlgn val="ctr"/>
        <c:lblOffset val="0"/>
        <c:noMultiLvlLbl val="0"/>
      </c:catAx>
      <c:valAx>
        <c:axId val="1650680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50678368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33923303834809"/>
          <c:y val="2.6960784313725492E-2"/>
          <c:w val="0.54572271386430682"/>
          <c:h val="0.906862745098039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0B-F34D-9CE0-F099E04E2994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0B-F34D-9CE0-F099E04E2994}"/>
              </c:ext>
            </c:extLst>
          </c:dPt>
          <c:dPt>
            <c:idx val="2"/>
            <c:bubble3D val="0"/>
            <c:spPr>
              <a:solidFill>
                <a:srgbClr val="F8BD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60B-F34D-9CE0-F099E04E2994}"/>
              </c:ext>
            </c:extLst>
          </c:dPt>
          <c:dPt>
            <c:idx val="3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60B-F34D-9CE0-F099E04E2994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60B-F34D-9CE0-F099E04E2994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60B-F34D-9CE0-F099E04E2994}"/>
              </c:ext>
            </c:extLst>
          </c:dPt>
          <c:dLbls>
            <c:dLbl>
              <c:idx val="0"/>
              <c:layout>
                <c:manualLayout>
                  <c:x val="1.754883515666731E-2"/>
                  <c:y val="3.4622510421492057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3A64A370-DBED-8B43-89D5-A40B46306DF1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63563514737648"/>
                      <c:h val="0.1275735294117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0B-F34D-9CE0-F099E04E2994}"/>
                </c:ext>
              </c:extLst>
            </c:dLbl>
            <c:dLbl>
              <c:idx val="1"/>
              <c:layout>
                <c:manualLayout>
                  <c:x val="-8.4339651127679841E-2"/>
                  <c:y val="-2.4141674386289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DE902F55-5BCF-734A-8251-DCAACB747509}" type="CATEGORYNAME">
                      <a:rPr lang="en-US"/>
                      <a:pPr>
                        <a:defRPr sz="2000">
                          <a:latin typeface="Century Gothic" panose="020B0502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75657910017884"/>
                      <c:h val="0.133639802377643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0B-F34D-9CE0-F099E04E2994}"/>
                </c:ext>
              </c:extLst>
            </c:dLbl>
            <c:dLbl>
              <c:idx val="2"/>
              <c:layout>
                <c:manualLayout>
                  <c:x val="-3.5167468004552525E-2"/>
                  <c:y val="-5.0873282383819669E-2"/>
                </c:manualLayout>
              </c:layout>
              <c:tx>
                <c:rich>
                  <a:bodyPr/>
                  <a:lstStyle/>
                  <a:p>
                    <a:fld id="{6AF29D78-07C8-FE4F-8057-1B11FA222E3B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60B-F34D-9CE0-F099E04E2994}"/>
                </c:ext>
              </c:extLst>
            </c:dLbl>
            <c:dLbl>
              <c:idx val="3"/>
              <c:layout>
                <c:manualLayout>
                  <c:x val="6.9746591410586978E-2"/>
                  <c:y val="-5.3921568627451164E-2"/>
                </c:manualLayout>
              </c:layout>
              <c:tx>
                <c:rich>
                  <a:bodyPr/>
                  <a:lstStyle/>
                  <a:p>
                    <a:fld id="{EAD5728F-2DE3-F048-B9DD-6B00B337D04F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60B-F34D-9CE0-F099E04E2994}"/>
                </c:ext>
              </c:extLst>
            </c:dLbl>
            <c:dLbl>
              <c:idx val="4"/>
              <c:layout>
                <c:manualLayout>
                  <c:x val="6.5594035258866965E-2"/>
                  <c:y val="6.5319592403889791E-3"/>
                </c:manualLayout>
              </c:layout>
              <c:tx>
                <c:rich>
                  <a:bodyPr/>
                  <a:lstStyle/>
                  <a:p>
                    <a:fld id="{FF5AB2CA-49AC-DA4D-A333-E1D21D69FBD3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60B-F34D-9CE0-F099E04E2994}"/>
                </c:ext>
              </c:extLst>
            </c:dLbl>
            <c:dLbl>
              <c:idx val="5"/>
              <c:layout>
                <c:manualLayout>
                  <c:x val="9.760643857570887E-3"/>
                  <c:y val="5.9677126756214276E-2"/>
                </c:manualLayout>
              </c:layout>
              <c:tx>
                <c:rich>
                  <a:bodyPr/>
                  <a:lstStyle/>
                  <a:p>
                    <a:fld id="{29527724-6500-F849-871A-2AF0602D78D6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17994100294986"/>
                      <c:h val="0.1275735294117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60B-F34D-9CE0-F099E04E299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FREQUENCIES!$P$198:$P$203</c:f>
              <c:strCache>
                <c:ptCount val="6"/>
                <c:pt idx="0">
                  <c:v>Opiates  21%</c:v>
                </c:pt>
                <c:pt idx="1">
                  <c:v>Alcohol  20%</c:v>
                </c:pt>
                <c:pt idx="2">
                  <c:v>Cocaine  18%</c:v>
                </c:pt>
                <c:pt idx="3">
                  <c:v>Cannabis  14%</c:v>
                </c:pt>
                <c:pt idx="4">
                  <c:v>Stimulants  8%</c:v>
                </c:pt>
                <c:pt idx="5">
                  <c:v>Methamphetamine  7%</c:v>
                </c:pt>
              </c:strCache>
            </c:strRef>
          </c:cat>
          <c:val>
            <c:numRef>
              <c:f>FREQUENCIES!$Q$198:$Q$203</c:f>
              <c:numCache>
                <c:formatCode>0%</c:formatCode>
                <c:ptCount val="6"/>
                <c:pt idx="0">
                  <c:v>0.21</c:v>
                </c:pt>
                <c:pt idx="1">
                  <c:v>0.2</c:v>
                </c:pt>
                <c:pt idx="2">
                  <c:v>0.18</c:v>
                </c:pt>
                <c:pt idx="3">
                  <c:v>0.14000000000000001</c:v>
                </c:pt>
                <c:pt idx="4">
                  <c:v>0.08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60B-F34D-9CE0-F099E04E299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1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FREQUENCIES!$I$65:$I$73</c:f>
              <c:strCache>
                <c:ptCount val="9"/>
                <c:pt idx="0">
                  <c:v>Black</c:v>
                </c:pt>
                <c:pt idx="1">
                  <c:v>Caucasian</c:v>
                </c:pt>
                <c:pt idx="2">
                  <c:v>Hispanic</c:v>
                </c:pt>
                <c:pt idx="3">
                  <c:v>Asian</c:v>
                </c:pt>
                <c:pt idx="4">
                  <c:v>Indigenous</c:v>
                </c:pt>
                <c:pt idx="5">
                  <c:v>Multi-racial</c:v>
                </c:pt>
                <c:pt idx="6">
                  <c:v>Arabic</c:v>
                </c:pt>
                <c:pt idx="7">
                  <c:v>Persian</c:v>
                </c:pt>
                <c:pt idx="8">
                  <c:v>Other</c:v>
                </c:pt>
              </c:strCache>
            </c:strRef>
          </c:cat>
          <c:val>
            <c:numRef>
              <c:f>FREQUENCIES!$J$65:$J$73</c:f>
              <c:numCache>
                <c:formatCode>0%</c:formatCode>
                <c:ptCount val="9"/>
                <c:pt idx="0">
                  <c:v>9.8588826599652034E-3</c:v>
                </c:pt>
                <c:pt idx="1">
                  <c:v>0.8911656678909724</c:v>
                </c:pt>
                <c:pt idx="2">
                  <c:v>3.3442876473999614E-2</c:v>
                </c:pt>
                <c:pt idx="3">
                  <c:v>7.3458341387976026E-3</c:v>
                </c:pt>
                <c:pt idx="4">
                  <c:v>6.5725884399768023E-3</c:v>
                </c:pt>
                <c:pt idx="5">
                  <c:v>2.957664797989561E-2</c:v>
                </c:pt>
                <c:pt idx="6">
                  <c:v>3.6729170693988013E-3</c:v>
                </c:pt>
                <c:pt idx="7">
                  <c:v>7.152522714092403E-3</c:v>
                </c:pt>
                <c:pt idx="8">
                  <c:v>1.1212062632901604E-2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5-984F-B65C-BBB0CE18A2C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963576400"/>
        <c:axId val="963608224"/>
      </c:barChart>
      <c:catAx>
        <c:axId val="96357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-5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63608224"/>
        <c:crosses val="autoZero"/>
        <c:auto val="1"/>
        <c:lblAlgn val="ctr"/>
        <c:lblOffset val="100"/>
        <c:noMultiLvlLbl val="0"/>
      </c:catAx>
      <c:valAx>
        <c:axId val="9636082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357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DF753E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FREQUENCIES!$P$210:$P$223</c:f>
              <c:strCache>
                <c:ptCount val="14"/>
                <c:pt idx="0">
                  <c:v>Alcohol  76%</c:v>
                </c:pt>
                <c:pt idx="1">
                  <c:v>Cannabis  61%</c:v>
                </c:pt>
                <c:pt idx="2">
                  <c:v>Cocaine  50%</c:v>
                </c:pt>
                <c:pt idx="3">
                  <c:v>Tranquilizers  34%</c:v>
                </c:pt>
                <c:pt idx="4">
                  <c:v>Opiates  33%</c:v>
                </c:pt>
                <c:pt idx="5">
                  <c:v>Stimulants   32%</c:v>
                </c:pt>
                <c:pt idx="6">
                  <c:v>Ecstacy  30%</c:v>
                </c:pt>
                <c:pt idx="7">
                  <c:v>Prescribed Medication  27%</c:v>
                </c:pt>
                <c:pt idx="8">
                  <c:v>Hallucinogens  22%</c:v>
                </c:pt>
                <c:pt idx="9">
                  <c:v>Methamphetamine  18%</c:v>
                </c:pt>
                <c:pt idx="10">
                  <c:v>Crack  16%</c:v>
                </c:pt>
                <c:pt idx="11">
                  <c:v>Opioids  16%</c:v>
                </c:pt>
                <c:pt idx="12">
                  <c:v>Methadone/Buprenorphine  16%</c:v>
                </c:pt>
                <c:pt idx="13">
                  <c:v>Inhalents  9%</c:v>
                </c:pt>
              </c:strCache>
            </c:strRef>
          </c:cat>
          <c:val>
            <c:numRef>
              <c:f>FREQUENCIES!$Q$210:$Q$223</c:f>
              <c:numCache>
                <c:formatCode>0%</c:formatCode>
                <c:ptCount val="14"/>
                <c:pt idx="0">
                  <c:v>0.76</c:v>
                </c:pt>
                <c:pt idx="1">
                  <c:v>0.61</c:v>
                </c:pt>
                <c:pt idx="2">
                  <c:v>0.5</c:v>
                </c:pt>
                <c:pt idx="3">
                  <c:v>0.34</c:v>
                </c:pt>
                <c:pt idx="4">
                  <c:v>0.33</c:v>
                </c:pt>
                <c:pt idx="5">
                  <c:v>0.32</c:v>
                </c:pt>
                <c:pt idx="6">
                  <c:v>0.3</c:v>
                </c:pt>
                <c:pt idx="7">
                  <c:v>0.27</c:v>
                </c:pt>
                <c:pt idx="8">
                  <c:v>0.22</c:v>
                </c:pt>
                <c:pt idx="9">
                  <c:v>0.18</c:v>
                </c:pt>
                <c:pt idx="10">
                  <c:v>0.16</c:v>
                </c:pt>
                <c:pt idx="11">
                  <c:v>0.16</c:v>
                </c:pt>
                <c:pt idx="12">
                  <c:v>0.16</c:v>
                </c:pt>
                <c:pt idx="1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A-8042-9591-F383FF1B1D2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9760224"/>
        <c:axId val="1459761952"/>
      </c:barChart>
      <c:catAx>
        <c:axId val="14597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459761952"/>
        <c:crosses val="autoZero"/>
        <c:auto val="1"/>
        <c:lblAlgn val="ctr"/>
        <c:lblOffset val="100"/>
        <c:noMultiLvlLbl val="0"/>
      </c:catAx>
      <c:valAx>
        <c:axId val="1459761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597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FREQUENCIES!$I$214:$I$219</c:f>
              <c:strCache>
                <c:ptCount val="6"/>
                <c:pt idx="0">
                  <c:v>&lt;1 Year </c:v>
                </c:pt>
                <c:pt idx="1">
                  <c:v>1 to 5 Years</c:v>
                </c:pt>
                <c:pt idx="2">
                  <c:v>6 to 10 Years</c:v>
                </c:pt>
                <c:pt idx="3">
                  <c:v>11 to 15 Years</c:v>
                </c:pt>
                <c:pt idx="4">
                  <c:v>16 to 20 Years</c:v>
                </c:pt>
                <c:pt idx="5">
                  <c:v>&gt; 20 Years</c:v>
                </c:pt>
              </c:strCache>
            </c:strRef>
          </c:cat>
          <c:val>
            <c:numRef>
              <c:f>FREQUENCIES!$J$214:$J$219</c:f>
              <c:numCache>
                <c:formatCode>0%</c:formatCode>
                <c:ptCount val="6"/>
                <c:pt idx="0">
                  <c:v>0.17</c:v>
                </c:pt>
                <c:pt idx="1">
                  <c:v>0.35</c:v>
                </c:pt>
                <c:pt idx="2">
                  <c:v>0.16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F-4EB2-A10D-5E2EABD63A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37944632"/>
        <c:axId val="537944960"/>
      </c:barChart>
      <c:catAx>
        <c:axId val="53794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37944960"/>
        <c:crosses val="autoZero"/>
        <c:auto val="1"/>
        <c:lblAlgn val="ctr"/>
        <c:lblOffset val="100"/>
        <c:noMultiLvlLbl val="0"/>
      </c:catAx>
      <c:valAx>
        <c:axId val="537944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7944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BA54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FREQUENCIES!$I$267:$I$272</c:f>
              <c:strCache>
                <c:ptCount val="6"/>
                <c:pt idx="0">
                  <c:v>&lt;1 Year  10%</c:v>
                </c:pt>
                <c:pt idx="1">
                  <c:v>1 to 5 Years Ago  30%</c:v>
                </c:pt>
                <c:pt idx="2">
                  <c:v>6 to 10 Years Ago  17%</c:v>
                </c:pt>
                <c:pt idx="3">
                  <c:v>11 to 15 Years Ago  11%</c:v>
                </c:pt>
                <c:pt idx="4">
                  <c:v>16 to 20 Years Ago   9%</c:v>
                </c:pt>
                <c:pt idx="5">
                  <c:v>&gt; 20 Years Ago  23%</c:v>
                </c:pt>
              </c:strCache>
            </c:strRef>
          </c:cat>
          <c:val>
            <c:numRef>
              <c:f>FREQUENCIES!$J$267:$J$272</c:f>
              <c:numCache>
                <c:formatCode>0%</c:formatCode>
                <c:ptCount val="6"/>
                <c:pt idx="0">
                  <c:v>0.10242465443009291</c:v>
                </c:pt>
                <c:pt idx="1">
                  <c:v>0.30183548606390209</c:v>
                </c:pt>
                <c:pt idx="2">
                  <c:v>0.17063222297756628</c:v>
                </c:pt>
                <c:pt idx="3">
                  <c:v>0.10514389304328121</c:v>
                </c:pt>
                <c:pt idx="4">
                  <c:v>8.5202809879900296E-2</c:v>
                </c:pt>
                <c:pt idx="5">
                  <c:v>0.23476093360525718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8-B241-B549-1755F9698E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47276544"/>
        <c:axId val="1247536192"/>
      </c:barChart>
      <c:catAx>
        <c:axId val="1247276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47536192"/>
        <c:crosses val="autoZero"/>
        <c:auto val="1"/>
        <c:lblAlgn val="ctr"/>
        <c:lblOffset val="100"/>
        <c:noMultiLvlLbl val="0"/>
      </c:catAx>
      <c:valAx>
        <c:axId val="12475361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4727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FB-3E43-97FA-0BFFE948E32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FB-3E43-97FA-0BFFE948E32D}"/>
              </c:ext>
            </c:extLst>
          </c:dPt>
          <c:dLbls>
            <c:dLbl>
              <c:idx val="0"/>
              <c:layout>
                <c:manualLayout>
                  <c:x val="-6.044235324242999E-2"/>
                  <c:y val="3.19598917322834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FB-3E43-97FA-0BFFE948E32D}"/>
                </c:ext>
              </c:extLst>
            </c:dLbl>
            <c:dLbl>
              <c:idx val="1"/>
              <c:layout>
                <c:manualLayout>
                  <c:x val="4.4180750272069649E-2"/>
                  <c:y val="-3.71684301181102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FB-3E43-97FA-0BFFE948E32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FREQUENCIES!$I$305:$I$306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FREQUENCIES!$J$305:$J$306</c:f>
              <c:numCache>
                <c:formatCode>0%</c:formatCode>
                <c:ptCount val="2"/>
                <c:pt idx="0">
                  <c:v>0.13310359681240577</c:v>
                </c:pt>
                <c:pt idx="1">
                  <c:v>0.8668964031875942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FB-3E43-97FA-0BFFE948E32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7C-A743-BEEE-B3196AB0737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7C-A743-BEEE-B3196AB07377}"/>
              </c:ext>
            </c:extLst>
          </c:dPt>
          <c:dLbls>
            <c:dLbl>
              <c:idx val="0"/>
              <c:layout>
                <c:manualLayout>
                  <c:x val="-5.1949597402019765E-2"/>
                  <c:y val="-5.3767241860724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7C-A743-BEEE-B3196AB07377}"/>
                </c:ext>
              </c:extLst>
            </c:dLbl>
            <c:dLbl>
              <c:idx val="1"/>
              <c:layout>
                <c:manualLayout>
                  <c:x val="0.11853040615685746"/>
                  <c:y val="7.14977383146255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7C-A743-BEEE-B3196AB0737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FREQUENCIES!$I$313:$I$314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FREQUENCIES!$J$313:$J$314</c:f>
              <c:numCache>
                <c:formatCode>0%</c:formatCode>
                <c:ptCount val="2"/>
                <c:pt idx="0">
                  <c:v>5.6439942112879886E-2</c:v>
                </c:pt>
                <c:pt idx="1">
                  <c:v>0.94356005788712016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7C-A743-BEEE-B3196AB0737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2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FREQUENCIES!$I$320:$I$324</c:f>
              <c:strCache>
                <c:ptCount val="5"/>
                <c:pt idx="0">
                  <c:v>1 to 3 MONTHS</c:v>
                </c:pt>
                <c:pt idx="1">
                  <c:v>4 to 6 MONTHS</c:v>
                </c:pt>
                <c:pt idx="2">
                  <c:v>7 to 9 MONTHS</c:v>
                </c:pt>
                <c:pt idx="3">
                  <c:v>10 MONTHS to 1 YEAR</c:v>
                </c:pt>
                <c:pt idx="4">
                  <c:v>OVER A YEAR</c:v>
                </c:pt>
              </c:strCache>
            </c:strRef>
          </c:cat>
          <c:val>
            <c:numRef>
              <c:f>FREQUENCIES!$J$320:$J$324</c:f>
              <c:numCache>
                <c:formatCode>0%</c:formatCode>
                <c:ptCount val="5"/>
                <c:pt idx="0">
                  <c:v>0.51331967213114749</c:v>
                </c:pt>
                <c:pt idx="1">
                  <c:v>0.125</c:v>
                </c:pt>
                <c:pt idx="2">
                  <c:v>5.1229508196721313E-2</c:v>
                </c:pt>
                <c:pt idx="3">
                  <c:v>8.1967213114754092E-2</c:v>
                </c:pt>
                <c:pt idx="4">
                  <c:v>0.22848360655737704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B-DE4E-AF09-2D264F9B17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47388672"/>
        <c:axId val="384200079"/>
      </c:barChart>
      <c:catAx>
        <c:axId val="124738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384200079"/>
        <c:crosses val="autoZero"/>
        <c:auto val="1"/>
        <c:lblAlgn val="ctr"/>
        <c:lblOffset val="100"/>
        <c:noMultiLvlLbl val="0"/>
      </c:catAx>
      <c:valAx>
        <c:axId val="38420007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4738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291-294A-991C-E0F1F99450D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291-294A-991C-E0F1F99450DC}"/>
              </c:ext>
            </c:extLst>
          </c:dPt>
          <c:dLbls>
            <c:dLbl>
              <c:idx val="0"/>
              <c:layout>
                <c:manualLayout>
                  <c:x val="-0.13949188569738641"/>
                  <c:y val="-0.19605118110236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91-294A-991C-E0F1F99450DC}"/>
                </c:ext>
              </c:extLst>
            </c:dLbl>
            <c:dLbl>
              <c:idx val="1"/>
              <c:layout>
                <c:manualLayout>
                  <c:x val="0.15592362574396509"/>
                  <c:y val="0.237718066491688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91-294A-991C-E0F1F99450D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FREQUENCIES!$I$279:$I$280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FREQUENCIES!$J$279:$J$280</c:f>
              <c:numCache>
                <c:formatCode>0%</c:formatCode>
                <c:ptCount val="2"/>
                <c:pt idx="0">
                  <c:v>0.45897049321559336</c:v>
                </c:pt>
                <c:pt idx="1">
                  <c:v>0.54102950678440664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91-294A-991C-E0F1F99450D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FREQUENCIES!$I$286:$I$291</c:f>
              <c:strCache>
                <c:ptCount val="6"/>
                <c:pt idx="0">
                  <c:v>1 time</c:v>
                </c:pt>
                <c:pt idx="1">
                  <c:v>2 times</c:v>
                </c:pt>
                <c:pt idx="2">
                  <c:v>3 times</c:v>
                </c:pt>
                <c:pt idx="3">
                  <c:v>4 times</c:v>
                </c:pt>
                <c:pt idx="4">
                  <c:v>5 or more times</c:v>
                </c:pt>
                <c:pt idx="5">
                  <c:v>Not Sure</c:v>
                </c:pt>
              </c:strCache>
            </c:strRef>
          </c:cat>
          <c:val>
            <c:numRef>
              <c:f>FREQUENCIES!$J$286:$J$291</c:f>
              <c:numCache>
                <c:formatCode>0%</c:formatCode>
                <c:ptCount val="6"/>
                <c:pt idx="0">
                  <c:v>0.36039418113561711</c:v>
                </c:pt>
                <c:pt idx="1">
                  <c:v>0.14828718911309244</c:v>
                </c:pt>
                <c:pt idx="2">
                  <c:v>0.10464570624120131</c:v>
                </c:pt>
                <c:pt idx="3">
                  <c:v>5.2088221492257156E-2</c:v>
                </c:pt>
                <c:pt idx="4">
                  <c:v>0.20835288596902862</c:v>
                </c:pt>
                <c:pt idx="5">
                  <c:v>0.12623181604880337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7-4F45-87C8-BF33BEF65C9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"/>
        <c:axId val="969454480"/>
        <c:axId val="969456752"/>
      </c:barChart>
      <c:catAx>
        <c:axId val="96945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69456752"/>
        <c:crosses val="autoZero"/>
        <c:auto val="1"/>
        <c:lblAlgn val="ctr"/>
        <c:lblOffset val="100"/>
        <c:noMultiLvlLbl val="0"/>
      </c:catAx>
      <c:valAx>
        <c:axId val="969456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945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FREQUENCIES!$I$298:$I$300</c:f>
              <c:strCache>
                <c:ptCount val="3"/>
                <c:pt idx="0">
                  <c:v>Actively attending meetings</c:v>
                </c:pt>
                <c:pt idx="1">
                  <c:v>Maintaining contact with a sponsor</c:v>
                </c:pt>
                <c:pt idx="2">
                  <c:v>Being of service to NA</c:v>
                </c:pt>
              </c:strCache>
            </c:strRef>
          </c:cat>
          <c:val>
            <c:numRef>
              <c:f>FREQUENCIES!$J$298:$J$300</c:f>
              <c:numCache>
                <c:formatCode>0%</c:formatCode>
                <c:ptCount val="3"/>
                <c:pt idx="0">
                  <c:v>0.59971844204598779</c:v>
                </c:pt>
                <c:pt idx="1">
                  <c:v>0.25809479117785078</c:v>
                </c:pt>
                <c:pt idx="2">
                  <c:v>0.21726888784608164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8-9B4F-BB53-3F3055E9BE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84272384"/>
        <c:axId val="1984274592"/>
      </c:barChart>
      <c:catAx>
        <c:axId val="198427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984274592"/>
        <c:crosses val="autoZero"/>
        <c:auto val="1"/>
        <c:lblAlgn val="ctr"/>
        <c:lblOffset val="100"/>
        <c:noMultiLvlLbl val="0"/>
      </c:catAx>
      <c:valAx>
        <c:axId val="19842745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8427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DF753E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FREQUENCIES!$I$344:$I$350</c:f>
              <c:strCache>
                <c:ptCount val="7"/>
                <c:pt idx="0">
                  <c:v>Healthcare provider   9%</c:v>
                </c:pt>
                <c:pt idx="1">
                  <c:v>Internet  10%</c:v>
                </c:pt>
                <c:pt idx="2">
                  <c:v>NA literature  10%</c:v>
                </c:pt>
                <c:pt idx="3">
                  <c:v>Family  22%</c:v>
                </c:pt>
                <c:pt idx="4">
                  <c:v>Treatment facility/Counseling agency  40%</c:v>
                </c:pt>
                <c:pt idx="5">
                  <c:v>NA member  53%</c:v>
                </c:pt>
                <c:pt idx="6">
                  <c:v>Other  13%</c:v>
                </c:pt>
              </c:strCache>
            </c:strRef>
          </c:cat>
          <c:val>
            <c:numRef>
              <c:f>FREQUENCIES!$J$344:$J$350</c:f>
              <c:numCache>
                <c:formatCode>0%</c:formatCode>
                <c:ptCount val="7"/>
                <c:pt idx="0">
                  <c:v>9.4120180917510232E-2</c:v>
                </c:pt>
                <c:pt idx="1">
                  <c:v>0.10230454447555459</c:v>
                </c:pt>
                <c:pt idx="2">
                  <c:v>0.10445832435925048</c:v>
                </c:pt>
                <c:pt idx="3">
                  <c:v>0.21796252423002369</c:v>
                </c:pt>
                <c:pt idx="4">
                  <c:v>0.39909541244884772</c:v>
                </c:pt>
                <c:pt idx="5">
                  <c:v>0.5315528752961447</c:v>
                </c:pt>
                <c:pt idx="6">
                  <c:v>0.13267284083566661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5-8942-829C-0ED0DBB810D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50948752"/>
        <c:axId val="1650772608"/>
      </c:barChart>
      <c:catAx>
        <c:axId val="1650948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650772608"/>
        <c:crosses val="autoZero"/>
        <c:auto val="1"/>
        <c:lblAlgn val="ctr"/>
        <c:lblOffset val="100"/>
        <c:noMultiLvlLbl val="0"/>
      </c:catAx>
      <c:valAx>
        <c:axId val="165077260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5094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FREQUENCIES!$I$367:$I$374</c:f>
              <c:strCache>
                <c:ptCount val="8"/>
                <c:pt idx="0">
                  <c:v>Identification with members</c:v>
                </c:pt>
                <c:pt idx="1">
                  <c:v>A welcoming, supportive group</c:v>
                </c:pt>
                <c:pt idx="2">
                  <c:v>Sponsor</c:v>
                </c:pt>
                <c:pt idx="3">
                  <c:v>NA Literature</c:v>
                </c:pt>
                <c:pt idx="4">
                  <c:v>Service commitments</c:v>
                </c:pt>
                <c:pt idx="5">
                  <c:v>Other NA members</c:v>
                </c:pt>
                <c:pt idx="6">
                  <c:v>NA Events</c:v>
                </c:pt>
                <c:pt idx="7">
                  <c:v>Other</c:v>
                </c:pt>
              </c:strCache>
            </c:strRef>
          </c:cat>
          <c:val>
            <c:numRef>
              <c:f>FREQUENCIES!$J$367:$J$374</c:f>
              <c:numCache>
                <c:formatCode>0%</c:formatCode>
                <c:ptCount val="8"/>
                <c:pt idx="0">
                  <c:v>0.88175748438509582</c:v>
                </c:pt>
                <c:pt idx="1">
                  <c:v>0.74283868188671121</c:v>
                </c:pt>
                <c:pt idx="2">
                  <c:v>0.37260391987938835</c:v>
                </c:pt>
                <c:pt idx="3">
                  <c:v>0.4221408572043937</c:v>
                </c:pt>
                <c:pt idx="4">
                  <c:v>0.37217316390264915</c:v>
                </c:pt>
                <c:pt idx="5">
                  <c:v>0.60995046306267497</c:v>
                </c:pt>
                <c:pt idx="6">
                  <c:v>0.28171440878742193</c:v>
                </c:pt>
                <c:pt idx="7">
                  <c:v>0.12082705147533922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D-3340-A7BA-24F9F9CE62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969467488"/>
        <c:axId val="969510736"/>
      </c:barChart>
      <c:catAx>
        <c:axId val="9694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-5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69510736"/>
        <c:crosses val="autoZero"/>
        <c:auto val="1"/>
        <c:lblAlgn val="ctr"/>
        <c:lblOffset val="100"/>
        <c:noMultiLvlLbl val="0"/>
      </c:catAx>
      <c:valAx>
        <c:axId val="969510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946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1F0-1347-86C6-99C6E173016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1F0-1347-86C6-99C6E17301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FREQUENCIES!$I$379:$I$383</c:f>
              <c:strCache>
                <c:ptCount val="5"/>
                <c:pt idx="0">
                  <c:v>Not at All Important</c:v>
                </c:pt>
                <c:pt idx="1">
                  <c:v>Somewhat Important</c:v>
                </c:pt>
                <c:pt idx="2">
                  <c:v>Neutral</c:v>
                </c:pt>
                <c:pt idx="3">
                  <c:v>Important</c:v>
                </c:pt>
                <c:pt idx="4">
                  <c:v>Very Important</c:v>
                </c:pt>
              </c:strCache>
            </c:strRef>
          </c:cat>
          <c:val>
            <c:numRef>
              <c:f>FREQUENCIES!$J$379:$J$383</c:f>
              <c:numCache>
                <c:formatCode>0%</c:formatCode>
                <c:ptCount val="5"/>
                <c:pt idx="0">
                  <c:v>5.642903295283222E-2</c:v>
                </c:pt>
                <c:pt idx="1">
                  <c:v>7.38746500107689E-2</c:v>
                </c:pt>
                <c:pt idx="2">
                  <c:v>0.16282575920740899</c:v>
                </c:pt>
                <c:pt idx="3">
                  <c:v>0.14473400818436355</c:v>
                </c:pt>
                <c:pt idx="4">
                  <c:v>0.56213654964462634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0-1347-86C6-99C6E17301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9"/>
        <c:axId val="1984430336"/>
        <c:axId val="1984402608"/>
      </c:barChart>
      <c:catAx>
        <c:axId val="198443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984402608"/>
        <c:crosses val="autoZero"/>
        <c:auto val="1"/>
        <c:lblAlgn val="ctr"/>
        <c:lblOffset val="100"/>
        <c:noMultiLvlLbl val="0"/>
      </c:catAx>
      <c:valAx>
        <c:axId val="19844026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8443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53709075839202"/>
          <c:y val="3.273809523809524E-2"/>
          <c:w val="0.28428849744297424"/>
          <c:h val="0.934523809523809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BA54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FREQUENCIES!$I$391:$I$396</c:f>
              <c:strCache>
                <c:ptCount val="6"/>
                <c:pt idx="0">
                  <c:v>Employed  44%</c:v>
                </c:pt>
                <c:pt idx="1">
                  <c:v>Able to retain your own place of residence  44%</c:v>
                </c:pt>
                <c:pt idx="2">
                  <c:v>Capable of supporting your family  19%</c:v>
                </c:pt>
                <c:pt idx="3">
                  <c:v>Maintaining family relationships  25%</c:v>
                </c:pt>
                <c:pt idx="4">
                  <c:v>Able to preserve a committed, intimate relationship  13%</c:v>
                </c:pt>
                <c:pt idx="5">
                  <c:v>None of the above  38%</c:v>
                </c:pt>
              </c:strCache>
            </c:strRef>
          </c:cat>
          <c:val>
            <c:numRef>
              <c:f>FREQUENCIES!$J$391:$J$396</c:f>
              <c:numCache>
                <c:formatCode>0%</c:formatCode>
                <c:ptCount val="6"/>
                <c:pt idx="0">
                  <c:v>0.43700193840189533</c:v>
                </c:pt>
                <c:pt idx="1">
                  <c:v>0.44044798621580872</c:v>
                </c:pt>
                <c:pt idx="2">
                  <c:v>0.18522506999784621</c:v>
                </c:pt>
                <c:pt idx="3">
                  <c:v>0.24854619857850527</c:v>
                </c:pt>
                <c:pt idx="4">
                  <c:v>0.13073443894034029</c:v>
                </c:pt>
                <c:pt idx="5">
                  <c:v>0.38488046521645486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A-2641-8504-71C3C895737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69550048"/>
        <c:axId val="969154032"/>
      </c:barChart>
      <c:catAx>
        <c:axId val="969550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69154032"/>
        <c:crosses val="autoZero"/>
        <c:auto val="1"/>
        <c:lblAlgn val="ctr"/>
        <c:lblOffset val="100"/>
        <c:noMultiLvlLbl val="0"/>
      </c:catAx>
      <c:valAx>
        <c:axId val="9691540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695500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FREQUENCIES!$I$402:$I$407</c:f>
              <c:strCache>
                <c:ptCount val="6"/>
                <c:pt idx="0">
                  <c:v>Stable Housing  64%</c:v>
                </c:pt>
                <c:pt idx="1">
                  <c:v>Employment  65%</c:v>
                </c:pt>
                <c:pt idx="2">
                  <c:v>Education advancement  48%</c:v>
                </c:pt>
                <c:pt idx="3">
                  <c:v>Social connectedness  87%</c:v>
                </c:pt>
                <c:pt idx="4">
                  <c:v>Family relationships  88%</c:v>
                </c:pt>
                <c:pt idx="5">
                  <c:v>Hobbies/interests  79%</c:v>
                </c:pt>
              </c:strCache>
            </c:strRef>
          </c:cat>
          <c:val>
            <c:numRef>
              <c:f>FREQUENCIES!$J$402:$J$407</c:f>
              <c:numCache>
                <c:formatCode>0%</c:formatCode>
                <c:ptCount val="6"/>
                <c:pt idx="0">
                  <c:v>0.64419556321343963</c:v>
                </c:pt>
                <c:pt idx="1">
                  <c:v>0.65130303682963597</c:v>
                </c:pt>
                <c:pt idx="2">
                  <c:v>0.47749300021537799</c:v>
                </c:pt>
                <c:pt idx="3">
                  <c:v>0.87034245100150764</c:v>
                </c:pt>
                <c:pt idx="4">
                  <c:v>0.87701916864096485</c:v>
                </c:pt>
                <c:pt idx="5">
                  <c:v>0.79345250915356447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D-B84C-9ABD-1652B790285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51165008"/>
        <c:axId val="1651166736"/>
      </c:barChart>
      <c:catAx>
        <c:axId val="165116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651166736"/>
        <c:crosses val="autoZero"/>
        <c:auto val="1"/>
        <c:lblAlgn val="ctr"/>
        <c:lblOffset val="100"/>
        <c:noMultiLvlLbl val="0"/>
      </c:catAx>
      <c:valAx>
        <c:axId val="16511667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5116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8792080337784"/>
          <c:y val="3.0555555555555555E-2"/>
          <c:w val="0.57456692913385821"/>
          <c:h val="0.777355257063455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E1-7942-BA7B-2AB5AB7C366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7E1-7942-BA7B-2AB5AB7C366E}"/>
              </c:ext>
            </c:extLst>
          </c:dPt>
          <c:dPt>
            <c:idx val="2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7E1-7942-BA7B-2AB5AB7C366E}"/>
              </c:ext>
            </c:extLst>
          </c:dPt>
          <c:dLbls>
            <c:dLbl>
              <c:idx val="0"/>
              <c:layout>
                <c:manualLayout>
                  <c:x val="7.3739586899463624E-2"/>
                  <c:y val="6.467150590551181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E1-7942-BA7B-2AB5AB7C366E}"/>
                </c:ext>
              </c:extLst>
            </c:dLbl>
            <c:dLbl>
              <c:idx val="1"/>
              <c:layout>
                <c:manualLayout>
                  <c:x val="-0.16958442694663181"/>
                  <c:y val="-0.12184908136482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E1-7942-BA7B-2AB5AB7C366E}"/>
                </c:ext>
              </c:extLst>
            </c:dLbl>
            <c:dLbl>
              <c:idx val="2"/>
              <c:layout>
                <c:manualLayout>
                  <c:x val="6.8236938781265535E-2"/>
                  <c:y val="-8.5784635376460472E-3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50151203925595"/>
                      <c:h val="0.221454184035819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7E1-7942-BA7B-2AB5AB7C366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FREQUENCIES!$I$413:$I$415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Choose not to answer</c:v>
                </c:pt>
              </c:strCache>
            </c:strRef>
          </c:cat>
          <c:val>
            <c:numRef>
              <c:f>FREQUENCIES!$J$413:$J$415</c:f>
              <c:numCache>
                <c:formatCode>0%</c:formatCode>
                <c:ptCount val="3"/>
                <c:pt idx="0">
                  <c:v>0.46606139213143105</c:v>
                </c:pt>
                <c:pt idx="1">
                  <c:v>0.51967142239515784</c:v>
                </c:pt>
                <c:pt idx="2">
                  <c:v>1.4267185473411154E-2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E1-7942-BA7B-2AB5AB7C366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6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57899145585524"/>
          <c:y val="3.7037037037037035E-2"/>
          <c:w val="0.46749902272854199"/>
          <c:h val="0.93209876543209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F753E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FREQUENCIES!$I$420:$I$425</c:f>
              <c:strCache>
                <c:ptCount val="6"/>
                <c:pt idx="0">
                  <c:v>Mental health issues  58%</c:v>
                </c:pt>
                <c:pt idx="1">
                  <c:v>Short-term medical condition   5%</c:v>
                </c:pt>
                <c:pt idx="2">
                  <c:v>Chronic health condition  13%</c:v>
                </c:pt>
                <c:pt idx="3">
                  <c:v>Drug replacement   3%</c:v>
                </c:pt>
                <c:pt idx="4">
                  <c:v>Medical maintenance of health issues  39%</c:v>
                </c:pt>
                <c:pt idx="5">
                  <c:v>Other  23%</c:v>
                </c:pt>
              </c:strCache>
            </c:strRef>
          </c:cat>
          <c:val>
            <c:numRef>
              <c:f>FREQUENCIES!$J$420:$J$425</c:f>
              <c:numCache>
                <c:formatCode>0%</c:formatCode>
                <c:ptCount val="6"/>
                <c:pt idx="0">
                  <c:v>0.58302411873840443</c:v>
                </c:pt>
                <c:pt idx="1">
                  <c:v>5.3803339517625233E-2</c:v>
                </c:pt>
                <c:pt idx="2">
                  <c:v>0.13404452690166976</c:v>
                </c:pt>
                <c:pt idx="3">
                  <c:v>2.7829313543599257E-2</c:v>
                </c:pt>
                <c:pt idx="4">
                  <c:v>0.39239332096474955</c:v>
                </c:pt>
                <c:pt idx="5">
                  <c:v>0.22866419294990722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6-0E4B-B791-5AF2096FCC2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58381759"/>
        <c:axId val="553150511"/>
      </c:barChart>
      <c:catAx>
        <c:axId val="19583817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3150511"/>
        <c:crosses val="autoZero"/>
        <c:auto val="1"/>
        <c:lblAlgn val="ctr"/>
        <c:lblOffset val="100"/>
        <c:noMultiLvlLbl val="0"/>
      </c:catAx>
      <c:valAx>
        <c:axId val="55315051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95838175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DF753E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FREQUENCIES!$K$334:$K$339</c:f>
              <c:strCache>
                <c:ptCount val="6"/>
                <c:pt idx="0">
                  <c:v>Mental health issues  54%</c:v>
                </c:pt>
                <c:pt idx="1">
                  <c:v>Short-term medical condition  5%</c:v>
                </c:pt>
                <c:pt idx="2">
                  <c:v>Chronic health condition  15%</c:v>
                </c:pt>
                <c:pt idx="3">
                  <c:v>Drug replacement  4%</c:v>
                </c:pt>
                <c:pt idx="4">
                  <c:v>Medical maintenance of health issues  50%</c:v>
                </c:pt>
                <c:pt idx="5">
                  <c:v>Other  17%</c:v>
                </c:pt>
              </c:strCache>
            </c:strRef>
          </c:cat>
          <c:val>
            <c:numRef>
              <c:f>FREQUENCIES!$L$334:$L$339</c:f>
              <c:numCache>
                <c:formatCode>General</c:formatCode>
                <c:ptCount val="6"/>
                <c:pt idx="0">
                  <c:v>0.53660179136642194</c:v>
                </c:pt>
                <c:pt idx="1">
                  <c:v>5.1855343794194896E-2</c:v>
                </c:pt>
                <c:pt idx="2">
                  <c:v>0.1544211731429726</c:v>
                </c:pt>
                <c:pt idx="3">
                  <c:v>4.2763822479628261E-2</c:v>
                </c:pt>
                <c:pt idx="4">
                  <c:v>0.50427638224796278</c:v>
                </c:pt>
                <c:pt idx="5">
                  <c:v>0.16620647855074416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2-4262-893E-C7AEFF6B8F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3162064"/>
        <c:axId val="403160096"/>
      </c:barChart>
      <c:catAx>
        <c:axId val="403162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03160096"/>
        <c:crosses val="autoZero"/>
        <c:auto val="1"/>
        <c:lblAlgn val="ctr"/>
        <c:lblOffset val="100"/>
        <c:noMultiLvlLbl val="0"/>
      </c:catAx>
      <c:valAx>
        <c:axId val="4031600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0316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DD8-3846-9A09-CA47F54E815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DD8-3846-9A09-CA47F54E8157}"/>
              </c:ext>
            </c:extLst>
          </c:dPt>
          <c:dPt>
            <c:idx val="2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DD8-3846-9A09-CA47F54E8157}"/>
              </c:ext>
            </c:extLst>
          </c:dPt>
          <c:dLbls>
            <c:dLbl>
              <c:idx val="0"/>
              <c:layout>
                <c:manualLayout>
                  <c:x val="9.8905273204485777E-2"/>
                  <c:y val="-5.94151019584091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D8-3846-9A09-CA47F54E8157}"/>
                </c:ext>
              </c:extLst>
            </c:dLbl>
            <c:dLbl>
              <c:idx val="1"/>
              <c:layout>
                <c:manualLayout>
                  <c:x val="-0.1096719160104988"/>
                  <c:y val="-2.87084595194831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D8-3846-9A09-CA47F54E8157}"/>
                </c:ext>
              </c:extLst>
            </c:dLbl>
            <c:dLbl>
              <c:idx val="2"/>
              <c:layout>
                <c:manualLayout>
                  <c:x val="-4.6912431400620378E-3"/>
                  <c:y val="-6.54490207954774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D8-3846-9A09-CA47F54E815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FREQUENCIES!$I$45:$I$47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Other</c:v>
                </c:pt>
              </c:strCache>
            </c:strRef>
          </c:cat>
          <c:val>
            <c:numRef>
              <c:f>FREQUENCIES!$J$45:$J$47</c:f>
              <c:numCache>
                <c:formatCode>General</c:formatCode>
                <c:ptCount val="3"/>
                <c:pt idx="0">
                  <c:v>0.37773052387396094</c:v>
                </c:pt>
                <c:pt idx="1">
                  <c:v>0.60545138217668659</c:v>
                </c:pt>
                <c:pt idx="2">
                  <c:v>1.6818093949352408E-2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D8-3846-9A09-CA47F54E815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83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85271317829453E-2"/>
          <c:y val="5.4054054054054057E-2"/>
          <c:w val="0.79263565891472865"/>
          <c:h val="0.921171171171171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8BD4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BC-8545-BCC3-160DAD8A2EDB}"/>
              </c:ext>
            </c:extLst>
          </c:dPt>
          <c:dPt>
            <c:idx val="1"/>
            <c:bubble3D val="0"/>
            <c:spPr>
              <a:solidFill>
                <a:srgbClr val="6BA54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BC-8545-BCC3-160DAD8A2EDB}"/>
              </c:ext>
            </c:extLst>
          </c:dPt>
          <c:dPt>
            <c:idx val="2"/>
            <c:bubble3D val="0"/>
            <c:spPr>
              <a:solidFill>
                <a:srgbClr val="DF753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3BC-8545-BCC3-160DAD8A2ED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3BC-8545-BCC3-160DAD8A2E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3BC-8545-BCC3-160DAD8A2EDB}"/>
              </c:ext>
            </c:extLst>
          </c:dPt>
          <c:dPt>
            <c:idx val="5"/>
            <c:bubble3D val="0"/>
            <c:spPr>
              <a:solidFill>
                <a:srgbClr val="2067A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3BC-8545-BCC3-160DAD8A2EDB}"/>
              </c:ext>
            </c:extLst>
          </c:dPt>
          <c:dLbls>
            <c:dLbl>
              <c:idx val="0"/>
              <c:layout>
                <c:manualLayout>
                  <c:x val="1.0156259537325135E-2"/>
                  <c:y val="1.4797938860583601E-2"/>
                </c:manualLayout>
              </c:layout>
              <c:tx>
                <c:rich>
                  <a:bodyPr/>
                  <a:lstStyle/>
                  <a:p>
                    <a:fld id="{393D54D1-9AD7-C64F-8302-D2C85BF0C57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1.3%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BC-8545-BCC3-160DAD8A2EDB}"/>
                </c:ext>
              </c:extLst>
            </c:dLbl>
            <c:dLbl>
              <c:idx val="1"/>
              <c:layout>
                <c:manualLayout>
                  <c:x val="-3.8300067142769942E-2"/>
                  <c:y val="7.9582368380422985E-2"/>
                </c:manualLayout>
              </c:layout>
              <c:tx>
                <c:rich>
                  <a:bodyPr/>
                  <a:lstStyle/>
                  <a:p>
                    <a:fld id="{5E731C86-80A0-E048-87E8-2866C0629FD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11.3%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BC-8545-BCC3-160DAD8A2EDB}"/>
                </c:ext>
              </c:extLst>
            </c:dLbl>
            <c:dLbl>
              <c:idx val="2"/>
              <c:layout>
                <c:manualLayout>
                  <c:x val="-0.11728132820606726"/>
                  <c:y val="-7.8367299675775826E-2"/>
                </c:manualLayout>
              </c:layout>
              <c:tx>
                <c:rich>
                  <a:bodyPr/>
                  <a:lstStyle/>
                  <a:p>
                    <a:fld id="{A10C60B3-8A8A-6443-ADDA-20433D14457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24.4%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3BC-8545-BCC3-160DAD8A2EDB}"/>
                </c:ext>
              </c:extLst>
            </c:dLbl>
            <c:dLbl>
              <c:idx val="3"/>
              <c:layout>
                <c:manualLayout>
                  <c:x val="0.11475035097357017"/>
                  <c:y val="-8.1534468117955838E-2"/>
                </c:manualLayout>
              </c:layout>
              <c:tx>
                <c:rich>
                  <a:bodyPr/>
                  <a:lstStyle/>
                  <a:p>
                    <a:fld id="{FEF688BC-C822-4446-8258-C629858BE3B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27.5%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3BC-8545-BCC3-160DAD8A2EDB}"/>
                </c:ext>
              </c:extLst>
            </c:dLbl>
            <c:dLbl>
              <c:idx val="4"/>
              <c:layout>
                <c:manualLayout>
                  <c:x val="9.2842885918329981E-2"/>
                  <c:y val="9.6998031496062967E-2"/>
                </c:manualLayout>
              </c:layout>
              <c:tx>
                <c:rich>
                  <a:bodyPr/>
                  <a:lstStyle/>
                  <a:p>
                    <a:fld id="{FA5006C0-B30D-A241-B0D6-6581F92AA8E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23.4%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3BC-8545-BCC3-160DAD8A2EDB}"/>
                </c:ext>
              </c:extLst>
            </c:dLbl>
            <c:dLbl>
              <c:idx val="5"/>
              <c:layout>
                <c:manualLayout>
                  <c:x val="-8.7744765915888423E-2"/>
                  <c:y val="1.9602053419792947E-3"/>
                </c:manualLayout>
              </c:layout>
              <c:tx>
                <c:rich>
                  <a:bodyPr/>
                  <a:lstStyle/>
                  <a:p>
                    <a:fld id="{C7770EDC-CC4C-134D-AE55-56C73D89066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12.2%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3BC-8545-BCC3-160DAD8A2ED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FREQUENCIES!$I$53:$I$58</c:f>
              <c:strCache>
                <c:ptCount val="6"/>
                <c:pt idx="0">
                  <c:v>Under 21</c:v>
                </c:pt>
                <c:pt idx="1">
                  <c:v>21 to 30</c:v>
                </c:pt>
                <c:pt idx="2">
                  <c:v>31 to 40</c:v>
                </c:pt>
                <c:pt idx="3">
                  <c:v>41 to 50</c:v>
                </c:pt>
                <c:pt idx="4">
                  <c:v>51 to 60</c:v>
                </c:pt>
                <c:pt idx="5">
                  <c:v>Over  60</c:v>
                </c:pt>
              </c:strCache>
            </c:strRef>
          </c:cat>
          <c:val>
            <c:numRef>
              <c:f>FREQUENCIES!$J$53:$J$58</c:f>
              <c:numCache>
                <c:formatCode>0%</c:formatCode>
                <c:ptCount val="6"/>
                <c:pt idx="0">
                  <c:v>1.3338488304658806E-2</c:v>
                </c:pt>
                <c:pt idx="1">
                  <c:v>0.11308718345254204</c:v>
                </c:pt>
                <c:pt idx="2">
                  <c:v>0.24357239512855211</c:v>
                </c:pt>
                <c:pt idx="3">
                  <c:v>0.27450222308138411</c:v>
                </c:pt>
                <c:pt idx="4">
                  <c:v>0.2337135124685869</c:v>
                </c:pt>
                <c:pt idx="5">
                  <c:v>0.12178619756427606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3BC-8545-BCC3-160DAD8A2ED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FREQUENCIES!$I$79:$I$83</c:f>
              <c:strCache>
                <c:ptCount val="5"/>
                <c:pt idx="0">
                  <c:v>High School / Secondary School</c:v>
                </c:pt>
                <c:pt idx="1">
                  <c:v>Trade School / Two-Year Degree</c:v>
                </c:pt>
                <c:pt idx="2">
                  <c:v>College / University Degree</c:v>
                </c:pt>
                <c:pt idx="3">
                  <c:v>Advanced University Degree</c:v>
                </c:pt>
                <c:pt idx="4">
                  <c:v>None of the above</c:v>
                </c:pt>
              </c:strCache>
            </c:strRef>
          </c:cat>
          <c:val>
            <c:numRef>
              <c:f>FREQUENCIES!$J$79:$J$83</c:f>
              <c:numCache>
                <c:formatCode>0%</c:formatCode>
                <c:ptCount val="5"/>
                <c:pt idx="0">
                  <c:v>0.32089696501063214</c:v>
                </c:pt>
                <c:pt idx="1">
                  <c:v>0.16276821960177845</c:v>
                </c:pt>
                <c:pt idx="2">
                  <c:v>0.30175913396481729</c:v>
                </c:pt>
                <c:pt idx="3">
                  <c:v>0.12642567175720085</c:v>
                </c:pt>
                <c:pt idx="4">
                  <c:v>8.8150009665571238E-2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D-8B4C-9255-6AD87D7DD64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963252528"/>
        <c:axId val="963254256"/>
      </c:barChart>
      <c:catAx>
        <c:axId val="96325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63254256"/>
        <c:crosses val="autoZero"/>
        <c:auto val="1"/>
        <c:lblAlgn val="ctr"/>
        <c:lblOffset val="100"/>
        <c:noMultiLvlLbl val="0"/>
      </c:catAx>
      <c:valAx>
        <c:axId val="9632542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325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FREQUENCIES!$I$89:$I$94</c:f>
              <c:strCache>
                <c:ptCount val="6"/>
                <c:pt idx="0">
                  <c:v>Employed full-time  54%</c:v>
                </c:pt>
                <c:pt idx="1">
                  <c:v>Employed part-time  17%</c:v>
                </c:pt>
                <c:pt idx="2">
                  <c:v>Unemployed  13%</c:v>
                </c:pt>
                <c:pt idx="3">
                  <c:v>Retired  10%</c:v>
                </c:pt>
                <c:pt idx="4">
                  <c:v>Student   8%</c:v>
                </c:pt>
                <c:pt idx="5">
                  <c:v>Homemaker   5%</c:v>
                </c:pt>
              </c:strCache>
            </c:strRef>
          </c:cat>
          <c:val>
            <c:numRef>
              <c:f>FREQUENCIES!$J$89:$J$94</c:f>
              <c:numCache>
                <c:formatCode>0%</c:formatCode>
                <c:ptCount val="6"/>
                <c:pt idx="0">
                  <c:v>0.54475159481925384</c:v>
                </c:pt>
                <c:pt idx="1">
                  <c:v>0.16624782524647205</c:v>
                </c:pt>
                <c:pt idx="2">
                  <c:v>0.12816547457954766</c:v>
                </c:pt>
                <c:pt idx="3">
                  <c:v>9.9555383723178043E-2</c:v>
                </c:pt>
                <c:pt idx="4">
                  <c:v>7.7131258457374827E-2</c:v>
                </c:pt>
                <c:pt idx="5">
                  <c:v>4.7747921902184416E-2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2-AA4F-9FA4-24702B6410E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63106416"/>
        <c:axId val="963108688"/>
      </c:barChart>
      <c:catAx>
        <c:axId val="96310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63108688"/>
        <c:crosses val="autoZero"/>
        <c:auto val="1"/>
        <c:lblAlgn val="ctr"/>
        <c:lblOffset val="100"/>
        <c:noMultiLvlLbl val="0"/>
      </c:catAx>
      <c:valAx>
        <c:axId val="9631086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631064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BA549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FREQUENCIES!$I$100:$I$113</c:f>
              <c:strCache>
                <c:ptCount val="14"/>
                <c:pt idx="0">
                  <c:v>Peer Recovery Specialist/Coach   2%</c:v>
                </c:pt>
                <c:pt idx="1">
                  <c:v>Clerical / Administrative Assistant   3%</c:v>
                </c:pt>
                <c:pt idx="2">
                  <c:v>Transportation Industry   3%</c:v>
                </c:pt>
                <c:pt idx="3">
                  <c:v>Addiction Treatment Professional   5%</c:v>
                </c:pt>
                <c:pt idx="4">
                  <c:v>Educator   5%</c:v>
                </c:pt>
                <c:pt idx="5">
                  <c:v>Craft Worker / Artisan / Trade   6%</c:v>
                </c:pt>
                <c:pt idx="6">
                  <c:v>Other Professional (government, finance, etc.)   6%</c:v>
                </c:pt>
                <c:pt idx="7">
                  <c:v>Sales / Marketing   6%</c:v>
                </c:pt>
                <c:pt idx="8">
                  <c:v>Technical / IT Professional   6%</c:v>
                </c:pt>
                <c:pt idx="9">
                  <c:v>Laborer / Service Industry   7%</c:v>
                </c:pt>
                <c:pt idx="10">
                  <c:v>Manager / Administrator   9%</c:v>
                </c:pt>
                <c:pt idx="11">
                  <c:v>Medical / Health Professional  10%</c:v>
                </c:pt>
                <c:pt idx="12">
                  <c:v>Self-employed  12%</c:v>
                </c:pt>
                <c:pt idx="13">
                  <c:v>Other  21%</c:v>
                </c:pt>
              </c:strCache>
            </c:strRef>
          </c:cat>
          <c:val>
            <c:numRef>
              <c:f>FREQUENCIES!$J$100:$J$113</c:f>
              <c:numCache>
                <c:formatCode>0%</c:formatCode>
                <c:ptCount val="14"/>
                <c:pt idx="0">
                  <c:v>2.1889400921658985E-2</c:v>
                </c:pt>
                <c:pt idx="1">
                  <c:v>3.3179723502304151E-2</c:v>
                </c:pt>
                <c:pt idx="2">
                  <c:v>2.7649769585253458E-2</c:v>
                </c:pt>
                <c:pt idx="3">
                  <c:v>5.4608294930875573E-2</c:v>
                </c:pt>
                <c:pt idx="4">
                  <c:v>4.9769585253456219E-2</c:v>
                </c:pt>
                <c:pt idx="5">
                  <c:v>5.7373271889400924E-2</c:v>
                </c:pt>
                <c:pt idx="6">
                  <c:v>5.5069124423963133E-2</c:v>
                </c:pt>
                <c:pt idx="7">
                  <c:v>5.6451612903225805E-2</c:v>
                </c:pt>
                <c:pt idx="8">
                  <c:v>6.1981566820276494E-2</c:v>
                </c:pt>
                <c:pt idx="9">
                  <c:v>6.6129032258064518E-2</c:v>
                </c:pt>
                <c:pt idx="10">
                  <c:v>9.3548387096774197E-2</c:v>
                </c:pt>
                <c:pt idx="11">
                  <c:v>9.6313364055299541E-2</c:v>
                </c:pt>
                <c:pt idx="12">
                  <c:v>0.11658986175115207</c:v>
                </c:pt>
                <c:pt idx="13">
                  <c:v>0.20944700460829493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94-4A44-BA6A-0B15571AE99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28591296"/>
        <c:axId val="728521408"/>
      </c:barChart>
      <c:catAx>
        <c:axId val="728591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28521408"/>
        <c:crosses val="autoZero"/>
        <c:auto val="1"/>
        <c:lblAlgn val="ctr"/>
        <c:lblOffset val="100"/>
        <c:noMultiLvlLbl val="0"/>
      </c:catAx>
      <c:valAx>
        <c:axId val="72852140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2859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5D-1F4F-ABE9-888350BCF2E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05D-1F4F-ABE9-888350BCF2EF}"/>
              </c:ext>
            </c:extLst>
          </c:dPt>
          <c:dLbls>
            <c:dLbl>
              <c:idx val="0"/>
              <c:layout>
                <c:manualLayout>
                  <c:x val="4.140959599676209E-2"/>
                  <c:y val="0.108385422975974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5D-1F4F-ABE9-888350BCF2EF}"/>
                </c:ext>
              </c:extLst>
            </c:dLbl>
            <c:dLbl>
              <c:idx val="1"/>
              <c:layout>
                <c:manualLayout>
                  <c:x val="-3.8295557681458044E-2"/>
                  <c:y val="-0.100693317181506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5D-1F4F-ABE9-888350BCF2E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FREQUENCIES!$I$120:$I$121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FREQUENCIES!$J$120:$J$121</c:f>
              <c:numCache>
                <c:formatCode>0%</c:formatCode>
                <c:ptCount val="2"/>
                <c:pt idx="0">
                  <c:v>0.81540638900121309</c:v>
                </c:pt>
                <c:pt idx="1">
                  <c:v>0.18459361099878691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5D-1F4F-ABE9-888350BCF2E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7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B4B0E24-036D-487E-A027-F96C0C5812DA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089FDEE-1215-4827-BE8E-63582B8A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4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0481588-2E50-4458-BC50-B5088F05B09C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3E5B0F6-CD12-4533-8FE2-80438D6DE5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4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99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5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9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27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20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1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73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5B0F6-CD12-4533-8FE2-80438D6D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913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5B0F6-CD12-4533-8FE2-80438D6D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320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69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5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08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4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99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01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37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94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58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16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47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71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9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43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105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1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0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0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4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1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52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B0F6-CD12-4533-8FE2-80438D6DE59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4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 shot of a cell phone&#10;&#10;Description automatically generated">
            <a:extLst>
              <a:ext uri="{FF2B5EF4-FFF2-40B4-BE49-F238E27FC236}">
                <a16:creationId xmlns:a16="http://schemas.microsoft.com/office/drawing/2014/main" id="{E38408E7-4D42-F510-9FC3-9F39373F4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3115" r="10499" b="2761"/>
          <a:stretch/>
        </p:blipFill>
        <p:spPr>
          <a:xfrm rot="5400000">
            <a:off x="2660590" y="-2673413"/>
            <a:ext cx="6857999" cy="1220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5000" b="1" i="0">
                <a:solidFill>
                  <a:srgbClr val="2067A5"/>
                </a:solidFill>
                <a:latin typeface="Century Gothic" panose="020B0502020202020204" pitchFamily="34" charset="0"/>
                <a:cs typeface="Berlin Sans FB Dem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2067A5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76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70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5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4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5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4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9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7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8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97D2383-4157-4EC5-82F5-38C41BBB4C8B}" type="datetimeFigureOut">
              <a:rPr lang="en-US" smtClean="0"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C2C8862E-3032-40DF-B5D4-7F651822E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6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cell phone&#10;&#10;Description automatically generated">
            <a:extLst>
              <a:ext uri="{FF2B5EF4-FFF2-40B4-BE49-F238E27FC236}">
                <a16:creationId xmlns:a16="http://schemas.microsoft.com/office/drawing/2014/main" id="{2B73E205-D017-C3EC-2086-E18D29B53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3115" r="10499" b="2761"/>
          <a:stretch/>
        </p:blipFill>
        <p:spPr>
          <a:xfrm rot="5400000">
            <a:off x="2660590" y="-2673413"/>
            <a:ext cx="6857999" cy="122048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53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b="1" i="0" kern="1200">
          <a:solidFill>
            <a:srgbClr val="2067A5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rgbClr val="2067A5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rgbClr val="2067A5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rgbClr val="2067A5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rgbClr val="2067A5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rgbClr val="2067A5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F695-7E19-41C1-0A30-A4CADE02D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10363200" cy="2590800"/>
          </a:xfrm>
        </p:spPr>
        <p:txBody>
          <a:bodyPr>
            <a:noAutofit/>
          </a:bodyPr>
          <a:lstStyle/>
          <a:p>
            <a:pPr lvl="0" rtl="0" latinLnBrk="1" hangingPunct="0">
              <a:spcBef>
                <a:spcPts val="2400"/>
              </a:spcBef>
              <a:spcAft>
                <a:spcPts val="1200"/>
              </a:spcAft>
            </a:pPr>
            <a:r>
              <a:rPr lang="en-US" sz="6000" dirty="0">
                <a:ea typeface="Cambria" charset="0"/>
                <a:cs typeface="Cambria" charset="0"/>
              </a:rPr>
              <a:t>2024/25 </a:t>
            </a:r>
            <a:br>
              <a:rPr lang="en-US" sz="6000" dirty="0">
                <a:ea typeface="Cambria" charset="0"/>
                <a:cs typeface="Cambria" charset="0"/>
              </a:rPr>
            </a:br>
            <a:r>
              <a:rPr lang="en-US" sz="6000" dirty="0">
                <a:ea typeface="Cambria" charset="0"/>
                <a:cs typeface="Cambria" charset="0"/>
              </a:rPr>
              <a:t>MEMBERSHIP SURVEY</a:t>
            </a:r>
            <a:br>
              <a:rPr lang="en-US" sz="6000" dirty="0">
                <a:ea typeface="Cambria" charset="0"/>
                <a:cs typeface="Cambria" charset="0"/>
              </a:rPr>
            </a:br>
            <a:r>
              <a:rPr lang="en-US" dirty="0">
                <a:ea typeface="Cambria" charset="0"/>
                <a:cs typeface="Cambria" charset="0"/>
              </a:rPr>
              <a:t>Europe </a:t>
            </a:r>
            <a:br>
              <a:rPr lang="en-US" dirty="0">
                <a:ea typeface="Cambria" charset="0"/>
                <a:cs typeface="Cambria" charset="0"/>
              </a:rPr>
            </a:br>
            <a:r>
              <a:rPr lang="en-US" sz="3200" dirty="0">
                <a:ea typeface="Cambria" charset="0"/>
                <a:cs typeface="Cambria" charset="0"/>
              </a:rPr>
              <a:t>5,173 Members</a:t>
            </a:r>
          </a:p>
        </p:txBody>
      </p:sp>
      <p:pic>
        <p:nvPicPr>
          <p:cNvPr id="9" name="Picture 8" descr="A blue stamp with a globe and text&#10;&#10;Description automatically generated">
            <a:extLst>
              <a:ext uri="{FF2B5EF4-FFF2-40B4-BE49-F238E27FC236}">
                <a16:creationId xmlns:a16="http://schemas.microsoft.com/office/drawing/2014/main" id="{BCB08059-E7C7-46EB-39DE-ECDDA394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04801"/>
            <a:ext cx="2667000" cy="2815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771A05-9BF1-79A6-2382-3FDEA547C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3886200"/>
            <a:ext cx="33401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4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640547"/>
              </p:ext>
            </p:extLst>
          </p:nvPr>
        </p:nvGraphicFramePr>
        <p:xfrm>
          <a:off x="2362200" y="1143000"/>
          <a:ext cx="8915400" cy="490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3DB6F83-78F9-948D-28A6-298C571C45F9}"/>
              </a:ext>
            </a:extLst>
          </p:cNvPr>
          <p:cNvSpPr txBox="1"/>
          <p:nvPr/>
        </p:nvSpPr>
        <p:spPr>
          <a:xfrm>
            <a:off x="457200" y="48006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The global data is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55% Yes and 45% No.</a:t>
            </a:r>
          </a:p>
          <a:p>
            <a:r>
              <a:rPr lang="en-US" sz="3000" dirty="0">
                <a:latin typeface="Century Gothic" panose="020B0502020202020204" pitchFamily="34" charset="0"/>
              </a:rPr>
              <a:t>Yes decreased 7%.</a:t>
            </a:r>
          </a:p>
          <a:p>
            <a:endParaRPr lang="en-US" sz="3000" dirty="0"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8C953D-B024-26D9-68DE-3ACCD5AED907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8382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Are you sponsoring others?</a:t>
            </a:r>
          </a:p>
        </p:txBody>
      </p:sp>
    </p:spTree>
    <p:extLst>
      <p:ext uri="{BB962C8B-B14F-4D97-AF65-F5344CB8AC3E}">
        <p14:creationId xmlns:p14="http://schemas.microsoft.com/office/powerpoint/2010/main" val="147256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4DF074A-4F5E-1BB1-6105-94FE8A76FF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073977"/>
              </p:ext>
            </p:extLst>
          </p:nvPr>
        </p:nvGraphicFramePr>
        <p:xfrm>
          <a:off x="8001000" y="762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791200"/>
            <a:ext cx="1226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Regional Service decreased 3%;PR decreased 3%; H&amp;I decreased 4%; </a:t>
            </a:r>
            <a:br>
              <a:rPr lang="en-US" sz="2600" dirty="0">
                <a:latin typeface="Century Gothic" panose="020B0502020202020204" pitchFamily="34" charset="0"/>
              </a:rPr>
            </a:br>
            <a:r>
              <a:rPr lang="en-US" sz="2600" dirty="0">
                <a:latin typeface="Century Gothic" panose="020B0502020202020204" pitchFamily="34" charset="0"/>
              </a:rPr>
              <a:t>Area Service decreased 2%; and Convention was a new category for 2024.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576A77-C309-554A-8756-B7BD886BAF03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762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Service Positions Held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3CB3A0-415E-82B9-7DAA-7241BDE5530D}"/>
              </a:ext>
            </a:extLst>
          </p:cNvPr>
          <p:cNvGrpSpPr/>
          <p:nvPr/>
        </p:nvGrpSpPr>
        <p:grpSpPr>
          <a:xfrm>
            <a:off x="8077200" y="2667000"/>
            <a:ext cx="3733800" cy="1071265"/>
            <a:chOff x="7772400" y="2971800"/>
            <a:chExt cx="3733800" cy="10712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6862DF-8DAC-1C56-674E-EC28F3991ECF}"/>
                </a:ext>
              </a:extLst>
            </p:cNvPr>
            <p:cNvSpPr txBox="1"/>
            <p:nvPr/>
          </p:nvSpPr>
          <p:spPr>
            <a:xfrm>
              <a:off x="7772400" y="3581400"/>
              <a:ext cx="373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Century Gothic" panose="020B0502020202020204" pitchFamily="34" charset="0"/>
                </a:rPr>
                <a:t>Virtual Service Positions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81174E-C374-AFFB-1951-5DBE2566103A}"/>
                </a:ext>
              </a:extLst>
            </p:cNvPr>
            <p:cNvSpPr txBox="1"/>
            <p:nvPr/>
          </p:nvSpPr>
          <p:spPr>
            <a:xfrm>
              <a:off x="7924800" y="2971800"/>
              <a:ext cx="175260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en-US" sz="1500" b="1" i="0" u="none" strike="noStrike">
                  <a:effectLst/>
                  <a:latin typeface="Century Gothic" panose="020B0502020202020204" pitchFamily="34" charset="0"/>
                </a:rPr>
                <a:t>Meeting </a:t>
              </a:r>
            </a:p>
            <a:p>
              <a:pPr algn="ctr" fontAlgn="b"/>
              <a:r>
                <a:rPr lang="en-US" sz="1200" b="1" i="0" u="none" strike="noStrike">
                  <a:effectLst/>
                  <a:latin typeface="Century Gothic" panose="020B0502020202020204" pitchFamily="34" charset="0"/>
                </a:rPr>
                <a:t>(secretary, treasurer, technician, etc)</a:t>
              </a:r>
              <a:endParaRPr lang="en-US" sz="1200" b="1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endParaRPr>
            </a:p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E24A18-D8C8-56FA-99FD-6F25CC57C5C3}"/>
                </a:ext>
              </a:extLst>
            </p:cNvPr>
            <p:cNvSpPr txBox="1"/>
            <p:nvPr/>
          </p:nvSpPr>
          <p:spPr>
            <a:xfrm>
              <a:off x="9677400" y="2971800"/>
              <a:ext cx="17526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en-US" sz="1500" b="1" i="0" u="none" strike="noStrike">
                  <a:effectLst/>
                  <a:latin typeface="Century Gothic" panose="020B0502020202020204" pitchFamily="34" charset="0"/>
                </a:rPr>
                <a:t>Area Service</a:t>
              </a:r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46754BE-0E0E-C822-6696-260C8FFF4C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955178"/>
              </p:ext>
            </p:extLst>
          </p:nvPr>
        </p:nvGraphicFramePr>
        <p:xfrm>
          <a:off x="76200" y="914400"/>
          <a:ext cx="9601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9E7576-AA96-7505-60D4-C6FA8D2AB310}"/>
              </a:ext>
            </a:extLst>
          </p:cNvPr>
          <p:cNvCxnSpPr/>
          <p:nvPr/>
        </p:nvCxnSpPr>
        <p:spPr>
          <a:xfrm>
            <a:off x="8305800" y="26670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4BD538D-1FBE-F099-155D-C0B8AB05C06B}"/>
              </a:ext>
            </a:extLst>
          </p:cNvPr>
          <p:cNvSpPr txBox="1"/>
          <p:nvPr/>
        </p:nvSpPr>
        <p:spPr>
          <a:xfrm>
            <a:off x="8153400" y="3733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 (Body CS)"/>
              </a:rPr>
              <a:t>(of the 29% who responded) </a:t>
            </a:r>
            <a:endParaRPr lang="en-US" i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7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Attendance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7912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Monthly attendance increased 2%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D4A56D-0DDD-DB53-5932-463A42B24170}"/>
              </a:ext>
            </a:extLst>
          </p:cNvPr>
          <p:cNvSpPr txBox="1"/>
          <p:nvPr/>
        </p:nvSpPr>
        <p:spPr>
          <a:xfrm>
            <a:off x="304800" y="5257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entury Gothic" panose="020B0502020202020204" pitchFamily="34" charset="0"/>
              </a:rPr>
              <a:t>in person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F0D5FE-150D-7FAB-FE63-18781945FE3E}"/>
              </a:ext>
            </a:extLst>
          </p:cNvPr>
          <p:cNvSpPr txBox="1"/>
          <p:nvPr/>
        </p:nvSpPr>
        <p:spPr>
          <a:xfrm>
            <a:off x="7162800" y="5257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entury Gothic" panose="020B0502020202020204" pitchFamily="34" charset="0"/>
              </a:rPr>
              <a:t>virtual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76FC56-599F-FE67-9867-A3AC73BF30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850789"/>
              </p:ext>
            </p:extLst>
          </p:nvPr>
        </p:nvGraphicFramePr>
        <p:xfrm>
          <a:off x="228600" y="1143000"/>
          <a:ext cx="6019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4D5E38-E0CE-942E-D283-7BDDA80A43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124489"/>
              </p:ext>
            </p:extLst>
          </p:nvPr>
        </p:nvGraphicFramePr>
        <p:xfrm>
          <a:off x="6096000" y="1066800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034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Weekly Attendance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289636"/>
              </p:ext>
            </p:extLst>
          </p:nvPr>
        </p:nvGraphicFramePr>
        <p:xfrm>
          <a:off x="1447800" y="1066800"/>
          <a:ext cx="8686800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5325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Fellowships Attendance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334000"/>
            <a:ext cx="4347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The survey in 2018 had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Yes 39% and No 61%.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0CD0FC2-4C8E-0803-ECA3-076AF4277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393447"/>
              </p:ext>
            </p:extLst>
          </p:nvPr>
        </p:nvGraphicFramePr>
        <p:xfrm>
          <a:off x="4724400" y="1143000"/>
          <a:ext cx="688086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078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2700"/>
            <a:ext cx="11734800" cy="1143000"/>
          </a:xfrm>
        </p:spPr>
        <p:txBody>
          <a:bodyPr>
            <a:noAutofit/>
          </a:bodyPr>
          <a:lstStyle/>
          <a:p>
            <a:r>
              <a:rPr lang="en-US" sz="4800" dirty="0"/>
              <a:t>Family Members in 12-Step Fellowships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EC5A2-ACE5-05FE-4623-4D70E0010D41}"/>
              </a:ext>
            </a:extLst>
          </p:cNvPr>
          <p:cNvSpPr txBox="1"/>
          <p:nvPr/>
        </p:nvSpPr>
        <p:spPr>
          <a:xfrm>
            <a:off x="762000" y="4800600"/>
            <a:ext cx="4347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The survey in 2018 had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Yes 26% and No 74%.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C4C395-C26A-4583-491A-41B4ADED7F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480071"/>
              </p:ext>
            </p:extLst>
          </p:nvPr>
        </p:nvGraphicFramePr>
        <p:xfrm>
          <a:off x="4724400" y="1295400"/>
          <a:ext cx="7467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9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307CD4-4025-1477-827A-A83901CE5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967630"/>
              </p:ext>
            </p:extLst>
          </p:nvPr>
        </p:nvGraphicFramePr>
        <p:xfrm>
          <a:off x="228600" y="1447800"/>
          <a:ext cx="11658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1371600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Of </a:t>
            </a:r>
            <a:r>
              <a:rPr lang="en-US" sz="3000">
                <a:latin typeface="Century Gothic" panose="020B0502020202020204" pitchFamily="34" charset="0"/>
              </a:rPr>
              <a:t>the 32% </a:t>
            </a:r>
            <a:r>
              <a:rPr lang="en-US" sz="3000" dirty="0">
                <a:latin typeface="Century Gothic" panose="020B0502020202020204" pitchFamily="34" charset="0"/>
              </a:rPr>
              <a:t>who replied “Yes” to attending other fellowships, these are the percentages.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AECC7-CA16-65F4-2AB1-629AC4345847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Involvement with other Fellowships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8795A-4E85-8FB1-7604-9833619BF574}"/>
              </a:ext>
            </a:extLst>
          </p:cNvPr>
          <p:cNvSpPr txBox="1"/>
          <p:nvPr/>
        </p:nvSpPr>
        <p:spPr>
          <a:xfrm>
            <a:off x="457200" y="6096000"/>
            <a:ext cx="967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CA increased 6%; Other increased 17%.</a:t>
            </a:r>
          </a:p>
        </p:txBody>
      </p:sp>
    </p:spTree>
    <p:extLst>
      <p:ext uri="{BB962C8B-B14F-4D97-AF65-F5344CB8AC3E}">
        <p14:creationId xmlns:p14="http://schemas.microsoft.com/office/powerpoint/2010/main" val="24788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B43F-FEF0-5127-0F1C-69E3E75102F8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Top 6 Primary Drugs Used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A169CE9-1CE8-5F63-CFCB-F1008ACC0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11695"/>
              </p:ext>
            </p:extLst>
          </p:nvPr>
        </p:nvGraphicFramePr>
        <p:xfrm>
          <a:off x="4724400" y="838200"/>
          <a:ext cx="8610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5FBA4E-CB10-172C-620A-CF3BAFD2B26C}"/>
              </a:ext>
            </a:extLst>
          </p:cNvPr>
          <p:cNvSpPr txBox="1"/>
          <p:nvPr/>
        </p:nvSpPr>
        <p:spPr>
          <a:xfrm>
            <a:off x="304800" y="3200400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Opiates decreased 8% Alcohol decreased 2%;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Cocaine increased 9%; and</a:t>
            </a:r>
          </a:p>
          <a:p>
            <a:r>
              <a:rPr lang="en-US" sz="3000" dirty="0">
                <a:latin typeface="Century Gothic" panose="020B0502020202020204" pitchFamily="34" charset="0"/>
              </a:rPr>
              <a:t>Stimulants decreased 5%.</a:t>
            </a:r>
          </a:p>
          <a:p>
            <a:endParaRPr lang="en-US" sz="3000" dirty="0">
              <a:latin typeface="Century Gothic" panose="020B0502020202020204" pitchFamily="34" charset="0"/>
            </a:endParaRPr>
          </a:p>
          <a:p>
            <a:r>
              <a:rPr lang="en-US" sz="3000" dirty="0">
                <a:latin typeface="Century Gothic" panose="020B0502020202020204" pitchFamily="34" charset="0"/>
              </a:rPr>
              <a:t>This is the first survey to include methamphetamine.</a:t>
            </a:r>
          </a:p>
        </p:txBody>
      </p:sp>
    </p:spTree>
    <p:extLst>
      <p:ext uri="{BB962C8B-B14F-4D97-AF65-F5344CB8AC3E}">
        <p14:creationId xmlns:p14="http://schemas.microsoft.com/office/powerpoint/2010/main" val="345588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1BD43C5-A7EE-603C-095A-D891C28474BF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430000" cy="12192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Other Drugs Used Regularly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64F1E-1B78-2436-CD0B-18434F22ED25}"/>
              </a:ext>
            </a:extLst>
          </p:cNvPr>
          <p:cNvSpPr txBox="1"/>
          <p:nvPr/>
        </p:nvSpPr>
        <p:spPr>
          <a:xfrm>
            <a:off x="152400" y="2895600"/>
            <a:ext cx="556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Alcohol and Cocaine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increased 8%;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Opiates decreased 8%;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Stimulants decreased 7%;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Methadone/Buprenorphine and Tranquilizers decreased 6%;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Hallucinogens and Prescribed medication decreased 4%;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and Other increased 14%</a:t>
            </a:r>
            <a:r>
              <a:rPr lang="en-US" sz="2800" dirty="0">
                <a:latin typeface="Century Gothic" panose="020B0502020202020204" pitchFamily="34" charset="0"/>
              </a:rPr>
              <a:t>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699201E-F735-403D-A4DC-B6B4790426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553920"/>
              </p:ext>
            </p:extLst>
          </p:nvPr>
        </p:nvGraphicFramePr>
        <p:xfrm>
          <a:off x="3962400" y="914400"/>
          <a:ext cx="8305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8383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716398"/>
              </p:ext>
            </p:extLst>
          </p:nvPr>
        </p:nvGraphicFramePr>
        <p:xfrm>
          <a:off x="533400" y="533400"/>
          <a:ext cx="79248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615842D-1495-C4AA-4A69-89B9401FFF2C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Years Clean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F878B-C0DF-03B8-DFF7-A96188CD1776}"/>
              </a:ext>
            </a:extLst>
          </p:cNvPr>
          <p:cNvSpPr txBox="1"/>
          <p:nvPr/>
        </p:nvSpPr>
        <p:spPr>
          <a:xfrm>
            <a:off x="381000" y="5181600"/>
            <a:ext cx="1158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Less than 1Year increased 5%;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6 to 10 decreased 2%; 11 to15 decreased 5%,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16 to 20 decreased 2%, </a:t>
            </a:r>
            <a:r>
              <a:rPr lang="en-US" sz="3000" b="1" dirty="0">
                <a:latin typeface="Century Gothic" panose="020B0502020202020204" pitchFamily="34" charset="0"/>
              </a:rPr>
              <a:t>More than 20 increased 6%.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49D3E-39F7-269C-4AC7-F672721B9049}"/>
              </a:ext>
            </a:extLst>
          </p:cNvPr>
          <p:cNvSpPr txBox="1"/>
          <p:nvPr/>
        </p:nvSpPr>
        <p:spPr>
          <a:xfrm>
            <a:off x="8534400" y="1600200"/>
            <a:ext cx="3657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Average Years Clean 2024:  9.2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Average Years Clean 2018:  8.9</a:t>
            </a:r>
          </a:p>
        </p:txBody>
      </p:sp>
    </p:spTree>
    <p:extLst>
      <p:ext uri="{BB962C8B-B14F-4D97-AF65-F5344CB8AC3E}">
        <p14:creationId xmlns:p14="http://schemas.microsoft.com/office/powerpoint/2010/main" val="100423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353800" cy="1143000"/>
          </a:xfrm>
        </p:spPr>
        <p:txBody>
          <a:bodyPr tIns="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Top 7 European Countries responses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67D3033-2C60-AF12-0BD5-D4D1383B5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882662"/>
              </p:ext>
            </p:extLst>
          </p:nvPr>
        </p:nvGraphicFramePr>
        <p:xfrm>
          <a:off x="5410200" y="914400"/>
          <a:ext cx="5943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BF3BE11-B110-4EA5-5723-62C7E155E1A7}"/>
              </a:ext>
            </a:extLst>
          </p:cNvPr>
          <p:cNvSpPr txBox="1"/>
          <p:nvPr/>
        </p:nvSpPr>
        <p:spPr>
          <a:xfrm>
            <a:off x="76200" y="2438400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UK decreased 2%;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Sweden increased 3%;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Spain increased 8%;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Germany decreased 8%;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France decreased 3%;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Poland increased 4%; and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Portugal increased 4%.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17C55-AA05-94A0-7B60-E10B509425FF}"/>
              </a:ext>
            </a:extLst>
          </p:cNvPr>
          <p:cNvSpPr txBox="1"/>
          <p:nvPr/>
        </p:nvSpPr>
        <p:spPr>
          <a:xfrm>
            <a:off x="685800" y="621166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Throughout this presentation, comparisons to 2018 are percentages based on total respondents, not actual totals from year to year.</a:t>
            </a:r>
          </a:p>
        </p:txBody>
      </p:sp>
    </p:spTree>
    <p:extLst>
      <p:ext uri="{BB962C8B-B14F-4D97-AF65-F5344CB8AC3E}">
        <p14:creationId xmlns:p14="http://schemas.microsoft.com/office/powerpoint/2010/main" val="1091096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FE69-62E4-6B1C-7CD2-596C38B8EFB5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When was your first NA meeting?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F3BD999-2B99-99C9-B410-E2B2F766D5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889213"/>
              </p:ext>
            </p:extLst>
          </p:nvPr>
        </p:nvGraphicFramePr>
        <p:xfrm>
          <a:off x="2133600" y="990600"/>
          <a:ext cx="9067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D07C80-F2BE-6990-EE76-4A9BDD8271FC}"/>
              </a:ext>
            </a:extLst>
          </p:cNvPr>
          <p:cNvSpPr txBox="1"/>
          <p:nvPr/>
        </p:nvSpPr>
        <p:spPr>
          <a:xfrm>
            <a:off x="990600" y="5715000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Average Years Since First Meeting 2024:  11.7</a:t>
            </a:r>
          </a:p>
          <a:p>
            <a:r>
              <a:rPr lang="en-US" sz="3000" dirty="0">
                <a:latin typeface="Century Gothic" panose="020B0502020202020204" pitchFamily="34" charset="0"/>
              </a:rPr>
              <a:t>Average Years Since First Meeting 2018:  10.9</a:t>
            </a:r>
          </a:p>
        </p:txBody>
      </p:sp>
    </p:spTree>
    <p:extLst>
      <p:ext uri="{BB962C8B-B14F-4D97-AF65-F5344CB8AC3E}">
        <p14:creationId xmlns:p14="http://schemas.microsoft.com/office/powerpoint/2010/main" val="3263693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6527-F209-C0BA-092E-7E5C7CD18FF0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500" dirty="0"/>
              <a:t>Attended First Meeting on DRT/MAT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82AD5-9470-6A88-8D57-1765A53F2512}"/>
              </a:ext>
            </a:extLst>
          </p:cNvPr>
          <p:cNvSpPr txBox="1"/>
          <p:nvPr/>
        </p:nvSpPr>
        <p:spPr>
          <a:xfrm>
            <a:off x="685800" y="5257800"/>
            <a:ext cx="358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Century Gothic" panose="020B0502020202020204" pitchFamily="34" charset="0"/>
              </a:rPr>
              <a:t>Yes decreased 2%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57B2E10-A1B3-D727-A898-B905442C8B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862744"/>
              </p:ext>
            </p:extLst>
          </p:nvPr>
        </p:nvGraphicFramePr>
        <p:xfrm>
          <a:off x="4724400" y="1295400"/>
          <a:ext cx="6248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132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6527-F209-C0BA-092E-7E5C7CD18FF0}"/>
              </a:ext>
            </a:extLst>
          </p:cNvPr>
          <p:cNvSpPr txBox="1">
            <a:spLocks/>
          </p:cNvSpPr>
          <p:nvPr/>
        </p:nvSpPr>
        <p:spPr>
          <a:xfrm>
            <a:off x="304800" y="228600"/>
            <a:ext cx="4267200" cy="14478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  <a:spcAft>
                <a:spcPts val="800"/>
              </a:spcAft>
            </a:pPr>
            <a:r>
              <a:rPr lang="en-US" sz="4500" dirty="0"/>
              <a:t>Are you still on DRT/MAT?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694866-071D-D6A8-A166-1303A4A4568A}"/>
              </a:ext>
            </a:extLst>
          </p:cNvPr>
          <p:cNvSpPr txBox="1">
            <a:spLocks/>
          </p:cNvSpPr>
          <p:nvPr/>
        </p:nvSpPr>
        <p:spPr>
          <a:xfrm>
            <a:off x="7010400" y="2133600"/>
            <a:ext cx="5562600" cy="2286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5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404F9B-A508-4F8D-0A49-49E3403AB74C}"/>
              </a:ext>
            </a:extLst>
          </p:cNvPr>
          <p:cNvSpPr txBox="1">
            <a:spLocks/>
          </p:cNvSpPr>
          <p:nvPr/>
        </p:nvSpPr>
        <p:spPr>
          <a:xfrm>
            <a:off x="6019800" y="228600"/>
            <a:ext cx="6553200" cy="22098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  <a:spcAft>
                <a:spcPts val="800"/>
              </a:spcAft>
            </a:pPr>
            <a:r>
              <a:rPr lang="en-US" sz="4500" dirty="0"/>
              <a:t>If not, how long did you attend NA meetings before getting off DRT/MAT?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6192C3-FE4A-B3B0-29D3-323F7B1E45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290207"/>
              </p:ext>
            </p:extLst>
          </p:nvPr>
        </p:nvGraphicFramePr>
        <p:xfrm>
          <a:off x="-228600" y="1752600"/>
          <a:ext cx="4495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59A99E-C823-56C9-32E3-8A38C0149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809922"/>
              </p:ext>
            </p:extLst>
          </p:nvPr>
        </p:nvGraphicFramePr>
        <p:xfrm>
          <a:off x="5791200" y="3048000"/>
          <a:ext cx="5867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1394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D9E1-F117-24D6-CB46-A2BA0FDC18F8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Relapsed since Beginning Recovery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40F76-F5C0-21E4-3720-7FD51BFFBE9F}"/>
              </a:ext>
            </a:extLst>
          </p:cNvPr>
          <p:cNvSpPr txBox="1"/>
          <p:nvPr/>
        </p:nvSpPr>
        <p:spPr>
          <a:xfrm>
            <a:off x="533400" y="60198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Stayed the same from 2018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0A4ADF4-031D-FCD4-58A9-BD4720C033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315957"/>
              </p:ext>
            </p:extLst>
          </p:nvPr>
        </p:nvGraphicFramePr>
        <p:xfrm>
          <a:off x="4648200" y="1295400"/>
          <a:ext cx="5638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3256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105400"/>
            <a:ext cx="1104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1 increased 7%; 2 increased 6%; 3 increased 4%;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4 increased 2%; 5 or More increased 7%;</a:t>
            </a:r>
          </a:p>
          <a:p>
            <a:r>
              <a:rPr lang="en-US" sz="3000" dirty="0">
                <a:latin typeface="Century Gothic" panose="020B0502020202020204" pitchFamily="34" charset="0"/>
              </a:rPr>
              <a:t>Not Sure decreased 26%.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DC03EB-359B-68A1-FEF2-1D7E64AA783B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Number of Relapses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08139F9-E30D-4605-BB1B-2CBEB992B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797257"/>
              </p:ext>
            </p:extLst>
          </p:nvPr>
        </p:nvGraphicFramePr>
        <p:xfrm>
          <a:off x="1752600" y="914400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5307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181600"/>
            <a:ext cx="1043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Actively Attending Meetings decreased 1%; </a:t>
            </a:r>
            <a:br>
              <a:rPr lang="en-US" sz="3000" dirty="0">
                <a:latin typeface="Century Gothic" panose="020B0502020202020204" pitchFamily="34" charset="0"/>
              </a:rPr>
            </a:br>
            <a:r>
              <a:rPr lang="en-US" sz="3000" dirty="0">
                <a:latin typeface="Century Gothic" panose="020B0502020202020204" pitchFamily="34" charset="0"/>
              </a:rPr>
              <a:t>Maintaining Contact with a Sponsor and Being of Service increased stayed the same.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A9AFB-2326-AEC3-16AF-9029C1A30BB8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When you Relapsed were you…?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70E0436-D10C-533E-2C4C-4062714AFF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742099"/>
              </p:ext>
            </p:extLst>
          </p:nvPr>
        </p:nvGraphicFramePr>
        <p:xfrm>
          <a:off x="2209800" y="838200"/>
          <a:ext cx="7315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2471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5638800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NA Literature decreased 2%; Family increased by 2%; and 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Treatment decreased 3%.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03396-B2E0-164D-F108-0EB3CEB6533A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Top 7 Influences to Attend NA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BBD75FD-A718-9B96-A01C-8AB628173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853690"/>
              </p:ext>
            </p:extLst>
          </p:nvPr>
        </p:nvGraphicFramePr>
        <p:xfrm>
          <a:off x="838200" y="1143000"/>
          <a:ext cx="11125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2559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5486400"/>
            <a:ext cx="1028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entury Gothic" panose="020B0502020202020204" pitchFamily="34" charset="0"/>
              </a:rPr>
              <a:t>Welcoming Group increased 8% and Other NA Members increased 2%.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D395-60D5-1020-0C54-286E740E2230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Influences to Stay in NA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59787B-71C1-F5DB-F8FB-4AE70717B9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065705"/>
              </p:ext>
            </p:extLst>
          </p:nvPr>
        </p:nvGraphicFramePr>
        <p:xfrm>
          <a:off x="304800" y="990600"/>
          <a:ext cx="11756571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5959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56260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entury Gothic" panose="020B0502020202020204" pitchFamily="34" charset="0"/>
              </a:rPr>
              <a:t>Neutral decreased 2; Important decreased 3%; </a:t>
            </a:r>
            <a:br>
              <a:rPr lang="en-US" sz="2800">
                <a:latin typeface="Century Gothic" panose="020B0502020202020204" pitchFamily="34" charset="0"/>
              </a:rPr>
            </a:br>
            <a:r>
              <a:rPr lang="en-US" sz="2800">
                <a:latin typeface="Century Gothic" panose="020B0502020202020204" pitchFamily="34" charset="0"/>
              </a:rPr>
              <a:t>and Very Important increased 7%.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1520C-C28B-8E54-A143-89C236082452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Importance of First NA Meeting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F7A9B15-61CF-AC9F-2CF4-C526D1BD81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433189"/>
              </p:ext>
            </p:extLst>
          </p:nvPr>
        </p:nvGraphicFramePr>
        <p:xfrm>
          <a:off x="685800" y="1295400"/>
          <a:ext cx="10439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1401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7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410200"/>
            <a:ext cx="10439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entury Gothic" panose="020B0502020202020204" pitchFamily="34" charset="0"/>
              </a:rPr>
              <a:t>Employed increased 2%; Resdience increased 13%; </a:t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dirty="0">
                <a:latin typeface="Century Gothic" panose="020B0502020202020204" pitchFamily="34" charset="0"/>
              </a:rPr>
              <a:t>Supporting Family increased 3%; Maintaining increased 6%; </a:t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dirty="0">
                <a:latin typeface="Century Gothic" panose="020B0502020202020204" pitchFamily="34" charset="0"/>
              </a:rPr>
              <a:t>Intimate Relationship increased 2%; and None decreased 10%.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6EFA2-7B8F-6248-5613-AD1E35031190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Before coming to NA were you…?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5049D1F-6B09-9147-C469-0E04E428F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177066"/>
              </p:ext>
            </p:extLst>
          </p:nvPr>
        </p:nvGraphicFramePr>
        <p:xfrm>
          <a:off x="228600" y="990600"/>
          <a:ext cx="14782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268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6C1FA45-D659-6061-BE18-D9E6786ADCA8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6586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Ethnicity/Race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08AED-CFB7-EC0B-AA10-B66C45CC64ED}"/>
              </a:ext>
            </a:extLst>
          </p:cNvPr>
          <p:cNvSpPr txBox="1"/>
          <p:nvPr/>
        </p:nvSpPr>
        <p:spPr>
          <a:xfrm>
            <a:off x="838200" y="5791200"/>
            <a:ext cx="1066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Hispanic increased 2% and Other decreased by 3%.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4F1AF1D-DB0C-FC44-99DF-D2EA1C0044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218103"/>
              </p:ext>
            </p:extLst>
          </p:nvPr>
        </p:nvGraphicFramePr>
        <p:xfrm>
          <a:off x="304800" y="838200"/>
          <a:ext cx="11658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7642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410200"/>
            <a:ext cx="10972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entury Gothic" panose="020B0502020202020204" pitchFamily="34" charset="0"/>
              </a:rPr>
              <a:t>Education decreased 5%; Employment decreased 3%; </a:t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dirty="0">
                <a:latin typeface="Century Gothic" panose="020B0502020202020204" pitchFamily="34" charset="0"/>
              </a:rPr>
              <a:t>and Stable Housing decreased 3%.</a:t>
            </a:r>
            <a:br>
              <a:rPr lang="en-US" sz="2500" dirty="0">
                <a:latin typeface="Century Gothic" panose="020B0502020202020204" pitchFamily="34" charset="0"/>
              </a:rPr>
            </a:b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6E776-A63C-FD14-1F1E-654E950EBC11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5062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/>
              <a:t>Areas of Improvement after coming to NA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BEB31F-65FF-01B4-B6C2-FE68DE0A59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327787"/>
              </p:ext>
            </p:extLst>
          </p:nvPr>
        </p:nvGraphicFramePr>
        <p:xfrm>
          <a:off x="1676400" y="1143000"/>
          <a:ext cx="8382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1218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429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Yes increased 7% and No decreased 7%.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64368-338D-4CED-278D-BF84917FDB70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6586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600" dirty="0"/>
              <a:t>Currently Taking Prescribed Medications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0B6A0D9-7E6C-A49E-F9AC-CEAFBB7C45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664539"/>
              </p:ext>
            </p:extLst>
          </p:nvPr>
        </p:nvGraphicFramePr>
        <p:xfrm>
          <a:off x="4114800" y="1143000"/>
          <a:ext cx="7010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5459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7EC524-9011-2E2C-C0AF-6F6BD6CD78DD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6586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/>
              <a:t>Reasons for Medication</a:t>
            </a:r>
            <a:endParaRPr lang="en-US" sz="4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D91CF-6DCD-9DA5-A03A-DB95AFDF152F}"/>
              </a:ext>
            </a:extLst>
          </p:cNvPr>
          <p:cNvSpPr txBox="1"/>
          <p:nvPr/>
        </p:nvSpPr>
        <p:spPr>
          <a:xfrm>
            <a:off x="533400" y="4876800"/>
            <a:ext cx="11201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Mental Health increased 17%; Chronic Health decreased 3%;</a:t>
            </a:r>
          </a:p>
          <a:p>
            <a:r>
              <a:rPr lang="en-US" sz="2600" dirty="0">
                <a:latin typeface="Century Gothic" panose="020B0502020202020204" pitchFamily="34" charset="0"/>
              </a:rPr>
              <a:t>and Maintenance increased 2%.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Century Gothic" panose="020B0502020202020204" pitchFamily="34" charset="0"/>
              </a:rPr>
              <a:t>42% (2,156 of 5,173) responded to the question in 2024,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Century Gothic" panose="020B0502020202020204" pitchFamily="34" charset="0"/>
              </a:rPr>
              <a:t>36% (808 of 2,260) responded to the question in 2018.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A0CE54-90B8-FA24-4B66-C8C66E2736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652189"/>
              </p:ext>
            </p:extLst>
          </p:nvPr>
        </p:nvGraphicFramePr>
        <p:xfrm>
          <a:off x="762000" y="914400"/>
          <a:ext cx="11887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1531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347490"/>
              </p:ext>
            </p:extLst>
          </p:nvPr>
        </p:nvGraphicFramePr>
        <p:xfrm>
          <a:off x="457200" y="1295400"/>
          <a:ext cx="11125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A7EC524-9011-2E2C-C0AF-6F6BD6CD78DD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6586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/>
              <a:t>Reasons for Medication—Global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274016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0972800" cy="1143000"/>
          </a:xfrm>
        </p:spPr>
        <p:txBody>
          <a:bodyPr tIns="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Gender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990603"/>
          <a:ext cx="8229600" cy="449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715000"/>
            <a:ext cx="1066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Female decreased 1% and Other increased 1%.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CBA1F6D-DC00-3EEC-0B39-CD69C8D74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257519"/>
              </p:ext>
            </p:extLst>
          </p:nvPr>
        </p:nvGraphicFramePr>
        <p:xfrm>
          <a:off x="2286000" y="381000"/>
          <a:ext cx="8382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395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3622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As a percentage of the whole</a:t>
            </a:r>
          </a:p>
          <a:p>
            <a:r>
              <a:rPr lang="en-US" sz="3000" dirty="0">
                <a:latin typeface="Century Gothic" panose="020B0502020202020204" pitchFamily="34" charset="0"/>
              </a:rPr>
              <a:t>31–40 decreased 6% and Over 60 increased by 5%.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9D3098-1437-2596-91C1-D6930A04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10972800" cy="1143000"/>
          </a:xfrm>
        </p:spPr>
        <p:txBody>
          <a:bodyPr tIns="0" anchor="t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Age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EF102B-4F0E-AC70-D8B1-CF9AE6A9A7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096538"/>
              </p:ext>
            </p:extLst>
          </p:nvPr>
        </p:nvGraphicFramePr>
        <p:xfrm>
          <a:off x="4953000" y="304800"/>
          <a:ext cx="6553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B8AF801-F15C-883D-3A83-2610D94EEADA}"/>
              </a:ext>
            </a:extLst>
          </p:cNvPr>
          <p:cNvSpPr txBox="1"/>
          <p:nvPr/>
        </p:nvSpPr>
        <p:spPr>
          <a:xfrm>
            <a:off x="1524000" y="55626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000" dirty="0">
                <a:latin typeface="Century Gothic" panose="020B0502020202020204" pitchFamily="34" charset="0"/>
              </a:rPr>
              <a:t>Average Age 2024: 45.4</a:t>
            </a:r>
          </a:p>
          <a:p>
            <a:r>
              <a:rPr lang="en-US" sz="3000" dirty="0">
                <a:latin typeface="Century Gothic" panose="020B0502020202020204" pitchFamily="34" charset="0"/>
              </a:rPr>
              <a:t>Average Age 2018: 43.7</a:t>
            </a:r>
          </a:p>
        </p:txBody>
      </p:sp>
    </p:spTree>
    <p:extLst>
      <p:ext uri="{BB962C8B-B14F-4D97-AF65-F5344CB8AC3E}">
        <p14:creationId xmlns:p14="http://schemas.microsoft.com/office/powerpoint/2010/main" val="319938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7400" y="5257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HS/Secondary School increased 2% and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Trade School/Two-Year Degree decreased 4%.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DE4E69-D8BF-295E-5254-1021A88083E3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Education Level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F201579-F0AD-F71E-C5AC-947BC671E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502921"/>
              </p:ext>
            </p:extLst>
          </p:nvPr>
        </p:nvGraphicFramePr>
        <p:xfrm>
          <a:off x="1981200" y="1447800"/>
          <a:ext cx="8763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07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334000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Homemaker increased 2%; Retired increased 4%; 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and Full Time decreased 2%.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263BD5-2EB9-CB13-72AE-91C56891597C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7620000" cy="11430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Employment Status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F287D28-1DAA-FFD0-46AB-A096433C7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091959"/>
              </p:ext>
            </p:extLst>
          </p:nvPr>
        </p:nvGraphicFramePr>
        <p:xfrm>
          <a:off x="2362200" y="1066800"/>
          <a:ext cx="7239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982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791200"/>
            <a:ext cx="1173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Addiction Treatment decreased 5%; Educator decreased 2%;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Medical decreased 4%; and Self-Employed increased 2%.</a:t>
            </a:r>
          </a:p>
          <a:p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1D33FAE-49C5-C431-B2A3-AF1257DFAA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528243"/>
              </p:ext>
            </p:extLst>
          </p:nvPr>
        </p:nvGraphicFramePr>
        <p:xfrm>
          <a:off x="381000" y="990600"/>
          <a:ext cx="1196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905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541020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Yes decreased 3%.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204A5-7DA5-86FF-9289-97D691B1B7AE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0972800" cy="838200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b="1" i="0" kern="1200">
                <a:solidFill>
                  <a:srgbClr val="2067A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Do you have a Sponsor now?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A9C2CD5-BEFD-5977-F50B-FB84B2A16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278096"/>
              </p:ext>
            </p:extLst>
          </p:nvPr>
        </p:nvGraphicFramePr>
        <p:xfrm>
          <a:off x="3657600" y="1143000"/>
          <a:ext cx="8153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2001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17100</TotalTime>
  <Words>874</Words>
  <Application>Microsoft Office PowerPoint</Application>
  <PresentationFormat>Widescreen</PresentationFormat>
  <Paragraphs>145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Berlin Sans FB Demi</vt:lpstr>
      <vt:lpstr>Calibri</vt:lpstr>
      <vt:lpstr>Cambria</vt:lpstr>
      <vt:lpstr>Century Gothic</vt:lpstr>
      <vt:lpstr>Times New Roman</vt:lpstr>
      <vt:lpstr>Times New Roman (Body CS)</vt:lpstr>
      <vt:lpstr>Office Theme</vt:lpstr>
      <vt:lpstr>2024/25  MEMBERSHIP SURVEY Europe  5,173 Members</vt:lpstr>
      <vt:lpstr>Top 7 European Countries responses</vt:lpstr>
      <vt:lpstr>PowerPoint Presentation</vt:lpstr>
      <vt:lpstr>Gender</vt:lpstr>
      <vt:lpstr>Age</vt:lpstr>
      <vt:lpstr>PowerPoint Presentation</vt:lpstr>
      <vt:lpstr>PowerPoint Presentation</vt:lpstr>
      <vt:lpstr>Professions</vt:lpstr>
      <vt:lpstr>PowerPoint Presentation</vt:lpstr>
      <vt:lpstr>PowerPoint Presentation</vt:lpstr>
      <vt:lpstr>PowerPoint Presentation</vt:lpstr>
      <vt:lpstr>Meeting Attendance</vt:lpstr>
      <vt:lpstr>Average Weekly Attendance</vt:lpstr>
      <vt:lpstr>Other Fellowships Attendance</vt:lpstr>
      <vt:lpstr>Family Members in 12-Step Fellowships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Sevareid</dc:creator>
  <cp:lastModifiedBy>Travis Koplow</cp:lastModifiedBy>
  <cp:revision>532</cp:revision>
  <cp:lastPrinted>2018-04-23T16:54:07Z</cp:lastPrinted>
  <dcterms:created xsi:type="dcterms:W3CDTF">2014-03-06T20:15:13Z</dcterms:created>
  <dcterms:modified xsi:type="dcterms:W3CDTF">2025-08-25T21:20:33Z</dcterms:modified>
</cp:coreProperties>
</file>