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5" r:id="rId1"/>
  </p:sldMasterIdLst>
  <p:sldIdLst>
    <p:sldId id="260" r:id="rId2"/>
    <p:sldId id="262" r:id="rId3"/>
    <p:sldId id="282" r:id="rId4"/>
    <p:sldId id="290" r:id="rId5"/>
    <p:sldId id="301" r:id="rId6"/>
    <p:sldId id="298" r:id="rId7"/>
    <p:sldId id="302" r:id="rId8"/>
    <p:sldId id="303" r:id="rId9"/>
    <p:sldId id="304" r:id="rId10"/>
    <p:sldId id="305" r:id="rId11"/>
    <p:sldId id="284" r:id="rId12"/>
    <p:sldId id="273" r:id="rId13"/>
    <p:sldId id="286" r:id="rId14"/>
    <p:sldId id="287" r:id="rId15"/>
    <p:sldId id="299" r:id="rId16"/>
    <p:sldId id="283" r:id="rId17"/>
    <p:sldId id="289" r:id="rId18"/>
    <p:sldId id="270" r:id="rId19"/>
    <p:sldId id="306" r:id="rId20"/>
    <p:sldId id="307" r:id="rId21"/>
    <p:sldId id="308" r:id="rId22"/>
    <p:sldId id="291" r:id="rId23"/>
    <p:sldId id="309" r:id="rId24"/>
    <p:sldId id="310" r:id="rId25"/>
    <p:sldId id="274" r:id="rId26"/>
  </p:sldIdLst>
  <p:sldSz cx="12192000" cy="6858000"/>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6" autoAdjust="0"/>
    <p:restoredTop sz="96327"/>
  </p:normalViewPr>
  <p:slideViewPr>
    <p:cSldViewPr snapToGrid="0">
      <p:cViewPr varScale="1">
        <p:scale>
          <a:sx n="123" d="100"/>
          <a:sy n="123" d="100"/>
        </p:scale>
        <p:origin x="7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1" y="802299"/>
            <a:ext cx="8637073" cy="2541431"/>
          </a:xfrm>
          <a:prstGeom prst="rect">
            <a:avLst/>
          </a:prstGeo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a:prstGeom prst="rect">
            <a:avLst/>
          </a:prstGeom>
        </p:spPr>
        <p:txBody>
          <a:bodyPr tIns="91440" bIns="91440">
            <a:normAutofit/>
          </a:bodyPr>
          <a:lstStyle>
            <a:lvl1pPr marL="0" indent="0" algn="l">
              <a:buNone/>
              <a:defRPr sz="1800" b="0" cap="all" baseline="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54139" y="330372"/>
            <a:ext cx="3500715" cy="309201"/>
          </a:xfrm>
          <a:prstGeom prst="rect">
            <a:avLst/>
          </a:prstGeom>
        </p:spPr>
        <p:txBody>
          <a:bodyPr/>
          <a:lstStyle/>
          <a:p>
            <a:fld id="{6AD6EE87-EBD5-4F12-A48A-63ACA297AC8F}" type="datetimeFigureOut">
              <a:rPr lang="en-US" smtClean="0"/>
              <a:t>7/3/25</a:t>
            </a:fld>
            <a:endParaRPr lang="en-US" dirty="0"/>
          </a:p>
        </p:txBody>
      </p:sp>
      <p:sp>
        <p:nvSpPr>
          <p:cNvPr id="5" name="Footer Placeholder 4"/>
          <p:cNvSpPr>
            <a:spLocks noGrp="1"/>
          </p:cNvSpPr>
          <p:nvPr>
            <p:ph type="ftr" sz="quarter" idx="11"/>
          </p:nvPr>
        </p:nvSpPr>
        <p:spPr>
          <a:xfrm>
            <a:off x="2416501" y="329309"/>
            <a:ext cx="4973915"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437665" y="798973"/>
            <a:ext cx="811019" cy="503579"/>
          </a:xfrm>
          <a:prstGeom prst="rect">
            <a:avLst/>
          </a:prstGeom>
        </p:spPr>
        <p:txBody>
          <a:bodyPr/>
          <a:lstStyle/>
          <a:p>
            <a:fld id="{4FAB73BC-B049-4115-A692-8D63A059BFB8}" type="slidenum">
              <a:rPr lang="en-US" smtClean="0"/>
              <a:t>‹#›</a:t>
            </a:fld>
            <a:endParaRPr lang="en-US" dirty="0"/>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19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51580" y="804520"/>
            <a:ext cx="9603275" cy="104923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451580" y="2015732"/>
            <a:ext cx="9603275" cy="345061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4139" y="330372"/>
            <a:ext cx="3500715" cy="309201"/>
          </a:xfrm>
          <a:prstGeom prst="rect">
            <a:avLst/>
          </a:prstGeom>
        </p:spPr>
        <p:txBody>
          <a:bodyPr/>
          <a:lstStyle/>
          <a:p>
            <a:fld id="{90298CD5-6C1E-4009-B41F-6DF62E31D3BE}" type="datetimeFigureOut">
              <a:rPr lang="en-US" smtClean="0"/>
              <a:pPr/>
              <a:t>7/3/25</a:t>
            </a:fld>
            <a:endParaRPr lang="en-US" dirty="0"/>
          </a:p>
        </p:txBody>
      </p:sp>
      <p:sp>
        <p:nvSpPr>
          <p:cNvPr id="5" name="Footer Placeholder 4"/>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26" name="Straight Connecto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517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4"/>
            <a:ext cx="1615743" cy="4659889"/>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1" cy="465988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4139" y="330372"/>
            <a:ext cx="3500715" cy="309201"/>
          </a:xfrm>
          <a:prstGeom prst="rect">
            <a:avLst/>
          </a:prstGeom>
        </p:spPr>
        <p:txBody>
          <a:bodyPr/>
          <a:lstStyle/>
          <a:p>
            <a:fld id="{90298CD5-6C1E-4009-B41F-6DF62E31D3BE}" type="datetimeFigureOut">
              <a:rPr lang="en-US" smtClean="0"/>
              <a:pPr/>
              <a:t>7/3/25</a:t>
            </a:fld>
            <a:endParaRPr lang="en-US" dirty="0"/>
          </a:p>
        </p:txBody>
      </p:sp>
      <p:sp>
        <p:nvSpPr>
          <p:cNvPr id="5" name="Footer Placeholder 4"/>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486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574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pic>
        <p:nvPicPr>
          <p:cNvPr id="3" name="Picture 2" descr="A blue sky with clouds&#10;&#10;Description automatically generated">
            <a:extLst>
              <a:ext uri="{FF2B5EF4-FFF2-40B4-BE49-F238E27FC236}">
                <a16:creationId xmlns:a16="http://schemas.microsoft.com/office/drawing/2014/main" id="{42059DA9-0CC6-9CCD-364B-F9E3363733BE}"/>
              </a:ext>
            </a:extLst>
          </p:cNvPr>
          <p:cNvPicPr>
            <a:picLocks noChangeAspect="1"/>
          </p:cNvPicPr>
          <p:nvPr userDrawn="1"/>
        </p:nvPicPr>
        <p:blipFill>
          <a:blip r:embed="rId2"/>
          <a:stretch>
            <a:fillRect/>
          </a:stretch>
        </p:blipFill>
        <p:spPr>
          <a:xfrm>
            <a:off x="115409" y="-1091953"/>
            <a:ext cx="12192000" cy="6858000"/>
          </a:xfrm>
          <a:prstGeom prst="rect">
            <a:avLst/>
          </a:prstGeom>
        </p:spPr>
      </p:pic>
      <p:sp>
        <p:nvSpPr>
          <p:cNvPr id="2" name="Rounded Rectangle 1">
            <a:extLst>
              <a:ext uri="{FF2B5EF4-FFF2-40B4-BE49-F238E27FC236}">
                <a16:creationId xmlns:a16="http://schemas.microsoft.com/office/drawing/2014/main" id="{08CF4A30-FDD8-EE35-D226-4C17B28191CA}"/>
              </a:ext>
            </a:extLst>
          </p:cNvPr>
          <p:cNvSpPr>
            <a:spLocks/>
          </p:cNvSpPr>
          <p:nvPr userDrawn="1"/>
        </p:nvSpPr>
        <p:spPr>
          <a:xfrm>
            <a:off x="816002" y="-221401"/>
            <a:ext cx="239999" cy="1580600"/>
          </a:xfrm>
          <a:prstGeom prst="roundRect">
            <a:avLst>
              <a:gd name="adj" fmla="val 50000"/>
            </a:avLst>
          </a:prstGeom>
          <a:gradFill flip="none" rotWithShape="1">
            <a:gsLst>
              <a:gs pos="0">
                <a:srgbClr val="FFED1F"/>
              </a:gs>
              <a:gs pos="100000">
                <a:srgbClr val="8EFFCB"/>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00"/>
          </a:p>
        </p:txBody>
      </p:sp>
      <p:sp>
        <p:nvSpPr>
          <p:cNvPr id="4" name="Title 1">
            <a:extLst>
              <a:ext uri="{FF2B5EF4-FFF2-40B4-BE49-F238E27FC236}">
                <a16:creationId xmlns:a16="http://schemas.microsoft.com/office/drawing/2014/main" id="{24033271-E84A-C025-126C-469E1C07C650}"/>
              </a:ext>
            </a:extLst>
          </p:cNvPr>
          <p:cNvSpPr>
            <a:spLocks noGrp="1"/>
          </p:cNvSpPr>
          <p:nvPr>
            <p:ph type="title"/>
          </p:nvPr>
        </p:nvSpPr>
        <p:spPr>
          <a:xfrm>
            <a:off x="1354237" y="365125"/>
            <a:ext cx="9999563" cy="1325563"/>
          </a:xfrm>
          <a:prstGeom prst="rect">
            <a:avLst/>
          </a:prstGeom>
        </p:spPr>
        <p:txBody>
          <a:bodyPr>
            <a:normAutofit/>
          </a:bodyPr>
          <a:lstStyle>
            <a:lvl1pPr>
              <a:defRPr sz="5000">
                <a:solidFill>
                  <a:schemeClr val="tx2">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66566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3" name="Picture 2" descr="A blue sky with clouds&#10;&#10;Description automatically generated">
            <a:extLst>
              <a:ext uri="{FF2B5EF4-FFF2-40B4-BE49-F238E27FC236}">
                <a16:creationId xmlns:a16="http://schemas.microsoft.com/office/drawing/2014/main" id="{F28EC0DA-E93F-FD2E-2C7D-73A181633372}"/>
              </a:ext>
            </a:extLst>
          </p:cNvPr>
          <p:cNvPicPr>
            <a:picLocks noChangeAspect="1"/>
          </p:cNvPicPr>
          <p:nvPr userDrawn="1"/>
        </p:nvPicPr>
        <p:blipFill>
          <a:blip r:embed="rId2"/>
          <a:stretch>
            <a:fillRect/>
          </a:stretch>
        </p:blipFill>
        <p:spPr>
          <a:xfrm>
            <a:off x="345440" y="182880"/>
            <a:ext cx="12192000" cy="6858000"/>
          </a:xfrm>
          <a:prstGeom prst="rect">
            <a:avLst/>
          </a:prstGeom>
        </p:spPr>
      </p:pic>
      <p:sp>
        <p:nvSpPr>
          <p:cNvPr id="2" name="Rounded Rectangle 1">
            <a:extLst>
              <a:ext uri="{FF2B5EF4-FFF2-40B4-BE49-F238E27FC236}">
                <a16:creationId xmlns:a16="http://schemas.microsoft.com/office/drawing/2014/main" id="{878B7EB8-A3FF-F14C-41F3-DEC37B562C8F}"/>
              </a:ext>
            </a:extLst>
          </p:cNvPr>
          <p:cNvSpPr>
            <a:spLocks/>
          </p:cNvSpPr>
          <p:nvPr userDrawn="1"/>
        </p:nvSpPr>
        <p:spPr>
          <a:xfrm>
            <a:off x="816002" y="-221401"/>
            <a:ext cx="239999" cy="1580600"/>
          </a:xfrm>
          <a:prstGeom prst="roundRect">
            <a:avLst>
              <a:gd name="adj" fmla="val 50000"/>
            </a:avLst>
          </a:prstGeom>
          <a:gradFill flip="none" rotWithShape="1">
            <a:gsLst>
              <a:gs pos="0">
                <a:srgbClr val="FFED1F"/>
              </a:gs>
              <a:gs pos="100000">
                <a:srgbClr val="8EFFCB"/>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00"/>
          </a:p>
        </p:txBody>
      </p:sp>
      <p:sp>
        <p:nvSpPr>
          <p:cNvPr id="4" name="Title 1">
            <a:extLst>
              <a:ext uri="{FF2B5EF4-FFF2-40B4-BE49-F238E27FC236}">
                <a16:creationId xmlns:a16="http://schemas.microsoft.com/office/drawing/2014/main" id="{E36E77EF-68F3-A09F-1AEA-60968EA3A7FF}"/>
              </a:ext>
            </a:extLst>
          </p:cNvPr>
          <p:cNvSpPr>
            <a:spLocks noGrp="1"/>
          </p:cNvSpPr>
          <p:nvPr>
            <p:ph type="title"/>
          </p:nvPr>
        </p:nvSpPr>
        <p:spPr>
          <a:xfrm>
            <a:off x="1354237" y="365125"/>
            <a:ext cx="9999563" cy="1325563"/>
          </a:xfrm>
          <a:prstGeom prst="rect">
            <a:avLst/>
          </a:prstGeom>
        </p:spPr>
        <p:txBody>
          <a:bodyPr>
            <a:normAutofit/>
          </a:bodyPr>
          <a:lstStyle>
            <a:lvl1pPr>
              <a:defRPr sz="5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167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1580" y="804520"/>
            <a:ext cx="9603275" cy="104923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451580" y="2015732"/>
            <a:ext cx="9603275" cy="3450613"/>
          </a:xfrm>
          <a:prstGeom prst="rect">
            <a:avLst/>
          </a:prstGeo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4139" y="330372"/>
            <a:ext cx="3500715" cy="309201"/>
          </a:xfrm>
          <a:prstGeom prst="rect">
            <a:avLst/>
          </a:prstGeom>
        </p:spPr>
        <p:txBody>
          <a:bodyPr/>
          <a:lstStyle/>
          <a:p>
            <a:fld id="{90298CD5-6C1E-4009-B41F-6DF62E31D3BE}" type="datetimeFigureOut">
              <a:rPr lang="en-US" smtClean="0"/>
              <a:pPr/>
              <a:t>7/3/25</a:t>
            </a:fld>
            <a:endParaRPr lang="en-US" dirty="0"/>
          </a:p>
        </p:txBody>
      </p:sp>
      <p:sp>
        <p:nvSpPr>
          <p:cNvPr id="5" name="Footer Placeholder 4"/>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33" name="Straight Connecto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51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8" y="1756130"/>
            <a:ext cx="8643155" cy="1887951"/>
          </a:xfrm>
          <a:prstGeom prst="rect">
            <a:avLst/>
          </a:prstGeo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7"/>
            <a:ext cx="8630447" cy="1012929"/>
          </a:xfrm>
          <a:prstGeom prst="rect">
            <a:avLst/>
          </a:prstGeom>
        </p:spPr>
        <p:txBody>
          <a:bodyPr tIns="91440">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554139" y="330372"/>
            <a:ext cx="3500715" cy="309201"/>
          </a:xfrm>
          <a:prstGeom prst="rect">
            <a:avLst/>
          </a:prstGeom>
        </p:spPr>
        <p:txBody>
          <a:bodyPr/>
          <a:lstStyle/>
          <a:p>
            <a:fld id="{5A61015F-7CC6-4D0A-9D87-873EA4C304CC}" type="datetimeFigureOut">
              <a:rPr lang="en-US" smtClean="0"/>
              <a:t>7/3/25</a:t>
            </a:fld>
            <a:endParaRPr lang="en-US" dirty="0"/>
          </a:p>
        </p:txBody>
      </p:sp>
      <p:sp>
        <p:nvSpPr>
          <p:cNvPr id="5" name="Footer Placeholder 4"/>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t>‹#›</a:t>
            </a:fld>
            <a:endParaRPr lang="en-US" dirty="0"/>
          </a:p>
        </p:txBody>
      </p:sp>
      <p:cxnSp>
        <p:nvCxnSpPr>
          <p:cNvPr id="15" name="Straight Connecto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211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0"/>
            <a:ext cx="9605635" cy="105930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554139" y="330372"/>
            <a:ext cx="3500715" cy="309201"/>
          </a:xfrm>
          <a:prstGeom prst="rect">
            <a:avLst/>
          </a:prstGeom>
        </p:spPr>
        <p:txBody>
          <a:bodyPr/>
          <a:lstStyle/>
          <a:p>
            <a:fld id="{90298CD5-6C1E-4009-B41F-6DF62E31D3BE}" type="datetimeFigureOut">
              <a:rPr lang="en-US" smtClean="0"/>
              <a:pPr/>
              <a:t>7/3/25</a:t>
            </a:fld>
            <a:endParaRPr lang="en-US" dirty="0"/>
          </a:p>
        </p:txBody>
      </p:sp>
      <p:sp>
        <p:nvSpPr>
          <p:cNvPr id="6" name="Footer Placeholder 5"/>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35" name="Straight Connecto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586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a:prstGeom prst="rect">
            <a:avLst/>
          </a:prstGeo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a:prstGeom prst="rect">
            <a:avLst/>
          </a:prstGeo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554139" y="330372"/>
            <a:ext cx="3500715" cy="309201"/>
          </a:xfrm>
          <a:prstGeom prst="rect">
            <a:avLst/>
          </a:prstGeom>
        </p:spPr>
        <p:txBody>
          <a:bodyPr/>
          <a:lstStyle/>
          <a:p>
            <a:fld id="{90298CD5-6C1E-4009-B41F-6DF62E31D3BE}" type="datetimeFigureOut">
              <a:rPr lang="en-US" smtClean="0"/>
              <a:pPr/>
              <a:t>7/3/25</a:t>
            </a:fld>
            <a:endParaRPr lang="en-US" dirty="0"/>
          </a:p>
        </p:txBody>
      </p:sp>
      <p:sp>
        <p:nvSpPr>
          <p:cNvPr id="8" name="Footer Placeholder 7"/>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9" name="Slide Number Placeholder 8"/>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29" name="Straight Connecto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96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51580" y="804520"/>
            <a:ext cx="9603275" cy="104923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554139" y="330372"/>
            <a:ext cx="3500715" cy="309201"/>
          </a:xfrm>
          <a:prstGeom prst="rect">
            <a:avLst/>
          </a:prstGeom>
        </p:spPr>
        <p:txBody>
          <a:bodyPr/>
          <a:lstStyle/>
          <a:p>
            <a:fld id="{67EF4D4C-5367-4C26-9E2B-D8088D7FCA81}" type="datetimeFigureOut">
              <a:rPr lang="en-US" smtClean="0"/>
              <a:t>7/3/25</a:t>
            </a:fld>
            <a:endParaRPr lang="en-US" dirty="0"/>
          </a:p>
        </p:txBody>
      </p:sp>
      <p:sp>
        <p:nvSpPr>
          <p:cNvPr id="4" name="Footer Placeholder 3"/>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5" name="Slide Number Placeholder 4"/>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t>‹#›</a:t>
            </a:fld>
            <a:endParaRPr lang="en-US" dirty="0"/>
          </a:p>
        </p:txBody>
      </p:sp>
      <p:cxnSp>
        <p:nvCxnSpPr>
          <p:cNvPr id="25" name="Straight Connecto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649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54139" y="330372"/>
            <a:ext cx="3500715" cy="309201"/>
          </a:xfrm>
          <a:prstGeom prst="rect">
            <a:avLst/>
          </a:prstGeom>
        </p:spPr>
        <p:txBody>
          <a:bodyPr/>
          <a:lstStyle/>
          <a:p>
            <a:fld id="{56E91E96-98B0-4413-9547-46F3504108EF}" type="datetimeFigureOut">
              <a:rPr lang="en-US" smtClean="0"/>
              <a:t>7/3/25</a:t>
            </a:fld>
            <a:endParaRPr lang="en-US" dirty="0"/>
          </a:p>
        </p:txBody>
      </p:sp>
      <p:sp>
        <p:nvSpPr>
          <p:cNvPr id="3" name="Footer Placeholder 2"/>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4" name="Slide Number Placeholder 3"/>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2137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a:prstGeom prst="rect">
            <a:avLst/>
          </a:prstGeo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3"/>
            <a:ext cx="6012471" cy="4658827"/>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2"/>
            <a:ext cx="3275013" cy="2248181"/>
          </a:xfrm>
          <a:prstGeom prst="rect">
            <a:avLst/>
          </a:prstGeo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4139" y="330372"/>
            <a:ext cx="3500715" cy="309201"/>
          </a:xfrm>
          <a:prstGeom prst="rect">
            <a:avLst/>
          </a:prstGeom>
        </p:spPr>
        <p:txBody>
          <a:bodyPr/>
          <a:lstStyle/>
          <a:p>
            <a:fld id="{90298CD5-6C1E-4009-B41F-6DF62E31D3BE}" type="datetimeFigureOut">
              <a:rPr lang="en-US" smtClean="0"/>
              <a:pPr/>
              <a:t>7/3/25</a:t>
            </a:fld>
            <a:endParaRPr lang="en-US" dirty="0"/>
          </a:p>
        </p:txBody>
      </p:sp>
      <p:sp>
        <p:nvSpPr>
          <p:cNvPr id="6" name="Footer Placeholder 5"/>
          <p:cNvSpPr>
            <a:spLocks noGrp="1"/>
          </p:cNvSpPr>
          <p:nvPr>
            <p:ph type="ftr" sz="quarter" idx="11"/>
          </p:nvPr>
        </p:nvSpPr>
        <p:spPr>
          <a:xfrm>
            <a:off x="1451579" y="329309"/>
            <a:ext cx="5938836" cy="3092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17" name="Straight Connecto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31578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a:prstGeom prst="rect">
            <a:avLst/>
          </a:prstGeo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3"/>
            <a:ext cx="2791171" cy="3866327"/>
          </a:xfrm>
          <a:prstGeom prst="rect">
            <a:avLst/>
          </a:prstGeom>
          <a:solidFill>
            <a:schemeClr val="bg1">
              <a:lumMod val="8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0" y="3145993"/>
            <a:ext cx="5524404" cy="2003743"/>
          </a:xfrm>
          <a:prstGeom prst="rect">
            <a:avLst/>
          </a:prstGeom>
        </p:spPr>
        <p:txBody>
          <a:bodyPr>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a:prstGeom prst="rect">
            <a:avLst/>
          </a:prstGeom>
        </p:spPr>
        <p:txBody>
          <a:bodyPr/>
          <a:lstStyle>
            <a:lvl1pPr algn="l">
              <a:defRPr/>
            </a:lvl1pPr>
          </a:lstStyle>
          <a:p>
            <a:fld id="{90298CD5-6C1E-4009-B41F-6DF62E31D3BE}" type="datetimeFigureOut">
              <a:rPr lang="en-US" smtClean="0"/>
              <a:pPr/>
              <a:t>7/3/25</a:t>
            </a:fld>
            <a:endParaRPr lang="en-US" dirty="0"/>
          </a:p>
        </p:txBody>
      </p:sp>
      <p:sp>
        <p:nvSpPr>
          <p:cNvPr id="6" name="Footer Placeholder 5"/>
          <p:cNvSpPr>
            <a:spLocks noGrp="1"/>
          </p:cNvSpPr>
          <p:nvPr>
            <p:ph type="ftr" sz="quarter" idx="11"/>
          </p:nvPr>
        </p:nvSpPr>
        <p:spPr>
          <a:xfrm>
            <a:off x="1447383" y="318641"/>
            <a:ext cx="5541004" cy="32093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0061" y="798973"/>
            <a:ext cx="811019" cy="503579"/>
          </a:xfrm>
          <a:prstGeom prst="rect">
            <a:avLst/>
          </a:prstGeom>
        </p:spPr>
        <p:txBody>
          <a:bodyPr/>
          <a:lstStyle/>
          <a:p>
            <a:fld id="{4FAB73BC-B049-4115-A692-8D63A059BFB8}" type="slidenum">
              <a:rPr lang="en-US" smtClean="0"/>
              <a:pPr/>
              <a:t>‹#›</a:t>
            </a:fld>
            <a:endParaRPr lang="en-US" dirty="0"/>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960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lumMod val="38000"/>
                <a:lumOff val="62000"/>
              </a:srgbClr>
            </a:gs>
            <a:gs pos="100000">
              <a:srgbClr val="92D050">
                <a:alpha val="60000"/>
              </a:srgbClr>
            </a:gs>
          </a:gsLst>
          <a:path path="circle">
            <a:fillToRect l="43000" r="43000" b="10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577363"/>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3743" r:id="rId14"/>
  </p:sldLayoutIdLst>
  <p:txStyles>
    <p:titleStyle>
      <a:lvl1pPr algn="l" defTabSz="914377"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F5B8-6DC9-DEB9-F1F5-FCCA0D7C48DD}"/>
              </a:ext>
            </a:extLst>
          </p:cNvPr>
          <p:cNvSpPr txBox="1">
            <a:spLocks/>
          </p:cNvSpPr>
          <p:nvPr/>
        </p:nvSpPr>
        <p:spPr>
          <a:xfrm>
            <a:off x="485777" y="1122363"/>
            <a:ext cx="11015663" cy="2387600"/>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r>
              <a:rPr lang="en-US" sz="7500" dirty="0">
                <a:solidFill>
                  <a:schemeClr val="accent2">
                    <a:lumMod val="75000"/>
                  </a:schemeClr>
                </a:solidFill>
              </a:rPr>
              <a:t>Strategic Planning / Future of the WSC</a:t>
            </a:r>
          </a:p>
        </p:txBody>
      </p:sp>
      <p:sp>
        <p:nvSpPr>
          <p:cNvPr id="3" name="Subtitle 2">
            <a:extLst>
              <a:ext uri="{FF2B5EF4-FFF2-40B4-BE49-F238E27FC236}">
                <a16:creationId xmlns:a16="http://schemas.microsoft.com/office/drawing/2014/main" id="{37AA1605-5939-9053-DD2C-49CF57D5E7D5}"/>
              </a:ext>
            </a:extLst>
          </p:cNvPr>
          <p:cNvSpPr txBox="1">
            <a:spLocks/>
          </p:cNvSpPr>
          <p:nvPr/>
        </p:nvSpPr>
        <p:spPr>
          <a:xfrm>
            <a:off x="1524000" y="3602039"/>
            <a:ext cx="9144000" cy="9128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None/>
            </a:pPr>
            <a:endParaRPr lang="en-US" sz="4600" dirty="0">
              <a:solidFill>
                <a:srgbClr val="002060"/>
              </a:solidFill>
            </a:endParaRPr>
          </a:p>
        </p:txBody>
      </p:sp>
      <p:pic>
        <p:nvPicPr>
          <p:cNvPr id="7" name="Picture 6" descr="A black and gold logo&#10;&#10;Description automatically generated">
            <a:extLst>
              <a:ext uri="{FF2B5EF4-FFF2-40B4-BE49-F238E27FC236}">
                <a16:creationId xmlns:a16="http://schemas.microsoft.com/office/drawing/2014/main" id="{AF333C2D-A9EE-93D8-3E57-3177D5C1EF0D}"/>
              </a:ext>
            </a:extLst>
          </p:cNvPr>
          <p:cNvPicPr>
            <a:picLocks noChangeAspect="1"/>
          </p:cNvPicPr>
          <p:nvPr/>
        </p:nvPicPr>
        <p:blipFill>
          <a:blip r:embed="rId2"/>
          <a:stretch>
            <a:fillRect/>
          </a:stretch>
        </p:blipFill>
        <p:spPr>
          <a:xfrm>
            <a:off x="10013315" y="4606925"/>
            <a:ext cx="1828800" cy="1955800"/>
          </a:xfrm>
          <a:prstGeom prst="rect">
            <a:avLst/>
          </a:prstGeom>
        </p:spPr>
      </p:pic>
    </p:spTree>
    <p:extLst>
      <p:ext uri="{BB962C8B-B14F-4D97-AF65-F5344CB8AC3E}">
        <p14:creationId xmlns:p14="http://schemas.microsoft.com/office/powerpoint/2010/main" val="245038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F1651-1302-B95C-662F-195733DD69AE}"/>
              </a:ext>
            </a:extLst>
          </p:cNvPr>
          <p:cNvSpPr txBox="1"/>
          <p:nvPr/>
        </p:nvSpPr>
        <p:spPr>
          <a:xfrm>
            <a:off x="160420" y="67376"/>
            <a:ext cx="12031581" cy="6324808"/>
          </a:xfrm>
          <a:prstGeom prst="rect">
            <a:avLst/>
          </a:prstGeom>
          <a:noFill/>
        </p:spPr>
        <p:txBody>
          <a:bodyPr wrap="square" rtlCol="0">
            <a:spAutoFit/>
          </a:bodyPr>
          <a:lstStyle/>
          <a:p>
            <a:pPr rtl="0"/>
            <a:r>
              <a:rPr lang="en-US" sz="3000" b="1" kern="100" dirty="0">
                <a:solidFill>
                  <a:srgbClr val="0070C0"/>
                </a:solidFill>
                <a:latin typeface="Century Gothic" panose="020B0502020202020204" pitchFamily="34" charset="0"/>
              </a:rPr>
              <a:t>World Service Structure and Operations</a:t>
            </a:r>
            <a:endParaRPr lang="en-US" sz="3000" b="1" dirty="0">
              <a:latin typeface="Century Gothic" panose="020B0502020202020204" pitchFamily="34" charset="0"/>
              <a:cs typeface="Arial Narrow" panose="020B0604020202020204" pitchFamily="34" charset="0"/>
            </a:endParaRPr>
          </a:p>
          <a:p>
            <a:r>
              <a:rPr lang="en-US" sz="2400" b="1" u="sng" dirty="0">
                <a:solidFill>
                  <a:schemeClr val="accent3">
                    <a:lumMod val="75000"/>
                  </a:schemeClr>
                </a:solidFill>
                <a:latin typeface="Arial Narrow" panose="020B0604020202020204" pitchFamily="34" charset="0"/>
                <a:cs typeface="Arial Narrow" panose="020B0604020202020204" pitchFamily="34" charset="0"/>
              </a:rPr>
              <a:t>Issue: Three-year Conference Cycle</a:t>
            </a:r>
            <a:endParaRPr lang="en-US" sz="2400" b="1" dirty="0">
              <a:solidFill>
                <a:schemeClr val="accent3">
                  <a:lumMod val="75000"/>
                </a:schemeClr>
              </a:solidFill>
              <a:latin typeface="Arial Narrow" panose="020B0604020202020204" pitchFamily="34" charset="0"/>
              <a:cs typeface="Arial Narrow" panose="020B0604020202020204" pitchFamily="34" charset="0"/>
            </a:endParaRPr>
          </a:p>
          <a:p>
            <a:r>
              <a:rPr lang="en-US" sz="2400" b="1" dirty="0">
                <a:solidFill>
                  <a:srgbClr val="00A695"/>
                </a:solidFill>
                <a:latin typeface="Arial Narrow" panose="020B0604020202020204" pitchFamily="34" charset="0"/>
                <a:cs typeface="Arial Narrow" panose="020B0604020202020204" pitchFamily="34" charset="0"/>
              </a:rPr>
              <a:t>Objectives</a:t>
            </a:r>
          </a:p>
          <a:p>
            <a:pPr marL="457200" indent="-457200">
              <a:buFont typeface="+mj-lt"/>
              <a:buAutoNum type="arabicPeriod" startAt="10"/>
            </a:pPr>
            <a:r>
              <a:rPr lang="en-US" sz="2400" b="1" dirty="0">
                <a:solidFill>
                  <a:srgbClr val="221E1F"/>
                </a:solidFill>
                <a:latin typeface="Arial Narrow" panose="020B0604020202020204" pitchFamily="34" charset="0"/>
                <a:cs typeface="Arial Narrow" panose="020B0604020202020204" pitchFamily="34" charset="0"/>
              </a:rPr>
              <a:t>Further refine and describe the three-year conference cycle, including major meetings, policies, planning process, deadlines and guidelines.</a:t>
            </a:r>
          </a:p>
          <a:p>
            <a:pPr>
              <a:spcBef>
                <a:spcPts val="900"/>
              </a:spcBef>
            </a:pPr>
            <a:r>
              <a:rPr lang="en-US" sz="2400" b="1" u="sng" dirty="0">
                <a:solidFill>
                  <a:srgbClr val="166827"/>
                </a:solidFill>
                <a:latin typeface="Arial Narrow" panose="020B0604020202020204" pitchFamily="34" charset="0"/>
              </a:rPr>
              <a:t>Issue: Future of the World Convention</a:t>
            </a:r>
            <a:endParaRPr lang="en-US" sz="2400" b="1" dirty="0">
              <a:solidFill>
                <a:srgbClr val="166827"/>
              </a:solidFill>
              <a:latin typeface="Arial Narrow" panose="020B0604020202020204" pitchFamily="34" charset="0"/>
            </a:endParaRPr>
          </a:p>
          <a:p>
            <a:pPr rtl="0"/>
            <a:r>
              <a:rPr lang="en-US" sz="2400" b="1" dirty="0">
                <a:solidFill>
                  <a:srgbClr val="00A695"/>
                </a:solidFill>
                <a:latin typeface="Arial Narrow" panose="020B0604020202020204" pitchFamily="34" charset="0"/>
              </a:rPr>
              <a:t>Objectives</a:t>
            </a:r>
          </a:p>
          <a:p>
            <a:pPr marL="457200" indent="-457200">
              <a:buFont typeface="+mj-lt"/>
              <a:buAutoNum type="arabicPeriod" startAt="11"/>
            </a:pPr>
            <a:r>
              <a:rPr lang="en-US" sz="2400" b="1" dirty="0">
                <a:solidFill>
                  <a:srgbClr val="221E1F"/>
                </a:solidFill>
                <a:latin typeface="Arial Narrow" panose="020B0604020202020204" pitchFamily="34" charset="0"/>
              </a:rPr>
              <a:t>Create a financially sustainable model for the World Convention (WCNA), in harmony with our Eleventh Concept, that meets the needs and expectations of the Fellowship in a changing world.</a:t>
            </a:r>
          </a:p>
          <a:p>
            <a:pPr>
              <a:spcBef>
                <a:spcPts val="900"/>
              </a:spcBef>
            </a:pPr>
            <a:r>
              <a:rPr lang="en-US" sz="2400" b="1" u="sng" dirty="0">
                <a:solidFill>
                  <a:srgbClr val="166827"/>
                </a:solidFill>
                <a:latin typeface="Arial Narrow" panose="020B0604020202020204" pitchFamily="34" charset="0"/>
              </a:rPr>
              <a:t>Issue: NAWS Sustainability</a:t>
            </a:r>
            <a:endParaRPr lang="en-US" sz="2400" b="1" dirty="0">
              <a:solidFill>
                <a:srgbClr val="166827"/>
              </a:solidFill>
              <a:latin typeface="Arial Narrow" panose="020B0604020202020204" pitchFamily="34" charset="0"/>
            </a:endParaRPr>
          </a:p>
          <a:p>
            <a:pPr rtl="0"/>
            <a:r>
              <a:rPr lang="en-US" sz="2400" b="1" dirty="0">
                <a:solidFill>
                  <a:srgbClr val="00A695"/>
                </a:solidFill>
                <a:latin typeface="Arial Narrow" panose="020B0604020202020204" pitchFamily="34" charset="0"/>
              </a:rPr>
              <a:t>Objectives</a:t>
            </a:r>
          </a:p>
          <a:p>
            <a:pPr marL="457200" indent="-457200">
              <a:buFont typeface="+mj-lt"/>
              <a:buAutoNum type="arabicPeriod" startAt="12"/>
            </a:pPr>
            <a:r>
              <a:rPr lang="en-US" sz="2400" b="1" dirty="0">
                <a:solidFill>
                  <a:srgbClr val="221E1F"/>
                </a:solidFill>
                <a:latin typeface="Arial Narrow" panose="020B0604020202020204" pitchFamily="34" charset="0"/>
              </a:rPr>
              <a:t>Building on Objective 7, raise understanding of the need for and importance of adequate financial resources in carrying the NA message of recovery.</a:t>
            </a:r>
          </a:p>
          <a:p>
            <a:pPr marL="457189" indent="-457189">
              <a:buFont typeface="+mj-lt"/>
              <a:buAutoNum type="arabicPeriod" startAt="12"/>
            </a:pPr>
            <a:r>
              <a:rPr lang="en-US" sz="2400" b="1" dirty="0">
                <a:solidFill>
                  <a:srgbClr val="221E1F"/>
                </a:solidFill>
                <a:latin typeface="Arial Narrow" panose="020B0604020202020204" pitchFamily="34" charset="0"/>
              </a:rPr>
              <a:t>Continue to evaluate and adjust activities at NA World Services to best support its roles and functions in a changing world.</a:t>
            </a:r>
          </a:p>
        </p:txBody>
      </p:sp>
    </p:spTree>
    <p:extLst>
      <p:ext uri="{BB962C8B-B14F-4D97-AF65-F5344CB8AC3E}">
        <p14:creationId xmlns:p14="http://schemas.microsoft.com/office/powerpoint/2010/main" val="1343021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diagram of a road with pointers&#10;&#10;Description automatically generated">
            <a:extLst>
              <a:ext uri="{FF2B5EF4-FFF2-40B4-BE49-F238E27FC236}">
                <a16:creationId xmlns:a16="http://schemas.microsoft.com/office/drawing/2014/main" id="{19D55DA9-2D7F-B18A-12FD-E2E02C2A5F2D}"/>
              </a:ext>
            </a:extLst>
          </p:cNvPr>
          <p:cNvPicPr>
            <a:picLocks noChangeAspect="1"/>
          </p:cNvPicPr>
          <p:nvPr/>
        </p:nvPicPr>
        <p:blipFill rotWithShape="1">
          <a:blip r:embed="rId2"/>
          <a:srcRect l="767" r="2441" b="1065"/>
          <a:stretch/>
        </p:blipFill>
        <p:spPr>
          <a:xfrm>
            <a:off x="0" y="1022349"/>
            <a:ext cx="12212086" cy="4425951"/>
          </a:xfrm>
          <a:prstGeom prst="rect">
            <a:avLst/>
          </a:prstGeom>
        </p:spPr>
      </p:pic>
    </p:spTree>
    <p:extLst>
      <p:ext uri="{BB962C8B-B14F-4D97-AF65-F5344CB8AC3E}">
        <p14:creationId xmlns:p14="http://schemas.microsoft.com/office/powerpoint/2010/main" val="136342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colorful squares with white letters&#10;&#10;Description automatically generated">
            <a:extLst>
              <a:ext uri="{FF2B5EF4-FFF2-40B4-BE49-F238E27FC236}">
                <a16:creationId xmlns:a16="http://schemas.microsoft.com/office/drawing/2014/main" id="{A127762D-0F87-2F69-D5F2-A8FBF8BBFB63}"/>
              </a:ext>
            </a:extLst>
          </p:cNvPr>
          <p:cNvPicPr>
            <a:picLocks noChangeAspect="1"/>
          </p:cNvPicPr>
          <p:nvPr/>
        </p:nvPicPr>
        <p:blipFill>
          <a:blip r:embed="rId2">
            <a:duotone>
              <a:schemeClr val="accent2">
                <a:shade val="45000"/>
                <a:satMod val="135000"/>
              </a:schemeClr>
              <a:prstClr val="white"/>
            </a:duotone>
          </a:blip>
          <a:stretch>
            <a:fillRect/>
          </a:stretch>
        </p:blipFill>
        <p:spPr>
          <a:xfrm>
            <a:off x="2314074" y="1085851"/>
            <a:ext cx="7563853" cy="4686300"/>
          </a:xfrm>
          <a:prstGeom prst="rect">
            <a:avLst/>
          </a:prstGeom>
        </p:spPr>
      </p:pic>
    </p:spTree>
    <p:extLst>
      <p:ext uri="{BB962C8B-B14F-4D97-AF65-F5344CB8AC3E}">
        <p14:creationId xmlns:p14="http://schemas.microsoft.com/office/powerpoint/2010/main" val="104661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standing together&#10;&#10;Description automatically generated">
            <a:extLst>
              <a:ext uri="{FF2B5EF4-FFF2-40B4-BE49-F238E27FC236}">
                <a16:creationId xmlns:a16="http://schemas.microsoft.com/office/drawing/2014/main" id="{1BBDA1AF-CD45-DBE3-FDCE-A9E5F9D07AA9}"/>
              </a:ext>
            </a:extLst>
          </p:cNvPr>
          <p:cNvPicPr>
            <a:picLocks noChangeAspect="1"/>
          </p:cNvPicPr>
          <p:nvPr/>
        </p:nvPicPr>
        <p:blipFill>
          <a:blip r:embed="rId2"/>
          <a:stretch>
            <a:fillRect/>
          </a:stretch>
        </p:blipFill>
        <p:spPr>
          <a:xfrm>
            <a:off x="152335" y="152133"/>
            <a:ext cx="4264504" cy="2552567"/>
          </a:xfrm>
          <a:prstGeom prst="rect">
            <a:avLst/>
          </a:prstGeom>
          <a:ln>
            <a:solidFill>
              <a:srgbClr val="002060"/>
            </a:solidFill>
          </a:ln>
        </p:spPr>
      </p:pic>
      <p:sp>
        <p:nvSpPr>
          <p:cNvPr id="5" name="TextBox 4">
            <a:extLst>
              <a:ext uri="{FF2B5EF4-FFF2-40B4-BE49-F238E27FC236}">
                <a16:creationId xmlns:a16="http://schemas.microsoft.com/office/drawing/2014/main" id="{6A0C90F0-6359-67D7-06B5-0F7CF167FEDE}"/>
              </a:ext>
            </a:extLst>
          </p:cNvPr>
          <p:cNvSpPr txBox="1"/>
          <p:nvPr/>
        </p:nvSpPr>
        <p:spPr>
          <a:xfrm>
            <a:off x="1280161" y="6488668"/>
            <a:ext cx="4552751" cy="300210"/>
          </a:xfrm>
          <a:prstGeom prst="rect">
            <a:avLst/>
          </a:prstGeom>
          <a:noFill/>
        </p:spPr>
        <p:txBody>
          <a:bodyPr wrap="square" rtlCol="0">
            <a:spAutoFit/>
          </a:bodyPr>
          <a:lstStyle/>
          <a:p>
            <a:r>
              <a:rPr lang="en-US" sz="1351">
                <a:latin typeface="Century Gothic" panose="020B0502020202020204" pitchFamily="34" charset="0"/>
              </a:rPr>
              <a:t>1976 WSC (number is active groups)</a:t>
            </a:r>
          </a:p>
        </p:txBody>
      </p:sp>
      <p:pic>
        <p:nvPicPr>
          <p:cNvPr id="7" name="Picture 6" descr="A map of the united states&#10;&#10;Description automatically generated">
            <a:extLst>
              <a:ext uri="{FF2B5EF4-FFF2-40B4-BE49-F238E27FC236}">
                <a16:creationId xmlns:a16="http://schemas.microsoft.com/office/drawing/2014/main" id="{FA8C4FAA-B109-8DC7-FDBD-1F79821BBBBD}"/>
              </a:ext>
            </a:extLst>
          </p:cNvPr>
          <p:cNvPicPr>
            <a:picLocks noChangeAspect="1"/>
          </p:cNvPicPr>
          <p:nvPr/>
        </p:nvPicPr>
        <p:blipFill rotWithShape="1">
          <a:blip r:embed="rId3"/>
          <a:srcRect l="2523" t="6801"/>
          <a:stretch/>
        </p:blipFill>
        <p:spPr>
          <a:xfrm>
            <a:off x="1347537" y="2917696"/>
            <a:ext cx="4820369" cy="3561347"/>
          </a:xfrm>
          <a:prstGeom prst="rect">
            <a:avLst/>
          </a:prstGeom>
          <a:ln>
            <a:solidFill>
              <a:srgbClr val="002060"/>
            </a:solidFill>
          </a:ln>
        </p:spPr>
      </p:pic>
      <p:sp>
        <p:nvSpPr>
          <p:cNvPr id="8" name="TextBox 7">
            <a:extLst>
              <a:ext uri="{FF2B5EF4-FFF2-40B4-BE49-F238E27FC236}">
                <a16:creationId xmlns:a16="http://schemas.microsoft.com/office/drawing/2014/main" id="{A364CCEF-1F4F-DF5A-5779-600684B90775}"/>
              </a:ext>
            </a:extLst>
          </p:cNvPr>
          <p:cNvSpPr txBox="1"/>
          <p:nvPr/>
        </p:nvSpPr>
        <p:spPr>
          <a:xfrm>
            <a:off x="75398" y="2683844"/>
            <a:ext cx="1511167" cy="300210"/>
          </a:xfrm>
          <a:prstGeom prst="rect">
            <a:avLst/>
          </a:prstGeom>
          <a:noFill/>
        </p:spPr>
        <p:txBody>
          <a:bodyPr wrap="square" rtlCol="0">
            <a:spAutoFit/>
          </a:bodyPr>
          <a:lstStyle/>
          <a:p>
            <a:r>
              <a:rPr lang="en-US" sz="1351">
                <a:latin typeface="Century Gothic" panose="020B0502020202020204" pitchFamily="34" charset="0"/>
              </a:rPr>
              <a:t>WCNA 1</a:t>
            </a:r>
          </a:p>
        </p:txBody>
      </p:sp>
      <p:pic>
        <p:nvPicPr>
          <p:cNvPr id="10" name="Picture 9" descr="A logo of a tree&#10;&#10;Description automatically generated">
            <a:extLst>
              <a:ext uri="{FF2B5EF4-FFF2-40B4-BE49-F238E27FC236}">
                <a16:creationId xmlns:a16="http://schemas.microsoft.com/office/drawing/2014/main" id="{275235EF-D54A-CA21-F269-FB59E21A93D3}"/>
              </a:ext>
            </a:extLst>
          </p:cNvPr>
          <p:cNvPicPr>
            <a:picLocks noChangeAspect="1"/>
          </p:cNvPicPr>
          <p:nvPr/>
        </p:nvPicPr>
        <p:blipFill>
          <a:blip r:embed="rId4"/>
          <a:stretch>
            <a:fillRect/>
          </a:stretch>
        </p:blipFill>
        <p:spPr>
          <a:xfrm>
            <a:off x="6035515" y="211757"/>
            <a:ext cx="3499439" cy="4528687"/>
          </a:xfrm>
          <a:prstGeom prst="rect">
            <a:avLst/>
          </a:prstGeom>
          <a:ln>
            <a:solidFill>
              <a:srgbClr val="002060"/>
            </a:solidFill>
          </a:ln>
        </p:spPr>
      </p:pic>
      <p:pic>
        <p:nvPicPr>
          <p:cNvPr id="12" name="Picture 11" descr="A close-up of a manual&#10;&#10;Description automatically generated">
            <a:extLst>
              <a:ext uri="{FF2B5EF4-FFF2-40B4-BE49-F238E27FC236}">
                <a16:creationId xmlns:a16="http://schemas.microsoft.com/office/drawing/2014/main" id="{CE6AD56A-4213-8083-E4F4-BDFB68C38B49}"/>
              </a:ext>
            </a:extLst>
          </p:cNvPr>
          <p:cNvPicPr>
            <a:picLocks noChangeAspect="1"/>
          </p:cNvPicPr>
          <p:nvPr/>
        </p:nvPicPr>
        <p:blipFill>
          <a:blip r:embed="rId5"/>
          <a:stretch>
            <a:fillRect/>
          </a:stretch>
        </p:blipFill>
        <p:spPr>
          <a:xfrm>
            <a:off x="9252853" y="2329314"/>
            <a:ext cx="2939147" cy="4528687"/>
          </a:xfrm>
          <a:prstGeom prst="rect">
            <a:avLst/>
          </a:prstGeom>
          <a:ln>
            <a:solidFill>
              <a:srgbClr val="002060"/>
            </a:solidFill>
          </a:ln>
        </p:spPr>
      </p:pic>
    </p:spTree>
    <p:extLst>
      <p:ext uri="{BB962C8B-B14F-4D97-AF65-F5344CB8AC3E}">
        <p14:creationId xmlns:p14="http://schemas.microsoft.com/office/powerpoint/2010/main" val="240053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B5874-D767-F2CC-F90F-38AC230657A1}"/>
              </a:ext>
            </a:extLst>
          </p:cNvPr>
          <p:cNvSpPr txBox="1"/>
          <p:nvPr/>
        </p:nvSpPr>
        <p:spPr>
          <a:xfrm>
            <a:off x="653032" y="718647"/>
            <a:ext cx="7262995" cy="4247317"/>
          </a:xfrm>
          <a:prstGeom prst="rect">
            <a:avLst/>
          </a:prstGeom>
          <a:noFill/>
        </p:spPr>
        <p:txBody>
          <a:bodyPr wrap="square" rtlCol="0">
            <a:spAutoFit/>
          </a:bodyPr>
          <a:lstStyle/>
          <a:p>
            <a:r>
              <a:rPr lang="en-US" sz="5400" b="1" dirty="0">
                <a:solidFill>
                  <a:schemeClr val="accent1"/>
                </a:solidFill>
                <a:latin typeface="Century Gothic" panose="020B0502020202020204" pitchFamily="34" charset="0"/>
              </a:rPr>
              <a:t>What experience do you have at the WSC that is different than how we do things today?</a:t>
            </a:r>
          </a:p>
        </p:txBody>
      </p:sp>
    </p:spTree>
    <p:extLst>
      <p:ext uri="{BB962C8B-B14F-4D97-AF65-F5344CB8AC3E}">
        <p14:creationId xmlns:p14="http://schemas.microsoft.com/office/powerpoint/2010/main" val="253328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large banner with different text&#10;&#10;Description automatically generated with medium confidence">
            <a:extLst>
              <a:ext uri="{FF2B5EF4-FFF2-40B4-BE49-F238E27FC236}">
                <a16:creationId xmlns:a16="http://schemas.microsoft.com/office/drawing/2014/main" id="{A69969EB-0695-1C2F-F3BE-FEF77C80BDB8}"/>
              </a:ext>
            </a:extLst>
          </p:cNvPr>
          <p:cNvPicPr>
            <a:picLocks noChangeAspect="1"/>
          </p:cNvPicPr>
          <p:nvPr/>
        </p:nvPicPr>
        <p:blipFill>
          <a:blip r:embed="rId2"/>
          <a:stretch>
            <a:fillRect/>
          </a:stretch>
        </p:blipFill>
        <p:spPr>
          <a:xfrm>
            <a:off x="6925245" y="3294581"/>
            <a:ext cx="5266756" cy="3563420"/>
          </a:xfrm>
          <a:prstGeom prst="rect">
            <a:avLst/>
          </a:prstGeom>
        </p:spPr>
      </p:pic>
      <p:sp>
        <p:nvSpPr>
          <p:cNvPr id="6" name="TextBox 5">
            <a:extLst>
              <a:ext uri="{FF2B5EF4-FFF2-40B4-BE49-F238E27FC236}">
                <a16:creationId xmlns:a16="http://schemas.microsoft.com/office/drawing/2014/main" id="{4D573129-CFCC-D2BE-F28B-880CCE64A317}"/>
              </a:ext>
            </a:extLst>
          </p:cNvPr>
          <p:cNvSpPr txBox="1"/>
          <p:nvPr/>
        </p:nvSpPr>
        <p:spPr>
          <a:xfrm>
            <a:off x="288759" y="332071"/>
            <a:ext cx="9933271" cy="3416320"/>
          </a:xfrm>
          <a:prstGeom prst="rect">
            <a:avLst/>
          </a:prstGeom>
          <a:noFill/>
        </p:spPr>
        <p:txBody>
          <a:bodyPr wrap="square" rtlCol="0">
            <a:spAutoFit/>
          </a:bodyPr>
          <a:lstStyle/>
          <a:p>
            <a:pPr>
              <a:tabLst>
                <a:tab pos="2224032" algn="l"/>
              </a:tabLst>
            </a:pPr>
            <a:r>
              <a:rPr lang="en-US" sz="5400" b="1" dirty="0">
                <a:solidFill>
                  <a:schemeClr val="accent1"/>
                </a:solidFill>
                <a:latin typeface="Century Gothic" panose="020B0502020202020204" pitchFamily="34" charset="0"/>
              </a:rPr>
              <a:t>1990s	= ~60 seated regions</a:t>
            </a:r>
          </a:p>
          <a:p>
            <a:pPr>
              <a:tabLst>
                <a:tab pos="2224032" algn="l"/>
              </a:tabLst>
            </a:pPr>
            <a:r>
              <a:rPr lang="en-US" sz="5400" b="1" dirty="0">
                <a:solidFill>
                  <a:schemeClr val="accent1"/>
                </a:solidFill>
                <a:latin typeface="Century Gothic" panose="020B0502020202020204" pitchFamily="34" charset="0"/>
              </a:rPr>
              <a:t> 2008	= just over 100</a:t>
            </a:r>
          </a:p>
          <a:p>
            <a:pPr>
              <a:tabLst>
                <a:tab pos="2224032" algn="l"/>
              </a:tabLst>
            </a:pPr>
            <a:r>
              <a:rPr lang="en-US" sz="5400" b="1" dirty="0">
                <a:solidFill>
                  <a:schemeClr val="accent1"/>
                </a:solidFill>
                <a:latin typeface="Century Gothic" panose="020B0502020202020204" pitchFamily="34" charset="0"/>
              </a:rPr>
              <a:t>Today	= 128 seated regions</a:t>
            </a:r>
          </a:p>
          <a:p>
            <a:endParaRPr lang="en-US" sz="5400" b="1" dirty="0">
              <a:solidFill>
                <a:schemeClr val="accent1"/>
              </a:solidFill>
              <a:latin typeface="Century Gothic" panose="020B0502020202020204" pitchFamily="34" charset="0"/>
            </a:endParaRPr>
          </a:p>
        </p:txBody>
      </p:sp>
      <p:pic>
        <p:nvPicPr>
          <p:cNvPr id="8" name="Picture 7" descr="A pie chart with numbers and text&#10;&#10;Description automatically generated">
            <a:extLst>
              <a:ext uri="{FF2B5EF4-FFF2-40B4-BE49-F238E27FC236}">
                <a16:creationId xmlns:a16="http://schemas.microsoft.com/office/drawing/2014/main" id="{867EC9D5-1EAD-96F9-59B2-9C87826231A2}"/>
              </a:ext>
            </a:extLst>
          </p:cNvPr>
          <p:cNvPicPr>
            <a:picLocks noChangeAspect="1"/>
          </p:cNvPicPr>
          <p:nvPr/>
        </p:nvPicPr>
        <p:blipFill>
          <a:blip r:embed="rId3"/>
          <a:stretch>
            <a:fillRect/>
          </a:stretch>
        </p:blipFill>
        <p:spPr>
          <a:xfrm>
            <a:off x="1380957" y="3393773"/>
            <a:ext cx="4172819" cy="3464227"/>
          </a:xfrm>
          <a:prstGeom prst="rect">
            <a:avLst/>
          </a:prstGeom>
        </p:spPr>
      </p:pic>
    </p:spTree>
    <p:extLst>
      <p:ext uri="{BB962C8B-B14F-4D97-AF65-F5344CB8AC3E}">
        <p14:creationId xmlns:p14="http://schemas.microsoft.com/office/powerpoint/2010/main" val="822777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3BA6F-1EB0-3E55-DC1E-6288362D8D36}"/>
              </a:ext>
            </a:extLst>
          </p:cNvPr>
          <p:cNvPicPr>
            <a:picLocks noChangeAspect="1"/>
          </p:cNvPicPr>
          <p:nvPr/>
        </p:nvPicPr>
        <p:blipFill>
          <a:blip r:embed="rId2"/>
          <a:stretch>
            <a:fillRect/>
          </a:stretch>
        </p:blipFill>
        <p:spPr>
          <a:xfrm>
            <a:off x="796637" y="1"/>
            <a:ext cx="10599676" cy="6858615"/>
          </a:xfrm>
          <a:prstGeom prst="rect">
            <a:avLst/>
          </a:prstGeom>
        </p:spPr>
      </p:pic>
    </p:spTree>
    <p:extLst>
      <p:ext uri="{BB962C8B-B14F-4D97-AF65-F5344CB8AC3E}">
        <p14:creationId xmlns:p14="http://schemas.microsoft.com/office/powerpoint/2010/main" val="3780336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group of people on a video conference&#10;&#10;Description automatically generated">
            <a:extLst>
              <a:ext uri="{FF2B5EF4-FFF2-40B4-BE49-F238E27FC236}">
                <a16:creationId xmlns:a16="http://schemas.microsoft.com/office/drawing/2014/main" id="{AB4661CB-5842-F40A-3671-11D50E80B108}"/>
              </a:ext>
            </a:extLst>
          </p:cNvPr>
          <p:cNvPicPr>
            <a:picLocks noChangeAspect="1"/>
          </p:cNvPicPr>
          <p:nvPr/>
        </p:nvPicPr>
        <p:blipFill>
          <a:blip r:embed="rId2"/>
          <a:stretch>
            <a:fillRect/>
          </a:stretch>
        </p:blipFill>
        <p:spPr>
          <a:xfrm>
            <a:off x="6795963" y="82296"/>
            <a:ext cx="5396037" cy="3145536"/>
          </a:xfrm>
          <a:prstGeom prst="rect">
            <a:avLst/>
          </a:prstGeom>
        </p:spPr>
      </p:pic>
      <p:pic>
        <p:nvPicPr>
          <p:cNvPr id="11" name="Picture 10" descr="A document with text on it&#10;&#10;Description automatically generated">
            <a:extLst>
              <a:ext uri="{FF2B5EF4-FFF2-40B4-BE49-F238E27FC236}">
                <a16:creationId xmlns:a16="http://schemas.microsoft.com/office/drawing/2014/main" id="{F6836A47-6081-FBC2-6F2B-DC74010474A6}"/>
              </a:ext>
            </a:extLst>
          </p:cNvPr>
          <p:cNvPicPr>
            <a:picLocks noChangeAspect="1"/>
          </p:cNvPicPr>
          <p:nvPr/>
        </p:nvPicPr>
        <p:blipFill>
          <a:blip r:embed="rId3"/>
          <a:stretch>
            <a:fillRect/>
          </a:stretch>
        </p:blipFill>
        <p:spPr>
          <a:xfrm rot="1712428">
            <a:off x="2714316" y="-71905"/>
            <a:ext cx="3454914" cy="4462597"/>
          </a:xfrm>
          <a:prstGeom prst="rect">
            <a:avLst/>
          </a:prstGeom>
          <a:ln>
            <a:solidFill>
              <a:srgbClr val="002060"/>
            </a:solidFill>
          </a:ln>
        </p:spPr>
      </p:pic>
      <p:pic>
        <p:nvPicPr>
          <p:cNvPr id="7" name="Picture 6" descr="A close-up of a paper&#10;&#10;Description automatically generated">
            <a:extLst>
              <a:ext uri="{FF2B5EF4-FFF2-40B4-BE49-F238E27FC236}">
                <a16:creationId xmlns:a16="http://schemas.microsoft.com/office/drawing/2014/main" id="{AF39C512-E5CB-B5FB-E5D4-00575C1B52FF}"/>
              </a:ext>
            </a:extLst>
          </p:cNvPr>
          <p:cNvPicPr>
            <a:picLocks noChangeAspect="1"/>
          </p:cNvPicPr>
          <p:nvPr/>
        </p:nvPicPr>
        <p:blipFill>
          <a:blip r:embed="rId4"/>
          <a:stretch>
            <a:fillRect/>
          </a:stretch>
        </p:blipFill>
        <p:spPr>
          <a:xfrm rot="358642">
            <a:off x="1504860" y="-318124"/>
            <a:ext cx="3454914" cy="4462597"/>
          </a:xfrm>
          <a:prstGeom prst="rect">
            <a:avLst/>
          </a:prstGeom>
          <a:ln>
            <a:solidFill>
              <a:srgbClr val="002060"/>
            </a:solidFill>
          </a:ln>
        </p:spPr>
      </p:pic>
      <p:pic>
        <p:nvPicPr>
          <p:cNvPr id="9" name="Picture 8" descr="A document with text on it&#10;&#10;Description automatically generated">
            <a:extLst>
              <a:ext uri="{FF2B5EF4-FFF2-40B4-BE49-F238E27FC236}">
                <a16:creationId xmlns:a16="http://schemas.microsoft.com/office/drawing/2014/main" id="{8314A4BE-4494-DBFC-2A70-A95D426EDEA4}"/>
              </a:ext>
            </a:extLst>
          </p:cNvPr>
          <p:cNvPicPr>
            <a:picLocks noChangeAspect="1"/>
          </p:cNvPicPr>
          <p:nvPr/>
        </p:nvPicPr>
        <p:blipFill>
          <a:blip r:embed="rId5"/>
          <a:stretch>
            <a:fillRect/>
          </a:stretch>
        </p:blipFill>
        <p:spPr>
          <a:xfrm rot="20836374">
            <a:off x="77069" y="-157135"/>
            <a:ext cx="3454914" cy="4462597"/>
          </a:xfrm>
          <a:prstGeom prst="rect">
            <a:avLst/>
          </a:prstGeom>
          <a:ln>
            <a:solidFill>
              <a:srgbClr val="002060"/>
            </a:solidFill>
          </a:ln>
        </p:spPr>
      </p:pic>
      <p:grpSp>
        <p:nvGrpSpPr>
          <p:cNvPr id="16" name="Group 15">
            <a:extLst>
              <a:ext uri="{FF2B5EF4-FFF2-40B4-BE49-F238E27FC236}">
                <a16:creationId xmlns:a16="http://schemas.microsoft.com/office/drawing/2014/main" id="{C1D0F702-53E9-7C27-F3F1-0A902431E6E1}"/>
              </a:ext>
            </a:extLst>
          </p:cNvPr>
          <p:cNvGrpSpPr/>
          <p:nvPr/>
        </p:nvGrpSpPr>
        <p:grpSpPr>
          <a:xfrm>
            <a:off x="5636982" y="3051588"/>
            <a:ext cx="2845602" cy="3806412"/>
            <a:chOff x="4723598" y="0"/>
            <a:chExt cx="2845602" cy="3806412"/>
          </a:xfrm>
        </p:grpSpPr>
        <p:pic>
          <p:nvPicPr>
            <p:cNvPr id="13" name="Picture 12" descr="A group of men discussing something&#10;&#10;Description automatically generated">
              <a:extLst>
                <a:ext uri="{FF2B5EF4-FFF2-40B4-BE49-F238E27FC236}">
                  <a16:creationId xmlns:a16="http://schemas.microsoft.com/office/drawing/2014/main" id="{E18B706D-89EB-A213-897B-DAC552BC28D9}"/>
                </a:ext>
              </a:extLst>
            </p:cNvPr>
            <p:cNvPicPr>
              <a:picLocks noChangeAspect="1"/>
            </p:cNvPicPr>
            <p:nvPr/>
          </p:nvPicPr>
          <p:blipFill>
            <a:blip r:embed="rId6"/>
            <a:stretch>
              <a:fillRect/>
            </a:stretch>
          </p:blipFill>
          <p:spPr>
            <a:xfrm>
              <a:off x="4735085" y="0"/>
              <a:ext cx="2732515" cy="3806412"/>
            </a:xfrm>
            <a:prstGeom prst="rect">
              <a:avLst/>
            </a:prstGeom>
          </p:spPr>
        </p:pic>
        <p:sp>
          <p:nvSpPr>
            <p:cNvPr id="14" name="TextBox 13">
              <a:extLst>
                <a:ext uri="{FF2B5EF4-FFF2-40B4-BE49-F238E27FC236}">
                  <a16:creationId xmlns:a16="http://schemas.microsoft.com/office/drawing/2014/main" id="{A659AD8B-7F89-632B-F9A2-DF8AAC104B45}"/>
                </a:ext>
              </a:extLst>
            </p:cNvPr>
            <p:cNvSpPr txBox="1"/>
            <p:nvPr/>
          </p:nvSpPr>
          <p:spPr>
            <a:xfrm>
              <a:off x="4723598" y="3488177"/>
              <a:ext cx="2845602" cy="300210"/>
            </a:xfrm>
            <a:prstGeom prst="rect">
              <a:avLst/>
            </a:prstGeom>
            <a:noFill/>
          </p:spPr>
          <p:txBody>
            <a:bodyPr wrap="square" rtlCol="0">
              <a:spAutoFit/>
            </a:bodyPr>
            <a:lstStyle/>
            <a:p>
              <a:r>
                <a:rPr lang="en-US" sz="1351" b="1">
                  <a:solidFill>
                    <a:schemeClr val="bg1"/>
                  </a:solidFill>
                  <a:latin typeface="Century Gothic" panose="020B0502020202020204" pitchFamily="34" charset="0"/>
                </a:rPr>
                <a:t>WSC 2014—Planning Our Future</a:t>
              </a:r>
            </a:p>
          </p:txBody>
        </p:sp>
      </p:grpSp>
      <p:pic>
        <p:nvPicPr>
          <p:cNvPr id="3" name="Picture 2" descr="A document with text on it&#10;&#10;Description automatically generated">
            <a:extLst>
              <a:ext uri="{FF2B5EF4-FFF2-40B4-BE49-F238E27FC236}">
                <a16:creationId xmlns:a16="http://schemas.microsoft.com/office/drawing/2014/main" id="{7FC7C489-9D94-BB69-0D2B-FEA80EBC0779}"/>
              </a:ext>
            </a:extLst>
          </p:cNvPr>
          <p:cNvPicPr>
            <a:picLocks noChangeAspect="1"/>
          </p:cNvPicPr>
          <p:nvPr/>
        </p:nvPicPr>
        <p:blipFill>
          <a:blip r:embed="rId7"/>
          <a:stretch>
            <a:fillRect/>
          </a:stretch>
        </p:blipFill>
        <p:spPr>
          <a:xfrm rot="196510">
            <a:off x="1408361" y="2860575"/>
            <a:ext cx="3454914" cy="4462597"/>
          </a:xfrm>
          <a:prstGeom prst="rect">
            <a:avLst/>
          </a:prstGeom>
          <a:ln>
            <a:solidFill>
              <a:srgbClr val="FF0000"/>
            </a:solidFill>
          </a:ln>
        </p:spPr>
      </p:pic>
      <p:sp>
        <p:nvSpPr>
          <p:cNvPr id="23" name="Rectangle 22">
            <a:extLst>
              <a:ext uri="{FF2B5EF4-FFF2-40B4-BE49-F238E27FC236}">
                <a16:creationId xmlns:a16="http://schemas.microsoft.com/office/drawing/2014/main" id="{A8FEC08B-84EE-1867-4CA8-A4931D73AEF2}"/>
              </a:ext>
            </a:extLst>
          </p:cNvPr>
          <p:cNvSpPr/>
          <p:nvPr/>
        </p:nvSpPr>
        <p:spPr>
          <a:xfrm>
            <a:off x="9957816" y="0"/>
            <a:ext cx="2234184" cy="3108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9766871-8B6F-B7C1-0011-50E4A6585023}"/>
              </a:ext>
            </a:extLst>
          </p:cNvPr>
          <p:cNvSpPr txBox="1"/>
          <p:nvPr/>
        </p:nvSpPr>
        <p:spPr>
          <a:xfrm>
            <a:off x="10041342" y="0"/>
            <a:ext cx="2229906" cy="300210"/>
          </a:xfrm>
          <a:prstGeom prst="rect">
            <a:avLst/>
          </a:prstGeom>
          <a:noFill/>
        </p:spPr>
        <p:txBody>
          <a:bodyPr wrap="square" rtlCol="0">
            <a:spAutoFit/>
          </a:bodyPr>
          <a:lstStyle/>
          <a:p>
            <a:r>
              <a:rPr lang="en-US" sz="1351" b="1">
                <a:solidFill>
                  <a:schemeClr val="bg1"/>
                </a:solidFill>
                <a:latin typeface="Century Gothic" panose="020B0502020202020204" pitchFamily="34" charset="0"/>
              </a:rPr>
              <a:t>Virtual Meeting of Zones</a:t>
            </a:r>
          </a:p>
        </p:txBody>
      </p:sp>
      <p:pic>
        <p:nvPicPr>
          <p:cNvPr id="21" name="Picture 20" descr="A blue and white paper with text&#10;&#10;Description automatically generated">
            <a:extLst>
              <a:ext uri="{FF2B5EF4-FFF2-40B4-BE49-F238E27FC236}">
                <a16:creationId xmlns:a16="http://schemas.microsoft.com/office/drawing/2014/main" id="{C94591BF-AA63-928C-E8F9-44570167F40F}"/>
              </a:ext>
            </a:extLst>
          </p:cNvPr>
          <p:cNvPicPr>
            <a:picLocks noChangeAspect="1"/>
          </p:cNvPicPr>
          <p:nvPr/>
        </p:nvPicPr>
        <p:blipFill>
          <a:blip r:embed="rId8"/>
          <a:stretch>
            <a:fillRect/>
          </a:stretch>
        </p:blipFill>
        <p:spPr>
          <a:xfrm rot="651781">
            <a:off x="8756569" y="2977896"/>
            <a:ext cx="3657600" cy="4724400"/>
          </a:xfrm>
          <a:prstGeom prst="rect">
            <a:avLst/>
          </a:prstGeom>
        </p:spPr>
      </p:pic>
    </p:spTree>
    <p:extLst>
      <p:ext uri="{BB962C8B-B14F-4D97-AF65-F5344CB8AC3E}">
        <p14:creationId xmlns:p14="http://schemas.microsoft.com/office/powerpoint/2010/main" val="1920825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road with yellow text&#10;&#10;Description automatically generated with medium confidence">
            <a:extLst>
              <a:ext uri="{FF2B5EF4-FFF2-40B4-BE49-F238E27FC236}">
                <a16:creationId xmlns:a16="http://schemas.microsoft.com/office/drawing/2014/main" id="{58BBAB9D-AB17-6465-FFE2-B182C9546CB8}"/>
              </a:ext>
            </a:extLst>
          </p:cNvPr>
          <p:cNvPicPr>
            <a:picLocks noChangeAspect="1"/>
          </p:cNvPicPr>
          <p:nvPr/>
        </p:nvPicPr>
        <p:blipFill>
          <a:blip r:embed="rId2"/>
          <a:stretch>
            <a:fillRect/>
          </a:stretch>
        </p:blipFill>
        <p:spPr>
          <a:xfrm>
            <a:off x="0" y="0"/>
            <a:ext cx="12166600" cy="6858000"/>
          </a:xfrm>
          <a:prstGeom prst="rect">
            <a:avLst/>
          </a:prstGeom>
        </p:spPr>
      </p:pic>
    </p:spTree>
    <p:extLst>
      <p:ext uri="{BB962C8B-B14F-4D97-AF65-F5344CB8AC3E}">
        <p14:creationId xmlns:p14="http://schemas.microsoft.com/office/powerpoint/2010/main" val="400986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endar with numbers and numbers&#10;&#10;Description automatically generated">
            <a:extLst>
              <a:ext uri="{FF2B5EF4-FFF2-40B4-BE49-F238E27FC236}">
                <a16:creationId xmlns:a16="http://schemas.microsoft.com/office/drawing/2014/main" id="{5C6257B2-0276-2550-58E1-1ACE7BA6F75B}"/>
              </a:ext>
            </a:extLst>
          </p:cNvPr>
          <p:cNvPicPr>
            <a:picLocks noChangeAspect="1"/>
          </p:cNvPicPr>
          <p:nvPr/>
        </p:nvPicPr>
        <p:blipFill>
          <a:blip r:embed="rId2">
            <a:alphaModFix amt="20000"/>
          </a:blip>
          <a:stretch>
            <a:fillRect/>
          </a:stretch>
        </p:blipFill>
        <p:spPr>
          <a:xfrm>
            <a:off x="-20456" y="0"/>
            <a:ext cx="12212456" cy="6858000"/>
          </a:xfrm>
          <a:prstGeom prst="rect">
            <a:avLst/>
          </a:prstGeom>
        </p:spPr>
      </p:pic>
      <p:pic>
        <p:nvPicPr>
          <p:cNvPr id="5" name="Picture 4" descr="A close up of a message&#10;&#10;Description automatically generated">
            <a:extLst>
              <a:ext uri="{FF2B5EF4-FFF2-40B4-BE49-F238E27FC236}">
                <a16:creationId xmlns:a16="http://schemas.microsoft.com/office/drawing/2014/main" id="{806F0FB4-C27B-9298-3DCD-88A757965A6C}"/>
              </a:ext>
            </a:extLst>
          </p:cNvPr>
          <p:cNvPicPr>
            <a:picLocks noChangeAspect="1"/>
          </p:cNvPicPr>
          <p:nvPr/>
        </p:nvPicPr>
        <p:blipFill>
          <a:blip r:embed="rId3"/>
          <a:stretch>
            <a:fillRect/>
          </a:stretch>
        </p:blipFill>
        <p:spPr>
          <a:xfrm rot="21180912">
            <a:off x="-325628" y="1243584"/>
            <a:ext cx="11027156" cy="40507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25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diagram of a project&#10;&#10;Description automatically generated">
            <a:extLst>
              <a:ext uri="{FF2B5EF4-FFF2-40B4-BE49-F238E27FC236}">
                <a16:creationId xmlns:a16="http://schemas.microsoft.com/office/drawing/2014/main" id="{A09BEB44-674A-F60E-8A51-46252CE709BB}"/>
              </a:ext>
            </a:extLst>
          </p:cNvPr>
          <p:cNvPicPr>
            <a:picLocks noChangeAspect="1"/>
          </p:cNvPicPr>
          <p:nvPr/>
        </p:nvPicPr>
        <p:blipFill>
          <a:blip r:embed="rId2"/>
          <a:stretch>
            <a:fillRect/>
          </a:stretch>
        </p:blipFill>
        <p:spPr>
          <a:xfrm>
            <a:off x="228600" y="150585"/>
            <a:ext cx="7772400" cy="6578600"/>
          </a:xfrm>
          <a:prstGeom prst="rect">
            <a:avLst/>
          </a:prstGeom>
        </p:spPr>
      </p:pic>
      <p:sp>
        <p:nvSpPr>
          <p:cNvPr id="7" name="TextBox 6">
            <a:extLst>
              <a:ext uri="{FF2B5EF4-FFF2-40B4-BE49-F238E27FC236}">
                <a16:creationId xmlns:a16="http://schemas.microsoft.com/office/drawing/2014/main" id="{45FB06FA-A76E-7ADF-F7FA-BF0437F75574}"/>
              </a:ext>
            </a:extLst>
          </p:cNvPr>
          <p:cNvSpPr txBox="1"/>
          <p:nvPr/>
        </p:nvSpPr>
        <p:spPr>
          <a:xfrm>
            <a:off x="7815942" y="4549676"/>
            <a:ext cx="4601743" cy="2308324"/>
          </a:xfrm>
          <a:prstGeom prst="rect">
            <a:avLst/>
          </a:prstGeom>
          <a:noFill/>
        </p:spPr>
        <p:txBody>
          <a:bodyPr wrap="square">
            <a:spAutoFit/>
          </a:bodyPr>
          <a:lstStyle/>
          <a:p>
            <a:pPr algn="ctr"/>
            <a:r>
              <a:rPr lang="en-US" sz="4800" b="1" i="1" dirty="0">
                <a:solidFill>
                  <a:schemeClr val="accent1"/>
                </a:solidFill>
                <a:latin typeface="Arial Narrow" panose="020B0604020202020204" pitchFamily="34" charset="0"/>
                <a:cs typeface="Arial Narrow" panose="020B0604020202020204" pitchFamily="34" charset="0"/>
              </a:rPr>
              <a:t>from 2004 Strategic Plan </a:t>
            </a:r>
            <a:br>
              <a:rPr lang="en-US" sz="4800" b="1" i="1" dirty="0">
                <a:solidFill>
                  <a:schemeClr val="accent1"/>
                </a:solidFill>
                <a:latin typeface="Arial Narrow" panose="020B0604020202020204" pitchFamily="34" charset="0"/>
                <a:cs typeface="Arial Narrow" panose="020B0604020202020204" pitchFamily="34" charset="0"/>
              </a:rPr>
            </a:br>
            <a:r>
              <a:rPr lang="en-US" sz="4800" b="1" i="1" dirty="0">
                <a:solidFill>
                  <a:schemeClr val="accent1"/>
                </a:solidFill>
                <a:latin typeface="Arial Narrow" panose="020B0604020202020204" pitchFamily="34" charset="0"/>
                <a:cs typeface="Arial Narrow" panose="020B0604020202020204" pitchFamily="34" charset="0"/>
              </a:rPr>
              <a:t>in the CAT</a:t>
            </a:r>
            <a:endParaRPr lang="en-US" sz="4000" b="1" i="1" dirty="0">
              <a:solidFill>
                <a:schemeClr val="accent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22336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7F173-13CA-E14B-0108-38E01BEDD31F}"/>
              </a:ext>
            </a:extLst>
          </p:cNvPr>
          <p:cNvSpPr txBox="1"/>
          <p:nvPr/>
        </p:nvSpPr>
        <p:spPr>
          <a:xfrm>
            <a:off x="87591" y="66895"/>
            <a:ext cx="11982489" cy="6863417"/>
          </a:xfrm>
          <a:prstGeom prst="rect">
            <a:avLst/>
          </a:prstGeom>
          <a:noFill/>
        </p:spPr>
        <p:txBody>
          <a:bodyPr wrap="square" rtlCol="0">
            <a:spAutoFit/>
          </a:bodyPr>
          <a:lstStyle/>
          <a:p>
            <a:r>
              <a:rPr lang="en-US" sz="4000" b="1" dirty="0">
                <a:solidFill>
                  <a:schemeClr val="accent1"/>
                </a:solidFill>
                <a:latin typeface="Century Gothic" panose="020B0502020202020204" pitchFamily="34" charset="0"/>
              </a:rPr>
              <a:t>Adopted process and decision-making motions</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 1</a:t>
            </a:r>
            <a:r>
              <a:rPr lang="en-US" sz="3200" b="1" dirty="0">
                <a:solidFill>
                  <a:schemeClr val="accent3">
                    <a:lumMod val="75000"/>
                  </a:schemeClr>
                </a:solidFill>
                <a:latin typeface="Arial Narrow" panose="020B0604020202020204" pitchFamily="34" charset="0"/>
                <a:cs typeface="Arial Narrow" panose="020B0604020202020204" pitchFamily="34" charset="0"/>
              </a:rPr>
              <a:t> approved how discussion was handled on items that had consensus in an initial straw poll. </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 5</a:t>
            </a:r>
            <a:r>
              <a:rPr lang="en-US" sz="3200" b="1" dirty="0">
                <a:solidFill>
                  <a:schemeClr val="accent3">
                    <a:lumMod val="75000"/>
                  </a:schemeClr>
                </a:solidFill>
                <a:latin typeface="Arial Narrow" panose="020B0604020202020204" pitchFamily="34" charset="0"/>
                <a:cs typeface="Arial Narrow" panose="020B0604020202020204" pitchFamily="34" charset="0"/>
              </a:rPr>
              <a:t> adopted a new process to create the CAR survey and consider project ideas.</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Motions 6 &amp; 7</a:t>
            </a:r>
            <a:r>
              <a:rPr lang="en-US" sz="3200" b="1" dirty="0">
                <a:solidFill>
                  <a:schemeClr val="accent3">
                    <a:lumMod val="75000"/>
                  </a:schemeClr>
                </a:solidFill>
                <a:latin typeface="Arial Narrow" panose="020B0604020202020204" pitchFamily="34" charset="0"/>
                <a:cs typeface="Arial Narrow" panose="020B0604020202020204" pitchFamily="34" charset="0"/>
              </a:rPr>
              <a:t> changed the timeframe for amendments to have earlier deadlines.</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 8</a:t>
            </a:r>
            <a:r>
              <a:rPr lang="en-US" sz="3200" b="1" dirty="0">
                <a:solidFill>
                  <a:schemeClr val="accent3">
                    <a:lumMod val="75000"/>
                  </a:schemeClr>
                </a:solidFill>
                <a:latin typeface="Arial Narrow" panose="020B0604020202020204" pitchFamily="34" charset="0"/>
                <a:cs typeface="Arial Narrow" panose="020B0604020202020204" pitchFamily="34" charset="0"/>
              </a:rPr>
              <a:t> refined the language defining amendments in GWSNA.</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 9</a:t>
            </a:r>
            <a:r>
              <a:rPr lang="en-US" sz="3200" b="1" dirty="0">
                <a:solidFill>
                  <a:schemeClr val="accent3">
                    <a:lumMod val="75000"/>
                  </a:schemeClr>
                </a:solidFill>
                <a:latin typeface="Arial Narrow" panose="020B0604020202020204" pitchFamily="34" charset="0"/>
                <a:cs typeface="Arial Narrow" panose="020B0604020202020204" pitchFamily="34" charset="0"/>
              </a:rPr>
              <a:t> clarified who can offer amendments in discussion.</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Motions 10 &amp; 11</a:t>
            </a:r>
            <a:r>
              <a:rPr lang="en-US" sz="3200" b="1" dirty="0">
                <a:solidFill>
                  <a:schemeClr val="accent3">
                    <a:lumMod val="75000"/>
                  </a:schemeClr>
                </a:solidFill>
                <a:latin typeface="Arial Narrow" panose="020B0604020202020204" pitchFamily="34" charset="0"/>
                <a:cs typeface="Arial Narrow" panose="020B0604020202020204" pitchFamily="34" charset="0"/>
              </a:rPr>
              <a:t> were from the Human Resource Panel and focused on accepting candidates only through the RBZ process and repurposing the world pool. </a:t>
            </a:r>
          </a:p>
          <a:p>
            <a:pPr marL="457200" indent="-457200">
              <a:lnSpc>
                <a:spcPts val="3340"/>
              </a:lnSpc>
              <a:spcBef>
                <a:spcPts val="1200"/>
              </a:spcBef>
              <a:buFont typeface="Arial" panose="020B0604020202020204" pitchFamily="34" charset="0"/>
              <a:buChar char="•"/>
            </a:pPr>
            <a:r>
              <a:rPr lang="en-US" sz="3200" b="1" u="sng" dirty="0">
                <a:solidFill>
                  <a:schemeClr val="accent3">
                    <a:lumMod val="75000"/>
                  </a:schemeClr>
                </a:solidFill>
                <a:latin typeface="Arial Narrow" panose="020B0604020202020204" pitchFamily="34" charset="0"/>
                <a:cs typeface="Arial Narrow" panose="020B0604020202020204" pitchFamily="34" charset="0"/>
              </a:rPr>
              <a:t>Motion 12</a:t>
            </a:r>
            <a:r>
              <a:rPr lang="en-US" sz="3200" b="1" dirty="0">
                <a:solidFill>
                  <a:schemeClr val="accent3">
                    <a:lumMod val="75000"/>
                  </a:schemeClr>
                </a:solidFill>
                <a:latin typeface="Arial Narrow" panose="020B0604020202020204" pitchFamily="34" charset="0"/>
                <a:cs typeface="Arial Narrow" panose="020B0604020202020204" pitchFamily="34" charset="0"/>
              </a:rPr>
              <a:t> allowed for there to not be a seating workgroup this cycle.</a:t>
            </a:r>
          </a:p>
        </p:txBody>
      </p:sp>
    </p:spTree>
    <p:extLst>
      <p:ext uri="{BB962C8B-B14F-4D97-AF65-F5344CB8AC3E}">
        <p14:creationId xmlns:p14="http://schemas.microsoft.com/office/powerpoint/2010/main" val="308756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EBA02B-C609-873B-21CF-04D7BBD87EFC}"/>
              </a:ext>
            </a:extLst>
          </p:cNvPr>
          <p:cNvSpPr txBox="1"/>
          <p:nvPr/>
        </p:nvSpPr>
        <p:spPr>
          <a:xfrm>
            <a:off x="87591" y="66895"/>
            <a:ext cx="6011457" cy="6478697"/>
          </a:xfrm>
          <a:prstGeom prst="rect">
            <a:avLst/>
          </a:prstGeom>
          <a:noFill/>
        </p:spPr>
        <p:txBody>
          <a:bodyPr wrap="square" rtlCol="0">
            <a:spAutoFit/>
          </a:bodyPr>
          <a:lstStyle/>
          <a:p>
            <a:r>
              <a:rPr lang="en-US" sz="5000" b="1" i="1" dirty="0">
                <a:solidFill>
                  <a:schemeClr val="accent1"/>
                </a:solidFill>
                <a:latin typeface="Century Gothic" panose="020B0502020202020204" pitchFamily="34" charset="0"/>
              </a:rPr>
              <a:t>CAR</a:t>
            </a:r>
            <a:r>
              <a:rPr lang="en-US" sz="5000" b="1" dirty="0">
                <a:solidFill>
                  <a:schemeClr val="accent1"/>
                </a:solidFill>
                <a:latin typeface="Century Gothic" panose="020B0502020202020204" pitchFamily="34" charset="0"/>
              </a:rPr>
              <a:t> Survey</a:t>
            </a:r>
          </a:p>
          <a:p>
            <a:pPr>
              <a:lnSpc>
                <a:spcPts val="3340"/>
              </a:lnSpc>
              <a:spcBef>
                <a:spcPts val="1200"/>
              </a:spcBef>
            </a:pPr>
            <a:r>
              <a:rPr lang="en-US" sz="3400" b="1" dirty="0">
                <a:solidFill>
                  <a:schemeClr val="accent3">
                    <a:lumMod val="75000"/>
                  </a:schemeClr>
                </a:solidFill>
                <a:latin typeface="Arial Narrow" panose="020B0604020202020204" pitchFamily="34" charset="0"/>
                <a:cs typeface="Arial Narrow" panose="020B0604020202020204" pitchFamily="34" charset="0"/>
              </a:rPr>
              <a:t>Submit ideas on the form posted on na.org/conference </a:t>
            </a:r>
          </a:p>
          <a:p>
            <a:pPr>
              <a:lnSpc>
                <a:spcPts val="3340"/>
              </a:lnSpc>
              <a:spcBef>
                <a:spcPts val="1200"/>
              </a:spcBef>
            </a:pPr>
            <a:r>
              <a:rPr lang="en-US" sz="3400" b="1" dirty="0">
                <a:solidFill>
                  <a:schemeClr val="accent3">
                    <a:lumMod val="75000"/>
                  </a:schemeClr>
                </a:solidFill>
                <a:latin typeface="Arial Narrow" panose="020B0604020202020204" pitchFamily="34" charset="0"/>
                <a:cs typeface="Arial Narrow" panose="020B0604020202020204" pitchFamily="34" charset="0"/>
              </a:rPr>
              <a:t>Deadline 20 May 2025</a:t>
            </a:r>
          </a:p>
          <a:p>
            <a:pPr>
              <a:lnSpc>
                <a:spcPts val="3340"/>
              </a:lnSpc>
              <a:spcBef>
                <a:spcPts val="1200"/>
              </a:spcBef>
            </a:pPr>
            <a:endParaRPr lang="en-US" sz="3400" b="1" dirty="0">
              <a:solidFill>
                <a:schemeClr val="accent3">
                  <a:lumMod val="75000"/>
                </a:schemeClr>
              </a:solidFill>
              <a:latin typeface="Arial Narrow" panose="020B0604020202020204" pitchFamily="34" charset="0"/>
              <a:cs typeface="Arial Narrow" panose="020B0604020202020204" pitchFamily="34" charset="0"/>
            </a:endParaRPr>
          </a:p>
          <a:p>
            <a:pPr>
              <a:lnSpc>
                <a:spcPts val="3340"/>
              </a:lnSpc>
              <a:spcBef>
                <a:spcPts val="1200"/>
              </a:spcBef>
            </a:pPr>
            <a:r>
              <a:rPr lang="en-US" sz="3400" b="1" dirty="0">
                <a:solidFill>
                  <a:schemeClr val="accent3">
                    <a:lumMod val="75000"/>
                  </a:schemeClr>
                </a:solidFill>
                <a:latin typeface="Arial Narrow" panose="020B0604020202020204" pitchFamily="34" charset="0"/>
                <a:cs typeface="Arial Narrow" panose="020B0604020202020204" pitchFamily="34" charset="0"/>
              </a:rPr>
              <a:t>Then CPs will review and prioritize</a:t>
            </a:r>
          </a:p>
          <a:p>
            <a:pPr>
              <a:lnSpc>
                <a:spcPts val="3340"/>
              </a:lnSpc>
              <a:spcBef>
                <a:spcPts val="1200"/>
              </a:spcBef>
            </a:pPr>
            <a:endParaRPr lang="en-US" sz="3400" b="1" dirty="0">
              <a:solidFill>
                <a:schemeClr val="accent3">
                  <a:lumMod val="75000"/>
                </a:schemeClr>
              </a:solidFill>
              <a:latin typeface="Arial Narrow" panose="020B0604020202020204" pitchFamily="34" charset="0"/>
              <a:cs typeface="Arial Narrow" panose="020B0604020202020204" pitchFamily="34" charset="0"/>
            </a:endParaRPr>
          </a:p>
          <a:p>
            <a:pPr>
              <a:lnSpc>
                <a:spcPts val="3340"/>
              </a:lnSpc>
              <a:spcBef>
                <a:spcPts val="1200"/>
              </a:spcBef>
            </a:pPr>
            <a:r>
              <a:rPr lang="en-US" sz="3400" b="1" dirty="0">
                <a:solidFill>
                  <a:schemeClr val="accent3">
                    <a:lumMod val="75000"/>
                  </a:schemeClr>
                </a:solidFill>
                <a:latin typeface="Arial Narrow" panose="020B0604020202020204" pitchFamily="34" charset="0"/>
                <a:cs typeface="Arial Narrow" panose="020B0604020202020204" pitchFamily="34" charset="0"/>
              </a:rPr>
              <a:t>Survey published in the CAR</a:t>
            </a:r>
          </a:p>
          <a:p>
            <a:pPr>
              <a:lnSpc>
                <a:spcPts val="3340"/>
              </a:lnSpc>
              <a:spcBef>
                <a:spcPts val="1200"/>
              </a:spcBef>
            </a:pPr>
            <a:endParaRPr lang="en-US" sz="3200" b="1" dirty="0">
              <a:solidFill>
                <a:schemeClr val="accent3">
                  <a:lumMod val="75000"/>
                </a:schemeClr>
              </a:solidFill>
              <a:latin typeface="Arial Narrow" panose="020B0604020202020204" pitchFamily="34" charset="0"/>
              <a:cs typeface="Arial Narrow" panose="020B0604020202020204" pitchFamily="34" charset="0"/>
            </a:endParaRPr>
          </a:p>
          <a:p>
            <a:pPr>
              <a:lnSpc>
                <a:spcPts val="3340"/>
              </a:lnSpc>
              <a:spcBef>
                <a:spcPts val="1200"/>
              </a:spcBef>
            </a:pPr>
            <a:endParaRPr lang="en-US" sz="3200" b="1" dirty="0">
              <a:solidFill>
                <a:schemeClr val="accent3">
                  <a:lumMod val="75000"/>
                </a:schemeClr>
              </a:solidFill>
              <a:latin typeface="Arial Narrow" panose="020B0604020202020204" pitchFamily="34" charset="0"/>
              <a:cs typeface="Arial Narrow" panose="020B0604020202020204" pitchFamily="34" charset="0"/>
            </a:endParaRPr>
          </a:p>
          <a:p>
            <a:pPr>
              <a:lnSpc>
                <a:spcPts val="3340"/>
              </a:lnSpc>
              <a:spcBef>
                <a:spcPts val="1200"/>
              </a:spcBef>
            </a:pPr>
            <a:endParaRPr lang="en-US" sz="3200" b="1" dirty="0">
              <a:solidFill>
                <a:schemeClr val="accent3">
                  <a:lumMod val="75000"/>
                </a:schemeClr>
              </a:solidFill>
              <a:latin typeface="Arial Narrow" panose="020B0604020202020204" pitchFamily="34" charset="0"/>
              <a:cs typeface="Arial Narrow" panose="020B0604020202020204" pitchFamily="34" charset="0"/>
            </a:endParaRPr>
          </a:p>
        </p:txBody>
      </p:sp>
      <p:pic>
        <p:nvPicPr>
          <p:cNvPr id="4" name="Picture 3" descr="A screenshot of a computer screen&#10;&#10;Description automatically generated">
            <a:extLst>
              <a:ext uri="{FF2B5EF4-FFF2-40B4-BE49-F238E27FC236}">
                <a16:creationId xmlns:a16="http://schemas.microsoft.com/office/drawing/2014/main" id="{53501928-BC0A-6B79-59DA-AA72FB5956E6}"/>
              </a:ext>
            </a:extLst>
          </p:cNvPr>
          <p:cNvPicPr>
            <a:picLocks noChangeAspect="1"/>
          </p:cNvPicPr>
          <p:nvPr/>
        </p:nvPicPr>
        <p:blipFill>
          <a:blip r:embed="rId2"/>
          <a:stretch>
            <a:fillRect/>
          </a:stretch>
        </p:blipFill>
        <p:spPr>
          <a:xfrm>
            <a:off x="6327648" y="0"/>
            <a:ext cx="5132832" cy="6855144"/>
          </a:xfrm>
          <a:prstGeom prst="rect">
            <a:avLst/>
          </a:prstGeom>
        </p:spPr>
      </p:pic>
    </p:spTree>
    <p:extLst>
      <p:ext uri="{BB962C8B-B14F-4D97-AF65-F5344CB8AC3E}">
        <p14:creationId xmlns:p14="http://schemas.microsoft.com/office/powerpoint/2010/main" val="4060922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diagram of a project plan&#10;&#10;Description automatically generated with medium confidence">
            <a:extLst>
              <a:ext uri="{FF2B5EF4-FFF2-40B4-BE49-F238E27FC236}">
                <a16:creationId xmlns:a16="http://schemas.microsoft.com/office/drawing/2014/main" id="{3EDEB87A-A2DD-CCF0-11B0-7B55374A5DDA}"/>
              </a:ext>
            </a:extLst>
          </p:cNvPr>
          <p:cNvPicPr>
            <a:picLocks noChangeAspect="1"/>
          </p:cNvPicPr>
          <p:nvPr/>
        </p:nvPicPr>
        <p:blipFill>
          <a:blip r:embed="rId2"/>
          <a:stretch>
            <a:fillRect/>
          </a:stretch>
        </p:blipFill>
        <p:spPr>
          <a:xfrm>
            <a:off x="1658471" y="0"/>
            <a:ext cx="8875059" cy="6858000"/>
          </a:xfrm>
          <a:prstGeom prst="rect">
            <a:avLst/>
          </a:prstGeom>
        </p:spPr>
      </p:pic>
    </p:spTree>
    <p:extLst>
      <p:ext uri="{BB962C8B-B14F-4D97-AF65-F5344CB8AC3E}">
        <p14:creationId xmlns:p14="http://schemas.microsoft.com/office/powerpoint/2010/main" val="361909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imeline of a company&#10;&#10;Description automatically generated with medium confidence">
            <a:extLst>
              <a:ext uri="{FF2B5EF4-FFF2-40B4-BE49-F238E27FC236}">
                <a16:creationId xmlns:a16="http://schemas.microsoft.com/office/drawing/2014/main" id="{86EB4B84-3288-8937-8D27-92DCD506F87A}"/>
              </a:ext>
            </a:extLst>
          </p:cNvPr>
          <p:cNvPicPr>
            <a:picLocks noChangeAspect="1"/>
          </p:cNvPicPr>
          <p:nvPr/>
        </p:nvPicPr>
        <p:blipFill>
          <a:blip r:embed="rId2"/>
          <a:stretch>
            <a:fillRect/>
          </a:stretch>
        </p:blipFill>
        <p:spPr>
          <a:xfrm>
            <a:off x="1599230" y="0"/>
            <a:ext cx="5299364" cy="6858000"/>
          </a:xfrm>
          <a:prstGeom prst="rect">
            <a:avLst/>
          </a:prstGeom>
        </p:spPr>
      </p:pic>
      <p:sp>
        <p:nvSpPr>
          <p:cNvPr id="4" name="TextBox 3">
            <a:extLst>
              <a:ext uri="{FF2B5EF4-FFF2-40B4-BE49-F238E27FC236}">
                <a16:creationId xmlns:a16="http://schemas.microsoft.com/office/drawing/2014/main" id="{24C5E6E9-15CD-241B-CFDF-36EDAA752566}"/>
              </a:ext>
            </a:extLst>
          </p:cNvPr>
          <p:cNvSpPr txBox="1"/>
          <p:nvPr/>
        </p:nvSpPr>
        <p:spPr>
          <a:xfrm>
            <a:off x="7415784" y="379303"/>
            <a:ext cx="4041648" cy="4708981"/>
          </a:xfrm>
          <a:prstGeom prst="rect">
            <a:avLst/>
          </a:prstGeom>
          <a:noFill/>
        </p:spPr>
        <p:txBody>
          <a:bodyPr wrap="square" rtlCol="0">
            <a:spAutoFit/>
          </a:bodyPr>
          <a:lstStyle/>
          <a:p>
            <a:pPr marL="457200" indent="-457200">
              <a:lnSpc>
                <a:spcPts val="3640"/>
              </a:lnSpc>
              <a:spcBef>
                <a:spcPts val="1200"/>
              </a:spcBef>
              <a:buFont typeface="Arial" panose="020B0604020202020204" pitchFamily="34" charset="0"/>
              <a:buChar char="•"/>
            </a:pPr>
            <a:r>
              <a:rPr lang="en-US" sz="3400" b="1" dirty="0">
                <a:solidFill>
                  <a:srgbClr val="0070C0"/>
                </a:solidFill>
                <a:latin typeface="Arial Narrow" panose="020B0604020202020204" pitchFamily="34" charset="0"/>
                <a:cs typeface="Arial Narrow" panose="020B0604020202020204" pitchFamily="34" charset="0"/>
              </a:rPr>
              <a:t>reports to read</a:t>
            </a:r>
          </a:p>
          <a:p>
            <a:pPr marL="457200" indent="-457200">
              <a:lnSpc>
                <a:spcPts val="3640"/>
              </a:lnSpc>
              <a:spcBef>
                <a:spcPts val="1200"/>
              </a:spcBef>
              <a:buFont typeface="Arial" panose="020B0604020202020204" pitchFamily="34" charset="0"/>
              <a:buChar char="•"/>
            </a:pPr>
            <a:r>
              <a:rPr lang="en-US" sz="3400" b="1" dirty="0">
                <a:solidFill>
                  <a:srgbClr val="0070C0"/>
                </a:solidFill>
                <a:latin typeface="Arial Narrow" panose="020B0604020202020204" pitchFamily="34" charset="0"/>
                <a:cs typeface="Arial Narrow" panose="020B0604020202020204" pitchFamily="34" charset="0"/>
              </a:rPr>
              <a:t>deadlines to track</a:t>
            </a:r>
          </a:p>
          <a:p>
            <a:pPr marL="457200" indent="-457200">
              <a:lnSpc>
                <a:spcPts val="3640"/>
              </a:lnSpc>
              <a:spcBef>
                <a:spcPts val="1200"/>
              </a:spcBef>
              <a:buFont typeface="Arial" panose="020B0604020202020204" pitchFamily="34" charset="0"/>
              <a:buChar char="•"/>
            </a:pPr>
            <a:r>
              <a:rPr lang="en-US" sz="3400" b="1" dirty="0">
                <a:solidFill>
                  <a:srgbClr val="0070C0"/>
                </a:solidFill>
                <a:latin typeface="Arial Narrow" panose="020B0604020202020204" pitchFamily="34" charset="0"/>
                <a:cs typeface="Arial Narrow" panose="020B0604020202020204" pitchFamily="34" charset="0"/>
              </a:rPr>
              <a:t>webinars to attend</a:t>
            </a:r>
          </a:p>
          <a:p>
            <a:pPr marL="457200" indent="-457200">
              <a:lnSpc>
                <a:spcPts val="3640"/>
              </a:lnSpc>
              <a:spcBef>
                <a:spcPts val="1200"/>
              </a:spcBef>
              <a:buFont typeface="Arial" panose="020B0604020202020204" pitchFamily="34" charset="0"/>
              <a:buChar char="•"/>
            </a:pPr>
            <a:r>
              <a:rPr lang="en-US" sz="3400" b="1" dirty="0">
                <a:solidFill>
                  <a:srgbClr val="0070C0"/>
                </a:solidFill>
                <a:latin typeface="Arial Narrow" panose="020B0604020202020204" pitchFamily="34" charset="0"/>
                <a:cs typeface="Arial Narrow" panose="020B0604020202020204" pitchFamily="34" charset="0"/>
              </a:rPr>
              <a:t>when to be ready for all the items coming their way leading into the 2026 World Service Conference</a:t>
            </a:r>
            <a:endParaRPr lang="en-US" sz="3200" b="1" dirty="0">
              <a:solidFill>
                <a:srgbClr val="0070C0"/>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784581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colorful squares with white letters&#10;&#10;Description automatically generated">
            <a:extLst>
              <a:ext uri="{FF2B5EF4-FFF2-40B4-BE49-F238E27FC236}">
                <a16:creationId xmlns:a16="http://schemas.microsoft.com/office/drawing/2014/main" id="{A127762D-0F87-2F69-D5F2-A8FBF8BBFB63}"/>
              </a:ext>
            </a:extLst>
          </p:cNvPr>
          <p:cNvPicPr>
            <a:picLocks noChangeAspect="1"/>
          </p:cNvPicPr>
          <p:nvPr/>
        </p:nvPicPr>
        <p:blipFill>
          <a:blip r:embed="rId2">
            <a:duotone>
              <a:schemeClr val="accent2">
                <a:shade val="45000"/>
                <a:satMod val="135000"/>
              </a:schemeClr>
              <a:prstClr val="white"/>
            </a:duotone>
          </a:blip>
          <a:stretch>
            <a:fillRect/>
          </a:stretch>
        </p:blipFill>
        <p:spPr>
          <a:xfrm>
            <a:off x="2314074" y="1085851"/>
            <a:ext cx="7563853" cy="4686300"/>
          </a:xfrm>
          <a:prstGeom prst="rect">
            <a:avLst/>
          </a:prstGeom>
        </p:spPr>
      </p:pic>
    </p:spTree>
    <p:extLst>
      <p:ext uri="{BB962C8B-B14F-4D97-AF65-F5344CB8AC3E}">
        <p14:creationId xmlns:p14="http://schemas.microsoft.com/office/powerpoint/2010/main" val="851380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lue text on a black background&#10;&#10;Description automatically generated">
            <a:extLst>
              <a:ext uri="{FF2B5EF4-FFF2-40B4-BE49-F238E27FC236}">
                <a16:creationId xmlns:a16="http://schemas.microsoft.com/office/drawing/2014/main" id="{E928A85B-13EB-1140-77FF-5D82131547FC}"/>
              </a:ext>
            </a:extLst>
          </p:cNvPr>
          <p:cNvPicPr>
            <a:picLocks noChangeAspect="1"/>
          </p:cNvPicPr>
          <p:nvPr/>
        </p:nvPicPr>
        <p:blipFill>
          <a:blip r:embed="rId2">
            <a:duotone>
              <a:prstClr val="black"/>
              <a:schemeClr val="accent3">
                <a:tint val="45000"/>
                <a:satMod val="400000"/>
              </a:schemeClr>
            </a:duotone>
          </a:blip>
          <a:stretch>
            <a:fillRect/>
          </a:stretch>
        </p:blipFill>
        <p:spPr>
          <a:xfrm>
            <a:off x="297910" y="1592083"/>
            <a:ext cx="4866639" cy="3673835"/>
          </a:xfrm>
          <a:prstGeom prst="rect">
            <a:avLst/>
          </a:prstGeom>
        </p:spPr>
      </p:pic>
    </p:spTree>
    <p:extLst>
      <p:ext uri="{BB962C8B-B14F-4D97-AF65-F5344CB8AC3E}">
        <p14:creationId xmlns:p14="http://schemas.microsoft.com/office/powerpoint/2010/main" val="6446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3111E-8F1C-0987-91FC-ABD1FB726E3B}"/>
              </a:ext>
            </a:extLst>
          </p:cNvPr>
          <p:cNvSpPr txBox="1"/>
          <p:nvPr/>
        </p:nvSpPr>
        <p:spPr>
          <a:xfrm>
            <a:off x="283029" y="293913"/>
            <a:ext cx="2286001" cy="1938992"/>
          </a:xfrm>
          <a:prstGeom prst="rect">
            <a:avLst/>
          </a:prstGeom>
          <a:noFill/>
        </p:spPr>
        <p:txBody>
          <a:bodyPr wrap="square">
            <a:spAutoFit/>
          </a:bodyPr>
          <a:lstStyle/>
          <a:p>
            <a:r>
              <a:rPr lang="en-US" sz="6000" b="1" dirty="0">
                <a:solidFill>
                  <a:schemeClr val="accent1"/>
                </a:solidFill>
                <a:latin typeface="Century Gothic" panose="020B0502020202020204" pitchFamily="34" charset="0"/>
                <a:cs typeface="Arial Narrow" panose="020B0604020202020204" pitchFamily="34" charset="0"/>
              </a:rPr>
              <a:t>Why </a:t>
            </a:r>
          </a:p>
          <a:p>
            <a:r>
              <a:rPr lang="en-US" sz="6000" b="1" dirty="0">
                <a:solidFill>
                  <a:schemeClr val="accent1"/>
                </a:solidFill>
                <a:latin typeface="Century Gothic" panose="020B0502020202020204" pitchFamily="34" charset="0"/>
                <a:cs typeface="Arial Narrow" panose="020B0604020202020204" pitchFamily="34" charset="0"/>
              </a:rPr>
              <a:t>plan?</a:t>
            </a:r>
          </a:p>
        </p:txBody>
      </p:sp>
      <p:pic>
        <p:nvPicPr>
          <p:cNvPr id="5" name="Picture 4" descr="Diagram of a diagram of a strategic planning process&#10;&#10;Description automatically generated">
            <a:extLst>
              <a:ext uri="{FF2B5EF4-FFF2-40B4-BE49-F238E27FC236}">
                <a16:creationId xmlns:a16="http://schemas.microsoft.com/office/drawing/2014/main" id="{DDEDD6AE-1CF3-0F74-EEED-C35E6C59C8F5}"/>
              </a:ext>
            </a:extLst>
          </p:cNvPr>
          <p:cNvPicPr>
            <a:picLocks noChangeAspect="1"/>
          </p:cNvPicPr>
          <p:nvPr/>
        </p:nvPicPr>
        <p:blipFill rotWithShape="1">
          <a:blip r:embed="rId2"/>
          <a:srcRect l="2509" t="2517" r="2150" b="3095"/>
          <a:stretch/>
        </p:blipFill>
        <p:spPr>
          <a:xfrm>
            <a:off x="3220387" y="0"/>
            <a:ext cx="8971615" cy="6858000"/>
          </a:xfrm>
          <a:prstGeom prst="rect">
            <a:avLst/>
          </a:prstGeom>
        </p:spPr>
      </p:pic>
    </p:spTree>
    <p:extLst>
      <p:ext uri="{BB962C8B-B14F-4D97-AF65-F5344CB8AC3E}">
        <p14:creationId xmlns:p14="http://schemas.microsoft.com/office/powerpoint/2010/main" val="292028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up of a message&#10;&#10;Description automatically generated">
            <a:extLst>
              <a:ext uri="{FF2B5EF4-FFF2-40B4-BE49-F238E27FC236}">
                <a16:creationId xmlns:a16="http://schemas.microsoft.com/office/drawing/2014/main" id="{AB2E337B-83CF-0991-3699-51C35AD0DC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2964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ervice plan&#10;&#10;Description automatically generated">
            <a:extLst>
              <a:ext uri="{FF2B5EF4-FFF2-40B4-BE49-F238E27FC236}">
                <a16:creationId xmlns:a16="http://schemas.microsoft.com/office/drawing/2014/main" id="{CCF1CB68-D8BE-CECB-7D9E-145A248E0A36}"/>
              </a:ext>
            </a:extLst>
          </p:cNvPr>
          <p:cNvPicPr>
            <a:picLocks noChangeAspect="1"/>
          </p:cNvPicPr>
          <p:nvPr/>
        </p:nvPicPr>
        <p:blipFill>
          <a:blip r:embed="rId2"/>
          <a:stretch>
            <a:fillRect/>
          </a:stretch>
        </p:blipFill>
        <p:spPr>
          <a:xfrm>
            <a:off x="2460171" y="-40094"/>
            <a:ext cx="7892143" cy="6898094"/>
          </a:xfrm>
          <a:prstGeom prst="rect">
            <a:avLst/>
          </a:prstGeom>
        </p:spPr>
      </p:pic>
    </p:spTree>
    <p:extLst>
      <p:ext uri="{BB962C8B-B14F-4D97-AF65-F5344CB8AC3E}">
        <p14:creationId xmlns:p14="http://schemas.microsoft.com/office/powerpoint/2010/main" val="182829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15B3B8-F9E9-802F-9F5C-145B3561E4B3}"/>
              </a:ext>
            </a:extLst>
          </p:cNvPr>
          <p:cNvSpPr txBox="1"/>
          <p:nvPr/>
        </p:nvSpPr>
        <p:spPr>
          <a:xfrm>
            <a:off x="-146979" y="0"/>
            <a:ext cx="3583198" cy="2308324"/>
          </a:xfrm>
          <a:prstGeom prst="rect">
            <a:avLst/>
          </a:prstGeom>
          <a:noFill/>
        </p:spPr>
        <p:txBody>
          <a:bodyPr wrap="square">
            <a:spAutoFit/>
          </a:bodyPr>
          <a:lstStyle/>
          <a:p>
            <a:pPr algn="ctr"/>
            <a:r>
              <a:rPr lang="en-US" sz="4800" b="1" dirty="0">
                <a:solidFill>
                  <a:schemeClr val="accent1"/>
                </a:solidFill>
                <a:latin typeface="Century Gothic" panose="020B0502020202020204" pitchFamily="34" charset="0"/>
                <a:cs typeface="Arial Narrow" panose="020B0604020202020204" pitchFamily="34" charset="0"/>
              </a:rPr>
              <a:t>2026–2029 Strategic Plan </a:t>
            </a:r>
            <a:endParaRPr lang="en-US" sz="4000" b="1" dirty="0">
              <a:solidFill>
                <a:schemeClr val="accent1"/>
              </a:solidFill>
              <a:latin typeface="Century Gothic" panose="020B0502020202020204" pitchFamily="34" charset="0"/>
              <a:cs typeface="Arial Narrow" panose="020B0604020202020204" pitchFamily="34" charset="0"/>
            </a:endParaRPr>
          </a:p>
        </p:txBody>
      </p:sp>
      <p:graphicFrame>
        <p:nvGraphicFramePr>
          <p:cNvPr id="39" name="Table 38">
            <a:extLst>
              <a:ext uri="{FF2B5EF4-FFF2-40B4-BE49-F238E27FC236}">
                <a16:creationId xmlns:a16="http://schemas.microsoft.com/office/drawing/2014/main" id="{AEDD11AC-DC2D-A6D4-A98F-7428D7BA1CD7}"/>
              </a:ext>
            </a:extLst>
          </p:cNvPr>
          <p:cNvGraphicFramePr>
            <a:graphicFrameLocks noGrp="1"/>
          </p:cNvGraphicFramePr>
          <p:nvPr>
            <p:extLst>
              <p:ext uri="{D42A27DB-BD31-4B8C-83A1-F6EECF244321}">
                <p14:modId xmlns:p14="http://schemas.microsoft.com/office/powerpoint/2010/main" val="274122654"/>
              </p:ext>
            </p:extLst>
          </p:nvPr>
        </p:nvGraphicFramePr>
        <p:xfrm>
          <a:off x="3879566" y="195060"/>
          <a:ext cx="8113514" cy="6572328"/>
        </p:xfrm>
        <a:graphic>
          <a:graphicData uri="http://schemas.openxmlformats.org/drawingml/2006/table">
            <a:tbl>
              <a:tblPr firstRow="1" firstCol="1" bandRow="1">
                <a:tableStyleId>{5C22544A-7EE6-4342-B048-85BDC9FD1C3A}</a:tableStyleId>
              </a:tblPr>
              <a:tblGrid>
                <a:gridCol w="3349007">
                  <a:extLst>
                    <a:ext uri="{9D8B030D-6E8A-4147-A177-3AD203B41FA5}">
                      <a16:colId xmlns:a16="http://schemas.microsoft.com/office/drawing/2014/main" val="2759777784"/>
                    </a:ext>
                  </a:extLst>
                </a:gridCol>
                <a:gridCol w="4764507">
                  <a:extLst>
                    <a:ext uri="{9D8B030D-6E8A-4147-A177-3AD203B41FA5}">
                      <a16:colId xmlns:a16="http://schemas.microsoft.com/office/drawing/2014/main" val="4260495094"/>
                    </a:ext>
                  </a:extLst>
                </a:gridCol>
              </a:tblGrid>
              <a:tr h="420448">
                <a:tc>
                  <a:txBody>
                    <a:bodyPr/>
                    <a:lstStyle/>
                    <a:p>
                      <a:pPr marL="0" marR="0" lvl="0" indent="0" algn="l" defTabSz="914400" rtl="0" eaLnBrk="1" fontAlgn="auto" latinLnBrk="0" hangingPunct="1">
                        <a:lnSpc>
                          <a:spcPts val="3280"/>
                        </a:lnSpc>
                        <a:spcBef>
                          <a:spcPts val="600"/>
                        </a:spcBef>
                        <a:spcAft>
                          <a:spcPts val="600"/>
                        </a:spcAft>
                        <a:buClrTx/>
                        <a:buSzTx/>
                        <a:buFontTx/>
                        <a:buNone/>
                        <a:tabLst/>
                        <a:defRPr/>
                      </a:pPr>
                      <a:r>
                        <a:rPr lang="en-US" sz="2400" b="1" i="0">
                          <a:solidFill>
                            <a:srgbClr val="0070C0"/>
                          </a:solidFill>
                          <a:effectLst/>
                          <a:latin typeface="Century Gothic" panose="020B0502020202020204" pitchFamily="34" charset="0"/>
                          <a:ea typeface="Aptos" panose="020B0004020202020204" pitchFamily="34" charset="0"/>
                          <a:cs typeface="Times New Roman" panose="02020603050405020304" pitchFamily="18" charset="0"/>
                        </a:rPr>
                        <a:t>Key Result Areas </a:t>
                      </a:r>
                      <a:endParaRPr lang="en-US" sz="2400" b="1" i="0">
                        <a:solidFill>
                          <a:srgbClr val="0070C0"/>
                        </a:solidFill>
                        <a:latin typeface="Century Gothic" panose="020B0502020202020204" pitchFamily="34" charset="0"/>
                      </a:endParaRPr>
                    </a:p>
                  </a:txBody>
                  <a:tcPr marL="54031" marR="54031"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3280"/>
                        </a:lnSpc>
                        <a:spcBef>
                          <a:spcPts val="600"/>
                        </a:spcBef>
                        <a:spcAft>
                          <a:spcPts val="600"/>
                        </a:spcAft>
                        <a:buClrTx/>
                        <a:buSzTx/>
                        <a:buFontTx/>
                        <a:buNone/>
                        <a:tabLst/>
                        <a:defRPr/>
                      </a:pPr>
                      <a:r>
                        <a:rPr lang="en-US" sz="2400" b="1" i="0">
                          <a:solidFill>
                            <a:schemeClr val="accent3">
                              <a:lumMod val="75000"/>
                            </a:schemeClr>
                          </a:solidFill>
                          <a:effectLst/>
                          <a:latin typeface="Century Gothic" panose="020B0502020202020204" pitchFamily="34" charset="0"/>
                          <a:ea typeface="Aptos" panose="020B0004020202020204" pitchFamily="34" charset="0"/>
                          <a:cs typeface="Arial Narrow" panose="020B0604020202020204" pitchFamily="34" charset="0"/>
                        </a:rPr>
                        <a:t>Issues</a:t>
                      </a:r>
                      <a:endParaRPr lang="en-US" sz="2400" b="1" i="0">
                        <a:solidFill>
                          <a:schemeClr val="accent3">
                            <a:lumMod val="75000"/>
                          </a:schemeClr>
                        </a:solidFill>
                        <a:latin typeface="Century Gothic" panose="020B0502020202020204" pitchFamily="34" charset="0"/>
                        <a:cs typeface="Arial Narrow" panose="020B0604020202020204" pitchFamily="34" charset="0"/>
                      </a:endParaRPr>
                    </a:p>
                  </a:txBody>
                  <a:tcPr marL="54031" marR="54031"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2482685"/>
                  </a:ext>
                </a:extLst>
              </a:tr>
              <a:tr h="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Public Relations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680"/>
                        </a:lnSpc>
                        <a:spcBef>
                          <a:spcPts val="400"/>
                        </a:spcBef>
                        <a:spcAft>
                          <a:spcPts val="400"/>
                        </a:spcAft>
                        <a:buClrTx/>
                        <a:buSzTx/>
                        <a:buFontTx/>
                        <a:buNone/>
                        <a:tabLst/>
                        <a:defRPr/>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Credibility of NA</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8678699"/>
                  </a:ext>
                </a:extLst>
              </a:tr>
              <a:tr h="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Service System Support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680"/>
                        </a:lnSpc>
                        <a:spcBef>
                          <a:spcPts val="400"/>
                        </a:spcBef>
                        <a:spcAft>
                          <a:spcPts val="400"/>
                        </a:spcAft>
                        <a:buClrTx/>
                        <a:buSzTx/>
                        <a:buFontTx/>
                        <a:buNone/>
                        <a:tabLst/>
                        <a:defRPr/>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Safety and Belonging </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063354"/>
                  </a:ext>
                </a:extLst>
              </a:tr>
              <a:tr h="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ts val="2680"/>
                        </a:lnSpc>
                        <a:spcBef>
                          <a:spcPts val="400"/>
                        </a:spcBef>
                        <a:spcAft>
                          <a:spcPts val="400"/>
                        </a:spcAft>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Impact of the Rise of Virtual NA</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633770"/>
                  </a:ext>
                </a:extLst>
              </a:tr>
              <a:tr h="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ts val="2680"/>
                        </a:lnSpc>
                        <a:spcBef>
                          <a:spcPts val="400"/>
                        </a:spcBef>
                        <a:spcAft>
                          <a:spcPts val="400"/>
                        </a:spcAft>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Lack of Cohesion in the Service System</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820860"/>
                  </a:ext>
                </a:extLst>
              </a:tr>
              <a:tr h="73152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ts val="2480"/>
                        </a:lnSpc>
                        <a:spcBef>
                          <a:spcPts val="400"/>
                        </a:spcBef>
                        <a:spcAft>
                          <a:spcPts val="400"/>
                        </a:spcAft>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Development and Organization of Trusted Servants</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959113"/>
                  </a:ext>
                </a:extLst>
              </a:tr>
              <a:tr h="54864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2680"/>
                        </a:lnSpc>
                        <a:spcBef>
                          <a:spcPts val="400"/>
                        </a:spcBef>
                        <a:spcAft>
                          <a:spcPts val="400"/>
                        </a:spcAft>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Disruption in the Flow of Funds</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8936669"/>
                  </a:ext>
                </a:extLst>
              </a:tr>
              <a:tr h="54864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Fellowship Support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680"/>
                        </a:lnSpc>
                        <a:spcBef>
                          <a:spcPts val="400"/>
                        </a:spcBef>
                        <a:spcAft>
                          <a:spcPts val="400"/>
                        </a:spcAft>
                        <a:buClrTx/>
                        <a:buSzTx/>
                        <a:buFontTx/>
                        <a:buNone/>
                        <a:tabLst/>
                        <a:defRPr/>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Harm Reduction</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3579640"/>
                  </a:ext>
                </a:extLst>
              </a:tr>
              <a:tr h="548640">
                <a:tc>
                  <a:txBody>
                    <a:bodyPr/>
                    <a:lstStyle/>
                    <a:p>
                      <a:pPr marL="0" marR="0">
                        <a:lnSpc>
                          <a:spcPts val="43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	</a:t>
                      </a:r>
                      <a:endParaRPr lang="en-US" sz="2400" b="1" i="0" kern="100">
                        <a:solidFill>
                          <a:srgbClr val="0070C0"/>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2680"/>
                        </a:lnSpc>
                        <a:spcBef>
                          <a:spcPts val="400"/>
                        </a:spcBef>
                        <a:spcAft>
                          <a:spcPts val="400"/>
                        </a:spcAft>
                      </a:pPr>
                      <a:r>
                        <a:rPr lang="en-US" sz="2400" b="1" i="0" kern="100" dirty="0">
                          <a:solidFill>
                            <a:schemeClr val="accent3">
                              <a:lumMod val="75000"/>
                            </a:schemeClr>
                          </a:solidFill>
                          <a:effectLst/>
                          <a:latin typeface="Arial Narrow" panose="020B0604020202020204" pitchFamily="34" charset="0"/>
                          <a:cs typeface="Arial Narrow" panose="020B0604020202020204" pitchFamily="34" charset="0"/>
                        </a:rPr>
                        <a:t>Generational and Cultural Differences</a:t>
                      </a:r>
                      <a:endParaRPr lang="en-US" sz="2400" b="1" i="0" kern="100" dirty="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631042"/>
                  </a:ext>
                </a:extLst>
              </a:tr>
              <a:tr h="548640">
                <a:tc rowSpan="2">
                  <a:txBody>
                    <a:bodyPr/>
                    <a:lstStyle/>
                    <a:p>
                      <a:pPr marL="0" marR="0">
                        <a:lnSpc>
                          <a:spcPts val="3080"/>
                        </a:lnSpc>
                        <a:spcBef>
                          <a:spcPts val="600"/>
                        </a:spcBef>
                        <a:spcAft>
                          <a:spcPts val="600"/>
                        </a:spcAft>
                      </a:pPr>
                      <a:r>
                        <a:rPr lang="en-US" sz="2400" b="1" i="0" kern="100">
                          <a:solidFill>
                            <a:srgbClr val="0070C0"/>
                          </a:solidFill>
                          <a:effectLst/>
                          <a:latin typeface="Arial Narrow" panose="020B0604020202020204" pitchFamily="34" charset="0"/>
                          <a:cs typeface="Arial Narrow" panose="020B0604020202020204" pitchFamily="34" charset="0"/>
                        </a:rPr>
                        <a:t>World Service Structure and Operations </a:t>
                      </a:r>
                    </a:p>
                  </a:txBody>
                  <a:tcPr marL="0" marR="0" marT="0">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2680"/>
                        </a:lnSpc>
                        <a:spcBef>
                          <a:spcPts val="400"/>
                        </a:spcBef>
                        <a:spcAft>
                          <a:spcPts val="400"/>
                        </a:spcAft>
                        <a:buClrTx/>
                        <a:buSzTx/>
                        <a:buFontTx/>
                        <a:buNone/>
                        <a:tabLst/>
                        <a:defRPr/>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Three-year Conference Cycle</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5433254"/>
                  </a:ext>
                </a:extLst>
              </a:tr>
              <a:tr h="548640">
                <a:tc vMerge="1">
                  <a:txBody>
                    <a:bodyPr/>
                    <a:lstStyle/>
                    <a:p>
                      <a:pPr marL="0" marR="0">
                        <a:lnSpc>
                          <a:spcPts val="2780"/>
                        </a:lnSpc>
                        <a:spcBef>
                          <a:spcPts val="600"/>
                        </a:spcBef>
                        <a:spcAft>
                          <a:spcPts val="600"/>
                        </a:spcAft>
                      </a:pPr>
                      <a:r>
                        <a:rPr lang="en-US" sz="2400" b="1" i="0" kern="100">
                          <a:solidFill>
                            <a:schemeClr val="tx1"/>
                          </a:solidFill>
                          <a:effectLst/>
                          <a:latin typeface="Arial Narrow" panose="020B0604020202020204" pitchFamily="34" charset="0"/>
                          <a:cs typeface="Arial Narrow" panose="020B0604020202020204" pitchFamily="34" charset="0"/>
                        </a:rPr>
                        <a:t> </a:t>
                      </a:r>
                      <a:endParaRPr lang="en-US" sz="2400" b="1" i="0" kern="100">
                        <a:solidFill>
                          <a:schemeClr val="tx1"/>
                        </a:solidFill>
                        <a:effectLst/>
                        <a:latin typeface="Arial Narrow" panose="020B0604020202020204" pitchFamily="34" charset="0"/>
                        <a:ea typeface="Aptos" panose="020B0004020202020204" pitchFamily="34" charset="0"/>
                        <a:cs typeface="Arial Narrow" panose="020B0604020202020204" pitchFamily="34" charset="0"/>
                      </a:endParaRPr>
                    </a:p>
                  </a:txBody>
                  <a:tcPr marL="54030" marR="540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ts val="2680"/>
                        </a:lnSpc>
                        <a:spcBef>
                          <a:spcPts val="400"/>
                        </a:spcBef>
                        <a:spcAft>
                          <a:spcPts val="400"/>
                        </a:spcAft>
                      </a:pPr>
                      <a:r>
                        <a:rPr lang="en-US" sz="2400" b="1" i="0" kern="100">
                          <a:solidFill>
                            <a:schemeClr val="accent3">
                              <a:lumMod val="75000"/>
                            </a:schemeClr>
                          </a:solidFill>
                          <a:effectLst/>
                          <a:latin typeface="Arial Narrow" panose="020B0604020202020204" pitchFamily="34" charset="0"/>
                          <a:cs typeface="Arial Narrow" panose="020B0604020202020204" pitchFamily="34" charset="0"/>
                        </a:rPr>
                        <a:t>Future of the World Convention</a:t>
                      </a:r>
                      <a:endParaRPr lang="en-US" sz="2400" b="1" i="0" kern="10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6266448"/>
                  </a:ext>
                </a:extLst>
              </a:tr>
              <a:tr h="548640">
                <a:tc>
                  <a:txBody>
                    <a:bodyPr/>
                    <a:lstStyle/>
                    <a:p>
                      <a:pPr marL="0" marR="0">
                        <a:lnSpc>
                          <a:spcPts val="4380"/>
                        </a:lnSpc>
                        <a:spcBef>
                          <a:spcPts val="600"/>
                        </a:spcBef>
                        <a:spcAft>
                          <a:spcPts val="600"/>
                        </a:spcAft>
                      </a:pPr>
                      <a:r>
                        <a:rPr lang="en-US" sz="2400" b="1" i="0" kern="100">
                          <a:solidFill>
                            <a:schemeClr val="tx1"/>
                          </a:solidFill>
                          <a:effectLst/>
                          <a:latin typeface="Arial Narrow" panose="020B0604020202020204" pitchFamily="34" charset="0"/>
                          <a:cs typeface="Arial Narrow" panose="020B0604020202020204" pitchFamily="34" charset="0"/>
                        </a:rPr>
                        <a:t> </a:t>
                      </a:r>
                      <a:endParaRPr lang="en-US" sz="2400" b="1" i="0" kern="100">
                        <a:solidFill>
                          <a:schemeClr val="tx1"/>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ts val="2680"/>
                        </a:lnSpc>
                        <a:spcBef>
                          <a:spcPts val="400"/>
                        </a:spcBef>
                        <a:spcAft>
                          <a:spcPts val="400"/>
                        </a:spcAft>
                      </a:pPr>
                      <a:r>
                        <a:rPr lang="en-US" sz="2400" b="1" i="0" kern="100" dirty="0">
                          <a:solidFill>
                            <a:schemeClr val="accent3">
                              <a:lumMod val="75000"/>
                            </a:schemeClr>
                          </a:solidFill>
                          <a:effectLst/>
                          <a:latin typeface="Arial Narrow" panose="020B0604020202020204" pitchFamily="34" charset="0"/>
                          <a:cs typeface="Arial Narrow" panose="020B0604020202020204" pitchFamily="34" charset="0"/>
                        </a:rPr>
                        <a:t>NAWS Sustainability</a:t>
                      </a:r>
                      <a:endParaRPr lang="en-US" sz="2400" b="1" i="0" kern="100" dirty="0">
                        <a:solidFill>
                          <a:schemeClr val="accent3">
                            <a:lumMod val="75000"/>
                          </a:schemeClr>
                        </a:solidFill>
                        <a:effectLst/>
                        <a:latin typeface="Arial Narrow" panose="020B0604020202020204" pitchFamily="34" charset="0"/>
                        <a:ea typeface="Aptos" panose="020B0004020202020204" pitchFamily="34" charset="0"/>
                        <a:cs typeface="Arial Narrow" panose="020B0604020202020204" pitchFamily="34"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704247"/>
                  </a:ext>
                </a:extLst>
              </a:tr>
            </a:tbl>
          </a:graphicData>
        </a:graphic>
      </p:graphicFrame>
    </p:spTree>
    <p:extLst>
      <p:ext uri="{BB962C8B-B14F-4D97-AF65-F5344CB8AC3E}">
        <p14:creationId xmlns:p14="http://schemas.microsoft.com/office/powerpoint/2010/main" val="294926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F1651-1302-B95C-662F-195733DD69AE}"/>
              </a:ext>
            </a:extLst>
          </p:cNvPr>
          <p:cNvSpPr txBox="1"/>
          <p:nvPr/>
        </p:nvSpPr>
        <p:spPr>
          <a:xfrm>
            <a:off x="471636" y="279134"/>
            <a:ext cx="10510789" cy="4862870"/>
          </a:xfrm>
          <a:prstGeom prst="rect">
            <a:avLst/>
          </a:prstGeom>
          <a:noFill/>
        </p:spPr>
        <p:txBody>
          <a:bodyPr wrap="square" rtlCol="0">
            <a:spAutoFit/>
          </a:bodyPr>
          <a:lstStyle/>
          <a:p>
            <a:pPr rtl="0"/>
            <a:r>
              <a:rPr lang="en-US" sz="3000" b="1" kern="100" dirty="0">
                <a:solidFill>
                  <a:srgbClr val="0070C0"/>
                </a:solidFill>
                <a:latin typeface="Century Gothic" panose="020B0502020202020204" pitchFamily="34" charset="0"/>
              </a:rPr>
              <a:t>Public Relations</a:t>
            </a:r>
            <a:endParaRPr lang="en-US" sz="3000" b="1" dirty="0">
              <a:latin typeface="Century Gothic" panose="020B0502020202020204" pitchFamily="34" charset="0"/>
              <a:cs typeface="Arial Narrow" panose="020B0604020202020204" pitchFamily="34" charset="0"/>
            </a:endParaRPr>
          </a:p>
          <a:p>
            <a:r>
              <a:rPr lang="en-US" sz="2800" b="1" u="sng" dirty="0">
                <a:solidFill>
                  <a:schemeClr val="accent3">
                    <a:lumMod val="75000"/>
                  </a:schemeClr>
                </a:solidFill>
                <a:latin typeface="Arial Narrow" panose="020B0604020202020204" pitchFamily="34" charset="0"/>
                <a:cs typeface="Arial Narrow" panose="020B0604020202020204" pitchFamily="34" charset="0"/>
              </a:rPr>
              <a:t>Issue: Credibility of NA</a:t>
            </a:r>
            <a:endParaRPr lang="en-US" sz="2800" b="1" dirty="0">
              <a:solidFill>
                <a:schemeClr val="accent3">
                  <a:lumMod val="75000"/>
                </a:schemeClr>
              </a:solidFill>
              <a:latin typeface="Arial Narrow" panose="020B0604020202020204" pitchFamily="34" charset="0"/>
              <a:cs typeface="Arial Narrow" panose="020B0604020202020204" pitchFamily="34" charset="0"/>
            </a:endParaRPr>
          </a:p>
          <a:p>
            <a:r>
              <a:rPr lang="en-US" sz="2800" b="1" dirty="0">
                <a:solidFill>
                  <a:srgbClr val="00A695"/>
                </a:solidFill>
                <a:latin typeface="Arial Narrow" panose="020B0604020202020204" pitchFamily="34" charset="0"/>
                <a:cs typeface="Arial Narrow" panose="020B0604020202020204" pitchFamily="34" charset="0"/>
              </a:rPr>
              <a:t>Objectives</a:t>
            </a:r>
          </a:p>
          <a:p>
            <a:pPr marL="422900" indent="-422900">
              <a:buFont typeface="+mj-lt"/>
              <a:buAutoNum type="arabicPeriod"/>
            </a:pPr>
            <a:r>
              <a:rPr lang="en-US" sz="2800" b="1" dirty="0">
                <a:solidFill>
                  <a:srgbClr val="221E1F"/>
                </a:solidFill>
                <a:latin typeface="Arial Narrow" panose="020B0604020202020204" pitchFamily="34" charset="0"/>
                <a:cs typeface="Arial Narrow" panose="020B0604020202020204" pitchFamily="34" charset="0"/>
              </a:rPr>
              <a:t>Raise Fellowship awareness of the importance of effective Public Relations in carrying our message, achieving our Vision and furthering Fellowship development.</a:t>
            </a:r>
          </a:p>
          <a:p>
            <a:pPr marL="422900" indent="-422900">
              <a:buFont typeface="+mj-lt"/>
              <a:buAutoNum type="arabicPeriod"/>
            </a:pPr>
            <a:r>
              <a:rPr lang="en-US" sz="2800" b="1" dirty="0">
                <a:solidFill>
                  <a:srgbClr val="221E1F"/>
                </a:solidFill>
                <a:latin typeface="Arial Narrow" panose="020B0604020202020204" pitchFamily="34" charset="0"/>
                <a:cs typeface="Arial Narrow" panose="020B0604020202020204" pitchFamily="34" charset="0"/>
              </a:rPr>
              <a:t>Create PR tools for four target audiences:</a:t>
            </a:r>
          </a:p>
          <a:p>
            <a:pPr lvl="2"/>
            <a:r>
              <a:rPr lang="en-US" sz="2800" b="1" dirty="0">
                <a:solidFill>
                  <a:srgbClr val="221E1F"/>
                </a:solidFill>
                <a:latin typeface="Arial Narrow" panose="020B0604020202020204" pitchFamily="34" charset="0"/>
                <a:cs typeface="Arial Narrow" panose="020B0604020202020204" pitchFamily="34" charset="0"/>
              </a:rPr>
              <a:t>a. General public (including families)</a:t>
            </a:r>
          </a:p>
          <a:p>
            <a:pPr lvl="2"/>
            <a:r>
              <a:rPr lang="en-US" sz="2800" b="1" dirty="0">
                <a:solidFill>
                  <a:srgbClr val="221E1F"/>
                </a:solidFill>
                <a:latin typeface="Arial Narrow" panose="020B0604020202020204" pitchFamily="34" charset="0"/>
                <a:cs typeface="Arial Narrow" panose="020B0604020202020204" pitchFamily="34" charset="0"/>
              </a:rPr>
              <a:t>b. Government (including criminal justice, policy)</a:t>
            </a:r>
          </a:p>
          <a:p>
            <a:pPr lvl="2"/>
            <a:r>
              <a:rPr lang="en-US" sz="2800" b="1" dirty="0">
                <a:solidFill>
                  <a:srgbClr val="221E1F"/>
                </a:solidFill>
                <a:latin typeface="Arial Narrow" panose="020B0604020202020204" pitchFamily="34" charset="0"/>
                <a:cs typeface="Arial Narrow" panose="020B0604020202020204" pitchFamily="34" charset="0"/>
              </a:rPr>
              <a:t>c. Addiction treatment</a:t>
            </a:r>
          </a:p>
          <a:p>
            <a:pPr lvl="2"/>
            <a:r>
              <a:rPr lang="en-US" sz="2800" b="1" dirty="0">
                <a:solidFill>
                  <a:srgbClr val="221E1F"/>
                </a:solidFill>
                <a:latin typeface="Arial Narrow" panose="020B0604020202020204" pitchFamily="34" charset="0"/>
                <a:cs typeface="Arial Narrow" panose="020B0604020202020204" pitchFamily="34" charset="0"/>
              </a:rPr>
              <a:t>d. Medical profession</a:t>
            </a:r>
          </a:p>
        </p:txBody>
      </p:sp>
    </p:spTree>
    <p:extLst>
      <p:ext uri="{BB962C8B-B14F-4D97-AF65-F5344CB8AC3E}">
        <p14:creationId xmlns:p14="http://schemas.microsoft.com/office/powerpoint/2010/main" val="3294057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F1651-1302-B95C-662F-195733DD69AE}"/>
              </a:ext>
            </a:extLst>
          </p:cNvPr>
          <p:cNvSpPr txBox="1"/>
          <p:nvPr/>
        </p:nvSpPr>
        <p:spPr>
          <a:xfrm>
            <a:off x="160420" y="67375"/>
            <a:ext cx="12031581" cy="6755696"/>
          </a:xfrm>
          <a:prstGeom prst="rect">
            <a:avLst/>
          </a:prstGeom>
          <a:noFill/>
        </p:spPr>
        <p:txBody>
          <a:bodyPr wrap="square" rtlCol="0">
            <a:spAutoFit/>
          </a:bodyPr>
          <a:lstStyle/>
          <a:p>
            <a:pPr rtl="0"/>
            <a:r>
              <a:rPr lang="en-US" sz="2300" b="1" kern="100" dirty="0">
                <a:solidFill>
                  <a:srgbClr val="0070C0"/>
                </a:solidFill>
                <a:latin typeface="Century Gothic" panose="020B0502020202020204" pitchFamily="34" charset="0"/>
              </a:rPr>
              <a:t>Service System Support</a:t>
            </a:r>
            <a:endParaRPr lang="en-US" sz="2300" b="1" dirty="0">
              <a:latin typeface="Century Gothic" panose="020B0502020202020204" pitchFamily="34" charset="0"/>
              <a:cs typeface="Arial Narrow" panose="020B0604020202020204" pitchFamily="34" charset="0"/>
            </a:endParaRPr>
          </a:p>
          <a:p>
            <a:r>
              <a:rPr lang="en-US" sz="1900" b="1" u="sng" dirty="0">
                <a:solidFill>
                  <a:schemeClr val="accent3">
                    <a:lumMod val="75000"/>
                  </a:schemeClr>
                </a:solidFill>
                <a:latin typeface="Arial Narrow" panose="020B0604020202020204" pitchFamily="34" charset="0"/>
                <a:cs typeface="Arial Narrow" panose="020B0604020202020204" pitchFamily="34" charset="0"/>
              </a:rPr>
              <a:t>Issue: Safety and Belonging</a:t>
            </a:r>
            <a:endParaRPr lang="en-US" sz="1900" b="1" dirty="0">
              <a:solidFill>
                <a:schemeClr val="accent3">
                  <a:lumMod val="75000"/>
                </a:schemeClr>
              </a:solidFill>
              <a:latin typeface="Arial Narrow" panose="020B0604020202020204" pitchFamily="34" charset="0"/>
              <a:cs typeface="Arial Narrow" panose="020B0604020202020204" pitchFamily="34" charset="0"/>
            </a:endParaRPr>
          </a:p>
          <a:p>
            <a:r>
              <a:rPr lang="en-US" sz="1900" b="1" dirty="0">
                <a:solidFill>
                  <a:srgbClr val="00A695"/>
                </a:solidFill>
                <a:latin typeface="Arial Narrow" panose="020B0604020202020204" pitchFamily="34" charset="0"/>
                <a:cs typeface="Arial Narrow" panose="020B0604020202020204" pitchFamily="34" charset="0"/>
              </a:rPr>
              <a:t>Objectives</a:t>
            </a:r>
          </a:p>
          <a:p>
            <a:pPr marL="331462" indent="-331462">
              <a:buFont typeface="+mj-lt"/>
              <a:buAutoNum type="arabicPeriod" startAt="3"/>
            </a:pPr>
            <a:r>
              <a:rPr lang="en-US" sz="1900" b="1" dirty="0">
                <a:solidFill>
                  <a:srgbClr val="221E1F"/>
                </a:solidFill>
                <a:latin typeface="Arial Narrow" panose="020B0604020202020204" pitchFamily="34" charset="0"/>
                <a:cs typeface="Arial Narrow" panose="020B0604020202020204" pitchFamily="34" charset="0"/>
              </a:rPr>
              <a:t>Raise the level of consciousness regarding inclusiveness in our diverse Fellowship, and develop tools to support groups in ensuring that all members and potential members feel safe, welcomed, and included at in-person and virtual meetings.</a:t>
            </a:r>
          </a:p>
          <a:p>
            <a:pPr>
              <a:spcBef>
                <a:spcPts val="900"/>
              </a:spcBef>
            </a:pPr>
            <a:r>
              <a:rPr lang="en-US" sz="1900" b="1" u="sng" dirty="0">
                <a:solidFill>
                  <a:srgbClr val="166827"/>
                </a:solidFill>
                <a:latin typeface="Arial Narrow" panose="020B0604020202020204" pitchFamily="34" charset="0"/>
              </a:rPr>
              <a:t>Issue: Impact of the Rise of Virtual NA</a:t>
            </a:r>
            <a:endParaRPr lang="en-US" sz="1900" b="1" dirty="0">
              <a:solidFill>
                <a:srgbClr val="166827"/>
              </a:solidFill>
              <a:latin typeface="Arial Narrow" panose="020B0604020202020204" pitchFamily="34" charset="0"/>
            </a:endParaRPr>
          </a:p>
          <a:p>
            <a:pPr rtl="0"/>
            <a:r>
              <a:rPr lang="en-US" sz="1900" b="1" dirty="0">
                <a:solidFill>
                  <a:srgbClr val="00A695"/>
                </a:solidFill>
                <a:latin typeface="Arial Narrow" panose="020B0604020202020204" pitchFamily="34" charset="0"/>
              </a:rPr>
              <a:t>Objectives</a:t>
            </a:r>
          </a:p>
          <a:p>
            <a:pPr marL="342891" indent="-342891">
              <a:buFont typeface="+mj-lt"/>
              <a:buAutoNum type="arabicPeriod" startAt="4"/>
            </a:pPr>
            <a:r>
              <a:rPr lang="en-US" sz="1900" b="1" dirty="0">
                <a:solidFill>
                  <a:srgbClr val="221E1F"/>
                </a:solidFill>
                <a:latin typeface="Arial Narrow" panose="020B0604020202020204" pitchFamily="34" charset="0"/>
              </a:rPr>
              <a:t>Improve the ability of virtual groups and service bodies to fully participate in the service system and for their voices to be heard as part of the NA Fellowship’s conscience.</a:t>
            </a:r>
          </a:p>
          <a:p>
            <a:pPr>
              <a:spcBef>
                <a:spcPts val="900"/>
              </a:spcBef>
            </a:pPr>
            <a:r>
              <a:rPr lang="en-US" sz="1900" b="1" u="sng" dirty="0">
                <a:solidFill>
                  <a:srgbClr val="166827"/>
                </a:solidFill>
                <a:latin typeface="Arial Narrow" panose="020B0604020202020204" pitchFamily="34" charset="0"/>
              </a:rPr>
              <a:t>Issue: Lack of Cohesion in the Service System</a:t>
            </a:r>
            <a:endParaRPr lang="en-US" sz="1900" b="1" dirty="0">
              <a:solidFill>
                <a:srgbClr val="166827"/>
              </a:solidFill>
              <a:latin typeface="Arial Narrow" panose="020B0604020202020204" pitchFamily="34" charset="0"/>
            </a:endParaRPr>
          </a:p>
          <a:p>
            <a:pPr rtl="0"/>
            <a:r>
              <a:rPr lang="en-US" sz="1900" b="1" dirty="0">
                <a:solidFill>
                  <a:srgbClr val="00A695"/>
                </a:solidFill>
                <a:latin typeface="Arial Narrow" panose="020B0604020202020204" pitchFamily="34" charset="0"/>
              </a:rPr>
              <a:t>Objectives</a:t>
            </a:r>
          </a:p>
          <a:p>
            <a:pPr marL="342891" indent="-342891">
              <a:buFont typeface="+mj-lt"/>
              <a:buAutoNum type="arabicPeriod" startAt="5"/>
            </a:pPr>
            <a:r>
              <a:rPr lang="en-US" sz="1900" b="1" dirty="0">
                <a:solidFill>
                  <a:srgbClr val="221E1F"/>
                </a:solidFill>
                <a:latin typeface="Arial Narrow" panose="020B0604020202020204" pitchFamily="34" charset="0"/>
              </a:rPr>
              <a:t>Further the concept of coordination and collaboration within the service system and the understanding and appreciation of complementary roles and contributions to A Vision for NA Service.</a:t>
            </a:r>
          </a:p>
          <a:p>
            <a:pPr>
              <a:spcBef>
                <a:spcPts val="900"/>
              </a:spcBef>
              <a:buSzPts val="2800"/>
            </a:pPr>
            <a:r>
              <a:rPr lang="en-US" sz="1900" b="1" u="sng" dirty="0">
                <a:solidFill>
                  <a:srgbClr val="166827"/>
                </a:solidFill>
                <a:latin typeface="Arial Narrow" panose="020B0604020202020204" pitchFamily="34" charset="0"/>
              </a:rPr>
              <a:t>Issue: Development and Organization of Trusted Servants</a:t>
            </a:r>
          </a:p>
          <a:p>
            <a:pPr>
              <a:buSzPts val="2800"/>
            </a:pPr>
            <a:r>
              <a:rPr lang="en-US" sz="1900" b="1" dirty="0">
                <a:solidFill>
                  <a:srgbClr val="00A695"/>
                </a:solidFill>
                <a:latin typeface="Arial Narrow" panose="020B0604020202020204" pitchFamily="34" charset="0"/>
              </a:rPr>
              <a:t>Objectives</a:t>
            </a:r>
            <a:endParaRPr lang="en-US" sz="1900" b="1" kern="100" dirty="0">
              <a:solidFill>
                <a:srgbClr val="00A695"/>
              </a:solidFill>
              <a:latin typeface="Arial Narrow" panose="020B0604020202020204" pitchFamily="34" charset="0"/>
              <a:cs typeface="Arial Narrow" panose="020B0604020202020204" pitchFamily="34" charset="0"/>
            </a:endParaRPr>
          </a:p>
          <a:p>
            <a:pPr marL="342891" indent="-342891">
              <a:buSzPct val="100000"/>
              <a:buFont typeface="+mj-lt"/>
              <a:buAutoNum type="arabicPeriod" startAt="6"/>
            </a:pPr>
            <a:r>
              <a:rPr lang="en-US" sz="1900" b="1" dirty="0">
                <a:solidFill>
                  <a:srgbClr val="221E1F"/>
                </a:solidFill>
                <a:latin typeface="Arial Narrow" panose="020B0604020202020204" pitchFamily="34" charset="0"/>
              </a:rPr>
              <a:t>Through mentorship, training, and tools, increase continuity of service delivery and inspire members of all ages and stages of recovery to be of service.</a:t>
            </a:r>
            <a:endParaRPr lang="en-US" sz="1900" b="1" kern="100" dirty="0">
              <a:latin typeface="Arial Narrow" panose="020B0604020202020204" pitchFamily="34" charset="0"/>
              <a:cs typeface="Arial Narrow" panose="020B0604020202020204" pitchFamily="34" charset="0"/>
            </a:endParaRPr>
          </a:p>
          <a:p>
            <a:pPr>
              <a:spcBef>
                <a:spcPts val="900"/>
              </a:spcBef>
              <a:buSzPts val="2800"/>
            </a:pPr>
            <a:r>
              <a:rPr lang="en-US" sz="1900" b="1" u="sng" dirty="0">
                <a:solidFill>
                  <a:srgbClr val="166827"/>
                </a:solidFill>
                <a:latin typeface="Arial Narrow" panose="020B0604020202020204" pitchFamily="34" charset="0"/>
              </a:rPr>
              <a:t>Issue: Disruption in the Flow of Funds</a:t>
            </a:r>
          </a:p>
          <a:p>
            <a:pPr>
              <a:buSzPts val="2800"/>
            </a:pPr>
            <a:r>
              <a:rPr lang="en-US" sz="1900" b="1" dirty="0">
                <a:solidFill>
                  <a:srgbClr val="00A695"/>
                </a:solidFill>
                <a:latin typeface="Arial Narrow" panose="020B0604020202020204" pitchFamily="34" charset="0"/>
              </a:rPr>
              <a:t>Objectives</a:t>
            </a:r>
            <a:endParaRPr lang="en-US" sz="1900" b="1" kern="100" dirty="0">
              <a:solidFill>
                <a:srgbClr val="00A695"/>
              </a:solidFill>
              <a:latin typeface="Arial Narrow" panose="020B0604020202020204" pitchFamily="34" charset="0"/>
              <a:cs typeface="Arial Narrow" panose="020B0604020202020204" pitchFamily="34" charset="0"/>
            </a:endParaRPr>
          </a:p>
          <a:p>
            <a:pPr marL="350838" indent="-341313">
              <a:buSzPct val="100000"/>
              <a:buFont typeface="+mj-lt"/>
              <a:buAutoNum type="arabicPeriod" startAt="7"/>
            </a:pPr>
            <a:r>
              <a:rPr lang="en-US" sz="1900" b="1" kern="100" dirty="0">
                <a:latin typeface="Arial Narrow" panose="020B0604020202020204" pitchFamily="34" charset="0"/>
                <a:cs typeface="Arial Narrow" panose="020B0604020202020204" pitchFamily="34" charset="0"/>
              </a:rPr>
              <a:t>Create tools for groups and service bodies to offer convenient ways for members to contribute, and to facilitate and encourage the flow of funds through all components of the service system.</a:t>
            </a:r>
          </a:p>
        </p:txBody>
      </p:sp>
    </p:spTree>
    <p:extLst>
      <p:ext uri="{BB962C8B-B14F-4D97-AF65-F5344CB8AC3E}">
        <p14:creationId xmlns:p14="http://schemas.microsoft.com/office/powerpoint/2010/main" val="309993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F1651-1302-B95C-662F-195733DD69AE}"/>
              </a:ext>
            </a:extLst>
          </p:cNvPr>
          <p:cNvSpPr txBox="1"/>
          <p:nvPr/>
        </p:nvSpPr>
        <p:spPr>
          <a:xfrm>
            <a:off x="471636" y="279133"/>
            <a:ext cx="10510789" cy="5055230"/>
          </a:xfrm>
          <a:prstGeom prst="rect">
            <a:avLst/>
          </a:prstGeom>
          <a:noFill/>
        </p:spPr>
        <p:txBody>
          <a:bodyPr wrap="square" rtlCol="0">
            <a:spAutoFit/>
          </a:bodyPr>
          <a:lstStyle/>
          <a:p>
            <a:pPr rtl="0"/>
            <a:r>
              <a:rPr lang="en-US" sz="3000" b="1" kern="100" dirty="0">
                <a:solidFill>
                  <a:srgbClr val="0070C0"/>
                </a:solidFill>
                <a:latin typeface="Century Gothic" panose="020B0502020202020204" pitchFamily="34" charset="0"/>
              </a:rPr>
              <a:t>Fellowship Support</a:t>
            </a:r>
            <a:endParaRPr lang="en-US" sz="3000" b="1" dirty="0">
              <a:latin typeface="Century Gothic" panose="020B0502020202020204" pitchFamily="34" charset="0"/>
              <a:cs typeface="Arial Narrow" panose="020B0604020202020204" pitchFamily="34" charset="0"/>
            </a:endParaRPr>
          </a:p>
          <a:p>
            <a:r>
              <a:rPr lang="en-US" sz="2800" b="1" u="sng" dirty="0">
                <a:solidFill>
                  <a:schemeClr val="accent3">
                    <a:lumMod val="75000"/>
                  </a:schemeClr>
                </a:solidFill>
                <a:latin typeface="Arial Narrow" panose="020B0604020202020204" pitchFamily="34" charset="0"/>
                <a:cs typeface="Arial Narrow" panose="020B0604020202020204" pitchFamily="34" charset="0"/>
              </a:rPr>
              <a:t>Issue: Medication-Assisted Treatment</a:t>
            </a:r>
            <a:endParaRPr lang="en-US" sz="2800" b="1" dirty="0">
              <a:solidFill>
                <a:schemeClr val="accent3">
                  <a:lumMod val="75000"/>
                </a:schemeClr>
              </a:solidFill>
              <a:latin typeface="Arial Narrow" panose="020B0604020202020204" pitchFamily="34" charset="0"/>
              <a:cs typeface="Arial Narrow" panose="020B0604020202020204" pitchFamily="34" charset="0"/>
            </a:endParaRPr>
          </a:p>
          <a:p>
            <a:r>
              <a:rPr lang="en-US" sz="2800" b="1" dirty="0">
                <a:solidFill>
                  <a:srgbClr val="00A695"/>
                </a:solidFill>
                <a:latin typeface="Arial Narrow" panose="020B0604020202020204" pitchFamily="34" charset="0"/>
                <a:cs typeface="Arial Narrow" panose="020B0604020202020204" pitchFamily="34" charset="0"/>
              </a:rPr>
              <a:t>Objectives</a:t>
            </a:r>
          </a:p>
          <a:p>
            <a:pPr marL="350838" indent="-350838">
              <a:buFont typeface="+mj-lt"/>
              <a:buAutoNum type="arabicPeriod" startAt="8"/>
            </a:pPr>
            <a:r>
              <a:rPr lang="en-US" sz="2800" b="1" dirty="0">
                <a:solidFill>
                  <a:srgbClr val="221E1F"/>
                </a:solidFill>
                <a:latin typeface="Arial Narrow" panose="020B0604020202020204" pitchFamily="34" charset="0"/>
                <a:cs typeface="Arial Narrow" panose="020B0604020202020204" pitchFamily="34" charset="0"/>
              </a:rPr>
              <a:t>In the spirit of our Third Tradition, achieve a common understanding across the Fellowship of what it means to be an NA member and how to create the space for addicts to choose membership, regardless of how they found NA.</a:t>
            </a:r>
          </a:p>
          <a:p>
            <a:pPr>
              <a:spcBef>
                <a:spcPts val="1500"/>
              </a:spcBef>
            </a:pPr>
            <a:r>
              <a:rPr lang="en-US" sz="2800" b="1" u="sng" dirty="0">
                <a:solidFill>
                  <a:srgbClr val="166827"/>
                </a:solidFill>
                <a:latin typeface="Arial Narrow" panose="020B0604020202020204" pitchFamily="34" charset="0"/>
              </a:rPr>
              <a:t>Issue: Generational and Cultural Diversity</a:t>
            </a:r>
            <a:endParaRPr lang="en-US" sz="2800" b="1" dirty="0">
              <a:solidFill>
                <a:srgbClr val="166827"/>
              </a:solidFill>
              <a:latin typeface="Arial Narrow" panose="020B0604020202020204" pitchFamily="34" charset="0"/>
            </a:endParaRPr>
          </a:p>
          <a:p>
            <a:pPr rtl="0"/>
            <a:r>
              <a:rPr lang="en-US" sz="2800" b="1" dirty="0">
                <a:solidFill>
                  <a:srgbClr val="00A695"/>
                </a:solidFill>
                <a:latin typeface="Arial Narrow" panose="020B0604020202020204" pitchFamily="34" charset="0"/>
              </a:rPr>
              <a:t>Objectives</a:t>
            </a:r>
          </a:p>
          <a:p>
            <a:pPr marL="350838" indent="-350838">
              <a:buSzPts val="2800"/>
              <a:buFont typeface="+mj-lt"/>
              <a:buAutoNum type="arabicPeriod" startAt="9"/>
            </a:pPr>
            <a:r>
              <a:rPr lang="en-US" sz="2800" b="1" dirty="0">
                <a:solidFill>
                  <a:srgbClr val="221E1F"/>
                </a:solidFill>
                <a:latin typeface="Arial Narrow" panose="020B0604020202020204" pitchFamily="34" charset="0"/>
              </a:rPr>
              <a:t>Continue to adapt communication methods and technology to meet a diverse membership’s preferences for engagement.</a:t>
            </a:r>
            <a:endParaRPr lang="en-US" sz="2800" b="1" kern="100" dirty="0">
              <a:solidFill>
                <a:srgbClr val="0070C0"/>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886564438"/>
      </p:ext>
    </p:extLst>
  </p:cSld>
  <p:clrMapOvr>
    <a:masterClrMapping/>
  </p:clrMapOvr>
</p:sld>
</file>

<file path=ppt/theme/theme1.xml><?xml version="1.0" encoding="utf-8"?>
<a:theme xmlns:a="http://schemas.openxmlformats.org/drawingml/2006/main" name="Gallery">
  <a:themeElements>
    <a:clrScheme name="Custom 11">
      <a:dk1>
        <a:srgbClr val="000000"/>
      </a:dk1>
      <a:lt1>
        <a:srgbClr val="FFFFFF"/>
      </a:lt1>
      <a:dk2>
        <a:srgbClr val="454545"/>
      </a:dk2>
      <a:lt2>
        <a:srgbClr val="DFDBD5"/>
      </a:lt2>
      <a:accent1>
        <a:srgbClr val="2A3DB7"/>
      </a:accent1>
      <a:accent2>
        <a:srgbClr val="379BDE"/>
      </a:accent2>
      <a:accent3>
        <a:srgbClr val="1D8A34"/>
      </a:accent3>
      <a:accent4>
        <a:srgbClr val="6DAF75"/>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2896</TotalTime>
  <Words>788</Words>
  <Application>Microsoft Macintosh PowerPoint</Application>
  <PresentationFormat>Widescreen</PresentationFormat>
  <Paragraphs>99</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Narrow</vt:lpstr>
      <vt:lpstr>Century Gothic</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Fowler</dc:creator>
  <cp:lastModifiedBy>Daniel Crotinger</cp:lastModifiedBy>
  <cp:revision>43</cp:revision>
  <dcterms:created xsi:type="dcterms:W3CDTF">2024-02-20T20:04:34Z</dcterms:created>
  <dcterms:modified xsi:type="dcterms:W3CDTF">2025-07-03T20:44:31Z</dcterms:modified>
</cp:coreProperties>
</file>