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12" r:id="rId2"/>
    <p:sldId id="313" r:id="rId3"/>
    <p:sldId id="310" r:id="rId4"/>
    <p:sldId id="320" r:id="rId5"/>
    <p:sldId id="321" r:id="rId6"/>
    <p:sldId id="323" r:id="rId7"/>
    <p:sldId id="443" r:id="rId8"/>
    <p:sldId id="314" r:id="rId9"/>
    <p:sldId id="326" r:id="rId10"/>
    <p:sldId id="392" r:id="rId11"/>
    <p:sldId id="454" r:id="rId12"/>
    <p:sldId id="257" r:id="rId13"/>
    <p:sldId id="258" r:id="rId14"/>
    <p:sldId id="393" r:id="rId15"/>
    <p:sldId id="433" r:id="rId16"/>
    <p:sldId id="436" r:id="rId17"/>
    <p:sldId id="459" r:id="rId18"/>
    <p:sldId id="396" r:id="rId19"/>
    <p:sldId id="397" r:id="rId20"/>
    <p:sldId id="455" r:id="rId21"/>
    <p:sldId id="398" r:id="rId22"/>
    <p:sldId id="456" r:id="rId23"/>
    <p:sldId id="324" r:id="rId24"/>
    <p:sldId id="401" r:id="rId25"/>
    <p:sldId id="402" r:id="rId26"/>
    <p:sldId id="403" r:id="rId27"/>
    <p:sldId id="404" r:id="rId28"/>
    <p:sldId id="405" r:id="rId29"/>
    <p:sldId id="400" r:id="rId30"/>
    <p:sldId id="408" r:id="rId31"/>
    <p:sldId id="409" r:id="rId32"/>
    <p:sldId id="406" r:id="rId33"/>
    <p:sldId id="444" r:id="rId34"/>
    <p:sldId id="410" r:id="rId35"/>
    <p:sldId id="411" r:id="rId36"/>
    <p:sldId id="412" r:id="rId37"/>
    <p:sldId id="413" r:id="rId38"/>
    <p:sldId id="416" r:id="rId39"/>
    <p:sldId id="431" r:id="rId40"/>
    <p:sldId id="418" r:id="rId41"/>
    <p:sldId id="415" r:id="rId42"/>
    <p:sldId id="407" r:id="rId43"/>
    <p:sldId id="461" r:id="rId44"/>
    <p:sldId id="445" r:id="rId45"/>
    <p:sldId id="441" r:id="rId46"/>
    <p:sldId id="421" r:id="rId47"/>
    <p:sldId id="423" r:id="rId48"/>
    <p:sldId id="425" r:id="rId49"/>
    <p:sldId id="426" r:id="rId50"/>
    <p:sldId id="427" r:id="rId51"/>
    <p:sldId id="430" r:id="rId52"/>
    <p:sldId id="446" r:id="rId53"/>
    <p:sldId id="429" r:id="rId54"/>
    <p:sldId id="452" r:id="rId55"/>
    <p:sldId id="438" r:id="rId56"/>
    <p:sldId id="428" r:id="rId57"/>
    <p:sldId id="458" r:id="rId58"/>
    <p:sldId id="42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Lapin" initials="AL" lastIdx="6" clrIdx="0">
    <p:extLst>
      <p:ext uri="{19B8F6BF-5375-455C-9EA6-DF929625EA0E}">
        <p15:presenceInfo xmlns:p15="http://schemas.microsoft.com/office/powerpoint/2012/main" userId="S-1-5-21-1752581467-1810641152-996637233-264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401"/>
    <a:srgbClr val="A5F4FF"/>
    <a:srgbClr val="F012E2"/>
    <a:srgbClr val="74ACB1"/>
    <a:srgbClr val="D3684C"/>
    <a:srgbClr val="5B5E6B"/>
    <a:srgbClr val="FCDDBC"/>
    <a:srgbClr val="0E0941"/>
    <a:srgbClr val="CCFF00"/>
    <a:srgbClr val="F08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70340" autoAdjust="0"/>
  </p:normalViewPr>
  <p:slideViewPr>
    <p:cSldViewPr snapToGrid="0">
      <p:cViewPr varScale="1">
        <p:scale>
          <a:sx n="83" d="100"/>
          <a:sy n="83" d="100"/>
        </p:scale>
        <p:origin x="1104" y="200"/>
      </p:cViewPr>
      <p:guideLst/>
    </p:cSldViewPr>
  </p:slideViewPr>
  <p:outlineViewPr>
    <p:cViewPr>
      <p:scale>
        <a:sx n="33" d="100"/>
        <a:sy n="33" d="100"/>
      </p:scale>
      <p:origin x="0" y="0"/>
    </p:cViewPr>
  </p:outlineViewPr>
  <p:notesTextViewPr>
    <p:cViewPr>
      <p:scale>
        <a:sx n="1" d="1"/>
        <a:sy n="1" d="1"/>
      </p:scale>
      <p:origin x="0" y="-200"/>
    </p:cViewPr>
  </p:notesTextViewPr>
  <p:sorterViewPr>
    <p:cViewPr>
      <p:scale>
        <a:sx n="100" d="100"/>
        <a:sy n="100" d="100"/>
      </p:scale>
      <p:origin x="0" y="-27848"/>
    </p:cViewPr>
  </p:sorterViewPr>
  <p:notesViewPr>
    <p:cSldViewPr snapToGrid="0">
      <p:cViewPr varScale="1">
        <p:scale>
          <a:sx n="69" d="100"/>
          <a:sy n="69"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048D3-9EB2-062E-30F8-75323C0FD7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EC4C4D-BEEF-B9D1-F2A0-CC49D9E07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BA9AA-A7C1-B647-B15E-4678BC4EA251}" type="datetimeFigureOut">
              <a:rPr lang="en-US" smtClean="0"/>
              <a:t>7/9/25</a:t>
            </a:fld>
            <a:endParaRPr lang="en-US"/>
          </a:p>
        </p:txBody>
      </p:sp>
      <p:sp>
        <p:nvSpPr>
          <p:cNvPr id="4" name="Footer Placeholder 3">
            <a:extLst>
              <a:ext uri="{FF2B5EF4-FFF2-40B4-BE49-F238E27FC236}">
                <a16:creationId xmlns:a16="http://schemas.microsoft.com/office/drawing/2014/main" id="{502F4309-8118-DB67-BCF1-47520E83FB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E9426C-A881-7108-3C67-15344D8B6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6F5B9F-957A-5146-B98C-B3EF863275DE}" type="slidenum">
              <a:rPr lang="en-US" smtClean="0"/>
              <a:t>‹#›</a:t>
            </a:fld>
            <a:endParaRPr lang="en-US"/>
          </a:p>
        </p:txBody>
      </p:sp>
    </p:spTree>
    <p:extLst>
      <p:ext uri="{BB962C8B-B14F-4D97-AF65-F5344CB8AC3E}">
        <p14:creationId xmlns:p14="http://schemas.microsoft.com/office/powerpoint/2010/main" val="3132967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C1C81-48EF-6949-BE11-761217659A7B}"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8DF16-479B-1D4C-808A-A02DE4660149}" type="slidenum">
              <a:rPr lang="en-US" smtClean="0"/>
              <a:t>‹#›</a:t>
            </a:fld>
            <a:endParaRPr lang="en-US"/>
          </a:p>
        </p:txBody>
      </p:sp>
    </p:spTree>
    <p:extLst>
      <p:ext uri="{BB962C8B-B14F-4D97-AF65-F5344CB8AC3E}">
        <p14:creationId xmlns:p14="http://schemas.microsoft.com/office/powerpoint/2010/main" val="316043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a.org/a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inkprotect.cudasvc.com/url?a=https%3a%2f%2fwww.na.org&amp;c=E,1,ofVwPpLfkcMky6PAda1Yw25o8pYJF290e3ADwOvlm3x_kvYzWAeU7g-hhpC-yaiDKa5tyThc8Lme9HAoStR3B-XU51uDF07C3cjzEChJyzEcDdeytv-pH9GvxQ,,&amp;typo=1&amp;ancr_add=1"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linkprotect.cudasvc.com/url?a=https%3a%2f%2fna.org&amp;c=E,1,QbjvMVHxNfww0F9m7j6wkEd4AAZ9beNdTVtBCCRb56gCxtabcLRVyRKhrD-UBT9CJMXmHA6eUue7Do8nkiULl50KchmBCuewosNvHNby2Xvwjis9k17vC3UX&amp;typo=1&amp;ancr_add=1" TargetMode="External"/><Relationship Id="rId4" Type="http://schemas.openxmlformats.org/officeDocument/2006/relationships/hyperlink" Target="https://linkprotect.cudasvc.com/url?a=https%3a%2f%2fwww.na.org&amp;c=E,1,Ojfk8cSuJsyffGF7lW9vc9cL8m2BLMaPCeQ_THyyaJk_ePL7Oi7SE4vJuK4KDY_1isYRddzJZ0nT1aSq8oyPEVjXRFFdAsgMskYYkRsTxA,,&amp;typo=1&amp;ancr_add=1"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a.org/localresource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mailto:worldboard@na.or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pr@na.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session gives</a:t>
            </a:r>
            <a:r>
              <a:rPr lang="en-US" baseline="0" dirty="0">
                <a:solidFill>
                  <a:schemeClr val="tx1"/>
                </a:solidFill>
              </a:rPr>
              <a:t> an introduction to NA World Services—who we are and what we do—and </a:t>
            </a:r>
            <a:r>
              <a:rPr lang="en-US" sz="1200" kern="1200" dirty="0">
                <a:solidFill>
                  <a:schemeClr val="tx1"/>
                </a:solidFill>
                <a:effectLst/>
                <a:latin typeface="+mn-lt"/>
                <a:ea typeface="+mn-ea"/>
                <a:cs typeface="+mn-cs"/>
              </a:rPr>
              <a:t>covers highlights of latest activity. </a:t>
            </a:r>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a:t>
            </a:fld>
            <a:endParaRPr lang="en-US"/>
          </a:p>
        </p:txBody>
      </p:sp>
    </p:spTree>
    <p:extLst>
      <p:ext uri="{BB962C8B-B14F-4D97-AF65-F5344CB8AC3E}">
        <p14:creationId xmlns:p14="http://schemas.microsoft.com/office/powerpoint/2010/main" val="58880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rgbClr val="000000"/>
                </a:solidFill>
                <a:effectLst/>
                <a:latin typeface="+mn-lt"/>
                <a:ea typeface="Times New Roman" panose="02020603050405020304" pitchFamily="18" charset="0"/>
                <a:cs typeface="Times New Roman" panose="02020603050405020304" pitchFamily="18" charset="0"/>
              </a:rPr>
              <a:t>For the first time in NA history, the majority of delegates to the World Service Conference are from outside the USA!  </a:t>
            </a:r>
            <a:endParaRPr lang="en-US" sz="1200">
              <a:effectLst/>
              <a:latin typeface="+mn-lt"/>
              <a:ea typeface="Times New Roman" panose="02020603050405020304" pitchFamily="18" charset="0"/>
            </a:endParaRPr>
          </a:p>
          <a:p>
            <a:pPr marL="0" marR="0">
              <a:spcBef>
                <a:spcPts val="0"/>
              </a:spcBef>
              <a:spcAft>
                <a:spcPts val="0"/>
              </a:spcAft>
            </a:pPr>
            <a:endParaRPr lang="en-US" sz="1200" kern="1200">
              <a:solidFill>
                <a:srgbClr val="000000"/>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200" kern="1200">
                <a:solidFill>
                  <a:srgbClr val="000000"/>
                </a:solidFill>
                <a:effectLst/>
                <a:latin typeface="+mn-lt"/>
                <a:ea typeface="Times New Roman" panose="02020603050405020304" pitchFamily="18" charset="0"/>
                <a:cs typeface="Times New Roman" panose="02020603050405020304" pitchFamily="18" charset="0"/>
              </a:rPr>
              <a:t>WSC 2023 made the decision to seat five regions: Brazil Central, Iran Region #1, Nordeste Brazil, Rio Grande do Sul, and Thailand.</a:t>
            </a:r>
          </a:p>
          <a:p>
            <a:pPr marL="0" marR="0">
              <a:spcBef>
                <a:spcPts val="0"/>
              </a:spcBef>
              <a:spcAft>
                <a:spcPts val="0"/>
              </a:spcAft>
            </a:pPr>
            <a:endParaRPr lang="en-US" sz="1200">
              <a:effectLst/>
              <a:latin typeface="+mn-lt"/>
              <a:ea typeface="Times New Roman" panose="02020603050405020304" pitchFamily="18" charset="0"/>
            </a:endParaRPr>
          </a:p>
          <a:p>
            <a:pPr marL="0" marR="0">
              <a:spcBef>
                <a:spcPts val="0"/>
              </a:spcBef>
              <a:spcAft>
                <a:spcPts val="0"/>
              </a:spcAft>
            </a:pPr>
            <a:r>
              <a:rPr lang="en-US" sz="1200" kern="1200">
                <a:solidFill>
                  <a:srgbClr val="000000"/>
                </a:solidFill>
                <a:effectLst/>
                <a:latin typeface="+mn-lt"/>
                <a:ea typeface="Times New Roman" panose="02020603050405020304" pitchFamily="18" charset="0"/>
                <a:cs typeface="Times New Roman" panose="02020603050405020304" pitchFamily="18" charset="0"/>
              </a:rPr>
              <a:t>134 regions and zones are now seated at the WSC. </a:t>
            </a:r>
            <a:endParaRPr lang="en-US" sz="1200">
              <a:effectLst/>
              <a:latin typeface="+mn-lt"/>
              <a:ea typeface="Times New Roman" panose="02020603050405020304" pitchFamily="18" charset="0"/>
            </a:endParaRPr>
          </a:p>
          <a:p>
            <a:pPr marL="0" marR="0">
              <a:spcBef>
                <a:spcPts val="0"/>
              </a:spcBef>
              <a:spcAft>
                <a:spcPts val="0"/>
              </a:spcAft>
            </a:pPr>
            <a:r>
              <a:rPr lang="en-US" sz="1200" kern="1200">
                <a:solidFill>
                  <a:srgbClr val="000000"/>
                </a:solidFill>
                <a:effectLst/>
                <a:latin typeface="+mn-lt"/>
                <a:ea typeface="Times New Roman" panose="02020603050405020304" pitchFamily="18" charset="0"/>
                <a:cs typeface="Times New Roman" panose="02020603050405020304" pitchFamily="18" charset="0"/>
              </a:rPr>
              <a:t>66 of them are from the US, and 68 of them are from other places around the world.</a:t>
            </a:r>
            <a:endParaRPr lang="en-US" sz="1200">
              <a:effectLst/>
              <a:latin typeface="+mn-lt"/>
              <a:ea typeface="Times New Roman" panose="02020603050405020304" pitchFamily="18" charset="0"/>
            </a:endParaRPr>
          </a:p>
          <a:p>
            <a:pPr marL="0" indent="0">
              <a:buFont typeface="Arial" panose="020B0604020202020204" pitchFamily="34" charset="0"/>
              <a:buNone/>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10</a:t>
            </a:fld>
            <a:endParaRPr lang="en-US"/>
          </a:p>
        </p:txBody>
      </p:sp>
    </p:spTree>
    <p:extLst>
      <p:ext uri="{BB962C8B-B14F-4D97-AF65-F5344CB8AC3E}">
        <p14:creationId xmlns:p14="http://schemas.microsoft.com/office/powerpoint/2010/main" val="74546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The 2025 Interim WSC was held 28 February and 1 March 2025, for two 2-hour sessions each day. This was the first intentional all virtual Interim WSC meeting.</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There were 144 voting members participating—129 delegates and 15 World Board members. In addition, there were 89 alternate delegates, 4 HRP members, 2 cofacilitators, 8 translators, and 15 former world level trusted servants who helped facilitate and take notes for the planning dicussion sessions. Of the 129 delegtates attending, 123 were regional delegates and 6 were zonal delegates.</a:t>
            </a:r>
          </a:p>
          <a:p>
            <a:pPr marL="0" indent="0">
              <a:buFont typeface="Arial" panose="020B0604020202020204" pitchFamily="34" charset="0"/>
              <a:buNone/>
            </a:pPr>
            <a:endParaRPr lang="en-US" sz="1200" dirty="0">
              <a:solidFill>
                <a:schemeClr val="tx1"/>
              </a:solidFill>
              <a:latin typeface="+mn-lt"/>
            </a:endParaRPr>
          </a:p>
          <a:p>
            <a:r>
              <a:rPr lang="en-US" sz="1200" dirty="0">
                <a:solidFill>
                  <a:schemeClr val="tx1"/>
                </a:solidFill>
                <a:latin typeface="+mn-lt"/>
              </a:rPr>
              <a:t>128 seated regions that could have participated. However, 5 seated regions did not attend.</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This year’s conference participants were from 44 countries.</a:t>
            </a:r>
          </a:p>
        </p:txBody>
      </p:sp>
      <p:sp>
        <p:nvSpPr>
          <p:cNvPr id="4" name="Slide Number Placeholder 3"/>
          <p:cNvSpPr>
            <a:spLocks noGrp="1"/>
          </p:cNvSpPr>
          <p:nvPr>
            <p:ph type="sldNum" sz="quarter" idx="5"/>
          </p:nvPr>
        </p:nvSpPr>
        <p:spPr/>
        <p:txBody>
          <a:bodyPr/>
          <a:lstStyle/>
          <a:p>
            <a:fld id="{8CD8DF16-479B-1D4C-808A-A02DE4660149}" type="slidenum">
              <a:rPr lang="en-US" smtClean="0"/>
              <a:t>11</a:t>
            </a:fld>
            <a:endParaRPr lang="en-US"/>
          </a:p>
        </p:txBody>
      </p:sp>
    </p:spTree>
    <p:extLst>
      <p:ext uri="{BB962C8B-B14F-4D97-AF65-F5344CB8AC3E}">
        <p14:creationId xmlns:p14="http://schemas.microsoft.com/office/powerpoint/2010/main" val="285708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62341">
              <a:defRPr/>
            </a:pPr>
            <a:r>
              <a:rPr lang="en-US" sz="1200" dirty="0">
                <a:solidFill>
                  <a:schemeClr val="tx1"/>
                </a:solidFill>
              </a:rPr>
              <a:t>Most of you have seen A Vision for NA Service before. This is the touchstone for all of the work of World Services. </a:t>
            </a:r>
          </a:p>
          <a:p>
            <a:endParaRPr lang="en-US" sz="1200" dirty="0">
              <a:solidFill>
                <a:schemeClr val="tx1"/>
              </a:solidFill>
            </a:endParaRPr>
          </a:p>
          <a:p>
            <a:r>
              <a:rPr lang="en-US" sz="1200" dirty="0">
                <a:solidFill>
                  <a:schemeClr val="tx1"/>
                </a:solidFill>
              </a:rPr>
              <a:t>WSC 2023 revised the Vision statement to change “his or her own” to “their own language and culture” as shown here. </a:t>
            </a:r>
          </a:p>
          <a:p>
            <a:pPr defTabSz="1362341">
              <a:defRPr/>
            </a:pPr>
            <a:endParaRPr lang="en-US" sz="1200" dirty="0">
              <a:solidFill>
                <a:schemeClr val="tx1"/>
              </a:solidFill>
            </a:endParaRPr>
          </a:p>
          <a:p>
            <a:pPr defTabSz="1362341">
              <a:defRPr/>
            </a:pPr>
            <a:r>
              <a:rPr lang="en-US" sz="1200" kern="1200" dirty="0">
                <a:solidFill>
                  <a:schemeClr val="tx1"/>
                </a:solidFill>
                <a:effectLst/>
                <a:latin typeface="+mn-lt"/>
                <a:ea typeface="+mn-ea"/>
                <a:cs typeface="+mn-cs"/>
              </a:rPr>
              <a:t>This small change may be barely noticeable to some, but it is a big step in helping to achieve our Vision by using language inclusive of all members. </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12</a:t>
            </a:fld>
            <a:endParaRPr lang="en-US"/>
          </a:p>
        </p:txBody>
      </p:sp>
    </p:spTree>
    <p:extLst>
      <p:ext uri="{BB962C8B-B14F-4D97-AF65-F5344CB8AC3E}">
        <p14:creationId xmlns:p14="http://schemas.microsoft.com/office/powerpoint/2010/main" val="60198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 update this map every WSC, based on the numbers delegates report. We expected the numbers to decrease after the pandemic, and they did. (The 2020 version of this map had more than 76,000 meetings.) </a:t>
            </a:r>
          </a:p>
          <a:p>
            <a:r>
              <a:rPr lang="en-US" dirty="0">
                <a:solidFill>
                  <a:schemeClr val="tx1"/>
                </a:solidFill>
              </a:rPr>
              <a:t>72,215 is likely an undercount because we don’t yet have an accurate way to count virtual meetings that are not connected to the service system. </a:t>
            </a:r>
          </a:p>
        </p:txBody>
      </p:sp>
      <p:sp>
        <p:nvSpPr>
          <p:cNvPr id="4" name="Slide Number Placeholder 3"/>
          <p:cNvSpPr>
            <a:spLocks noGrp="1"/>
          </p:cNvSpPr>
          <p:nvPr>
            <p:ph type="sldNum" sz="quarter" idx="5"/>
          </p:nvPr>
        </p:nvSpPr>
        <p:spPr/>
        <p:txBody>
          <a:bodyPr/>
          <a:lstStyle/>
          <a:p>
            <a:fld id="{8CD8DF16-479B-1D4C-808A-A02DE4660149}" type="slidenum">
              <a:rPr lang="en-US" smtClean="0"/>
              <a:t>13</a:t>
            </a:fld>
            <a:endParaRPr lang="en-US"/>
          </a:p>
        </p:txBody>
      </p:sp>
    </p:spTree>
    <p:extLst>
      <p:ext uri="{BB962C8B-B14F-4D97-AF65-F5344CB8AC3E}">
        <p14:creationId xmlns:p14="http://schemas.microsoft.com/office/powerpoint/2010/main" val="1007536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This slide shows meeting counts in different parts of the world over the past 17 years.  About one third of NA meetings are now in the US, about 1/3 in Iran, and 1/3 everywhere else.</a:t>
            </a:r>
          </a:p>
          <a:p>
            <a:r>
              <a:rPr lang="en-US" dirty="0">
                <a:solidFill>
                  <a:schemeClr val="tx1"/>
                </a:solidFill>
              </a:rPr>
              <a:t>Even before the pandemic, NA growth had flattened in some parts of the world. It can be easy to think of Fellowship development as something that happens “somewhere else,” but there is work to do locally no matter where we are.</a:t>
            </a:r>
          </a:p>
          <a:p>
            <a:r>
              <a:rPr lang="en-US" dirty="0">
                <a:solidFill>
                  <a:schemeClr val="tx1"/>
                </a:solidFill>
              </a:rPr>
              <a:t>We are eager to do what we can to support efforts to reverse that trend. </a:t>
            </a:r>
          </a:p>
          <a:p>
            <a:r>
              <a:rPr lang="en-US" dirty="0">
                <a:solidFill>
                  <a:schemeClr val="tx1"/>
                </a:solidFill>
              </a:rPr>
              <a:t>This chart is posted on na.org/maps, which is a page full of interesting maps, diagrams, and illustrations of NA’s growth.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14</a:t>
            </a:fld>
            <a:endParaRPr lang="en-US"/>
          </a:p>
        </p:txBody>
      </p:sp>
    </p:spTree>
    <p:extLst>
      <p:ext uri="{BB962C8B-B14F-4D97-AF65-F5344CB8AC3E}">
        <p14:creationId xmlns:p14="http://schemas.microsoft.com/office/powerpoint/2010/main" val="1792221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At WSC 2023 we rebooted the strategic planning process. The new process is collaborative and includes extensive communication with and guidance from delegates throughout the process. The new planning process has been a big focus for us this cycle and the result should be a strategic plan that conference participants have collectively created.</a:t>
            </a:r>
          </a:p>
          <a:p>
            <a:endParaRPr lang="en-US" dirty="0"/>
          </a:p>
          <a:p>
            <a:r>
              <a:rPr lang="en-US" dirty="0"/>
              <a:t>WSC 2023 agreed on a list of factors affecting NA. </a:t>
            </a:r>
            <a:r>
              <a:rPr lang="en-US" sz="1200" kern="1200" dirty="0">
                <a:solidFill>
                  <a:schemeClr val="tx1"/>
                </a:solidFill>
                <a:effectLst/>
                <a:latin typeface="+mn-lt"/>
                <a:ea typeface="+mn-ea"/>
                <a:cs typeface="+mn-cs"/>
              </a:rPr>
              <a:t>After the conference, participants prioritized the factors through a survey</a:t>
            </a:r>
            <a:r>
              <a:rPr lang="en-US" dirty="0"/>
              <a:t>, and then every zone workshopped the challenges and solutions related to each factor. The board discussed the workshop results and drafted the strategic plan objectives for review at the interim WSC. </a:t>
            </a:r>
            <a:r>
              <a:rPr lang="en-US" sz="1200" kern="1200" dirty="0">
                <a:solidFill>
                  <a:schemeClr val="tx1"/>
                </a:solidFill>
                <a:effectLst/>
                <a:latin typeface="+mn-lt"/>
                <a:ea typeface="+mn-ea"/>
                <a:cs typeface="+mn-cs"/>
              </a:rPr>
              <a:t>Some changes were made based on conference participants’’ discussions, and the revised objectives were posted at na.org/planning</a:t>
            </a:r>
            <a:r>
              <a:rPr lang="en-US" sz="1200" dirty="0">
                <a:solidFill>
                  <a:schemeClr val="tx1"/>
                </a:solidFill>
              </a:rPr>
              <a:t>. The solutions will be the next piece to discuss.</a:t>
            </a:r>
            <a:br>
              <a:rPr lang="en-US" dirty="0"/>
            </a:br>
            <a:br>
              <a:rPr lang="en-US" dirty="0"/>
            </a:br>
            <a:r>
              <a:rPr lang="en-US" dirty="0"/>
              <a:t>For more information on the process, see the planning section of the conference page: na.org/planning. </a:t>
            </a:r>
          </a:p>
          <a:p>
            <a:endParaRPr lang="en-US" dirty="0"/>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15</a:t>
            </a:fld>
            <a:endParaRPr lang="en-US"/>
          </a:p>
        </p:txBody>
      </p:sp>
    </p:spTree>
    <p:extLst>
      <p:ext uri="{BB962C8B-B14F-4D97-AF65-F5344CB8AC3E}">
        <p14:creationId xmlns:p14="http://schemas.microsoft.com/office/powerpoint/2010/main" val="2401521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WSC 2023 accomplished a lot! This slide lists just some of the significant decisions. The June 2023 </a:t>
            </a:r>
            <a:r>
              <a:rPr lang="en-US" i="1" dirty="0">
                <a:solidFill>
                  <a:schemeClr val="tx1"/>
                </a:solidFill>
              </a:rPr>
              <a:t>NAWS News </a:t>
            </a:r>
            <a:r>
              <a:rPr lang="en-US" dirty="0">
                <a:solidFill>
                  <a:schemeClr val="tx1"/>
                </a:solidFill>
              </a:rPr>
              <a:t>gives a full report. You can find that at na.org/nawsnews </a:t>
            </a:r>
          </a:p>
          <a:p>
            <a:endParaRPr lang="en-US" dirty="0">
              <a:solidFill>
                <a:schemeClr val="tx1"/>
              </a:solidFill>
            </a:endParaRPr>
          </a:p>
          <a:p>
            <a:pPr marL="171450" indent="-171450">
              <a:buFont typeface="Arial" panose="020B0604020202020204" pitchFamily="34" charset="0"/>
              <a:buChar char="•"/>
            </a:pPr>
            <a:r>
              <a:rPr lang="en-US" dirty="0">
                <a:solidFill>
                  <a:schemeClr val="tx1"/>
                </a:solidFill>
              </a:rPr>
              <a:t>The </a:t>
            </a:r>
            <a:r>
              <a:rPr lang="en-US" i="1" dirty="0">
                <a:solidFill>
                  <a:schemeClr val="tx1"/>
                </a:solidFill>
              </a:rPr>
              <a:t>FIPT</a:t>
            </a:r>
            <a:r>
              <a:rPr lang="en-US" dirty="0">
                <a:solidFill>
                  <a:schemeClr val="tx1"/>
                </a:solidFill>
              </a:rPr>
              <a:t> was changed to reflect conference decisions to create a zonal delegate position as a full voting conference participant. The definition of recovery literature was also clarified. And there were changes to the Operational Guidelines and the Use Policy. The 2023 </a:t>
            </a:r>
            <a:r>
              <a:rPr lang="en-US" i="1" dirty="0">
                <a:solidFill>
                  <a:schemeClr val="tx1"/>
                </a:solidFill>
              </a:rPr>
              <a:t>CAR</a:t>
            </a:r>
            <a:r>
              <a:rPr lang="en-US" dirty="0">
                <a:solidFill>
                  <a:schemeClr val="tx1"/>
                </a:solidFill>
              </a:rPr>
              <a:t> explains these changes in detail. </a:t>
            </a:r>
          </a:p>
          <a:p>
            <a:pPr marL="171450" indent="-171450">
              <a:buFont typeface="Arial" panose="020B0604020202020204" pitchFamily="34" charset="0"/>
              <a:buChar char="•"/>
            </a:pPr>
            <a:r>
              <a:rPr lang="en-US" dirty="0">
                <a:solidFill>
                  <a:schemeClr val="tx1"/>
                </a:solidFill>
              </a:rPr>
              <a:t>Virtual meetings were recognized as groups if they meet the 6 criteria described in </a:t>
            </a:r>
            <a:r>
              <a:rPr lang="en-US" i="1" dirty="0">
                <a:solidFill>
                  <a:schemeClr val="tx1"/>
                </a:solidFill>
              </a:rPr>
              <a:t>The Group Booklet</a:t>
            </a:r>
            <a:r>
              <a:rPr lang="en-US" dirty="0">
                <a:solidFill>
                  <a:schemeClr val="tx1"/>
                </a:solidFill>
              </a:rPr>
              <a:t>.</a:t>
            </a:r>
          </a:p>
          <a:p>
            <a:pPr marL="171450" indent="-171450">
              <a:buFont typeface="Arial" panose="020B0604020202020204" pitchFamily="34" charset="0"/>
              <a:buChar char="•"/>
            </a:pPr>
            <a:r>
              <a:rPr lang="en-US" dirty="0">
                <a:solidFill>
                  <a:schemeClr val="tx1"/>
                </a:solidFill>
              </a:rPr>
              <a:t>If a language community has local stories published in their Little White Book, up to six of those stories can be published in their translation of the Basic Text if they choose.</a:t>
            </a:r>
          </a:p>
          <a:p>
            <a:pPr marL="171450" indent="-171450">
              <a:buFont typeface="Arial" panose="020B0604020202020204" pitchFamily="34" charset="0"/>
              <a:buChar char="•"/>
            </a:pPr>
            <a:r>
              <a:rPr lang="en-US" dirty="0">
                <a:solidFill>
                  <a:schemeClr val="tx1"/>
                </a:solidFill>
              </a:rPr>
              <a:t>The conference decided to try a 3-year cycle for two cycles (6 years). There will be a virtual interim meeting mid-way through the cycle.</a:t>
            </a:r>
          </a:p>
        </p:txBody>
      </p:sp>
      <p:sp>
        <p:nvSpPr>
          <p:cNvPr id="4" name="Slide Number Placeholder 3"/>
          <p:cNvSpPr>
            <a:spLocks noGrp="1"/>
          </p:cNvSpPr>
          <p:nvPr>
            <p:ph type="sldNum" sz="quarter" idx="5"/>
          </p:nvPr>
        </p:nvSpPr>
        <p:spPr/>
        <p:txBody>
          <a:bodyPr/>
          <a:lstStyle/>
          <a:p>
            <a:fld id="{8CD8DF16-479B-1D4C-808A-A02DE4660149}" type="slidenum">
              <a:rPr lang="en-US" smtClean="0"/>
              <a:t>16</a:t>
            </a:fld>
            <a:endParaRPr lang="en-US"/>
          </a:p>
        </p:txBody>
      </p:sp>
    </p:spTree>
    <p:extLst>
      <p:ext uri="{BB962C8B-B14F-4D97-AF65-F5344CB8AC3E}">
        <p14:creationId xmlns:p14="http://schemas.microsoft.com/office/powerpoint/2010/main" val="1359547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2025 Interim WSC made decisions related to the operation of the World Service Conference, procedures that shape the election process, the construction of the CAR survey, and how decisions are made at the WSC, and took care of some legally necessary business – such as passing a one-year budget.</a:t>
            </a:r>
          </a:p>
          <a:p>
            <a:endParaRPr lang="en-US" dirty="0">
              <a:solidFill>
                <a:schemeClr val="tx1"/>
              </a:solidFill>
            </a:endParaRPr>
          </a:p>
          <a:p>
            <a:r>
              <a:rPr lang="en-US" dirty="0">
                <a:solidFill>
                  <a:schemeClr val="tx1"/>
                </a:solidFill>
              </a:rPr>
              <a:t>More than the decisions that were made, the iWSC was an opportunity for conference participants to review the draft strategic plan objectives and issues and provide input. </a:t>
            </a:r>
          </a:p>
          <a:p>
            <a:endParaRPr lang="en-US" dirty="0">
              <a:solidFill>
                <a:schemeClr val="tx1"/>
              </a:solidFill>
            </a:endParaRPr>
          </a:p>
          <a:p>
            <a:r>
              <a:rPr lang="en-US" dirty="0">
                <a:solidFill>
                  <a:schemeClr val="tx1"/>
                </a:solidFill>
              </a:rPr>
              <a:t>This collaborative process gave conference participants more of a chance to think together, rather than just debate, and provide a true group conscience of the Fellowship. </a:t>
            </a:r>
          </a:p>
        </p:txBody>
      </p:sp>
      <p:sp>
        <p:nvSpPr>
          <p:cNvPr id="4" name="Slide Number Placeholder 3"/>
          <p:cNvSpPr>
            <a:spLocks noGrp="1"/>
          </p:cNvSpPr>
          <p:nvPr>
            <p:ph type="sldNum" sz="quarter" idx="5"/>
          </p:nvPr>
        </p:nvSpPr>
        <p:spPr/>
        <p:txBody>
          <a:bodyPr/>
          <a:lstStyle/>
          <a:p>
            <a:fld id="{8CD8DF16-479B-1D4C-808A-A02DE4660149}" type="slidenum">
              <a:rPr lang="en-US" smtClean="0"/>
              <a:t>17</a:t>
            </a:fld>
            <a:endParaRPr lang="en-US"/>
          </a:p>
        </p:txBody>
      </p:sp>
    </p:spTree>
    <p:extLst>
      <p:ext uri="{BB962C8B-B14F-4D97-AF65-F5344CB8AC3E}">
        <p14:creationId xmlns:p14="http://schemas.microsoft.com/office/powerpoint/2010/main" val="279912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solidFill>
                  <a:schemeClr val="tx1"/>
                </a:solidFill>
              </a:rPr>
              <a:t>Participants at WSC 2023 selected Issue Discussion Topics for the cycle. </a:t>
            </a:r>
            <a:r>
              <a:rPr lang="en-US" i="1" dirty="0">
                <a:solidFill>
                  <a:schemeClr val="tx1"/>
                </a:solidFill>
              </a:rPr>
              <a:t>CAR</a:t>
            </a:r>
            <a:r>
              <a:rPr lang="en-US" dirty="0">
                <a:solidFill>
                  <a:schemeClr val="tx1"/>
                </a:solidFill>
              </a:rPr>
              <a:t> survey results helped inform those decisions.</a:t>
            </a:r>
          </a:p>
          <a:p>
            <a:pPr>
              <a:spcBef>
                <a:spcPts val="600"/>
              </a:spcBef>
            </a:pPr>
            <a:r>
              <a:rPr lang="en-US" dirty="0">
                <a:solidFill>
                  <a:schemeClr val="tx1"/>
                </a:solidFill>
              </a:rPr>
              <a:t>The 2023-2026 IDTs are: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Dealing with disruptive and predatory behavior</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Gender-neutral and inclusive language in NA literature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Reimagining and revitalizing service committees </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Welcoming members on DRT/MAT</a:t>
            </a:r>
          </a:p>
          <a:p>
            <a:pPr>
              <a:spcBef>
                <a:spcPts val="600"/>
              </a:spcBef>
            </a:pPr>
            <a:r>
              <a:rPr lang="en-US" dirty="0">
                <a:solidFill>
                  <a:schemeClr val="tx1"/>
                </a:solidFill>
              </a:rPr>
              <a:t>All workshop materials can be found at na.org/</a:t>
            </a:r>
            <a:r>
              <a:rPr lang="en-US" dirty="0" err="1">
                <a:solidFill>
                  <a:schemeClr val="tx1"/>
                </a:solidFill>
              </a:rPr>
              <a:t>idt</a:t>
            </a:r>
            <a:endParaRPr lang="en-US" dirty="0">
              <a:solidFill>
                <a:schemeClr val="tx1"/>
              </a:solidFill>
            </a:endParaRPr>
          </a:p>
          <a:p>
            <a:pPr>
              <a:spcBef>
                <a:spcPts val="600"/>
              </a:spcBef>
            </a:pPr>
            <a:endParaRPr lang="en-US" dirty="0">
              <a:solidFill>
                <a:schemeClr val="tx1"/>
              </a:solidFill>
            </a:endParaRPr>
          </a:p>
          <a:p>
            <a:pPr>
              <a:spcBef>
                <a:spcPts val="600"/>
              </a:spcBef>
            </a:pPr>
            <a:r>
              <a:rPr lang="en-US" dirty="0">
                <a:solidFill>
                  <a:schemeClr val="tx1"/>
                </a:solidFill>
              </a:rPr>
              <a:t>We will be devoting time at open web meetings throughout 2025 to these topics. See na.org/webinar for more information. </a:t>
            </a:r>
          </a:p>
        </p:txBody>
      </p:sp>
      <p:sp>
        <p:nvSpPr>
          <p:cNvPr id="4" name="Slide Number Placeholder 3"/>
          <p:cNvSpPr>
            <a:spLocks noGrp="1"/>
          </p:cNvSpPr>
          <p:nvPr>
            <p:ph type="sldNum" sz="quarter" idx="5"/>
          </p:nvPr>
        </p:nvSpPr>
        <p:spPr/>
        <p:txBody>
          <a:bodyPr/>
          <a:lstStyle/>
          <a:p>
            <a:fld id="{8CD8DF16-479B-1D4C-808A-A02DE4660149}" type="slidenum">
              <a:rPr lang="en-US" smtClean="0"/>
              <a:t>18</a:t>
            </a:fld>
            <a:endParaRPr lang="en-US"/>
          </a:p>
        </p:txBody>
      </p:sp>
    </p:spTree>
    <p:extLst>
      <p:ext uri="{BB962C8B-B14F-4D97-AF65-F5344CB8AC3E}">
        <p14:creationId xmlns:p14="http://schemas.microsoft.com/office/powerpoint/2010/main" val="168663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a:solidFill>
                  <a:schemeClr val="tx1"/>
                </a:solidFill>
              </a:rPr>
              <a:t>Participants selected a number of focuses for the Service Material project for the upcoming cycle, also informed by the </a:t>
            </a:r>
            <a:r>
              <a:rPr lang="en-US" sz="1200" i="1" dirty="0">
                <a:solidFill>
                  <a:schemeClr val="tx1"/>
                </a:solidFill>
              </a:rPr>
              <a:t>CAR</a:t>
            </a:r>
            <a:r>
              <a:rPr lang="en-US" sz="1200" dirty="0">
                <a:solidFill>
                  <a:schemeClr val="tx1"/>
                </a:solidFill>
              </a:rPr>
              <a:t> survey results. These resources will be worked on as we are able:</a:t>
            </a:r>
          </a:p>
          <a:p>
            <a:pPr marL="285750" indent="-285750">
              <a:lnSpc>
                <a:spcPts val="3000"/>
              </a:lnSpc>
              <a:spcBef>
                <a:spcPts val="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Virtual Service Basics </a:t>
            </a:r>
          </a:p>
          <a:p>
            <a:pPr marL="285750" indent="-285750">
              <a:lnSpc>
                <a:spcPts val="3000"/>
              </a:lnSpc>
              <a:spcBef>
                <a:spcPts val="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A PR video </a:t>
            </a:r>
            <a:r>
              <a:rPr lang="en-US" sz="1200" dirty="0">
                <a:solidFill>
                  <a:schemeClr val="tx1"/>
                </a:solidFill>
                <a:cs typeface="Times New Roman" panose="02020603050405020304" pitchFamily="18" charset="0"/>
              </a:rPr>
              <a:t>explaining what NA is, how it works, and how to contact us</a:t>
            </a:r>
          </a:p>
          <a:p>
            <a:pPr marL="285750" indent="-285750">
              <a:lnSpc>
                <a:spcPts val="4000"/>
              </a:lnSpc>
              <a:spcBef>
                <a:spcPts val="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H&amp;I Basics</a:t>
            </a:r>
          </a:p>
          <a:p>
            <a:pPr marL="285750" indent="-285750">
              <a:lnSpc>
                <a:spcPts val="3500"/>
              </a:lnSpc>
              <a:spcBef>
                <a:spcPts val="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the service pamphlet Group Business Meetings (with a section on using a CBDM process and the concept of delegation)</a:t>
            </a:r>
          </a:p>
          <a:p>
            <a:pPr>
              <a:spcBef>
                <a:spcPts val="600"/>
              </a:spcBef>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19</a:t>
            </a:fld>
            <a:endParaRPr lang="en-US"/>
          </a:p>
        </p:txBody>
      </p:sp>
    </p:spTree>
    <p:extLst>
      <p:ext uri="{BB962C8B-B14F-4D97-AF65-F5344CB8AC3E}">
        <p14:creationId xmlns:p14="http://schemas.microsoft.com/office/powerpoint/2010/main" val="362285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Overview of session. 90 minutes. We’ll try to save time for questions. You can always</a:t>
            </a:r>
            <a:r>
              <a:rPr lang="en-US" sz="1200" baseline="0" dirty="0">
                <a:solidFill>
                  <a:schemeClr val="tx1"/>
                </a:solidFill>
              </a:rPr>
              <a:t> write to </a:t>
            </a:r>
            <a:r>
              <a:rPr lang="en-US" sz="1200" baseline="0" dirty="0" err="1">
                <a:solidFill>
                  <a:schemeClr val="tx1"/>
                </a:solidFill>
              </a:rPr>
              <a:t>wb@na.org</a:t>
            </a:r>
            <a:r>
              <a:rPr lang="en-US" sz="1200" baseline="0" dirty="0">
                <a:solidFill>
                  <a:schemeClr val="tx1"/>
                </a:solidFill>
              </a:rPr>
              <a:t> if you have a question you didn’t get a chance to ask today</a:t>
            </a:r>
            <a:r>
              <a:rPr lang="en-US" sz="1200" dirty="0">
                <a:solidFill>
                  <a:schemeClr val="tx1"/>
                </a:solidFill>
              </a:rPr>
              <a:t>:</a:t>
            </a:r>
          </a:p>
          <a:p>
            <a:endParaRPr lang="en-US" sz="1200" dirty="0">
              <a:solidFill>
                <a:schemeClr val="tx1"/>
              </a:solidFill>
            </a:endParaRPr>
          </a:p>
          <a:p>
            <a:pPr marL="907878" indent="-520225">
              <a:buClr>
                <a:srgbClr val="0070C0"/>
              </a:buClr>
              <a:buFont typeface="Wingdings" panose="05000000000000000000" pitchFamily="2" charset="2"/>
              <a:buChar char="§"/>
            </a:pPr>
            <a:r>
              <a:rPr lang="en-US" sz="1200" dirty="0">
                <a:solidFill>
                  <a:schemeClr val="tx1"/>
                </a:solidFill>
              </a:rPr>
              <a:t>Intro</a:t>
            </a:r>
          </a:p>
          <a:p>
            <a:pPr marL="907878" indent="-520225">
              <a:buClr>
                <a:srgbClr val="0070C0"/>
              </a:buClr>
              <a:buFont typeface="Wingdings" panose="05000000000000000000" pitchFamily="2" charset="2"/>
              <a:buChar char="§"/>
            </a:pPr>
            <a:r>
              <a:rPr lang="en-US" sz="1200" dirty="0">
                <a:solidFill>
                  <a:schemeClr val="tx1"/>
                </a:solidFill>
              </a:rPr>
              <a:t>WSC 2023</a:t>
            </a:r>
          </a:p>
          <a:p>
            <a:pPr marL="907878" indent="-520225">
              <a:buClr>
                <a:srgbClr val="0070C0"/>
              </a:buClr>
              <a:buFont typeface="Wingdings" panose="05000000000000000000" pitchFamily="2" charset="2"/>
              <a:buChar char="§"/>
            </a:pPr>
            <a:r>
              <a:rPr lang="en-US" sz="1200" dirty="0">
                <a:solidFill>
                  <a:schemeClr val="tx1"/>
                </a:solidFill>
              </a:rPr>
              <a:t>Resources / Invest in Our Vision</a:t>
            </a:r>
          </a:p>
          <a:p>
            <a:pPr marL="907878" indent="-520225">
              <a:buClr>
                <a:srgbClr val="0070C0"/>
              </a:buClr>
              <a:buFont typeface="Wingdings" panose="05000000000000000000" pitchFamily="2" charset="2"/>
              <a:buChar char="§"/>
            </a:pPr>
            <a:r>
              <a:rPr lang="en-US" sz="1200" dirty="0">
                <a:solidFill>
                  <a:schemeClr val="tx1"/>
                </a:solidFill>
              </a:rPr>
              <a:t>Carrying the Message / Literature</a:t>
            </a:r>
          </a:p>
          <a:p>
            <a:pPr marL="907878" indent="-520225">
              <a:buClr>
                <a:srgbClr val="0070C0"/>
              </a:buClr>
              <a:buFont typeface="Wingdings" panose="05000000000000000000" pitchFamily="2" charset="2"/>
              <a:buChar char="§"/>
            </a:pPr>
            <a:r>
              <a:rPr lang="en-US" sz="1200" dirty="0">
                <a:solidFill>
                  <a:schemeClr val="tx1"/>
                </a:solidFill>
              </a:rPr>
              <a:t>Serving and Communicating Online</a:t>
            </a:r>
          </a:p>
          <a:p>
            <a:pPr marL="907878" indent="-520225">
              <a:buClr>
                <a:srgbClr val="0070C0"/>
              </a:buClr>
              <a:buFont typeface="Wingdings" panose="05000000000000000000" pitchFamily="2" charset="2"/>
              <a:buChar char="§"/>
            </a:pPr>
            <a:r>
              <a:rPr lang="en-US" sz="1200" dirty="0">
                <a:solidFill>
                  <a:schemeClr val="tx1"/>
                </a:solidFill>
              </a:rPr>
              <a:t>Questions and Answers</a:t>
            </a:r>
          </a:p>
          <a:p>
            <a:endParaRPr lang="en-US" sz="1200" dirty="0">
              <a:solidFill>
                <a:schemeClr val="tx1"/>
              </a:solidFill>
            </a:endParaRPr>
          </a:p>
          <a:p>
            <a:r>
              <a:rPr lang="en-US" sz="1200" baseline="0" dirty="0">
                <a:solidFill>
                  <a:schemeClr val="tx1"/>
                </a:solidFill>
              </a:rPr>
              <a:t>There is PR work, legal work, work responding to emails and calls, and much more that is not covered in detail here. </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a:t>
            </a:fld>
            <a:endParaRPr lang="en-US"/>
          </a:p>
        </p:txBody>
      </p:sp>
    </p:spTree>
    <p:extLst>
      <p:ext uri="{BB962C8B-B14F-4D97-AF65-F5344CB8AC3E}">
        <p14:creationId xmlns:p14="http://schemas.microsoft.com/office/powerpoint/2010/main" val="2699116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The development of Virtual Service Basics and the revision of H&amp;I Basics are underway.</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The pandemic changed NA culture rapidly. Online groups are now common throughout NA, but as a Fellowship, we are new at connecting virtual groups to the service system, and serving online and in hybrid environments. This resource will collect best practices on a range of related topics. </a:t>
            </a:r>
          </a:p>
          <a:p>
            <a:pPr marL="0" indent="0">
              <a:buFont typeface="Arial" panose="020B0604020202020204" pitchFamily="34" charset="0"/>
              <a:buNone/>
            </a:pPr>
            <a:r>
              <a:rPr lang="en-US" sz="1200" dirty="0">
                <a:solidFill>
                  <a:schemeClr val="tx1"/>
                </a:solidFill>
                <a:latin typeface="+mn-lt"/>
              </a:rPr>
              <a:t>An outline for Virtual Service Basics was posted for input. A draft will be available soon.</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A review draft of the Corrections component of the H&amp;I Basics revision was posted to na.org/revising-HI-basics. A revision will be coming soon, as well as an initial draft of the Treatment section. The third part will be about H&amp;I committee work. </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We are also working on a draft revision of the Group Business Meetings service pamphlet to post for a 90-day7 review. When that is ready, a link will be posted at na.org/projects.</a:t>
            </a:r>
          </a:p>
        </p:txBody>
      </p:sp>
      <p:sp>
        <p:nvSpPr>
          <p:cNvPr id="4" name="Slide Number Placeholder 3"/>
          <p:cNvSpPr>
            <a:spLocks noGrp="1"/>
          </p:cNvSpPr>
          <p:nvPr>
            <p:ph type="sldNum" sz="quarter" idx="5"/>
          </p:nvPr>
        </p:nvSpPr>
        <p:spPr/>
        <p:txBody>
          <a:bodyPr/>
          <a:lstStyle/>
          <a:p>
            <a:fld id="{8CD8DF16-479B-1D4C-808A-A02DE4660149}" type="slidenum">
              <a:rPr lang="en-US" smtClean="0"/>
              <a:t>20</a:t>
            </a:fld>
            <a:endParaRPr lang="en-US"/>
          </a:p>
        </p:txBody>
      </p:sp>
    </p:spTree>
    <p:extLst>
      <p:ext uri="{BB962C8B-B14F-4D97-AF65-F5344CB8AC3E}">
        <p14:creationId xmlns:p14="http://schemas.microsoft.com/office/powerpoint/2010/main" val="1994219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CAR</a:t>
            </a:r>
            <a:r>
              <a:rPr lang="en-US" sz="1200" dirty="0">
                <a:solidFill>
                  <a:schemeClr val="tx1"/>
                </a:solidFill>
              </a:rPr>
              <a:t> survey results also helped shape participants’ decisions about the focus of the literature projects this cycle.</a:t>
            </a:r>
          </a:p>
          <a:p>
            <a:endParaRPr lang="en-US" sz="1200" dirty="0">
              <a:solidFill>
                <a:schemeClr val="tx1"/>
              </a:solidFill>
            </a:endParaRPr>
          </a:p>
          <a:p>
            <a:pPr marL="0" indent="0">
              <a:lnSpc>
                <a:spcPct val="100000"/>
              </a:lnSpc>
              <a:spcBef>
                <a:spcPts val="0"/>
              </a:spcBef>
              <a:spcAft>
                <a:spcPts val="0"/>
              </a:spcAft>
              <a:buNone/>
            </a:pPr>
            <a:r>
              <a:rPr lang="en-US" sz="1200" dirty="0">
                <a:solidFill>
                  <a:schemeClr val="tx1"/>
                </a:solidFill>
                <a:ea typeface="Calibri" panose="020F0502020204030204" pitchFamily="34" charset="0"/>
                <a:cs typeface="Times New Roman" panose="02020603050405020304" pitchFamily="18" charset="0"/>
              </a:rPr>
              <a:t>The conference decided to continue work on revising IP #21, </a:t>
            </a:r>
            <a:r>
              <a:rPr lang="en-US" sz="1200" i="1" dirty="0">
                <a:solidFill>
                  <a:schemeClr val="tx1"/>
                </a:solidFill>
                <a:ea typeface="Calibri" panose="020F0502020204030204" pitchFamily="34" charset="0"/>
                <a:cs typeface="Times New Roman" panose="02020603050405020304" pitchFamily="18" charset="0"/>
              </a:rPr>
              <a:t>The Loner: Staying Clean in Isolation</a:t>
            </a:r>
            <a:r>
              <a:rPr lang="en-US" sz="1200" i="0" dirty="0">
                <a:solidFill>
                  <a:schemeClr val="tx1"/>
                </a:solidFill>
                <a:ea typeface="Calibri" panose="020F0502020204030204" pitchFamily="34" charset="0"/>
                <a:cs typeface="Times New Roman" panose="02020603050405020304" pitchFamily="18" charset="0"/>
              </a:rPr>
              <a:t>.</a:t>
            </a:r>
            <a:endParaRPr lang="en-US" sz="1200" i="1" dirty="0">
              <a:solidFill>
                <a:schemeClr val="tx1"/>
              </a:solidFill>
              <a:ea typeface="Calibri" panose="020F0502020204030204" pitchFamily="34" charset="0"/>
              <a:cs typeface="Times New Roman" panose="02020603050405020304" pitchFamily="18" charset="0"/>
            </a:endParaRPr>
          </a:p>
          <a:p>
            <a:pPr marL="0" indent="0">
              <a:lnSpc>
                <a:spcPts val="4000"/>
              </a:lnSpc>
              <a:spcBef>
                <a:spcPts val="0"/>
              </a:spcBef>
              <a:spcAft>
                <a:spcPts val="0"/>
              </a:spcAft>
              <a:buNone/>
            </a:pPr>
            <a:endParaRPr lang="en-US" sz="1200" dirty="0">
              <a:solidFill>
                <a:schemeClr val="tx1"/>
              </a:solidFill>
              <a:ea typeface="Calibri" panose="020F0502020204030204" pitchFamily="34" charset="0"/>
              <a:cs typeface="Times New Roman" panose="02020603050405020304" pitchFamily="18" charset="0"/>
            </a:endParaRPr>
          </a:p>
          <a:p>
            <a:pPr marL="0" indent="0">
              <a:lnSpc>
                <a:spcPct val="100000"/>
              </a:lnSpc>
              <a:spcBef>
                <a:spcPts val="0"/>
              </a:spcBef>
              <a:spcAft>
                <a:spcPts val="0"/>
              </a:spcAft>
              <a:buNone/>
            </a:pPr>
            <a:r>
              <a:rPr lang="en-US" sz="1200" dirty="0">
                <a:solidFill>
                  <a:schemeClr val="tx1"/>
                </a:solidFill>
                <a:ea typeface="Calibri" panose="020F0502020204030204" pitchFamily="34" charset="0"/>
                <a:cs typeface="Times New Roman" panose="02020603050405020304" pitchFamily="18" charset="0"/>
              </a:rPr>
              <a:t>The survey on Step Working materials was completed and the World Board is discussing next steps. The results will be published before WSC 2026.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21</a:t>
            </a:fld>
            <a:endParaRPr lang="en-US"/>
          </a:p>
        </p:txBody>
      </p:sp>
    </p:spTree>
    <p:extLst>
      <p:ext uri="{BB962C8B-B14F-4D97-AF65-F5344CB8AC3E}">
        <p14:creationId xmlns:p14="http://schemas.microsoft.com/office/powerpoint/2010/main" val="240754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The review draft of a revised IP#21 was posted at na.org/revisingIP21 along with an input form. One of the big pieces of input we got in last cycle’s survey on the project was that we may want to rethink the term “loner.” We’ve re-titled the review draft simply </a:t>
            </a:r>
            <a:r>
              <a:rPr lang="en-US" sz="1200" i="1" dirty="0">
                <a:solidFill>
                  <a:schemeClr val="tx1"/>
                </a:solidFill>
                <a:latin typeface="+mn-lt"/>
              </a:rPr>
              <a:t>Staying Clean in Isolation </a:t>
            </a:r>
            <a:r>
              <a:rPr lang="en-US" sz="1200" dirty="0">
                <a:solidFill>
                  <a:schemeClr val="tx1"/>
                </a:solidFill>
                <a:latin typeface="+mn-lt"/>
              </a:rPr>
              <a:t>as a result of the survey input and focus group discussions which echoed that idea.</a:t>
            </a:r>
          </a:p>
          <a:p>
            <a:pPr marL="0" indent="0">
              <a:buFont typeface="Arial" panose="020B0604020202020204" pitchFamily="34" charset="0"/>
              <a:buNone/>
            </a:pPr>
            <a:r>
              <a:rPr lang="en-US" sz="1200" dirty="0">
                <a:solidFill>
                  <a:schemeClr val="tx1"/>
                </a:solidFill>
                <a:latin typeface="+mn-lt"/>
              </a:rPr>
              <a:t>The approval draft will be in the 2026 </a:t>
            </a:r>
            <a:r>
              <a:rPr lang="en-US" sz="1200" i="1" dirty="0">
                <a:solidFill>
                  <a:schemeClr val="tx1"/>
                </a:solidFill>
                <a:latin typeface="+mn-lt"/>
              </a:rPr>
              <a:t>CAR</a:t>
            </a:r>
            <a:r>
              <a:rPr lang="en-US" sz="1200" dirty="0">
                <a:solidFill>
                  <a:schemeClr val="tx1"/>
                </a:solidFill>
                <a:latin typeface="+mn-lt"/>
              </a:rPr>
              <a:t> which will be posted in October 2025.  </a:t>
            </a:r>
          </a:p>
        </p:txBody>
      </p:sp>
      <p:sp>
        <p:nvSpPr>
          <p:cNvPr id="4" name="Slide Number Placeholder 3"/>
          <p:cNvSpPr>
            <a:spLocks noGrp="1"/>
          </p:cNvSpPr>
          <p:nvPr>
            <p:ph type="sldNum" sz="quarter" idx="5"/>
          </p:nvPr>
        </p:nvSpPr>
        <p:spPr/>
        <p:txBody>
          <a:bodyPr/>
          <a:lstStyle/>
          <a:p>
            <a:fld id="{8CD8DF16-479B-1D4C-808A-A02DE4660149}" type="slidenum">
              <a:rPr lang="en-US" smtClean="0"/>
              <a:t>22</a:t>
            </a:fld>
            <a:endParaRPr lang="en-US"/>
          </a:p>
        </p:txBody>
      </p:sp>
    </p:spTree>
    <p:extLst>
      <p:ext uri="{BB962C8B-B14F-4D97-AF65-F5344CB8AC3E}">
        <p14:creationId xmlns:p14="http://schemas.microsoft.com/office/powerpoint/2010/main" val="5942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biggest story for us in</a:t>
            </a:r>
            <a:r>
              <a:rPr lang="en-US" sz="1200" baseline="0" dirty="0">
                <a:solidFill>
                  <a:schemeClr val="tx1"/>
                </a:solidFill>
              </a:rPr>
              <a:t> the past five years is</a:t>
            </a:r>
            <a:r>
              <a:rPr lang="en-US" sz="1200" dirty="0">
                <a:solidFill>
                  <a:schemeClr val="tx1"/>
                </a:solidFill>
              </a:rPr>
              <a:t> about how the changing world environment has affected our resources, and how we have responded. From the pandemic to wars to natural disasters, meetings have opened and closed, supply chains have been disrupted, and World Services has felt the effects. Through it all, member dedication has been the steadying force in some very rough seas.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23</a:t>
            </a:fld>
            <a:endParaRPr lang="en-US"/>
          </a:p>
        </p:txBody>
      </p:sp>
    </p:spTree>
    <p:extLst>
      <p:ext uri="{BB962C8B-B14F-4D97-AF65-F5344CB8AC3E}">
        <p14:creationId xmlns:p14="http://schemas.microsoft.com/office/powerpoint/2010/main" val="240324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Annual Report tells this story and more. The AR is the best picture of our financials. We publish a PDF version and for the first time, a browser-friendly version. </a:t>
            </a:r>
          </a:p>
          <a:p>
            <a:endParaRPr lang="en-US" sz="1200" dirty="0">
              <a:solidFill>
                <a:schemeClr val="tx1"/>
              </a:solidFill>
            </a:endParaRPr>
          </a:p>
          <a:p>
            <a:r>
              <a:rPr lang="en-US" sz="1200" dirty="0">
                <a:solidFill>
                  <a:schemeClr val="tx1"/>
                </a:solidFill>
              </a:rPr>
              <a:t>It takes a long time to put together an AR. We inventory the WSO, the branch offices and distribution centers, do an on-site audit, conduct currency conversions, summarize all contributions, and have a World Board review. </a:t>
            </a:r>
          </a:p>
          <a:p>
            <a:r>
              <a:rPr lang="en-US" sz="1200" dirty="0">
                <a:solidFill>
                  <a:schemeClr val="tx1"/>
                </a:solidFill>
              </a:rPr>
              <a:t>Because it can take so long, we included the reporting from WCNA 38 in this AR, even though it took place in the next fiscal year. </a:t>
            </a:r>
          </a:p>
          <a:p>
            <a:endParaRPr lang="en-US" sz="1200" dirty="0">
              <a:solidFill>
                <a:schemeClr val="tx1"/>
              </a:solidFill>
            </a:endParaRPr>
          </a:p>
          <a:p>
            <a:r>
              <a:rPr lang="en-US" sz="1200" dirty="0">
                <a:solidFill>
                  <a:schemeClr val="tx1"/>
                </a:solidFill>
              </a:rPr>
              <a:t>With locations operating in different currencies and operating under different legal systems, it isn’t really possible to produce a short, simple financial report. The closest we can get is the financial position provided by our auditors in the AR.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Present and past Annual Reports are posted to </a:t>
            </a:r>
            <a:r>
              <a:rPr lang="en-US" sz="1200" b="0" i="0" u="none" strike="noStrike" kern="1200" dirty="0">
                <a:solidFill>
                  <a:schemeClr val="tx1"/>
                </a:solidFill>
                <a:effectLst/>
                <a:latin typeface="+mn-lt"/>
                <a:ea typeface="+mn-ea"/>
                <a:cs typeface="+mn-cs"/>
                <a:hlinkClick r:id="rId3" tooltip="http://www.na.org/ar">
                  <a:extLst>
                    <a:ext uri="{A12FA001-AC4F-418D-AE19-62706E023703}">
                      <ahyp:hlinkClr xmlns:ahyp="http://schemas.microsoft.com/office/drawing/2018/hyperlinkcolor" val="tx"/>
                    </a:ext>
                  </a:extLst>
                </a:hlinkClick>
              </a:rPr>
              <a:t>na.org/ar</a:t>
            </a:r>
            <a:r>
              <a:rPr lang="en-US" sz="1200" b="0" i="0" u="none" strike="noStrike" kern="1200" dirty="0">
                <a:solidFill>
                  <a:schemeClr val="tx1"/>
                </a:solidFill>
                <a:effectLst/>
                <a:latin typeface="+mn-lt"/>
                <a:ea typeface="+mn-ea"/>
                <a:cs typeface="+mn-cs"/>
              </a:rPr>
              <a:t>.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24</a:t>
            </a:fld>
            <a:endParaRPr lang="en-US"/>
          </a:p>
        </p:txBody>
      </p:sp>
    </p:spTree>
    <p:extLst>
      <p:ext uri="{BB962C8B-B14F-4D97-AF65-F5344CB8AC3E}">
        <p14:creationId xmlns:p14="http://schemas.microsoft.com/office/powerpoint/2010/main" val="668901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Crisis = Danger + Opportunity</a:t>
            </a: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2020 began a financial crisis. Chinese word for crisis is sometimes understood to be composed of the characters for danger +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Times New Roman" panose="02020603050405020304" pitchFamily="18" charset="0"/>
                <a:cs typeface="Times New Roman" panose="02020603050405020304" pitchFamily="18" charset="0"/>
              </a:rPr>
              <a:t>Though the global shut downs were five years ago, we are still building back.</a:t>
            </a: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Pre-pandemic 90% of World Services’ income came from literature sales. In the March 2020 global shutdown, literature income decreased about 86%.</a:t>
            </a: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Our reserve funds helped keep us going. But we had to cut what we could. Cutting staff was the quickest way to cut costs. </a:t>
            </a:r>
          </a:p>
          <a:p>
            <a:pPr marL="0" marR="0">
              <a:spcBef>
                <a:spcPts val="0"/>
              </a:spcBef>
              <a:spcAft>
                <a:spcPts val="0"/>
              </a:spcAft>
            </a:pPr>
            <a:endParaRPr lang="en-US" sz="1200" dirty="0">
              <a:solidFill>
                <a:srgbClr val="000000"/>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We discontinued paper mailings and the </a:t>
            </a:r>
            <a:r>
              <a:rPr lang="en-US" sz="1200" i="1" dirty="0">
                <a:solidFill>
                  <a:srgbClr val="000000"/>
                </a:solidFill>
                <a:effectLst/>
                <a:latin typeface="+mn-lt"/>
                <a:ea typeface="Times New Roman" panose="02020603050405020304" pitchFamily="18" charset="0"/>
                <a:cs typeface="Times New Roman" panose="02020603050405020304" pitchFamily="18" charset="0"/>
              </a:rPr>
              <a:t>NA Way</a:t>
            </a:r>
            <a:r>
              <a:rPr lang="en-US" sz="1200" dirty="0">
                <a:solidFill>
                  <a:srgbClr val="000000"/>
                </a:solidFill>
                <a:effectLst/>
                <a:latin typeface="+mn-lt"/>
                <a:ea typeface="Times New Roman" panose="02020603050405020304" pitchFamily="18" charset="0"/>
                <a:cs typeface="Times New Roman" panose="02020603050405020304" pitchFamily="18" charset="0"/>
              </a:rPr>
              <a:t>. NAWS stopped travelling to events and holding in-person board meetings or workgroup meetings. </a:t>
            </a:r>
          </a:p>
          <a:p>
            <a:pPr marL="0" marR="0">
              <a:spcBef>
                <a:spcPts val="0"/>
              </a:spcBef>
              <a:spcAft>
                <a:spcPts val="0"/>
              </a:spcAft>
            </a:pPr>
            <a:endParaRPr lang="en-US" sz="1200" dirty="0">
              <a:solidFill>
                <a:srgbClr val="000000"/>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And our members stepped up. Direct donations kept us afloat through the worst of it.</a:t>
            </a:r>
          </a:p>
          <a:p>
            <a:pPr marL="0" marR="0">
              <a:spcBef>
                <a:spcPts val="0"/>
              </a:spcBef>
              <a:spcAft>
                <a:spcPts val="0"/>
              </a:spcAft>
            </a:pPr>
            <a:r>
              <a:rPr lang="en-US" sz="1200" b="1" kern="100" dirty="0">
                <a:effectLst/>
                <a:latin typeface="+mn-lt"/>
                <a:ea typeface="Aptos" panose="020B0004020202020204" pitchFamily="34" charset="0"/>
                <a:cs typeface="Times New Roman" panose="02020603050405020304" pitchFamily="18" charset="0"/>
              </a:rPr>
              <a:t> </a:t>
            </a: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25</a:t>
            </a:fld>
            <a:endParaRPr lang="en-US"/>
          </a:p>
        </p:txBody>
      </p:sp>
    </p:spTree>
    <p:extLst>
      <p:ext uri="{BB962C8B-B14F-4D97-AF65-F5344CB8AC3E}">
        <p14:creationId xmlns:p14="http://schemas.microsoft.com/office/powerpoint/2010/main" val="226354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We resumed publishing </a:t>
            </a:r>
            <a:r>
              <a:rPr lang="en-US" sz="1200" i="1">
                <a:solidFill>
                  <a:srgbClr val="000000"/>
                </a:solidFill>
                <a:effectLst/>
                <a:latin typeface="+mn-lt"/>
                <a:ea typeface="Times New Roman" panose="02020603050405020304" pitchFamily="18" charset="0"/>
                <a:cs typeface="Times New Roman" panose="02020603050405020304" pitchFamily="18" charset="0"/>
              </a:rPr>
              <a:t>Reaching Out</a:t>
            </a:r>
            <a:r>
              <a:rPr lang="en-US" sz="1200">
                <a:solidFill>
                  <a:srgbClr val="000000"/>
                </a:solidFill>
                <a:effectLst/>
                <a:latin typeface="+mn-lt"/>
                <a:ea typeface="Times New Roman" panose="02020603050405020304" pitchFamily="18" charset="0"/>
                <a:cs typeface="Times New Roman" panose="02020603050405020304" pitchFamily="18" charset="0"/>
              </a:rPr>
              <a:t> in January 2023. In July 2022 the Board met in-person for the first time in over two years. They met virtually during the shutdown and continue to do so. There has been some travel, but it’s still much reduced. Staff numbers remain well below pre-pandemic levels. We are doing more with less.</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As meetings reopened and local services got going again, member contributions did dip, but the Fellowship continues to be amazing by showing their generous support.</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For years, we have been saying that member contributions are the most sustainable source of income, and the most in line with our spiritual principle of self-support.</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We have long known that relying on literature income primarily from the US to fund our global efforts is not sustainable. The pandemic forced a shift toward an income model that is more reliant on member contributions (including groups, service bodies and events). We don’t want to lose the lessons we learned so painfully in that time.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Consistency is key.</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When members provide ongoing direct contributions we experience self-support in the purest way. When we share directly—in the basket at our homegroup and through Donorbox directly to World Services, we make sure that services continue uninterrupted, No Matter What.</a:t>
            </a: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26</a:t>
            </a:fld>
            <a:endParaRPr lang="en-US"/>
          </a:p>
        </p:txBody>
      </p:sp>
    </p:spTree>
    <p:extLst>
      <p:ext uri="{BB962C8B-B14F-4D97-AF65-F5344CB8AC3E}">
        <p14:creationId xmlns:p14="http://schemas.microsoft.com/office/powerpoint/2010/main" val="2048384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lnSpc>
                <a:spcPts val="1340"/>
              </a:lnSpc>
            </a:pPr>
            <a:r>
              <a:rPr lang="en-US" sz="1200" kern="1200" dirty="0">
                <a:solidFill>
                  <a:schemeClr val="tx1"/>
                </a:solidFill>
                <a:effectLst/>
                <a:latin typeface="+mn-lt"/>
                <a:ea typeface="+mn-ea"/>
                <a:cs typeface="+mn-cs"/>
              </a:rPr>
              <a:t>We are increasing our stockpile of inventory to protect NA members from the unpredictability of the supply chain these days, and building</a:t>
            </a:r>
            <a:r>
              <a:rPr lang="en-US" sz="1200" kern="1200" baseline="0" dirty="0">
                <a:solidFill>
                  <a:schemeClr val="tx1"/>
                </a:solidFill>
                <a:effectLst/>
                <a:latin typeface="+mn-lt"/>
                <a:ea typeface="+mn-ea"/>
                <a:cs typeface="+mn-cs"/>
              </a:rPr>
              <a:t> those reserves costs money as well</a:t>
            </a:r>
            <a:r>
              <a:rPr lang="en-US" sz="1200" kern="1200" dirty="0">
                <a:solidFill>
                  <a:schemeClr val="tx1"/>
                </a:solidFill>
                <a:effectLst/>
                <a:latin typeface="+mn-lt"/>
                <a:ea typeface="+mn-ea"/>
                <a:cs typeface="+mn-cs"/>
              </a:rPr>
              <a:t>.   </a:t>
            </a:r>
          </a:p>
          <a:p>
            <a:pPr rtl="0">
              <a:lnSpc>
                <a:spcPts val="1340"/>
              </a:lnSpc>
            </a:pPr>
            <a:endParaRPr lang="en-US" sz="1200" kern="1200" dirty="0">
              <a:solidFill>
                <a:schemeClr val="tx1"/>
              </a:solidFill>
              <a:effectLst/>
              <a:latin typeface="+mn-lt"/>
              <a:ea typeface="+mn-ea"/>
              <a:cs typeface="+mn-cs"/>
            </a:endParaRPr>
          </a:p>
          <a:p>
            <a:pPr>
              <a:lnSpc>
                <a:spcPts val="1340"/>
              </a:lnSpc>
            </a:pPr>
            <a:r>
              <a:rPr lang="en-US" sz="1200" kern="1200" dirty="0">
                <a:solidFill>
                  <a:schemeClr val="tx1"/>
                </a:solidFill>
                <a:effectLst/>
                <a:latin typeface="+mn-lt"/>
                <a:ea typeface="+mn-ea"/>
                <a:cs typeface="+mn-cs"/>
              </a:rPr>
              <a:t>The reopening of meetings and the increased involvement of service bodies accounts for the growth for 2021-2022.</a:t>
            </a:r>
          </a:p>
          <a:p>
            <a:pPr>
              <a:lnSpc>
                <a:spcPts val="1340"/>
              </a:lnSpc>
            </a:pPr>
            <a:endParaRPr lang="en-US" sz="1200" kern="1200" dirty="0">
              <a:solidFill>
                <a:schemeClr val="tx1"/>
              </a:solidFill>
              <a:effectLst/>
              <a:latin typeface="+mn-lt"/>
              <a:ea typeface="+mn-ea"/>
              <a:cs typeface="+mn-cs"/>
            </a:endParaRPr>
          </a:p>
          <a:p>
            <a:pPr>
              <a:lnSpc>
                <a:spcPts val="1340"/>
              </a:lnSpc>
            </a:pPr>
            <a:r>
              <a:rPr lang="en-US" sz="1200" kern="1200" dirty="0">
                <a:solidFill>
                  <a:schemeClr val="tx1"/>
                </a:solidFill>
                <a:effectLst/>
                <a:latin typeface="+mn-lt"/>
                <a:ea typeface="+mn-ea"/>
                <a:cs typeface="+mn-cs"/>
              </a:rPr>
              <a:t>For 2023, as in-person groups reopened and areas, regions, and zones have ramped up activities, more resources went toward local service delivery and group expenses. So we expected a downturn in contributions this year. And yet, member contributions increased.</a:t>
            </a:r>
          </a:p>
          <a:p>
            <a:pPr>
              <a:lnSpc>
                <a:spcPts val="1340"/>
              </a:lnSpc>
            </a:pPr>
            <a:endParaRPr lang="en-US" sz="1200" kern="1200" dirty="0">
              <a:solidFill>
                <a:schemeClr val="tx1"/>
              </a:solidFill>
              <a:effectLst/>
              <a:latin typeface="+mn-lt"/>
              <a:ea typeface="+mn-ea"/>
              <a:cs typeface="+mn-cs"/>
            </a:endParaRPr>
          </a:p>
          <a:p>
            <a:pPr>
              <a:lnSpc>
                <a:spcPts val="1340"/>
              </a:lnSpc>
            </a:pPr>
            <a:r>
              <a:rPr lang="en-US" sz="1200" kern="1200" dirty="0">
                <a:solidFill>
                  <a:schemeClr val="tx1"/>
                </a:solidFill>
                <a:effectLst/>
                <a:latin typeface="+mn-lt"/>
                <a:ea typeface="+mn-ea"/>
                <a:cs typeface="+mn-cs"/>
              </a:rPr>
              <a:t>2024 saw contributions slightly below fiscal year 2023, however contributions from regions and areas have increased.</a:t>
            </a:r>
          </a:p>
          <a:p>
            <a:pPr>
              <a:lnSpc>
                <a:spcPts val="1340"/>
              </a:lnSpc>
            </a:pPr>
            <a:endParaRPr lang="en-US" sz="1200" kern="1200" dirty="0">
              <a:solidFill>
                <a:schemeClr val="tx1"/>
              </a:solidFill>
              <a:effectLst/>
              <a:latin typeface="+mn-lt"/>
              <a:ea typeface="+mn-ea"/>
              <a:cs typeface="+mn-cs"/>
            </a:endParaRPr>
          </a:p>
          <a:p>
            <a:pPr>
              <a:lnSpc>
                <a:spcPts val="1340"/>
              </a:lnSpc>
            </a:pPr>
            <a:r>
              <a:rPr lang="en-US" sz="1200" kern="1200" dirty="0">
                <a:solidFill>
                  <a:schemeClr val="tx1"/>
                </a:solidFill>
                <a:effectLst/>
                <a:latin typeface="+mn-lt"/>
                <a:ea typeface="+mn-ea"/>
                <a:cs typeface="+mn-cs"/>
              </a:rPr>
              <a:t>Member contributions continue to support our services at every level, and direct member contributions to NAWS have allowed us to increase direct support of developing NA communities.</a:t>
            </a:r>
          </a:p>
          <a:p>
            <a:pPr>
              <a:lnSpc>
                <a:spcPts val="1340"/>
              </a:lnSpc>
            </a:pPr>
            <a:endParaRPr lang="en-US" sz="1200" kern="1200" dirty="0">
              <a:solidFill>
                <a:schemeClr val="tx1"/>
              </a:solidFill>
              <a:effectLst/>
              <a:latin typeface="+mn-lt"/>
              <a:ea typeface="+mn-ea"/>
              <a:cs typeface="+mn-cs"/>
            </a:endParaRPr>
          </a:p>
          <a:p>
            <a:pPr>
              <a:lnSpc>
                <a:spcPts val="1340"/>
              </a:lnSpc>
            </a:pPr>
            <a:r>
              <a:rPr lang="en-US" sz="1200" kern="1200" dirty="0">
                <a:solidFill>
                  <a:schemeClr val="tx1"/>
                </a:solidFill>
                <a:effectLst/>
                <a:latin typeface="+mn-lt"/>
                <a:ea typeface="+mn-ea"/>
                <a:cs typeface="+mn-cs"/>
              </a:rPr>
              <a:t>This chart is one of the many included in the 2024 Annual Report.</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27</a:t>
            </a:fld>
            <a:endParaRPr lang="en-US"/>
          </a:p>
        </p:txBody>
      </p:sp>
    </p:spTree>
    <p:extLst>
      <p:ext uri="{BB962C8B-B14F-4D97-AF65-F5344CB8AC3E}">
        <p14:creationId xmlns:p14="http://schemas.microsoft.com/office/powerpoint/2010/main" val="3627271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200" b="0" i="0" u="none" strike="noStrike" dirty="0">
                <a:solidFill>
                  <a:srgbClr val="000000"/>
                </a:solidFill>
                <a:effectLst/>
                <a:latin typeface="+mn-lt"/>
              </a:rPr>
              <a:t>One thing we know about NA is that if everyone does a little we can accomplish a lot. </a:t>
            </a:r>
          </a:p>
          <a:p>
            <a:pPr marL="0" marR="0" algn="l">
              <a:spcBef>
                <a:spcPts val="0"/>
              </a:spcBef>
              <a:spcAft>
                <a:spcPts val="0"/>
              </a:spcAft>
            </a:pPr>
            <a:endParaRPr lang="en-US" sz="1200" b="0" i="0" u="none" strike="noStrike" dirty="0">
              <a:solidFill>
                <a:srgbClr val="000000"/>
              </a:solidFill>
              <a:effectLst/>
              <a:latin typeface="+mn-lt"/>
            </a:endParaRPr>
          </a:p>
          <a:p>
            <a:pPr marL="0" marR="0" algn="l">
              <a:spcBef>
                <a:spcPts val="0"/>
              </a:spcBef>
              <a:spcAft>
                <a:spcPts val="0"/>
              </a:spcAft>
            </a:pPr>
            <a:r>
              <a:rPr lang="en-US" sz="1200" b="0" i="0" u="none" strike="noStrike" dirty="0">
                <a:solidFill>
                  <a:srgbClr val="000000"/>
                </a:solidFill>
                <a:effectLst/>
                <a:latin typeface="+mn-lt"/>
              </a:rPr>
              <a:t>If you’re a member, you can set up a recurring or a one-time contribution at na.org/give.</a:t>
            </a:r>
          </a:p>
          <a:p>
            <a:pPr marL="0"/>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28</a:t>
            </a:fld>
            <a:endParaRPr lang="en-US"/>
          </a:p>
        </p:txBody>
      </p:sp>
    </p:spTree>
    <p:extLst>
      <p:ext uri="{BB962C8B-B14F-4D97-AF65-F5344CB8AC3E}">
        <p14:creationId xmlns:p14="http://schemas.microsoft.com/office/powerpoint/2010/main" val="3652250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Making</a:t>
            </a:r>
            <a:r>
              <a:rPr lang="en-US" sz="1200" baseline="0" dirty="0">
                <a:solidFill>
                  <a:schemeClr val="tx1"/>
                </a:solidFill>
              </a:rPr>
              <a:t> literature available</a:t>
            </a:r>
            <a:r>
              <a:rPr lang="en-US" sz="1200" dirty="0">
                <a:solidFill>
                  <a:schemeClr val="tx1"/>
                </a:solidFill>
              </a:rPr>
              <a:t> is a huge part of what we do, and we could fill this whole presentation simply with the efforts to draft, translate, produce, distribute, and protect NA literature.</a:t>
            </a:r>
          </a:p>
          <a:p>
            <a:endParaRPr lang="en-US" sz="1200" dirty="0">
              <a:solidFill>
                <a:schemeClr val="tx1"/>
              </a:solidFill>
            </a:endParaRPr>
          </a:p>
          <a:p>
            <a:r>
              <a:rPr lang="en-US" sz="1200" dirty="0">
                <a:solidFill>
                  <a:schemeClr val="tx1"/>
                </a:solidFill>
              </a:rPr>
              <a:t>NAWS makes many choices that are purely about carrying the message that no ordinary corporation would make. Two examples are explained in the next two slides: giving</a:t>
            </a:r>
            <a:r>
              <a:rPr lang="en-US" sz="1200" baseline="0" dirty="0">
                <a:solidFill>
                  <a:schemeClr val="tx1"/>
                </a:solidFill>
              </a:rPr>
              <a:t> away and subsidizing literature and providing literature for inmate tablets.</a:t>
            </a:r>
            <a:r>
              <a:rPr lang="en-US" sz="1200" dirty="0">
                <a:solidFill>
                  <a:schemeClr val="tx1"/>
                </a:solidFill>
              </a:rPr>
              <a:t>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29</a:t>
            </a:fld>
            <a:endParaRPr lang="en-US"/>
          </a:p>
        </p:txBody>
      </p:sp>
    </p:spTree>
    <p:extLst>
      <p:ext uri="{BB962C8B-B14F-4D97-AF65-F5344CB8AC3E}">
        <p14:creationId xmlns:p14="http://schemas.microsoft.com/office/powerpoint/2010/main" val="393488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NAWS stands for Narcotics Anonymous World Services. </a:t>
            </a:r>
          </a:p>
          <a:p>
            <a:endParaRPr lang="en-US" dirty="0">
              <a:solidFill>
                <a:schemeClr val="tx1"/>
              </a:solidFill>
            </a:endParaRPr>
          </a:p>
          <a:p>
            <a:r>
              <a:rPr lang="en-US" dirty="0">
                <a:solidFill>
                  <a:schemeClr val="tx1"/>
                </a:solidFill>
              </a:rPr>
              <a:t>Some of our activity is covered in this “NAWS brochure” posted at na.org/what-is-na-world-services”</a:t>
            </a:r>
          </a:p>
        </p:txBody>
      </p:sp>
      <p:sp>
        <p:nvSpPr>
          <p:cNvPr id="4" name="Slide Number Placeholder 3"/>
          <p:cNvSpPr>
            <a:spLocks noGrp="1"/>
          </p:cNvSpPr>
          <p:nvPr>
            <p:ph type="sldNum" sz="quarter" idx="5"/>
          </p:nvPr>
        </p:nvSpPr>
        <p:spPr/>
        <p:txBody>
          <a:bodyPr/>
          <a:lstStyle/>
          <a:p>
            <a:fld id="{8CD8DF16-479B-1D4C-808A-A02DE4660149}" type="slidenum">
              <a:rPr lang="en-US" smtClean="0"/>
              <a:t>3</a:t>
            </a:fld>
            <a:endParaRPr lang="en-US"/>
          </a:p>
        </p:txBody>
      </p:sp>
    </p:spTree>
    <p:extLst>
      <p:ext uri="{BB962C8B-B14F-4D97-AF65-F5344CB8AC3E}">
        <p14:creationId xmlns:p14="http://schemas.microsoft.com/office/powerpoint/2010/main" val="2271901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40"/>
              </a:lnSpc>
            </a:pPr>
            <a:r>
              <a:rPr lang="en-US" sz="1200" dirty="0">
                <a:solidFill>
                  <a:schemeClr val="tx1"/>
                </a:solidFill>
              </a:rPr>
              <a:t>This graph represents the cost of free and subsidized literature that NAWS distributes to communities around the world. </a:t>
            </a:r>
          </a:p>
          <a:p>
            <a:pPr>
              <a:lnSpc>
                <a:spcPts val="1340"/>
              </a:lnSpc>
            </a:pPr>
            <a:endParaRPr lang="en-US" sz="1200" dirty="0">
              <a:solidFill>
                <a:schemeClr val="tx1"/>
              </a:solidFill>
            </a:endParaRPr>
          </a:p>
          <a:p>
            <a:pPr>
              <a:lnSpc>
                <a:spcPts val="1340"/>
              </a:lnSpc>
            </a:pPr>
            <a:r>
              <a:rPr lang="en-US" sz="1200" dirty="0">
                <a:solidFill>
                  <a:schemeClr val="tx1"/>
                </a:solidFill>
              </a:rPr>
              <a:t>In the 2019 fiscal year, we distributed more than we ever have before—more than $832,000 dollars’ worth. In 2020, we continued to ship literature to places that couldn’t afford to purchase it even as we were cutting expenses in as many areas as we could. </a:t>
            </a:r>
            <a:r>
              <a:rPr lang="en-US" sz="1200" kern="1200" dirty="0">
                <a:solidFill>
                  <a:schemeClr val="tx1"/>
                </a:solidFill>
                <a:effectLst/>
                <a:latin typeface="+mn-lt"/>
                <a:ea typeface="+mn-ea"/>
                <a:cs typeface="+mn-cs"/>
              </a:rPr>
              <a:t>Despite the financial challenges of the 2021 fiscal year, sending literature to those in need continued to be a priority.</a:t>
            </a:r>
          </a:p>
          <a:p>
            <a:pPr defTabSz="966612">
              <a:lnSpc>
                <a:spcPts val="1340"/>
              </a:lnSpc>
              <a:defRPr/>
            </a:pPr>
            <a:endParaRPr lang="en-US" sz="1200" dirty="0">
              <a:solidFill>
                <a:schemeClr val="tx1"/>
              </a:solidFill>
            </a:endParaRPr>
          </a:p>
          <a:p>
            <a:pPr defTabSz="966612">
              <a:lnSpc>
                <a:spcPts val="1340"/>
              </a:lnSpc>
              <a:defRPr/>
            </a:pPr>
            <a:r>
              <a:rPr lang="en-US" sz="1200" dirty="0">
                <a:solidFill>
                  <a:schemeClr val="tx1"/>
                </a:solidFill>
              </a:rPr>
              <a:t>The total for FY 2020 was just under $580,000 and for FY 2021 was just over $368,000. The total for 2023 was $738,826 and for 2024 it was $769,958.  The need continues regardless of the pandemic or resources available. And so does our commitment to meet that need.</a:t>
            </a:r>
            <a:r>
              <a:rPr lang="en-US" sz="1200" kern="1200" dirty="0">
                <a:solidFill>
                  <a:schemeClr val="tx1"/>
                </a:solidFill>
                <a:effectLst/>
                <a:latin typeface="+mn-lt"/>
                <a:ea typeface="+mn-ea"/>
                <a:cs typeface="+mn-cs"/>
              </a:rPr>
              <a:t> </a:t>
            </a:r>
          </a:p>
          <a:p>
            <a:pPr defTabSz="966612">
              <a:lnSpc>
                <a:spcPts val="1340"/>
              </a:lnSpc>
              <a:defRPr/>
            </a:pPr>
            <a:endParaRPr lang="en-US" sz="1200" dirty="0">
              <a:solidFill>
                <a:schemeClr val="tx1"/>
              </a:solidFill>
            </a:endParaRPr>
          </a:p>
          <a:p>
            <a:pPr>
              <a:lnSpc>
                <a:spcPts val="1340"/>
              </a:lnSpc>
            </a:pPr>
            <a:r>
              <a:rPr lang="en-US" sz="1200" kern="1200" dirty="0">
                <a:solidFill>
                  <a:schemeClr val="tx1"/>
                </a:solidFill>
                <a:effectLst/>
                <a:latin typeface="+mn-lt"/>
                <a:ea typeface="+mn-ea"/>
                <a:cs typeface="+mn-cs"/>
              </a:rPr>
              <a:t>The support NA World Services has received from the Fellowship help make these efforts possible. </a:t>
            </a:r>
          </a:p>
          <a:p>
            <a:pPr>
              <a:lnSpc>
                <a:spcPts val="1340"/>
              </a:lnSpc>
            </a:pPr>
            <a:endParaRPr lang="en-US" sz="1200" dirty="0">
              <a:solidFill>
                <a:schemeClr val="tx1"/>
              </a:solidFill>
            </a:endParaRPr>
          </a:p>
          <a:p>
            <a:pPr>
              <a:lnSpc>
                <a:spcPts val="1340"/>
              </a:lnSpc>
            </a:pPr>
            <a:r>
              <a:rPr lang="en-US" sz="1200" dirty="0">
                <a:solidFill>
                  <a:schemeClr val="tx1"/>
                </a:solidFill>
              </a:rPr>
              <a:t>Note: We don’t report many of the details of where this literature goes partly not to embarrass or call attention to any communities. We never want to cause a community confusion or harm, even inadvertently. </a:t>
            </a:r>
            <a:endParaRPr lang="en-US" dirty="0">
              <a:solidFill>
                <a:schemeClr val="tx1"/>
              </a:solidFill>
            </a:endParaRPr>
          </a:p>
          <a:p>
            <a:pPr>
              <a:lnSpc>
                <a:spcPts val="1340"/>
              </a:lnSpc>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30</a:t>
            </a:fld>
            <a:endParaRPr lang="en-US"/>
          </a:p>
        </p:txBody>
      </p:sp>
    </p:spTree>
    <p:extLst>
      <p:ext uri="{BB962C8B-B14F-4D97-AF65-F5344CB8AC3E}">
        <p14:creationId xmlns:p14="http://schemas.microsoft.com/office/powerpoint/2010/main" val="3792091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Communities receiving free/subsidized literature.</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31</a:t>
            </a:fld>
            <a:endParaRPr lang="en-US"/>
          </a:p>
        </p:txBody>
      </p:sp>
    </p:spTree>
    <p:extLst>
      <p:ext uri="{BB962C8B-B14F-4D97-AF65-F5344CB8AC3E}">
        <p14:creationId xmlns:p14="http://schemas.microsoft.com/office/powerpoint/2010/main" val="742635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also make our message available for free reading, listening (audio BTs), and watching (ASL) online. </a:t>
            </a:r>
          </a:p>
          <a:p>
            <a:r>
              <a:rPr lang="en-US" sz="1200" kern="1200" dirty="0">
                <a:solidFill>
                  <a:schemeClr val="tx1"/>
                </a:solidFill>
                <a:effectLst/>
                <a:latin typeface="+mn-lt"/>
                <a:ea typeface="+mn-ea"/>
                <a:cs typeface="+mn-cs"/>
              </a:rPr>
              <a:t>IPs and booklets in 58 languages (soon to be 61) are posted at na.org/literature. </a:t>
            </a:r>
          </a:p>
          <a:p>
            <a:r>
              <a:rPr lang="en-US" sz="1200" kern="1200" dirty="0">
                <a:solidFill>
                  <a:schemeClr val="tx1"/>
                </a:solidFill>
                <a:effectLst/>
                <a:latin typeface="+mn-lt"/>
                <a:ea typeface="+mn-ea"/>
                <a:cs typeface="+mn-cs"/>
              </a:rPr>
              <a:t>New for 2025, web-formatted literature! We started with English (USA) and will be adding other languages a little at a time. This browser-friendly format is much easier to read on mobile devices.</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32</a:t>
            </a:fld>
            <a:endParaRPr lang="en-US"/>
          </a:p>
        </p:txBody>
      </p:sp>
    </p:spTree>
    <p:extLst>
      <p:ext uri="{BB962C8B-B14F-4D97-AF65-F5344CB8AC3E}">
        <p14:creationId xmlns:p14="http://schemas.microsoft.com/office/powerpoint/2010/main" val="92924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chemeClr val="tx1"/>
                </a:solidFill>
              </a:rPr>
              <a:t>We have been posting free audio versions of the Basic Text as they become available. You can stream or download.</a:t>
            </a:r>
          </a:p>
          <a:p>
            <a:endParaRPr lang="en-US" sz="1200" dirty="0">
              <a:solidFill>
                <a:schemeClr val="tx1"/>
              </a:solidFill>
            </a:endParaRPr>
          </a:p>
          <a:p>
            <a:r>
              <a:rPr lang="en-US" sz="1200" dirty="0">
                <a:solidFill>
                  <a:schemeClr val="tx1"/>
                </a:solidFill>
              </a:rPr>
              <a:t>So far, we have 12 versions: Arabic, two English versions—one fifth edition, French Canadian, Greek, Hebrew, Hungarian, Brazilian Portuguese, Russian, Spanish, Swedish, and Thai posted. </a:t>
            </a:r>
          </a:p>
          <a:p>
            <a:endParaRPr lang="en-US" sz="1200" dirty="0">
              <a:solidFill>
                <a:schemeClr val="tx1"/>
              </a:solidFill>
            </a:endParaRPr>
          </a:p>
          <a:p>
            <a:r>
              <a:rPr lang="en-US" sz="1200" dirty="0">
                <a:solidFill>
                  <a:schemeClr val="tx1"/>
                </a:solidFill>
              </a:rPr>
              <a:t>You can find them at na.org/audio.</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33</a:t>
            </a:fld>
            <a:endParaRPr lang="en-US"/>
          </a:p>
        </p:txBody>
      </p:sp>
    </p:spTree>
    <p:extLst>
      <p:ext uri="{BB962C8B-B14F-4D97-AF65-F5344CB8AC3E}">
        <p14:creationId xmlns:p14="http://schemas.microsoft.com/office/powerpoint/2010/main" val="3263516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Some correctional facilities offer inmates tablets pre-loaded with a variety of material, including, in some cases, NA recovery literature, at no cost to the inmate. </a:t>
            </a:r>
          </a:p>
          <a:p>
            <a:pPr marL="0" marR="0">
              <a:lnSpc>
                <a:spcPct val="100000"/>
              </a:lnSpc>
              <a:spcBef>
                <a:spcPts val="0"/>
              </a:spcBef>
              <a:spcAft>
                <a:spcPts val="0"/>
              </a:spcAft>
            </a:pPr>
            <a:endParaRPr lang="en-US" sz="1200" kern="100">
              <a:effectLst/>
              <a:latin typeface="+mn-lt"/>
              <a:ea typeface="Aptos" panose="020B0004020202020204" pitchFamily="34" charset="0"/>
              <a:cs typeface="Times New Roman" panose="02020603050405020304" pitchFamily="18" charset="0"/>
            </a:endParaRP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One of the most important duties the Fellowship has assigned NA World Services is the protection of NA’s intellectual property and copyrights on behalf of the Fellowship. Inmate tablets are a new way to carry the message, and World Services must grant legal permission to load Narcotics Anonymous literature on tablets. Each of these agreements involves a lot of communication among corrections authorities, local NA members, and NA World Services.</a:t>
            </a:r>
          </a:p>
          <a:p>
            <a:pPr marL="0" marR="0">
              <a:lnSpc>
                <a:spcPct val="100000"/>
              </a:lnSpc>
              <a:spcBef>
                <a:spcPts val="0"/>
              </a:spcBef>
              <a:spcAft>
                <a:spcPts val="0"/>
              </a:spcAft>
            </a:pPr>
            <a:endParaRPr lang="en-US" sz="1200" kern="100">
              <a:effectLst/>
              <a:latin typeface="+mn-lt"/>
              <a:ea typeface="Aptos" panose="020B0004020202020204" pitchFamily="34" charset="0"/>
              <a:cs typeface="Times New Roman" panose="02020603050405020304" pitchFamily="18" charset="0"/>
            </a:endParaRP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The agreements we have made in these cases allow for the material that is currently posted on our website to be on tablets for inmates – audio Basic Texts, IPs, and booklets such as the White Booklet and the Intro Guide. We continue to provide paper copies of the Basic Text to inmates upon request.</a:t>
            </a:r>
          </a:p>
          <a:p>
            <a:pPr marL="0" marR="0">
              <a:lnSpc>
                <a:spcPct val="100000"/>
              </a:lnSpc>
              <a:spcBef>
                <a:spcPts val="0"/>
              </a:spcBef>
              <a:spcAft>
                <a:spcPts val="0"/>
              </a:spcAft>
            </a:pPr>
            <a:endParaRPr lang="en-US" sz="1200" kern="100">
              <a:effectLst/>
              <a:latin typeface="+mn-lt"/>
              <a:ea typeface="Aptos" panose="020B0004020202020204" pitchFamily="34" charset="0"/>
              <a:cs typeface="Times New Roman" panose="02020603050405020304" pitchFamily="18" charset="0"/>
            </a:endParaRP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1.2 million incarcerated persons in the US now have access to free NA literature on tablets.</a:t>
            </a: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The number of inmate tablets with NA literature in Arizona rose to almost 50,000 in 2022.</a:t>
            </a: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In Ohio, after seeing the success of inmate tablets, corrections officials have decided to purchase NA literature to give to inmates upon release. </a:t>
            </a: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There are over 3,000 counties in the US, and each agreement requires time and attention. </a:t>
            </a:r>
          </a:p>
          <a:p>
            <a:pPr marL="0" marR="0">
              <a:lnSpc>
                <a:spcPct val="100000"/>
              </a:lnSpc>
              <a:spcBef>
                <a:spcPts val="0"/>
              </a:spcBef>
              <a:spcAft>
                <a:spcPts val="0"/>
              </a:spcAft>
            </a:pPr>
            <a:endParaRPr lang="en-US" sz="1200" kern="100">
              <a:effectLst/>
              <a:latin typeface="+mn-lt"/>
              <a:ea typeface="Aptos" panose="020B0004020202020204" pitchFamily="34" charset="0"/>
              <a:cs typeface="Times New Roman" panose="02020603050405020304" pitchFamily="18" charset="0"/>
            </a:endParaRPr>
          </a:p>
          <a:p>
            <a:pPr marL="0" marR="0">
              <a:lnSpc>
                <a:spcPct val="100000"/>
              </a:lnSpc>
              <a:spcBef>
                <a:spcPts val="0"/>
              </a:spcBef>
              <a:spcAft>
                <a:spcPts val="0"/>
              </a:spcAft>
            </a:pPr>
            <a:r>
              <a:rPr lang="en-US" sz="1200" kern="100">
                <a:effectLst/>
                <a:latin typeface="+mn-lt"/>
                <a:ea typeface="Aptos" panose="020B0004020202020204" pitchFamily="34" charset="0"/>
                <a:cs typeface="Times New Roman" panose="02020603050405020304" pitchFamily="18" charset="0"/>
              </a:rPr>
              <a:t>We have also been working on agreements with some communities outside the US. In 2024, we finalized our first such agreement with Sweden.</a:t>
            </a:r>
          </a:p>
        </p:txBody>
      </p:sp>
      <p:sp>
        <p:nvSpPr>
          <p:cNvPr id="4" name="Slide Number Placeholder 3"/>
          <p:cNvSpPr>
            <a:spLocks noGrp="1"/>
          </p:cNvSpPr>
          <p:nvPr>
            <p:ph type="sldNum" sz="quarter" idx="5"/>
          </p:nvPr>
        </p:nvSpPr>
        <p:spPr/>
        <p:txBody>
          <a:bodyPr/>
          <a:lstStyle/>
          <a:p>
            <a:fld id="{8CD8DF16-479B-1D4C-808A-A02DE4660149}" type="slidenum">
              <a:rPr lang="en-US" smtClean="0"/>
              <a:t>34</a:t>
            </a:fld>
            <a:endParaRPr lang="en-US"/>
          </a:p>
        </p:txBody>
      </p:sp>
    </p:spTree>
    <p:extLst>
      <p:ext uri="{BB962C8B-B14F-4D97-AF65-F5344CB8AC3E}">
        <p14:creationId xmlns:p14="http://schemas.microsoft.com/office/powerpoint/2010/main" val="1001520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20"/>
              </a:lnSpc>
            </a:pPr>
            <a:r>
              <a:rPr lang="en-US" sz="1100" dirty="0">
                <a:solidFill>
                  <a:schemeClr val="tx1"/>
                </a:solidFill>
              </a:rPr>
              <a:t>One of World Services’ most important responsibilities is protecting the Fellowship’s property—its name, logos, and literature for the current and future Fellowship. </a:t>
            </a:r>
          </a:p>
          <a:p>
            <a:pPr>
              <a:lnSpc>
                <a:spcPts val="1220"/>
              </a:lnSpc>
            </a:pPr>
            <a:endParaRPr lang="en-US" sz="1100" dirty="0">
              <a:solidFill>
                <a:schemeClr val="tx1"/>
              </a:solidFill>
            </a:endParaRPr>
          </a:p>
          <a:p>
            <a:pPr>
              <a:lnSpc>
                <a:spcPts val="1220"/>
              </a:lnSpc>
            </a:pPr>
            <a:r>
              <a:rPr lang="en-US" sz="1100" dirty="0">
                <a:solidFill>
                  <a:schemeClr val="tx1"/>
                </a:solidFill>
              </a:rPr>
              <a:t>The </a:t>
            </a:r>
            <a:r>
              <a:rPr lang="en-US" sz="1100" i="1" dirty="0">
                <a:solidFill>
                  <a:schemeClr val="tx1"/>
                </a:solidFill>
              </a:rPr>
              <a:t>Fellowship Intellectual Property Trust</a:t>
            </a:r>
            <a:r>
              <a:rPr lang="en-US" sz="1100" dirty="0">
                <a:solidFill>
                  <a:schemeClr val="tx1"/>
                </a:solidFill>
              </a:rPr>
              <a:t> (</a:t>
            </a:r>
            <a:r>
              <a:rPr lang="en-US" sz="1100" i="1" dirty="0">
                <a:solidFill>
                  <a:schemeClr val="tx1"/>
                </a:solidFill>
              </a:rPr>
              <a:t>FIPT </a:t>
            </a:r>
            <a:r>
              <a:rPr lang="en-US" sz="1100" dirty="0">
                <a:solidFill>
                  <a:schemeClr val="tx1"/>
                </a:solidFill>
              </a:rPr>
              <a:t>for short) is a legal document that contains the collective decisions the NA Fellowship has made to preserve the integrity of our published message and the accountability of our publishing services. The Fellowship of Narcotics Anonymous, as given voice by its groups through their regional delegates at the World Service Conference, created and makes decisions about the trust. NA World Services, Inc. manages the trust on their behalf, and the Fellowship of Narcotics Anonymous as a whole is the beneficiary.</a:t>
            </a:r>
          </a:p>
          <a:p>
            <a:pPr>
              <a:lnSpc>
                <a:spcPts val="1220"/>
              </a:lnSpc>
            </a:pPr>
            <a:endParaRPr lang="en-US" sz="1100" dirty="0">
              <a:solidFill>
                <a:schemeClr val="tx1"/>
              </a:solidFill>
            </a:endParaRPr>
          </a:p>
          <a:p>
            <a:pPr>
              <a:lnSpc>
                <a:spcPts val="1220"/>
              </a:lnSpc>
            </a:pPr>
            <a:r>
              <a:rPr lang="en-US" sz="1100" dirty="0">
                <a:solidFill>
                  <a:schemeClr val="tx1"/>
                </a:solidFill>
              </a:rPr>
              <a:t>There is a lot of misinformation about the </a:t>
            </a:r>
            <a:r>
              <a:rPr lang="en-US" sz="1100" i="1" dirty="0">
                <a:solidFill>
                  <a:schemeClr val="tx1"/>
                </a:solidFill>
              </a:rPr>
              <a:t>FIPT</a:t>
            </a:r>
            <a:r>
              <a:rPr lang="en-US" sz="1100" dirty="0">
                <a:solidFill>
                  <a:schemeClr val="tx1"/>
                </a:solidFill>
              </a:rPr>
              <a:t>. Here is what the document itself says. The purpose of the trust is: </a:t>
            </a:r>
          </a:p>
          <a:p>
            <a:pPr>
              <a:lnSpc>
                <a:spcPts val="1220"/>
              </a:lnSpc>
            </a:pPr>
            <a:r>
              <a:rPr lang="en-US" sz="1100" dirty="0">
                <a:solidFill>
                  <a:schemeClr val="tx1"/>
                </a:solidFill>
              </a:rPr>
              <a:t> “to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a:p>
            <a:pPr>
              <a:lnSpc>
                <a:spcPts val="1220"/>
              </a:lnSpc>
            </a:pPr>
            <a:r>
              <a:rPr lang="en-US" sz="1100" dirty="0">
                <a:solidFill>
                  <a:schemeClr val="tx1"/>
                </a:solidFill>
              </a:rPr>
              <a:t> </a:t>
            </a:r>
          </a:p>
          <a:p>
            <a:pPr>
              <a:lnSpc>
                <a:spcPts val="1220"/>
              </a:lnSpc>
            </a:pPr>
            <a:r>
              <a:rPr lang="en-US" sz="1100" dirty="0">
                <a:solidFill>
                  <a:schemeClr val="tx1"/>
                </a:solidFill>
              </a:rPr>
              <a:t>If you want more information about what the </a:t>
            </a:r>
            <a:r>
              <a:rPr lang="en-US" sz="1100" i="1" dirty="0">
                <a:solidFill>
                  <a:schemeClr val="tx1"/>
                </a:solidFill>
              </a:rPr>
              <a:t>FIPT </a:t>
            </a:r>
            <a:r>
              <a:rPr lang="en-US" sz="1100" dirty="0">
                <a:solidFill>
                  <a:schemeClr val="tx1"/>
                </a:solidFill>
              </a:rPr>
              <a:t>is and why it is important, see the video on the </a:t>
            </a:r>
            <a:r>
              <a:rPr lang="en-US" sz="1100" i="1" dirty="0">
                <a:solidFill>
                  <a:schemeClr val="tx1"/>
                </a:solidFill>
              </a:rPr>
              <a:t>FIPT</a:t>
            </a:r>
            <a:r>
              <a:rPr lang="en-US" sz="1100" dirty="0">
                <a:solidFill>
                  <a:schemeClr val="tx1"/>
                </a:solidFill>
              </a:rPr>
              <a:t> page: na.org/fipt. </a:t>
            </a:r>
          </a:p>
          <a:p>
            <a:pPr>
              <a:lnSpc>
                <a:spcPts val="1220"/>
              </a:lnSpc>
            </a:pPr>
            <a:endParaRPr lang="en-US" sz="1100" dirty="0">
              <a:solidFill>
                <a:schemeClr val="tx1"/>
              </a:solidFill>
            </a:endParaRPr>
          </a:p>
          <a:p>
            <a:pPr>
              <a:lnSpc>
                <a:spcPts val="1220"/>
              </a:lnSpc>
            </a:pPr>
            <a:r>
              <a:rPr lang="en-US" sz="1100" dirty="0">
                <a:solidFill>
                  <a:schemeClr val="tx1"/>
                </a:solidFill>
              </a:rPr>
              <a:t>As we mentioned earlier, WSC 2023 made a decision to revise the Trust document as well as to revise the Operational Rules and the Use Policy. </a:t>
            </a:r>
          </a:p>
        </p:txBody>
      </p:sp>
      <p:sp>
        <p:nvSpPr>
          <p:cNvPr id="4" name="Slide Number Placeholder 3"/>
          <p:cNvSpPr>
            <a:spLocks noGrp="1"/>
          </p:cNvSpPr>
          <p:nvPr>
            <p:ph type="sldNum" sz="quarter" idx="5"/>
          </p:nvPr>
        </p:nvSpPr>
        <p:spPr/>
        <p:txBody>
          <a:bodyPr/>
          <a:lstStyle/>
          <a:p>
            <a:fld id="{8CD8DF16-479B-1D4C-808A-A02DE4660149}" type="slidenum">
              <a:rPr lang="en-US" smtClean="0"/>
              <a:t>35</a:t>
            </a:fld>
            <a:endParaRPr lang="en-US"/>
          </a:p>
        </p:txBody>
      </p:sp>
    </p:spTree>
    <p:extLst>
      <p:ext uri="{BB962C8B-B14F-4D97-AF65-F5344CB8AC3E}">
        <p14:creationId xmlns:p14="http://schemas.microsoft.com/office/powerpoint/2010/main" val="483837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map shows the 105 languages NA members speak. We translate literature into 61 of those languages.</a:t>
            </a:r>
          </a:p>
          <a:p>
            <a:endParaRPr lang="en-US" sz="1200" dirty="0">
              <a:solidFill>
                <a:schemeClr val="tx1"/>
              </a:solidFill>
            </a:endParaRPr>
          </a:p>
          <a:p>
            <a:r>
              <a:rPr lang="en-US" sz="1200" dirty="0">
                <a:solidFill>
                  <a:schemeClr val="tx1"/>
                </a:solidFill>
              </a:rPr>
              <a:t>This “Carrying the message map” is revised each fiscal year to include in the Annual Report. The latest version is posted at na.org/maps. </a:t>
            </a:r>
          </a:p>
          <a:p>
            <a:endParaRPr lang="en-US" sz="1200" dirty="0">
              <a:solidFill>
                <a:schemeClr val="tx1"/>
              </a:solidFill>
            </a:endParaRPr>
          </a:p>
          <a:p>
            <a:r>
              <a:rPr lang="en-US" sz="1200" dirty="0">
                <a:solidFill>
                  <a:schemeClr val="tx1"/>
                </a:solidFill>
              </a:rPr>
              <a:t>Most recently, we have started producing IP#1 in Sinhala, and Azerbaijani, Kazakh, and Romanian will follow shortly.</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Besides the Armenian and Blackfoot keytags we started producing last year, we also have Sinhala, Inuktitut, and Innu-aimun keytags.</a:t>
            </a:r>
          </a:p>
          <a:p>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36</a:t>
            </a:fld>
            <a:endParaRPr lang="en-US"/>
          </a:p>
        </p:txBody>
      </p:sp>
    </p:spTree>
    <p:extLst>
      <p:ext uri="{BB962C8B-B14F-4D97-AF65-F5344CB8AC3E}">
        <p14:creationId xmlns:p14="http://schemas.microsoft.com/office/powerpoint/2010/main" val="2991568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Many of the languages</a:t>
            </a:r>
            <a:r>
              <a:rPr lang="en-US" baseline="0" dirty="0">
                <a:solidFill>
                  <a:schemeClr val="tx1"/>
                </a:solidFill>
              </a:rPr>
              <a:t> in NA are reflected in our </a:t>
            </a:r>
            <a:r>
              <a:rPr lang="en-US" baseline="0" dirty="0" err="1">
                <a:solidFill>
                  <a:schemeClr val="tx1"/>
                </a:solidFill>
              </a:rPr>
              <a:t>keytags</a:t>
            </a:r>
            <a:r>
              <a:rPr lang="en-US" baseline="0" dirty="0">
                <a:solidFill>
                  <a:schemeClr val="tx1"/>
                </a:solidFill>
              </a:rPr>
              <a:t>. We produce welcome tags in 68 languages. </a:t>
            </a:r>
            <a:r>
              <a:rPr lang="en-US" baseline="0" dirty="0" err="1">
                <a:solidFill>
                  <a:schemeClr val="tx1"/>
                </a:solidFill>
              </a:rPr>
              <a:t>Keytags</a:t>
            </a:r>
            <a:r>
              <a:rPr lang="en-US" baseline="0" dirty="0">
                <a:solidFill>
                  <a:schemeClr val="tx1"/>
                </a:solidFill>
              </a:rPr>
              <a:t> are sometimes created in indigenous languages to better welcome members in their own language and culture, even if that language isn’t spoken in the meeting they are attending. Examples are Hawaiian, Welsh, Blackfoot, and others.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37</a:t>
            </a:fld>
            <a:endParaRPr lang="en-US"/>
          </a:p>
        </p:txBody>
      </p:sp>
    </p:spTree>
    <p:extLst>
      <p:ext uri="{BB962C8B-B14F-4D97-AF65-F5344CB8AC3E}">
        <p14:creationId xmlns:p14="http://schemas.microsoft.com/office/powerpoint/2010/main" val="285342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Having literature in your own language saves lives. It helps addicts hear our message, understand the NA program, and connect with the shared experience of members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defTabSz="1080151">
              <a:spcAft>
                <a:spcPts val="708"/>
              </a:spcAft>
              <a:defRPr/>
            </a:pPr>
            <a:r>
              <a:rPr lang="en-US" sz="1200" dirty="0">
                <a:solidFill>
                  <a:schemeClr val="tx1"/>
                </a:solidFill>
              </a:rPr>
              <a:t>Translations play a huge role in carrying the message. Translations work is coordinated among a local translation committee, or LTC, made up of committed members who are native speakers, as well as contracted professionals and NAWS staff.  </a:t>
            </a:r>
          </a:p>
          <a:p>
            <a:pPr defTabSz="1080151">
              <a:spcAft>
                <a:spcPts val="708"/>
              </a:spcAft>
              <a:defRPr/>
            </a:pPr>
            <a:endParaRPr lang="en-US" sz="1200" dirty="0">
              <a:solidFill>
                <a:schemeClr val="tx1"/>
              </a:solidFill>
            </a:endParaRPr>
          </a:p>
          <a:p>
            <a:pPr defTabSz="1080151">
              <a:spcAft>
                <a:spcPts val="708"/>
              </a:spcAft>
              <a:defRPr/>
            </a:pPr>
            <a:r>
              <a:rPr lang="en-US" sz="1200" dirty="0">
                <a:solidFill>
                  <a:schemeClr val="tx1"/>
                </a:solidFill>
              </a:rPr>
              <a:t>It takes a great deal of resources to produce translated literature. It’s not just about money. The scarcest resource is human. No machine can replace the need for LTCs, because NA language uses words differently than the communities – including treatment professionals – around us. If you want to learn more about translations, check out Translation Basics, which is posted at na.org.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38</a:t>
            </a:fld>
            <a:endParaRPr lang="en-US"/>
          </a:p>
        </p:txBody>
      </p:sp>
    </p:spTree>
    <p:extLst>
      <p:ext uri="{BB962C8B-B14F-4D97-AF65-F5344CB8AC3E}">
        <p14:creationId xmlns:p14="http://schemas.microsoft.com/office/powerpoint/2010/main" val="2255379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graph shows the number of translated items published at World Services as of the end of the 2024 fiscal year, which was June 2024. At that time, we had published 1,366 translated titles. </a:t>
            </a:r>
          </a:p>
          <a:p>
            <a:endParaRPr lang="en-US" sz="1200" dirty="0">
              <a:solidFill>
                <a:schemeClr val="tx1"/>
              </a:solidFill>
            </a:endParaRPr>
          </a:p>
          <a:p>
            <a:pPr defTabSz="1080151">
              <a:spcAft>
                <a:spcPts val="708"/>
              </a:spcAft>
              <a:defRPr/>
            </a:pPr>
            <a:r>
              <a:rPr lang="en-US" sz="1200" dirty="0">
                <a:solidFill>
                  <a:schemeClr val="tx1"/>
                </a:solidFill>
              </a:rPr>
              <a:t>Local members do the heavy lifting in almost all translations. It takes dedicated members willing to devote countless hours to the work, even when a professional translator is used. We oversee translations to make sure conceptual fidelity is maintained, and we organize proofing, copyrights, layout, and production. For almost a year during the pandemic, we had a translations staff of one and a production staff of one. We are slowly building back and now have a translations team of three and half.</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39</a:t>
            </a:fld>
            <a:endParaRPr lang="en-US"/>
          </a:p>
        </p:txBody>
      </p:sp>
    </p:spTree>
    <p:extLst>
      <p:ext uri="{BB962C8B-B14F-4D97-AF65-F5344CB8AC3E}">
        <p14:creationId xmlns:p14="http://schemas.microsoft.com/office/powerpoint/2010/main" val="221896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“World services” = the World Service Conference and the World Board (WB), Human Resource Panel (HRP), and WSC Cofacilitators who are elected by the conference, plus the World Service Office, whose activities are overseen by the World Board.</a:t>
            </a:r>
          </a:p>
          <a:p>
            <a:endParaRPr lang="en-US" sz="1200" dirty="0">
              <a:solidFill>
                <a:schemeClr val="tx1"/>
              </a:solidFill>
            </a:endParaRPr>
          </a:p>
          <a:p>
            <a:pPr defTabSz="1288753">
              <a:defRPr/>
            </a:pPr>
            <a:r>
              <a:rPr lang="en-US" sz="1200" dirty="0">
                <a:solidFill>
                  <a:schemeClr val="tx1"/>
                </a:solidFill>
              </a:rPr>
              <a:t>This diagram illustrates that the office and workgroups are accountable to the WB</a:t>
            </a:r>
          </a:p>
          <a:p>
            <a:r>
              <a:rPr lang="en-US" sz="1200" dirty="0">
                <a:solidFill>
                  <a:schemeClr val="tx1"/>
                </a:solidFill>
              </a:rPr>
              <a:t>And the WB and HRP are accountable to the WSC. </a:t>
            </a:r>
          </a:p>
          <a:p>
            <a:r>
              <a:rPr lang="en-US" sz="1200" dirty="0">
                <a:solidFill>
                  <a:schemeClr val="tx1"/>
                </a:solidFill>
              </a:rPr>
              <a:t>The WB, the HRP, and the WSC Cofacilitators</a:t>
            </a:r>
            <a:r>
              <a:rPr lang="en-US" sz="1200" baseline="0" dirty="0">
                <a:solidFill>
                  <a:schemeClr val="tx1"/>
                </a:solidFill>
              </a:rPr>
              <a:t> are all elected by the conference.</a:t>
            </a:r>
            <a:endParaRPr lang="en-US" sz="1200" dirty="0">
              <a:solidFill>
                <a:schemeClr val="tx1"/>
              </a:solidFill>
            </a:endParaRPr>
          </a:p>
          <a:p>
            <a:endParaRPr lang="en-US" sz="1200" dirty="0">
              <a:solidFill>
                <a:schemeClr val="tx1"/>
              </a:solidFill>
            </a:endParaRPr>
          </a:p>
          <a:p>
            <a:r>
              <a:rPr lang="en-US" sz="1200" dirty="0">
                <a:solidFill>
                  <a:schemeClr val="tx1"/>
                </a:solidFill>
              </a:rPr>
              <a:t>You can find more information about World Services from </a:t>
            </a:r>
            <a:r>
              <a:rPr lang="en-US" sz="1200" i="1" dirty="0">
                <a:solidFill>
                  <a:schemeClr val="tx1"/>
                </a:solidFill>
              </a:rPr>
              <a:t>A Guide to World Services in NA</a:t>
            </a:r>
            <a:r>
              <a:rPr lang="en-US" sz="1200" dirty="0">
                <a:solidFill>
                  <a:schemeClr val="tx1"/>
                </a:solidFill>
              </a:rPr>
              <a:t>. That’s where this diagram comes from. </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4</a:t>
            </a:fld>
            <a:endParaRPr lang="en-US"/>
          </a:p>
        </p:txBody>
      </p:sp>
    </p:spTree>
    <p:extLst>
      <p:ext uri="{BB962C8B-B14F-4D97-AF65-F5344CB8AC3E}">
        <p14:creationId xmlns:p14="http://schemas.microsoft.com/office/powerpoint/2010/main" val="2132587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For the last 20 years, each literature project has had the same basic process.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survey the Fellowship for input about the project itself. This allows input to be gathered from members all across the globe, speaking many different languages.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collect source material from members.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form a workgroup of members who review all of the source material and the resulting drafts. For the IP#21 revision, </a:t>
            </a:r>
            <a:r>
              <a:rPr lang="en-US" sz="1100" i="1" kern="1200" dirty="0">
                <a:solidFill>
                  <a:schemeClr val="tx1"/>
                </a:solidFill>
                <a:effectLst/>
                <a:latin typeface="+mn-lt"/>
                <a:ea typeface="+mn-ea"/>
                <a:cs typeface="+mn-cs"/>
              </a:rPr>
              <a:t>Staying Clean in Isolation</a:t>
            </a:r>
            <a:r>
              <a:rPr lang="en-US" sz="1100" kern="1200" dirty="0">
                <a:solidFill>
                  <a:schemeClr val="tx1"/>
                </a:solidFill>
                <a:effectLst/>
                <a:latin typeface="+mn-lt"/>
                <a:ea typeface="+mn-ea"/>
                <a:cs typeface="+mn-cs"/>
              </a:rPr>
              <a:t>, we used focus groups, inviting any member who expressed interest.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Release drafts for Fellowship review</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Revise based on input.</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Publish an approval draft no later than with the </a:t>
            </a:r>
            <a:r>
              <a:rPr lang="en-US" sz="1100" i="1" kern="1200" dirty="0">
                <a:solidFill>
                  <a:schemeClr val="tx1"/>
                </a:solidFill>
                <a:effectLst/>
                <a:latin typeface="+mn-lt"/>
                <a:ea typeface="+mn-ea"/>
                <a:cs typeface="+mn-cs"/>
              </a:rPr>
              <a:t>CAR</a:t>
            </a:r>
            <a:r>
              <a:rPr lang="en-US" sz="1100" kern="1200" dirty="0">
                <a:solidFill>
                  <a:schemeClr val="tx1"/>
                </a:solidFill>
                <a:effectLst/>
                <a:latin typeface="+mn-lt"/>
                <a:ea typeface="+mn-ea"/>
                <a:cs typeface="+mn-cs"/>
              </a:rPr>
              <a:t> publication.</a:t>
            </a:r>
          </a:p>
          <a:p>
            <a:r>
              <a:rPr lang="en-US" sz="1100" kern="1200" dirty="0">
                <a:solidFill>
                  <a:schemeClr val="tx1"/>
                </a:solidFill>
                <a:effectLst/>
                <a:latin typeface="+mn-lt"/>
                <a:ea typeface="+mn-ea"/>
                <a:cs typeface="+mn-cs"/>
              </a:rPr>
              <a:t>It’s a process that allows members all around the world, regardless of literacy level or language spoken, to contribute. Those contributions shape and give voice to the resulting draft.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Recently, we’ve been able to use the volunteer form posted on na.org/projects to form web meetings with any interested member to work on projects like the revisions to IP #21 and H&amp;I Basics, the creation of Virtual Service Basics, and the restructuring of our website.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8CD8DF16-479B-1D4C-808A-A02DE4660149}" type="slidenum">
              <a:rPr lang="en-US" smtClean="0"/>
              <a:t>40</a:t>
            </a:fld>
            <a:endParaRPr lang="en-US"/>
          </a:p>
        </p:txBody>
      </p:sp>
    </p:spTree>
    <p:extLst>
      <p:ext uri="{BB962C8B-B14F-4D97-AF65-F5344CB8AC3E}">
        <p14:creationId xmlns:p14="http://schemas.microsoft.com/office/powerpoint/2010/main" val="1523491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dirty="0">
                <a:solidFill>
                  <a:schemeClr val="tx1"/>
                </a:solidFill>
              </a:rPr>
              <a:t>NA’s Basic Text explains the significance of the Steps in this way: </a:t>
            </a:r>
          </a:p>
          <a:p>
            <a:pPr>
              <a:spcBef>
                <a:spcPts val="200"/>
              </a:spcBef>
            </a:pPr>
            <a:r>
              <a:rPr lang="en-US" dirty="0">
                <a:solidFill>
                  <a:schemeClr val="tx1"/>
                </a:solidFill>
              </a:rPr>
              <a:t>The steps are our solution. They are our survival kit. They are our defense against addiction which is a deadly disease. Our steps are the principles that make our recovery possible.</a:t>
            </a:r>
          </a:p>
          <a:p>
            <a:pPr>
              <a:spcBef>
                <a:spcPts val="200"/>
              </a:spcBef>
            </a:pPr>
            <a:r>
              <a:rPr lang="en-US" dirty="0">
                <a:solidFill>
                  <a:schemeClr val="tx1"/>
                </a:solidFill>
              </a:rPr>
              <a:t>“How it Works,” </a:t>
            </a:r>
            <a:r>
              <a:rPr lang="en-US" i="1" dirty="0">
                <a:solidFill>
                  <a:schemeClr val="tx1"/>
                </a:solidFill>
              </a:rPr>
              <a:t>Narcotics Anonymous </a:t>
            </a:r>
          </a:p>
          <a:p>
            <a:pPr>
              <a:spcBef>
                <a:spcPts val="200"/>
              </a:spcBef>
            </a:pPr>
            <a:endParaRPr lang="en-US" dirty="0">
              <a:solidFill>
                <a:schemeClr val="tx1"/>
              </a:solidFill>
            </a:endParaRPr>
          </a:p>
          <a:p>
            <a:pPr>
              <a:spcBef>
                <a:spcPts val="200"/>
              </a:spcBef>
            </a:pPr>
            <a:r>
              <a:rPr lang="en-US" dirty="0">
                <a:solidFill>
                  <a:schemeClr val="tx1"/>
                </a:solidFill>
              </a:rPr>
              <a:t>Information about the Twelve Steps is included in three different NA books. It’s common for NA sponsors to advise </a:t>
            </a:r>
            <a:r>
              <a:rPr lang="en-US" dirty="0" err="1">
                <a:solidFill>
                  <a:schemeClr val="tx1"/>
                </a:solidFill>
              </a:rPr>
              <a:t>sponsees</a:t>
            </a:r>
            <a:r>
              <a:rPr lang="en-US" dirty="0">
                <a:solidFill>
                  <a:schemeClr val="tx1"/>
                </a:solidFill>
              </a:rPr>
              <a:t> to read about the Step they are working in the Basic Text </a:t>
            </a:r>
            <a:r>
              <a:rPr lang="en-US" i="1" dirty="0">
                <a:solidFill>
                  <a:schemeClr val="tx1"/>
                </a:solidFill>
              </a:rPr>
              <a:t>and It Works: How and Why </a:t>
            </a:r>
            <a:r>
              <a:rPr lang="en-US" dirty="0">
                <a:solidFill>
                  <a:schemeClr val="tx1"/>
                </a:solidFill>
              </a:rPr>
              <a:t>before answering the questions in </a:t>
            </a:r>
            <a:r>
              <a:rPr lang="en-US" i="1" dirty="0">
                <a:solidFill>
                  <a:schemeClr val="tx1"/>
                </a:solidFill>
              </a:rPr>
              <a:t>The Narcotics Anonymous Step Working Guides</a:t>
            </a:r>
            <a:r>
              <a:rPr lang="en-US" dirty="0">
                <a:solidFill>
                  <a:schemeClr val="tx1"/>
                </a:solidFill>
              </a:rPr>
              <a:t>. </a:t>
            </a:r>
          </a:p>
          <a:p>
            <a:pPr>
              <a:spcBef>
                <a:spcPts val="200"/>
              </a:spcBef>
            </a:pPr>
            <a:endParaRPr lang="en-US" dirty="0">
              <a:solidFill>
                <a:schemeClr val="tx1"/>
              </a:solidFill>
            </a:endParaRPr>
          </a:p>
          <a:p>
            <a:pPr>
              <a:spcBef>
                <a:spcPts val="200"/>
              </a:spcBef>
            </a:pPr>
            <a:r>
              <a:rPr lang="en-US" dirty="0">
                <a:solidFill>
                  <a:schemeClr val="tx1"/>
                </a:solidFill>
              </a:rPr>
              <a:t>In that spirit, we have published this material into one boxed set titled </a:t>
            </a:r>
            <a:r>
              <a:rPr lang="en-US" i="1" dirty="0">
                <a:solidFill>
                  <a:schemeClr val="tx1"/>
                </a:solidFill>
              </a:rPr>
              <a:t>The NA Survival Kit</a:t>
            </a:r>
            <a:r>
              <a:rPr lang="en-US" dirty="0">
                <a:solidFill>
                  <a:schemeClr val="tx1"/>
                </a:solidFill>
              </a:rPr>
              <a:t>. </a:t>
            </a:r>
          </a:p>
          <a:p>
            <a:pPr>
              <a:spcBef>
                <a:spcPts val="200"/>
              </a:spcBef>
            </a:pPr>
            <a:endParaRPr lang="en-US" dirty="0">
              <a:solidFill>
                <a:schemeClr val="tx1"/>
              </a:solidFill>
            </a:endParaRPr>
          </a:p>
          <a:p>
            <a:pPr>
              <a:spcBef>
                <a:spcPts val="200"/>
              </a:spcBef>
            </a:pPr>
            <a:r>
              <a:rPr lang="en-US">
                <a:solidFill>
                  <a:schemeClr val="tx1"/>
                </a:solidFill>
              </a:rPr>
              <a:t>English, Spanish, </a:t>
            </a:r>
            <a:r>
              <a:rPr lang="en-US" dirty="0">
                <a:solidFill>
                  <a:schemeClr val="tx1"/>
                </a:solidFill>
              </a:rPr>
              <a:t>and Brazilian Portuguese are now available. We are working on Farsi, Russian, and Swedish.</a:t>
            </a:r>
          </a:p>
          <a:p>
            <a:pPr>
              <a:spcBef>
                <a:spcPts val="200"/>
              </a:spcBef>
            </a:pPr>
            <a:endParaRPr lang="en-US" dirty="0">
              <a:solidFill>
                <a:schemeClr val="tx1"/>
              </a:solidFill>
            </a:endParaRPr>
          </a:p>
          <a:p>
            <a:pPr>
              <a:spcBef>
                <a:spcPts val="200"/>
              </a:spcBef>
            </a:pPr>
            <a:r>
              <a:rPr lang="en-US" dirty="0">
                <a:solidFill>
                  <a:schemeClr val="tx1"/>
                </a:solidFill>
              </a:rPr>
              <a:t>For each Step, the Survival Kit includes the section from the Basic Text chapter “How It Works,” the chapter from </a:t>
            </a:r>
            <a:r>
              <a:rPr lang="en-US" i="1" dirty="0">
                <a:solidFill>
                  <a:schemeClr val="tx1"/>
                </a:solidFill>
              </a:rPr>
              <a:t>It Works: How and Wh</a:t>
            </a:r>
            <a:r>
              <a:rPr lang="en-US" dirty="0">
                <a:solidFill>
                  <a:schemeClr val="tx1"/>
                </a:solidFill>
              </a:rPr>
              <a:t>y, and the chapter from </a:t>
            </a:r>
            <a:r>
              <a:rPr lang="en-US" i="1" dirty="0">
                <a:solidFill>
                  <a:schemeClr val="tx1"/>
                </a:solidFill>
              </a:rPr>
              <a:t>The NA Step Working Guides</a:t>
            </a:r>
            <a:r>
              <a:rPr lang="en-US" dirty="0">
                <a:solidFill>
                  <a:schemeClr val="tx1"/>
                </a:solidFill>
              </a:rPr>
              <a:t>, with the questions numbered rather than bulleted. </a:t>
            </a:r>
          </a:p>
          <a:p>
            <a:pPr>
              <a:spcBef>
                <a:spcPts val="200"/>
              </a:spcBef>
            </a:pPr>
            <a:endParaRPr lang="en-US" dirty="0">
              <a:solidFill>
                <a:schemeClr val="tx1"/>
              </a:solidFill>
            </a:endParaRPr>
          </a:p>
          <a:p>
            <a:pPr>
              <a:spcBef>
                <a:spcPts val="200"/>
              </a:spcBef>
            </a:pPr>
            <a:r>
              <a:rPr lang="en-US" i="1" dirty="0">
                <a:solidFill>
                  <a:schemeClr val="tx1"/>
                </a:solidFill>
              </a:rPr>
              <a:t>The NA Survival Kit </a:t>
            </a:r>
            <a:r>
              <a:rPr lang="en-US" dirty="0">
                <a:solidFill>
                  <a:schemeClr val="tx1"/>
                </a:solidFill>
              </a:rPr>
              <a:t>consists of five bound packets together in one slip case: </a:t>
            </a:r>
          </a:p>
          <a:p>
            <a:pPr>
              <a:spcBef>
                <a:spcPts val="200"/>
              </a:spcBef>
            </a:pPr>
            <a:r>
              <a:rPr lang="en-US" dirty="0">
                <a:solidFill>
                  <a:schemeClr val="tx1"/>
                </a:solidFill>
              </a:rPr>
              <a:t>•	Steps One, Two, and Three</a:t>
            </a:r>
          </a:p>
          <a:p>
            <a:pPr>
              <a:spcBef>
                <a:spcPts val="200"/>
              </a:spcBef>
            </a:pPr>
            <a:r>
              <a:rPr lang="en-US" dirty="0">
                <a:solidFill>
                  <a:schemeClr val="tx1"/>
                </a:solidFill>
              </a:rPr>
              <a:t>•	Steps Four and Five</a:t>
            </a:r>
          </a:p>
          <a:p>
            <a:pPr>
              <a:spcBef>
                <a:spcPts val="200"/>
              </a:spcBef>
            </a:pPr>
            <a:r>
              <a:rPr lang="en-US" dirty="0">
                <a:solidFill>
                  <a:schemeClr val="tx1"/>
                </a:solidFill>
              </a:rPr>
              <a:t>•	Steps Six and Seven</a:t>
            </a:r>
          </a:p>
          <a:p>
            <a:pPr>
              <a:spcBef>
                <a:spcPts val="200"/>
              </a:spcBef>
            </a:pPr>
            <a:r>
              <a:rPr lang="en-US" dirty="0">
                <a:solidFill>
                  <a:schemeClr val="tx1"/>
                </a:solidFill>
              </a:rPr>
              <a:t>•	Steps Eight and Nine</a:t>
            </a:r>
          </a:p>
          <a:p>
            <a:pPr>
              <a:spcBef>
                <a:spcPts val="200"/>
              </a:spcBef>
            </a:pPr>
            <a:r>
              <a:rPr lang="en-US" dirty="0">
                <a:solidFill>
                  <a:schemeClr val="tx1"/>
                </a:solidFill>
              </a:rPr>
              <a:t>•	Steps Ten, Eleven, and Twelve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 can be found at na.org/webstore</a:t>
            </a:r>
            <a:endParaRPr lang="en-US" sz="1200"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41</a:t>
            </a:fld>
            <a:endParaRPr lang="en-US"/>
          </a:p>
        </p:txBody>
      </p:sp>
    </p:spTree>
    <p:extLst>
      <p:ext uri="{BB962C8B-B14F-4D97-AF65-F5344CB8AC3E}">
        <p14:creationId xmlns:p14="http://schemas.microsoft.com/office/powerpoint/2010/main" val="4028669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2024 has ushered in some changes for NAWS.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42</a:t>
            </a:fld>
            <a:endParaRPr lang="en-US"/>
          </a:p>
        </p:txBody>
      </p:sp>
    </p:spTree>
    <p:extLst>
      <p:ext uri="{BB962C8B-B14F-4D97-AF65-F5344CB8AC3E}">
        <p14:creationId xmlns:p14="http://schemas.microsoft.com/office/powerpoint/2010/main" val="1939523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200" b="0" i="0" u="none" strike="noStrike">
                <a:solidFill>
                  <a:srgbClr val="000000"/>
                </a:solidFill>
                <a:effectLst/>
                <a:latin typeface="+mn-lt"/>
              </a:rPr>
              <a:t>Check out NAWS meeting search at na.org/meetingsearch.</a:t>
            </a:r>
          </a:p>
          <a:p>
            <a:pPr marL="0" marR="0" algn="l">
              <a:spcBef>
                <a:spcPts val="0"/>
              </a:spcBef>
              <a:spcAft>
                <a:spcPts val="0"/>
              </a:spcAft>
            </a:pPr>
            <a:r>
              <a:rPr lang="en-US" sz="1200" b="0" i="0" u="none" strike="noStrike">
                <a:solidFill>
                  <a:srgbClr val="000000"/>
                </a:solidFill>
                <a:effectLst/>
                <a:latin typeface="+mn-lt"/>
              </a:rPr>
              <a:t>Find in-person meetings through local websites and phonelines. </a:t>
            </a:r>
          </a:p>
          <a:p>
            <a:pPr marL="0" marR="0" algn="l">
              <a:spcBef>
                <a:spcPts val="0"/>
              </a:spcBef>
              <a:spcAft>
                <a:spcPts val="0"/>
              </a:spcAft>
            </a:pPr>
            <a:r>
              <a:rPr lang="en-US" sz="1200" b="0" i="0" u="none" strike="noStrike">
                <a:solidFill>
                  <a:srgbClr val="000000"/>
                </a:solidFill>
                <a:effectLst/>
                <a:latin typeface="+mn-lt"/>
              </a:rPr>
              <a:t>Virtual meetings are listed by day and time. Search by selecting a language first. If you have a virtual meeting you would like to add please use the link.</a:t>
            </a:r>
          </a:p>
          <a:p>
            <a:pPr marL="0" marR="0" algn="l">
              <a:spcBef>
                <a:spcPts val="0"/>
              </a:spcBef>
              <a:spcAft>
                <a:spcPts val="0"/>
              </a:spcAft>
            </a:pPr>
            <a:r>
              <a:rPr lang="en-US" sz="1200" b="0" i="0" u="none" strike="noStrike">
                <a:solidFill>
                  <a:srgbClr val="000000"/>
                </a:solidFill>
                <a:effectLst/>
                <a:latin typeface="+mn-lt"/>
              </a:rPr>
              <a:t> </a:t>
            </a:r>
          </a:p>
          <a:p>
            <a:pPr marL="0" marR="0" algn="l">
              <a:spcBef>
                <a:spcPts val="0"/>
              </a:spcBef>
              <a:spcAft>
                <a:spcPts val="0"/>
              </a:spcAft>
            </a:pPr>
            <a:r>
              <a:rPr lang="en-US" sz="1200" b="0" i="0" u="none" strike="noStrike">
                <a:solidFill>
                  <a:srgbClr val="000000"/>
                </a:solidFill>
                <a:effectLst/>
                <a:latin typeface="+mn-lt"/>
              </a:rPr>
              <a:t>The 2023 World Service Conference passed a motion acknowledging that an NA meeting that meets regularly in person or virtually can choose to be an NA group if they meet the criteria described in The Group Booklet.</a:t>
            </a:r>
          </a:p>
          <a:p>
            <a:endParaRPr lang="en-US" sz="1200">
              <a:latin typeface="+mn-lt"/>
            </a:endParaRPr>
          </a:p>
          <a:p>
            <a:endParaRPr lang="en-US" sz="1200">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43</a:t>
            </a:fld>
            <a:endParaRPr lang="en-US"/>
          </a:p>
        </p:txBody>
      </p:sp>
    </p:spTree>
    <p:extLst>
      <p:ext uri="{BB962C8B-B14F-4D97-AF65-F5344CB8AC3E}">
        <p14:creationId xmlns:p14="http://schemas.microsoft.com/office/powerpoint/2010/main" val="938984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0"/>
              </a:spcAft>
            </a:pPr>
            <a:r>
              <a:rPr lang="en-US" sz="1200" dirty="0">
                <a:solidFill>
                  <a:srgbClr val="101112"/>
                </a:solidFill>
                <a:effectLst/>
                <a:latin typeface="+mn-lt"/>
                <a:ea typeface="Times New Roman" panose="02020603050405020304" pitchFamily="18" charset="0"/>
              </a:rPr>
              <a:t>We are delighted to announce that the new, mobile-friendly </a:t>
            </a:r>
            <a:r>
              <a:rPr lang="en-US" sz="1200" u="sng" dirty="0">
                <a:solidFill>
                  <a:srgbClr val="0086F0"/>
                </a:solidFill>
                <a:effectLst/>
                <a:latin typeface="+mn-lt"/>
                <a:ea typeface="Times New Roman" panose="02020603050405020304" pitchFamily="18" charset="0"/>
                <a:hlinkClick r:id="rId3" tooltip="https://linkprotect.cudasvc.com/url?a=https%3a%2f%2fwww.na.org&amp;c=E,1,ofVwPpLfkcMky6PAda1Yw25o8pYJF290e3ADwOvlm3x_kvYzWAeU7g-hhpC-yaiDKa5tyThc8Lme9HAoStR3B-XU51uDF07C3cjzEChJyzEcDdeytv-pH9GvxQ,,&amp;typo=1&amp;ancr_add=1"/>
              </a:rPr>
              <a:t>na.org</a:t>
            </a:r>
            <a:r>
              <a:rPr lang="en-US" sz="1200" dirty="0">
                <a:solidFill>
                  <a:srgbClr val="101112"/>
                </a:solidFill>
                <a:effectLst/>
                <a:latin typeface="+mn-lt"/>
                <a:ea typeface="Times New Roman" panose="02020603050405020304" pitchFamily="18" charset="0"/>
              </a:rPr>
              <a:t> website is up! Our IT team accomplished a minor miracle in getting this together. We had known for some time that the days our old website could stand would be numbered. When the website failed, our IT team went into overdrive. </a:t>
            </a:r>
          </a:p>
          <a:p>
            <a:pPr marL="0" marR="0">
              <a:spcAft>
                <a:spcPts val="0"/>
              </a:spcAft>
            </a:pPr>
            <a:endParaRPr lang="en-US" sz="1200" dirty="0">
              <a:solidFill>
                <a:srgbClr val="101112"/>
              </a:solidFill>
              <a:effectLst/>
              <a:latin typeface="+mn-lt"/>
              <a:ea typeface="Times New Roman" panose="02020603050405020304" pitchFamily="18" charset="0"/>
            </a:endParaRPr>
          </a:p>
          <a:p>
            <a:pPr marL="0" marR="0">
              <a:spcAft>
                <a:spcPts val="0"/>
              </a:spcAft>
            </a:pPr>
            <a:r>
              <a:rPr lang="en-US" sz="1200" dirty="0">
                <a:solidFill>
                  <a:srgbClr val="101112"/>
                </a:solidFill>
                <a:effectLst/>
                <a:latin typeface="+mn-lt"/>
                <a:ea typeface="Times New Roman" panose="02020603050405020304" pitchFamily="18" charset="0"/>
              </a:rPr>
              <a:t>What you see now at </a:t>
            </a:r>
            <a:r>
              <a:rPr lang="en-US" sz="1200" u="sng" dirty="0">
                <a:solidFill>
                  <a:srgbClr val="0086F0"/>
                </a:solidFill>
                <a:effectLst/>
                <a:latin typeface="+mn-lt"/>
                <a:ea typeface="Times New Roman" panose="02020603050405020304" pitchFamily="18" charset="0"/>
                <a:hlinkClick r:id="rId4" tooltip="https://linkprotect.cudasvc.com/url?a=https%3a%2f%2fwww.na.org&amp;c=E,1,Ojfk8cSuJsyffGF7lW9vc9cL8m2BLMaPCeQ_THyyaJk_ePL7Oi7SE4vJuK4KDY_1isYRddzJZ0nT1aSq8oyPEVjXRFFdAsgMskYYkRsTxA,,&amp;typo=1&amp;ancr_add=1"/>
              </a:rPr>
              <a:t>na.org</a:t>
            </a:r>
            <a:r>
              <a:rPr lang="en-US" sz="1200" dirty="0">
                <a:effectLst/>
                <a:latin typeface="+mn-lt"/>
                <a:ea typeface="Times New Roman" panose="02020603050405020304" pitchFamily="18" charset="0"/>
              </a:rPr>
              <a:t> looks different from the website you may be used to accessing, but nearly all the same information is still there. </a:t>
            </a:r>
            <a:r>
              <a:rPr lang="en-US" sz="1200" dirty="0">
                <a:solidFill>
                  <a:srgbClr val="101112"/>
                </a:solidFill>
                <a:effectLst/>
                <a:latin typeface="+mn-lt"/>
                <a:ea typeface="Times New Roman" panose="02020603050405020304" pitchFamily="18" charset="0"/>
              </a:rPr>
              <a:t>We believe it will be easier to navigate, less confusing, more readable, more secure, and less likely to leave us in the lurch again. </a:t>
            </a:r>
          </a:p>
          <a:p>
            <a:pPr marL="0" marR="0">
              <a:spcAft>
                <a:spcPts val="0"/>
              </a:spcAft>
            </a:pPr>
            <a:endParaRPr lang="en-US" sz="1200" dirty="0">
              <a:solidFill>
                <a:srgbClr val="101112"/>
              </a:solidFill>
              <a:effectLst/>
              <a:latin typeface="+mn-lt"/>
              <a:ea typeface="Times New Roman" panose="02020603050405020304" pitchFamily="18" charset="0"/>
            </a:endParaRPr>
          </a:p>
          <a:p>
            <a:pPr marL="0" marR="0">
              <a:spcAft>
                <a:spcPts val="0"/>
              </a:spcAft>
            </a:pPr>
            <a:r>
              <a:rPr lang="en-US" sz="1200" dirty="0">
                <a:solidFill>
                  <a:srgbClr val="101112"/>
                </a:solidFill>
                <a:effectLst/>
                <a:latin typeface="+mn-lt"/>
                <a:ea typeface="Times New Roman" panose="02020603050405020304" pitchFamily="18" charset="0"/>
              </a:rPr>
              <a:t>With the new website comes new links. If your service body website has links to readings and IPs, those will have to be updated. If you have other links to pages at </a:t>
            </a:r>
            <a:r>
              <a:rPr lang="en-US" sz="1200" u="sng" dirty="0">
                <a:solidFill>
                  <a:srgbClr val="0086F0"/>
                </a:solidFill>
                <a:effectLst/>
                <a:latin typeface="+mn-lt"/>
                <a:ea typeface="Times New Roman" panose="02020603050405020304" pitchFamily="18" charset="0"/>
                <a:hlinkClick r:id="rId5" tooltip="https://linkprotect.cudasvc.com/url?a=https%3a%2f%2fna.org&amp;c=E,1,QbjvMVHxNfww0F9m7j6wkEd4AAZ9beNdTVtBCCRb56gCxtabcLRVyRKhrD-UBT9CJMXmHA6eUue7Do8nkiULl50KchmBCuewosNvHNby2Xvwjis9k17vC3UX&amp;typo=1&amp;ancr_add=1"/>
              </a:rPr>
              <a:t>na.org</a:t>
            </a:r>
            <a:r>
              <a:rPr lang="en-US" sz="1200" dirty="0">
                <a:solidFill>
                  <a:srgbClr val="101112"/>
                </a:solidFill>
                <a:effectLst/>
                <a:latin typeface="+mn-lt"/>
                <a:ea typeface="Times New Roman" panose="02020603050405020304" pitchFamily="18" charset="0"/>
              </a:rPr>
              <a:t>, please check to make sure your links are functional as soon as you (or your </a:t>
            </a:r>
            <a:r>
              <a:rPr lang="en-US" sz="1200" dirty="0" err="1">
                <a:solidFill>
                  <a:srgbClr val="101112"/>
                </a:solidFill>
                <a:effectLst/>
                <a:latin typeface="+mn-lt"/>
                <a:ea typeface="Times New Roman" panose="02020603050405020304" pitchFamily="18" charset="0"/>
              </a:rPr>
              <a:t>webservant</a:t>
            </a:r>
            <a:r>
              <a:rPr lang="en-US" sz="1200" dirty="0">
                <a:solidFill>
                  <a:srgbClr val="101112"/>
                </a:solidFill>
                <a:effectLst/>
                <a:latin typeface="+mn-lt"/>
                <a:ea typeface="Times New Roman" panose="02020603050405020304" pitchFamily="18" charset="0"/>
              </a:rPr>
              <a:t>) can.</a:t>
            </a:r>
            <a:r>
              <a:rPr lang="en-US" sz="1200" dirty="0">
                <a:effectLst/>
                <a:latin typeface="+mn-lt"/>
                <a:ea typeface="Times New Roman" panose="02020603050405020304" pitchFamily="18" charset="0"/>
              </a:rPr>
              <a:t> </a:t>
            </a:r>
          </a:p>
          <a:p>
            <a:pPr marL="0" marR="0">
              <a:spcAft>
                <a:spcPts val="0"/>
              </a:spcAft>
            </a:pPr>
            <a:endParaRPr lang="en-US" sz="1200" dirty="0">
              <a:solidFill>
                <a:srgbClr val="101112"/>
              </a:solidFill>
              <a:effectLst/>
              <a:latin typeface="+mn-lt"/>
              <a:ea typeface="Times New Roman" panose="02020603050405020304" pitchFamily="18" charset="0"/>
            </a:endParaRPr>
          </a:p>
          <a:p>
            <a:pPr marL="0" marR="0">
              <a:spcAft>
                <a:spcPts val="0"/>
              </a:spcAft>
            </a:pPr>
            <a:r>
              <a:rPr lang="en-US" sz="1200" dirty="0">
                <a:solidFill>
                  <a:srgbClr val="101112"/>
                </a:solidFill>
                <a:effectLst/>
                <a:latin typeface="+mn-lt"/>
                <a:ea typeface="Times New Roman" panose="02020603050405020304" pitchFamily="18" charset="0"/>
              </a:rPr>
              <a:t>We are continuing to add features, correct errors, and build out the site. We recently were able to add the search function back. </a:t>
            </a:r>
          </a:p>
          <a:p>
            <a:pPr marL="0" marR="0">
              <a:spcAft>
                <a:spcPts val="0"/>
              </a:spcAft>
            </a:pPr>
            <a:r>
              <a:rPr lang="en-US" sz="1200" dirty="0">
                <a:solidFill>
                  <a:srgbClr val="101112"/>
                </a:solidFill>
                <a:effectLst/>
                <a:latin typeface="+mn-lt"/>
                <a:ea typeface="Times New Roman" panose="02020603050405020304" pitchFamily="18" charset="0"/>
              </a:rPr>
              <a:t>There are a few large files that are still unlinked, but fear not! New links and browser-friendly versions are being created.  Nothing has been lost. </a:t>
            </a:r>
          </a:p>
        </p:txBody>
      </p:sp>
      <p:sp>
        <p:nvSpPr>
          <p:cNvPr id="4" name="Slide Number Placeholder 3"/>
          <p:cNvSpPr>
            <a:spLocks noGrp="1"/>
          </p:cNvSpPr>
          <p:nvPr>
            <p:ph type="sldNum" sz="quarter" idx="5"/>
          </p:nvPr>
        </p:nvSpPr>
        <p:spPr/>
        <p:txBody>
          <a:bodyPr/>
          <a:lstStyle/>
          <a:p>
            <a:fld id="{8CD8DF16-479B-1D4C-808A-A02DE4660149}" type="slidenum">
              <a:rPr lang="en-US" smtClean="0"/>
              <a:t>44</a:t>
            </a:fld>
            <a:endParaRPr lang="en-US"/>
          </a:p>
        </p:txBody>
      </p:sp>
    </p:spTree>
    <p:extLst>
      <p:ext uri="{BB962C8B-B14F-4D97-AF65-F5344CB8AC3E}">
        <p14:creationId xmlns:p14="http://schemas.microsoft.com/office/powerpoint/2010/main" val="3917137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rPr>
              <a:t>WSO Iran continues to be steadfast in providing communications and translations for members who speak Farsi.</a:t>
            </a:r>
          </a:p>
        </p:txBody>
      </p:sp>
      <p:sp>
        <p:nvSpPr>
          <p:cNvPr id="4" name="Slide Number Placeholder 3"/>
          <p:cNvSpPr>
            <a:spLocks noGrp="1"/>
          </p:cNvSpPr>
          <p:nvPr>
            <p:ph type="sldNum" sz="quarter" idx="5"/>
          </p:nvPr>
        </p:nvSpPr>
        <p:spPr/>
        <p:txBody>
          <a:bodyPr/>
          <a:lstStyle/>
          <a:p>
            <a:fld id="{8CD8DF16-479B-1D4C-808A-A02DE4660149}" type="slidenum">
              <a:rPr lang="en-US" smtClean="0"/>
              <a:t>45</a:t>
            </a:fld>
            <a:endParaRPr lang="en-US"/>
          </a:p>
        </p:txBody>
      </p:sp>
    </p:spTree>
    <p:extLst>
      <p:ext uri="{BB962C8B-B14F-4D97-AF65-F5344CB8AC3E}">
        <p14:creationId xmlns:p14="http://schemas.microsoft.com/office/powerpoint/2010/main" val="3703484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Most of NA had to learn to do things differently during the pandemic. We provided a lot of online service and support for virtual meetings and service efforts. </a:t>
            </a:r>
          </a:p>
          <a:p>
            <a:endParaRPr lang="en-US" sz="1100" dirty="0">
              <a:solidFill>
                <a:schemeClr val="tx1"/>
              </a:solidFill>
            </a:endParaRPr>
          </a:p>
          <a:p>
            <a:r>
              <a:rPr lang="en-US" sz="1100" dirty="0">
                <a:solidFill>
                  <a:schemeClr val="tx1"/>
                </a:solidFill>
              </a:rPr>
              <a:t>One of the first things we did when so much of the world closed down was to post a page of resources to help addicts find virtual meetings and to help members who were serving meetings and service bodies virtually: </a:t>
            </a:r>
            <a:r>
              <a:rPr lang="en-US" sz="1100" u="sng" dirty="0">
                <a:solidFill>
                  <a:schemeClr val="tx1"/>
                </a:solidFill>
                <a:hlinkClick r:id="rId3">
                  <a:extLst>
                    <a:ext uri="{A12FA001-AC4F-418D-AE19-62706E023703}">
                      <ahyp:hlinkClr xmlns:ahyp="http://schemas.microsoft.com/office/drawing/2018/hyperlinkcolor" val="tx"/>
                    </a:ext>
                  </a:extLst>
                </a:hlinkClick>
              </a:rPr>
              <a:t>na.org/virtual</a:t>
            </a:r>
            <a:r>
              <a:rPr lang="en-US" sz="1100" dirty="0">
                <a:solidFill>
                  <a:schemeClr val="tx1"/>
                </a:solidFill>
              </a:rPr>
              <a:t>. It is a treasure trove. We post new materials here regularly. </a:t>
            </a:r>
          </a:p>
          <a:p>
            <a:endParaRPr lang="en-US" sz="1100" dirty="0">
              <a:solidFill>
                <a:schemeClr val="tx1"/>
              </a:solidFill>
            </a:endParaRPr>
          </a:p>
          <a:p>
            <a:r>
              <a:rPr lang="en-US" sz="1100" dirty="0">
                <a:solidFill>
                  <a:schemeClr val="tx1"/>
                </a:solidFill>
              </a:rPr>
              <a:t>The page includes: onscreen resources for virtual meetings, info on hybrid meetings, 7</a:t>
            </a:r>
            <a:r>
              <a:rPr lang="en-US" sz="1100" baseline="30000" dirty="0">
                <a:solidFill>
                  <a:schemeClr val="tx1"/>
                </a:solidFill>
              </a:rPr>
              <a:t>th</a:t>
            </a:r>
            <a:r>
              <a:rPr lang="en-US" sz="1100" dirty="0">
                <a:solidFill>
                  <a:schemeClr val="tx1"/>
                </a:solidFill>
              </a:rPr>
              <a:t> tradition, and more. One of our most recent resources is Electronic Funds—Money Management under the Seventh Tradition section. </a:t>
            </a:r>
          </a:p>
          <a:p>
            <a:endParaRPr lang="en-US" sz="1100" dirty="0">
              <a:solidFill>
                <a:schemeClr val="tx1"/>
              </a:solidFill>
            </a:endParaRPr>
          </a:p>
          <a:p>
            <a:r>
              <a:rPr lang="en-US" sz="1100" dirty="0">
                <a:solidFill>
                  <a:schemeClr val="tx1"/>
                </a:solidFill>
              </a:rPr>
              <a:t>Let us know if there’s something you’d like to see on this page. </a:t>
            </a:r>
          </a:p>
          <a:p>
            <a:endParaRPr lang="en-US" sz="1100" dirty="0">
              <a:solidFill>
                <a:schemeClr val="tx1"/>
              </a:solidFill>
            </a:endParaRPr>
          </a:p>
          <a:p>
            <a:endParaRPr lang="en-US" sz="1100" dirty="0">
              <a:solidFill>
                <a:schemeClr val="tx1"/>
              </a:solidFill>
            </a:endParaRPr>
          </a:p>
          <a:p>
            <a:endParaRPr lang="en-US" sz="1100" baseline="0" dirty="0">
              <a:solidFill>
                <a:schemeClr val="tx1"/>
              </a:solidFill>
            </a:endParaRPr>
          </a:p>
          <a:p>
            <a:endParaRPr lang="en-US" sz="1100" baseline="0" dirty="0">
              <a:solidFill>
                <a:schemeClr val="tx1"/>
              </a:solidFill>
            </a:endParaRPr>
          </a:p>
          <a:p>
            <a:endParaRPr lang="en-US" sz="1100" dirty="0">
              <a:solidFill>
                <a:schemeClr val="tx1"/>
              </a:solidFill>
            </a:endParaRPr>
          </a:p>
          <a:p>
            <a:pPr marL="0" indent="0">
              <a:buFont typeface="Arial" panose="020B0604020202020204" pitchFamily="34" charset="0"/>
              <a:buNone/>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46</a:t>
            </a:fld>
            <a:endParaRPr lang="en-US"/>
          </a:p>
        </p:txBody>
      </p:sp>
    </p:spTree>
    <p:extLst>
      <p:ext uri="{BB962C8B-B14F-4D97-AF65-F5344CB8AC3E}">
        <p14:creationId xmlns:p14="http://schemas.microsoft.com/office/powerpoint/2010/main" val="2861693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dirty="0">
                <a:solidFill>
                  <a:schemeClr val="tx1"/>
                </a:solidFill>
              </a:rPr>
              <a:t>Virtual Meeting Basics is posted at the top of the drop-down menus on the Virtual NA Meeting Resources webpage. It is also posted at na.org/toolbox. It is currently translated in Farsi, French, Italian, Hungarian, and Spanish.</a:t>
            </a:r>
          </a:p>
          <a:p>
            <a:pPr rtl="0"/>
            <a:endParaRPr lang="en-US" sz="1100" kern="1200" dirty="0">
              <a:solidFill>
                <a:schemeClr val="tx1"/>
              </a:solidFill>
              <a:effectLst/>
              <a:latin typeface="+mn-lt"/>
              <a:ea typeface="+mn-ea"/>
              <a:cs typeface="+mn-cs"/>
            </a:endParaRPr>
          </a:p>
          <a:p>
            <a:r>
              <a:rPr lang="en-US" sz="1100" dirty="0">
                <a:solidFill>
                  <a:schemeClr val="tx1"/>
                </a:solidFill>
              </a:rPr>
              <a:t>This tool comes</a:t>
            </a:r>
            <a:r>
              <a:rPr lang="en-US" sz="1100" baseline="0" dirty="0">
                <a:solidFill>
                  <a:schemeClr val="tx1"/>
                </a:solidFill>
              </a:rPr>
              <a:t> from the</a:t>
            </a:r>
            <a:r>
              <a:rPr lang="en-US" sz="1100" dirty="0">
                <a:solidFill>
                  <a:schemeClr val="tx1"/>
                </a:solidFill>
              </a:rPr>
              <a:t> Local Service Toolbox project.</a:t>
            </a:r>
          </a:p>
          <a:p>
            <a:r>
              <a:rPr lang="en-US" sz="1100" dirty="0">
                <a:solidFill>
                  <a:schemeClr val="tx1"/>
                </a:solidFill>
              </a:rPr>
              <a:t>We held many open webinars on the topic. We also collected a lot of resources from trusted servants around the world. We posted several surveys to collect information. We used all of that information to put together a tool that compiles best practices for virtual meetings.</a:t>
            </a:r>
          </a:p>
          <a:p>
            <a:pPr rtl="0"/>
            <a:endParaRPr lang="en-US" sz="1100" kern="1200" dirty="0">
              <a:solidFill>
                <a:schemeClr val="tx1"/>
              </a:solidFill>
              <a:effectLst/>
              <a:latin typeface="+mn-lt"/>
              <a:ea typeface="+mn-ea"/>
              <a:cs typeface="+mn-cs"/>
            </a:endParaRPr>
          </a:p>
          <a:p>
            <a:pPr rtl="0"/>
            <a:r>
              <a:rPr lang="en-US" sz="1100" kern="1200" dirty="0">
                <a:solidFill>
                  <a:schemeClr val="tx1"/>
                </a:solidFill>
                <a:effectLst/>
                <a:latin typeface="+mn-lt"/>
                <a:ea typeface="+mn-ea"/>
                <a:cs typeface="+mn-cs"/>
              </a:rPr>
              <a:t>The tool covers a range of topics related to virtual NA recovery meetings, including</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keeping meetings secure from disruption,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welcoming newcomers and sponsorship,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practicing the Seventh Tradition and signing attendance cards</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making meetings accessible</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hybrid meetings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and more.</a:t>
            </a:r>
            <a:endParaRPr lang="en-US" sz="1100" dirty="0">
              <a:solidFill>
                <a:schemeClr val="tx1"/>
              </a:solidFill>
            </a:endParaRPr>
          </a:p>
          <a:p>
            <a:endParaRPr lang="en-US" sz="1100" dirty="0">
              <a:solidFill>
                <a:schemeClr val="tx1"/>
              </a:solidFill>
            </a:endParaRPr>
          </a:p>
          <a:p>
            <a:r>
              <a:rPr lang="en-US" sz="1100" dirty="0">
                <a:solidFill>
                  <a:schemeClr val="tx1"/>
                </a:solidFill>
              </a:rPr>
              <a:t>We are taking a similar approach with Virtual Service Basics.</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47</a:t>
            </a:fld>
            <a:endParaRPr lang="en-US"/>
          </a:p>
        </p:txBody>
      </p:sp>
    </p:spTree>
    <p:extLst>
      <p:ext uri="{BB962C8B-B14F-4D97-AF65-F5344CB8AC3E}">
        <p14:creationId xmlns:p14="http://schemas.microsoft.com/office/powerpoint/2010/main" val="4222977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Another place on our website that you can find lots and lots of resources for groups and service bodies is the Local Service Resources page: </a:t>
            </a:r>
            <a:r>
              <a:rPr lang="en-US" sz="1200" u="sng" dirty="0">
                <a:solidFill>
                  <a:schemeClr val="tx1"/>
                </a:solidFill>
                <a:hlinkClick r:id="rId3">
                  <a:extLst>
                    <a:ext uri="{A12FA001-AC4F-418D-AE19-62706E023703}">
                      <ahyp:hlinkClr xmlns:ahyp="http://schemas.microsoft.com/office/drawing/2018/hyperlinkcolor" val="tx"/>
                    </a:ext>
                  </a:extLst>
                </a:hlinkClick>
              </a:rPr>
              <a:t>na.org/localresources</a:t>
            </a:r>
            <a:endParaRPr lang="en-US" sz="1200" u="sng" dirty="0">
              <a:solidFill>
                <a:schemeClr val="tx1"/>
              </a:solidFill>
            </a:endParaRPr>
          </a:p>
          <a:p>
            <a:endParaRPr lang="en-US" sz="1200" u="sng" dirty="0">
              <a:solidFill>
                <a:schemeClr val="tx1"/>
              </a:solidFill>
            </a:endParaRPr>
          </a:p>
          <a:p>
            <a:r>
              <a:rPr lang="en-US" sz="1200" u="none" dirty="0">
                <a:solidFill>
                  <a:schemeClr val="tx1"/>
                </a:solidFill>
              </a:rPr>
              <a:t>If </a:t>
            </a:r>
            <a:r>
              <a:rPr lang="en-US" sz="1200" dirty="0">
                <a:solidFill>
                  <a:schemeClr val="tx1"/>
                </a:solidFill>
              </a:rPr>
              <a:t>you have a resource or tool that others might benefit from, please send it to </a:t>
            </a:r>
            <a:r>
              <a:rPr lang="en-US" sz="1200" u="sng" dirty="0">
                <a:solidFill>
                  <a:schemeClr val="tx1"/>
                </a:solidFill>
                <a:hlinkClick r:id="rId4">
                  <a:extLst>
                    <a:ext uri="{A12FA001-AC4F-418D-AE19-62706E023703}">
                      <ahyp:hlinkClr xmlns:ahyp="http://schemas.microsoft.com/office/drawing/2018/hyperlinkcolor" val="tx"/>
                    </a:ext>
                  </a:extLst>
                </a:hlinkClick>
              </a:rPr>
              <a:t>worldboard@na.org</a:t>
            </a:r>
            <a:r>
              <a:rPr lang="en-US" sz="1200" dirty="0">
                <a:solidFill>
                  <a:schemeClr val="tx1"/>
                </a:solidFill>
              </a:rPr>
              <a:t>.</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48</a:t>
            </a:fld>
            <a:endParaRPr lang="en-US"/>
          </a:p>
        </p:txBody>
      </p:sp>
    </p:spTree>
    <p:extLst>
      <p:ext uri="{BB962C8B-B14F-4D97-AF65-F5344CB8AC3E}">
        <p14:creationId xmlns:p14="http://schemas.microsoft.com/office/powerpoint/2010/main" val="1833157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We hold PR and H&amp;I web meetings that are a great way to gather information and share experiences on service related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These meetings are focused on members talking to each other and sharing successes </a:t>
            </a:r>
            <a:r>
              <a:rPr lang="en-US" sz="1200" baseline="0" dirty="0">
                <a:solidFill>
                  <a:schemeClr val="tx1"/>
                </a:solidFill>
                <a:latin typeface="+mn-lt"/>
              </a:rPr>
              <a:t>and</a:t>
            </a:r>
            <a:r>
              <a:rPr lang="en-US" sz="1200" dirty="0">
                <a:solidFill>
                  <a:schemeClr val="tx1"/>
                </a:solidFill>
                <a:latin typeface="+mn-lt"/>
              </a:rPr>
              <a:t> challenges. We’ve been holding them on a quarterly basis for years. You can find a complete list at </a:t>
            </a:r>
            <a:r>
              <a:rPr lang="en-US" sz="1200" dirty="0" err="1">
                <a:solidFill>
                  <a:schemeClr val="tx1"/>
                </a:solidFill>
                <a:latin typeface="+mn-lt"/>
              </a:rPr>
              <a:t>na.org</a:t>
            </a:r>
            <a:r>
              <a:rPr lang="en-US" sz="1200" dirty="0">
                <a:solidFill>
                  <a:schemeClr val="tx1"/>
                </a:solidFill>
                <a:latin typeface="+mn-lt"/>
              </a:rPr>
              <a:t>/webinar. </a:t>
            </a:r>
          </a:p>
          <a:p>
            <a:endParaRPr lang="en-US" sz="1200" dirty="0">
              <a:solidFill>
                <a:schemeClr val="tx1"/>
              </a:solidFill>
              <a:latin typeface="+mn-lt"/>
            </a:endParaRPr>
          </a:p>
          <a:p>
            <a:r>
              <a:rPr lang="en-US" sz="1200" dirty="0">
                <a:solidFill>
                  <a:schemeClr val="tx1"/>
                </a:solidFill>
                <a:latin typeface="+mn-lt"/>
              </a:rPr>
              <a:t>If you’re doing PR service work, and are interested, send an email to </a:t>
            </a:r>
            <a:r>
              <a:rPr lang="en-US" sz="1200" u="sng" dirty="0">
                <a:solidFill>
                  <a:schemeClr val="tx1"/>
                </a:solidFill>
                <a:latin typeface="+mn-lt"/>
                <a:hlinkClick r:id="rId3">
                  <a:extLst>
                    <a:ext uri="{A12FA001-AC4F-418D-AE19-62706E023703}">
                      <ahyp:hlinkClr xmlns:ahyp="http://schemas.microsoft.com/office/drawing/2018/hyperlinkcolor" val="tx"/>
                    </a:ext>
                  </a:extLst>
                </a:hlinkClick>
              </a:rPr>
              <a:t>pr@na.org</a:t>
            </a:r>
            <a:r>
              <a:rPr lang="en-US" sz="1200" dirty="0">
                <a:solidFill>
                  <a:schemeClr val="tx1"/>
                </a:solidFill>
                <a:latin typeface="+mn-lt"/>
              </a:rPr>
              <a:t> and we will keep you updated about dates and topics. </a:t>
            </a:r>
          </a:p>
          <a:p>
            <a:endParaRPr 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49</a:t>
            </a:fld>
            <a:endParaRPr lang="en-US"/>
          </a:p>
        </p:txBody>
      </p:sp>
    </p:spTree>
    <p:extLst>
      <p:ext uri="{BB962C8B-B14F-4D97-AF65-F5344CB8AC3E}">
        <p14:creationId xmlns:p14="http://schemas.microsoft.com/office/powerpoint/2010/main" val="260987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200" dirty="0">
                <a:solidFill>
                  <a:schemeClr val="tx1"/>
                </a:solidFill>
              </a:rPr>
              <a:t>The conference is, in turn, accountable to groups. All of the entities in NA World Services are directly accountable to the Fellowship that created them. </a:t>
            </a:r>
          </a:p>
          <a:p>
            <a:pPr defTabSz="1288753">
              <a:defRPr/>
            </a:pPr>
            <a:endParaRPr lang="en-US" sz="1200" dirty="0">
              <a:solidFill>
                <a:schemeClr val="tx1"/>
              </a:solidFill>
            </a:endParaRPr>
          </a:p>
          <a:p>
            <a:pPr defTabSz="1288753">
              <a:defRPr/>
            </a:pPr>
            <a:r>
              <a:rPr lang="en-US" sz="1200" dirty="0">
                <a:solidFill>
                  <a:schemeClr val="tx1"/>
                </a:solidFill>
              </a:rPr>
              <a:t>This diagram is also from </a:t>
            </a:r>
            <a:r>
              <a:rPr lang="en-US" sz="1200" i="1" dirty="0">
                <a:solidFill>
                  <a:schemeClr val="tx1"/>
                </a:solidFill>
              </a:rPr>
              <a:t>GWSNA</a:t>
            </a:r>
            <a:r>
              <a:rPr lang="en-US" sz="1200" dirty="0">
                <a:solidFill>
                  <a:schemeClr val="tx1"/>
                </a:solidFill>
              </a:rPr>
              <a:t>. It shows the connection of the groups to the World Service Conference, including some of the diversity that NA communities use to organize their services. This is a great diagram to use as a handout or slide if you need an overview of the structure from group to WSC.</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5</a:t>
            </a:fld>
            <a:endParaRPr lang="en-US"/>
          </a:p>
        </p:txBody>
      </p:sp>
    </p:spTree>
    <p:extLst>
      <p:ext uri="{BB962C8B-B14F-4D97-AF65-F5344CB8AC3E}">
        <p14:creationId xmlns:p14="http://schemas.microsoft.com/office/powerpoint/2010/main" val="390698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We also hold quarterly webinars open to any interested member on topics of general Fellowship interest. You can find the latest posted at na.org/webinar.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The next open webinar will be 12 July and will feature information about a current Issue Discussion Topic: Disruptive and Predatory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From 9pm PDT, on 5 September to 9pm PDT on 6 September there will be a Unity Day extravaganza. </a:t>
            </a:r>
          </a:p>
          <a:p>
            <a:r>
              <a:rPr lang="en-US" sz="1100" dirty="0"/>
              <a:t>Unity Day happens every year, on the first weekend in September. This year, we’re planning a round the clock celebration. Every zone and Iran will have an hour to share, present, celebrate however they want. </a:t>
            </a:r>
          </a:p>
          <a:p>
            <a:r>
              <a:rPr lang="en-US" sz="1100" dirty="0"/>
              <a:t>We’re looking forward to a celebration of service, recovery, and all things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Tune in anytime for speakers, videos, workshops and much more! You can also join the Serenity Prayer at 9am, 6 September. More information can be found at na.org/annualevents.</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50</a:t>
            </a:fld>
            <a:endParaRPr lang="en-US"/>
          </a:p>
        </p:txBody>
      </p:sp>
    </p:spTree>
    <p:extLst>
      <p:ext uri="{BB962C8B-B14F-4D97-AF65-F5344CB8AC3E}">
        <p14:creationId xmlns:p14="http://schemas.microsoft.com/office/powerpoint/2010/main" val="1385288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old media page has been spread out to other locations on the new website.</a:t>
            </a:r>
          </a:p>
          <a:p>
            <a:endParaRPr lang="en-US" sz="1200" dirty="0">
              <a:solidFill>
                <a:schemeClr val="tx1"/>
              </a:solidFill>
            </a:endParaRPr>
          </a:p>
          <a:p>
            <a:r>
              <a:rPr lang="en-US" sz="1200" dirty="0">
                <a:solidFill>
                  <a:schemeClr val="tx1"/>
                </a:solidFill>
              </a:rPr>
              <a:t>You can start at na.org/fdresources where you can find the bulk of material for local service workshops and outreach campaigns.</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From there you can access the videos page (shortcut is na.org/videos) or the page “Maps, Diagrams, and NA's Growth” (short cut is na.org/maps)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51</a:t>
            </a:fld>
            <a:endParaRPr lang="en-US"/>
          </a:p>
        </p:txBody>
      </p:sp>
    </p:spTree>
    <p:extLst>
      <p:ext uri="{BB962C8B-B14F-4D97-AF65-F5344CB8AC3E}">
        <p14:creationId xmlns:p14="http://schemas.microsoft.com/office/powerpoint/2010/main" val="2553073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On the na.org/videos page there are a few videos posted that would be great to play at workshops or events.</a:t>
            </a:r>
          </a:p>
          <a:p>
            <a:endParaRPr lang="en-US" sz="1200" dirty="0">
              <a:solidFill>
                <a:schemeClr val="tx1"/>
              </a:solidFill>
            </a:endParaRPr>
          </a:p>
          <a:p>
            <a:r>
              <a:rPr lang="en-US" sz="1200" dirty="0">
                <a:solidFill>
                  <a:schemeClr val="tx1"/>
                </a:solidFill>
              </a:rPr>
              <a:t>On the “Maps, Diagrams, and NA's Growth” page you will find all sorts of posters and documents that could be used in service meetings and some that </a:t>
            </a:r>
            <a:r>
              <a:rPr lang="en-US" b="0" i="0" u="none" strike="noStrike" dirty="0">
                <a:solidFill>
                  <a:srgbClr val="FFFFFF"/>
                </a:solidFill>
                <a:effectLst/>
                <a:latin typeface="Roboto" panose="02000000000000000000" pitchFamily="2" charset="0"/>
              </a:rPr>
              <a:t>illustrate how NA members and NAWS work together to bring the message of hope to addicts worldwide.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52</a:t>
            </a:fld>
            <a:endParaRPr lang="en-US"/>
          </a:p>
        </p:txBody>
      </p:sp>
    </p:spTree>
    <p:extLst>
      <p:ext uri="{BB962C8B-B14F-4D97-AF65-F5344CB8AC3E}">
        <p14:creationId xmlns:p14="http://schemas.microsoft.com/office/powerpoint/2010/main" val="1117747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huge thank you</a:t>
            </a:r>
            <a:r>
              <a:rPr lang="en-US" dirty="0"/>
              <a:t> to everyone who made WCNA 38 so powerful. We hope that all of us who were touched by the WCNA experience bring that Power of Love home to our communities, and use that energy to reach out just a little bit more than we did before. Addicts all over the world are dying to hear our message, and we each have work to do!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have heard, registration was well below our projected break-even point. From the 2024 Annual Report: “The bottom line for the convention reflects expense over income of $956,129.”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financial breakdown please read the Annual Report at na.org/ar.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53</a:t>
            </a:fld>
            <a:endParaRPr lang="en-US"/>
          </a:p>
        </p:txBody>
      </p:sp>
    </p:spTree>
    <p:extLst>
      <p:ext uri="{BB962C8B-B14F-4D97-AF65-F5344CB8AC3E}">
        <p14:creationId xmlns:p14="http://schemas.microsoft.com/office/powerpoint/2010/main" val="1801907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sure where and when the next world convention will be held. The 2023 World Service Conference passed the motion on your screen with consensus: </a:t>
            </a:r>
          </a:p>
          <a:p>
            <a:r>
              <a:rPr lang="en-US" dirty="0">
                <a:effectLst/>
              </a:rPr>
              <a:t>As a result of the COVID pandemic, to suspend the World Convention of NA (WCNA) rotation policy after 2024, to allow the World Board to determine what is possible and practical moving forward and then seek approval from conference participants.</a:t>
            </a:r>
          </a:p>
          <a:p>
            <a:r>
              <a:rPr lang="en-US" dirty="0">
                <a:effectLst/>
              </a:rPr>
              <a:t>Intent: Given the disruption in the rotation of WSC and WCNA that has already occurred, the increases in event costs, and the other changes brought about by the pandemic, to allow an evaluation by the World Board and approval by conference participants for what is possible and practical in the future.</a:t>
            </a:r>
          </a:p>
          <a:p>
            <a:r>
              <a:rPr lang="en-US" dirty="0"/>
              <a:t>The board has been in discussion about this and will report any recommendations about the next World Convention to conference participants and seek their approval. </a:t>
            </a:r>
            <a:r>
              <a:rPr lang="en-US" sz="1200" kern="1200" dirty="0">
                <a:solidFill>
                  <a:schemeClr val="tx1"/>
                </a:solidFill>
                <a:effectLst/>
                <a:latin typeface="+mn-lt"/>
                <a:ea typeface="+mn-ea"/>
                <a:cs typeface="+mn-cs"/>
              </a:rPr>
              <a:t>We intend to have recommendations about the future of WCNA in the 2026 CAR</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subscribe to NAWS Update emails (na.org/subscribe) or read the NAWS News (na.org/nawsnews) to stay informed.</a:t>
            </a:r>
          </a:p>
        </p:txBody>
      </p:sp>
      <p:sp>
        <p:nvSpPr>
          <p:cNvPr id="4" name="Slide Number Placeholder 3"/>
          <p:cNvSpPr>
            <a:spLocks noGrp="1"/>
          </p:cNvSpPr>
          <p:nvPr>
            <p:ph type="sldNum" sz="quarter" idx="5"/>
          </p:nvPr>
        </p:nvSpPr>
        <p:spPr/>
        <p:txBody>
          <a:bodyPr/>
          <a:lstStyle/>
          <a:p>
            <a:fld id="{8CD8DF16-479B-1D4C-808A-A02DE4660149}" type="slidenum">
              <a:rPr lang="en-US" smtClean="0"/>
              <a:t>54</a:t>
            </a:fld>
            <a:endParaRPr lang="en-US"/>
          </a:p>
        </p:txBody>
      </p:sp>
    </p:spTree>
    <p:extLst>
      <p:ext uri="{BB962C8B-B14F-4D97-AF65-F5344CB8AC3E}">
        <p14:creationId xmlns:p14="http://schemas.microsoft.com/office/powerpoint/2010/main" val="685584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Most of our frequently accessed webpages have </a:t>
            </a:r>
            <a:r>
              <a:rPr lang="en-US" sz="1200" b="1" dirty="0">
                <a:solidFill>
                  <a:schemeClr val="tx1"/>
                </a:solidFill>
              </a:rPr>
              <a:t>URL short cuts</a:t>
            </a:r>
            <a:r>
              <a:rPr lang="en-US" sz="1200" dirty="0">
                <a:solidFill>
                  <a:schemeClr val="tx1"/>
                </a:solidFill>
              </a:rPr>
              <a:t>. Here are some of them. You can find a longer list of these shortcuts posted</a:t>
            </a:r>
            <a:r>
              <a:rPr lang="en-US" sz="1200" baseline="0" dirty="0">
                <a:solidFill>
                  <a:schemeClr val="tx1"/>
                </a:solidFill>
              </a:rPr>
              <a:t> in Miscellaneous on </a:t>
            </a:r>
            <a:r>
              <a:rPr lang="en-US" sz="1200" baseline="0" dirty="0" err="1">
                <a:solidFill>
                  <a:schemeClr val="tx1"/>
                </a:solidFill>
              </a:rPr>
              <a:t>na.org</a:t>
            </a:r>
            <a:r>
              <a:rPr lang="en-US" sz="1200" baseline="0" dirty="0">
                <a:solidFill>
                  <a:schemeClr val="tx1"/>
                </a:solidFill>
              </a:rPr>
              <a:t>/maps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r>
              <a:rPr lang="en-US" sz="1200" dirty="0">
                <a:solidFill>
                  <a:schemeClr val="tx1"/>
                </a:solidFill>
              </a:rPr>
              <a:t>There</a:t>
            </a:r>
            <a:r>
              <a:rPr lang="en-US" sz="1200" baseline="0" dirty="0">
                <a:solidFill>
                  <a:schemeClr val="tx1"/>
                </a:solidFill>
              </a:rPr>
              <a:t> is so very much more that we do at World Services, much more than we can cover in one presentation. For more information, see our FD resources page, NAWS News, and the Annual Report. </a:t>
            </a:r>
          </a:p>
          <a:p>
            <a:endParaRPr lang="en-US" sz="1200" baseline="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55</a:t>
            </a:fld>
            <a:endParaRPr lang="en-US"/>
          </a:p>
        </p:txBody>
      </p:sp>
    </p:spTree>
    <p:extLst>
      <p:ext uri="{BB962C8B-B14F-4D97-AF65-F5344CB8AC3E}">
        <p14:creationId xmlns:p14="http://schemas.microsoft.com/office/powerpoint/2010/main" val="3115125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Our Instagram handle is @narcoticsanonymous.</a:t>
            </a:r>
          </a:p>
          <a:p>
            <a:r>
              <a:rPr lang="en-US" sz="1200" dirty="0">
                <a:solidFill>
                  <a:schemeClr val="tx1"/>
                </a:solidFill>
              </a:rPr>
              <a:t>We also now have an official World Services’ Facebook page: @</a:t>
            </a:r>
            <a:r>
              <a:rPr lang="en-US" sz="1200" dirty="0" err="1">
                <a:solidFill>
                  <a:schemeClr val="tx1"/>
                </a:solidFill>
              </a:rPr>
              <a:t>naworldservices</a:t>
            </a:r>
            <a:endParaRPr lang="en-US" sz="1200" dirty="0">
              <a:solidFill>
                <a:schemeClr val="tx1"/>
              </a:solidFill>
            </a:endParaRPr>
          </a:p>
          <a:p>
            <a:r>
              <a:rPr lang="en-US" sz="1200" dirty="0">
                <a:solidFill>
                  <a:schemeClr val="tx1"/>
                </a:solidFill>
              </a:rPr>
              <a:t>Check it out if you haven’t already</a:t>
            </a:r>
          </a:p>
          <a:p>
            <a:endParaRPr lang="en-US" sz="1200" dirty="0">
              <a:solidFill>
                <a:schemeClr val="tx1"/>
              </a:solidFill>
            </a:endParaRPr>
          </a:p>
          <a:p>
            <a:pPr defTabSz="966612">
              <a:defRPr/>
            </a:pPr>
            <a:r>
              <a:rPr lang="en-US" sz="1200" dirty="0">
                <a:solidFill>
                  <a:schemeClr val="tx1"/>
                </a:solidFill>
              </a:rPr>
              <a:t>We also have an</a:t>
            </a:r>
            <a:r>
              <a:rPr lang="en-US" sz="1200" baseline="0" dirty="0">
                <a:solidFill>
                  <a:schemeClr val="tx1"/>
                </a:solidFill>
              </a:rPr>
              <a:t> </a:t>
            </a:r>
            <a:r>
              <a:rPr lang="en-US" sz="1200" dirty="0">
                <a:solidFill>
                  <a:schemeClr val="tx1"/>
                </a:solidFill>
              </a:rPr>
              <a:t>Instagram account just for events @naglobalevents where we post</a:t>
            </a:r>
            <a:r>
              <a:rPr lang="en-US" sz="1200" baseline="0" dirty="0">
                <a:solidFill>
                  <a:schemeClr val="tx1"/>
                </a:solidFill>
              </a:rPr>
              <a:t> flyers for</a:t>
            </a:r>
            <a:r>
              <a:rPr lang="en-US" sz="1200" dirty="0">
                <a:solidFill>
                  <a:schemeClr val="tx1"/>
                </a:solidFill>
              </a:rPr>
              <a:t> area, regional, and</a:t>
            </a:r>
            <a:r>
              <a:rPr lang="en-US" sz="1200" baseline="0" dirty="0">
                <a:solidFill>
                  <a:schemeClr val="tx1"/>
                </a:solidFill>
              </a:rPr>
              <a:t> zonal </a:t>
            </a:r>
            <a:r>
              <a:rPr lang="en-US" sz="1200" dirty="0">
                <a:solidFill>
                  <a:schemeClr val="tx1"/>
                </a:solidFill>
              </a:rPr>
              <a:t>celebrations and service events. If you have an event flyer you’d like posted or</a:t>
            </a:r>
            <a:r>
              <a:rPr lang="en-US" sz="1200" baseline="0" dirty="0">
                <a:solidFill>
                  <a:schemeClr val="tx1"/>
                </a:solidFill>
              </a:rPr>
              <a:t> an idea for Instagram let us know: </a:t>
            </a:r>
            <a:r>
              <a:rPr lang="en-US" sz="1200" baseline="0" dirty="0" err="1">
                <a:solidFill>
                  <a:schemeClr val="tx1"/>
                </a:solidFill>
              </a:rPr>
              <a:t>socialmedia@na.org</a:t>
            </a:r>
            <a:r>
              <a:rPr lang="en-US" sz="1200" baseline="0" dirty="0">
                <a:solidFill>
                  <a:schemeClr val="tx1"/>
                </a:solidFill>
              </a:rPr>
              <a:t>.</a:t>
            </a:r>
          </a:p>
          <a:p>
            <a:pPr defTabSz="966612">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56</a:t>
            </a:fld>
            <a:endParaRPr lang="en-US"/>
          </a:p>
        </p:txBody>
      </p:sp>
    </p:spTree>
    <p:extLst>
      <p:ext uri="{BB962C8B-B14F-4D97-AF65-F5344CB8AC3E}">
        <p14:creationId xmlns:p14="http://schemas.microsoft.com/office/powerpoint/2010/main" val="2307147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photo upload form at na.org/</a:t>
            </a:r>
            <a:r>
              <a:rPr lang="en-US" dirty="0" err="1"/>
              <a:t>wcna</a:t>
            </a:r>
            <a:r>
              <a:rPr lang="en-US" dirty="0"/>
              <a:t> for you to send us photos of NA events, celebrations, cool logos, found service symbols (see Instagram @</a:t>
            </a:r>
            <a:r>
              <a:rPr lang="en-US" dirty="0" err="1"/>
              <a:t>narcoticsanonymous</a:t>
            </a:r>
            <a:r>
              <a:rPr lang="en-US" dirty="0"/>
              <a:t> for examples)..</a:t>
            </a:r>
          </a:p>
          <a:p>
            <a:endParaRPr lang="en-US" dirty="0"/>
          </a:p>
          <a:p>
            <a:r>
              <a:rPr lang="en-US" dirty="0"/>
              <a:t>We need your images to make our PowerPoints, videos, and social media posts shine. And we would love to share your images and videos on Unity Day!</a:t>
            </a:r>
          </a:p>
        </p:txBody>
      </p:sp>
      <p:sp>
        <p:nvSpPr>
          <p:cNvPr id="4" name="Slide Number Placeholder 3"/>
          <p:cNvSpPr>
            <a:spLocks noGrp="1"/>
          </p:cNvSpPr>
          <p:nvPr>
            <p:ph type="sldNum" sz="quarter" idx="5"/>
          </p:nvPr>
        </p:nvSpPr>
        <p:spPr/>
        <p:txBody>
          <a:bodyPr/>
          <a:lstStyle/>
          <a:p>
            <a:fld id="{8CD8DF16-479B-1D4C-808A-A02DE4660149}" type="slidenum">
              <a:rPr lang="en-US" smtClean="0"/>
              <a:t>57</a:t>
            </a:fld>
            <a:endParaRPr lang="en-US"/>
          </a:p>
        </p:txBody>
      </p:sp>
    </p:spTree>
    <p:extLst>
      <p:ext uri="{BB962C8B-B14F-4D97-AF65-F5344CB8AC3E}">
        <p14:creationId xmlns:p14="http://schemas.microsoft.com/office/powerpoint/2010/main" val="1761185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58</a:t>
            </a:fld>
            <a:endParaRPr lang="en-US"/>
          </a:p>
        </p:txBody>
      </p:sp>
    </p:spTree>
    <p:extLst>
      <p:ext uri="{BB962C8B-B14F-4D97-AF65-F5344CB8AC3E}">
        <p14:creationId xmlns:p14="http://schemas.microsoft.com/office/powerpoint/2010/main" val="273943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 Guide to World Services</a:t>
            </a:r>
            <a:r>
              <a:rPr lang="en-US" sz="1200" dirty="0">
                <a:solidFill>
                  <a:schemeClr val="tx1"/>
                </a:solidFill>
              </a:rPr>
              <a:t> describes the basic purpose of NAWS as “communication, coordination, information, and guidance.” CCIG, for short.</a:t>
            </a:r>
          </a:p>
          <a:p>
            <a:endParaRPr lang="en-US" sz="1200" dirty="0">
              <a:solidFill>
                <a:schemeClr val="tx1"/>
              </a:solidFill>
            </a:endParaRPr>
          </a:p>
          <a:p>
            <a:r>
              <a:rPr lang="en-US" sz="1200" dirty="0">
                <a:solidFill>
                  <a:schemeClr val="tx1"/>
                </a:solidFill>
              </a:rPr>
              <a:t>If NAWS had a mission statement, this would pretty much be it. Like the Vision Statement, this informs all of our work--the projects that we work on that are approved by the WSC, as well as the work that continues week in and week out. </a:t>
            </a:r>
          </a:p>
          <a:p>
            <a:endParaRPr lang="en-US" sz="1200" dirty="0">
              <a:solidFill>
                <a:schemeClr val="tx1"/>
              </a:solidFill>
            </a:endParaRPr>
          </a:p>
          <a:p>
            <a:r>
              <a:rPr lang="en-US" sz="1200" dirty="0">
                <a:solidFill>
                  <a:schemeClr val="tx1"/>
                </a:solidFill>
              </a:rPr>
              <a:t>The five locations of NA World Services around the world spend the vast majority of their time and resources on what we call essential services. That is primarily literature production and distribution; protecting the Fellowship’s intellectual property; and providing communication, coordination, information, and guidance to members and service bodies around the world.</a:t>
            </a:r>
          </a:p>
        </p:txBody>
      </p:sp>
      <p:sp>
        <p:nvSpPr>
          <p:cNvPr id="4" name="Slide Number Placeholder 3"/>
          <p:cNvSpPr>
            <a:spLocks noGrp="1"/>
          </p:cNvSpPr>
          <p:nvPr>
            <p:ph type="sldNum" sz="quarter" idx="5"/>
          </p:nvPr>
        </p:nvSpPr>
        <p:spPr/>
        <p:txBody>
          <a:bodyPr/>
          <a:lstStyle/>
          <a:p>
            <a:fld id="{8CD8DF16-479B-1D4C-808A-A02DE4660149}" type="slidenum">
              <a:rPr lang="en-US" smtClean="0"/>
              <a:t>6</a:t>
            </a:fld>
            <a:endParaRPr lang="en-US"/>
          </a:p>
        </p:txBody>
      </p:sp>
    </p:spTree>
    <p:extLst>
      <p:ext uri="{BB962C8B-B14F-4D97-AF65-F5344CB8AC3E}">
        <p14:creationId xmlns:p14="http://schemas.microsoft.com/office/powerpoint/2010/main" val="84682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These</a:t>
            </a:r>
            <a:r>
              <a:rPr lang="en-US" sz="1200" baseline="0" dirty="0">
                <a:solidFill>
                  <a:schemeClr val="tx1"/>
                </a:solidFill>
              </a:rPr>
              <a:t> are pictures</a:t>
            </a:r>
            <a:r>
              <a:rPr lang="en-US" sz="1200" dirty="0">
                <a:solidFill>
                  <a:schemeClr val="tx1"/>
                </a:solidFill>
              </a:rPr>
              <a:t> of the 5 World Service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defTabSz="966612">
              <a:defRPr/>
            </a:pPr>
            <a:r>
              <a:rPr lang="en-US" sz="1200" dirty="0">
                <a:latin typeface="+mn-lt"/>
                <a:ea typeface="Aptos" panose="020B0004020202020204" pitchFamily="34" charset="0"/>
                <a:cs typeface="Times New Roman" panose="02020603050405020304" pitchFamily="18" charset="0"/>
              </a:rPr>
              <a:t>We had to close </a:t>
            </a:r>
            <a:r>
              <a:rPr lang="en-US" sz="1200" kern="1200" dirty="0">
                <a:solidFill>
                  <a:schemeClr val="tx1"/>
                </a:solidFill>
                <a:effectLst/>
                <a:latin typeface="+mn-lt"/>
                <a:ea typeface="+mn-ea"/>
                <a:cs typeface="+mn-cs"/>
              </a:rPr>
              <a:t>WSO-E, in Brussels, Belgium </a:t>
            </a:r>
            <a:r>
              <a:rPr lang="en-US" sz="1200" dirty="0">
                <a:latin typeface="+mn-lt"/>
                <a:ea typeface="Aptos" panose="020B0004020202020204" pitchFamily="34" charset="0"/>
                <a:cs typeface="Times New Roman" panose="02020603050405020304" pitchFamily="18" charset="0"/>
              </a:rPr>
              <a:t>temporarily, but w</a:t>
            </a:r>
            <a:r>
              <a:rPr lang="en-US" sz="1200" dirty="0">
                <a:effectLst/>
                <a:latin typeface="+mn-lt"/>
              </a:rPr>
              <a:t>e have resumed shipping from the European office. Orders are now processed at our Chatsworth locations and packed and shipped from Europe. We are looking for a larger Brussels location so that we can build up stock there. Questions about European orders can be directed to wsoeurope@na.org. </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7</a:t>
            </a:fld>
            <a:endParaRPr lang="en-US"/>
          </a:p>
        </p:txBody>
      </p:sp>
    </p:spTree>
    <p:extLst>
      <p:ext uri="{BB962C8B-B14F-4D97-AF65-F5344CB8AC3E}">
        <p14:creationId xmlns:p14="http://schemas.microsoft.com/office/powerpoint/2010/main" val="212332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 World Services also helps administer the World Service Conference and the projects it approves.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a:spcBef>
                <a:spcPts val="0"/>
              </a:spcBef>
            </a:pPr>
            <a:r>
              <a:rPr lang="en-US" sz="1200" dirty="0">
                <a:solidFill>
                  <a:schemeClr val="tx1"/>
                </a:solidFill>
                <a:latin typeface="+mn-lt"/>
              </a:rPr>
              <a:t>The 36</a:t>
            </a:r>
            <a:r>
              <a:rPr lang="en-US" sz="1200" baseline="30000" dirty="0">
                <a:solidFill>
                  <a:schemeClr val="tx1"/>
                </a:solidFill>
                <a:latin typeface="+mn-lt"/>
              </a:rPr>
              <a:t>th</a:t>
            </a:r>
            <a:r>
              <a:rPr lang="en-US" sz="1200" dirty="0">
                <a:solidFill>
                  <a:schemeClr val="tx1"/>
                </a:solidFill>
                <a:latin typeface="+mn-lt"/>
              </a:rPr>
              <a:t> World Service Conference was held 30 April – 6 May 2023. </a:t>
            </a:r>
          </a:p>
          <a:p>
            <a:pPr>
              <a:spcBef>
                <a:spcPts val="0"/>
              </a:spcBef>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It’s a big service meeting! But not just like a large RSC. </a:t>
            </a:r>
          </a:p>
          <a:p>
            <a:pPr>
              <a:spcBef>
                <a:spcPts val="2400"/>
              </a:spcBef>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8</a:t>
            </a:fld>
            <a:endParaRPr lang="en-US"/>
          </a:p>
        </p:txBody>
      </p:sp>
    </p:spTree>
    <p:extLst>
      <p:ext uri="{BB962C8B-B14F-4D97-AF65-F5344CB8AC3E}">
        <p14:creationId xmlns:p14="http://schemas.microsoft.com/office/powerpoint/2010/main" val="163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40"/>
              </a:lnSpc>
              <a:spcBef>
                <a:spcPts val="0"/>
              </a:spcBef>
              <a:spcAft>
                <a:spcPts val="0"/>
              </a:spcAft>
            </a:pPr>
            <a:r>
              <a:rPr lang="en-US" sz="1200" kern="1200">
                <a:solidFill>
                  <a:srgbClr val="000000"/>
                </a:solidFill>
                <a:effectLst/>
                <a:latin typeface="+mn-lt"/>
                <a:ea typeface="Times New Roman" panose="02020603050405020304" pitchFamily="18" charset="0"/>
              </a:rPr>
              <a:t>NA World Services also helps administer the World Service Conference and the projects it approves. </a:t>
            </a:r>
          </a:p>
          <a:p>
            <a:pPr marL="0" marR="0">
              <a:lnSpc>
                <a:spcPts val="1340"/>
              </a:lnSpc>
              <a:spcBef>
                <a:spcPts val="0"/>
              </a:spcBef>
              <a:spcAft>
                <a:spcPts val="0"/>
              </a:spcAft>
            </a:pPr>
            <a:endParaRPr lang="en-US" sz="1200">
              <a:effectLst/>
              <a:latin typeface="+mn-lt"/>
              <a:ea typeface="Times New Roman" panose="02020603050405020304" pitchFamily="18" charset="0"/>
            </a:endParaRPr>
          </a:p>
          <a:p>
            <a:pPr marL="0" marR="0">
              <a:lnSpc>
                <a:spcPts val="1340"/>
              </a:lnSpc>
              <a:spcBef>
                <a:spcPts val="0"/>
              </a:spcBef>
              <a:spcAft>
                <a:spcPts val="0"/>
              </a:spcAft>
            </a:pPr>
            <a:r>
              <a:rPr lang="en-US" sz="1200" kern="1200">
                <a:solidFill>
                  <a:srgbClr val="000000"/>
                </a:solidFill>
                <a:effectLst/>
                <a:latin typeface="+mn-lt"/>
                <a:ea typeface="Times New Roman" panose="02020603050405020304" pitchFamily="18" charset="0"/>
              </a:rPr>
              <a:t>WSC 2023 was the first truly hybrid WSC. We are still learning how to hold a hybrid WSC. It’s new to us and involves more technology, preplanning, flexibility, and staff. </a:t>
            </a:r>
          </a:p>
          <a:p>
            <a:pPr marL="0" marR="0">
              <a:lnSpc>
                <a:spcPts val="1340"/>
              </a:lnSpc>
              <a:spcBef>
                <a:spcPts val="0"/>
              </a:spcBef>
              <a:spcAft>
                <a:spcPts val="0"/>
              </a:spcAft>
            </a:pPr>
            <a:endParaRPr lang="en-US" sz="1200">
              <a:effectLst/>
              <a:latin typeface="+mn-lt"/>
              <a:ea typeface="Times New Roman" panose="02020603050405020304" pitchFamily="18" charset="0"/>
            </a:endParaRPr>
          </a:p>
          <a:p>
            <a:pPr marL="0" marR="0">
              <a:lnSpc>
                <a:spcPts val="1340"/>
              </a:lnSpc>
              <a:spcBef>
                <a:spcPts val="0"/>
              </a:spcBef>
              <a:spcAft>
                <a:spcPts val="0"/>
              </a:spcAft>
            </a:pPr>
            <a:r>
              <a:rPr lang="en-US" sz="1200" kern="1200">
                <a:solidFill>
                  <a:srgbClr val="000000"/>
                </a:solidFill>
                <a:effectLst/>
                <a:latin typeface="+mn-lt"/>
                <a:ea typeface="Times New Roman" panose="02020603050405020304" pitchFamily="18" charset="0"/>
              </a:rPr>
              <a:t>39 Virtual participants: 11 RDs, 2 ZDs, 1 World Board member, and 25 alternates. (At WSC 2018, only a few participants joined remotely—one delegate and two alternates.) </a:t>
            </a:r>
          </a:p>
          <a:p>
            <a:pPr marL="0" marR="0">
              <a:lnSpc>
                <a:spcPts val="1340"/>
              </a:lnSpc>
              <a:spcBef>
                <a:spcPts val="0"/>
              </a:spcBef>
              <a:spcAft>
                <a:spcPts val="0"/>
              </a:spcAft>
            </a:pPr>
            <a:endParaRPr lang="en-US" sz="1200">
              <a:effectLst/>
              <a:latin typeface="+mn-lt"/>
              <a:ea typeface="Times New Roman" panose="02020603050405020304" pitchFamily="18" charset="0"/>
            </a:endParaRPr>
          </a:p>
          <a:p>
            <a:pPr marL="0" marR="0">
              <a:lnSpc>
                <a:spcPts val="1340"/>
              </a:lnSpc>
              <a:spcBef>
                <a:spcPts val="0"/>
              </a:spcBef>
              <a:spcAft>
                <a:spcPts val="0"/>
              </a:spcAft>
            </a:pPr>
            <a:r>
              <a:rPr lang="en-US" sz="1200">
                <a:effectLst/>
                <a:latin typeface="+mn-lt"/>
                <a:ea typeface="Calibri" panose="020F0502020204030204" pitchFamily="34" charset="0"/>
              </a:rPr>
              <a:t>139 voting members</a:t>
            </a:r>
            <a:r>
              <a:rPr lang="en-US" sz="1200">
                <a:effectLst/>
                <a:latin typeface="+mn-lt"/>
                <a:ea typeface="Times New Roman" panose="02020603050405020304" pitchFamily="18" charset="0"/>
              </a:rPr>
              <a:t> present (online and in the room): 120 RDs (3 seated regions did not attend). 6 ZDs (all seated zones), </a:t>
            </a:r>
            <a:r>
              <a:rPr lang="en-US" sz="1200">
                <a:effectLst/>
                <a:latin typeface="+mn-lt"/>
                <a:ea typeface="Calibri" panose="020F0502020204030204" pitchFamily="34" charset="0"/>
              </a:rPr>
              <a:t>and 13 World Board members. </a:t>
            </a:r>
          </a:p>
          <a:p>
            <a:pPr marL="0" marR="0">
              <a:lnSpc>
                <a:spcPts val="1340"/>
              </a:lnSpc>
              <a:spcBef>
                <a:spcPts val="0"/>
              </a:spcBef>
              <a:spcAft>
                <a:spcPts val="0"/>
              </a:spcAft>
            </a:pPr>
            <a:endParaRPr lang="en-US" sz="1200">
              <a:effectLst/>
              <a:latin typeface="+mn-lt"/>
              <a:ea typeface="Times New Roman" panose="02020603050405020304" pitchFamily="18" charset="0"/>
            </a:endParaRPr>
          </a:p>
          <a:p>
            <a:pPr marL="0" marR="0">
              <a:lnSpc>
                <a:spcPts val="1340"/>
              </a:lnSpc>
              <a:spcBef>
                <a:spcPts val="0"/>
              </a:spcBef>
              <a:spcAft>
                <a:spcPts val="0"/>
              </a:spcAft>
            </a:pPr>
            <a:r>
              <a:rPr lang="en-US" sz="1200">
                <a:effectLst/>
                <a:latin typeface="+mn-lt"/>
                <a:ea typeface="Calibri" panose="020F0502020204030204" pitchFamily="34" charset="0"/>
              </a:rPr>
              <a:t>Also present: 103 alternate delegates, 4 HRP members, 2 cofacilitators, 5 in-person translators and additional virtual translators.  </a:t>
            </a:r>
          </a:p>
          <a:p>
            <a:pPr marL="0" marR="0">
              <a:lnSpc>
                <a:spcPts val="1340"/>
              </a:lnSpc>
              <a:spcBef>
                <a:spcPts val="0"/>
              </a:spcBef>
              <a:spcAft>
                <a:spcPts val="0"/>
              </a:spcAft>
            </a:pPr>
            <a:endParaRPr lang="en-US" sz="1200">
              <a:effectLst/>
              <a:latin typeface="+mn-lt"/>
              <a:ea typeface="Times New Roman" panose="02020603050405020304" pitchFamily="18" charset="0"/>
            </a:endParaRPr>
          </a:p>
          <a:p>
            <a:pPr marL="0" marR="0">
              <a:lnSpc>
                <a:spcPts val="1340"/>
              </a:lnSpc>
              <a:spcBef>
                <a:spcPts val="0"/>
              </a:spcBef>
              <a:spcAft>
                <a:spcPts val="0"/>
              </a:spcAft>
            </a:pPr>
            <a:r>
              <a:rPr lang="en-US" sz="1200">
                <a:effectLst/>
                <a:latin typeface="+mn-lt"/>
                <a:ea typeface="Calibri" panose="020F0502020204030204" pitchFamily="34" charset="0"/>
                <a:cs typeface="Calibri" panose="020F0502020204030204" pitchFamily="34" charset="0"/>
              </a:rPr>
              <a:t>There were 179 men and 63 women among delegates, alternates, and WB.</a:t>
            </a:r>
          </a:p>
          <a:p>
            <a:pPr marL="0" marR="0">
              <a:lnSpc>
                <a:spcPts val="1340"/>
              </a:lnSpc>
              <a:spcBef>
                <a:spcPts val="0"/>
              </a:spcBef>
              <a:spcAft>
                <a:spcPts val="0"/>
              </a:spcAft>
            </a:pPr>
            <a:endParaRPr lang="en-US" sz="1200">
              <a:effectLst/>
              <a:latin typeface="+mn-lt"/>
              <a:ea typeface="Calibri" panose="020F0502020204030204" pitchFamily="34" charset="0"/>
              <a:cs typeface="Times New Roman" panose="02020603050405020304" pitchFamily="18" charset="0"/>
            </a:endParaRPr>
          </a:p>
          <a:p>
            <a:pPr marL="0" marR="0">
              <a:lnSpc>
                <a:spcPts val="1340"/>
              </a:lnSpc>
              <a:spcBef>
                <a:spcPts val="0"/>
              </a:spcBef>
              <a:spcAft>
                <a:spcPts val="0"/>
              </a:spcAft>
            </a:pPr>
            <a:r>
              <a:rPr lang="en-US" sz="1200" kern="1200">
                <a:solidFill>
                  <a:srgbClr val="000000"/>
                </a:solidFill>
                <a:effectLst/>
                <a:latin typeface="+mn-lt"/>
                <a:ea typeface="Times New Roman" panose="02020603050405020304" pitchFamily="18" charset="0"/>
              </a:rPr>
              <a:t>Conference participants were from 45 countries, and we spoke 28 languages (based on Serenity Prayer languages at the close of the First Things First session). </a:t>
            </a:r>
            <a:endParaRPr lang="en-US" sz="120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9</a:t>
            </a:fld>
            <a:endParaRPr lang="en-US"/>
          </a:p>
        </p:txBody>
      </p:sp>
    </p:spTree>
    <p:extLst>
      <p:ext uri="{BB962C8B-B14F-4D97-AF65-F5344CB8AC3E}">
        <p14:creationId xmlns:p14="http://schemas.microsoft.com/office/powerpoint/2010/main" val="671571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3016"/>
            <a:ext cx="12197366" cy="6854984"/>
          </a:xfrm>
          <a:prstGeom prst="rect">
            <a:avLst/>
          </a:prstGeom>
        </p:spPr>
      </p:pic>
    </p:spTree>
    <p:extLst>
      <p:ext uri="{BB962C8B-B14F-4D97-AF65-F5344CB8AC3E}">
        <p14:creationId xmlns:p14="http://schemas.microsoft.com/office/powerpoint/2010/main" val="29019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FF88-7F0A-CEA9-994D-B2B0BCE267D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9C3D7DE-FC25-FFF7-D26D-8D86BF8BF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5294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EFE7-AE93-FEDA-4820-AA5E1CACAC0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46418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7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rotWithShape="1">
          <a:blip r:embed="rId2">
            <a:duotone>
              <a:prstClr val="black"/>
              <a:schemeClr val="accent5">
                <a:tint val="45000"/>
                <a:satMod val="400000"/>
              </a:schemeClr>
            </a:duotone>
          </a:blip>
          <a:srcRect t="2438" r="22794" b="2438"/>
          <a:stretch/>
        </p:blipFill>
        <p:spPr>
          <a:xfrm>
            <a:off x="0" y="0"/>
            <a:ext cx="9904021" cy="6858000"/>
          </a:xfrm>
          <a:prstGeom prst="rect">
            <a:avLst/>
          </a:prstGeom>
        </p:spPr>
      </p:pic>
      <p:pic>
        <p:nvPicPr>
          <p:cNvPr id="3" name="Picture 2" descr="A close up of a logo&#10;&#10;Description automatically generated with low confidence">
            <a:extLst>
              <a:ext uri="{FF2B5EF4-FFF2-40B4-BE49-F238E27FC236}">
                <a16:creationId xmlns:a16="http://schemas.microsoft.com/office/drawing/2014/main" id="{F2E233EA-13D5-0BCB-195E-6608DFA484F9}"/>
              </a:ext>
            </a:extLst>
          </p:cNvPr>
          <p:cNvPicPr>
            <a:picLocks noChangeAspect="1"/>
          </p:cNvPicPr>
          <p:nvPr userDrawn="1"/>
        </p:nvPicPr>
        <p:blipFill rotWithShape="1">
          <a:blip r:embed="rId2">
            <a:duotone>
              <a:prstClr val="black"/>
              <a:schemeClr val="accent5">
                <a:tint val="45000"/>
                <a:satMod val="400000"/>
              </a:schemeClr>
            </a:duotone>
          </a:blip>
          <a:srcRect l="74870"/>
          <a:stretch/>
        </p:blipFill>
        <p:spPr>
          <a:xfrm>
            <a:off x="9132124" y="3016"/>
            <a:ext cx="3065241" cy="6854984"/>
          </a:xfrm>
          <a:prstGeom prst="rect">
            <a:avLst/>
          </a:prstGeom>
        </p:spPr>
      </p:pic>
    </p:spTree>
    <p:extLst>
      <p:ext uri="{BB962C8B-B14F-4D97-AF65-F5344CB8AC3E}">
        <p14:creationId xmlns:p14="http://schemas.microsoft.com/office/powerpoint/2010/main" val="380478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10732" y="0"/>
            <a:ext cx="12170535" cy="6858000"/>
          </a:xfrm>
          <a:prstGeom prst="rect">
            <a:avLst/>
          </a:prstGeom>
        </p:spPr>
      </p:pic>
    </p:spTree>
    <p:extLst>
      <p:ext uri="{BB962C8B-B14F-4D97-AF65-F5344CB8AC3E}">
        <p14:creationId xmlns:p14="http://schemas.microsoft.com/office/powerpoint/2010/main" val="397046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schemeClr val="accent5">
                <a:shade val="45000"/>
                <a:satMod val="135000"/>
              </a:schemeClr>
              <a:prstClr val="white"/>
            </a:duotone>
          </a:blip>
          <a:stretch>
            <a:fillRect/>
          </a:stretch>
        </p:blipFill>
        <p:spPr>
          <a:xfrm>
            <a:off x="0" y="1045029"/>
            <a:ext cx="9060287" cy="5105400"/>
          </a:xfrm>
          <a:prstGeom prst="rect">
            <a:avLst/>
          </a:prstGeom>
        </p:spPr>
      </p:pic>
      <p:sp>
        <p:nvSpPr>
          <p:cNvPr id="3" name="Rectangle 2">
            <a:extLst>
              <a:ext uri="{FF2B5EF4-FFF2-40B4-BE49-F238E27FC236}">
                <a16:creationId xmlns:a16="http://schemas.microsoft.com/office/drawing/2014/main" id="{0EB4859B-46F2-C0EA-BC1E-7B58920C3B66}"/>
              </a:ext>
            </a:extLst>
          </p:cNvPr>
          <p:cNvSpPr/>
          <p:nvPr userDrawn="1"/>
        </p:nvSpPr>
        <p:spPr>
          <a:xfrm>
            <a:off x="0" y="0"/>
            <a:ext cx="12192000" cy="6858000"/>
          </a:xfrm>
          <a:prstGeom prst="rect">
            <a:avLst/>
          </a:prstGeom>
          <a:solidFill>
            <a:schemeClr val="accent1">
              <a:lumMod val="40000"/>
              <a:lumOff val="60000"/>
              <a:alpha val="533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1"/>
            <a:ext cx="12192000" cy="6870095"/>
          </a:xfrm>
          <a:prstGeom prst="rect">
            <a:avLst/>
          </a:prstGeom>
        </p:spPr>
      </p:pic>
    </p:spTree>
    <p:extLst>
      <p:ext uri="{BB962C8B-B14F-4D97-AF65-F5344CB8AC3E}">
        <p14:creationId xmlns:p14="http://schemas.microsoft.com/office/powerpoint/2010/main" val="19998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flipH="1">
            <a:off x="0" y="-1"/>
            <a:ext cx="12192000" cy="6870095"/>
          </a:xfrm>
          <a:prstGeom prst="rect">
            <a:avLst/>
          </a:prstGeom>
        </p:spPr>
      </p:pic>
    </p:spTree>
    <p:extLst>
      <p:ext uri="{BB962C8B-B14F-4D97-AF65-F5344CB8AC3E}">
        <p14:creationId xmlns:p14="http://schemas.microsoft.com/office/powerpoint/2010/main" val="335003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descr="A picture containing screenshot&#10;&#10;Description automatically generated">
            <a:extLst>
              <a:ext uri="{FF2B5EF4-FFF2-40B4-BE49-F238E27FC236}">
                <a16:creationId xmlns:a16="http://schemas.microsoft.com/office/drawing/2014/main" id="{20D88850-0228-924B-BB8F-A1062C93E034}"/>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282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F239-A0E8-FDC7-3951-7C18568110B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0E43A73-A425-D7E5-C938-1B6605EA8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4589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449E-18D7-41CB-C100-F07FD023C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FD2E2-C3CE-D16D-6673-92969D601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1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CE6B0-2C66-CD31-E4A6-79782A30C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1A10315-242A-43E5-37C4-ACE6B4500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6119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7" r:id="rId4"/>
    <p:sldLayoutId id="2147483663" r:id="rId5"/>
    <p:sldLayoutId id="2147483666" r:id="rId6"/>
    <p:sldLayoutId id="2147483664" r:id="rId7"/>
    <p:sldLayoutId id="2147483649" r:id="rId8"/>
    <p:sldLayoutId id="2147483650" r:id="rId9"/>
    <p:sldLayoutId id="2147483651" r:id="rId10"/>
    <p:sldLayoutId id="2147483654" r:id="rId11"/>
    <p:sldLayoutId id="2147483655" r:id="rId12"/>
  </p:sldLayoutIdLst>
  <p:txStyles>
    <p:title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1537-C08A-AD54-98EC-0A61758029B6}"/>
              </a:ext>
            </a:extLst>
          </p:cNvPr>
          <p:cNvSpPr txBox="1">
            <a:spLocks/>
          </p:cNvSpPr>
          <p:nvPr/>
        </p:nvSpPr>
        <p:spPr>
          <a:xfrm>
            <a:off x="0" y="3429000"/>
            <a:ext cx="6938678" cy="172494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7400" dirty="0"/>
              <a:t>NAWS UPDATE</a:t>
            </a:r>
            <a:endParaRPr lang="en-US" sz="3800" dirty="0"/>
          </a:p>
        </p:txBody>
      </p:sp>
      <p:sp>
        <p:nvSpPr>
          <p:cNvPr id="3" name="Subtitle 2">
            <a:extLst>
              <a:ext uri="{FF2B5EF4-FFF2-40B4-BE49-F238E27FC236}">
                <a16:creationId xmlns:a16="http://schemas.microsoft.com/office/drawing/2014/main" id="{AB4CE0D6-ABFF-1796-0C21-9CA48CAFC9E8}"/>
              </a:ext>
            </a:extLst>
          </p:cNvPr>
          <p:cNvSpPr txBox="1">
            <a:spLocks/>
          </p:cNvSpPr>
          <p:nvPr/>
        </p:nvSpPr>
        <p:spPr>
          <a:xfrm>
            <a:off x="783277" y="4844789"/>
            <a:ext cx="4663365" cy="1724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20"/>
              </a:lnSpc>
              <a:buFont typeface="Arial" panose="020B0604020202020204" pitchFamily="34" charset="0"/>
              <a:buNone/>
            </a:pPr>
            <a:r>
              <a:rPr lang="en-US" sz="3000" dirty="0">
                <a:solidFill>
                  <a:schemeClr val="bg1"/>
                </a:solidFill>
              </a:rPr>
              <a:t>The latest from NA World Services with updates on projects and WCNA 38 and much more!</a:t>
            </a:r>
            <a:endParaRPr lang="en-US" sz="3000" i="1" dirty="0">
              <a:solidFill>
                <a:schemeClr val="bg1"/>
              </a:solidFill>
            </a:endParaRPr>
          </a:p>
        </p:txBody>
      </p:sp>
      <p:pic>
        <p:nvPicPr>
          <p:cNvPr id="6" name="Picture 5" descr="A black and gold logo&#10;&#10;Description automatically generated">
            <a:extLst>
              <a:ext uri="{FF2B5EF4-FFF2-40B4-BE49-F238E27FC236}">
                <a16:creationId xmlns:a16="http://schemas.microsoft.com/office/drawing/2014/main" id="{E11D730F-F5ED-FD10-160D-31205FF0F411}"/>
              </a:ext>
            </a:extLst>
          </p:cNvPr>
          <p:cNvPicPr>
            <a:picLocks noChangeAspect="1"/>
          </p:cNvPicPr>
          <p:nvPr/>
        </p:nvPicPr>
        <p:blipFill>
          <a:blip r:embed="rId3"/>
          <a:stretch>
            <a:fillRect/>
          </a:stretch>
        </p:blipFill>
        <p:spPr>
          <a:xfrm>
            <a:off x="1703774" y="288266"/>
            <a:ext cx="2822369" cy="3018366"/>
          </a:xfrm>
          <a:prstGeom prst="rect">
            <a:avLst/>
          </a:prstGeom>
        </p:spPr>
      </p:pic>
    </p:spTree>
    <p:extLst>
      <p:ext uri="{BB962C8B-B14F-4D97-AF65-F5344CB8AC3E}">
        <p14:creationId xmlns:p14="http://schemas.microsoft.com/office/powerpoint/2010/main" val="253040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7302497" y="3001295"/>
            <a:ext cx="4711703" cy="3754874"/>
          </a:xfrm>
          <a:prstGeom prst="rect">
            <a:avLst/>
          </a:prstGeom>
          <a:noFill/>
        </p:spPr>
        <p:txBody>
          <a:bodyPr wrap="square" rtlCol="0">
            <a:spAutoFit/>
          </a:bodyPr>
          <a:lstStyle/>
          <a:p>
            <a:pPr>
              <a:spcBef>
                <a:spcPts val="1200"/>
              </a:spcBef>
            </a:pPr>
            <a:r>
              <a:rPr lang="en-US" sz="3400" dirty="0">
                <a:solidFill>
                  <a:srgbClr val="0070C0"/>
                </a:solidFill>
                <a:latin typeface="Franklin Gothic Medium Cond" panose="020B0606030402020204" pitchFamily="34" charset="0"/>
              </a:rPr>
              <a:t>WSC 2023 made the decision to seat five regions:</a:t>
            </a:r>
          </a:p>
          <a:p>
            <a:pPr marL="480060" indent="-297180">
              <a:buFont typeface="Arial" panose="020B0604020202020204" pitchFamily="34" charset="0"/>
              <a:buChar char="•"/>
            </a:pPr>
            <a:r>
              <a:rPr lang="en-US" sz="3400" dirty="0">
                <a:solidFill>
                  <a:srgbClr val="0070C0">
                    <a:alpha val="67000"/>
                  </a:srgbClr>
                </a:solidFill>
                <a:latin typeface="Franklin Gothic Medium Cond" panose="020B0606030402020204" pitchFamily="34" charset="0"/>
              </a:rPr>
              <a:t>Brazil Central </a:t>
            </a:r>
          </a:p>
          <a:p>
            <a:pPr marL="480060" indent="-297180">
              <a:buFont typeface="Arial" panose="020B0604020202020204" pitchFamily="34" charset="0"/>
              <a:buChar char="•"/>
            </a:pPr>
            <a:r>
              <a:rPr lang="en-US" sz="3400" dirty="0">
                <a:solidFill>
                  <a:srgbClr val="0070C0">
                    <a:alpha val="67000"/>
                  </a:srgbClr>
                </a:solidFill>
                <a:latin typeface="Franklin Gothic Medium Cond" panose="020B0606030402020204" pitchFamily="34" charset="0"/>
              </a:rPr>
              <a:t>Iran Region #1 </a:t>
            </a:r>
          </a:p>
          <a:p>
            <a:pPr marL="480060" indent="-297180">
              <a:buFont typeface="Arial" panose="020B0604020202020204" pitchFamily="34" charset="0"/>
              <a:buChar char="•"/>
            </a:pPr>
            <a:r>
              <a:rPr lang="en-US" sz="3400" dirty="0" err="1">
                <a:solidFill>
                  <a:srgbClr val="0070C0">
                    <a:alpha val="67000"/>
                  </a:srgbClr>
                </a:solidFill>
                <a:latin typeface="Franklin Gothic Medium Cond" panose="020B0606030402020204" pitchFamily="34" charset="0"/>
              </a:rPr>
              <a:t>Nordeste</a:t>
            </a:r>
            <a:r>
              <a:rPr lang="en-US" sz="3400" dirty="0">
                <a:solidFill>
                  <a:srgbClr val="0070C0">
                    <a:alpha val="67000"/>
                  </a:srgbClr>
                </a:solidFill>
                <a:latin typeface="Franklin Gothic Medium Cond" panose="020B0606030402020204" pitchFamily="34" charset="0"/>
              </a:rPr>
              <a:t> Brazil </a:t>
            </a:r>
          </a:p>
          <a:p>
            <a:pPr marL="480060" indent="-297180">
              <a:buFont typeface="Arial" panose="020B0604020202020204" pitchFamily="34" charset="0"/>
              <a:buChar char="•"/>
            </a:pPr>
            <a:r>
              <a:rPr lang="en-US" sz="3400" dirty="0">
                <a:solidFill>
                  <a:srgbClr val="0070C0">
                    <a:alpha val="67000"/>
                  </a:srgbClr>
                </a:solidFill>
                <a:latin typeface="Franklin Gothic Medium Cond" panose="020B0606030402020204" pitchFamily="34" charset="0"/>
              </a:rPr>
              <a:t>Rio Grande do Sul</a:t>
            </a:r>
          </a:p>
          <a:p>
            <a:pPr marL="480060" indent="-297180">
              <a:buFont typeface="Arial" panose="020B0604020202020204" pitchFamily="34" charset="0"/>
              <a:buChar char="•"/>
            </a:pPr>
            <a:r>
              <a:rPr lang="en-US" sz="3400" dirty="0">
                <a:solidFill>
                  <a:srgbClr val="0070C0">
                    <a:alpha val="67000"/>
                  </a:srgbClr>
                </a:solidFill>
                <a:latin typeface="Franklin Gothic Medium Cond" panose="020B0606030402020204" pitchFamily="34" charset="0"/>
              </a:rPr>
              <a:t>Thailand</a:t>
            </a:r>
          </a:p>
        </p:txBody>
      </p:sp>
      <p:sp>
        <p:nvSpPr>
          <p:cNvPr id="11" name="TextBox 10">
            <a:extLst>
              <a:ext uri="{FF2B5EF4-FFF2-40B4-BE49-F238E27FC236}">
                <a16:creationId xmlns:a16="http://schemas.microsoft.com/office/drawing/2014/main" id="{CD2BCA03-5FC3-8068-C3E0-385242FBA567}"/>
              </a:ext>
            </a:extLst>
          </p:cNvPr>
          <p:cNvSpPr txBox="1"/>
          <p:nvPr/>
        </p:nvSpPr>
        <p:spPr>
          <a:xfrm>
            <a:off x="0" y="125358"/>
            <a:ext cx="6489700" cy="5632311"/>
          </a:xfrm>
          <a:prstGeom prst="rect">
            <a:avLst/>
          </a:prstGeom>
          <a:noFill/>
        </p:spPr>
        <p:txBody>
          <a:bodyPr wrap="square" rtlCol="0">
            <a:spAutoFit/>
          </a:bodyPr>
          <a:lstStyle/>
          <a:p>
            <a:pPr algn="ctr"/>
            <a:r>
              <a:rPr lang="en-US" sz="4000" b="1" dirty="0">
                <a:latin typeface="Franklin Gothic Demi Cond" panose="020B0603020102020204" pitchFamily="34" charset="0"/>
              </a:rPr>
              <a:t>For the first time in NA history, the majority of delegates to the World Service Conference are from outside the USA!  </a:t>
            </a:r>
          </a:p>
          <a:p>
            <a:pPr algn="ctr">
              <a:spcBef>
                <a:spcPts val="1200"/>
              </a:spcBef>
            </a:pPr>
            <a:r>
              <a:rPr lang="en-US" sz="3600" dirty="0">
                <a:latin typeface="Franklin Gothic Medium Cond" panose="020B0606030402020204" pitchFamily="34" charset="0"/>
              </a:rPr>
              <a:t>134 regions and zones are now seated at the WSC.</a:t>
            </a:r>
          </a:p>
          <a:p>
            <a:pPr algn="ctr">
              <a:spcBef>
                <a:spcPts val="1200"/>
              </a:spcBef>
            </a:pPr>
            <a:r>
              <a:rPr lang="en-US" sz="3600" i="1" dirty="0">
                <a:latin typeface="Franklin Gothic Medium Cond" panose="020B0606030402020204" pitchFamily="34" charset="0"/>
              </a:rPr>
              <a:t>66 of them are from the US, and </a:t>
            </a:r>
            <a:br>
              <a:rPr lang="en-US" sz="3600" i="1" dirty="0">
                <a:latin typeface="Franklin Gothic Medium Cond" panose="020B0606030402020204" pitchFamily="34" charset="0"/>
              </a:rPr>
            </a:br>
            <a:r>
              <a:rPr lang="en-US" sz="3600" i="1" dirty="0">
                <a:latin typeface="Franklin Gothic Medium Cond" panose="020B0606030402020204" pitchFamily="34" charset="0"/>
              </a:rPr>
              <a:t>68 of them are from other places around the world.</a:t>
            </a:r>
          </a:p>
        </p:txBody>
      </p:sp>
      <p:pic>
        <p:nvPicPr>
          <p:cNvPr id="1581" name="Picture 1580" descr="A picture containing earth, planet, circle, space&#10;&#10;Description automatically generated">
            <a:extLst>
              <a:ext uri="{FF2B5EF4-FFF2-40B4-BE49-F238E27FC236}">
                <a16:creationId xmlns:a16="http://schemas.microsoft.com/office/drawing/2014/main" id="{040A81E6-F573-D3F7-60F4-C9499481BA06}"/>
              </a:ext>
            </a:extLst>
          </p:cNvPr>
          <p:cNvPicPr>
            <a:picLocks noChangeAspect="1"/>
          </p:cNvPicPr>
          <p:nvPr/>
        </p:nvPicPr>
        <p:blipFill>
          <a:blip r:embed="rId3"/>
          <a:stretch>
            <a:fillRect/>
          </a:stretch>
        </p:blipFill>
        <p:spPr>
          <a:xfrm>
            <a:off x="8330292" y="271471"/>
            <a:ext cx="2556329" cy="2556329"/>
          </a:xfrm>
          <a:prstGeom prst="rect">
            <a:avLst/>
          </a:prstGeom>
        </p:spPr>
      </p:pic>
    </p:spTree>
    <p:extLst>
      <p:ext uri="{BB962C8B-B14F-4D97-AF65-F5344CB8AC3E}">
        <p14:creationId xmlns:p14="http://schemas.microsoft.com/office/powerpoint/2010/main" val="413059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193905" y="175080"/>
            <a:ext cx="5698896" cy="907941"/>
          </a:xfrm>
          <a:prstGeom prst="rect">
            <a:avLst/>
          </a:prstGeom>
          <a:noFill/>
        </p:spPr>
        <p:txBody>
          <a:bodyPr wrap="square" rtlCol="0">
            <a:spAutoFit/>
          </a:bodyPr>
          <a:lstStyle/>
          <a:p>
            <a:pPr>
              <a:spcBef>
                <a:spcPts val="1200"/>
              </a:spcBef>
            </a:pPr>
            <a:r>
              <a:rPr lang="en-US" sz="5300" b="1" dirty="0">
                <a:latin typeface="Franklin Gothic Demi Cond" panose="020B0603020102020204" pitchFamily="34" charset="0"/>
              </a:rPr>
              <a:t>Interim WSC meeting</a:t>
            </a:r>
          </a:p>
        </p:txBody>
      </p:sp>
      <p:sp>
        <p:nvSpPr>
          <p:cNvPr id="11" name="TextBox 10">
            <a:extLst>
              <a:ext uri="{FF2B5EF4-FFF2-40B4-BE49-F238E27FC236}">
                <a16:creationId xmlns:a16="http://schemas.microsoft.com/office/drawing/2014/main" id="{CD2BCA03-5FC3-8068-C3E0-385242FBA567}"/>
              </a:ext>
            </a:extLst>
          </p:cNvPr>
          <p:cNvSpPr txBox="1"/>
          <p:nvPr/>
        </p:nvSpPr>
        <p:spPr>
          <a:xfrm>
            <a:off x="7213600" y="2844800"/>
            <a:ext cx="4737100" cy="3016210"/>
          </a:xfrm>
          <a:prstGeom prst="rect">
            <a:avLst/>
          </a:prstGeom>
          <a:noFill/>
        </p:spPr>
        <p:txBody>
          <a:bodyPr wrap="square" rtlCol="0">
            <a:spAutoFit/>
          </a:bodyPr>
          <a:lstStyle/>
          <a:p>
            <a:pPr algn="ctr"/>
            <a:r>
              <a:rPr lang="en-US" sz="3800" dirty="0">
                <a:solidFill>
                  <a:schemeClr val="accent5">
                    <a:lumMod val="50000"/>
                  </a:schemeClr>
                </a:solidFill>
                <a:latin typeface="Franklin Gothic Medium Cond" panose="020B0606030402020204" pitchFamily="34" charset="0"/>
              </a:rPr>
              <a:t>100s of members listened to the livestream in English, Portuguese, Spanish, and</a:t>
            </a:r>
          </a:p>
          <a:p>
            <a:pPr algn="ctr"/>
            <a:r>
              <a:rPr lang="en-US" sz="3800" dirty="0">
                <a:solidFill>
                  <a:schemeClr val="accent5">
                    <a:lumMod val="50000"/>
                  </a:schemeClr>
                </a:solidFill>
                <a:latin typeface="Franklin Gothic Medium Cond" panose="020B0606030402020204" pitchFamily="34" charset="0"/>
              </a:rPr>
              <a:t>Russian.</a:t>
            </a:r>
            <a:endParaRPr lang="en-US" sz="3600" dirty="0">
              <a:solidFill>
                <a:schemeClr val="accent5">
                  <a:lumMod val="50000"/>
                  <a:alpha val="52315"/>
                </a:schemeClr>
              </a:solidFill>
              <a:latin typeface="Franklin Gothic Medium Cond" panose="020B0606030402020204" pitchFamily="34" charset="0"/>
            </a:endParaRPr>
          </a:p>
        </p:txBody>
      </p:sp>
      <p:sp>
        <p:nvSpPr>
          <p:cNvPr id="3" name="TextBox 2">
            <a:extLst>
              <a:ext uri="{FF2B5EF4-FFF2-40B4-BE49-F238E27FC236}">
                <a16:creationId xmlns:a16="http://schemas.microsoft.com/office/drawing/2014/main" id="{8C5A7993-1FCC-DAA0-B307-5AD3BBB8F02F}"/>
              </a:ext>
            </a:extLst>
          </p:cNvPr>
          <p:cNvSpPr txBox="1"/>
          <p:nvPr/>
        </p:nvSpPr>
        <p:spPr>
          <a:xfrm>
            <a:off x="264837" y="1353929"/>
            <a:ext cx="7037663" cy="5504071"/>
          </a:xfrm>
          <a:prstGeom prst="rect">
            <a:avLst/>
          </a:prstGeom>
          <a:noFill/>
        </p:spPr>
        <p:txBody>
          <a:bodyPr wrap="square" rtlCol="0">
            <a:spAutoFit/>
          </a:bodyPr>
          <a:lstStyle/>
          <a:p>
            <a:pPr>
              <a:lnSpc>
                <a:spcPts val="4100"/>
              </a:lnSpc>
              <a:spcBef>
                <a:spcPts val="600"/>
              </a:spcBef>
            </a:pPr>
            <a:r>
              <a:rPr lang="en-US" sz="4000" dirty="0">
                <a:solidFill>
                  <a:schemeClr val="bg1"/>
                </a:solidFill>
                <a:latin typeface="Franklin Gothic Medium Cond" panose="020B0606030402020204" pitchFamily="34" charset="0"/>
              </a:rPr>
              <a:t>There were 144 voting members: </a:t>
            </a:r>
          </a:p>
          <a:p>
            <a:pPr marL="228600" indent="-228600">
              <a:lnSpc>
                <a:spcPts val="4000"/>
              </a:lnSpc>
              <a:buFont typeface="Arial" panose="020B0604020202020204" pitchFamily="34" charset="0"/>
              <a:buChar char="•"/>
            </a:pPr>
            <a:r>
              <a:rPr lang="en-US" sz="3200" dirty="0">
                <a:solidFill>
                  <a:schemeClr val="bg1"/>
                </a:solidFill>
                <a:latin typeface="Franklin Gothic Medium Cond" panose="020B0606030402020204" pitchFamily="34" charset="0"/>
              </a:rPr>
              <a:t>129 delegates </a:t>
            </a:r>
            <a:r>
              <a:rPr lang="en-US" sz="3200" dirty="0">
                <a:solidFill>
                  <a:schemeClr val="bg1">
                    <a:alpha val="50000"/>
                  </a:schemeClr>
                </a:solidFill>
                <a:latin typeface="Franklin Gothic Medium Cond" panose="020B0606030402020204" pitchFamily="34" charset="0"/>
              </a:rPr>
              <a:t>(123 RDs, 6 ZDs)</a:t>
            </a:r>
          </a:p>
          <a:p>
            <a:pPr marL="228600" indent="-228600">
              <a:lnSpc>
                <a:spcPts val="4000"/>
              </a:lnSpc>
              <a:buFont typeface="Arial" panose="020B0604020202020204" pitchFamily="34" charset="0"/>
              <a:buChar char="•"/>
            </a:pPr>
            <a:r>
              <a:rPr lang="en-US" sz="3200" dirty="0">
                <a:solidFill>
                  <a:schemeClr val="bg1"/>
                </a:solidFill>
                <a:latin typeface="Franklin Gothic Medium Cond" panose="020B0606030402020204" pitchFamily="34" charset="0"/>
              </a:rPr>
              <a:t>15 World Board members</a:t>
            </a:r>
          </a:p>
          <a:p>
            <a:pPr>
              <a:lnSpc>
                <a:spcPts val="4300"/>
              </a:lnSpc>
              <a:spcBef>
                <a:spcPts val="600"/>
              </a:spcBef>
            </a:pPr>
            <a:r>
              <a:rPr lang="en-US" sz="3200" dirty="0">
                <a:solidFill>
                  <a:srgbClr val="0070C0"/>
                </a:solidFill>
                <a:latin typeface="Franklin Gothic Medium Cond" panose="020B0606030402020204" pitchFamily="34" charset="0"/>
              </a:rPr>
              <a:t>There were also:</a:t>
            </a:r>
          </a:p>
          <a:p>
            <a:pPr marL="228600" indent="-228600">
              <a:lnSpc>
                <a:spcPts val="3600"/>
              </a:lnSpc>
              <a:buFont typeface="Arial" panose="020B0604020202020204" pitchFamily="34" charset="0"/>
              <a:buChar char="•"/>
            </a:pPr>
            <a:r>
              <a:rPr lang="en-US" sz="3200" dirty="0">
                <a:solidFill>
                  <a:srgbClr val="0070C0"/>
                </a:solidFill>
                <a:latin typeface="Franklin Gothic Medium Cond" panose="020B0606030402020204" pitchFamily="34" charset="0"/>
              </a:rPr>
              <a:t>89 alternate delegates</a:t>
            </a:r>
          </a:p>
          <a:p>
            <a:pPr marL="228600" indent="-228600">
              <a:lnSpc>
                <a:spcPts val="3600"/>
              </a:lnSpc>
              <a:buFont typeface="Arial" panose="020B0604020202020204" pitchFamily="34" charset="0"/>
              <a:buChar char="•"/>
            </a:pPr>
            <a:r>
              <a:rPr lang="en-US" sz="3200" dirty="0">
                <a:solidFill>
                  <a:srgbClr val="0070C0"/>
                </a:solidFill>
                <a:latin typeface="Franklin Gothic Medium Cond" panose="020B0606030402020204" pitchFamily="34" charset="0"/>
              </a:rPr>
              <a:t>4 HRP members</a:t>
            </a:r>
          </a:p>
          <a:p>
            <a:pPr marL="228600" indent="-228600">
              <a:lnSpc>
                <a:spcPts val="3600"/>
              </a:lnSpc>
              <a:buFont typeface="Arial" panose="020B0604020202020204" pitchFamily="34" charset="0"/>
              <a:buChar char="•"/>
            </a:pPr>
            <a:r>
              <a:rPr lang="en-US" sz="3200" dirty="0">
                <a:solidFill>
                  <a:srgbClr val="0070C0"/>
                </a:solidFill>
                <a:latin typeface="Franklin Gothic Medium Cond" panose="020B0606030402020204" pitchFamily="34" charset="0"/>
              </a:rPr>
              <a:t>2 cofacilitators</a:t>
            </a:r>
          </a:p>
          <a:p>
            <a:pPr marL="228600" indent="-228600">
              <a:lnSpc>
                <a:spcPts val="3600"/>
              </a:lnSpc>
              <a:buFont typeface="Arial" panose="020B0604020202020204" pitchFamily="34" charset="0"/>
              <a:buChar char="•"/>
            </a:pPr>
            <a:r>
              <a:rPr lang="en-US" sz="3200" dirty="0">
                <a:solidFill>
                  <a:srgbClr val="0070C0"/>
                </a:solidFill>
                <a:latin typeface="Franklin Gothic Medium Cond" panose="020B0606030402020204" pitchFamily="34" charset="0"/>
              </a:rPr>
              <a:t>8 translators</a:t>
            </a:r>
          </a:p>
          <a:p>
            <a:pPr marL="228600" indent="-228600">
              <a:lnSpc>
                <a:spcPts val="3600"/>
              </a:lnSpc>
              <a:buFont typeface="Arial" panose="020B0604020202020204" pitchFamily="34" charset="0"/>
              <a:buChar char="•"/>
            </a:pPr>
            <a:r>
              <a:rPr lang="en-US" sz="3200" dirty="0">
                <a:solidFill>
                  <a:srgbClr val="0070C0"/>
                </a:solidFill>
                <a:latin typeface="Franklin Gothic Medium Cond" panose="020B0606030402020204" pitchFamily="34" charset="0"/>
              </a:rPr>
              <a:t>15 enlisted volunteers, mostly former world level trusted servants (to facilitate and take notes for the breakout rooms)</a:t>
            </a:r>
          </a:p>
        </p:txBody>
      </p:sp>
      <p:sp>
        <p:nvSpPr>
          <p:cNvPr id="7" name="TextBox 6">
            <a:extLst>
              <a:ext uri="{FF2B5EF4-FFF2-40B4-BE49-F238E27FC236}">
                <a16:creationId xmlns:a16="http://schemas.microsoft.com/office/drawing/2014/main" id="{B2956157-86D0-103B-F6E9-E3586EF04874}"/>
              </a:ext>
            </a:extLst>
          </p:cNvPr>
          <p:cNvSpPr txBox="1"/>
          <p:nvPr/>
        </p:nvSpPr>
        <p:spPr>
          <a:xfrm>
            <a:off x="5718404" y="378280"/>
            <a:ext cx="8848495" cy="1138773"/>
          </a:xfrm>
          <a:prstGeom prst="rect">
            <a:avLst/>
          </a:prstGeom>
          <a:noFill/>
        </p:spPr>
        <p:txBody>
          <a:bodyPr wrap="square" rtlCol="0">
            <a:spAutoFit/>
          </a:bodyPr>
          <a:lstStyle/>
          <a:p>
            <a:pPr marL="182880"/>
            <a:r>
              <a:rPr lang="en-US" sz="3400" dirty="0">
                <a:solidFill>
                  <a:srgbClr val="5B5E6B"/>
                </a:solidFill>
                <a:latin typeface="Franklin Gothic Medium Cond" panose="020B0606030402020204" pitchFamily="34" charset="0"/>
              </a:rPr>
              <a:t>was held 28 February &amp; 1 March 2025 </a:t>
            </a:r>
          </a:p>
          <a:p>
            <a:pPr marL="182880"/>
            <a:r>
              <a:rPr lang="en-US" sz="3400" dirty="0">
                <a:solidFill>
                  <a:srgbClr val="5B5E6B"/>
                </a:solidFill>
                <a:latin typeface="Franklin Gothic Medium Cond" panose="020B0606030402020204" pitchFamily="34" charset="0"/>
              </a:rPr>
              <a:t>for two 2-hour sessions each day</a:t>
            </a:r>
          </a:p>
        </p:txBody>
      </p:sp>
      <p:pic>
        <p:nvPicPr>
          <p:cNvPr id="9" name="Picture 8" descr="A close-up of a person's hands on a computer keyboard&#10;&#10;Description automatically generated">
            <a:extLst>
              <a:ext uri="{FF2B5EF4-FFF2-40B4-BE49-F238E27FC236}">
                <a16:creationId xmlns:a16="http://schemas.microsoft.com/office/drawing/2014/main" id="{FED7E794-56F8-C361-BE9A-9FDE23BF9018}"/>
              </a:ext>
            </a:extLst>
          </p:cNvPr>
          <p:cNvPicPr>
            <a:picLocks noChangeAspect="1"/>
          </p:cNvPicPr>
          <p:nvPr/>
        </p:nvPicPr>
        <p:blipFill>
          <a:blip r:embed="rId3"/>
          <a:stretch>
            <a:fillRect/>
          </a:stretch>
        </p:blipFill>
        <p:spPr>
          <a:xfrm>
            <a:off x="5454650" y="2019300"/>
            <a:ext cx="2051050" cy="2051050"/>
          </a:xfrm>
          <a:prstGeom prst="rect">
            <a:avLst/>
          </a:prstGeom>
        </p:spPr>
      </p:pic>
    </p:spTree>
    <p:extLst>
      <p:ext uri="{BB962C8B-B14F-4D97-AF65-F5344CB8AC3E}">
        <p14:creationId xmlns:p14="http://schemas.microsoft.com/office/powerpoint/2010/main" val="414132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A38B113-93A4-6734-02BE-285C4BE8B14D}"/>
              </a:ext>
            </a:extLst>
          </p:cNvPr>
          <p:cNvCxnSpPr>
            <a:cxnSpLocks/>
          </p:cNvCxnSpPr>
          <p:nvPr/>
        </p:nvCxnSpPr>
        <p:spPr>
          <a:xfrm>
            <a:off x="8554552" y="2700670"/>
            <a:ext cx="476093" cy="0"/>
          </a:xfrm>
          <a:prstGeom prst="line">
            <a:avLst/>
          </a:prstGeom>
          <a:ln w="47625">
            <a:solidFill>
              <a:srgbClr val="D3684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5633C6-8F73-B989-D240-3F7E3F7DBDD3}"/>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4438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countries/regions&#10;&#10;Description automatically generated">
            <a:extLst>
              <a:ext uri="{FF2B5EF4-FFF2-40B4-BE49-F238E27FC236}">
                <a16:creationId xmlns:a16="http://schemas.microsoft.com/office/drawing/2014/main" id="{E98C4C29-CE99-3ADD-A57B-CCBFE5CD15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42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6691AD49-2254-666F-C23C-371E55074C28}"/>
              </a:ext>
            </a:extLst>
          </p:cNvPr>
          <p:cNvPicPr>
            <a:picLocks noChangeAspect="1"/>
          </p:cNvPicPr>
          <p:nvPr/>
        </p:nvPicPr>
        <p:blipFill rotWithShape="1">
          <a:blip r:embed="rId3"/>
          <a:srcRect t="1604" b="8151"/>
          <a:stretch/>
        </p:blipFill>
        <p:spPr>
          <a:xfrm>
            <a:off x="718457" y="0"/>
            <a:ext cx="10624457" cy="6857999"/>
          </a:xfrm>
          <a:prstGeom prst="rect">
            <a:avLst/>
          </a:prstGeom>
        </p:spPr>
      </p:pic>
    </p:spTree>
    <p:extLst>
      <p:ext uri="{BB962C8B-B14F-4D97-AF65-F5344CB8AC3E}">
        <p14:creationId xmlns:p14="http://schemas.microsoft.com/office/powerpoint/2010/main" val="353504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8B2017-4738-2A80-2674-6B1D2A88B0D6}"/>
              </a:ext>
            </a:extLst>
          </p:cNvPr>
          <p:cNvSpPr txBox="1"/>
          <p:nvPr/>
        </p:nvSpPr>
        <p:spPr>
          <a:xfrm>
            <a:off x="109394" y="271981"/>
            <a:ext cx="12071780" cy="938719"/>
          </a:xfrm>
          <a:prstGeom prst="rect">
            <a:avLst/>
          </a:prstGeom>
          <a:noFill/>
        </p:spPr>
        <p:txBody>
          <a:bodyPr wrap="square" rtlCol="0">
            <a:spAutoFit/>
          </a:bodyPr>
          <a:lstStyle/>
          <a:p>
            <a:pPr algn="ctr">
              <a:buClr>
                <a:srgbClr val="C00000"/>
              </a:buClr>
            </a:pPr>
            <a:r>
              <a:rPr lang="en-US" sz="5500" b="1" dirty="0">
                <a:solidFill>
                  <a:srgbClr val="0070C0"/>
                </a:solidFill>
                <a:latin typeface="Franklin Gothic Heavy" panose="020B0603020102020204" pitchFamily="34" charset="0"/>
              </a:rPr>
              <a:t>Strategic Planning</a:t>
            </a:r>
          </a:p>
        </p:txBody>
      </p:sp>
      <p:sp>
        <p:nvSpPr>
          <p:cNvPr id="5" name="TextBox 4">
            <a:extLst>
              <a:ext uri="{FF2B5EF4-FFF2-40B4-BE49-F238E27FC236}">
                <a16:creationId xmlns:a16="http://schemas.microsoft.com/office/drawing/2014/main" id="{BC8ED122-B06A-5B78-5B6D-C966456BFBA2}"/>
              </a:ext>
            </a:extLst>
          </p:cNvPr>
          <p:cNvSpPr txBox="1"/>
          <p:nvPr/>
        </p:nvSpPr>
        <p:spPr>
          <a:xfrm>
            <a:off x="126976" y="5833098"/>
            <a:ext cx="11938047" cy="707886"/>
          </a:xfrm>
          <a:prstGeom prst="rect">
            <a:avLst/>
          </a:prstGeom>
          <a:noFill/>
        </p:spPr>
        <p:txBody>
          <a:bodyPr wrap="square" rtlCol="0">
            <a:spAutoFit/>
          </a:bodyPr>
          <a:lstStyle/>
          <a:p>
            <a:pPr algn="ctr"/>
            <a:r>
              <a:rPr lang="en-US" sz="4000" dirty="0">
                <a:effectLst/>
                <a:latin typeface="Franklin Gothic Medium Cond" panose="020B0606030402020204" pitchFamily="34" charset="0"/>
              </a:rPr>
              <a:t>Participants will review and provide input on the draft solutions</a:t>
            </a:r>
            <a:endParaRPr lang="en-US" sz="4000" dirty="0">
              <a:latin typeface="Franklin Gothic Medium Cond" panose="020B0606030402020204" pitchFamily="34" charset="0"/>
            </a:endParaRPr>
          </a:p>
        </p:txBody>
      </p:sp>
      <p:pic>
        <p:nvPicPr>
          <p:cNvPr id="4" name="Picture 3" descr="A diagram of a road with pointers&#10;&#10;Description automatically generated">
            <a:extLst>
              <a:ext uri="{FF2B5EF4-FFF2-40B4-BE49-F238E27FC236}">
                <a16:creationId xmlns:a16="http://schemas.microsoft.com/office/drawing/2014/main" id="{D1616DF8-476E-94E0-DEA5-B41859B0A9CE}"/>
              </a:ext>
            </a:extLst>
          </p:cNvPr>
          <p:cNvPicPr>
            <a:picLocks noChangeAspect="1"/>
          </p:cNvPicPr>
          <p:nvPr/>
        </p:nvPicPr>
        <p:blipFill rotWithShape="1">
          <a:blip r:embed="rId3"/>
          <a:srcRect l="1149" r="2684"/>
          <a:stretch/>
        </p:blipFill>
        <p:spPr>
          <a:xfrm>
            <a:off x="-1" y="1217930"/>
            <a:ext cx="12183077" cy="4491990"/>
          </a:xfrm>
          <a:prstGeom prst="rect">
            <a:avLst/>
          </a:prstGeom>
        </p:spPr>
      </p:pic>
    </p:spTree>
    <p:extLst>
      <p:ext uri="{BB962C8B-B14F-4D97-AF65-F5344CB8AC3E}">
        <p14:creationId xmlns:p14="http://schemas.microsoft.com/office/powerpoint/2010/main" val="345366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E1615F-A064-9BBF-085F-95DAF13E6ED0}"/>
              </a:ext>
            </a:extLst>
          </p:cNvPr>
          <p:cNvSpPr txBox="1">
            <a:spLocks/>
          </p:cNvSpPr>
          <p:nvPr/>
        </p:nvSpPr>
        <p:spPr>
          <a:xfrm>
            <a:off x="4083013" y="427571"/>
            <a:ext cx="6618325" cy="5749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Changed the </a:t>
            </a:r>
            <a:r>
              <a:rPr lang="en-US" sz="3300" i="1" dirty="0">
                <a:solidFill>
                  <a:srgbClr val="0070C0"/>
                </a:solidFill>
                <a:ea typeface="Calibri" panose="020F0502020204030204" pitchFamily="34" charset="0"/>
                <a:cs typeface="Times New Roman" panose="02020603050405020304" pitchFamily="18" charset="0"/>
              </a:rPr>
              <a:t>FIPT</a:t>
            </a:r>
            <a:r>
              <a:rPr lang="en-US" sz="3300" dirty="0">
                <a:solidFill>
                  <a:srgbClr val="0070C0"/>
                </a:solidFill>
                <a:ea typeface="Calibri" panose="020F0502020204030204" pitchFamily="34" charset="0"/>
                <a:cs typeface="Times New Roman" panose="02020603050405020304" pitchFamily="18" charset="0"/>
              </a:rPr>
              <a:t>  to recognize seated zonal delegates and clarify the definition of recovery literature</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Recognized virtual meetings as groups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Added the ability for local stories to be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added to translated Basic Texts with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certain conditions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Approved a 3-year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conference cycle as a trial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for two cycles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And much more. . .</a:t>
            </a:r>
          </a:p>
        </p:txBody>
      </p:sp>
      <p:sp>
        <p:nvSpPr>
          <p:cNvPr id="4" name="Content Placeholder 3">
            <a:extLst>
              <a:ext uri="{FF2B5EF4-FFF2-40B4-BE49-F238E27FC236}">
                <a16:creationId xmlns:a16="http://schemas.microsoft.com/office/drawing/2014/main" id="{2BB204DC-CDB1-967F-4669-E7A4CAA85A7C}"/>
              </a:ext>
            </a:extLst>
          </p:cNvPr>
          <p:cNvSpPr txBox="1">
            <a:spLocks/>
          </p:cNvSpPr>
          <p:nvPr/>
        </p:nvSpPr>
        <p:spPr>
          <a:xfrm>
            <a:off x="5989320" y="2239677"/>
            <a:ext cx="5859780" cy="39372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E908E4D1-835B-E238-2B56-55D97E59EA67}"/>
              </a:ext>
            </a:extLst>
          </p:cNvPr>
          <p:cNvSpPr txBox="1"/>
          <p:nvPr/>
        </p:nvSpPr>
        <p:spPr>
          <a:xfrm>
            <a:off x="-1" y="76200"/>
            <a:ext cx="3511827" cy="3170099"/>
          </a:xfrm>
          <a:prstGeom prst="rect">
            <a:avLst/>
          </a:prstGeom>
          <a:noFill/>
        </p:spPr>
        <p:txBody>
          <a:bodyPr wrap="square" rtlCol="0">
            <a:spAutoFit/>
          </a:bodyPr>
          <a:lstStyle/>
          <a:p>
            <a:r>
              <a:rPr lang="en-US" sz="5000" b="1" dirty="0">
                <a:solidFill>
                  <a:schemeClr val="bg1"/>
                </a:solidFill>
                <a:latin typeface="Franklin Gothic Demi" panose="020B0603020102020204" pitchFamily="34" charset="0"/>
              </a:rPr>
              <a:t>Some of the motions adopted at WSC 2023</a:t>
            </a:r>
          </a:p>
        </p:txBody>
      </p:sp>
      <p:sp>
        <p:nvSpPr>
          <p:cNvPr id="2" name="Title 1">
            <a:extLst>
              <a:ext uri="{FF2B5EF4-FFF2-40B4-BE49-F238E27FC236}">
                <a16:creationId xmlns:a16="http://schemas.microsoft.com/office/drawing/2014/main" id="{A9FF57B0-5F9A-6CE5-E88E-E44BE428B87C}"/>
              </a:ext>
            </a:extLst>
          </p:cNvPr>
          <p:cNvSpPr txBox="1">
            <a:spLocks/>
          </p:cNvSpPr>
          <p:nvPr/>
        </p:nvSpPr>
        <p:spPr>
          <a:xfrm>
            <a:off x="8376745" y="3429000"/>
            <a:ext cx="3815255" cy="27479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r">
              <a:lnSpc>
                <a:spcPts val="3600"/>
              </a:lnSpc>
            </a:pPr>
            <a:r>
              <a:rPr lang="en-US" sz="3600" dirty="0">
                <a:latin typeface="Franklin Gothic Demi Cond" panose="020B0603020102020204" pitchFamily="34" charset="0"/>
              </a:rPr>
              <a:t>for a </a:t>
            </a:r>
            <a:br>
              <a:rPr lang="en-US" sz="3600" dirty="0">
                <a:latin typeface="Franklin Gothic Demi Cond" panose="020B0603020102020204" pitchFamily="34" charset="0"/>
              </a:rPr>
            </a:br>
            <a:r>
              <a:rPr lang="en-US" sz="3600" dirty="0">
                <a:latin typeface="Franklin Gothic Demi Cond" panose="020B0603020102020204" pitchFamily="34" charset="0"/>
              </a:rPr>
              <a:t>full report</a:t>
            </a:r>
            <a:br>
              <a:rPr lang="en-US" sz="3600" dirty="0">
                <a:latin typeface="Franklin Gothic Demi Cond" panose="020B0603020102020204" pitchFamily="34" charset="0"/>
              </a:rPr>
            </a:br>
            <a:r>
              <a:rPr lang="en-US" sz="3600" dirty="0">
                <a:latin typeface="Franklin Gothic Demi Cond" panose="020B0603020102020204" pitchFamily="34" charset="0"/>
              </a:rPr>
              <a:t>read the </a:t>
            </a:r>
            <a:br>
              <a:rPr lang="en-US" sz="3600" dirty="0">
                <a:latin typeface="Franklin Gothic Demi Cond" panose="020B0603020102020204" pitchFamily="34" charset="0"/>
              </a:rPr>
            </a:br>
            <a:r>
              <a:rPr lang="en-US" sz="3600" dirty="0">
                <a:latin typeface="Franklin Gothic Demi Cond" panose="020B0603020102020204" pitchFamily="34" charset="0"/>
              </a:rPr>
              <a:t>NAWS News</a:t>
            </a:r>
            <a:br>
              <a:rPr lang="en-US" sz="3600" dirty="0">
                <a:latin typeface="Franklin Gothic Demi Cond" panose="020B0603020102020204" pitchFamily="34" charset="0"/>
              </a:rPr>
            </a:br>
            <a:r>
              <a:rPr lang="en-US" sz="3600" dirty="0">
                <a:latin typeface="Franklin Gothic Demi Cond" panose="020B0603020102020204" pitchFamily="34" charset="0"/>
              </a:rPr>
              <a:t>June 2023</a:t>
            </a:r>
            <a:br>
              <a:rPr lang="en-US" sz="3600" dirty="0">
                <a:latin typeface="Franklin Gothic Demi Cond" panose="020B0603020102020204" pitchFamily="34" charset="0"/>
              </a:rPr>
            </a:br>
            <a:r>
              <a:rPr lang="en-US" sz="4000" dirty="0">
                <a:solidFill>
                  <a:schemeClr val="bg1"/>
                </a:solidFill>
                <a:latin typeface="Franklin Gothic Demi Cond" panose="020B0603020102020204" pitchFamily="34" charset="0"/>
              </a:rPr>
              <a:t>na.org/nawsnews</a:t>
            </a:r>
          </a:p>
        </p:txBody>
      </p:sp>
    </p:spTree>
    <p:extLst>
      <p:ext uri="{BB962C8B-B14F-4D97-AF65-F5344CB8AC3E}">
        <p14:creationId xmlns:p14="http://schemas.microsoft.com/office/powerpoint/2010/main" val="801054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D5F985-AC42-A3FC-52D4-F8413DACCC36}"/>
              </a:ext>
            </a:extLst>
          </p:cNvPr>
          <p:cNvSpPr/>
          <p:nvPr/>
        </p:nvSpPr>
        <p:spPr>
          <a:xfrm>
            <a:off x="0" y="0"/>
            <a:ext cx="12192000" cy="6858000"/>
          </a:xfrm>
          <a:prstGeom prst="rect">
            <a:avLst/>
          </a:prstGeom>
          <a:solidFill>
            <a:schemeClr val="accent1">
              <a:alpha val="529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E1615F-A064-9BBF-085F-95DAF13E6ED0}"/>
              </a:ext>
            </a:extLst>
          </p:cNvPr>
          <p:cNvSpPr txBox="1">
            <a:spLocks/>
          </p:cNvSpPr>
          <p:nvPr/>
        </p:nvSpPr>
        <p:spPr>
          <a:xfrm>
            <a:off x="4083014" y="605642"/>
            <a:ext cx="5322244" cy="4271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440"/>
              </a:lnSpc>
              <a:spcBef>
                <a:spcPts val="1200"/>
              </a:spcBef>
              <a:buFont typeface="Symbol" panose="05050102010706020507" pitchFamily="18" charset="2"/>
              <a:buChar char=""/>
            </a:pPr>
            <a:r>
              <a:rPr lang="en-US" sz="3300" dirty="0">
                <a:solidFill>
                  <a:srgbClr val="A5F4FF"/>
                </a:solidFill>
                <a:ea typeface="Calibri" panose="020F0502020204030204" pitchFamily="34" charset="0"/>
                <a:cs typeface="Times New Roman" panose="02020603050405020304" pitchFamily="18" charset="0"/>
              </a:rPr>
              <a:t>Streamline the way decisions are made at the conference</a:t>
            </a:r>
          </a:p>
          <a:p>
            <a:pPr marL="342900" indent="-342900">
              <a:lnSpc>
                <a:spcPts val="3440"/>
              </a:lnSpc>
              <a:spcBef>
                <a:spcPts val="1200"/>
              </a:spcBef>
              <a:buFont typeface="Symbol" panose="05050102010706020507" pitchFamily="18" charset="2"/>
              <a:buChar char=""/>
            </a:pPr>
            <a:r>
              <a:rPr lang="en-US" sz="3300" dirty="0">
                <a:solidFill>
                  <a:srgbClr val="A5F4FF"/>
                </a:solidFill>
                <a:ea typeface="Calibri" panose="020F0502020204030204" pitchFamily="34" charset="0"/>
                <a:cs typeface="Times New Roman" panose="02020603050405020304" pitchFamily="18" charset="0"/>
              </a:rPr>
              <a:t>Open and expand the </a:t>
            </a:r>
            <a:r>
              <a:rPr lang="en-US" sz="3300" i="1" dirty="0">
                <a:solidFill>
                  <a:srgbClr val="A5F4FF"/>
                </a:solidFill>
                <a:ea typeface="Calibri" panose="020F0502020204030204" pitchFamily="34" charset="0"/>
                <a:cs typeface="Times New Roman" panose="02020603050405020304" pitchFamily="18" charset="0"/>
              </a:rPr>
              <a:t>CAR</a:t>
            </a:r>
            <a:r>
              <a:rPr lang="en-US" sz="3300" dirty="0">
                <a:solidFill>
                  <a:srgbClr val="A5F4FF"/>
                </a:solidFill>
                <a:ea typeface="Calibri" panose="020F0502020204030204" pitchFamily="34" charset="0"/>
                <a:cs typeface="Times New Roman" panose="02020603050405020304" pitchFamily="18" charset="0"/>
              </a:rPr>
              <a:t>  Survey creation process</a:t>
            </a:r>
          </a:p>
          <a:p>
            <a:pPr marL="342900" indent="-342900">
              <a:lnSpc>
                <a:spcPts val="3440"/>
              </a:lnSpc>
              <a:spcBef>
                <a:spcPts val="1200"/>
              </a:spcBef>
              <a:buFont typeface="Symbol" panose="05050102010706020507" pitchFamily="18" charset="2"/>
              <a:buChar char=""/>
            </a:pPr>
            <a:r>
              <a:rPr lang="en-US" sz="3300" dirty="0">
                <a:solidFill>
                  <a:srgbClr val="A5F4FF"/>
                </a:solidFill>
                <a:ea typeface="Calibri" panose="020F0502020204030204" pitchFamily="34" charset="0"/>
                <a:cs typeface="Times New Roman" panose="02020603050405020304" pitchFamily="18" charset="0"/>
              </a:rPr>
              <a:t>Update the World Services nomination process</a:t>
            </a:r>
          </a:p>
          <a:p>
            <a:pPr marL="342900" indent="-342900">
              <a:lnSpc>
                <a:spcPts val="3440"/>
              </a:lnSpc>
              <a:spcBef>
                <a:spcPts val="1200"/>
              </a:spcBef>
              <a:buFont typeface="Symbol" panose="05050102010706020507" pitchFamily="18" charset="2"/>
              <a:buChar char=""/>
            </a:pPr>
            <a:r>
              <a:rPr lang="en-US" sz="3300" dirty="0">
                <a:solidFill>
                  <a:srgbClr val="A5F4FF"/>
                </a:solidFill>
                <a:ea typeface="Calibri" panose="020F0502020204030204" pitchFamily="34" charset="0"/>
                <a:cs typeface="Times New Roman" panose="02020603050405020304" pitchFamily="18" charset="0"/>
              </a:rPr>
              <a:t>Addressed legally necessary issues</a:t>
            </a:r>
          </a:p>
        </p:txBody>
      </p:sp>
      <p:sp>
        <p:nvSpPr>
          <p:cNvPr id="4" name="Content Placeholder 3">
            <a:extLst>
              <a:ext uri="{FF2B5EF4-FFF2-40B4-BE49-F238E27FC236}">
                <a16:creationId xmlns:a16="http://schemas.microsoft.com/office/drawing/2014/main" id="{2BB204DC-CDB1-967F-4669-E7A4CAA85A7C}"/>
              </a:ext>
            </a:extLst>
          </p:cNvPr>
          <p:cNvSpPr txBox="1">
            <a:spLocks/>
          </p:cNvSpPr>
          <p:nvPr/>
        </p:nvSpPr>
        <p:spPr>
          <a:xfrm>
            <a:off x="5989320" y="2239677"/>
            <a:ext cx="5859780" cy="39372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E908E4D1-835B-E238-2B56-55D97E59EA67}"/>
              </a:ext>
            </a:extLst>
          </p:cNvPr>
          <p:cNvSpPr txBox="1"/>
          <p:nvPr/>
        </p:nvSpPr>
        <p:spPr>
          <a:xfrm>
            <a:off x="-1" y="76200"/>
            <a:ext cx="3511827" cy="3939540"/>
          </a:xfrm>
          <a:prstGeom prst="rect">
            <a:avLst/>
          </a:prstGeom>
          <a:noFill/>
        </p:spPr>
        <p:txBody>
          <a:bodyPr wrap="square" rtlCol="0">
            <a:spAutoFit/>
          </a:bodyPr>
          <a:lstStyle/>
          <a:p>
            <a:r>
              <a:rPr lang="en-US" sz="5000" b="1" dirty="0">
                <a:solidFill>
                  <a:schemeClr val="bg1"/>
                </a:solidFill>
                <a:latin typeface="Franklin Gothic Demi" panose="020B0603020102020204" pitchFamily="34" charset="0"/>
              </a:rPr>
              <a:t>Some of the motions adopted at </a:t>
            </a:r>
            <a:r>
              <a:rPr lang="en-US" sz="5000" b="1" dirty="0">
                <a:solidFill>
                  <a:srgbClr val="A5F4FF"/>
                </a:solidFill>
                <a:latin typeface="Franklin Gothic Demi" panose="020B0603020102020204" pitchFamily="34" charset="0"/>
              </a:rPr>
              <a:t>Interim WSC 2025</a:t>
            </a:r>
          </a:p>
        </p:txBody>
      </p:sp>
      <p:sp>
        <p:nvSpPr>
          <p:cNvPr id="2" name="Title 1">
            <a:extLst>
              <a:ext uri="{FF2B5EF4-FFF2-40B4-BE49-F238E27FC236}">
                <a16:creationId xmlns:a16="http://schemas.microsoft.com/office/drawing/2014/main" id="{A9FF57B0-5F9A-6CE5-E88E-E44BE428B87C}"/>
              </a:ext>
            </a:extLst>
          </p:cNvPr>
          <p:cNvSpPr txBox="1">
            <a:spLocks/>
          </p:cNvSpPr>
          <p:nvPr/>
        </p:nvSpPr>
        <p:spPr>
          <a:xfrm>
            <a:off x="8376745" y="3429000"/>
            <a:ext cx="3815255" cy="27479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r">
              <a:lnSpc>
                <a:spcPts val="3600"/>
              </a:lnSpc>
            </a:pPr>
            <a:r>
              <a:rPr lang="en-US" sz="3600" dirty="0">
                <a:latin typeface="Franklin Gothic Demi Cond" panose="020B0603020102020204" pitchFamily="34" charset="0"/>
              </a:rPr>
              <a:t>for a </a:t>
            </a:r>
            <a:br>
              <a:rPr lang="en-US" sz="3600" dirty="0">
                <a:latin typeface="Franklin Gothic Demi Cond" panose="020B0603020102020204" pitchFamily="34" charset="0"/>
              </a:rPr>
            </a:br>
            <a:r>
              <a:rPr lang="en-US" sz="3600" dirty="0">
                <a:latin typeface="Franklin Gothic Demi Cond" panose="020B0603020102020204" pitchFamily="34" charset="0"/>
              </a:rPr>
              <a:t>full report</a:t>
            </a:r>
            <a:br>
              <a:rPr lang="en-US" sz="3600" dirty="0">
                <a:latin typeface="Franklin Gothic Demi Cond" panose="020B0603020102020204" pitchFamily="34" charset="0"/>
              </a:rPr>
            </a:br>
            <a:r>
              <a:rPr lang="en-US" sz="3600" dirty="0">
                <a:latin typeface="Franklin Gothic Demi Cond" panose="020B0603020102020204" pitchFamily="34" charset="0"/>
              </a:rPr>
              <a:t>read the </a:t>
            </a:r>
            <a:br>
              <a:rPr lang="en-US" sz="3600" dirty="0">
                <a:latin typeface="Franklin Gothic Demi Cond" panose="020B0603020102020204" pitchFamily="34" charset="0"/>
              </a:rPr>
            </a:br>
            <a:r>
              <a:rPr lang="en-US" sz="3600" dirty="0">
                <a:latin typeface="Franklin Gothic Demi Cond" panose="020B0603020102020204" pitchFamily="34" charset="0"/>
              </a:rPr>
              <a:t>NAWS News</a:t>
            </a:r>
            <a:br>
              <a:rPr lang="en-US" sz="3600" dirty="0">
                <a:latin typeface="Franklin Gothic Demi Cond" panose="020B0603020102020204" pitchFamily="34" charset="0"/>
              </a:rPr>
            </a:br>
            <a:r>
              <a:rPr lang="en-US" sz="3600" dirty="0">
                <a:latin typeface="Franklin Gothic Demi Cond" panose="020B0603020102020204" pitchFamily="34" charset="0"/>
              </a:rPr>
              <a:t>March 2025</a:t>
            </a:r>
            <a:br>
              <a:rPr lang="en-US" sz="3600" dirty="0">
                <a:latin typeface="Franklin Gothic Demi Cond" panose="020B0603020102020204" pitchFamily="34" charset="0"/>
              </a:rPr>
            </a:br>
            <a:r>
              <a:rPr lang="en-US" sz="4000" dirty="0">
                <a:solidFill>
                  <a:schemeClr val="bg1"/>
                </a:solidFill>
                <a:latin typeface="Franklin Gothic Demi Cond" panose="020B0603020102020204" pitchFamily="34" charset="0"/>
              </a:rPr>
              <a:t>na.org/nawsnews</a:t>
            </a:r>
          </a:p>
        </p:txBody>
      </p:sp>
      <p:sp>
        <p:nvSpPr>
          <p:cNvPr id="7" name="Content Placeholder 2">
            <a:extLst>
              <a:ext uri="{FF2B5EF4-FFF2-40B4-BE49-F238E27FC236}">
                <a16:creationId xmlns:a16="http://schemas.microsoft.com/office/drawing/2014/main" id="{C62F4424-8C2C-95FC-AB1B-90A7A690F3C2}"/>
              </a:ext>
            </a:extLst>
          </p:cNvPr>
          <p:cNvSpPr txBox="1">
            <a:spLocks/>
          </p:cNvSpPr>
          <p:nvPr/>
        </p:nvSpPr>
        <p:spPr>
          <a:xfrm>
            <a:off x="1530314" y="4838700"/>
            <a:ext cx="5137186" cy="2120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40"/>
              </a:lnSpc>
              <a:spcBef>
                <a:spcPts val="1200"/>
              </a:spcBef>
              <a:buNone/>
            </a:pPr>
            <a:r>
              <a:rPr lang="en-US" sz="3300" b="1" dirty="0">
                <a:solidFill>
                  <a:srgbClr val="0070C0"/>
                </a:solidFill>
                <a:ea typeface="Calibri" panose="020F0502020204030204" pitchFamily="34" charset="0"/>
                <a:cs typeface="Times New Roman" panose="02020603050405020304" pitchFamily="18" charset="0"/>
              </a:rPr>
              <a:t>Two sessions were devoted to planning—a new endeavor for the conference that the three-year cycle made possible.</a:t>
            </a:r>
          </a:p>
        </p:txBody>
      </p:sp>
    </p:spTree>
    <p:extLst>
      <p:ext uri="{BB962C8B-B14F-4D97-AF65-F5344CB8AC3E}">
        <p14:creationId xmlns:p14="http://schemas.microsoft.com/office/powerpoint/2010/main" val="1394482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logo on a black background&#10;&#10;Description automatically generated with medium confidence">
            <a:extLst>
              <a:ext uri="{FF2B5EF4-FFF2-40B4-BE49-F238E27FC236}">
                <a16:creationId xmlns:a16="http://schemas.microsoft.com/office/drawing/2014/main" id="{BBC6602D-A04E-FD62-161B-F59E8CE51A42}"/>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2" name="Title 1">
            <a:extLst>
              <a:ext uri="{FF2B5EF4-FFF2-40B4-BE49-F238E27FC236}">
                <a16:creationId xmlns:a16="http://schemas.microsoft.com/office/drawing/2014/main" id="{309C980D-6FF0-5159-D9ED-8B7178A77D1A}"/>
              </a:ext>
            </a:extLst>
          </p:cNvPr>
          <p:cNvSpPr txBox="1">
            <a:spLocks/>
          </p:cNvSpPr>
          <p:nvPr/>
        </p:nvSpPr>
        <p:spPr>
          <a:xfrm>
            <a:off x="361841" y="200587"/>
            <a:ext cx="11634216" cy="14996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500" dirty="0"/>
              <a:t>Work for the 2023-2026 Conference Cycle</a:t>
            </a:r>
          </a:p>
        </p:txBody>
      </p:sp>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6494580" y="1350419"/>
            <a:ext cx="5621220"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Dealing with disruptive and predatory behavior</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Gender-neutral and inclusive language in NA literature</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Reimagining and revitalizing service committees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Welcoming members on DRT/MAT</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989320" y="2239677"/>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FE2F1D20-7EDD-645A-1F5F-BECEB9A4881A}"/>
              </a:ext>
            </a:extLst>
          </p:cNvPr>
          <p:cNvPicPr>
            <a:picLocks noChangeAspect="1"/>
          </p:cNvPicPr>
          <p:nvPr/>
        </p:nvPicPr>
        <p:blipFill>
          <a:blip r:embed="rId4">
            <a:duotone>
              <a:prstClr val="black"/>
              <a:schemeClr val="accent5">
                <a:tint val="45000"/>
                <a:satMod val="400000"/>
              </a:schemeClr>
            </a:duotone>
          </a:blip>
          <a:stretch>
            <a:fillRect/>
          </a:stretch>
        </p:blipFill>
        <p:spPr>
          <a:xfrm>
            <a:off x="479841" y="964909"/>
            <a:ext cx="11124329" cy="45719"/>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1407372"/>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43000" y="2494409"/>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Issue </a:t>
            </a:r>
            <a:br>
              <a:rPr lang="en-US" sz="5000" dirty="0">
                <a:solidFill>
                  <a:srgbClr val="5B5E6B"/>
                </a:solidFill>
                <a:latin typeface="Franklin Gothic Demi Cond" panose="020B0603020102020204" pitchFamily="34" charset="0"/>
              </a:rPr>
            </a:br>
            <a:r>
              <a:rPr lang="en-US" sz="5000" dirty="0">
                <a:solidFill>
                  <a:srgbClr val="5B5E6B"/>
                </a:solidFill>
                <a:latin typeface="Franklin Gothic Demi Cond" panose="020B0603020102020204" pitchFamily="34" charset="0"/>
              </a:rPr>
              <a:t>Discussion Topics</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2713481"/>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4041362"/>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5347466"/>
            <a:ext cx="774700" cy="520700"/>
          </a:xfrm>
          <a:prstGeom prst="rect">
            <a:avLst/>
          </a:prstGeom>
        </p:spPr>
      </p:pic>
      <p:sp>
        <p:nvSpPr>
          <p:cNvPr id="6" name="Title 1">
            <a:extLst>
              <a:ext uri="{FF2B5EF4-FFF2-40B4-BE49-F238E27FC236}">
                <a16:creationId xmlns:a16="http://schemas.microsoft.com/office/drawing/2014/main" id="{66C3B490-19FC-E94B-A263-E9A0B80DE89F}"/>
              </a:ext>
            </a:extLst>
          </p:cNvPr>
          <p:cNvSpPr txBox="1">
            <a:spLocks/>
          </p:cNvSpPr>
          <p:nvPr/>
        </p:nvSpPr>
        <p:spPr>
          <a:xfrm>
            <a:off x="741930" y="6159132"/>
            <a:ext cx="4440020" cy="698868"/>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nSpc>
                <a:spcPts val="4300"/>
              </a:lnSpc>
            </a:pPr>
            <a:r>
              <a:rPr lang="en-US" sz="6000" b="0" dirty="0">
                <a:solidFill>
                  <a:srgbClr val="5B5E6B"/>
                </a:solidFill>
                <a:latin typeface="Franklin Gothic Medium" panose="020B0603020102020204" pitchFamily="34" charset="0"/>
              </a:rPr>
              <a:t>na.org/idt</a:t>
            </a:r>
          </a:p>
        </p:txBody>
      </p:sp>
    </p:spTree>
    <p:extLst>
      <p:ext uri="{BB962C8B-B14F-4D97-AF65-F5344CB8AC3E}">
        <p14:creationId xmlns:p14="http://schemas.microsoft.com/office/powerpoint/2010/main" val="184242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ADF77080-4C3B-695B-0AFF-104A8124B074}"/>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569293" y="338047"/>
            <a:ext cx="6720677" cy="6040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Virtual Service Basics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ea typeface="Calibri" panose="020F0502020204030204" pitchFamily="34" charset="0"/>
                <a:cs typeface="Times New Roman" panose="02020603050405020304" pitchFamily="18" charset="0"/>
              </a:rPr>
              <a:t>(including virtual service meetings, virtual meetings and areas participating in the service system, virtual workshops and trainings, etc.) </a:t>
            </a:r>
          </a:p>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PR video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cs typeface="Times New Roman" panose="02020603050405020304" pitchFamily="18" charset="0"/>
              </a:rPr>
              <a:t>(explaining what NA is, how it works, and how to contact us)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a:t>
            </a:r>
            <a:r>
              <a:rPr lang="en-US" sz="4000" i="1" dirty="0">
                <a:solidFill>
                  <a:srgbClr val="0070C0"/>
                </a:solidFill>
                <a:ea typeface="Calibri" panose="020F0502020204030204" pitchFamily="34" charset="0"/>
                <a:cs typeface="Times New Roman" panose="02020603050405020304" pitchFamily="18" charset="0"/>
              </a:rPr>
              <a:t>H&amp;I Basics</a:t>
            </a:r>
          </a:p>
          <a:p>
            <a:pPr marL="0" indent="0">
              <a:lnSpc>
                <a:spcPts val="35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the service pamphlet </a:t>
            </a:r>
            <a:r>
              <a:rPr lang="en-US" sz="4000" i="1" dirty="0">
                <a:solidFill>
                  <a:srgbClr val="0070C0"/>
                </a:solidFill>
                <a:ea typeface="Calibri" panose="020F0502020204030204" pitchFamily="34" charset="0"/>
                <a:cs typeface="Times New Roman" panose="02020603050405020304" pitchFamily="18" charset="0"/>
              </a:rPr>
              <a:t>Group Business Meetings</a:t>
            </a:r>
          </a:p>
          <a:p>
            <a:pPr marL="0" indent="0">
              <a:lnSpc>
                <a:spcPts val="3000"/>
              </a:lnSpc>
              <a:spcBef>
                <a:spcPts val="0"/>
              </a:spcBef>
              <a:spcAft>
                <a:spcPts val="600"/>
              </a:spcAft>
              <a:buNone/>
            </a:pPr>
            <a:r>
              <a:rPr lang="en-US" sz="3000" dirty="0">
                <a:solidFill>
                  <a:srgbClr val="0070C0"/>
                </a:solidFill>
                <a:ea typeface="Calibri" panose="020F0502020204030204" pitchFamily="34" charset="0"/>
                <a:cs typeface="Times New Roman" panose="02020603050405020304" pitchFamily="18" charset="0"/>
              </a:rPr>
              <a:t>(with a section on using a CBDM process and the concept of delegation)</a:t>
            </a:r>
          </a:p>
          <a:p>
            <a:pPr marL="0" indent="0">
              <a:lnSpc>
                <a:spcPts val="3500"/>
              </a:lnSpc>
              <a:spcBef>
                <a:spcPts val="1800"/>
              </a:spcBef>
              <a:spcAft>
                <a:spcPts val="600"/>
              </a:spcAft>
              <a:buNone/>
            </a:pPr>
            <a:endParaRPr lang="en-US" sz="4000" dirty="0">
              <a:solidFill>
                <a:srgbClr val="D3684C"/>
              </a:solidFill>
              <a:ea typeface="Calibri" panose="020F0502020204030204" pitchFamily="34" charset="0"/>
              <a:cs typeface="Times New Roman" panose="02020603050405020304" pitchFamily="18" charset="0"/>
            </a:endParaRPr>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66867"/>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68746" y="2713481"/>
            <a:ext cx="2775856"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Service Material</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082109"/>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3627709"/>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4422182"/>
            <a:ext cx="774700" cy="520700"/>
          </a:xfrm>
          <a:prstGeom prst="rect">
            <a:avLst/>
          </a:prstGeom>
        </p:spPr>
      </p:pic>
    </p:spTree>
    <p:extLst>
      <p:ext uri="{BB962C8B-B14F-4D97-AF65-F5344CB8AC3E}">
        <p14:creationId xmlns:p14="http://schemas.microsoft.com/office/powerpoint/2010/main" val="124936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ymbol, font, graphics, logo&#10;&#10;Description automatically generated">
            <a:extLst>
              <a:ext uri="{FF2B5EF4-FFF2-40B4-BE49-F238E27FC236}">
                <a16:creationId xmlns:a16="http://schemas.microsoft.com/office/drawing/2014/main" id="{71B85493-5109-5EAB-6B7B-B3B1977A6DD1}"/>
              </a:ext>
            </a:extLst>
          </p:cNvPr>
          <p:cNvPicPr>
            <a:picLocks noChangeAspect="1"/>
          </p:cNvPicPr>
          <p:nvPr/>
        </p:nvPicPr>
        <p:blipFill>
          <a:blip r:embed="rId3">
            <a:duotone>
              <a:prstClr val="black"/>
              <a:schemeClr val="accent1">
                <a:tint val="45000"/>
                <a:satMod val="400000"/>
              </a:schemeClr>
            </a:duotone>
            <a:alphaModFix amt="54000"/>
            <a:extLst>
              <a:ext uri="{BEBA8EAE-BF5A-486C-A8C5-ECC9F3942E4B}">
                <a14:imgProps xmlns:a14="http://schemas.microsoft.com/office/drawing/2010/main">
                  <a14:imgLayer r:embed="rId4">
                    <a14:imgEffect>
                      <a14:sharpenSoften amount="-20000"/>
                    </a14:imgEffect>
                    <a14:imgEffect>
                      <a14:saturation sat="400000"/>
                    </a14:imgEffect>
                    <a14:imgEffect>
                      <a14:brightnessContrast contrast="38000"/>
                    </a14:imgEffect>
                  </a14:imgLayer>
                </a14:imgProps>
              </a:ext>
            </a:extLst>
          </a:blip>
          <a:stretch>
            <a:fillRect/>
          </a:stretch>
        </p:blipFill>
        <p:spPr>
          <a:xfrm>
            <a:off x="1528708" y="1616494"/>
            <a:ext cx="3825611" cy="3464704"/>
          </a:xfrm>
          <a:prstGeom prst="rect">
            <a:avLst/>
          </a:prstGeom>
        </p:spPr>
      </p:pic>
      <p:sp>
        <p:nvSpPr>
          <p:cNvPr id="16" name="Rounded Rectangle 15">
            <a:extLst>
              <a:ext uri="{FF2B5EF4-FFF2-40B4-BE49-F238E27FC236}">
                <a16:creationId xmlns:a16="http://schemas.microsoft.com/office/drawing/2014/main" id="{B63F281C-8CEC-D5A3-4DB5-DAE0A6984F0E}"/>
              </a:ext>
            </a:extLst>
          </p:cNvPr>
          <p:cNvSpPr/>
          <p:nvPr/>
        </p:nvSpPr>
        <p:spPr>
          <a:xfrm>
            <a:off x="6291946" y="5903139"/>
            <a:ext cx="411926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2A31BC-E788-C051-2D80-7DE4443F8A05}"/>
              </a:ext>
            </a:extLst>
          </p:cNvPr>
          <p:cNvSpPr/>
          <p:nvPr/>
        </p:nvSpPr>
        <p:spPr>
          <a:xfrm>
            <a:off x="6291946" y="4789098"/>
            <a:ext cx="4713514"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58C7692-7C49-DE43-8387-CCAEB9DAE476}"/>
              </a:ext>
            </a:extLst>
          </p:cNvPr>
          <p:cNvSpPr/>
          <p:nvPr/>
        </p:nvSpPr>
        <p:spPr>
          <a:xfrm>
            <a:off x="6355446" y="3686255"/>
            <a:ext cx="56261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958E6E4-780D-0D70-7137-5FFA9C9AA488}"/>
              </a:ext>
            </a:extLst>
          </p:cNvPr>
          <p:cNvSpPr/>
          <p:nvPr/>
        </p:nvSpPr>
        <p:spPr>
          <a:xfrm>
            <a:off x="6355446" y="2580496"/>
            <a:ext cx="52832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BAC3D07-2615-A672-D4C4-14BCD1BE1D43}"/>
              </a:ext>
            </a:extLst>
          </p:cNvPr>
          <p:cNvSpPr/>
          <p:nvPr/>
        </p:nvSpPr>
        <p:spPr>
          <a:xfrm>
            <a:off x="6355446" y="1488296"/>
            <a:ext cx="22225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4304D33-9B11-C88E-E5E9-ECDD115AA1AA}"/>
              </a:ext>
            </a:extLst>
          </p:cNvPr>
          <p:cNvSpPr/>
          <p:nvPr/>
        </p:nvSpPr>
        <p:spPr>
          <a:xfrm>
            <a:off x="6355446" y="444500"/>
            <a:ext cx="23876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stronomical object, celestial event, sky, circle&#10;&#10;Description automatically generated">
            <a:extLst>
              <a:ext uri="{FF2B5EF4-FFF2-40B4-BE49-F238E27FC236}">
                <a16:creationId xmlns:a16="http://schemas.microsoft.com/office/drawing/2014/main" id="{044C4810-C3FD-8A36-3845-8413AFC06658}"/>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19023"/>
            <a:ext cx="1163928" cy="1186750"/>
          </a:xfrm>
          <a:prstGeom prst="rect">
            <a:avLst/>
          </a:prstGeom>
        </p:spPr>
      </p:pic>
      <p:pic>
        <p:nvPicPr>
          <p:cNvPr id="4" name="Picture 3" descr="A picture containing astronomical object, celestial event, sky, circle&#10;&#10;Description automatically generated">
            <a:extLst>
              <a:ext uri="{FF2B5EF4-FFF2-40B4-BE49-F238E27FC236}">
                <a16:creationId xmlns:a16="http://schemas.microsoft.com/office/drawing/2014/main" id="{07A33CC4-C825-C56E-1B97-677B8EF9371C}"/>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211223"/>
            <a:ext cx="1163928" cy="1186750"/>
          </a:xfrm>
          <a:prstGeom prst="rect">
            <a:avLst/>
          </a:prstGeom>
        </p:spPr>
      </p:pic>
      <p:pic>
        <p:nvPicPr>
          <p:cNvPr id="5" name="Picture 4" descr="A picture containing astronomical object, celestial event, sky, circle&#10;&#10;Description automatically generated">
            <a:extLst>
              <a:ext uri="{FF2B5EF4-FFF2-40B4-BE49-F238E27FC236}">
                <a16:creationId xmlns:a16="http://schemas.microsoft.com/office/drawing/2014/main" id="{73378DBF-1E1E-06CC-37F5-EB6CDE5F692E}"/>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2303423"/>
            <a:ext cx="1163928" cy="1186750"/>
          </a:xfrm>
          <a:prstGeom prst="rect">
            <a:avLst/>
          </a:prstGeom>
        </p:spPr>
      </p:pic>
      <p:pic>
        <p:nvPicPr>
          <p:cNvPr id="6" name="Picture 5" descr="A picture containing astronomical object, celestial event, sky, circle&#10;&#10;Description automatically generated">
            <a:extLst>
              <a:ext uri="{FF2B5EF4-FFF2-40B4-BE49-F238E27FC236}">
                <a16:creationId xmlns:a16="http://schemas.microsoft.com/office/drawing/2014/main" id="{0FDBFD08-6D7B-A97E-80CF-FEDF319EED66}"/>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3395623"/>
            <a:ext cx="1163928" cy="1186750"/>
          </a:xfrm>
          <a:prstGeom prst="rect">
            <a:avLst/>
          </a:prstGeom>
        </p:spPr>
      </p:pic>
      <p:pic>
        <p:nvPicPr>
          <p:cNvPr id="7" name="Picture 6" descr="A picture containing astronomical object, celestial event, sky, circle&#10;&#10;Description automatically generated">
            <a:extLst>
              <a:ext uri="{FF2B5EF4-FFF2-40B4-BE49-F238E27FC236}">
                <a16:creationId xmlns:a16="http://schemas.microsoft.com/office/drawing/2014/main" id="{2FDA77BE-2DC7-AE69-DB81-0DEDD40A708B}"/>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4487823"/>
            <a:ext cx="1163928" cy="1186750"/>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89D5D77F-67C1-59B6-AA00-A2FFE913F7C5}"/>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5580023"/>
            <a:ext cx="1163928" cy="1186750"/>
          </a:xfrm>
          <a:prstGeom prst="rect">
            <a:avLst/>
          </a:prstGeom>
        </p:spPr>
      </p:pic>
      <p:sp>
        <p:nvSpPr>
          <p:cNvPr id="9" name="Title 5">
            <a:extLst>
              <a:ext uri="{FF2B5EF4-FFF2-40B4-BE49-F238E27FC236}">
                <a16:creationId xmlns:a16="http://schemas.microsoft.com/office/drawing/2014/main" id="{F6A925B5-6F58-8767-FFC3-6DD7840BFB75}"/>
              </a:ext>
            </a:extLst>
          </p:cNvPr>
          <p:cNvSpPr txBox="1">
            <a:spLocks/>
          </p:cNvSpPr>
          <p:nvPr/>
        </p:nvSpPr>
        <p:spPr>
          <a:xfrm>
            <a:off x="1264979" y="2670244"/>
            <a:ext cx="3573721"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7200" dirty="0">
                <a:solidFill>
                  <a:schemeClr val="bg1"/>
                </a:solidFill>
              </a:rPr>
              <a:t>Outline</a:t>
            </a:r>
          </a:p>
        </p:txBody>
      </p:sp>
      <p:sp>
        <p:nvSpPr>
          <p:cNvPr id="11" name="Content Placeholder 6">
            <a:extLst>
              <a:ext uri="{FF2B5EF4-FFF2-40B4-BE49-F238E27FC236}">
                <a16:creationId xmlns:a16="http://schemas.microsoft.com/office/drawing/2014/main" id="{B4C8C32F-0FE9-B151-02AA-F90F8B1F5561}"/>
              </a:ext>
            </a:extLst>
          </p:cNvPr>
          <p:cNvSpPr txBox="1">
            <a:spLocks/>
          </p:cNvSpPr>
          <p:nvPr/>
        </p:nvSpPr>
        <p:spPr>
          <a:xfrm>
            <a:off x="6363686" y="444500"/>
            <a:ext cx="5579188" cy="64135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3200" dirty="0">
                <a:solidFill>
                  <a:srgbClr val="5B5E6B"/>
                </a:solidFill>
              </a:rPr>
              <a:t>Introduction</a:t>
            </a:r>
          </a:p>
          <a:p>
            <a:pPr marL="366713" indent="0">
              <a:lnSpc>
                <a:spcPts val="3420"/>
              </a:lnSpc>
              <a:spcBef>
                <a:spcPts val="5200"/>
              </a:spcBef>
              <a:buClr>
                <a:srgbClr val="0070C0"/>
              </a:buClr>
              <a:buNone/>
            </a:pPr>
            <a:r>
              <a:rPr lang="en-US" sz="3200" dirty="0">
                <a:solidFill>
                  <a:srgbClr val="5B5E6B"/>
                </a:solidFill>
              </a:rPr>
              <a:t>WSC 2023</a:t>
            </a:r>
          </a:p>
          <a:p>
            <a:pPr marL="366713" indent="0">
              <a:lnSpc>
                <a:spcPts val="3420"/>
              </a:lnSpc>
              <a:spcBef>
                <a:spcPts val="5200"/>
              </a:spcBef>
              <a:buClr>
                <a:srgbClr val="0070C0"/>
              </a:buClr>
              <a:buNone/>
            </a:pPr>
            <a:r>
              <a:rPr lang="en-US" sz="3200" dirty="0">
                <a:solidFill>
                  <a:srgbClr val="5B5E6B"/>
                </a:solidFill>
              </a:rPr>
              <a:t>Resources / Invest in Our Vision</a:t>
            </a:r>
          </a:p>
          <a:p>
            <a:pPr marL="366713" indent="0">
              <a:lnSpc>
                <a:spcPts val="3420"/>
              </a:lnSpc>
              <a:spcBef>
                <a:spcPts val="5200"/>
              </a:spcBef>
              <a:buClr>
                <a:srgbClr val="0070C0"/>
              </a:buClr>
              <a:buNone/>
            </a:pPr>
            <a:r>
              <a:rPr lang="en-US" sz="3200" dirty="0">
                <a:solidFill>
                  <a:srgbClr val="5B5E6B"/>
                </a:solidFill>
              </a:rPr>
              <a:t>Literature / Carrying the Message</a:t>
            </a:r>
          </a:p>
          <a:p>
            <a:pPr marL="366713" indent="0">
              <a:lnSpc>
                <a:spcPts val="3420"/>
              </a:lnSpc>
              <a:spcBef>
                <a:spcPts val="5200"/>
              </a:spcBef>
              <a:buClr>
                <a:srgbClr val="0070C0"/>
              </a:buClr>
              <a:buNone/>
            </a:pPr>
            <a:r>
              <a:rPr lang="en-US" sz="3200" dirty="0">
                <a:solidFill>
                  <a:srgbClr val="5B5E6B"/>
                </a:solidFill>
              </a:rPr>
              <a:t>Services &amp; Communication</a:t>
            </a:r>
          </a:p>
          <a:p>
            <a:pPr marL="366713" indent="0">
              <a:lnSpc>
                <a:spcPts val="3420"/>
              </a:lnSpc>
              <a:spcBef>
                <a:spcPts val="5200"/>
              </a:spcBef>
              <a:buClr>
                <a:srgbClr val="0070C0"/>
              </a:buClr>
              <a:buNone/>
            </a:pPr>
            <a:r>
              <a:rPr lang="en-US" sz="3200" dirty="0">
                <a:solidFill>
                  <a:srgbClr val="5B5E6B"/>
                </a:solidFill>
              </a:rPr>
              <a:t>Questions and Answers</a:t>
            </a:r>
          </a:p>
        </p:txBody>
      </p:sp>
      <p:grpSp>
        <p:nvGrpSpPr>
          <p:cNvPr id="28" name="Google Shape;7127;p88">
            <a:extLst>
              <a:ext uri="{FF2B5EF4-FFF2-40B4-BE49-F238E27FC236}">
                <a16:creationId xmlns:a16="http://schemas.microsoft.com/office/drawing/2014/main" id="{3D2E6AA0-4D4C-D004-A51D-885DC4EAE63B}"/>
              </a:ext>
            </a:extLst>
          </p:cNvPr>
          <p:cNvGrpSpPr/>
          <p:nvPr/>
        </p:nvGrpSpPr>
        <p:grpSpPr>
          <a:xfrm>
            <a:off x="5906159" y="4801176"/>
            <a:ext cx="674404" cy="528102"/>
            <a:chOff x="-41526450" y="3653375"/>
            <a:chExt cx="315875" cy="247350"/>
          </a:xfrm>
          <a:solidFill>
            <a:srgbClr val="5B5E6B">
              <a:alpha val="65000"/>
            </a:srgbClr>
          </a:solidFill>
        </p:grpSpPr>
        <p:sp>
          <p:nvSpPr>
            <p:cNvPr id="29" name="Google Shape;7128;p88">
              <a:extLst>
                <a:ext uri="{FF2B5EF4-FFF2-40B4-BE49-F238E27FC236}">
                  <a16:creationId xmlns:a16="http://schemas.microsoft.com/office/drawing/2014/main" id="{F105BC19-2E3B-1695-3409-5EF6E8E8D297}"/>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129;p88">
              <a:extLst>
                <a:ext uri="{FF2B5EF4-FFF2-40B4-BE49-F238E27FC236}">
                  <a16:creationId xmlns:a16="http://schemas.microsoft.com/office/drawing/2014/main" id="{3CC7211E-AD5C-2750-7E13-D766347DA691}"/>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64;p88">
            <a:extLst>
              <a:ext uri="{FF2B5EF4-FFF2-40B4-BE49-F238E27FC236}">
                <a16:creationId xmlns:a16="http://schemas.microsoft.com/office/drawing/2014/main" id="{FDB4AC27-0EF2-1DE5-8ACC-AC8130CC38DD}"/>
              </a:ext>
            </a:extLst>
          </p:cNvPr>
          <p:cNvGrpSpPr/>
          <p:nvPr/>
        </p:nvGrpSpPr>
        <p:grpSpPr>
          <a:xfrm>
            <a:off x="5942275" y="3691268"/>
            <a:ext cx="585688" cy="533379"/>
            <a:chOff x="-40378075" y="3267450"/>
            <a:chExt cx="317425" cy="289075"/>
          </a:xfrm>
          <a:solidFill>
            <a:srgbClr val="5B5E6B">
              <a:alpha val="65000"/>
            </a:srgbClr>
          </a:solidFill>
        </p:grpSpPr>
        <p:sp>
          <p:nvSpPr>
            <p:cNvPr id="32" name="Google Shape;7065;p88">
              <a:extLst>
                <a:ext uri="{FF2B5EF4-FFF2-40B4-BE49-F238E27FC236}">
                  <a16:creationId xmlns:a16="http://schemas.microsoft.com/office/drawing/2014/main" id="{F280371C-D5DE-3172-5EF6-FA95C98843C5}"/>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66;p88">
              <a:extLst>
                <a:ext uri="{FF2B5EF4-FFF2-40B4-BE49-F238E27FC236}">
                  <a16:creationId xmlns:a16="http://schemas.microsoft.com/office/drawing/2014/main" id="{A0427A8F-668D-DBF8-2DDB-2E3256562A19}"/>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7;p88">
              <a:extLst>
                <a:ext uri="{FF2B5EF4-FFF2-40B4-BE49-F238E27FC236}">
                  <a16:creationId xmlns:a16="http://schemas.microsoft.com/office/drawing/2014/main" id="{4740162A-0BFE-689F-1363-8CB27F0D51BD}"/>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68;p88">
              <a:extLst>
                <a:ext uri="{FF2B5EF4-FFF2-40B4-BE49-F238E27FC236}">
                  <a16:creationId xmlns:a16="http://schemas.microsoft.com/office/drawing/2014/main" id="{A0D23D44-50AE-5761-29B5-344D1E9FD351}"/>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36" name="Google Shape;8026;p90">
            <a:extLst>
              <a:ext uri="{FF2B5EF4-FFF2-40B4-BE49-F238E27FC236}">
                <a16:creationId xmlns:a16="http://schemas.microsoft.com/office/drawing/2014/main" id="{3EB642C4-CD85-6E46-DA52-10F74414A580}"/>
              </a:ext>
            </a:extLst>
          </p:cNvPr>
          <p:cNvSpPr/>
          <p:nvPr/>
        </p:nvSpPr>
        <p:spPr>
          <a:xfrm>
            <a:off x="5941623" y="5864162"/>
            <a:ext cx="586340" cy="58629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pic>
        <p:nvPicPr>
          <p:cNvPr id="45" name="Picture 44" descr="A grey sphere with black lines and dots&#10;&#10;Description automatically generated with low confidence">
            <a:extLst>
              <a:ext uri="{FF2B5EF4-FFF2-40B4-BE49-F238E27FC236}">
                <a16:creationId xmlns:a16="http://schemas.microsoft.com/office/drawing/2014/main" id="{A34A9F3D-BB6E-5747-D784-6EF1B0DA768B}"/>
              </a:ext>
            </a:extLst>
          </p:cNvPr>
          <p:cNvPicPr>
            <a:picLocks noChangeAspect="1"/>
          </p:cNvPicPr>
          <p:nvPr/>
        </p:nvPicPr>
        <p:blipFill>
          <a:blip r:embed="rId6">
            <a:alphaModFix amt="65000"/>
          </a:blip>
          <a:stretch>
            <a:fillRect/>
          </a:stretch>
        </p:blipFill>
        <p:spPr>
          <a:xfrm>
            <a:off x="5906175" y="1463139"/>
            <a:ext cx="663410" cy="663410"/>
          </a:xfrm>
          <a:prstGeom prst="rect">
            <a:avLst/>
          </a:prstGeom>
        </p:spPr>
      </p:pic>
      <p:grpSp>
        <p:nvGrpSpPr>
          <p:cNvPr id="46" name="Google Shape;6964;p87">
            <a:extLst>
              <a:ext uri="{FF2B5EF4-FFF2-40B4-BE49-F238E27FC236}">
                <a16:creationId xmlns:a16="http://schemas.microsoft.com/office/drawing/2014/main" id="{2A39F218-0EA3-11C3-7959-9256EE0E39DE}"/>
              </a:ext>
            </a:extLst>
          </p:cNvPr>
          <p:cNvGrpSpPr/>
          <p:nvPr/>
        </p:nvGrpSpPr>
        <p:grpSpPr>
          <a:xfrm>
            <a:off x="5934189" y="407548"/>
            <a:ext cx="562698" cy="562698"/>
            <a:chOff x="3271200" y="4992125"/>
            <a:chExt cx="481825" cy="481825"/>
          </a:xfrm>
          <a:solidFill>
            <a:srgbClr val="5B5E6B">
              <a:alpha val="65000"/>
            </a:srgbClr>
          </a:solidFill>
        </p:grpSpPr>
        <p:sp>
          <p:nvSpPr>
            <p:cNvPr id="47" name="Google Shape;6965;p87">
              <a:extLst>
                <a:ext uri="{FF2B5EF4-FFF2-40B4-BE49-F238E27FC236}">
                  <a16:creationId xmlns:a16="http://schemas.microsoft.com/office/drawing/2014/main" id="{9A406FD3-46AA-E021-1016-59DF7FDDBE2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8" name="Google Shape;6966;p87">
              <a:extLst>
                <a:ext uri="{FF2B5EF4-FFF2-40B4-BE49-F238E27FC236}">
                  <a16:creationId xmlns:a16="http://schemas.microsoft.com/office/drawing/2014/main" id="{F866A748-BFB2-70D7-DDDA-2C9B5998C302}"/>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9" name="Google Shape;6967;p87">
              <a:extLst>
                <a:ext uri="{FF2B5EF4-FFF2-40B4-BE49-F238E27FC236}">
                  <a16:creationId xmlns:a16="http://schemas.microsoft.com/office/drawing/2014/main" id="{0638ADC8-B9AD-5C03-13C5-22CB1402EB6B}"/>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grpSp>
        <p:nvGrpSpPr>
          <p:cNvPr id="50" name="Google Shape;6708;p87">
            <a:extLst>
              <a:ext uri="{FF2B5EF4-FFF2-40B4-BE49-F238E27FC236}">
                <a16:creationId xmlns:a16="http://schemas.microsoft.com/office/drawing/2014/main" id="{CF6EE3D1-CE35-4CD9-EF37-F78F6E013937}"/>
              </a:ext>
            </a:extLst>
          </p:cNvPr>
          <p:cNvGrpSpPr/>
          <p:nvPr/>
        </p:nvGrpSpPr>
        <p:grpSpPr>
          <a:xfrm>
            <a:off x="5948219" y="2599187"/>
            <a:ext cx="578853" cy="573262"/>
            <a:chOff x="5049725" y="1435050"/>
            <a:chExt cx="486550" cy="481850"/>
          </a:xfrm>
          <a:solidFill>
            <a:srgbClr val="5B5E6B">
              <a:alpha val="65000"/>
            </a:srgbClr>
          </a:solidFill>
        </p:grpSpPr>
        <p:sp>
          <p:nvSpPr>
            <p:cNvPr id="51" name="Google Shape;6709;p87">
              <a:extLst>
                <a:ext uri="{FF2B5EF4-FFF2-40B4-BE49-F238E27FC236}">
                  <a16:creationId xmlns:a16="http://schemas.microsoft.com/office/drawing/2014/main" id="{487C20C8-A720-A304-788E-B3EE927A9C5C}"/>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2" name="Google Shape;6710;p87">
              <a:extLst>
                <a:ext uri="{FF2B5EF4-FFF2-40B4-BE49-F238E27FC236}">
                  <a16:creationId xmlns:a16="http://schemas.microsoft.com/office/drawing/2014/main" id="{B536B639-0882-1E84-9D0F-496AB0AECCDE}"/>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3" name="Google Shape;6711;p87">
              <a:extLst>
                <a:ext uri="{FF2B5EF4-FFF2-40B4-BE49-F238E27FC236}">
                  <a16:creationId xmlns:a16="http://schemas.microsoft.com/office/drawing/2014/main" id="{7E6B44E5-DFB9-B0F4-AF1D-C4C8F99F0871}"/>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4" name="Google Shape;6712;p87">
              <a:extLst>
                <a:ext uri="{FF2B5EF4-FFF2-40B4-BE49-F238E27FC236}">
                  <a16:creationId xmlns:a16="http://schemas.microsoft.com/office/drawing/2014/main" id="{F0CC88B4-C7B8-FA94-5E72-7D479C3808F3}"/>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Tree>
    <p:extLst>
      <p:ext uri="{BB962C8B-B14F-4D97-AF65-F5344CB8AC3E}">
        <p14:creationId xmlns:p14="http://schemas.microsoft.com/office/powerpoint/2010/main" val="404404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588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5A7993-1FCC-DAA0-B307-5AD3BBB8F02F}"/>
              </a:ext>
            </a:extLst>
          </p:cNvPr>
          <p:cNvSpPr txBox="1"/>
          <p:nvPr/>
        </p:nvSpPr>
        <p:spPr>
          <a:xfrm>
            <a:off x="170461" y="161745"/>
            <a:ext cx="6571715" cy="3965188"/>
          </a:xfrm>
          <a:prstGeom prst="rect">
            <a:avLst/>
          </a:prstGeom>
          <a:noFill/>
        </p:spPr>
        <p:txBody>
          <a:bodyPr wrap="square" rtlCol="0">
            <a:spAutoFit/>
          </a:bodyPr>
          <a:lstStyle/>
          <a:p>
            <a:r>
              <a:rPr lang="en-US" sz="4000" b="1" dirty="0">
                <a:solidFill>
                  <a:schemeClr val="bg1"/>
                </a:solidFill>
                <a:latin typeface="Franklin Gothic Demi" panose="020B0603020102020204" pitchFamily="34" charset="0"/>
              </a:rPr>
              <a:t>Virtual Service Basics</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Developing a tool on best practices</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Outline was posted and members provided input</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A draft of the tool will be </a:t>
            </a:r>
            <a:br>
              <a:rPr lang="en-US" sz="3500" dirty="0">
                <a:solidFill>
                  <a:schemeClr val="bg1"/>
                </a:solidFill>
                <a:latin typeface="Franklin Gothic Medium Cond" panose="020B0606030402020204" pitchFamily="34" charset="0"/>
              </a:rPr>
            </a:br>
            <a:r>
              <a:rPr lang="en-US" sz="3500" dirty="0">
                <a:solidFill>
                  <a:schemeClr val="bg1"/>
                </a:solidFill>
                <a:latin typeface="Franklin Gothic Medium Cond" panose="020B0606030402020204" pitchFamily="34" charset="0"/>
              </a:rPr>
              <a:t>available soon</a:t>
            </a:r>
          </a:p>
          <a:p>
            <a:pPr>
              <a:spcBef>
                <a:spcPts val="600"/>
              </a:spcBef>
            </a:pPr>
            <a:r>
              <a:rPr lang="en-US" sz="3800" b="1" dirty="0">
                <a:solidFill>
                  <a:schemeClr val="bg1"/>
                </a:solidFill>
                <a:latin typeface="Franklin Gothic Demi" panose="020B0603020102020204" pitchFamily="34" charset="0"/>
              </a:rPr>
              <a:t>na.org/toolbox </a:t>
            </a:r>
          </a:p>
        </p:txBody>
      </p:sp>
      <p:pic>
        <p:nvPicPr>
          <p:cNvPr id="10" name="Picture 9">
            <a:extLst>
              <a:ext uri="{FF2B5EF4-FFF2-40B4-BE49-F238E27FC236}">
                <a16:creationId xmlns:a16="http://schemas.microsoft.com/office/drawing/2014/main" id="{C14FECE9-FB1F-6218-6076-21A3BB0AE043}"/>
              </a:ext>
            </a:extLst>
          </p:cNvPr>
          <p:cNvPicPr>
            <a:picLocks noChangeAspect="1"/>
          </p:cNvPicPr>
          <p:nvPr/>
        </p:nvPicPr>
        <p:blipFill>
          <a:blip r:embed="rId3"/>
          <a:stretch>
            <a:fillRect/>
          </a:stretch>
        </p:blipFill>
        <p:spPr>
          <a:xfrm rot="391625">
            <a:off x="8139275" y="205493"/>
            <a:ext cx="3721993" cy="1867248"/>
          </a:xfrm>
          <a:prstGeom prst="rect">
            <a:avLst/>
          </a:prstGeom>
        </p:spPr>
      </p:pic>
      <p:sp>
        <p:nvSpPr>
          <p:cNvPr id="12" name="TextBox 11">
            <a:extLst>
              <a:ext uri="{FF2B5EF4-FFF2-40B4-BE49-F238E27FC236}">
                <a16:creationId xmlns:a16="http://schemas.microsoft.com/office/drawing/2014/main" id="{574A84D5-D0D5-924F-0583-F94C5862DB20}"/>
              </a:ext>
            </a:extLst>
          </p:cNvPr>
          <p:cNvSpPr txBox="1"/>
          <p:nvPr/>
        </p:nvSpPr>
        <p:spPr>
          <a:xfrm>
            <a:off x="6498336" y="2092702"/>
            <a:ext cx="5582151" cy="4401205"/>
          </a:xfrm>
          <a:prstGeom prst="rect">
            <a:avLst/>
          </a:prstGeom>
          <a:noFill/>
        </p:spPr>
        <p:txBody>
          <a:bodyPr wrap="square" rtlCol="0">
            <a:spAutoFit/>
          </a:bodyPr>
          <a:lstStyle/>
          <a:p>
            <a:r>
              <a:rPr lang="en-US" sz="4000" b="1" dirty="0">
                <a:solidFill>
                  <a:schemeClr val="accent5">
                    <a:lumMod val="50000"/>
                  </a:schemeClr>
                </a:solidFill>
                <a:latin typeface="Franklin Gothic Demi" panose="020B0603020102020204" pitchFamily="34" charset="0"/>
              </a:rPr>
              <a:t>Revision to H&amp;I Basics</a:t>
            </a:r>
          </a:p>
          <a:p>
            <a:pPr marL="571500" indent="-388620">
              <a:lnSpc>
                <a:spcPts val="3700"/>
              </a:lnSpc>
              <a:spcBef>
                <a:spcPts val="300"/>
              </a:spcBef>
              <a:buFont typeface="Arial" panose="020B0604020202020204" pitchFamily="34" charset="0"/>
              <a:buChar char="•"/>
            </a:pPr>
            <a:r>
              <a:rPr lang="en-US" sz="3500" dirty="0">
                <a:solidFill>
                  <a:schemeClr val="accent5">
                    <a:lumMod val="50000"/>
                  </a:schemeClr>
                </a:solidFill>
                <a:latin typeface="Franklin Gothic Medium Cond" panose="020B0606030402020204" pitchFamily="34" charset="0"/>
              </a:rPr>
              <a:t>Draft of the first component—Corrections—was posted for review and input. A revision is coming soon.</a:t>
            </a:r>
          </a:p>
          <a:p>
            <a:pPr marL="571500" indent="-388620">
              <a:lnSpc>
                <a:spcPts val="3700"/>
              </a:lnSpc>
              <a:spcBef>
                <a:spcPts val="300"/>
              </a:spcBef>
              <a:buFont typeface="Arial" panose="020B0604020202020204" pitchFamily="34" charset="0"/>
              <a:buChar char="•"/>
            </a:pPr>
            <a:r>
              <a:rPr lang="en-US" sz="3500" dirty="0">
                <a:solidFill>
                  <a:schemeClr val="accent5">
                    <a:lumMod val="50000"/>
                  </a:schemeClr>
                </a:solidFill>
                <a:latin typeface="Franklin Gothic Medium Cond" panose="020B0606030402020204" pitchFamily="34" charset="0"/>
              </a:rPr>
              <a:t>Plan on 2 more pieces—Treatment and Committees</a:t>
            </a:r>
          </a:p>
          <a:p>
            <a:pPr>
              <a:spcBef>
                <a:spcPts val="600"/>
              </a:spcBef>
            </a:pPr>
            <a:r>
              <a:rPr lang="en-US" sz="3800" b="1" dirty="0">
                <a:solidFill>
                  <a:schemeClr val="accent5">
                    <a:lumMod val="50000"/>
                  </a:schemeClr>
                </a:solidFill>
                <a:latin typeface="Franklin Gothic Demi" panose="020B0603020102020204" pitchFamily="34" charset="0"/>
              </a:rPr>
              <a:t>na.org/revising-HI-basics </a:t>
            </a:r>
          </a:p>
        </p:txBody>
      </p:sp>
      <p:sp>
        <p:nvSpPr>
          <p:cNvPr id="13" name="TextBox 12">
            <a:extLst>
              <a:ext uri="{FF2B5EF4-FFF2-40B4-BE49-F238E27FC236}">
                <a16:creationId xmlns:a16="http://schemas.microsoft.com/office/drawing/2014/main" id="{F1A3E6FA-D517-A2DE-60A9-CDF152735FC4}"/>
              </a:ext>
            </a:extLst>
          </p:cNvPr>
          <p:cNvSpPr txBox="1"/>
          <p:nvPr/>
        </p:nvSpPr>
        <p:spPr>
          <a:xfrm rot="971337">
            <a:off x="11385394" y="1070518"/>
            <a:ext cx="501805" cy="769441"/>
          </a:xfrm>
          <a:prstGeom prst="rect">
            <a:avLst/>
          </a:prstGeom>
          <a:noFill/>
        </p:spPr>
        <p:txBody>
          <a:bodyPr wrap="square" rtlCol="0">
            <a:spAutoFit/>
          </a:bodyPr>
          <a:lstStyle/>
          <a:p>
            <a:r>
              <a:rPr lang="en-US" sz="4400" b="1">
                <a:solidFill>
                  <a:schemeClr val="bg1"/>
                </a:solidFill>
              </a:rPr>
              <a:t>1</a:t>
            </a:r>
          </a:p>
        </p:txBody>
      </p:sp>
      <p:sp>
        <p:nvSpPr>
          <p:cNvPr id="4" name="TextBox 3">
            <a:extLst>
              <a:ext uri="{FF2B5EF4-FFF2-40B4-BE49-F238E27FC236}">
                <a16:creationId xmlns:a16="http://schemas.microsoft.com/office/drawing/2014/main" id="{931A0B66-8A27-2189-12EA-A4D3D0275C2F}"/>
              </a:ext>
            </a:extLst>
          </p:cNvPr>
          <p:cNvSpPr txBox="1"/>
          <p:nvPr/>
        </p:nvSpPr>
        <p:spPr>
          <a:xfrm>
            <a:off x="268225" y="4239969"/>
            <a:ext cx="5937504" cy="2644314"/>
          </a:xfrm>
          <a:prstGeom prst="rect">
            <a:avLst/>
          </a:prstGeom>
          <a:noFill/>
        </p:spPr>
        <p:txBody>
          <a:bodyPr wrap="square" rtlCol="0">
            <a:spAutoFit/>
          </a:bodyPr>
          <a:lstStyle/>
          <a:p>
            <a:pPr>
              <a:lnSpc>
                <a:spcPts val="4100"/>
              </a:lnSpc>
            </a:pPr>
            <a:r>
              <a:rPr lang="en-US" sz="4000" b="1" i="1" dirty="0">
                <a:solidFill>
                  <a:srgbClr val="0070C0"/>
                </a:solidFill>
                <a:latin typeface="Franklin Gothic Demi" panose="020B0603020102020204" pitchFamily="34" charset="0"/>
              </a:rPr>
              <a:t>Group Business Meetings </a:t>
            </a:r>
            <a:r>
              <a:rPr lang="en-US" sz="4000" b="1" dirty="0">
                <a:solidFill>
                  <a:srgbClr val="0070C0"/>
                </a:solidFill>
                <a:latin typeface="Franklin Gothic Demi" panose="020B0603020102020204" pitchFamily="34" charset="0"/>
              </a:rPr>
              <a:t>service pamphlet </a:t>
            </a:r>
          </a:p>
          <a:p>
            <a:pPr marL="571500" indent="-388620">
              <a:lnSpc>
                <a:spcPts val="3700"/>
              </a:lnSpc>
              <a:spcBef>
                <a:spcPts val="300"/>
              </a:spcBef>
              <a:buFont typeface="Arial" panose="020B0604020202020204" pitchFamily="34" charset="0"/>
              <a:buChar char="•"/>
            </a:pPr>
            <a:r>
              <a:rPr lang="en-US" sz="3500" dirty="0">
                <a:solidFill>
                  <a:srgbClr val="0070C0"/>
                </a:solidFill>
                <a:latin typeface="Franklin Gothic Medium Cond" panose="020B0606030402020204" pitchFamily="34" charset="0"/>
              </a:rPr>
              <a:t>A draft of the revision and update will be available soon</a:t>
            </a:r>
          </a:p>
          <a:p>
            <a:pPr marL="182880">
              <a:lnSpc>
                <a:spcPts val="3700"/>
              </a:lnSpc>
              <a:spcBef>
                <a:spcPts val="300"/>
              </a:spcBef>
            </a:pPr>
            <a:r>
              <a:rPr lang="en-US" sz="3600" b="1" dirty="0">
                <a:solidFill>
                  <a:srgbClr val="0070C0"/>
                </a:solidFill>
                <a:latin typeface="Franklin Gothic Demi" panose="020B0603020102020204" pitchFamily="34" charset="0"/>
              </a:rPr>
              <a:t>na.org/projects</a:t>
            </a:r>
          </a:p>
        </p:txBody>
      </p:sp>
    </p:spTree>
    <p:extLst>
      <p:ext uri="{BB962C8B-B14F-4D97-AF65-F5344CB8AC3E}">
        <p14:creationId xmlns:p14="http://schemas.microsoft.com/office/powerpoint/2010/main" val="1366975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352F5362-0635-85A3-3305-AA217091A3CC}"/>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451756" y="423632"/>
            <a:ext cx="6642708"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IP #21, </a:t>
            </a:r>
            <a:r>
              <a:rPr lang="en-US" sz="4000" i="1" dirty="0">
                <a:solidFill>
                  <a:srgbClr val="0070C0"/>
                </a:solidFill>
                <a:ea typeface="Calibri" panose="020F0502020204030204" pitchFamily="34" charset="0"/>
                <a:cs typeface="Times New Roman" panose="02020603050405020304" pitchFamily="18" charset="0"/>
              </a:rPr>
              <a:t>The Loner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Survey the Fellowship about </a:t>
            </a:r>
            <a:br>
              <a:rPr lang="en-US" sz="4000" dirty="0">
                <a:solidFill>
                  <a:srgbClr val="0070C0"/>
                </a:solidFill>
                <a:ea typeface="Calibri" panose="020F0502020204030204" pitchFamily="34" charset="0"/>
                <a:cs typeface="Times New Roman" panose="02020603050405020304" pitchFamily="18" charset="0"/>
              </a:rPr>
            </a:br>
            <a:r>
              <a:rPr lang="en-US" sz="4000" dirty="0">
                <a:solidFill>
                  <a:srgbClr val="0070C0"/>
                </a:solidFill>
                <a:ea typeface="Calibri" panose="020F0502020204030204" pitchFamily="34" charset="0"/>
                <a:cs typeface="Times New Roman" panose="02020603050405020304" pitchFamily="18" charset="0"/>
              </a:rPr>
              <a:t>the Step Working Guide to </a:t>
            </a:r>
            <a:br>
              <a:rPr lang="en-US" sz="4000" dirty="0">
                <a:solidFill>
                  <a:srgbClr val="0070C0"/>
                </a:solidFill>
                <a:ea typeface="Calibri" panose="020F0502020204030204" pitchFamily="34" charset="0"/>
                <a:cs typeface="Times New Roman" panose="02020603050405020304" pitchFamily="18" charset="0"/>
              </a:rPr>
            </a:br>
            <a:r>
              <a:rPr lang="en-US" sz="4000" dirty="0">
                <a:solidFill>
                  <a:srgbClr val="0070C0"/>
                </a:solidFill>
                <a:ea typeface="Calibri" panose="020F0502020204030204" pitchFamily="34" charset="0"/>
                <a:cs typeface="Times New Roman" panose="02020603050405020304" pitchFamily="18" charset="0"/>
              </a:rPr>
              <a:t>address the following from </a:t>
            </a:r>
            <a:br>
              <a:rPr lang="en-US" sz="4000" dirty="0">
                <a:solidFill>
                  <a:srgbClr val="0070C0"/>
                </a:solidFill>
                <a:ea typeface="Calibri" panose="020F0502020204030204" pitchFamily="34" charset="0"/>
                <a:cs typeface="Times New Roman" panose="02020603050405020304" pitchFamily="18" charset="0"/>
              </a:rPr>
            </a:br>
            <a:r>
              <a:rPr lang="en-US" sz="4000" dirty="0">
                <a:solidFill>
                  <a:srgbClr val="0070C0"/>
                </a:solidFill>
                <a:ea typeface="Calibri" panose="020F0502020204030204" pitchFamily="34" charset="0"/>
                <a:cs typeface="Times New Roman" panose="02020603050405020304" pitchFamily="18" charset="0"/>
              </a:rPr>
              <a:t>the </a:t>
            </a:r>
            <a:r>
              <a:rPr lang="en-US" sz="4000" i="1" dirty="0">
                <a:solidFill>
                  <a:srgbClr val="0070C0"/>
                </a:solidFill>
                <a:ea typeface="Calibri" panose="020F0502020204030204" pitchFamily="34" charset="0"/>
                <a:cs typeface="Times New Roman" panose="02020603050405020304" pitchFamily="18" charset="0"/>
              </a:rPr>
              <a:t>CAR</a:t>
            </a:r>
            <a:r>
              <a:rPr lang="en-US" sz="4000" dirty="0">
                <a:solidFill>
                  <a:srgbClr val="0070C0"/>
                </a:solidFill>
                <a:ea typeface="Calibri" panose="020F0502020204030204" pitchFamily="34" charset="0"/>
                <a:cs typeface="Times New Roman" panose="02020603050405020304" pitchFamily="18" charset="0"/>
              </a:rPr>
              <a:t>  survey:</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guide aimed at members not new to working the Steps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booklet focused mainly on Steps 1–3, aimed primarily at new members and those in treatment and drug courts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Revise and simplify the Step Working Guides </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044032" y="1314391"/>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677056" y="480585"/>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209104" y="2848152"/>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Recovery Literature</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677056" y="1296835"/>
            <a:ext cx="774700" cy="520700"/>
          </a:xfrm>
          <a:prstGeom prst="rect">
            <a:avLst/>
          </a:prstGeom>
        </p:spPr>
      </p:pic>
    </p:spTree>
    <p:extLst>
      <p:ext uri="{BB962C8B-B14F-4D97-AF65-F5344CB8AC3E}">
        <p14:creationId xmlns:p14="http://schemas.microsoft.com/office/powerpoint/2010/main" val="140141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588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5A7993-1FCC-DAA0-B307-5AD3BBB8F02F}"/>
              </a:ext>
            </a:extLst>
          </p:cNvPr>
          <p:cNvSpPr txBox="1"/>
          <p:nvPr/>
        </p:nvSpPr>
        <p:spPr>
          <a:xfrm>
            <a:off x="819611" y="1261849"/>
            <a:ext cx="6568742" cy="4760278"/>
          </a:xfrm>
          <a:prstGeom prst="rect">
            <a:avLst/>
          </a:prstGeom>
          <a:noFill/>
        </p:spPr>
        <p:txBody>
          <a:bodyPr wrap="square" rtlCol="0">
            <a:spAutoFit/>
          </a:bodyPr>
          <a:lstStyle/>
          <a:p>
            <a:r>
              <a:rPr lang="en-US" sz="4500" b="1" dirty="0">
                <a:solidFill>
                  <a:schemeClr val="bg1"/>
                </a:solidFill>
                <a:latin typeface="Franklin Gothic Demi" panose="020B0603020102020204" pitchFamily="34" charset="0"/>
              </a:rPr>
              <a:t>Revision to IP #21,</a:t>
            </a:r>
          </a:p>
          <a:p>
            <a:r>
              <a:rPr lang="en-US" sz="4500" b="1" i="1" dirty="0">
                <a:solidFill>
                  <a:schemeClr val="bg1"/>
                </a:solidFill>
                <a:latin typeface="Franklin Gothic Demi" panose="020B0603020102020204" pitchFamily="34" charset="0"/>
              </a:rPr>
              <a:t>Staying Clean in Isolation</a:t>
            </a:r>
          </a:p>
          <a:p>
            <a:pPr marL="571500" indent="-388620">
              <a:lnSpc>
                <a:spcPts val="4300"/>
              </a:lnSpc>
              <a:spcBef>
                <a:spcPts val="1500"/>
              </a:spcBef>
              <a:buFont typeface="Arial" panose="020B0604020202020204" pitchFamily="34" charset="0"/>
              <a:buChar char="•"/>
            </a:pPr>
            <a:r>
              <a:rPr lang="en-US" sz="4000" dirty="0">
                <a:solidFill>
                  <a:schemeClr val="bg1"/>
                </a:solidFill>
                <a:latin typeface="Franklin Gothic Medium Cond" panose="020B0606030402020204" pitchFamily="34" charset="0"/>
              </a:rPr>
              <a:t>Input was provided on the posted draft</a:t>
            </a:r>
          </a:p>
          <a:p>
            <a:pPr marL="571500" indent="-388620">
              <a:lnSpc>
                <a:spcPts val="4300"/>
              </a:lnSpc>
              <a:spcBef>
                <a:spcPts val="300"/>
              </a:spcBef>
              <a:buFont typeface="Arial" panose="020B0604020202020204" pitchFamily="34" charset="0"/>
              <a:buChar char="•"/>
            </a:pPr>
            <a:r>
              <a:rPr lang="en-US" sz="4000" dirty="0">
                <a:solidFill>
                  <a:schemeClr val="bg1"/>
                </a:solidFill>
                <a:latin typeface="Franklin Gothic Medium Cond" panose="020B0606030402020204" pitchFamily="34" charset="0"/>
              </a:rPr>
              <a:t>Background information can be found on the webpage</a:t>
            </a:r>
          </a:p>
          <a:p>
            <a:pPr>
              <a:spcBef>
                <a:spcPts val="1200"/>
              </a:spcBef>
            </a:pPr>
            <a:r>
              <a:rPr lang="en-US" sz="4500" b="1" dirty="0">
                <a:solidFill>
                  <a:schemeClr val="bg1"/>
                </a:solidFill>
                <a:latin typeface="Franklin Gothic Demi" panose="020B0603020102020204" pitchFamily="34" charset="0"/>
              </a:rPr>
              <a:t>na.org/revisingIP21 </a:t>
            </a:r>
          </a:p>
        </p:txBody>
      </p:sp>
      <p:pic>
        <p:nvPicPr>
          <p:cNvPr id="10" name="Picture 9">
            <a:extLst>
              <a:ext uri="{FF2B5EF4-FFF2-40B4-BE49-F238E27FC236}">
                <a16:creationId xmlns:a16="http://schemas.microsoft.com/office/drawing/2014/main" id="{C14FECE9-FB1F-6218-6076-21A3BB0AE043}"/>
              </a:ext>
            </a:extLst>
          </p:cNvPr>
          <p:cNvPicPr>
            <a:picLocks noChangeAspect="1"/>
          </p:cNvPicPr>
          <p:nvPr/>
        </p:nvPicPr>
        <p:blipFill>
          <a:blip r:embed="rId3"/>
          <a:stretch>
            <a:fillRect/>
          </a:stretch>
        </p:blipFill>
        <p:spPr>
          <a:xfrm rot="391625">
            <a:off x="8139275" y="205493"/>
            <a:ext cx="3721993" cy="1867248"/>
          </a:xfrm>
          <a:prstGeom prst="rect">
            <a:avLst/>
          </a:prstGeom>
        </p:spPr>
      </p:pic>
      <p:sp>
        <p:nvSpPr>
          <p:cNvPr id="4" name="TextBox 3">
            <a:extLst>
              <a:ext uri="{FF2B5EF4-FFF2-40B4-BE49-F238E27FC236}">
                <a16:creationId xmlns:a16="http://schemas.microsoft.com/office/drawing/2014/main" id="{0541290B-E2E3-1464-4EC9-E022AB8CCD46}"/>
              </a:ext>
            </a:extLst>
          </p:cNvPr>
          <p:cNvSpPr txBox="1"/>
          <p:nvPr/>
        </p:nvSpPr>
        <p:spPr>
          <a:xfrm rot="971337">
            <a:off x="11385394" y="1070518"/>
            <a:ext cx="501805" cy="769441"/>
          </a:xfrm>
          <a:prstGeom prst="rect">
            <a:avLst/>
          </a:prstGeom>
          <a:noFill/>
        </p:spPr>
        <p:txBody>
          <a:bodyPr wrap="square" rtlCol="0">
            <a:spAutoFit/>
          </a:bodyPr>
          <a:lstStyle/>
          <a:p>
            <a:r>
              <a:rPr lang="en-US" sz="4400" b="1">
                <a:solidFill>
                  <a:schemeClr val="bg1"/>
                </a:solidFill>
              </a:rPr>
              <a:t>2</a:t>
            </a:r>
          </a:p>
        </p:txBody>
      </p:sp>
      <p:sp>
        <p:nvSpPr>
          <p:cNvPr id="6" name="Oval 5">
            <a:extLst>
              <a:ext uri="{FF2B5EF4-FFF2-40B4-BE49-F238E27FC236}">
                <a16:creationId xmlns:a16="http://schemas.microsoft.com/office/drawing/2014/main" id="{656F5D34-A992-8D52-49FF-0E332AA3DED1}"/>
              </a:ext>
            </a:extLst>
          </p:cNvPr>
          <p:cNvSpPr/>
          <p:nvPr/>
        </p:nvSpPr>
        <p:spPr>
          <a:xfrm>
            <a:off x="7382106" y="3155795"/>
            <a:ext cx="3891776" cy="3579541"/>
          </a:xfrm>
          <a:prstGeom prst="ellipse">
            <a:avLst/>
          </a:prstGeom>
          <a:solidFill>
            <a:srgbClr val="A5F4FF">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C6D4B3-54A0-4A9B-F0DF-7DC02F45459F}"/>
              </a:ext>
            </a:extLst>
          </p:cNvPr>
          <p:cNvSpPr txBox="1"/>
          <p:nvPr/>
        </p:nvSpPr>
        <p:spPr>
          <a:xfrm>
            <a:off x="7538224" y="3924312"/>
            <a:ext cx="3594409" cy="2554545"/>
          </a:xfrm>
          <a:prstGeom prst="rect">
            <a:avLst/>
          </a:prstGeom>
          <a:noFill/>
        </p:spPr>
        <p:txBody>
          <a:bodyPr wrap="square" rtlCol="0">
            <a:spAutoFit/>
          </a:bodyPr>
          <a:lstStyle/>
          <a:p>
            <a:pPr algn="ctr"/>
            <a:r>
              <a:rPr lang="en-US" sz="4000" b="1" dirty="0">
                <a:solidFill>
                  <a:schemeClr val="accent5">
                    <a:lumMod val="50000"/>
                  </a:schemeClr>
                </a:solidFill>
                <a:latin typeface="Franklin Gothic Demi" panose="020B0603020102020204" pitchFamily="34" charset="0"/>
              </a:rPr>
              <a:t>Approval draft to be included in the 2026 CAR</a:t>
            </a:r>
          </a:p>
        </p:txBody>
      </p:sp>
    </p:spTree>
    <p:extLst>
      <p:ext uri="{BB962C8B-B14F-4D97-AF65-F5344CB8AC3E}">
        <p14:creationId xmlns:p14="http://schemas.microsoft.com/office/powerpoint/2010/main" val="3351606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white logo on a black background&#10;&#10;Description automatically generated with medium confidence">
            <a:extLst>
              <a:ext uri="{FF2B5EF4-FFF2-40B4-BE49-F238E27FC236}">
                <a16:creationId xmlns:a16="http://schemas.microsoft.com/office/drawing/2014/main" id="{F38E71AB-4E96-5405-9877-4F9A3D3C551D}"/>
              </a:ext>
            </a:extLst>
          </p:cNvPr>
          <p:cNvPicPr>
            <a:picLocks noChangeAspect="1"/>
          </p:cNvPicPr>
          <p:nvPr/>
        </p:nvPicPr>
        <p:blipFill rotWithShape="1">
          <a:blip r:embed="rId3">
            <a:alphaModFix amt="6000"/>
          </a:blip>
          <a:srcRect t="5808" b="12645"/>
          <a:stretch/>
        </p:blipFill>
        <p:spPr>
          <a:xfrm>
            <a:off x="3278477" y="32658"/>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382233" y="936171"/>
            <a:ext cx="8806796"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79603" y="1039648"/>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Resources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Invest in Our Vision</a:t>
            </a:r>
          </a:p>
        </p:txBody>
      </p:sp>
      <p:grpSp>
        <p:nvGrpSpPr>
          <p:cNvPr id="42" name="Google Shape;6708;p87">
            <a:extLst>
              <a:ext uri="{FF2B5EF4-FFF2-40B4-BE49-F238E27FC236}">
                <a16:creationId xmlns:a16="http://schemas.microsoft.com/office/drawing/2014/main" id="{3F06A8D9-1103-5E5E-0080-CC99781A1EB0}"/>
              </a:ext>
            </a:extLst>
          </p:cNvPr>
          <p:cNvGrpSpPr/>
          <p:nvPr/>
        </p:nvGrpSpPr>
        <p:grpSpPr>
          <a:xfrm>
            <a:off x="815309" y="1105965"/>
            <a:ext cx="1095186" cy="1084608"/>
            <a:chOff x="5049725" y="1435050"/>
            <a:chExt cx="486550" cy="481850"/>
          </a:xfrm>
          <a:solidFill>
            <a:srgbClr val="5B5E6B">
              <a:alpha val="65000"/>
            </a:srgbClr>
          </a:solidFill>
        </p:grpSpPr>
        <p:sp>
          <p:nvSpPr>
            <p:cNvPr id="43" name="Google Shape;6709;p87">
              <a:extLst>
                <a:ext uri="{FF2B5EF4-FFF2-40B4-BE49-F238E27FC236}">
                  <a16:creationId xmlns:a16="http://schemas.microsoft.com/office/drawing/2014/main" id="{2347F657-2071-270A-2693-E6C50261D0C0}"/>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4" name="Google Shape;6710;p87">
              <a:extLst>
                <a:ext uri="{FF2B5EF4-FFF2-40B4-BE49-F238E27FC236}">
                  <a16:creationId xmlns:a16="http://schemas.microsoft.com/office/drawing/2014/main" id="{F07BF2A6-6A2E-1E78-069D-96233B61D178}"/>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5" name="Google Shape;6711;p87">
              <a:extLst>
                <a:ext uri="{FF2B5EF4-FFF2-40B4-BE49-F238E27FC236}">
                  <a16:creationId xmlns:a16="http://schemas.microsoft.com/office/drawing/2014/main" id="{B16B55B4-2F19-C94D-D2B5-5B77E3F4B46D}"/>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6" name="Google Shape;6712;p87">
              <a:extLst>
                <a:ext uri="{FF2B5EF4-FFF2-40B4-BE49-F238E27FC236}">
                  <a16:creationId xmlns:a16="http://schemas.microsoft.com/office/drawing/2014/main" id="{DC8120CD-38A3-4BA0-EDEC-CB49DBA504B7}"/>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47" name="TextBox 46">
            <a:extLst>
              <a:ext uri="{FF2B5EF4-FFF2-40B4-BE49-F238E27FC236}">
                <a16:creationId xmlns:a16="http://schemas.microsoft.com/office/drawing/2014/main" id="{0CF1671D-2117-0660-5556-083FB6145018}"/>
              </a:ext>
            </a:extLst>
          </p:cNvPr>
          <p:cNvSpPr txBox="1"/>
          <p:nvPr/>
        </p:nvSpPr>
        <p:spPr>
          <a:xfrm>
            <a:off x="2527300" y="2863239"/>
            <a:ext cx="6143734" cy="938719"/>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na.org/contribute</a:t>
            </a:r>
          </a:p>
        </p:txBody>
      </p:sp>
      <p:pic>
        <p:nvPicPr>
          <p:cNvPr id="11" name="Picture 10" descr="A qr code on a white background&#10;&#10;Description automatically generated">
            <a:extLst>
              <a:ext uri="{FF2B5EF4-FFF2-40B4-BE49-F238E27FC236}">
                <a16:creationId xmlns:a16="http://schemas.microsoft.com/office/drawing/2014/main" id="{96CE332C-9DDC-BFBF-F144-787F1A7A8468}"/>
              </a:ext>
            </a:extLst>
          </p:cNvPr>
          <p:cNvPicPr>
            <a:picLocks noChangeAspect="1"/>
          </p:cNvPicPr>
          <p:nvPr/>
        </p:nvPicPr>
        <p:blipFill rotWithShape="1">
          <a:blip r:embed="rId6"/>
          <a:srcRect b="22627"/>
          <a:stretch/>
        </p:blipFill>
        <p:spPr>
          <a:xfrm>
            <a:off x="8765628" y="3548323"/>
            <a:ext cx="3180035" cy="3188808"/>
          </a:xfrm>
          <a:prstGeom prst="rect">
            <a:avLst/>
          </a:prstGeom>
        </p:spPr>
      </p:pic>
    </p:spTree>
    <p:extLst>
      <p:ext uri="{BB962C8B-B14F-4D97-AF65-F5344CB8AC3E}">
        <p14:creationId xmlns:p14="http://schemas.microsoft.com/office/powerpoint/2010/main" val="3237842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1">
              <a:lumMod val="75000"/>
              <a:alpha val="577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3930129" cy="4016484"/>
          </a:xfrm>
          <a:prstGeom prst="rect">
            <a:avLst/>
          </a:prstGeom>
          <a:noFill/>
        </p:spPr>
        <p:txBody>
          <a:bodyPr wrap="square" rtlCol="0">
            <a:spAutoFit/>
          </a:bodyPr>
          <a:lstStyle/>
          <a:p>
            <a:r>
              <a:rPr lang="en-US" sz="8500" b="1" dirty="0">
                <a:solidFill>
                  <a:srgbClr val="A5F4FF"/>
                </a:solidFill>
                <a:effectLst/>
                <a:latin typeface="Franklin Gothic Heavy" panose="020B0603020102020204" pitchFamily="34" charset="0"/>
                <a:ea typeface="Yu Gothic UI Light" panose="020B0300000000000000" pitchFamily="34" charset="-128"/>
              </a:rPr>
              <a:t>2024 </a:t>
            </a:r>
          </a:p>
          <a:p>
            <a:r>
              <a:rPr lang="en-US" sz="8500" b="1" dirty="0">
                <a:solidFill>
                  <a:srgbClr val="A5F4FF"/>
                </a:solidFill>
                <a:effectLst/>
                <a:latin typeface="Franklin Gothic Heavy" panose="020B0603020102020204" pitchFamily="34" charset="0"/>
                <a:ea typeface="Yu Gothic UI Light" panose="020B0300000000000000" pitchFamily="34" charset="-128"/>
              </a:rPr>
              <a:t>Annual </a:t>
            </a:r>
          </a:p>
          <a:p>
            <a:r>
              <a:rPr lang="en-US" sz="8500" b="1" dirty="0">
                <a:solidFill>
                  <a:srgbClr val="A5F4FF"/>
                </a:solidFill>
                <a:latin typeface="Franklin Gothic Heavy" panose="020B0603020102020204" pitchFamily="34" charset="0"/>
                <a:ea typeface="Yu Gothic UI Light" panose="020B0300000000000000" pitchFamily="34" charset="-128"/>
              </a:rPr>
              <a:t>Report</a:t>
            </a:r>
          </a:p>
        </p:txBody>
      </p:sp>
      <p:sp>
        <p:nvSpPr>
          <p:cNvPr id="14" name="TextBox 13">
            <a:extLst>
              <a:ext uri="{FF2B5EF4-FFF2-40B4-BE49-F238E27FC236}">
                <a16:creationId xmlns:a16="http://schemas.microsoft.com/office/drawing/2014/main" id="{BE7558BA-0AC4-04B7-96E4-8DDEF87CFCDB}"/>
              </a:ext>
            </a:extLst>
          </p:cNvPr>
          <p:cNvSpPr txBox="1"/>
          <p:nvPr/>
        </p:nvSpPr>
        <p:spPr>
          <a:xfrm>
            <a:off x="509066" y="5287236"/>
            <a:ext cx="3382529" cy="1169551"/>
          </a:xfrm>
          <a:prstGeom prst="rect">
            <a:avLst/>
          </a:prstGeom>
          <a:noFill/>
        </p:spPr>
        <p:txBody>
          <a:bodyPr wrap="none" rtlCol="0">
            <a:spAutoFit/>
          </a:bodyPr>
          <a:lstStyle/>
          <a:p>
            <a:r>
              <a:rPr lang="en-US" sz="7000" dirty="0" err="1">
                <a:solidFill>
                  <a:schemeClr val="bg1"/>
                </a:solidFill>
                <a:latin typeface="Franklin Gothic Medium Cond" panose="020B0606030402020204" pitchFamily="34" charset="0"/>
              </a:rPr>
              <a:t>na.org</a:t>
            </a:r>
            <a:r>
              <a:rPr lang="en-US" sz="7000" dirty="0">
                <a:solidFill>
                  <a:schemeClr val="bg1"/>
                </a:solidFill>
                <a:latin typeface="Franklin Gothic Medium Cond" panose="020B0606030402020204" pitchFamily="34" charset="0"/>
              </a:rPr>
              <a:t>/</a:t>
            </a:r>
            <a:r>
              <a:rPr lang="en-US" sz="7000" dirty="0" err="1">
                <a:solidFill>
                  <a:schemeClr val="bg1"/>
                </a:solidFill>
                <a:latin typeface="Franklin Gothic Medium Cond" panose="020B0606030402020204" pitchFamily="34" charset="0"/>
              </a:rPr>
              <a:t>ar</a:t>
            </a:r>
            <a:endParaRPr lang="en-US" sz="7000" dirty="0">
              <a:solidFill>
                <a:schemeClr val="bg1"/>
              </a:solidFill>
              <a:latin typeface="Franklin Gothic Medium Cond" panose="020B0606030402020204" pitchFamily="34" charset="0"/>
            </a:endParaRPr>
          </a:p>
        </p:txBody>
      </p:sp>
      <p:pic>
        <p:nvPicPr>
          <p:cNvPr id="7" name="Picture 6" descr="A white and red cover with red text&#10;&#10;Description automatically generated">
            <a:extLst>
              <a:ext uri="{FF2B5EF4-FFF2-40B4-BE49-F238E27FC236}">
                <a16:creationId xmlns:a16="http://schemas.microsoft.com/office/drawing/2014/main" id="{7F455CBE-17D8-83B9-ABD7-B458023779DF}"/>
              </a:ext>
            </a:extLst>
          </p:cNvPr>
          <p:cNvPicPr>
            <a:picLocks noChangeAspect="1"/>
          </p:cNvPicPr>
          <p:nvPr/>
        </p:nvPicPr>
        <p:blipFill>
          <a:blip r:embed="rId3"/>
          <a:stretch>
            <a:fillRect/>
          </a:stretch>
        </p:blipFill>
        <p:spPr>
          <a:xfrm>
            <a:off x="5134610" y="147726"/>
            <a:ext cx="6854190" cy="5300574"/>
          </a:xfrm>
          <a:prstGeom prst="rect">
            <a:avLst/>
          </a:prstGeom>
        </p:spPr>
      </p:pic>
    </p:spTree>
    <p:extLst>
      <p:ext uri="{BB962C8B-B14F-4D97-AF65-F5344CB8AC3E}">
        <p14:creationId xmlns:p14="http://schemas.microsoft.com/office/powerpoint/2010/main" val="1414786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5">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ogo on a black background&#10;&#10;Description automatically generated with medium confidence">
            <a:extLst>
              <a:ext uri="{FF2B5EF4-FFF2-40B4-BE49-F238E27FC236}">
                <a16:creationId xmlns:a16="http://schemas.microsoft.com/office/drawing/2014/main" id="{7DD8CB24-58C9-1F55-33E9-731FFA8D479D}"/>
              </a:ext>
            </a:extLst>
          </p:cNvPr>
          <p:cNvPicPr>
            <a:picLocks noChangeAspect="1"/>
          </p:cNvPicPr>
          <p:nvPr/>
        </p:nvPicPr>
        <p:blipFill rotWithShape="1">
          <a:blip r:embed="rId3">
            <a:alphaModFix amt="12000"/>
          </a:blip>
          <a:srcRect t="5808" b="12645"/>
          <a:stretch/>
        </p:blipFill>
        <p:spPr>
          <a:xfrm>
            <a:off x="2695792" y="0"/>
            <a:ext cx="9179390" cy="6858000"/>
          </a:xfrm>
          <a:prstGeom prst="rect">
            <a:avLst/>
          </a:prstGeom>
        </p:spPr>
      </p:pic>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6131054" cy="2862322"/>
          </a:xfrm>
          <a:prstGeom prst="rect">
            <a:avLst/>
          </a:prstGeom>
          <a:noFill/>
        </p:spPr>
        <p:txBody>
          <a:bodyPr wrap="square" rtlCol="0">
            <a:spAutoFit/>
          </a:bodyPr>
          <a:lstStyle/>
          <a:p>
            <a:r>
              <a:rPr lang="en-US" sz="6000" b="1" dirty="0">
                <a:solidFill>
                  <a:srgbClr val="F7B401"/>
                </a:solidFill>
                <a:effectLst/>
                <a:latin typeface="Franklin Gothic Heavy" panose="020B0603020102020204" pitchFamily="34" charset="0"/>
                <a:ea typeface="Yu Gothic UI Light" panose="020B0300000000000000" pitchFamily="34" charset="-128"/>
              </a:rPr>
              <a:t>Financial Impact of the Pandemic</a:t>
            </a:r>
            <a:endParaRPr lang="en-US" sz="6000" b="1" dirty="0">
              <a:solidFill>
                <a:srgbClr val="F7B401"/>
              </a:solidFill>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5486400" y="743857"/>
            <a:ext cx="6388782" cy="5298886"/>
          </a:xfrm>
          <a:prstGeom prst="rect">
            <a:avLst/>
          </a:prstGeom>
          <a:noFill/>
        </p:spPr>
        <p:txBody>
          <a:bodyPr wrap="square" rtlCol="0">
            <a:spAutoFit/>
          </a:bodyPr>
          <a:lstStyle/>
          <a:p>
            <a:pPr marL="285750" indent="-285750">
              <a:lnSpc>
                <a:spcPts val="4400"/>
              </a:lnSpc>
              <a:spcBef>
                <a:spcPts val="1800"/>
              </a:spcBef>
              <a:buFont typeface="Arial" panose="020B0604020202020204" pitchFamily="34" charset="0"/>
              <a:buChar char="•"/>
            </a:pPr>
            <a:r>
              <a:rPr lang="en-US" sz="4000" dirty="0">
                <a:latin typeface="Franklin Gothic Medium Cond" panose="020B0606030402020204" pitchFamily="34" charset="0"/>
              </a:rPr>
              <a:t>NAWS income 90% from literature sales pre-pandemic</a:t>
            </a:r>
          </a:p>
          <a:p>
            <a:pPr marL="285750" indent="-285750">
              <a:lnSpc>
                <a:spcPts val="4400"/>
              </a:lnSpc>
              <a:spcBef>
                <a:spcPts val="1800"/>
              </a:spcBef>
              <a:buFont typeface="Arial" panose="020B0604020202020204" pitchFamily="34" charset="0"/>
              <a:buChar char="•"/>
            </a:pPr>
            <a:r>
              <a:rPr lang="en-US" sz="4000" dirty="0">
                <a:latin typeface="Franklin Gothic Medium Cond" panose="020B0606030402020204" pitchFamily="34" charset="0"/>
              </a:rPr>
              <a:t>March 2020—literature income decreased approx. 85% </a:t>
            </a:r>
          </a:p>
          <a:p>
            <a:pPr marL="285750" indent="-285750">
              <a:lnSpc>
                <a:spcPts val="4400"/>
              </a:lnSpc>
              <a:spcBef>
                <a:spcPts val="1800"/>
              </a:spcBef>
              <a:buFont typeface="Arial" panose="020B0604020202020204" pitchFamily="34" charset="0"/>
              <a:buChar char="•"/>
            </a:pPr>
            <a:r>
              <a:rPr lang="en-US" sz="4000" dirty="0">
                <a:latin typeface="Franklin Gothic Medium Cond" panose="020B0606030402020204" pitchFamily="34" charset="0"/>
              </a:rPr>
              <a:t>Expenses cut: staff, periodicals, travel….</a:t>
            </a:r>
          </a:p>
          <a:p>
            <a:pPr marL="285750" indent="-285750">
              <a:lnSpc>
                <a:spcPts val="4400"/>
              </a:lnSpc>
              <a:spcBef>
                <a:spcPts val="1800"/>
              </a:spcBef>
              <a:buFont typeface="Arial" panose="020B0604020202020204" pitchFamily="34" charset="0"/>
              <a:buChar char="•"/>
            </a:pPr>
            <a:r>
              <a:rPr lang="en-US" sz="4000" dirty="0">
                <a:latin typeface="Franklin Gothic Medium Cond" panose="020B0606030402020204" pitchFamily="34" charset="0"/>
              </a:rPr>
              <a:t>Shutdowns were five years ago and we are still building back</a:t>
            </a:r>
          </a:p>
        </p:txBody>
      </p:sp>
      <p:pic>
        <p:nvPicPr>
          <p:cNvPr id="4" name="Picture 3">
            <a:extLst>
              <a:ext uri="{FF2B5EF4-FFF2-40B4-BE49-F238E27FC236}">
                <a16:creationId xmlns:a16="http://schemas.microsoft.com/office/drawing/2014/main" id="{646A68A0-C3B9-751B-47F0-61F6818B1EE0}"/>
              </a:ext>
            </a:extLst>
          </p:cNvPr>
          <p:cNvPicPr>
            <a:picLocks noChangeAspect="1"/>
          </p:cNvPicPr>
          <p:nvPr/>
        </p:nvPicPr>
        <p:blipFill>
          <a:blip r:embed="rId4"/>
          <a:stretch>
            <a:fillRect/>
          </a:stretch>
        </p:blipFill>
        <p:spPr>
          <a:xfrm>
            <a:off x="498063" y="3177085"/>
            <a:ext cx="3187700" cy="3238500"/>
          </a:xfrm>
          <a:prstGeom prst="rect">
            <a:avLst/>
          </a:prstGeom>
        </p:spPr>
      </p:pic>
    </p:spTree>
    <p:extLst>
      <p:ext uri="{BB962C8B-B14F-4D97-AF65-F5344CB8AC3E}">
        <p14:creationId xmlns:p14="http://schemas.microsoft.com/office/powerpoint/2010/main" val="145017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98E49E9F-DE97-C9BB-0245-CAED6ADD0E85}"/>
              </a:ext>
            </a:extLst>
          </p:cNvPr>
          <p:cNvSpPr txBox="1"/>
          <p:nvPr/>
        </p:nvSpPr>
        <p:spPr>
          <a:xfrm>
            <a:off x="149113" y="981520"/>
            <a:ext cx="4499087" cy="5016758"/>
          </a:xfrm>
          <a:prstGeom prst="rect">
            <a:avLst/>
          </a:prstGeom>
          <a:noFill/>
        </p:spPr>
        <p:txBody>
          <a:bodyPr wrap="square" rtlCol="0">
            <a:spAutoFit/>
          </a:bodyPr>
          <a:lstStyle/>
          <a:p>
            <a:r>
              <a:rPr lang="en-US" sz="8000" b="1" dirty="0">
                <a:solidFill>
                  <a:schemeClr val="bg1"/>
                </a:solidFill>
                <a:effectLst/>
                <a:latin typeface="Franklin Gothic Heavy" panose="020B0603020102020204" pitchFamily="34" charset="0"/>
                <a:ea typeface="Yu Gothic UI Light" panose="020B0300000000000000" pitchFamily="34" charset="-128"/>
              </a:rPr>
              <a:t>The future </a:t>
            </a:r>
            <a:br>
              <a:rPr lang="en-US" sz="8000" b="1" dirty="0">
                <a:solidFill>
                  <a:schemeClr val="bg1"/>
                </a:solidFill>
                <a:effectLst/>
                <a:latin typeface="Franklin Gothic Heavy" panose="020B0603020102020204" pitchFamily="34" charset="0"/>
                <a:ea typeface="Yu Gothic UI Light" panose="020B0300000000000000" pitchFamily="34" charset="-128"/>
              </a:rPr>
            </a:br>
            <a:r>
              <a:rPr lang="en-US" sz="8000" b="1" dirty="0">
                <a:solidFill>
                  <a:schemeClr val="bg1"/>
                </a:solidFill>
                <a:effectLst/>
                <a:latin typeface="Franklin Gothic Heavy" panose="020B0603020102020204" pitchFamily="34" charset="0"/>
                <a:ea typeface="Yu Gothic UI Light" panose="020B0300000000000000" pitchFamily="34" charset="-128"/>
              </a:rPr>
              <a:t>looks bright.</a:t>
            </a:r>
            <a:endParaRPr lang="en-US" sz="8000" b="1" dirty="0">
              <a:solidFill>
                <a:schemeClr val="bg1"/>
              </a:solidFill>
              <a:latin typeface="Franklin Gothic Heavy" panose="020B0603020102020204" pitchFamily="34" charset="0"/>
              <a:ea typeface="Yu Gothic UI Light" panose="020B0300000000000000" pitchFamily="34" charset="-128"/>
            </a:endParaRPr>
          </a:p>
        </p:txBody>
      </p:sp>
      <p:pic>
        <p:nvPicPr>
          <p:cNvPr id="3" name="Picture 2" descr="A group of people sitting around a table&#10;&#10;Description automatically generated">
            <a:extLst>
              <a:ext uri="{FF2B5EF4-FFF2-40B4-BE49-F238E27FC236}">
                <a16:creationId xmlns:a16="http://schemas.microsoft.com/office/drawing/2014/main" id="{0606C69E-E671-F3B2-644F-E9622097CF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8327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8AF748-75A2-66A3-B428-61D1F5A686CF}"/>
              </a:ext>
            </a:extLst>
          </p:cNvPr>
          <p:cNvSpPr txBox="1"/>
          <p:nvPr/>
        </p:nvSpPr>
        <p:spPr>
          <a:xfrm>
            <a:off x="6494430" y="1974413"/>
            <a:ext cx="5411820" cy="4978286"/>
          </a:xfrm>
          <a:prstGeom prst="rect">
            <a:avLst/>
          </a:prstGeom>
          <a:noFill/>
        </p:spPr>
        <p:txBody>
          <a:bodyPr wrap="square" rtlCol="0">
            <a:spAutoFit/>
          </a:bodyPr>
          <a:lstStyle/>
          <a:p>
            <a:pPr>
              <a:lnSpc>
                <a:spcPts val="3320"/>
              </a:lnSpc>
              <a:spcBef>
                <a:spcPts val="1800"/>
              </a:spcBef>
            </a:pPr>
            <a:r>
              <a:rPr lang="en-US" sz="3100" dirty="0">
                <a:solidFill>
                  <a:srgbClr val="00B0F0"/>
                </a:solidFill>
                <a:latin typeface="Franklin Gothic Medium Cond" panose="020B0606030402020204" pitchFamily="34" charset="0"/>
              </a:rPr>
              <a:t>2023 saw resources going toward local service delivery and group expenses as in-person groups reopened and local service bodies ramped up activities. </a:t>
            </a:r>
          </a:p>
          <a:p>
            <a:pPr>
              <a:lnSpc>
                <a:spcPts val="3320"/>
              </a:lnSpc>
              <a:spcBef>
                <a:spcPts val="1800"/>
              </a:spcBef>
            </a:pPr>
            <a:r>
              <a:rPr lang="en-US" sz="3100" dirty="0">
                <a:solidFill>
                  <a:srgbClr val="00B050"/>
                </a:solidFill>
                <a:latin typeface="Franklin Gothic Medium Cond" panose="020B0606030402020204" pitchFamily="34" charset="0"/>
              </a:rPr>
              <a:t>Member contributions continue to support our services at every level, and direct member contributions to NAWS have allowed us to increase direct support of developing NA communities.</a:t>
            </a:r>
          </a:p>
        </p:txBody>
      </p:sp>
      <p:pic>
        <p:nvPicPr>
          <p:cNvPr id="3" name="Picture 2" descr="A graph of different groups and groups&#10;&#10;Description automatically generated with medium confidence">
            <a:extLst>
              <a:ext uri="{FF2B5EF4-FFF2-40B4-BE49-F238E27FC236}">
                <a16:creationId xmlns:a16="http://schemas.microsoft.com/office/drawing/2014/main" id="{3395DEED-7581-503A-BFDF-B7614A1C00D0}"/>
              </a:ext>
            </a:extLst>
          </p:cNvPr>
          <p:cNvPicPr>
            <a:picLocks noChangeAspect="1"/>
          </p:cNvPicPr>
          <p:nvPr/>
        </p:nvPicPr>
        <p:blipFill rotWithShape="1">
          <a:blip r:embed="rId3"/>
          <a:srcRect l="2122" b="1937"/>
          <a:stretch/>
        </p:blipFill>
        <p:spPr>
          <a:xfrm>
            <a:off x="0" y="0"/>
            <a:ext cx="6248400" cy="6858001"/>
          </a:xfrm>
          <a:prstGeom prst="rect">
            <a:avLst/>
          </a:prstGeom>
        </p:spPr>
      </p:pic>
      <p:sp>
        <p:nvSpPr>
          <p:cNvPr id="4" name="TextBox 3">
            <a:extLst>
              <a:ext uri="{FF2B5EF4-FFF2-40B4-BE49-F238E27FC236}">
                <a16:creationId xmlns:a16="http://schemas.microsoft.com/office/drawing/2014/main" id="{702B6394-08DA-9F52-6CFC-EC6F5D60E17B}"/>
              </a:ext>
            </a:extLst>
          </p:cNvPr>
          <p:cNvSpPr txBox="1"/>
          <p:nvPr/>
        </p:nvSpPr>
        <p:spPr>
          <a:xfrm>
            <a:off x="1270001" y="4242655"/>
            <a:ext cx="3098800" cy="1579920"/>
          </a:xfrm>
          <a:prstGeom prst="rect">
            <a:avLst/>
          </a:prstGeom>
          <a:noFill/>
        </p:spPr>
        <p:txBody>
          <a:bodyPr wrap="square" rtlCol="0">
            <a:spAutoFit/>
          </a:bodyPr>
          <a:lstStyle/>
          <a:p>
            <a:pPr>
              <a:lnSpc>
                <a:spcPts val="2900"/>
              </a:lnSpc>
              <a:spcBef>
                <a:spcPts val="1800"/>
              </a:spcBef>
            </a:pPr>
            <a:r>
              <a:rPr lang="en-US" sz="2900" dirty="0">
                <a:solidFill>
                  <a:srgbClr val="7030A0"/>
                </a:solidFill>
                <a:latin typeface="Franklin Gothic Medium Cond" panose="020B0606030402020204" pitchFamily="34" charset="0"/>
              </a:rPr>
              <a:t>Profound </a:t>
            </a:r>
            <a:br>
              <a:rPr lang="en-US" sz="2900" dirty="0">
                <a:solidFill>
                  <a:srgbClr val="7030A0"/>
                </a:solidFill>
                <a:latin typeface="Franklin Gothic Medium Cond" panose="020B0606030402020204" pitchFamily="34" charset="0"/>
              </a:rPr>
            </a:br>
            <a:r>
              <a:rPr lang="en-US" sz="2900" dirty="0">
                <a:solidFill>
                  <a:srgbClr val="7030A0"/>
                </a:solidFill>
                <a:latin typeface="Franklin Gothic Medium Cond" panose="020B0606030402020204" pitchFamily="34" charset="0"/>
              </a:rPr>
              <a:t>increase in member contributions </a:t>
            </a:r>
            <a:br>
              <a:rPr lang="en-US" sz="2900" dirty="0">
                <a:solidFill>
                  <a:srgbClr val="7030A0"/>
                </a:solidFill>
                <a:latin typeface="Franklin Gothic Medium Cond" panose="020B0606030402020204" pitchFamily="34" charset="0"/>
              </a:rPr>
            </a:br>
            <a:r>
              <a:rPr lang="en-US" sz="2900" dirty="0">
                <a:solidFill>
                  <a:srgbClr val="7030A0"/>
                </a:solidFill>
                <a:latin typeface="Franklin Gothic Medium Cond" panose="020B0606030402020204" pitchFamily="34" charset="0"/>
              </a:rPr>
              <a:t>for 2020-2021.</a:t>
            </a:r>
          </a:p>
        </p:txBody>
      </p:sp>
      <p:cxnSp>
        <p:nvCxnSpPr>
          <p:cNvPr id="8" name="Straight Arrow Connector 7">
            <a:extLst>
              <a:ext uri="{FF2B5EF4-FFF2-40B4-BE49-F238E27FC236}">
                <a16:creationId xmlns:a16="http://schemas.microsoft.com/office/drawing/2014/main" id="{B37BABF3-7938-D060-A711-D8EE3F74A08C}"/>
              </a:ext>
            </a:extLst>
          </p:cNvPr>
          <p:cNvCxnSpPr>
            <a:cxnSpLocks/>
          </p:cNvCxnSpPr>
          <p:nvPr/>
        </p:nvCxnSpPr>
        <p:spPr>
          <a:xfrm flipV="1">
            <a:off x="3579702" y="4327321"/>
            <a:ext cx="706823" cy="243924"/>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BCFFFA-48FA-04D7-66A8-763B4475C26D}"/>
              </a:ext>
            </a:extLst>
          </p:cNvPr>
          <p:cNvSpPr txBox="1"/>
          <p:nvPr/>
        </p:nvSpPr>
        <p:spPr>
          <a:xfrm>
            <a:off x="6281610" y="272130"/>
            <a:ext cx="5748465" cy="1477328"/>
          </a:xfrm>
          <a:prstGeom prst="rect">
            <a:avLst/>
          </a:prstGeom>
          <a:noFill/>
        </p:spPr>
        <p:txBody>
          <a:bodyPr wrap="square" rtlCol="0">
            <a:spAutoFit/>
          </a:bodyPr>
          <a:lstStyle/>
          <a:p>
            <a:pPr>
              <a:spcBef>
                <a:spcPts val="1800"/>
              </a:spcBef>
            </a:pPr>
            <a:r>
              <a:rPr lang="en-US" sz="3000" dirty="0">
                <a:solidFill>
                  <a:srgbClr val="C00000"/>
                </a:solidFill>
                <a:latin typeface="Franklin Gothic Medium Cond" panose="020B0606030402020204" pitchFamily="34" charset="0"/>
              </a:rPr>
              <a:t>The reopening of meetings and the increased involvement of service bodies marks the growth for 2021-2022.</a:t>
            </a:r>
          </a:p>
        </p:txBody>
      </p:sp>
      <p:cxnSp>
        <p:nvCxnSpPr>
          <p:cNvPr id="10" name="Straight Arrow Connector 9">
            <a:extLst>
              <a:ext uri="{FF2B5EF4-FFF2-40B4-BE49-F238E27FC236}">
                <a16:creationId xmlns:a16="http://schemas.microsoft.com/office/drawing/2014/main" id="{C697F373-02FB-053E-6F24-044DBCE38CAB}"/>
              </a:ext>
            </a:extLst>
          </p:cNvPr>
          <p:cNvCxnSpPr>
            <a:cxnSpLocks/>
          </p:cNvCxnSpPr>
          <p:nvPr/>
        </p:nvCxnSpPr>
        <p:spPr>
          <a:xfrm flipH="1" flipV="1">
            <a:off x="4857750" y="1571625"/>
            <a:ext cx="1757363" cy="142875"/>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797C0C-C318-3DEE-E0CF-75E8DDB82A0D}"/>
              </a:ext>
            </a:extLst>
          </p:cNvPr>
          <p:cNvCxnSpPr>
            <a:cxnSpLocks/>
          </p:cNvCxnSpPr>
          <p:nvPr/>
        </p:nvCxnSpPr>
        <p:spPr>
          <a:xfrm flipH="1">
            <a:off x="4943475" y="1700213"/>
            <a:ext cx="1643063" cy="3271837"/>
          </a:xfrm>
          <a:prstGeom prst="straightConnector1">
            <a:avLst/>
          </a:prstGeom>
          <a:ln w="4762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496795-C7A0-6D70-06BD-C8C7010F76A1}"/>
              </a:ext>
            </a:extLst>
          </p:cNvPr>
          <p:cNvCxnSpPr>
            <a:cxnSpLocks/>
          </p:cNvCxnSpPr>
          <p:nvPr/>
        </p:nvCxnSpPr>
        <p:spPr>
          <a:xfrm flipH="1">
            <a:off x="4986338" y="1714500"/>
            <a:ext cx="1600200" cy="3629025"/>
          </a:xfrm>
          <a:prstGeom prst="straightConnector1">
            <a:avLst/>
          </a:prstGeom>
          <a:ln w="47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539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BEA96-6D68-09B9-21B2-4DB0818295E9}"/>
              </a:ext>
            </a:extLst>
          </p:cNvPr>
          <p:cNvSpPr txBox="1"/>
          <p:nvPr/>
        </p:nvSpPr>
        <p:spPr>
          <a:xfrm>
            <a:off x="442824" y="1430928"/>
            <a:ext cx="5860210" cy="4324261"/>
          </a:xfrm>
          <a:prstGeom prst="rect">
            <a:avLst/>
          </a:prstGeom>
          <a:noFill/>
        </p:spPr>
        <p:txBody>
          <a:bodyPr wrap="square" rtlCol="0">
            <a:spAutoFit/>
          </a:bodyPr>
          <a:lstStyle/>
          <a:p>
            <a:r>
              <a:rPr lang="en-US" sz="5500" b="1" dirty="0">
                <a:solidFill>
                  <a:srgbClr val="D3684C"/>
                </a:solidFill>
                <a:latin typeface="Franklin Gothic Demi Cond" panose="020B0603020102020204" pitchFamily="34" charset="0"/>
              </a:rPr>
              <a:t>Our commitment </a:t>
            </a:r>
            <a:br>
              <a:rPr lang="en-US" sz="5500" b="1" dirty="0">
                <a:solidFill>
                  <a:srgbClr val="D3684C"/>
                </a:solidFill>
                <a:latin typeface="Franklin Gothic Demi Cond" panose="020B0603020102020204" pitchFamily="34" charset="0"/>
              </a:rPr>
            </a:br>
            <a:r>
              <a:rPr lang="en-US" sz="5500" b="1" dirty="0">
                <a:solidFill>
                  <a:srgbClr val="D3684C"/>
                </a:solidFill>
                <a:latin typeface="Franklin Gothic Demi Cond" panose="020B0603020102020204" pitchFamily="34" charset="0"/>
              </a:rPr>
              <a:t>to self-support doesn’t mean we go it alone—it means we do it together.</a:t>
            </a:r>
          </a:p>
        </p:txBody>
      </p:sp>
      <p:sp>
        <p:nvSpPr>
          <p:cNvPr id="7" name="TextBox 6">
            <a:extLst>
              <a:ext uri="{FF2B5EF4-FFF2-40B4-BE49-F238E27FC236}">
                <a16:creationId xmlns:a16="http://schemas.microsoft.com/office/drawing/2014/main" id="{D2675DD4-892F-2F5C-F0AA-A64DBE5D576B}"/>
              </a:ext>
            </a:extLst>
          </p:cNvPr>
          <p:cNvSpPr txBox="1"/>
          <p:nvPr/>
        </p:nvSpPr>
        <p:spPr>
          <a:xfrm>
            <a:off x="442824" y="5797802"/>
            <a:ext cx="6613584" cy="861774"/>
          </a:xfrm>
          <a:prstGeom prst="rect">
            <a:avLst/>
          </a:prstGeom>
          <a:noFill/>
        </p:spPr>
        <p:txBody>
          <a:bodyPr wrap="square" rtlCol="0">
            <a:spAutoFit/>
          </a:bodyPr>
          <a:lstStyle/>
          <a:p>
            <a:r>
              <a:rPr lang="en-US" sz="3200" i="1" dirty="0">
                <a:solidFill>
                  <a:srgbClr val="D3684C"/>
                </a:solidFill>
                <a:latin typeface="Franklin Gothic Demi" panose="020B0603020102020204" pitchFamily="34" charset="0"/>
              </a:rPr>
              <a:t>Guiding Principles</a:t>
            </a:r>
            <a:r>
              <a:rPr lang="en-US" sz="3200" dirty="0">
                <a:solidFill>
                  <a:srgbClr val="D3684C"/>
                </a:solidFill>
                <a:latin typeface="Franklin Gothic Demi" panose="020B0603020102020204" pitchFamily="34" charset="0"/>
              </a:rPr>
              <a:t>, Tradition Seven</a:t>
            </a:r>
          </a:p>
          <a:p>
            <a:endParaRPr lang="en-US" dirty="0">
              <a:latin typeface="Franklin Gothic Demi" panose="020B0603020102020204" pitchFamily="34" charset="0"/>
            </a:endParaRPr>
          </a:p>
        </p:txBody>
      </p:sp>
      <p:pic>
        <p:nvPicPr>
          <p:cNvPr id="4" name="Picture 3" descr="A group of keychains with text&#10;&#10;Description automatically generated">
            <a:extLst>
              <a:ext uri="{FF2B5EF4-FFF2-40B4-BE49-F238E27FC236}">
                <a16:creationId xmlns:a16="http://schemas.microsoft.com/office/drawing/2014/main" id="{58641612-0393-852C-0C54-C64541F2B83A}"/>
              </a:ext>
            </a:extLst>
          </p:cNvPr>
          <p:cNvPicPr>
            <a:picLocks noChangeAspect="1"/>
          </p:cNvPicPr>
          <p:nvPr/>
        </p:nvPicPr>
        <p:blipFill>
          <a:blip r:embed="rId3"/>
          <a:stretch>
            <a:fillRect/>
          </a:stretch>
        </p:blipFill>
        <p:spPr>
          <a:xfrm>
            <a:off x="5108711" y="97350"/>
            <a:ext cx="6950765" cy="4633843"/>
          </a:xfrm>
          <a:prstGeom prst="rect">
            <a:avLst/>
          </a:prstGeom>
        </p:spPr>
      </p:pic>
    </p:spTree>
    <p:extLst>
      <p:ext uri="{BB962C8B-B14F-4D97-AF65-F5344CB8AC3E}">
        <p14:creationId xmlns:p14="http://schemas.microsoft.com/office/powerpoint/2010/main" val="2554465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logo on a black background&#10;&#10;Description automatically generated with medium confidence">
            <a:extLst>
              <a:ext uri="{FF2B5EF4-FFF2-40B4-BE49-F238E27FC236}">
                <a16:creationId xmlns:a16="http://schemas.microsoft.com/office/drawing/2014/main" id="{13074210-97B5-4D2B-241B-C37FBC2E4104}"/>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451920" y="913083"/>
            <a:ext cx="9350864" cy="1391767"/>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10090"/>
            <a:ext cx="8903576" cy="149072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Literature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Carrying the Message</a:t>
            </a:r>
          </a:p>
        </p:txBody>
      </p:sp>
      <p:grpSp>
        <p:nvGrpSpPr>
          <p:cNvPr id="36" name="Google Shape;7064;p88">
            <a:extLst>
              <a:ext uri="{FF2B5EF4-FFF2-40B4-BE49-F238E27FC236}">
                <a16:creationId xmlns:a16="http://schemas.microsoft.com/office/drawing/2014/main" id="{A79A12C5-B56E-59E5-1624-F49A712CBA4E}"/>
              </a:ext>
            </a:extLst>
          </p:cNvPr>
          <p:cNvGrpSpPr/>
          <p:nvPr/>
        </p:nvGrpSpPr>
        <p:grpSpPr>
          <a:xfrm>
            <a:off x="861376" y="1114296"/>
            <a:ext cx="1053108" cy="959053"/>
            <a:chOff x="-40378075" y="3267450"/>
            <a:chExt cx="317425" cy="289075"/>
          </a:xfrm>
          <a:solidFill>
            <a:srgbClr val="5B5E6B">
              <a:alpha val="65000"/>
            </a:srgbClr>
          </a:solidFill>
        </p:grpSpPr>
        <p:sp>
          <p:nvSpPr>
            <p:cNvPr id="37" name="Google Shape;7065;p88">
              <a:extLst>
                <a:ext uri="{FF2B5EF4-FFF2-40B4-BE49-F238E27FC236}">
                  <a16:creationId xmlns:a16="http://schemas.microsoft.com/office/drawing/2014/main" id="{66EE5DC3-D5BA-4D76-E84A-B6FD8AF83BF3}"/>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066;p88">
              <a:extLst>
                <a:ext uri="{FF2B5EF4-FFF2-40B4-BE49-F238E27FC236}">
                  <a16:creationId xmlns:a16="http://schemas.microsoft.com/office/drawing/2014/main" id="{46C9C764-B967-AFB8-CE23-CB7555D9985D}"/>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067;p88">
              <a:extLst>
                <a:ext uri="{FF2B5EF4-FFF2-40B4-BE49-F238E27FC236}">
                  <a16:creationId xmlns:a16="http://schemas.microsoft.com/office/drawing/2014/main" id="{0C692E09-168C-BF27-7554-BD851FC32F8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068;p88">
              <a:extLst>
                <a:ext uri="{FF2B5EF4-FFF2-40B4-BE49-F238E27FC236}">
                  <a16:creationId xmlns:a16="http://schemas.microsoft.com/office/drawing/2014/main" id="{2CD65FAB-6610-A4A1-E7C2-DB3193D4B2F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5D03361E-FE3A-0F17-FE48-FD41E19547B1}"/>
              </a:ext>
            </a:extLst>
          </p:cNvPr>
          <p:cNvSpPr txBox="1"/>
          <p:nvPr/>
        </p:nvSpPr>
        <p:spPr>
          <a:xfrm>
            <a:off x="2527300" y="2829254"/>
            <a:ext cx="8520914"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Production, translation, distribution…</a:t>
            </a:r>
          </a:p>
        </p:txBody>
      </p:sp>
    </p:spTree>
    <p:extLst>
      <p:ext uri="{BB962C8B-B14F-4D97-AF65-F5344CB8AC3E}">
        <p14:creationId xmlns:p14="http://schemas.microsoft.com/office/powerpoint/2010/main" val="117556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logo on a black background&#10;&#10;Description automatically generated with medium confidence">
            <a:extLst>
              <a:ext uri="{FF2B5EF4-FFF2-40B4-BE49-F238E27FC236}">
                <a16:creationId xmlns:a16="http://schemas.microsoft.com/office/drawing/2014/main" id="{CFE38D7B-9736-771C-2FC6-43198E34EB64}"/>
              </a:ext>
            </a:extLst>
          </p:cNvPr>
          <p:cNvPicPr>
            <a:picLocks noChangeAspect="1"/>
          </p:cNvPicPr>
          <p:nvPr/>
        </p:nvPicPr>
        <p:blipFill rotWithShape="1">
          <a:blip r:embed="rId3">
            <a:duotone>
              <a:prstClr val="black"/>
              <a:schemeClr val="accent1">
                <a:tint val="45000"/>
                <a:satMod val="400000"/>
              </a:schemeClr>
            </a:duotone>
            <a:alphaModFix amt="23000"/>
            <a:extLst>
              <a:ext uri="{BEBA8EAE-BF5A-486C-A8C5-ECC9F3942E4B}">
                <a14:imgProps xmlns:a14="http://schemas.microsoft.com/office/drawing/2010/main">
                  <a14:imgLayer r:embed="rId4">
                    <a14:imgEffect>
                      <a14:colorTemperature colorTemp="6067"/>
                    </a14:imgEffect>
                    <a14:imgEffect>
                      <a14:saturation sat="196000"/>
                    </a14:imgEffect>
                  </a14:imgLayer>
                </a14:imgProps>
              </a:ext>
            </a:extLst>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5"/>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6">
            <a:duotone>
              <a:schemeClr val="accent5">
                <a:shade val="45000"/>
                <a:satMod val="135000"/>
              </a:schemeClr>
              <a:prstClr val="white"/>
            </a:duotone>
          </a:blip>
          <a:stretch>
            <a:fillRect/>
          </a:stretch>
        </p:blipFill>
        <p:spPr>
          <a:xfrm>
            <a:off x="495300" y="685109"/>
            <a:ext cx="1888110" cy="1925132"/>
          </a:xfrm>
          <a:prstGeom prst="rect">
            <a:avLst/>
          </a:prstGeom>
        </p:spPr>
      </p:pic>
      <p:grpSp>
        <p:nvGrpSpPr>
          <p:cNvPr id="9" name="Google Shape;6964;p87">
            <a:extLst>
              <a:ext uri="{FF2B5EF4-FFF2-40B4-BE49-F238E27FC236}">
                <a16:creationId xmlns:a16="http://schemas.microsoft.com/office/drawing/2014/main" id="{61E75739-5CB7-27E7-A531-BFF69390B87D}"/>
              </a:ext>
            </a:extLst>
          </p:cNvPr>
          <p:cNvGrpSpPr/>
          <p:nvPr/>
        </p:nvGrpSpPr>
        <p:grpSpPr>
          <a:xfrm>
            <a:off x="953366" y="1142503"/>
            <a:ext cx="912802" cy="912802"/>
            <a:chOff x="3271200" y="4992125"/>
            <a:chExt cx="481825" cy="481825"/>
          </a:xfrm>
          <a:solidFill>
            <a:srgbClr val="5B5E6B">
              <a:alpha val="65000"/>
            </a:srgbClr>
          </a:solidFill>
        </p:grpSpPr>
        <p:sp>
          <p:nvSpPr>
            <p:cNvPr id="10" name="Google Shape;6965;p87">
              <a:extLst>
                <a:ext uri="{FF2B5EF4-FFF2-40B4-BE49-F238E27FC236}">
                  <a16:creationId xmlns:a16="http://schemas.microsoft.com/office/drawing/2014/main" id="{03761CA5-0105-81AB-6FC1-385C75C43B3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1" name="Google Shape;6966;p87">
              <a:extLst>
                <a:ext uri="{FF2B5EF4-FFF2-40B4-BE49-F238E27FC236}">
                  <a16:creationId xmlns:a16="http://schemas.microsoft.com/office/drawing/2014/main" id="{87EA454A-4C19-772D-7746-91611B5DE4A6}"/>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2" name="Google Shape;6967;p87">
              <a:extLst>
                <a:ext uri="{FF2B5EF4-FFF2-40B4-BE49-F238E27FC236}">
                  <a16:creationId xmlns:a16="http://schemas.microsoft.com/office/drawing/2014/main" id="{1F127D60-28E1-C253-273F-5AC068882A2E}"/>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435842"/>
            <a:ext cx="5909960" cy="67026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6000" b="1" dirty="0">
                <a:solidFill>
                  <a:srgbClr val="5B5E6B"/>
                </a:solidFill>
                <a:latin typeface="Franklin Gothic Heavy" panose="020B0603020102020204" pitchFamily="34" charset="0"/>
              </a:rPr>
              <a:t>Introduction</a:t>
            </a:r>
          </a:p>
        </p:txBody>
      </p:sp>
      <p:sp>
        <p:nvSpPr>
          <p:cNvPr id="14" name="TextBox 13">
            <a:extLst>
              <a:ext uri="{FF2B5EF4-FFF2-40B4-BE49-F238E27FC236}">
                <a16:creationId xmlns:a16="http://schemas.microsoft.com/office/drawing/2014/main" id="{33384712-2FA7-3CA7-9E77-DDD1B485792E}"/>
              </a:ext>
            </a:extLst>
          </p:cNvPr>
          <p:cNvSpPr txBox="1"/>
          <p:nvPr/>
        </p:nvSpPr>
        <p:spPr>
          <a:xfrm>
            <a:off x="1156379" y="2716906"/>
            <a:ext cx="7351423" cy="2785378"/>
          </a:xfrm>
          <a:prstGeom prst="rect">
            <a:avLst/>
          </a:prstGeom>
          <a:noFill/>
        </p:spPr>
        <p:txBody>
          <a:bodyPr wrap="square" rtlCol="0">
            <a:spAutoFit/>
          </a:bodyPr>
          <a:lstStyle/>
          <a:p>
            <a:r>
              <a:rPr lang="en-US" sz="6500" b="1" dirty="0">
                <a:solidFill>
                  <a:schemeClr val="bg1"/>
                </a:solidFill>
                <a:latin typeface="Franklin Gothic Medium Cond" panose="020B0606030402020204" pitchFamily="34" charset="0"/>
              </a:rPr>
              <a:t>What is NAWS?</a:t>
            </a:r>
          </a:p>
          <a:p>
            <a:r>
              <a:rPr lang="en-US" sz="5500" dirty="0">
                <a:solidFill>
                  <a:schemeClr val="bg1"/>
                </a:solidFill>
                <a:latin typeface="Franklin Gothic Medium Cond" panose="020B0606030402020204" pitchFamily="34" charset="0"/>
              </a:rPr>
              <a:t>AKA Narcotics Anonymous </a:t>
            </a:r>
            <a:br>
              <a:rPr lang="en-US" sz="5500" dirty="0">
                <a:solidFill>
                  <a:schemeClr val="bg1"/>
                </a:solidFill>
                <a:latin typeface="Franklin Gothic Medium Cond" panose="020B0606030402020204" pitchFamily="34" charset="0"/>
              </a:rPr>
            </a:br>
            <a:r>
              <a:rPr lang="en-US" sz="5500" dirty="0">
                <a:solidFill>
                  <a:schemeClr val="bg1"/>
                </a:solidFill>
                <a:latin typeface="Franklin Gothic Medium Cond" panose="020B0606030402020204" pitchFamily="34" charset="0"/>
              </a:rPr>
              <a:t>World Services</a:t>
            </a:r>
          </a:p>
        </p:txBody>
      </p:sp>
      <p:pic>
        <p:nvPicPr>
          <p:cNvPr id="19" name="Picture 18">
            <a:extLst>
              <a:ext uri="{FF2B5EF4-FFF2-40B4-BE49-F238E27FC236}">
                <a16:creationId xmlns:a16="http://schemas.microsoft.com/office/drawing/2014/main" id="{E4CD2D24-57CB-3E6C-2713-8F3FDD262267}"/>
              </a:ext>
            </a:extLst>
          </p:cNvPr>
          <p:cNvPicPr>
            <a:picLocks noChangeAspect="1"/>
          </p:cNvPicPr>
          <p:nvPr/>
        </p:nvPicPr>
        <p:blipFill>
          <a:blip r:embed="rId7"/>
          <a:stretch>
            <a:fillRect/>
          </a:stretch>
        </p:blipFill>
        <p:spPr>
          <a:xfrm>
            <a:off x="6997700" y="164314"/>
            <a:ext cx="5194300" cy="6693686"/>
          </a:xfrm>
          <a:prstGeom prst="rect">
            <a:avLst/>
          </a:prstGeom>
        </p:spPr>
      </p:pic>
    </p:spTree>
    <p:extLst>
      <p:ext uri="{BB962C8B-B14F-4D97-AF65-F5344CB8AC3E}">
        <p14:creationId xmlns:p14="http://schemas.microsoft.com/office/powerpoint/2010/main" val="109209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aph with red lines and numbers&#10;&#10;Description automatically generated">
            <a:extLst>
              <a:ext uri="{FF2B5EF4-FFF2-40B4-BE49-F238E27FC236}">
                <a16:creationId xmlns:a16="http://schemas.microsoft.com/office/drawing/2014/main" id="{25E11649-C24E-7AA0-A4A6-3DB6EBD59001}"/>
              </a:ext>
            </a:extLst>
          </p:cNvPr>
          <p:cNvPicPr>
            <a:picLocks noChangeAspect="1"/>
          </p:cNvPicPr>
          <p:nvPr/>
        </p:nvPicPr>
        <p:blipFill rotWithShape="1">
          <a:blip r:embed="rId3"/>
          <a:srcRect r="1101"/>
          <a:stretch/>
        </p:blipFill>
        <p:spPr>
          <a:xfrm>
            <a:off x="-1" y="889000"/>
            <a:ext cx="12192001" cy="5511800"/>
          </a:xfrm>
          <a:prstGeom prst="rect">
            <a:avLst/>
          </a:prstGeom>
        </p:spPr>
      </p:pic>
    </p:spTree>
    <p:extLst>
      <p:ext uri="{BB962C8B-B14F-4D97-AF65-F5344CB8AC3E}">
        <p14:creationId xmlns:p14="http://schemas.microsoft.com/office/powerpoint/2010/main" val="377269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8441C2F-56D7-976D-06DC-D73D4EC3EC76}"/>
              </a:ext>
            </a:extLst>
          </p:cNvPr>
          <p:cNvPicPr>
            <a:picLocks noChangeAspect="1"/>
          </p:cNvPicPr>
          <p:nvPr/>
        </p:nvPicPr>
        <p:blipFill rotWithShape="1">
          <a:blip r:embed="rId3"/>
          <a:srcRect l="2598" t="1240"/>
          <a:stretch/>
        </p:blipFill>
        <p:spPr>
          <a:xfrm>
            <a:off x="0" y="0"/>
            <a:ext cx="12192000" cy="6858000"/>
          </a:xfrm>
          <a:prstGeom prst="rect">
            <a:avLst/>
          </a:prstGeom>
        </p:spPr>
      </p:pic>
    </p:spTree>
    <p:extLst>
      <p:ext uri="{BB962C8B-B14F-4D97-AF65-F5344CB8AC3E}">
        <p14:creationId xmlns:p14="http://schemas.microsoft.com/office/powerpoint/2010/main" val="253800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03A13E-0D9E-A303-D0D0-23BBB779D63F}"/>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69641"/>
            <a:ext cx="6131054" cy="1569660"/>
          </a:xfrm>
          <a:prstGeom prst="rect">
            <a:avLst/>
          </a:prstGeom>
          <a:noFill/>
        </p:spPr>
        <p:txBody>
          <a:bodyPr wrap="square" rtlCol="0">
            <a:spAutoFit/>
          </a:bodyPr>
          <a:lstStyle/>
          <a:p>
            <a:r>
              <a:rPr lang="en-US" sz="4800" b="1" dirty="0">
                <a:effectLst/>
                <a:latin typeface="Franklin Gothic Heavy" panose="020B0603020102020204" pitchFamily="34" charset="0"/>
                <a:ea typeface="Yu Gothic UI Light" panose="020B0300000000000000" pitchFamily="34" charset="-128"/>
              </a:rPr>
              <a:t>Free Literature</a:t>
            </a:r>
            <a:br>
              <a:rPr lang="en-US" sz="4800" b="1" dirty="0">
                <a:effectLst/>
                <a:latin typeface="Franklin Gothic Heavy" panose="020B0603020102020204" pitchFamily="34" charset="0"/>
                <a:ea typeface="Yu Gothic UI Light" panose="020B0300000000000000" pitchFamily="34" charset="-128"/>
              </a:rPr>
            </a:br>
            <a:r>
              <a:rPr lang="en-US" sz="4800" b="1" dirty="0">
                <a:effectLst/>
                <a:latin typeface="Franklin Gothic Heavy" panose="020B0603020102020204" pitchFamily="34" charset="0"/>
                <a:ea typeface="Yu Gothic UI Light" panose="020B0300000000000000" pitchFamily="34" charset="-128"/>
              </a:rPr>
              <a:t>Online</a:t>
            </a:r>
            <a:endParaRPr lang="en-US" sz="4800" b="1" dirty="0">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5043488" y="242888"/>
            <a:ext cx="7148512" cy="6217087"/>
          </a:xfrm>
          <a:prstGeom prst="rect">
            <a:avLst/>
          </a:prstGeom>
          <a:noFill/>
        </p:spPr>
        <p:txBody>
          <a:bodyPr wrap="square" rtlCol="0">
            <a:spAutoFit/>
          </a:bodyPr>
          <a:lstStyle/>
          <a:p>
            <a:pPr>
              <a:spcBef>
                <a:spcPts val="1800"/>
              </a:spcBef>
            </a:pPr>
            <a:r>
              <a:rPr lang="en-US" sz="4600" dirty="0">
                <a:latin typeface="Franklin Gothic Medium Cond" panose="020B0606030402020204" pitchFamily="34" charset="0"/>
              </a:rPr>
              <a:t>Pamphlets and booklets are posted in 58 languages. </a:t>
            </a:r>
          </a:p>
          <a:p>
            <a:pPr>
              <a:spcBef>
                <a:spcPts val="1800"/>
              </a:spcBef>
            </a:pPr>
            <a:r>
              <a:rPr lang="en-US" sz="4600" u="sng" dirty="0">
                <a:solidFill>
                  <a:schemeClr val="accent4"/>
                </a:solidFill>
                <a:latin typeface="Franklin Gothic Medium Cond" panose="020B0606030402020204" pitchFamily="34" charset="0"/>
              </a:rPr>
              <a:t>NEW</a:t>
            </a:r>
            <a:r>
              <a:rPr lang="en-US" sz="4600" dirty="0">
                <a:solidFill>
                  <a:schemeClr val="accent4"/>
                </a:solidFill>
                <a:latin typeface="Franklin Gothic Medium Cond" panose="020B0606030402020204" pitchFamily="34" charset="0"/>
              </a:rPr>
              <a:t>—web-formatted literature. </a:t>
            </a:r>
            <a:br>
              <a:rPr lang="en-US" sz="4600" dirty="0">
                <a:solidFill>
                  <a:schemeClr val="accent4"/>
                </a:solidFill>
                <a:latin typeface="Franklin Gothic Medium Cond" panose="020B0606030402020204" pitchFamily="34" charset="0"/>
              </a:rPr>
            </a:br>
            <a:r>
              <a:rPr lang="en-US" sz="4600" dirty="0">
                <a:solidFill>
                  <a:schemeClr val="accent4"/>
                </a:solidFill>
                <a:latin typeface="Franklin Gothic Medium Cond" panose="020B0606030402020204" pitchFamily="34" charset="0"/>
              </a:rPr>
              <a:t>Easy to view on mobile devices!!</a:t>
            </a:r>
          </a:p>
          <a:p>
            <a:pPr>
              <a:spcBef>
                <a:spcPts val="1800"/>
              </a:spcBef>
            </a:pPr>
            <a:r>
              <a:rPr lang="en-US" sz="4600" dirty="0">
                <a:latin typeface="Franklin Gothic Medium Cond" panose="020B0606030402020204" pitchFamily="34" charset="0"/>
              </a:rPr>
              <a:t>The Introductory Guide, which was developed specifically for the newcomer, is also online for free: </a:t>
            </a:r>
            <a:r>
              <a:rPr lang="en-US" sz="4600" dirty="0">
                <a:solidFill>
                  <a:schemeClr val="bg1"/>
                </a:solidFill>
                <a:latin typeface="Franklin Gothic Medium Cond" panose="020B0606030402020204" pitchFamily="34" charset="0"/>
              </a:rPr>
              <a:t>na.org/literature</a:t>
            </a:r>
          </a:p>
        </p:txBody>
      </p:sp>
      <p:pic>
        <p:nvPicPr>
          <p:cNvPr id="2" name="Picture 1">
            <a:extLst>
              <a:ext uri="{FF2B5EF4-FFF2-40B4-BE49-F238E27FC236}">
                <a16:creationId xmlns:a16="http://schemas.microsoft.com/office/drawing/2014/main" id="{05537A70-8B8E-AE27-7E45-466627255680}"/>
              </a:ext>
            </a:extLst>
          </p:cNvPr>
          <p:cNvPicPr>
            <a:picLocks noChangeAspect="1"/>
          </p:cNvPicPr>
          <p:nvPr/>
        </p:nvPicPr>
        <p:blipFill>
          <a:blip r:embed="rId3"/>
          <a:stretch>
            <a:fillRect/>
          </a:stretch>
        </p:blipFill>
        <p:spPr>
          <a:xfrm>
            <a:off x="2077763" y="1839226"/>
            <a:ext cx="2806700" cy="4203700"/>
          </a:xfrm>
          <a:prstGeom prst="rect">
            <a:avLst/>
          </a:prstGeom>
        </p:spPr>
      </p:pic>
      <p:pic>
        <p:nvPicPr>
          <p:cNvPr id="4" name="Picture 3">
            <a:extLst>
              <a:ext uri="{FF2B5EF4-FFF2-40B4-BE49-F238E27FC236}">
                <a16:creationId xmlns:a16="http://schemas.microsoft.com/office/drawing/2014/main" id="{ECE7B036-0D79-6A03-E7F0-3CD10705D2FA}"/>
              </a:ext>
            </a:extLst>
          </p:cNvPr>
          <p:cNvPicPr>
            <a:picLocks noChangeAspect="1"/>
          </p:cNvPicPr>
          <p:nvPr/>
        </p:nvPicPr>
        <p:blipFill>
          <a:blip r:embed="rId4"/>
          <a:stretch>
            <a:fillRect/>
          </a:stretch>
        </p:blipFill>
        <p:spPr>
          <a:xfrm rot="20725621">
            <a:off x="-282384" y="3028154"/>
            <a:ext cx="3004120" cy="409652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B409D2D-BFEA-FCD3-2702-E84E5149410F}"/>
              </a:ext>
            </a:extLst>
          </p:cNvPr>
          <p:cNvPicPr>
            <a:picLocks noChangeAspect="1"/>
          </p:cNvPicPr>
          <p:nvPr/>
        </p:nvPicPr>
        <p:blipFill>
          <a:blip r:embed="rId5">
            <a:duotone>
              <a:prstClr val="black"/>
              <a:schemeClr val="accent5">
                <a:tint val="45000"/>
                <a:satMod val="400000"/>
              </a:schemeClr>
            </a:duotone>
          </a:blip>
          <a:stretch>
            <a:fillRect/>
          </a:stretch>
        </p:blipFill>
        <p:spPr>
          <a:xfrm>
            <a:off x="193546" y="1648439"/>
            <a:ext cx="4483272" cy="80000"/>
          </a:xfrm>
          <a:prstGeom prst="rect">
            <a:avLst/>
          </a:prstGeom>
        </p:spPr>
      </p:pic>
    </p:spTree>
    <p:extLst>
      <p:ext uri="{BB962C8B-B14F-4D97-AF65-F5344CB8AC3E}">
        <p14:creationId xmlns:p14="http://schemas.microsoft.com/office/powerpoint/2010/main" val="206416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1F54DF1-CC3F-8085-3C7D-14D441566A99}"/>
              </a:ext>
            </a:extLst>
          </p:cNvPr>
          <p:cNvPicPr>
            <a:picLocks noChangeAspect="1"/>
          </p:cNvPicPr>
          <p:nvPr/>
        </p:nvPicPr>
        <p:blipFill rotWithShape="1">
          <a:blip r:embed="rId3"/>
          <a:srcRect t="13750"/>
          <a:stretch/>
        </p:blipFill>
        <p:spPr>
          <a:xfrm>
            <a:off x="1528762" y="0"/>
            <a:ext cx="8581064" cy="6886603"/>
          </a:xfrm>
          <a:prstGeom prst="rect">
            <a:avLst/>
          </a:prstGeom>
        </p:spPr>
      </p:pic>
      <p:pic>
        <p:nvPicPr>
          <p:cNvPr id="4" name="Picture 3" descr="A blue book with white text&#10;&#10;Description automatically generated with low confidence">
            <a:extLst>
              <a:ext uri="{FF2B5EF4-FFF2-40B4-BE49-F238E27FC236}">
                <a16:creationId xmlns:a16="http://schemas.microsoft.com/office/drawing/2014/main" id="{2456E8E2-CABC-DC2D-C06D-B26299584759}"/>
              </a:ext>
            </a:extLst>
          </p:cNvPr>
          <p:cNvPicPr>
            <a:picLocks noChangeAspect="1"/>
          </p:cNvPicPr>
          <p:nvPr/>
        </p:nvPicPr>
        <p:blipFill>
          <a:blip r:embed="rId4"/>
          <a:stretch>
            <a:fillRect/>
          </a:stretch>
        </p:blipFill>
        <p:spPr>
          <a:xfrm rot="1083313">
            <a:off x="9664444" y="3235225"/>
            <a:ext cx="2717800" cy="3657600"/>
          </a:xfrm>
          <a:prstGeom prst="rect">
            <a:avLst/>
          </a:prstGeom>
        </p:spPr>
      </p:pic>
      <p:pic>
        <p:nvPicPr>
          <p:cNvPr id="7" name="Picture 6" descr="A headphones on a black background&#10;&#10;Description automatically generated with medium confidence">
            <a:extLst>
              <a:ext uri="{FF2B5EF4-FFF2-40B4-BE49-F238E27FC236}">
                <a16:creationId xmlns:a16="http://schemas.microsoft.com/office/drawing/2014/main" id="{960D0704-7338-6628-18F7-6F1BD168E56D}"/>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20541364">
            <a:off x="-24330" y="1218663"/>
            <a:ext cx="1833973" cy="1783704"/>
          </a:xfrm>
          <a:prstGeom prst="rect">
            <a:avLst/>
          </a:prstGeom>
        </p:spPr>
      </p:pic>
      <p:sp>
        <p:nvSpPr>
          <p:cNvPr id="8" name="TextBox 7">
            <a:extLst>
              <a:ext uri="{FF2B5EF4-FFF2-40B4-BE49-F238E27FC236}">
                <a16:creationId xmlns:a16="http://schemas.microsoft.com/office/drawing/2014/main" id="{50217F1A-7A27-CEAA-942E-53C2CB17592F}"/>
              </a:ext>
            </a:extLst>
          </p:cNvPr>
          <p:cNvSpPr txBox="1"/>
          <p:nvPr/>
        </p:nvSpPr>
        <p:spPr>
          <a:xfrm rot="369191">
            <a:off x="7221582" y="1631277"/>
            <a:ext cx="4569925" cy="861774"/>
          </a:xfrm>
          <a:prstGeom prst="rect">
            <a:avLst/>
          </a:prstGeom>
          <a:solidFill>
            <a:srgbClr val="F7B401"/>
          </a:solidFill>
        </p:spPr>
        <p:txBody>
          <a:bodyPr wrap="square" rtlCol="0">
            <a:spAutoFit/>
          </a:bodyPr>
          <a:lstStyle/>
          <a:p>
            <a:pPr algn="ctr"/>
            <a:r>
              <a:rPr lang="en-US" sz="5000" dirty="0">
                <a:solidFill>
                  <a:srgbClr val="0070C0"/>
                </a:solidFill>
                <a:latin typeface="Franklin Gothic Medium Cond" panose="020B0606030402020204" pitchFamily="34" charset="0"/>
              </a:rPr>
              <a:t>na.org/audio</a:t>
            </a:r>
          </a:p>
        </p:txBody>
      </p:sp>
    </p:spTree>
    <p:extLst>
      <p:ext uri="{BB962C8B-B14F-4D97-AF65-F5344CB8AC3E}">
        <p14:creationId xmlns:p14="http://schemas.microsoft.com/office/powerpoint/2010/main" val="463591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495728" y="645610"/>
            <a:ext cx="4483272" cy="5955476"/>
          </a:xfrm>
          <a:prstGeom prst="rect">
            <a:avLst/>
          </a:prstGeom>
          <a:noFill/>
        </p:spPr>
        <p:txBody>
          <a:bodyPr wrap="square" rtlCol="0">
            <a:spAutoFit/>
          </a:bodyPr>
          <a:lstStyle/>
          <a:p>
            <a:r>
              <a:rPr lang="en-US" sz="4800" b="1" dirty="0">
                <a:latin typeface="Franklin Gothic Heavy" panose="020B0603020102020204" pitchFamily="34" charset="0"/>
              </a:rPr>
              <a:t>Inmate Tablets</a:t>
            </a:r>
          </a:p>
          <a:p>
            <a:pPr marL="297180" indent="-205740">
              <a:spcBef>
                <a:spcPts val="1800"/>
              </a:spcBef>
              <a:buFont typeface="Arial" panose="020B0604020202020204" pitchFamily="34" charset="0"/>
              <a:buChar char="•"/>
            </a:pPr>
            <a:r>
              <a:rPr lang="en-US" sz="4000" dirty="0">
                <a:latin typeface="Franklin Gothic Medium Cond" panose="020B0606030402020204" pitchFamily="34" charset="0"/>
              </a:rPr>
              <a:t>Some facilities offer tablets to inmates</a:t>
            </a:r>
          </a:p>
          <a:p>
            <a:pPr marL="297180" indent="-205740">
              <a:buFont typeface="Arial" panose="020B0604020202020204" pitchFamily="34" charset="0"/>
              <a:buChar char="•"/>
            </a:pPr>
            <a:r>
              <a:rPr lang="en-US" sz="4000" dirty="0">
                <a:latin typeface="Franklin Gothic Medium Cond" panose="020B0606030402020204" pitchFamily="34" charset="0"/>
              </a:rPr>
              <a:t>NAWS clears the way to share NA literature</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Audio BT</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Pamphlets </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Booklets</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Intro Guide</a:t>
            </a:r>
          </a:p>
        </p:txBody>
      </p:sp>
      <p:pic>
        <p:nvPicPr>
          <p:cNvPr id="6" name="Picture 5">
            <a:extLst>
              <a:ext uri="{FF2B5EF4-FFF2-40B4-BE49-F238E27FC236}">
                <a16:creationId xmlns:a16="http://schemas.microsoft.com/office/drawing/2014/main" id="{9F9B0ABC-368D-0B03-B5CE-62EBF6AEB8ED}"/>
              </a:ext>
            </a:extLst>
          </p:cNvPr>
          <p:cNvPicPr>
            <a:picLocks noChangeAspect="1"/>
          </p:cNvPicPr>
          <p:nvPr/>
        </p:nvPicPr>
        <p:blipFill>
          <a:blip r:embed="rId3">
            <a:duotone>
              <a:prstClr val="black"/>
              <a:schemeClr val="accent5">
                <a:tint val="45000"/>
                <a:satMod val="400000"/>
              </a:schemeClr>
            </a:duotone>
          </a:blip>
          <a:stretch>
            <a:fillRect/>
          </a:stretch>
        </p:blipFill>
        <p:spPr>
          <a:xfrm>
            <a:off x="609723" y="1419859"/>
            <a:ext cx="4483272" cy="80000"/>
          </a:xfrm>
          <a:prstGeom prst="rect">
            <a:avLst/>
          </a:prstGeom>
        </p:spPr>
      </p:pic>
      <p:pic>
        <p:nvPicPr>
          <p:cNvPr id="4" name="Picture 3" descr="A cell phone with a blue screen&#10;&#10;Description automatically generated">
            <a:extLst>
              <a:ext uri="{FF2B5EF4-FFF2-40B4-BE49-F238E27FC236}">
                <a16:creationId xmlns:a16="http://schemas.microsoft.com/office/drawing/2014/main" id="{B430301A-5460-A5F2-B280-353679028CA0}"/>
              </a:ext>
            </a:extLst>
          </p:cNvPr>
          <p:cNvPicPr>
            <a:picLocks noChangeAspect="1"/>
          </p:cNvPicPr>
          <p:nvPr/>
        </p:nvPicPr>
        <p:blipFill>
          <a:blip r:embed="rId4"/>
          <a:stretch>
            <a:fillRect/>
          </a:stretch>
        </p:blipFill>
        <p:spPr>
          <a:xfrm>
            <a:off x="6634060" y="0"/>
            <a:ext cx="4788652" cy="6858000"/>
          </a:xfrm>
          <a:prstGeom prst="rect">
            <a:avLst/>
          </a:prstGeom>
        </p:spPr>
      </p:pic>
    </p:spTree>
    <p:extLst>
      <p:ext uri="{BB962C8B-B14F-4D97-AF65-F5344CB8AC3E}">
        <p14:creationId xmlns:p14="http://schemas.microsoft.com/office/powerpoint/2010/main" val="1553582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E0117E-0C53-8B43-CE44-57E841B643AB}"/>
              </a:ext>
            </a:extLst>
          </p:cNvPr>
          <p:cNvSpPr/>
          <p:nvPr/>
        </p:nvSpPr>
        <p:spPr>
          <a:xfrm>
            <a:off x="0" y="0"/>
            <a:ext cx="12192000" cy="6858000"/>
          </a:xfrm>
          <a:prstGeom prst="rect">
            <a:avLst/>
          </a:prstGeom>
          <a:solidFill>
            <a:schemeClr val="accent1">
              <a:lumMod val="75000"/>
              <a:alpha val="59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14D5-4E34-9E57-AC76-34AB3D7AF235}"/>
              </a:ext>
            </a:extLst>
          </p:cNvPr>
          <p:cNvSpPr txBox="1"/>
          <p:nvPr/>
        </p:nvSpPr>
        <p:spPr>
          <a:xfrm>
            <a:off x="1621776" y="1485659"/>
            <a:ext cx="9053042" cy="784830"/>
          </a:xfrm>
          <a:prstGeom prst="rect">
            <a:avLst/>
          </a:prstGeom>
          <a:noFill/>
        </p:spPr>
        <p:txBody>
          <a:bodyPr wrap="square" rtlCol="0">
            <a:spAutoFit/>
          </a:bodyPr>
          <a:lstStyle/>
          <a:p>
            <a:r>
              <a:rPr lang="en-US" sz="4500" b="1" i="1" dirty="0">
                <a:solidFill>
                  <a:schemeClr val="bg1"/>
                </a:solidFill>
                <a:latin typeface="Franklin Gothic Demi" panose="020B0603020102020204" pitchFamily="34" charset="0"/>
              </a:rPr>
              <a:t>The purpose of the Trust is: </a:t>
            </a:r>
          </a:p>
        </p:txBody>
      </p:sp>
      <p:sp>
        <p:nvSpPr>
          <p:cNvPr id="5" name="Rectangle 4">
            <a:extLst>
              <a:ext uri="{FF2B5EF4-FFF2-40B4-BE49-F238E27FC236}">
                <a16:creationId xmlns:a16="http://schemas.microsoft.com/office/drawing/2014/main" id="{8D910FC4-82F0-D07A-3478-C8219B6F7BF7}"/>
              </a:ext>
            </a:extLst>
          </p:cNvPr>
          <p:cNvSpPr/>
          <p:nvPr/>
        </p:nvSpPr>
        <p:spPr>
          <a:xfrm>
            <a:off x="1621776" y="2424487"/>
            <a:ext cx="9641077" cy="4401205"/>
          </a:xfrm>
          <a:prstGeom prst="rect">
            <a:avLst/>
          </a:prstGeom>
          <a:noFill/>
        </p:spPr>
        <p:txBody>
          <a:bodyPr wrap="square">
            <a:spAutoFit/>
          </a:bodyPr>
          <a:lstStyle/>
          <a:p>
            <a:pPr>
              <a:spcBef>
                <a:spcPts val="600"/>
              </a:spcBef>
            </a:pPr>
            <a:r>
              <a:rPr lang="en-US" sz="4000" dirty="0">
                <a:solidFill>
                  <a:schemeClr val="bg1"/>
                </a:solidFill>
                <a:latin typeface="Franklin Gothic Medium Cond" panose="020B0606030402020204" pitchFamily="34" charset="0"/>
                <a:cs typeface="Adobe Devanagari" panose="02040503050201020203" pitchFamily="18" charset="0"/>
              </a:rPr>
              <a:t>“to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p:txBody>
      </p:sp>
      <p:sp>
        <p:nvSpPr>
          <p:cNvPr id="2" name="TextBox 1">
            <a:extLst>
              <a:ext uri="{FF2B5EF4-FFF2-40B4-BE49-F238E27FC236}">
                <a16:creationId xmlns:a16="http://schemas.microsoft.com/office/drawing/2014/main" id="{D7391791-CA03-F11F-54E5-95B9A3E06F21}"/>
              </a:ext>
            </a:extLst>
          </p:cNvPr>
          <p:cNvSpPr txBox="1"/>
          <p:nvPr/>
        </p:nvSpPr>
        <p:spPr>
          <a:xfrm>
            <a:off x="329223" y="226386"/>
            <a:ext cx="11533553" cy="923330"/>
          </a:xfrm>
          <a:prstGeom prst="rect">
            <a:avLst/>
          </a:prstGeom>
          <a:noFill/>
        </p:spPr>
        <p:txBody>
          <a:bodyPr wrap="square" rtlCol="0">
            <a:spAutoFit/>
          </a:bodyPr>
          <a:lstStyle/>
          <a:p>
            <a:r>
              <a:rPr lang="en-US" sz="5400" b="1" i="1" dirty="0">
                <a:solidFill>
                  <a:srgbClr val="F7B401"/>
                </a:solidFill>
                <a:latin typeface="Franklin Gothic Demi" panose="020B0603020102020204" pitchFamily="34" charset="0"/>
              </a:rPr>
              <a:t>Fellowship Intellectual Property Trust </a:t>
            </a:r>
          </a:p>
        </p:txBody>
      </p:sp>
    </p:spTree>
    <p:extLst>
      <p:ext uri="{BB962C8B-B14F-4D97-AF65-F5344CB8AC3E}">
        <p14:creationId xmlns:p14="http://schemas.microsoft.com/office/powerpoint/2010/main" val="361081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text&#10;&#10;Description automatically generated">
            <a:extLst>
              <a:ext uri="{FF2B5EF4-FFF2-40B4-BE49-F238E27FC236}">
                <a16:creationId xmlns:a16="http://schemas.microsoft.com/office/drawing/2014/main" id="{4A00998D-7389-BA3B-27EC-65DA98DA7E7B}"/>
              </a:ext>
            </a:extLst>
          </p:cNvPr>
          <p:cNvPicPr>
            <a:picLocks noChangeAspect="1"/>
          </p:cNvPicPr>
          <p:nvPr/>
        </p:nvPicPr>
        <p:blipFill rotWithShape="1">
          <a:blip r:embed="rId3"/>
          <a:srcRect t="3214" b="3591"/>
          <a:stretch/>
        </p:blipFill>
        <p:spPr>
          <a:xfrm>
            <a:off x="380476" y="0"/>
            <a:ext cx="11394166" cy="6857999"/>
          </a:xfrm>
          <a:prstGeom prst="rect">
            <a:avLst/>
          </a:prstGeom>
        </p:spPr>
      </p:pic>
    </p:spTree>
    <p:extLst>
      <p:ext uri="{BB962C8B-B14F-4D97-AF65-F5344CB8AC3E}">
        <p14:creationId xmlns:p14="http://schemas.microsoft.com/office/powerpoint/2010/main" val="1170670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rt showing the growth of the company's key tags&#10;&#10;Description automatically generated">
            <a:extLst>
              <a:ext uri="{FF2B5EF4-FFF2-40B4-BE49-F238E27FC236}">
                <a16:creationId xmlns:a16="http://schemas.microsoft.com/office/drawing/2014/main" id="{91EDDF06-5075-CB63-5547-C6C79DAD4E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437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5" name="Picture 4" descr="A group of papers with text&#10;&#10;Description automatically generated">
            <a:extLst>
              <a:ext uri="{FF2B5EF4-FFF2-40B4-BE49-F238E27FC236}">
                <a16:creationId xmlns:a16="http://schemas.microsoft.com/office/drawing/2014/main" id="{6717F1FD-4269-3359-ECFB-309B7B32AC6A}"/>
              </a:ext>
            </a:extLst>
          </p:cNvPr>
          <p:cNvPicPr>
            <a:picLocks noChangeAspect="1"/>
          </p:cNvPicPr>
          <p:nvPr/>
        </p:nvPicPr>
        <p:blipFill>
          <a:blip r:embed="rId3"/>
          <a:stretch>
            <a:fillRect/>
          </a:stretch>
        </p:blipFill>
        <p:spPr>
          <a:xfrm>
            <a:off x="0" y="0"/>
            <a:ext cx="12192000" cy="6858000"/>
          </a:xfrm>
          <a:prstGeom prst="rect">
            <a:avLst/>
          </a:prstGeom>
        </p:spPr>
      </p:pic>
      <p:sp>
        <p:nvSpPr>
          <p:cNvPr id="32" name="TextBox 31">
            <a:extLst>
              <a:ext uri="{FF2B5EF4-FFF2-40B4-BE49-F238E27FC236}">
                <a16:creationId xmlns:a16="http://schemas.microsoft.com/office/drawing/2014/main" id="{D2EB47E2-1704-39A9-A10A-165A985B0D61}"/>
              </a:ext>
            </a:extLst>
          </p:cNvPr>
          <p:cNvSpPr txBox="1"/>
          <p:nvPr/>
        </p:nvSpPr>
        <p:spPr>
          <a:xfrm>
            <a:off x="306571" y="-46461"/>
            <a:ext cx="11340059" cy="1733808"/>
          </a:xfrm>
          <a:prstGeom prst="rect">
            <a:avLst/>
          </a:prstGeom>
          <a:noFill/>
        </p:spPr>
        <p:txBody>
          <a:bodyPr wrap="square" rtlCol="0">
            <a:spAutoFit/>
          </a:bodyPr>
          <a:lstStyle/>
          <a:p>
            <a:pPr>
              <a:lnSpc>
                <a:spcPts val="6400"/>
              </a:lnSpc>
            </a:pPr>
            <a:r>
              <a:rPr lang="en-US" sz="6000" b="1" cap="all" dirty="0">
                <a:solidFill>
                  <a:srgbClr val="F7B401"/>
                </a:solidFill>
                <a:effectLst>
                  <a:glow rad="197533">
                    <a:srgbClr val="5B5E6B"/>
                  </a:glow>
                </a:effectLst>
                <a:latin typeface="Franklin Gothic Heavy" panose="020B0603020102020204" pitchFamily="34" charset="0"/>
              </a:rPr>
              <a:t>Some of our latest translations</a:t>
            </a:r>
          </a:p>
        </p:txBody>
      </p:sp>
    </p:spTree>
    <p:extLst>
      <p:ext uri="{BB962C8B-B14F-4D97-AF65-F5344CB8AC3E}">
        <p14:creationId xmlns:p14="http://schemas.microsoft.com/office/powerpoint/2010/main" val="3429674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4D917D-3515-3996-E091-F046D875D98E}"/>
              </a:ext>
            </a:extLst>
          </p:cNvPr>
          <p:cNvSpPr txBox="1"/>
          <p:nvPr/>
        </p:nvSpPr>
        <p:spPr>
          <a:xfrm>
            <a:off x="165886" y="289899"/>
            <a:ext cx="11784376" cy="1477328"/>
          </a:xfrm>
          <a:prstGeom prst="rect">
            <a:avLst/>
          </a:prstGeom>
          <a:noFill/>
        </p:spPr>
        <p:txBody>
          <a:bodyPr wrap="square" rtlCol="0">
            <a:spAutoFit/>
          </a:bodyPr>
          <a:lstStyle/>
          <a:p>
            <a:pPr algn="ctr"/>
            <a:r>
              <a:rPr lang="en-US" sz="4500" b="1" dirty="0">
                <a:solidFill>
                  <a:schemeClr val="bg1"/>
                </a:solidFill>
                <a:latin typeface="Franklin Gothic Demi Cond" panose="020B0603020102020204" pitchFamily="34" charset="0"/>
                <a:ea typeface="Adobe Gothic Std B" panose="020B0800000000000000" pitchFamily="34" charset="-128"/>
              </a:rPr>
              <a:t>Total Published Translated Items &amp; Pieces Per Year </a:t>
            </a:r>
            <a:br>
              <a:rPr lang="en-US" sz="4500" b="1" dirty="0">
                <a:solidFill>
                  <a:schemeClr val="bg1"/>
                </a:solidFill>
                <a:latin typeface="Franklin Gothic Demi Cond" panose="020B0603020102020204" pitchFamily="34" charset="0"/>
                <a:ea typeface="Adobe Gothic Std B" panose="020B0800000000000000" pitchFamily="34" charset="-128"/>
              </a:rPr>
            </a:br>
            <a:r>
              <a:rPr lang="en-US" sz="4500" b="1" dirty="0">
                <a:solidFill>
                  <a:schemeClr val="bg1"/>
                </a:solidFill>
                <a:latin typeface="Franklin Gothic Demi Cond" panose="020B0603020102020204" pitchFamily="34" charset="0"/>
                <a:ea typeface="Adobe Gothic Std B" panose="020B0800000000000000" pitchFamily="34" charset="-128"/>
              </a:rPr>
              <a:t>for Fiscal Years 1997–2024</a:t>
            </a:r>
            <a:endParaRPr lang="en-US" sz="4500" b="1" dirty="0">
              <a:solidFill>
                <a:schemeClr val="bg1"/>
              </a:solidFill>
              <a:latin typeface="Franklin Gothic Demi Cond" panose="020B0603020102020204" pitchFamily="34" charset="0"/>
            </a:endParaRPr>
          </a:p>
        </p:txBody>
      </p:sp>
      <p:pic>
        <p:nvPicPr>
          <p:cNvPr id="3" name="Picture 2" descr="A graph of the fall of literature and the fall of the fall of literature&#10;&#10;Description automatically generated with medium confidence">
            <a:extLst>
              <a:ext uri="{FF2B5EF4-FFF2-40B4-BE49-F238E27FC236}">
                <a16:creationId xmlns:a16="http://schemas.microsoft.com/office/drawing/2014/main" id="{88B7D33A-362D-84BC-E248-862F0A869AD3}"/>
              </a:ext>
            </a:extLst>
          </p:cNvPr>
          <p:cNvPicPr>
            <a:picLocks noChangeAspect="1"/>
          </p:cNvPicPr>
          <p:nvPr/>
        </p:nvPicPr>
        <p:blipFill rotWithShape="1">
          <a:blip r:embed="rId3"/>
          <a:srcRect t="10093"/>
          <a:stretch/>
        </p:blipFill>
        <p:spPr>
          <a:xfrm>
            <a:off x="0" y="1740310"/>
            <a:ext cx="12192000" cy="5425552"/>
          </a:xfrm>
          <a:prstGeom prst="rect">
            <a:avLst/>
          </a:prstGeom>
        </p:spPr>
      </p:pic>
    </p:spTree>
    <p:extLst>
      <p:ext uri="{BB962C8B-B14F-4D97-AF65-F5344CB8AC3E}">
        <p14:creationId xmlns:p14="http://schemas.microsoft.com/office/powerpoint/2010/main" val="255934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ervice&#10;&#10;Description automatically generated">
            <a:extLst>
              <a:ext uri="{FF2B5EF4-FFF2-40B4-BE49-F238E27FC236}">
                <a16:creationId xmlns:a16="http://schemas.microsoft.com/office/drawing/2014/main" id="{64AE04FA-2597-87F8-C2C3-20D6418B67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5604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F16A2A2-684F-93DE-4224-7E2764F25C74}"/>
              </a:ext>
            </a:extLst>
          </p:cNvPr>
          <p:cNvSpPr/>
          <p:nvPr/>
        </p:nvSpPr>
        <p:spPr>
          <a:xfrm>
            <a:off x="8973450" y="2909650"/>
            <a:ext cx="2739969" cy="2740109"/>
          </a:xfrm>
          <a:prstGeom prst="ellipse">
            <a:avLst/>
          </a:prstGeom>
          <a:solidFill>
            <a:srgbClr val="0070C0"/>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F6B5035F-CA56-8700-B7E2-64C01559A540}"/>
              </a:ext>
            </a:extLst>
          </p:cNvPr>
          <p:cNvSpPr/>
          <p:nvPr/>
        </p:nvSpPr>
        <p:spPr>
          <a:xfrm>
            <a:off x="9065095" y="3001003"/>
            <a:ext cx="2557853" cy="2557403"/>
          </a:xfrm>
          <a:prstGeom prst="ellipse">
            <a:avLst/>
          </a:prstGeom>
        </p:spPr>
        <p:style>
          <a:lnRef idx="2">
            <a:schemeClr val="accent5">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5">
            <a:extLst>
              <a:ext uri="{FF2B5EF4-FFF2-40B4-BE49-F238E27FC236}">
                <a16:creationId xmlns:a16="http://schemas.microsoft.com/office/drawing/2014/main" id="{E9D89677-EC0E-96E1-589F-24ABEA57D472}"/>
              </a:ext>
            </a:extLst>
          </p:cNvPr>
          <p:cNvSpPr txBox="1"/>
          <p:nvPr/>
        </p:nvSpPr>
        <p:spPr>
          <a:xfrm>
            <a:off x="9282225" y="3646968"/>
            <a:ext cx="2094614" cy="1556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Approval draft appears in the Conference Agenda Report</a:t>
            </a:r>
          </a:p>
        </p:txBody>
      </p:sp>
      <p:sp>
        <p:nvSpPr>
          <p:cNvPr id="7" name="Teardrop 6">
            <a:extLst>
              <a:ext uri="{FF2B5EF4-FFF2-40B4-BE49-F238E27FC236}">
                <a16:creationId xmlns:a16="http://schemas.microsoft.com/office/drawing/2014/main" id="{0AB302D8-CCB8-2E38-8C40-3931983773CA}"/>
              </a:ext>
            </a:extLst>
          </p:cNvPr>
          <p:cNvSpPr/>
          <p:nvPr/>
        </p:nvSpPr>
        <p:spPr>
          <a:xfrm rot="2700000">
            <a:off x="6130063"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13333"/>
            </a:schemeClr>
          </a:fillRef>
          <a:effectRef idx="0">
            <a:schemeClr val="accent5">
              <a:alpha val="90000"/>
              <a:hueOff val="0"/>
              <a:satOff val="0"/>
              <a:lumOff val="0"/>
              <a:alphaOff val="-13333"/>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2C213941-2F17-8384-76AE-A5C99680BC81}"/>
              </a:ext>
            </a:extLst>
          </p:cNvPr>
          <p:cNvSpPr/>
          <p:nvPr/>
        </p:nvSpPr>
        <p:spPr>
          <a:xfrm>
            <a:off x="6233480" y="3001003"/>
            <a:ext cx="2557853" cy="2557403"/>
          </a:xfrm>
          <a:prstGeom prst="ellipse">
            <a:avLst/>
          </a:prstGeom>
        </p:spPr>
        <p:style>
          <a:lnRef idx="2">
            <a:schemeClr val="accent5">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8">
            <a:extLst>
              <a:ext uri="{FF2B5EF4-FFF2-40B4-BE49-F238E27FC236}">
                <a16:creationId xmlns:a16="http://schemas.microsoft.com/office/drawing/2014/main" id="{F8F8552E-3366-75B2-D79F-2BF2D703A505}"/>
              </a:ext>
            </a:extLst>
          </p:cNvPr>
          <p:cNvSpPr txBox="1"/>
          <p:nvPr/>
        </p:nvSpPr>
        <p:spPr>
          <a:xfrm>
            <a:off x="6535090" y="3700129"/>
            <a:ext cx="2009154" cy="14715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Review</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drafts</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circulated</a:t>
            </a:r>
            <a:r>
              <a:rPr lang="en-US" sz="3000" kern="1200" dirty="0">
                <a:latin typeface="Franklin Gothic Medium Cond" panose="020B0606030402020204" pitchFamily="34" charset="0"/>
              </a:rPr>
              <a:t>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to</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gather</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Fellowship</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input</a:t>
            </a:r>
          </a:p>
        </p:txBody>
      </p:sp>
      <p:sp>
        <p:nvSpPr>
          <p:cNvPr id="9" name="Teardrop 8">
            <a:extLst>
              <a:ext uri="{FF2B5EF4-FFF2-40B4-BE49-F238E27FC236}">
                <a16:creationId xmlns:a16="http://schemas.microsoft.com/office/drawing/2014/main" id="{28554E96-3EE4-F8F2-1FC7-90AE1D63315A}"/>
              </a:ext>
            </a:extLst>
          </p:cNvPr>
          <p:cNvSpPr/>
          <p:nvPr/>
        </p:nvSpPr>
        <p:spPr>
          <a:xfrm rot="2700000">
            <a:off x="3310197"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26667"/>
            </a:schemeClr>
          </a:fillRef>
          <a:effectRef idx="0">
            <a:schemeClr val="accent5">
              <a:alpha val="90000"/>
              <a:hueOff val="0"/>
              <a:satOff val="0"/>
              <a:lumOff val="0"/>
              <a:alphaOff val="-26667"/>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6B33A07B-2324-9EE1-AA17-726CB8A12199}"/>
              </a:ext>
            </a:extLst>
          </p:cNvPr>
          <p:cNvGrpSpPr/>
          <p:nvPr/>
        </p:nvGrpSpPr>
        <p:grpSpPr>
          <a:xfrm>
            <a:off x="3401865" y="3001003"/>
            <a:ext cx="2557853" cy="2557403"/>
            <a:chOff x="3583682" y="2051334"/>
            <a:chExt cx="2557853" cy="2557403"/>
          </a:xfrm>
        </p:grpSpPr>
        <p:sp>
          <p:nvSpPr>
            <p:cNvPr id="15" name="Oval 14">
              <a:extLst>
                <a:ext uri="{FF2B5EF4-FFF2-40B4-BE49-F238E27FC236}">
                  <a16:creationId xmlns:a16="http://schemas.microsoft.com/office/drawing/2014/main" id="{6A4F7290-9E9F-E1B3-516D-D8D19C846C2F}"/>
                </a:ext>
              </a:extLst>
            </p:cNvPr>
            <p:cNvSpPr/>
            <p:nvPr/>
          </p:nvSpPr>
          <p:spPr>
            <a:xfrm>
              <a:off x="3583682" y="2051334"/>
              <a:ext cx="2557853" cy="2557403"/>
            </a:xfrm>
            <a:prstGeom prst="ellipse">
              <a:avLst/>
            </a:prstGeom>
          </p:spPr>
          <p:style>
            <a:lnRef idx="2">
              <a:schemeClr val="accent5">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Oval 11">
              <a:extLst>
                <a:ext uri="{FF2B5EF4-FFF2-40B4-BE49-F238E27FC236}">
                  <a16:creationId xmlns:a16="http://schemas.microsoft.com/office/drawing/2014/main" id="{B15B6405-4DC1-DAEB-0E73-07E9590588A9}"/>
                </a:ext>
              </a:extLst>
            </p:cNvPr>
            <p:cNvSpPr txBox="1"/>
            <p:nvPr/>
          </p:nvSpPr>
          <p:spPr>
            <a:xfrm>
              <a:off x="3949090"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Drafts developed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by the workgroup</a:t>
              </a:r>
            </a:p>
          </p:txBody>
        </p:sp>
      </p:grpSp>
      <p:sp>
        <p:nvSpPr>
          <p:cNvPr id="11" name="Teardrop 10">
            <a:extLst>
              <a:ext uri="{FF2B5EF4-FFF2-40B4-BE49-F238E27FC236}">
                <a16:creationId xmlns:a16="http://schemas.microsoft.com/office/drawing/2014/main" id="{372BCDC3-80A7-D936-1BD7-0F1EC4B4D3DD}"/>
              </a:ext>
            </a:extLst>
          </p:cNvPr>
          <p:cNvSpPr/>
          <p:nvPr/>
        </p:nvSpPr>
        <p:spPr>
          <a:xfrm rot="2700000">
            <a:off x="478582"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D0BB85A-02A5-4ECD-E4D4-BDFD4C96E19D}"/>
              </a:ext>
            </a:extLst>
          </p:cNvPr>
          <p:cNvGrpSpPr/>
          <p:nvPr/>
        </p:nvGrpSpPr>
        <p:grpSpPr>
          <a:xfrm>
            <a:off x="570250" y="3001003"/>
            <a:ext cx="2557853" cy="2557403"/>
            <a:chOff x="752067" y="2051334"/>
            <a:chExt cx="2557853" cy="2557403"/>
          </a:xfrm>
        </p:grpSpPr>
        <p:sp>
          <p:nvSpPr>
            <p:cNvPr id="13" name="Oval 12">
              <a:extLst>
                <a:ext uri="{FF2B5EF4-FFF2-40B4-BE49-F238E27FC236}">
                  <a16:creationId xmlns:a16="http://schemas.microsoft.com/office/drawing/2014/main" id="{5D7560EE-EDC5-1BE3-91A0-75B4D089FBA7}"/>
                </a:ext>
              </a:extLst>
            </p:cNvPr>
            <p:cNvSpPr/>
            <p:nvPr/>
          </p:nvSpPr>
          <p:spPr>
            <a:xfrm>
              <a:off x="752067" y="2051334"/>
              <a:ext cx="2557853" cy="2557403"/>
            </a:xfrm>
            <a:prstGeom prst="ellipse">
              <a:avLst/>
            </a:prstGeom>
          </p:spPr>
          <p:style>
            <a:lnRef idx="2">
              <a:schemeClr val="accent5">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Oval 14">
              <a:extLst>
                <a:ext uri="{FF2B5EF4-FFF2-40B4-BE49-F238E27FC236}">
                  <a16:creationId xmlns:a16="http://schemas.microsoft.com/office/drawing/2014/main" id="{1533333A-14C4-4634-AE10-2A1FB816098F}"/>
                </a:ext>
              </a:extLst>
            </p:cNvPr>
            <p:cNvSpPr txBox="1"/>
            <p:nvPr/>
          </p:nvSpPr>
          <p:spPr>
            <a:xfrm>
              <a:off x="1117475"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Source material </a:t>
              </a:r>
            </a:p>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submitted by members</a:t>
              </a:r>
            </a:p>
          </p:txBody>
        </p:sp>
      </p:grpSp>
      <p:sp>
        <p:nvSpPr>
          <p:cNvPr id="21" name="TextBox 20">
            <a:extLst>
              <a:ext uri="{FF2B5EF4-FFF2-40B4-BE49-F238E27FC236}">
                <a16:creationId xmlns:a16="http://schemas.microsoft.com/office/drawing/2014/main" id="{1A8F4E47-38C5-236F-7482-3DE36D064C61}"/>
              </a:ext>
            </a:extLst>
          </p:cNvPr>
          <p:cNvSpPr txBox="1"/>
          <p:nvPr/>
        </p:nvSpPr>
        <p:spPr>
          <a:xfrm>
            <a:off x="361507" y="244549"/>
            <a:ext cx="11472530" cy="1938992"/>
          </a:xfrm>
          <a:prstGeom prst="rect">
            <a:avLst/>
          </a:prstGeom>
          <a:noFill/>
        </p:spPr>
        <p:txBody>
          <a:bodyPr wrap="square" rtlCol="0">
            <a:spAutoFit/>
          </a:bodyPr>
          <a:lstStyle/>
          <a:p>
            <a:r>
              <a:rPr lang="en-US" sz="6000" b="1" dirty="0">
                <a:solidFill>
                  <a:schemeClr val="tx1"/>
                </a:solidFill>
                <a:latin typeface="Franklin Gothic Heavy" panose="020B0603020102020204" pitchFamily="34" charset="0"/>
              </a:rPr>
              <a:t>By addicts, for addicts</a:t>
            </a:r>
          </a:p>
          <a:p>
            <a:pPr>
              <a:spcBef>
                <a:spcPts val="2400"/>
              </a:spcBef>
            </a:pPr>
            <a:r>
              <a:rPr lang="en-US" sz="4000" b="1" cap="none" dirty="0">
                <a:solidFill>
                  <a:schemeClr val="tx1"/>
                </a:solidFill>
                <a:latin typeface="Franklin Gothic Demi Cond" panose="020B0603020102020204" pitchFamily="34" charset="0"/>
              </a:rPr>
              <a:t>(our literature development process)</a:t>
            </a:r>
            <a:endParaRPr lang="en-US" sz="4000" b="1" dirty="0">
              <a:latin typeface="Franklin Gothic Demi Cond" panose="020B0603020102020204" pitchFamily="34" charset="0"/>
            </a:endParaRPr>
          </a:p>
        </p:txBody>
      </p:sp>
      <p:pic>
        <p:nvPicPr>
          <p:cNvPr id="22" name="Picture 21">
            <a:extLst>
              <a:ext uri="{FF2B5EF4-FFF2-40B4-BE49-F238E27FC236}">
                <a16:creationId xmlns:a16="http://schemas.microsoft.com/office/drawing/2014/main" id="{A8A16B9D-87F4-308B-7791-C2C06EC46E23}"/>
              </a:ext>
            </a:extLst>
          </p:cNvPr>
          <p:cNvPicPr>
            <a:picLocks noChangeAspect="1"/>
          </p:cNvPicPr>
          <p:nvPr/>
        </p:nvPicPr>
        <p:blipFill>
          <a:blip r:embed="rId3">
            <a:duotone>
              <a:prstClr val="black"/>
              <a:schemeClr val="accent5">
                <a:tint val="45000"/>
                <a:satMod val="400000"/>
              </a:schemeClr>
            </a:duotone>
          </a:blip>
          <a:stretch>
            <a:fillRect/>
          </a:stretch>
        </p:blipFill>
        <p:spPr>
          <a:xfrm>
            <a:off x="409945" y="1310415"/>
            <a:ext cx="11420548" cy="99943"/>
          </a:xfrm>
          <a:prstGeom prst="rect">
            <a:avLst/>
          </a:prstGeom>
        </p:spPr>
      </p:pic>
    </p:spTree>
    <p:extLst>
      <p:ext uri="{BB962C8B-B14F-4D97-AF65-F5344CB8AC3E}">
        <p14:creationId xmlns:p14="http://schemas.microsoft.com/office/powerpoint/2010/main" val="2446885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B401"/>
        </a:solidFill>
        <a:effectLst/>
      </p:bgPr>
    </p:bg>
    <p:spTree>
      <p:nvGrpSpPr>
        <p:cNvPr id="1" name=""/>
        <p:cNvGrpSpPr/>
        <p:nvPr/>
      </p:nvGrpSpPr>
      <p:grpSpPr>
        <a:xfrm>
          <a:off x="0" y="0"/>
          <a:ext cx="0" cy="0"/>
          <a:chOff x="0" y="0"/>
          <a:chExt cx="0" cy="0"/>
        </a:xfrm>
      </p:grpSpPr>
      <p:pic>
        <p:nvPicPr>
          <p:cNvPr id="3" name="Picture 2" descr="A book and a book with text&#10;&#10;Description automatically generated with medium confidence">
            <a:extLst>
              <a:ext uri="{FF2B5EF4-FFF2-40B4-BE49-F238E27FC236}">
                <a16:creationId xmlns:a16="http://schemas.microsoft.com/office/drawing/2014/main" id="{4A6FB677-07D7-DC24-7D8C-F52E563B88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8793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63281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Services &amp; Communication</a:t>
            </a:r>
          </a:p>
        </p:txBody>
      </p:sp>
      <p:grpSp>
        <p:nvGrpSpPr>
          <p:cNvPr id="33" name="Google Shape;7127;p88">
            <a:extLst>
              <a:ext uri="{FF2B5EF4-FFF2-40B4-BE49-F238E27FC236}">
                <a16:creationId xmlns:a16="http://schemas.microsoft.com/office/drawing/2014/main" id="{91E77A89-63A6-41AD-4205-08CA0F1DF53F}"/>
              </a:ext>
            </a:extLst>
          </p:cNvPr>
          <p:cNvGrpSpPr/>
          <p:nvPr/>
        </p:nvGrpSpPr>
        <p:grpSpPr>
          <a:xfrm>
            <a:off x="818555" y="1132938"/>
            <a:ext cx="1126929" cy="944409"/>
            <a:chOff x="-41526450" y="3653375"/>
            <a:chExt cx="315875" cy="247350"/>
          </a:xfrm>
          <a:solidFill>
            <a:srgbClr val="5B5E6B">
              <a:alpha val="65000"/>
            </a:srgbClr>
          </a:solidFill>
        </p:grpSpPr>
        <p:sp>
          <p:nvSpPr>
            <p:cNvPr id="34" name="Google Shape;7128;p88">
              <a:extLst>
                <a:ext uri="{FF2B5EF4-FFF2-40B4-BE49-F238E27FC236}">
                  <a16:creationId xmlns:a16="http://schemas.microsoft.com/office/drawing/2014/main" id="{E6EA2CC6-DD1D-068D-CE94-85D4DDA7D30D}"/>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129;p88">
              <a:extLst>
                <a:ext uri="{FF2B5EF4-FFF2-40B4-BE49-F238E27FC236}">
                  <a16:creationId xmlns:a16="http://schemas.microsoft.com/office/drawing/2014/main" id="{A05F450B-18C3-3353-943A-B9908E7C4B9B}"/>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729168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D78700-4CAA-F3F1-C63A-07A25F246136}"/>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E07F705-646E-4C8E-E45D-E731C385389B}"/>
              </a:ext>
            </a:extLst>
          </p:cNvPr>
          <p:cNvSpPr txBox="1"/>
          <p:nvPr/>
        </p:nvSpPr>
        <p:spPr>
          <a:xfrm>
            <a:off x="0" y="177800"/>
            <a:ext cx="12192000" cy="923330"/>
          </a:xfrm>
          <a:prstGeom prst="rect">
            <a:avLst/>
          </a:prstGeom>
          <a:noFill/>
        </p:spPr>
        <p:txBody>
          <a:bodyPr wrap="square" rtlCol="0">
            <a:spAutoFit/>
          </a:bodyPr>
          <a:lstStyle/>
          <a:p>
            <a:pPr algn="ctr"/>
            <a:r>
              <a:rPr lang="en-US" sz="5400" b="1" dirty="0">
                <a:solidFill>
                  <a:schemeClr val="bg1"/>
                </a:solidFill>
                <a:latin typeface="Franklin Gothic Heavy" panose="020B0603020102020204" pitchFamily="34" charset="0"/>
              </a:rPr>
              <a:t>na.org/meetingsearch</a:t>
            </a:r>
            <a:endParaRPr lang="en-US" sz="5400" b="1">
              <a:solidFill>
                <a:schemeClr val="bg1"/>
              </a:solidFill>
              <a:latin typeface="Franklin Gothic Heavy" panose="020B0603020102020204" pitchFamily="34" charset="0"/>
            </a:endParaRPr>
          </a:p>
        </p:txBody>
      </p:sp>
      <p:sp>
        <p:nvSpPr>
          <p:cNvPr id="5" name="TextBox 4">
            <a:extLst>
              <a:ext uri="{FF2B5EF4-FFF2-40B4-BE49-F238E27FC236}">
                <a16:creationId xmlns:a16="http://schemas.microsoft.com/office/drawing/2014/main" id="{ADC023BF-3FA6-4BF4-73D5-2BCC8A3F443B}"/>
              </a:ext>
            </a:extLst>
          </p:cNvPr>
          <p:cNvSpPr txBox="1"/>
          <p:nvPr/>
        </p:nvSpPr>
        <p:spPr>
          <a:xfrm>
            <a:off x="488626" y="3121040"/>
            <a:ext cx="5428369" cy="2887970"/>
          </a:xfrm>
          <a:prstGeom prst="rect">
            <a:avLst/>
          </a:prstGeom>
          <a:noFill/>
        </p:spPr>
        <p:txBody>
          <a:bodyPr wrap="square" rtlCol="0">
            <a:spAutoFit/>
          </a:bodyPr>
          <a:lstStyle/>
          <a:p>
            <a:pPr marL="571500" indent="-571500">
              <a:lnSpc>
                <a:spcPts val="4100"/>
              </a:lnSpc>
              <a:spcBef>
                <a:spcPts val="600"/>
              </a:spcBef>
              <a:buFont typeface="Wingdings" pitchFamily="2" charset="2"/>
              <a:buChar char="Ø"/>
            </a:pPr>
            <a:r>
              <a:rPr lang="en-US" sz="4000" b="1" dirty="0">
                <a:solidFill>
                  <a:srgbClr val="002060"/>
                </a:solidFill>
                <a:latin typeface="Franklin Gothic Demi Cond" panose="020B0603020102020204" pitchFamily="34" charset="0"/>
              </a:rPr>
              <a:t>points to local websites and phonelines</a:t>
            </a:r>
          </a:p>
          <a:p>
            <a:pPr marL="571500" indent="-571500">
              <a:lnSpc>
                <a:spcPts val="4100"/>
              </a:lnSpc>
              <a:spcBef>
                <a:spcPts val="600"/>
              </a:spcBef>
              <a:buFont typeface="Wingdings" pitchFamily="2" charset="2"/>
              <a:buChar char="Ø"/>
            </a:pPr>
            <a:r>
              <a:rPr lang="en-US" sz="4000" b="1">
                <a:latin typeface="Franklin Gothic Demi Cond" panose="020B0603020102020204" pitchFamily="34" charset="0"/>
              </a:rPr>
              <a:t>more accurate and current </a:t>
            </a:r>
          </a:p>
          <a:p>
            <a:pPr marL="571500" indent="-571500">
              <a:buFont typeface="Wingdings" pitchFamily="2" charset="2"/>
              <a:buChar char="Ø"/>
            </a:pPr>
            <a:endParaRPr lang="en-US" sz="4000" b="1">
              <a:latin typeface="Franklin Gothic Demi Cond" panose="020B0603020102020204" pitchFamily="34" charset="0"/>
            </a:endParaRPr>
          </a:p>
        </p:txBody>
      </p:sp>
      <p:sp>
        <p:nvSpPr>
          <p:cNvPr id="6" name="TextBox 5">
            <a:extLst>
              <a:ext uri="{FF2B5EF4-FFF2-40B4-BE49-F238E27FC236}">
                <a16:creationId xmlns:a16="http://schemas.microsoft.com/office/drawing/2014/main" id="{2BE15C8B-A1F5-44A4-6D74-5069B0EBE8A6}"/>
              </a:ext>
            </a:extLst>
          </p:cNvPr>
          <p:cNvSpPr txBox="1"/>
          <p:nvPr/>
        </p:nvSpPr>
        <p:spPr>
          <a:xfrm>
            <a:off x="6711626" y="3121040"/>
            <a:ext cx="5480374" cy="3477875"/>
          </a:xfrm>
          <a:prstGeom prst="rect">
            <a:avLst/>
          </a:prstGeom>
          <a:noFill/>
        </p:spPr>
        <p:txBody>
          <a:bodyPr wrap="square" rtlCol="0">
            <a:spAutoFit/>
          </a:bodyPr>
          <a:lstStyle/>
          <a:p>
            <a:pPr marL="571500" indent="-571500">
              <a:lnSpc>
                <a:spcPts val="4100"/>
              </a:lnSpc>
              <a:spcBef>
                <a:spcPts val="600"/>
              </a:spcBef>
              <a:buFont typeface="Wingdings" pitchFamily="2" charset="2"/>
              <a:buChar char="Ø"/>
            </a:pPr>
            <a:r>
              <a:rPr lang="en-US" sz="4000" b="1" dirty="0">
                <a:solidFill>
                  <a:srgbClr val="002060"/>
                </a:solidFill>
                <a:latin typeface="Franklin Gothic Demi Cond" panose="020B0603020102020204" pitchFamily="34" charset="0"/>
              </a:rPr>
              <a:t>listed by day and time</a:t>
            </a:r>
          </a:p>
          <a:p>
            <a:pPr marL="571500" indent="-571500">
              <a:lnSpc>
                <a:spcPts val="4100"/>
              </a:lnSpc>
              <a:spcBef>
                <a:spcPts val="600"/>
              </a:spcBef>
              <a:buFont typeface="Wingdings" pitchFamily="2" charset="2"/>
              <a:buChar char="Ø"/>
            </a:pPr>
            <a:r>
              <a:rPr lang="en-US" sz="4000" b="1" dirty="0">
                <a:solidFill>
                  <a:srgbClr val="002060"/>
                </a:solidFill>
                <a:latin typeface="Franklin Gothic Demi Cond" panose="020B0603020102020204" pitchFamily="34" charset="0"/>
              </a:rPr>
              <a:t>first search by language</a:t>
            </a:r>
          </a:p>
          <a:p>
            <a:pPr marL="571500" indent="-571500">
              <a:lnSpc>
                <a:spcPts val="4100"/>
              </a:lnSpc>
              <a:spcBef>
                <a:spcPts val="600"/>
              </a:spcBef>
              <a:buFont typeface="Wingdings" pitchFamily="2" charset="2"/>
              <a:buChar char="Ø"/>
            </a:pPr>
            <a:r>
              <a:rPr lang="en-US" sz="4000" b="1" dirty="0">
                <a:solidFill>
                  <a:srgbClr val="002060"/>
                </a:solidFill>
                <a:latin typeface="Franklin Gothic Demi Cond" panose="020B0603020102020204" pitchFamily="34" charset="0"/>
              </a:rPr>
              <a:t>new virtual meetings can submit their information</a:t>
            </a:r>
          </a:p>
          <a:p>
            <a:pPr marL="571500" indent="-571500">
              <a:lnSpc>
                <a:spcPts val="4100"/>
              </a:lnSpc>
              <a:spcBef>
                <a:spcPts val="600"/>
              </a:spcBef>
              <a:buFont typeface="Wingdings" pitchFamily="2" charset="2"/>
              <a:buChar char="Ø"/>
            </a:pPr>
            <a:r>
              <a:rPr lang="en-US" sz="4000" b="1" dirty="0">
                <a:solidFill>
                  <a:srgbClr val="002060"/>
                </a:solidFill>
                <a:latin typeface="Franklin Gothic Demi Cond" panose="020B0603020102020204" pitchFamily="34" charset="0"/>
              </a:rPr>
              <a:t>na.org/virtualmeetings</a:t>
            </a:r>
          </a:p>
        </p:txBody>
      </p:sp>
      <p:pic>
        <p:nvPicPr>
          <p:cNvPr id="8" name="Picture 7" descr="A folding chair with a green book on it&#10;&#10;Description automatically generated">
            <a:extLst>
              <a:ext uri="{FF2B5EF4-FFF2-40B4-BE49-F238E27FC236}">
                <a16:creationId xmlns:a16="http://schemas.microsoft.com/office/drawing/2014/main" id="{664B40F8-1071-1552-0D43-72E8A0577376}"/>
              </a:ext>
            </a:extLst>
          </p:cNvPr>
          <p:cNvPicPr>
            <a:picLocks noChangeAspect="1"/>
          </p:cNvPicPr>
          <p:nvPr/>
        </p:nvPicPr>
        <p:blipFill>
          <a:blip r:embed="rId3"/>
          <a:stretch>
            <a:fillRect/>
          </a:stretch>
        </p:blipFill>
        <p:spPr>
          <a:xfrm>
            <a:off x="-292100" y="215900"/>
            <a:ext cx="2298700" cy="2298700"/>
          </a:xfrm>
          <a:prstGeom prst="rect">
            <a:avLst/>
          </a:prstGeom>
        </p:spPr>
      </p:pic>
      <p:pic>
        <p:nvPicPr>
          <p:cNvPr id="10" name="Picture 9" descr="A computer with a screen showing several people&#10;&#10;Description automatically generated">
            <a:extLst>
              <a:ext uri="{FF2B5EF4-FFF2-40B4-BE49-F238E27FC236}">
                <a16:creationId xmlns:a16="http://schemas.microsoft.com/office/drawing/2014/main" id="{DD5FD540-DF2D-CE54-501F-CF6EB56CBBD1}"/>
              </a:ext>
            </a:extLst>
          </p:cNvPr>
          <p:cNvPicPr>
            <a:picLocks noChangeAspect="1"/>
          </p:cNvPicPr>
          <p:nvPr/>
        </p:nvPicPr>
        <p:blipFill>
          <a:blip r:embed="rId4"/>
          <a:stretch>
            <a:fillRect/>
          </a:stretch>
        </p:blipFill>
        <p:spPr>
          <a:xfrm>
            <a:off x="9791700" y="844550"/>
            <a:ext cx="2311400" cy="1282700"/>
          </a:xfrm>
          <a:prstGeom prst="rect">
            <a:avLst/>
          </a:prstGeom>
        </p:spPr>
      </p:pic>
      <p:sp>
        <p:nvSpPr>
          <p:cNvPr id="11" name="TextBox 10">
            <a:extLst>
              <a:ext uri="{FF2B5EF4-FFF2-40B4-BE49-F238E27FC236}">
                <a16:creationId xmlns:a16="http://schemas.microsoft.com/office/drawing/2014/main" id="{7F9BCBA9-760A-D8B1-39DB-2D911F4A25B3}"/>
              </a:ext>
            </a:extLst>
          </p:cNvPr>
          <p:cNvSpPr txBox="1"/>
          <p:nvPr/>
        </p:nvSpPr>
        <p:spPr>
          <a:xfrm>
            <a:off x="1155700" y="2162874"/>
            <a:ext cx="2794000" cy="784830"/>
          </a:xfrm>
          <a:prstGeom prst="rect">
            <a:avLst/>
          </a:prstGeom>
          <a:noFill/>
        </p:spPr>
        <p:txBody>
          <a:bodyPr wrap="square" rtlCol="0">
            <a:spAutoFit/>
          </a:bodyPr>
          <a:lstStyle/>
          <a:p>
            <a:pPr>
              <a:lnSpc>
                <a:spcPts val="5380"/>
              </a:lnSpc>
            </a:pPr>
            <a:r>
              <a:rPr lang="en-US" sz="5400" b="1" dirty="0">
                <a:solidFill>
                  <a:srgbClr val="002060"/>
                </a:solidFill>
                <a:latin typeface="Franklin Gothic Demi Cond" panose="020B0603020102020204" pitchFamily="34" charset="0"/>
              </a:rPr>
              <a:t>in-person</a:t>
            </a:r>
            <a:endParaRPr lang="en-US" sz="5400" b="1">
              <a:latin typeface="Franklin Gothic Demi Cond" panose="020B0603020102020204" pitchFamily="34" charset="0"/>
            </a:endParaRPr>
          </a:p>
        </p:txBody>
      </p:sp>
      <p:sp>
        <p:nvSpPr>
          <p:cNvPr id="12" name="TextBox 11">
            <a:extLst>
              <a:ext uri="{FF2B5EF4-FFF2-40B4-BE49-F238E27FC236}">
                <a16:creationId xmlns:a16="http://schemas.microsoft.com/office/drawing/2014/main" id="{F16BCDDC-CBAB-A170-DC4A-A3AF65A4AF15}"/>
              </a:ext>
            </a:extLst>
          </p:cNvPr>
          <p:cNvSpPr txBox="1"/>
          <p:nvPr/>
        </p:nvSpPr>
        <p:spPr>
          <a:xfrm>
            <a:off x="4775200" y="2175574"/>
            <a:ext cx="2133600" cy="824008"/>
          </a:xfrm>
          <a:prstGeom prst="rect">
            <a:avLst/>
          </a:prstGeom>
          <a:noFill/>
        </p:spPr>
        <p:txBody>
          <a:bodyPr wrap="square" rtlCol="0">
            <a:spAutoFit/>
          </a:bodyPr>
          <a:lstStyle/>
          <a:p>
            <a:pPr algn="ctr">
              <a:lnSpc>
                <a:spcPts val="5380"/>
              </a:lnSpc>
            </a:pPr>
            <a:r>
              <a:rPr lang="en-US" sz="7200" b="1" dirty="0">
                <a:solidFill>
                  <a:srgbClr val="002060"/>
                </a:solidFill>
                <a:latin typeface="Franklin Gothic Demi Cond" panose="020B0603020102020204" pitchFamily="34" charset="0"/>
              </a:rPr>
              <a:t>&amp;</a:t>
            </a:r>
            <a:endParaRPr lang="en-US" sz="7200" b="1">
              <a:solidFill>
                <a:srgbClr val="002060"/>
              </a:solidFill>
              <a:latin typeface="Franklin Gothic Demi Cond" panose="020B0603020102020204" pitchFamily="34" charset="0"/>
            </a:endParaRPr>
          </a:p>
        </p:txBody>
      </p:sp>
      <p:sp>
        <p:nvSpPr>
          <p:cNvPr id="13" name="TextBox 12">
            <a:extLst>
              <a:ext uri="{FF2B5EF4-FFF2-40B4-BE49-F238E27FC236}">
                <a16:creationId xmlns:a16="http://schemas.microsoft.com/office/drawing/2014/main" id="{E086B532-DD46-B257-DBDF-8EB087A87E9D}"/>
              </a:ext>
            </a:extLst>
          </p:cNvPr>
          <p:cNvSpPr txBox="1"/>
          <p:nvPr/>
        </p:nvSpPr>
        <p:spPr>
          <a:xfrm>
            <a:off x="7302500" y="2162874"/>
            <a:ext cx="5410200" cy="784830"/>
          </a:xfrm>
          <a:prstGeom prst="rect">
            <a:avLst/>
          </a:prstGeom>
          <a:noFill/>
        </p:spPr>
        <p:txBody>
          <a:bodyPr wrap="square" rtlCol="0">
            <a:spAutoFit/>
          </a:bodyPr>
          <a:lstStyle/>
          <a:p>
            <a:pPr>
              <a:lnSpc>
                <a:spcPts val="5380"/>
              </a:lnSpc>
            </a:pPr>
            <a:r>
              <a:rPr lang="en-US" sz="5400" b="1" dirty="0">
                <a:solidFill>
                  <a:srgbClr val="002060"/>
                </a:solidFill>
                <a:latin typeface="Franklin Gothic Demi Cond" panose="020B0603020102020204" pitchFamily="34" charset="0"/>
              </a:rPr>
              <a:t>virtual meetings</a:t>
            </a:r>
            <a:endParaRPr lang="en-US" sz="5400" b="1">
              <a:latin typeface="Franklin Gothic Demi Cond" panose="020B0603020102020204" pitchFamily="34" charset="0"/>
            </a:endParaRPr>
          </a:p>
        </p:txBody>
      </p:sp>
    </p:spTree>
    <p:extLst>
      <p:ext uri="{BB962C8B-B14F-4D97-AF65-F5344CB8AC3E}">
        <p14:creationId xmlns:p14="http://schemas.microsoft.com/office/powerpoint/2010/main" val="391927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DFB47E10-20B8-8B12-8A61-89D473605B89}"/>
              </a:ext>
            </a:extLst>
          </p:cNvPr>
          <p:cNvPicPr>
            <a:picLocks noChangeAspect="1"/>
          </p:cNvPicPr>
          <p:nvPr/>
        </p:nvPicPr>
        <p:blipFill rotWithShape="1">
          <a:blip r:embed="rId3"/>
          <a:srcRect l="8842" r="12552"/>
          <a:stretch/>
        </p:blipFill>
        <p:spPr>
          <a:xfrm>
            <a:off x="1" y="0"/>
            <a:ext cx="12192000" cy="6858000"/>
          </a:xfrm>
          <a:prstGeom prst="rect">
            <a:avLst/>
          </a:prstGeom>
        </p:spPr>
      </p:pic>
    </p:spTree>
    <p:extLst>
      <p:ext uri="{BB962C8B-B14F-4D97-AF65-F5344CB8AC3E}">
        <p14:creationId xmlns:p14="http://schemas.microsoft.com/office/powerpoint/2010/main" val="4279824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omputer screen&#10;&#10;Description automatically generated">
            <a:extLst>
              <a:ext uri="{FF2B5EF4-FFF2-40B4-BE49-F238E27FC236}">
                <a16:creationId xmlns:a16="http://schemas.microsoft.com/office/drawing/2014/main" id="{AA408B76-36D3-693A-4A44-848445DDD262}"/>
              </a:ext>
            </a:extLst>
          </p:cNvPr>
          <p:cNvPicPr>
            <a:picLocks noChangeAspect="1"/>
          </p:cNvPicPr>
          <p:nvPr/>
        </p:nvPicPr>
        <p:blipFill>
          <a:blip r:embed="rId3"/>
          <a:stretch>
            <a:fillRect/>
          </a:stretch>
        </p:blipFill>
        <p:spPr>
          <a:xfrm>
            <a:off x="1162877" y="22007"/>
            <a:ext cx="10386391" cy="6854684"/>
          </a:xfrm>
          <a:prstGeom prst="rect">
            <a:avLst/>
          </a:prstGeom>
        </p:spPr>
      </p:pic>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454428" y="22007"/>
            <a:ext cx="7859495" cy="524291"/>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err="1">
                <a:solidFill>
                  <a:srgbClr val="F7B401"/>
                </a:solidFill>
                <a:latin typeface="Franklin Gothic Heavy" panose="020B0603020102020204" pitchFamily="34" charset="0"/>
              </a:rPr>
              <a:t>www.wsoiran.org</a:t>
            </a:r>
            <a:endParaRPr lang="en-US" sz="6000" b="1" dirty="0">
              <a:solidFill>
                <a:srgbClr val="F7B401"/>
              </a:solidFill>
              <a:latin typeface="Franklin Gothic Heavy" panose="020B0603020102020204" pitchFamily="34" charset="0"/>
            </a:endParaRPr>
          </a:p>
        </p:txBody>
      </p:sp>
    </p:spTree>
    <p:extLst>
      <p:ext uri="{BB962C8B-B14F-4D97-AF65-F5344CB8AC3E}">
        <p14:creationId xmlns:p14="http://schemas.microsoft.com/office/powerpoint/2010/main" val="1604485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virtual meeting&#10;&#10;Description automatically generated">
            <a:extLst>
              <a:ext uri="{FF2B5EF4-FFF2-40B4-BE49-F238E27FC236}">
                <a16:creationId xmlns:a16="http://schemas.microsoft.com/office/drawing/2014/main" id="{AF917562-1CFA-7F2B-7F2A-5A3C4EEA2A01}"/>
              </a:ext>
            </a:extLst>
          </p:cNvPr>
          <p:cNvPicPr>
            <a:picLocks noChangeAspect="1"/>
          </p:cNvPicPr>
          <p:nvPr/>
        </p:nvPicPr>
        <p:blipFill rotWithShape="1">
          <a:blip r:embed="rId3"/>
          <a:srcRect b="4862"/>
          <a:stretch/>
        </p:blipFill>
        <p:spPr>
          <a:xfrm>
            <a:off x="0" y="36786"/>
            <a:ext cx="6784387" cy="6858000"/>
          </a:xfrm>
          <a:prstGeom prst="rect">
            <a:avLst/>
          </a:prstGeom>
        </p:spPr>
      </p:pic>
      <p:sp>
        <p:nvSpPr>
          <p:cNvPr id="10" name="TextBox 9">
            <a:extLst>
              <a:ext uri="{FF2B5EF4-FFF2-40B4-BE49-F238E27FC236}">
                <a16:creationId xmlns:a16="http://schemas.microsoft.com/office/drawing/2014/main" id="{7E7313CF-7BFA-6D5B-6346-AE0C07CB258F}"/>
              </a:ext>
            </a:extLst>
          </p:cNvPr>
          <p:cNvSpPr txBox="1"/>
          <p:nvPr/>
        </p:nvSpPr>
        <p:spPr>
          <a:xfrm>
            <a:off x="7055049" y="-20405"/>
            <a:ext cx="4466897" cy="1015663"/>
          </a:xfrm>
          <a:prstGeom prst="rect">
            <a:avLst/>
          </a:prstGeom>
          <a:noFill/>
        </p:spPr>
        <p:txBody>
          <a:bodyPr wrap="square" rtlCol="0">
            <a:spAutoFit/>
          </a:bodyPr>
          <a:lstStyle/>
          <a:p>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/virtual </a:t>
            </a:r>
          </a:p>
        </p:txBody>
      </p:sp>
      <p:sp>
        <p:nvSpPr>
          <p:cNvPr id="12" name="Rectangle 11">
            <a:extLst>
              <a:ext uri="{FF2B5EF4-FFF2-40B4-BE49-F238E27FC236}">
                <a16:creationId xmlns:a16="http://schemas.microsoft.com/office/drawing/2014/main" id="{9217ADA2-FDBB-E981-CF88-C0B476115ABA}"/>
              </a:ext>
            </a:extLst>
          </p:cNvPr>
          <p:cNvSpPr/>
          <p:nvPr/>
        </p:nvSpPr>
        <p:spPr>
          <a:xfrm>
            <a:off x="5286704" y="1061545"/>
            <a:ext cx="1986455" cy="5833241"/>
          </a:xfrm>
          <a:custGeom>
            <a:avLst/>
            <a:gdLst>
              <a:gd name="connsiteX0" fmla="*/ 0 w 1828800"/>
              <a:gd name="connsiteY0" fmla="*/ 0 h 2375338"/>
              <a:gd name="connsiteX1" fmla="*/ 1828800 w 1828800"/>
              <a:gd name="connsiteY1" fmla="*/ 0 h 2375338"/>
              <a:gd name="connsiteX2" fmla="*/ 1828800 w 1828800"/>
              <a:gd name="connsiteY2" fmla="*/ 2375338 h 2375338"/>
              <a:gd name="connsiteX3" fmla="*/ 0 w 1828800"/>
              <a:gd name="connsiteY3" fmla="*/ 2375338 h 2375338"/>
              <a:gd name="connsiteX4" fmla="*/ 0 w 1828800"/>
              <a:gd name="connsiteY4" fmla="*/ 0 h 2375338"/>
              <a:gd name="connsiteX0" fmla="*/ 21021 w 1828800"/>
              <a:gd name="connsiteY0" fmla="*/ 1902372 h 2375338"/>
              <a:gd name="connsiteX1" fmla="*/ 1828800 w 1828800"/>
              <a:gd name="connsiteY1" fmla="*/ 0 h 2375338"/>
              <a:gd name="connsiteX2" fmla="*/ 1828800 w 1828800"/>
              <a:gd name="connsiteY2" fmla="*/ 2375338 h 2375338"/>
              <a:gd name="connsiteX3" fmla="*/ 0 w 1828800"/>
              <a:gd name="connsiteY3" fmla="*/ 2375338 h 2375338"/>
              <a:gd name="connsiteX4" fmla="*/ 21021 w 1828800"/>
              <a:gd name="connsiteY4" fmla="*/ 1902372 h 2375338"/>
              <a:gd name="connsiteX0" fmla="*/ 21021 w 1828800"/>
              <a:gd name="connsiteY0" fmla="*/ 3909848 h 4382814"/>
              <a:gd name="connsiteX1" fmla="*/ 1345324 w 1828800"/>
              <a:gd name="connsiteY1" fmla="*/ 0 h 4382814"/>
              <a:gd name="connsiteX2" fmla="*/ 1828800 w 1828800"/>
              <a:gd name="connsiteY2" fmla="*/ 4382814 h 4382814"/>
              <a:gd name="connsiteX3" fmla="*/ 0 w 1828800"/>
              <a:gd name="connsiteY3" fmla="*/ 4382814 h 4382814"/>
              <a:gd name="connsiteX4" fmla="*/ 21021 w 1828800"/>
              <a:gd name="connsiteY4" fmla="*/ 3909848 h 4382814"/>
              <a:gd name="connsiteX0" fmla="*/ 21021 w 1345324"/>
              <a:gd name="connsiteY0" fmla="*/ 3909848 h 5833241"/>
              <a:gd name="connsiteX1" fmla="*/ 1345324 w 1345324"/>
              <a:gd name="connsiteY1" fmla="*/ 0 h 5833241"/>
              <a:gd name="connsiteX2" fmla="*/ 1345324 w 1345324"/>
              <a:gd name="connsiteY2" fmla="*/ 5833241 h 5833241"/>
              <a:gd name="connsiteX3" fmla="*/ 0 w 1345324"/>
              <a:gd name="connsiteY3" fmla="*/ 4382814 h 5833241"/>
              <a:gd name="connsiteX4" fmla="*/ 21021 w 1345324"/>
              <a:gd name="connsiteY4" fmla="*/ 3909848 h 5833241"/>
              <a:gd name="connsiteX0" fmla="*/ 0 w 1324303"/>
              <a:gd name="connsiteY0" fmla="*/ 3909848 h 5833241"/>
              <a:gd name="connsiteX1" fmla="*/ 1324303 w 1324303"/>
              <a:gd name="connsiteY1" fmla="*/ 0 h 5833241"/>
              <a:gd name="connsiteX2" fmla="*/ 1324303 w 1324303"/>
              <a:gd name="connsiteY2" fmla="*/ 5833241 h 5833241"/>
              <a:gd name="connsiteX3" fmla="*/ 830317 w 1324303"/>
              <a:gd name="connsiteY3" fmla="*/ 4351283 h 5833241"/>
              <a:gd name="connsiteX4" fmla="*/ 0 w 1324303"/>
              <a:gd name="connsiteY4" fmla="*/ 3909848 h 5833241"/>
              <a:gd name="connsiteX0" fmla="*/ 0 w 1460937"/>
              <a:gd name="connsiteY0" fmla="*/ 3930868 h 5833241"/>
              <a:gd name="connsiteX1" fmla="*/ 1460937 w 1460937"/>
              <a:gd name="connsiteY1" fmla="*/ 0 h 5833241"/>
              <a:gd name="connsiteX2" fmla="*/ 1460937 w 1460937"/>
              <a:gd name="connsiteY2" fmla="*/ 5833241 h 5833241"/>
              <a:gd name="connsiteX3" fmla="*/ 966951 w 1460937"/>
              <a:gd name="connsiteY3" fmla="*/ 4351283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1020 w 1460937"/>
              <a:gd name="connsiteY3" fmla="*/ 4288221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984 w 1460937"/>
              <a:gd name="connsiteY3" fmla="*/ 4771697 h 5833241"/>
              <a:gd name="connsiteX4" fmla="*/ 0 w 1460937"/>
              <a:gd name="connsiteY4" fmla="*/ 3930868 h 5833241"/>
              <a:gd name="connsiteX0" fmla="*/ 0 w 1469955"/>
              <a:gd name="connsiteY0" fmla="*/ 4445875 h 5833241"/>
              <a:gd name="connsiteX1" fmla="*/ 1469955 w 1469955"/>
              <a:gd name="connsiteY1" fmla="*/ 0 h 5833241"/>
              <a:gd name="connsiteX2" fmla="*/ 1469955 w 1469955"/>
              <a:gd name="connsiteY2" fmla="*/ 5833241 h 5833241"/>
              <a:gd name="connsiteX3" fmla="*/ 12002 w 1469955"/>
              <a:gd name="connsiteY3" fmla="*/ 4771697 h 5833241"/>
              <a:gd name="connsiteX4" fmla="*/ 0 w 1469955"/>
              <a:gd name="connsiteY4" fmla="*/ 4445875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427" h="5833241">
                <a:moveTo>
                  <a:pt x="0" y="4614041"/>
                </a:moveTo>
                <a:lnTo>
                  <a:pt x="1704427" y="0"/>
                </a:lnTo>
                <a:lnTo>
                  <a:pt x="1704427" y="5833241"/>
                </a:lnTo>
                <a:lnTo>
                  <a:pt x="444874" y="4897821"/>
                </a:lnTo>
                <a:cubicBezTo>
                  <a:pt x="74136" y="4680607"/>
                  <a:pt x="289576" y="4778703"/>
                  <a:pt x="0" y="4614041"/>
                </a:cubicBezTo>
                <a:close/>
              </a:path>
            </a:pathLst>
          </a:custGeom>
          <a:gradFill>
            <a:gsLst>
              <a:gs pos="0">
                <a:srgbClr val="F7B401">
                  <a:alpha val="31645"/>
                </a:srgbClr>
              </a:gs>
              <a:gs pos="100000">
                <a:srgbClr val="F7B401"/>
              </a:gs>
            </a:gsLst>
            <a:lin ang="10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E563BD7C-17FA-07CA-3FE6-DC1FEC95356A}"/>
              </a:ext>
            </a:extLst>
          </p:cNvPr>
          <p:cNvPicPr>
            <a:picLocks noChangeAspect="1"/>
          </p:cNvPicPr>
          <p:nvPr/>
        </p:nvPicPr>
        <p:blipFill rotWithShape="1">
          <a:blip r:embed="rId4"/>
          <a:srcRect r="14313"/>
          <a:stretch/>
        </p:blipFill>
        <p:spPr>
          <a:xfrm>
            <a:off x="7277642" y="1048869"/>
            <a:ext cx="4784370" cy="5809131"/>
          </a:xfrm>
          <a:prstGeom prst="rect">
            <a:avLst/>
          </a:prstGeom>
        </p:spPr>
      </p:pic>
    </p:spTree>
    <p:extLst>
      <p:ext uri="{BB962C8B-B14F-4D97-AF65-F5344CB8AC3E}">
        <p14:creationId xmlns:p14="http://schemas.microsoft.com/office/powerpoint/2010/main" val="2864847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592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6">
            <a:extLst>
              <a:ext uri="{FF2B5EF4-FFF2-40B4-BE49-F238E27FC236}">
                <a16:creationId xmlns:a16="http://schemas.microsoft.com/office/drawing/2014/main" id="{98DA26EC-AF52-A4BB-16D5-C4CB4A2D105A}"/>
              </a:ext>
            </a:extLst>
          </p:cNvPr>
          <p:cNvSpPr txBox="1">
            <a:spLocks/>
          </p:cNvSpPr>
          <p:nvPr/>
        </p:nvSpPr>
        <p:spPr>
          <a:xfrm>
            <a:off x="119560" y="685800"/>
            <a:ext cx="3771955" cy="2743200"/>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70000"/>
              </a:lnSpc>
            </a:pPr>
            <a:r>
              <a:rPr lang="en-US" sz="4400" b="1" cap="none" dirty="0">
                <a:solidFill>
                  <a:srgbClr val="FFE0BF"/>
                </a:solidFill>
                <a:latin typeface="Franklin Gothic Demi Cond" panose="020B0603020102020204" pitchFamily="34" charset="0"/>
              </a:rPr>
              <a:t>VISIT</a:t>
            </a:r>
          </a:p>
          <a:p>
            <a:pPr>
              <a:lnSpc>
                <a:spcPct val="70000"/>
              </a:lnSpc>
            </a:pPr>
            <a:r>
              <a:rPr lang="en-US" sz="4400" b="1" cap="none" dirty="0">
                <a:solidFill>
                  <a:srgbClr val="F7B401"/>
                </a:solidFill>
                <a:latin typeface="Franklin Gothic Demi Cond" panose="020B0603020102020204" pitchFamily="34" charset="0"/>
              </a:rPr>
              <a:t>na.org/virtual</a:t>
            </a:r>
          </a:p>
          <a:p>
            <a:pPr>
              <a:lnSpc>
                <a:spcPct val="70000"/>
              </a:lnSpc>
            </a:pPr>
            <a:r>
              <a:rPr lang="en-US" sz="4400" b="1" cap="none" dirty="0">
                <a:solidFill>
                  <a:srgbClr val="FFE0BF"/>
                </a:solidFill>
                <a:latin typeface="Franklin Gothic Demi Cond" panose="020B0603020102020204" pitchFamily="34" charset="0"/>
              </a:rPr>
              <a:t>or</a:t>
            </a:r>
            <a:br>
              <a:rPr lang="en-US" sz="4400" b="1" cap="none" dirty="0">
                <a:solidFill>
                  <a:srgbClr val="FFE0BF"/>
                </a:solidFill>
                <a:latin typeface="Franklin Gothic Demi Cond" panose="020B0603020102020204" pitchFamily="34" charset="0"/>
              </a:rPr>
            </a:br>
            <a:r>
              <a:rPr lang="en-US" sz="4400" b="1" cap="none" dirty="0">
                <a:solidFill>
                  <a:srgbClr val="F7B401"/>
                </a:solidFill>
                <a:latin typeface="Franklin Gothic Demi Cond" panose="020B0603020102020204" pitchFamily="34" charset="0"/>
              </a:rPr>
              <a:t>na.org/toolbox</a:t>
            </a:r>
            <a:br>
              <a:rPr lang="en-US" sz="4400" b="1" cap="none" dirty="0">
                <a:solidFill>
                  <a:srgbClr val="FFE0BF"/>
                </a:solidFill>
                <a:latin typeface="Franklin Gothic Demi Cond" panose="020B0603020102020204" pitchFamily="34" charset="0"/>
              </a:rPr>
            </a:br>
            <a:r>
              <a:rPr lang="en-US" sz="4000" b="1" cap="none" dirty="0">
                <a:solidFill>
                  <a:srgbClr val="FFE0BF"/>
                </a:solidFill>
                <a:latin typeface="Franklin Gothic Demi Cond" panose="020B0603020102020204" pitchFamily="34" charset="0"/>
              </a:rPr>
              <a:t>to download!</a:t>
            </a:r>
          </a:p>
        </p:txBody>
      </p:sp>
      <p:pic>
        <p:nvPicPr>
          <p:cNvPr id="4" name="Picture 3">
            <a:extLst>
              <a:ext uri="{FF2B5EF4-FFF2-40B4-BE49-F238E27FC236}">
                <a16:creationId xmlns:a16="http://schemas.microsoft.com/office/drawing/2014/main" id="{60AA323A-388B-7425-468A-F36C94BC5CE6}"/>
              </a:ext>
            </a:extLst>
          </p:cNvPr>
          <p:cNvPicPr>
            <a:picLocks noChangeAspect="1"/>
          </p:cNvPicPr>
          <p:nvPr/>
        </p:nvPicPr>
        <p:blipFill rotWithShape="1">
          <a:blip r:embed="rId3"/>
          <a:srcRect t="4762"/>
          <a:stretch/>
        </p:blipFill>
        <p:spPr>
          <a:xfrm>
            <a:off x="3896368" y="0"/>
            <a:ext cx="8295631" cy="6858000"/>
          </a:xfrm>
          <a:prstGeom prst="rect">
            <a:avLst/>
          </a:prstGeom>
        </p:spPr>
      </p:pic>
    </p:spTree>
    <p:extLst>
      <p:ext uri="{BB962C8B-B14F-4D97-AF65-F5344CB8AC3E}">
        <p14:creationId xmlns:p14="http://schemas.microsoft.com/office/powerpoint/2010/main" val="2643074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phone&#10;&#10;Description automatically generated">
            <a:extLst>
              <a:ext uri="{FF2B5EF4-FFF2-40B4-BE49-F238E27FC236}">
                <a16:creationId xmlns:a16="http://schemas.microsoft.com/office/drawing/2014/main" id="{00750AA4-DF21-CE80-8B64-7DA9D78B1CEF}"/>
              </a:ext>
            </a:extLst>
          </p:cNvPr>
          <p:cNvPicPr>
            <a:picLocks noChangeAspect="1"/>
          </p:cNvPicPr>
          <p:nvPr/>
        </p:nvPicPr>
        <p:blipFill rotWithShape="1">
          <a:blip r:embed="rId3"/>
          <a:srcRect b="23532"/>
          <a:stretch/>
        </p:blipFill>
        <p:spPr>
          <a:xfrm>
            <a:off x="0" y="0"/>
            <a:ext cx="6000135" cy="68580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4A31427-CBF2-1672-5065-F31701532057}"/>
              </a:ext>
            </a:extLst>
          </p:cNvPr>
          <p:cNvPicPr>
            <a:picLocks noChangeAspect="1"/>
          </p:cNvPicPr>
          <p:nvPr/>
        </p:nvPicPr>
        <p:blipFill rotWithShape="1">
          <a:blip r:embed="rId4"/>
          <a:srcRect r="778"/>
          <a:stretch/>
        </p:blipFill>
        <p:spPr>
          <a:xfrm>
            <a:off x="6165573" y="4225652"/>
            <a:ext cx="5913650" cy="2632348"/>
          </a:xfrm>
          <a:prstGeom prst="rect">
            <a:avLst/>
          </a:prstGeom>
        </p:spPr>
      </p:pic>
      <p:sp>
        <p:nvSpPr>
          <p:cNvPr id="11" name="TextBox 10">
            <a:extLst>
              <a:ext uri="{FF2B5EF4-FFF2-40B4-BE49-F238E27FC236}">
                <a16:creationId xmlns:a16="http://schemas.microsoft.com/office/drawing/2014/main" id="{A33DF5B9-3012-7ED8-461A-3E0CD13B2FDA}"/>
              </a:ext>
            </a:extLst>
          </p:cNvPr>
          <p:cNvSpPr txBox="1"/>
          <p:nvPr/>
        </p:nvSpPr>
        <p:spPr>
          <a:xfrm>
            <a:off x="5026782" y="398789"/>
            <a:ext cx="7052441" cy="1015663"/>
          </a:xfrm>
          <a:prstGeom prst="rect">
            <a:avLst/>
          </a:prstGeom>
          <a:solidFill>
            <a:srgbClr val="74ACB1"/>
          </a:solidFill>
        </p:spPr>
        <p:txBody>
          <a:bodyPr wrap="square" rtlCol="0">
            <a:spAutoFit/>
          </a:bodyPr>
          <a:lstStyle/>
          <a:p>
            <a:pPr algn="ctr">
              <a:spcBef>
                <a:spcPts val="2220"/>
              </a:spcBef>
            </a:pPr>
            <a:r>
              <a:rPr lang="en-US" sz="6000" b="1" dirty="0">
                <a:solidFill>
                  <a:schemeClr val="bg1"/>
                </a:solidFill>
                <a:latin typeface="Franklin Gothic Demi Cond" panose="020B0603020102020204" pitchFamily="34" charset="0"/>
                <a:ea typeface="Adobe Gothic Std B" panose="020B0800000000000000" pitchFamily="34" charset="-128"/>
              </a:rPr>
              <a:t>na.org/localresources </a:t>
            </a:r>
          </a:p>
        </p:txBody>
      </p:sp>
      <p:pic>
        <p:nvPicPr>
          <p:cNvPr id="9" name="Picture 8" descr="A screenshot of a phone&#10;&#10;Description automatically generated">
            <a:extLst>
              <a:ext uri="{FF2B5EF4-FFF2-40B4-BE49-F238E27FC236}">
                <a16:creationId xmlns:a16="http://schemas.microsoft.com/office/drawing/2014/main" id="{67776491-765A-6A08-630F-B2F418168A66}"/>
              </a:ext>
            </a:extLst>
          </p:cNvPr>
          <p:cNvPicPr>
            <a:picLocks noChangeAspect="1"/>
          </p:cNvPicPr>
          <p:nvPr/>
        </p:nvPicPr>
        <p:blipFill rotWithShape="1">
          <a:blip r:embed="rId3"/>
          <a:srcRect l="1441" t="75011" b="71"/>
          <a:stretch/>
        </p:blipFill>
        <p:spPr>
          <a:xfrm>
            <a:off x="6165573" y="2438777"/>
            <a:ext cx="5913650" cy="2234762"/>
          </a:xfrm>
          <a:prstGeom prst="rect">
            <a:avLst/>
          </a:prstGeom>
        </p:spPr>
      </p:pic>
    </p:spTree>
    <p:extLst>
      <p:ext uri="{BB962C8B-B14F-4D97-AF65-F5344CB8AC3E}">
        <p14:creationId xmlns:p14="http://schemas.microsoft.com/office/powerpoint/2010/main" val="3058628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5B5E6B">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AB8B279-BA03-03CE-7187-A2CA188DE91F}"/>
              </a:ext>
            </a:extLst>
          </p:cNvPr>
          <p:cNvSpPr txBox="1">
            <a:spLocks/>
          </p:cNvSpPr>
          <p:nvPr/>
        </p:nvSpPr>
        <p:spPr>
          <a:xfrm>
            <a:off x="539653" y="333518"/>
            <a:ext cx="11112693" cy="77311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7000" b="1" cap="none" dirty="0">
                <a:solidFill>
                  <a:srgbClr val="F7B401"/>
                </a:solidFill>
                <a:latin typeface="Franklin Gothic Heavy" panose="020B0603020102020204" pitchFamily="34" charset="0"/>
                <a:ea typeface="Adobe Gothic Std B" panose="020B0800000000000000" pitchFamily="34" charset="-128"/>
              </a:rPr>
              <a:t>Web Meetings</a:t>
            </a:r>
          </a:p>
        </p:txBody>
      </p:sp>
      <p:sp>
        <p:nvSpPr>
          <p:cNvPr id="6" name="Content Placeholder 2">
            <a:extLst>
              <a:ext uri="{FF2B5EF4-FFF2-40B4-BE49-F238E27FC236}">
                <a16:creationId xmlns:a16="http://schemas.microsoft.com/office/drawing/2014/main" id="{66CD2818-A9F4-115F-858B-C4FB67BD157A}"/>
              </a:ext>
            </a:extLst>
          </p:cNvPr>
          <p:cNvSpPr txBox="1">
            <a:spLocks/>
          </p:cNvSpPr>
          <p:nvPr/>
        </p:nvSpPr>
        <p:spPr>
          <a:xfrm>
            <a:off x="969082" y="5761985"/>
            <a:ext cx="10667072"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rgbClr val="FFE0BF"/>
                </a:solidFill>
                <a:latin typeface="Franklin Gothic Demi Cond" panose="020B0603020102020204" pitchFamily="34" charset="0"/>
              </a:rPr>
              <a:t>Email </a:t>
            </a:r>
            <a:r>
              <a:rPr lang="en-US" sz="6000" b="1" dirty="0">
                <a:solidFill>
                  <a:schemeClr val="accent5">
                    <a:lumMod val="60000"/>
                    <a:lumOff val="40000"/>
                  </a:schemeClr>
                </a:solidFill>
                <a:latin typeface="Franklin Gothic Demi Cond" panose="020B0603020102020204" pitchFamily="34" charset="0"/>
              </a:rPr>
              <a:t>pr@na.org </a:t>
            </a:r>
            <a:r>
              <a:rPr lang="en-US" sz="6000" b="1" dirty="0">
                <a:solidFill>
                  <a:srgbClr val="FFE0BF"/>
                </a:solidFill>
                <a:latin typeface="Franklin Gothic Demi Cond" panose="020B0603020102020204" pitchFamily="34" charset="0"/>
              </a:rPr>
              <a:t>for more info!</a:t>
            </a:r>
          </a:p>
        </p:txBody>
      </p:sp>
      <p:sp>
        <p:nvSpPr>
          <p:cNvPr id="13" name="TextBox 12">
            <a:extLst>
              <a:ext uri="{FF2B5EF4-FFF2-40B4-BE49-F238E27FC236}">
                <a16:creationId xmlns:a16="http://schemas.microsoft.com/office/drawing/2014/main" id="{9FC98889-DFCC-1A42-0217-1F38B4184230}"/>
              </a:ext>
            </a:extLst>
          </p:cNvPr>
          <p:cNvSpPr txBox="1"/>
          <p:nvPr/>
        </p:nvSpPr>
        <p:spPr>
          <a:xfrm>
            <a:off x="5801242" y="4473157"/>
            <a:ext cx="6892134"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Hospitals &amp; Institutions</a:t>
            </a:r>
          </a:p>
        </p:txBody>
      </p:sp>
      <p:sp>
        <p:nvSpPr>
          <p:cNvPr id="17" name="TextBox 16">
            <a:extLst>
              <a:ext uri="{FF2B5EF4-FFF2-40B4-BE49-F238E27FC236}">
                <a16:creationId xmlns:a16="http://schemas.microsoft.com/office/drawing/2014/main" id="{207D1E89-8DC1-C4F2-2E87-284B8FF04B3F}"/>
              </a:ext>
            </a:extLst>
          </p:cNvPr>
          <p:cNvSpPr txBox="1"/>
          <p:nvPr/>
        </p:nvSpPr>
        <p:spPr>
          <a:xfrm>
            <a:off x="279762" y="4458669"/>
            <a:ext cx="6022856"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Public Relations</a:t>
            </a:r>
          </a:p>
        </p:txBody>
      </p:sp>
      <p:pic>
        <p:nvPicPr>
          <p:cNvPr id="3" name="Picture 2">
            <a:extLst>
              <a:ext uri="{FF2B5EF4-FFF2-40B4-BE49-F238E27FC236}">
                <a16:creationId xmlns:a16="http://schemas.microsoft.com/office/drawing/2014/main" id="{EC3E2F0E-720A-2FFD-2079-E99204A45B6C}"/>
              </a:ext>
            </a:extLst>
          </p:cNvPr>
          <p:cNvPicPr>
            <a:picLocks noChangeAspect="1"/>
          </p:cNvPicPr>
          <p:nvPr/>
        </p:nvPicPr>
        <p:blipFill>
          <a:blip r:embed="rId3"/>
          <a:stretch>
            <a:fillRect/>
          </a:stretch>
        </p:blipFill>
        <p:spPr>
          <a:xfrm>
            <a:off x="1184190" y="1440148"/>
            <a:ext cx="2959100" cy="3149600"/>
          </a:xfrm>
          <a:prstGeom prst="rect">
            <a:avLst/>
          </a:prstGeom>
        </p:spPr>
      </p:pic>
      <p:pic>
        <p:nvPicPr>
          <p:cNvPr id="7" name="Picture 6">
            <a:extLst>
              <a:ext uri="{FF2B5EF4-FFF2-40B4-BE49-F238E27FC236}">
                <a16:creationId xmlns:a16="http://schemas.microsoft.com/office/drawing/2014/main" id="{D2970758-8462-7ABC-18CD-C84AF3D79109}"/>
              </a:ext>
            </a:extLst>
          </p:cNvPr>
          <p:cNvPicPr>
            <a:picLocks noChangeAspect="1"/>
          </p:cNvPicPr>
          <p:nvPr/>
        </p:nvPicPr>
        <p:blipFill>
          <a:blip r:embed="rId4"/>
          <a:stretch>
            <a:fillRect/>
          </a:stretch>
        </p:blipFill>
        <p:spPr>
          <a:xfrm>
            <a:off x="7207046" y="1553846"/>
            <a:ext cx="2984500" cy="2984500"/>
          </a:xfrm>
          <a:prstGeom prst="rect">
            <a:avLst/>
          </a:prstGeom>
        </p:spPr>
      </p:pic>
    </p:spTree>
    <p:extLst>
      <p:ext uri="{BB962C8B-B14F-4D97-AF65-F5344CB8AC3E}">
        <p14:creationId xmlns:p14="http://schemas.microsoft.com/office/powerpoint/2010/main" val="318601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ervice structure&#10;&#10;Description automatically generated">
            <a:extLst>
              <a:ext uri="{FF2B5EF4-FFF2-40B4-BE49-F238E27FC236}">
                <a16:creationId xmlns:a16="http://schemas.microsoft.com/office/drawing/2014/main" id="{2D31B5C9-CBCF-F8DC-55EB-1AC7360CC1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0472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392F5E2-79E7-F16D-3894-C2ECACD40F64}"/>
              </a:ext>
            </a:extLst>
          </p:cNvPr>
          <p:cNvSpPr txBox="1">
            <a:spLocks/>
          </p:cNvSpPr>
          <p:nvPr/>
        </p:nvSpPr>
        <p:spPr>
          <a:xfrm>
            <a:off x="293719" y="356068"/>
            <a:ext cx="11112693" cy="773112"/>
          </a:xfrm>
          <a:prstGeom prst="rect">
            <a:avLst/>
          </a:prstGeom>
          <a:effectLst>
            <a:glow>
              <a:schemeClr val="tx1"/>
            </a:glow>
          </a:effectLst>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6000" b="1" cap="none" dirty="0">
                <a:solidFill>
                  <a:srgbClr val="F7B401"/>
                </a:solidFill>
                <a:effectLst/>
                <a:latin typeface="Franklin Gothic Heavy" panose="020B0603020102020204" pitchFamily="34" charset="0"/>
                <a:ea typeface="Adobe Gothic Std B" panose="020B0800000000000000" pitchFamily="34" charset="-128"/>
              </a:rPr>
              <a:t>Upcoming </a:t>
            </a:r>
          </a:p>
          <a:p>
            <a:r>
              <a:rPr lang="en-US" sz="6000" b="1" cap="none" dirty="0">
                <a:solidFill>
                  <a:srgbClr val="F7B401"/>
                </a:solidFill>
                <a:effectLst/>
                <a:latin typeface="Franklin Gothic Heavy" panose="020B0603020102020204" pitchFamily="34" charset="0"/>
                <a:ea typeface="Adobe Gothic Std B" panose="020B0800000000000000" pitchFamily="34" charset="-128"/>
              </a:rPr>
              <a:t>Webinars</a:t>
            </a:r>
          </a:p>
        </p:txBody>
      </p:sp>
      <p:pic>
        <p:nvPicPr>
          <p:cNvPr id="6" name="Picture 5" descr="A poster for a webinar&#10;&#10;Description automatically generated">
            <a:extLst>
              <a:ext uri="{FF2B5EF4-FFF2-40B4-BE49-F238E27FC236}">
                <a16:creationId xmlns:a16="http://schemas.microsoft.com/office/drawing/2014/main" id="{B62BCB96-3960-B910-E89B-64D848BC5F60}"/>
              </a:ext>
            </a:extLst>
          </p:cNvPr>
          <p:cNvPicPr>
            <a:picLocks noChangeAspect="1"/>
          </p:cNvPicPr>
          <p:nvPr/>
        </p:nvPicPr>
        <p:blipFill>
          <a:blip r:embed="rId3"/>
          <a:stretch>
            <a:fillRect/>
          </a:stretch>
        </p:blipFill>
        <p:spPr>
          <a:xfrm>
            <a:off x="286872" y="1398495"/>
            <a:ext cx="4836457" cy="4836457"/>
          </a:xfrm>
          <a:prstGeom prst="rect">
            <a:avLst/>
          </a:prstGeom>
        </p:spPr>
      </p:pic>
      <p:pic>
        <p:nvPicPr>
          <p:cNvPr id="8" name="Picture 7" descr="A poster for a world unity day&#10;&#10;Description automatically generated">
            <a:extLst>
              <a:ext uri="{FF2B5EF4-FFF2-40B4-BE49-F238E27FC236}">
                <a16:creationId xmlns:a16="http://schemas.microsoft.com/office/drawing/2014/main" id="{64369098-3332-9326-003B-19D55091FEBF}"/>
              </a:ext>
            </a:extLst>
          </p:cNvPr>
          <p:cNvPicPr>
            <a:picLocks noChangeAspect="1"/>
          </p:cNvPicPr>
          <p:nvPr/>
        </p:nvPicPr>
        <p:blipFill>
          <a:blip r:embed="rId4"/>
          <a:stretch>
            <a:fillRect/>
          </a:stretch>
        </p:blipFill>
        <p:spPr>
          <a:xfrm>
            <a:off x="6856207" y="-1"/>
            <a:ext cx="5335793" cy="6669741"/>
          </a:xfrm>
          <a:prstGeom prst="rect">
            <a:avLst/>
          </a:prstGeom>
        </p:spPr>
      </p:pic>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763585" y="6193449"/>
            <a:ext cx="7094540"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chemeClr val="accent5">
                    <a:lumMod val="50000"/>
                  </a:schemeClr>
                </a:solidFill>
                <a:latin typeface="Franklin Gothic Demi Cond" panose="020B0603020102020204" pitchFamily="34" charset="0"/>
              </a:rPr>
              <a:t>na.org/webinar</a:t>
            </a:r>
          </a:p>
        </p:txBody>
      </p:sp>
    </p:spTree>
    <p:extLst>
      <p:ext uri="{BB962C8B-B14F-4D97-AF65-F5344CB8AC3E}">
        <p14:creationId xmlns:p14="http://schemas.microsoft.com/office/powerpoint/2010/main" val="1959902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5675243" y="96949"/>
            <a:ext cx="6351105" cy="2708434"/>
          </a:xfrm>
          <a:prstGeom prst="rect">
            <a:avLst/>
          </a:prstGeom>
          <a:solidFill>
            <a:srgbClr val="74ACB1"/>
          </a:solid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na.org/fdresources</a:t>
            </a:r>
          </a:p>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pic>
        <p:nvPicPr>
          <p:cNvPr id="12" name="Picture 11" descr="A screenshot of a phone&#10;&#10;Description automatically generated">
            <a:extLst>
              <a:ext uri="{FF2B5EF4-FFF2-40B4-BE49-F238E27FC236}">
                <a16:creationId xmlns:a16="http://schemas.microsoft.com/office/drawing/2014/main" id="{475C7F2B-7549-3010-5AE3-2286692D9951}"/>
              </a:ext>
            </a:extLst>
          </p:cNvPr>
          <p:cNvPicPr>
            <a:picLocks noChangeAspect="1"/>
          </p:cNvPicPr>
          <p:nvPr/>
        </p:nvPicPr>
        <p:blipFill>
          <a:blip r:embed="rId3"/>
          <a:stretch>
            <a:fillRect/>
          </a:stretch>
        </p:blipFill>
        <p:spPr>
          <a:xfrm>
            <a:off x="0" y="0"/>
            <a:ext cx="5517050" cy="6858000"/>
          </a:xfrm>
          <a:prstGeom prst="rect">
            <a:avLst/>
          </a:prstGeom>
        </p:spPr>
      </p:pic>
      <p:cxnSp>
        <p:nvCxnSpPr>
          <p:cNvPr id="16" name="Straight Arrow Connector 15">
            <a:extLst>
              <a:ext uri="{FF2B5EF4-FFF2-40B4-BE49-F238E27FC236}">
                <a16:creationId xmlns:a16="http://schemas.microsoft.com/office/drawing/2014/main" id="{BFEEE662-7143-4EF9-C68F-B16BA3B26D1A}"/>
              </a:ext>
            </a:extLst>
          </p:cNvPr>
          <p:cNvCxnSpPr>
            <a:cxnSpLocks/>
          </p:cNvCxnSpPr>
          <p:nvPr/>
        </p:nvCxnSpPr>
        <p:spPr>
          <a:xfrm flipH="1">
            <a:off x="4621696" y="1570383"/>
            <a:ext cx="2166730" cy="4214191"/>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screenshot of a website&#10;&#10;Description automatically generated">
            <a:extLst>
              <a:ext uri="{FF2B5EF4-FFF2-40B4-BE49-F238E27FC236}">
                <a16:creationId xmlns:a16="http://schemas.microsoft.com/office/drawing/2014/main" id="{DC690F52-ECDA-BD06-9075-CDC9EAE03C7E}"/>
              </a:ext>
            </a:extLst>
          </p:cNvPr>
          <p:cNvPicPr>
            <a:picLocks noChangeAspect="1"/>
          </p:cNvPicPr>
          <p:nvPr/>
        </p:nvPicPr>
        <p:blipFill rotWithShape="1">
          <a:blip r:embed="rId4"/>
          <a:srcRect l="1751" r="1"/>
          <a:stretch/>
        </p:blipFill>
        <p:spPr>
          <a:xfrm>
            <a:off x="6505574" y="3577015"/>
            <a:ext cx="5686426" cy="3280985"/>
          </a:xfrm>
          <a:prstGeom prst="rect">
            <a:avLst/>
          </a:prstGeom>
        </p:spPr>
      </p:pic>
      <p:cxnSp>
        <p:nvCxnSpPr>
          <p:cNvPr id="20" name="Straight Arrow Connector 19">
            <a:extLst>
              <a:ext uri="{FF2B5EF4-FFF2-40B4-BE49-F238E27FC236}">
                <a16:creationId xmlns:a16="http://schemas.microsoft.com/office/drawing/2014/main" id="{37F4927C-2339-BF54-4BEB-451F7C78B9E9}"/>
              </a:ext>
            </a:extLst>
          </p:cNvPr>
          <p:cNvCxnSpPr>
            <a:cxnSpLocks/>
          </p:cNvCxnSpPr>
          <p:nvPr/>
        </p:nvCxnSpPr>
        <p:spPr>
          <a:xfrm>
            <a:off x="7033177" y="2648157"/>
            <a:ext cx="655983" cy="1212573"/>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23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30628"/>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website&#10;&#10;Description automatically generated">
            <a:extLst>
              <a:ext uri="{FF2B5EF4-FFF2-40B4-BE49-F238E27FC236}">
                <a16:creationId xmlns:a16="http://schemas.microsoft.com/office/drawing/2014/main" id="{F687E18C-FD6D-2E26-34A1-B8A603109877}"/>
              </a:ext>
            </a:extLst>
          </p:cNvPr>
          <p:cNvPicPr>
            <a:picLocks noChangeAspect="1"/>
          </p:cNvPicPr>
          <p:nvPr/>
        </p:nvPicPr>
        <p:blipFill rotWithShape="1">
          <a:blip r:embed="rId3"/>
          <a:srcRect r="359"/>
          <a:stretch/>
        </p:blipFill>
        <p:spPr>
          <a:xfrm>
            <a:off x="0" y="1252453"/>
            <a:ext cx="4600575" cy="5514926"/>
          </a:xfrm>
          <a:prstGeom prst="rect">
            <a:avLst/>
          </a:prstGeom>
        </p:spPr>
      </p:pic>
      <p:sp>
        <p:nvSpPr>
          <p:cNvPr id="11" name="TextBox 10">
            <a:extLst>
              <a:ext uri="{FF2B5EF4-FFF2-40B4-BE49-F238E27FC236}">
                <a16:creationId xmlns:a16="http://schemas.microsoft.com/office/drawing/2014/main" id="{8D725897-DF6F-5F40-4B76-D98A8AC5E823}"/>
              </a:ext>
            </a:extLst>
          </p:cNvPr>
          <p:cNvSpPr txBox="1"/>
          <p:nvPr/>
        </p:nvSpPr>
        <p:spPr>
          <a:xfrm>
            <a:off x="0" y="420204"/>
            <a:ext cx="4432852" cy="964367"/>
          </a:xfrm>
          <a:prstGeom prst="rect">
            <a:avLst/>
          </a:prstGeom>
          <a:solidFill>
            <a:srgbClr val="74ACB1"/>
          </a:solidFill>
        </p:spPr>
        <p:txBody>
          <a:bodyPr wrap="square" rtlCol="0">
            <a:spAutoFit/>
          </a:bodyPr>
          <a:lstStyle/>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p:txBody>
      </p:sp>
      <p:pic>
        <p:nvPicPr>
          <p:cNvPr id="7" name="Picture 6" descr="A screenshot of a computer&#10;&#10;Description automatically generated">
            <a:extLst>
              <a:ext uri="{FF2B5EF4-FFF2-40B4-BE49-F238E27FC236}">
                <a16:creationId xmlns:a16="http://schemas.microsoft.com/office/drawing/2014/main" id="{4974302A-846C-88A5-0523-3841A2BC440A}"/>
              </a:ext>
            </a:extLst>
          </p:cNvPr>
          <p:cNvPicPr>
            <a:picLocks noChangeAspect="1"/>
          </p:cNvPicPr>
          <p:nvPr/>
        </p:nvPicPr>
        <p:blipFill>
          <a:blip r:embed="rId4"/>
          <a:stretch>
            <a:fillRect/>
          </a:stretch>
        </p:blipFill>
        <p:spPr>
          <a:xfrm>
            <a:off x="4786701" y="0"/>
            <a:ext cx="4571466" cy="6682594"/>
          </a:xfrm>
          <a:prstGeom prst="rect">
            <a:avLst/>
          </a:prstGeom>
        </p:spPr>
      </p:pic>
      <p:sp>
        <p:nvSpPr>
          <p:cNvPr id="5" name="TextBox 4">
            <a:extLst>
              <a:ext uri="{FF2B5EF4-FFF2-40B4-BE49-F238E27FC236}">
                <a16:creationId xmlns:a16="http://schemas.microsoft.com/office/drawing/2014/main" id="{A6C4C750-E643-32CE-ED49-97AD257905A2}"/>
              </a:ext>
            </a:extLst>
          </p:cNvPr>
          <p:cNvSpPr txBox="1"/>
          <p:nvPr/>
        </p:nvSpPr>
        <p:spPr>
          <a:xfrm>
            <a:off x="7527931" y="196095"/>
            <a:ext cx="4452731" cy="964367"/>
          </a:xfrm>
          <a:prstGeom prst="rect">
            <a:avLst/>
          </a:prstGeom>
          <a:solidFill>
            <a:srgbClr val="74ACB1"/>
          </a:solidFill>
        </p:spPr>
        <p:txBody>
          <a:bodyPr wrap="square" rtlCol="0">
            <a:spAutoFit/>
          </a:bodyPr>
          <a:lstStyle/>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pic>
        <p:nvPicPr>
          <p:cNvPr id="6" name="Picture 5" descr="A screenshot of a video blog&#10;&#10;Description automatically generated">
            <a:extLst>
              <a:ext uri="{FF2B5EF4-FFF2-40B4-BE49-F238E27FC236}">
                <a16:creationId xmlns:a16="http://schemas.microsoft.com/office/drawing/2014/main" id="{BA60ADFD-E346-40C9-FCA9-508D4B5ECA0D}"/>
              </a:ext>
            </a:extLst>
          </p:cNvPr>
          <p:cNvPicPr>
            <a:picLocks noChangeAspect="1"/>
          </p:cNvPicPr>
          <p:nvPr/>
        </p:nvPicPr>
        <p:blipFill rotWithShape="1">
          <a:blip r:embed="rId5"/>
          <a:srcRect r="1227"/>
          <a:stretch/>
        </p:blipFill>
        <p:spPr>
          <a:xfrm>
            <a:off x="0" y="2376487"/>
            <a:ext cx="4600575" cy="4716684"/>
          </a:xfrm>
          <a:prstGeom prst="rect">
            <a:avLst/>
          </a:prstGeom>
        </p:spPr>
      </p:pic>
      <p:pic>
        <p:nvPicPr>
          <p:cNvPr id="8" name="Picture 7" descr="A screenshot of a website&#10;&#10;Description automatically generated">
            <a:extLst>
              <a:ext uri="{FF2B5EF4-FFF2-40B4-BE49-F238E27FC236}">
                <a16:creationId xmlns:a16="http://schemas.microsoft.com/office/drawing/2014/main" id="{F61D5FE4-0EC4-E030-3CBF-F1D0BB71F89A}"/>
              </a:ext>
            </a:extLst>
          </p:cNvPr>
          <p:cNvPicPr>
            <a:picLocks noChangeAspect="1"/>
          </p:cNvPicPr>
          <p:nvPr/>
        </p:nvPicPr>
        <p:blipFill rotWithShape="1">
          <a:blip r:embed="rId6"/>
          <a:srcRect l="4235" r="7458"/>
          <a:stretch/>
        </p:blipFill>
        <p:spPr>
          <a:xfrm>
            <a:off x="8440269" y="2111188"/>
            <a:ext cx="3751731" cy="474681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129712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6" name="Picture 5" descr="A colorful poster with text and numbers&#10;&#10;Description automatically generated with medium confidence">
            <a:extLst>
              <a:ext uri="{FF2B5EF4-FFF2-40B4-BE49-F238E27FC236}">
                <a16:creationId xmlns:a16="http://schemas.microsoft.com/office/drawing/2014/main" id="{D7D7E728-DD1F-665E-77FF-019AFBEE87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67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0" y="330716"/>
            <a:ext cx="11937449" cy="6196568"/>
          </a:xfrm>
          <a:prstGeom prst="rect">
            <a:avLst/>
          </a:prstGeom>
          <a:no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As a result of the COVID pandemic, to suspend the World Convention of NA (WCNA) rotation policy after 2024, to allow the World Board to determine what is possible and practical moving forward and then seek approval from conference participants.</a:t>
            </a:r>
            <a:endParaRPr lang="en-US" sz="6000" b="1" dirty="0">
              <a:solidFill>
                <a:schemeClr val="bg1"/>
              </a:solidFill>
              <a:latin typeface="Franklin Gothic Demi Cond" panose="020B0603020102020204" pitchFamily="34" charset="0"/>
              <a:ea typeface="Adobe Gothic Std B" panose="020B0800000000000000" pitchFamily="34" charset="-128"/>
            </a:endParaRPr>
          </a:p>
        </p:txBody>
      </p:sp>
    </p:spTree>
    <p:extLst>
      <p:ext uri="{BB962C8B-B14F-4D97-AF65-F5344CB8AC3E}">
        <p14:creationId xmlns:p14="http://schemas.microsoft.com/office/powerpoint/2010/main" val="1099565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AC60EEE-984B-DDE6-2B19-E62C55B52559}"/>
              </a:ext>
            </a:extLst>
          </p:cNvPr>
          <p:cNvSpPr txBox="1">
            <a:spLocks/>
          </p:cNvSpPr>
          <p:nvPr/>
        </p:nvSpPr>
        <p:spPr>
          <a:xfrm>
            <a:off x="276375" y="255370"/>
            <a:ext cx="7997042" cy="113518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000" b="0" dirty="0">
                <a:solidFill>
                  <a:srgbClr val="F7B401"/>
                </a:solidFill>
              </a:rPr>
              <a:t>For more information</a:t>
            </a:r>
          </a:p>
        </p:txBody>
      </p:sp>
      <p:sp>
        <p:nvSpPr>
          <p:cNvPr id="4" name="Content Placeholder 2">
            <a:extLst>
              <a:ext uri="{FF2B5EF4-FFF2-40B4-BE49-F238E27FC236}">
                <a16:creationId xmlns:a16="http://schemas.microsoft.com/office/drawing/2014/main" id="{59BA899B-A4C7-F4FE-AF28-AD701DA5BACB}"/>
              </a:ext>
            </a:extLst>
          </p:cNvPr>
          <p:cNvSpPr txBox="1">
            <a:spLocks/>
          </p:cNvSpPr>
          <p:nvPr/>
        </p:nvSpPr>
        <p:spPr>
          <a:xfrm>
            <a:off x="276375" y="1992593"/>
            <a:ext cx="11639249" cy="4023360"/>
          </a:xfrm>
          <a:prstGeom prst="rect">
            <a:avLst/>
          </a:prstGeom>
          <a:noFill/>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F7B401"/>
              </a:buClr>
            </a:pPr>
            <a:r>
              <a:rPr lang="en-US" sz="4000" i="1" dirty="0">
                <a:solidFill>
                  <a:srgbClr val="FCDDBC"/>
                </a:solidFill>
                <a:latin typeface="Franklin Gothic Medium" panose="020B0603020102020204" pitchFamily="34" charset="0"/>
              </a:rPr>
              <a:t>NAWS News</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na.org/nawsnews </a:t>
            </a:r>
          </a:p>
          <a:p>
            <a:pPr>
              <a:buClr>
                <a:srgbClr val="F7B401"/>
              </a:buClr>
            </a:pPr>
            <a:r>
              <a:rPr lang="en-US" sz="4000" i="1" dirty="0">
                <a:solidFill>
                  <a:srgbClr val="FCDDBC"/>
                </a:solidFill>
                <a:latin typeface="Franklin Gothic Medium" panose="020B0603020102020204" pitchFamily="34" charset="0"/>
              </a:rPr>
              <a:t>Annual Report</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ar</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About Us: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aboutus</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Projects &amp; Surveys: </a:t>
            </a:r>
            <a:r>
              <a:rPr lang="en-US" sz="4000" dirty="0">
                <a:solidFill>
                  <a:schemeClr val="accent5">
                    <a:lumMod val="60000"/>
                    <a:lumOff val="40000"/>
                  </a:schemeClr>
                </a:solidFill>
                <a:latin typeface="Franklin Gothic Medium" panose="020B0603020102020204" pitchFamily="34" charset="0"/>
              </a:rPr>
              <a:t>na.org/projects</a:t>
            </a:r>
          </a:p>
          <a:p>
            <a:pPr>
              <a:buClr>
                <a:srgbClr val="F7B401"/>
              </a:buClr>
            </a:pPr>
            <a:r>
              <a:rPr lang="en-US" sz="4000" dirty="0">
                <a:solidFill>
                  <a:srgbClr val="FCDDBC"/>
                </a:solidFill>
                <a:latin typeface="Franklin Gothic Medium" panose="020B0603020102020204" pitchFamily="34" charset="0"/>
              </a:rPr>
              <a:t>World Service Conference: </a:t>
            </a:r>
            <a:r>
              <a:rPr lang="en-US" sz="4000" dirty="0">
                <a:solidFill>
                  <a:schemeClr val="accent5">
                    <a:lumMod val="60000"/>
                    <a:lumOff val="40000"/>
                  </a:schemeClr>
                </a:solidFill>
                <a:latin typeface="Franklin Gothic Medium" panose="020B0603020102020204" pitchFamily="34" charset="0"/>
              </a:rPr>
              <a:t>na.org/conference</a:t>
            </a:r>
          </a:p>
          <a:p>
            <a:pPr>
              <a:buClr>
                <a:srgbClr val="F7B401"/>
              </a:buClr>
            </a:pPr>
            <a:r>
              <a:rPr lang="en-US" sz="4000" dirty="0">
                <a:solidFill>
                  <a:srgbClr val="FCDDBC"/>
                </a:solidFill>
                <a:latin typeface="Franklin Gothic Medium" panose="020B0603020102020204" pitchFamily="34" charset="0"/>
              </a:rPr>
              <a:t>FD Resources: </a:t>
            </a:r>
            <a:r>
              <a:rPr lang="en-US" sz="4000" dirty="0">
                <a:solidFill>
                  <a:schemeClr val="accent5">
                    <a:lumMod val="60000"/>
                    <a:lumOff val="40000"/>
                  </a:schemeClr>
                </a:solidFill>
                <a:latin typeface="Franklin Gothic Medium" panose="020B0603020102020204" pitchFamily="34" charset="0"/>
              </a:rPr>
              <a:t>na.org/fdresources </a:t>
            </a:r>
          </a:p>
          <a:p>
            <a:pPr>
              <a:buClr>
                <a:srgbClr val="F7B401"/>
              </a:buClr>
            </a:pPr>
            <a:r>
              <a:rPr lang="en-US" sz="4000" dirty="0">
                <a:solidFill>
                  <a:schemeClr val="accent5">
                    <a:lumMod val="60000"/>
                    <a:lumOff val="40000"/>
                  </a:schemeClr>
                </a:solidFill>
                <a:latin typeface="Franklin Gothic Medium" panose="020B0603020102020204" pitchFamily="34" charset="0"/>
              </a:rPr>
              <a:t> </a:t>
            </a:r>
          </a:p>
        </p:txBody>
      </p:sp>
      <p:sp>
        <p:nvSpPr>
          <p:cNvPr id="7" name="TextBox 6">
            <a:extLst>
              <a:ext uri="{FF2B5EF4-FFF2-40B4-BE49-F238E27FC236}">
                <a16:creationId xmlns:a16="http://schemas.microsoft.com/office/drawing/2014/main" id="{EFC1E589-9E54-0D60-87D7-C185D396805C}"/>
              </a:ext>
            </a:extLst>
          </p:cNvPr>
          <p:cNvSpPr txBox="1"/>
          <p:nvPr/>
        </p:nvSpPr>
        <p:spPr>
          <a:xfrm>
            <a:off x="0" y="6328387"/>
            <a:ext cx="12192000" cy="553998"/>
          </a:xfrm>
          <a:prstGeom prst="rect">
            <a:avLst/>
          </a:prstGeom>
          <a:solidFill>
            <a:srgbClr val="F7B401"/>
          </a:solidFill>
        </p:spPr>
        <p:txBody>
          <a:bodyPr wrap="square" rtlCol="0">
            <a:spAutoFit/>
          </a:bodyPr>
          <a:lstStyle/>
          <a:p>
            <a:pPr algn="ctr"/>
            <a:r>
              <a:rPr lang="en-US" sz="3000" dirty="0">
                <a:solidFill>
                  <a:srgbClr val="5B5E6B"/>
                </a:solidFill>
                <a:latin typeface="Franklin Gothic Medium Cond" panose="020B0606030402020204" pitchFamily="34" charset="0"/>
              </a:rPr>
              <a:t>A complete list of short URLs is posted in Miscellaneous on </a:t>
            </a:r>
            <a:r>
              <a:rPr lang="en-US" sz="3000" u="sng" dirty="0" err="1">
                <a:solidFill>
                  <a:srgbClr val="5B5E6B"/>
                </a:solidFill>
                <a:latin typeface="Franklin Gothic Medium Cond" panose="020B0606030402020204" pitchFamily="34" charset="0"/>
              </a:rPr>
              <a:t>na.org</a:t>
            </a:r>
            <a:r>
              <a:rPr lang="en-US" sz="3000" u="sng" dirty="0">
                <a:solidFill>
                  <a:srgbClr val="5B5E6B"/>
                </a:solidFill>
                <a:latin typeface="Franklin Gothic Medium Cond" panose="020B0606030402020204" pitchFamily="34" charset="0"/>
              </a:rPr>
              <a:t>/maps</a:t>
            </a:r>
            <a:endParaRPr lang="en-US" sz="3000" dirty="0">
              <a:solidFill>
                <a:srgbClr val="5B5E6B"/>
              </a:solidFill>
              <a:latin typeface="Franklin Gothic Medium Cond" panose="020B0606030402020204" pitchFamily="34" charset="0"/>
            </a:endParaRPr>
          </a:p>
        </p:txBody>
      </p:sp>
      <p:pic>
        <p:nvPicPr>
          <p:cNvPr id="6" name="Picture 5" descr="A blue and white rectangular object with text&#10;&#10;Description automatically generated">
            <a:extLst>
              <a:ext uri="{FF2B5EF4-FFF2-40B4-BE49-F238E27FC236}">
                <a16:creationId xmlns:a16="http://schemas.microsoft.com/office/drawing/2014/main" id="{08529151-C9F7-8537-E823-2BB7DE91781C}"/>
              </a:ext>
            </a:extLst>
          </p:cNvPr>
          <p:cNvPicPr>
            <a:picLocks noChangeAspect="1"/>
          </p:cNvPicPr>
          <p:nvPr/>
        </p:nvPicPr>
        <p:blipFill>
          <a:blip r:embed="rId3"/>
          <a:stretch>
            <a:fillRect/>
          </a:stretch>
        </p:blipFill>
        <p:spPr>
          <a:xfrm rot="917565">
            <a:off x="8831693" y="50801"/>
            <a:ext cx="3657600" cy="4724400"/>
          </a:xfrm>
          <a:prstGeom prst="rect">
            <a:avLst/>
          </a:prstGeom>
        </p:spPr>
      </p:pic>
    </p:spTree>
    <p:extLst>
      <p:ext uri="{BB962C8B-B14F-4D97-AF65-F5344CB8AC3E}">
        <p14:creationId xmlns:p14="http://schemas.microsoft.com/office/powerpoint/2010/main" val="938622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3DB802C-2077-7AC8-26D8-DAC27F6AEEA6}"/>
              </a:ext>
            </a:extLst>
          </p:cNvPr>
          <p:cNvSpPr txBox="1">
            <a:spLocks/>
          </p:cNvSpPr>
          <p:nvPr/>
        </p:nvSpPr>
        <p:spPr>
          <a:xfrm>
            <a:off x="229194" y="147396"/>
            <a:ext cx="11962806" cy="1638541"/>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200" b="0" dirty="0">
                <a:solidFill>
                  <a:srgbClr val="F7B401"/>
                </a:solidFill>
                <a:ea typeface="Adobe Gothic Std B" panose="020B0800000000000000" pitchFamily="34" charset="-128"/>
              </a:rPr>
              <a:t>Join us on Social Media</a:t>
            </a:r>
            <a:br>
              <a:rPr lang="en-US" sz="5400" b="0" dirty="0">
                <a:solidFill>
                  <a:srgbClr val="F7B401"/>
                </a:solidFill>
                <a:ea typeface="Adobe Gothic Std B" panose="020B0800000000000000" pitchFamily="34" charset="-128"/>
              </a:rPr>
            </a:br>
            <a:r>
              <a:rPr lang="en-US" sz="4000" dirty="0">
                <a:solidFill>
                  <a:schemeClr val="bg1"/>
                </a:solidFill>
                <a:ea typeface="Adobe Gothic Std B" panose="020B0800000000000000" pitchFamily="34" charset="-128"/>
              </a:rPr>
              <a:t>Instagram: </a:t>
            </a:r>
            <a:r>
              <a:rPr lang="en-US" sz="4000" dirty="0">
                <a:solidFill>
                  <a:schemeClr val="bg1"/>
                </a:solidFill>
                <a:latin typeface="Franklin Gothic Demi Cond" panose="020B0603020102020204" pitchFamily="34" charset="0"/>
                <a:ea typeface="Adobe Gothic Std B" panose="020B0800000000000000" pitchFamily="34" charset="-128"/>
              </a:rPr>
              <a:t>@narcoticsanonymous  &amp;  @naglobalevents</a:t>
            </a:r>
          </a:p>
          <a:p>
            <a:r>
              <a:rPr lang="en-US" sz="4000" dirty="0">
                <a:solidFill>
                  <a:schemeClr val="bg1"/>
                </a:solidFill>
                <a:ea typeface="Adobe Gothic Std B" panose="020B0800000000000000" pitchFamily="34" charset="-128"/>
              </a:rPr>
              <a:t>FacebooK: </a:t>
            </a:r>
            <a:r>
              <a:rPr lang="en-US" sz="4000" dirty="0">
                <a:solidFill>
                  <a:schemeClr val="bg1"/>
                </a:solidFill>
                <a:latin typeface="Franklin Gothic Demi Cond" panose="020B0603020102020204" pitchFamily="34" charset="0"/>
                <a:ea typeface="Adobe Gothic Std B" panose="020B0800000000000000" pitchFamily="34" charset="-128"/>
              </a:rPr>
              <a:t>@naworldservices</a:t>
            </a:r>
            <a:br>
              <a:rPr lang="en-US" sz="5400" dirty="0">
                <a:solidFill>
                  <a:srgbClr val="002060"/>
                </a:solidFill>
                <a:ea typeface="Adobe Gothic Std B" panose="020B0800000000000000" pitchFamily="34" charset="-128"/>
              </a:rPr>
            </a:br>
            <a:endParaRPr lang="en-US" dirty="0"/>
          </a:p>
        </p:txBody>
      </p:sp>
      <p:sp>
        <p:nvSpPr>
          <p:cNvPr id="10" name="Content Placeholder 2">
            <a:extLst>
              <a:ext uri="{FF2B5EF4-FFF2-40B4-BE49-F238E27FC236}">
                <a16:creationId xmlns:a16="http://schemas.microsoft.com/office/drawing/2014/main" id="{3CFF8A90-B763-AD70-4B49-1C7EDAC17417}"/>
              </a:ext>
            </a:extLst>
          </p:cNvPr>
          <p:cNvSpPr txBox="1">
            <a:spLocks/>
          </p:cNvSpPr>
          <p:nvPr/>
        </p:nvSpPr>
        <p:spPr>
          <a:xfrm>
            <a:off x="433989" y="2261915"/>
            <a:ext cx="7166961" cy="3338785"/>
          </a:xfrm>
          <a:prstGeom prst="rect">
            <a:avLst/>
          </a:prstGeom>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467" dirty="0">
                <a:solidFill>
                  <a:srgbClr val="FCDDBC"/>
                </a:solidFill>
                <a:latin typeface="Franklin Gothic Medium Cond" panose="020B0606030402020204" pitchFamily="34" charset="0"/>
              </a:rPr>
              <a:t>Send us your pictures, memes, event flyers, and ideas for posts:</a:t>
            </a:r>
          </a:p>
          <a:p>
            <a:pPr marL="660400" indent="-274320">
              <a:lnSpc>
                <a:spcPts val="3180"/>
              </a:lnSpc>
              <a:spcBef>
                <a:spcPts val="600"/>
              </a:spcBef>
              <a:spcAft>
                <a:spcPts val="300"/>
              </a:spcAft>
              <a:buClr>
                <a:srgbClr val="F7B401"/>
              </a:buClr>
            </a:pPr>
            <a:r>
              <a:rPr lang="en-US" sz="3067" dirty="0">
                <a:solidFill>
                  <a:srgbClr val="FCDDBC"/>
                </a:solidFill>
                <a:latin typeface="Franklin Gothic Medium Cond" panose="020B0606030402020204" pitchFamily="34" charset="0"/>
              </a:rPr>
              <a:t>If they are your creation or </a:t>
            </a:r>
            <a:br>
              <a:rPr lang="en-US" sz="3067" dirty="0">
                <a:solidFill>
                  <a:srgbClr val="FCDDBC"/>
                </a:solidFill>
                <a:latin typeface="Franklin Gothic Medium Cond" panose="020B0606030402020204" pitchFamily="34" charset="0"/>
              </a:rPr>
            </a:br>
            <a:r>
              <a:rPr lang="en-US" sz="3067" dirty="0">
                <a:solidFill>
                  <a:srgbClr val="FCDDBC"/>
                </a:solidFill>
                <a:latin typeface="Franklin Gothic Medium Cond" panose="020B0606030402020204" pitchFamily="34" charset="0"/>
              </a:rPr>
              <a:t>in the public domain</a:t>
            </a:r>
          </a:p>
          <a:p>
            <a:pPr marL="660400" indent="-274320">
              <a:lnSpc>
                <a:spcPts val="3180"/>
              </a:lnSpc>
              <a:spcBef>
                <a:spcPts val="0"/>
              </a:spcBef>
              <a:spcAft>
                <a:spcPts val="300"/>
              </a:spcAft>
              <a:buClr>
                <a:srgbClr val="F7B401"/>
              </a:buClr>
            </a:pPr>
            <a:r>
              <a:rPr lang="en-US" sz="3067" dirty="0">
                <a:solidFill>
                  <a:srgbClr val="FCDDBC"/>
                </a:solidFill>
                <a:latin typeface="Franklin Gothic Medium Cond" panose="020B0606030402020204" pitchFamily="34" charset="0"/>
              </a:rPr>
              <a:t>Don’t show members’ faces</a:t>
            </a:r>
          </a:p>
          <a:p>
            <a:pPr marL="660400" indent="-274320">
              <a:lnSpc>
                <a:spcPts val="3180"/>
              </a:lnSpc>
              <a:spcBef>
                <a:spcPts val="0"/>
              </a:spcBef>
              <a:spcAft>
                <a:spcPts val="300"/>
              </a:spcAft>
              <a:buClr>
                <a:srgbClr val="F7B401"/>
              </a:buClr>
            </a:pPr>
            <a:r>
              <a:rPr lang="en-US" sz="3067" dirty="0">
                <a:solidFill>
                  <a:srgbClr val="FCDDBC"/>
                </a:solidFill>
                <a:latin typeface="Franklin Gothic Medium Cond" panose="020B0606030402020204" pitchFamily="34" charset="0"/>
              </a:rPr>
              <a:t>Have wide interest to NA around </a:t>
            </a:r>
            <a:br>
              <a:rPr lang="en-US" sz="3067" dirty="0">
                <a:solidFill>
                  <a:srgbClr val="FCDDBC"/>
                </a:solidFill>
                <a:latin typeface="Franklin Gothic Medium Cond" panose="020B0606030402020204" pitchFamily="34" charset="0"/>
              </a:rPr>
            </a:br>
            <a:r>
              <a:rPr lang="en-US" sz="3067" dirty="0">
                <a:solidFill>
                  <a:srgbClr val="FCDDBC"/>
                </a:solidFill>
                <a:latin typeface="Franklin Gothic Medium Cond" panose="020B0606030402020204" pitchFamily="34" charset="0"/>
              </a:rPr>
              <a:t>the world </a:t>
            </a:r>
          </a:p>
        </p:txBody>
      </p:sp>
      <p:pic>
        <p:nvPicPr>
          <p:cNvPr id="13" name="Picture 12">
            <a:extLst>
              <a:ext uri="{FF2B5EF4-FFF2-40B4-BE49-F238E27FC236}">
                <a16:creationId xmlns:a16="http://schemas.microsoft.com/office/drawing/2014/main" id="{CDC348CC-A1F9-183A-C257-FBE2EB54E5AA}"/>
              </a:ext>
            </a:extLst>
          </p:cNvPr>
          <p:cNvPicPr>
            <a:picLocks noChangeAspect="1"/>
          </p:cNvPicPr>
          <p:nvPr/>
        </p:nvPicPr>
        <p:blipFill>
          <a:blip r:embed="rId3"/>
          <a:stretch>
            <a:fillRect/>
          </a:stretch>
        </p:blipFill>
        <p:spPr>
          <a:xfrm>
            <a:off x="6184900" y="1739900"/>
            <a:ext cx="6007100" cy="5118100"/>
          </a:xfrm>
          <a:prstGeom prst="rect">
            <a:avLst/>
          </a:prstGeom>
        </p:spPr>
      </p:pic>
      <p:sp>
        <p:nvSpPr>
          <p:cNvPr id="14" name="Content Placeholder 2">
            <a:extLst>
              <a:ext uri="{FF2B5EF4-FFF2-40B4-BE49-F238E27FC236}">
                <a16:creationId xmlns:a16="http://schemas.microsoft.com/office/drawing/2014/main" id="{33FAA132-A7EA-6EF0-F307-A3E95B57C9E1}"/>
              </a:ext>
            </a:extLst>
          </p:cNvPr>
          <p:cNvSpPr txBox="1">
            <a:spLocks/>
          </p:cNvSpPr>
          <p:nvPr/>
        </p:nvSpPr>
        <p:spPr>
          <a:xfrm>
            <a:off x="0" y="5686425"/>
            <a:ext cx="5810250" cy="1171575"/>
          </a:xfrm>
          <a:prstGeom prst="rect">
            <a:avLst/>
          </a:prstGeom>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n-US" sz="3467" b="1" i="1" dirty="0">
                <a:solidFill>
                  <a:schemeClr val="bg1"/>
                </a:solidFill>
                <a:latin typeface="Franklin Gothic Demi" panose="020B0603020102020204" pitchFamily="34" charset="0"/>
              </a:rPr>
              <a:t>Share your joy</a:t>
            </a:r>
          </a:p>
          <a:p>
            <a:pPr marL="0" indent="0" algn="ctr">
              <a:lnSpc>
                <a:spcPct val="100000"/>
              </a:lnSpc>
              <a:spcBef>
                <a:spcPts val="0"/>
              </a:spcBef>
              <a:buFont typeface="Arial" panose="020B0604020202020204" pitchFamily="34" charset="0"/>
              <a:buNone/>
            </a:pPr>
            <a:r>
              <a:rPr lang="en-US" sz="3467" b="1" i="1" dirty="0" err="1">
                <a:solidFill>
                  <a:schemeClr val="bg1"/>
                </a:solidFill>
                <a:latin typeface="Franklin Gothic Demi" panose="020B0603020102020204" pitchFamily="34" charset="0"/>
              </a:rPr>
              <a:t>socialmedia@na.org</a:t>
            </a:r>
            <a:endParaRPr lang="en-US" sz="3467" b="1" i="1" dirty="0">
              <a:solidFill>
                <a:schemeClr val="bg1"/>
              </a:solidFill>
              <a:latin typeface="Franklin Gothic Demi" panose="020B0603020102020204" pitchFamily="34" charset="0"/>
            </a:endParaRPr>
          </a:p>
        </p:txBody>
      </p:sp>
    </p:spTree>
    <p:extLst>
      <p:ext uri="{BB962C8B-B14F-4D97-AF65-F5344CB8AC3E}">
        <p14:creationId xmlns:p14="http://schemas.microsoft.com/office/powerpoint/2010/main" val="3733101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2B1FAE5-D453-2172-5B39-E5305FF3BD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4247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Questions and Answers</a:t>
            </a:r>
          </a:p>
        </p:txBody>
      </p:sp>
      <p:sp>
        <p:nvSpPr>
          <p:cNvPr id="41" name="Google Shape;8026;p90">
            <a:extLst>
              <a:ext uri="{FF2B5EF4-FFF2-40B4-BE49-F238E27FC236}">
                <a16:creationId xmlns:a16="http://schemas.microsoft.com/office/drawing/2014/main" id="{54DFABA4-85C8-7365-0C49-B33AA7D82C68}"/>
              </a:ext>
            </a:extLst>
          </p:cNvPr>
          <p:cNvSpPr/>
          <p:nvPr/>
        </p:nvSpPr>
        <p:spPr>
          <a:xfrm>
            <a:off x="814207" y="1046592"/>
            <a:ext cx="1150108" cy="116498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87343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801745-697F-A365-9133-A05683C212F4}"/>
              </a:ext>
            </a:extLst>
          </p:cNvPr>
          <p:cNvSpPr txBox="1">
            <a:spLocks/>
          </p:cNvSpPr>
          <p:nvPr/>
        </p:nvSpPr>
        <p:spPr>
          <a:xfrm>
            <a:off x="0" y="97751"/>
            <a:ext cx="3411078" cy="308956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800" dirty="0">
                <a:solidFill>
                  <a:schemeClr val="bg1"/>
                </a:solidFill>
                <a:latin typeface="Franklin Gothic Demi" panose="020B0603020102020204" pitchFamily="34" charset="0"/>
              </a:rPr>
              <a:t>The basic purposes of our World Services are…</a:t>
            </a:r>
          </a:p>
        </p:txBody>
      </p:sp>
      <p:sp>
        <p:nvSpPr>
          <p:cNvPr id="3" name="Content Placeholder 4">
            <a:extLst>
              <a:ext uri="{FF2B5EF4-FFF2-40B4-BE49-F238E27FC236}">
                <a16:creationId xmlns:a16="http://schemas.microsoft.com/office/drawing/2014/main" id="{B282FB49-53F0-023B-B0FD-864656A62D59}"/>
              </a:ext>
            </a:extLst>
          </p:cNvPr>
          <p:cNvSpPr txBox="1">
            <a:spLocks/>
          </p:cNvSpPr>
          <p:nvPr/>
        </p:nvSpPr>
        <p:spPr>
          <a:xfrm>
            <a:off x="1855305" y="3698837"/>
            <a:ext cx="6677848" cy="3089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solidFill>
                  <a:srgbClr val="5B5E6B"/>
                </a:solidFill>
              </a:rPr>
              <a:t>We provide these services so that our groups and members can more successfully carry the message of recovery and so that our program of recovery can be made more available to addicts everywhere.</a:t>
            </a:r>
          </a:p>
          <a:p>
            <a:pPr marL="0" lvl="6" indent="0" algn="r">
              <a:spcBef>
                <a:spcPts val="2300"/>
              </a:spcBef>
              <a:buNone/>
            </a:pPr>
            <a:r>
              <a:rPr lang="en-US" sz="2600" i="1" dirty="0">
                <a:solidFill>
                  <a:srgbClr val="5B5E6B"/>
                </a:solidFill>
                <a:latin typeface="Franklin Gothic Medium Cond" panose="020B0606030402020204" pitchFamily="34" charset="0"/>
              </a:rPr>
              <a:t>A Guide to World Services in NA</a:t>
            </a:r>
          </a:p>
        </p:txBody>
      </p:sp>
      <p:sp>
        <p:nvSpPr>
          <p:cNvPr id="4" name="Text Placeholder 5">
            <a:extLst>
              <a:ext uri="{FF2B5EF4-FFF2-40B4-BE49-F238E27FC236}">
                <a16:creationId xmlns:a16="http://schemas.microsoft.com/office/drawing/2014/main" id="{5713A84C-8342-B07E-C8EA-55EA0F151D75}"/>
              </a:ext>
            </a:extLst>
          </p:cNvPr>
          <p:cNvSpPr txBox="1">
            <a:spLocks/>
          </p:cNvSpPr>
          <p:nvPr/>
        </p:nvSpPr>
        <p:spPr>
          <a:xfrm>
            <a:off x="4652226" y="476917"/>
            <a:ext cx="5225421" cy="3089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b="1" dirty="0">
                <a:solidFill>
                  <a:srgbClr val="0070C0"/>
                </a:solidFill>
                <a:latin typeface="Franklin Gothic Demi" panose="020B0603020102020204" pitchFamily="34" charset="0"/>
              </a:rPr>
              <a:t>communication, coordination,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information,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and guidance.</a:t>
            </a:r>
          </a:p>
          <a:p>
            <a:endParaRPr lang="en-US" dirty="0"/>
          </a:p>
        </p:txBody>
      </p:sp>
      <p:pic>
        <p:nvPicPr>
          <p:cNvPr id="5" name="Picture 4" descr="A picture containing symbol, font, graphics, logo&#10;&#10;Description automatically generated">
            <a:extLst>
              <a:ext uri="{FF2B5EF4-FFF2-40B4-BE49-F238E27FC236}">
                <a16:creationId xmlns:a16="http://schemas.microsoft.com/office/drawing/2014/main" id="{867BF75F-D81C-63F1-6D85-9001D14A7B4A}"/>
              </a:ext>
            </a:extLst>
          </p:cNvPr>
          <p:cNvPicPr>
            <a:picLocks noChangeAspect="1"/>
          </p:cNvPicPr>
          <p:nvPr/>
        </p:nvPicPr>
        <p:blipFill rotWithShape="1">
          <a:blip r:embed="rId3">
            <a:duotone>
              <a:prstClr val="black"/>
              <a:schemeClr val="accent5">
                <a:tint val="45000"/>
                <a:satMod val="400000"/>
              </a:schemeClr>
            </a:duotone>
            <a:alphaModFix amt="50000"/>
            <a:extLst>
              <a:ext uri="{BEBA8EAE-BF5A-486C-A8C5-ECC9F3942E4B}">
                <a14:imgProps xmlns:a14="http://schemas.microsoft.com/office/drawing/2010/main">
                  <a14:imgLayer r:embed="rId4">
                    <a14:imgEffect>
                      <a14:sharpenSoften amount="-20000"/>
                    </a14:imgEffect>
                    <a14:imgEffect>
                      <a14:brightnessContrast contrast="38000"/>
                    </a14:imgEffect>
                  </a14:imgLayer>
                </a14:imgProps>
              </a:ext>
            </a:extLst>
          </a:blip>
          <a:srcRect r="34185" b="5489"/>
          <a:stretch/>
        </p:blipFill>
        <p:spPr>
          <a:xfrm>
            <a:off x="9674195" y="3583494"/>
            <a:ext cx="2517806" cy="3274506"/>
          </a:xfrm>
          <a:prstGeom prst="rect">
            <a:avLst/>
          </a:prstGeom>
        </p:spPr>
      </p:pic>
    </p:spTree>
    <p:extLst>
      <p:ext uri="{BB962C8B-B14F-4D97-AF65-F5344CB8AC3E}">
        <p14:creationId xmlns:p14="http://schemas.microsoft.com/office/powerpoint/2010/main" val="240701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everal images of different buildings&#10;&#10;Description automatically generated">
            <a:extLst>
              <a:ext uri="{FF2B5EF4-FFF2-40B4-BE49-F238E27FC236}">
                <a16:creationId xmlns:a16="http://schemas.microsoft.com/office/drawing/2014/main" id="{3DFF5B0B-202C-1D01-409D-DAFCB0A6C9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44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D61FEB44-75B1-B5EE-1D2C-2E81FD1132FD}"/>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385042"/>
            <a:ext cx="8903576" cy="76273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WSC 2023</a:t>
            </a:r>
          </a:p>
        </p:txBody>
      </p:sp>
      <p:sp>
        <p:nvSpPr>
          <p:cNvPr id="4" name="TextBox 3">
            <a:extLst>
              <a:ext uri="{FF2B5EF4-FFF2-40B4-BE49-F238E27FC236}">
                <a16:creationId xmlns:a16="http://schemas.microsoft.com/office/drawing/2014/main" id="{DC8FCE59-CC5E-BD54-2B72-427C57C44441}"/>
              </a:ext>
            </a:extLst>
          </p:cNvPr>
          <p:cNvSpPr txBox="1"/>
          <p:nvPr/>
        </p:nvSpPr>
        <p:spPr>
          <a:xfrm>
            <a:off x="2527300" y="2578882"/>
            <a:ext cx="9009026"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Here are a few of the highlights.</a:t>
            </a:r>
          </a:p>
          <a:p>
            <a:endParaRPr lang="en-US" sz="5500" dirty="0">
              <a:solidFill>
                <a:schemeClr val="bg1"/>
              </a:solidFill>
              <a:latin typeface="Franklin Gothic Medium Cond" panose="020B0606030402020204" pitchFamily="34" charset="0"/>
            </a:endParaRPr>
          </a:p>
        </p:txBody>
      </p:sp>
      <p:pic>
        <p:nvPicPr>
          <p:cNvPr id="6" name="Picture 5" descr="A grey sphere with black lines and dots&#10;&#10;Description automatically generated with low confidence">
            <a:extLst>
              <a:ext uri="{FF2B5EF4-FFF2-40B4-BE49-F238E27FC236}">
                <a16:creationId xmlns:a16="http://schemas.microsoft.com/office/drawing/2014/main" id="{23120AAF-AACB-125C-C64B-63A7904E4954}"/>
              </a:ext>
            </a:extLst>
          </p:cNvPr>
          <p:cNvPicPr>
            <a:picLocks noChangeAspect="1"/>
          </p:cNvPicPr>
          <p:nvPr/>
        </p:nvPicPr>
        <p:blipFill>
          <a:blip r:embed="rId6">
            <a:alphaModFix amt="65000"/>
          </a:blip>
          <a:stretch>
            <a:fillRect/>
          </a:stretch>
        </p:blipFill>
        <p:spPr>
          <a:xfrm>
            <a:off x="877555" y="1102999"/>
            <a:ext cx="1044778" cy="1044778"/>
          </a:xfrm>
          <a:prstGeom prst="rect">
            <a:avLst/>
          </a:prstGeom>
        </p:spPr>
      </p:pic>
      <p:pic>
        <p:nvPicPr>
          <p:cNvPr id="5" name="Picture 4">
            <a:extLst>
              <a:ext uri="{FF2B5EF4-FFF2-40B4-BE49-F238E27FC236}">
                <a16:creationId xmlns:a16="http://schemas.microsoft.com/office/drawing/2014/main" id="{F9F4BB9A-07B2-81EA-FABF-7336294DCDDA}"/>
              </a:ext>
            </a:extLst>
          </p:cNvPr>
          <p:cNvPicPr>
            <a:picLocks noChangeAspect="1"/>
          </p:cNvPicPr>
          <p:nvPr/>
        </p:nvPicPr>
        <p:blipFill>
          <a:blip r:embed="rId7"/>
          <a:stretch>
            <a:fillRect/>
          </a:stretch>
        </p:blipFill>
        <p:spPr>
          <a:xfrm>
            <a:off x="1660777" y="3619117"/>
            <a:ext cx="9887412" cy="2868491"/>
          </a:xfrm>
          <a:prstGeom prst="rect">
            <a:avLst/>
          </a:prstGeom>
        </p:spPr>
      </p:pic>
    </p:spTree>
    <p:extLst>
      <p:ext uri="{BB962C8B-B14F-4D97-AF65-F5344CB8AC3E}">
        <p14:creationId xmlns:p14="http://schemas.microsoft.com/office/powerpoint/2010/main" val="175364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40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127588" y="200504"/>
            <a:ext cx="11785012" cy="2123658"/>
          </a:xfrm>
          <a:prstGeom prst="rect">
            <a:avLst/>
          </a:prstGeom>
          <a:noFill/>
        </p:spPr>
        <p:txBody>
          <a:bodyPr wrap="square" rtlCol="0">
            <a:spAutoFit/>
          </a:bodyPr>
          <a:lstStyle/>
          <a:p>
            <a:r>
              <a:rPr lang="en-US" sz="4000" b="1" dirty="0">
                <a:latin typeface="Franklin Gothic Demi Cond" panose="020B0603020102020204" pitchFamily="34" charset="0"/>
              </a:rPr>
              <a:t>There were 139 voting members participating at WSC 2023:</a:t>
            </a:r>
          </a:p>
          <a:p>
            <a:pPr marL="297180" indent="-205740">
              <a:buFont typeface="Arial" panose="020B0604020202020204" pitchFamily="34" charset="0"/>
              <a:buChar char="•"/>
            </a:pPr>
            <a:r>
              <a:rPr lang="en-US" sz="3200" dirty="0">
                <a:latin typeface="Franklin Gothic Medium Cond" panose="020B0606030402020204" pitchFamily="34" charset="0"/>
              </a:rPr>
              <a:t>126 delegates</a:t>
            </a:r>
            <a:br>
              <a:rPr lang="en-US" sz="3200" dirty="0">
                <a:latin typeface="Franklin Gothic Medium Cond" panose="020B0606030402020204" pitchFamily="34" charset="0"/>
              </a:rPr>
            </a:br>
            <a:r>
              <a:rPr lang="en-US" sz="2800" dirty="0">
                <a:solidFill>
                  <a:srgbClr val="5B5E6B"/>
                </a:solidFill>
                <a:latin typeface="Franklin Gothic Medium Cond" panose="020B0606030402020204" pitchFamily="34" charset="0"/>
              </a:rPr>
              <a:t>(120 RDs, 6 ZDs)</a:t>
            </a:r>
          </a:p>
          <a:p>
            <a:pPr marL="297180" indent="-205740">
              <a:buFont typeface="Arial" panose="020B0604020202020204" pitchFamily="34" charset="0"/>
              <a:buChar char="•"/>
            </a:pPr>
            <a:r>
              <a:rPr lang="en-US" sz="3200" dirty="0">
                <a:latin typeface="Franklin Gothic Medium Cond" panose="020B0606030402020204" pitchFamily="34" charset="0"/>
              </a:rPr>
              <a:t>13 World Board members</a:t>
            </a:r>
          </a:p>
        </p:txBody>
      </p:sp>
      <p:pic>
        <p:nvPicPr>
          <p:cNvPr id="4" name="Picture 3">
            <a:extLst>
              <a:ext uri="{FF2B5EF4-FFF2-40B4-BE49-F238E27FC236}">
                <a16:creationId xmlns:a16="http://schemas.microsoft.com/office/drawing/2014/main" id="{CB6CB18B-736F-0C92-DB55-7B1356B6E7E4}"/>
              </a:ext>
            </a:extLst>
          </p:cNvPr>
          <p:cNvPicPr>
            <a:picLocks noChangeAspect="1"/>
          </p:cNvPicPr>
          <p:nvPr/>
        </p:nvPicPr>
        <p:blipFill rotWithShape="1">
          <a:blip r:embed="rId3"/>
          <a:srcRect t="8651"/>
          <a:stretch/>
        </p:blipFill>
        <p:spPr>
          <a:xfrm>
            <a:off x="4596732" y="1384300"/>
            <a:ext cx="7595268" cy="4648200"/>
          </a:xfrm>
          <a:prstGeom prst="rect">
            <a:avLst/>
          </a:prstGeom>
        </p:spPr>
      </p:pic>
      <p:sp>
        <p:nvSpPr>
          <p:cNvPr id="3" name="TextBox 2">
            <a:extLst>
              <a:ext uri="{FF2B5EF4-FFF2-40B4-BE49-F238E27FC236}">
                <a16:creationId xmlns:a16="http://schemas.microsoft.com/office/drawing/2014/main" id="{03F37FD4-C715-70A0-0AEA-908BE609E076}"/>
              </a:ext>
            </a:extLst>
          </p:cNvPr>
          <p:cNvSpPr txBox="1"/>
          <p:nvPr/>
        </p:nvSpPr>
        <p:spPr>
          <a:xfrm>
            <a:off x="245671" y="2579906"/>
            <a:ext cx="4250129" cy="4278094"/>
          </a:xfrm>
          <a:prstGeom prst="rect">
            <a:avLst/>
          </a:prstGeom>
          <a:noFill/>
        </p:spPr>
        <p:txBody>
          <a:bodyPr wrap="square" rtlCol="0">
            <a:spAutoFit/>
          </a:bodyPr>
          <a:lstStyle/>
          <a:p>
            <a:r>
              <a:rPr lang="en-US" sz="3600" b="1" u="sng" dirty="0">
                <a:solidFill>
                  <a:srgbClr val="0070C0"/>
                </a:solidFill>
                <a:latin typeface="Franklin Gothic Demi Cond" panose="020B0603020102020204" pitchFamily="34" charset="0"/>
              </a:rPr>
              <a:t>First truly hybrid WSC!</a:t>
            </a:r>
          </a:p>
          <a:p>
            <a:r>
              <a:rPr lang="en-US" sz="3600" dirty="0">
                <a:solidFill>
                  <a:srgbClr val="0070C0"/>
                </a:solidFill>
                <a:latin typeface="Franklin Gothic Medium Cond" panose="020B0606030402020204" pitchFamily="34" charset="0"/>
              </a:rPr>
              <a:t>The virtual participants who joined the conference were:</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11 RDs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2 ZDs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1 World Board member</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25 alternates</a:t>
            </a:r>
          </a:p>
        </p:txBody>
      </p:sp>
    </p:spTree>
    <p:extLst>
      <p:ext uri="{BB962C8B-B14F-4D97-AF65-F5344CB8AC3E}">
        <p14:creationId xmlns:p14="http://schemas.microsoft.com/office/powerpoint/2010/main" val="3835430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9367</TotalTime>
  <Words>8178</Words>
  <Application>Microsoft Macintosh PowerPoint</Application>
  <PresentationFormat>Widescreen</PresentationFormat>
  <Paragraphs>606</Paragraphs>
  <Slides>58</Slides>
  <Notes>58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Calibri</vt:lpstr>
      <vt:lpstr>Franklin Gothic Demi</vt:lpstr>
      <vt:lpstr>Franklin Gothic Demi Cond</vt:lpstr>
      <vt:lpstr>Franklin Gothic Heavy</vt:lpstr>
      <vt:lpstr>Franklin Gothic Medium</vt:lpstr>
      <vt:lpstr>Franklin Gothic Medium Cond</vt:lpstr>
      <vt:lpstr>Roboto</vt:lpstr>
      <vt:lpstr>Symbol</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Fowler</dc:creator>
  <cp:lastModifiedBy>Stacy Fowler</cp:lastModifiedBy>
  <cp:revision>201</cp:revision>
  <cp:lastPrinted>2025-07-09T21:55:05Z</cp:lastPrinted>
  <dcterms:created xsi:type="dcterms:W3CDTF">2023-06-05T14:42:42Z</dcterms:created>
  <dcterms:modified xsi:type="dcterms:W3CDTF">2025-07-09T21:56:05Z</dcterms:modified>
</cp:coreProperties>
</file>