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9" r:id="rId2"/>
  </p:sldMasterIdLst>
  <p:notesMasterIdLst>
    <p:notesMasterId r:id="rId37"/>
  </p:notesMasterIdLst>
  <p:sldIdLst>
    <p:sldId id="257" r:id="rId3"/>
    <p:sldId id="288" r:id="rId4"/>
    <p:sldId id="279" r:id="rId5"/>
    <p:sldId id="289" r:id="rId6"/>
    <p:sldId id="290" r:id="rId7"/>
    <p:sldId id="258" r:id="rId8"/>
    <p:sldId id="259" r:id="rId9"/>
    <p:sldId id="260" r:id="rId10"/>
    <p:sldId id="261" r:id="rId11"/>
    <p:sldId id="263" r:id="rId12"/>
    <p:sldId id="265" r:id="rId13"/>
    <p:sldId id="266" r:id="rId14"/>
    <p:sldId id="267" r:id="rId15"/>
    <p:sldId id="269" r:id="rId16"/>
    <p:sldId id="271" r:id="rId17"/>
    <p:sldId id="277" r:id="rId18"/>
    <p:sldId id="282" r:id="rId19"/>
    <p:sldId id="283" r:id="rId20"/>
    <p:sldId id="272" r:id="rId21"/>
    <p:sldId id="300" r:id="rId22"/>
    <p:sldId id="291" r:id="rId23"/>
    <p:sldId id="292" r:id="rId24"/>
    <p:sldId id="262" r:id="rId25"/>
    <p:sldId id="293" r:id="rId26"/>
    <p:sldId id="294" r:id="rId27"/>
    <p:sldId id="268" r:id="rId28"/>
    <p:sldId id="295" r:id="rId29"/>
    <p:sldId id="296" r:id="rId30"/>
    <p:sldId id="297" r:id="rId31"/>
    <p:sldId id="270" r:id="rId32"/>
    <p:sldId id="298" r:id="rId33"/>
    <p:sldId id="273" r:id="rId34"/>
    <p:sldId id="274" r:id="rId35"/>
    <p:sldId id="27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A9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67"/>
    <p:restoredTop sz="88095"/>
  </p:normalViewPr>
  <p:slideViewPr>
    <p:cSldViewPr snapToGrid="0">
      <p:cViewPr varScale="1">
        <p:scale>
          <a:sx n="56" d="100"/>
          <a:sy n="56" d="100"/>
        </p:scale>
        <p:origin x="19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A23623-5476-4A37-A502-6517C525CB56}" type="datetimeFigureOut">
              <a:rPr lang="en-US" smtClean="0"/>
              <a:t>7/14/2025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9D86C6-8518-4DCB-B7D8-851CEC7F590F}" type="slidenum">
              <a:rPr lang="en-US" smtClean="0"/>
              <a:t>‹#›</a:t>
            </a:fld>
            <a:endParaRPr lang="en-US"/>
          </a:p>
        </p:txBody>
      </p:sp>
    </p:spTree>
    <p:extLst>
      <p:ext uri="{BB962C8B-B14F-4D97-AF65-F5344CB8AC3E}">
        <p14:creationId xmlns:p14="http://schemas.microsoft.com/office/powerpoint/2010/main" val="2223512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9D86C6-8518-4DCB-B7D8-851CEC7F590F}" type="slidenum">
              <a:rPr lang="en-US" smtClean="0"/>
              <a:t>5</a:t>
            </a:fld>
            <a:endParaRPr lang="en-US"/>
          </a:p>
        </p:txBody>
      </p:sp>
    </p:spTree>
    <p:extLst>
      <p:ext uri="{BB962C8B-B14F-4D97-AF65-F5344CB8AC3E}">
        <p14:creationId xmlns:p14="http://schemas.microsoft.com/office/powerpoint/2010/main" val="1428692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9D86C6-8518-4DCB-B7D8-851CEC7F590F}" type="slidenum">
              <a:rPr lang="en-US" smtClean="0"/>
              <a:t>19</a:t>
            </a:fld>
            <a:endParaRPr lang="en-US"/>
          </a:p>
        </p:txBody>
      </p:sp>
    </p:spTree>
    <p:extLst>
      <p:ext uri="{BB962C8B-B14F-4D97-AF65-F5344CB8AC3E}">
        <p14:creationId xmlns:p14="http://schemas.microsoft.com/office/powerpoint/2010/main" val="334732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75645-03F3-099C-9ACE-986DCE337A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61A20C-59A9-E431-2203-B5CAB71770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8154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3" name="Picture 2" descr="A blue and white circles&#10;&#10;Description automatically generated">
            <a:extLst>
              <a:ext uri="{FF2B5EF4-FFF2-40B4-BE49-F238E27FC236}">
                <a16:creationId xmlns:a16="http://schemas.microsoft.com/office/drawing/2014/main" id="{CBDD5551-7BFD-745B-7D62-E5B7D36314D0}"/>
              </a:ext>
            </a:extLst>
          </p:cNvPr>
          <p:cNvPicPr>
            <a:picLocks noChangeAspect="1"/>
          </p:cNvPicPr>
          <p:nvPr userDrawn="1"/>
        </p:nvPicPr>
        <p:blipFill>
          <a:blip r:embed="rId2"/>
          <a:stretch>
            <a:fillRect/>
          </a:stretch>
        </p:blipFill>
        <p:spPr>
          <a:xfrm>
            <a:off x="11268" y="0"/>
            <a:ext cx="12180732" cy="6864350"/>
          </a:xfrm>
          <a:prstGeom prst="rect">
            <a:avLst/>
          </a:prstGeom>
        </p:spPr>
      </p:pic>
    </p:spTree>
    <p:extLst>
      <p:ext uri="{BB962C8B-B14F-4D97-AF65-F5344CB8AC3E}">
        <p14:creationId xmlns:p14="http://schemas.microsoft.com/office/powerpoint/2010/main" val="91456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pic>
        <p:nvPicPr>
          <p:cNvPr id="3" name="Picture 2" descr="A blue and white circles&#10;&#10;Description automatically generated">
            <a:extLst>
              <a:ext uri="{FF2B5EF4-FFF2-40B4-BE49-F238E27FC236}">
                <a16:creationId xmlns:a16="http://schemas.microsoft.com/office/drawing/2014/main" id="{CBDD5551-7BFD-745B-7D62-E5B7D36314D0}"/>
              </a:ext>
            </a:extLst>
          </p:cNvPr>
          <p:cNvPicPr>
            <a:picLocks noChangeAspect="1"/>
          </p:cNvPicPr>
          <p:nvPr userDrawn="1"/>
        </p:nvPicPr>
        <p:blipFill>
          <a:blip r:embed="rId2"/>
          <a:stretch>
            <a:fillRect/>
          </a:stretch>
        </p:blipFill>
        <p:spPr>
          <a:xfrm flipH="1">
            <a:off x="11268" y="0"/>
            <a:ext cx="12180732" cy="6864350"/>
          </a:xfrm>
          <a:prstGeom prst="rect">
            <a:avLst/>
          </a:prstGeom>
        </p:spPr>
      </p:pic>
    </p:spTree>
    <p:extLst>
      <p:ext uri="{BB962C8B-B14F-4D97-AF65-F5344CB8AC3E}">
        <p14:creationId xmlns:p14="http://schemas.microsoft.com/office/powerpoint/2010/main" val="1865113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pic>
        <p:nvPicPr>
          <p:cNvPr id="8" name="Picture 7" descr="A blue and white circle with dots&#10;&#10;Description automatically generated">
            <a:extLst>
              <a:ext uri="{FF2B5EF4-FFF2-40B4-BE49-F238E27FC236}">
                <a16:creationId xmlns:a16="http://schemas.microsoft.com/office/drawing/2014/main" id="{443F2EEE-51FB-7071-8CAA-8E72FD1BC6F1}"/>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91410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pic>
        <p:nvPicPr>
          <p:cNvPr id="3" name="Picture 2" descr="A blue and green gradients and circles&#10;&#10;Description automatically generated with medium confidence">
            <a:extLst>
              <a:ext uri="{FF2B5EF4-FFF2-40B4-BE49-F238E27FC236}">
                <a16:creationId xmlns:a16="http://schemas.microsoft.com/office/drawing/2014/main" id="{F33F2055-4F04-3578-247F-341C2769E2F8}"/>
              </a:ext>
            </a:extLst>
          </p:cNvPr>
          <p:cNvPicPr>
            <a:picLocks noChangeAspect="1"/>
          </p:cNvPicPr>
          <p:nvPr userDrawn="1"/>
        </p:nvPicPr>
        <p:blipFill>
          <a:blip r:embed="rId2"/>
          <a:stretch>
            <a:fillRect/>
          </a:stretch>
        </p:blipFill>
        <p:spPr>
          <a:xfrm>
            <a:off x="11267" y="0"/>
            <a:ext cx="12169465" cy="6858000"/>
          </a:xfrm>
          <a:prstGeom prst="rect">
            <a:avLst/>
          </a:prstGeom>
        </p:spPr>
      </p:pic>
    </p:spTree>
    <p:extLst>
      <p:ext uri="{BB962C8B-B14F-4D97-AF65-F5344CB8AC3E}">
        <p14:creationId xmlns:p14="http://schemas.microsoft.com/office/powerpoint/2010/main" val="2710334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pic>
        <p:nvPicPr>
          <p:cNvPr id="3" name="Picture 2" descr="A blue and green gradient&#10;&#10;Description automatically generated">
            <a:extLst>
              <a:ext uri="{FF2B5EF4-FFF2-40B4-BE49-F238E27FC236}">
                <a16:creationId xmlns:a16="http://schemas.microsoft.com/office/drawing/2014/main" id="{D43C3FF0-4104-5532-7EA6-444484FB7F28}"/>
              </a:ext>
            </a:extLst>
          </p:cNvPr>
          <p:cNvPicPr>
            <a:picLocks noChangeAspect="1"/>
          </p:cNvPicPr>
          <p:nvPr userDrawn="1"/>
        </p:nvPicPr>
        <p:blipFill>
          <a:blip r:embed="rId2"/>
          <a:stretch>
            <a:fillRect/>
          </a:stretch>
        </p:blipFill>
        <p:spPr>
          <a:xfrm>
            <a:off x="4930" y="0"/>
            <a:ext cx="12182142" cy="6858000"/>
          </a:xfrm>
          <a:prstGeom prst="rect">
            <a:avLst/>
          </a:prstGeom>
        </p:spPr>
      </p:pic>
    </p:spTree>
    <p:extLst>
      <p:ext uri="{BB962C8B-B14F-4D97-AF65-F5344CB8AC3E}">
        <p14:creationId xmlns:p14="http://schemas.microsoft.com/office/powerpoint/2010/main" val="4181040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pic>
        <p:nvPicPr>
          <p:cNvPr id="2" name="Picture 1" descr="A blue rectangle with black background&#10;&#10;Description automatically generated">
            <a:extLst>
              <a:ext uri="{FF2B5EF4-FFF2-40B4-BE49-F238E27FC236}">
                <a16:creationId xmlns:a16="http://schemas.microsoft.com/office/drawing/2014/main" id="{496FDAE2-8CD9-AD42-2164-C5E7006B9CC2}"/>
              </a:ext>
            </a:extLst>
          </p:cNvPr>
          <p:cNvPicPr>
            <a:picLocks noChangeAspect="1"/>
          </p:cNvPicPr>
          <p:nvPr userDrawn="1"/>
        </p:nvPicPr>
        <p:blipFill>
          <a:blip r:embed="rId2"/>
          <a:stretch>
            <a:fillRect/>
          </a:stretch>
        </p:blipFill>
        <p:spPr>
          <a:xfrm>
            <a:off x="-34725" y="-113577"/>
            <a:ext cx="11183757" cy="2150722"/>
          </a:xfrm>
          <a:prstGeom prst="rect">
            <a:avLst/>
          </a:prstGeom>
        </p:spPr>
      </p:pic>
    </p:spTree>
    <p:extLst>
      <p:ext uri="{BB962C8B-B14F-4D97-AF65-F5344CB8AC3E}">
        <p14:creationId xmlns:p14="http://schemas.microsoft.com/office/powerpoint/2010/main" val="574654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2436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DDDC3-6810-2D0D-D408-EA30BD7B27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448BB7-66CA-97FC-CAFC-51F64953DD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0874F0-B5C4-8BB1-D97D-86894E1CD1B5}"/>
              </a:ext>
            </a:extLst>
          </p:cNvPr>
          <p:cNvSpPr>
            <a:spLocks noGrp="1"/>
          </p:cNvSpPr>
          <p:nvPr>
            <p:ph type="dt" sz="half" idx="10"/>
          </p:nvPr>
        </p:nvSpPr>
        <p:spPr/>
        <p:txBody>
          <a:bodyPr/>
          <a:lstStyle/>
          <a:p>
            <a:fld id="{01B9CE16-B4A8-43A9-A643-63FF24231D08}" type="datetimeFigureOut">
              <a:rPr lang="en-US" smtClean="0"/>
              <a:t>7/14/2025</a:t>
            </a:fld>
            <a:endParaRPr lang="en-US"/>
          </a:p>
        </p:txBody>
      </p:sp>
      <p:sp>
        <p:nvSpPr>
          <p:cNvPr id="5" name="Footer Placeholder 4">
            <a:extLst>
              <a:ext uri="{FF2B5EF4-FFF2-40B4-BE49-F238E27FC236}">
                <a16:creationId xmlns:a16="http://schemas.microsoft.com/office/drawing/2014/main" id="{542B133D-3672-07C5-816B-6D0D91312A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69B84F-8D65-8CF2-11F3-FCAE00320FF3}"/>
              </a:ext>
            </a:extLst>
          </p:cNvPr>
          <p:cNvSpPr>
            <a:spLocks noGrp="1"/>
          </p:cNvSpPr>
          <p:nvPr>
            <p:ph type="sldNum" sz="quarter" idx="12"/>
          </p:nvPr>
        </p:nvSpPr>
        <p:spPr/>
        <p:txBody>
          <a:bodyPr/>
          <a:lstStyle/>
          <a:p>
            <a:fld id="{130A105B-F79B-4418-8B32-63B74BBA6516}" type="slidenum">
              <a:rPr lang="en-US" smtClean="0"/>
              <a:t>‹#›</a:t>
            </a:fld>
            <a:endParaRPr lang="en-US"/>
          </a:p>
        </p:txBody>
      </p:sp>
    </p:spTree>
    <p:extLst>
      <p:ext uri="{BB962C8B-B14F-4D97-AF65-F5344CB8AC3E}">
        <p14:creationId xmlns:p14="http://schemas.microsoft.com/office/powerpoint/2010/main" val="1079079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8FF1E-636B-2F77-27A6-305E602BC7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16A9DA-B18F-1AB3-C1A8-5A8663C16E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FAEA55-29BD-65B8-DCC6-3EC6B5690238}"/>
              </a:ext>
            </a:extLst>
          </p:cNvPr>
          <p:cNvSpPr>
            <a:spLocks noGrp="1"/>
          </p:cNvSpPr>
          <p:nvPr>
            <p:ph type="dt" sz="half" idx="10"/>
          </p:nvPr>
        </p:nvSpPr>
        <p:spPr/>
        <p:txBody>
          <a:bodyPr/>
          <a:lstStyle/>
          <a:p>
            <a:fld id="{01B9CE16-B4A8-43A9-A643-63FF24231D08}" type="datetimeFigureOut">
              <a:rPr lang="en-US" smtClean="0"/>
              <a:t>7/14/2025</a:t>
            </a:fld>
            <a:endParaRPr lang="en-US"/>
          </a:p>
        </p:txBody>
      </p:sp>
      <p:sp>
        <p:nvSpPr>
          <p:cNvPr id="5" name="Footer Placeholder 4">
            <a:extLst>
              <a:ext uri="{FF2B5EF4-FFF2-40B4-BE49-F238E27FC236}">
                <a16:creationId xmlns:a16="http://schemas.microsoft.com/office/drawing/2014/main" id="{0DBD1979-E90C-501D-D0A0-9DF6539D5A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33A8E5-474F-7392-286C-3310802F7B65}"/>
              </a:ext>
            </a:extLst>
          </p:cNvPr>
          <p:cNvSpPr>
            <a:spLocks noGrp="1"/>
          </p:cNvSpPr>
          <p:nvPr>
            <p:ph type="sldNum" sz="quarter" idx="12"/>
          </p:nvPr>
        </p:nvSpPr>
        <p:spPr/>
        <p:txBody>
          <a:bodyPr/>
          <a:lstStyle/>
          <a:p>
            <a:fld id="{130A105B-F79B-4418-8B32-63B74BBA6516}" type="slidenum">
              <a:rPr lang="en-US" smtClean="0"/>
              <a:t>‹#›</a:t>
            </a:fld>
            <a:endParaRPr lang="en-US"/>
          </a:p>
        </p:txBody>
      </p:sp>
    </p:spTree>
    <p:extLst>
      <p:ext uri="{BB962C8B-B14F-4D97-AF65-F5344CB8AC3E}">
        <p14:creationId xmlns:p14="http://schemas.microsoft.com/office/powerpoint/2010/main" val="3910488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D56BE-4B7A-D0E0-85E5-1EC4D33B52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DB8B63-BF70-04AC-D245-3F0357449A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20904B-1046-FB09-44F4-9C1F2EAD9D44}"/>
              </a:ext>
            </a:extLst>
          </p:cNvPr>
          <p:cNvSpPr>
            <a:spLocks noGrp="1"/>
          </p:cNvSpPr>
          <p:nvPr>
            <p:ph type="dt" sz="half" idx="10"/>
          </p:nvPr>
        </p:nvSpPr>
        <p:spPr/>
        <p:txBody>
          <a:bodyPr/>
          <a:lstStyle/>
          <a:p>
            <a:fld id="{01B9CE16-B4A8-43A9-A643-63FF24231D08}" type="datetimeFigureOut">
              <a:rPr lang="en-US" smtClean="0"/>
              <a:t>7/14/2025</a:t>
            </a:fld>
            <a:endParaRPr lang="en-US"/>
          </a:p>
        </p:txBody>
      </p:sp>
      <p:sp>
        <p:nvSpPr>
          <p:cNvPr id="5" name="Footer Placeholder 4">
            <a:extLst>
              <a:ext uri="{FF2B5EF4-FFF2-40B4-BE49-F238E27FC236}">
                <a16:creationId xmlns:a16="http://schemas.microsoft.com/office/drawing/2014/main" id="{0C99E50D-9F70-C8A6-F1EF-45253DB53E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2057EE-36EF-8C13-EDEE-0DDF5C7F7024}"/>
              </a:ext>
            </a:extLst>
          </p:cNvPr>
          <p:cNvSpPr>
            <a:spLocks noGrp="1"/>
          </p:cNvSpPr>
          <p:nvPr>
            <p:ph type="sldNum" sz="quarter" idx="12"/>
          </p:nvPr>
        </p:nvSpPr>
        <p:spPr/>
        <p:txBody>
          <a:bodyPr/>
          <a:lstStyle/>
          <a:p>
            <a:fld id="{130A105B-F79B-4418-8B32-63B74BBA6516}" type="slidenum">
              <a:rPr lang="en-US" smtClean="0"/>
              <a:t>‹#›</a:t>
            </a:fld>
            <a:endParaRPr lang="en-US"/>
          </a:p>
        </p:txBody>
      </p:sp>
    </p:spTree>
    <p:extLst>
      <p:ext uri="{BB962C8B-B14F-4D97-AF65-F5344CB8AC3E}">
        <p14:creationId xmlns:p14="http://schemas.microsoft.com/office/powerpoint/2010/main" val="3168282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5C52E-C4B1-E0AB-6AA4-E5F33FE7E0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4086D0-9136-1F85-CCEB-81C79AED0025}"/>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53056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8AA17-B9F7-42CD-BB04-194076924C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FDDD6B-8606-034A-DD01-868E539990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C60BD1-BD46-C3A2-D4D9-177A7B27DA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A68C56-DC2A-63FF-7AEF-11EE5EBDC8B6}"/>
              </a:ext>
            </a:extLst>
          </p:cNvPr>
          <p:cNvSpPr>
            <a:spLocks noGrp="1"/>
          </p:cNvSpPr>
          <p:nvPr>
            <p:ph type="dt" sz="half" idx="10"/>
          </p:nvPr>
        </p:nvSpPr>
        <p:spPr/>
        <p:txBody>
          <a:bodyPr/>
          <a:lstStyle/>
          <a:p>
            <a:fld id="{01B9CE16-B4A8-43A9-A643-63FF24231D08}" type="datetimeFigureOut">
              <a:rPr lang="en-US" smtClean="0"/>
              <a:t>7/14/2025</a:t>
            </a:fld>
            <a:endParaRPr lang="en-US"/>
          </a:p>
        </p:txBody>
      </p:sp>
      <p:sp>
        <p:nvSpPr>
          <p:cNvPr id="6" name="Footer Placeholder 5">
            <a:extLst>
              <a:ext uri="{FF2B5EF4-FFF2-40B4-BE49-F238E27FC236}">
                <a16:creationId xmlns:a16="http://schemas.microsoft.com/office/drawing/2014/main" id="{A6746E0D-6CE3-E2DA-2596-A02C89710F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7182F4-E8CA-567C-5D90-1EEA5238C36E}"/>
              </a:ext>
            </a:extLst>
          </p:cNvPr>
          <p:cNvSpPr>
            <a:spLocks noGrp="1"/>
          </p:cNvSpPr>
          <p:nvPr>
            <p:ph type="sldNum" sz="quarter" idx="12"/>
          </p:nvPr>
        </p:nvSpPr>
        <p:spPr/>
        <p:txBody>
          <a:bodyPr/>
          <a:lstStyle/>
          <a:p>
            <a:fld id="{130A105B-F79B-4418-8B32-63B74BBA6516}" type="slidenum">
              <a:rPr lang="en-US" smtClean="0"/>
              <a:t>‹#›</a:t>
            </a:fld>
            <a:endParaRPr lang="en-US"/>
          </a:p>
        </p:txBody>
      </p:sp>
    </p:spTree>
    <p:extLst>
      <p:ext uri="{BB962C8B-B14F-4D97-AF65-F5344CB8AC3E}">
        <p14:creationId xmlns:p14="http://schemas.microsoft.com/office/powerpoint/2010/main" val="8124238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6CFAD-6E16-A811-E6EC-1C8CC6DD76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CE77DD-3188-7251-FFFE-0231D5D24B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9394AE-32A3-893A-B34E-8CC16C3A23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FA4BC2-2AA4-EF79-7CC5-1D48C41F3B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53A5AB-656D-214C-04C3-E9E7061591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AB9DE8-4DB3-6004-F627-2ABA3297760C}"/>
              </a:ext>
            </a:extLst>
          </p:cNvPr>
          <p:cNvSpPr>
            <a:spLocks noGrp="1"/>
          </p:cNvSpPr>
          <p:nvPr>
            <p:ph type="dt" sz="half" idx="10"/>
          </p:nvPr>
        </p:nvSpPr>
        <p:spPr/>
        <p:txBody>
          <a:bodyPr/>
          <a:lstStyle/>
          <a:p>
            <a:fld id="{01B9CE16-B4A8-43A9-A643-63FF24231D08}" type="datetimeFigureOut">
              <a:rPr lang="en-US" smtClean="0"/>
              <a:t>7/14/2025</a:t>
            </a:fld>
            <a:endParaRPr lang="en-US"/>
          </a:p>
        </p:txBody>
      </p:sp>
      <p:sp>
        <p:nvSpPr>
          <p:cNvPr id="8" name="Footer Placeholder 7">
            <a:extLst>
              <a:ext uri="{FF2B5EF4-FFF2-40B4-BE49-F238E27FC236}">
                <a16:creationId xmlns:a16="http://schemas.microsoft.com/office/drawing/2014/main" id="{23BDA3A1-BF74-6D70-A218-455E9BBD0D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62373B-13B8-4561-7914-A74D72801BB6}"/>
              </a:ext>
            </a:extLst>
          </p:cNvPr>
          <p:cNvSpPr>
            <a:spLocks noGrp="1"/>
          </p:cNvSpPr>
          <p:nvPr>
            <p:ph type="sldNum" sz="quarter" idx="12"/>
          </p:nvPr>
        </p:nvSpPr>
        <p:spPr/>
        <p:txBody>
          <a:bodyPr/>
          <a:lstStyle/>
          <a:p>
            <a:fld id="{130A105B-F79B-4418-8B32-63B74BBA6516}" type="slidenum">
              <a:rPr lang="en-US" smtClean="0"/>
              <a:t>‹#›</a:t>
            </a:fld>
            <a:endParaRPr lang="en-US"/>
          </a:p>
        </p:txBody>
      </p:sp>
    </p:spTree>
    <p:extLst>
      <p:ext uri="{BB962C8B-B14F-4D97-AF65-F5344CB8AC3E}">
        <p14:creationId xmlns:p14="http://schemas.microsoft.com/office/powerpoint/2010/main" val="36485130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9B4DF-25D6-E67D-FD04-2D2A858180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413B2E-E6DD-5B06-57E1-A32DC3CCF83F}"/>
              </a:ext>
            </a:extLst>
          </p:cNvPr>
          <p:cNvSpPr>
            <a:spLocks noGrp="1"/>
          </p:cNvSpPr>
          <p:nvPr>
            <p:ph type="dt" sz="half" idx="10"/>
          </p:nvPr>
        </p:nvSpPr>
        <p:spPr/>
        <p:txBody>
          <a:bodyPr/>
          <a:lstStyle/>
          <a:p>
            <a:fld id="{01B9CE16-B4A8-43A9-A643-63FF24231D08}" type="datetimeFigureOut">
              <a:rPr lang="en-US" smtClean="0"/>
              <a:t>7/14/2025</a:t>
            </a:fld>
            <a:endParaRPr lang="en-US"/>
          </a:p>
        </p:txBody>
      </p:sp>
      <p:sp>
        <p:nvSpPr>
          <p:cNvPr id="4" name="Footer Placeholder 3">
            <a:extLst>
              <a:ext uri="{FF2B5EF4-FFF2-40B4-BE49-F238E27FC236}">
                <a16:creationId xmlns:a16="http://schemas.microsoft.com/office/drawing/2014/main" id="{4FE000F6-B82A-8BC7-D92F-0574D53548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F977961-1157-827C-F3C5-2DBF9FD3B7C5}"/>
              </a:ext>
            </a:extLst>
          </p:cNvPr>
          <p:cNvSpPr>
            <a:spLocks noGrp="1"/>
          </p:cNvSpPr>
          <p:nvPr>
            <p:ph type="sldNum" sz="quarter" idx="12"/>
          </p:nvPr>
        </p:nvSpPr>
        <p:spPr/>
        <p:txBody>
          <a:bodyPr/>
          <a:lstStyle/>
          <a:p>
            <a:fld id="{130A105B-F79B-4418-8B32-63B74BBA6516}" type="slidenum">
              <a:rPr lang="en-US" smtClean="0"/>
              <a:t>‹#›</a:t>
            </a:fld>
            <a:endParaRPr lang="en-US"/>
          </a:p>
        </p:txBody>
      </p:sp>
    </p:spTree>
    <p:extLst>
      <p:ext uri="{BB962C8B-B14F-4D97-AF65-F5344CB8AC3E}">
        <p14:creationId xmlns:p14="http://schemas.microsoft.com/office/powerpoint/2010/main" val="24238347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32BCCE-7AE1-78B0-0A34-6207846AFA59}"/>
              </a:ext>
            </a:extLst>
          </p:cNvPr>
          <p:cNvSpPr>
            <a:spLocks noGrp="1"/>
          </p:cNvSpPr>
          <p:nvPr>
            <p:ph type="dt" sz="half" idx="10"/>
          </p:nvPr>
        </p:nvSpPr>
        <p:spPr/>
        <p:txBody>
          <a:bodyPr/>
          <a:lstStyle/>
          <a:p>
            <a:fld id="{01B9CE16-B4A8-43A9-A643-63FF24231D08}" type="datetimeFigureOut">
              <a:rPr lang="en-US" smtClean="0"/>
              <a:t>7/14/2025</a:t>
            </a:fld>
            <a:endParaRPr lang="en-US"/>
          </a:p>
        </p:txBody>
      </p:sp>
      <p:sp>
        <p:nvSpPr>
          <p:cNvPr id="3" name="Footer Placeholder 2">
            <a:extLst>
              <a:ext uri="{FF2B5EF4-FFF2-40B4-BE49-F238E27FC236}">
                <a16:creationId xmlns:a16="http://schemas.microsoft.com/office/drawing/2014/main" id="{CAD9E798-D7BB-DCDB-56E1-7B281C33D2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3F6DDF-A964-4284-B251-BDB232004B0A}"/>
              </a:ext>
            </a:extLst>
          </p:cNvPr>
          <p:cNvSpPr>
            <a:spLocks noGrp="1"/>
          </p:cNvSpPr>
          <p:nvPr>
            <p:ph type="sldNum" sz="quarter" idx="12"/>
          </p:nvPr>
        </p:nvSpPr>
        <p:spPr/>
        <p:txBody>
          <a:bodyPr/>
          <a:lstStyle/>
          <a:p>
            <a:fld id="{130A105B-F79B-4418-8B32-63B74BBA6516}" type="slidenum">
              <a:rPr lang="en-US" smtClean="0"/>
              <a:t>‹#›</a:t>
            </a:fld>
            <a:endParaRPr lang="en-US"/>
          </a:p>
        </p:txBody>
      </p:sp>
    </p:spTree>
    <p:extLst>
      <p:ext uri="{BB962C8B-B14F-4D97-AF65-F5344CB8AC3E}">
        <p14:creationId xmlns:p14="http://schemas.microsoft.com/office/powerpoint/2010/main" val="10809535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2DDF2-E139-BC81-DF98-497ED4BD45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41473C-B4C0-732D-DECA-D58593A502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702F34-7BB1-22EE-B4A5-B0B778C403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0BF954-D293-A1BC-F6D2-1003C9C7D820}"/>
              </a:ext>
            </a:extLst>
          </p:cNvPr>
          <p:cNvSpPr>
            <a:spLocks noGrp="1"/>
          </p:cNvSpPr>
          <p:nvPr>
            <p:ph type="dt" sz="half" idx="10"/>
          </p:nvPr>
        </p:nvSpPr>
        <p:spPr/>
        <p:txBody>
          <a:bodyPr/>
          <a:lstStyle/>
          <a:p>
            <a:fld id="{01B9CE16-B4A8-43A9-A643-63FF24231D08}" type="datetimeFigureOut">
              <a:rPr lang="en-US" smtClean="0"/>
              <a:t>7/14/2025</a:t>
            </a:fld>
            <a:endParaRPr lang="en-US"/>
          </a:p>
        </p:txBody>
      </p:sp>
      <p:sp>
        <p:nvSpPr>
          <p:cNvPr id="6" name="Footer Placeholder 5">
            <a:extLst>
              <a:ext uri="{FF2B5EF4-FFF2-40B4-BE49-F238E27FC236}">
                <a16:creationId xmlns:a16="http://schemas.microsoft.com/office/drawing/2014/main" id="{D76BAF1B-28E8-E360-0ACD-F667BE4409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056A8F-B76A-11CE-801F-D72E23489DEE}"/>
              </a:ext>
            </a:extLst>
          </p:cNvPr>
          <p:cNvSpPr>
            <a:spLocks noGrp="1"/>
          </p:cNvSpPr>
          <p:nvPr>
            <p:ph type="sldNum" sz="quarter" idx="12"/>
          </p:nvPr>
        </p:nvSpPr>
        <p:spPr/>
        <p:txBody>
          <a:bodyPr/>
          <a:lstStyle/>
          <a:p>
            <a:fld id="{130A105B-F79B-4418-8B32-63B74BBA6516}" type="slidenum">
              <a:rPr lang="en-US" smtClean="0"/>
              <a:t>‹#›</a:t>
            </a:fld>
            <a:endParaRPr lang="en-US"/>
          </a:p>
        </p:txBody>
      </p:sp>
    </p:spTree>
    <p:extLst>
      <p:ext uri="{BB962C8B-B14F-4D97-AF65-F5344CB8AC3E}">
        <p14:creationId xmlns:p14="http://schemas.microsoft.com/office/powerpoint/2010/main" val="1107799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688D6-38AA-4D94-52AA-A44D58FB1E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1C573B-8C79-C7BE-BD61-3E32CFFF50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5D9611-92A1-EFE3-6502-B17B5A9F2E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75EEE-CCC4-8114-A960-B788419794A7}"/>
              </a:ext>
            </a:extLst>
          </p:cNvPr>
          <p:cNvSpPr>
            <a:spLocks noGrp="1"/>
          </p:cNvSpPr>
          <p:nvPr>
            <p:ph type="dt" sz="half" idx="10"/>
          </p:nvPr>
        </p:nvSpPr>
        <p:spPr/>
        <p:txBody>
          <a:bodyPr/>
          <a:lstStyle/>
          <a:p>
            <a:fld id="{01B9CE16-B4A8-43A9-A643-63FF24231D08}" type="datetimeFigureOut">
              <a:rPr lang="en-US" smtClean="0"/>
              <a:t>7/14/2025</a:t>
            </a:fld>
            <a:endParaRPr lang="en-US"/>
          </a:p>
        </p:txBody>
      </p:sp>
      <p:sp>
        <p:nvSpPr>
          <p:cNvPr id="6" name="Footer Placeholder 5">
            <a:extLst>
              <a:ext uri="{FF2B5EF4-FFF2-40B4-BE49-F238E27FC236}">
                <a16:creationId xmlns:a16="http://schemas.microsoft.com/office/drawing/2014/main" id="{E2DFFF78-0761-DE36-7344-F04F573354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EC07DC-8ACD-C1C3-E9F0-D652BE31F6AA}"/>
              </a:ext>
            </a:extLst>
          </p:cNvPr>
          <p:cNvSpPr>
            <a:spLocks noGrp="1"/>
          </p:cNvSpPr>
          <p:nvPr>
            <p:ph type="sldNum" sz="quarter" idx="12"/>
          </p:nvPr>
        </p:nvSpPr>
        <p:spPr/>
        <p:txBody>
          <a:bodyPr/>
          <a:lstStyle/>
          <a:p>
            <a:fld id="{130A105B-F79B-4418-8B32-63B74BBA6516}" type="slidenum">
              <a:rPr lang="en-US" smtClean="0"/>
              <a:t>‹#›</a:t>
            </a:fld>
            <a:endParaRPr lang="en-US"/>
          </a:p>
        </p:txBody>
      </p:sp>
    </p:spTree>
    <p:extLst>
      <p:ext uri="{BB962C8B-B14F-4D97-AF65-F5344CB8AC3E}">
        <p14:creationId xmlns:p14="http://schemas.microsoft.com/office/powerpoint/2010/main" val="37322395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12DA-7A93-873C-B815-F7FA20CCC7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922BB3-5121-4EE3-D82E-86A9793B87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97B5D2-B73D-EA61-E015-7DCDD1AB2963}"/>
              </a:ext>
            </a:extLst>
          </p:cNvPr>
          <p:cNvSpPr>
            <a:spLocks noGrp="1"/>
          </p:cNvSpPr>
          <p:nvPr>
            <p:ph type="dt" sz="half" idx="10"/>
          </p:nvPr>
        </p:nvSpPr>
        <p:spPr/>
        <p:txBody>
          <a:bodyPr/>
          <a:lstStyle/>
          <a:p>
            <a:fld id="{01B9CE16-B4A8-43A9-A643-63FF24231D08}" type="datetimeFigureOut">
              <a:rPr lang="en-US" smtClean="0"/>
              <a:t>7/14/2025</a:t>
            </a:fld>
            <a:endParaRPr lang="en-US"/>
          </a:p>
        </p:txBody>
      </p:sp>
      <p:sp>
        <p:nvSpPr>
          <p:cNvPr id="5" name="Footer Placeholder 4">
            <a:extLst>
              <a:ext uri="{FF2B5EF4-FFF2-40B4-BE49-F238E27FC236}">
                <a16:creationId xmlns:a16="http://schemas.microsoft.com/office/drawing/2014/main" id="{A12F2076-E9CB-D8CE-C4CC-7A853C60B5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F610F2-1559-7251-BB9B-D6CB58B81350}"/>
              </a:ext>
            </a:extLst>
          </p:cNvPr>
          <p:cNvSpPr>
            <a:spLocks noGrp="1"/>
          </p:cNvSpPr>
          <p:nvPr>
            <p:ph type="sldNum" sz="quarter" idx="12"/>
          </p:nvPr>
        </p:nvSpPr>
        <p:spPr/>
        <p:txBody>
          <a:bodyPr/>
          <a:lstStyle/>
          <a:p>
            <a:fld id="{130A105B-F79B-4418-8B32-63B74BBA6516}" type="slidenum">
              <a:rPr lang="en-US" smtClean="0"/>
              <a:t>‹#›</a:t>
            </a:fld>
            <a:endParaRPr lang="en-US"/>
          </a:p>
        </p:txBody>
      </p:sp>
    </p:spTree>
    <p:extLst>
      <p:ext uri="{BB962C8B-B14F-4D97-AF65-F5344CB8AC3E}">
        <p14:creationId xmlns:p14="http://schemas.microsoft.com/office/powerpoint/2010/main" val="7175167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C9DAB9-00FA-188C-558C-2DD849ADE5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159E0E-C777-DCE0-82A3-6F04753C3B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9F3489-5761-5B4F-0C85-08319E666C64}"/>
              </a:ext>
            </a:extLst>
          </p:cNvPr>
          <p:cNvSpPr>
            <a:spLocks noGrp="1"/>
          </p:cNvSpPr>
          <p:nvPr>
            <p:ph type="dt" sz="half" idx="10"/>
          </p:nvPr>
        </p:nvSpPr>
        <p:spPr/>
        <p:txBody>
          <a:bodyPr/>
          <a:lstStyle/>
          <a:p>
            <a:fld id="{01B9CE16-B4A8-43A9-A643-63FF24231D08}" type="datetimeFigureOut">
              <a:rPr lang="en-US" smtClean="0"/>
              <a:t>7/14/2025</a:t>
            </a:fld>
            <a:endParaRPr lang="en-US"/>
          </a:p>
        </p:txBody>
      </p:sp>
      <p:sp>
        <p:nvSpPr>
          <p:cNvPr id="5" name="Footer Placeholder 4">
            <a:extLst>
              <a:ext uri="{FF2B5EF4-FFF2-40B4-BE49-F238E27FC236}">
                <a16:creationId xmlns:a16="http://schemas.microsoft.com/office/drawing/2014/main" id="{B9D93661-AA9C-C884-92D2-E0016D9019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6F8E38-11A2-7026-79AF-DD07BF2CD1BD}"/>
              </a:ext>
            </a:extLst>
          </p:cNvPr>
          <p:cNvSpPr>
            <a:spLocks noGrp="1"/>
          </p:cNvSpPr>
          <p:nvPr>
            <p:ph type="sldNum" sz="quarter" idx="12"/>
          </p:nvPr>
        </p:nvSpPr>
        <p:spPr/>
        <p:txBody>
          <a:bodyPr/>
          <a:lstStyle/>
          <a:p>
            <a:fld id="{130A105B-F79B-4418-8B32-63B74BBA6516}" type="slidenum">
              <a:rPr lang="en-US" smtClean="0"/>
              <a:t>‹#›</a:t>
            </a:fld>
            <a:endParaRPr lang="en-US"/>
          </a:p>
        </p:txBody>
      </p:sp>
    </p:spTree>
    <p:extLst>
      <p:ext uri="{BB962C8B-B14F-4D97-AF65-F5344CB8AC3E}">
        <p14:creationId xmlns:p14="http://schemas.microsoft.com/office/powerpoint/2010/main" val="1618375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0930B-A455-F4A2-CB14-F7FD86297D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F398C6-D903-68B4-7369-14284A597D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29548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E394C-24FA-94E4-CBF6-7DD6D309F14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46857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4" name="Picture 13" descr="A group of white chairs in a room&#10;&#10;Description automatically generated">
            <a:extLst>
              <a:ext uri="{FF2B5EF4-FFF2-40B4-BE49-F238E27FC236}">
                <a16:creationId xmlns:a16="http://schemas.microsoft.com/office/drawing/2014/main" id="{C8797763-D328-A8AB-AC63-BAE29D83ECEE}"/>
              </a:ext>
            </a:extLst>
          </p:cNvPr>
          <p:cNvPicPr>
            <a:picLocks noChangeAspect="1"/>
          </p:cNvPicPr>
          <p:nvPr userDrawn="1"/>
        </p:nvPicPr>
        <p:blipFill rotWithShape="1">
          <a:blip r:embed="rId2"/>
          <a:srcRect l="9260"/>
          <a:stretch/>
        </p:blipFill>
        <p:spPr>
          <a:xfrm>
            <a:off x="0" y="648183"/>
            <a:ext cx="7939418" cy="6209818"/>
          </a:xfrm>
          <a:prstGeom prst="rect">
            <a:avLst/>
          </a:prstGeom>
        </p:spPr>
      </p:pic>
      <p:pic>
        <p:nvPicPr>
          <p:cNvPr id="11" name="Picture 10" descr="A blue circle with black background&#10;&#10;Description automatically generated">
            <a:extLst>
              <a:ext uri="{FF2B5EF4-FFF2-40B4-BE49-F238E27FC236}">
                <a16:creationId xmlns:a16="http://schemas.microsoft.com/office/drawing/2014/main" id="{F4C35B45-C691-ACE3-A9D2-EDDB67171900}"/>
              </a:ext>
            </a:extLst>
          </p:cNvPr>
          <p:cNvPicPr>
            <a:picLocks noChangeAspect="1"/>
          </p:cNvPicPr>
          <p:nvPr userDrawn="1"/>
        </p:nvPicPr>
        <p:blipFill rotWithShape="1">
          <a:blip r:embed="rId3">
            <a:alphaModFix/>
          </a:blip>
          <a:srcRect l="22554" t="28801" b="5573"/>
          <a:stretch/>
        </p:blipFill>
        <p:spPr>
          <a:xfrm>
            <a:off x="0" y="23150"/>
            <a:ext cx="3327600" cy="3041250"/>
          </a:xfrm>
          <a:prstGeom prst="rect">
            <a:avLst/>
          </a:prstGeom>
        </p:spPr>
      </p:pic>
      <p:pic>
        <p:nvPicPr>
          <p:cNvPr id="3" name="Picture 2" descr="A black and blue circles&#10;&#10;Description automatically generated">
            <a:extLst>
              <a:ext uri="{FF2B5EF4-FFF2-40B4-BE49-F238E27FC236}">
                <a16:creationId xmlns:a16="http://schemas.microsoft.com/office/drawing/2014/main" id="{C2E571A1-D3BA-05A4-73F3-09F64A56752C}"/>
              </a:ext>
            </a:extLst>
          </p:cNvPr>
          <p:cNvPicPr>
            <a:picLocks noChangeAspect="1"/>
          </p:cNvPicPr>
          <p:nvPr userDrawn="1"/>
        </p:nvPicPr>
        <p:blipFill>
          <a:blip r:embed="rId4"/>
          <a:stretch>
            <a:fillRect/>
          </a:stretch>
        </p:blipFill>
        <p:spPr>
          <a:xfrm>
            <a:off x="0" y="0"/>
            <a:ext cx="12192000" cy="6858000"/>
          </a:xfrm>
          <a:prstGeom prst="rect">
            <a:avLst/>
          </a:prstGeom>
        </p:spPr>
      </p:pic>
      <p:pic>
        <p:nvPicPr>
          <p:cNvPr id="12" name="Picture 11" descr="A computer on a table&#10;&#10;Description automatically generated">
            <a:extLst>
              <a:ext uri="{FF2B5EF4-FFF2-40B4-BE49-F238E27FC236}">
                <a16:creationId xmlns:a16="http://schemas.microsoft.com/office/drawing/2014/main" id="{032B89F3-A439-19B0-B454-75BF162EEBF6}"/>
              </a:ext>
            </a:extLst>
          </p:cNvPr>
          <p:cNvPicPr>
            <a:picLocks noChangeAspect="1"/>
          </p:cNvPicPr>
          <p:nvPr userDrawn="1"/>
        </p:nvPicPr>
        <p:blipFill rotWithShape="1">
          <a:blip r:embed="rId5"/>
          <a:srcRect l="15403" t="18208"/>
          <a:stretch/>
        </p:blipFill>
        <p:spPr>
          <a:xfrm>
            <a:off x="0" y="0"/>
            <a:ext cx="2916050" cy="2782530"/>
          </a:xfrm>
          <a:prstGeom prst="rect">
            <a:avLst/>
          </a:prstGeom>
        </p:spPr>
      </p:pic>
    </p:spTree>
    <p:extLst>
      <p:ext uri="{BB962C8B-B14F-4D97-AF65-F5344CB8AC3E}">
        <p14:creationId xmlns:p14="http://schemas.microsoft.com/office/powerpoint/2010/main" val="3602401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C99329-0351-8A86-0220-8087317F54A0}"/>
              </a:ext>
            </a:extLst>
          </p:cNvPr>
          <p:cNvPicPr>
            <a:picLocks noChangeAspect="1"/>
          </p:cNvPicPr>
          <p:nvPr userDrawn="1"/>
        </p:nvPicPr>
        <p:blipFill>
          <a:blip r:embed="rId2"/>
          <a:stretch>
            <a:fillRect/>
          </a:stretch>
        </p:blipFill>
        <p:spPr>
          <a:xfrm>
            <a:off x="0" y="341630"/>
            <a:ext cx="4178300" cy="5511800"/>
          </a:xfrm>
          <a:prstGeom prst="rect">
            <a:avLst/>
          </a:prstGeom>
        </p:spPr>
      </p:pic>
      <p:pic>
        <p:nvPicPr>
          <p:cNvPr id="12" name="Picture 11" descr="A blue and white circle with a blue arrow&#10;&#10;Description automatically generated">
            <a:extLst>
              <a:ext uri="{FF2B5EF4-FFF2-40B4-BE49-F238E27FC236}">
                <a16:creationId xmlns:a16="http://schemas.microsoft.com/office/drawing/2014/main" id="{E3F23DA1-D357-C45B-A625-F79BC30A1FD7}"/>
              </a:ext>
            </a:extLst>
          </p:cNvPr>
          <p:cNvPicPr>
            <a:picLocks noChangeAspect="1"/>
          </p:cNvPicPr>
          <p:nvPr userDrawn="1"/>
        </p:nvPicPr>
        <p:blipFill>
          <a:blip r:embed="rId3"/>
          <a:stretch>
            <a:fillRect/>
          </a:stretch>
        </p:blipFill>
        <p:spPr>
          <a:xfrm rot="21182031">
            <a:off x="3162240" y="2828629"/>
            <a:ext cx="2241755" cy="4078749"/>
          </a:xfrm>
          <a:prstGeom prst="rect">
            <a:avLst/>
          </a:prstGeom>
          <a:ln>
            <a:solidFill>
              <a:srgbClr val="002060"/>
            </a:solidFill>
          </a:ln>
        </p:spPr>
      </p:pic>
      <p:pic>
        <p:nvPicPr>
          <p:cNvPr id="10" name="Picture 9" descr="A blue and white logo&#10;&#10;Description automatically generated">
            <a:extLst>
              <a:ext uri="{FF2B5EF4-FFF2-40B4-BE49-F238E27FC236}">
                <a16:creationId xmlns:a16="http://schemas.microsoft.com/office/drawing/2014/main" id="{E3576D01-1BA2-9F8E-69FC-99198822F9C9}"/>
              </a:ext>
            </a:extLst>
          </p:cNvPr>
          <p:cNvPicPr>
            <a:picLocks noChangeAspect="1"/>
          </p:cNvPicPr>
          <p:nvPr userDrawn="1"/>
        </p:nvPicPr>
        <p:blipFill rotWithShape="1">
          <a:blip r:embed="rId4"/>
          <a:srcRect b="21929"/>
          <a:stretch/>
        </p:blipFill>
        <p:spPr>
          <a:xfrm rot="347018">
            <a:off x="4296344" y="3912856"/>
            <a:ext cx="2241755" cy="3232935"/>
          </a:xfrm>
          <a:prstGeom prst="rect">
            <a:avLst/>
          </a:prstGeom>
          <a:ln>
            <a:solidFill>
              <a:srgbClr val="002060"/>
            </a:solidFill>
          </a:ln>
        </p:spPr>
      </p:pic>
      <p:pic>
        <p:nvPicPr>
          <p:cNvPr id="6" name="Picture 5" descr="A blue and white logo&#10;&#10;Description automatically generated">
            <a:extLst>
              <a:ext uri="{FF2B5EF4-FFF2-40B4-BE49-F238E27FC236}">
                <a16:creationId xmlns:a16="http://schemas.microsoft.com/office/drawing/2014/main" id="{578003E8-38FA-9ABB-1581-31C27C77E52B}"/>
              </a:ext>
            </a:extLst>
          </p:cNvPr>
          <p:cNvPicPr>
            <a:picLocks noChangeAspect="1"/>
          </p:cNvPicPr>
          <p:nvPr userDrawn="1"/>
        </p:nvPicPr>
        <p:blipFill rotWithShape="1">
          <a:blip r:embed="rId5"/>
          <a:srcRect b="52440"/>
          <a:stretch/>
        </p:blipFill>
        <p:spPr>
          <a:xfrm>
            <a:off x="4835481" y="5222325"/>
            <a:ext cx="2241755" cy="1917641"/>
          </a:xfrm>
          <a:prstGeom prst="rect">
            <a:avLst/>
          </a:prstGeom>
          <a:ln>
            <a:solidFill>
              <a:srgbClr val="002060"/>
            </a:solidFill>
          </a:ln>
        </p:spPr>
      </p:pic>
      <p:pic>
        <p:nvPicPr>
          <p:cNvPr id="8" name="Picture 7" descr="A blue and white circle with a blue arrow&#10;&#10;Description automatically generated">
            <a:extLst>
              <a:ext uri="{FF2B5EF4-FFF2-40B4-BE49-F238E27FC236}">
                <a16:creationId xmlns:a16="http://schemas.microsoft.com/office/drawing/2014/main" id="{67ADB1A3-93FD-5059-EAFE-025169BDDA8E}"/>
              </a:ext>
            </a:extLst>
          </p:cNvPr>
          <p:cNvPicPr>
            <a:picLocks noChangeAspect="1"/>
          </p:cNvPicPr>
          <p:nvPr userDrawn="1"/>
        </p:nvPicPr>
        <p:blipFill rotWithShape="1">
          <a:blip r:embed="rId6"/>
          <a:srcRect b="46146"/>
          <a:stretch/>
        </p:blipFill>
        <p:spPr>
          <a:xfrm rot="21224648">
            <a:off x="2580536" y="4884272"/>
            <a:ext cx="2241755" cy="2196557"/>
          </a:xfrm>
          <a:prstGeom prst="rect">
            <a:avLst/>
          </a:prstGeom>
          <a:ln>
            <a:solidFill>
              <a:srgbClr val="002060"/>
            </a:solidFill>
          </a:ln>
        </p:spPr>
      </p:pic>
      <p:pic>
        <p:nvPicPr>
          <p:cNvPr id="18" name="Picture 17" descr="A black and blue circles&#10;&#10;Description automatically generated">
            <a:extLst>
              <a:ext uri="{FF2B5EF4-FFF2-40B4-BE49-F238E27FC236}">
                <a16:creationId xmlns:a16="http://schemas.microsoft.com/office/drawing/2014/main" id="{C70F3401-F3B2-2320-E7A9-D337DD2BE019}"/>
              </a:ext>
            </a:extLst>
          </p:cNvPr>
          <p:cNvPicPr>
            <a:picLocks noChangeAspect="1"/>
          </p:cNvPicPr>
          <p:nvPr userDrawn="1"/>
        </p:nvPicPr>
        <p:blipFill>
          <a:blip r:embed="rId7"/>
          <a:stretch>
            <a:fillRect/>
          </a:stretch>
        </p:blipFill>
        <p:spPr>
          <a:xfrm>
            <a:off x="-11430" y="0"/>
            <a:ext cx="12192000" cy="6858000"/>
          </a:xfrm>
          <a:prstGeom prst="rect">
            <a:avLst/>
          </a:prstGeom>
        </p:spPr>
      </p:pic>
    </p:spTree>
    <p:extLst>
      <p:ext uri="{BB962C8B-B14F-4D97-AF65-F5344CB8AC3E}">
        <p14:creationId xmlns:p14="http://schemas.microsoft.com/office/powerpoint/2010/main" val="2717119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8" name="Picture 7" descr="A blue and green circle&#10;&#10;Description automatically generated">
            <a:extLst>
              <a:ext uri="{FF2B5EF4-FFF2-40B4-BE49-F238E27FC236}">
                <a16:creationId xmlns:a16="http://schemas.microsoft.com/office/drawing/2014/main" id="{E5E2CDFD-EB35-3054-44C6-CA25B59AEBA2}"/>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21594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pic>
        <p:nvPicPr>
          <p:cNvPr id="4" name="Picture 3" descr="A blue circle with white circles&#10;&#10;Description automatically generated">
            <a:extLst>
              <a:ext uri="{FF2B5EF4-FFF2-40B4-BE49-F238E27FC236}">
                <a16:creationId xmlns:a16="http://schemas.microsoft.com/office/drawing/2014/main" id="{44A15847-1DB9-0D49-6F20-1984C9248803}"/>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87731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pic>
        <p:nvPicPr>
          <p:cNvPr id="4" name="Picture 3" descr="A white background with blue circles&#10;&#10;Description automatically generated">
            <a:extLst>
              <a:ext uri="{FF2B5EF4-FFF2-40B4-BE49-F238E27FC236}">
                <a16:creationId xmlns:a16="http://schemas.microsoft.com/office/drawing/2014/main" id="{BDA581E3-6DE4-8CB2-11B5-AB4EC44E51D2}"/>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28339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64346B-A84C-5BEE-3B0F-99E9C26B59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2ED2489-297E-8455-8FC5-DBE6305816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5B9BF31-CC72-42C3-0259-A886011FBC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7DA67F-34A5-224E-B8DD-035FE0425090}" type="datetimeFigureOut">
              <a:rPr lang="en-US" smtClean="0"/>
              <a:t>7/14/2025</a:t>
            </a:fld>
            <a:endParaRPr lang="en-US"/>
          </a:p>
        </p:txBody>
      </p:sp>
      <p:sp>
        <p:nvSpPr>
          <p:cNvPr id="5" name="Footer Placeholder 4">
            <a:extLst>
              <a:ext uri="{FF2B5EF4-FFF2-40B4-BE49-F238E27FC236}">
                <a16:creationId xmlns:a16="http://schemas.microsoft.com/office/drawing/2014/main" id="{1B62F48E-7E0A-28C7-8C12-6DDFE21F6C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62AADF-F042-9AA3-3D9B-35B59DDD32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D88DED-0BDA-EE49-825C-9B1F50381508}" type="slidenum">
              <a:rPr lang="en-US" smtClean="0"/>
              <a:t>‹#›</a:t>
            </a:fld>
            <a:endParaRPr lang="en-US"/>
          </a:p>
        </p:txBody>
      </p:sp>
    </p:spTree>
    <p:extLst>
      <p:ext uri="{BB962C8B-B14F-4D97-AF65-F5344CB8AC3E}">
        <p14:creationId xmlns:p14="http://schemas.microsoft.com/office/powerpoint/2010/main" val="602198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9" r:id="rId6"/>
    <p:sldLayoutId id="2147483657" r:id="rId7"/>
    <p:sldLayoutId id="2147483666" r:id="rId8"/>
    <p:sldLayoutId id="2147483668" r:id="rId9"/>
    <p:sldLayoutId id="2147483658" r:id="rId10"/>
    <p:sldLayoutId id="2147483667" r:id="rId11"/>
    <p:sldLayoutId id="2147483664" r:id="rId12"/>
    <p:sldLayoutId id="2147483660" r:id="rId13"/>
    <p:sldLayoutId id="2147483661" r:id="rId14"/>
    <p:sldLayoutId id="2147483662" r:id="rId15"/>
    <p:sldLayoutId id="2147483663" r:id="rId16"/>
  </p:sldLayoutIdLst>
  <p:txStyles>
    <p:titleStyle>
      <a:lvl1pPr algn="l" defTabSz="914400" rtl="0" eaLnBrk="1" latinLnBrk="0" hangingPunct="1">
        <a:lnSpc>
          <a:spcPct val="90000"/>
        </a:lnSpc>
        <a:spcBef>
          <a:spcPct val="0"/>
        </a:spcBef>
        <a:buNone/>
        <a:defRPr sz="4400" b="1" i="0" kern="1200">
          <a:solidFill>
            <a:schemeClr val="tx1"/>
          </a:solidFill>
          <a:latin typeface="Bodoni MT" panose="02070603080606020203"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odoni MT" panose="02070603080606020203" pitchFamily="18"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odoni MT" panose="02070603080606020203" pitchFamily="18"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doni MT" panose="02070603080606020203" pitchFamily="18"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doni MT" panose="02070603080606020203" pitchFamily="18"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doni MT" panose="02070603080606020203" pitchFamily="18"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23191F-FABF-1C0B-316D-75C9FD3A54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E4C68E-67BB-BE58-A9C1-2FC536BD1F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460C1C-D81A-9572-10FA-3C2720675E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B9CE16-B4A8-43A9-A643-63FF24231D08}" type="datetimeFigureOut">
              <a:rPr lang="en-US" smtClean="0"/>
              <a:t>7/14/2025</a:t>
            </a:fld>
            <a:endParaRPr lang="en-US"/>
          </a:p>
        </p:txBody>
      </p:sp>
      <p:sp>
        <p:nvSpPr>
          <p:cNvPr id="5" name="Footer Placeholder 4">
            <a:extLst>
              <a:ext uri="{FF2B5EF4-FFF2-40B4-BE49-F238E27FC236}">
                <a16:creationId xmlns:a16="http://schemas.microsoft.com/office/drawing/2014/main" id="{8ED059F5-3B43-2A7A-4939-DCDC0A24FF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7F34AC-0D2D-AEFC-578B-61422DA46D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0A105B-F79B-4418-8B32-63B74BBA6516}" type="slidenum">
              <a:rPr lang="en-US" smtClean="0"/>
              <a:t>‹#›</a:t>
            </a:fld>
            <a:endParaRPr lang="en-US"/>
          </a:p>
        </p:txBody>
      </p:sp>
    </p:spTree>
    <p:extLst>
      <p:ext uri="{BB962C8B-B14F-4D97-AF65-F5344CB8AC3E}">
        <p14:creationId xmlns:p14="http://schemas.microsoft.com/office/powerpoint/2010/main" val="101708212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hyperlink" Target="http://www.na.org/idt" TargetMode="External"/><Relationship Id="rId2" Type="http://schemas.openxmlformats.org/officeDocument/2006/relationships/image" Target="../media/image2.png"/><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www.na.org/sps" TargetMode="External"/><Relationship Id="rId2" Type="http://schemas.openxmlformats.org/officeDocument/2006/relationships/hyperlink" Target="http://www.na.org/localresources"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613A42-D213-DCDA-0D76-1CB59484AC4E}"/>
              </a:ext>
            </a:extLst>
          </p:cNvPr>
          <p:cNvSpPr txBox="1"/>
          <p:nvPr/>
        </p:nvSpPr>
        <p:spPr>
          <a:xfrm>
            <a:off x="6985332" y="329069"/>
            <a:ext cx="4718304" cy="4401205"/>
          </a:xfrm>
          <a:prstGeom prst="rect">
            <a:avLst/>
          </a:prstGeom>
          <a:noFill/>
        </p:spPr>
        <p:txBody>
          <a:bodyPr wrap="square" rtlCol="0">
            <a:spAutoFit/>
          </a:bodyPr>
          <a:lstStyle/>
          <a:p>
            <a:r>
              <a:rPr lang="en-US" sz="7000" b="1" dirty="0">
                <a:solidFill>
                  <a:srgbClr val="002060"/>
                </a:solidFill>
                <a:latin typeface="Bodoni MT" panose="02070603080606020203" pitchFamily="18" charset="77"/>
                <a:cs typeface="Bodoni MT" panose="020F0502020204030204" pitchFamily="34" charset="0"/>
              </a:rPr>
              <a:t>Disruptive and Predatory Behavior</a:t>
            </a:r>
          </a:p>
        </p:txBody>
      </p:sp>
      <p:pic>
        <p:nvPicPr>
          <p:cNvPr id="3" name="Picture 2" descr="A black and gold logo&#10;&#10;Description automatically generated">
            <a:extLst>
              <a:ext uri="{FF2B5EF4-FFF2-40B4-BE49-F238E27FC236}">
                <a16:creationId xmlns:a16="http://schemas.microsoft.com/office/drawing/2014/main" id="{EEC5EC32-53AD-52DF-068E-D70C6B9D2AF1}"/>
              </a:ext>
            </a:extLst>
          </p:cNvPr>
          <p:cNvPicPr>
            <a:picLocks noChangeAspect="1"/>
          </p:cNvPicPr>
          <p:nvPr/>
        </p:nvPicPr>
        <p:blipFill>
          <a:blip r:embed="rId2"/>
          <a:stretch>
            <a:fillRect/>
          </a:stretch>
        </p:blipFill>
        <p:spPr>
          <a:xfrm>
            <a:off x="9874836" y="4820811"/>
            <a:ext cx="1828800" cy="1955800"/>
          </a:xfrm>
          <a:prstGeom prst="rect">
            <a:avLst/>
          </a:prstGeom>
        </p:spPr>
      </p:pic>
    </p:spTree>
    <p:extLst>
      <p:ext uri="{BB962C8B-B14F-4D97-AF65-F5344CB8AC3E}">
        <p14:creationId xmlns:p14="http://schemas.microsoft.com/office/powerpoint/2010/main" val="1345285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C02E8F-3CA4-0F46-ECEC-FD1AA961FD95}"/>
              </a:ext>
            </a:extLst>
          </p:cNvPr>
          <p:cNvSpPr txBox="1"/>
          <p:nvPr/>
        </p:nvSpPr>
        <p:spPr>
          <a:xfrm>
            <a:off x="219919" y="550115"/>
            <a:ext cx="9664860" cy="923330"/>
          </a:xfrm>
          <a:prstGeom prst="rect">
            <a:avLst/>
          </a:prstGeom>
          <a:noFill/>
        </p:spPr>
        <p:txBody>
          <a:bodyPr wrap="square" rtlCol="0">
            <a:spAutoFit/>
          </a:bodyPr>
          <a:lstStyle/>
          <a:p>
            <a:r>
              <a:rPr lang="en-US" sz="5400" b="1" dirty="0">
                <a:solidFill>
                  <a:schemeClr val="bg1"/>
                </a:solidFill>
                <a:effectLst/>
                <a:latin typeface="Bodoni MT" panose="02070603080606020203" pitchFamily="18" charset="77"/>
                <a:ea typeface="Arial Unicode MS" panose="020B0604020202020204" pitchFamily="34" charset="-128"/>
                <a:cs typeface="Helvetica" pitchFamily="2" charset="0"/>
              </a:rPr>
              <a:t>Atmosphere of Recovery</a:t>
            </a:r>
            <a:endParaRPr lang="en-US" sz="5400" b="1" dirty="0">
              <a:solidFill>
                <a:schemeClr val="bg1"/>
              </a:solidFill>
              <a:latin typeface="Bodoni MT" panose="02070603080606020203" pitchFamily="18" charset="77"/>
            </a:endParaRPr>
          </a:p>
        </p:txBody>
      </p:sp>
      <p:sp>
        <p:nvSpPr>
          <p:cNvPr id="4" name="TextBox 3">
            <a:extLst>
              <a:ext uri="{FF2B5EF4-FFF2-40B4-BE49-F238E27FC236}">
                <a16:creationId xmlns:a16="http://schemas.microsoft.com/office/drawing/2014/main" id="{673245A8-7D41-4D23-9C41-2884751D84E8}"/>
              </a:ext>
            </a:extLst>
          </p:cNvPr>
          <p:cNvSpPr txBox="1"/>
          <p:nvPr/>
        </p:nvSpPr>
        <p:spPr>
          <a:xfrm>
            <a:off x="181337" y="1901425"/>
            <a:ext cx="11829326" cy="5078313"/>
          </a:xfrm>
          <a:prstGeom prst="rect">
            <a:avLst/>
          </a:prstGeom>
          <a:noFill/>
        </p:spPr>
        <p:txBody>
          <a:bodyPr wrap="square" rtlCol="0">
            <a:spAutoFit/>
          </a:bodyPr>
          <a:lstStyle/>
          <a:p>
            <a:r>
              <a:rPr lang="en-US" sz="4400" dirty="0">
                <a:solidFill>
                  <a:srgbClr val="0070C0"/>
                </a:solidFill>
                <a:effectLst/>
                <a:latin typeface="Bodoni MT" panose="02070603080606020203" pitchFamily="18" charset="77"/>
                <a:ea typeface="Arial Unicode MS" panose="020B0604020202020204" pitchFamily="34" charset="-128"/>
                <a:cs typeface="Helvetica" pitchFamily="2" charset="0"/>
              </a:rPr>
              <a:t>An atmosphere of recovery is about making sure everyone who needs NA feels safe and welcome. </a:t>
            </a:r>
          </a:p>
          <a:p>
            <a:pPr lvl="1">
              <a:spcBef>
                <a:spcPts val="2400"/>
              </a:spcBef>
            </a:pPr>
            <a:r>
              <a:rPr lang="en-US" sz="4400" i="1" dirty="0">
                <a:solidFill>
                  <a:srgbClr val="0070C0"/>
                </a:solidFill>
                <a:latin typeface="Bodoni MT" panose="02070603080606020203" pitchFamily="18" charset="77"/>
              </a:rPr>
              <a:t>Anonymity, sharing, listening, respect, </a:t>
            </a:r>
            <a:br>
              <a:rPr lang="en-US" sz="4400" i="1" dirty="0">
                <a:solidFill>
                  <a:srgbClr val="0070C0"/>
                </a:solidFill>
                <a:latin typeface="Bodoni MT" panose="02070603080606020203" pitchFamily="18" charset="77"/>
              </a:rPr>
            </a:br>
            <a:r>
              <a:rPr lang="en-US" sz="4400" i="1" dirty="0">
                <a:solidFill>
                  <a:srgbClr val="0070C0"/>
                </a:solidFill>
                <a:latin typeface="Bodoni MT" panose="02070603080606020203" pitchFamily="18" charset="77"/>
              </a:rPr>
              <a:t>no judgment, and safety. </a:t>
            </a:r>
          </a:p>
          <a:p>
            <a:pPr lvl="3">
              <a:lnSpc>
                <a:spcPts val="5980"/>
              </a:lnSpc>
              <a:spcBef>
                <a:spcPts val="2400"/>
              </a:spcBef>
            </a:pPr>
            <a:r>
              <a:rPr lang="en-US" sz="5400" b="1" dirty="0">
                <a:solidFill>
                  <a:srgbClr val="002060"/>
                </a:solidFill>
                <a:latin typeface="Bodoni MT" panose="02070603080606020203" pitchFamily="18" charset="77"/>
              </a:rPr>
              <a:t>What else characterizes an </a:t>
            </a:r>
            <a:br>
              <a:rPr lang="en-US" sz="5400" b="1" dirty="0">
                <a:solidFill>
                  <a:srgbClr val="002060"/>
                </a:solidFill>
                <a:latin typeface="Bodoni MT" panose="02070603080606020203" pitchFamily="18" charset="77"/>
              </a:rPr>
            </a:br>
            <a:r>
              <a:rPr lang="en-US" sz="5400" b="1" dirty="0">
                <a:solidFill>
                  <a:srgbClr val="002060"/>
                </a:solidFill>
                <a:latin typeface="Bodoni MT" panose="02070603080606020203" pitchFamily="18" charset="77"/>
              </a:rPr>
              <a:t>atmosphere of recovery? </a:t>
            </a:r>
          </a:p>
        </p:txBody>
      </p:sp>
      <p:pic>
        <p:nvPicPr>
          <p:cNvPr id="5" name="Picture 4" descr="A blue diamond with a black background&#10;&#10;Description automatically generated">
            <a:extLst>
              <a:ext uri="{FF2B5EF4-FFF2-40B4-BE49-F238E27FC236}">
                <a16:creationId xmlns:a16="http://schemas.microsoft.com/office/drawing/2014/main" id="{17BC9BB7-9572-AA79-1074-F1F2EAA8A3A2}"/>
              </a:ext>
            </a:extLst>
          </p:cNvPr>
          <p:cNvPicPr>
            <a:picLocks noChangeAspect="1"/>
          </p:cNvPicPr>
          <p:nvPr/>
        </p:nvPicPr>
        <p:blipFill>
          <a:blip r:embed="rId2">
            <a:alphaModFix amt="44000"/>
          </a:blip>
          <a:stretch>
            <a:fillRect/>
          </a:stretch>
        </p:blipFill>
        <p:spPr>
          <a:xfrm>
            <a:off x="10266744" y="4932744"/>
            <a:ext cx="1925256" cy="1925256"/>
          </a:xfrm>
          <a:prstGeom prst="rect">
            <a:avLst/>
          </a:prstGeom>
        </p:spPr>
      </p:pic>
    </p:spTree>
    <p:extLst>
      <p:ext uri="{BB962C8B-B14F-4D97-AF65-F5344CB8AC3E}">
        <p14:creationId xmlns:p14="http://schemas.microsoft.com/office/powerpoint/2010/main" val="1957017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C02E8F-3CA4-0F46-ECEC-FD1AA961FD95}"/>
              </a:ext>
            </a:extLst>
          </p:cNvPr>
          <p:cNvSpPr txBox="1"/>
          <p:nvPr/>
        </p:nvSpPr>
        <p:spPr>
          <a:xfrm>
            <a:off x="219919" y="550115"/>
            <a:ext cx="9664860" cy="923330"/>
          </a:xfrm>
          <a:prstGeom prst="rect">
            <a:avLst/>
          </a:prstGeom>
          <a:noFill/>
        </p:spPr>
        <p:txBody>
          <a:bodyPr wrap="square" rtlCol="0">
            <a:spAutoFit/>
          </a:bodyPr>
          <a:lstStyle/>
          <a:p>
            <a:r>
              <a:rPr lang="en-US" sz="5400" b="1" dirty="0">
                <a:solidFill>
                  <a:schemeClr val="bg1"/>
                </a:solidFill>
                <a:effectLst/>
                <a:latin typeface="Bodoni MT" panose="02070603080606020203" pitchFamily="18" charset="77"/>
                <a:ea typeface="Arial Unicode MS" panose="020B0604020202020204" pitchFamily="34" charset="-128"/>
                <a:cs typeface="Helvetica" pitchFamily="2" charset="0"/>
              </a:rPr>
              <a:t>Negative Behaviors</a:t>
            </a:r>
            <a:endParaRPr lang="en-US" sz="5400" b="1" dirty="0">
              <a:solidFill>
                <a:schemeClr val="bg1"/>
              </a:solidFill>
              <a:latin typeface="Bodoni MT" panose="02070603080606020203" pitchFamily="18" charset="77"/>
            </a:endParaRPr>
          </a:p>
        </p:txBody>
      </p:sp>
      <p:sp>
        <p:nvSpPr>
          <p:cNvPr id="4" name="TextBox 3">
            <a:extLst>
              <a:ext uri="{FF2B5EF4-FFF2-40B4-BE49-F238E27FC236}">
                <a16:creationId xmlns:a16="http://schemas.microsoft.com/office/drawing/2014/main" id="{673245A8-7D41-4D23-9C41-2884751D84E8}"/>
              </a:ext>
            </a:extLst>
          </p:cNvPr>
          <p:cNvSpPr txBox="1"/>
          <p:nvPr/>
        </p:nvSpPr>
        <p:spPr>
          <a:xfrm>
            <a:off x="181337" y="1901425"/>
            <a:ext cx="11829326" cy="4462760"/>
          </a:xfrm>
          <a:prstGeom prst="rect">
            <a:avLst/>
          </a:prstGeom>
          <a:noFill/>
        </p:spPr>
        <p:txBody>
          <a:bodyPr wrap="square" rtlCol="0">
            <a:spAutoFit/>
          </a:bodyPr>
          <a:lstStyle/>
          <a:p>
            <a:r>
              <a:rPr lang="en-US" sz="4400" dirty="0">
                <a:solidFill>
                  <a:srgbClr val="0070C0"/>
                </a:solidFill>
                <a:effectLst/>
                <a:latin typeface="Bodoni MT" panose="02070603080606020203" pitchFamily="18" charset="77"/>
                <a:ea typeface="Arial Unicode MS" panose="020B0604020202020204" pitchFamily="34" charset="-128"/>
                <a:cs typeface="Helvetica" pitchFamily="2" charset="0"/>
              </a:rPr>
              <a:t>We need to come to a common understanding of the problem before we can seek a solution. </a:t>
            </a:r>
          </a:p>
          <a:p>
            <a:pPr lvl="1">
              <a:spcBef>
                <a:spcPts val="2400"/>
              </a:spcBef>
            </a:pPr>
            <a:r>
              <a:rPr lang="en-US" sz="4400" i="1" dirty="0">
                <a:solidFill>
                  <a:srgbClr val="0070C0"/>
                </a:solidFill>
                <a:latin typeface="Bodoni MT" panose="02070603080606020203" pitchFamily="18" charset="77"/>
              </a:rPr>
              <a:t>One way to think about disruptive behavior generally is behavior that interferes with the </a:t>
            </a:r>
            <a:br>
              <a:rPr lang="en-US" sz="4400" i="1" dirty="0">
                <a:solidFill>
                  <a:srgbClr val="0070C0"/>
                </a:solidFill>
                <a:latin typeface="Bodoni MT" panose="02070603080606020203" pitchFamily="18" charset="77"/>
              </a:rPr>
            </a:br>
            <a:r>
              <a:rPr lang="en-US" sz="4400" i="1" dirty="0">
                <a:solidFill>
                  <a:srgbClr val="0070C0"/>
                </a:solidFill>
                <a:latin typeface="Bodoni MT" panose="02070603080606020203" pitchFamily="18" charset="77"/>
              </a:rPr>
              <a:t>peace, security, and integrity of a meeting </a:t>
            </a:r>
            <a:br>
              <a:rPr lang="en-US" sz="4400" i="1" dirty="0">
                <a:solidFill>
                  <a:srgbClr val="0070C0"/>
                </a:solidFill>
                <a:latin typeface="Bodoni MT" panose="02070603080606020203" pitchFamily="18" charset="77"/>
              </a:rPr>
            </a:br>
            <a:r>
              <a:rPr lang="en-US" sz="4400" i="1" dirty="0">
                <a:solidFill>
                  <a:srgbClr val="0070C0"/>
                </a:solidFill>
                <a:latin typeface="Bodoni MT" panose="02070603080606020203" pitchFamily="18" charset="77"/>
              </a:rPr>
              <a:t>and its members</a:t>
            </a:r>
            <a:endParaRPr lang="en-US" sz="5400" b="1" dirty="0">
              <a:solidFill>
                <a:srgbClr val="002060"/>
              </a:solidFill>
              <a:latin typeface="Bodoni MT" panose="02070603080606020203" pitchFamily="18" charset="77"/>
            </a:endParaRPr>
          </a:p>
        </p:txBody>
      </p:sp>
      <p:pic>
        <p:nvPicPr>
          <p:cNvPr id="5" name="Picture 4" descr="A blue diamond with a black background&#10;&#10;Description automatically generated">
            <a:extLst>
              <a:ext uri="{FF2B5EF4-FFF2-40B4-BE49-F238E27FC236}">
                <a16:creationId xmlns:a16="http://schemas.microsoft.com/office/drawing/2014/main" id="{17BC9BB7-9572-AA79-1074-F1F2EAA8A3A2}"/>
              </a:ext>
            </a:extLst>
          </p:cNvPr>
          <p:cNvPicPr>
            <a:picLocks noChangeAspect="1"/>
          </p:cNvPicPr>
          <p:nvPr/>
        </p:nvPicPr>
        <p:blipFill>
          <a:blip r:embed="rId2">
            <a:alphaModFix amt="44000"/>
          </a:blip>
          <a:stretch>
            <a:fillRect/>
          </a:stretch>
        </p:blipFill>
        <p:spPr>
          <a:xfrm>
            <a:off x="10266744" y="4932744"/>
            <a:ext cx="1925256" cy="1925256"/>
          </a:xfrm>
          <a:prstGeom prst="rect">
            <a:avLst/>
          </a:prstGeom>
        </p:spPr>
      </p:pic>
    </p:spTree>
    <p:extLst>
      <p:ext uri="{BB962C8B-B14F-4D97-AF65-F5344CB8AC3E}">
        <p14:creationId xmlns:p14="http://schemas.microsoft.com/office/powerpoint/2010/main" val="3616786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C02E8F-3CA4-0F46-ECEC-FD1AA961FD95}"/>
              </a:ext>
            </a:extLst>
          </p:cNvPr>
          <p:cNvSpPr txBox="1"/>
          <p:nvPr/>
        </p:nvSpPr>
        <p:spPr>
          <a:xfrm>
            <a:off x="219919" y="550115"/>
            <a:ext cx="9664860" cy="923330"/>
          </a:xfrm>
          <a:prstGeom prst="rect">
            <a:avLst/>
          </a:prstGeom>
          <a:noFill/>
        </p:spPr>
        <p:txBody>
          <a:bodyPr wrap="square" rtlCol="0">
            <a:spAutoFit/>
          </a:bodyPr>
          <a:lstStyle/>
          <a:p>
            <a:r>
              <a:rPr lang="en-US" sz="5400" b="1" dirty="0">
                <a:solidFill>
                  <a:schemeClr val="bg1"/>
                </a:solidFill>
                <a:effectLst/>
                <a:latin typeface="Bodoni MT" panose="02070603080606020203" pitchFamily="18" charset="77"/>
                <a:ea typeface="Arial Unicode MS" panose="020B0604020202020204" pitchFamily="34" charset="-128"/>
                <a:cs typeface="Helvetica" pitchFamily="2" charset="0"/>
              </a:rPr>
              <a:t>Negative Behaviors</a:t>
            </a:r>
            <a:endParaRPr lang="en-US" sz="5400" b="1" dirty="0">
              <a:solidFill>
                <a:schemeClr val="bg1"/>
              </a:solidFill>
              <a:latin typeface="Bodoni MT" panose="02070603080606020203" pitchFamily="18" charset="77"/>
            </a:endParaRPr>
          </a:p>
        </p:txBody>
      </p:sp>
      <p:sp>
        <p:nvSpPr>
          <p:cNvPr id="4" name="TextBox 3">
            <a:extLst>
              <a:ext uri="{FF2B5EF4-FFF2-40B4-BE49-F238E27FC236}">
                <a16:creationId xmlns:a16="http://schemas.microsoft.com/office/drawing/2014/main" id="{673245A8-7D41-4D23-9C41-2884751D84E8}"/>
              </a:ext>
            </a:extLst>
          </p:cNvPr>
          <p:cNvSpPr txBox="1"/>
          <p:nvPr/>
        </p:nvSpPr>
        <p:spPr>
          <a:xfrm>
            <a:off x="181337" y="1901425"/>
            <a:ext cx="11829326" cy="4616648"/>
          </a:xfrm>
          <a:prstGeom prst="rect">
            <a:avLst/>
          </a:prstGeom>
          <a:noFill/>
        </p:spPr>
        <p:txBody>
          <a:bodyPr wrap="square" rtlCol="0">
            <a:spAutoFit/>
          </a:bodyPr>
          <a:lstStyle/>
          <a:p>
            <a:pPr>
              <a:spcBef>
                <a:spcPts val="2400"/>
              </a:spcBef>
            </a:pPr>
            <a:r>
              <a:rPr lang="en-US" sz="4400" i="1" dirty="0">
                <a:solidFill>
                  <a:srgbClr val="0070C0"/>
                </a:solidFill>
                <a:latin typeface="Bodoni MT" panose="02070603080606020203" pitchFamily="18" charset="77"/>
              </a:rPr>
              <a:t>Predatory behavior happens when a member knowingly or unknowingly takes advantage of another member's vulnerability.</a:t>
            </a:r>
          </a:p>
          <a:p>
            <a:pPr marL="754380" indent="-388620">
              <a:spcBef>
                <a:spcPts val="2400"/>
              </a:spcBef>
              <a:buFont typeface="Arial" panose="020B0604020202020204" pitchFamily="34" charset="0"/>
              <a:buChar char="•"/>
            </a:pPr>
            <a:r>
              <a:rPr lang="en-US" sz="4200" dirty="0">
                <a:solidFill>
                  <a:srgbClr val="0070C0"/>
                </a:solidFill>
                <a:latin typeface="Bodoni MT" panose="02070603080606020203" pitchFamily="18" charset="77"/>
              </a:rPr>
              <a:t>Sometimes blatant, sometimes subtle</a:t>
            </a:r>
          </a:p>
          <a:p>
            <a:pPr marL="754380" indent="-388620">
              <a:spcBef>
                <a:spcPts val="600"/>
              </a:spcBef>
              <a:buFont typeface="Arial" panose="020B0604020202020204" pitchFamily="34" charset="0"/>
              <a:buChar char="•"/>
            </a:pPr>
            <a:r>
              <a:rPr lang="en-US" sz="4200" dirty="0">
                <a:solidFill>
                  <a:srgbClr val="0070C0"/>
                </a:solidFill>
                <a:latin typeface="Bodoni MT" panose="02070603080606020203" pitchFamily="18" charset="77"/>
              </a:rPr>
              <a:t>Characterized by manipulation</a:t>
            </a:r>
          </a:p>
          <a:p>
            <a:pPr marL="754380" indent="-388620">
              <a:spcBef>
                <a:spcPts val="600"/>
              </a:spcBef>
              <a:buFont typeface="Arial" panose="020B0604020202020204" pitchFamily="34" charset="0"/>
              <a:buChar char="•"/>
            </a:pPr>
            <a:r>
              <a:rPr lang="en-US" sz="4200" dirty="0">
                <a:solidFill>
                  <a:srgbClr val="0070C0"/>
                </a:solidFill>
                <a:latin typeface="Bodoni MT" panose="02070603080606020203" pitchFamily="18" charset="77"/>
              </a:rPr>
              <a:t>Sexual connotation or targets sexuality</a:t>
            </a:r>
          </a:p>
        </p:txBody>
      </p:sp>
      <p:pic>
        <p:nvPicPr>
          <p:cNvPr id="5" name="Picture 4" descr="A blue diamond with a black background&#10;&#10;Description automatically generated">
            <a:extLst>
              <a:ext uri="{FF2B5EF4-FFF2-40B4-BE49-F238E27FC236}">
                <a16:creationId xmlns:a16="http://schemas.microsoft.com/office/drawing/2014/main" id="{17BC9BB7-9572-AA79-1074-F1F2EAA8A3A2}"/>
              </a:ext>
            </a:extLst>
          </p:cNvPr>
          <p:cNvPicPr>
            <a:picLocks noChangeAspect="1"/>
          </p:cNvPicPr>
          <p:nvPr/>
        </p:nvPicPr>
        <p:blipFill>
          <a:blip r:embed="rId2">
            <a:alphaModFix amt="44000"/>
          </a:blip>
          <a:stretch>
            <a:fillRect/>
          </a:stretch>
        </p:blipFill>
        <p:spPr>
          <a:xfrm>
            <a:off x="10266744" y="4932744"/>
            <a:ext cx="1925256" cy="1925256"/>
          </a:xfrm>
          <a:prstGeom prst="rect">
            <a:avLst/>
          </a:prstGeom>
        </p:spPr>
      </p:pic>
    </p:spTree>
    <p:extLst>
      <p:ext uri="{BB962C8B-B14F-4D97-AF65-F5344CB8AC3E}">
        <p14:creationId xmlns:p14="http://schemas.microsoft.com/office/powerpoint/2010/main" val="4122273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CDE972-BED0-D5F9-E803-E7FC08985CC3}"/>
              </a:ext>
            </a:extLst>
          </p:cNvPr>
          <p:cNvSpPr txBox="1"/>
          <p:nvPr/>
        </p:nvSpPr>
        <p:spPr>
          <a:xfrm>
            <a:off x="115747" y="196769"/>
            <a:ext cx="11960506" cy="667299"/>
          </a:xfrm>
          <a:prstGeom prst="rect">
            <a:avLst/>
          </a:prstGeom>
          <a:noFill/>
        </p:spPr>
        <p:txBody>
          <a:bodyPr wrap="square" rtlCol="0">
            <a:spAutoFit/>
          </a:bodyPr>
          <a:lstStyle/>
          <a:p>
            <a:pPr marL="0" marR="0">
              <a:lnSpc>
                <a:spcPct val="107000"/>
              </a:lnSpc>
              <a:spcBef>
                <a:spcPts val="0"/>
              </a:spcBef>
              <a:spcAft>
                <a:spcPts val="800"/>
              </a:spcAft>
            </a:pPr>
            <a:r>
              <a:rPr lang="en-US" sz="3600" b="1" dirty="0">
                <a:solidFill>
                  <a:srgbClr val="002060"/>
                </a:solidFill>
                <a:effectLst/>
                <a:uFill>
                  <a:solidFill>
                    <a:srgbClr val="000000"/>
                  </a:solidFill>
                </a:uFill>
                <a:latin typeface="Bodoni MT" panose="02070603080606020203" pitchFamily="18" charset="77"/>
                <a:ea typeface="Calibri" panose="020F0502020204030204" pitchFamily="34" charset="0"/>
              </a:rPr>
              <a:t>Here are some examples of disruptive and predatory behaviors:</a:t>
            </a:r>
          </a:p>
        </p:txBody>
      </p:sp>
      <p:sp>
        <p:nvSpPr>
          <p:cNvPr id="3" name="TextBox 2">
            <a:extLst>
              <a:ext uri="{FF2B5EF4-FFF2-40B4-BE49-F238E27FC236}">
                <a16:creationId xmlns:a16="http://schemas.microsoft.com/office/drawing/2014/main" id="{3203E3A6-D940-4B83-6801-0375B8E5C9C2}"/>
              </a:ext>
            </a:extLst>
          </p:cNvPr>
          <p:cNvSpPr txBox="1"/>
          <p:nvPr/>
        </p:nvSpPr>
        <p:spPr>
          <a:xfrm>
            <a:off x="115746" y="956666"/>
            <a:ext cx="5980253" cy="5957400"/>
          </a:xfrm>
          <a:prstGeom prst="rect">
            <a:avLst/>
          </a:prstGeom>
          <a:noFill/>
        </p:spPr>
        <p:txBody>
          <a:bodyPr wrap="square" rtlCol="0">
            <a:spAutoFit/>
          </a:bodyPr>
          <a:lstStyle/>
          <a:p>
            <a:pPr marL="205740" marR="0" indent="-205740">
              <a:lnSpc>
                <a:spcPts val="3720"/>
              </a:lnSpc>
              <a:spcBef>
                <a:spcPts val="600"/>
              </a:spcBef>
              <a:spcAft>
                <a:spcPts val="800"/>
              </a:spcAft>
              <a:buClr>
                <a:schemeClr val="bg1"/>
              </a:buClr>
              <a:buSzPct val="75000"/>
              <a:buFont typeface="Arial" panose="020B0604020202020204" pitchFamily="34" charset="0"/>
              <a:buChar char="•"/>
            </a:pPr>
            <a:r>
              <a:rPr lang="en-US" sz="3400" b="1" dirty="0">
                <a:solidFill>
                  <a:schemeClr val="bg1"/>
                </a:solidFill>
                <a:effectLst/>
                <a:latin typeface="Bodoni MT" panose="02070603080606020203" pitchFamily="18" charset="77"/>
                <a:ea typeface="Times New Roman" panose="02020603050405020304" pitchFamily="18" charset="0"/>
                <a:cs typeface="Helvetica" pitchFamily="2" charset="0"/>
              </a:rPr>
              <a:t>Bullying/picking on/</a:t>
            </a:r>
            <a:br>
              <a:rPr lang="en-US" sz="3400" b="1" dirty="0">
                <a:solidFill>
                  <a:schemeClr val="bg1"/>
                </a:solidFill>
                <a:effectLst/>
                <a:latin typeface="Bodoni MT" panose="02070603080606020203" pitchFamily="18" charset="77"/>
                <a:ea typeface="Times New Roman" panose="02020603050405020304" pitchFamily="18" charset="0"/>
                <a:cs typeface="Helvetica" pitchFamily="2" charset="0"/>
              </a:rPr>
            </a:br>
            <a:r>
              <a:rPr lang="en-US" sz="3400" b="1" dirty="0">
                <a:solidFill>
                  <a:schemeClr val="bg1"/>
                </a:solidFill>
                <a:effectLst/>
                <a:latin typeface="Bodoni MT" panose="02070603080606020203" pitchFamily="18" charset="77"/>
                <a:ea typeface="Times New Roman" panose="02020603050405020304" pitchFamily="18" charset="0"/>
                <a:cs typeface="Helvetica" pitchFamily="2" charset="0"/>
              </a:rPr>
              <a:t>harassing</a:t>
            </a:r>
            <a:endParaRPr lang="en-US" sz="3400" b="1" dirty="0">
              <a:solidFill>
                <a:schemeClr val="bg1"/>
              </a:solidFill>
              <a:effectLst/>
              <a:latin typeface="Bodoni MT" panose="02070603080606020203" pitchFamily="18" charset="77"/>
              <a:ea typeface="Arial Unicode MS" panose="020B0604020202020204" pitchFamily="34" charset="-128"/>
              <a:cs typeface="Helvetica" pitchFamily="2" charset="0"/>
            </a:endParaRPr>
          </a:p>
          <a:p>
            <a:pPr marL="205740" marR="0" lvl="0" indent="-205740">
              <a:lnSpc>
                <a:spcPts val="3720"/>
              </a:lnSpc>
              <a:spcBef>
                <a:spcPts val="600"/>
              </a:spcBef>
              <a:spcAft>
                <a:spcPts val="0"/>
              </a:spcAft>
              <a:buClr>
                <a:schemeClr val="bg1"/>
              </a:buClr>
              <a:buSzPct val="75000"/>
              <a:buFont typeface="Arial" panose="020B0604020202020204" pitchFamily="34" charset="0"/>
              <a:buChar char="•"/>
            </a:pPr>
            <a:r>
              <a:rPr lang="en-US" sz="3400" b="1" dirty="0">
                <a:solidFill>
                  <a:schemeClr val="bg1"/>
                </a:solidFill>
                <a:effectLst/>
                <a:latin typeface="Bodoni MT" panose="02070603080606020203" pitchFamily="18" charset="77"/>
                <a:ea typeface="Times New Roman" panose="02020603050405020304" pitchFamily="18" charset="0"/>
                <a:cs typeface="Helvetica" pitchFamily="2" charset="0"/>
              </a:rPr>
              <a:t>Threatening physical violence</a:t>
            </a:r>
            <a:endParaRPr lang="en-US" sz="3400" b="1" dirty="0">
              <a:solidFill>
                <a:schemeClr val="bg1"/>
              </a:solidFill>
              <a:effectLst/>
              <a:latin typeface="Bodoni MT" panose="02070603080606020203" pitchFamily="18" charset="77"/>
              <a:ea typeface="Arial Unicode MS" panose="020B0604020202020204" pitchFamily="34" charset="-128"/>
              <a:cs typeface="Helvetica" pitchFamily="2" charset="0"/>
            </a:endParaRPr>
          </a:p>
          <a:p>
            <a:pPr marL="205740" marR="0" lvl="0" indent="-205740">
              <a:lnSpc>
                <a:spcPts val="3720"/>
              </a:lnSpc>
              <a:spcBef>
                <a:spcPts val="600"/>
              </a:spcBef>
              <a:spcAft>
                <a:spcPts val="0"/>
              </a:spcAft>
              <a:buClr>
                <a:schemeClr val="bg1"/>
              </a:buClr>
              <a:buSzPct val="75000"/>
              <a:buFont typeface="Arial" panose="020B0604020202020204" pitchFamily="34" charset="0"/>
              <a:buChar char="•"/>
            </a:pPr>
            <a:r>
              <a:rPr lang="en-US" sz="3400" b="1" dirty="0">
                <a:solidFill>
                  <a:schemeClr val="bg1"/>
                </a:solidFill>
                <a:effectLst/>
                <a:latin typeface="Bodoni MT" panose="02070603080606020203" pitchFamily="18" charset="77"/>
                <a:ea typeface="Times New Roman" panose="02020603050405020304" pitchFamily="18" charset="0"/>
                <a:cs typeface="Helvetica" pitchFamily="2" charset="0"/>
              </a:rPr>
              <a:t>Racist words or actions</a:t>
            </a:r>
            <a:endParaRPr lang="en-US" sz="3400" b="1" dirty="0">
              <a:solidFill>
                <a:schemeClr val="bg1"/>
              </a:solidFill>
              <a:effectLst/>
              <a:latin typeface="Bodoni MT" panose="02070603080606020203" pitchFamily="18" charset="77"/>
              <a:ea typeface="Arial Unicode MS" panose="020B0604020202020204" pitchFamily="34" charset="-128"/>
              <a:cs typeface="Helvetica" pitchFamily="2" charset="0"/>
            </a:endParaRPr>
          </a:p>
          <a:p>
            <a:pPr marL="205740" marR="0" lvl="0" indent="-205740">
              <a:lnSpc>
                <a:spcPts val="3720"/>
              </a:lnSpc>
              <a:spcBef>
                <a:spcPts val="600"/>
              </a:spcBef>
              <a:spcAft>
                <a:spcPts val="0"/>
              </a:spcAft>
              <a:buClr>
                <a:schemeClr val="bg1"/>
              </a:buClr>
              <a:buSzPct val="75000"/>
              <a:buFont typeface="Arial" panose="020B0604020202020204" pitchFamily="34" charset="0"/>
              <a:buChar char="•"/>
            </a:pPr>
            <a:r>
              <a:rPr lang="en-US" sz="3400" b="1" dirty="0">
                <a:solidFill>
                  <a:schemeClr val="bg1"/>
                </a:solidFill>
                <a:effectLst/>
                <a:latin typeface="Bodoni MT" panose="02070603080606020203" pitchFamily="18" charset="77"/>
                <a:ea typeface="Times New Roman" panose="02020603050405020304" pitchFamily="18" charset="0"/>
                <a:cs typeface="Helvetica" pitchFamily="2" charset="0"/>
              </a:rPr>
              <a:t>Homophobic words or actions</a:t>
            </a:r>
            <a:endParaRPr lang="en-US" sz="3400" b="1" dirty="0">
              <a:solidFill>
                <a:schemeClr val="bg1"/>
              </a:solidFill>
              <a:effectLst/>
              <a:latin typeface="Bodoni MT" panose="02070603080606020203" pitchFamily="18" charset="77"/>
              <a:ea typeface="Arial Unicode MS" panose="020B0604020202020204" pitchFamily="34" charset="-128"/>
              <a:cs typeface="Helvetica" pitchFamily="2" charset="0"/>
            </a:endParaRPr>
          </a:p>
          <a:p>
            <a:pPr marL="205740" marR="0" lvl="0" indent="-205740">
              <a:lnSpc>
                <a:spcPts val="3720"/>
              </a:lnSpc>
              <a:spcBef>
                <a:spcPts val="600"/>
              </a:spcBef>
              <a:spcAft>
                <a:spcPts val="0"/>
              </a:spcAft>
              <a:buClr>
                <a:schemeClr val="bg1"/>
              </a:buClr>
              <a:buSzPct val="75000"/>
              <a:buFont typeface="Arial" panose="020B0604020202020204" pitchFamily="34" charset="0"/>
              <a:buChar char="•"/>
            </a:pPr>
            <a:r>
              <a:rPr lang="en-US" sz="3400" b="1" dirty="0">
                <a:solidFill>
                  <a:schemeClr val="bg1"/>
                </a:solidFill>
                <a:effectLst/>
                <a:latin typeface="Bodoni MT" panose="02070603080606020203" pitchFamily="18" charset="77"/>
                <a:ea typeface="Times New Roman" panose="02020603050405020304" pitchFamily="18" charset="0"/>
                <a:cs typeface="Helvetica" pitchFamily="2" charset="0"/>
              </a:rPr>
              <a:t>Theft</a:t>
            </a:r>
            <a:endParaRPr lang="en-US" sz="3400" b="1" dirty="0">
              <a:solidFill>
                <a:schemeClr val="bg1"/>
              </a:solidFill>
              <a:effectLst/>
              <a:latin typeface="Bodoni MT" panose="02070603080606020203" pitchFamily="18" charset="77"/>
              <a:ea typeface="Arial Unicode MS" panose="020B0604020202020204" pitchFamily="34" charset="-128"/>
              <a:cs typeface="Helvetica" pitchFamily="2" charset="0"/>
            </a:endParaRPr>
          </a:p>
          <a:p>
            <a:pPr marL="205740" marR="0" lvl="0" indent="-205740">
              <a:lnSpc>
                <a:spcPts val="3720"/>
              </a:lnSpc>
              <a:spcBef>
                <a:spcPts val="600"/>
              </a:spcBef>
              <a:spcAft>
                <a:spcPts val="0"/>
              </a:spcAft>
              <a:buClr>
                <a:schemeClr val="bg1"/>
              </a:buClr>
              <a:buSzPct val="75000"/>
              <a:buFont typeface="Arial" panose="020B0604020202020204" pitchFamily="34" charset="0"/>
              <a:buChar char="•"/>
            </a:pPr>
            <a:r>
              <a:rPr lang="en-US" sz="3400" b="1" dirty="0">
                <a:solidFill>
                  <a:schemeClr val="bg1"/>
                </a:solidFill>
                <a:effectLst/>
                <a:latin typeface="Bodoni MT" panose="02070603080606020203" pitchFamily="18" charset="77"/>
                <a:ea typeface="Times New Roman" panose="02020603050405020304" pitchFamily="18" charset="0"/>
                <a:cs typeface="Helvetica" pitchFamily="2" charset="0"/>
              </a:rPr>
              <a:t>Asking members for money</a:t>
            </a:r>
            <a:endParaRPr lang="en-US" sz="3400" b="1" dirty="0">
              <a:solidFill>
                <a:schemeClr val="bg1"/>
              </a:solidFill>
              <a:effectLst/>
              <a:latin typeface="Bodoni MT" panose="02070603080606020203" pitchFamily="18" charset="77"/>
              <a:ea typeface="Arial Unicode MS" panose="020B0604020202020204" pitchFamily="34" charset="-128"/>
              <a:cs typeface="Helvetica" pitchFamily="2" charset="0"/>
            </a:endParaRPr>
          </a:p>
          <a:p>
            <a:pPr marL="205740" marR="0" lvl="0" indent="-205740">
              <a:lnSpc>
                <a:spcPts val="3720"/>
              </a:lnSpc>
              <a:spcBef>
                <a:spcPts val="600"/>
              </a:spcBef>
              <a:spcAft>
                <a:spcPts val="0"/>
              </a:spcAft>
              <a:buClr>
                <a:schemeClr val="bg1"/>
              </a:buClr>
              <a:buSzPct val="75000"/>
              <a:buFont typeface="Arial" panose="020B0604020202020204" pitchFamily="34" charset="0"/>
              <a:buChar char="•"/>
            </a:pPr>
            <a:r>
              <a:rPr lang="en-US" sz="3400" b="1" dirty="0">
                <a:solidFill>
                  <a:schemeClr val="bg1"/>
                </a:solidFill>
                <a:effectLst/>
                <a:latin typeface="Bodoni MT" panose="02070603080606020203" pitchFamily="18" charset="77"/>
                <a:ea typeface="Times New Roman" panose="02020603050405020304" pitchFamily="18" charset="0"/>
                <a:cs typeface="Helvetica" pitchFamily="2" charset="0"/>
              </a:rPr>
              <a:t>Private messaging members (virtual)</a:t>
            </a:r>
          </a:p>
          <a:p>
            <a:pPr marL="205740" indent="-205740">
              <a:lnSpc>
                <a:spcPts val="3720"/>
              </a:lnSpc>
              <a:spcBef>
                <a:spcPts val="600"/>
              </a:spcBef>
              <a:buClr>
                <a:schemeClr val="bg1"/>
              </a:buClr>
              <a:buSzPct val="75000"/>
              <a:buFont typeface="Arial" panose="020B0604020202020204" pitchFamily="34" charset="0"/>
              <a:buChar char="•"/>
            </a:pPr>
            <a:r>
              <a:rPr lang="en-US" sz="3400" b="1" dirty="0">
                <a:solidFill>
                  <a:schemeClr val="bg1"/>
                </a:solidFill>
                <a:effectLst/>
                <a:latin typeface="Bodoni MT" panose="02070603080606020203" pitchFamily="18" charset="77"/>
                <a:ea typeface="Times New Roman" panose="02020603050405020304" pitchFamily="18" charset="0"/>
                <a:cs typeface="Helvetica" pitchFamily="2" charset="0"/>
              </a:rPr>
              <a:t>Distribution of non-approved literature</a:t>
            </a:r>
            <a:endParaRPr lang="en-US" sz="3400" b="1" dirty="0">
              <a:solidFill>
                <a:schemeClr val="bg1"/>
              </a:solidFill>
              <a:effectLst/>
              <a:latin typeface="Bodoni MT" panose="02070603080606020203" pitchFamily="18" charset="77"/>
              <a:ea typeface="Arial Unicode MS" panose="020B0604020202020204" pitchFamily="34" charset="-128"/>
              <a:cs typeface="Helvetica" pitchFamily="2" charset="0"/>
            </a:endParaRPr>
          </a:p>
        </p:txBody>
      </p:sp>
      <p:sp>
        <p:nvSpPr>
          <p:cNvPr id="4" name="TextBox 3">
            <a:extLst>
              <a:ext uri="{FF2B5EF4-FFF2-40B4-BE49-F238E27FC236}">
                <a16:creationId xmlns:a16="http://schemas.microsoft.com/office/drawing/2014/main" id="{48769AE4-E6FE-CF79-B555-F99CA01AC70E}"/>
              </a:ext>
            </a:extLst>
          </p:cNvPr>
          <p:cNvSpPr txBox="1"/>
          <p:nvPr/>
        </p:nvSpPr>
        <p:spPr>
          <a:xfrm>
            <a:off x="6269622" y="956666"/>
            <a:ext cx="5980253" cy="5777864"/>
          </a:xfrm>
          <a:prstGeom prst="rect">
            <a:avLst/>
          </a:prstGeom>
          <a:noFill/>
        </p:spPr>
        <p:txBody>
          <a:bodyPr wrap="square" rtlCol="0">
            <a:spAutoFit/>
          </a:bodyPr>
          <a:lstStyle/>
          <a:p>
            <a:pPr marL="205740" marR="0" lvl="0" indent="-205740">
              <a:lnSpc>
                <a:spcPts val="3720"/>
              </a:lnSpc>
              <a:spcBef>
                <a:spcPts val="600"/>
              </a:spcBef>
              <a:spcAft>
                <a:spcPts val="0"/>
              </a:spcAft>
              <a:buClr>
                <a:schemeClr val="bg1"/>
              </a:buClr>
              <a:buSzPct val="75000"/>
              <a:buFont typeface="Arial" panose="020B0604020202020204" pitchFamily="34" charset="0"/>
              <a:buChar char="•"/>
            </a:pPr>
            <a:r>
              <a:rPr lang="en-US" sz="3400" b="1" dirty="0">
                <a:solidFill>
                  <a:schemeClr val="bg1"/>
                </a:solidFill>
                <a:effectLst/>
                <a:latin typeface="Bodoni MT" panose="02070603080606020203" pitchFamily="18" charset="77"/>
                <a:ea typeface="Times New Roman" panose="02020603050405020304" pitchFamily="18" charset="0"/>
                <a:cs typeface="Helvetica" pitchFamily="2" charset="0"/>
              </a:rPr>
              <a:t>Stalking</a:t>
            </a:r>
            <a:endParaRPr lang="en-US" sz="3400" b="1" dirty="0">
              <a:solidFill>
                <a:schemeClr val="bg1"/>
              </a:solidFill>
              <a:effectLst/>
              <a:latin typeface="Bodoni MT" panose="02070603080606020203" pitchFamily="18" charset="77"/>
              <a:ea typeface="Arial Unicode MS" panose="020B0604020202020204" pitchFamily="34" charset="-128"/>
              <a:cs typeface="Helvetica" pitchFamily="2" charset="0"/>
            </a:endParaRPr>
          </a:p>
          <a:p>
            <a:pPr marL="205740" marR="0" lvl="0" indent="-205740">
              <a:lnSpc>
                <a:spcPts val="3720"/>
              </a:lnSpc>
              <a:spcBef>
                <a:spcPts val="600"/>
              </a:spcBef>
              <a:spcAft>
                <a:spcPts val="0"/>
              </a:spcAft>
              <a:buClr>
                <a:schemeClr val="bg1"/>
              </a:buClr>
              <a:buSzPct val="75000"/>
              <a:buFont typeface="Arial" panose="020B0604020202020204" pitchFamily="34" charset="0"/>
              <a:buChar char="•"/>
            </a:pPr>
            <a:r>
              <a:rPr lang="en-US" sz="3400" b="1" dirty="0">
                <a:solidFill>
                  <a:schemeClr val="bg1"/>
                </a:solidFill>
                <a:effectLst/>
                <a:latin typeface="Bodoni MT" panose="02070603080606020203" pitchFamily="18" charset="77"/>
                <a:ea typeface="Times New Roman" panose="02020603050405020304" pitchFamily="18" charset="0"/>
                <a:cs typeface="Helvetica" pitchFamily="2" charset="0"/>
              </a:rPr>
              <a:t>Violating restraining orders</a:t>
            </a:r>
            <a:endParaRPr lang="en-US" sz="3400" b="1" dirty="0">
              <a:solidFill>
                <a:schemeClr val="bg1"/>
              </a:solidFill>
              <a:effectLst/>
              <a:latin typeface="Bodoni MT" panose="02070603080606020203" pitchFamily="18" charset="77"/>
              <a:ea typeface="Arial Unicode MS" panose="020B0604020202020204" pitchFamily="34" charset="-128"/>
              <a:cs typeface="Helvetica" pitchFamily="2" charset="0"/>
            </a:endParaRPr>
          </a:p>
          <a:p>
            <a:pPr marL="205740" marR="0" lvl="0" indent="-205740">
              <a:lnSpc>
                <a:spcPts val="3720"/>
              </a:lnSpc>
              <a:spcBef>
                <a:spcPts val="600"/>
              </a:spcBef>
              <a:spcAft>
                <a:spcPts val="0"/>
              </a:spcAft>
              <a:buClr>
                <a:schemeClr val="bg1"/>
              </a:buClr>
              <a:buSzPct val="75000"/>
              <a:buFont typeface="Arial" panose="020B0604020202020204" pitchFamily="34" charset="0"/>
              <a:buChar char="•"/>
            </a:pPr>
            <a:r>
              <a:rPr lang="en-US" sz="3400" b="1" dirty="0">
                <a:solidFill>
                  <a:schemeClr val="bg1"/>
                </a:solidFill>
                <a:effectLst/>
                <a:latin typeface="Bodoni MT" panose="02070603080606020203" pitchFamily="18" charset="77"/>
                <a:ea typeface="Times New Roman" panose="02020603050405020304" pitchFamily="18" charset="0"/>
                <a:cs typeface="Helvetica" pitchFamily="2" charset="0"/>
              </a:rPr>
              <a:t>Use phone to record during meeting</a:t>
            </a:r>
            <a:endParaRPr lang="en-US" sz="3400" b="1" dirty="0">
              <a:solidFill>
                <a:schemeClr val="bg1"/>
              </a:solidFill>
              <a:effectLst/>
              <a:latin typeface="Bodoni MT" panose="02070603080606020203" pitchFamily="18" charset="77"/>
              <a:ea typeface="Arial Unicode MS" panose="020B0604020202020204" pitchFamily="34" charset="-128"/>
              <a:cs typeface="Helvetica" pitchFamily="2" charset="0"/>
            </a:endParaRPr>
          </a:p>
          <a:p>
            <a:pPr marL="205740" marR="0" lvl="0" indent="-205740">
              <a:lnSpc>
                <a:spcPts val="3720"/>
              </a:lnSpc>
              <a:spcBef>
                <a:spcPts val="600"/>
              </a:spcBef>
              <a:spcAft>
                <a:spcPts val="0"/>
              </a:spcAft>
              <a:buClr>
                <a:schemeClr val="bg1"/>
              </a:buClr>
              <a:buSzPct val="75000"/>
              <a:buFont typeface="Arial" panose="020B0604020202020204" pitchFamily="34" charset="0"/>
              <a:buChar char="•"/>
            </a:pPr>
            <a:r>
              <a:rPr lang="en-US" sz="3400" b="1" dirty="0">
                <a:solidFill>
                  <a:schemeClr val="bg1"/>
                </a:solidFill>
                <a:effectLst/>
                <a:latin typeface="Bodoni MT" panose="02070603080606020203" pitchFamily="18" charset="77"/>
                <a:ea typeface="Times New Roman" panose="02020603050405020304" pitchFamily="18" charset="0"/>
                <a:cs typeface="Helvetica" pitchFamily="2" charset="0"/>
              </a:rPr>
              <a:t>Loud family members/pets (virtual)</a:t>
            </a:r>
            <a:endParaRPr lang="en-US" sz="3400" b="1" dirty="0">
              <a:solidFill>
                <a:schemeClr val="bg1"/>
              </a:solidFill>
              <a:effectLst/>
              <a:latin typeface="Bodoni MT" panose="02070603080606020203" pitchFamily="18" charset="77"/>
              <a:ea typeface="Arial Unicode MS" panose="020B0604020202020204" pitchFamily="34" charset="-128"/>
              <a:cs typeface="Helvetica" pitchFamily="2" charset="0"/>
            </a:endParaRPr>
          </a:p>
          <a:p>
            <a:pPr marL="205740" marR="0" lvl="0" indent="-205740">
              <a:lnSpc>
                <a:spcPts val="3720"/>
              </a:lnSpc>
              <a:spcBef>
                <a:spcPts val="600"/>
              </a:spcBef>
              <a:spcAft>
                <a:spcPts val="0"/>
              </a:spcAft>
              <a:buClr>
                <a:schemeClr val="bg1"/>
              </a:buClr>
              <a:buSzPct val="75000"/>
              <a:buFont typeface="Arial" panose="020B0604020202020204" pitchFamily="34" charset="0"/>
              <a:buChar char="•"/>
            </a:pPr>
            <a:r>
              <a:rPr lang="en-US" sz="3400" b="1" dirty="0">
                <a:solidFill>
                  <a:schemeClr val="bg1"/>
                </a:solidFill>
                <a:effectLst/>
                <a:latin typeface="Bodoni MT" panose="02070603080606020203" pitchFamily="18" charset="77"/>
                <a:ea typeface="Times New Roman" panose="02020603050405020304" pitchFamily="18" charset="0"/>
                <a:cs typeface="Helvetica" pitchFamily="2" charset="0"/>
              </a:rPr>
              <a:t>Disruptive children (in-person)</a:t>
            </a:r>
            <a:endParaRPr lang="en-US" sz="3400" b="1" dirty="0">
              <a:solidFill>
                <a:schemeClr val="bg1"/>
              </a:solidFill>
              <a:effectLst/>
              <a:latin typeface="Bodoni MT" panose="02070603080606020203" pitchFamily="18" charset="77"/>
              <a:ea typeface="Arial Unicode MS" panose="020B0604020202020204" pitchFamily="34" charset="-128"/>
              <a:cs typeface="Helvetica" pitchFamily="2" charset="0"/>
            </a:endParaRPr>
          </a:p>
          <a:p>
            <a:pPr marL="205740" marR="0" lvl="0" indent="-205740">
              <a:lnSpc>
                <a:spcPts val="3720"/>
              </a:lnSpc>
              <a:spcBef>
                <a:spcPts val="600"/>
              </a:spcBef>
              <a:spcAft>
                <a:spcPts val="0"/>
              </a:spcAft>
              <a:buClr>
                <a:schemeClr val="bg1"/>
              </a:buClr>
              <a:buSzPct val="75000"/>
              <a:buFont typeface="Arial" panose="020B0604020202020204" pitchFamily="34" charset="0"/>
              <a:buChar char="•"/>
            </a:pPr>
            <a:r>
              <a:rPr lang="en-US" sz="3400" b="1" dirty="0">
                <a:solidFill>
                  <a:schemeClr val="bg1"/>
                </a:solidFill>
                <a:effectLst/>
                <a:latin typeface="Bodoni MT" panose="02070603080606020203" pitchFamily="18" charset="77"/>
                <a:ea typeface="Times New Roman" panose="02020603050405020304" pitchFamily="18" charset="0"/>
                <a:cs typeface="Helvetica" pitchFamily="2" charset="0"/>
              </a:rPr>
              <a:t>Interrupting when member sharing</a:t>
            </a:r>
            <a:endParaRPr lang="en-US" sz="3400" b="1" dirty="0">
              <a:solidFill>
                <a:schemeClr val="bg1"/>
              </a:solidFill>
              <a:effectLst/>
              <a:latin typeface="Bodoni MT" panose="02070603080606020203" pitchFamily="18" charset="77"/>
              <a:ea typeface="Arial Unicode MS" panose="020B0604020202020204" pitchFamily="34" charset="-128"/>
              <a:cs typeface="Helvetica" pitchFamily="2" charset="0"/>
            </a:endParaRPr>
          </a:p>
          <a:p>
            <a:pPr marL="205740" marR="0" lvl="0" indent="-205740">
              <a:lnSpc>
                <a:spcPts val="3720"/>
              </a:lnSpc>
              <a:spcBef>
                <a:spcPts val="600"/>
              </a:spcBef>
              <a:spcAft>
                <a:spcPts val="0"/>
              </a:spcAft>
              <a:buClr>
                <a:schemeClr val="bg1"/>
              </a:buClr>
              <a:buSzPct val="75000"/>
              <a:buFont typeface="Arial" panose="020B0604020202020204" pitchFamily="34" charset="0"/>
              <a:buChar char="•"/>
            </a:pPr>
            <a:r>
              <a:rPr lang="en-US" sz="3400" b="1" dirty="0">
                <a:solidFill>
                  <a:schemeClr val="bg1"/>
                </a:solidFill>
                <a:effectLst/>
                <a:latin typeface="Bodoni MT" panose="02070603080606020203" pitchFamily="18" charset="77"/>
                <a:ea typeface="Times New Roman" panose="02020603050405020304" pitchFamily="18" charset="0"/>
                <a:cs typeface="Helvetica" pitchFamily="2" charset="0"/>
              </a:rPr>
              <a:t>Making unwanted sexual advances</a:t>
            </a:r>
            <a:endParaRPr lang="en-US" sz="3400" b="1" dirty="0">
              <a:solidFill>
                <a:schemeClr val="bg1"/>
              </a:solidFill>
              <a:effectLst/>
              <a:latin typeface="Bodoni MT" panose="02070603080606020203" pitchFamily="18" charset="77"/>
              <a:ea typeface="Arial Unicode MS" panose="020B0604020202020204" pitchFamily="34" charset="-128"/>
              <a:cs typeface="Helvetica" pitchFamily="2" charset="0"/>
            </a:endParaRPr>
          </a:p>
        </p:txBody>
      </p:sp>
    </p:spTree>
    <p:extLst>
      <p:ext uri="{BB962C8B-B14F-4D97-AF65-F5344CB8AC3E}">
        <p14:creationId xmlns:p14="http://schemas.microsoft.com/office/powerpoint/2010/main" val="3236759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C02E8F-3CA4-0F46-ECEC-FD1AA961FD95}"/>
              </a:ext>
            </a:extLst>
          </p:cNvPr>
          <p:cNvSpPr txBox="1"/>
          <p:nvPr/>
        </p:nvSpPr>
        <p:spPr>
          <a:xfrm>
            <a:off x="219919" y="550115"/>
            <a:ext cx="9664860" cy="923330"/>
          </a:xfrm>
          <a:prstGeom prst="rect">
            <a:avLst/>
          </a:prstGeom>
          <a:noFill/>
        </p:spPr>
        <p:txBody>
          <a:bodyPr wrap="square" rtlCol="0">
            <a:spAutoFit/>
          </a:bodyPr>
          <a:lstStyle/>
          <a:p>
            <a:r>
              <a:rPr lang="en-US" sz="5400" b="1" dirty="0">
                <a:solidFill>
                  <a:schemeClr val="bg1"/>
                </a:solidFill>
                <a:effectLst/>
                <a:latin typeface="Bodoni MT" panose="02070603080606020203" pitchFamily="18" charset="77"/>
                <a:ea typeface="Arial Unicode MS" panose="020B0604020202020204" pitchFamily="34" charset="-128"/>
                <a:cs typeface="Helvetica" pitchFamily="2" charset="0"/>
              </a:rPr>
              <a:t>Positive Solutions</a:t>
            </a:r>
            <a:endParaRPr lang="en-US" sz="5400" b="1" dirty="0">
              <a:solidFill>
                <a:schemeClr val="bg1"/>
              </a:solidFill>
              <a:latin typeface="Bodoni MT" panose="02070603080606020203" pitchFamily="18" charset="77"/>
            </a:endParaRPr>
          </a:p>
        </p:txBody>
      </p:sp>
      <p:sp>
        <p:nvSpPr>
          <p:cNvPr id="4" name="TextBox 3">
            <a:extLst>
              <a:ext uri="{FF2B5EF4-FFF2-40B4-BE49-F238E27FC236}">
                <a16:creationId xmlns:a16="http://schemas.microsoft.com/office/drawing/2014/main" id="{673245A8-7D41-4D23-9C41-2884751D84E8}"/>
              </a:ext>
            </a:extLst>
          </p:cNvPr>
          <p:cNvSpPr txBox="1"/>
          <p:nvPr/>
        </p:nvSpPr>
        <p:spPr>
          <a:xfrm>
            <a:off x="181337" y="1901425"/>
            <a:ext cx="11829326" cy="3431709"/>
          </a:xfrm>
          <a:prstGeom prst="rect">
            <a:avLst/>
          </a:prstGeom>
          <a:noFill/>
        </p:spPr>
        <p:txBody>
          <a:bodyPr wrap="square" rtlCol="0">
            <a:spAutoFit/>
          </a:bodyPr>
          <a:lstStyle/>
          <a:p>
            <a:pPr>
              <a:spcBef>
                <a:spcPts val="2400"/>
              </a:spcBef>
            </a:pPr>
            <a:r>
              <a:rPr lang="en-US" sz="4800" dirty="0">
                <a:solidFill>
                  <a:srgbClr val="0070C0"/>
                </a:solidFill>
                <a:effectLst/>
                <a:latin typeface="Bodoni MT" panose="02070603080606020203" pitchFamily="18" charset="77"/>
                <a:ea typeface="Arial Unicode MS" panose="020B0604020202020204" pitchFamily="34" charset="-128"/>
                <a:cs typeface="Helvetica" pitchFamily="2" charset="0"/>
              </a:rPr>
              <a:t>We should be clear to all addicts: </a:t>
            </a:r>
            <a:br>
              <a:rPr lang="en-US" sz="4800" dirty="0">
                <a:solidFill>
                  <a:srgbClr val="0070C0"/>
                </a:solidFill>
                <a:effectLst/>
                <a:latin typeface="Bodoni MT" panose="02070603080606020203" pitchFamily="18" charset="77"/>
                <a:ea typeface="Arial Unicode MS" panose="020B0604020202020204" pitchFamily="34" charset="-128"/>
                <a:cs typeface="Helvetica" pitchFamily="2" charset="0"/>
              </a:rPr>
            </a:br>
            <a:r>
              <a:rPr lang="en-US" sz="4800" dirty="0">
                <a:solidFill>
                  <a:srgbClr val="0070C0"/>
                </a:solidFill>
                <a:effectLst/>
                <a:latin typeface="Bodoni MT" panose="02070603080606020203" pitchFamily="18" charset="77"/>
                <a:ea typeface="Arial Unicode MS" panose="020B0604020202020204" pitchFamily="34" charset="-128"/>
                <a:cs typeface="Helvetica" pitchFamily="2" charset="0"/>
              </a:rPr>
              <a:t>You are welcome. </a:t>
            </a:r>
          </a:p>
          <a:p>
            <a:pPr lvl="1">
              <a:spcBef>
                <a:spcPts val="3000"/>
              </a:spcBef>
            </a:pPr>
            <a:r>
              <a:rPr lang="en-US" sz="4800" i="1" dirty="0">
                <a:solidFill>
                  <a:srgbClr val="0070C0"/>
                </a:solidFill>
                <a:latin typeface="Bodoni MT" panose="02070603080606020203" pitchFamily="18" charset="77"/>
              </a:rPr>
              <a:t>Behavior that harms others or disrupts the atmosphere of recovery is not welcome. </a:t>
            </a:r>
          </a:p>
        </p:txBody>
      </p:sp>
      <p:pic>
        <p:nvPicPr>
          <p:cNvPr id="5" name="Picture 4" descr="A blue diamond with a black background&#10;&#10;Description automatically generated">
            <a:extLst>
              <a:ext uri="{FF2B5EF4-FFF2-40B4-BE49-F238E27FC236}">
                <a16:creationId xmlns:a16="http://schemas.microsoft.com/office/drawing/2014/main" id="{17BC9BB7-9572-AA79-1074-F1F2EAA8A3A2}"/>
              </a:ext>
            </a:extLst>
          </p:cNvPr>
          <p:cNvPicPr>
            <a:picLocks noChangeAspect="1"/>
          </p:cNvPicPr>
          <p:nvPr/>
        </p:nvPicPr>
        <p:blipFill>
          <a:blip r:embed="rId2">
            <a:alphaModFix amt="44000"/>
          </a:blip>
          <a:stretch>
            <a:fillRect/>
          </a:stretch>
        </p:blipFill>
        <p:spPr>
          <a:xfrm>
            <a:off x="10266744" y="4932744"/>
            <a:ext cx="1925256" cy="1925256"/>
          </a:xfrm>
          <a:prstGeom prst="rect">
            <a:avLst/>
          </a:prstGeom>
        </p:spPr>
      </p:pic>
    </p:spTree>
    <p:extLst>
      <p:ext uri="{BB962C8B-B14F-4D97-AF65-F5344CB8AC3E}">
        <p14:creationId xmlns:p14="http://schemas.microsoft.com/office/powerpoint/2010/main" val="3777156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C02E8F-3CA4-0F46-ECEC-FD1AA961FD95}"/>
              </a:ext>
            </a:extLst>
          </p:cNvPr>
          <p:cNvSpPr txBox="1"/>
          <p:nvPr/>
        </p:nvSpPr>
        <p:spPr>
          <a:xfrm>
            <a:off x="219919" y="550115"/>
            <a:ext cx="9664860" cy="923330"/>
          </a:xfrm>
          <a:prstGeom prst="rect">
            <a:avLst/>
          </a:prstGeom>
          <a:noFill/>
        </p:spPr>
        <p:txBody>
          <a:bodyPr wrap="square" rtlCol="0">
            <a:spAutoFit/>
          </a:bodyPr>
          <a:lstStyle/>
          <a:p>
            <a:r>
              <a:rPr lang="en-US" sz="5400" b="1" dirty="0">
                <a:solidFill>
                  <a:schemeClr val="bg1"/>
                </a:solidFill>
                <a:effectLst/>
                <a:latin typeface="Bodoni MT" panose="02070603080606020203" pitchFamily="18" charset="77"/>
                <a:ea typeface="Arial Unicode MS" panose="020B0604020202020204" pitchFamily="34" charset="-128"/>
                <a:cs typeface="Helvetica" pitchFamily="2" charset="0"/>
              </a:rPr>
              <a:t>Positive Solutions</a:t>
            </a:r>
            <a:endParaRPr lang="en-US" sz="5400" b="1" dirty="0">
              <a:solidFill>
                <a:schemeClr val="bg1"/>
              </a:solidFill>
              <a:latin typeface="Bodoni MT" panose="02070603080606020203" pitchFamily="18" charset="77"/>
            </a:endParaRPr>
          </a:p>
        </p:txBody>
      </p:sp>
      <p:sp>
        <p:nvSpPr>
          <p:cNvPr id="4" name="TextBox 3">
            <a:extLst>
              <a:ext uri="{FF2B5EF4-FFF2-40B4-BE49-F238E27FC236}">
                <a16:creationId xmlns:a16="http://schemas.microsoft.com/office/drawing/2014/main" id="{673245A8-7D41-4D23-9C41-2884751D84E8}"/>
              </a:ext>
            </a:extLst>
          </p:cNvPr>
          <p:cNvSpPr txBox="1"/>
          <p:nvPr/>
        </p:nvSpPr>
        <p:spPr>
          <a:xfrm>
            <a:off x="181336" y="1831975"/>
            <a:ext cx="12010663" cy="5084020"/>
          </a:xfrm>
          <a:prstGeom prst="rect">
            <a:avLst/>
          </a:prstGeom>
          <a:noFill/>
        </p:spPr>
        <p:txBody>
          <a:bodyPr wrap="square" rtlCol="0">
            <a:spAutoFit/>
          </a:bodyPr>
          <a:lstStyle/>
          <a:p>
            <a:r>
              <a:rPr lang="en-US" sz="4400" dirty="0">
                <a:solidFill>
                  <a:srgbClr val="0070C0"/>
                </a:solidFill>
                <a:effectLst/>
                <a:latin typeface="Bodoni MT" panose="02070603080606020203" pitchFamily="18" charset="77"/>
                <a:ea typeface="Arial Unicode MS" panose="020B0604020202020204" pitchFamily="34" charset="-128"/>
                <a:cs typeface="Helvetica" pitchFamily="2" charset="0"/>
              </a:rPr>
              <a:t>The worst thing we can do for a newcomer is </a:t>
            </a:r>
            <a:br>
              <a:rPr lang="en-US" sz="4400" dirty="0">
                <a:solidFill>
                  <a:srgbClr val="0070C0"/>
                </a:solidFill>
                <a:effectLst/>
                <a:latin typeface="Bodoni MT" panose="02070603080606020203" pitchFamily="18" charset="77"/>
                <a:ea typeface="Arial Unicode MS" panose="020B0604020202020204" pitchFamily="34" charset="-128"/>
                <a:cs typeface="Helvetica" pitchFamily="2" charset="0"/>
              </a:rPr>
            </a:br>
            <a:r>
              <a:rPr lang="en-US" sz="4400" dirty="0">
                <a:solidFill>
                  <a:srgbClr val="0070C0"/>
                </a:solidFill>
                <a:effectLst/>
                <a:latin typeface="Bodoni MT" panose="02070603080606020203" pitchFamily="18" charset="77"/>
                <a:ea typeface="Arial Unicode MS" panose="020B0604020202020204" pitchFamily="34" charset="-128"/>
                <a:cs typeface="Helvetica" pitchFamily="2" charset="0"/>
              </a:rPr>
              <a:t>make NA feel like where they came from. </a:t>
            </a:r>
          </a:p>
          <a:p>
            <a:pPr lvl="1">
              <a:spcBef>
                <a:spcPts val="1800"/>
              </a:spcBef>
            </a:pPr>
            <a:r>
              <a:rPr lang="en-US" sz="4400" i="1" dirty="0">
                <a:solidFill>
                  <a:srgbClr val="0070C0"/>
                </a:solidFill>
                <a:latin typeface="Bodoni MT" panose="02070603080606020203" pitchFamily="18" charset="77"/>
              </a:rPr>
              <a:t>We need to do our best to protect our members, while respecting their right to make their own decisions.</a:t>
            </a:r>
          </a:p>
          <a:p>
            <a:pPr marL="1211580" lvl="1" indent="-388620">
              <a:lnSpc>
                <a:spcPts val="4100"/>
              </a:lnSpc>
              <a:spcBef>
                <a:spcPts val="1800"/>
              </a:spcBef>
              <a:buFont typeface="Arial" panose="020B0604020202020204" pitchFamily="34" charset="0"/>
              <a:buChar char="•"/>
            </a:pPr>
            <a:r>
              <a:rPr lang="en-US" sz="4000" dirty="0">
                <a:solidFill>
                  <a:srgbClr val="0070C0"/>
                </a:solidFill>
                <a:latin typeface="Bodoni MT" panose="02070603080606020203" pitchFamily="18" charset="77"/>
              </a:rPr>
              <a:t>It can be a fine line between being </a:t>
            </a:r>
            <a:br>
              <a:rPr lang="en-US" sz="4000" dirty="0">
                <a:solidFill>
                  <a:srgbClr val="0070C0"/>
                </a:solidFill>
                <a:latin typeface="Bodoni MT" panose="02070603080606020203" pitchFamily="18" charset="77"/>
              </a:rPr>
            </a:br>
            <a:r>
              <a:rPr lang="en-US" sz="4000" dirty="0">
                <a:solidFill>
                  <a:srgbClr val="0070C0"/>
                </a:solidFill>
                <a:latin typeface="Bodoni MT" panose="02070603080606020203" pitchFamily="18" charset="77"/>
              </a:rPr>
              <a:t>protective and overbearing</a:t>
            </a:r>
          </a:p>
          <a:p>
            <a:pPr marL="1211580" lvl="1" indent="-388620">
              <a:lnSpc>
                <a:spcPts val="4100"/>
              </a:lnSpc>
              <a:spcBef>
                <a:spcPts val="1800"/>
              </a:spcBef>
              <a:buFont typeface="Arial" panose="020B0604020202020204" pitchFamily="34" charset="0"/>
              <a:buChar char="•"/>
            </a:pPr>
            <a:r>
              <a:rPr lang="en-US" sz="4000" dirty="0">
                <a:solidFill>
                  <a:srgbClr val="0070C0"/>
                </a:solidFill>
                <a:latin typeface="Bodoni MT" panose="02070603080606020203" pitchFamily="18" charset="77"/>
              </a:rPr>
              <a:t>Am I the right person to offer help?</a:t>
            </a:r>
            <a:endParaRPr lang="en-US" sz="4000" i="1" dirty="0">
              <a:solidFill>
                <a:srgbClr val="0070C0"/>
              </a:solidFill>
              <a:latin typeface="Bodoni MT" panose="02070603080606020203" pitchFamily="18" charset="77"/>
            </a:endParaRPr>
          </a:p>
        </p:txBody>
      </p:sp>
      <p:pic>
        <p:nvPicPr>
          <p:cNvPr id="5" name="Picture 4" descr="A blue diamond with a black background&#10;&#10;Description automatically generated">
            <a:extLst>
              <a:ext uri="{FF2B5EF4-FFF2-40B4-BE49-F238E27FC236}">
                <a16:creationId xmlns:a16="http://schemas.microsoft.com/office/drawing/2014/main" id="{17BC9BB7-9572-AA79-1074-F1F2EAA8A3A2}"/>
              </a:ext>
            </a:extLst>
          </p:cNvPr>
          <p:cNvPicPr>
            <a:picLocks noChangeAspect="1"/>
          </p:cNvPicPr>
          <p:nvPr/>
        </p:nvPicPr>
        <p:blipFill>
          <a:blip r:embed="rId2">
            <a:alphaModFix amt="44000"/>
          </a:blip>
          <a:stretch>
            <a:fillRect/>
          </a:stretch>
        </p:blipFill>
        <p:spPr>
          <a:xfrm>
            <a:off x="10266744" y="4932744"/>
            <a:ext cx="1925256" cy="1925256"/>
          </a:xfrm>
          <a:prstGeom prst="rect">
            <a:avLst/>
          </a:prstGeom>
        </p:spPr>
      </p:pic>
    </p:spTree>
    <p:extLst>
      <p:ext uri="{BB962C8B-B14F-4D97-AF65-F5344CB8AC3E}">
        <p14:creationId xmlns:p14="http://schemas.microsoft.com/office/powerpoint/2010/main" val="1863802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C02E8F-3CA4-0F46-ECEC-FD1AA961FD95}"/>
              </a:ext>
            </a:extLst>
          </p:cNvPr>
          <p:cNvSpPr txBox="1"/>
          <p:nvPr/>
        </p:nvSpPr>
        <p:spPr>
          <a:xfrm>
            <a:off x="219919" y="550115"/>
            <a:ext cx="9664860" cy="923330"/>
          </a:xfrm>
          <a:prstGeom prst="rect">
            <a:avLst/>
          </a:prstGeom>
          <a:noFill/>
        </p:spPr>
        <p:txBody>
          <a:bodyPr wrap="square" rtlCol="0">
            <a:spAutoFit/>
          </a:bodyPr>
          <a:lstStyle/>
          <a:p>
            <a:r>
              <a:rPr lang="en-US" sz="5400" b="1" dirty="0">
                <a:solidFill>
                  <a:schemeClr val="bg1"/>
                </a:solidFill>
                <a:effectLst/>
                <a:latin typeface="Bodoni MT" panose="02070603080606020203" pitchFamily="18" charset="77"/>
                <a:ea typeface="Arial Unicode MS" panose="020B0604020202020204" pitchFamily="34" charset="-128"/>
                <a:cs typeface="Helvetica" pitchFamily="2" charset="0"/>
              </a:rPr>
              <a:t>Disruptions in Virtual Meetings </a:t>
            </a:r>
            <a:endParaRPr lang="en-US" sz="5400" b="1" dirty="0">
              <a:solidFill>
                <a:schemeClr val="bg1"/>
              </a:solidFill>
              <a:latin typeface="Bodoni MT" panose="02070603080606020203" pitchFamily="18" charset="77"/>
            </a:endParaRPr>
          </a:p>
        </p:txBody>
      </p:sp>
      <p:sp>
        <p:nvSpPr>
          <p:cNvPr id="4" name="TextBox 3">
            <a:extLst>
              <a:ext uri="{FF2B5EF4-FFF2-40B4-BE49-F238E27FC236}">
                <a16:creationId xmlns:a16="http://schemas.microsoft.com/office/drawing/2014/main" id="{673245A8-7D41-4D23-9C41-2884751D84E8}"/>
              </a:ext>
            </a:extLst>
          </p:cNvPr>
          <p:cNvSpPr txBox="1"/>
          <p:nvPr/>
        </p:nvSpPr>
        <p:spPr>
          <a:xfrm>
            <a:off x="181336" y="1831975"/>
            <a:ext cx="12010663" cy="5227650"/>
          </a:xfrm>
          <a:prstGeom prst="rect">
            <a:avLst/>
          </a:prstGeom>
          <a:noFill/>
        </p:spPr>
        <p:txBody>
          <a:bodyPr wrap="square" rtlCol="0">
            <a:spAutoFit/>
          </a:bodyPr>
          <a:lstStyle/>
          <a:p>
            <a:r>
              <a:rPr lang="en-US" sz="4400" dirty="0">
                <a:solidFill>
                  <a:srgbClr val="0070C0"/>
                </a:solidFill>
                <a:effectLst/>
                <a:latin typeface="Bodoni MT" panose="02070603080606020203" pitchFamily="18" charset="77"/>
                <a:ea typeface="Arial Unicode MS" panose="020B0604020202020204" pitchFamily="34" charset="-128"/>
                <a:cs typeface="Helvetica" pitchFamily="2" charset="0"/>
              </a:rPr>
              <a:t>Sometimes an attendee’s bad behavior might </a:t>
            </a:r>
            <a:br>
              <a:rPr lang="en-US" sz="4400" dirty="0">
                <a:solidFill>
                  <a:srgbClr val="0070C0"/>
                </a:solidFill>
                <a:effectLst/>
                <a:latin typeface="Bodoni MT" panose="02070603080606020203" pitchFamily="18" charset="77"/>
                <a:ea typeface="Arial Unicode MS" panose="020B0604020202020204" pitchFamily="34" charset="-128"/>
                <a:cs typeface="Helvetica" pitchFamily="2" charset="0"/>
              </a:rPr>
            </a:br>
            <a:r>
              <a:rPr lang="en-US" sz="4400" dirty="0">
                <a:solidFill>
                  <a:srgbClr val="0070C0"/>
                </a:solidFill>
                <a:effectLst/>
                <a:latin typeface="Bodoni MT" panose="02070603080606020203" pitchFamily="18" charset="77"/>
                <a:ea typeface="Arial Unicode MS" panose="020B0604020202020204" pitchFamily="34" charset="-128"/>
                <a:cs typeface="Helvetica" pitchFamily="2" charset="0"/>
              </a:rPr>
              <a:t>be a sign that they really need a meeting! </a:t>
            </a:r>
          </a:p>
          <a:p>
            <a:pPr lvl="1">
              <a:spcBef>
                <a:spcPts val="1200"/>
              </a:spcBef>
            </a:pPr>
            <a:r>
              <a:rPr lang="en-US" sz="4400" i="1" dirty="0">
                <a:solidFill>
                  <a:srgbClr val="0070C0"/>
                </a:solidFill>
                <a:latin typeface="Bodoni MT" panose="02070603080606020203" pitchFamily="18" charset="77"/>
              </a:rPr>
              <a:t>There are steps we can take to protect the meeting: </a:t>
            </a:r>
          </a:p>
          <a:p>
            <a:pPr marL="1211580" lvl="1" indent="-388620">
              <a:lnSpc>
                <a:spcPts val="4100"/>
              </a:lnSpc>
              <a:buFont typeface="Arial" panose="020B0604020202020204" pitchFamily="34" charset="0"/>
              <a:buChar char="•"/>
            </a:pPr>
            <a:r>
              <a:rPr lang="en-US" sz="4000" dirty="0">
                <a:solidFill>
                  <a:srgbClr val="0070C0"/>
                </a:solidFill>
                <a:latin typeface="Bodoni MT" panose="02070603080606020203" pitchFamily="18" charset="77"/>
              </a:rPr>
              <a:t>mute or turn off a camera</a:t>
            </a:r>
          </a:p>
          <a:p>
            <a:pPr marL="1211580" lvl="1" indent="-388620">
              <a:lnSpc>
                <a:spcPts val="4100"/>
              </a:lnSpc>
              <a:buFont typeface="Arial" panose="020B0604020202020204" pitchFamily="34" charset="0"/>
              <a:buChar char="•"/>
            </a:pPr>
            <a:r>
              <a:rPr lang="en-US" sz="4000" dirty="0">
                <a:solidFill>
                  <a:srgbClr val="0070C0"/>
                </a:solidFill>
                <a:latin typeface="Bodoni MT" panose="02070603080606020203" pitchFamily="18" charset="77"/>
              </a:rPr>
              <a:t>restrict screen sharing</a:t>
            </a:r>
          </a:p>
          <a:p>
            <a:pPr marL="1211580" lvl="1" indent="-388620">
              <a:lnSpc>
                <a:spcPts val="4100"/>
              </a:lnSpc>
              <a:buFont typeface="Arial" panose="020B0604020202020204" pitchFamily="34" charset="0"/>
              <a:buChar char="•"/>
            </a:pPr>
            <a:r>
              <a:rPr lang="en-US" sz="4000" dirty="0">
                <a:solidFill>
                  <a:srgbClr val="0070C0"/>
                </a:solidFill>
                <a:latin typeface="Bodoni MT" panose="02070603080606020203" pitchFamily="18" charset="77"/>
              </a:rPr>
              <a:t>close down the chat feature</a:t>
            </a:r>
          </a:p>
          <a:p>
            <a:pPr lvl="4">
              <a:lnSpc>
                <a:spcPts val="4100"/>
              </a:lnSpc>
              <a:spcBef>
                <a:spcPts val="1600"/>
              </a:spcBef>
            </a:pPr>
            <a:r>
              <a:rPr lang="en-US" sz="4000" dirty="0">
                <a:solidFill>
                  <a:srgbClr val="0070C0"/>
                </a:solidFill>
                <a:effectLst/>
                <a:latin typeface="Bodoni MT" panose="02070603080606020203" pitchFamily="18" charset="77"/>
                <a:ea typeface="Arial Unicode MS" panose="020B0604020202020204" pitchFamily="34" charset="-128"/>
                <a:cs typeface="Helvetica" pitchFamily="2" charset="0"/>
              </a:rPr>
              <a:t>There are tools and suggestions </a:t>
            </a:r>
            <a:br>
              <a:rPr lang="en-US" sz="4000" dirty="0">
                <a:solidFill>
                  <a:srgbClr val="0070C0"/>
                </a:solidFill>
                <a:effectLst/>
                <a:latin typeface="Bodoni MT" panose="02070603080606020203" pitchFamily="18" charset="77"/>
                <a:ea typeface="Arial Unicode MS" panose="020B0604020202020204" pitchFamily="34" charset="-128"/>
                <a:cs typeface="Helvetica" pitchFamily="2" charset="0"/>
              </a:rPr>
            </a:br>
            <a:r>
              <a:rPr lang="en-US" sz="4000" dirty="0">
                <a:solidFill>
                  <a:srgbClr val="0070C0"/>
                </a:solidFill>
                <a:effectLst/>
                <a:latin typeface="Bodoni MT" panose="02070603080606020203" pitchFamily="18" charset="77"/>
                <a:ea typeface="Arial Unicode MS" panose="020B0604020202020204" pitchFamily="34" charset="-128"/>
                <a:cs typeface="Helvetica" pitchFamily="2" charset="0"/>
              </a:rPr>
              <a:t>in Virtual Meeting Basics: na.org/basics</a:t>
            </a:r>
            <a:endParaRPr lang="en-US" sz="4000" i="1" dirty="0">
              <a:solidFill>
                <a:srgbClr val="0070C0"/>
              </a:solidFill>
              <a:latin typeface="Bodoni MT" panose="02070603080606020203" pitchFamily="18" charset="77"/>
            </a:endParaRPr>
          </a:p>
        </p:txBody>
      </p:sp>
      <p:pic>
        <p:nvPicPr>
          <p:cNvPr id="5" name="Picture 4" descr="A blue diamond with a black background&#10;&#10;Description automatically generated">
            <a:extLst>
              <a:ext uri="{FF2B5EF4-FFF2-40B4-BE49-F238E27FC236}">
                <a16:creationId xmlns:a16="http://schemas.microsoft.com/office/drawing/2014/main" id="{17BC9BB7-9572-AA79-1074-F1F2EAA8A3A2}"/>
              </a:ext>
            </a:extLst>
          </p:cNvPr>
          <p:cNvPicPr>
            <a:picLocks noChangeAspect="1"/>
          </p:cNvPicPr>
          <p:nvPr/>
        </p:nvPicPr>
        <p:blipFill>
          <a:blip r:embed="rId2">
            <a:alphaModFix amt="44000"/>
          </a:blip>
          <a:stretch>
            <a:fillRect/>
          </a:stretch>
        </p:blipFill>
        <p:spPr>
          <a:xfrm>
            <a:off x="10266744" y="4932744"/>
            <a:ext cx="1925256" cy="1925256"/>
          </a:xfrm>
          <a:prstGeom prst="rect">
            <a:avLst/>
          </a:prstGeom>
        </p:spPr>
      </p:pic>
    </p:spTree>
    <p:extLst>
      <p:ext uri="{BB962C8B-B14F-4D97-AF65-F5344CB8AC3E}">
        <p14:creationId xmlns:p14="http://schemas.microsoft.com/office/powerpoint/2010/main" val="3300356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EF60BF-8A9F-F647-52ED-57B7125D5013}"/>
              </a:ext>
            </a:extLst>
          </p:cNvPr>
          <p:cNvPicPr>
            <a:picLocks noChangeAspect="1"/>
          </p:cNvPicPr>
          <p:nvPr/>
        </p:nvPicPr>
        <p:blipFill rotWithShape="1">
          <a:blip r:embed="rId2"/>
          <a:srcRect l="21167" t="11976" r="12814" b="18901"/>
          <a:stretch/>
        </p:blipFill>
        <p:spPr>
          <a:xfrm>
            <a:off x="2141622" y="-5215"/>
            <a:ext cx="9059778" cy="6877749"/>
          </a:xfrm>
          <a:prstGeom prst="rect">
            <a:avLst/>
          </a:prstGeom>
        </p:spPr>
      </p:pic>
      <p:sp>
        <p:nvSpPr>
          <p:cNvPr id="4" name="Oval 3">
            <a:extLst>
              <a:ext uri="{FF2B5EF4-FFF2-40B4-BE49-F238E27FC236}">
                <a16:creationId xmlns:a16="http://schemas.microsoft.com/office/drawing/2014/main" id="{AEB6B1AC-E98B-0D38-ABA2-D93CE7AE2007}"/>
              </a:ext>
            </a:extLst>
          </p:cNvPr>
          <p:cNvSpPr/>
          <p:nvPr/>
        </p:nvSpPr>
        <p:spPr>
          <a:xfrm>
            <a:off x="7303168" y="1792706"/>
            <a:ext cx="3356811" cy="1816768"/>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089DB814-5D25-4A05-4F2E-A274531CAB2D}"/>
              </a:ext>
            </a:extLst>
          </p:cNvPr>
          <p:cNvSpPr/>
          <p:nvPr/>
        </p:nvSpPr>
        <p:spPr>
          <a:xfrm rot="1421821">
            <a:off x="6221168" y="490499"/>
            <a:ext cx="1359960" cy="828359"/>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8607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D40519-B720-E02B-A53C-90FA314228E2}"/>
              </a:ext>
            </a:extLst>
          </p:cNvPr>
          <p:cNvPicPr>
            <a:picLocks noChangeAspect="1"/>
          </p:cNvPicPr>
          <p:nvPr/>
        </p:nvPicPr>
        <p:blipFill rotWithShape="1">
          <a:blip r:embed="rId2"/>
          <a:srcRect l="31676" t="19106" r="12534" b="25515"/>
          <a:stretch/>
        </p:blipFill>
        <p:spPr>
          <a:xfrm>
            <a:off x="733927" y="-1"/>
            <a:ext cx="10363261" cy="6858001"/>
          </a:xfrm>
          <a:prstGeom prst="rect">
            <a:avLst/>
          </a:prstGeom>
        </p:spPr>
      </p:pic>
      <p:sp>
        <p:nvSpPr>
          <p:cNvPr id="4" name="Oval 3">
            <a:extLst>
              <a:ext uri="{FF2B5EF4-FFF2-40B4-BE49-F238E27FC236}">
                <a16:creationId xmlns:a16="http://schemas.microsoft.com/office/drawing/2014/main" id="{F7AAEC4A-9A7E-CF0A-7526-9B5ACB5C6977}"/>
              </a:ext>
            </a:extLst>
          </p:cNvPr>
          <p:cNvSpPr/>
          <p:nvPr/>
        </p:nvSpPr>
        <p:spPr>
          <a:xfrm>
            <a:off x="4612128" y="5092563"/>
            <a:ext cx="1442401" cy="1328530"/>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D8B26818-C3A6-9B5C-4DE6-2C29C4737594}"/>
              </a:ext>
            </a:extLst>
          </p:cNvPr>
          <p:cNvSpPr/>
          <p:nvPr/>
        </p:nvSpPr>
        <p:spPr>
          <a:xfrm rot="1421821">
            <a:off x="5765676" y="1277623"/>
            <a:ext cx="1766751" cy="895113"/>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3B1DF24-A0D0-10A1-600A-32600270B932}"/>
              </a:ext>
            </a:extLst>
          </p:cNvPr>
          <p:cNvSpPr/>
          <p:nvPr/>
        </p:nvSpPr>
        <p:spPr>
          <a:xfrm>
            <a:off x="7838550" y="4741460"/>
            <a:ext cx="2514720" cy="1546783"/>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B8A1DE2-A380-1BBC-6A35-A0ECA44B6461}"/>
              </a:ext>
            </a:extLst>
          </p:cNvPr>
          <p:cNvSpPr/>
          <p:nvPr/>
        </p:nvSpPr>
        <p:spPr>
          <a:xfrm>
            <a:off x="7922502" y="2210519"/>
            <a:ext cx="1529260" cy="889257"/>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2759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CDE972-BED0-D5F9-E803-E7FC08985CC3}"/>
              </a:ext>
            </a:extLst>
          </p:cNvPr>
          <p:cNvSpPr txBox="1"/>
          <p:nvPr/>
        </p:nvSpPr>
        <p:spPr>
          <a:xfrm>
            <a:off x="115747" y="196769"/>
            <a:ext cx="11960506" cy="667299"/>
          </a:xfrm>
          <a:prstGeom prst="rect">
            <a:avLst/>
          </a:prstGeom>
          <a:noFill/>
        </p:spPr>
        <p:txBody>
          <a:bodyPr wrap="square" rtlCol="0">
            <a:spAutoFit/>
          </a:bodyPr>
          <a:lstStyle/>
          <a:p>
            <a:pPr marL="0" marR="0">
              <a:lnSpc>
                <a:spcPct val="107000"/>
              </a:lnSpc>
              <a:spcBef>
                <a:spcPts val="0"/>
              </a:spcBef>
              <a:spcAft>
                <a:spcPts val="800"/>
              </a:spcAft>
            </a:pPr>
            <a:r>
              <a:rPr lang="en-US" sz="3600" b="1" dirty="0">
                <a:solidFill>
                  <a:srgbClr val="002060"/>
                </a:solidFill>
                <a:effectLst/>
                <a:uFill>
                  <a:solidFill>
                    <a:srgbClr val="000000"/>
                  </a:solidFill>
                </a:uFill>
                <a:latin typeface="Bodoni MT" panose="02070603080606020203" pitchFamily="18" charset="77"/>
                <a:ea typeface="Calibri" panose="020F0502020204030204" pitchFamily="34" charset="0"/>
              </a:rPr>
              <a:t>Below is a list of possible solutions:</a:t>
            </a:r>
          </a:p>
        </p:txBody>
      </p:sp>
      <p:sp>
        <p:nvSpPr>
          <p:cNvPr id="3" name="TextBox 2">
            <a:extLst>
              <a:ext uri="{FF2B5EF4-FFF2-40B4-BE49-F238E27FC236}">
                <a16:creationId xmlns:a16="http://schemas.microsoft.com/office/drawing/2014/main" id="{3203E3A6-D940-4B83-6801-0375B8E5C9C2}"/>
              </a:ext>
            </a:extLst>
          </p:cNvPr>
          <p:cNvSpPr txBox="1"/>
          <p:nvPr/>
        </p:nvSpPr>
        <p:spPr>
          <a:xfrm>
            <a:off x="115745" y="956666"/>
            <a:ext cx="6238755" cy="6010235"/>
          </a:xfrm>
          <a:prstGeom prst="rect">
            <a:avLst/>
          </a:prstGeom>
          <a:noFill/>
        </p:spPr>
        <p:txBody>
          <a:bodyPr wrap="square" rtlCol="0">
            <a:spAutoFit/>
          </a:bodyPr>
          <a:lstStyle/>
          <a:p>
            <a:pPr marL="205740" marR="0" indent="-205740">
              <a:lnSpc>
                <a:spcPts val="3220"/>
              </a:lnSpc>
              <a:spcBef>
                <a:spcPts val="900"/>
              </a:spcBef>
              <a:buClr>
                <a:schemeClr val="bg1"/>
              </a:buClr>
              <a:buSzPct val="75000"/>
              <a:buFont typeface="Arial" panose="020B0604020202020204" pitchFamily="34" charset="0"/>
              <a:buChar char="•"/>
            </a:pPr>
            <a:r>
              <a:rPr lang="en-US" sz="3000" b="1" dirty="0">
                <a:solidFill>
                  <a:schemeClr val="bg1"/>
                </a:solidFill>
                <a:effectLst/>
                <a:latin typeface="Bodoni MT" panose="02070603080606020203" pitchFamily="18" charset="77"/>
                <a:ea typeface="Times New Roman" panose="02020603050405020304" pitchFamily="18" charset="0"/>
                <a:cs typeface="Helvetica" pitchFamily="2" charset="0"/>
              </a:rPr>
              <a:t>Add a paragraph to the group format</a:t>
            </a:r>
          </a:p>
          <a:p>
            <a:pPr marL="205740" marR="0" indent="-205740">
              <a:lnSpc>
                <a:spcPts val="3220"/>
              </a:lnSpc>
              <a:spcBef>
                <a:spcPts val="900"/>
              </a:spcBef>
              <a:buClr>
                <a:schemeClr val="bg1"/>
              </a:buClr>
              <a:buSzPct val="75000"/>
              <a:buFont typeface="Arial" panose="020B0604020202020204" pitchFamily="34" charset="0"/>
              <a:buChar char="•"/>
            </a:pPr>
            <a:r>
              <a:rPr lang="en-US" sz="3000" b="1" dirty="0">
                <a:solidFill>
                  <a:schemeClr val="bg1"/>
                </a:solidFill>
                <a:effectLst/>
                <a:latin typeface="Bodoni MT" panose="02070603080606020203" pitchFamily="18" charset="77"/>
                <a:ea typeface="Times New Roman" panose="02020603050405020304" pitchFamily="18" charset="0"/>
                <a:cs typeface="Helvetica" pitchFamily="2" charset="0"/>
              </a:rPr>
              <a:t>Approach new members and make sure they feel welcome</a:t>
            </a:r>
          </a:p>
          <a:p>
            <a:pPr marL="205740" marR="0" indent="-205740">
              <a:lnSpc>
                <a:spcPts val="3220"/>
              </a:lnSpc>
              <a:spcBef>
                <a:spcPts val="900"/>
              </a:spcBef>
              <a:buClr>
                <a:schemeClr val="bg1"/>
              </a:buClr>
              <a:buSzPct val="75000"/>
              <a:buFont typeface="Arial" panose="020B0604020202020204" pitchFamily="34" charset="0"/>
              <a:buChar char="•"/>
            </a:pPr>
            <a:r>
              <a:rPr lang="en-US" sz="3000" b="1" dirty="0">
                <a:solidFill>
                  <a:schemeClr val="bg1"/>
                </a:solidFill>
                <a:effectLst/>
                <a:latin typeface="Bodoni MT" panose="02070603080606020203" pitchFamily="18" charset="77"/>
                <a:ea typeface="Times New Roman" panose="02020603050405020304" pitchFamily="18" charset="0"/>
                <a:cs typeface="Helvetica" pitchFamily="2" charset="0"/>
              </a:rPr>
              <a:t>Join another member(s) and pull aside the member exhibiting the behavior and try to talk to them</a:t>
            </a:r>
          </a:p>
          <a:p>
            <a:pPr marL="205740" marR="0" indent="-205740">
              <a:lnSpc>
                <a:spcPts val="3220"/>
              </a:lnSpc>
              <a:spcBef>
                <a:spcPts val="900"/>
              </a:spcBef>
              <a:buClr>
                <a:schemeClr val="bg1"/>
              </a:buClr>
              <a:buSzPct val="75000"/>
              <a:buFont typeface="Arial" panose="020B0604020202020204" pitchFamily="34" charset="0"/>
              <a:buChar char="•"/>
            </a:pPr>
            <a:r>
              <a:rPr lang="en-US" sz="3000" b="1" dirty="0">
                <a:solidFill>
                  <a:schemeClr val="bg1"/>
                </a:solidFill>
                <a:effectLst/>
                <a:latin typeface="Bodoni MT" panose="02070603080606020203" pitchFamily="18" charset="77"/>
                <a:ea typeface="Times New Roman" panose="02020603050405020304" pitchFamily="18" charset="0"/>
                <a:cs typeface="Helvetica" pitchFamily="2" charset="0"/>
              </a:rPr>
              <a:t>If someone is violating a protective order, have a couple of people offer to go to another meeting with them</a:t>
            </a:r>
          </a:p>
          <a:p>
            <a:pPr marL="205740" indent="-205740">
              <a:lnSpc>
                <a:spcPts val="3220"/>
              </a:lnSpc>
              <a:spcBef>
                <a:spcPts val="900"/>
              </a:spcBef>
              <a:buClr>
                <a:schemeClr val="bg1"/>
              </a:buClr>
              <a:buSzPct val="75000"/>
              <a:buFont typeface="Arial" panose="020B0604020202020204" pitchFamily="34" charset="0"/>
              <a:buChar char="•"/>
            </a:pPr>
            <a:r>
              <a:rPr lang="en-US" sz="3000" b="1" dirty="0">
                <a:solidFill>
                  <a:schemeClr val="bg1"/>
                </a:solidFill>
                <a:effectLst/>
                <a:latin typeface="Bodoni MT" panose="02070603080606020203" pitchFamily="18" charset="77"/>
                <a:ea typeface="Times New Roman" panose="02020603050405020304" pitchFamily="18" charset="0"/>
                <a:cs typeface="Helvetica" pitchFamily="2" charset="0"/>
              </a:rPr>
              <a:t>Turn off camera/put a member in the waiting room (virtual)</a:t>
            </a:r>
          </a:p>
          <a:p>
            <a:pPr marL="205740" indent="-205740">
              <a:lnSpc>
                <a:spcPts val="3220"/>
              </a:lnSpc>
              <a:spcBef>
                <a:spcPts val="900"/>
              </a:spcBef>
              <a:buClr>
                <a:schemeClr val="bg1"/>
              </a:buClr>
              <a:buSzPct val="75000"/>
              <a:buFont typeface="Arial" panose="020B0604020202020204" pitchFamily="34" charset="0"/>
              <a:buChar char="•"/>
            </a:pPr>
            <a:r>
              <a:rPr lang="en-US" sz="3000" b="1" dirty="0">
                <a:solidFill>
                  <a:schemeClr val="bg1"/>
                </a:solidFill>
                <a:effectLst/>
                <a:latin typeface="Bodoni MT" panose="02070603080606020203" pitchFamily="18" charset="77"/>
                <a:ea typeface="Times New Roman" panose="02020603050405020304" pitchFamily="18" charset="0"/>
                <a:cs typeface="Helvetica" pitchFamily="2" charset="0"/>
              </a:rPr>
              <a:t>Discuss behavior in a group business meeting</a:t>
            </a:r>
          </a:p>
        </p:txBody>
      </p:sp>
      <p:sp>
        <p:nvSpPr>
          <p:cNvPr id="4" name="TextBox 3">
            <a:extLst>
              <a:ext uri="{FF2B5EF4-FFF2-40B4-BE49-F238E27FC236}">
                <a16:creationId xmlns:a16="http://schemas.microsoft.com/office/drawing/2014/main" id="{48769AE4-E6FE-CF79-B555-F99CA01AC70E}"/>
              </a:ext>
            </a:extLst>
          </p:cNvPr>
          <p:cNvSpPr txBox="1"/>
          <p:nvPr/>
        </p:nvSpPr>
        <p:spPr>
          <a:xfrm>
            <a:off x="6412376" y="956666"/>
            <a:ext cx="5895374" cy="6010235"/>
          </a:xfrm>
          <a:prstGeom prst="rect">
            <a:avLst/>
          </a:prstGeom>
          <a:noFill/>
        </p:spPr>
        <p:txBody>
          <a:bodyPr wrap="square" rtlCol="0">
            <a:spAutoFit/>
          </a:bodyPr>
          <a:lstStyle/>
          <a:p>
            <a:pPr marL="205740" marR="0" indent="-205740">
              <a:lnSpc>
                <a:spcPts val="3220"/>
              </a:lnSpc>
              <a:spcBef>
                <a:spcPts val="900"/>
              </a:spcBef>
              <a:buClr>
                <a:schemeClr val="bg1"/>
              </a:buClr>
              <a:buSzPct val="75000"/>
              <a:buFont typeface="Arial" panose="020B0604020202020204" pitchFamily="34" charset="0"/>
              <a:buChar char="•"/>
            </a:pPr>
            <a:r>
              <a:rPr lang="en-US" sz="3000" b="1" dirty="0">
                <a:solidFill>
                  <a:schemeClr val="bg1"/>
                </a:solidFill>
                <a:effectLst/>
                <a:latin typeface="Bodoni MT" panose="02070603080606020203" pitchFamily="18" charset="77"/>
                <a:ea typeface="Times New Roman" panose="02020603050405020304" pitchFamily="18" charset="0"/>
                <a:cs typeface="Helvetica" pitchFamily="2" charset="0"/>
              </a:rPr>
              <a:t>Chairperson/leader/group secretary can request a short break or ask group to join in a prayer or moment of silence</a:t>
            </a:r>
          </a:p>
          <a:p>
            <a:pPr marL="205740" marR="0" indent="-205740">
              <a:lnSpc>
                <a:spcPts val="3220"/>
              </a:lnSpc>
              <a:spcBef>
                <a:spcPts val="900"/>
              </a:spcBef>
              <a:buClr>
                <a:schemeClr val="bg1"/>
              </a:buClr>
              <a:buSzPct val="75000"/>
              <a:buFont typeface="Arial" panose="020B0604020202020204" pitchFamily="34" charset="0"/>
              <a:buChar char="•"/>
            </a:pPr>
            <a:r>
              <a:rPr lang="en-US" sz="3000" b="1" dirty="0">
                <a:solidFill>
                  <a:schemeClr val="bg1"/>
                </a:solidFill>
                <a:effectLst/>
                <a:latin typeface="Bodoni MT" panose="02070603080606020203" pitchFamily="18" charset="77"/>
                <a:ea typeface="Times New Roman" panose="02020603050405020304" pitchFamily="18" charset="0"/>
                <a:cs typeface="Helvetica" pitchFamily="2" charset="0"/>
              </a:rPr>
              <a:t>Hold a recovery meeting focused on a discussion about atmosphere of recovery</a:t>
            </a:r>
          </a:p>
          <a:p>
            <a:pPr marL="205740" marR="0" indent="-205740">
              <a:lnSpc>
                <a:spcPts val="3220"/>
              </a:lnSpc>
              <a:spcBef>
                <a:spcPts val="900"/>
              </a:spcBef>
              <a:buClr>
                <a:schemeClr val="bg1"/>
              </a:buClr>
              <a:buSzPct val="75000"/>
              <a:buFont typeface="Arial" panose="020B0604020202020204" pitchFamily="34" charset="0"/>
              <a:buChar char="•"/>
            </a:pPr>
            <a:r>
              <a:rPr lang="en-US" sz="3000" b="1" dirty="0">
                <a:solidFill>
                  <a:schemeClr val="bg1"/>
                </a:solidFill>
                <a:effectLst/>
                <a:latin typeface="Bodoni MT" panose="02070603080606020203" pitchFamily="18" charset="77"/>
                <a:ea typeface="Times New Roman" panose="02020603050405020304" pitchFamily="18" charset="0"/>
                <a:cs typeface="Helvetica" pitchFamily="2" charset="0"/>
              </a:rPr>
              <a:t>Discuss with other groups at a local service body meeting</a:t>
            </a:r>
          </a:p>
          <a:p>
            <a:pPr marL="205740" marR="0" indent="-205740">
              <a:lnSpc>
                <a:spcPts val="3220"/>
              </a:lnSpc>
              <a:spcBef>
                <a:spcPts val="900"/>
              </a:spcBef>
              <a:buClr>
                <a:schemeClr val="bg1"/>
              </a:buClr>
              <a:buSzPct val="75000"/>
              <a:buFont typeface="Arial" panose="020B0604020202020204" pitchFamily="34" charset="0"/>
              <a:buChar char="•"/>
            </a:pPr>
            <a:r>
              <a:rPr lang="en-US" sz="3000" b="1" dirty="0">
                <a:solidFill>
                  <a:schemeClr val="bg1"/>
                </a:solidFill>
                <a:effectLst/>
                <a:latin typeface="Bodoni MT" panose="02070603080606020203" pitchFamily="18" charset="77"/>
                <a:ea typeface="Times New Roman" panose="02020603050405020304" pitchFamily="18" charset="0"/>
                <a:cs typeface="Helvetica" pitchFamily="2" charset="0"/>
              </a:rPr>
              <a:t>Approach member in a loving and caring way</a:t>
            </a:r>
          </a:p>
          <a:p>
            <a:pPr marL="205740" marR="0" indent="-205740">
              <a:lnSpc>
                <a:spcPts val="3220"/>
              </a:lnSpc>
              <a:spcBef>
                <a:spcPts val="900"/>
              </a:spcBef>
              <a:buClr>
                <a:schemeClr val="bg1"/>
              </a:buClr>
              <a:buSzPct val="75000"/>
              <a:buFont typeface="Arial" panose="020B0604020202020204" pitchFamily="34" charset="0"/>
              <a:buChar char="•"/>
            </a:pPr>
            <a:r>
              <a:rPr lang="en-US" sz="3000" b="1" dirty="0">
                <a:solidFill>
                  <a:schemeClr val="bg1"/>
                </a:solidFill>
                <a:effectLst/>
                <a:latin typeface="Bodoni MT" panose="02070603080606020203" pitchFamily="18" charset="77"/>
                <a:ea typeface="Times New Roman" panose="02020603050405020304" pitchFamily="18" charset="0"/>
                <a:cs typeface="Helvetica" pitchFamily="2" charset="0"/>
              </a:rPr>
              <a:t>Temporarily suspend meeting</a:t>
            </a:r>
          </a:p>
          <a:p>
            <a:pPr marL="205740" marR="0" indent="-205740">
              <a:lnSpc>
                <a:spcPts val="3220"/>
              </a:lnSpc>
              <a:spcBef>
                <a:spcPts val="900"/>
              </a:spcBef>
              <a:buClr>
                <a:schemeClr val="bg1"/>
              </a:buClr>
              <a:buSzPct val="75000"/>
              <a:buFont typeface="Arial" panose="020B0604020202020204" pitchFamily="34" charset="0"/>
              <a:buChar char="•"/>
            </a:pPr>
            <a:r>
              <a:rPr lang="en-US" sz="3000" b="1" dirty="0">
                <a:solidFill>
                  <a:schemeClr val="bg1"/>
                </a:solidFill>
                <a:effectLst/>
                <a:latin typeface="Bodoni MT" panose="02070603080606020203" pitchFamily="18" charset="77"/>
                <a:ea typeface="Times New Roman" panose="02020603050405020304" pitchFamily="18" charset="0"/>
                <a:cs typeface="Helvetica" pitchFamily="2" charset="0"/>
              </a:rPr>
              <a:t>Call law enforcement</a:t>
            </a:r>
          </a:p>
        </p:txBody>
      </p:sp>
    </p:spTree>
    <p:extLst>
      <p:ext uri="{BB962C8B-B14F-4D97-AF65-F5344CB8AC3E}">
        <p14:creationId xmlns:p14="http://schemas.microsoft.com/office/powerpoint/2010/main" val="2308472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C57660-4CB9-3DFB-3040-C4A145A671B5}"/>
              </a:ext>
            </a:extLst>
          </p:cNvPr>
          <p:cNvSpPr txBox="1"/>
          <p:nvPr/>
        </p:nvSpPr>
        <p:spPr>
          <a:xfrm>
            <a:off x="567159" y="10125"/>
            <a:ext cx="11123271" cy="5180905"/>
          </a:xfrm>
          <a:prstGeom prst="rect">
            <a:avLst/>
          </a:prstGeom>
          <a:noFill/>
        </p:spPr>
        <p:txBody>
          <a:bodyPr wrap="square" rtlCol="0">
            <a:spAutoFit/>
          </a:bodyPr>
          <a:lstStyle/>
          <a:p>
            <a:pPr algn="ctr"/>
            <a:r>
              <a:rPr lang="en-US" sz="6400" b="1" u="sng" dirty="0">
                <a:solidFill>
                  <a:schemeClr val="bg1"/>
                </a:solidFill>
                <a:latin typeface="Arial Narrow" panose="020B0604020202020204" pitchFamily="34" charset="0"/>
                <a:cs typeface="Arial Narrow" panose="020B0604020202020204" pitchFamily="34" charset="0"/>
              </a:rPr>
              <a:t>Select a language</a:t>
            </a:r>
          </a:p>
          <a:p>
            <a:pPr>
              <a:spcBef>
                <a:spcPts val="1600"/>
              </a:spcBef>
            </a:pPr>
            <a:r>
              <a:rPr lang="en-US" sz="4800" b="1" dirty="0">
                <a:latin typeface="Arial Narrow" panose="020B0604020202020204" pitchFamily="34" charset="0"/>
                <a:cs typeface="Arial Narrow" panose="020B0604020202020204" pitchFamily="34" charset="0"/>
              </a:rPr>
              <a:t>Select</a:t>
            </a:r>
            <a:r>
              <a:rPr lang="en-US" sz="4800" b="1" dirty="0">
                <a:solidFill>
                  <a:schemeClr val="bg1"/>
                </a:solidFill>
                <a:latin typeface="Arial Narrow" panose="020B0604020202020204" pitchFamily="34" charset="0"/>
                <a:cs typeface="Arial Narrow" panose="020B0604020202020204" pitchFamily="34" charset="0"/>
              </a:rPr>
              <a:t> </a:t>
            </a:r>
            <a:r>
              <a:rPr lang="en-US" sz="4800" b="1" u="sng" dirty="0">
                <a:solidFill>
                  <a:schemeClr val="bg1"/>
                </a:solidFill>
                <a:latin typeface="Arial Narrow" panose="020B0604020202020204" pitchFamily="34" charset="0"/>
                <a:cs typeface="Arial Narrow" panose="020B0604020202020204" pitchFamily="34" charset="0"/>
              </a:rPr>
              <a:t>English</a:t>
            </a:r>
            <a:r>
              <a:rPr lang="en-US" sz="4800" b="1" dirty="0">
                <a:solidFill>
                  <a:schemeClr val="bg1"/>
                </a:solidFill>
                <a:latin typeface="Arial Narrow" panose="020B0604020202020204" pitchFamily="34" charset="0"/>
                <a:cs typeface="Arial Narrow" panose="020B0604020202020204" pitchFamily="34" charset="0"/>
              </a:rPr>
              <a:t> </a:t>
            </a:r>
            <a:r>
              <a:rPr lang="en-US" sz="4800" b="1" dirty="0">
                <a:latin typeface="Arial Narrow" panose="020B0604020202020204" pitchFamily="34" charset="0"/>
                <a:cs typeface="Arial Narrow" panose="020B0604020202020204" pitchFamily="34" charset="0"/>
              </a:rPr>
              <a:t>or one of the translation channels: </a:t>
            </a:r>
            <a:r>
              <a:rPr lang="en-US" sz="4800" b="1" dirty="0">
                <a:ln w="0">
                  <a:noFill/>
                </a:ln>
                <a:solidFill>
                  <a:schemeClr val="bg1"/>
                </a:solidFill>
                <a:latin typeface="Arial Narrow" panose="020B0604020202020204" pitchFamily="34" charset="0"/>
                <a:cs typeface="Arial Narrow" panose="020B0604020202020204" pitchFamily="34" charset="0"/>
              </a:rPr>
              <a:t>Arabic    Farsi	  French	Hebrew		Italian	Portuguese	Russian	Spanish</a:t>
            </a:r>
          </a:p>
          <a:p>
            <a:pPr lvl="2">
              <a:spcBef>
                <a:spcPts val="1600"/>
              </a:spcBef>
            </a:pPr>
            <a:endParaRPr lang="en-US" sz="4800" b="1" dirty="0">
              <a:ln w="0">
                <a:noFill/>
              </a:ln>
              <a:solidFill>
                <a:srgbClr val="8803B0"/>
              </a:solidFill>
            </a:endParaRPr>
          </a:p>
        </p:txBody>
      </p:sp>
      <p:pic>
        <p:nvPicPr>
          <p:cNvPr id="3" name="Picture 2">
            <a:extLst>
              <a:ext uri="{FF2B5EF4-FFF2-40B4-BE49-F238E27FC236}">
                <a16:creationId xmlns:a16="http://schemas.microsoft.com/office/drawing/2014/main" id="{2BBB82A9-39B0-A2F0-4F12-F8089168058B}"/>
              </a:ext>
            </a:extLst>
          </p:cNvPr>
          <p:cNvPicPr>
            <a:picLocks noChangeAspect="1"/>
          </p:cNvPicPr>
          <p:nvPr/>
        </p:nvPicPr>
        <p:blipFill>
          <a:blip r:embed="rId2"/>
          <a:stretch>
            <a:fillRect/>
          </a:stretch>
        </p:blipFill>
        <p:spPr>
          <a:xfrm>
            <a:off x="2407682" y="5228276"/>
            <a:ext cx="2389707" cy="1515424"/>
          </a:xfrm>
          <a:prstGeom prst="rect">
            <a:avLst/>
          </a:prstGeom>
          <a:ln w="12700">
            <a:noFill/>
          </a:ln>
        </p:spPr>
      </p:pic>
      <p:sp>
        <p:nvSpPr>
          <p:cNvPr id="4" name="TextBox 3">
            <a:extLst>
              <a:ext uri="{FF2B5EF4-FFF2-40B4-BE49-F238E27FC236}">
                <a16:creationId xmlns:a16="http://schemas.microsoft.com/office/drawing/2014/main" id="{13012678-4F85-73FB-F745-A6FEF8516C2B}"/>
              </a:ext>
            </a:extLst>
          </p:cNvPr>
          <p:cNvSpPr txBox="1"/>
          <p:nvPr/>
        </p:nvSpPr>
        <p:spPr>
          <a:xfrm>
            <a:off x="330151" y="5280753"/>
            <a:ext cx="1918684" cy="1200329"/>
          </a:xfrm>
          <a:prstGeom prst="rect">
            <a:avLst/>
          </a:prstGeom>
          <a:solidFill>
            <a:srgbClr val="2CA9D5"/>
          </a:solid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1. Find at bottom of screen</a:t>
            </a:r>
          </a:p>
        </p:txBody>
      </p:sp>
      <p:sp>
        <p:nvSpPr>
          <p:cNvPr id="5" name="TextBox 4">
            <a:extLst>
              <a:ext uri="{FF2B5EF4-FFF2-40B4-BE49-F238E27FC236}">
                <a16:creationId xmlns:a16="http://schemas.microsoft.com/office/drawing/2014/main" id="{EA78752B-51A3-18D2-9D81-289741CEDF64}"/>
              </a:ext>
            </a:extLst>
          </p:cNvPr>
          <p:cNvSpPr txBox="1"/>
          <p:nvPr/>
        </p:nvSpPr>
        <p:spPr>
          <a:xfrm>
            <a:off x="6171092" y="5414260"/>
            <a:ext cx="2197910" cy="830997"/>
          </a:xfrm>
          <a:prstGeom prst="rect">
            <a:avLst/>
          </a:prstGeom>
          <a:solidFill>
            <a:srgbClr val="2CA9D5"/>
          </a:solid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2. Choose a language</a:t>
            </a:r>
          </a:p>
        </p:txBody>
      </p:sp>
      <p:sp>
        <p:nvSpPr>
          <p:cNvPr id="6" name="U-Turn Arrow 5">
            <a:extLst>
              <a:ext uri="{FF2B5EF4-FFF2-40B4-BE49-F238E27FC236}">
                <a16:creationId xmlns:a16="http://schemas.microsoft.com/office/drawing/2014/main" id="{28B036D0-C517-86A6-AD20-BA658C0FC4D1}"/>
              </a:ext>
            </a:extLst>
          </p:cNvPr>
          <p:cNvSpPr/>
          <p:nvPr/>
        </p:nvSpPr>
        <p:spPr>
          <a:xfrm>
            <a:off x="1289493" y="4651613"/>
            <a:ext cx="2389707" cy="705024"/>
          </a:xfrm>
          <a:prstGeom prst="utur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Bent Arrow 6">
            <a:extLst>
              <a:ext uri="{FF2B5EF4-FFF2-40B4-BE49-F238E27FC236}">
                <a16:creationId xmlns:a16="http://schemas.microsoft.com/office/drawing/2014/main" id="{DF427111-D3DF-7164-CDDE-56ED84A4D748}"/>
              </a:ext>
            </a:extLst>
          </p:cNvPr>
          <p:cNvSpPr/>
          <p:nvPr/>
        </p:nvSpPr>
        <p:spPr>
          <a:xfrm>
            <a:off x="7541756" y="4825236"/>
            <a:ext cx="1157054" cy="705024"/>
          </a:xfrm>
          <a:prstGeom prst="bentArrow">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D7CD1B81-8710-1123-A657-1A727D757B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39763" y="3542468"/>
            <a:ext cx="2389707" cy="3371616"/>
          </a:xfrm>
          <a:prstGeom prst="rect">
            <a:avLst/>
          </a:prstGeom>
        </p:spPr>
      </p:pic>
      <p:sp>
        <p:nvSpPr>
          <p:cNvPr id="9" name="Rectangle 8">
            <a:extLst>
              <a:ext uri="{FF2B5EF4-FFF2-40B4-BE49-F238E27FC236}">
                <a16:creationId xmlns:a16="http://schemas.microsoft.com/office/drawing/2014/main" id="{43A48FB6-2A79-645E-1647-2C5745AECF52}"/>
              </a:ext>
            </a:extLst>
          </p:cNvPr>
          <p:cNvSpPr/>
          <p:nvPr/>
        </p:nvSpPr>
        <p:spPr>
          <a:xfrm>
            <a:off x="9069571" y="4003367"/>
            <a:ext cx="1317891" cy="2313210"/>
          </a:xfrm>
          <a:prstGeom prst="rect">
            <a:avLst/>
          </a:prstGeom>
          <a:solidFill>
            <a:srgbClr val="201C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400" b="1" dirty="0">
                <a:solidFill>
                  <a:schemeClr val="bg2">
                    <a:lumMod val="20000"/>
                    <a:lumOff val="80000"/>
                  </a:schemeClr>
                </a:solidFill>
              </a:rPr>
              <a:t>English</a:t>
            </a:r>
          </a:p>
          <a:p>
            <a:pPr>
              <a:spcAft>
                <a:spcPts val="600"/>
              </a:spcAft>
            </a:pPr>
            <a:r>
              <a:rPr lang="en-US" sz="1400" b="1" dirty="0">
                <a:solidFill>
                  <a:schemeClr val="bg2">
                    <a:lumMod val="20000"/>
                    <a:lumOff val="80000"/>
                  </a:schemeClr>
                </a:solidFill>
              </a:rPr>
              <a:t>Arabic</a:t>
            </a:r>
          </a:p>
          <a:p>
            <a:pPr>
              <a:spcAft>
                <a:spcPts val="600"/>
              </a:spcAft>
            </a:pPr>
            <a:r>
              <a:rPr lang="en-US" sz="1400" b="1" dirty="0">
                <a:solidFill>
                  <a:schemeClr val="bg2">
                    <a:lumMod val="20000"/>
                    <a:lumOff val="80000"/>
                  </a:schemeClr>
                </a:solidFill>
              </a:rPr>
              <a:t>Farsi</a:t>
            </a:r>
          </a:p>
          <a:p>
            <a:pPr>
              <a:spcAft>
                <a:spcPts val="600"/>
              </a:spcAft>
            </a:pPr>
            <a:r>
              <a:rPr lang="en-US" sz="1400" b="1" dirty="0">
                <a:solidFill>
                  <a:schemeClr val="bg2">
                    <a:lumMod val="20000"/>
                    <a:lumOff val="80000"/>
                  </a:schemeClr>
                </a:solidFill>
              </a:rPr>
              <a:t>French</a:t>
            </a:r>
          </a:p>
          <a:p>
            <a:pPr>
              <a:spcAft>
                <a:spcPts val="600"/>
              </a:spcAft>
            </a:pPr>
            <a:r>
              <a:rPr lang="en-US" sz="1400" b="1" dirty="0">
                <a:solidFill>
                  <a:schemeClr val="bg2">
                    <a:lumMod val="20000"/>
                    <a:lumOff val="80000"/>
                  </a:schemeClr>
                </a:solidFill>
              </a:rPr>
              <a:t>Hebrew</a:t>
            </a:r>
          </a:p>
          <a:p>
            <a:pPr>
              <a:spcAft>
                <a:spcPts val="600"/>
              </a:spcAft>
            </a:pPr>
            <a:r>
              <a:rPr lang="en-US" sz="1400" b="1" dirty="0">
                <a:solidFill>
                  <a:schemeClr val="bg2">
                    <a:lumMod val="20000"/>
                    <a:lumOff val="80000"/>
                  </a:schemeClr>
                </a:solidFill>
              </a:rPr>
              <a:t>Italian</a:t>
            </a:r>
          </a:p>
          <a:p>
            <a:pPr>
              <a:spcAft>
                <a:spcPts val="600"/>
              </a:spcAft>
            </a:pPr>
            <a:r>
              <a:rPr lang="en-US" sz="1400" b="1" dirty="0">
                <a:solidFill>
                  <a:schemeClr val="bg2">
                    <a:lumMod val="20000"/>
                    <a:lumOff val="80000"/>
                  </a:schemeClr>
                </a:solidFill>
              </a:rPr>
              <a:t>Portuguese</a:t>
            </a:r>
          </a:p>
          <a:p>
            <a:pPr>
              <a:spcAft>
                <a:spcPts val="600"/>
              </a:spcAft>
            </a:pPr>
            <a:r>
              <a:rPr lang="en-US" sz="1400" b="1" dirty="0">
                <a:solidFill>
                  <a:schemeClr val="bg2">
                    <a:lumMod val="20000"/>
                    <a:lumOff val="80000"/>
                  </a:schemeClr>
                </a:solidFill>
              </a:rPr>
              <a:t>Russian</a:t>
            </a:r>
          </a:p>
          <a:p>
            <a:pPr>
              <a:spcAft>
                <a:spcPts val="600"/>
              </a:spcAft>
            </a:pPr>
            <a:r>
              <a:rPr lang="en-US" sz="1400" b="1" dirty="0">
                <a:solidFill>
                  <a:schemeClr val="bg2">
                    <a:lumMod val="20000"/>
                    <a:lumOff val="80000"/>
                  </a:schemeClr>
                </a:solidFill>
              </a:rPr>
              <a:t>Spanish</a:t>
            </a:r>
          </a:p>
        </p:txBody>
      </p:sp>
    </p:spTree>
    <p:extLst>
      <p:ext uri="{BB962C8B-B14F-4D97-AF65-F5344CB8AC3E}">
        <p14:creationId xmlns:p14="http://schemas.microsoft.com/office/powerpoint/2010/main" val="3529119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989A35-54DB-2F3A-C089-8A6FEE1C555D}"/>
              </a:ext>
            </a:extLst>
          </p:cNvPr>
          <p:cNvPicPr>
            <a:picLocks noChangeAspect="1"/>
          </p:cNvPicPr>
          <p:nvPr/>
        </p:nvPicPr>
        <p:blipFill>
          <a:blip r:embed="rId2"/>
          <a:stretch>
            <a:fillRect/>
          </a:stretch>
        </p:blipFill>
        <p:spPr>
          <a:xfrm>
            <a:off x="451555" y="316735"/>
            <a:ext cx="11288889" cy="6224530"/>
          </a:xfrm>
          <a:prstGeom prst="rect">
            <a:avLst/>
          </a:prstGeom>
        </p:spPr>
      </p:pic>
      <p:sp>
        <p:nvSpPr>
          <p:cNvPr id="4" name="TextBox 3">
            <a:extLst>
              <a:ext uri="{FF2B5EF4-FFF2-40B4-BE49-F238E27FC236}">
                <a16:creationId xmlns:a16="http://schemas.microsoft.com/office/drawing/2014/main" id="{AFE2796A-BEDA-44F3-CAF3-6E1B72F606C7}"/>
              </a:ext>
            </a:extLst>
          </p:cNvPr>
          <p:cNvSpPr txBox="1"/>
          <p:nvPr/>
        </p:nvSpPr>
        <p:spPr>
          <a:xfrm>
            <a:off x="1082842" y="3429000"/>
            <a:ext cx="6015790" cy="830997"/>
          </a:xfrm>
          <a:prstGeom prst="rect">
            <a:avLst/>
          </a:prstGeom>
          <a:noFill/>
        </p:spPr>
        <p:txBody>
          <a:bodyPr wrap="square" rtlCol="0">
            <a:spAutoFit/>
          </a:bodyPr>
          <a:lstStyle/>
          <a:p>
            <a:r>
              <a:rPr lang="en-US" sz="4800" b="1" dirty="0">
                <a:solidFill>
                  <a:srgbClr val="FF0000"/>
                </a:solidFill>
              </a:rPr>
              <a:t>The Asia Pacific Forum</a:t>
            </a:r>
          </a:p>
        </p:txBody>
      </p:sp>
    </p:spTree>
    <p:extLst>
      <p:ext uri="{BB962C8B-B14F-4D97-AF65-F5344CB8AC3E}">
        <p14:creationId xmlns:p14="http://schemas.microsoft.com/office/powerpoint/2010/main" val="413607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61F6D-D8A1-228B-2D65-44F3B983B778}"/>
              </a:ext>
            </a:extLst>
          </p:cNvPr>
          <p:cNvSpPr>
            <a:spLocks noGrp="1"/>
          </p:cNvSpPr>
          <p:nvPr>
            <p:ph type="title"/>
          </p:nvPr>
        </p:nvSpPr>
        <p:spPr>
          <a:xfrm>
            <a:off x="753207" y="2362201"/>
            <a:ext cx="10685585" cy="3024555"/>
          </a:xfrm>
        </p:spPr>
        <p:txBody>
          <a:bodyPr>
            <a:noAutofit/>
          </a:bodyPr>
          <a:lstStyle/>
          <a:p>
            <a:pPr algn="ctr"/>
            <a:r>
              <a:rPr lang="en-US" sz="9600" b="1" dirty="0">
                <a:latin typeface="+mn-lt"/>
              </a:rPr>
              <a:t>Solutions for</a:t>
            </a:r>
            <a:br>
              <a:rPr lang="en-US" sz="9600" b="1" dirty="0">
                <a:latin typeface="+mn-lt"/>
              </a:rPr>
            </a:br>
            <a:r>
              <a:rPr lang="en-US" sz="9600" b="1" dirty="0">
                <a:latin typeface="+mn-lt"/>
              </a:rPr>
              <a:t>Predatory Behavior</a:t>
            </a:r>
          </a:p>
        </p:txBody>
      </p:sp>
      <p:pic>
        <p:nvPicPr>
          <p:cNvPr id="3" name="Picture 2">
            <a:extLst>
              <a:ext uri="{FF2B5EF4-FFF2-40B4-BE49-F238E27FC236}">
                <a16:creationId xmlns:a16="http://schemas.microsoft.com/office/drawing/2014/main" id="{B37175A7-BBD0-1670-499D-42A3E68F68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7697" y="181707"/>
            <a:ext cx="11430000" cy="1293013"/>
          </a:xfrm>
          <a:prstGeom prst="rect">
            <a:avLst/>
          </a:prstGeom>
          <a:noFill/>
          <a:ln>
            <a:noFill/>
          </a:ln>
        </p:spPr>
      </p:pic>
      <p:sp>
        <p:nvSpPr>
          <p:cNvPr id="4" name="Title 1">
            <a:extLst>
              <a:ext uri="{FF2B5EF4-FFF2-40B4-BE49-F238E27FC236}">
                <a16:creationId xmlns:a16="http://schemas.microsoft.com/office/drawing/2014/main" id="{9DC2D037-E103-5995-A3C4-31D9BEF56234}"/>
              </a:ext>
            </a:extLst>
          </p:cNvPr>
          <p:cNvSpPr txBox="1">
            <a:spLocks/>
          </p:cNvSpPr>
          <p:nvPr/>
        </p:nvSpPr>
        <p:spPr>
          <a:xfrm>
            <a:off x="838200" y="539262"/>
            <a:ext cx="10515600" cy="1465384"/>
          </a:xfrm>
          <a:prstGeom prst="rect">
            <a:avLst/>
          </a:prstGeom>
        </p:spPr>
        <p:txBody>
          <a:bodyPr vert="horz" lIns="91440" tIns="45720" rIns="91440" bIns="45720" rtlCol="0" anchor="ctr">
            <a:normAutofit fontScale="4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br>
            <a:b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br>
            <a:b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br>
            <a:b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br>
            <a:b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br>
            <a:endPar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170800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AEEEB3-2A79-BBE9-4391-5086366CDA68}"/>
              </a:ext>
            </a:extLst>
          </p:cNvPr>
          <p:cNvSpPr>
            <a:spLocks noGrp="1"/>
          </p:cNvSpPr>
          <p:nvPr>
            <p:ph idx="1"/>
          </p:nvPr>
        </p:nvSpPr>
        <p:spPr>
          <a:xfrm>
            <a:off x="191069" y="1354229"/>
            <a:ext cx="11750722" cy="5450319"/>
          </a:xfrm>
        </p:spPr>
        <p:txBody>
          <a:bodyPr>
            <a:normAutofit/>
          </a:bodyPr>
          <a:lstStyle/>
          <a:p>
            <a:pPr marL="0" indent="0">
              <a:spcBef>
                <a:spcPts val="600"/>
              </a:spcBef>
              <a:buNone/>
            </a:pPr>
            <a:r>
              <a:rPr lang="en-US" sz="3200" b="1" dirty="0"/>
              <a:t>What is Predatory Behavior?</a:t>
            </a:r>
            <a:endParaRPr lang="en-US" sz="3200" dirty="0"/>
          </a:p>
          <a:p>
            <a:pPr marL="0" indent="0">
              <a:spcBef>
                <a:spcPts val="600"/>
              </a:spcBef>
              <a:buNone/>
            </a:pPr>
            <a:r>
              <a:rPr lang="en-US" sz="3200" dirty="0"/>
              <a:t>	Many recovering addicts around the world have been thinking about the best way to address predatory behavior in the fellowship. In meetings, one of the most common ways this occurs is unwelcome sexual and romantic advances towards members, especially newcomers. </a:t>
            </a:r>
          </a:p>
          <a:p>
            <a:pPr marL="0" indent="0">
              <a:spcBef>
                <a:spcPts val="600"/>
              </a:spcBef>
              <a:buNone/>
            </a:pPr>
            <a:r>
              <a:rPr lang="en-US" sz="3200" dirty="0"/>
              <a:t>While the vast majority of NA members do not engage in this kind of behavior, the unfortunate reality is that too many of us, Especially our most vulnerable, have experienced it in various forms.</a:t>
            </a:r>
          </a:p>
        </p:txBody>
      </p:sp>
      <p:sp>
        <p:nvSpPr>
          <p:cNvPr id="4" name="Title 1">
            <a:extLst>
              <a:ext uri="{FF2B5EF4-FFF2-40B4-BE49-F238E27FC236}">
                <a16:creationId xmlns:a16="http://schemas.microsoft.com/office/drawing/2014/main" id="{1D372E04-37DB-5099-24E1-0470A9DC5C59}"/>
              </a:ext>
            </a:extLst>
          </p:cNvPr>
          <p:cNvSpPr txBox="1">
            <a:spLocks/>
          </p:cNvSpPr>
          <p:nvPr/>
        </p:nvSpPr>
        <p:spPr>
          <a:xfrm>
            <a:off x="838200" y="539262"/>
            <a:ext cx="10515600" cy="1465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8" name="Picture 7">
            <a:extLst>
              <a:ext uri="{FF2B5EF4-FFF2-40B4-BE49-F238E27FC236}">
                <a16:creationId xmlns:a16="http://schemas.microsoft.com/office/drawing/2014/main" id="{D45DF538-E432-C0AD-DCB6-7893E252D53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9069" y="21776"/>
            <a:ext cx="10673862" cy="1207476"/>
          </a:xfrm>
          <a:prstGeom prst="rect">
            <a:avLst/>
          </a:prstGeom>
          <a:noFill/>
          <a:ln>
            <a:noFill/>
          </a:ln>
        </p:spPr>
      </p:pic>
    </p:spTree>
    <p:extLst>
      <p:ext uri="{BB962C8B-B14F-4D97-AF65-F5344CB8AC3E}">
        <p14:creationId xmlns:p14="http://schemas.microsoft.com/office/powerpoint/2010/main" val="1014445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61F6D-D8A1-228B-2D65-44F3B983B778}"/>
              </a:ext>
            </a:extLst>
          </p:cNvPr>
          <p:cNvSpPr>
            <a:spLocks noGrp="1"/>
          </p:cNvSpPr>
          <p:nvPr>
            <p:ph type="title"/>
          </p:nvPr>
        </p:nvSpPr>
        <p:spPr>
          <a:xfrm>
            <a:off x="759069" y="785447"/>
            <a:ext cx="10568354" cy="422029"/>
          </a:xfrm>
        </p:spPr>
        <p:txBody>
          <a:bodyPr>
            <a:normAutofit fontScale="90000"/>
          </a:bodyPr>
          <a:lstStyle/>
          <a:p>
            <a:pPr algn="ct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pic>
        <p:nvPicPr>
          <p:cNvPr id="3" name="Picture 2">
            <a:extLst>
              <a:ext uri="{FF2B5EF4-FFF2-40B4-BE49-F238E27FC236}">
                <a16:creationId xmlns:a16="http://schemas.microsoft.com/office/drawing/2014/main" id="{B37175A7-BBD0-1670-499D-42A3E68F68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9069" y="0"/>
            <a:ext cx="10673862" cy="1207476"/>
          </a:xfrm>
          <a:prstGeom prst="rect">
            <a:avLst/>
          </a:prstGeom>
          <a:noFill/>
          <a:ln>
            <a:noFill/>
          </a:ln>
        </p:spPr>
      </p:pic>
      <p:sp>
        <p:nvSpPr>
          <p:cNvPr id="5" name="TextBox 4">
            <a:extLst>
              <a:ext uri="{FF2B5EF4-FFF2-40B4-BE49-F238E27FC236}">
                <a16:creationId xmlns:a16="http://schemas.microsoft.com/office/drawing/2014/main" id="{93FEE183-46A5-D287-9D30-5AF2718CD17B}"/>
              </a:ext>
            </a:extLst>
          </p:cNvPr>
          <p:cNvSpPr txBox="1"/>
          <p:nvPr/>
        </p:nvSpPr>
        <p:spPr>
          <a:xfrm>
            <a:off x="191068" y="1279091"/>
            <a:ext cx="11900847" cy="538609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What is Predatory Behavior?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Some may perceive the discussion of this topic as controversial and divisive, but the future of our fellowship depends upon our collective willingness to engage in honest dialogue about difficult topics that affect our most vulnerable members. This pamphlet addresses predatory behavior in the fellowship from multiple perspectives, drawing directly from the experience of our members. What follows is a solution-oriented discussion, reflection, and list of suggestions for moving forward in a spirit of unity.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“We want our place of recovery to be a safe place...”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Basic Text, “What is the Narcotics Anonymous Program?”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0275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61F6D-D8A1-228B-2D65-44F3B983B778}"/>
              </a:ext>
            </a:extLst>
          </p:cNvPr>
          <p:cNvSpPr>
            <a:spLocks noGrp="1"/>
          </p:cNvSpPr>
          <p:nvPr>
            <p:ph type="title"/>
          </p:nvPr>
        </p:nvSpPr>
        <p:spPr>
          <a:xfrm>
            <a:off x="232012" y="1488831"/>
            <a:ext cx="11696131" cy="5369169"/>
          </a:xfrm>
        </p:spPr>
        <p:txBody>
          <a:bodyPr>
            <a:normAutofit/>
          </a:bodyPr>
          <a:lstStyle/>
          <a:p>
            <a:r>
              <a:rPr lang="en-US" sz="3600" b="1" dirty="0">
                <a:latin typeface="+mn-lt"/>
              </a:rPr>
              <a:t>Historical Context </a:t>
            </a:r>
            <a:br>
              <a:rPr lang="en-US" sz="3600" dirty="0">
                <a:latin typeface="+mn-lt"/>
              </a:rPr>
            </a:br>
            <a:r>
              <a:rPr lang="en-US" sz="3600" dirty="0">
                <a:latin typeface="+mn-lt"/>
              </a:rPr>
              <a:t>	</a:t>
            </a:r>
            <a:r>
              <a:rPr lang="en-US" sz="3200" dirty="0">
                <a:latin typeface="+mn-lt"/>
                <a:ea typeface="+mn-ea"/>
                <a:cs typeface="+mn-cs"/>
              </a:rPr>
              <a:t>The problem at hand is a real part of our history. Though predatory behavior is not exclusive to our fellowship, it may be exacerbated in the recovery community. Most of us have heard the term “13th Step” used to describe a situation in which a member with more clean time takes advantage of a member in early recovery. This is a form of exploitation that deprives the newcomer of an opportunity to recover. It is predatory by nature because one person has more power than the other. </a:t>
            </a:r>
          </a:p>
        </p:txBody>
      </p:sp>
      <p:pic>
        <p:nvPicPr>
          <p:cNvPr id="3" name="Picture 2">
            <a:extLst>
              <a:ext uri="{FF2B5EF4-FFF2-40B4-BE49-F238E27FC236}">
                <a16:creationId xmlns:a16="http://schemas.microsoft.com/office/drawing/2014/main" id="{B37175A7-BBD0-1670-499D-42A3E68F68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1" y="281355"/>
            <a:ext cx="10673862" cy="1207476"/>
          </a:xfrm>
          <a:prstGeom prst="rect">
            <a:avLst/>
          </a:prstGeom>
          <a:noFill/>
          <a:ln>
            <a:noFill/>
          </a:ln>
        </p:spPr>
      </p:pic>
    </p:spTree>
    <p:extLst>
      <p:ext uri="{BB962C8B-B14F-4D97-AF65-F5344CB8AC3E}">
        <p14:creationId xmlns:p14="http://schemas.microsoft.com/office/powerpoint/2010/main" val="3031669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ECE577-1785-E1BD-7075-D46FF4D391F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1" y="-1675"/>
            <a:ext cx="10673862" cy="1207476"/>
          </a:xfrm>
          <a:prstGeom prst="rect">
            <a:avLst/>
          </a:prstGeom>
          <a:noFill/>
          <a:ln>
            <a:noFill/>
          </a:ln>
        </p:spPr>
      </p:pic>
      <p:sp>
        <p:nvSpPr>
          <p:cNvPr id="5" name="TextBox 4">
            <a:extLst>
              <a:ext uri="{FF2B5EF4-FFF2-40B4-BE49-F238E27FC236}">
                <a16:creationId xmlns:a16="http://schemas.microsoft.com/office/drawing/2014/main" id="{1E2CDA38-3CEA-7754-73C0-C0C71C77C7BA}"/>
              </a:ext>
            </a:extLst>
          </p:cNvPr>
          <p:cNvSpPr txBox="1"/>
          <p:nvPr/>
        </p:nvSpPr>
        <p:spPr>
          <a:xfrm>
            <a:off x="304801" y="1362308"/>
            <a:ext cx="11538856" cy="55092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What is Predatory Behavior?</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Requires looking beyond individual acts of misconduct towards the institutional nature of sexism and male dominance in history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Vast majority of cases involve women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Issue has always been prevalent in NA; partly because problems in NA are often a reflection of problems in society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“Mostly we know when we are doing something wrong, taking advantage of someone who is vulnerable, being controlling, deceptive, or abusive—and we have a responsibility to ourselves as well as to the other person to stop it.” </a:t>
            </a:r>
            <a:b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Living Clean: The Journey Continues, Relationships</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6761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3D2828E-D2AD-4203-73A9-B457F78C82EF}"/>
              </a:ext>
            </a:extLst>
          </p:cNvPr>
          <p:cNvSpPr>
            <a:spLocks noGrp="1"/>
          </p:cNvSpPr>
          <p:nvPr>
            <p:ph type="title"/>
          </p:nvPr>
        </p:nvSpPr>
        <p:spPr>
          <a:xfrm>
            <a:off x="625274" y="1700163"/>
            <a:ext cx="10640754" cy="1678609"/>
          </a:xfrm>
        </p:spPr>
        <p:txBody>
          <a:bodyPr vert="horz" lIns="91440" tIns="45720" rIns="91440" bIns="45720" rtlCol="0" anchor="b">
            <a:normAutofit/>
          </a:bodyPr>
          <a:lstStyle/>
          <a:p>
            <a:pPr algn="ctr"/>
            <a:br>
              <a:rPr lang="en-US" sz="4000" kern="1200" dirty="0">
                <a:solidFill>
                  <a:schemeClr val="tx2"/>
                </a:solidFill>
                <a:latin typeface="+mj-lt"/>
                <a:ea typeface="+mj-ea"/>
                <a:cs typeface="+mj-cs"/>
              </a:rPr>
            </a:br>
            <a:endParaRPr lang="en-US" sz="4000" kern="1200" dirty="0">
              <a:solidFill>
                <a:schemeClr val="tx2"/>
              </a:solidFill>
              <a:latin typeface="+mj-lt"/>
              <a:ea typeface="+mj-ea"/>
              <a:cs typeface="+mj-cs"/>
            </a:endParaRPr>
          </a:p>
        </p:txBody>
      </p:sp>
      <p:grpSp>
        <p:nvGrpSpPr>
          <p:cNvPr id="13" name="Group 12">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4" name="Freeform: Shape 13">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4" name="Picture 3">
            <a:extLst>
              <a:ext uri="{FF2B5EF4-FFF2-40B4-BE49-F238E27FC236}">
                <a16:creationId xmlns:a16="http://schemas.microsoft.com/office/drawing/2014/main" id="{AD56036D-13DC-DE18-6790-55C5C312ED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11336" y="12372"/>
            <a:ext cx="11525864" cy="1440731"/>
          </a:xfrm>
          <a:prstGeom prst="rect">
            <a:avLst/>
          </a:prstGeom>
          <a:noFill/>
        </p:spPr>
      </p:pic>
      <p:grpSp>
        <p:nvGrpSpPr>
          <p:cNvPr id="19" name="Group 18">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20" name="Freeform: Shape 19">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2" name="TextBox 11">
            <a:extLst>
              <a:ext uri="{FF2B5EF4-FFF2-40B4-BE49-F238E27FC236}">
                <a16:creationId xmlns:a16="http://schemas.microsoft.com/office/drawing/2014/main" id="{139CA0E8-F71F-9B7E-4568-AB40807CD395}"/>
              </a:ext>
            </a:extLst>
          </p:cNvPr>
          <p:cNvSpPr txBox="1"/>
          <p:nvPr/>
        </p:nvSpPr>
        <p:spPr>
          <a:xfrm>
            <a:off x="332915" y="1537570"/>
            <a:ext cx="11652256" cy="50167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Moving Forward - The “Safety Statement”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Small, but important step forward</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Accountability and responsibility begins with the group</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Shedding light on predatory behavior = difficult discussions ahead</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Uncharted territory full we must navigate together and grow</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How do we handle reports of harassment, abuse, or threatening behavior?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May be times when we should suggest that a member seeks outside help from a mental health professional or, in extreme cases, law enforcement</a:t>
            </a:r>
          </a:p>
        </p:txBody>
      </p:sp>
    </p:spTree>
    <p:extLst>
      <p:ext uri="{BB962C8B-B14F-4D97-AF65-F5344CB8AC3E}">
        <p14:creationId xmlns:p14="http://schemas.microsoft.com/office/powerpoint/2010/main" val="2430072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50EB18-A865-680D-9BDA-17E06AA115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1" y="9212"/>
            <a:ext cx="10673862" cy="1207476"/>
          </a:xfrm>
          <a:prstGeom prst="rect">
            <a:avLst/>
          </a:prstGeom>
          <a:noFill/>
          <a:ln>
            <a:noFill/>
          </a:ln>
        </p:spPr>
      </p:pic>
      <p:sp>
        <p:nvSpPr>
          <p:cNvPr id="4" name="TextBox 3">
            <a:extLst>
              <a:ext uri="{FF2B5EF4-FFF2-40B4-BE49-F238E27FC236}">
                <a16:creationId xmlns:a16="http://schemas.microsoft.com/office/drawing/2014/main" id="{4E2A6D3A-33A0-5181-1889-AAE8F902FEF6}"/>
              </a:ext>
            </a:extLst>
          </p:cNvPr>
          <p:cNvSpPr txBox="1"/>
          <p:nvPr/>
        </p:nvSpPr>
        <p:spPr>
          <a:xfrm>
            <a:off x="185057" y="1215119"/>
            <a:ext cx="11811000" cy="55092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NA doesn’t enforce rules or regulate behavior, but a safe atmosphere is integral to our primary purpose. Harassment, threats, or abuse jeopardize our primary purpose. If someone feels physically or emotionally unsafe due to the behavior of another NA member, they may be unable or unwilling to stay in the meeting or to return, preventing them from hearing the message, participating in their recovery, and benefiting from the program and fellowship. Predatory behavior threatens the livelihood of the individual addict and the fellowship as a whole.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“In Narcotics Anonymous, we are concerned with protecting ourselves from ourselves.”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Basic Text, Tradition Two</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75069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3" name="Freeform: Shape 12">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3" name="Picture 2">
            <a:extLst>
              <a:ext uri="{FF2B5EF4-FFF2-40B4-BE49-F238E27FC236}">
                <a16:creationId xmlns:a16="http://schemas.microsoft.com/office/drawing/2014/main" id="{4364E7EB-323D-A76A-E4F1-A819AF8B0C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00742" y="-2316"/>
            <a:ext cx="11525864" cy="1440731"/>
          </a:xfrm>
          <a:prstGeom prst="rect">
            <a:avLst/>
          </a:prstGeom>
          <a:noFill/>
        </p:spPr>
      </p:pic>
      <p:grpSp>
        <p:nvGrpSpPr>
          <p:cNvPr id="18" name="Group 17">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19" name="Freeform: Shape 18">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 name="TextBox 4">
            <a:extLst>
              <a:ext uri="{FF2B5EF4-FFF2-40B4-BE49-F238E27FC236}">
                <a16:creationId xmlns:a16="http://schemas.microsoft.com/office/drawing/2014/main" id="{14B4597D-B92F-FD63-6107-10C4190F5D41}"/>
              </a:ext>
            </a:extLst>
          </p:cNvPr>
          <p:cNvSpPr txBox="1"/>
          <p:nvPr/>
        </p:nvSpPr>
        <p:spPr>
          <a:xfrm>
            <a:off x="200742" y="1434234"/>
            <a:ext cx="11525864" cy="55092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 “Safety Statement” can be integrated into the opening reports of trusted servants or included as a separate reading. The statement below is adapted from IP #29 “An Introduction to NA Meetings.”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“We strongly discourage any harassment, threats, or disturbing behavior before, during, and after our meetings. This includes unwelcome sexual and romantic advances towards members, especially newcomers. Our meetings are for sharing NA recovery. It is the responsibility of all group members to help maintain an atmosphere in which every addict is safe to recover. If you feel harassed or threatened, share your concerns with the meeting leader or a trusted servant.”</a:t>
            </a:r>
          </a:p>
        </p:txBody>
      </p:sp>
    </p:spTree>
    <p:extLst>
      <p:ext uri="{BB962C8B-B14F-4D97-AF65-F5344CB8AC3E}">
        <p14:creationId xmlns:p14="http://schemas.microsoft.com/office/powerpoint/2010/main" val="2883355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12">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3C1E05C-278C-661F-425D-AFF84BD8E573}"/>
              </a:ext>
            </a:extLst>
          </p:cNvPr>
          <p:cNvSpPr>
            <a:spLocks noGrp="1"/>
          </p:cNvSpPr>
          <p:nvPr>
            <p:ph type="title"/>
          </p:nvPr>
        </p:nvSpPr>
        <p:spPr>
          <a:xfrm>
            <a:off x="343801" y="1436913"/>
            <a:ext cx="11525864" cy="5457912"/>
          </a:xfrm>
        </p:spPr>
        <p:txBody>
          <a:bodyPr vert="horz" lIns="91440" tIns="45720" rIns="91440" bIns="45720" rtlCol="0" anchor="b">
            <a:noAutofit/>
          </a:bodyPr>
          <a:lstStyle/>
          <a:p>
            <a:r>
              <a:rPr lang="en-US" sz="3200" dirty="0">
                <a:latin typeface="+mn-lt"/>
              </a:rPr>
              <a:t>The statement above is not fellowship-approved literature but a group can decide to include it in their format. The “Safety Statement” has been adapted from IP #29 to be more suitable for the group setting. If groups are considering the inclusion of the “Safety Statement” in their meeting format, they can assure members it is closely derived from IP #29, which is fellowship-approved literature. Most importantly, the “Safety Statement” embodies the spiritual principles that are needed to cultivate an atmosphere of recovery for all our members. </a:t>
            </a:r>
            <a:br>
              <a:rPr lang="en-US" sz="3200" dirty="0">
                <a:latin typeface="+mn-lt"/>
              </a:rPr>
            </a:br>
            <a:r>
              <a:rPr lang="en-US" sz="3200" dirty="0">
                <a:latin typeface="+mn-lt"/>
              </a:rPr>
              <a:t>“An atmosphere of recovery in our groups is one of our most valued assets, and we must guard it carefully...” </a:t>
            </a:r>
            <a:br>
              <a:rPr lang="en-US" sz="3200" dirty="0">
                <a:latin typeface="+mn-lt"/>
              </a:rPr>
            </a:br>
            <a:r>
              <a:rPr lang="en-US" sz="3200" dirty="0">
                <a:latin typeface="+mn-lt"/>
              </a:rPr>
              <a:t>							</a:t>
            </a:r>
            <a:r>
              <a:rPr lang="en-US" sz="2400" dirty="0">
                <a:latin typeface="+mn-lt"/>
              </a:rPr>
              <a:t>Basic Text, Tradition Two</a:t>
            </a:r>
            <a:endParaRPr lang="en-US" sz="3200" kern="1200" dirty="0">
              <a:solidFill>
                <a:schemeClr val="tx2"/>
              </a:solidFill>
              <a:latin typeface="+mn-lt"/>
              <a:ea typeface="+mj-ea"/>
              <a:cs typeface="+mj-cs"/>
            </a:endParaRPr>
          </a:p>
        </p:txBody>
      </p:sp>
      <p:grpSp>
        <p:nvGrpSpPr>
          <p:cNvPr id="15" name="Group 14">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6" name="Freeform: Shape 15">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8">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6" name="Picture 5">
            <a:extLst>
              <a:ext uri="{FF2B5EF4-FFF2-40B4-BE49-F238E27FC236}">
                <a16:creationId xmlns:a16="http://schemas.microsoft.com/office/drawing/2014/main" id="{18080805-43E1-0020-588A-1CD5F8E162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32915" y="1282"/>
            <a:ext cx="11525864" cy="1428366"/>
          </a:xfrm>
          <a:prstGeom prst="rect">
            <a:avLst/>
          </a:prstGeom>
          <a:noFill/>
        </p:spPr>
      </p:pic>
      <p:grpSp>
        <p:nvGrpSpPr>
          <p:cNvPr id="21" name="Group 20">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22" name="Freeform: Shape 21">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905039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D13491-EF7C-23D0-AC29-6CD7D99BC9ED}"/>
              </a:ext>
            </a:extLst>
          </p:cNvPr>
          <p:cNvPicPr>
            <a:picLocks noChangeAspect="1"/>
          </p:cNvPicPr>
          <p:nvPr/>
        </p:nvPicPr>
        <p:blipFill>
          <a:blip r:embed="rId2"/>
          <a:stretch>
            <a:fillRect/>
          </a:stretch>
        </p:blipFill>
        <p:spPr>
          <a:xfrm>
            <a:off x="3352800" y="0"/>
            <a:ext cx="5486400" cy="6858000"/>
          </a:xfrm>
          <a:prstGeom prst="rect">
            <a:avLst/>
          </a:prstGeom>
        </p:spPr>
      </p:pic>
    </p:spTree>
    <p:extLst>
      <p:ext uri="{BB962C8B-B14F-4D97-AF65-F5344CB8AC3E}">
        <p14:creationId xmlns:p14="http://schemas.microsoft.com/office/powerpoint/2010/main" val="4268700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3" name="Freeform: Shape 12">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3" name="Picture 2">
            <a:extLst>
              <a:ext uri="{FF2B5EF4-FFF2-40B4-BE49-F238E27FC236}">
                <a16:creationId xmlns:a16="http://schemas.microsoft.com/office/drawing/2014/main" id="{4458DEEB-82A9-883B-381B-8AC43F8419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13348" y="3115"/>
            <a:ext cx="11525864" cy="1440731"/>
          </a:xfrm>
          <a:prstGeom prst="rect">
            <a:avLst/>
          </a:prstGeom>
          <a:noFill/>
        </p:spPr>
      </p:pic>
      <p:grpSp>
        <p:nvGrpSpPr>
          <p:cNvPr id="18" name="Group 17">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19" name="Freeform: Shape 18">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 name="TextBox 4">
            <a:extLst>
              <a:ext uri="{FF2B5EF4-FFF2-40B4-BE49-F238E27FC236}">
                <a16:creationId xmlns:a16="http://schemas.microsoft.com/office/drawing/2014/main" id="{81597C7A-FF1E-3504-EAF0-A0B0DB5051F5}"/>
              </a:ext>
            </a:extLst>
          </p:cNvPr>
          <p:cNvSpPr txBox="1"/>
          <p:nvPr/>
        </p:nvSpPr>
        <p:spPr>
          <a:xfrm>
            <a:off x="313348" y="1447429"/>
            <a:ext cx="11671823" cy="530914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"In active addiction, we worked hard to reach goals that left us feeling empty, lost, and dead inside. We got what we needed, no matter the cost to ourselves or those around us. As obsession and compulsion drove us to bitter ends, we surprised ourselves at what we would do, or what we would sacrifice. The more we pursued our goals, the less we felt any sense of purpose at all.”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				    Guiding Principles: The Spirit of Our Traditions, Tradition Five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“11.​ What is an atmosphere of recovery? As a member of an NA group, what am I doing to create and sustain an atmosphere of recovery?”</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“12.​ What do I recognize as exploitative behavior? What is my part in our shared responsibility to keep NA a safe place for all?”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            Guiding Principles: The Spirit of Our Traditions, Tradition Five, Questions For Members</a:t>
            </a:r>
          </a:p>
        </p:txBody>
      </p:sp>
    </p:spTree>
    <p:extLst>
      <p:ext uri="{BB962C8B-B14F-4D97-AF65-F5344CB8AC3E}">
        <p14:creationId xmlns:p14="http://schemas.microsoft.com/office/powerpoint/2010/main" val="26348461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81213B-0AD5-9502-DACB-73B1350475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13348" y="3115"/>
            <a:ext cx="11525864" cy="1114941"/>
          </a:xfrm>
          <a:prstGeom prst="rect">
            <a:avLst/>
          </a:prstGeom>
          <a:noFill/>
        </p:spPr>
      </p:pic>
      <p:sp>
        <p:nvSpPr>
          <p:cNvPr id="6" name="TextBox 5">
            <a:extLst>
              <a:ext uri="{FF2B5EF4-FFF2-40B4-BE49-F238E27FC236}">
                <a16:creationId xmlns:a16="http://schemas.microsoft.com/office/drawing/2014/main" id="{4C8779CA-59E2-84E0-AA81-2C1E89C5952F}"/>
              </a:ext>
            </a:extLst>
          </p:cNvPr>
          <p:cNvSpPr txBox="1"/>
          <p:nvPr/>
        </p:nvSpPr>
        <p:spPr>
          <a:xfrm>
            <a:off x="174171" y="1132666"/>
            <a:ext cx="11908972" cy="54476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Preliminary questions that may serve as a starting point for discussions at business meetings or annual group inventories.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What should a meeting leader or trusted servant do when a member reports an incident involving predatory behavior?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Are we equipped to handle such reports? If not, how can we train trusted servants to deal with these issues?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When should members intervene in predatory behavior?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What is the best way to approach or confront a member who is engaging in predatory behavior?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What kinds of incidents fall under the realm of “outside issues”?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When should we suggest that members seek outside help?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What protections are in place for minors and young addicts who attend our meetings?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How can we assure parents of young addicts that their children are safe in our meetings?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How do our home groups take an inventory of these issues on a regular basis?</a:t>
            </a:r>
          </a:p>
        </p:txBody>
      </p:sp>
    </p:spTree>
    <p:extLst>
      <p:ext uri="{BB962C8B-B14F-4D97-AF65-F5344CB8AC3E}">
        <p14:creationId xmlns:p14="http://schemas.microsoft.com/office/powerpoint/2010/main" val="5817168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F2835C-9998-4816-BE66-F93ECD28E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13348" y="3115"/>
            <a:ext cx="11525864" cy="1114941"/>
          </a:xfrm>
          <a:prstGeom prst="rect">
            <a:avLst/>
          </a:prstGeom>
          <a:noFill/>
        </p:spPr>
      </p:pic>
      <p:sp>
        <p:nvSpPr>
          <p:cNvPr id="4" name="TextBox 3">
            <a:extLst>
              <a:ext uri="{FF2B5EF4-FFF2-40B4-BE49-F238E27FC236}">
                <a16:creationId xmlns:a16="http://schemas.microsoft.com/office/drawing/2014/main" id="{4269F04F-E362-B178-0786-5BAEEE285655}"/>
              </a:ext>
            </a:extLst>
          </p:cNvPr>
          <p:cNvSpPr txBox="1"/>
          <p:nvPr/>
        </p:nvSpPr>
        <p:spPr>
          <a:xfrm>
            <a:off x="313348" y="1932404"/>
            <a:ext cx="11525864" cy="403187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These questions represent the beginning of a necessary and fundamental healing process that should take place among reflective NA members around the world. Rather than problems, these questions present us with opportunities for spiritual growth. When we come together in a spirit of unity, nothing is too great a challenge. Our resourcefulness, experience, strength, and hope always prevail when our minds and hearts are open to God’s will for us and the power to carry it out. </a:t>
            </a:r>
          </a:p>
        </p:txBody>
      </p:sp>
    </p:spTree>
    <p:extLst>
      <p:ext uri="{BB962C8B-B14F-4D97-AF65-F5344CB8AC3E}">
        <p14:creationId xmlns:p14="http://schemas.microsoft.com/office/powerpoint/2010/main" val="5414698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40555C-0B9C-2ACD-CB8A-283B81FBC8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13348" y="3117"/>
            <a:ext cx="11525864" cy="1114941"/>
          </a:xfrm>
          <a:prstGeom prst="rect">
            <a:avLst/>
          </a:prstGeom>
          <a:noFill/>
        </p:spPr>
      </p:pic>
      <p:sp>
        <p:nvSpPr>
          <p:cNvPr id="4" name="TextBox 3">
            <a:extLst>
              <a:ext uri="{FF2B5EF4-FFF2-40B4-BE49-F238E27FC236}">
                <a16:creationId xmlns:a16="http://schemas.microsoft.com/office/drawing/2014/main" id="{70E6DDF8-DF1D-C9F6-7590-6627860A3A50}"/>
              </a:ext>
            </a:extLst>
          </p:cNvPr>
          <p:cNvSpPr txBox="1"/>
          <p:nvPr/>
        </p:nvSpPr>
        <p:spPr>
          <a:xfrm>
            <a:off x="313348" y="1133962"/>
            <a:ext cx="11525863" cy="563231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Spirituality in Action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There is a growing number of us, men and women, who want to make a difference and become part of the solution. It’s especially important, now more than ever, for us to organize by holding learning days, workshops, speaker jams, conventions, conferences, and other forums that feature speakers and topics that address predatory behavior in the fellowship. We should make an effort to seek out those individuals, groups, areas, and regions who have already been working diligently to make progress. Discussing this topic openly doesn’t cast Narcotics Anonymous in a negative light, but instead demonstrates our honesty, courage, and willingness to apply spiritual principles to a problem that has been affecting NA members for too long. As we look toward the future, we should always be concerned with the safety, protection, and recovery of all our members, especially newcomers, young people, and other vulnerable addicts. We are not defined by how we treat our most experienced members, but by the actions we take to ensure the recovery of the addicts who need us most. Breaking the silence on this topic is a spiritual act of love, faith, and courage that has the power to help our fellowship right now and in the future.</a:t>
            </a:r>
          </a:p>
        </p:txBody>
      </p:sp>
    </p:spTree>
    <p:extLst>
      <p:ext uri="{BB962C8B-B14F-4D97-AF65-F5344CB8AC3E}">
        <p14:creationId xmlns:p14="http://schemas.microsoft.com/office/powerpoint/2010/main" val="38414335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ue circle with black background&#10;&#10;Description automatically generated">
            <a:extLst>
              <a:ext uri="{FF2B5EF4-FFF2-40B4-BE49-F238E27FC236}">
                <a16:creationId xmlns:a16="http://schemas.microsoft.com/office/drawing/2014/main" id="{E4EB93C4-872D-4D4D-2DFE-D6E521ADEC8A}"/>
              </a:ext>
            </a:extLst>
          </p:cNvPr>
          <p:cNvPicPr>
            <a:picLocks noChangeAspect="1"/>
          </p:cNvPicPr>
          <p:nvPr/>
        </p:nvPicPr>
        <p:blipFill rotWithShape="1">
          <a:blip r:embed="rId2"/>
          <a:srcRect r="22874" b="24996"/>
          <a:stretch/>
        </p:blipFill>
        <p:spPr>
          <a:xfrm>
            <a:off x="8692587" y="3224294"/>
            <a:ext cx="3499413" cy="3670521"/>
          </a:xfrm>
          <a:prstGeom prst="rect">
            <a:avLst/>
          </a:prstGeom>
        </p:spPr>
      </p:pic>
      <p:sp>
        <p:nvSpPr>
          <p:cNvPr id="2" name="TextBox 1">
            <a:extLst>
              <a:ext uri="{FF2B5EF4-FFF2-40B4-BE49-F238E27FC236}">
                <a16:creationId xmlns:a16="http://schemas.microsoft.com/office/drawing/2014/main" id="{F345A625-E3E6-37DA-01ED-0883CE945E1B}"/>
              </a:ext>
            </a:extLst>
          </p:cNvPr>
          <p:cNvSpPr txBox="1"/>
          <p:nvPr/>
        </p:nvSpPr>
        <p:spPr>
          <a:xfrm>
            <a:off x="543208" y="298764"/>
            <a:ext cx="11387124" cy="6478697"/>
          </a:xfrm>
          <a:prstGeom prst="rect">
            <a:avLst/>
          </a:prstGeom>
          <a:noFill/>
        </p:spPr>
        <p:txBody>
          <a:bodyPr wrap="square" rtlCol="0">
            <a:spAutoFit/>
          </a:bodyPr>
          <a:lstStyle/>
          <a:p>
            <a:pPr marL="0" marR="0">
              <a:spcBef>
                <a:spcPts val="0"/>
              </a:spcBef>
              <a:spcAft>
                <a:spcPts val="800"/>
              </a:spcAft>
            </a:pPr>
            <a:r>
              <a:rPr lang="en-US" sz="3800" b="1" dirty="0">
                <a:solidFill>
                  <a:srgbClr val="002060"/>
                </a:solidFill>
                <a:effectLst/>
                <a:latin typeface="Bodoni MT" panose="02070603080606020203" pitchFamily="18" charset="77"/>
                <a:ea typeface="Calibri" panose="020F0502020204030204" pitchFamily="34" charset="0"/>
                <a:cs typeface="Times New Roman" panose="02020603050405020304" pitchFamily="18" charset="0"/>
              </a:rPr>
              <a:t>Don’t forget to fill out the form at </a:t>
            </a:r>
            <a:r>
              <a:rPr lang="en-US" sz="3800" b="1" u="sng" dirty="0">
                <a:solidFill>
                  <a:srgbClr val="002060"/>
                </a:solidFill>
                <a:effectLst/>
                <a:latin typeface="Bodoni MT" panose="02070603080606020203" pitchFamily="18" charset="77"/>
                <a:ea typeface="Calibri" panose="020F0502020204030204" pitchFamily="34" charset="0"/>
                <a:cs typeface="Times New Roman" panose="02020603050405020304" pitchFamily="18" charset="0"/>
              </a:rPr>
              <a:t>na.org/survey</a:t>
            </a:r>
          </a:p>
          <a:p>
            <a:pPr marL="0" marR="0">
              <a:spcBef>
                <a:spcPts val="0"/>
              </a:spcBef>
              <a:spcAft>
                <a:spcPts val="800"/>
              </a:spcAft>
            </a:pPr>
            <a:r>
              <a:rPr lang="en-US" sz="3000" dirty="0">
                <a:solidFill>
                  <a:schemeClr val="bg1"/>
                </a:solidFill>
                <a:effectLst/>
                <a:latin typeface="Bodoni MT" panose="02070603080606020203" pitchFamily="18" charset="77"/>
                <a:ea typeface="Calibri" panose="020F0502020204030204" pitchFamily="34" charset="0"/>
                <a:cs typeface="Times New Roman" panose="02020603050405020304" pitchFamily="18" charset="0"/>
              </a:rPr>
              <a:t>This is one of four IDTs this cycle. </a:t>
            </a:r>
            <a:br>
              <a:rPr lang="en-US" sz="3000" dirty="0">
                <a:solidFill>
                  <a:schemeClr val="bg1"/>
                </a:solidFill>
                <a:effectLst/>
                <a:latin typeface="Bodoni MT" panose="02070603080606020203" pitchFamily="18" charset="77"/>
                <a:ea typeface="Calibri" panose="020F0502020204030204" pitchFamily="34" charset="0"/>
                <a:cs typeface="Times New Roman" panose="02020603050405020304" pitchFamily="18" charset="0"/>
              </a:rPr>
            </a:br>
            <a:r>
              <a:rPr lang="en-US" sz="3000" dirty="0">
                <a:solidFill>
                  <a:schemeClr val="bg1"/>
                </a:solidFill>
                <a:effectLst/>
                <a:latin typeface="Bodoni MT" panose="02070603080606020203" pitchFamily="18" charset="77"/>
                <a:ea typeface="Calibri" panose="020F0502020204030204" pitchFamily="34" charset="0"/>
                <a:cs typeface="Times New Roman" panose="02020603050405020304" pitchFamily="18" charset="0"/>
              </a:rPr>
              <a:t>The other three are: </a:t>
            </a:r>
          </a:p>
          <a:p>
            <a:pPr marL="457200" marR="0" lvl="0" indent="-457200">
              <a:spcBef>
                <a:spcPts val="0"/>
              </a:spcBef>
              <a:spcAft>
                <a:spcPts val="0"/>
              </a:spcAft>
              <a:buClr>
                <a:schemeClr val="bg1"/>
              </a:buClr>
              <a:buFont typeface="Arial" panose="020B0604020202020204" pitchFamily="34" charset="0"/>
              <a:buChar char="•"/>
            </a:pPr>
            <a:r>
              <a:rPr lang="en-US" sz="3000" dirty="0">
                <a:solidFill>
                  <a:schemeClr val="bg1"/>
                </a:solidFill>
                <a:effectLst/>
                <a:latin typeface="Bodoni MT" panose="02070603080606020203" pitchFamily="18" charset="77"/>
                <a:ea typeface="Calibri" panose="020F0502020204030204" pitchFamily="34" charset="0"/>
                <a:cs typeface="Times New Roman" panose="02020603050405020304" pitchFamily="18" charset="0"/>
              </a:rPr>
              <a:t>Gender Neutral and Inclusive Language in NA Literature  </a:t>
            </a:r>
          </a:p>
          <a:p>
            <a:pPr marL="457200" marR="0" lvl="0" indent="-457200">
              <a:spcBef>
                <a:spcPts val="0"/>
              </a:spcBef>
              <a:spcAft>
                <a:spcPts val="0"/>
              </a:spcAft>
              <a:buClr>
                <a:schemeClr val="bg1"/>
              </a:buClr>
              <a:buFont typeface="Arial" panose="020B0604020202020204" pitchFamily="34" charset="0"/>
              <a:buChar char="•"/>
            </a:pPr>
            <a:r>
              <a:rPr lang="en-US" sz="3000" dirty="0">
                <a:solidFill>
                  <a:schemeClr val="bg1"/>
                </a:solidFill>
                <a:effectLst/>
                <a:latin typeface="Bodoni MT" panose="02070603080606020203" pitchFamily="18" charset="77"/>
                <a:ea typeface="Calibri" panose="020F0502020204030204" pitchFamily="34" charset="0"/>
                <a:cs typeface="Times New Roman" panose="02020603050405020304" pitchFamily="18" charset="0"/>
              </a:rPr>
              <a:t>Reimagining and revitalizing service committees (to further </a:t>
            </a:r>
            <a:br>
              <a:rPr lang="en-US" sz="3000" dirty="0">
                <a:solidFill>
                  <a:schemeClr val="bg1"/>
                </a:solidFill>
                <a:effectLst/>
                <a:latin typeface="Bodoni MT" panose="02070603080606020203" pitchFamily="18" charset="77"/>
                <a:ea typeface="Calibri" panose="020F0502020204030204" pitchFamily="34" charset="0"/>
                <a:cs typeface="Times New Roman" panose="02020603050405020304" pitchFamily="18" charset="0"/>
              </a:rPr>
            </a:br>
            <a:r>
              <a:rPr lang="en-US" sz="3000" dirty="0">
                <a:solidFill>
                  <a:schemeClr val="bg1"/>
                </a:solidFill>
                <a:effectLst/>
                <a:latin typeface="Bodoni MT" panose="02070603080606020203" pitchFamily="18" charset="77"/>
                <a:ea typeface="Calibri" panose="020F0502020204030204" pitchFamily="34" charset="0"/>
                <a:cs typeface="Times New Roman" panose="02020603050405020304" pitchFamily="18" charset="0"/>
              </a:rPr>
              <a:t>the reach of the NA message, improve communication, </a:t>
            </a:r>
            <a:br>
              <a:rPr lang="en-US" sz="3000" dirty="0">
                <a:solidFill>
                  <a:schemeClr val="bg1"/>
                </a:solidFill>
                <a:effectLst/>
                <a:latin typeface="Bodoni MT" panose="02070603080606020203" pitchFamily="18" charset="77"/>
                <a:ea typeface="Calibri" panose="020F0502020204030204" pitchFamily="34" charset="0"/>
                <a:cs typeface="Times New Roman" panose="02020603050405020304" pitchFamily="18" charset="0"/>
              </a:rPr>
            </a:br>
            <a:r>
              <a:rPr lang="en-US" sz="3000" dirty="0">
                <a:solidFill>
                  <a:schemeClr val="bg1"/>
                </a:solidFill>
                <a:effectLst/>
                <a:latin typeface="Bodoni MT" panose="02070603080606020203" pitchFamily="18" charset="77"/>
                <a:ea typeface="Calibri" panose="020F0502020204030204" pitchFamily="34" charset="0"/>
                <a:cs typeface="Times New Roman" panose="02020603050405020304" pitchFamily="18" charset="0"/>
              </a:rPr>
              <a:t>provide mentorship and training, and make service </a:t>
            </a:r>
            <a:br>
              <a:rPr lang="en-US" sz="3000" dirty="0">
                <a:solidFill>
                  <a:schemeClr val="bg1"/>
                </a:solidFill>
                <a:effectLst/>
                <a:latin typeface="Bodoni MT" panose="02070603080606020203" pitchFamily="18" charset="77"/>
                <a:ea typeface="Calibri" panose="020F0502020204030204" pitchFamily="34" charset="0"/>
                <a:cs typeface="Times New Roman" panose="02020603050405020304" pitchFamily="18" charset="0"/>
              </a:rPr>
            </a:br>
            <a:r>
              <a:rPr lang="en-US" sz="3000" dirty="0">
                <a:solidFill>
                  <a:schemeClr val="bg1"/>
                </a:solidFill>
                <a:effectLst/>
                <a:latin typeface="Bodoni MT" panose="02070603080606020203" pitchFamily="18" charset="77"/>
                <a:ea typeface="Calibri" panose="020F0502020204030204" pitchFamily="34" charset="0"/>
                <a:cs typeface="Times New Roman" panose="02020603050405020304" pitchFamily="18" charset="0"/>
              </a:rPr>
              <a:t>more attractive and accessible, learning from </a:t>
            </a:r>
            <a:br>
              <a:rPr lang="en-US" sz="3000" dirty="0">
                <a:solidFill>
                  <a:schemeClr val="bg1"/>
                </a:solidFill>
                <a:effectLst/>
                <a:latin typeface="Bodoni MT" panose="02070603080606020203" pitchFamily="18" charset="77"/>
                <a:ea typeface="Calibri" panose="020F0502020204030204" pitchFamily="34" charset="0"/>
                <a:cs typeface="Times New Roman" panose="02020603050405020304" pitchFamily="18" charset="0"/>
              </a:rPr>
            </a:br>
            <a:r>
              <a:rPr lang="en-US" sz="3000" dirty="0">
                <a:solidFill>
                  <a:schemeClr val="bg1"/>
                </a:solidFill>
                <a:effectLst/>
                <a:latin typeface="Bodoni MT" panose="02070603080606020203" pitchFamily="18" charset="77"/>
                <a:ea typeface="Calibri" panose="020F0502020204030204" pitchFamily="34" charset="0"/>
                <a:cs typeface="Times New Roman" panose="02020603050405020304" pitchFamily="18" charset="0"/>
              </a:rPr>
              <a:t>our experience the past few years)</a:t>
            </a:r>
          </a:p>
          <a:p>
            <a:pPr marL="457200" marR="0" lvl="0" indent="-457200">
              <a:spcBef>
                <a:spcPts val="0"/>
              </a:spcBef>
              <a:spcAft>
                <a:spcPts val="800"/>
              </a:spcAft>
              <a:buClr>
                <a:schemeClr val="bg1"/>
              </a:buClr>
              <a:buFont typeface="Arial" panose="020B0604020202020204" pitchFamily="34" charset="0"/>
              <a:buChar char="•"/>
            </a:pPr>
            <a:r>
              <a:rPr lang="en-US" sz="3000" dirty="0">
                <a:solidFill>
                  <a:schemeClr val="bg1"/>
                </a:solidFill>
                <a:effectLst/>
                <a:latin typeface="Bodoni MT" panose="02070603080606020203" pitchFamily="18" charset="77"/>
                <a:ea typeface="Calibri" panose="020F0502020204030204" pitchFamily="34" charset="0"/>
                <a:cs typeface="Times New Roman" panose="02020603050405020304" pitchFamily="18" charset="0"/>
              </a:rPr>
              <a:t>DRT/MAT as it relates to NA</a:t>
            </a:r>
          </a:p>
          <a:p>
            <a:pPr marL="0" marR="0">
              <a:spcBef>
                <a:spcPts val="1800"/>
              </a:spcBef>
              <a:spcAft>
                <a:spcPts val="800"/>
              </a:spcAft>
            </a:pPr>
            <a:r>
              <a:rPr lang="en-US" sz="3600" b="1" dirty="0">
                <a:solidFill>
                  <a:srgbClr val="002060"/>
                </a:solidFill>
                <a:effectLst/>
                <a:latin typeface="Bodoni MT" panose="02070603080606020203" pitchFamily="18" charset="77"/>
                <a:ea typeface="Calibri" panose="020F0502020204030204" pitchFamily="34" charset="0"/>
                <a:cs typeface="Times New Roman" panose="02020603050405020304" pitchFamily="18" charset="0"/>
              </a:rPr>
              <a:t>As workshop material is available, </a:t>
            </a:r>
            <a:br>
              <a:rPr lang="en-US" sz="3600" b="1" dirty="0">
                <a:solidFill>
                  <a:srgbClr val="002060"/>
                </a:solidFill>
                <a:effectLst/>
                <a:latin typeface="Bodoni MT" panose="02070603080606020203" pitchFamily="18" charset="77"/>
                <a:ea typeface="Calibri" panose="020F0502020204030204" pitchFamily="34" charset="0"/>
                <a:cs typeface="Times New Roman" panose="02020603050405020304" pitchFamily="18" charset="0"/>
              </a:rPr>
            </a:br>
            <a:r>
              <a:rPr lang="en-US" sz="3600" b="1" dirty="0">
                <a:solidFill>
                  <a:srgbClr val="002060"/>
                </a:solidFill>
                <a:effectLst/>
                <a:latin typeface="Bodoni MT" panose="02070603080606020203" pitchFamily="18" charset="77"/>
                <a:ea typeface="Calibri" panose="020F0502020204030204" pitchFamily="34" charset="0"/>
                <a:cs typeface="Times New Roman" panose="02020603050405020304" pitchFamily="18" charset="0"/>
              </a:rPr>
              <a:t>it will be posted to </a:t>
            </a:r>
            <a:r>
              <a:rPr lang="en-US" sz="3600" b="1" u="sng" dirty="0">
                <a:solidFill>
                  <a:srgbClr val="002060"/>
                </a:solidFill>
                <a:effectLst/>
                <a:latin typeface="Bodoni MT" panose="02070603080606020203" pitchFamily="18" charset="77"/>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na.org/idt</a:t>
            </a:r>
            <a:r>
              <a:rPr lang="en-US" sz="3600" b="1" dirty="0">
                <a:solidFill>
                  <a:srgbClr val="002060"/>
                </a:solidFill>
                <a:effectLst/>
                <a:latin typeface="Bodoni MT" panose="02070603080606020203" pitchFamily="18" charset="77"/>
                <a:ea typeface="Calibri" panose="020F0502020204030204" pitchFamily="34" charset="0"/>
                <a:cs typeface="Times New Roman" panose="02020603050405020304" pitchFamily="18" charset="0"/>
              </a:rPr>
              <a:t> </a:t>
            </a:r>
          </a:p>
        </p:txBody>
      </p:sp>
      <p:pic>
        <p:nvPicPr>
          <p:cNvPr id="5" name="Picture 4" descr="A computer on a table&#10;&#10;Description automatically generated">
            <a:extLst>
              <a:ext uri="{FF2B5EF4-FFF2-40B4-BE49-F238E27FC236}">
                <a16:creationId xmlns:a16="http://schemas.microsoft.com/office/drawing/2014/main" id="{62BC55C4-6734-2697-3D91-2DD28969423C}"/>
              </a:ext>
            </a:extLst>
          </p:cNvPr>
          <p:cNvPicPr>
            <a:picLocks noChangeAspect="1"/>
          </p:cNvPicPr>
          <p:nvPr/>
        </p:nvPicPr>
        <p:blipFill rotWithShape="1">
          <a:blip r:embed="rId4"/>
          <a:srcRect l="-13274" t="-4928" r="11753" b="11193"/>
          <a:stretch/>
        </p:blipFill>
        <p:spPr>
          <a:xfrm>
            <a:off x="8692587" y="3705990"/>
            <a:ext cx="3499413" cy="3188825"/>
          </a:xfrm>
          <a:prstGeom prst="rect">
            <a:avLst/>
          </a:prstGeom>
        </p:spPr>
      </p:pic>
    </p:spTree>
    <p:extLst>
      <p:ext uri="{BB962C8B-B14F-4D97-AF65-F5344CB8AC3E}">
        <p14:creationId xmlns:p14="http://schemas.microsoft.com/office/powerpoint/2010/main" val="1182306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570641-9E44-14A2-9D2F-08ACD47316F1}"/>
              </a:ext>
            </a:extLst>
          </p:cNvPr>
          <p:cNvPicPr>
            <a:picLocks noChangeAspect="1"/>
          </p:cNvPicPr>
          <p:nvPr/>
        </p:nvPicPr>
        <p:blipFill>
          <a:blip r:embed="rId2"/>
          <a:stretch>
            <a:fillRect/>
          </a:stretch>
        </p:blipFill>
        <p:spPr>
          <a:xfrm>
            <a:off x="1602819" y="0"/>
            <a:ext cx="8419486" cy="6886386"/>
          </a:xfrm>
          <a:prstGeom prst="rect">
            <a:avLst/>
          </a:prstGeom>
          <a:ln w="76200">
            <a:noFill/>
          </a:ln>
        </p:spPr>
      </p:pic>
    </p:spTree>
    <p:extLst>
      <p:ext uri="{BB962C8B-B14F-4D97-AF65-F5344CB8AC3E}">
        <p14:creationId xmlns:p14="http://schemas.microsoft.com/office/powerpoint/2010/main" val="480628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22D60A-7536-0553-E379-539F8C8482A8}"/>
              </a:ext>
            </a:extLst>
          </p:cNvPr>
          <p:cNvPicPr>
            <a:picLocks noChangeAspect="1"/>
          </p:cNvPicPr>
          <p:nvPr/>
        </p:nvPicPr>
        <p:blipFill rotWithShape="1">
          <a:blip r:embed="rId3"/>
          <a:srcRect l="6201" t="3157" r="7082" b="2282"/>
          <a:stretch/>
        </p:blipFill>
        <p:spPr>
          <a:xfrm>
            <a:off x="854242" y="0"/>
            <a:ext cx="10431379" cy="6858000"/>
          </a:xfrm>
          <a:prstGeom prst="rect">
            <a:avLst/>
          </a:prstGeom>
          <a:ln w="76200">
            <a:noFill/>
          </a:ln>
        </p:spPr>
      </p:pic>
    </p:spTree>
    <p:extLst>
      <p:ext uri="{BB962C8B-B14F-4D97-AF65-F5344CB8AC3E}">
        <p14:creationId xmlns:p14="http://schemas.microsoft.com/office/powerpoint/2010/main" val="2736468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92F9C9-0E10-B055-0560-3E922DE88E08}"/>
              </a:ext>
            </a:extLst>
          </p:cNvPr>
          <p:cNvSpPr txBox="1"/>
          <p:nvPr/>
        </p:nvSpPr>
        <p:spPr>
          <a:xfrm>
            <a:off x="3946968" y="439838"/>
            <a:ext cx="8021255" cy="1538883"/>
          </a:xfrm>
          <a:prstGeom prst="rect">
            <a:avLst/>
          </a:prstGeom>
          <a:noFill/>
        </p:spPr>
        <p:txBody>
          <a:bodyPr wrap="square" rtlCol="0">
            <a:spAutoFit/>
          </a:bodyPr>
          <a:lstStyle/>
          <a:p>
            <a:r>
              <a:rPr lang="en-US" sz="5400" b="1" dirty="0">
                <a:solidFill>
                  <a:srgbClr val="0563C1"/>
                </a:solidFill>
                <a:effectLst/>
                <a:uFill>
                  <a:solidFill>
                    <a:srgbClr val="0563C1"/>
                  </a:solidFill>
                </a:uFill>
                <a:latin typeface="Bodoni MT" panose="02070603080606020203" pitchFamily="18" charset="77"/>
                <a:ea typeface="Arial Unicode MS" panose="020B0604020202020204" pitchFamily="34" charset="-128"/>
                <a:cs typeface="Helvetica" pitchFamily="2" charset="0"/>
                <a:hlinkClick r:id="rId2"/>
              </a:rPr>
              <a:t>na.org/localresources</a:t>
            </a:r>
            <a:endParaRPr lang="en-US" sz="5400" b="1" dirty="0">
              <a:solidFill>
                <a:srgbClr val="0563C1"/>
              </a:solidFill>
              <a:effectLst/>
              <a:uFill>
                <a:solidFill>
                  <a:srgbClr val="0563C1"/>
                </a:solidFill>
              </a:uFill>
              <a:latin typeface="Bodoni MT" panose="02070603080606020203" pitchFamily="18" charset="77"/>
              <a:ea typeface="Arial Unicode MS" panose="020B0604020202020204" pitchFamily="34" charset="-128"/>
              <a:cs typeface="Helvetica" pitchFamily="2" charset="0"/>
            </a:endParaRPr>
          </a:p>
          <a:p>
            <a:r>
              <a:rPr lang="en-US" sz="4000" dirty="0">
                <a:solidFill>
                  <a:srgbClr val="0070C0"/>
                </a:solidFill>
                <a:latin typeface="Bodoni MT" panose="02070603080606020203" pitchFamily="18" charset="77"/>
              </a:rPr>
              <a:t>resources from local service bodies</a:t>
            </a:r>
          </a:p>
        </p:txBody>
      </p:sp>
      <p:sp>
        <p:nvSpPr>
          <p:cNvPr id="3" name="TextBox 2">
            <a:extLst>
              <a:ext uri="{FF2B5EF4-FFF2-40B4-BE49-F238E27FC236}">
                <a16:creationId xmlns:a16="http://schemas.microsoft.com/office/drawing/2014/main" id="{8DB2FF63-7BE0-3E66-E483-8BF9DF5091B1}"/>
              </a:ext>
            </a:extLst>
          </p:cNvPr>
          <p:cNvSpPr txBox="1"/>
          <p:nvPr/>
        </p:nvSpPr>
        <p:spPr>
          <a:xfrm>
            <a:off x="7477245" y="3184967"/>
            <a:ext cx="4629874" cy="3385542"/>
          </a:xfrm>
          <a:prstGeom prst="rect">
            <a:avLst/>
          </a:prstGeom>
          <a:noFill/>
        </p:spPr>
        <p:txBody>
          <a:bodyPr wrap="square" rtlCol="0">
            <a:spAutoFit/>
          </a:bodyPr>
          <a:lstStyle/>
          <a:p>
            <a:r>
              <a:rPr lang="en-US" sz="5400" b="1" dirty="0">
                <a:solidFill>
                  <a:srgbClr val="0563C1"/>
                </a:solidFill>
                <a:effectLst/>
                <a:uFill>
                  <a:solidFill>
                    <a:srgbClr val="0563C1"/>
                  </a:solidFill>
                </a:uFill>
                <a:latin typeface="Bodoni MT" panose="02070603080606020203" pitchFamily="18" charset="77"/>
                <a:ea typeface="Arial Unicode MS" panose="020B0604020202020204" pitchFamily="34" charset="-128"/>
                <a:cs typeface="Helvetica" pitchFamily="2" charset="0"/>
                <a:hlinkClick r:id="rId3"/>
              </a:rPr>
              <a:t>na.org/sps</a:t>
            </a:r>
            <a:endParaRPr lang="en-US" sz="5400" b="1" dirty="0">
              <a:solidFill>
                <a:srgbClr val="0563C1"/>
              </a:solidFill>
              <a:effectLst/>
              <a:uFill>
                <a:solidFill>
                  <a:srgbClr val="0563C1"/>
                </a:solidFill>
              </a:uFill>
              <a:latin typeface="Bodoni MT" panose="02070603080606020203" pitchFamily="18" charset="77"/>
              <a:ea typeface="Arial Unicode MS" panose="020B0604020202020204" pitchFamily="34" charset="-128"/>
              <a:cs typeface="Helvetica" pitchFamily="2" charset="0"/>
            </a:endParaRPr>
          </a:p>
          <a:p>
            <a:r>
              <a:rPr lang="en-US" sz="4000" dirty="0">
                <a:solidFill>
                  <a:srgbClr val="0563C1"/>
                </a:solidFill>
                <a:uFill>
                  <a:solidFill>
                    <a:srgbClr val="0563C1"/>
                  </a:solidFill>
                </a:uFill>
                <a:latin typeface="Bodoni MT" panose="02070603080606020203" pitchFamily="18" charset="77"/>
                <a:ea typeface="Arial Unicode MS" panose="020B0604020202020204" pitchFamily="34" charset="-128"/>
              </a:rPr>
              <a:t>Disruptive &amp; Violent Behavior Service Pamphlet written </a:t>
            </a:r>
            <a:br>
              <a:rPr lang="en-US" sz="4000" dirty="0">
                <a:solidFill>
                  <a:srgbClr val="0563C1"/>
                </a:solidFill>
                <a:uFill>
                  <a:solidFill>
                    <a:srgbClr val="0563C1"/>
                  </a:solidFill>
                </a:uFill>
                <a:latin typeface="Bodoni MT" panose="02070603080606020203" pitchFamily="18" charset="77"/>
                <a:ea typeface="Arial Unicode MS" panose="020B0604020202020204" pitchFamily="34" charset="-128"/>
              </a:rPr>
            </a:br>
            <a:r>
              <a:rPr lang="en-US" sz="4000" dirty="0">
                <a:solidFill>
                  <a:srgbClr val="0563C1"/>
                </a:solidFill>
                <a:uFill>
                  <a:solidFill>
                    <a:srgbClr val="0563C1"/>
                  </a:solidFill>
                </a:uFill>
                <a:latin typeface="Bodoni MT" panose="02070603080606020203" pitchFamily="18" charset="77"/>
                <a:ea typeface="Arial Unicode MS" panose="020B0604020202020204" pitchFamily="34" charset="-128"/>
              </a:rPr>
              <a:t>in 2007</a:t>
            </a:r>
            <a:endParaRPr lang="en-US" sz="4000" dirty="0">
              <a:latin typeface="Bodoni MT" panose="02070603080606020203" pitchFamily="18" charset="77"/>
            </a:endParaRPr>
          </a:p>
        </p:txBody>
      </p:sp>
    </p:spTree>
    <p:extLst>
      <p:ext uri="{BB962C8B-B14F-4D97-AF65-F5344CB8AC3E}">
        <p14:creationId xmlns:p14="http://schemas.microsoft.com/office/powerpoint/2010/main" val="1106967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aph with text on it&#10;&#10;Description automatically generated">
            <a:extLst>
              <a:ext uri="{FF2B5EF4-FFF2-40B4-BE49-F238E27FC236}">
                <a16:creationId xmlns:a16="http://schemas.microsoft.com/office/drawing/2014/main" id="{400DBF20-98EA-A315-2213-BB9A3DD465B3}"/>
              </a:ext>
            </a:extLst>
          </p:cNvPr>
          <p:cNvPicPr>
            <a:picLocks noChangeAspect="1"/>
          </p:cNvPicPr>
          <p:nvPr/>
        </p:nvPicPr>
        <p:blipFill rotWithShape="1">
          <a:blip r:embed="rId2"/>
          <a:srcRect l="6792" t="3451" r="8308" b="4264"/>
          <a:stretch/>
        </p:blipFill>
        <p:spPr>
          <a:xfrm>
            <a:off x="3325315" y="1592133"/>
            <a:ext cx="8612400" cy="5265867"/>
          </a:xfrm>
          <a:prstGeom prst="rect">
            <a:avLst/>
          </a:prstGeom>
        </p:spPr>
      </p:pic>
      <p:sp>
        <p:nvSpPr>
          <p:cNvPr id="3" name="TextBox 2">
            <a:extLst>
              <a:ext uri="{FF2B5EF4-FFF2-40B4-BE49-F238E27FC236}">
                <a16:creationId xmlns:a16="http://schemas.microsoft.com/office/drawing/2014/main" id="{0FDDCDA3-1AB5-E725-8B07-4B515E35CCF2}"/>
              </a:ext>
            </a:extLst>
          </p:cNvPr>
          <p:cNvSpPr txBox="1"/>
          <p:nvPr/>
        </p:nvSpPr>
        <p:spPr>
          <a:xfrm>
            <a:off x="358457" y="323495"/>
            <a:ext cx="11193077" cy="3416320"/>
          </a:xfrm>
          <a:prstGeom prst="rect">
            <a:avLst/>
          </a:prstGeom>
          <a:noFill/>
        </p:spPr>
        <p:txBody>
          <a:bodyPr wrap="square" rtlCol="0">
            <a:spAutoFit/>
          </a:bodyPr>
          <a:lstStyle/>
          <a:p>
            <a:r>
              <a:rPr lang="en-US" sz="3600" b="1" dirty="0">
                <a:solidFill>
                  <a:srgbClr val="002060"/>
                </a:solidFill>
                <a:effectLst/>
                <a:latin typeface="Bodoni MT" panose="02070603080606020203" pitchFamily="18" charset="77"/>
                <a:ea typeface="Calibri" panose="020F0502020204030204" pitchFamily="34" charset="0"/>
                <a:cs typeface="Times New Roman" panose="02020603050405020304" pitchFamily="18" charset="0"/>
              </a:rPr>
              <a:t>Guided by Fellowship input and response to the </a:t>
            </a:r>
            <a:r>
              <a:rPr lang="en-US" sz="3600" b="1" i="1" dirty="0">
                <a:solidFill>
                  <a:srgbClr val="002060"/>
                </a:solidFill>
                <a:effectLst/>
                <a:latin typeface="Bodoni MT" panose="02070603080606020203" pitchFamily="18" charset="77"/>
                <a:ea typeface="Calibri" panose="020F0502020204030204" pitchFamily="34" charset="0"/>
                <a:cs typeface="Times New Roman" panose="02020603050405020304" pitchFamily="18" charset="0"/>
              </a:rPr>
              <a:t>CAR</a:t>
            </a:r>
            <a:r>
              <a:rPr lang="en-US" sz="3600" b="1" dirty="0">
                <a:solidFill>
                  <a:srgbClr val="002060"/>
                </a:solidFill>
                <a:effectLst/>
                <a:latin typeface="Bodoni MT" panose="02070603080606020203" pitchFamily="18" charset="77"/>
                <a:ea typeface="Calibri" panose="020F0502020204030204" pitchFamily="34" charset="0"/>
                <a:cs typeface="Times New Roman" panose="02020603050405020304" pitchFamily="18" charset="0"/>
              </a:rPr>
              <a:t> survey, the 2023 World Service Conference selected this as an Issue </a:t>
            </a:r>
            <a:br>
              <a:rPr lang="en-US" sz="3600" b="1" dirty="0">
                <a:solidFill>
                  <a:srgbClr val="002060"/>
                </a:solidFill>
                <a:effectLst/>
                <a:latin typeface="Bodoni MT" panose="02070603080606020203" pitchFamily="18" charset="77"/>
                <a:ea typeface="Calibri" panose="020F0502020204030204" pitchFamily="34" charset="0"/>
                <a:cs typeface="Times New Roman" panose="02020603050405020304" pitchFamily="18" charset="0"/>
              </a:rPr>
            </a:br>
            <a:r>
              <a:rPr lang="en-US" sz="3600" b="1" dirty="0">
                <a:solidFill>
                  <a:srgbClr val="002060"/>
                </a:solidFill>
                <a:effectLst/>
                <a:latin typeface="Bodoni MT" panose="02070603080606020203" pitchFamily="18" charset="77"/>
                <a:ea typeface="Calibri" panose="020F0502020204030204" pitchFamily="34" charset="0"/>
                <a:cs typeface="Times New Roman" panose="02020603050405020304" pitchFamily="18" charset="0"/>
              </a:rPr>
              <a:t>Discussion </a:t>
            </a:r>
            <a:br>
              <a:rPr lang="en-US" sz="3600" b="1" dirty="0">
                <a:solidFill>
                  <a:srgbClr val="002060"/>
                </a:solidFill>
                <a:effectLst/>
                <a:latin typeface="Bodoni MT" panose="02070603080606020203" pitchFamily="18" charset="77"/>
                <a:ea typeface="Calibri" panose="020F0502020204030204" pitchFamily="34" charset="0"/>
                <a:cs typeface="Times New Roman" panose="02020603050405020304" pitchFamily="18" charset="0"/>
              </a:rPr>
            </a:br>
            <a:r>
              <a:rPr lang="en-US" sz="3600" b="1" dirty="0">
                <a:solidFill>
                  <a:srgbClr val="002060"/>
                </a:solidFill>
                <a:effectLst/>
                <a:latin typeface="Bodoni MT" panose="02070603080606020203" pitchFamily="18" charset="77"/>
                <a:ea typeface="Calibri" panose="020F0502020204030204" pitchFamily="34" charset="0"/>
                <a:cs typeface="Times New Roman" panose="02020603050405020304" pitchFamily="18" charset="0"/>
              </a:rPr>
              <a:t>Topic, </a:t>
            </a:r>
            <a:br>
              <a:rPr lang="en-US" sz="3600" b="1" dirty="0">
                <a:solidFill>
                  <a:srgbClr val="002060"/>
                </a:solidFill>
                <a:effectLst/>
                <a:latin typeface="Bodoni MT" panose="02070603080606020203" pitchFamily="18" charset="77"/>
                <a:ea typeface="Calibri" panose="020F0502020204030204" pitchFamily="34" charset="0"/>
                <a:cs typeface="Times New Roman" panose="02020603050405020304" pitchFamily="18" charset="0"/>
              </a:rPr>
            </a:br>
            <a:r>
              <a:rPr lang="en-US" sz="3600" b="1" dirty="0">
                <a:solidFill>
                  <a:srgbClr val="002060"/>
                </a:solidFill>
                <a:effectLst/>
                <a:latin typeface="Bodoni MT" panose="02070603080606020203" pitchFamily="18" charset="77"/>
                <a:ea typeface="Calibri" panose="020F0502020204030204" pitchFamily="34" charset="0"/>
                <a:cs typeface="Times New Roman" panose="02020603050405020304" pitchFamily="18" charset="0"/>
              </a:rPr>
              <a:t>or IDT.</a:t>
            </a:r>
            <a:endParaRPr lang="en-US" sz="3600" b="1" dirty="0">
              <a:solidFill>
                <a:srgbClr val="002060"/>
              </a:solidFill>
              <a:latin typeface="Bodoni MT" panose="02070603080606020203" pitchFamily="18" charset="77"/>
            </a:endParaRPr>
          </a:p>
        </p:txBody>
      </p:sp>
      <p:pic>
        <p:nvPicPr>
          <p:cNvPr id="5" name="Picture 4" descr="A white square with a black background&#10;&#10;Description automatically generated">
            <a:extLst>
              <a:ext uri="{FF2B5EF4-FFF2-40B4-BE49-F238E27FC236}">
                <a16:creationId xmlns:a16="http://schemas.microsoft.com/office/drawing/2014/main" id="{82D3400A-0459-22E1-5016-07BC7DDC54E5}"/>
              </a:ext>
            </a:extLst>
          </p:cNvPr>
          <p:cNvPicPr>
            <a:picLocks noChangeAspect="1"/>
          </p:cNvPicPr>
          <p:nvPr/>
        </p:nvPicPr>
        <p:blipFill>
          <a:blip r:embed="rId3">
            <a:alphaModFix amt="37000"/>
          </a:blip>
          <a:stretch>
            <a:fillRect/>
          </a:stretch>
        </p:blipFill>
        <p:spPr>
          <a:xfrm>
            <a:off x="0" y="4737100"/>
            <a:ext cx="2120900" cy="2120900"/>
          </a:xfrm>
          <a:prstGeom prst="rect">
            <a:avLst/>
          </a:prstGeom>
        </p:spPr>
      </p:pic>
    </p:spTree>
    <p:extLst>
      <p:ext uri="{BB962C8B-B14F-4D97-AF65-F5344CB8AC3E}">
        <p14:creationId xmlns:p14="http://schemas.microsoft.com/office/powerpoint/2010/main" val="4230140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9B8A28-1946-DC97-FF5F-7BAD21DDCE21}"/>
              </a:ext>
            </a:extLst>
          </p:cNvPr>
          <p:cNvSpPr txBox="1"/>
          <p:nvPr/>
        </p:nvSpPr>
        <p:spPr>
          <a:xfrm>
            <a:off x="272002" y="329878"/>
            <a:ext cx="7442523" cy="2123658"/>
          </a:xfrm>
          <a:prstGeom prst="rect">
            <a:avLst/>
          </a:prstGeom>
          <a:noFill/>
        </p:spPr>
        <p:txBody>
          <a:bodyPr wrap="square" rtlCol="0">
            <a:spAutoFit/>
          </a:bodyPr>
          <a:lstStyle/>
          <a:p>
            <a:r>
              <a:rPr lang="en-US" sz="4400" b="1" dirty="0">
                <a:solidFill>
                  <a:srgbClr val="002060"/>
                </a:solidFill>
                <a:effectLst/>
                <a:latin typeface="Bodoni MT" panose="02070603080606020203" pitchFamily="18" charset="77"/>
                <a:ea typeface="Arial Unicode MS" panose="020B0604020202020204" pitchFamily="34" charset="-128"/>
                <a:cs typeface="Helvetica" pitchFamily="2" charset="0"/>
              </a:rPr>
              <a:t>This topic, at its heart, is about our ability as a Fellowship to carry the message</a:t>
            </a:r>
            <a:r>
              <a:rPr lang="en-US" sz="4400" b="1" dirty="0">
                <a:solidFill>
                  <a:srgbClr val="002060"/>
                </a:solidFill>
                <a:effectLst/>
                <a:latin typeface="Bodoni MT" panose="02070603080606020203" pitchFamily="18" charset="77"/>
              </a:rPr>
              <a:t> —</a:t>
            </a:r>
            <a:endParaRPr lang="en-US" sz="4400" b="1" dirty="0">
              <a:solidFill>
                <a:srgbClr val="002060"/>
              </a:solidFill>
              <a:latin typeface="Bodoni MT" panose="02070603080606020203" pitchFamily="18" charset="77"/>
            </a:endParaRPr>
          </a:p>
        </p:txBody>
      </p:sp>
      <p:sp>
        <p:nvSpPr>
          <p:cNvPr id="3" name="TextBox 2">
            <a:extLst>
              <a:ext uri="{FF2B5EF4-FFF2-40B4-BE49-F238E27FC236}">
                <a16:creationId xmlns:a16="http://schemas.microsoft.com/office/drawing/2014/main" id="{4E2B3617-7C15-49B3-5F45-D9C7A2AEA556}"/>
              </a:ext>
            </a:extLst>
          </p:cNvPr>
          <p:cNvSpPr txBox="1"/>
          <p:nvPr/>
        </p:nvSpPr>
        <p:spPr>
          <a:xfrm>
            <a:off x="441764" y="3432211"/>
            <a:ext cx="4060788" cy="2123658"/>
          </a:xfrm>
          <a:prstGeom prst="rect">
            <a:avLst/>
          </a:prstGeom>
          <a:noFill/>
        </p:spPr>
        <p:txBody>
          <a:bodyPr wrap="square" rtlCol="0">
            <a:spAutoFit/>
          </a:bodyPr>
          <a:lstStyle/>
          <a:p>
            <a:r>
              <a:rPr lang="en-US" sz="4400" dirty="0">
                <a:solidFill>
                  <a:srgbClr val="0070C0"/>
                </a:solidFill>
                <a:effectLst/>
                <a:latin typeface="Bodoni MT" panose="02070603080606020203" pitchFamily="18" charset="77"/>
                <a:ea typeface="Arial Unicode MS" panose="020B0604020202020204" pitchFamily="34" charset="-128"/>
                <a:cs typeface="Helvetica" pitchFamily="2" charset="0"/>
              </a:rPr>
              <a:t>if new members do not feel safe, they won’t stay</a:t>
            </a:r>
            <a:endParaRPr lang="en-US" sz="4400" dirty="0">
              <a:solidFill>
                <a:srgbClr val="0070C0"/>
              </a:solidFill>
              <a:latin typeface="Bodoni MT" panose="02070603080606020203" pitchFamily="18" charset="77"/>
            </a:endParaRPr>
          </a:p>
        </p:txBody>
      </p:sp>
      <p:sp>
        <p:nvSpPr>
          <p:cNvPr id="4" name="TextBox 3">
            <a:extLst>
              <a:ext uri="{FF2B5EF4-FFF2-40B4-BE49-F238E27FC236}">
                <a16:creationId xmlns:a16="http://schemas.microsoft.com/office/drawing/2014/main" id="{032B154E-3CDB-8D6B-ED4D-FA7D066FC82C}"/>
              </a:ext>
            </a:extLst>
          </p:cNvPr>
          <p:cNvSpPr txBox="1"/>
          <p:nvPr/>
        </p:nvSpPr>
        <p:spPr>
          <a:xfrm>
            <a:off x="7222602" y="1690062"/>
            <a:ext cx="4969398" cy="3477875"/>
          </a:xfrm>
          <a:prstGeom prst="rect">
            <a:avLst/>
          </a:prstGeom>
          <a:noFill/>
        </p:spPr>
        <p:txBody>
          <a:bodyPr wrap="square" rtlCol="0">
            <a:spAutoFit/>
          </a:bodyPr>
          <a:lstStyle/>
          <a:p>
            <a:r>
              <a:rPr lang="en-US" sz="4400" dirty="0">
                <a:solidFill>
                  <a:srgbClr val="0070C0"/>
                </a:solidFill>
                <a:effectLst/>
                <a:latin typeface="Bodoni MT" panose="02070603080606020203" pitchFamily="18" charset="77"/>
                <a:ea typeface="Arial Unicode MS" panose="020B0604020202020204" pitchFamily="34" charset="-128"/>
                <a:cs typeface="Helvetica" pitchFamily="2" charset="0"/>
              </a:rPr>
              <a:t>if professionals hear negative things about NA, they will stop referring clients to us</a:t>
            </a:r>
            <a:endParaRPr lang="en-US" sz="4400" dirty="0">
              <a:solidFill>
                <a:srgbClr val="0070C0"/>
              </a:solidFill>
              <a:latin typeface="Bodoni MT" panose="02070603080606020203" pitchFamily="18" charset="77"/>
            </a:endParaRPr>
          </a:p>
        </p:txBody>
      </p:sp>
      <p:sp>
        <p:nvSpPr>
          <p:cNvPr id="5" name="TextBox 4">
            <a:extLst>
              <a:ext uri="{FF2B5EF4-FFF2-40B4-BE49-F238E27FC236}">
                <a16:creationId xmlns:a16="http://schemas.microsoft.com/office/drawing/2014/main" id="{94DEF72E-EACE-1382-8F12-BB9C819F659B}"/>
              </a:ext>
            </a:extLst>
          </p:cNvPr>
          <p:cNvSpPr txBox="1"/>
          <p:nvPr/>
        </p:nvSpPr>
        <p:spPr>
          <a:xfrm>
            <a:off x="5319537" y="5411450"/>
            <a:ext cx="5758401" cy="1446550"/>
          </a:xfrm>
          <a:prstGeom prst="rect">
            <a:avLst/>
          </a:prstGeom>
          <a:noFill/>
        </p:spPr>
        <p:txBody>
          <a:bodyPr wrap="square" rtlCol="0">
            <a:spAutoFit/>
          </a:bodyPr>
          <a:lstStyle/>
          <a:p>
            <a:r>
              <a:rPr lang="en-US" sz="4400" b="1" dirty="0">
                <a:solidFill>
                  <a:srgbClr val="002060"/>
                </a:solidFill>
                <a:effectLst/>
                <a:latin typeface="Bodoni MT" panose="02070603080606020203" pitchFamily="18" charset="77"/>
                <a:ea typeface="Arial Unicode MS" panose="020B0604020202020204" pitchFamily="34" charset="-128"/>
                <a:cs typeface="Helvetica" pitchFamily="2" charset="0"/>
              </a:rPr>
              <a:t>and addicts who need us may never find us. </a:t>
            </a:r>
            <a:endParaRPr lang="en-US" sz="4400" b="1" dirty="0">
              <a:solidFill>
                <a:srgbClr val="002060"/>
              </a:solidFill>
              <a:latin typeface="Bodoni MT" panose="02070603080606020203" pitchFamily="18" charset="77"/>
            </a:endParaRPr>
          </a:p>
        </p:txBody>
      </p:sp>
    </p:spTree>
    <p:extLst>
      <p:ext uri="{BB962C8B-B14F-4D97-AF65-F5344CB8AC3E}">
        <p14:creationId xmlns:p14="http://schemas.microsoft.com/office/powerpoint/2010/main" val="376392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C58B87-B052-C6BC-71E1-AD013BFDE22F}"/>
              </a:ext>
            </a:extLst>
          </p:cNvPr>
          <p:cNvSpPr txBox="1"/>
          <p:nvPr/>
        </p:nvSpPr>
        <p:spPr>
          <a:xfrm>
            <a:off x="335666" y="787713"/>
            <a:ext cx="3414531" cy="2862322"/>
          </a:xfrm>
          <a:prstGeom prst="rect">
            <a:avLst/>
          </a:prstGeom>
          <a:noFill/>
        </p:spPr>
        <p:txBody>
          <a:bodyPr wrap="square" rtlCol="0">
            <a:spAutoFit/>
          </a:bodyPr>
          <a:lstStyle/>
          <a:p>
            <a:r>
              <a:rPr lang="en-US" sz="6000" b="1" dirty="0">
                <a:solidFill>
                  <a:schemeClr val="bg1"/>
                </a:solidFill>
                <a:effectLst/>
                <a:latin typeface="Bodoni MT" panose="02070603080606020203" pitchFamily="18" charset="77"/>
                <a:ea typeface="Arial Unicode MS" panose="020B0604020202020204" pitchFamily="34" charset="-128"/>
                <a:cs typeface="Helvetica" pitchFamily="2" charset="0"/>
              </a:rPr>
              <a:t>From </a:t>
            </a:r>
            <a:r>
              <a:rPr lang="en-US" sz="6000" b="1" i="1" dirty="0">
                <a:solidFill>
                  <a:schemeClr val="bg1"/>
                </a:solidFill>
                <a:effectLst/>
                <a:latin typeface="Bodoni MT" panose="02070603080606020203" pitchFamily="18" charset="77"/>
                <a:ea typeface="Arial Unicode MS" panose="020B0604020202020204" pitchFamily="34" charset="-128"/>
                <a:cs typeface="Helvetica" pitchFamily="2" charset="0"/>
              </a:rPr>
              <a:t>Living Clean </a:t>
            </a:r>
            <a:r>
              <a:rPr lang="en-US" sz="6000" b="1" dirty="0">
                <a:solidFill>
                  <a:schemeClr val="bg1"/>
                </a:solidFill>
                <a:effectLst/>
                <a:latin typeface="Bodoni MT" panose="02070603080606020203" pitchFamily="18" charset="77"/>
                <a:ea typeface="Arial Unicode MS" panose="020B0604020202020204" pitchFamily="34" charset="-128"/>
                <a:cs typeface="Helvetica" pitchFamily="2" charset="0"/>
              </a:rPr>
              <a:t>…</a:t>
            </a:r>
            <a:endParaRPr lang="en-US" sz="6000" b="1" dirty="0">
              <a:solidFill>
                <a:schemeClr val="bg1"/>
              </a:solidFill>
              <a:latin typeface="Bodoni MT" panose="02070603080606020203" pitchFamily="18" charset="77"/>
            </a:endParaRPr>
          </a:p>
        </p:txBody>
      </p:sp>
      <p:sp>
        <p:nvSpPr>
          <p:cNvPr id="3" name="TextBox 2">
            <a:extLst>
              <a:ext uri="{FF2B5EF4-FFF2-40B4-BE49-F238E27FC236}">
                <a16:creationId xmlns:a16="http://schemas.microsoft.com/office/drawing/2014/main" id="{1009AE41-C405-C242-797A-66FBE26433F2}"/>
              </a:ext>
            </a:extLst>
          </p:cNvPr>
          <p:cNvSpPr txBox="1"/>
          <p:nvPr/>
        </p:nvSpPr>
        <p:spPr>
          <a:xfrm>
            <a:off x="5041745" y="804758"/>
            <a:ext cx="6594670" cy="3046988"/>
          </a:xfrm>
          <a:prstGeom prst="rect">
            <a:avLst/>
          </a:prstGeom>
          <a:noFill/>
        </p:spPr>
        <p:txBody>
          <a:bodyPr wrap="square" rtlCol="0">
            <a:spAutoFit/>
          </a:bodyPr>
          <a:lstStyle/>
          <a:p>
            <a:r>
              <a:rPr lang="en-US" sz="4800" b="1" dirty="0">
                <a:solidFill>
                  <a:srgbClr val="002060"/>
                </a:solidFill>
                <a:effectLst/>
                <a:latin typeface="Bodoni MT" panose="02070603080606020203" pitchFamily="18" charset="77"/>
                <a:ea typeface="Arial Unicode MS" panose="020B0604020202020204" pitchFamily="34" charset="-128"/>
                <a:cs typeface="Helvetica" pitchFamily="2" charset="0"/>
              </a:rPr>
              <a:t>“All our lives we had looked for the peace and safety we experience in recovery.”</a:t>
            </a:r>
            <a:endParaRPr lang="en-US" sz="4800" b="1" dirty="0">
              <a:solidFill>
                <a:srgbClr val="002060"/>
              </a:solidFill>
              <a:latin typeface="Bodoni MT" panose="02070603080606020203" pitchFamily="18" charset="77"/>
            </a:endParaRPr>
          </a:p>
        </p:txBody>
      </p:sp>
      <p:sp>
        <p:nvSpPr>
          <p:cNvPr id="4" name="TextBox 3">
            <a:extLst>
              <a:ext uri="{FF2B5EF4-FFF2-40B4-BE49-F238E27FC236}">
                <a16:creationId xmlns:a16="http://schemas.microsoft.com/office/drawing/2014/main" id="{39E75A09-F7F0-4C3B-B548-4FFCB563C03C}"/>
              </a:ext>
            </a:extLst>
          </p:cNvPr>
          <p:cNvSpPr txBox="1"/>
          <p:nvPr/>
        </p:nvSpPr>
        <p:spPr>
          <a:xfrm>
            <a:off x="6096000" y="4554956"/>
            <a:ext cx="6049700" cy="2123658"/>
          </a:xfrm>
          <a:prstGeom prst="rect">
            <a:avLst/>
          </a:prstGeom>
          <a:noFill/>
        </p:spPr>
        <p:txBody>
          <a:bodyPr wrap="square" rtlCol="0">
            <a:spAutoFit/>
          </a:bodyPr>
          <a:lstStyle/>
          <a:p>
            <a:r>
              <a:rPr lang="en-US" sz="4400" i="1" dirty="0">
                <a:solidFill>
                  <a:srgbClr val="0070C0"/>
                </a:solidFill>
                <a:effectLst/>
                <a:latin typeface="Bodoni MT" panose="02070603080606020203" pitchFamily="18" charset="77"/>
                <a:ea typeface="Arial Unicode MS" panose="020B0604020202020204" pitchFamily="34" charset="-128"/>
                <a:cs typeface="Helvetica" pitchFamily="2" charset="0"/>
              </a:rPr>
              <a:t>Addressing predatory and disruptive behavior is part of how we give it away.</a:t>
            </a:r>
            <a:endParaRPr lang="en-US" sz="4400" i="1" dirty="0">
              <a:solidFill>
                <a:srgbClr val="0070C0"/>
              </a:solidFill>
              <a:latin typeface="Bodoni MT" panose="02070603080606020203" pitchFamily="18" charset="77"/>
            </a:endParaRPr>
          </a:p>
        </p:txBody>
      </p:sp>
    </p:spTree>
    <p:extLst>
      <p:ext uri="{BB962C8B-B14F-4D97-AF65-F5344CB8AC3E}">
        <p14:creationId xmlns:p14="http://schemas.microsoft.com/office/powerpoint/2010/main" val="16669831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757</TotalTime>
  <Words>2372</Words>
  <Application>Microsoft Office PowerPoint</Application>
  <PresentationFormat>Widescreen</PresentationFormat>
  <Paragraphs>148</Paragraphs>
  <Slides>34</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34</vt:i4>
      </vt:variant>
    </vt:vector>
  </HeadingPairs>
  <TitlesOfParts>
    <vt:vector size="44" baseType="lpstr">
      <vt:lpstr>Arial</vt:lpstr>
      <vt:lpstr>Arial Narrow</vt:lpstr>
      <vt:lpstr>Arial Unicode MS</vt:lpstr>
      <vt:lpstr>Bodoni MT</vt:lpstr>
      <vt:lpstr>Calibri</vt:lpstr>
      <vt:lpstr>Calibri Light</vt:lpstr>
      <vt:lpstr>Helvetica</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Solutions for Predatory Behavior</vt:lpstr>
      <vt:lpstr>PowerPoint Presentation</vt:lpstr>
      <vt:lpstr>              </vt:lpstr>
      <vt:lpstr>Historical Context   The problem at hand is a real part of our history. Though predatory behavior is not exclusive to our fellowship, it may be exacerbated in the recovery community. Most of us have heard the term “13th Step” used to describe a situation in which a member with more clean time takes advantage of a member in early recovery. This is a form of exploitation that deprives the newcomer of an opportunity to recover. It is predatory by nature because one person has more power than the other. </vt:lpstr>
      <vt:lpstr>PowerPoint Presentation</vt:lpstr>
      <vt:lpstr> </vt:lpstr>
      <vt:lpstr>PowerPoint Presentation</vt:lpstr>
      <vt:lpstr>PowerPoint Presentation</vt:lpstr>
      <vt:lpstr>The statement above is not fellowship-approved literature but a group can decide to include it in their format. The “Safety Statement” has been adapted from IP #29 to be more suitable for the group setting. If groups are considering the inclusion of the “Safety Statement” in their meeting format, they can assure members it is closely derived from IP #29, which is fellowship-approved literature. Most importantly, the “Safety Statement” embodies the spiritual principles that are needed to cultivate an atmosphere of recovery for all our members.  “An atmosphere of recovery in our groups is one of our most valued assets, and we must guard it carefully...”         Basic Text, Tradition Two</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 Fowler</dc:creator>
  <cp:lastModifiedBy>Daniel Crotinger</cp:lastModifiedBy>
  <cp:revision>18</cp:revision>
  <dcterms:created xsi:type="dcterms:W3CDTF">2023-08-24T14:54:00Z</dcterms:created>
  <dcterms:modified xsi:type="dcterms:W3CDTF">2025-07-14T15:33:23Z</dcterms:modified>
</cp:coreProperties>
</file>