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p:bg>
      <p:bgPr>
        <a:solidFill>
          <a:srgbClr val="003462"/>
        </a:solidFill>
        <a:effectLst/>
      </p:bgPr>
    </p:bg>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1201340" y="11847162"/>
            <a:ext cx="21971005" cy="636981"/>
          </a:xfrm>
          <a:prstGeom prst="rect">
            <a:avLst/>
          </a:prstGeom>
        </p:spPr>
        <p:txBody>
          <a:bodyPr lIns="45718" tIns="45718" rIns="45718" bIns="45718" numCol="1" spcCol="38100"/>
          <a:lstStyle>
            <a:lvl1pPr marL="0" indent="0" defTabSz="825500">
              <a:lnSpc>
                <a:spcPct val="100000"/>
              </a:lnSpc>
              <a:spcBef>
                <a:spcPts val="0"/>
              </a:spcBef>
              <a:buSzTx/>
              <a:buNone/>
              <a:defRPr sz="3600" b="1">
                <a:solidFill>
                  <a:srgbClr val="FFFFFF"/>
                </a:solidFill>
              </a:defRPr>
            </a:lvl1pPr>
            <a:lvl2pPr marL="1066800" indent="-457200" defTabSz="825500">
              <a:lnSpc>
                <a:spcPct val="100000"/>
              </a:lnSpc>
              <a:spcBef>
                <a:spcPts val="0"/>
              </a:spcBef>
              <a:defRPr sz="3600" b="1">
                <a:solidFill>
                  <a:srgbClr val="FFFFFF"/>
                </a:solidFill>
              </a:defRPr>
            </a:lvl2pPr>
            <a:lvl3pPr marL="1676400" indent="-457200" defTabSz="825500">
              <a:lnSpc>
                <a:spcPct val="100000"/>
              </a:lnSpc>
              <a:spcBef>
                <a:spcPts val="0"/>
              </a:spcBef>
              <a:defRPr sz="3600" b="1">
                <a:solidFill>
                  <a:srgbClr val="FFFFFF"/>
                </a:solidFill>
              </a:defRPr>
            </a:lvl3pPr>
            <a:lvl4pPr marL="2286000" indent="-457200" defTabSz="825500">
              <a:lnSpc>
                <a:spcPct val="100000"/>
              </a:lnSpc>
              <a:spcBef>
                <a:spcPts val="0"/>
              </a:spcBef>
              <a:defRPr sz="3600" b="1">
                <a:solidFill>
                  <a:srgbClr val="FFFFFF"/>
                </a:solidFill>
              </a:defRPr>
            </a:lvl4pPr>
            <a:lvl5pPr marL="2895600" indent="-457200" defTabSz="825500">
              <a:lnSpc>
                <a:spcPct val="100000"/>
              </a:lnSpc>
              <a:spcBef>
                <a:spcPts val="0"/>
              </a:spcBef>
              <a:defRPr sz="3600" b="1">
                <a:solidFill>
                  <a:srgbClr val="FFFFFF"/>
                </a:solidFill>
              </a:defRPr>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1206496" y="2574991"/>
            <a:ext cx="21971005" cy="4648203"/>
          </a:xfrm>
          <a:prstGeom prst="rect">
            <a:avLst/>
          </a:prstGeom>
        </p:spPr>
        <p:txBody>
          <a:bodyPr anchor="b"/>
          <a:lstStyle>
            <a:lvl1pPr algn="ctr" defTabSz="457200">
              <a:lnSpc>
                <a:spcPct val="100000"/>
              </a:lnSpc>
              <a:defRPr sz="11600" spc="0">
                <a:solidFill>
                  <a:srgbClr val="E4B923"/>
                </a:solidFill>
                <a:latin typeface="+mj-lt"/>
                <a:ea typeface="+mj-ea"/>
                <a:cs typeface="+mj-cs"/>
                <a:sym typeface="Helvetica"/>
              </a:defRPr>
            </a:lvl1pPr>
          </a:lstStyle>
          <a:p>
            <a:r>
              <a:t>Titolo presentazione</a:t>
            </a:r>
          </a:p>
        </p:txBody>
      </p:sp>
      <p:sp>
        <p:nvSpPr>
          <p:cNvPr id="13" name="Corpo livello uno…"/>
          <p:cNvSpPr txBox="1">
            <a:spLocks noGrp="1"/>
          </p:cNvSpPr>
          <p:nvPr>
            <p:ph type="body" sz="quarter" idx="21" hasCustomPrompt="1"/>
          </p:nvPr>
        </p:nvSpPr>
        <p:spPr>
          <a:xfrm>
            <a:off x="1201342" y="7210490"/>
            <a:ext cx="21971002" cy="1905003"/>
          </a:xfrm>
          <a:prstGeom prst="rect">
            <a:avLst/>
          </a:prstGeom>
        </p:spPr>
        <p:txBody>
          <a:bodyPr numCol="1" spcCol="38100"/>
          <a:lstStyle>
            <a:lvl1pPr marL="0" indent="0" defTabSz="825500">
              <a:lnSpc>
                <a:spcPct val="100000"/>
              </a:lnSpc>
              <a:spcBef>
                <a:spcPts val="0"/>
              </a:spcBef>
              <a:buSzTx/>
              <a:buNone/>
              <a:defRPr sz="5500" b="1">
                <a:solidFill>
                  <a:schemeClr val="accent1"/>
                </a:solidFill>
              </a:defRPr>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solidFill>
                  <a:srgbClr val="004D80"/>
                </a:solidFill>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solidFill>
                  <a:srgbClr val="004D80"/>
                </a:solidFill>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solidFill>
                  <a:srgbClr val="004D80"/>
                </a:solidFill>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solidFill>
                  <a:srgbClr val="004D80"/>
                </a:solidFill>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solidFill>
                  <a:srgbClr val="004D80"/>
                </a:solidFill>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solidFill>
                  <a:srgbClr val="004D80"/>
                </a:solidFill>
              </a:defRPr>
            </a:lvl1pPr>
            <a:lvl2pPr marL="0" indent="0" algn="ctr">
              <a:lnSpc>
                <a:spcPct val="80000"/>
              </a:lnSpc>
              <a:spcBef>
                <a:spcPts val="0"/>
              </a:spcBef>
              <a:buSzTx/>
              <a:buNone/>
              <a:defRPr sz="25000" b="1" spc="-250">
                <a:solidFill>
                  <a:srgbClr val="004D80"/>
                </a:solidFill>
              </a:defRPr>
            </a:lvl2pPr>
            <a:lvl3pPr marL="0" indent="0" algn="ctr">
              <a:lnSpc>
                <a:spcPct val="80000"/>
              </a:lnSpc>
              <a:spcBef>
                <a:spcPts val="0"/>
              </a:spcBef>
              <a:buSzTx/>
              <a:buNone/>
              <a:defRPr sz="25000" b="1" spc="-250">
                <a:solidFill>
                  <a:srgbClr val="004D80"/>
                </a:solidFill>
              </a:defRPr>
            </a:lvl3pPr>
            <a:lvl4pPr marL="0" indent="0" algn="ctr">
              <a:lnSpc>
                <a:spcPct val="80000"/>
              </a:lnSpc>
              <a:spcBef>
                <a:spcPts val="0"/>
              </a:spcBef>
              <a:buSzTx/>
              <a:buNone/>
              <a:defRPr sz="25000" b="1" spc="-250">
                <a:solidFill>
                  <a:srgbClr val="004D80"/>
                </a:solidFill>
              </a:defRPr>
            </a:lvl4pPr>
            <a:lvl5pPr marL="0" indent="0" algn="ctr">
              <a:lnSpc>
                <a:spcPct val="80000"/>
              </a:lnSpc>
              <a:spcBef>
                <a:spcPts val="0"/>
              </a:spcBef>
              <a:buSzTx/>
              <a:buNone/>
              <a:defRPr sz="25000" b="1" spc="-250">
                <a:solidFill>
                  <a:srgbClr val="004D80"/>
                </a:solidFill>
              </a:defRPr>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2480823" y="10675453"/>
            <a:ext cx="2014925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1753923" y="4939860"/>
            <a:ext cx="20876154" cy="3836282"/>
          </a:xfrm>
          <a:prstGeom prst="rect">
            <a:avLst/>
          </a:prstGeom>
        </p:spPr>
        <p:txBody>
          <a:bodyPr numCol="1" spcCol="38100"/>
          <a:lstStyle>
            <a:lvl1pPr marL="300875" indent="-131851">
              <a:spcBef>
                <a:spcPts val="0"/>
              </a:spcBef>
              <a:buSzTx/>
              <a:buNone/>
              <a:defRPr sz="8500" spc="-200">
                <a:solidFill>
                  <a:srgbClr val="004D80"/>
                </a:solidFill>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Mongolfiere viste dal basso con un cielo azzurro sullo sfondo"/>
          <p:cNvSpPr>
            <a:spLocks noGrp="1"/>
          </p:cNvSpPr>
          <p:nvPr>
            <p:ph type="pic" sz="quarter" idx="21"/>
          </p:nvPr>
        </p:nvSpPr>
        <p:spPr>
          <a:xfrm>
            <a:off x="15436504" y="1270000"/>
            <a:ext cx="8167169" cy="5422900"/>
          </a:xfrm>
          <a:prstGeom prst="rect">
            <a:avLst/>
          </a:prstGeom>
        </p:spPr>
        <p:txBody>
          <a:bodyPr lIns="91439" tIns="45719" rIns="91439" bIns="45719" numCol="1" spcCol="38100">
            <a:noAutofit/>
          </a:bodyPr>
          <a:lstStyle/>
          <a:p>
            <a:endParaRPr/>
          </a:p>
        </p:txBody>
      </p:sp>
      <p:sp>
        <p:nvSpPr>
          <p:cNvPr id="125" name="Primo piano della parte superiore di una mongolfiera vista dall'alto"/>
          <p:cNvSpPr>
            <a:spLocks noGrp="1"/>
          </p:cNvSpPr>
          <p:nvPr>
            <p:ph type="pic" sz="quarter" idx="22"/>
          </p:nvPr>
        </p:nvSpPr>
        <p:spPr>
          <a:xfrm>
            <a:off x="15461772" y="7085972"/>
            <a:ext cx="8148416" cy="5432278"/>
          </a:xfrm>
          <a:prstGeom prst="rect">
            <a:avLst/>
          </a:prstGeom>
        </p:spPr>
        <p:txBody>
          <a:bodyPr lIns="91439" tIns="45719" rIns="91439" bIns="45719" numCol="1" spcCol="38100">
            <a:noAutofit/>
          </a:bodyPr>
          <a:lstStyle/>
          <a:p>
            <a:endParaRPr/>
          </a:p>
        </p:txBody>
      </p:sp>
      <p:sp>
        <p:nvSpPr>
          <p:cNvPr id="126" name="Mongolfiere viste dal basso con un cielo azzurro sullo sfondo"/>
          <p:cNvSpPr>
            <a:spLocks noGrp="1"/>
          </p:cNvSpPr>
          <p:nvPr>
            <p:ph type="pic" idx="23"/>
          </p:nvPr>
        </p:nvSpPr>
        <p:spPr>
          <a:xfrm>
            <a:off x="-124636" y="1270000"/>
            <a:ext cx="16859221" cy="1123948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Mongolfiere viste dal basso con un cielo azzurro sullo sfondo"/>
          <p:cNvSpPr>
            <a:spLocks noGrp="1"/>
          </p:cNvSpPr>
          <p:nvPr>
            <p:ph type="pic" idx="21"/>
          </p:nvPr>
        </p:nvSpPr>
        <p:spPr>
          <a:xfrm>
            <a:off x="0" y="-1270000"/>
            <a:ext cx="24384000" cy="162560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Primo piano della parte superiore di una mongolfiera vista dall'alto"/>
          <p:cNvSpPr>
            <a:spLocks noGrp="1"/>
          </p:cNvSpPr>
          <p:nvPr>
            <p:ph type="pic" idx="21"/>
          </p:nvPr>
        </p:nvSpPr>
        <p:spPr>
          <a:xfrm>
            <a:off x="0" y="-1270000"/>
            <a:ext cx="24384000" cy="16256000"/>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lgn="ctr" defTabSz="457200">
              <a:lnSpc>
                <a:spcPct val="100000"/>
              </a:lnSpc>
              <a:defRPr sz="11600" spc="0">
                <a:solidFill>
                  <a:srgbClr val="E4B923"/>
                </a:solidFill>
                <a:latin typeface="+mj-lt"/>
                <a:ea typeface="+mj-ea"/>
                <a:cs typeface="+mj-cs"/>
                <a:sym typeface="Helvetica"/>
              </a:defRPr>
            </a:lvl1pPr>
          </a:lstStyle>
          <a:p>
            <a:r>
              <a:t>Titolo presentazione</a:t>
            </a:r>
          </a:p>
        </p:txBody>
      </p:sp>
      <p:sp>
        <p:nvSpPr>
          <p:cNvPr id="23" name="Corpo livello uno…"/>
          <p:cNvSpPr txBox="1">
            <a:spLocks noGrp="1"/>
          </p:cNvSpPr>
          <p:nvPr>
            <p:ph type="body" sz="quarter" idx="1" hasCustomPrompt="1"/>
          </p:nvPr>
        </p:nvSpPr>
        <p:spPr>
          <a:xfrm>
            <a:off x="1207690" y="1106137"/>
            <a:ext cx="21968621"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1206500" y="11609909"/>
            <a:ext cx="21971000" cy="1116954"/>
          </a:xfrm>
          <a:prstGeom prst="rect">
            <a:avLst/>
          </a:prstGeom>
        </p:spPr>
        <p:txBody>
          <a:bodyPr numCol="1" spcCol="38100"/>
          <a:lstStyle>
            <a:lvl1pPr marL="0" indent="0" defTabSz="825500">
              <a:lnSpc>
                <a:spcPct val="100000"/>
              </a:lnSpc>
              <a:spcBef>
                <a:spcPts val="0"/>
              </a:spcBef>
              <a:buSzTx/>
              <a:buNone/>
              <a:defRPr sz="5500" b="1">
                <a:solidFill>
                  <a:srgbClr val="FFFFFF"/>
                </a:solidFill>
              </a:defRPr>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Primo piano visto di una mongolfiera vista dal basso"/>
          <p:cNvSpPr>
            <a:spLocks noGrp="1"/>
          </p:cNvSpPr>
          <p:nvPr>
            <p:ph type="pic" idx="21"/>
          </p:nvPr>
        </p:nvSpPr>
        <p:spPr>
          <a:xfrm>
            <a:off x="9226574" y="1270000"/>
            <a:ext cx="16840152" cy="11184436"/>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1206500" y="1270000"/>
            <a:ext cx="9779000" cy="5882274"/>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1206500" y="952500"/>
            <a:ext cx="21971000" cy="1433164"/>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1206500" y="2245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1206500" y="2247900"/>
            <a:ext cx="9779000" cy="934779"/>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1206500" y="4248503"/>
            <a:ext cx="9779000" cy="8256631"/>
          </a:xfrm>
          <a:prstGeom prst="rect">
            <a:avLst/>
          </a:prstGeom>
        </p:spPr>
        <p:txBody>
          <a:bodyPr numCol="1" spcCol="38100"/>
          <a:lstStyle/>
          <a:p>
            <a:r>
              <a:t>Testo elenco puntato diapositiva</a:t>
            </a:r>
          </a:p>
        </p:txBody>
      </p:sp>
      <p:sp>
        <p:nvSpPr>
          <p:cNvPr id="62" name="Mongolfiere viste dal basso con un cielo azzurro sullo sfondo"/>
          <p:cNvSpPr>
            <a:spLocks noGrp="1"/>
          </p:cNvSpPr>
          <p:nvPr>
            <p:ph type="pic" idx="22"/>
          </p:nvPr>
        </p:nvSpPr>
        <p:spPr>
          <a:xfrm>
            <a:off x="8432800" y="1263846"/>
            <a:ext cx="16850011" cy="11188208"/>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1206500" y="952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bg>
      <p:bgPr>
        <a:solidFill>
          <a:srgbClr val="003462"/>
        </a:solidFill>
        <a:effectLst/>
      </p:bgPr>
    </p:bg>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5"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952500"/>
            <a:ext cx="21971000" cy="1434951"/>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1206500" y="2247900"/>
            <a:ext cx="21971000" cy="934779"/>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952500"/>
            <a:ext cx="21971000" cy="143510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1206500" y="2247900"/>
            <a:ext cx="21971000" cy="934779"/>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Titolo Testo"/>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 Testo</a:t>
            </a: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n-lt"/>
                <a:ea typeface="+mn-ea"/>
                <a:cs typeface="+mn-cs"/>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4D8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na.org/wp-content/uploads/2024/11/Serving-NA-in-Rural-and-Isolated-Communities-English-1.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piritual Principles…"/>
          <p:cNvSpPr txBox="1">
            <a:spLocks noGrp="1"/>
          </p:cNvSpPr>
          <p:nvPr>
            <p:ph type="title"/>
          </p:nvPr>
        </p:nvSpPr>
        <p:spPr>
          <a:xfrm>
            <a:off x="-2709540" y="3113160"/>
            <a:ext cx="20034135" cy="4648203"/>
          </a:xfrm>
          <a:prstGeom prst="rect">
            <a:avLst/>
          </a:prstGeom>
          <a:effectLst>
            <a:outerShdw blurRad="50800" dist="50800" dir="5400000" rotWithShape="0">
              <a:srgbClr val="000000">
                <a:alpha val="19000"/>
              </a:srgbClr>
            </a:outerShdw>
          </a:effectLst>
        </p:spPr>
        <p:txBody>
          <a:bodyPr/>
          <a:lstStyle/>
          <a:p>
            <a:pPr defTabSz="388620">
              <a:defRPr sz="9800" i="1" spc="-300">
                <a:solidFill>
                  <a:srgbClr val="DFDFDF"/>
                </a:solidFill>
              </a:defRPr>
            </a:pPr>
            <a:r>
              <a:t>“Start a meeting …</a:t>
            </a:r>
            <a:endParaRPr spc="-255"/>
          </a:p>
          <a:p>
            <a:pPr defTabSz="388620">
              <a:defRPr sz="9800" i="1" spc="-300">
                <a:solidFill>
                  <a:srgbClr val="DFDFDF"/>
                </a:solidFill>
              </a:defRPr>
            </a:pPr>
            <a:r>
              <a:t>the addicts will arrive” </a:t>
            </a:r>
            <a:r>
              <a:rPr i="0"/>
              <a:t>                  </a:t>
            </a:r>
          </a:p>
        </p:txBody>
      </p:sp>
      <p:sp>
        <p:nvSpPr>
          <p:cNvPr id="152" name="https://na.org/wp-content/uploads/2024/05/Group-Booklet-English.pdf"/>
          <p:cNvSpPr txBox="1"/>
          <p:nvPr/>
        </p:nvSpPr>
        <p:spPr>
          <a:xfrm>
            <a:off x="3885974" y="11962717"/>
            <a:ext cx="6303967"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i="1">
                <a:solidFill>
                  <a:srgbClr val="FFFFFF"/>
                </a:solidFill>
                <a:latin typeface="+mn-lt"/>
                <a:ea typeface="+mn-ea"/>
                <a:cs typeface="+mn-cs"/>
                <a:sym typeface="Helvetica Neue"/>
              </a:defRPr>
            </a:lvl1pPr>
          </a:lstStyle>
          <a:p>
            <a:r>
              <a:t>Basic Text Sixth Edition</a:t>
            </a:r>
          </a:p>
        </p:txBody>
      </p:sp>
      <p:pic>
        <p:nvPicPr>
          <p:cNvPr id="153" name="Immagine 2" descr="Immagine 2"/>
          <p:cNvPicPr>
            <a:picLocks noChangeAspect="1"/>
          </p:cNvPicPr>
          <p:nvPr/>
        </p:nvPicPr>
        <p:blipFill>
          <a:blip r:embed="rId2"/>
          <a:stretch>
            <a:fillRect/>
          </a:stretch>
        </p:blipFill>
        <p:spPr>
          <a:xfrm>
            <a:off x="14184179" y="1612650"/>
            <a:ext cx="9516627" cy="929868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51"/>
                                        </p:tgtEl>
                                        <p:attrNameLst>
                                          <p:attrName>style.visibility</p:attrName>
                                        </p:attrNameLst>
                                      </p:cBhvr>
                                      <p:to>
                                        <p:strVal val="visible"/>
                                      </p:to>
                                    </p:set>
                                    <p:animEffect transition="in" filter="fade">
                                      <p:cBhvr>
                                        <p:cTn id="7" dur="2250"/>
                                        <p:tgtEl>
                                          <p:spTgt spid="151"/>
                                        </p:tgtEl>
                                      </p:cBhvr>
                                    </p:animEffect>
                                  </p:childTnLst>
                                </p:cTn>
                              </p:par>
                            </p:childTnLst>
                          </p:cTn>
                        </p:par>
                        <p:par>
                          <p:cTn id="8" fill="hold">
                            <p:stCondLst>
                              <p:cond delay="2250"/>
                            </p:stCondLst>
                            <p:childTnLst>
                              <p:par>
                                <p:cTn id="9" presetID="10" presetClass="entr" fill="hold" grpId="2" nodeType="afterEffect">
                                  <p:stCondLst>
                                    <p:cond delay="0"/>
                                  </p:stCondLst>
                                  <p:iterate>
                                    <p:tmAbs val="0"/>
                                  </p:iterate>
                                  <p:childTnLst>
                                    <p:set>
                                      <p:cBhvr>
                                        <p:cTn id="10" fill="hold"/>
                                        <p:tgtEl>
                                          <p:spTgt spid="153"/>
                                        </p:tgtEl>
                                        <p:attrNameLst>
                                          <p:attrName>style.visibility</p:attrName>
                                        </p:attrNameLst>
                                      </p:cBhvr>
                                      <p:to>
                                        <p:strVal val="visible"/>
                                      </p:to>
                                    </p:set>
                                    <p:animEffect transition="in" filter="fade">
                                      <p:cBhvr>
                                        <p:cTn id="11" dur="1000"/>
                                        <p:tgtEl>
                                          <p:spTgt spid="153"/>
                                        </p:tgtEl>
                                      </p:cBhvr>
                                    </p:animEffect>
                                  </p:childTnLst>
                                </p:cTn>
                              </p:par>
                            </p:childTnLst>
                          </p:cTn>
                        </p:par>
                        <p:par>
                          <p:cTn id="12" fill="hold">
                            <p:stCondLst>
                              <p:cond delay="3250"/>
                            </p:stCondLst>
                            <p:childTnLst>
                              <p:par>
                                <p:cTn id="13" presetID="10" presetClass="entr" fill="hold" grpId="3" nodeType="afterEffect">
                                  <p:stCondLst>
                                    <p:cond delay="0"/>
                                  </p:stCondLst>
                                  <p:iterate>
                                    <p:tmAbs val="0"/>
                                  </p:iterate>
                                  <p:childTnLst>
                                    <p:set>
                                      <p:cBhvr>
                                        <p:cTn id="14" fill="hold"/>
                                        <p:tgtEl>
                                          <p:spTgt spid="152"/>
                                        </p:tgtEl>
                                        <p:attrNameLst>
                                          <p:attrName>style.visibility</p:attrName>
                                        </p:attrNameLst>
                                      </p:cBhvr>
                                      <p:to>
                                        <p:strVal val="visible"/>
                                      </p:to>
                                    </p:set>
                                    <p:animEffect transition="in" filter="fade">
                                      <p:cBhvr>
                                        <p:cTn id="15"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1" animBg="1" advAuto="0"/>
      <p:bldP spid="152" grpId="3" animBg="1" advAuto="0"/>
      <p:bldP spid="153"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WHAT IS FELLOWSHIP DEVELOPMENT?"/>
          <p:cNvSpPr txBox="1">
            <a:spLocks noGrp="1"/>
          </p:cNvSpPr>
          <p:nvPr>
            <p:ph type="title"/>
          </p:nvPr>
        </p:nvSpPr>
        <p:spPr>
          <a:xfrm>
            <a:off x="1206494" y="63500"/>
            <a:ext cx="21971008" cy="4648200"/>
          </a:xfrm>
          <a:prstGeom prst="rect">
            <a:avLst/>
          </a:prstGeom>
        </p:spPr>
        <p:txBody>
          <a:bodyPr/>
          <a:lstStyle/>
          <a:p>
            <a:pPr>
              <a:defRPr sz="8500" b="1" spc="-200">
                <a:solidFill>
                  <a:srgbClr val="C6B4A2"/>
                </a:solidFill>
                <a:latin typeface="+mn-lt"/>
                <a:ea typeface="+mn-ea"/>
                <a:cs typeface="+mn-cs"/>
                <a:sym typeface="Helvetica Neue"/>
              </a:defRPr>
            </a:pPr>
            <a:r>
              <a:t>What kinds of literature should we use?</a:t>
            </a:r>
          </a:p>
        </p:txBody>
      </p:sp>
      <p:sp>
        <p:nvSpPr>
          <p:cNvPr id="196" name="• Development is &quot;the act, process, or result of developing.&quot;…"/>
          <p:cNvSpPr txBox="1">
            <a:spLocks noGrp="1"/>
          </p:cNvSpPr>
          <p:nvPr>
            <p:ph type="body" idx="4294967295"/>
          </p:nvPr>
        </p:nvSpPr>
        <p:spPr>
          <a:xfrm>
            <a:off x="1206499" y="3601282"/>
            <a:ext cx="21971002" cy="8580054"/>
          </a:xfrm>
          <a:prstGeom prst="rect">
            <a:avLst/>
          </a:prstGeom>
        </p:spPr>
        <p:txBody>
          <a:bodyPr numCol="1" spcCol="38100"/>
          <a:lstStyle/>
          <a:p>
            <a:pPr marL="0" indent="0" defTabSz="379474">
              <a:lnSpc>
                <a:spcPct val="100000"/>
              </a:lnSpc>
              <a:spcBef>
                <a:spcPts val="0"/>
              </a:spcBef>
              <a:buSzTx/>
              <a:buNone/>
              <a:defRPr sz="900">
                <a:latin typeface="Times Roman"/>
                <a:ea typeface="Times Roman"/>
                <a:cs typeface="Times Roman"/>
                <a:sym typeface="Times Roman"/>
              </a:defRPr>
            </a:pPr>
            <a:r>
              <a:t> </a:t>
            </a:r>
            <a:r>
              <a:rPr sz="1900">
                <a:solidFill>
                  <a:srgbClr val="FFFFFF"/>
                </a:solidFill>
              </a:rPr>
              <a:t>…</a:t>
            </a:r>
            <a:r>
              <a:rPr sz="4200" b="1" i="1">
                <a:solidFill>
                  <a:srgbClr val="FFFFFF"/>
                </a:solidFill>
                <a:latin typeface="+mn-lt"/>
                <a:ea typeface="+mn-ea"/>
                <a:cs typeface="+mn-cs"/>
                <a:sym typeface="Helvetica Neue"/>
              </a:rPr>
              <a:t> “NA World Services produces a number of different kinds of publications. However, only NA approved literature is appropriate for reading in Narcotics Anonymous meetings. Selections from NA approved books and pamphlets are usually read at the beginning of an NA meeting, and some meetings use them as the core of their format. NA approved literature represents the widest range of recovery in Narcotics Anonymous.”</a:t>
            </a:r>
          </a:p>
          <a:p>
            <a:pPr marL="0" indent="0" defTabSz="379474">
              <a:lnSpc>
                <a:spcPct val="100000"/>
              </a:lnSpc>
              <a:spcBef>
                <a:spcPts val="0"/>
              </a:spcBef>
              <a:buSzTx/>
              <a:buNone/>
              <a:defRPr sz="4200" b="1" i="1">
                <a:solidFill>
                  <a:srgbClr val="FFFFFF"/>
                </a:solidFill>
              </a:defRPr>
            </a:pPr>
            <a:endParaRPr sz="4200" b="1" i="1">
              <a:solidFill>
                <a:srgbClr val="FFFFFF"/>
              </a:solidFill>
              <a:latin typeface="+mn-lt"/>
              <a:ea typeface="+mn-ea"/>
              <a:cs typeface="+mn-cs"/>
              <a:sym typeface="Helvetica Neue"/>
            </a:endParaRPr>
          </a:p>
          <a:p>
            <a:pPr marL="0" indent="0" defTabSz="379474">
              <a:lnSpc>
                <a:spcPct val="100000"/>
              </a:lnSpc>
              <a:spcBef>
                <a:spcPts val="0"/>
              </a:spcBef>
              <a:buSzTx/>
              <a:buNone/>
              <a:defRPr sz="4200" b="1" i="1">
                <a:solidFill>
                  <a:srgbClr val="FFFFFF"/>
                </a:solidFill>
              </a:defRPr>
            </a:pPr>
            <a:r>
              <a:t>“… However, literature of any sort produced by other twelve-step fellowships or other organizations outside NA is inappropriate for display on our literature tables or reading at our meetings. To do either implies an endorsement of an outside enterprise, directly contradicting NA’s Sixth Tradition.”</a:t>
            </a:r>
            <a:endParaRPr sz="900"/>
          </a:p>
          <a:p>
            <a:pPr marL="0" indent="0" defTabSz="379474">
              <a:lnSpc>
                <a:spcPct val="100000"/>
              </a:lnSpc>
              <a:spcBef>
                <a:spcPts val="0"/>
              </a:spcBef>
              <a:buSzTx/>
              <a:buNone/>
              <a:defRPr sz="4200" b="1" i="1">
                <a:solidFill>
                  <a:srgbClr val="FFFFFF"/>
                </a:solidFill>
              </a:defRPr>
            </a:pPr>
            <a:endParaRPr sz="900"/>
          </a:p>
          <a:p>
            <a:pPr marL="0" indent="0" defTabSz="379474">
              <a:lnSpc>
                <a:spcPct val="100000"/>
              </a:lnSpc>
              <a:spcBef>
                <a:spcPts val="0"/>
              </a:spcBef>
              <a:buSzTx/>
              <a:buNone/>
              <a:defRPr sz="4200" b="1" i="1">
                <a:solidFill>
                  <a:srgbClr val="FFFFFF"/>
                </a:solidFill>
              </a:defRPr>
            </a:pPr>
            <a:r>
              <a:t>Have you experiences to share?..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95"/>
                                        </p:tgtEl>
                                        <p:attrNameLst>
                                          <p:attrName>style.visibility</p:attrName>
                                        </p:attrNameLst>
                                      </p:cBhvr>
                                      <p:to>
                                        <p:strVal val="visible"/>
                                      </p:to>
                                    </p:set>
                                    <p:animEffect transition="in" filter="fade">
                                      <p:cBhvr>
                                        <p:cTn id="7" dur="2000"/>
                                        <p:tgtEl>
                                          <p:spTgt spid="195"/>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96"/>
                                        </p:tgtEl>
                                        <p:attrNameLst>
                                          <p:attrName>style.visibility</p:attrName>
                                        </p:attrNameLst>
                                      </p:cBhvr>
                                      <p:to>
                                        <p:strVal val="visible"/>
                                      </p:to>
                                    </p:set>
                                    <p:animEffect transition="in" filter="fade">
                                      <p:cBhvr>
                                        <p:cTn id="11" dur="7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animBg="1" advAuto="0"/>
      <p:bldP spid="196"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WHAT IS FELLOWSHIP DEVELOPMENT?"/>
          <p:cNvSpPr txBox="1">
            <a:spLocks noGrp="1"/>
          </p:cNvSpPr>
          <p:nvPr>
            <p:ph type="title"/>
          </p:nvPr>
        </p:nvSpPr>
        <p:spPr>
          <a:xfrm>
            <a:off x="1206494" y="63500"/>
            <a:ext cx="21971008" cy="4648200"/>
          </a:xfrm>
          <a:prstGeom prst="rect">
            <a:avLst/>
          </a:prstGeom>
        </p:spPr>
        <p:txBody>
          <a:bodyPr/>
          <a:lstStyle/>
          <a:p>
            <a:pPr>
              <a:defRPr sz="8500" b="1" spc="-200">
                <a:solidFill>
                  <a:srgbClr val="C6B4A2"/>
                </a:solidFill>
                <a:latin typeface="+mn-lt"/>
                <a:ea typeface="+mn-ea"/>
                <a:cs typeface="+mn-cs"/>
                <a:sym typeface="Helvetica Neue"/>
              </a:defRPr>
            </a:pPr>
            <a:r>
              <a:t>What officers does a group need? </a:t>
            </a:r>
          </a:p>
        </p:txBody>
      </p:sp>
      <p:sp>
        <p:nvSpPr>
          <p:cNvPr id="199" name="• Development is &quot;the act, process, or result of developing.&quot;…"/>
          <p:cNvSpPr txBox="1">
            <a:spLocks noGrp="1"/>
          </p:cNvSpPr>
          <p:nvPr>
            <p:ph type="body" idx="4294967295"/>
          </p:nvPr>
        </p:nvSpPr>
        <p:spPr>
          <a:xfrm>
            <a:off x="1206500" y="3924463"/>
            <a:ext cx="21971000" cy="8580054"/>
          </a:xfrm>
          <a:prstGeom prst="rect">
            <a:avLst/>
          </a:prstGeom>
        </p:spPr>
        <p:txBody>
          <a:bodyPr numCol="1" spcCol="38100"/>
          <a:lstStyle/>
          <a:p>
            <a:pPr marL="0" indent="0" defTabSz="393785">
              <a:lnSpc>
                <a:spcPct val="100000"/>
              </a:lnSpc>
              <a:spcBef>
                <a:spcPts val="0"/>
              </a:spcBef>
              <a:buSzTx/>
              <a:buNone/>
              <a:defRPr sz="957">
                <a:latin typeface="Times Roman"/>
                <a:ea typeface="Times Roman"/>
                <a:cs typeface="Times Roman"/>
                <a:sym typeface="Times Roman"/>
              </a:defRPr>
            </a:pPr>
            <a:r>
              <a:rPr dirty="0"/>
              <a:t> </a:t>
            </a:r>
            <a:r>
              <a:rPr sz="1914" dirty="0">
                <a:solidFill>
                  <a:srgbClr val="FFFFFF"/>
                </a:solidFill>
              </a:rPr>
              <a:t>…</a:t>
            </a:r>
            <a:r>
              <a:rPr sz="4350" dirty="0">
                <a:solidFill>
                  <a:srgbClr val="FFFFFF"/>
                </a:solidFill>
              </a:rPr>
              <a:t> </a:t>
            </a:r>
            <a:r>
              <a:rPr sz="4350" b="1" i="1" dirty="0">
                <a:solidFill>
                  <a:srgbClr val="FFFFFF"/>
                </a:solidFill>
                <a:latin typeface="+mn-lt"/>
                <a:ea typeface="+mn-ea"/>
                <a:cs typeface="+mn-cs"/>
                <a:sym typeface="Helvetica Neue"/>
              </a:rPr>
              <a:t>“In different areas the work is divided differently, and the particular jobs are sometimes called by different names. What’s important is not who does the job or what the job is called, but that the job gets done. What follows are general descriptions of some of the most common sorts of jobs NA groups have. For each of these positions, your group should establish realistic terms of service and clean-time requirements.</a:t>
            </a:r>
          </a:p>
          <a:p>
            <a:pPr marL="0" indent="0" defTabSz="393785">
              <a:lnSpc>
                <a:spcPct val="100000"/>
              </a:lnSpc>
              <a:spcBef>
                <a:spcPts val="0"/>
              </a:spcBef>
              <a:buSzTx/>
              <a:buNone/>
              <a:defRPr sz="4350" b="1" i="1">
                <a:solidFill>
                  <a:srgbClr val="FFFFFF"/>
                </a:solidFill>
              </a:defRPr>
            </a:pPr>
            <a:endParaRPr sz="4350" b="1" i="1" dirty="0">
              <a:solidFill>
                <a:srgbClr val="FFFFFF"/>
              </a:solidFill>
              <a:latin typeface="+mn-lt"/>
              <a:ea typeface="+mn-ea"/>
              <a:cs typeface="+mn-cs"/>
              <a:sym typeface="Helvetica Neue"/>
            </a:endParaRPr>
          </a:p>
          <a:p>
            <a:pPr marL="0" indent="0" defTabSz="393785">
              <a:lnSpc>
                <a:spcPct val="100000"/>
              </a:lnSpc>
              <a:spcBef>
                <a:spcPts val="0"/>
              </a:spcBef>
              <a:buSzTx/>
              <a:buNone/>
              <a:defRPr sz="4350" b="1" i="1">
                <a:solidFill>
                  <a:srgbClr val="FFFFFF"/>
                </a:solidFill>
              </a:defRPr>
            </a:pPr>
            <a:r>
              <a:rPr dirty="0"/>
              <a:t>Some experience to share?….</a:t>
            </a:r>
          </a:p>
          <a:p>
            <a:pPr marL="0" indent="0" defTabSz="393785">
              <a:lnSpc>
                <a:spcPct val="100000"/>
              </a:lnSpc>
              <a:spcBef>
                <a:spcPts val="0"/>
              </a:spcBef>
              <a:buSzTx/>
              <a:buNone/>
              <a:defRPr sz="4350" b="1" i="1">
                <a:solidFill>
                  <a:srgbClr val="FFFFFF"/>
                </a:solidFill>
              </a:defRPr>
            </a:pPr>
            <a:endParaRPr dirty="0"/>
          </a:p>
          <a:p>
            <a:pPr marL="0" indent="0" defTabSz="393785">
              <a:lnSpc>
                <a:spcPct val="100000"/>
              </a:lnSpc>
              <a:spcBef>
                <a:spcPts val="0"/>
              </a:spcBef>
              <a:buSzTx/>
              <a:buNone/>
              <a:defRPr sz="4350" b="1" i="1">
                <a:solidFill>
                  <a:srgbClr val="FFFFFF"/>
                </a:solidFill>
              </a:defRPr>
            </a:pPr>
            <a:endParaRPr dirty="0"/>
          </a:p>
          <a:p>
            <a:pPr marL="0" indent="0" defTabSz="393785">
              <a:lnSpc>
                <a:spcPct val="100000"/>
              </a:lnSpc>
              <a:spcBef>
                <a:spcPts val="0"/>
              </a:spcBef>
              <a:buSzTx/>
              <a:buNone/>
              <a:defRPr sz="4350" b="1" i="1">
                <a:solidFill>
                  <a:srgbClr val="FFFFFF"/>
                </a:solidFill>
              </a:defRPr>
            </a:pPr>
            <a:r>
              <a:rPr dirty="0"/>
              <a:t>CLICK HERE  </a:t>
            </a:r>
            <a:r>
              <a:rPr sz="2784" u="sng" dirty="0">
                <a:solidFill>
                  <a:schemeClr val="bg1"/>
                </a:solidFill>
                <a:uFill>
                  <a:solidFill>
                    <a:srgbClr val="0000FF"/>
                  </a:solidFill>
                </a:uFill>
                <a:hlinkClick r:id="rId2">
                  <a:extLst>
                    <a:ext uri="{A12FA001-AC4F-418D-AE19-62706E023703}">
                      <ahyp:hlinkClr xmlns:ahyp="http://schemas.microsoft.com/office/drawing/2018/hyperlinkcolor" val="tx"/>
                    </a:ext>
                  </a:extLst>
                </a:hlinkClick>
              </a:rPr>
              <a:t>https://na.org/wp-content/uploads/2024/11/Serving-NA-in-Rural-and-Isolated-Communities-English-1.pdf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98"/>
                                        </p:tgtEl>
                                        <p:attrNameLst>
                                          <p:attrName>style.visibility</p:attrName>
                                        </p:attrNameLst>
                                      </p:cBhvr>
                                      <p:to>
                                        <p:strVal val="visible"/>
                                      </p:to>
                                    </p:set>
                                    <p:animEffect transition="in" filter="fade">
                                      <p:cBhvr>
                                        <p:cTn id="7" dur="2000"/>
                                        <p:tgtEl>
                                          <p:spTgt spid="198"/>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99"/>
                                        </p:tgtEl>
                                        <p:attrNameLst>
                                          <p:attrName>style.visibility</p:attrName>
                                        </p:attrNameLst>
                                      </p:cBhvr>
                                      <p:to>
                                        <p:strVal val="visible"/>
                                      </p:to>
                                    </p:set>
                                    <p:animEffect transition="in" filter="fade">
                                      <p:cBhvr>
                                        <p:cTn id="11" dur="7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P spid="199"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anigif.gif" descr="anigif.gif"/>
          <p:cNvPicPr>
            <a:picLocks/>
          </p:cNvPicPr>
          <p:nvPr/>
        </p:nvPicPr>
        <p:blipFill>
          <a:blip r:embed="rId2"/>
          <a:stretch>
            <a:fillRect/>
          </a:stretch>
        </p:blipFill>
        <p:spPr>
          <a:xfrm>
            <a:off x="1656618" y="1579774"/>
            <a:ext cx="21070761" cy="1055645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filmato-incollato.png" descr="filmato-incollato.png"/>
          <p:cNvPicPr>
            <a:picLocks noChangeAspect="1"/>
          </p:cNvPicPr>
          <p:nvPr/>
        </p:nvPicPr>
        <p:blipFill>
          <a:blip r:embed="rId2"/>
          <a:stretch>
            <a:fillRect/>
          </a:stretch>
        </p:blipFill>
        <p:spPr>
          <a:xfrm>
            <a:off x="7616061" y="2689445"/>
            <a:ext cx="8758569" cy="8249350"/>
          </a:xfrm>
          <a:prstGeom prst="rect">
            <a:avLst/>
          </a:prstGeom>
          <a:ln w="12700">
            <a:miter lim="400000"/>
          </a:ln>
        </p:spPr>
      </p:pic>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03"/>
                                        </p:tgtEl>
                                        <p:attrNameLst>
                                          <p:attrName>style.visibility</p:attrName>
                                        </p:attrNameLst>
                                      </p:cBhvr>
                                      <p:to>
                                        <p:strVal val="visible"/>
                                      </p:to>
                                    </p:set>
                                    <p:animEffect transition="in" filter="fade">
                                      <p:cBhvr>
                                        <p:cTn id="7" dur="9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NA Service Prayer"/>
          <p:cNvSpPr txBox="1">
            <a:spLocks noGrp="1"/>
          </p:cNvSpPr>
          <p:nvPr>
            <p:ph type="title"/>
          </p:nvPr>
        </p:nvSpPr>
        <p:spPr>
          <a:xfrm>
            <a:off x="1206494" y="63500"/>
            <a:ext cx="21971008" cy="4648200"/>
          </a:xfrm>
          <a:prstGeom prst="rect">
            <a:avLst/>
          </a:prstGeom>
        </p:spPr>
        <p:txBody>
          <a:bodyPr/>
          <a:lstStyle>
            <a:lvl1pPr>
              <a:defRPr sz="8500" b="1" spc="-200">
                <a:solidFill>
                  <a:srgbClr val="C6B4A2"/>
                </a:solidFill>
                <a:latin typeface="+mn-lt"/>
                <a:ea typeface="+mn-ea"/>
                <a:cs typeface="+mn-cs"/>
                <a:sym typeface="Helvetica Neue"/>
              </a:defRPr>
            </a:lvl1pPr>
          </a:lstStyle>
          <a:p>
            <a:r>
              <a:t>NA Service Prayer</a:t>
            </a:r>
          </a:p>
        </p:txBody>
      </p:sp>
      <p:sp>
        <p:nvSpPr>
          <p:cNvPr id="156" name="God grant us knowledge that we may serve according to your divine precepts.…"/>
          <p:cNvSpPr txBox="1">
            <a:spLocks noGrp="1"/>
          </p:cNvSpPr>
          <p:nvPr>
            <p:ph type="body" idx="4294967295"/>
          </p:nvPr>
        </p:nvSpPr>
        <p:spPr>
          <a:xfrm>
            <a:off x="1206500" y="3924463"/>
            <a:ext cx="21971000" cy="8580054"/>
          </a:xfrm>
          <a:prstGeom prst="rect">
            <a:avLst/>
          </a:prstGeom>
        </p:spPr>
        <p:txBody>
          <a:bodyPr numCol="1" spcCol="38100"/>
          <a:lstStyle/>
          <a:p>
            <a:pPr marL="0" indent="0" defTabSz="825500">
              <a:lnSpc>
                <a:spcPct val="100000"/>
              </a:lnSpc>
              <a:spcBef>
                <a:spcPts val="1800"/>
              </a:spcBef>
              <a:buSzTx/>
              <a:buNone/>
              <a:defRPr sz="6400" b="1" i="1">
                <a:solidFill>
                  <a:srgbClr val="FFFFFF"/>
                </a:solidFill>
              </a:defRPr>
            </a:pPr>
            <a:r>
              <a:t>God grant us knowledge that we may serve according to your divine precepts. </a:t>
            </a:r>
          </a:p>
          <a:p>
            <a:pPr marL="0" indent="0" defTabSz="825500">
              <a:lnSpc>
                <a:spcPct val="100000"/>
              </a:lnSpc>
              <a:spcBef>
                <a:spcPts val="1800"/>
              </a:spcBef>
              <a:buSzTx/>
              <a:buNone/>
              <a:defRPr sz="6400" b="1" i="1">
                <a:solidFill>
                  <a:srgbClr val="FFFFFF"/>
                </a:solidFill>
              </a:defRPr>
            </a:pPr>
            <a:r>
              <a:t>Instill in us a sense of your purpose. </a:t>
            </a:r>
          </a:p>
          <a:p>
            <a:pPr marL="0" indent="0" defTabSz="825500">
              <a:lnSpc>
                <a:spcPct val="100000"/>
              </a:lnSpc>
              <a:spcBef>
                <a:spcPts val="1800"/>
              </a:spcBef>
              <a:buSzTx/>
              <a:buNone/>
              <a:defRPr sz="6400" b="1" i="1">
                <a:solidFill>
                  <a:srgbClr val="FFFFFF"/>
                </a:solidFill>
              </a:defRPr>
            </a:pPr>
            <a:r>
              <a:t>Make us servants of your will and grant us bond of selflessness that this might truly be your work, not ours, in order that no addict, anywhere, need die from the horrors of addiction.</a:t>
            </a:r>
            <a:r>
              <a:rPr b="0" i="0">
                <a:latin typeface="Helvetica Neue Thin"/>
                <a:ea typeface="Helvetica Neue Thin"/>
                <a:cs typeface="Helvetica Neue Thin"/>
                <a:sym typeface="Helvetica Neue Thin"/>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55"/>
                                        </p:tgtEl>
                                        <p:attrNameLst>
                                          <p:attrName>style.visibility</p:attrName>
                                        </p:attrNameLst>
                                      </p:cBhvr>
                                      <p:to>
                                        <p:strVal val="visible"/>
                                      </p:to>
                                    </p:set>
                                    <p:animEffect transition="in" filter="fade">
                                      <p:cBhvr>
                                        <p:cTn id="7" dur="2000"/>
                                        <p:tgtEl>
                                          <p:spTgt spid="155"/>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56"/>
                                        </p:tgtEl>
                                        <p:attrNameLst>
                                          <p:attrName>style.visibility</p:attrName>
                                        </p:attrNameLst>
                                      </p:cBhvr>
                                      <p:to>
                                        <p:strVal val="visible"/>
                                      </p:to>
                                    </p:set>
                                    <p:animEffect transition="in" filter="fade">
                                      <p:cBhvr>
                                        <p:cTn id="11" dur="5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animBg="1" advAuto="0"/>
      <p:bldP spid="156"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NA Service Prayer"/>
          <p:cNvSpPr txBox="1">
            <a:spLocks noGrp="1"/>
          </p:cNvSpPr>
          <p:nvPr>
            <p:ph type="title"/>
          </p:nvPr>
        </p:nvSpPr>
        <p:spPr>
          <a:xfrm>
            <a:off x="1320948" y="-588795"/>
            <a:ext cx="21971008" cy="4648201"/>
          </a:xfrm>
          <a:prstGeom prst="rect">
            <a:avLst/>
          </a:prstGeom>
        </p:spPr>
        <p:txBody>
          <a:bodyPr/>
          <a:lstStyle>
            <a:lvl1pPr>
              <a:defRPr sz="8500" b="1" spc="-200">
                <a:solidFill>
                  <a:srgbClr val="C6B4A2"/>
                </a:solidFill>
                <a:latin typeface="+mn-lt"/>
                <a:ea typeface="+mn-ea"/>
                <a:cs typeface="+mn-cs"/>
                <a:sym typeface="Helvetica Neue"/>
              </a:defRPr>
            </a:lvl1pPr>
          </a:lstStyle>
          <a:p>
            <a:r>
              <a:t>Starting an NA meeting </a:t>
            </a:r>
          </a:p>
        </p:txBody>
      </p:sp>
      <p:sp>
        <p:nvSpPr>
          <p:cNvPr id="159" name="God grant us knowledge that we may serve according to your divine precepts.…"/>
          <p:cNvSpPr txBox="1">
            <a:spLocks noGrp="1"/>
          </p:cNvSpPr>
          <p:nvPr>
            <p:ph type="body" idx="4294967295"/>
          </p:nvPr>
        </p:nvSpPr>
        <p:spPr>
          <a:xfrm>
            <a:off x="1320955" y="3057068"/>
            <a:ext cx="21971001" cy="8580055"/>
          </a:xfrm>
          <a:prstGeom prst="rect">
            <a:avLst/>
          </a:prstGeom>
        </p:spPr>
        <p:txBody>
          <a:bodyPr numCol="1" spcCol="38100"/>
          <a:lstStyle>
            <a:lvl1pPr marL="0" indent="0" defTabSz="825500">
              <a:lnSpc>
                <a:spcPct val="100000"/>
              </a:lnSpc>
              <a:spcBef>
                <a:spcPts val="1800"/>
              </a:spcBef>
              <a:buSzTx/>
              <a:buNone/>
              <a:defRPr sz="6400" b="1" i="1">
                <a:solidFill>
                  <a:srgbClr val="FFFFFF"/>
                </a:solidFill>
              </a:defRPr>
            </a:lvl1pPr>
          </a:lstStyle>
          <a:p>
            <a:r>
              <a:t>«How do you start an NA meeting? It’s really quite simple. All you really need to start an NA meeting is a desire to stop using and an NA Basic Text, and maybe a pot of coffee…. Many NA meetings have started this way, and thousands of addicts are alive and clean today because just one or two addicts made and kept the commitment to have the NA door open when others reached out for help….</a:t>
            </a:r>
          </a:p>
        </p:txBody>
      </p:sp>
      <p:sp>
        <p:nvSpPr>
          <p:cNvPr id="160" name="CasellaDiTesto 1"/>
          <p:cNvSpPr txBox="1"/>
          <p:nvPr/>
        </p:nvSpPr>
        <p:spPr>
          <a:xfrm>
            <a:off x="1987234" y="12424133"/>
            <a:ext cx="20830410"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u="sng">
                <a:solidFill>
                  <a:srgbClr val="FFFFFF"/>
                </a:solidFill>
                <a:latin typeface="+mn-lt"/>
                <a:ea typeface="+mn-ea"/>
                <a:cs typeface="+mn-cs"/>
                <a:sym typeface="Helvetica Neue"/>
              </a:defRPr>
            </a:pPr>
            <a:r>
              <a:rPr u="none"/>
              <a:t>CLICK HERE </a:t>
            </a:r>
            <a:r>
              <a:t>https://na.org/wp-content/uploads/2024/05/EN3121-IP-21-English.pdf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58"/>
                                        </p:tgtEl>
                                        <p:attrNameLst>
                                          <p:attrName>style.visibility</p:attrName>
                                        </p:attrNameLst>
                                      </p:cBhvr>
                                      <p:to>
                                        <p:strVal val="visible"/>
                                      </p:to>
                                    </p:set>
                                    <p:animEffect transition="in" filter="fade">
                                      <p:cBhvr>
                                        <p:cTn id="7" dur="2000"/>
                                        <p:tgtEl>
                                          <p:spTgt spid="158"/>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59"/>
                                        </p:tgtEl>
                                        <p:attrNameLst>
                                          <p:attrName>style.visibility</p:attrName>
                                        </p:attrNameLst>
                                      </p:cBhvr>
                                      <p:to>
                                        <p:strVal val="visible"/>
                                      </p:to>
                                    </p:set>
                                    <p:animEffect transition="in" filter="fade">
                                      <p:cBhvr>
                                        <p:cTn id="11" dur="5500"/>
                                        <p:tgtEl>
                                          <p:spTgt spid="159"/>
                                        </p:tgtEl>
                                      </p:cBhvr>
                                    </p:animEffect>
                                  </p:childTnLst>
                                </p:cTn>
                              </p:par>
                            </p:childTnLst>
                          </p:cTn>
                        </p:par>
                        <p:par>
                          <p:cTn id="12" fill="hold">
                            <p:stCondLst>
                              <p:cond delay="7500"/>
                            </p:stCondLst>
                            <p:childTnLst>
                              <p:par>
                                <p:cTn id="13" presetID="10" presetClass="entr" fill="hold" grpId="3" nodeType="afterEffect">
                                  <p:stCondLst>
                                    <p:cond delay="0"/>
                                  </p:stCondLst>
                                  <p:iterate>
                                    <p:tmAbs val="0"/>
                                  </p:iterate>
                                  <p:childTnLst>
                                    <p:set>
                                      <p:cBhvr>
                                        <p:cTn id="14" fill="hold"/>
                                        <p:tgtEl>
                                          <p:spTgt spid="160"/>
                                        </p:tgtEl>
                                        <p:attrNameLst>
                                          <p:attrName>style.visibility</p:attrName>
                                        </p:attrNameLst>
                                      </p:cBhvr>
                                      <p:to>
                                        <p:strVal val="visible"/>
                                      </p:to>
                                    </p:set>
                                    <p:animEffect transition="in" filter="fade">
                                      <p:cBhvr>
                                        <p:cTn id="15"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advAuto="0"/>
      <p:bldP spid="159" grpId="2" animBg="1" advAuto="0"/>
      <p:bldP spid="160"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ttangolo"/>
          <p:cNvSpPr/>
          <p:nvPr/>
        </p:nvSpPr>
        <p:spPr>
          <a:xfrm>
            <a:off x="1304847" y="3074259"/>
            <a:ext cx="21774308" cy="9531785"/>
          </a:xfrm>
          <a:prstGeom prst="rect">
            <a:avLst/>
          </a:prstGeom>
          <a:solidFill>
            <a:srgbClr val="FFFFFE">
              <a:alpha val="17187"/>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 name="THE GROUP SHARES"/>
          <p:cNvSpPr txBox="1">
            <a:spLocks noGrp="1"/>
          </p:cNvSpPr>
          <p:nvPr>
            <p:ph type="title"/>
          </p:nvPr>
        </p:nvSpPr>
        <p:spPr>
          <a:xfrm>
            <a:off x="1206494" y="-317500"/>
            <a:ext cx="21971008" cy="4648200"/>
          </a:xfrm>
          <a:prstGeom prst="rect">
            <a:avLst/>
          </a:prstGeom>
        </p:spPr>
        <p:txBody>
          <a:bodyPr/>
          <a:lstStyle>
            <a:lvl1pPr>
              <a:defRPr sz="8500" b="1" cap="all" spc="-200">
                <a:solidFill>
                  <a:srgbClr val="C6B4A2"/>
                </a:solidFill>
                <a:latin typeface="+mn-lt"/>
                <a:ea typeface="+mn-ea"/>
                <a:cs typeface="+mn-cs"/>
                <a:sym typeface="Helvetica Neue"/>
              </a:defRPr>
            </a:lvl1pPr>
          </a:lstStyle>
          <a:p>
            <a:r>
              <a:t>THE GROUP SHARES</a:t>
            </a:r>
          </a:p>
        </p:txBody>
      </p:sp>
      <p:sp>
        <p:nvSpPr>
          <p:cNvPr id="164" name="Strength and Courage"/>
          <p:cNvSpPr txBox="1">
            <a:spLocks noGrp="1"/>
          </p:cNvSpPr>
          <p:nvPr>
            <p:ph type="body" sz="quarter" idx="4294967295"/>
          </p:nvPr>
        </p:nvSpPr>
        <p:spPr>
          <a:xfrm>
            <a:off x="14069251" y="4363849"/>
            <a:ext cx="9775709" cy="977914"/>
          </a:xfrm>
          <a:prstGeom prst="rect">
            <a:avLst/>
          </a:prstGeom>
        </p:spPr>
        <p:txBody>
          <a:bodyPr numCol="1" spcCol="38100"/>
          <a:lstStyle>
            <a:lvl1pPr marL="0" indent="0" defTabSz="12700">
              <a:lnSpc>
                <a:spcPct val="100000"/>
              </a:lnSpc>
              <a:spcBef>
                <a:spcPts val="0"/>
              </a:spcBef>
              <a:buSz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5200" i="1">
                <a:solidFill>
                  <a:srgbClr val="FFFFFE"/>
                </a:solidFill>
              </a:defRPr>
            </a:lvl1pPr>
          </a:lstStyle>
          <a:p>
            <a:r>
              <a:t>Strength and Courage</a:t>
            </a:r>
          </a:p>
        </p:txBody>
      </p:sp>
      <p:pic>
        <p:nvPicPr>
          <p:cNvPr id="165" name="NALogoSunburst ok.png" descr="NALogoSunburst ok.png"/>
          <p:cNvPicPr>
            <a:picLocks noChangeAspect="1"/>
          </p:cNvPicPr>
          <p:nvPr/>
        </p:nvPicPr>
        <p:blipFill>
          <a:blip r:embed="rId2"/>
          <a:stretch>
            <a:fillRect/>
          </a:stretch>
        </p:blipFill>
        <p:spPr>
          <a:xfrm>
            <a:off x="2063882" y="3374725"/>
            <a:ext cx="8701114" cy="8701110"/>
          </a:xfrm>
          <a:prstGeom prst="rect">
            <a:avLst/>
          </a:prstGeom>
          <a:ln w="12700">
            <a:miter lim="400000"/>
          </a:ln>
        </p:spPr>
      </p:pic>
      <p:sp>
        <p:nvSpPr>
          <p:cNvPr id="166" name="Cerchio"/>
          <p:cNvSpPr/>
          <p:nvPr/>
        </p:nvSpPr>
        <p:spPr>
          <a:xfrm>
            <a:off x="12704488" y="4399738"/>
            <a:ext cx="906133" cy="906133"/>
          </a:xfrm>
          <a:prstGeom prst="ellipse">
            <a:avLst/>
          </a:prstGeom>
          <a:solidFill>
            <a:srgbClr val="F7F619"/>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7" name="Cerchio"/>
          <p:cNvSpPr/>
          <p:nvPr/>
        </p:nvSpPr>
        <p:spPr>
          <a:xfrm>
            <a:off x="12704488" y="5828855"/>
            <a:ext cx="906133" cy="906133"/>
          </a:xfrm>
          <a:prstGeom prst="ellipse">
            <a:avLst/>
          </a:prstGeom>
          <a:solidFill>
            <a:srgbClr val="169133"/>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8" name="Cerchio"/>
          <p:cNvSpPr/>
          <p:nvPr/>
        </p:nvSpPr>
        <p:spPr>
          <a:xfrm>
            <a:off x="12704488" y="7257970"/>
            <a:ext cx="906133" cy="906133"/>
          </a:xfrm>
          <a:prstGeom prst="ellipse">
            <a:avLst/>
          </a:prstGeom>
          <a:solidFill>
            <a:srgbClr val="1D0E8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9" name="Cerchio"/>
          <p:cNvSpPr/>
          <p:nvPr/>
        </p:nvSpPr>
        <p:spPr>
          <a:xfrm>
            <a:off x="12704488" y="8687086"/>
            <a:ext cx="906133" cy="906133"/>
          </a:xfrm>
          <a:prstGeom prst="ellipse">
            <a:avLst/>
          </a:prstGeom>
          <a:solidFill>
            <a:srgbClr val="FF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172" name="•"/>
          <p:cNvGrpSpPr/>
          <p:nvPr/>
        </p:nvGrpSpPr>
        <p:grpSpPr>
          <a:xfrm>
            <a:off x="12704488" y="10116201"/>
            <a:ext cx="906135" cy="906135"/>
            <a:chOff x="0" y="0"/>
            <a:chExt cx="906134" cy="906134"/>
          </a:xfrm>
        </p:grpSpPr>
        <p:sp>
          <p:nvSpPr>
            <p:cNvPr id="170" name="Cerchio"/>
            <p:cNvSpPr/>
            <p:nvPr/>
          </p:nvSpPr>
          <p:spPr>
            <a:xfrm>
              <a:off x="-1" y="-1"/>
              <a:ext cx="906136" cy="906136"/>
            </a:xfrm>
            <a:prstGeom prst="ellipse">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1A1919"/>
                  </a:solidFill>
                  <a:latin typeface="Helvetica Neue Medium"/>
                  <a:ea typeface="Helvetica Neue Medium"/>
                  <a:cs typeface="Helvetica Neue Medium"/>
                  <a:sym typeface="Helvetica Neue Medium"/>
                </a:defRPr>
              </a:pPr>
              <a:endParaRPr/>
            </a:p>
          </p:txBody>
        </p:sp>
        <p:sp>
          <p:nvSpPr>
            <p:cNvPr id="171" name="•"/>
            <p:cNvSpPr txBox="1"/>
            <p:nvPr/>
          </p:nvSpPr>
          <p:spPr>
            <a:xfrm>
              <a:off x="132699" y="160510"/>
              <a:ext cx="640736" cy="5851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825500">
                <a:defRPr sz="3200">
                  <a:solidFill>
                    <a:srgbClr val="1A1919"/>
                  </a:solidFill>
                  <a:latin typeface="Helvetica Neue Medium"/>
                  <a:ea typeface="Helvetica Neue Medium"/>
                  <a:cs typeface="Helvetica Neue Medium"/>
                  <a:sym typeface="Helvetica Neue Medium"/>
                </a:defRPr>
              </a:lvl1pPr>
            </a:lstStyle>
            <a:p>
              <a:r>
                <a:t>•</a:t>
              </a:r>
            </a:p>
          </p:txBody>
        </p:sp>
      </p:grpSp>
      <p:sp>
        <p:nvSpPr>
          <p:cNvPr id="173" name="Friendship"/>
          <p:cNvSpPr txBox="1"/>
          <p:nvPr/>
        </p:nvSpPr>
        <p:spPr>
          <a:xfrm>
            <a:off x="14069251" y="5792965"/>
            <a:ext cx="9775709" cy="977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5200" i="1">
                <a:solidFill>
                  <a:srgbClr val="FFFFFE"/>
                </a:solidFill>
                <a:latin typeface="+mn-lt"/>
                <a:ea typeface="+mn-ea"/>
                <a:cs typeface="+mn-cs"/>
                <a:sym typeface="Helvetica Neue"/>
              </a:defRPr>
            </a:lvl1pPr>
          </a:lstStyle>
          <a:p>
            <a:r>
              <a:t>Friendship</a:t>
            </a:r>
          </a:p>
        </p:txBody>
      </p:sp>
      <p:sp>
        <p:nvSpPr>
          <p:cNvPr id="174" name="Peace and Serenity"/>
          <p:cNvSpPr txBox="1"/>
          <p:nvPr/>
        </p:nvSpPr>
        <p:spPr>
          <a:xfrm>
            <a:off x="14069251" y="7222080"/>
            <a:ext cx="9775709" cy="977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5200" i="1">
                <a:solidFill>
                  <a:srgbClr val="FFFFFE"/>
                </a:solidFill>
                <a:latin typeface="+mn-lt"/>
                <a:ea typeface="+mn-ea"/>
                <a:cs typeface="+mn-cs"/>
                <a:sym typeface="Helvetica Neue"/>
              </a:defRPr>
            </a:lvl1pPr>
          </a:lstStyle>
          <a:p>
            <a:r>
              <a:t>Peace and Serenity</a:t>
            </a:r>
          </a:p>
        </p:txBody>
      </p:sp>
      <p:sp>
        <p:nvSpPr>
          <p:cNvPr id="175" name="Love"/>
          <p:cNvSpPr txBox="1"/>
          <p:nvPr/>
        </p:nvSpPr>
        <p:spPr>
          <a:xfrm>
            <a:off x="14069251" y="8651195"/>
            <a:ext cx="9775709" cy="977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5200" i="1">
                <a:solidFill>
                  <a:srgbClr val="FFFFFE"/>
                </a:solidFill>
                <a:latin typeface="+mn-lt"/>
                <a:ea typeface="+mn-ea"/>
                <a:cs typeface="+mn-cs"/>
                <a:sym typeface="Helvetica Neue"/>
              </a:defRPr>
            </a:lvl1pPr>
          </a:lstStyle>
          <a:p>
            <a:r>
              <a:t>Love</a:t>
            </a:r>
          </a:p>
        </p:txBody>
      </p:sp>
      <p:sp>
        <p:nvSpPr>
          <p:cNvPr id="176" name="God"/>
          <p:cNvSpPr txBox="1"/>
          <p:nvPr/>
        </p:nvSpPr>
        <p:spPr>
          <a:xfrm>
            <a:off x="14069251" y="10080311"/>
            <a:ext cx="9256337" cy="977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12700">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5200" i="1">
                <a:solidFill>
                  <a:srgbClr val="FFFFFE"/>
                </a:solidFill>
                <a:latin typeface="+mn-lt"/>
                <a:ea typeface="+mn-ea"/>
                <a:cs typeface="+mn-cs"/>
                <a:sym typeface="Helvetica Neue"/>
              </a:defRPr>
            </a:lvl1pPr>
          </a:lstStyle>
          <a:p>
            <a:r>
              <a:t>God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63"/>
                                        </p:tgtEl>
                                        <p:attrNameLst>
                                          <p:attrName>style.visibility</p:attrName>
                                        </p:attrNameLst>
                                      </p:cBhvr>
                                      <p:to>
                                        <p:strVal val="visible"/>
                                      </p:to>
                                    </p:set>
                                    <p:animEffect transition="in" filter="fade">
                                      <p:cBhvr>
                                        <p:cTn id="7" dur="2000"/>
                                        <p:tgtEl>
                                          <p:spTgt spid="163"/>
                                        </p:tgtEl>
                                      </p:cBhvr>
                                    </p:animEffect>
                                  </p:childTnLst>
                                </p:cTn>
                              </p:par>
                            </p:childTnLst>
                          </p:cTn>
                        </p:par>
                        <p:par>
                          <p:cTn id="8" fill="hold">
                            <p:stCondLst>
                              <p:cond delay="2000"/>
                            </p:stCondLst>
                            <p:childTnLst>
                              <p:par>
                                <p:cTn id="9" presetID="10" presetClass="entr" fill="hold" grpId="2" nodeType="afterEffect">
                                  <p:stCondLst>
                                    <p:cond delay="2000"/>
                                  </p:stCondLst>
                                  <p:iterate>
                                    <p:tmAbs val="0"/>
                                  </p:iterate>
                                  <p:childTnLst>
                                    <p:set>
                                      <p:cBhvr>
                                        <p:cTn id="10" fill="hold"/>
                                        <p:tgtEl>
                                          <p:spTgt spid="165"/>
                                        </p:tgtEl>
                                        <p:attrNameLst>
                                          <p:attrName>style.visibility</p:attrName>
                                        </p:attrNameLst>
                                      </p:cBhvr>
                                      <p:to>
                                        <p:strVal val="visible"/>
                                      </p:to>
                                    </p:set>
                                    <p:animEffect transition="in" filter="fade">
                                      <p:cBhvr>
                                        <p:cTn id="11" dur="2250"/>
                                        <p:tgtEl>
                                          <p:spTgt spid="165"/>
                                        </p:tgtEl>
                                      </p:cBhvr>
                                    </p:animEffect>
                                  </p:childTnLst>
                                </p:cTn>
                              </p:par>
                            </p:childTnLst>
                          </p:cTn>
                        </p:par>
                        <p:par>
                          <p:cTn id="12" fill="hold">
                            <p:stCondLst>
                              <p:cond delay="6250"/>
                            </p:stCondLst>
                            <p:childTnLst>
                              <p:par>
                                <p:cTn id="13" presetID="10" presetClass="entr" fill="hold" grpId="3" nodeType="afterEffect">
                                  <p:stCondLst>
                                    <p:cond delay="0"/>
                                  </p:stCondLst>
                                  <p:iterate>
                                    <p:tmAbs val="0"/>
                                  </p:iterate>
                                  <p:childTnLst>
                                    <p:set>
                                      <p:cBhvr>
                                        <p:cTn id="14" fill="hold"/>
                                        <p:tgtEl>
                                          <p:spTgt spid="162"/>
                                        </p:tgtEl>
                                        <p:attrNameLst>
                                          <p:attrName>style.visibility</p:attrName>
                                        </p:attrNameLst>
                                      </p:cBhvr>
                                      <p:to>
                                        <p:strVal val="visible"/>
                                      </p:to>
                                    </p:set>
                                    <p:animEffect transition="in" filter="fade">
                                      <p:cBhvr>
                                        <p:cTn id="15" dur="10000"/>
                                        <p:tgtEl>
                                          <p:spTgt spid="162"/>
                                        </p:tgtEl>
                                      </p:cBhvr>
                                    </p:animEffect>
                                  </p:childTnLst>
                                </p:cTn>
                              </p:par>
                            </p:childTnLst>
                          </p:cTn>
                        </p:par>
                        <p:par>
                          <p:cTn id="16" fill="hold">
                            <p:stCondLst>
                              <p:cond delay="16250"/>
                            </p:stCondLst>
                            <p:childTnLst>
                              <p:par>
                                <p:cTn id="17" presetID="10" presetClass="entr" fill="hold" grpId="4" nodeType="afterEffect">
                                  <p:stCondLst>
                                    <p:cond delay="0"/>
                                  </p:stCondLst>
                                  <p:iterate>
                                    <p:tmAbs val="0"/>
                                  </p:iterate>
                                  <p:childTnLst>
                                    <p:set>
                                      <p:cBhvr>
                                        <p:cTn id="18" fill="hold"/>
                                        <p:tgtEl>
                                          <p:spTgt spid="166"/>
                                        </p:tgtEl>
                                        <p:attrNameLst>
                                          <p:attrName>style.visibility</p:attrName>
                                        </p:attrNameLst>
                                      </p:cBhvr>
                                      <p:to>
                                        <p:strVal val="visible"/>
                                      </p:to>
                                    </p:set>
                                    <p:animEffect transition="in" filter="fade">
                                      <p:cBhvr>
                                        <p:cTn id="19" dur="1000"/>
                                        <p:tgtEl>
                                          <p:spTgt spid="166"/>
                                        </p:tgtEl>
                                      </p:cBhvr>
                                    </p:animEffect>
                                  </p:childTnLst>
                                </p:cTn>
                              </p:par>
                            </p:childTnLst>
                          </p:cTn>
                        </p:par>
                        <p:par>
                          <p:cTn id="20" fill="hold">
                            <p:stCondLst>
                              <p:cond delay="17250"/>
                            </p:stCondLst>
                            <p:childTnLst>
                              <p:par>
                                <p:cTn id="21" presetID="2" presetClass="entr" presetSubtype="2" fill="hold" grpId="5" nodeType="afterEffect">
                                  <p:stCondLst>
                                    <p:cond delay="0"/>
                                  </p:stCondLst>
                                  <p:iterate>
                                    <p:tmAbs val="0"/>
                                  </p:iterate>
                                  <p:childTnLst>
                                    <p:set>
                                      <p:cBhvr>
                                        <p:cTn id="22" fill="hold"/>
                                        <p:tgtEl>
                                          <p:spTgt spid="164"/>
                                        </p:tgtEl>
                                        <p:attrNameLst>
                                          <p:attrName>style.visibility</p:attrName>
                                        </p:attrNameLst>
                                      </p:cBhvr>
                                      <p:to>
                                        <p:strVal val="visible"/>
                                      </p:to>
                                    </p:set>
                                    <p:anim calcmode="lin" valueType="num">
                                      <p:cBhvr>
                                        <p:cTn id="23" dur="1000" fill="hold"/>
                                        <p:tgtEl>
                                          <p:spTgt spid="164"/>
                                        </p:tgtEl>
                                        <p:attrNameLst>
                                          <p:attrName>ppt_x</p:attrName>
                                        </p:attrNameLst>
                                      </p:cBhvr>
                                      <p:tavLst>
                                        <p:tav tm="0">
                                          <p:val>
                                            <p:strVal val="1+#ppt_w/2"/>
                                          </p:val>
                                        </p:tav>
                                        <p:tav tm="100000">
                                          <p:val>
                                            <p:strVal val="#ppt_x"/>
                                          </p:val>
                                        </p:tav>
                                      </p:tavLst>
                                    </p:anim>
                                    <p:anim calcmode="lin" valueType="num">
                                      <p:cBhvr>
                                        <p:cTn id="24" dur="1000" fill="hold"/>
                                        <p:tgtEl>
                                          <p:spTgt spid="164"/>
                                        </p:tgtEl>
                                        <p:attrNameLst>
                                          <p:attrName>ppt_y</p:attrName>
                                        </p:attrNameLst>
                                      </p:cBhvr>
                                      <p:tavLst>
                                        <p:tav tm="0">
                                          <p:val>
                                            <p:strVal val="#ppt_y"/>
                                          </p:val>
                                        </p:tav>
                                        <p:tav tm="100000">
                                          <p:val>
                                            <p:strVal val="#ppt_y"/>
                                          </p:val>
                                        </p:tav>
                                      </p:tavLst>
                                    </p:anim>
                                  </p:childTnLst>
                                </p:cTn>
                              </p:par>
                            </p:childTnLst>
                          </p:cTn>
                        </p:par>
                        <p:par>
                          <p:cTn id="25" fill="hold">
                            <p:stCondLst>
                              <p:cond delay="18250"/>
                            </p:stCondLst>
                            <p:childTnLst>
                              <p:par>
                                <p:cTn id="26" presetID="10" presetClass="entr" fill="hold" grpId="6" nodeType="afterEffect">
                                  <p:stCondLst>
                                    <p:cond delay="0"/>
                                  </p:stCondLst>
                                  <p:iterate>
                                    <p:tmAbs val="0"/>
                                  </p:iterate>
                                  <p:childTnLst>
                                    <p:set>
                                      <p:cBhvr>
                                        <p:cTn id="27" fill="hold"/>
                                        <p:tgtEl>
                                          <p:spTgt spid="167"/>
                                        </p:tgtEl>
                                        <p:attrNameLst>
                                          <p:attrName>style.visibility</p:attrName>
                                        </p:attrNameLst>
                                      </p:cBhvr>
                                      <p:to>
                                        <p:strVal val="visible"/>
                                      </p:to>
                                    </p:set>
                                    <p:animEffect transition="in" filter="fade">
                                      <p:cBhvr>
                                        <p:cTn id="28" dur="1000"/>
                                        <p:tgtEl>
                                          <p:spTgt spid="167"/>
                                        </p:tgtEl>
                                      </p:cBhvr>
                                    </p:animEffect>
                                  </p:childTnLst>
                                </p:cTn>
                              </p:par>
                            </p:childTnLst>
                          </p:cTn>
                        </p:par>
                        <p:par>
                          <p:cTn id="29" fill="hold">
                            <p:stCondLst>
                              <p:cond delay="19250"/>
                            </p:stCondLst>
                            <p:childTnLst>
                              <p:par>
                                <p:cTn id="30" presetID="2" presetClass="entr" presetSubtype="2" fill="hold" grpId="7" nodeType="afterEffect">
                                  <p:stCondLst>
                                    <p:cond delay="0"/>
                                  </p:stCondLst>
                                  <p:iterate>
                                    <p:tmAbs val="0"/>
                                  </p:iterate>
                                  <p:childTnLst>
                                    <p:set>
                                      <p:cBhvr>
                                        <p:cTn id="31" fill="hold"/>
                                        <p:tgtEl>
                                          <p:spTgt spid="173"/>
                                        </p:tgtEl>
                                        <p:attrNameLst>
                                          <p:attrName>style.visibility</p:attrName>
                                        </p:attrNameLst>
                                      </p:cBhvr>
                                      <p:to>
                                        <p:strVal val="visible"/>
                                      </p:to>
                                    </p:set>
                                    <p:anim calcmode="lin" valueType="num">
                                      <p:cBhvr>
                                        <p:cTn id="32" dur="1000" fill="hold"/>
                                        <p:tgtEl>
                                          <p:spTgt spid="173"/>
                                        </p:tgtEl>
                                        <p:attrNameLst>
                                          <p:attrName>ppt_x</p:attrName>
                                        </p:attrNameLst>
                                      </p:cBhvr>
                                      <p:tavLst>
                                        <p:tav tm="0">
                                          <p:val>
                                            <p:strVal val="1+#ppt_w/2"/>
                                          </p:val>
                                        </p:tav>
                                        <p:tav tm="100000">
                                          <p:val>
                                            <p:strVal val="#ppt_x"/>
                                          </p:val>
                                        </p:tav>
                                      </p:tavLst>
                                    </p:anim>
                                    <p:anim calcmode="lin" valueType="num">
                                      <p:cBhvr>
                                        <p:cTn id="33" dur="1000" fill="hold"/>
                                        <p:tgtEl>
                                          <p:spTgt spid="173"/>
                                        </p:tgtEl>
                                        <p:attrNameLst>
                                          <p:attrName>ppt_y</p:attrName>
                                        </p:attrNameLst>
                                      </p:cBhvr>
                                      <p:tavLst>
                                        <p:tav tm="0">
                                          <p:val>
                                            <p:strVal val="#ppt_y"/>
                                          </p:val>
                                        </p:tav>
                                        <p:tav tm="100000">
                                          <p:val>
                                            <p:strVal val="#ppt_y"/>
                                          </p:val>
                                        </p:tav>
                                      </p:tavLst>
                                    </p:anim>
                                  </p:childTnLst>
                                </p:cTn>
                              </p:par>
                            </p:childTnLst>
                          </p:cTn>
                        </p:par>
                        <p:par>
                          <p:cTn id="34" fill="hold">
                            <p:stCondLst>
                              <p:cond delay="20250"/>
                            </p:stCondLst>
                            <p:childTnLst>
                              <p:par>
                                <p:cTn id="35" presetID="10" presetClass="entr" fill="hold" grpId="8" nodeType="afterEffect">
                                  <p:stCondLst>
                                    <p:cond delay="0"/>
                                  </p:stCondLst>
                                  <p:iterate>
                                    <p:tmAbs val="0"/>
                                  </p:iterate>
                                  <p:childTnLst>
                                    <p:set>
                                      <p:cBhvr>
                                        <p:cTn id="36" fill="hold"/>
                                        <p:tgtEl>
                                          <p:spTgt spid="168"/>
                                        </p:tgtEl>
                                        <p:attrNameLst>
                                          <p:attrName>style.visibility</p:attrName>
                                        </p:attrNameLst>
                                      </p:cBhvr>
                                      <p:to>
                                        <p:strVal val="visible"/>
                                      </p:to>
                                    </p:set>
                                    <p:animEffect transition="in" filter="fade">
                                      <p:cBhvr>
                                        <p:cTn id="37" dur="1000"/>
                                        <p:tgtEl>
                                          <p:spTgt spid="168"/>
                                        </p:tgtEl>
                                      </p:cBhvr>
                                    </p:animEffect>
                                  </p:childTnLst>
                                </p:cTn>
                              </p:par>
                            </p:childTnLst>
                          </p:cTn>
                        </p:par>
                        <p:par>
                          <p:cTn id="38" fill="hold">
                            <p:stCondLst>
                              <p:cond delay="21250"/>
                            </p:stCondLst>
                            <p:childTnLst>
                              <p:par>
                                <p:cTn id="39" presetID="2" presetClass="entr" presetSubtype="2" fill="hold" grpId="9" nodeType="afterEffect">
                                  <p:stCondLst>
                                    <p:cond delay="0"/>
                                  </p:stCondLst>
                                  <p:iterate>
                                    <p:tmAbs val="0"/>
                                  </p:iterate>
                                  <p:childTnLst>
                                    <p:set>
                                      <p:cBhvr>
                                        <p:cTn id="40" fill="hold"/>
                                        <p:tgtEl>
                                          <p:spTgt spid="174"/>
                                        </p:tgtEl>
                                        <p:attrNameLst>
                                          <p:attrName>style.visibility</p:attrName>
                                        </p:attrNameLst>
                                      </p:cBhvr>
                                      <p:to>
                                        <p:strVal val="visible"/>
                                      </p:to>
                                    </p:set>
                                    <p:anim calcmode="lin" valueType="num">
                                      <p:cBhvr>
                                        <p:cTn id="41" dur="1000" fill="hold"/>
                                        <p:tgtEl>
                                          <p:spTgt spid="174"/>
                                        </p:tgtEl>
                                        <p:attrNameLst>
                                          <p:attrName>ppt_x</p:attrName>
                                        </p:attrNameLst>
                                      </p:cBhvr>
                                      <p:tavLst>
                                        <p:tav tm="0">
                                          <p:val>
                                            <p:strVal val="1+#ppt_w/2"/>
                                          </p:val>
                                        </p:tav>
                                        <p:tav tm="100000">
                                          <p:val>
                                            <p:strVal val="#ppt_x"/>
                                          </p:val>
                                        </p:tav>
                                      </p:tavLst>
                                    </p:anim>
                                    <p:anim calcmode="lin" valueType="num">
                                      <p:cBhvr>
                                        <p:cTn id="42" dur="1000" fill="hold"/>
                                        <p:tgtEl>
                                          <p:spTgt spid="174"/>
                                        </p:tgtEl>
                                        <p:attrNameLst>
                                          <p:attrName>ppt_y</p:attrName>
                                        </p:attrNameLst>
                                      </p:cBhvr>
                                      <p:tavLst>
                                        <p:tav tm="0">
                                          <p:val>
                                            <p:strVal val="#ppt_y"/>
                                          </p:val>
                                        </p:tav>
                                        <p:tav tm="100000">
                                          <p:val>
                                            <p:strVal val="#ppt_y"/>
                                          </p:val>
                                        </p:tav>
                                      </p:tavLst>
                                    </p:anim>
                                  </p:childTnLst>
                                </p:cTn>
                              </p:par>
                            </p:childTnLst>
                          </p:cTn>
                        </p:par>
                        <p:par>
                          <p:cTn id="43" fill="hold">
                            <p:stCondLst>
                              <p:cond delay="22250"/>
                            </p:stCondLst>
                            <p:childTnLst>
                              <p:par>
                                <p:cTn id="44" presetID="10" presetClass="entr" fill="hold" grpId="10" nodeType="afterEffect">
                                  <p:stCondLst>
                                    <p:cond delay="0"/>
                                  </p:stCondLst>
                                  <p:iterate>
                                    <p:tmAbs val="0"/>
                                  </p:iterate>
                                  <p:childTnLst>
                                    <p:set>
                                      <p:cBhvr>
                                        <p:cTn id="45" fill="hold"/>
                                        <p:tgtEl>
                                          <p:spTgt spid="169"/>
                                        </p:tgtEl>
                                        <p:attrNameLst>
                                          <p:attrName>style.visibility</p:attrName>
                                        </p:attrNameLst>
                                      </p:cBhvr>
                                      <p:to>
                                        <p:strVal val="visible"/>
                                      </p:to>
                                    </p:set>
                                    <p:animEffect transition="in" filter="fade">
                                      <p:cBhvr>
                                        <p:cTn id="46" dur="1000"/>
                                        <p:tgtEl>
                                          <p:spTgt spid="169"/>
                                        </p:tgtEl>
                                      </p:cBhvr>
                                    </p:animEffect>
                                  </p:childTnLst>
                                </p:cTn>
                              </p:par>
                            </p:childTnLst>
                          </p:cTn>
                        </p:par>
                        <p:par>
                          <p:cTn id="47" fill="hold">
                            <p:stCondLst>
                              <p:cond delay="23250"/>
                            </p:stCondLst>
                            <p:childTnLst>
                              <p:par>
                                <p:cTn id="48" presetID="2" presetClass="entr" presetSubtype="2" fill="hold" grpId="11" nodeType="afterEffect">
                                  <p:stCondLst>
                                    <p:cond delay="0"/>
                                  </p:stCondLst>
                                  <p:iterate>
                                    <p:tmAbs val="0"/>
                                  </p:iterate>
                                  <p:childTnLst>
                                    <p:set>
                                      <p:cBhvr>
                                        <p:cTn id="49" fill="hold"/>
                                        <p:tgtEl>
                                          <p:spTgt spid="175"/>
                                        </p:tgtEl>
                                        <p:attrNameLst>
                                          <p:attrName>style.visibility</p:attrName>
                                        </p:attrNameLst>
                                      </p:cBhvr>
                                      <p:to>
                                        <p:strVal val="visible"/>
                                      </p:to>
                                    </p:set>
                                    <p:anim calcmode="lin" valueType="num">
                                      <p:cBhvr>
                                        <p:cTn id="50" dur="1000" fill="hold"/>
                                        <p:tgtEl>
                                          <p:spTgt spid="175"/>
                                        </p:tgtEl>
                                        <p:attrNameLst>
                                          <p:attrName>ppt_x</p:attrName>
                                        </p:attrNameLst>
                                      </p:cBhvr>
                                      <p:tavLst>
                                        <p:tav tm="0">
                                          <p:val>
                                            <p:strVal val="1+#ppt_w/2"/>
                                          </p:val>
                                        </p:tav>
                                        <p:tav tm="100000">
                                          <p:val>
                                            <p:strVal val="#ppt_x"/>
                                          </p:val>
                                        </p:tav>
                                      </p:tavLst>
                                    </p:anim>
                                    <p:anim calcmode="lin" valueType="num">
                                      <p:cBhvr>
                                        <p:cTn id="51" dur="1000" fill="hold"/>
                                        <p:tgtEl>
                                          <p:spTgt spid="175"/>
                                        </p:tgtEl>
                                        <p:attrNameLst>
                                          <p:attrName>ppt_y</p:attrName>
                                        </p:attrNameLst>
                                      </p:cBhvr>
                                      <p:tavLst>
                                        <p:tav tm="0">
                                          <p:val>
                                            <p:strVal val="#ppt_y"/>
                                          </p:val>
                                        </p:tav>
                                        <p:tav tm="100000">
                                          <p:val>
                                            <p:strVal val="#ppt_y"/>
                                          </p:val>
                                        </p:tav>
                                      </p:tavLst>
                                    </p:anim>
                                  </p:childTnLst>
                                </p:cTn>
                              </p:par>
                            </p:childTnLst>
                          </p:cTn>
                        </p:par>
                        <p:par>
                          <p:cTn id="52" fill="hold">
                            <p:stCondLst>
                              <p:cond delay="24250"/>
                            </p:stCondLst>
                            <p:childTnLst>
                              <p:par>
                                <p:cTn id="53" presetID="10" presetClass="entr" fill="hold" grpId="12" nodeType="afterEffect">
                                  <p:stCondLst>
                                    <p:cond delay="0"/>
                                  </p:stCondLst>
                                  <p:iterate>
                                    <p:tmAbs val="0"/>
                                  </p:iterate>
                                  <p:childTnLst>
                                    <p:set>
                                      <p:cBhvr>
                                        <p:cTn id="54" fill="hold"/>
                                        <p:tgtEl>
                                          <p:spTgt spid="172"/>
                                        </p:tgtEl>
                                        <p:attrNameLst>
                                          <p:attrName>style.visibility</p:attrName>
                                        </p:attrNameLst>
                                      </p:cBhvr>
                                      <p:to>
                                        <p:strVal val="visible"/>
                                      </p:to>
                                    </p:set>
                                    <p:animEffect transition="in" filter="fade">
                                      <p:cBhvr>
                                        <p:cTn id="55" dur="1000"/>
                                        <p:tgtEl>
                                          <p:spTgt spid="172"/>
                                        </p:tgtEl>
                                      </p:cBhvr>
                                    </p:animEffect>
                                  </p:childTnLst>
                                </p:cTn>
                              </p:par>
                            </p:childTnLst>
                          </p:cTn>
                        </p:par>
                        <p:par>
                          <p:cTn id="56" fill="hold">
                            <p:stCondLst>
                              <p:cond delay="25250"/>
                            </p:stCondLst>
                            <p:childTnLst>
                              <p:par>
                                <p:cTn id="57" presetID="2" presetClass="entr" presetSubtype="2" fill="hold" grpId="13" nodeType="afterEffect">
                                  <p:stCondLst>
                                    <p:cond delay="0"/>
                                  </p:stCondLst>
                                  <p:iterate>
                                    <p:tmAbs val="0"/>
                                  </p:iterate>
                                  <p:childTnLst>
                                    <p:set>
                                      <p:cBhvr>
                                        <p:cTn id="58" fill="hold"/>
                                        <p:tgtEl>
                                          <p:spTgt spid="176"/>
                                        </p:tgtEl>
                                        <p:attrNameLst>
                                          <p:attrName>style.visibility</p:attrName>
                                        </p:attrNameLst>
                                      </p:cBhvr>
                                      <p:to>
                                        <p:strVal val="visible"/>
                                      </p:to>
                                    </p:set>
                                    <p:anim calcmode="lin" valueType="num">
                                      <p:cBhvr>
                                        <p:cTn id="59" dur="1000" fill="hold"/>
                                        <p:tgtEl>
                                          <p:spTgt spid="176"/>
                                        </p:tgtEl>
                                        <p:attrNameLst>
                                          <p:attrName>ppt_x</p:attrName>
                                        </p:attrNameLst>
                                      </p:cBhvr>
                                      <p:tavLst>
                                        <p:tav tm="0">
                                          <p:val>
                                            <p:strVal val="1+#ppt_w/2"/>
                                          </p:val>
                                        </p:tav>
                                        <p:tav tm="100000">
                                          <p:val>
                                            <p:strVal val="#ppt_x"/>
                                          </p:val>
                                        </p:tav>
                                      </p:tavLst>
                                    </p:anim>
                                    <p:anim calcmode="lin" valueType="num">
                                      <p:cBhvr>
                                        <p:cTn id="60" dur="10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3" animBg="1" advAuto="0"/>
      <p:bldP spid="163" grpId="1" animBg="1" advAuto="0"/>
      <p:bldP spid="164" grpId="5" animBg="1" advAuto="0"/>
      <p:bldP spid="165" grpId="2" animBg="1" advAuto="0"/>
      <p:bldP spid="166" grpId="4" animBg="1" advAuto="0"/>
      <p:bldP spid="167" grpId="6" animBg="1" advAuto="0"/>
      <p:bldP spid="168" grpId="8" animBg="1" advAuto="0"/>
      <p:bldP spid="169" grpId="10" animBg="1" advAuto="0"/>
      <p:bldP spid="172" grpId="12" animBg="1" advAuto="0"/>
      <p:bldP spid="173" grpId="7" animBg="1" advAuto="0"/>
      <p:bldP spid="174" grpId="9" animBg="1" advAuto="0"/>
      <p:bldP spid="175" grpId="11" animBg="1" advAuto="0"/>
      <p:bldP spid="176" grpId="1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OPICS"/>
          <p:cNvSpPr txBox="1">
            <a:spLocks noGrp="1"/>
          </p:cNvSpPr>
          <p:nvPr>
            <p:ph type="title"/>
          </p:nvPr>
        </p:nvSpPr>
        <p:spPr>
          <a:xfrm>
            <a:off x="1206494" y="-340536"/>
            <a:ext cx="21971008" cy="4648201"/>
          </a:xfrm>
          <a:prstGeom prst="rect">
            <a:avLst/>
          </a:prstGeom>
        </p:spPr>
        <p:txBody>
          <a:bodyPr/>
          <a:lstStyle>
            <a:lvl1pPr>
              <a:defRPr sz="8500" b="1" spc="-200">
                <a:solidFill>
                  <a:srgbClr val="C6B4A2"/>
                </a:solidFill>
                <a:latin typeface="+mn-lt"/>
                <a:ea typeface="+mn-ea"/>
                <a:cs typeface="+mn-cs"/>
                <a:sym typeface="Helvetica Neue"/>
              </a:defRPr>
            </a:lvl1pPr>
          </a:lstStyle>
          <a:p>
            <a:r>
              <a:t>Best practices to start a group</a:t>
            </a:r>
          </a:p>
        </p:txBody>
      </p:sp>
      <p:sp>
        <p:nvSpPr>
          <p:cNvPr id="179" name="• What is Fellowship Development?…"/>
          <p:cNvSpPr txBox="1">
            <a:spLocks noGrp="1"/>
          </p:cNvSpPr>
          <p:nvPr>
            <p:ph type="body" idx="4294967295"/>
          </p:nvPr>
        </p:nvSpPr>
        <p:spPr>
          <a:xfrm>
            <a:off x="1206500" y="2276240"/>
            <a:ext cx="21971002" cy="8580054"/>
          </a:xfrm>
          <a:prstGeom prst="rect">
            <a:avLst/>
          </a:prstGeom>
        </p:spPr>
        <p:txBody>
          <a:bodyPr numCol="1" spcCol="38100"/>
          <a:lstStyle/>
          <a:p>
            <a:pPr marL="0" indent="0" defTabSz="825500">
              <a:lnSpc>
                <a:spcPct val="100000"/>
              </a:lnSpc>
              <a:spcBef>
                <a:spcPts val="1800"/>
              </a:spcBef>
              <a:buSzTx/>
              <a:buNone/>
              <a:defRPr sz="6400" b="1">
                <a:solidFill>
                  <a:srgbClr val="FFFFFF"/>
                </a:solidFill>
              </a:defRPr>
            </a:pPr>
            <a:endParaRPr/>
          </a:p>
          <a:p>
            <a:pPr marL="0" indent="0" defTabSz="825500">
              <a:lnSpc>
                <a:spcPct val="100000"/>
              </a:lnSpc>
              <a:spcBef>
                <a:spcPts val="1800"/>
              </a:spcBef>
              <a:buSzTx/>
              <a:buNone/>
              <a:defRPr sz="6400" b="1" i="1">
                <a:solidFill>
                  <a:srgbClr val="FFFFFF"/>
                </a:solidFill>
              </a:defRPr>
            </a:pPr>
            <a:r>
              <a:t>° What is an NA group?	</a:t>
            </a:r>
          </a:p>
          <a:p>
            <a:pPr marL="0" indent="0" defTabSz="825500">
              <a:lnSpc>
                <a:spcPct val="100000"/>
              </a:lnSpc>
              <a:spcBef>
                <a:spcPts val="1800"/>
              </a:spcBef>
              <a:buSzTx/>
              <a:buNone/>
              <a:defRPr sz="6400" b="1" i="1">
                <a:solidFill>
                  <a:srgbClr val="FFFFFF"/>
                </a:solidFill>
              </a:defRPr>
            </a:pPr>
            <a:r>
              <a:t>° What is a “home group”?</a:t>
            </a:r>
          </a:p>
          <a:p>
            <a:pPr marL="0" indent="0" defTabSz="825500">
              <a:lnSpc>
                <a:spcPct val="100000"/>
              </a:lnSpc>
              <a:spcBef>
                <a:spcPts val="1800"/>
              </a:spcBef>
              <a:buSzTx/>
              <a:buNone/>
              <a:defRPr sz="6400" b="1" i="1">
                <a:solidFill>
                  <a:srgbClr val="FFFFFF"/>
                </a:solidFill>
              </a:defRPr>
            </a:pPr>
            <a:r>
              <a:t>° Who can be a member?</a:t>
            </a:r>
          </a:p>
          <a:p>
            <a:pPr marL="0" indent="0" defTabSz="825500">
              <a:lnSpc>
                <a:spcPct val="100000"/>
              </a:lnSpc>
              <a:spcBef>
                <a:spcPts val="1800"/>
              </a:spcBef>
              <a:buSzTx/>
              <a:buNone/>
              <a:defRPr sz="6400" b="1" i="1">
                <a:solidFill>
                  <a:srgbClr val="FFFFFF"/>
                </a:solidFill>
              </a:defRPr>
            </a:pPr>
            <a:r>
              <a:t>° Where can we hold NA meetings?</a:t>
            </a:r>
          </a:p>
          <a:p>
            <a:pPr marL="0" indent="0" defTabSz="825500">
              <a:lnSpc>
                <a:spcPct val="100000"/>
              </a:lnSpc>
              <a:spcBef>
                <a:spcPts val="1800"/>
              </a:spcBef>
              <a:buSzTx/>
              <a:buNone/>
              <a:defRPr sz="6400" b="1" i="1">
                <a:solidFill>
                  <a:srgbClr val="FFFFFF"/>
                </a:solidFill>
              </a:defRPr>
            </a:pPr>
            <a:r>
              <a:t>° What kinds of literature should we use?</a:t>
            </a:r>
          </a:p>
          <a:p>
            <a:pPr marL="0" indent="0" defTabSz="825500">
              <a:lnSpc>
                <a:spcPct val="100000"/>
              </a:lnSpc>
              <a:spcBef>
                <a:spcPts val="1800"/>
              </a:spcBef>
              <a:buSzTx/>
              <a:buNone/>
              <a:defRPr sz="6400" b="1" i="1">
                <a:solidFill>
                  <a:srgbClr val="FFFFFF"/>
                </a:solidFill>
              </a:defRPr>
            </a:pPr>
            <a:r>
              <a:t>° What officers does a group need?</a:t>
            </a:r>
          </a:p>
        </p:txBody>
      </p:sp>
      <p:pic>
        <p:nvPicPr>
          <p:cNvPr id="180" name="Immagine 2" descr="Immagine 2"/>
          <p:cNvPicPr>
            <a:picLocks noChangeAspect="1"/>
          </p:cNvPicPr>
          <p:nvPr/>
        </p:nvPicPr>
        <p:blipFill>
          <a:blip r:embed="rId2"/>
          <a:stretch>
            <a:fillRect/>
          </a:stretch>
        </p:blipFill>
        <p:spPr>
          <a:xfrm>
            <a:off x="18345450" y="2276240"/>
            <a:ext cx="4826001" cy="7505701"/>
          </a:xfrm>
          <a:prstGeom prst="rect">
            <a:avLst/>
          </a:prstGeom>
          <a:ln w="12700">
            <a:miter lim="400000"/>
          </a:ln>
        </p:spPr>
      </p:pic>
      <p:sp>
        <p:nvSpPr>
          <p:cNvPr id="181" name="CasellaDiTesto 3"/>
          <p:cNvSpPr txBox="1"/>
          <p:nvPr/>
        </p:nvSpPr>
        <p:spPr>
          <a:xfrm>
            <a:off x="1666221" y="11986849"/>
            <a:ext cx="21471580" cy="709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1" u="sng">
                <a:solidFill>
                  <a:srgbClr val="FFFFFF"/>
                </a:solidFill>
                <a:latin typeface="+mn-lt"/>
                <a:ea typeface="+mn-ea"/>
                <a:cs typeface="+mn-cs"/>
                <a:sym typeface="Helvetica Neue"/>
              </a:defRPr>
            </a:pPr>
            <a:r>
              <a:rPr u="none" dirty="0"/>
              <a:t>CLICK HERE  </a:t>
            </a:r>
            <a:r>
              <a:rPr dirty="0"/>
              <a:t> https://</a:t>
            </a:r>
            <a:r>
              <a:rPr dirty="0" err="1"/>
              <a:t>na.org</a:t>
            </a:r>
            <a:r>
              <a:rPr dirty="0"/>
              <a:t>/wp-content/uploads/2024/05/Group-Booklet-</a:t>
            </a:r>
            <a:r>
              <a:rPr dirty="0" err="1"/>
              <a:t>English.pdf</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78"/>
                                        </p:tgtEl>
                                        <p:attrNameLst>
                                          <p:attrName>style.visibility</p:attrName>
                                        </p:attrNameLst>
                                      </p:cBhvr>
                                      <p:to>
                                        <p:strVal val="visible"/>
                                      </p:to>
                                    </p:set>
                                    <p:animEffect transition="in" filter="fade">
                                      <p:cBhvr>
                                        <p:cTn id="7" dur="2000"/>
                                        <p:tgtEl>
                                          <p:spTgt spid="178"/>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79"/>
                                        </p:tgtEl>
                                        <p:attrNameLst>
                                          <p:attrName>style.visibility</p:attrName>
                                        </p:attrNameLst>
                                      </p:cBhvr>
                                      <p:to>
                                        <p:strVal val="visible"/>
                                      </p:to>
                                    </p:set>
                                    <p:animEffect transition="in" filter="fade">
                                      <p:cBhvr>
                                        <p:cTn id="11" dur="5500"/>
                                        <p:tgtEl>
                                          <p:spTgt spid="179"/>
                                        </p:tgtEl>
                                      </p:cBhvr>
                                    </p:animEffect>
                                  </p:childTnLst>
                                </p:cTn>
                              </p:par>
                            </p:childTnLst>
                          </p:cTn>
                        </p:par>
                        <p:par>
                          <p:cTn id="12" fill="hold">
                            <p:stCondLst>
                              <p:cond delay="7500"/>
                            </p:stCondLst>
                            <p:childTnLst>
                              <p:par>
                                <p:cTn id="13" presetID="10" presetClass="entr" fill="hold" grpId="3" nodeType="afterEffect">
                                  <p:stCondLst>
                                    <p:cond delay="0"/>
                                  </p:stCondLst>
                                  <p:iterate>
                                    <p:tmAbs val="0"/>
                                  </p:iterate>
                                  <p:childTnLst>
                                    <p:set>
                                      <p:cBhvr>
                                        <p:cTn id="14" fill="hold"/>
                                        <p:tgtEl>
                                          <p:spTgt spid="180"/>
                                        </p:tgtEl>
                                        <p:attrNameLst>
                                          <p:attrName>style.visibility</p:attrName>
                                        </p:attrNameLst>
                                      </p:cBhvr>
                                      <p:to>
                                        <p:strVal val="visible"/>
                                      </p:to>
                                    </p:set>
                                    <p:animEffect transition="in" filter="fade">
                                      <p:cBhvr>
                                        <p:cTn id="15" dur="1000"/>
                                        <p:tgtEl>
                                          <p:spTgt spid="180"/>
                                        </p:tgtEl>
                                      </p:cBhvr>
                                    </p:animEffect>
                                  </p:childTnLst>
                                </p:cTn>
                              </p:par>
                            </p:childTnLst>
                          </p:cTn>
                        </p:par>
                        <p:par>
                          <p:cTn id="16" fill="hold">
                            <p:stCondLst>
                              <p:cond delay="8500"/>
                            </p:stCondLst>
                            <p:childTnLst>
                              <p:par>
                                <p:cTn id="17" presetID="10" presetClass="entr" fill="hold" grpId="4" nodeType="afterEffect">
                                  <p:stCondLst>
                                    <p:cond delay="0"/>
                                  </p:stCondLst>
                                  <p:iterate>
                                    <p:tmAbs val="0"/>
                                  </p:iterate>
                                  <p:childTnLst>
                                    <p:set>
                                      <p:cBhvr>
                                        <p:cTn id="18" fill="hold"/>
                                        <p:tgtEl>
                                          <p:spTgt spid="181"/>
                                        </p:tgtEl>
                                        <p:attrNameLst>
                                          <p:attrName>style.visibility</p:attrName>
                                        </p:attrNameLst>
                                      </p:cBhvr>
                                      <p:to>
                                        <p:strVal val="visible"/>
                                      </p:to>
                                    </p:set>
                                    <p:animEffect transition="in" filter="fade">
                                      <p:cBhvr>
                                        <p:cTn id="19"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P spid="179" grpId="2" animBg="1" advAuto="0"/>
      <p:bldP spid="180" grpId="3" animBg="1" advAuto="0"/>
      <p:bldP spid="181"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NEW &amp; SHINY WORDS!"/>
          <p:cNvSpPr txBox="1">
            <a:spLocks noGrp="1"/>
          </p:cNvSpPr>
          <p:nvPr>
            <p:ph type="title"/>
          </p:nvPr>
        </p:nvSpPr>
        <p:spPr>
          <a:xfrm>
            <a:off x="1513516" y="-182911"/>
            <a:ext cx="21971008" cy="4648203"/>
          </a:xfrm>
          <a:prstGeom prst="rect">
            <a:avLst/>
          </a:prstGeom>
        </p:spPr>
        <p:txBody>
          <a:bodyPr/>
          <a:lstStyle>
            <a:lvl1pPr>
              <a:defRPr sz="8500" b="1" spc="-200">
                <a:solidFill>
                  <a:srgbClr val="C6B4A2"/>
                </a:solidFill>
                <a:latin typeface="+mn-lt"/>
                <a:ea typeface="+mn-ea"/>
                <a:cs typeface="+mn-cs"/>
                <a:sym typeface="Helvetica Neue"/>
              </a:defRPr>
            </a:lvl1pPr>
          </a:lstStyle>
          <a:p>
            <a:r>
              <a:t>What is an NA group?</a:t>
            </a:r>
          </a:p>
        </p:txBody>
      </p:sp>
      <p:sp>
        <p:nvSpPr>
          <p:cNvPr id="184" name="“Anything not completely familiar became alien and dangerous.”…"/>
          <p:cNvSpPr txBox="1">
            <a:spLocks noGrp="1"/>
          </p:cNvSpPr>
          <p:nvPr>
            <p:ph type="body" idx="4294967295"/>
          </p:nvPr>
        </p:nvSpPr>
        <p:spPr>
          <a:xfrm>
            <a:off x="1206499" y="3918760"/>
            <a:ext cx="21971002" cy="8580054"/>
          </a:xfrm>
          <a:prstGeom prst="rect">
            <a:avLst/>
          </a:prstGeom>
        </p:spPr>
        <p:txBody>
          <a:bodyPr numCol="1" spcCol="38100"/>
          <a:lstStyle/>
          <a:p>
            <a:pPr marL="0" indent="0" defTabSz="825500">
              <a:lnSpc>
                <a:spcPct val="100000"/>
              </a:lnSpc>
              <a:spcBef>
                <a:spcPts val="1800"/>
              </a:spcBef>
              <a:buSzTx/>
              <a:buNone/>
              <a:defRPr sz="4500" b="1" i="1">
                <a:solidFill>
                  <a:srgbClr val="FFFFFF"/>
                </a:solidFill>
              </a:defRPr>
            </a:pPr>
            <a:r>
              <a:t>1. All members of a group are drug addicts, and all drug addicts are eligible for membership.</a:t>
            </a:r>
          </a:p>
          <a:p>
            <a:pPr marL="0" indent="0" defTabSz="825500">
              <a:lnSpc>
                <a:spcPct val="100000"/>
              </a:lnSpc>
              <a:spcBef>
                <a:spcPts val="1800"/>
              </a:spcBef>
              <a:buSzTx/>
              <a:buNone/>
              <a:defRPr sz="4500" b="1" i="1">
                <a:solidFill>
                  <a:srgbClr val="FFFFFF"/>
                </a:solidFill>
              </a:defRPr>
            </a:pPr>
            <a:r>
              <a:t>2. As a group, they are self-supporting. </a:t>
            </a:r>
          </a:p>
          <a:p>
            <a:pPr marL="0" indent="0" defTabSz="825500">
              <a:lnSpc>
                <a:spcPct val="100000"/>
              </a:lnSpc>
              <a:spcBef>
                <a:spcPts val="1800"/>
              </a:spcBef>
              <a:buSzTx/>
              <a:buNone/>
              <a:defRPr sz="4500" b="1" i="1">
                <a:solidFill>
                  <a:srgbClr val="FFFFFF"/>
                </a:solidFill>
              </a:defRPr>
            </a:pPr>
            <a:r>
              <a:t>3. As a group, their single goal is to help drug addicts recover through application of the Twelve Steps of Narcotics Anonymous. </a:t>
            </a:r>
          </a:p>
          <a:p>
            <a:pPr marL="0" indent="0" defTabSz="825500">
              <a:lnSpc>
                <a:spcPct val="100000"/>
              </a:lnSpc>
              <a:spcBef>
                <a:spcPts val="1800"/>
              </a:spcBef>
              <a:buSzTx/>
              <a:buNone/>
              <a:defRPr sz="4500" b="1" i="1">
                <a:solidFill>
                  <a:srgbClr val="FFFFFF"/>
                </a:solidFill>
              </a:defRPr>
            </a:pPr>
            <a:r>
              <a:t>4. As a group, they have no affiliation outside Narcotics Anonymous.</a:t>
            </a:r>
          </a:p>
          <a:p>
            <a:pPr marL="0" indent="0" defTabSz="825500">
              <a:lnSpc>
                <a:spcPct val="100000"/>
              </a:lnSpc>
              <a:spcBef>
                <a:spcPts val="1800"/>
              </a:spcBef>
              <a:buSzTx/>
              <a:buNone/>
              <a:defRPr sz="4500" b="1" i="1">
                <a:solidFill>
                  <a:srgbClr val="FFFFFF"/>
                </a:solidFill>
              </a:defRPr>
            </a:pPr>
            <a:r>
              <a:t>5. As a group, they express no opinion on outside issues. </a:t>
            </a:r>
          </a:p>
          <a:p>
            <a:pPr marL="0" indent="0" defTabSz="825500">
              <a:lnSpc>
                <a:spcPct val="100000"/>
              </a:lnSpc>
              <a:spcBef>
                <a:spcPts val="1800"/>
              </a:spcBef>
              <a:buSzTx/>
              <a:buNone/>
              <a:defRPr sz="4500" b="1" i="1">
                <a:solidFill>
                  <a:srgbClr val="FFFFFF"/>
                </a:solidFill>
              </a:defRPr>
            </a:pPr>
            <a:r>
              <a:t>6. As a group, their public relations policy is based on attraction rather than promotion.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83"/>
                                        </p:tgtEl>
                                        <p:attrNameLst>
                                          <p:attrName>style.visibility</p:attrName>
                                        </p:attrNameLst>
                                      </p:cBhvr>
                                      <p:to>
                                        <p:strVal val="visible"/>
                                      </p:to>
                                    </p:set>
                                    <p:animEffect transition="in" filter="fade">
                                      <p:cBhvr>
                                        <p:cTn id="7" dur="2000"/>
                                        <p:tgtEl>
                                          <p:spTgt spid="183"/>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84"/>
                                        </p:tgtEl>
                                        <p:attrNameLst>
                                          <p:attrName>style.visibility</p:attrName>
                                        </p:attrNameLst>
                                      </p:cBhvr>
                                      <p:to>
                                        <p:strVal val="visible"/>
                                      </p:to>
                                    </p:set>
                                    <p:animEffect transition="in" filter="fade">
                                      <p:cBhvr>
                                        <p:cTn id="11" dur="475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advAuto="0"/>
      <p:bldP spid="184"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WHAT IS FELLOWSHIP DEVELOPMENT?"/>
          <p:cNvSpPr txBox="1">
            <a:spLocks noGrp="1"/>
          </p:cNvSpPr>
          <p:nvPr>
            <p:ph type="title"/>
          </p:nvPr>
        </p:nvSpPr>
        <p:spPr>
          <a:xfrm>
            <a:off x="1206494" y="63500"/>
            <a:ext cx="21971008" cy="4648200"/>
          </a:xfrm>
          <a:prstGeom prst="rect">
            <a:avLst/>
          </a:prstGeom>
        </p:spPr>
        <p:txBody>
          <a:bodyPr/>
          <a:lstStyle>
            <a:lvl1pPr>
              <a:defRPr sz="8500" b="1" spc="-200">
                <a:solidFill>
                  <a:srgbClr val="C6B4A2"/>
                </a:solidFill>
                <a:latin typeface="+mn-lt"/>
                <a:ea typeface="+mn-ea"/>
                <a:cs typeface="+mn-cs"/>
                <a:sym typeface="Helvetica Neue"/>
              </a:defRPr>
            </a:lvl1pPr>
          </a:lstStyle>
          <a:p>
            <a:r>
              <a:t>What is a “home group”?</a:t>
            </a:r>
          </a:p>
        </p:txBody>
      </p:sp>
      <p:sp>
        <p:nvSpPr>
          <p:cNvPr id="187" name="• Development is &quot;the act, process, or result of developing.&quot;…"/>
          <p:cNvSpPr txBox="1">
            <a:spLocks noGrp="1"/>
          </p:cNvSpPr>
          <p:nvPr>
            <p:ph type="body" idx="4294967295"/>
          </p:nvPr>
        </p:nvSpPr>
        <p:spPr>
          <a:xfrm>
            <a:off x="1206499" y="3585123"/>
            <a:ext cx="21971002" cy="8580054"/>
          </a:xfrm>
          <a:prstGeom prst="rect">
            <a:avLst/>
          </a:prstGeom>
        </p:spPr>
        <p:txBody>
          <a:bodyPr numCol="1" spcCol="38100"/>
          <a:lstStyle/>
          <a:p>
            <a:pPr marL="0" indent="0" defTabSz="457200">
              <a:lnSpc>
                <a:spcPct val="100000"/>
              </a:lnSpc>
              <a:spcBef>
                <a:spcPts val="0"/>
              </a:spcBef>
              <a:buSzTx/>
              <a:buNone/>
              <a:defRPr sz="1200" b="1" i="1"/>
            </a:pPr>
            <a:r>
              <a:t> </a:t>
            </a:r>
            <a:r>
              <a:rPr sz="2300">
                <a:solidFill>
                  <a:srgbClr val="FFFFFF"/>
                </a:solidFill>
              </a:rPr>
              <a:t>… </a:t>
            </a:r>
            <a:r>
              <a:rPr sz="5400">
                <a:solidFill>
                  <a:srgbClr val="FFFFFF"/>
                </a:solidFill>
              </a:rPr>
              <a:t>some NA communities, it has become customary for members of the fellowship to make a personal commitment to support one particular group their “home group.”</a:t>
            </a:r>
          </a:p>
          <a:p>
            <a:pPr marL="0" indent="0" defTabSz="457200">
              <a:lnSpc>
                <a:spcPct val="100000"/>
              </a:lnSpc>
              <a:spcBef>
                <a:spcPts val="0"/>
              </a:spcBef>
              <a:buSzTx/>
              <a:buNone/>
              <a:defRPr sz="5400" b="1" i="1">
                <a:solidFill>
                  <a:srgbClr val="FFFFFF"/>
                </a:solidFill>
              </a:defRPr>
            </a:pPr>
            <a:endParaRPr sz="5400">
              <a:solidFill>
                <a:srgbClr val="FFFFFF"/>
              </a:solidFill>
            </a:endParaRPr>
          </a:p>
          <a:p>
            <a:pPr marL="0" indent="0" defTabSz="457200">
              <a:lnSpc>
                <a:spcPct val="100000"/>
              </a:lnSpc>
              <a:spcBef>
                <a:spcPts val="0"/>
              </a:spcBef>
              <a:buSzTx/>
              <a:buNone/>
              <a:defRPr sz="5400" b="1" i="1">
                <a:solidFill>
                  <a:srgbClr val="FFFFFF"/>
                </a:solidFill>
              </a:defRPr>
            </a:pPr>
            <a:r>
              <a:t>“A strong home group can also foster a spirit of camaraderie among its members that makes the group more attractive to and more supportive of newcomers.”</a:t>
            </a:r>
            <a:endParaRPr sz="1200"/>
          </a:p>
          <a:p>
            <a:pPr marL="0" indent="0" defTabSz="457200">
              <a:lnSpc>
                <a:spcPct val="100000"/>
              </a:lnSpc>
              <a:spcBef>
                <a:spcPts val="0"/>
              </a:spcBef>
              <a:buSzTx/>
              <a:buNone/>
              <a:defRPr sz="5400" b="1" i="1">
                <a:solidFill>
                  <a:srgbClr val="FFFFFF"/>
                </a:solidFill>
              </a:defRPr>
            </a:pPr>
            <a:endParaRPr sz="1200"/>
          </a:p>
          <a:p>
            <a:pPr marL="0" indent="0" defTabSz="457200">
              <a:lnSpc>
                <a:spcPct val="100000"/>
              </a:lnSpc>
              <a:spcBef>
                <a:spcPts val="0"/>
              </a:spcBef>
              <a:buSzTx/>
              <a:buNone/>
              <a:defRPr sz="5400" b="1" i="1">
                <a:solidFill>
                  <a:srgbClr val="FFFFFF"/>
                </a:solidFill>
              </a:defRPr>
            </a:pPr>
            <a:r>
              <a:t>Experiences to share?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fade">
                                      <p:cBhvr>
                                        <p:cTn id="7" dur="2000"/>
                                        <p:tgtEl>
                                          <p:spTgt spid="186"/>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87"/>
                                        </p:tgtEl>
                                        <p:attrNameLst>
                                          <p:attrName>style.visibility</p:attrName>
                                        </p:attrNameLst>
                                      </p:cBhvr>
                                      <p:to>
                                        <p:strVal val="visible"/>
                                      </p:to>
                                    </p:set>
                                    <p:animEffect transition="in" filter="fade">
                                      <p:cBhvr>
                                        <p:cTn id="11" dur="7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P spid="187"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WHAT IS FELLOWSHIP DEVELOPMENT?"/>
          <p:cNvSpPr txBox="1">
            <a:spLocks noGrp="1"/>
          </p:cNvSpPr>
          <p:nvPr>
            <p:ph type="title"/>
          </p:nvPr>
        </p:nvSpPr>
        <p:spPr>
          <a:xfrm>
            <a:off x="1206494" y="63500"/>
            <a:ext cx="21971008" cy="4648200"/>
          </a:xfrm>
          <a:prstGeom prst="rect">
            <a:avLst/>
          </a:prstGeom>
        </p:spPr>
        <p:txBody>
          <a:bodyPr/>
          <a:lstStyle>
            <a:lvl1pPr>
              <a:defRPr sz="8500" b="1" spc="-200">
                <a:solidFill>
                  <a:srgbClr val="C6B4A2"/>
                </a:solidFill>
                <a:latin typeface="+mn-lt"/>
                <a:ea typeface="+mn-ea"/>
                <a:cs typeface="+mn-cs"/>
                <a:sym typeface="Helvetica Neue"/>
              </a:defRPr>
            </a:lvl1pPr>
          </a:lstStyle>
          <a:p>
            <a:r>
              <a:t>Who can be a member?</a:t>
            </a:r>
          </a:p>
        </p:txBody>
      </p:sp>
      <p:sp>
        <p:nvSpPr>
          <p:cNvPr id="190" name="• Development is &quot;the act, process, or result of developing.&quot;…"/>
          <p:cNvSpPr txBox="1">
            <a:spLocks noGrp="1"/>
          </p:cNvSpPr>
          <p:nvPr>
            <p:ph type="body" idx="4294967295"/>
          </p:nvPr>
        </p:nvSpPr>
        <p:spPr>
          <a:xfrm>
            <a:off x="1206500" y="3924463"/>
            <a:ext cx="21971000" cy="8580054"/>
          </a:xfrm>
          <a:prstGeom prst="rect">
            <a:avLst/>
          </a:prstGeom>
        </p:spPr>
        <p:txBody>
          <a:bodyPr numCol="1" spcCol="38100"/>
          <a:lstStyle/>
          <a:p>
            <a:pPr marL="0" indent="0" defTabSz="457200">
              <a:lnSpc>
                <a:spcPct val="100000"/>
              </a:lnSpc>
              <a:spcBef>
                <a:spcPts val="0"/>
              </a:spcBef>
              <a:buSzTx/>
              <a:buNone/>
              <a:defRPr sz="1200" b="1" i="1"/>
            </a:pPr>
            <a:r>
              <a:t> </a:t>
            </a:r>
            <a:r>
              <a:rPr sz="2300">
                <a:solidFill>
                  <a:srgbClr val="FFFFFF"/>
                </a:solidFill>
              </a:rPr>
              <a:t>…</a:t>
            </a:r>
            <a:r>
              <a:rPr sz="5100">
                <a:solidFill>
                  <a:srgbClr val="FFFFFF"/>
                </a:solidFill>
              </a:rPr>
              <a:t> “If an addict wants to be a member of Narcotics Anonymous, all that addict needs is a desire to stop using. Our Third Tradition ensures that. Whether an individual NA member chooses to be a member of a particular group as well is entirely up to that individual.”</a:t>
            </a:r>
          </a:p>
          <a:p>
            <a:pPr marL="0" indent="0" defTabSz="457200">
              <a:lnSpc>
                <a:spcPct val="100000"/>
              </a:lnSpc>
              <a:spcBef>
                <a:spcPts val="0"/>
              </a:spcBef>
              <a:buSzTx/>
              <a:buNone/>
              <a:defRPr sz="5100" b="1" i="1">
                <a:solidFill>
                  <a:srgbClr val="FFFFFF"/>
                </a:solidFill>
              </a:defRPr>
            </a:pPr>
            <a:endParaRPr sz="5100">
              <a:solidFill>
                <a:srgbClr val="FFFFFF"/>
              </a:solidFill>
            </a:endParaRPr>
          </a:p>
          <a:p>
            <a:pPr marL="0" indent="0" defTabSz="457200">
              <a:lnSpc>
                <a:spcPct val="100000"/>
              </a:lnSpc>
              <a:spcBef>
                <a:spcPts val="0"/>
              </a:spcBef>
              <a:buSzTx/>
              <a:buNone/>
              <a:defRPr sz="5100" b="1" i="1">
                <a:solidFill>
                  <a:srgbClr val="FFFFFF"/>
                </a:solidFill>
              </a:defRPr>
            </a:pPr>
            <a:r>
              <a:t>Experiences to share?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89"/>
                                        </p:tgtEl>
                                        <p:attrNameLst>
                                          <p:attrName>style.visibility</p:attrName>
                                        </p:attrNameLst>
                                      </p:cBhvr>
                                      <p:to>
                                        <p:strVal val="visible"/>
                                      </p:to>
                                    </p:set>
                                    <p:animEffect transition="in" filter="fade">
                                      <p:cBhvr>
                                        <p:cTn id="7" dur="2000"/>
                                        <p:tgtEl>
                                          <p:spTgt spid="189"/>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90"/>
                                        </p:tgtEl>
                                        <p:attrNameLst>
                                          <p:attrName>style.visibility</p:attrName>
                                        </p:attrNameLst>
                                      </p:cBhvr>
                                      <p:to>
                                        <p:strVal val="visible"/>
                                      </p:to>
                                    </p:set>
                                    <p:animEffect transition="in" filter="fade">
                                      <p:cBhvr>
                                        <p:cTn id="11" dur="7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animBg="1" advAuto="0"/>
      <p:bldP spid="190"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WHAT IS FELLOWSHIP DEVELOPMENT?"/>
          <p:cNvSpPr txBox="1">
            <a:spLocks noGrp="1"/>
          </p:cNvSpPr>
          <p:nvPr>
            <p:ph type="title"/>
          </p:nvPr>
        </p:nvSpPr>
        <p:spPr>
          <a:xfrm>
            <a:off x="1206494" y="63500"/>
            <a:ext cx="21971008" cy="4648200"/>
          </a:xfrm>
          <a:prstGeom prst="rect">
            <a:avLst/>
          </a:prstGeom>
        </p:spPr>
        <p:txBody>
          <a:bodyPr/>
          <a:lstStyle>
            <a:lvl1pPr>
              <a:defRPr sz="8500" b="1" spc="-200">
                <a:solidFill>
                  <a:srgbClr val="C6B4A2"/>
                </a:solidFill>
                <a:latin typeface="+mn-lt"/>
                <a:ea typeface="+mn-ea"/>
                <a:cs typeface="+mn-cs"/>
                <a:sym typeface="Helvetica Neue"/>
              </a:defRPr>
            </a:lvl1pPr>
          </a:lstStyle>
          <a:p>
            <a:r>
              <a:t>Where we can hold NA meetings?</a:t>
            </a:r>
          </a:p>
        </p:txBody>
      </p:sp>
      <p:sp>
        <p:nvSpPr>
          <p:cNvPr id="193" name="• Development is &quot;the act, process, or result of developing.&quot;…"/>
          <p:cNvSpPr txBox="1">
            <a:spLocks noGrp="1"/>
          </p:cNvSpPr>
          <p:nvPr>
            <p:ph type="body" idx="4294967295"/>
          </p:nvPr>
        </p:nvSpPr>
        <p:spPr>
          <a:xfrm>
            <a:off x="1206500" y="3924463"/>
            <a:ext cx="21971000" cy="8580054"/>
          </a:xfrm>
          <a:prstGeom prst="rect">
            <a:avLst/>
          </a:prstGeom>
        </p:spPr>
        <p:txBody>
          <a:bodyPr numCol="1" spcCol="38100"/>
          <a:lstStyle/>
          <a:p>
            <a:pPr marL="0" indent="0" defTabSz="457200">
              <a:lnSpc>
                <a:spcPct val="100000"/>
              </a:lnSpc>
              <a:spcBef>
                <a:spcPts val="0"/>
              </a:spcBef>
              <a:buSzTx/>
              <a:buNone/>
              <a:defRPr sz="1200">
                <a:latin typeface="Times Roman"/>
                <a:ea typeface="Times Roman"/>
                <a:cs typeface="Times Roman"/>
                <a:sym typeface="Times Roman"/>
              </a:defRPr>
            </a:pPr>
            <a:r>
              <a:t> </a:t>
            </a:r>
            <a:r>
              <a:rPr sz="2300">
                <a:solidFill>
                  <a:srgbClr val="FFFFFF"/>
                </a:solidFill>
              </a:rPr>
              <a:t>…</a:t>
            </a:r>
            <a:r>
              <a:rPr sz="5100" b="1" i="1">
                <a:solidFill>
                  <a:srgbClr val="FFFFFF"/>
                </a:solidFill>
                <a:latin typeface="+mn-lt"/>
                <a:ea typeface="+mn-ea"/>
                <a:cs typeface="+mn-cs"/>
                <a:sym typeface="Helvetica Neue"/>
              </a:rPr>
              <a:t> “NA meetings can be held almost anywhere. Groups usually want to find an easily accessible public place where they can hold their meetings on a weekly basis. Facilities run by public agencies and religious and civic organizations often have rooms for rent at moderate rates that will meet a group’s needs. Others in your NA community may already be aware of appropriate space available for your meeting; speak with them.”</a:t>
            </a:r>
          </a:p>
          <a:p>
            <a:pPr marL="0" indent="0" defTabSz="457200">
              <a:lnSpc>
                <a:spcPct val="100000"/>
              </a:lnSpc>
              <a:spcBef>
                <a:spcPts val="0"/>
              </a:spcBef>
              <a:buSzTx/>
              <a:buNone/>
              <a:defRPr sz="5100" b="1" i="1">
                <a:solidFill>
                  <a:srgbClr val="FFFFFF"/>
                </a:solidFill>
              </a:defRPr>
            </a:pPr>
            <a:endParaRPr sz="5100" b="1" i="1">
              <a:solidFill>
                <a:srgbClr val="FFFFFF"/>
              </a:solidFill>
              <a:latin typeface="+mn-lt"/>
              <a:ea typeface="+mn-ea"/>
              <a:cs typeface="+mn-cs"/>
              <a:sym typeface="Helvetica Neue"/>
            </a:endParaRPr>
          </a:p>
          <a:p>
            <a:pPr marL="0" indent="0" defTabSz="457200">
              <a:lnSpc>
                <a:spcPct val="100000"/>
              </a:lnSpc>
              <a:spcBef>
                <a:spcPts val="0"/>
              </a:spcBef>
              <a:buSzTx/>
              <a:buNone/>
              <a:defRPr sz="5100" b="1" i="1">
                <a:solidFill>
                  <a:srgbClr val="FFFFFF"/>
                </a:solidFill>
              </a:defRPr>
            </a:pPr>
            <a:endParaRPr sz="5100" b="1" i="1">
              <a:solidFill>
                <a:srgbClr val="FFFFFF"/>
              </a:solidFill>
              <a:latin typeface="+mn-lt"/>
              <a:ea typeface="+mn-ea"/>
              <a:cs typeface="+mn-cs"/>
              <a:sym typeface="Helvetica Neue"/>
            </a:endParaRPr>
          </a:p>
          <a:p>
            <a:pPr marL="0" indent="0" defTabSz="457200">
              <a:lnSpc>
                <a:spcPct val="100000"/>
              </a:lnSpc>
              <a:spcBef>
                <a:spcPts val="0"/>
              </a:spcBef>
              <a:buSzTx/>
              <a:buNone/>
              <a:defRPr sz="5100" b="1" i="1">
                <a:solidFill>
                  <a:srgbClr val="FFFFFF"/>
                </a:solidFill>
              </a:defRPr>
            </a:pPr>
            <a:r>
              <a:t>Experiences to share?..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92"/>
                                        </p:tgtEl>
                                        <p:attrNameLst>
                                          <p:attrName>style.visibility</p:attrName>
                                        </p:attrNameLst>
                                      </p:cBhvr>
                                      <p:to>
                                        <p:strVal val="visible"/>
                                      </p:to>
                                    </p:set>
                                    <p:animEffect transition="in" filter="fade">
                                      <p:cBhvr>
                                        <p:cTn id="7" dur="2000"/>
                                        <p:tgtEl>
                                          <p:spTgt spid="192"/>
                                        </p:tgtEl>
                                      </p:cBhvr>
                                    </p:animEffect>
                                  </p:childTnLst>
                                </p:cTn>
                              </p:par>
                            </p:childTnLst>
                          </p:cTn>
                        </p:par>
                        <p:par>
                          <p:cTn id="8" fill="hold">
                            <p:stCondLst>
                              <p:cond delay="2000"/>
                            </p:stCondLst>
                            <p:childTnLst>
                              <p:par>
                                <p:cTn id="9" presetID="10" presetClass="entr" fill="hold" grpId="2" nodeType="afterEffect">
                                  <p:stCondLst>
                                    <p:cond delay="0"/>
                                  </p:stCondLst>
                                  <p:iterate>
                                    <p:tmAbs val="0"/>
                                  </p:iterate>
                                  <p:childTnLst>
                                    <p:set>
                                      <p:cBhvr>
                                        <p:cTn id="10" fill="hold"/>
                                        <p:tgtEl>
                                          <p:spTgt spid="193"/>
                                        </p:tgtEl>
                                        <p:attrNameLst>
                                          <p:attrName>style.visibility</p:attrName>
                                        </p:attrNameLst>
                                      </p:cBhvr>
                                      <p:to>
                                        <p:strVal val="visible"/>
                                      </p:to>
                                    </p:set>
                                    <p:animEffect transition="in" filter="fade">
                                      <p:cBhvr>
                                        <p:cTn id="11" dur="7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animBg="1" advAuto="0"/>
      <p:bldP spid="193" grpId="2" animBg="1" advAuto="0"/>
    </p:bldLst>
  </p:timing>
</p:sld>
</file>

<file path=ppt/theme/theme1.xml><?xml version="1.0" encoding="utf-8"?>
<a:theme xmlns:a="http://schemas.openxmlformats.org/drawingml/2006/main" name="30_BasicColor">
  <a:themeElements>
    <a:clrScheme name="30_BasicColor">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a:ea typeface="Helvetica"/>
        <a:cs typeface="Helvetica"/>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a:ea typeface="Helvetica"/>
        <a:cs typeface="Helvetica"/>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842</Words>
  <Application>Microsoft Macintosh PowerPoint</Application>
  <PresentationFormat>Personalizzato</PresentationFormat>
  <Paragraphs>61</Paragraphs>
  <Slides>13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13</vt:i4>
      </vt:variant>
    </vt:vector>
  </HeadingPairs>
  <TitlesOfParts>
    <vt:vector size="17" baseType="lpstr">
      <vt:lpstr>Helvetica Neue</vt:lpstr>
      <vt:lpstr>Helvetica Neue Medium</vt:lpstr>
      <vt:lpstr>Helvetica Neue Thin</vt:lpstr>
      <vt:lpstr>30_BasicColor</vt:lpstr>
      <vt:lpstr>“Start a meeting … the addicts will arrive”                   </vt:lpstr>
      <vt:lpstr>NA Service Prayer</vt:lpstr>
      <vt:lpstr>Starting an NA meeting </vt:lpstr>
      <vt:lpstr>THE GROUP SHARES</vt:lpstr>
      <vt:lpstr>Best practices to start a group</vt:lpstr>
      <vt:lpstr>What is an NA group?</vt:lpstr>
      <vt:lpstr>What is a “home group”?</vt:lpstr>
      <vt:lpstr>Who can be a member?</vt:lpstr>
      <vt:lpstr>Where we can hold NA meetings?</vt:lpstr>
      <vt:lpstr>What kinds of literature should we use?</vt:lpstr>
      <vt:lpstr>What officers does a group need?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FD Vice Chair - EDM</cp:lastModifiedBy>
  <cp:revision>1</cp:revision>
  <dcterms:modified xsi:type="dcterms:W3CDTF">2025-05-17T06:04:24Z</dcterms:modified>
</cp:coreProperties>
</file>