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2" r:id="rId4"/>
    <p:sldId id="263" r:id="rId5"/>
    <p:sldId id="267" r:id="rId6"/>
    <p:sldId id="266" r:id="rId7"/>
    <p:sldId id="268" r:id="rId8"/>
    <p:sldId id="265" r:id="rId9"/>
    <p:sldId id="259" r:id="rId10"/>
    <p:sldId id="270" r:id="rId11"/>
    <p:sldId id="271" r:id="rId12"/>
    <p:sldId id="269" r:id="rId13"/>
    <p:sldId id="261" r:id="rId14"/>
  </p:sldIdLst>
  <p:sldSz cx="12192000" cy="6858000"/>
  <p:notesSz cx="6858000" cy="9144000"/>
  <p:defaultTextStyle>
    <a:defPPr>
      <a:defRPr lang="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6FED"/>
    <a:srgbClr val="FBD100"/>
    <a:srgbClr val="F14A62"/>
    <a:srgbClr val="575A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2"/>
    <p:restoredTop sz="94694"/>
  </p:normalViewPr>
  <p:slideViewPr>
    <p:cSldViewPr snapToGrid="0">
      <p:cViewPr varScale="1">
        <p:scale>
          <a:sx n="105" d="100"/>
          <a:sy n="105" d="100"/>
        </p:scale>
        <p:origin x="8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25760-9528-409C-AC7B-94F1768BC801}" type="datetimeFigureOut">
              <a:rPr lang="es-ES_tradnl" smtClean="0"/>
              <a:t>23/04/2025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CACFD-49A7-4ADA-B1B8-42D4994F74D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229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ACACFD-49A7-4ADA-B1B8-42D4994F74D4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33733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CACFD-49A7-4ADA-B1B8-42D4994F74D4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8863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6B6F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56F99-E42A-AF23-0C56-A92752A2F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DAE5D2-14FB-61F6-8FE0-A33E70664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7365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2E8DC-9EFD-7341-08D1-4057D3469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70816-F470-6B18-D553-2F2992B6D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30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56441-B4FF-6A18-1027-0E6776314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359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20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rgbClr val="FBD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385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bg>
      <p:bgPr>
        <a:solidFill>
          <a:srgbClr val="F14A62">
            <a:alpha val="7616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486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rgbClr val="6B6FED">
            <a:alpha val="4892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16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CC37B1-2D9B-069E-2E1B-336FA36FA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CF2D9C-2D72-526E-5AB2-493E4D4E5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736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  <p:sldLayoutId id="2147483655" r:id="rId4"/>
    <p:sldLayoutId id="2147483656" r:id="rId5"/>
    <p:sldLayoutId id="2147483658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artoon of a hat with objects in it&#10;&#10;Description automatically generated">
            <a:extLst>
              <a:ext uri="{FF2B5EF4-FFF2-40B4-BE49-F238E27FC236}">
                <a16:creationId xmlns:a16="http://schemas.microsoft.com/office/drawing/2014/main" id="{D9486756-F3F1-BD2D-15AF-9E41A659B3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752" r="8834"/>
          <a:stretch/>
        </p:blipFill>
        <p:spPr>
          <a:xfrm>
            <a:off x="4437413" y="0"/>
            <a:ext cx="7754587" cy="665611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B260D3-1777-5653-09AC-A9FE30B156A3}"/>
              </a:ext>
            </a:extLst>
          </p:cNvPr>
          <p:cNvSpPr txBox="1"/>
          <p:nvPr/>
        </p:nvSpPr>
        <p:spPr>
          <a:xfrm>
            <a:off x="425532" y="570015"/>
            <a:ext cx="5537860" cy="3426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es" sz="6000" b="1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Re imaginar y revitalizar los comités de servicio</a:t>
            </a:r>
          </a:p>
        </p:txBody>
      </p:sp>
      <p:pic>
        <p:nvPicPr>
          <p:cNvPr id="10" name="Picture 9" descr="A black and gold logo&#10;&#10;Description automatically generated">
            <a:extLst>
              <a:ext uri="{FF2B5EF4-FFF2-40B4-BE49-F238E27FC236}">
                <a16:creationId xmlns:a16="http://schemas.microsoft.com/office/drawing/2014/main" id="{546AB185-5130-BD33-D65B-5CFF829CF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711" y="4700318"/>
            <a:ext cx="18288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384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171968D-7717-08D7-09D8-B5836CFDBDDB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F14A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44107C-9558-1971-283B-B3C20A916842}"/>
              </a:ext>
            </a:extLst>
          </p:cNvPr>
          <p:cNvSpPr txBox="1"/>
          <p:nvPr/>
        </p:nvSpPr>
        <p:spPr>
          <a:xfrm>
            <a:off x="360218" y="1399498"/>
            <a:ext cx="11963080" cy="1417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>
              <a:lnSpc>
                <a:spcPts val="46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/>
            </a:pPr>
            <a:r>
              <a:rPr lang="es" sz="3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Primero, </a:t>
            </a:r>
            <a:r>
              <a:rPr lang="e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definan un objetivo.</a:t>
            </a:r>
          </a:p>
          <a:p>
            <a:pPr marL="914400" marR="0" lvl="0" indent="-914400">
              <a:lnSpc>
                <a:spcPts val="46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/>
            </a:pPr>
            <a:r>
              <a:rPr lang="es" sz="3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A continuación, analicen ideas para alcanzar 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el objetivo</a:t>
            </a:r>
            <a:r>
              <a:rPr lang="es" sz="3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5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5C3D058E-C7A8-ADD4-2B52-E72F84543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362" y="939522"/>
            <a:ext cx="1913662" cy="11858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A43CD8-02CA-B1DC-7967-C50F5E429198}"/>
              </a:ext>
            </a:extLst>
          </p:cNvPr>
          <p:cNvSpPr txBox="1"/>
          <p:nvPr/>
        </p:nvSpPr>
        <p:spPr>
          <a:xfrm>
            <a:off x="720436" y="2883368"/>
            <a:ext cx="1147156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ts val="3560"/>
              </a:lnSpc>
              <a:spcBef>
                <a:spcPts val="300"/>
              </a:spcBef>
            </a:pPr>
            <a:r>
              <a:rPr lang="en-US" sz="34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¿Qué acciones concretas harían que fuera más fácil lograr nuestro objetivo?</a:t>
            </a:r>
          </a:p>
          <a:p>
            <a:pPr marL="891540" lvl="1" indent="-434340">
              <a:lnSpc>
                <a:spcPts val="3560"/>
              </a:lnSpc>
              <a:spcBef>
                <a:spcPts val="300"/>
              </a:spcBef>
              <a:buFont typeface="Symbol" pitchFamily="2" charset="2"/>
              <a:buChar char=""/>
            </a:pPr>
            <a:r>
              <a:rPr lang="en-US" sz="34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¿Necesitamos hacer cambios estructurales?</a:t>
            </a:r>
          </a:p>
          <a:p>
            <a:pPr marL="891540" lvl="1" indent="-434340">
              <a:lnSpc>
                <a:spcPts val="3560"/>
              </a:lnSpc>
              <a:spcBef>
                <a:spcPts val="300"/>
              </a:spcBef>
              <a:buFont typeface="Symbol" pitchFamily="2" charset="2"/>
              <a:buChar char=""/>
            </a:pPr>
            <a:r>
              <a:rPr lang="en-US" sz="34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¿Necesitamos redefinir algunas de las funciones y responsabilidades de nuestros servidores de confianza?</a:t>
            </a:r>
          </a:p>
          <a:p>
            <a:pPr marL="891540" lvl="1" indent="-434340">
              <a:lnSpc>
                <a:spcPts val="3560"/>
              </a:lnSpc>
              <a:spcBef>
                <a:spcPts val="300"/>
              </a:spcBef>
              <a:buFont typeface="Symbol" pitchFamily="2" charset="2"/>
              <a:buChar char=""/>
            </a:pPr>
            <a:r>
              <a:rPr lang="en-US" sz="34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¿Necesitamos recursos adicionales para ayudarnos a alcanzar este objetivo?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8B097A-3379-59F1-2E39-359FB4C12ACA}"/>
              </a:ext>
            </a:extLst>
          </p:cNvPr>
          <p:cNvSpPr txBox="1"/>
          <p:nvPr/>
        </p:nvSpPr>
        <p:spPr>
          <a:xfrm>
            <a:off x="338447" y="6197370"/>
            <a:ext cx="11471564" cy="660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>
              <a:lnSpc>
                <a:spcPts val="46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 startAt="3"/>
            </a:pPr>
            <a:r>
              <a:rPr lang="es" sz="3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Prioricen una idea.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5B7F445-61C6-40EA-AF01-0CA168EEE832}"/>
              </a:ext>
            </a:extLst>
          </p:cNvPr>
          <p:cNvSpPr txBox="1">
            <a:spLocks/>
          </p:cNvSpPr>
          <p:nvPr/>
        </p:nvSpPr>
        <p:spPr>
          <a:xfrm>
            <a:off x="-1" y="0"/>
            <a:ext cx="116480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r>
              <a:rPr lang="es" sz="5400">
                <a:solidFill>
                  <a:schemeClr val="bg1"/>
                </a:solidFill>
              </a:rPr>
              <a:t>Configuración de grupos pequeños</a:t>
            </a:r>
            <a:endParaRPr lang="e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748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F960D31-E67D-15D4-9D5C-CFDA38C5556B}"/>
              </a:ext>
            </a:extLst>
          </p:cNvPr>
          <p:cNvSpPr txBox="1"/>
          <p:nvPr/>
        </p:nvSpPr>
        <p:spPr>
          <a:xfrm>
            <a:off x="2279223" y="1408550"/>
            <a:ext cx="8105332" cy="795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ts val="5360"/>
              </a:lnSpc>
              <a:spcAft>
                <a:spcPts val="1200"/>
              </a:spcAft>
              <a:buClr>
                <a:srgbClr val="6B6FED"/>
              </a:buClr>
            </a:pPr>
            <a:r>
              <a:rPr lang="es" sz="5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Crear un plan de acción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0A0B4F-0D8A-C23E-6738-181E1D45EC5E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6B6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50C5EE6-35DA-3F87-D003-3ECE6F7A69A8}"/>
              </a:ext>
            </a:extLst>
          </p:cNvPr>
          <p:cNvSpPr txBox="1">
            <a:spLocks/>
          </p:cNvSpPr>
          <p:nvPr/>
        </p:nvSpPr>
        <p:spPr>
          <a:xfrm>
            <a:off x="494297" y="185621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r>
              <a:rPr lang="es" sz="6200" dirty="0">
                <a:solidFill>
                  <a:schemeClr val="bg1"/>
                </a:solidFill>
              </a:rPr>
              <a:t>Discusión en grupo grande</a:t>
            </a:r>
          </a:p>
        </p:txBody>
      </p:sp>
      <p:pic>
        <p:nvPicPr>
          <p:cNvPr id="11" name="Picture 10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A38CA06F-035C-37B6-B84E-71A2DCCC5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9613" y="1023780"/>
            <a:ext cx="1745247" cy="10814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5EA65A5-BA2C-474B-8B36-97E014A2C9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696805"/>
            <a:ext cx="1958319" cy="390933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EC55C40-331A-4447-921B-BF1BBC0B8774}"/>
              </a:ext>
            </a:extLst>
          </p:cNvPr>
          <p:cNvSpPr txBox="1"/>
          <p:nvPr/>
        </p:nvSpPr>
        <p:spPr>
          <a:xfrm>
            <a:off x="2090056" y="2183539"/>
            <a:ext cx="10101943" cy="4715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>
              <a:lnSpc>
                <a:spcPts val="3400"/>
              </a:lnSpc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2">
                    <a:lumMod val="50000"/>
                  </a:schemeClr>
                </a:solidFill>
              </a:rPr>
              <a:t>¿Cuál es nuestro objetivo específico? </a:t>
            </a:r>
            <a:br>
              <a:rPr lang="en-US" sz="34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400" b="1" dirty="0">
                <a:solidFill>
                  <a:schemeClr val="bg2">
                    <a:lumMod val="50000"/>
                  </a:schemeClr>
                </a:solidFill>
              </a:rPr>
              <a:t>¿Cuál es la solución priorizada?</a:t>
            </a:r>
          </a:p>
          <a:p>
            <a:pPr marL="571500" lvl="0" indent="-571500">
              <a:lnSpc>
                <a:spcPts val="3400"/>
              </a:lnSpc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2">
                    <a:lumMod val="50000"/>
                  </a:schemeClr>
                </a:solidFill>
              </a:rPr>
              <a:t>¿Qué se necesita hacer exactamente para hacer realidad la solución priorizada? Ese es el plan de </a:t>
            </a:r>
            <a:r>
              <a:rPr lang="en-US" sz="3400" b="1" dirty="0" err="1">
                <a:solidFill>
                  <a:schemeClr val="bg2">
                    <a:lumMod val="50000"/>
                  </a:schemeClr>
                </a:solidFill>
              </a:rPr>
              <a:t>su</a:t>
            </a:r>
            <a:r>
              <a:rPr lang="en-US" sz="3400" b="1" dirty="0">
                <a:solidFill>
                  <a:schemeClr val="bg2">
                    <a:lumMod val="50000"/>
                  </a:schemeClr>
                </a:solidFill>
              </a:rPr>
              <a:t> proyecto.</a:t>
            </a:r>
          </a:p>
          <a:p>
            <a:pPr marL="571500" lvl="0" indent="-571500">
              <a:lnSpc>
                <a:spcPts val="3400"/>
              </a:lnSpc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2">
                    <a:lumMod val="50000"/>
                  </a:schemeClr>
                </a:solidFill>
              </a:rPr>
              <a:t>Divida el plan del proyecto en pasos si es necesario.</a:t>
            </a:r>
          </a:p>
          <a:p>
            <a:pPr marL="571500" lvl="0" indent="-571500">
              <a:lnSpc>
                <a:spcPts val="3400"/>
              </a:lnSpc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2">
                    <a:lumMod val="50000"/>
                  </a:schemeClr>
                </a:solidFill>
              </a:rPr>
              <a:t>¿Cuánto tiempo tomará completar el proyecto?</a:t>
            </a:r>
          </a:p>
          <a:p>
            <a:pPr marL="571500" lvl="0" indent="-571500">
              <a:lnSpc>
                <a:spcPts val="3400"/>
              </a:lnSpc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2">
                    <a:lumMod val="50000"/>
                  </a:schemeClr>
                </a:solidFill>
              </a:rPr>
              <a:t>¿Qué servidores de confianza o comités deben participar?</a:t>
            </a:r>
          </a:p>
          <a:p>
            <a:pPr marL="571500" lvl="0" indent="-571500">
              <a:lnSpc>
                <a:spcPts val="3400"/>
              </a:lnSpc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bg2">
                    <a:lumMod val="50000"/>
                  </a:schemeClr>
                </a:solidFill>
              </a:rPr>
              <a:t>¿Cuánto costará? ¿Cómo se ajusta al presupuesto?</a:t>
            </a:r>
          </a:p>
        </p:txBody>
      </p:sp>
    </p:spTree>
    <p:extLst>
      <p:ext uri="{BB962C8B-B14F-4D97-AF65-F5344CB8AC3E}">
        <p14:creationId xmlns:p14="http://schemas.microsoft.com/office/powerpoint/2010/main" val="4024773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D59CF66-A717-61AA-B7AF-7E002BF04E48}"/>
              </a:ext>
            </a:extLst>
          </p:cNvPr>
          <p:cNvGrpSpPr/>
          <p:nvPr/>
        </p:nvGrpSpPr>
        <p:grpSpPr>
          <a:xfrm>
            <a:off x="308920" y="3175686"/>
            <a:ext cx="3163330" cy="3163330"/>
            <a:chOff x="568411" y="2891481"/>
            <a:chExt cx="3163330" cy="316333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E0512BC-B7A8-CA54-E085-756AFD670D6F}"/>
                </a:ext>
              </a:extLst>
            </p:cNvPr>
            <p:cNvSpPr/>
            <p:nvPr/>
          </p:nvSpPr>
          <p:spPr>
            <a:xfrm>
              <a:off x="568411" y="2891481"/>
              <a:ext cx="3163330" cy="3163330"/>
            </a:xfrm>
            <a:prstGeom prst="ellipse">
              <a:avLst/>
            </a:prstGeom>
            <a:solidFill>
              <a:srgbClr val="FBD1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E7DA027-B876-469B-A0A3-55BF79F9DDCB}"/>
                </a:ext>
              </a:extLst>
            </p:cNvPr>
            <p:cNvSpPr/>
            <p:nvPr/>
          </p:nvSpPr>
          <p:spPr>
            <a:xfrm>
              <a:off x="1003987" y="3327057"/>
              <a:ext cx="2292178" cy="2292178"/>
            </a:xfrm>
            <a:prstGeom prst="ellipse">
              <a:avLst/>
            </a:prstGeom>
            <a:solidFill>
              <a:srgbClr val="6B6FE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A080852-CCD2-D14F-83D2-E827FA8F82D2}"/>
                </a:ext>
              </a:extLst>
            </p:cNvPr>
            <p:cNvSpPr/>
            <p:nvPr/>
          </p:nvSpPr>
          <p:spPr>
            <a:xfrm>
              <a:off x="1366966" y="3690036"/>
              <a:ext cx="1566219" cy="1566219"/>
            </a:xfrm>
            <a:prstGeom prst="ellipse">
              <a:avLst/>
            </a:prstGeom>
            <a:solidFill>
              <a:srgbClr val="F14A6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320A01E-0C2B-64B6-0813-0B65878B1F02}"/>
                </a:ext>
              </a:extLst>
            </p:cNvPr>
            <p:cNvSpPr/>
            <p:nvPr/>
          </p:nvSpPr>
          <p:spPr>
            <a:xfrm>
              <a:off x="1736128" y="4081596"/>
              <a:ext cx="809364" cy="8093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F960D31-E67D-15D4-9D5C-CFDA38C5556B}"/>
              </a:ext>
            </a:extLst>
          </p:cNvPr>
          <p:cNvSpPr txBox="1"/>
          <p:nvPr/>
        </p:nvSpPr>
        <p:spPr>
          <a:xfrm>
            <a:off x="3824615" y="2286266"/>
            <a:ext cx="8367385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ts val="5360"/>
              </a:lnSpc>
              <a:spcAft>
                <a:spcPts val="1200"/>
              </a:spcAft>
              <a:buClr>
                <a:srgbClr val="6B6FED"/>
              </a:buClr>
            </a:pPr>
            <a:r>
              <a:rPr lang="en-US" sz="54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¿Qué cambio podríamos explorar o comprometernos a implementar cuando regresemos a nuestro organismo de servicio?"</a:t>
            </a:r>
            <a:endParaRPr lang="es" sz="5400" dirty="0">
              <a:solidFill>
                <a:srgbClr val="6B6FED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0A0B4F-0D8A-C23E-6738-181E1D45EC5E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6B6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50C5EE6-35DA-3F87-D003-3ECE6F7A69A8}"/>
              </a:ext>
            </a:extLst>
          </p:cNvPr>
          <p:cNvSpPr txBox="1">
            <a:spLocks/>
          </p:cNvSpPr>
          <p:nvPr/>
        </p:nvSpPr>
        <p:spPr>
          <a:xfrm>
            <a:off x="0" y="185621"/>
            <a:ext cx="11009897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r>
              <a:rPr lang="en-US" sz="5500" dirty="0">
                <a:solidFill>
                  <a:schemeClr val="bg1"/>
                </a:solidFill>
              </a:rPr>
              <a:t>Pregunta para el grupo grande</a:t>
            </a:r>
            <a:endParaRPr lang="es" sz="5500" dirty="0">
              <a:solidFill>
                <a:schemeClr val="bg1"/>
              </a:solidFill>
            </a:endParaRPr>
          </a:p>
        </p:txBody>
      </p:sp>
      <p:pic>
        <p:nvPicPr>
          <p:cNvPr id="11" name="Picture 10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A38CA06F-035C-37B6-B84E-71A2DCCC5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8338" y="94925"/>
            <a:ext cx="1913662" cy="118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167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81B9718F-5162-3DB7-9D9A-09F3C0442A58}"/>
              </a:ext>
            </a:extLst>
          </p:cNvPr>
          <p:cNvSpPr txBox="1">
            <a:spLocks/>
          </p:cNvSpPr>
          <p:nvPr/>
        </p:nvSpPr>
        <p:spPr>
          <a:xfrm>
            <a:off x="191983" y="195656"/>
            <a:ext cx="5009408" cy="144278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chemeClr val="tx1"/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pPr algn="l"/>
            <a:r>
              <a:rPr lang="es" sz="6600" i="1" dirty="0">
                <a:solidFill>
                  <a:srgbClr val="FBD100"/>
                </a:solidFill>
              </a:rPr>
              <a:t>Gracias </a:t>
            </a:r>
            <a:r>
              <a:rPr lang="es" sz="5400" i="1" dirty="0">
                <a:solidFill>
                  <a:srgbClr val="FBD100"/>
                </a:solidFill>
              </a:rPr>
              <a:t>!</a:t>
            </a:r>
            <a:br>
              <a:rPr lang="en-US" sz="5400" i="1" dirty="0">
                <a:solidFill>
                  <a:schemeClr val="bg1"/>
                </a:solidFill>
              </a:rPr>
            </a:br>
            <a:endParaRPr lang="en-US" sz="5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18866C-9DB8-2BC8-E90C-0A374A4EBCAC}"/>
              </a:ext>
            </a:extLst>
          </p:cNvPr>
          <p:cNvSpPr txBox="1"/>
          <p:nvPr/>
        </p:nvSpPr>
        <p:spPr>
          <a:xfrm>
            <a:off x="309489" y="1202723"/>
            <a:ext cx="11513165" cy="27030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6000"/>
              </a:lnSpc>
              <a:spcBef>
                <a:spcPts val="600"/>
              </a:spcBef>
              <a:spcAft>
                <a:spcPts val="600"/>
              </a:spcAft>
            </a:pPr>
            <a:r>
              <a:rPr lang="es" sz="4400" b="1" dirty="0">
                <a:solidFill>
                  <a:srgbClr val="FBD100"/>
                </a:solidFill>
                <a:latin typeface="Gill Sans MT" panose="020B0502020104020203" pitchFamily="34" charset="77"/>
              </a:rPr>
              <a:t>Esperamos que el trabajo del día de hoy ayude a  que sus organismos de servicio crezcan y se actualicen.</a:t>
            </a:r>
          </a:p>
          <a:p>
            <a:pPr>
              <a:lnSpc>
                <a:spcPts val="6000"/>
              </a:lnSpc>
              <a:spcBef>
                <a:spcPts val="1800"/>
              </a:spcBef>
              <a:spcAft>
                <a:spcPts val="1800"/>
              </a:spcAft>
            </a:pPr>
            <a:r>
              <a:rPr lang="es" sz="4400" b="1" dirty="0">
                <a:solidFill>
                  <a:srgbClr val="FBD100"/>
                </a:solidFill>
                <a:latin typeface="Gill Sans MT" panose="020B0502020104020203" pitchFamily="34" charset="77"/>
              </a:rPr>
              <a:t>Compartan los resultados de sus debates a través de la página web de TD.</a:t>
            </a:r>
            <a:endParaRPr lang="en-US" sz="4400" b="1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77"/>
            </a:endParaRPr>
          </a:p>
        </p:txBody>
      </p:sp>
      <p:pic>
        <p:nvPicPr>
          <p:cNvPr id="4" name="Picture 3" descr="A purple logo with a black background&#10;&#10;Description automatically generated">
            <a:extLst>
              <a:ext uri="{FF2B5EF4-FFF2-40B4-BE49-F238E27FC236}">
                <a16:creationId xmlns:a16="http://schemas.microsoft.com/office/drawing/2014/main" id="{5FECCD1B-B832-486E-8055-CC9BD4B90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2043" y="4719937"/>
            <a:ext cx="2098747" cy="2098747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005E95E5-02F4-4517-AC52-88300E8180FC}"/>
              </a:ext>
            </a:extLst>
          </p:cNvPr>
          <p:cNvSpPr txBox="1"/>
          <p:nvPr/>
        </p:nvSpPr>
        <p:spPr>
          <a:xfrm>
            <a:off x="476734" y="5435094"/>
            <a:ext cx="9449315" cy="16758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53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US" sz="5000" b="1" dirty="0">
                <a:solidFill>
                  <a:schemeClr val="bg1"/>
                </a:solidFill>
                <a:latin typeface="Gill Sans MT" panose="020B0502020104020203" pitchFamily="34" charset="77"/>
              </a:rPr>
              <a:t> Los materiales de TD estan publicados en  </a:t>
            </a:r>
            <a:r>
              <a:rPr lang="en-US" sz="5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77"/>
              </a:rPr>
              <a:t>www.na.org/idt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D5E357-A858-4D89-83F7-9C62D0056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311690C-EE76-47D3-84B9-4E546229B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325" y="1889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oogle Sans"/>
              </a:rPr>
              <a:t>​</a:t>
            </a:r>
            <a:endParaRPr kumimoji="0" lang="es-CO" altLang="es-CO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35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EA8088-CB25-7E3E-FDE0-42B51176D93C}"/>
              </a:ext>
            </a:extLst>
          </p:cNvPr>
          <p:cNvSpPr/>
          <p:nvPr/>
        </p:nvSpPr>
        <p:spPr>
          <a:xfrm>
            <a:off x="0" y="0"/>
            <a:ext cx="4530810" cy="6858000"/>
          </a:xfrm>
          <a:prstGeom prst="rect">
            <a:avLst/>
          </a:prstGeom>
          <a:solidFill>
            <a:srgbClr val="6B6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DF170A-27FD-2DC0-423C-1F3335337A03}"/>
              </a:ext>
            </a:extLst>
          </p:cNvPr>
          <p:cNvSpPr txBox="1"/>
          <p:nvPr/>
        </p:nvSpPr>
        <p:spPr>
          <a:xfrm>
            <a:off x="4892955" y="212735"/>
            <a:ext cx="713017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6000" b="1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Objetivo de la sesión</a:t>
            </a:r>
          </a:p>
          <a:p>
            <a:pPr marL="342900" marR="0" lvl="0" indent="-342900">
              <a:spcAft>
                <a:spcPts val="1800"/>
              </a:spcAft>
              <a:buFont typeface="Symbol" pitchFamily="2" charset="2"/>
              <a:buChar char=""/>
            </a:pP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Discutir cambios e innovaciones en los organismos de servicios locales.</a:t>
            </a:r>
          </a:p>
          <a:p>
            <a:pPr marL="342900" marR="0" lvl="0" indent="-342900">
              <a:spcAft>
                <a:spcPts val="1800"/>
              </a:spcAft>
              <a:buFont typeface="Symbol" pitchFamily="2" charset="2"/>
              <a:buChar char=""/>
            </a:pP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Ayude </a:t>
            </a: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a los participantes a comprender la práctica de escanear y planificar.</a:t>
            </a:r>
          </a:p>
          <a:p>
            <a:pPr marL="342900" marR="0" lvl="0" indent="-342900">
              <a:spcAft>
                <a:spcPts val="1800"/>
              </a:spcAft>
              <a:buFont typeface="Symbol" pitchFamily="2" charset="2"/>
              <a:buChar char=""/>
            </a:pP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Crear conciencia sobre esta oportunidad de cambio positivo.</a:t>
            </a:r>
          </a:p>
        </p:txBody>
      </p:sp>
      <p:pic>
        <p:nvPicPr>
          <p:cNvPr id="5" name="Picture 4" descr="A cartoon rocket with a blue circle and pink wings&#10;&#10;Description automatically generated">
            <a:extLst>
              <a:ext uri="{FF2B5EF4-FFF2-40B4-BE49-F238E27FC236}">
                <a16:creationId xmlns:a16="http://schemas.microsoft.com/office/drawing/2014/main" id="{AADC3A98-5AAE-6516-62EF-83824F4524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48"/>
          <a:stretch/>
        </p:blipFill>
        <p:spPr>
          <a:xfrm>
            <a:off x="627640" y="320633"/>
            <a:ext cx="3275529" cy="653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45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DF170A-27FD-2DC0-423C-1F3335337A03}"/>
              </a:ext>
            </a:extLst>
          </p:cNvPr>
          <p:cNvSpPr txBox="1"/>
          <p:nvPr/>
        </p:nvSpPr>
        <p:spPr>
          <a:xfrm>
            <a:off x="288965" y="35627"/>
            <a:ext cx="1190303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800" b="1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T</a:t>
            </a:r>
            <a:r>
              <a:rPr lang="es" sz="4800" b="1" dirty="0">
                <a:solidFill>
                  <a:srgbClr val="F14A62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emas de debate</a:t>
            </a:r>
            <a:r>
              <a:rPr lang="es" sz="4800" b="1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 para el ciclo 2023-2026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525780" marR="0" indent="-52578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Cómo tratar el comportamiento problematico y depredador</a:t>
            </a:r>
          </a:p>
          <a:p>
            <a:pPr marL="525780" marR="0" indent="-52578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Lenguaje inclusivo y de género                neutro en la literatura de NA</a:t>
            </a:r>
          </a:p>
          <a:p>
            <a:pPr marL="525780" marR="0" indent="-52578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" sz="44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Re imaginar y revitalizar </a:t>
            </a:r>
            <a:br>
              <a:rPr lang="en-US" sz="44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</a:br>
            <a:r>
              <a:rPr lang="es" sz="44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los comités de servicio</a:t>
            </a:r>
          </a:p>
          <a:p>
            <a:pPr marL="525780" marR="0" indent="-52578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TRD/TAM en lo que se refiere a NA</a:t>
            </a:r>
          </a:p>
        </p:txBody>
      </p:sp>
      <p:pic>
        <p:nvPicPr>
          <p:cNvPr id="3" name="Picture 2" descr="A yellow light bulb with a black background&#10;&#10;Description automatically generated">
            <a:extLst>
              <a:ext uri="{FF2B5EF4-FFF2-40B4-BE49-F238E27FC236}">
                <a16:creationId xmlns:a16="http://schemas.microsoft.com/office/drawing/2014/main" id="{B94CA648-8055-668B-6031-5CB1EBD15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6864" y="1748941"/>
            <a:ext cx="1977630" cy="2621689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A2E55AF2-195E-CBF1-ECDB-E58D3FCBB4A4}"/>
              </a:ext>
            </a:extLst>
          </p:cNvPr>
          <p:cNvGrpSpPr/>
          <p:nvPr/>
        </p:nvGrpSpPr>
        <p:grpSpPr>
          <a:xfrm rot="645543">
            <a:off x="7429145" y="4573212"/>
            <a:ext cx="4468483" cy="824796"/>
            <a:chOff x="7367506" y="5004088"/>
            <a:chExt cx="4757351" cy="101292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32DE932-21FE-8A94-C29A-F19E9ADE3812}"/>
                </a:ext>
              </a:extLst>
            </p:cNvPr>
            <p:cNvSpPr/>
            <p:nvPr/>
          </p:nvSpPr>
          <p:spPr>
            <a:xfrm>
              <a:off x="7367506" y="5004088"/>
              <a:ext cx="4757351" cy="988541"/>
            </a:xfrm>
            <a:prstGeom prst="rect">
              <a:avLst/>
            </a:prstGeom>
            <a:solidFill>
              <a:srgbClr val="F14A6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5A45ED1-BF63-978F-380A-728688FEF217}"/>
                </a:ext>
              </a:extLst>
            </p:cNvPr>
            <p:cNvSpPr txBox="1"/>
            <p:nvPr/>
          </p:nvSpPr>
          <p:spPr>
            <a:xfrm>
              <a:off x="7411087" y="5122535"/>
              <a:ext cx="4697332" cy="89448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ts val="53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es" sz="5000" b="1" dirty="0">
                  <a:solidFill>
                    <a:schemeClr val="bg1"/>
                  </a:solidFill>
                  <a:latin typeface="Gill Sans MT" panose="020B0502020104020203" pitchFamily="34" charset="77"/>
                </a:rPr>
                <a:t>www.na.org/id</a:t>
              </a:r>
              <a:endParaRPr lang="en-US" sz="5000" b="1" dirty="0">
                <a:solidFill>
                  <a:schemeClr val="bg1"/>
                </a:solidFill>
                <a:latin typeface="Gill Sans MT" panose="020B0502020104020203" pitchFamily="34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1926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18BE49-8D15-1E20-B096-8FF1661CA6FA}"/>
              </a:ext>
            </a:extLst>
          </p:cNvPr>
          <p:cNvSpPr txBox="1"/>
          <p:nvPr/>
        </p:nvSpPr>
        <p:spPr>
          <a:xfrm>
            <a:off x="271527" y="37604"/>
            <a:ext cx="11753460" cy="6871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4400" b="1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Conversaciones sobre el cambio en el servicio de NA</a:t>
            </a:r>
          </a:p>
          <a:p>
            <a:pPr marL="342900" marR="0" lvl="0" indent="-342900">
              <a:lnSpc>
                <a:spcPts val="4260"/>
              </a:lnSpc>
              <a:spcBef>
                <a:spcPts val="1200"/>
              </a:spcBef>
              <a:spcAft>
                <a:spcPts val="1200"/>
              </a:spcAft>
              <a:buFont typeface="Symbol" pitchFamily="2" charset="2"/>
              <a:buChar char=""/>
            </a:pP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El </a:t>
            </a:r>
            <a:r>
              <a:rPr lang="es" sz="36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proyecto Futuro de la CSM </a:t>
            </a: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tiene la tarea de formular ideas para los debates sobre cómo hacer que el ciclo de conferencias de tres años sea más productivo y valioso.</a:t>
            </a:r>
          </a:p>
          <a:p>
            <a:pPr marL="342900" marR="0" lvl="0" indent="-342900">
              <a:lnSpc>
                <a:spcPts val="4260"/>
              </a:lnSpc>
              <a:spcAft>
                <a:spcPts val="1200"/>
              </a:spcAft>
              <a:buFont typeface="Symbol" pitchFamily="2" charset="2"/>
              <a:buChar char=""/>
            </a:pP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Regiones y zonas participan en la creación </a:t>
            </a:r>
            <a:b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</a:b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del </a:t>
            </a:r>
            <a:r>
              <a:rPr lang="es" sz="36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plan estratégico de los SMNA </a:t>
            </a: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que dará forma a </a:t>
            </a:r>
            <a:b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</a:b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nuevos proyectos en el futuro</a:t>
            </a:r>
          </a:p>
          <a:p>
            <a:pPr marL="342900" marR="0" lvl="0" indent="-342900">
              <a:lnSpc>
                <a:spcPts val="4260"/>
              </a:lnSpc>
              <a:spcAft>
                <a:spcPts val="1200"/>
              </a:spcAft>
              <a:buFont typeface="Symbol" pitchFamily="2" charset="2"/>
              <a:buChar char=""/>
            </a:pP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El </a:t>
            </a:r>
            <a:r>
              <a:rPr lang="es" sz="36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proyecto de herramientas de servicio nuevas y revisadas </a:t>
            </a: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se centra en servicios virtuales, </a:t>
            </a: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HeI </a:t>
            </a: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, herramientas de relaciones públicas y reuniones de trabajo</a:t>
            </a:r>
            <a:r>
              <a:rPr lang="e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 grupales .</a:t>
            </a:r>
          </a:p>
        </p:txBody>
      </p:sp>
      <p:pic>
        <p:nvPicPr>
          <p:cNvPr id="3" name="Picture 2" descr="A white triangles on a black background&#10;&#10;Description automatically generated">
            <a:extLst>
              <a:ext uri="{FF2B5EF4-FFF2-40B4-BE49-F238E27FC236}">
                <a16:creationId xmlns:a16="http://schemas.microsoft.com/office/drawing/2014/main" id="{639E13EC-5A5A-7AF0-F29E-AB618027B0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688" r="31585" b="41999"/>
          <a:stretch/>
        </p:blipFill>
        <p:spPr>
          <a:xfrm>
            <a:off x="9228406" y="3196145"/>
            <a:ext cx="2963594" cy="173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821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F732FF-37A2-99DF-9E80-E80992D5E5D2}"/>
              </a:ext>
            </a:extLst>
          </p:cNvPr>
          <p:cNvSpPr txBox="1"/>
          <p:nvPr/>
        </p:nvSpPr>
        <p:spPr>
          <a:xfrm>
            <a:off x="2013438" y="150162"/>
            <a:ext cx="10063360" cy="165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ts val="6100"/>
              </a:lnSpc>
              <a:spcBef>
                <a:spcPts val="0"/>
              </a:spcBef>
              <a:spcAft>
                <a:spcPts val="0"/>
              </a:spcAft>
            </a:pPr>
            <a:r>
              <a:rPr lang="es" sz="6000" b="1" dirty="0">
                <a:solidFill>
                  <a:srgbClr val="575AC8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Hoy la atención se centrará </a:t>
            </a:r>
            <a:br>
              <a:rPr lang="en-US" sz="6000" b="1" dirty="0">
                <a:solidFill>
                  <a:srgbClr val="575AC8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</a:br>
            <a:r>
              <a:rPr lang="es" sz="6000" b="1" dirty="0">
                <a:solidFill>
                  <a:srgbClr val="575AC8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en los servicios locales.</a:t>
            </a:r>
          </a:p>
        </p:txBody>
      </p:sp>
      <p:pic>
        <p:nvPicPr>
          <p:cNvPr id="4" name="Picture 3" descr="A yellow and blue magnifying glass&#10;&#10;Description automatically generated">
            <a:extLst>
              <a:ext uri="{FF2B5EF4-FFF2-40B4-BE49-F238E27FC236}">
                <a16:creationId xmlns:a16="http://schemas.microsoft.com/office/drawing/2014/main" id="{BB1F447F-C30D-5963-A64F-A07246142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802" y="1807027"/>
            <a:ext cx="3751554" cy="47538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C56DF36-A967-429A-8A1F-E04F89E230C4}"/>
              </a:ext>
            </a:extLst>
          </p:cNvPr>
          <p:cNvSpPr txBox="1"/>
          <p:nvPr/>
        </p:nvSpPr>
        <p:spPr>
          <a:xfrm>
            <a:off x="3556465" y="1855123"/>
            <a:ext cx="8857957" cy="4106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ts val="4260"/>
              </a:lnSpc>
              <a:spcBef>
                <a:spcPts val="1200"/>
              </a:spcBef>
            </a:pPr>
            <a:r>
              <a:rPr lang="es" sz="3600" b="1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Los temas de debate previos para mejorar los servicios de NA incluyen:</a:t>
            </a:r>
          </a:p>
          <a:p>
            <a:pPr marL="800100" lvl="1" indent="-342900">
              <a:lnSpc>
                <a:spcPts val="4260"/>
              </a:lnSpc>
              <a:spcBef>
                <a:spcPts val="1200"/>
              </a:spcBef>
              <a:buFont typeface="Symbol" pitchFamily="2" charset="2"/>
              <a:buChar char=""/>
            </a:pPr>
            <a:r>
              <a:rPr lang="es" sz="3600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Atraer miembros al servicio</a:t>
            </a:r>
          </a:p>
          <a:p>
            <a:pPr marL="800100" lvl="1" indent="-342900">
              <a:lnSpc>
                <a:spcPts val="4260"/>
              </a:lnSpc>
              <a:buFont typeface="Symbol" pitchFamily="2" charset="2"/>
              <a:buChar char=""/>
            </a:pPr>
            <a:r>
              <a:rPr lang="es" sz="3600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Atmósfera de recuperación en el servicio</a:t>
            </a:r>
          </a:p>
          <a:p>
            <a:pPr marL="800100" lvl="1" indent="-342900">
              <a:lnSpc>
                <a:spcPts val="4260"/>
              </a:lnSpc>
              <a:buFont typeface="Symbol" pitchFamily="2" charset="2"/>
              <a:buChar char=""/>
            </a:pPr>
            <a:r>
              <a:rPr lang="es" sz="3600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Colaboración</a:t>
            </a:r>
          </a:p>
          <a:p>
            <a:pPr marL="800100" lvl="1" indent="-342900">
              <a:lnSpc>
                <a:spcPts val="4260"/>
              </a:lnSpc>
              <a:buFont typeface="Symbol" pitchFamily="2" charset="2"/>
              <a:buChar char=""/>
            </a:pPr>
            <a:r>
              <a:rPr lang="es" sz="3600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Construir comunicación</a:t>
            </a:r>
          </a:p>
          <a:p>
            <a:pPr marL="800100" lvl="1" indent="-342900">
              <a:lnSpc>
                <a:spcPts val="4260"/>
              </a:lnSpc>
              <a:buFont typeface="Symbol" pitchFamily="2" charset="2"/>
              <a:buChar char=""/>
            </a:pPr>
            <a:r>
              <a:rPr lang="es" sz="3600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Quien hace falta</a:t>
            </a:r>
          </a:p>
        </p:txBody>
      </p:sp>
    </p:spTree>
    <p:extLst>
      <p:ext uri="{BB962C8B-B14F-4D97-AF65-F5344CB8AC3E}">
        <p14:creationId xmlns:p14="http://schemas.microsoft.com/office/powerpoint/2010/main" val="3898305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6368CA-6255-6CD5-C5B3-50539724029A}"/>
              </a:ext>
            </a:extLst>
          </p:cNvPr>
          <p:cNvSpPr txBox="1"/>
          <p:nvPr/>
        </p:nvSpPr>
        <p:spPr>
          <a:xfrm>
            <a:off x="558353" y="181957"/>
            <a:ext cx="1110342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48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“Re imaginar y revitalizar los comités de servicio (para ampliar el alcance del mensaje de NA, mejorar la comunicación, brindar tutoría y capacitación y hacer que el servicio sea más atractivo y accesible, aprendiendo de nuestra experiencia de los últimos años)”</a:t>
            </a:r>
            <a:endParaRPr lang="en-US" sz="4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16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C015C81-2A94-E523-7DB6-4C0C1F9D0C2B}"/>
              </a:ext>
            </a:extLst>
          </p:cNvPr>
          <p:cNvSpPr txBox="1"/>
          <p:nvPr/>
        </p:nvSpPr>
        <p:spPr>
          <a:xfrm>
            <a:off x="0" y="113990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800" b="1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¡Hagamos un inventario!</a:t>
            </a:r>
          </a:p>
          <a:p>
            <a:r>
              <a:rPr lang="es-ES_tradnl" sz="4800" noProof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Comencemos el proceso pensando sobre lo que esta y lo que no esta funcionando.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01963C-D800-5049-F82F-108AB90EF372}"/>
              </a:ext>
            </a:extLst>
          </p:cNvPr>
          <p:cNvSpPr txBox="1"/>
          <p:nvPr/>
        </p:nvSpPr>
        <p:spPr>
          <a:xfrm>
            <a:off x="3864428" y="2665040"/>
            <a:ext cx="7805057" cy="3811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ts val="5780"/>
              </a:lnSpc>
            </a:pPr>
            <a:r>
              <a:rPr lang="en-US" sz="54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Queremos evaluar los factores que afectan a nuestros grupos y las maneras en que proveemos servicios.</a:t>
            </a:r>
            <a:endParaRPr lang="en-US" sz="5400" dirty="0">
              <a:solidFill>
                <a:srgbClr val="6B6FED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  <p:pic>
        <p:nvPicPr>
          <p:cNvPr id="9" name="Picture 8" descr="A purple logo with a black background&#10;&#10;Description automatically generated">
            <a:extLst>
              <a:ext uri="{FF2B5EF4-FFF2-40B4-BE49-F238E27FC236}">
                <a16:creationId xmlns:a16="http://schemas.microsoft.com/office/drawing/2014/main" id="{F8BF354C-97C1-C66E-E61B-F39CACF31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93" y="4746539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35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29883C6-477B-A7A8-5EB1-F345F403F680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6B6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270F47E-4A91-6EDC-A1BA-0EB389C0DDE2}"/>
              </a:ext>
            </a:extLst>
          </p:cNvPr>
          <p:cNvSpPr txBox="1">
            <a:spLocks/>
          </p:cNvSpPr>
          <p:nvPr/>
        </p:nvSpPr>
        <p:spPr>
          <a:xfrm>
            <a:off x="0" y="185621"/>
            <a:ext cx="11009897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r>
              <a:rPr lang="es" sz="6200" dirty="0">
                <a:solidFill>
                  <a:schemeClr val="bg1"/>
                </a:solidFill>
              </a:rPr>
              <a:t>Discusión en grupo grande</a:t>
            </a:r>
          </a:p>
        </p:txBody>
      </p:sp>
      <p:pic>
        <p:nvPicPr>
          <p:cNvPr id="6" name="Picture 5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B12E285D-7454-911A-6C44-414E1E483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120" y="69873"/>
            <a:ext cx="1913662" cy="118581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63BE50D-F09A-BB05-AC1F-1914389F4A50}"/>
              </a:ext>
            </a:extLst>
          </p:cNvPr>
          <p:cNvSpPr txBox="1"/>
          <p:nvPr/>
        </p:nvSpPr>
        <p:spPr>
          <a:xfrm>
            <a:off x="570015" y="1696805"/>
            <a:ext cx="11471564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marR="0" lvl="0" indent="-640080">
              <a:lnSpc>
                <a:spcPts val="53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/>
            </a:pPr>
            <a: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¿Qué cambios han hecho que el servicio sea más atractivo o accesible y han mejorado nuestros esfuerzos para llevar el mensaje?</a:t>
            </a:r>
          </a:p>
          <a:p>
            <a:pPr marL="640080" marR="0" lvl="0" indent="-640080">
              <a:lnSpc>
                <a:spcPts val="53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/>
            </a:pPr>
            <a: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¿Qué cambios han hecho que </a:t>
            </a:r>
            <a:b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</a:br>
            <a: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la prestación de servicios sea </a:t>
            </a:r>
            <a:b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</a:br>
            <a: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más difícil o menos accesible?</a:t>
            </a:r>
          </a:p>
        </p:txBody>
      </p:sp>
      <p:pic>
        <p:nvPicPr>
          <p:cNvPr id="8" name="Picture 7" descr="A group of colorful gears&#10;&#10;Description automatically generated">
            <a:extLst>
              <a:ext uri="{FF2B5EF4-FFF2-40B4-BE49-F238E27FC236}">
                <a16:creationId xmlns:a16="http://schemas.microsoft.com/office/drawing/2014/main" id="{7A1F249E-5104-86F8-1151-35BDB519DC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879"/>
          <a:stretch/>
        </p:blipFill>
        <p:spPr>
          <a:xfrm>
            <a:off x="9082217" y="4768838"/>
            <a:ext cx="2862398" cy="195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36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171968D-7717-08D7-09D8-B5836CFDBDDB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F14A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CC3AA8-A41A-4F2B-0CCA-E5271B6B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1648049" cy="1325563"/>
          </a:xfrm>
        </p:spPr>
        <p:txBody>
          <a:bodyPr>
            <a:noAutofit/>
          </a:bodyPr>
          <a:lstStyle/>
          <a:p>
            <a:r>
              <a:rPr lang="es" sz="5400" dirty="0">
                <a:solidFill>
                  <a:schemeClr val="bg1"/>
                </a:solidFill>
              </a:rPr>
              <a:t>Configuración de grupos pequeños</a:t>
            </a:r>
          </a:p>
        </p:txBody>
      </p:sp>
      <p:pic>
        <p:nvPicPr>
          <p:cNvPr id="6" name="Picture 5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5C3D058E-C7A8-ADD4-2B52-E72F84543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7798" y="1040189"/>
            <a:ext cx="1913662" cy="11858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6C05D7A-0859-C353-7A01-58E75A5499FF}"/>
              </a:ext>
            </a:extLst>
          </p:cNvPr>
          <p:cNvSpPr txBox="1"/>
          <p:nvPr/>
        </p:nvSpPr>
        <p:spPr>
          <a:xfrm>
            <a:off x="768205" y="1633097"/>
            <a:ext cx="8622930" cy="5260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1540" lvl="1" indent="-434340">
              <a:lnSpc>
                <a:spcPts val="4860"/>
              </a:lnSpc>
              <a:spcBef>
                <a:spcPts val="120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es" sz="4400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Necesitará un facilitador y alguien que tome notas.</a:t>
            </a:r>
          </a:p>
          <a:p>
            <a:pPr marL="891540" lvl="1" indent="-434340">
              <a:lnSpc>
                <a:spcPts val="4860"/>
              </a:lnSpc>
              <a:spcBef>
                <a:spcPts val="120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es" sz="4400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Revise las reglas básicas, las pautas para el intercambio de ideas y las instrucciones del facilitador.</a:t>
            </a:r>
          </a:p>
          <a:p>
            <a:pPr marL="891540" lvl="1" indent="-434340">
              <a:lnSpc>
                <a:spcPts val="4860"/>
              </a:lnSpc>
              <a:spcBef>
                <a:spcPts val="120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es" sz="4400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¡Escriba claramente!</a:t>
            </a:r>
          </a:p>
        </p:txBody>
      </p:sp>
      <p:pic>
        <p:nvPicPr>
          <p:cNvPr id="9" name="Picture 8" descr="A yellow line on a black background&#10;&#10;Description automatically generated">
            <a:extLst>
              <a:ext uri="{FF2B5EF4-FFF2-40B4-BE49-F238E27FC236}">
                <a16:creationId xmlns:a16="http://schemas.microsoft.com/office/drawing/2014/main" id="{8DAD7390-A0D8-7F0B-6D8C-FDF471038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1136" y="2226005"/>
            <a:ext cx="1916526" cy="403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69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626</Words>
  <Application>Microsoft Office PowerPoint</Application>
  <PresentationFormat>Widescreen</PresentationFormat>
  <Paragraphs>59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Gill Sans MT</vt:lpstr>
      <vt:lpstr>Google Sans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Configuración de grupos pequeños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Fowler</dc:creator>
  <cp:lastModifiedBy>Johnny Lamprea</cp:lastModifiedBy>
  <cp:revision>22</cp:revision>
  <dcterms:created xsi:type="dcterms:W3CDTF">2023-08-23T15:18:35Z</dcterms:created>
  <dcterms:modified xsi:type="dcterms:W3CDTF">2025-04-23T15:22:24Z</dcterms:modified>
</cp:coreProperties>
</file>