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 id="267" r:id="rId6"/>
    <p:sldId id="266" r:id="rId7"/>
    <p:sldId id="268" r:id="rId8"/>
    <p:sldId id="265" r:id="rId9"/>
    <p:sldId id="259" r:id="rId10"/>
    <p:sldId id="270" r:id="rId11"/>
    <p:sldId id="271" r:id="rId12"/>
    <p:sldId id="269"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6FED"/>
    <a:srgbClr val="FBD100"/>
    <a:srgbClr val="F14A62"/>
    <a:srgbClr val="575A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47"/>
    <p:restoredTop sz="94752"/>
  </p:normalViewPr>
  <p:slideViewPr>
    <p:cSldViewPr snapToGrid="0">
      <p:cViewPr varScale="1">
        <p:scale>
          <a:sx n="98" d="100"/>
          <a:sy n="98" d="100"/>
        </p:scale>
        <p:origin x="200" y="10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6B6FE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56F99-E42A-AF23-0C56-A92752A2FB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DAE5D2-14FB-61F6-8FE0-A33E70664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873653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2E8DC-9EFD-7341-08D1-4057D34697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170816-F470-6B18-D553-2F2992B6DC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430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56441-B4FF-6A18-1027-0E677631486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53598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20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Blank">
    <p:bg>
      <p:bgPr>
        <a:solidFill>
          <a:srgbClr val="FBD10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3852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3_Blank">
    <p:bg>
      <p:bgPr>
        <a:solidFill>
          <a:srgbClr val="F14A62">
            <a:alpha val="7616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486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2_Blank">
    <p:bg>
      <p:bgPr>
        <a:solidFill>
          <a:srgbClr val="6B6FED">
            <a:alpha val="4892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416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CC37B1-2D9B-069E-2E1B-336FA36FA0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3CF2D9C-2D72-526E-5AB2-493E4D4E51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27369920"/>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5" r:id="rId4"/>
    <p:sldLayoutId id="2147483656" r:id="rId5"/>
    <p:sldLayoutId id="2147483658" r:id="rId6"/>
    <p:sldLayoutId id="2147483657" r:id="rId7"/>
  </p:sldLayoutIdLst>
  <p:txStyles>
    <p:titleStyle>
      <a:lvl1pPr algn="l" defTabSz="914400" rtl="0" eaLnBrk="1" latinLnBrk="0" hangingPunct="1">
        <a:lnSpc>
          <a:spcPct val="90000"/>
        </a:lnSpc>
        <a:spcBef>
          <a:spcPct val="0"/>
        </a:spcBef>
        <a:buNone/>
        <a:defRPr sz="4400" b="1" i="0" kern="1200">
          <a:solidFill>
            <a:schemeClr val="tx1"/>
          </a:solidFill>
          <a:latin typeface="Gill Sans MT" panose="020B05020201040202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ill Sans MT" panose="020B05020201040202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ill Sans MT" panose="020B05020201040202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artoon of a hat with objects in it&#10;&#10;Description automatically generated">
            <a:extLst>
              <a:ext uri="{FF2B5EF4-FFF2-40B4-BE49-F238E27FC236}">
                <a16:creationId xmlns:a16="http://schemas.microsoft.com/office/drawing/2014/main" id="{D9486756-F3F1-BD2D-15AF-9E41A659B3CA}"/>
              </a:ext>
            </a:extLst>
          </p:cNvPr>
          <p:cNvPicPr>
            <a:picLocks noChangeAspect="1"/>
          </p:cNvPicPr>
          <p:nvPr/>
        </p:nvPicPr>
        <p:blipFill rotWithShape="1">
          <a:blip r:embed="rId2"/>
          <a:srcRect t="12752" r="8834"/>
          <a:stretch/>
        </p:blipFill>
        <p:spPr>
          <a:xfrm>
            <a:off x="4437413" y="0"/>
            <a:ext cx="7754587" cy="6656119"/>
          </a:xfrm>
          <a:prstGeom prst="rect">
            <a:avLst/>
          </a:prstGeom>
        </p:spPr>
      </p:pic>
      <p:sp>
        <p:nvSpPr>
          <p:cNvPr id="8" name="TextBox 7">
            <a:extLst>
              <a:ext uri="{FF2B5EF4-FFF2-40B4-BE49-F238E27FC236}">
                <a16:creationId xmlns:a16="http://schemas.microsoft.com/office/drawing/2014/main" id="{58B260D3-1777-5653-09AC-A9FE30B156A3}"/>
              </a:ext>
            </a:extLst>
          </p:cNvPr>
          <p:cNvSpPr txBox="1"/>
          <p:nvPr/>
        </p:nvSpPr>
        <p:spPr>
          <a:xfrm>
            <a:off x="425532" y="570015"/>
            <a:ext cx="5537860" cy="3426579"/>
          </a:xfrm>
          <a:prstGeom prst="rect">
            <a:avLst/>
          </a:prstGeom>
          <a:noFill/>
        </p:spPr>
        <p:txBody>
          <a:bodyPr wrap="square" rtlCol="0">
            <a:spAutoFit/>
          </a:bodyPr>
          <a:lstStyle/>
          <a:p>
            <a:pPr>
              <a:lnSpc>
                <a:spcPts val="6500"/>
              </a:lnSpc>
            </a:pPr>
            <a:r>
              <a:rPr lang="en-US" sz="6000" b="1" dirty="0">
                <a:solidFill>
                  <a:schemeClr val="bg1"/>
                </a:solidFill>
                <a:effectLst/>
                <a:latin typeface="Gill Sans MT" panose="020B0502020104020203" pitchFamily="34" charset="77"/>
                <a:ea typeface="Times New Roman" panose="02020603050405020304" pitchFamily="18" charset="0"/>
              </a:rPr>
              <a:t>Reimagining &amp; Revitalizing Service Committees</a:t>
            </a:r>
          </a:p>
        </p:txBody>
      </p:sp>
      <p:pic>
        <p:nvPicPr>
          <p:cNvPr id="10" name="Picture 9" descr="A black and gold logo&#10;&#10;Description automatically generated">
            <a:extLst>
              <a:ext uri="{FF2B5EF4-FFF2-40B4-BE49-F238E27FC236}">
                <a16:creationId xmlns:a16="http://schemas.microsoft.com/office/drawing/2014/main" id="{546AB185-5130-BD33-D65B-5CFF829CF9EF}"/>
              </a:ext>
            </a:extLst>
          </p:cNvPr>
          <p:cNvPicPr>
            <a:picLocks noChangeAspect="1"/>
          </p:cNvPicPr>
          <p:nvPr/>
        </p:nvPicPr>
        <p:blipFill>
          <a:blip r:embed="rId3"/>
          <a:stretch>
            <a:fillRect/>
          </a:stretch>
        </p:blipFill>
        <p:spPr>
          <a:xfrm>
            <a:off x="122711" y="4700318"/>
            <a:ext cx="1828800" cy="1955800"/>
          </a:xfrm>
          <a:prstGeom prst="rect">
            <a:avLst/>
          </a:prstGeom>
        </p:spPr>
      </p:pic>
    </p:spTree>
    <p:extLst>
      <p:ext uri="{BB962C8B-B14F-4D97-AF65-F5344CB8AC3E}">
        <p14:creationId xmlns:p14="http://schemas.microsoft.com/office/powerpoint/2010/main" val="2160384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71968D-7717-08D7-09D8-B5836CFDBDDB}"/>
              </a:ext>
            </a:extLst>
          </p:cNvPr>
          <p:cNvSpPr/>
          <p:nvPr/>
        </p:nvSpPr>
        <p:spPr>
          <a:xfrm>
            <a:off x="0" y="0"/>
            <a:ext cx="12192000" cy="1325563"/>
          </a:xfrm>
          <a:prstGeom prst="rect">
            <a:avLst/>
          </a:prstGeom>
          <a:solidFill>
            <a:srgbClr val="F14A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CC3AA8-A41A-4F2B-0CCA-E5271B6B8307}"/>
              </a:ext>
            </a:extLst>
          </p:cNvPr>
          <p:cNvSpPr>
            <a:spLocks noGrp="1"/>
          </p:cNvSpPr>
          <p:nvPr>
            <p:ph type="title"/>
          </p:nvPr>
        </p:nvSpPr>
        <p:spPr>
          <a:xfrm>
            <a:off x="481940" y="0"/>
            <a:ext cx="10515600" cy="1325563"/>
          </a:xfrm>
        </p:spPr>
        <p:txBody>
          <a:bodyPr>
            <a:normAutofit/>
          </a:bodyPr>
          <a:lstStyle/>
          <a:p>
            <a:r>
              <a:rPr lang="en-US" sz="6200" dirty="0">
                <a:solidFill>
                  <a:schemeClr val="bg1"/>
                </a:solidFill>
              </a:rPr>
              <a:t>Small Groups Discussion </a:t>
            </a:r>
          </a:p>
        </p:txBody>
      </p:sp>
      <p:sp>
        <p:nvSpPr>
          <p:cNvPr id="4" name="TextBox 3">
            <a:extLst>
              <a:ext uri="{FF2B5EF4-FFF2-40B4-BE49-F238E27FC236}">
                <a16:creationId xmlns:a16="http://schemas.microsoft.com/office/drawing/2014/main" id="{1B44107C-9558-1971-283B-B3C20A916842}"/>
              </a:ext>
            </a:extLst>
          </p:cNvPr>
          <p:cNvSpPr txBox="1"/>
          <p:nvPr/>
        </p:nvSpPr>
        <p:spPr>
          <a:xfrm>
            <a:off x="294902" y="1409794"/>
            <a:ext cx="11971119" cy="1374735"/>
          </a:xfrm>
          <a:prstGeom prst="rect">
            <a:avLst/>
          </a:prstGeom>
          <a:noFill/>
        </p:spPr>
        <p:txBody>
          <a:bodyPr wrap="square" rtlCol="0">
            <a:spAutoFit/>
          </a:bodyPr>
          <a:lstStyle/>
          <a:p>
            <a:pPr marL="914400" marR="0" lvl="0" indent="-914400">
              <a:lnSpc>
                <a:spcPts val="4660"/>
              </a:lnSpc>
              <a:spcAft>
                <a:spcPts val="600"/>
              </a:spcAft>
              <a:buClr>
                <a:srgbClr val="6B6FED"/>
              </a:buClr>
              <a:buFont typeface="+mj-lt"/>
              <a:buAutoNum type="arabicPeriod"/>
            </a:pPr>
            <a:r>
              <a:rPr lang="en-US" sz="4600" dirty="0">
                <a:solidFill>
                  <a:schemeClr val="tx1">
                    <a:lumMod val="50000"/>
                    <a:lumOff val="50000"/>
                  </a:schemeClr>
                </a:solidFill>
                <a:effectLst/>
                <a:latin typeface="Gill Sans MT" panose="020B0502020104020203" pitchFamily="34" charset="77"/>
                <a:ea typeface="Times New Roman" panose="02020603050405020304" pitchFamily="18" charset="0"/>
              </a:rPr>
              <a:t>First, </a:t>
            </a:r>
            <a:r>
              <a:rPr lang="en-US" sz="4600" dirty="0">
                <a:solidFill>
                  <a:schemeClr val="tx1">
                    <a:lumMod val="50000"/>
                    <a:lumOff val="50000"/>
                  </a:schemeClr>
                </a:solidFill>
                <a:latin typeface="Gill Sans MT" panose="020B0502020104020203" pitchFamily="34" charset="77"/>
                <a:ea typeface="Times New Roman" panose="02020603050405020304" pitchFamily="18" charset="0"/>
              </a:rPr>
              <a:t>define an objective.</a:t>
            </a:r>
          </a:p>
          <a:p>
            <a:pPr marL="914400" marR="0" lvl="0" indent="-914400">
              <a:lnSpc>
                <a:spcPts val="4660"/>
              </a:lnSpc>
              <a:spcAft>
                <a:spcPts val="1200"/>
              </a:spcAft>
              <a:buClr>
                <a:srgbClr val="6B6FED"/>
              </a:buClr>
              <a:buFont typeface="+mj-lt"/>
              <a:buAutoNum type="arabicPeriod"/>
            </a:pPr>
            <a:r>
              <a:rPr lang="en-US" sz="4600" dirty="0">
                <a:solidFill>
                  <a:schemeClr val="tx1">
                    <a:lumMod val="50000"/>
                    <a:lumOff val="50000"/>
                  </a:schemeClr>
                </a:solidFill>
                <a:effectLst/>
                <a:latin typeface="Gill Sans MT" panose="020B0502020104020203" pitchFamily="34" charset="77"/>
                <a:ea typeface="Times New Roman" panose="02020603050405020304" pitchFamily="18" charset="0"/>
              </a:rPr>
              <a:t>Next, discuss ideas for reaching the objective.</a:t>
            </a:r>
          </a:p>
        </p:txBody>
      </p:sp>
      <p:pic>
        <p:nvPicPr>
          <p:cNvPr id="6" name="Picture 5" descr="A blue squares on a black background&#10;&#10;Description automatically generated">
            <a:extLst>
              <a:ext uri="{FF2B5EF4-FFF2-40B4-BE49-F238E27FC236}">
                <a16:creationId xmlns:a16="http://schemas.microsoft.com/office/drawing/2014/main" id="{5C3D058E-C7A8-ADD4-2B52-E72F8454394B}"/>
              </a:ext>
            </a:extLst>
          </p:cNvPr>
          <p:cNvPicPr>
            <a:picLocks noChangeAspect="1"/>
          </p:cNvPicPr>
          <p:nvPr/>
        </p:nvPicPr>
        <p:blipFill>
          <a:blip r:embed="rId2"/>
          <a:stretch>
            <a:fillRect/>
          </a:stretch>
        </p:blipFill>
        <p:spPr>
          <a:xfrm>
            <a:off x="9918120" y="69873"/>
            <a:ext cx="1913662" cy="1185816"/>
          </a:xfrm>
          <a:prstGeom prst="rect">
            <a:avLst/>
          </a:prstGeom>
        </p:spPr>
      </p:pic>
      <p:sp>
        <p:nvSpPr>
          <p:cNvPr id="5" name="TextBox 4">
            <a:extLst>
              <a:ext uri="{FF2B5EF4-FFF2-40B4-BE49-F238E27FC236}">
                <a16:creationId xmlns:a16="http://schemas.microsoft.com/office/drawing/2014/main" id="{32A43CD8-02CA-B1DC-7967-C50F5E429198}"/>
              </a:ext>
            </a:extLst>
          </p:cNvPr>
          <p:cNvSpPr txBox="1"/>
          <p:nvPr/>
        </p:nvSpPr>
        <p:spPr>
          <a:xfrm>
            <a:off x="783771" y="2749440"/>
            <a:ext cx="11234057" cy="4106252"/>
          </a:xfrm>
          <a:prstGeom prst="rect">
            <a:avLst/>
          </a:prstGeom>
          <a:noFill/>
        </p:spPr>
        <p:txBody>
          <a:bodyPr wrap="square" rtlCol="0">
            <a:spAutoFit/>
          </a:bodyPr>
          <a:lstStyle/>
          <a:p>
            <a:pPr lvl="1">
              <a:lnSpc>
                <a:spcPts val="3860"/>
              </a:lnSpc>
              <a:spcBef>
                <a:spcPts val="600"/>
              </a:spcBef>
            </a:pPr>
            <a:r>
              <a:rPr lang="en-US" sz="3800" dirty="0">
                <a:solidFill>
                  <a:srgbClr val="6B6FED"/>
                </a:solidFill>
                <a:effectLst/>
                <a:latin typeface="Gill Sans MT" panose="020B0502020104020203" pitchFamily="34" charset="77"/>
                <a:ea typeface="Times New Roman" panose="02020603050405020304" pitchFamily="18" charset="0"/>
              </a:rPr>
              <a:t>What concrete actions would make it easier to reach our objective?</a:t>
            </a:r>
          </a:p>
          <a:p>
            <a:pPr marL="891540" lvl="1" indent="-434340">
              <a:lnSpc>
                <a:spcPts val="3460"/>
              </a:lnSpc>
              <a:spcBef>
                <a:spcPts val="500"/>
              </a:spcBef>
              <a:buFont typeface="Symbol" pitchFamily="2" charset="2"/>
              <a:buChar char=""/>
            </a:pPr>
            <a:r>
              <a:rPr lang="en-US" sz="3600" dirty="0">
                <a:solidFill>
                  <a:srgbClr val="6B6FED"/>
                </a:solidFill>
                <a:effectLst/>
                <a:latin typeface="Gill Sans MT" panose="020B0502020104020203" pitchFamily="34" charset="77"/>
                <a:ea typeface="Times New Roman" panose="02020603050405020304" pitchFamily="18" charset="0"/>
              </a:rPr>
              <a:t>Do we need to make structural changes?</a:t>
            </a:r>
          </a:p>
          <a:p>
            <a:pPr marL="891540" lvl="1" indent="-434340">
              <a:lnSpc>
                <a:spcPts val="3460"/>
              </a:lnSpc>
              <a:spcBef>
                <a:spcPts val="500"/>
              </a:spcBef>
              <a:buFont typeface="Symbol" pitchFamily="2" charset="2"/>
              <a:buChar char=""/>
            </a:pPr>
            <a:r>
              <a:rPr lang="en-US" sz="3600" dirty="0">
                <a:solidFill>
                  <a:srgbClr val="6B6FED"/>
                </a:solidFill>
                <a:effectLst/>
                <a:latin typeface="Gill Sans MT" panose="020B0502020104020203" pitchFamily="34" charset="77"/>
                <a:ea typeface="Times New Roman" panose="02020603050405020304" pitchFamily="18" charset="0"/>
              </a:rPr>
              <a:t>Do we need to redefine some of our trusted servants’ roles and responsibilities?</a:t>
            </a:r>
          </a:p>
          <a:p>
            <a:pPr marL="891540" lvl="1" indent="-434340">
              <a:lnSpc>
                <a:spcPts val="3460"/>
              </a:lnSpc>
              <a:spcBef>
                <a:spcPts val="500"/>
              </a:spcBef>
              <a:buFont typeface="Symbol" pitchFamily="2" charset="2"/>
              <a:buChar char=""/>
            </a:pPr>
            <a:r>
              <a:rPr lang="en-US" sz="3600" dirty="0">
                <a:solidFill>
                  <a:srgbClr val="6B6FED"/>
                </a:solidFill>
                <a:effectLst/>
                <a:latin typeface="Gill Sans MT" panose="020B0502020104020203" pitchFamily="34" charset="77"/>
                <a:ea typeface="Times New Roman" panose="02020603050405020304" pitchFamily="18" charset="0"/>
              </a:rPr>
              <a:t>Do we need any additional resources to help us reach this goal?</a:t>
            </a:r>
          </a:p>
          <a:p>
            <a:pPr marL="891540" lvl="1" indent="-434340">
              <a:lnSpc>
                <a:spcPts val="3860"/>
              </a:lnSpc>
              <a:spcBef>
                <a:spcPts val="600"/>
              </a:spcBef>
              <a:buFont typeface="Symbol" pitchFamily="2" charset="2"/>
              <a:buChar char=""/>
            </a:pPr>
            <a:endParaRPr lang="en-US" sz="3800" dirty="0">
              <a:solidFill>
                <a:srgbClr val="6B6FED"/>
              </a:solidFill>
              <a:effectLst/>
              <a:latin typeface="Gill Sans MT" panose="020B0502020104020203" pitchFamily="34" charset="77"/>
              <a:ea typeface="Times New Roman" panose="02020603050405020304" pitchFamily="18" charset="0"/>
            </a:endParaRPr>
          </a:p>
        </p:txBody>
      </p:sp>
      <p:sp>
        <p:nvSpPr>
          <p:cNvPr id="7" name="TextBox 6">
            <a:extLst>
              <a:ext uri="{FF2B5EF4-FFF2-40B4-BE49-F238E27FC236}">
                <a16:creationId xmlns:a16="http://schemas.microsoft.com/office/drawing/2014/main" id="{C28B097A-3379-59F1-2E39-359FB4C12ACA}"/>
              </a:ext>
            </a:extLst>
          </p:cNvPr>
          <p:cNvSpPr txBox="1"/>
          <p:nvPr/>
        </p:nvSpPr>
        <p:spPr>
          <a:xfrm>
            <a:off x="294903" y="6162938"/>
            <a:ext cx="11471564" cy="695062"/>
          </a:xfrm>
          <a:prstGeom prst="rect">
            <a:avLst/>
          </a:prstGeom>
          <a:noFill/>
        </p:spPr>
        <p:txBody>
          <a:bodyPr wrap="square" rtlCol="0">
            <a:spAutoFit/>
          </a:bodyPr>
          <a:lstStyle/>
          <a:p>
            <a:pPr marL="914400" marR="0" lvl="0" indent="-914400">
              <a:lnSpc>
                <a:spcPts val="4660"/>
              </a:lnSpc>
              <a:spcAft>
                <a:spcPts val="1200"/>
              </a:spcAft>
              <a:buClr>
                <a:srgbClr val="6B6FED"/>
              </a:buClr>
              <a:buFont typeface="+mj-lt"/>
              <a:buAutoNum type="arabicPeriod" startAt="3"/>
            </a:pPr>
            <a:r>
              <a:rPr lang="en-US" sz="4600" dirty="0">
                <a:solidFill>
                  <a:schemeClr val="tx1">
                    <a:lumMod val="50000"/>
                    <a:lumOff val="50000"/>
                  </a:schemeClr>
                </a:solidFill>
                <a:effectLst/>
                <a:latin typeface="Gill Sans MT" panose="020B0502020104020203" pitchFamily="34" charset="77"/>
                <a:ea typeface="Times New Roman" panose="02020603050405020304" pitchFamily="18" charset="0"/>
              </a:rPr>
              <a:t>Prioritize one solution. </a:t>
            </a:r>
          </a:p>
        </p:txBody>
      </p:sp>
    </p:spTree>
    <p:extLst>
      <p:ext uri="{BB962C8B-B14F-4D97-AF65-F5344CB8AC3E}">
        <p14:creationId xmlns:p14="http://schemas.microsoft.com/office/powerpoint/2010/main" val="2719748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F960D31-E67D-15D4-9D5C-CFDA38C5556B}"/>
              </a:ext>
            </a:extLst>
          </p:cNvPr>
          <p:cNvSpPr txBox="1"/>
          <p:nvPr/>
        </p:nvSpPr>
        <p:spPr>
          <a:xfrm>
            <a:off x="1781159" y="1352612"/>
            <a:ext cx="8105332" cy="795218"/>
          </a:xfrm>
          <a:prstGeom prst="rect">
            <a:avLst/>
          </a:prstGeom>
          <a:noFill/>
        </p:spPr>
        <p:txBody>
          <a:bodyPr wrap="square" rtlCol="0">
            <a:spAutoFit/>
          </a:bodyPr>
          <a:lstStyle/>
          <a:p>
            <a:pPr marR="0" lvl="0">
              <a:lnSpc>
                <a:spcPts val="5360"/>
              </a:lnSpc>
              <a:spcAft>
                <a:spcPts val="1200"/>
              </a:spcAft>
              <a:buClr>
                <a:srgbClr val="6B6FED"/>
              </a:buClr>
            </a:pPr>
            <a:r>
              <a:rPr lang="en-US" sz="5000" dirty="0">
                <a:solidFill>
                  <a:schemeClr val="tx1">
                    <a:lumMod val="50000"/>
                    <a:lumOff val="50000"/>
                  </a:schemeClr>
                </a:solidFill>
                <a:effectLst/>
                <a:latin typeface="Gill Sans MT" panose="020B0502020104020203" pitchFamily="34" charset="77"/>
                <a:ea typeface="Times New Roman" panose="02020603050405020304" pitchFamily="18" charset="0"/>
              </a:rPr>
              <a:t>Creating a plan for action</a:t>
            </a:r>
          </a:p>
        </p:txBody>
      </p:sp>
      <p:sp>
        <p:nvSpPr>
          <p:cNvPr id="9" name="Rectangle 8">
            <a:extLst>
              <a:ext uri="{FF2B5EF4-FFF2-40B4-BE49-F238E27FC236}">
                <a16:creationId xmlns:a16="http://schemas.microsoft.com/office/drawing/2014/main" id="{920A0B4F-0D8A-C23E-6738-181E1D45EC5E}"/>
              </a:ext>
            </a:extLst>
          </p:cNvPr>
          <p:cNvSpPr/>
          <p:nvPr/>
        </p:nvSpPr>
        <p:spPr>
          <a:xfrm>
            <a:off x="0" y="0"/>
            <a:ext cx="12192000" cy="1325563"/>
          </a:xfrm>
          <a:prstGeom prst="rect">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650C5EE6-35DA-3F87-D003-3ECE6F7A69A8}"/>
              </a:ext>
            </a:extLst>
          </p:cNvPr>
          <p:cNvSpPr txBox="1">
            <a:spLocks/>
          </p:cNvSpPr>
          <p:nvPr/>
        </p:nvSpPr>
        <p:spPr>
          <a:xfrm>
            <a:off x="494297" y="185621"/>
            <a:ext cx="10515600" cy="1325563"/>
          </a:xfrm>
          <a:prstGeom prst="rect">
            <a:avLst/>
          </a:prstGeom>
        </p:spPr>
        <p:txBody>
          <a:bodyPr>
            <a:normAutofit/>
          </a:bodyPr>
          <a:lstStyle>
            <a:lvl1pPr algn="l" defTabSz="914400" rtl="0" eaLnBrk="1" latinLnBrk="0" hangingPunct="1">
              <a:lnSpc>
                <a:spcPct val="90000"/>
              </a:lnSpc>
              <a:spcBef>
                <a:spcPct val="0"/>
              </a:spcBef>
              <a:buNone/>
              <a:defRPr sz="4400" b="1" i="0" kern="1200">
                <a:solidFill>
                  <a:schemeClr val="tx1"/>
                </a:solidFill>
                <a:latin typeface="Gill Sans MT" panose="020B0502020104020203" pitchFamily="34" charset="77"/>
                <a:ea typeface="+mj-ea"/>
                <a:cs typeface="+mj-cs"/>
              </a:defRPr>
            </a:lvl1pPr>
          </a:lstStyle>
          <a:p>
            <a:r>
              <a:rPr lang="en-US" sz="6200" dirty="0">
                <a:solidFill>
                  <a:schemeClr val="bg1"/>
                </a:solidFill>
              </a:rPr>
              <a:t>Large Group Discussion </a:t>
            </a:r>
          </a:p>
        </p:txBody>
      </p:sp>
      <p:pic>
        <p:nvPicPr>
          <p:cNvPr id="11" name="Picture 10" descr="A blue squares on a black background&#10;&#10;Description automatically generated">
            <a:extLst>
              <a:ext uri="{FF2B5EF4-FFF2-40B4-BE49-F238E27FC236}">
                <a16:creationId xmlns:a16="http://schemas.microsoft.com/office/drawing/2014/main" id="{A38CA06F-035C-37B6-B84E-71A2DCCC5935}"/>
              </a:ext>
            </a:extLst>
          </p:cNvPr>
          <p:cNvPicPr>
            <a:picLocks noChangeAspect="1"/>
          </p:cNvPicPr>
          <p:nvPr/>
        </p:nvPicPr>
        <p:blipFill>
          <a:blip r:embed="rId2"/>
          <a:stretch>
            <a:fillRect/>
          </a:stretch>
        </p:blipFill>
        <p:spPr>
          <a:xfrm>
            <a:off x="9918120" y="69873"/>
            <a:ext cx="1913662" cy="1185816"/>
          </a:xfrm>
          <a:prstGeom prst="rect">
            <a:avLst/>
          </a:prstGeom>
        </p:spPr>
      </p:pic>
      <p:pic>
        <p:nvPicPr>
          <p:cNvPr id="2" name="Picture 1">
            <a:extLst>
              <a:ext uri="{FF2B5EF4-FFF2-40B4-BE49-F238E27FC236}">
                <a16:creationId xmlns:a16="http://schemas.microsoft.com/office/drawing/2014/main" id="{25EA65A5-BA2C-474B-8B36-97E014A2C958}"/>
              </a:ext>
            </a:extLst>
          </p:cNvPr>
          <p:cNvPicPr>
            <a:picLocks noChangeAspect="1"/>
          </p:cNvPicPr>
          <p:nvPr/>
        </p:nvPicPr>
        <p:blipFill>
          <a:blip r:embed="rId3"/>
          <a:stretch>
            <a:fillRect/>
          </a:stretch>
        </p:blipFill>
        <p:spPr>
          <a:xfrm>
            <a:off x="0" y="1711233"/>
            <a:ext cx="2145130" cy="4282263"/>
          </a:xfrm>
          <a:prstGeom prst="rect">
            <a:avLst/>
          </a:prstGeom>
        </p:spPr>
      </p:pic>
      <p:sp>
        <p:nvSpPr>
          <p:cNvPr id="12" name="TextBox 11">
            <a:extLst>
              <a:ext uri="{FF2B5EF4-FFF2-40B4-BE49-F238E27FC236}">
                <a16:creationId xmlns:a16="http://schemas.microsoft.com/office/drawing/2014/main" id="{FEC55C40-331A-4447-921B-BF1BBC0B8774}"/>
              </a:ext>
            </a:extLst>
          </p:cNvPr>
          <p:cNvSpPr txBox="1"/>
          <p:nvPr/>
        </p:nvSpPr>
        <p:spPr>
          <a:xfrm>
            <a:off x="2259876" y="2129245"/>
            <a:ext cx="9575074" cy="4837222"/>
          </a:xfrm>
          <a:prstGeom prst="rect">
            <a:avLst/>
          </a:prstGeom>
          <a:noFill/>
        </p:spPr>
        <p:txBody>
          <a:bodyPr wrap="square" rtlCol="0">
            <a:spAutoFit/>
          </a:bodyPr>
          <a:lstStyle/>
          <a:p>
            <a:pPr marL="571500" lvl="0" indent="-571500">
              <a:lnSpc>
                <a:spcPts val="3800"/>
              </a:lnSpc>
              <a:spcBef>
                <a:spcPts val="700"/>
              </a:spcBef>
              <a:buFont typeface="Wingdings" panose="05000000000000000000" pitchFamily="2" charset="2"/>
              <a:buChar char="Ø"/>
            </a:pPr>
            <a:r>
              <a:rPr lang="en-US" sz="3600" b="1">
                <a:solidFill>
                  <a:schemeClr val="bg2">
                    <a:lumMod val="50000"/>
                  </a:schemeClr>
                </a:solidFill>
              </a:rPr>
              <a:t>What is our </a:t>
            </a:r>
            <a:r>
              <a:rPr lang="en-US" sz="3600" b="1" i="1">
                <a:solidFill>
                  <a:schemeClr val="bg2">
                    <a:lumMod val="50000"/>
                  </a:schemeClr>
                </a:solidFill>
              </a:rPr>
              <a:t>specific</a:t>
            </a:r>
            <a:r>
              <a:rPr lang="en-US" sz="3600" b="1">
                <a:solidFill>
                  <a:schemeClr val="bg2">
                    <a:lumMod val="50000"/>
                  </a:schemeClr>
                </a:solidFill>
              </a:rPr>
              <a:t> objective? </a:t>
            </a:r>
            <a:br>
              <a:rPr lang="en-US" sz="3600" b="1">
                <a:solidFill>
                  <a:schemeClr val="bg2">
                    <a:lumMod val="50000"/>
                  </a:schemeClr>
                </a:solidFill>
              </a:rPr>
            </a:br>
            <a:r>
              <a:rPr lang="en-US" sz="3600" b="1">
                <a:solidFill>
                  <a:schemeClr val="bg2">
                    <a:lumMod val="50000"/>
                  </a:schemeClr>
                </a:solidFill>
              </a:rPr>
              <a:t>What is the prioritized solution?</a:t>
            </a:r>
          </a:p>
          <a:p>
            <a:pPr marL="571500" lvl="0" indent="-571500">
              <a:lnSpc>
                <a:spcPts val="3800"/>
              </a:lnSpc>
              <a:spcBef>
                <a:spcPts val="700"/>
              </a:spcBef>
              <a:buFont typeface="Wingdings" panose="05000000000000000000" pitchFamily="2" charset="2"/>
              <a:buChar char="Ø"/>
            </a:pPr>
            <a:r>
              <a:rPr lang="en-US" sz="3600" b="1">
                <a:solidFill>
                  <a:schemeClr val="bg2">
                    <a:lumMod val="50000"/>
                  </a:schemeClr>
                </a:solidFill>
              </a:rPr>
              <a:t>What exactly needs to be done to bring the prioritized solution into reality? </a:t>
            </a:r>
          </a:p>
          <a:p>
            <a:pPr marL="571500" lvl="0" indent="-571500">
              <a:lnSpc>
                <a:spcPts val="3800"/>
              </a:lnSpc>
              <a:spcBef>
                <a:spcPts val="700"/>
              </a:spcBef>
              <a:buFont typeface="Wingdings" panose="05000000000000000000" pitchFamily="2" charset="2"/>
              <a:buChar char="Ø"/>
            </a:pPr>
            <a:r>
              <a:rPr lang="en-US" sz="3600" b="1">
                <a:solidFill>
                  <a:schemeClr val="bg2">
                    <a:lumMod val="50000"/>
                  </a:schemeClr>
                </a:solidFill>
              </a:rPr>
              <a:t>How long will this take?</a:t>
            </a:r>
          </a:p>
          <a:p>
            <a:pPr marL="571500" lvl="0" indent="-571500">
              <a:lnSpc>
                <a:spcPts val="3800"/>
              </a:lnSpc>
              <a:spcBef>
                <a:spcPts val="700"/>
              </a:spcBef>
              <a:buFont typeface="Wingdings" panose="05000000000000000000" pitchFamily="2" charset="2"/>
              <a:buChar char="Ø"/>
            </a:pPr>
            <a:r>
              <a:rPr lang="en-US" sz="3600" b="1">
                <a:solidFill>
                  <a:schemeClr val="bg2">
                    <a:lumMod val="50000"/>
                  </a:schemeClr>
                </a:solidFill>
              </a:rPr>
              <a:t>What trusted servants or committees need to be involved?</a:t>
            </a:r>
          </a:p>
          <a:p>
            <a:pPr marL="571500" lvl="0" indent="-571500">
              <a:lnSpc>
                <a:spcPts val="3800"/>
              </a:lnSpc>
              <a:spcBef>
                <a:spcPts val="700"/>
              </a:spcBef>
              <a:buFont typeface="Wingdings" panose="05000000000000000000" pitchFamily="2" charset="2"/>
              <a:buChar char="Ø"/>
            </a:pPr>
            <a:r>
              <a:rPr lang="en-US" sz="3600" b="1">
                <a:solidFill>
                  <a:schemeClr val="bg2">
                    <a:lumMod val="50000"/>
                  </a:schemeClr>
                </a:solidFill>
              </a:rPr>
              <a:t>How much will it cost? </a:t>
            </a:r>
            <a:br>
              <a:rPr lang="en-US" sz="3600" b="1">
                <a:solidFill>
                  <a:schemeClr val="bg2">
                    <a:lumMod val="50000"/>
                  </a:schemeClr>
                </a:solidFill>
              </a:rPr>
            </a:br>
            <a:r>
              <a:rPr lang="en-US" sz="3600" b="1">
                <a:solidFill>
                  <a:schemeClr val="bg2">
                    <a:lumMod val="50000"/>
                  </a:schemeClr>
                </a:solidFill>
              </a:rPr>
              <a:t>Where does it fit into the budget?</a:t>
            </a:r>
          </a:p>
        </p:txBody>
      </p:sp>
    </p:spTree>
    <p:extLst>
      <p:ext uri="{BB962C8B-B14F-4D97-AF65-F5344CB8AC3E}">
        <p14:creationId xmlns:p14="http://schemas.microsoft.com/office/powerpoint/2010/main" val="4024773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5D59CF66-A717-61AA-B7AF-7E002BF04E48}"/>
              </a:ext>
            </a:extLst>
          </p:cNvPr>
          <p:cNvGrpSpPr/>
          <p:nvPr/>
        </p:nvGrpSpPr>
        <p:grpSpPr>
          <a:xfrm>
            <a:off x="308920" y="3175686"/>
            <a:ext cx="3163330" cy="3163330"/>
            <a:chOff x="568411" y="2891481"/>
            <a:chExt cx="3163330" cy="3163330"/>
          </a:xfrm>
        </p:grpSpPr>
        <p:sp>
          <p:nvSpPr>
            <p:cNvPr id="3" name="Oval 2">
              <a:extLst>
                <a:ext uri="{FF2B5EF4-FFF2-40B4-BE49-F238E27FC236}">
                  <a16:creationId xmlns:a16="http://schemas.microsoft.com/office/drawing/2014/main" id="{5E0512BC-B7A8-CA54-E085-756AFD670D6F}"/>
                </a:ext>
              </a:extLst>
            </p:cNvPr>
            <p:cNvSpPr/>
            <p:nvPr/>
          </p:nvSpPr>
          <p:spPr>
            <a:xfrm>
              <a:off x="568411" y="2891481"/>
              <a:ext cx="3163330" cy="3163330"/>
            </a:xfrm>
            <a:prstGeom prst="ellipse">
              <a:avLst/>
            </a:prstGeom>
            <a:solidFill>
              <a:srgbClr val="FBD1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0E7DA027-B876-469B-A0A3-55BF79F9DDCB}"/>
                </a:ext>
              </a:extLst>
            </p:cNvPr>
            <p:cNvSpPr/>
            <p:nvPr/>
          </p:nvSpPr>
          <p:spPr>
            <a:xfrm>
              <a:off x="1003987" y="3327057"/>
              <a:ext cx="2292178" cy="2292178"/>
            </a:xfrm>
            <a:prstGeom prst="ellipse">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FA080852-CCD2-D14F-83D2-E827FA8F82D2}"/>
                </a:ext>
              </a:extLst>
            </p:cNvPr>
            <p:cNvSpPr/>
            <p:nvPr/>
          </p:nvSpPr>
          <p:spPr>
            <a:xfrm>
              <a:off x="1366966" y="3690036"/>
              <a:ext cx="1566219" cy="1566219"/>
            </a:xfrm>
            <a:prstGeom prst="ellipse">
              <a:avLst/>
            </a:prstGeom>
            <a:solidFill>
              <a:srgbClr val="F14A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3320A01E-0C2B-64B6-0813-0B65878B1F02}"/>
                </a:ext>
              </a:extLst>
            </p:cNvPr>
            <p:cNvSpPr/>
            <p:nvPr/>
          </p:nvSpPr>
          <p:spPr>
            <a:xfrm>
              <a:off x="1736128" y="4081596"/>
              <a:ext cx="809364" cy="80936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CF960D31-E67D-15D4-9D5C-CFDA38C5556B}"/>
              </a:ext>
            </a:extLst>
          </p:cNvPr>
          <p:cNvSpPr txBox="1"/>
          <p:nvPr/>
        </p:nvSpPr>
        <p:spPr>
          <a:xfrm>
            <a:off x="4613302" y="1906129"/>
            <a:ext cx="6439011" cy="4324261"/>
          </a:xfrm>
          <a:prstGeom prst="rect">
            <a:avLst/>
          </a:prstGeom>
          <a:noFill/>
        </p:spPr>
        <p:txBody>
          <a:bodyPr wrap="square" rtlCol="0">
            <a:spAutoFit/>
          </a:bodyPr>
          <a:lstStyle/>
          <a:p>
            <a:pPr marR="0" lvl="0">
              <a:lnSpc>
                <a:spcPts val="6560"/>
              </a:lnSpc>
              <a:spcAft>
                <a:spcPts val="1200"/>
              </a:spcAft>
              <a:buClr>
                <a:srgbClr val="6B6FED"/>
              </a:buClr>
            </a:pPr>
            <a:r>
              <a:rPr lang="en-US" sz="6000" dirty="0">
                <a:solidFill>
                  <a:srgbClr val="6B6FED"/>
                </a:solidFill>
                <a:effectLst/>
                <a:latin typeface="Gill Sans MT" panose="020B0502020104020203" pitchFamily="34" charset="77"/>
                <a:ea typeface="Times New Roman" panose="02020603050405020304" pitchFamily="18" charset="0"/>
              </a:rPr>
              <a:t>What is one change we could explore or commit to when we return to our service body?</a:t>
            </a:r>
          </a:p>
        </p:txBody>
      </p:sp>
      <p:sp>
        <p:nvSpPr>
          <p:cNvPr id="9" name="Rectangle 8">
            <a:extLst>
              <a:ext uri="{FF2B5EF4-FFF2-40B4-BE49-F238E27FC236}">
                <a16:creationId xmlns:a16="http://schemas.microsoft.com/office/drawing/2014/main" id="{920A0B4F-0D8A-C23E-6738-181E1D45EC5E}"/>
              </a:ext>
            </a:extLst>
          </p:cNvPr>
          <p:cNvSpPr/>
          <p:nvPr/>
        </p:nvSpPr>
        <p:spPr>
          <a:xfrm>
            <a:off x="0" y="0"/>
            <a:ext cx="12192000" cy="1325563"/>
          </a:xfrm>
          <a:prstGeom prst="rect">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650C5EE6-35DA-3F87-D003-3ECE6F7A69A8}"/>
              </a:ext>
            </a:extLst>
          </p:cNvPr>
          <p:cNvSpPr txBox="1">
            <a:spLocks/>
          </p:cNvSpPr>
          <p:nvPr/>
        </p:nvSpPr>
        <p:spPr>
          <a:xfrm>
            <a:off x="494297" y="185621"/>
            <a:ext cx="10515600" cy="1325563"/>
          </a:xfrm>
          <a:prstGeom prst="rect">
            <a:avLst/>
          </a:prstGeom>
        </p:spPr>
        <p:txBody>
          <a:bodyPr>
            <a:normAutofit/>
          </a:bodyPr>
          <a:lstStyle>
            <a:lvl1pPr algn="l" defTabSz="914400" rtl="0" eaLnBrk="1" latinLnBrk="0" hangingPunct="1">
              <a:lnSpc>
                <a:spcPct val="90000"/>
              </a:lnSpc>
              <a:spcBef>
                <a:spcPct val="0"/>
              </a:spcBef>
              <a:buNone/>
              <a:defRPr sz="4400" b="1" i="0" kern="1200">
                <a:solidFill>
                  <a:schemeClr val="tx1"/>
                </a:solidFill>
                <a:latin typeface="Gill Sans MT" panose="020B0502020104020203" pitchFamily="34" charset="77"/>
                <a:ea typeface="+mj-ea"/>
                <a:cs typeface="+mj-cs"/>
              </a:defRPr>
            </a:lvl1pPr>
          </a:lstStyle>
          <a:p>
            <a:r>
              <a:rPr lang="en-US" sz="6200" dirty="0">
                <a:solidFill>
                  <a:schemeClr val="bg1"/>
                </a:solidFill>
              </a:rPr>
              <a:t>Large Group Question </a:t>
            </a:r>
          </a:p>
        </p:txBody>
      </p:sp>
    </p:spTree>
    <p:extLst>
      <p:ext uri="{BB962C8B-B14F-4D97-AF65-F5344CB8AC3E}">
        <p14:creationId xmlns:p14="http://schemas.microsoft.com/office/powerpoint/2010/main" val="3048167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1B9718F-5162-3DB7-9D9A-09F3C0442A58}"/>
              </a:ext>
            </a:extLst>
          </p:cNvPr>
          <p:cNvSpPr txBox="1">
            <a:spLocks/>
          </p:cNvSpPr>
          <p:nvPr/>
        </p:nvSpPr>
        <p:spPr>
          <a:xfrm>
            <a:off x="191984" y="196015"/>
            <a:ext cx="5009408" cy="1442780"/>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b="1" i="0" kern="1200">
                <a:solidFill>
                  <a:schemeClr val="tx1"/>
                </a:solidFill>
                <a:latin typeface="Gill Sans MT" panose="020B0502020104020203" pitchFamily="34" charset="77"/>
                <a:ea typeface="+mj-ea"/>
                <a:cs typeface="+mj-cs"/>
              </a:defRPr>
            </a:lvl1pPr>
          </a:lstStyle>
          <a:p>
            <a:pPr algn="l"/>
            <a:r>
              <a:rPr lang="en-US" sz="7000" i="1" dirty="0">
                <a:solidFill>
                  <a:srgbClr val="FBD100"/>
                </a:solidFill>
              </a:rPr>
              <a:t>Thank you</a:t>
            </a:r>
            <a:r>
              <a:rPr lang="en-US" i="1" dirty="0">
                <a:solidFill>
                  <a:srgbClr val="FBD100"/>
                </a:solidFill>
              </a:rPr>
              <a:t>!</a:t>
            </a:r>
            <a:br>
              <a:rPr lang="en-US" i="1" dirty="0">
                <a:solidFill>
                  <a:schemeClr val="bg1"/>
                </a:solidFill>
              </a:rPr>
            </a:br>
            <a:endParaRPr lang="en-US" i="1" dirty="0">
              <a:solidFill>
                <a:schemeClr val="tx1">
                  <a:lumMod val="75000"/>
                  <a:lumOff val="25000"/>
                </a:schemeClr>
              </a:solidFill>
            </a:endParaRPr>
          </a:p>
        </p:txBody>
      </p:sp>
      <p:sp>
        <p:nvSpPr>
          <p:cNvPr id="3" name="TextBox 2">
            <a:extLst>
              <a:ext uri="{FF2B5EF4-FFF2-40B4-BE49-F238E27FC236}">
                <a16:creationId xmlns:a16="http://schemas.microsoft.com/office/drawing/2014/main" id="{B118866C-9DB8-2BC8-E90C-0A374A4EBCAC}"/>
              </a:ext>
            </a:extLst>
          </p:cNvPr>
          <p:cNvSpPr txBox="1"/>
          <p:nvPr/>
        </p:nvSpPr>
        <p:spPr>
          <a:xfrm>
            <a:off x="574056" y="1202723"/>
            <a:ext cx="11248598" cy="2703081"/>
          </a:xfrm>
          <a:prstGeom prst="rect">
            <a:avLst/>
          </a:prstGeom>
          <a:noFill/>
        </p:spPr>
        <p:txBody>
          <a:bodyPr wrap="square" rtlCol="0">
            <a:noAutofit/>
          </a:bodyPr>
          <a:lstStyle/>
          <a:p>
            <a:pPr>
              <a:lnSpc>
                <a:spcPts val="6000"/>
              </a:lnSpc>
              <a:spcBef>
                <a:spcPts val="600"/>
              </a:spcBef>
              <a:spcAft>
                <a:spcPts val="600"/>
              </a:spcAft>
            </a:pPr>
            <a:r>
              <a:rPr lang="en-US" sz="4800" b="1" dirty="0">
                <a:solidFill>
                  <a:srgbClr val="FBD100"/>
                </a:solidFill>
                <a:latin typeface="Gill Sans MT" panose="020B0502020104020203" pitchFamily="34" charset="77"/>
              </a:rPr>
              <a:t>We hope today’s work will help you grow and refresh your service bodies.</a:t>
            </a:r>
          </a:p>
          <a:p>
            <a:pPr>
              <a:lnSpc>
                <a:spcPts val="6000"/>
              </a:lnSpc>
              <a:spcBef>
                <a:spcPts val="1800"/>
              </a:spcBef>
              <a:spcAft>
                <a:spcPts val="1800"/>
              </a:spcAft>
            </a:pPr>
            <a:r>
              <a:rPr lang="en-US" sz="4800" b="1" dirty="0">
                <a:solidFill>
                  <a:srgbClr val="FBD100"/>
                </a:solidFill>
                <a:latin typeface="Gill Sans MT" panose="020B0502020104020203" pitchFamily="34" charset="77"/>
              </a:rPr>
              <a:t>Please share the results of your discussions via the IDT webpage</a:t>
            </a:r>
            <a:endParaRPr lang="en-US" sz="4800" b="1" dirty="0">
              <a:solidFill>
                <a:schemeClr val="tx1">
                  <a:lumMod val="75000"/>
                  <a:lumOff val="25000"/>
                </a:schemeClr>
              </a:solidFill>
              <a:latin typeface="Gill Sans MT" panose="020B0502020104020203" pitchFamily="34" charset="77"/>
            </a:endParaRPr>
          </a:p>
        </p:txBody>
      </p:sp>
      <p:sp>
        <p:nvSpPr>
          <p:cNvPr id="2" name="TextBox 1">
            <a:extLst>
              <a:ext uri="{FF2B5EF4-FFF2-40B4-BE49-F238E27FC236}">
                <a16:creationId xmlns:a16="http://schemas.microsoft.com/office/drawing/2014/main" id="{428E4917-8043-37FE-7604-FB4AC9FE6D4C}"/>
              </a:ext>
            </a:extLst>
          </p:cNvPr>
          <p:cNvSpPr txBox="1"/>
          <p:nvPr/>
        </p:nvSpPr>
        <p:spPr>
          <a:xfrm>
            <a:off x="1053754" y="5153740"/>
            <a:ext cx="8547961" cy="1675865"/>
          </a:xfrm>
          <a:prstGeom prst="rect">
            <a:avLst/>
          </a:prstGeom>
          <a:noFill/>
        </p:spPr>
        <p:txBody>
          <a:bodyPr wrap="square" rtlCol="0">
            <a:noAutofit/>
          </a:bodyPr>
          <a:lstStyle/>
          <a:p>
            <a:pPr algn="ctr">
              <a:lnSpc>
                <a:spcPts val="5300"/>
              </a:lnSpc>
              <a:spcBef>
                <a:spcPts val="1800"/>
              </a:spcBef>
              <a:spcAft>
                <a:spcPts val="1800"/>
              </a:spcAft>
            </a:pPr>
            <a:r>
              <a:rPr lang="en-US" sz="5000" b="1" dirty="0">
                <a:solidFill>
                  <a:schemeClr val="bg1"/>
                </a:solidFill>
                <a:latin typeface="Gill Sans MT" panose="020B0502020104020203" pitchFamily="34" charset="77"/>
              </a:rPr>
              <a:t>IDT materials posted at </a:t>
            </a:r>
            <a:r>
              <a:rPr lang="en-US" sz="5000" b="1" dirty="0" err="1">
                <a:solidFill>
                  <a:schemeClr val="tx1">
                    <a:lumMod val="75000"/>
                    <a:lumOff val="25000"/>
                  </a:schemeClr>
                </a:solidFill>
                <a:latin typeface="Gill Sans MT" panose="020B0502020104020203" pitchFamily="34" charset="77"/>
              </a:rPr>
              <a:t>na.org</a:t>
            </a:r>
            <a:r>
              <a:rPr lang="en-US" sz="5000" b="1" dirty="0">
                <a:solidFill>
                  <a:schemeClr val="tx1">
                    <a:lumMod val="75000"/>
                    <a:lumOff val="25000"/>
                  </a:schemeClr>
                </a:solidFill>
                <a:latin typeface="Gill Sans MT" panose="020B0502020104020203" pitchFamily="34" charset="77"/>
              </a:rPr>
              <a:t>/</a:t>
            </a:r>
            <a:r>
              <a:rPr lang="en-US" sz="5000" b="1" dirty="0" err="1">
                <a:solidFill>
                  <a:schemeClr val="tx1">
                    <a:lumMod val="75000"/>
                    <a:lumOff val="25000"/>
                  </a:schemeClr>
                </a:solidFill>
                <a:latin typeface="Gill Sans MT" panose="020B0502020104020203" pitchFamily="34" charset="77"/>
              </a:rPr>
              <a:t>idt</a:t>
            </a:r>
            <a:endParaRPr lang="en-US" sz="5000" b="1" dirty="0">
              <a:solidFill>
                <a:schemeClr val="tx1">
                  <a:lumMod val="75000"/>
                  <a:lumOff val="25000"/>
                </a:schemeClr>
              </a:solidFill>
              <a:latin typeface="Gill Sans MT" panose="020B0502020104020203" pitchFamily="34" charset="77"/>
            </a:endParaRPr>
          </a:p>
        </p:txBody>
      </p:sp>
      <p:pic>
        <p:nvPicPr>
          <p:cNvPr id="4" name="Picture 3" descr="A purple logo with a black background&#10;&#10;Description automatically generated">
            <a:extLst>
              <a:ext uri="{FF2B5EF4-FFF2-40B4-BE49-F238E27FC236}">
                <a16:creationId xmlns:a16="http://schemas.microsoft.com/office/drawing/2014/main" id="{5FECCD1B-B832-486E-8055-CC9BD4B906C6}"/>
              </a:ext>
            </a:extLst>
          </p:cNvPr>
          <p:cNvPicPr>
            <a:picLocks noChangeAspect="1"/>
          </p:cNvPicPr>
          <p:nvPr/>
        </p:nvPicPr>
        <p:blipFill>
          <a:blip r:embed="rId2"/>
          <a:stretch>
            <a:fillRect/>
          </a:stretch>
        </p:blipFill>
        <p:spPr>
          <a:xfrm>
            <a:off x="9366422" y="4087662"/>
            <a:ext cx="2554244" cy="2554244"/>
          </a:xfrm>
          <a:prstGeom prst="rect">
            <a:avLst/>
          </a:prstGeom>
        </p:spPr>
      </p:pic>
    </p:spTree>
    <p:extLst>
      <p:ext uri="{BB962C8B-B14F-4D97-AF65-F5344CB8AC3E}">
        <p14:creationId xmlns:p14="http://schemas.microsoft.com/office/powerpoint/2010/main" val="69735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6EA8088-CB25-7E3E-FDE0-42B51176D93C}"/>
              </a:ext>
            </a:extLst>
          </p:cNvPr>
          <p:cNvSpPr/>
          <p:nvPr/>
        </p:nvSpPr>
        <p:spPr>
          <a:xfrm>
            <a:off x="0" y="0"/>
            <a:ext cx="4530810" cy="6858000"/>
          </a:xfrm>
          <a:prstGeom prst="rect">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6DF170A-27FD-2DC0-423C-1F3335337A03}"/>
              </a:ext>
            </a:extLst>
          </p:cNvPr>
          <p:cNvSpPr txBox="1"/>
          <p:nvPr/>
        </p:nvSpPr>
        <p:spPr>
          <a:xfrm>
            <a:off x="4892955" y="212735"/>
            <a:ext cx="7130170" cy="6432530"/>
          </a:xfrm>
          <a:prstGeom prst="rect">
            <a:avLst/>
          </a:prstGeom>
          <a:noFill/>
        </p:spPr>
        <p:txBody>
          <a:bodyPr wrap="square" rtlCol="0">
            <a:spAutoFit/>
          </a:bodyPr>
          <a:lstStyle/>
          <a:p>
            <a:pPr marL="0" marR="0">
              <a:spcBef>
                <a:spcPts val="0"/>
              </a:spcBef>
              <a:spcAft>
                <a:spcPts val="0"/>
              </a:spcAft>
            </a:pPr>
            <a:r>
              <a:rPr lang="en-US" sz="6200" b="1" dirty="0">
                <a:solidFill>
                  <a:srgbClr val="6B6FED"/>
                </a:solidFill>
                <a:effectLst/>
                <a:latin typeface="Gill Sans MT" panose="020B0502020104020203" pitchFamily="34" charset="77"/>
                <a:ea typeface="Times New Roman" panose="02020603050405020304" pitchFamily="18" charset="0"/>
              </a:rPr>
              <a:t>Goal of Session</a:t>
            </a:r>
          </a:p>
          <a:p>
            <a:pPr marL="342900" marR="0" lvl="0" indent="-342900">
              <a:spcAft>
                <a:spcPts val="1800"/>
              </a:spcAft>
              <a:buFont typeface="Symbol" pitchFamily="2" charset="2"/>
              <a:buChar char=""/>
            </a:pPr>
            <a:r>
              <a:rPr lang="en-US" sz="4000" dirty="0">
                <a:solidFill>
                  <a:schemeClr val="tx1">
                    <a:lumMod val="50000"/>
                    <a:lumOff val="50000"/>
                  </a:schemeClr>
                </a:solidFill>
                <a:effectLst/>
                <a:latin typeface="Gill Sans MT" panose="020B0502020104020203" pitchFamily="34" charset="77"/>
                <a:ea typeface="Times New Roman" panose="02020603050405020304" pitchFamily="18" charset="0"/>
              </a:rPr>
              <a:t>Discuss changes and innovations in local service bodies</a:t>
            </a:r>
          </a:p>
          <a:p>
            <a:pPr marL="342900" marR="0" lvl="0" indent="-342900">
              <a:spcAft>
                <a:spcPts val="1800"/>
              </a:spcAft>
              <a:buFont typeface="Symbol" pitchFamily="2" charset="2"/>
              <a:buChar char=""/>
            </a:pPr>
            <a:r>
              <a:rPr lang="en-US" sz="4000" dirty="0">
                <a:solidFill>
                  <a:schemeClr val="tx1">
                    <a:lumMod val="50000"/>
                    <a:lumOff val="50000"/>
                  </a:schemeClr>
                </a:solidFill>
                <a:latin typeface="Gill Sans MT" panose="020B0502020104020203" pitchFamily="34" charset="77"/>
                <a:ea typeface="Times New Roman" panose="02020603050405020304" pitchFamily="18" charset="0"/>
              </a:rPr>
              <a:t>H</a:t>
            </a:r>
            <a:r>
              <a:rPr lang="en-US" sz="4000" dirty="0">
                <a:solidFill>
                  <a:schemeClr val="tx1">
                    <a:lumMod val="50000"/>
                    <a:lumOff val="50000"/>
                  </a:schemeClr>
                </a:solidFill>
                <a:effectLst/>
                <a:latin typeface="Gill Sans MT" panose="020B0502020104020203" pitchFamily="34" charset="77"/>
                <a:ea typeface="Times New Roman" panose="02020603050405020304" pitchFamily="18" charset="0"/>
              </a:rPr>
              <a:t>elp participants understand the practice of scanning and planning</a:t>
            </a:r>
          </a:p>
          <a:p>
            <a:pPr marL="342900" marR="0" lvl="0" indent="-342900">
              <a:spcAft>
                <a:spcPts val="1800"/>
              </a:spcAft>
              <a:buFont typeface="Symbol" pitchFamily="2" charset="2"/>
              <a:buChar char=""/>
            </a:pPr>
            <a:r>
              <a:rPr lang="en-US" sz="4000" dirty="0">
                <a:solidFill>
                  <a:schemeClr val="tx1">
                    <a:lumMod val="50000"/>
                    <a:lumOff val="50000"/>
                  </a:schemeClr>
                </a:solidFill>
                <a:effectLst/>
                <a:latin typeface="Gill Sans MT" panose="020B0502020104020203" pitchFamily="34" charset="77"/>
                <a:ea typeface="Times New Roman" panose="02020603050405020304" pitchFamily="18" charset="0"/>
              </a:rPr>
              <a:t>Raise awareness of this opportunity for positive change</a:t>
            </a:r>
          </a:p>
        </p:txBody>
      </p:sp>
      <p:pic>
        <p:nvPicPr>
          <p:cNvPr id="5" name="Picture 4" descr="A cartoon rocket with a blue circle and pink wings&#10;&#10;Description automatically generated">
            <a:extLst>
              <a:ext uri="{FF2B5EF4-FFF2-40B4-BE49-F238E27FC236}">
                <a16:creationId xmlns:a16="http://schemas.microsoft.com/office/drawing/2014/main" id="{AADC3A98-5AAE-6516-62EF-83824F45244C}"/>
              </a:ext>
            </a:extLst>
          </p:cNvPr>
          <p:cNvPicPr>
            <a:picLocks noChangeAspect="1"/>
          </p:cNvPicPr>
          <p:nvPr/>
        </p:nvPicPr>
        <p:blipFill rotWithShape="1">
          <a:blip r:embed="rId2"/>
          <a:srcRect b="6248"/>
          <a:stretch/>
        </p:blipFill>
        <p:spPr>
          <a:xfrm>
            <a:off x="627640" y="320633"/>
            <a:ext cx="3275529" cy="6537367"/>
          </a:xfrm>
          <a:prstGeom prst="rect">
            <a:avLst/>
          </a:prstGeom>
        </p:spPr>
      </p:pic>
    </p:spTree>
    <p:extLst>
      <p:ext uri="{BB962C8B-B14F-4D97-AF65-F5344CB8AC3E}">
        <p14:creationId xmlns:p14="http://schemas.microsoft.com/office/powerpoint/2010/main" val="131145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DF170A-27FD-2DC0-423C-1F3335337A03}"/>
              </a:ext>
            </a:extLst>
          </p:cNvPr>
          <p:cNvSpPr txBox="1"/>
          <p:nvPr/>
        </p:nvSpPr>
        <p:spPr>
          <a:xfrm>
            <a:off x="288965" y="35627"/>
            <a:ext cx="11574483" cy="6509474"/>
          </a:xfrm>
          <a:prstGeom prst="rect">
            <a:avLst/>
          </a:prstGeom>
          <a:noFill/>
        </p:spPr>
        <p:txBody>
          <a:bodyPr wrap="square" rtlCol="0">
            <a:spAutoFit/>
          </a:bodyPr>
          <a:lstStyle/>
          <a:p>
            <a:r>
              <a:rPr lang="en-US" sz="6200" b="1" dirty="0">
                <a:solidFill>
                  <a:srgbClr val="F14A62"/>
                </a:solidFill>
                <a:effectLst/>
                <a:latin typeface="Gill Sans MT" panose="020B0502020104020203" pitchFamily="34" charset="77"/>
                <a:ea typeface="Times New Roman" panose="02020603050405020304" pitchFamily="18" charset="0"/>
              </a:rPr>
              <a:t>IDTs for 2023–2026 cycle</a:t>
            </a:r>
            <a:endParaRPr lang="en-US" sz="6200" dirty="0">
              <a:solidFill>
                <a:schemeClr val="tx1">
                  <a:lumMod val="50000"/>
                  <a:lumOff val="50000"/>
                </a:schemeClr>
              </a:solidFill>
              <a:effectLst/>
              <a:latin typeface="Gill Sans MT" panose="020B0502020104020203" pitchFamily="34" charset="77"/>
              <a:ea typeface="Times New Roman" panose="02020603050405020304" pitchFamily="18" charset="0"/>
            </a:endParaRPr>
          </a:p>
          <a:p>
            <a:pPr marL="525780" marR="0" indent="-525780">
              <a:spcBef>
                <a:spcPts val="1200"/>
              </a:spcBef>
              <a:spcAft>
                <a:spcPts val="0"/>
              </a:spcAft>
              <a:buFont typeface="+mj-lt"/>
              <a:buAutoNum type="arabicPeriod"/>
            </a:pP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Dealing with disruptive and </a:t>
            </a:r>
            <a:b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predatory behavior</a:t>
            </a:r>
          </a:p>
          <a:p>
            <a:pPr marL="525780" marR="0" indent="-525780">
              <a:spcBef>
                <a:spcPts val="1200"/>
              </a:spcBef>
              <a:spcAft>
                <a:spcPts val="0"/>
              </a:spcAft>
              <a:buFont typeface="+mj-lt"/>
              <a:buAutoNum type="arabicPeriod"/>
            </a:pP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Gender-neutral and inclusive </a:t>
            </a:r>
            <a:b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language in NA literature</a:t>
            </a:r>
          </a:p>
          <a:p>
            <a:pPr marL="525780" marR="0" indent="-525780">
              <a:spcBef>
                <a:spcPts val="1200"/>
              </a:spcBef>
              <a:spcAft>
                <a:spcPts val="0"/>
              </a:spcAft>
              <a:buFont typeface="+mj-lt"/>
              <a:buAutoNum type="arabicPeriod"/>
            </a:pPr>
            <a:r>
              <a:rPr lang="en-US" sz="4500" dirty="0">
                <a:solidFill>
                  <a:srgbClr val="6B6FED"/>
                </a:solidFill>
                <a:effectLst/>
                <a:latin typeface="Gill Sans MT" panose="020B0502020104020203" pitchFamily="34" charset="77"/>
                <a:ea typeface="Times New Roman" panose="02020603050405020304" pitchFamily="18" charset="0"/>
              </a:rPr>
              <a:t>Reimagining and revitalizing </a:t>
            </a:r>
            <a:br>
              <a:rPr lang="en-US" sz="4500" dirty="0">
                <a:solidFill>
                  <a:srgbClr val="6B6FED"/>
                </a:solidFill>
                <a:effectLst/>
                <a:latin typeface="Gill Sans MT" panose="020B0502020104020203" pitchFamily="34" charset="77"/>
                <a:ea typeface="Times New Roman" panose="02020603050405020304" pitchFamily="18" charset="0"/>
              </a:rPr>
            </a:br>
            <a:r>
              <a:rPr lang="en-US" sz="4500" dirty="0">
                <a:solidFill>
                  <a:srgbClr val="6B6FED"/>
                </a:solidFill>
                <a:effectLst/>
                <a:latin typeface="Gill Sans MT" panose="020B0502020104020203" pitchFamily="34" charset="77"/>
                <a:ea typeface="Times New Roman" panose="02020603050405020304" pitchFamily="18" charset="0"/>
              </a:rPr>
              <a:t>service committees </a:t>
            </a:r>
          </a:p>
          <a:p>
            <a:pPr marL="525780" marR="0" indent="-525780">
              <a:spcBef>
                <a:spcPts val="1200"/>
              </a:spcBef>
              <a:spcAft>
                <a:spcPts val="0"/>
              </a:spcAft>
              <a:buFont typeface="+mj-lt"/>
              <a:buAutoNum type="arabicPeriod"/>
            </a:pP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DRT/MAT as it relates to NA </a:t>
            </a:r>
          </a:p>
        </p:txBody>
      </p:sp>
      <p:pic>
        <p:nvPicPr>
          <p:cNvPr id="3" name="Picture 2" descr="A yellow light bulb with a black background&#10;&#10;Description automatically generated">
            <a:extLst>
              <a:ext uri="{FF2B5EF4-FFF2-40B4-BE49-F238E27FC236}">
                <a16:creationId xmlns:a16="http://schemas.microsoft.com/office/drawing/2014/main" id="{B94CA648-8055-668B-6031-5CB1EBD150C8}"/>
              </a:ext>
            </a:extLst>
          </p:cNvPr>
          <p:cNvPicPr>
            <a:picLocks noChangeAspect="1"/>
          </p:cNvPicPr>
          <p:nvPr/>
        </p:nvPicPr>
        <p:blipFill>
          <a:blip r:embed="rId2"/>
          <a:stretch>
            <a:fillRect/>
          </a:stretch>
        </p:blipFill>
        <p:spPr>
          <a:xfrm>
            <a:off x="8995170" y="1121566"/>
            <a:ext cx="2505551" cy="3833493"/>
          </a:xfrm>
          <a:prstGeom prst="rect">
            <a:avLst/>
          </a:prstGeom>
        </p:spPr>
      </p:pic>
      <p:grpSp>
        <p:nvGrpSpPr>
          <p:cNvPr id="6" name="Group 5">
            <a:extLst>
              <a:ext uri="{FF2B5EF4-FFF2-40B4-BE49-F238E27FC236}">
                <a16:creationId xmlns:a16="http://schemas.microsoft.com/office/drawing/2014/main" id="{A2E55AF2-195E-CBF1-ECDB-E58D3FCBB4A4}"/>
              </a:ext>
            </a:extLst>
          </p:cNvPr>
          <p:cNvGrpSpPr/>
          <p:nvPr/>
        </p:nvGrpSpPr>
        <p:grpSpPr>
          <a:xfrm rot="645543">
            <a:off x="7381918" y="4975733"/>
            <a:ext cx="4757351" cy="1012928"/>
            <a:chOff x="7367506" y="5004088"/>
            <a:chExt cx="4757351" cy="1012928"/>
          </a:xfrm>
        </p:grpSpPr>
        <p:sp>
          <p:nvSpPr>
            <p:cNvPr id="5" name="Rectangle 4">
              <a:extLst>
                <a:ext uri="{FF2B5EF4-FFF2-40B4-BE49-F238E27FC236}">
                  <a16:creationId xmlns:a16="http://schemas.microsoft.com/office/drawing/2014/main" id="{532DE932-21FE-8A94-C29A-F19E9ADE3812}"/>
                </a:ext>
              </a:extLst>
            </p:cNvPr>
            <p:cNvSpPr/>
            <p:nvPr/>
          </p:nvSpPr>
          <p:spPr>
            <a:xfrm>
              <a:off x="7367506" y="5004088"/>
              <a:ext cx="4757351" cy="988541"/>
            </a:xfrm>
            <a:prstGeom prst="rect">
              <a:avLst/>
            </a:prstGeom>
            <a:solidFill>
              <a:srgbClr val="F14A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5A45ED1-BF63-978F-380A-728688FEF217}"/>
                </a:ext>
              </a:extLst>
            </p:cNvPr>
            <p:cNvSpPr txBox="1"/>
            <p:nvPr/>
          </p:nvSpPr>
          <p:spPr>
            <a:xfrm>
              <a:off x="7411086" y="5122535"/>
              <a:ext cx="4697332" cy="894481"/>
            </a:xfrm>
            <a:prstGeom prst="rect">
              <a:avLst/>
            </a:prstGeom>
            <a:noFill/>
          </p:spPr>
          <p:txBody>
            <a:bodyPr wrap="square" rtlCol="0">
              <a:noAutofit/>
            </a:bodyPr>
            <a:lstStyle/>
            <a:p>
              <a:pPr algn="ctr">
                <a:lnSpc>
                  <a:spcPts val="5300"/>
                </a:lnSpc>
                <a:spcBef>
                  <a:spcPts val="1800"/>
                </a:spcBef>
                <a:spcAft>
                  <a:spcPts val="1800"/>
                </a:spcAft>
              </a:pPr>
              <a:r>
                <a:rPr lang="en-US" sz="5000" b="1" dirty="0" err="1">
                  <a:solidFill>
                    <a:schemeClr val="bg1"/>
                  </a:solidFill>
                  <a:latin typeface="Gill Sans MT" panose="020B0502020104020203" pitchFamily="34" charset="77"/>
                </a:rPr>
                <a:t>na.org</a:t>
              </a:r>
              <a:r>
                <a:rPr lang="en-US" sz="5000" b="1" dirty="0">
                  <a:solidFill>
                    <a:schemeClr val="bg1"/>
                  </a:solidFill>
                  <a:latin typeface="Gill Sans MT" panose="020B0502020104020203" pitchFamily="34" charset="77"/>
                </a:rPr>
                <a:t>/</a:t>
              </a:r>
              <a:r>
                <a:rPr lang="en-US" sz="5000" b="1" dirty="0" err="1">
                  <a:solidFill>
                    <a:schemeClr val="bg1"/>
                  </a:solidFill>
                  <a:latin typeface="Gill Sans MT" panose="020B0502020104020203" pitchFamily="34" charset="77"/>
                </a:rPr>
                <a:t>idt</a:t>
              </a:r>
              <a:endParaRPr lang="en-US" sz="5000" b="1" dirty="0">
                <a:solidFill>
                  <a:schemeClr val="bg1"/>
                </a:solidFill>
                <a:latin typeface="Gill Sans MT" panose="020B0502020104020203" pitchFamily="34" charset="77"/>
              </a:endParaRPr>
            </a:p>
          </p:txBody>
        </p:sp>
      </p:grpSp>
    </p:spTree>
    <p:extLst>
      <p:ext uri="{BB962C8B-B14F-4D97-AF65-F5344CB8AC3E}">
        <p14:creationId xmlns:p14="http://schemas.microsoft.com/office/powerpoint/2010/main" val="661926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18BE49-8D15-1E20-B096-8FF1661CA6FA}"/>
              </a:ext>
            </a:extLst>
          </p:cNvPr>
          <p:cNvSpPr txBox="1"/>
          <p:nvPr/>
        </p:nvSpPr>
        <p:spPr>
          <a:xfrm>
            <a:off x="271527" y="37604"/>
            <a:ext cx="11753460" cy="6209392"/>
          </a:xfrm>
          <a:prstGeom prst="rect">
            <a:avLst/>
          </a:prstGeom>
          <a:noFill/>
        </p:spPr>
        <p:txBody>
          <a:bodyPr wrap="square" rtlCol="0">
            <a:spAutoFit/>
          </a:bodyPr>
          <a:lstStyle/>
          <a:p>
            <a:pPr marL="0" marR="0">
              <a:spcBef>
                <a:spcPts val="0"/>
              </a:spcBef>
              <a:spcAft>
                <a:spcPts val="0"/>
              </a:spcAft>
            </a:pPr>
            <a:r>
              <a:rPr lang="en-US" sz="4500" b="1" dirty="0">
                <a:solidFill>
                  <a:srgbClr val="F14A62"/>
                </a:solidFill>
                <a:effectLst/>
                <a:latin typeface="Gill Sans MT" panose="020B0502020104020203" pitchFamily="34" charset="77"/>
                <a:ea typeface="Times New Roman" panose="02020603050405020304" pitchFamily="18" charset="0"/>
              </a:rPr>
              <a:t>Conversations about change in NA service</a:t>
            </a:r>
          </a:p>
          <a:p>
            <a:pPr marL="342900" marR="0" lvl="0" indent="-342900">
              <a:lnSpc>
                <a:spcPts val="4260"/>
              </a:lnSpc>
              <a:spcBef>
                <a:spcPts val="1200"/>
              </a:spcBef>
              <a:spcAft>
                <a:spcPts val="1200"/>
              </a:spcAft>
              <a:buFont typeface="Symbol" pitchFamily="2" charset="2"/>
              <a:buChar char=""/>
            </a:pP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The </a:t>
            </a:r>
            <a:r>
              <a:rPr lang="en-US" sz="3800" dirty="0">
                <a:solidFill>
                  <a:srgbClr val="6B6FED"/>
                </a:solidFill>
                <a:effectLst/>
                <a:latin typeface="Gill Sans MT" panose="020B0502020104020203" pitchFamily="34" charset="77"/>
                <a:ea typeface="Times New Roman" panose="02020603050405020304" pitchFamily="18" charset="0"/>
              </a:rPr>
              <a:t>Future of the WSC project </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is tasked with framing ideas for discussions about making the three-year conference cycle more productive and valuable </a:t>
            </a:r>
          </a:p>
          <a:p>
            <a:pPr marL="342900" marR="0" lvl="0" indent="-342900">
              <a:lnSpc>
                <a:spcPts val="4260"/>
              </a:lnSpc>
              <a:spcAft>
                <a:spcPts val="1200"/>
              </a:spcAft>
              <a:buFont typeface="Symbol" pitchFamily="2" charset="2"/>
              <a:buChar char=""/>
            </a:pP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Regions and zones are involved in the creation </a:t>
            </a:r>
            <a:b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of the </a:t>
            </a:r>
            <a:r>
              <a:rPr lang="en-US" sz="3800" dirty="0">
                <a:solidFill>
                  <a:srgbClr val="6B6FED"/>
                </a:solidFill>
                <a:effectLst/>
                <a:latin typeface="Gill Sans MT" panose="020B0502020104020203" pitchFamily="34" charset="77"/>
                <a:ea typeface="Times New Roman" panose="02020603050405020304" pitchFamily="18" charset="0"/>
              </a:rPr>
              <a:t>NAWS strategic plan </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that will shape </a:t>
            </a:r>
            <a:b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new projects in the future</a:t>
            </a:r>
          </a:p>
          <a:p>
            <a:pPr marL="342900" marR="0" lvl="0" indent="-342900">
              <a:lnSpc>
                <a:spcPts val="4260"/>
              </a:lnSpc>
              <a:spcAft>
                <a:spcPts val="1200"/>
              </a:spcAft>
              <a:buFont typeface="Symbol" pitchFamily="2" charset="2"/>
              <a:buChar char=""/>
            </a:pP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The </a:t>
            </a:r>
            <a:r>
              <a:rPr lang="en-US" sz="3800" dirty="0">
                <a:solidFill>
                  <a:srgbClr val="6B6FED"/>
                </a:solidFill>
                <a:effectLst/>
                <a:latin typeface="Gill Sans MT" panose="020B0502020104020203" pitchFamily="34" charset="77"/>
                <a:ea typeface="Times New Roman" panose="02020603050405020304" pitchFamily="18" charset="0"/>
              </a:rPr>
              <a:t>New and Revised Service Tools Project </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is focusing on virtual services, </a:t>
            </a:r>
            <a:r>
              <a:rPr lang="en-US" sz="3800" dirty="0">
                <a:solidFill>
                  <a:schemeClr val="tx1">
                    <a:lumMod val="50000"/>
                    <a:lumOff val="50000"/>
                  </a:schemeClr>
                </a:solidFill>
                <a:latin typeface="Gill Sans MT" panose="020B0502020104020203" pitchFamily="34" charset="77"/>
                <a:ea typeface="Times New Roman" panose="02020603050405020304" pitchFamily="18" charset="0"/>
              </a:rPr>
              <a:t>H&amp;I</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 PR tool, and </a:t>
            </a:r>
            <a:r>
              <a:rPr lang="en-US" sz="3800" dirty="0">
                <a:solidFill>
                  <a:schemeClr val="tx1">
                    <a:lumMod val="50000"/>
                    <a:lumOff val="50000"/>
                  </a:schemeClr>
                </a:solidFill>
                <a:latin typeface="Gill Sans MT" panose="020B0502020104020203" pitchFamily="34" charset="77"/>
                <a:ea typeface="Times New Roman" panose="02020603050405020304" pitchFamily="18" charset="0"/>
              </a:rPr>
              <a:t>g</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roup </a:t>
            </a:r>
            <a:r>
              <a:rPr lang="en-US" sz="3800" dirty="0">
                <a:solidFill>
                  <a:schemeClr val="tx1">
                    <a:lumMod val="50000"/>
                    <a:lumOff val="50000"/>
                  </a:schemeClr>
                </a:solidFill>
                <a:latin typeface="Gill Sans MT" panose="020B0502020104020203" pitchFamily="34" charset="77"/>
                <a:ea typeface="Times New Roman" panose="02020603050405020304" pitchFamily="18" charset="0"/>
              </a:rPr>
              <a:t>b</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usiness </a:t>
            </a:r>
            <a:r>
              <a:rPr lang="en-US" sz="3800" dirty="0">
                <a:solidFill>
                  <a:schemeClr val="tx1">
                    <a:lumMod val="50000"/>
                    <a:lumOff val="50000"/>
                  </a:schemeClr>
                </a:solidFill>
                <a:latin typeface="Gill Sans MT" panose="020B0502020104020203" pitchFamily="34" charset="77"/>
                <a:ea typeface="Times New Roman" panose="02020603050405020304" pitchFamily="18" charset="0"/>
              </a:rPr>
              <a:t>m</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eetings</a:t>
            </a:r>
          </a:p>
        </p:txBody>
      </p:sp>
      <p:pic>
        <p:nvPicPr>
          <p:cNvPr id="3" name="Picture 2" descr="A white triangles on a black background&#10;&#10;Description automatically generated">
            <a:extLst>
              <a:ext uri="{FF2B5EF4-FFF2-40B4-BE49-F238E27FC236}">
                <a16:creationId xmlns:a16="http://schemas.microsoft.com/office/drawing/2014/main" id="{639E13EC-5A5A-7AF0-F29E-AB618027B02B}"/>
              </a:ext>
            </a:extLst>
          </p:cNvPr>
          <p:cNvPicPr>
            <a:picLocks noChangeAspect="1"/>
          </p:cNvPicPr>
          <p:nvPr/>
        </p:nvPicPr>
        <p:blipFill rotWithShape="1">
          <a:blip r:embed="rId2"/>
          <a:srcRect l="45688" r="31585" b="41999"/>
          <a:stretch/>
        </p:blipFill>
        <p:spPr>
          <a:xfrm>
            <a:off x="8309314" y="2292179"/>
            <a:ext cx="3882686" cy="2273642"/>
          </a:xfrm>
          <a:prstGeom prst="rect">
            <a:avLst/>
          </a:prstGeom>
        </p:spPr>
      </p:pic>
    </p:spTree>
    <p:extLst>
      <p:ext uri="{BB962C8B-B14F-4D97-AF65-F5344CB8AC3E}">
        <p14:creationId xmlns:p14="http://schemas.microsoft.com/office/powerpoint/2010/main" val="4052821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F732FF-37A2-99DF-9E80-E80992D5E5D2}"/>
              </a:ext>
            </a:extLst>
          </p:cNvPr>
          <p:cNvSpPr txBox="1"/>
          <p:nvPr/>
        </p:nvSpPr>
        <p:spPr>
          <a:xfrm>
            <a:off x="2990336" y="297095"/>
            <a:ext cx="9424086" cy="1656864"/>
          </a:xfrm>
          <a:prstGeom prst="rect">
            <a:avLst/>
          </a:prstGeom>
          <a:noFill/>
        </p:spPr>
        <p:txBody>
          <a:bodyPr wrap="square" rtlCol="0">
            <a:spAutoFit/>
          </a:bodyPr>
          <a:lstStyle/>
          <a:p>
            <a:pPr marL="0" marR="0">
              <a:lnSpc>
                <a:spcPts val="6100"/>
              </a:lnSpc>
              <a:spcBef>
                <a:spcPts val="0"/>
              </a:spcBef>
              <a:spcAft>
                <a:spcPts val="0"/>
              </a:spcAft>
            </a:pPr>
            <a:r>
              <a:rPr lang="en-US" sz="6000" b="1" dirty="0">
                <a:solidFill>
                  <a:srgbClr val="575AC8"/>
                </a:solidFill>
                <a:effectLst/>
                <a:latin typeface="Gill Sans MT" panose="020B0502020104020203" pitchFamily="34" charset="77"/>
                <a:ea typeface="Times New Roman" panose="02020603050405020304" pitchFamily="18" charset="0"/>
              </a:rPr>
              <a:t>Today, the focus is </a:t>
            </a:r>
            <a:br>
              <a:rPr lang="en-US" sz="6000" b="1" dirty="0">
                <a:solidFill>
                  <a:srgbClr val="575AC8"/>
                </a:solidFill>
                <a:effectLst/>
                <a:latin typeface="Gill Sans MT" panose="020B0502020104020203" pitchFamily="34" charset="77"/>
                <a:ea typeface="Times New Roman" panose="02020603050405020304" pitchFamily="18" charset="0"/>
              </a:rPr>
            </a:br>
            <a:r>
              <a:rPr lang="en-US" sz="6000" b="1" dirty="0">
                <a:solidFill>
                  <a:srgbClr val="575AC8"/>
                </a:solidFill>
                <a:effectLst/>
                <a:latin typeface="Gill Sans MT" panose="020B0502020104020203" pitchFamily="34" charset="77"/>
                <a:ea typeface="Times New Roman" panose="02020603050405020304" pitchFamily="18" charset="0"/>
              </a:rPr>
              <a:t>on local services</a:t>
            </a:r>
          </a:p>
        </p:txBody>
      </p:sp>
      <p:pic>
        <p:nvPicPr>
          <p:cNvPr id="4" name="Picture 3" descr="A yellow and blue magnifying glass&#10;&#10;Description automatically generated">
            <a:extLst>
              <a:ext uri="{FF2B5EF4-FFF2-40B4-BE49-F238E27FC236}">
                <a16:creationId xmlns:a16="http://schemas.microsoft.com/office/drawing/2014/main" id="{BB1F447F-C30D-5963-A64F-A072461420BC}"/>
              </a:ext>
            </a:extLst>
          </p:cNvPr>
          <p:cNvPicPr>
            <a:picLocks noChangeAspect="1"/>
          </p:cNvPicPr>
          <p:nvPr/>
        </p:nvPicPr>
        <p:blipFill>
          <a:blip r:embed="rId2"/>
          <a:stretch>
            <a:fillRect/>
          </a:stretch>
        </p:blipFill>
        <p:spPr>
          <a:xfrm>
            <a:off x="167802" y="1807027"/>
            <a:ext cx="3751554" cy="4753878"/>
          </a:xfrm>
          <a:prstGeom prst="rect">
            <a:avLst/>
          </a:prstGeom>
        </p:spPr>
      </p:pic>
      <p:sp>
        <p:nvSpPr>
          <p:cNvPr id="5" name="TextBox 4">
            <a:extLst>
              <a:ext uri="{FF2B5EF4-FFF2-40B4-BE49-F238E27FC236}">
                <a16:creationId xmlns:a16="http://schemas.microsoft.com/office/drawing/2014/main" id="{AC56DF36-A967-429A-8A1F-E04F89E230C4}"/>
              </a:ext>
            </a:extLst>
          </p:cNvPr>
          <p:cNvSpPr txBox="1"/>
          <p:nvPr/>
        </p:nvSpPr>
        <p:spPr>
          <a:xfrm>
            <a:off x="3591375" y="1998447"/>
            <a:ext cx="8600625" cy="4106252"/>
          </a:xfrm>
          <a:prstGeom prst="rect">
            <a:avLst/>
          </a:prstGeom>
          <a:noFill/>
        </p:spPr>
        <p:txBody>
          <a:bodyPr wrap="square" rtlCol="0">
            <a:spAutoFit/>
          </a:bodyPr>
          <a:lstStyle/>
          <a:p>
            <a:pPr marR="0" lvl="0">
              <a:lnSpc>
                <a:spcPts val="4260"/>
              </a:lnSpc>
              <a:spcBef>
                <a:spcPts val="1200"/>
              </a:spcBef>
            </a:pPr>
            <a:r>
              <a:rPr lang="en-US" sz="4000" b="1" dirty="0">
                <a:solidFill>
                  <a:schemeClr val="bg1"/>
                </a:solidFill>
                <a:effectLst/>
                <a:latin typeface="Gill Sans MT" panose="020B0502020104020203" pitchFamily="34" charset="77"/>
                <a:ea typeface="Times New Roman" panose="02020603050405020304" pitchFamily="18" charset="0"/>
              </a:rPr>
              <a:t>Prior discussion topics to improve </a:t>
            </a:r>
            <a:br>
              <a:rPr lang="en-US" sz="4000" b="1" dirty="0">
                <a:solidFill>
                  <a:schemeClr val="bg1"/>
                </a:solidFill>
                <a:effectLst/>
                <a:latin typeface="Gill Sans MT" panose="020B0502020104020203" pitchFamily="34" charset="77"/>
                <a:ea typeface="Times New Roman" panose="02020603050405020304" pitchFamily="18" charset="0"/>
              </a:rPr>
            </a:br>
            <a:r>
              <a:rPr lang="en-US" sz="4000" b="1" dirty="0">
                <a:solidFill>
                  <a:schemeClr val="bg1"/>
                </a:solidFill>
                <a:effectLst/>
                <a:latin typeface="Gill Sans MT" panose="020B0502020104020203" pitchFamily="34" charset="77"/>
                <a:ea typeface="Times New Roman" panose="02020603050405020304" pitchFamily="18" charset="0"/>
              </a:rPr>
              <a:t>NA services include:</a:t>
            </a:r>
          </a:p>
          <a:p>
            <a:pPr marL="800100" lvl="1" indent="-342900">
              <a:lnSpc>
                <a:spcPts val="4260"/>
              </a:lnSpc>
              <a:spcBef>
                <a:spcPts val="1200"/>
              </a:spcBef>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Attracting Members to Service</a:t>
            </a:r>
          </a:p>
          <a:p>
            <a:pPr marL="800100" lvl="1" indent="-342900">
              <a:lnSpc>
                <a:spcPts val="4260"/>
              </a:lnSpc>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Atmosphere of Recovery in Service</a:t>
            </a:r>
          </a:p>
          <a:p>
            <a:pPr marL="800100" lvl="1" indent="-342900">
              <a:lnSpc>
                <a:spcPts val="4260"/>
              </a:lnSpc>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Collaboration</a:t>
            </a:r>
          </a:p>
          <a:p>
            <a:pPr marL="800100" lvl="1" indent="-342900">
              <a:lnSpc>
                <a:spcPts val="4260"/>
              </a:lnSpc>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Building Communication</a:t>
            </a:r>
          </a:p>
          <a:p>
            <a:pPr marL="800100" lvl="1" indent="-342900">
              <a:lnSpc>
                <a:spcPts val="4260"/>
              </a:lnSpc>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Who is Missing</a:t>
            </a:r>
          </a:p>
        </p:txBody>
      </p:sp>
    </p:spTree>
    <p:extLst>
      <p:ext uri="{BB962C8B-B14F-4D97-AF65-F5344CB8AC3E}">
        <p14:creationId xmlns:p14="http://schemas.microsoft.com/office/powerpoint/2010/main" val="389830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368CA-6255-6CD5-C5B3-50539724029A}"/>
              </a:ext>
            </a:extLst>
          </p:cNvPr>
          <p:cNvSpPr txBox="1"/>
          <p:nvPr/>
        </p:nvSpPr>
        <p:spPr>
          <a:xfrm>
            <a:off x="544285" y="181957"/>
            <a:ext cx="11103429" cy="6494085"/>
          </a:xfrm>
          <a:prstGeom prst="rect">
            <a:avLst/>
          </a:prstGeom>
          <a:noFill/>
        </p:spPr>
        <p:txBody>
          <a:bodyPr wrap="square" rtlCol="0">
            <a:spAutoFit/>
          </a:bodyPr>
          <a:lstStyle/>
          <a:p>
            <a:pPr algn="ctr"/>
            <a:r>
              <a:rPr lang="en-US" sz="5200" b="1" dirty="0">
                <a:solidFill>
                  <a:schemeClr val="tx1">
                    <a:lumMod val="65000"/>
                    <a:lumOff val="35000"/>
                  </a:schemeClr>
                </a:solidFill>
                <a:effectLst/>
                <a:latin typeface="Gill Sans MT" panose="020B0502020104020203" pitchFamily="34" charset="77"/>
                <a:ea typeface="Times New Roman" panose="02020603050405020304" pitchFamily="18" charset="0"/>
              </a:rPr>
              <a:t>“Reimagining and revitalizing service committees (to further the reach of the NA message, improve communication, provide mentorship and training, and make service more attractive and accessible, learning from our experience the past few years)” </a:t>
            </a:r>
            <a:endParaRPr lang="en-US" sz="5200" dirty="0">
              <a:solidFill>
                <a:schemeClr val="tx1">
                  <a:lumMod val="65000"/>
                  <a:lumOff val="35000"/>
                </a:schemeClr>
              </a:solidFill>
              <a:effectLst/>
              <a:latin typeface="Gill Sans MT" panose="020B0502020104020203" pitchFamily="34" charset="77"/>
              <a:ea typeface="Times New Roman" panose="02020603050405020304" pitchFamily="18" charset="0"/>
            </a:endParaRPr>
          </a:p>
        </p:txBody>
      </p:sp>
    </p:spTree>
    <p:extLst>
      <p:ext uri="{BB962C8B-B14F-4D97-AF65-F5344CB8AC3E}">
        <p14:creationId xmlns:p14="http://schemas.microsoft.com/office/powerpoint/2010/main" val="3178169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C015C81-2A94-E523-7DB6-4C0C1F9D0C2B}"/>
              </a:ext>
            </a:extLst>
          </p:cNvPr>
          <p:cNvSpPr txBox="1"/>
          <p:nvPr/>
        </p:nvSpPr>
        <p:spPr>
          <a:xfrm>
            <a:off x="320954" y="113990"/>
            <a:ext cx="11753460" cy="2539157"/>
          </a:xfrm>
          <a:prstGeom prst="rect">
            <a:avLst/>
          </a:prstGeom>
          <a:noFill/>
        </p:spPr>
        <p:txBody>
          <a:bodyPr wrap="square" rtlCol="0">
            <a:spAutoFit/>
          </a:bodyPr>
          <a:lstStyle/>
          <a:p>
            <a:r>
              <a:rPr lang="en-US" sz="5500" b="1" dirty="0">
                <a:solidFill>
                  <a:srgbClr val="F14A62"/>
                </a:solidFill>
                <a:effectLst/>
                <a:latin typeface="Gill Sans MT" panose="020B0502020104020203" pitchFamily="34" charset="77"/>
                <a:ea typeface="Times New Roman" panose="02020603050405020304" pitchFamily="18" charset="0"/>
              </a:rPr>
              <a:t>Let’s take an inventory!</a:t>
            </a:r>
          </a:p>
          <a:p>
            <a:r>
              <a:rPr lang="en-US" sz="5200" dirty="0">
                <a:solidFill>
                  <a:schemeClr val="tx1">
                    <a:lumMod val="50000"/>
                    <a:lumOff val="50000"/>
                  </a:schemeClr>
                </a:solidFill>
                <a:effectLst/>
                <a:latin typeface="Gill Sans MT" panose="020B0502020104020203" pitchFamily="34" charset="77"/>
                <a:ea typeface="Times New Roman" panose="02020603050405020304" pitchFamily="18" charset="0"/>
              </a:rPr>
              <a:t>Begin the process by thinking about what is and is not working.</a:t>
            </a:r>
          </a:p>
        </p:txBody>
      </p:sp>
      <p:sp>
        <p:nvSpPr>
          <p:cNvPr id="6" name="TextBox 5">
            <a:extLst>
              <a:ext uri="{FF2B5EF4-FFF2-40B4-BE49-F238E27FC236}">
                <a16:creationId xmlns:a16="http://schemas.microsoft.com/office/drawing/2014/main" id="{8401963C-D800-5049-F82F-108AB90EF372}"/>
              </a:ext>
            </a:extLst>
          </p:cNvPr>
          <p:cNvSpPr txBox="1"/>
          <p:nvPr/>
        </p:nvSpPr>
        <p:spPr>
          <a:xfrm>
            <a:off x="3659719" y="3107501"/>
            <a:ext cx="7286956" cy="3067506"/>
          </a:xfrm>
          <a:prstGeom prst="rect">
            <a:avLst/>
          </a:prstGeom>
          <a:noFill/>
        </p:spPr>
        <p:txBody>
          <a:bodyPr wrap="square" rtlCol="0">
            <a:spAutoFit/>
          </a:bodyPr>
          <a:lstStyle/>
          <a:p>
            <a:pPr lvl="1">
              <a:lnSpc>
                <a:spcPts val="5760"/>
              </a:lnSpc>
              <a:spcBef>
                <a:spcPts val="1200"/>
              </a:spcBef>
              <a:spcAft>
                <a:spcPts val="1800"/>
              </a:spcAft>
            </a:pPr>
            <a:r>
              <a:rPr lang="en-US" sz="5400" dirty="0">
                <a:solidFill>
                  <a:srgbClr val="6B6FED"/>
                </a:solidFill>
                <a:effectLst/>
                <a:latin typeface="Gill Sans MT" panose="020B0502020104020203" pitchFamily="34" charset="77"/>
                <a:ea typeface="Times New Roman" panose="02020603050405020304" pitchFamily="18" charset="0"/>
              </a:rPr>
              <a:t>We want to look at the factors that affect our groups and the ways we provide service.</a:t>
            </a:r>
          </a:p>
        </p:txBody>
      </p:sp>
      <p:pic>
        <p:nvPicPr>
          <p:cNvPr id="9" name="Picture 8" descr="A purple logo with a black background&#10;&#10;Description automatically generated">
            <a:extLst>
              <a:ext uri="{FF2B5EF4-FFF2-40B4-BE49-F238E27FC236}">
                <a16:creationId xmlns:a16="http://schemas.microsoft.com/office/drawing/2014/main" id="{F8BF354C-97C1-C66E-E61B-F39CACF3174F}"/>
              </a:ext>
            </a:extLst>
          </p:cNvPr>
          <p:cNvPicPr>
            <a:picLocks noChangeAspect="1"/>
          </p:cNvPicPr>
          <p:nvPr/>
        </p:nvPicPr>
        <p:blipFill>
          <a:blip r:embed="rId2"/>
          <a:stretch>
            <a:fillRect/>
          </a:stretch>
        </p:blipFill>
        <p:spPr>
          <a:xfrm>
            <a:off x="197193" y="4746539"/>
            <a:ext cx="1714500" cy="1714500"/>
          </a:xfrm>
          <a:prstGeom prst="rect">
            <a:avLst/>
          </a:prstGeom>
        </p:spPr>
      </p:pic>
    </p:spTree>
    <p:extLst>
      <p:ext uri="{BB962C8B-B14F-4D97-AF65-F5344CB8AC3E}">
        <p14:creationId xmlns:p14="http://schemas.microsoft.com/office/powerpoint/2010/main" val="335435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29883C6-477B-A7A8-5EB1-F345F403F680}"/>
              </a:ext>
            </a:extLst>
          </p:cNvPr>
          <p:cNvSpPr/>
          <p:nvPr/>
        </p:nvSpPr>
        <p:spPr>
          <a:xfrm>
            <a:off x="0" y="0"/>
            <a:ext cx="12192000" cy="1325563"/>
          </a:xfrm>
          <a:prstGeom prst="rect">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7270F47E-4A91-6EDC-A1BA-0EB389C0DDE2}"/>
              </a:ext>
            </a:extLst>
          </p:cNvPr>
          <p:cNvSpPr txBox="1">
            <a:spLocks/>
          </p:cNvSpPr>
          <p:nvPr/>
        </p:nvSpPr>
        <p:spPr>
          <a:xfrm>
            <a:off x="494297" y="185621"/>
            <a:ext cx="10515600" cy="1325563"/>
          </a:xfrm>
          <a:prstGeom prst="rect">
            <a:avLst/>
          </a:prstGeom>
        </p:spPr>
        <p:txBody>
          <a:bodyPr>
            <a:normAutofit/>
          </a:bodyPr>
          <a:lstStyle>
            <a:lvl1pPr algn="l" defTabSz="914400" rtl="0" eaLnBrk="1" latinLnBrk="0" hangingPunct="1">
              <a:lnSpc>
                <a:spcPct val="90000"/>
              </a:lnSpc>
              <a:spcBef>
                <a:spcPct val="0"/>
              </a:spcBef>
              <a:buNone/>
              <a:defRPr sz="4400" b="1" i="0" kern="1200">
                <a:solidFill>
                  <a:schemeClr val="tx1"/>
                </a:solidFill>
                <a:latin typeface="Gill Sans MT" panose="020B0502020104020203" pitchFamily="34" charset="77"/>
                <a:ea typeface="+mj-ea"/>
                <a:cs typeface="+mj-cs"/>
              </a:defRPr>
            </a:lvl1pPr>
          </a:lstStyle>
          <a:p>
            <a:r>
              <a:rPr lang="en-US" sz="6200" dirty="0">
                <a:solidFill>
                  <a:schemeClr val="bg1"/>
                </a:solidFill>
              </a:rPr>
              <a:t>Large Group Discussion </a:t>
            </a:r>
          </a:p>
        </p:txBody>
      </p:sp>
      <p:pic>
        <p:nvPicPr>
          <p:cNvPr id="6" name="Picture 5" descr="A blue squares on a black background&#10;&#10;Description automatically generated">
            <a:extLst>
              <a:ext uri="{FF2B5EF4-FFF2-40B4-BE49-F238E27FC236}">
                <a16:creationId xmlns:a16="http://schemas.microsoft.com/office/drawing/2014/main" id="{B12E285D-7454-911A-6C44-414E1E483FE2}"/>
              </a:ext>
            </a:extLst>
          </p:cNvPr>
          <p:cNvPicPr>
            <a:picLocks noChangeAspect="1"/>
          </p:cNvPicPr>
          <p:nvPr/>
        </p:nvPicPr>
        <p:blipFill>
          <a:blip r:embed="rId2"/>
          <a:stretch>
            <a:fillRect/>
          </a:stretch>
        </p:blipFill>
        <p:spPr>
          <a:xfrm>
            <a:off x="9918120" y="69873"/>
            <a:ext cx="1913662" cy="1185816"/>
          </a:xfrm>
          <a:prstGeom prst="rect">
            <a:avLst/>
          </a:prstGeom>
        </p:spPr>
      </p:pic>
      <p:sp>
        <p:nvSpPr>
          <p:cNvPr id="7" name="TextBox 6">
            <a:extLst>
              <a:ext uri="{FF2B5EF4-FFF2-40B4-BE49-F238E27FC236}">
                <a16:creationId xmlns:a16="http://schemas.microsoft.com/office/drawing/2014/main" id="{C63BE50D-F09A-BB05-AC1F-1914389F4A50}"/>
              </a:ext>
            </a:extLst>
          </p:cNvPr>
          <p:cNvSpPr txBox="1"/>
          <p:nvPr/>
        </p:nvSpPr>
        <p:spPr>
          <a:xfrm>
            <a:off x="570015" y="1696805"/>
            <a:ext cx="10886111" cy="4401205"/>
          </a:xfrm>
          <a:prstGeom prst="rect">
            <a:avLst/>
          </a:prstGeom>
          <a:noFill/>
        </p:spPr>
        <p:txBody>
          <a:bodyPr wrap="square" rtlCol="0">
            <a:spAutoFit/>
          </a:bodyPr>
          <a:lstStyle/>
          <a:p>
            <a:pPr marL="640080" marR="0" lvl="0" indent="-640080">
              <a:lnSpc>
                <a:spcPts val="5360"/>
              </a:lnSpc>
              <a:spcAft>
                <a:spcPts val="1200"/>
              </a:spcAft>
              <a:buClr>
                <a:srgbClr val="6B6FED"/>
              </a:buClr>
              <a:buFont typeface="+mj-lt"/>
              <a:buAutoNum type="arabicPeriod"/>
            </a:pP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What changes have made service more attractive or accessible, and improved our efforts to carry the message?</a:t>
            </a:r>
          </a:p>
          <a:p>
            <a:pPr marL="640080" marR="0" lvl="0" indent="-640080">
              <a:lnSpc>
                <a:spcPts val="5360"/>
              </a:lnSpc>
              <a:spcAft>
                <a:spcPts val="1200"/>
              </a:spcAft>
              <a:buClr>
                <a:srgbClr val="6B6FED"/>
              </a:buClr>
              <a:buFont typeface="+mj-lt"/>
              <a:buAutoNum type="arabicPeriod"/>
            </a:pP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What changes have made </a:t>
            </a:r>
            <a:b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service delivery more </a:t>
            </a:r>
            <a:b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difficult or less accessible?</a:t>
            </a:r>
          </a:p>
        </p:txBody>
      </p:sp>
      <p:pic>
        <p:nvPicPr>
          <p:cNvPr id="8" name="Picture 7" descr="A group of colorful gears&#10;&#10;Description automatically generated">
            <a:extLst>
              <a:ext uri="{FF2B5EF4-FFF2-40B4-BE49-F238E27FC236}">
                <a16:creationId xmlns:a16="http://schemas.microsoft.com/office/drawing/2014/main" id="{7A1F249E-5104-86F8-1151-35BDB519DC3B}"/>
              </a:ext>
            </a:extLst>
          </p:cNvPr>
          <p:cNvPicPr>
            <a:picLocks noChangeAspect="1"/>
          </p:cNvPicPr>
          <p:nvPr/>
        </p:nvPicPr>
        <p:blipFill rotWithShape="1">
          <a:blip r:embed="rId3"/>
          <a:srcRect b="13879"/>
          <a:stretch/>
        </p:blipFill>
        <p:spPr>
          <a:xfrm>
            <a:off x="9082217" y="4768838"/>
            <a:ext cx="2862398" cy="1952367"/>
          </a:xfrm>
          <a:prstGeom prst="rect">
            <a:avLst/>
          </a:prstGeom>
        </p:spPr>
      </p:pic>
    </p:spTree>
    <p:extLst>
      <p:ext uri="{BB962C8B-B14F-4D97-AF65-F5344CB8AC3E}">
        <p14:creationId xmlns:p14="http://schemas.microsoft.com/office/powerpoint/2010/main" val="1939936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71968D-7717-08D7-09D8-B5836CFDBDDB}"/>
              </a:ext>
            </a:extLst>
          </p:cNvPr>
          <p:cNvSpPr/>
          <p:nvPr/>
        </p:nvSpPr>
        <p:spPr>
          <a:xfrm>
            <a:off x="0" y="0"/>
            <a:ext cx="12192000" cy="1325563"/>
          </a:xfrm>
          <a:prstGeom prst="rect">
            <a:avLst/>
          </a:prstGeom>
          <a:solidFill>
            <a:srgbClr val="F14A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CC3AA8-A41A-4F2B-0CCA-E5271B6B8307}"/>
              </a:ext>
            </a:extLst>
          </p:cNvPr>
          <p:cNvSpPr>
            <a:spLocks noGrp="1"/>
          </p:cNvSpPr>
          <p:nvPr>
            <p:ph type="title"/>
          </p:nvPr>
        </p:nvSpPr>
        <p:spPr>
          <a:xfrm>
            <a:off x="481940" y="0"/>
            <a:ext cx="10515600" cy="1325563"/>
          </a:xfrm>
        </p:spPr>
        <p:txBody>
          <a:bodyPr>
            <a:normAutofit/>
          </a:bodyPr>
          <a:lstStyle/>
          <a:p>
            <a:r>
              <a:rPr lang="en-US" sz="6200" dirty="0">
                <a:solidFill>
                  <a:schemeClr val="bg1"/>
                </a:solidFill>
              </a:rPr>
              <a:t>Small Groups Set-up </a:t>
            </a:r>
          </a:p>
        </p:txBody>
      </p:sp>
      <p:pic>
        <p:nvPicPr>
          <p:cNvPr id="6" name="Picture 5" descr="A blue squares on a black background&#10;&#10;Description automatically generated">
            <a:extLst>
              <a:ext uri="{FF2B5EF4-FFF2-40B4-BE49-F238E27FC236}">
                <a16:creationId xmlns:a16="http://schemas.microsoft.com/office/drawing/2014/main" id="{5C3D058E-C7A8-ADD4-2B52-E72F8454394B}"/>
              </a:ext>
            </a:extLst>
          </p:cNvPr>
          <p:cNvPicPr>
            <a:picLocks noChangeAspect="1"/>
          </p:cNvPicPr>
          <p:nvPr/>
        </p:nvPicPr>
        <p:blipFill>
          <a:blip r:embed="rId2"/>
          <a:stretch>
            <a:fillRect/>
          </a:stretch>
        </p:blipFill>
        <p:spPr>
          <a:xfrm>
            <a:off x="9918120" y="69873"/>
            <a:ext cx="1913662" cy="1185816"/>
          </a:xfrm>
          <a:prstGeom prst="rect">
            <a:avLst/>
          </a:prstGeom>
        </p:spPr>
      </p:pic>
      <p:sp>
        <p:nvSpPr>
          <p:cNvPr id="8" name="TextBox 7">
            <a:extLst>
              <a:ext uri="{FF2B5EF4-FFF2-40B4-BE49-F238E27FC236}">
                <a16:creationId xmlns:a16="http://schemas.microsoft.com/office/drawing/2014/main" id="{56C05D7A-0859-C353-7A01-58E75A5499FF}"/>
              </a:ext>
            </a:extLst>
          </p:cNvPr>
          <p:cNvSpPr txBox="1"/>
          <p:nvPr/>
        </p:nvSpPr>
        <p:spPr>
          <a:xfrm>
            <a:off x="768205" y="1633097"/>
            <a:ext cx="8622930" cy="4632037"/>
          </a:xfrm>
          <a:prstGeom prst="rect">
            <a:avLst/>
          </a:prstGeom>
          <a:noFill/>
        </p:spPr>
        <p:txBody>
          <a:bodyPr wrap="square" rtlCol="0">
            <a:spAutoFit/>
          </a:bodyPr>
          <a:lstStyle/>
          <a:p>
            <a:pPr marL="891540" lvl="1" indent="-434340">
              <a:lnSpc>
                <a:spcPts val="4860"/>
              </a:lnSpc>
              <a:spcBef>
                <a:spcPts val="1200"/>
              </a:spcBef>
              <a:spcAft>
                <a:spcPts val="1800"/>
              </a:spcAft>
              <a:buFont typeface="Symbol" pitchFamily="2" charset="2"/>
              <a:buChar char=""/>
            </a:pPr>
            <a:r>
              <a:rPr lang="en-US" sz="4800" dirty="0">
                <a:solidFill>
                  <a:srgbClr val="F14A62"/>
                </a:solidFill>
                <a:effectLst/>
                <a:latin typeface="Gill Sans MT" panose="020B0502020104020203" pitchFamily="34" charset="77"/>
                <a:ea typeface="Times New Roman" panose="02020603050405020304" pitchFamily="18" charset="0"/>
              </a:rPr>
              <a:t>You will need a facilitator and someone to take notes. </a:t>
            </a:r>
          </a:p>
          <a:p>
            <a:pPr marL="891540" lvl="1" indent="-434340">
              <a:lnSpc>
                <a:spcPts val="4860"/>
              </a:lnSpc>
              <a:spcBef>
                <a:spcPts val="1200"/>
              </a:spcBef>
              <a:spcAft>
                <a:spcPts val="1800"/>
              </a:spcAft>
              <a:buFont typeface="Symbol" pitchFamily="2" charset="2"/>
              <a:buChar char=""/>
            </a:pPr>
            <a:r>
              <a:rPr lang="en-US" sz="4800" dirty="0">
                <a:solidFill>
                  <a:srgbClr val="F14A62"/>
                </a:solidFill>
                <a:effectLst/>
                <a:latin typeface="Gill Sans MT" panose="020B0502020104020203" pitchFamily="34" charset="77"/>
                <a:ea typeface="Times New Roman" panose="02020603050405020304" pitchFamily="18" charset="0"/>
              </a:rPr>
              <a:t>Review the groundrules, brainstorming guidelines, and facilitator’s instructions</a:t>
            </a:r>
          </a:p>
          <a:p>
            <a:pPr marL="891540" lvl="1" indent="-434340">
              <a:lnSpc>
                <a:spcPts val="4860"/>
              </a:lnSpc>
              <a:spcBef>
                <a:spcPts val="1200"/>
              </a:spcBef>
              <a:spcAft>
                <a:spcPts val="1800"/>
              </a:spcAft>
              <a:buFont typeface="Symbol" pitchFamily="2" charset="2"/>
              <a:buChar char=""/>
            </a:pPr>
            <a:r>
              <a:rPr lang="en-US" sz="4800" dirty="0">
                <a:solidFill>
                  <a:srgbClr val="F14A62"/>
                </a:solidFill>
                <a:effectLst/>
                <a:latin typeface="Gill Sans MT" panose="020B0502020104020203" pitchFamily="34" charset="77"/>
                <a:ea typeface="Times New Roman" panose="02020603050405020304" pitchFamily="18" charset="0"/>
              </a:rPr>
              <a:t>Write clearly!</a:t>
            </a:r>
          </a:p>
        </p:txBody>
      </p:sp>
      <p:pic>
        <p:nvPicPr>
          <p:cNvPr id="9" name="Picture 8" descr="A yellow line on a black background&#10;&#10;Description automatically generated">
            <a:extLst>
              <a:ext uri="{FF2B5EF4-FFF2-40B4-BE49-F238E27FC236}">
                <a16:creationId xmlns:a16="http://schemas.microsoft.com/office/drawing/2014/main" id="{8DAD7390-A0D8-7F0B-6D8C-FDF471038D8F}"/>
              </a:ext>
            </a:extLst>
          </p:cNvPr>
          <p:cNvPicPr>
            <a:picLocks noChangeAspect="1"/>
          </p:cNvPicPr>
          <p:nvPr/>
        </p:nvPicPr>
        <p:blipFill>
          <a:blip r:embed="rId3"/>
          <a:stretch>
            <a:fillRect/>
          </a:stretch>
        </p:blipFill>
        <p:spPr>
          <a:xfrm>
            <a:off x="9391135" y="2128209"/>
            <a:ext cx="1962929" cy="4136925"/>
          </a:xfrm>
          <a:prstGeom prst="rect">
            <a:avLst/>
          </a:prstGeom>
        </p:spPr>
      </p:pic>
    </p:spTree>
    <p:extLst>
      <p:ext uri="{BB962C8B-B14F-4D97-AF65-F5344CB8AC3E}">
        <p14:creationId xmlns:p14="http://schemas.microsoft.com/office/powerpoint/2010/main" val="2543769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624</TotalTime>
  <Words>516</Words>
  <Application>Microsoft Macintosh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Gill Sans MT</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Small Groups Set-up </vt:lpstr>
      <vt:lpstr>Small Groups Discussion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Stacy Fowler</dc:creator>
  <cp:lastModifiedBy>Stacy Fowler</cp:lastModifiedBy>
  <cp:revision>15</cp:revision>
  <dcterms:created xsi:type="dcterms:W3CDTF">2023-08-23T15:18:35Z</dcterms:created>
  <dcterms:modified xsi:type="dcterms:W3CDTF">2025-04-15T13:26:55Z</dcterms:modified>
</cp:coreProperties>
</file>