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2"/>
  </p:notesMasterIdLst>
  <p:sldIdLst>
    <p:sldId id="256" r:id="rId3"/>
    <p:sldId id="282" r:id="rId4"/>
    <p:sldId id="257" r:id="rId5"/>
    <p:sldId id="263" r:id="rId6"/>
    <p:sldId id="258" r:id="rId7"/>
    <p:sldId id="284" r:id="rId8"/>
    <p:sldId id="278" r:id="rId9"/>
    <p:sldId id="271" r:id="rId10"/>
    <p:sldId id="259" r:id="rId11"/>
    <p:sldId id="266" r:id="rId12"/>
    <p:sldId id="260" r:id="rId13"/>
    <p:sldId id="267" r:id="rId14"/>
    <p:sldId id="261" r:id="rId15"/>
    <p:sldId id="268" r:id="rId16"/>
    <p:sldId id="290" r:id="rId17"/>
    <p:sldId id="269" r:id="rId18"/>
    <p:sldId id="289" r:id="rId19"/>
    <p:sldId id="273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C12B"/>
    <a:srgbClr val="FD6925"/>
    <a:srgbClr val="32BEE2"/>
    <a:srgbClr val="3F7E44"/>
    <a:srgbClr val="FCC30B"/>
    <a:srgbClr val="1E689E"/>
    <a:srgbClr val="FA3921"/>
    <a:srgbClr val="FB9D23"/>
    <a:srgbClr val="FF9668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59" autoAdjust="0"/>
    <p:restoredTop sz="96321" autoAdjust="0"/>
  </p:normalViewPr>
  <p:slideViewPr>
    <p:cSldViewPr snapToGrid="0">
      <p:cViewPr varScale="1">
        <p:scale>
          <a:sx n="59" d="100"/>
          <a:sy n="59" d="100"/>
        </p:scale>
        <p:origin x="568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30" d="100"/>
          <a:sy n="130" d="100"/>
        </p:scale>
        <p:origin x="102" y="-18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B1F58-C953-43F3-BD30-3D7A78A8A7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FE8D9-CAE3-4C00-9557-1B2CD31A6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4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45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1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99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5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meeting #s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8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3029E-2382-44BE-BAF3-4414AB28D0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30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30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7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83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3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49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5843B-DA5B-4E71-8D7A-632E21F1C6A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12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93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01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600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E8D9-CAE3-4C00-9557-1B2CD31A62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0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5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4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734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959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789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A33005-9AA4-994D-A44D-BA6EA0D31623}"/>
              </a:ext>
            </a:extLst>
          </p:cNvPr>
          <p:cNvCxnSpPr>
            <a:cxnSpLocks/>
          </p:cNvCxnSpPr>
          <p:nvPr userDrawn="1"/>
        </p:nvCxnSpPr>
        <p:spPr>
          <a:xfrm>
            <a:off x="893135" y="1737845"/>
            <a:ext cx="1026735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570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56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22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2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27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85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36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431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934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9347200" y="152399"/>
            <a:ext cx="2641600" cy="655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203200" y="153923"/>
            <a:ext cx="8940800" cy="655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94517" y="6356351"/>
            <a:ext cx="2844800" cy="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7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200" cy="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67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ctr" rtl="0">
              <a:spcBef>
                <a:spcPts val="0"/>
              </a:spcBef>
              <a:buNone/>
              <a:defRPr sz="1467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ctr" rtl="0">
              <a:spcBef>
                <a:spcPts val="0"/>
              </a:spcBef>
              <a:buNone/>
              <a:defRPr sz="1467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ctr" rtl="0">
              <a:spcBef>
                <a:spcPts val="0"/>
              </a:spcBef>
              <a:buNone/>
              <a:defRPr sz="1467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ctr" rtl="0">
              <a:spcBef>
                <a:spcPts val="0"/>
              </a:spcBef>
              <a:buNone/>
              <a:defRPr sz="1467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ctr" rtl="0">
              <a:spcBef>
                <a:spcPts val="0"/>
              </a:spcBef>
              <a:buNone/>
              <a:defRPr sz="1467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ctr" rtl="0">
              <a:spcBef>
                <a:spcPts val="0"/>
              </a:spcBef>
              <a:buNone/>
              <a:defRPr sz="1467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ctr" rtl="0">
              <a:spcBef>
                <a:spcPts val="0"/>
              </a:spcBef>
              <a:buNone/>
              <a:defRPr sz="1467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ctr" rtl="0">
              <a:spcBef>
                <a:spcPts val="0"/>
              </a:spcBef>
              <a:buNone/>
              <a:defRPr sz="1467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4064000" y="6356351"/>
            <a:ext cx="4470400" cy="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7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609600" y="2052960"/>
            <a:ext cx="8432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Source Sans Pro"/>
              <a:buNone/>
              <a:defRPr sz="5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702" y="4915274"/>
            <a:ext cx="1169245" cy="1169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6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3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9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03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0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3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3705D-1BA7-4BD9-9F1C-D0227C368B0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FEB74-9218-4BFA-993B-2AFA907C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6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9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5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455" b="8455"/>
          <a:stretch/>
        </p:blipFill>
        <p:spPr>
          <a:xfrm>
            <a:off x="1871134" y="0"/>
            <a:ext cx="825362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700000">
            <a:off x="4580072" y="2011127"/>
            <a:ext cx="2835745" cy="2835745"/>
          </a:xfrm>
          <a:prstGeom prst="rect">
            <a:avLst/>
          </a:prstGeom>
          <a:solidFill>
            <a:srgbClr val="FCC30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6818" y="1982958"/>
            <a:ext cx="3302349" cy="2774020"/>
          </a:xfrm>
        </p:spPr>
        <p:txBody>
          <a:bodyPr anchor="t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  <a:t>Our </a:t>
            </a:r>
            <a:b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</a:br>
            <a: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  <a:t>Vision </a:t>
            </a:r>
            <a:b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</a:br>
            <a: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  <a:t>at </a:t>
            </a:r>
            <a:b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</a:br>
            <a: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  <a:t>Work!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503FC9-D75B-8CBB-7ABD-CC362E32C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9" y="4756978"/>
            <a:ext cx="18288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27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69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5EBEAE-1E8C-9973-E101-B23F1155E116}"/>
              </a:ext>
            </a:extLst>
          </p:cNvPr>
          <p:cNvSpPr txBox="1">
            <a:spLocks/>
          </p:cNvSpPr>
          <p:nvPr/>
        </p:nvSpPr>
        <p:spPr>
          <a:xfrm>
            <a:off x="393540" y="3293239"/>
            <a:ext cx="4791918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0" b="1" dirty="0">
                <a:latin typeface="Franklin Gothic Demi" panose="020B0603020102020204" pitchFamily="34" charset="0"/>
                <a:ea typeface="Cambria" panose="02040503050406030204" pitchFamily="18" charset="0"/>
              </a:rPr>
              <a:t>How can we contribute to this piece of our Vision?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FA30C-691E-67F0-769F-E1D62A8C4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0180">
            <a:off x="5654892" y="3558179"/>
            <a:ext cx="5189908" cy="39863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ABDA97-35BE-5F0A-E48E-BADC24B8F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2771">
            <a:off x="7904023" y="680836"/>
            <a:ext cx="2356747" cy="441450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2D6A27-A098-8C8B-7F1A-808D9C244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630">
            <a:off x="10002298" y="480103"/>
            <a:ext cx="2055439" cy="4057834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9A3762-A831-5764-82C7-D7688A33A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8101">
            <a:off x="8841381" y="1468768"/>
            <a:ext cx="2279883" cy="4087358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EE70BD-7F28-1AB5-368F-7D40789F14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8935">
            <a:off x="10100081" y="2271148"/>
            <a:ext cx="2230260" cy="4057834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C18268-34AB-7A53-C081-D788EA34AA12}"/>
              </a:ext>
            </a:extLst>
          </p:cNvPr>
          <p:cNvSpPr txBox="1">
            <a:spLocks/>
          </p:cNvSpPr>
          <p:nvPr/>
        </p:nvSpPr>
        <p:spPr>
          <a:xfrm>
            <a:off x="0" y="316997"/>
            <a:ext cx="7940775" cy="291233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3800" b="1" dirty="0"/>
              <a:t>NAWS publishes service materials that reflect our collective wisdom and contribute to healthy service experiences for us all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8F6AE-9B69-29CA-86B0-69E7D7251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79440">
            <a:off x="9513465" y="3394296"/>
            <a:ext cx="2228441" cy="405665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43F616-18AE-10BD-FCD9-2571FBD980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b="40857"/>
          <a:stretch/>
        </p:blipFill>
        <p:spPr>
          <a:xfrm rot="1070911">
            <a:off x="7270110" y="4444771"/>
            <a:ext cx="5007974" cy="405600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65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C1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730240-4F00-4A5B-4227-921CAB1E9654}"/>
              </a:ext>
            </a:extLst>
          </p:cNvPr>
          <p:cNvSpPr/>
          <p:nvPr/>
        </p:nvSpPr>
        <p:spPr>
          <a:xfrm>
            <a:off x="419101" y="275048"/>
            <a:ext cx="11239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marR="0" lvl="0">
              <a:spcBef>
                <a:spcPts val="60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 service bodies worldwide work together in a spirit of unity and cooperation to support the groups in carrying our message of recovery</a:t>
            </a:r>
            <a:endParaRPr lang="en-US" sz="3600" b="1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53A102-EC94-4ABE-C43C-C1D46C5CF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27138"/>
            <a:ext cx="343767" cy="354677"/>
          </a:xfrm>
          <a:prstGeom prst="rect">
            <a:avLst/>
          </a:prstGeom>
        </p:spPr>
      </p:pic>
      <p:pic>
        <p:nvPicPr>
          <p:cNvPr id="4" name="Picture 3" descr="A group of people hugging each other&#10;&#10;Description automatically generated">
            <a:extLst>
              <a:ext uri="{FF2B5EF4-FFF2-40B4-BE49-F238E27FC236}">
                <a16:creationId xmlns:a16="http://schemas.microsoft.com/office/drawing/2014/main" id="{BA24C9B0-BBA8-A8C1-7B7C-D72C928DD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5" y="2095641"/>
            <a:ext cx="5081286" cy="180667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12CFB1-A310-FF0F-266B-CA591A1F7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643" y="2071868"/>
            <a:ext cx="6844496" cy="4786132"/>
          </a:xfrm>
          <a:effectLst/>
        </p:spPr>
        <p:txBody>
          <a:bodyPr>
            <a:noAutofit/>
          </a:bodyPr>
          <a:lstStyle/>
          <a:p>
            <a:pPr lvl="1"/>
            <a:r>
              <a:rPr lang="en-US" sz="3800" b="1" dirty="0"/>
              <a:t>NAWS is responsible to hold the World Service Conference</a:t>
            </a:r>
          </a:p>
          <a:p>
            <a:pPr lvl="1"/>
            <a:r>
              <a:rPr lang="en-US" sz="3800" b="1" dirty="0"/>
              <a:t>Opportunities for dialogue and discussion across the Fellowship and around the world also include: Webinars, Issue Discussion Topics, and World Board attendance</a:t>
            </a:r>
          </a:p>
          <a:p>
            <a:pPr marL="457200" lvl="1" indent="0">
              <a:buNone/>
            </a:pPr>
            <a:endParaRPr lang="en-US" sz="38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90B6D-2720-30A4-2952-0CA9D0285DCF}"/>
              </a:ext>
            </a:extLst>
          </p:cNvPr>
          <p:cNvGrpSpPr/>
          <p:nvPr/>
        </p:nvGrpSpPr>
        <p:grpSpPr>
          <a:xfrm>
            <a:off x="97104" y="4007515"/>
            <a:ext cx="5059942" cy="2850485"/>
            <a:chOff x="0" y="4165358"/>
            <a:chExt cx="5494492" cy="3095286"/>
          </a:xfrm>
        </p:grpSpPr>
        <p:pic>
          <p:nvPicPr>
            <p:cNvPr id="13" name="Picture 12" descr="A blue and white banner with a tree and text&#10;&#10;Description automatically generated">
              <a:extLst>
                <a:ext uri="{FF2B5EF4-FFF2-40B4-BE49-F238E27FC236}">
                  <a16:creationId xmlns:a16="http://schemas.microsoft.com/office/drawing/2014/main" id="{7CC70D37-4899-DC8D-541B-00EF959AB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4" y="4165359"/>
              <a:ext cx="2743200" cy="1536700"/>
            </a:xfrm>
            <a:prstGeom prst="rect">
              <a:avLst/>
            </a:prstGeom>
          </p:spPr>
        </p:pic>
        <p:pic>
          <p:nvPicPr>
            <p:cNvPr id="15" name="Picture 14" descr="A close-up of a chair&#10;&#10;Description automatically generated">
              <a:extLst>
                <a:ext uri="{FF2B5EF4-FFF2-40B4-BE49-F238E27FC236}">
                  <a16:creationId xmlns:a16="http://schemas.microsoft.com/office/drawing/2014/main" id="{31FD98BE-F44B-E5F4-6A30-7BD0905FE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01255"/>
              <a:ext cx="2731625" cy="1536539"/>
            </a:xfrm>
            <a:prstGeom prst="rect">
              <a:avLst/>
            </a:prstGeom>
          </p:spPr>
        </p:pic>
        <p:pic>
          <p:nvPicPr>
            <p:cNvPr id="17" name="Picture 16" descr="A group of people standing in a line&#10;&#10;Description automatically generated">
              <a:extLst>
                <a:ext uri="{FF2B5EF4-FFF2-40B4-BE49-F238E27FC236}">
                  <a16:creationId xmlns:a16="http://schemas.microsoft.com/office/drawing/2014/main" id="{8C1300A7-404F-B464-20DA-9A0AE0E9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0519" y="4165358"/>
              <a:ext cx="2743200" cy="1536700"/>
            </a:xfrm>
            <a:prstGeom prst="rect">
              <a:avLst/>
            </a:prstGeom>
          </p:spPr>
        </p:pic>
        <p:pic>
          <p:nvPicPr>
            <p:cNvPr id="21" name="Picture 20" descr="A poster of a rocket launching into a toilet&#10;&#10;Description automatically generated with medium confidence">
              <a:extLst>
                <a:ext uri="{FF2B5EF4-FFF2-40B4-BE49-F238E27FC236}">
                  <a16:creationId xmlns:a16="http://schemas.microsoft.com/office/drawing/2014/main" id="{D04ECFF3-E7C3-BBED-FCBB-AF76031C1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107" y="5708490"/>
              <a:ext cx="2759385" cy="1552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4588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69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2E16322-6714-6A20-9737-ED9D33529BFC}"/>
              </a:ext>
            </a:extLst>
          </p:cNvPr>
          <p:cNvSpPr txBox="1">
            <a:spLocks/>
          </p:cNvSpPr>
          <p:nvPr/>
        </p:nvSpPr>
        <p:spPr>
          <a:xfrm>
            <a:off x="7630363" y="3304903"/>
            <a:ext cx="4791918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0" b="1" dirty="0">
                <a:latin typeface="Franklin Gothic Demi" panose="020B0603020102020204" pitchFamily="34" charset="0"/>
                <a:ea typeface="Cambria" panose="02040503050406030204" pitchFamily="18" charset="0"/>
              </a:rPr>
              <a:t>How can we contribute to this piece of our Vision? 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EB13C040-0B3A-F2A3-A511-95B11684E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8184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E95443-48EE-8A4F-DC87-BB13CCAC8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951" y="177753"/>
            <a:ext cx="6844496" cy="4786132"/>
          </a:xfrm>
          <a:effectLst/>
        </p:spPr>
        <p:txBody>
          <a:bodyPr>
            <a:noAutofit/>
          </a:bodyPr>
          <a:lstStyle/>
          <a:p>
            <a:pPr lvl="1"/>
            <a:r>
              <a:rPr lang="en-US" sz="3800" b="1" dirty="0"/>
              <a:t>Information and resources gathered are made available at na.org/localresources</a:t>
            </a:r>
          </a:p>
          <a:p>
            <a:pPr lvl="1"/>
            <a:r>
              <a:rPr lang="en-US" sz="3800" b="1" dirty="0"/>
              <a:t>Information and tools are made available in a variety of formats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683323-DF25-3E1E-13B3-5DFF955DF1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59"/>
          <a:stretch/>
        </p:blipFill>
        <p:spPr>
          <a:xfrm rot="21213386">
            <a:off x="3997963" y="3827415"/>
            <a:ext cx="4134493" cy="3280092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42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C1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D16EF7A-C675-6B91-393C-DDD60A248C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8"/>
          <a:stretch/>
        </p:blipFill>
        <p:spPr>
          <a:xfrm rot="479919">
            <a:off x="6145065" y="3526078"/>
            <a:ext cx="2048357" cy="35657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F63DF6-75D4-EA02-C78B-3E235D096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9" y="1833445"/>
            <a:ext cx="2943460" cy="50245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Picture 20" descr="A poster for pr week&#10;&#10;Description automatically generated">
            <a:extLst>
              <a:ext uri="{FF2B5EF4-FFF2-40B4-BE49-F238E27FC236}">
                <a16:creationId xmlns:a16="http://schemas.microsoft.com/office/drawing/2014/main" id="{E3960EB0-5EE8-9054-EB4E-88C5A6323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362">
            <a:off x="8777642" y="1152074"/>
            <a:ext cx="3429000" cy="4292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D76C93-BC5F-71CB-0485-6127593DC51C}"/>
              </a:ext>
            </a:extLst>
          </p:cNvPr>
          <p:cNvSpPr/>
          <p:nvPr/>
        </p:nvSpPr>
        <p:spPr>
          <a:xfrm>
            <a:off x="791332" y="248944"/>
            <a:ext cx="11239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marR="0" lvl="0">
              <a:spcBef>
                <a:spcPts val="60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Narcotics Anonymous has universal recognition and respect as a viable program of recovery</a:t>
            </a:r>
            <a:endParaRPr lang="en-US" sz="3600" b="1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266FCB-81DE-9542-5DB6-0585F84D3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5" y="401034"/>
            <a:ext cx="343767" cy="354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CCA64-9A2D-FA20-9CEA-FEE582EF5B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654"/>
          <a:stretch/>
        </p:blipFill>
        <p:spPr>
          <a:xfrm>
            <a:off x="3138343" y="3383281"/>
            <a:ext cx="2899975" cy="3474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3E63F4D-045B-B835-AD34-FD428DC9CEDB}"/>
              </a:ext>
            </a:extLst>
          </p:cNvPr>
          <p:cNvSpPr txBox="1">
            <a:spLocks/>
          </p:cNvSpPr>
          <p:nvPr/>
        </p:nvSpPr>
        <p:spPr>
          <a:xfrm>
            <a:off x="2796532" y="1734592"/>
            <a:ext cx="5994771" cy="163777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sz="3800" b="1" dirty="0"/>
              <a:t>World Services has the benefit of a global view of Public Relations</a:t>
            </a:r>
            <a:endParaRPr lang="en-US" sz="2600" dirty="0"/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81A31-CF19-3AA8-F9D7-4D2B09A59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1999"/>
          <a:stretch/>
        </p:blipFill>
        <p:spPr>
          <a:xfrm rot="563197">
            <a:off x="9978670" y="4452871"/>
            <a:ext cx="1967779" cy="31726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1773A-88DA-D98B-CC54-67A0C1A5BC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8"/>
          <a:stretch/>
        </p:blipFill>
        <p:spPr>
          <a:xfrm rot="21209252">
            <a:off x="8086843" y="4116093"/>
            <a:ext cx="2009609" cy="331136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0867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69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E42B5E-B1B2-5A01-DE66-D4AAA07F6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3010793"/>
            <a:ext cx="7641772" cy="3847207"/>
          </a:xfrm>
        </p:spPr>
        <p:txBody>
          <a:bodyPr wrap="square" lIns="0" tIns="0" rIns="0" bIns="0">
            <a:spAutoFit/>
          </a:bodyPr>
          <a:lstStyle/>
          <a:p>
            <a:pPr marL="36576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>
                <a:latin typeface="Franklin Gothic Demi" panose="020B0603020102020204" pitchFamily="34" charset="0"/>
                <a:ea typeface="Cambria" panose="02040503050406030204" pitchFamily="18" charset="0"/>
              </a:rPr>
              <a:t>How can we contribute to recognition and respect for Narcotics Anonymous personally and in our local services?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35781C-29B4-4B77-2616-B38DA26EC6DA}"/>
              </a:ext>
            </a:extLst>
          </p:cNvPr>
          <p:cNvGrpSpPr/>
          <p:nvPr/>
        </p:nvGrpSpPr>
        <p:grpSpPr>
          <a:xfrm>
            <a:off x="99124" y="248194"/>
            <a:ext cx="4200127" cy="5804438"/>
            <a:chOff x="752267" y="1282350"/>
            <a:chExt cx="3461258" cy="47833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72F691-38DD-7D24-12B6-8E2A85B1F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b="-193"/>
            <a:stretch/>
          </p:blipFill>
          <p:spPr>
            <a:xfrm rot="21156619">
              <a:off x="752267" y="1464467"/>
              <a:ext cx="1931859" cy="4601228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9BE2B-98A5-BA0B-3B20-0E449607C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"/>
            <a:stretch/>
          </p:blipFill>
          <p:spPr>
            <a:xfrm rot="215108">
              <a:off x="2224443" y="1282350"/>
              <a:ext cx="1989082" cy="4749230"/>
            </a:xfrm>
            <a:prstGeom prst="rect">
              <a:avLst/>
            </a:prstGeom>
            <a:ln w="3175">
              <a:solidFill>
                <a:schemeClr val="dk1"/>
              </a:solidFill>
            </a:ln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CF19B88-7D1C-8907-C8A0-6886BDC62BD4}"/>
              </a:ext>
            </a:extLst>
          </p:cNvPr>
          <p:cNvSpPr/>
          <p:nvPr/>
        </p:nvSpPr>
        <p:spPr>
          <a:xfrm>
            <a:off x="4108995" y="1894840"/>
            <a:ext cx="2908300" cy="1028700"/>
          </a:xfrm>
          <a:prstGeom prst="rect">
            <a:avLst/>
          </a:prstGeom>
          <a:solidFill>
            <a:srgbClr val="3F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D631DF-CA89-189A-38BF-12CFB6EF15D4}"/>
              </a:ext>
            </a:extLst>
          </p:cNvPr>
          <p:cNvSpPr txBox="1"/>
          <p:nvPr/>
        </p:nvSpPr>
        <p:spPr>
          <a:xfrm>
            <a:off x="4422784" y="2086024"/>
            <a:ext cx="224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/>
                <a:latin typeface="Franklin Gothic Demi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na.org</a:t>
            </a:r>
            <a:r>
              <a:rPr lang="en-US" sz="3600" b="1" dirty="0">
                <a:solidFill>
                  <a:schemeClr val="bg1"/>
                </a:solidFill>
                <a:effectLst/>
                <a:latin typeface="Franklin Gothic Demi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/pr</a:t>
            </a:r>
            <a:endParaRPr lang="en-US" sz="3600" b="1" dirty="0">
              <a:solidFill>
                <a:schemeClr val="bg1"/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A3EE048-F86E-F1C0-C9C8-5ABE927AE244}"/>
              </a:ext>
            </a:extLst>
          </p:cNvPr>
          <p:cNvSpPr txBox="1">
            <a:spLocks/>
          </p:cNvSpPr>
          <p:nvPr/>
        </p:nvSpPr>
        <p:spPr>
          <a:xfrm>
            <a:off x="4455516" y="245426"/>
            <a:ext cx="7614564" cy="163777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3800" b="1" dirty="0"/>
              <a:t>The results of the membership survey are published periodically in the form of a helpful pamphlet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92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3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AFB5C-34C0-C45E-58E9-ECF2300DBB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7"/>
          <a:stretch/>
        </p:blipFill>
        <p:spPr>
          <a:xfrm rot="18084715">
            <a:off x="8150929" y="-616898"/>
            <a:ext cx="4003188" cy="3608357"/>
          </a:xfrm>
          <a:prstGeom prst="rect">
            <a:avLst/>
          </a:prstGeom>
        </p:spPr>
      </p:pic>
      <p:pic>
        <p:nvPicPr>
          <p:cNvPr id="4" name="Picture 3" descr="A group of white chairs in a circle&#10;&#10;Description automatically generated">
            <a:extLst>
              <a:ext uri="{FF2B5EF4-FFF2-40B4-BE49-F238E27FC236}">
                <a16:creationId xmlns:a16="http://schemas.microsoft.com/office/drawing/2014/main" id="{AE78EE39-05A3-0697-E319-0292BC274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3" b="9750"/>
          <a:stretch/>
        </p:blipFill>
        <p:spPr>
          <a:xfrm>
            <a:off x="5878287" y="2181497"/>
            <a:ext cx="5660571" cy="22826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6174654-7F9E-6F69-3A4B-B1410C1EB831}"/>
              </a:ext>
            </a:extLst>
          </p:cNvPr>
          <p:cNvSpPr txBox="1">
            <a:spLocks/>
          </p:cNvSpPr>
          <p:nvPr/>
        </p:nvSpPr>
        <p:spPr>
          <a:xfrm>
            <a:off x="241662" y="102258"/>
            <a:ext cx="7700555" cy="1386908"/>
          </a:xfrm>
          <a:prstGeom prst="rect">
            <a:avLst/>
          </a:prstGeom>
          <a:noFill/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/>
              <a:t> </a:t>
            </a:r>
            <a:r>
              <a:rPr lang="en-US" sz="3800" b="1" dirty="0">
                <a:latin typeface="+mn-lt"/>
                <a:ea typeface="+mn-ea"/>
                <a:cs typeface="+mn-cs"/>
              </a:rPr>
              <a:t>Honesty, trust, and goodwill are the foundation of our service efforts, all of which rely upon the guidance of </a:t>
            </a:r>
            <a:br>
              <a:rPr lang="en-US" sz="3800" b="1" dirty="0">
                <a:latin typeface="+mn-lt"/>
                <a:ea typeface="+mn-ea"/>
                <a:cs typeface="+mn-cs"/>
              </a:rPr>
            </a:br>
            <a:r>
              <a:rPr lang="en-US" sz="3800" b="1" dirty="0">
                <a:latin typeface="+mn-lt"/>
                <a:ea typeface="+mn-ea"/>
                <a:cs typeface="+mn-cs"/>
              </a:rPr>
              <a:t>a loving Higher Power.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085460-CA01-F022-9DB7-CC5827BFAB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3493">
            <a:off x="-39724" y="2600450"/>
            <a:ext cx="3275652" cy="245673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1DC747-1395-0352-A05A-51F2C006838F}"/>
              </a:ext>
            </a:extLst>
          </p:cNvPr>
          <p:cNvSpPr txBox="1">
            <a:spLocks/>
          </p:cNvSpPr>
          <p:nvPr/>
        </p:nvSpPr>
        <p:spPr>
          <a:xfrm>
            <a:off x="2573383" y="4549676"/>
            <a:ext cx="9331234" cy="23083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0" b="1" dirty="0">
                <a:latin typeface="Franklin Gothic Demi" panose="020B0603020102020204" pitchFamily="34" charset="0"/>
                <a:ea typeface="Cambria" panose="02040503050406030204" pitchFamily="18" charset="0"/>
              </a:rPr>
              <a:t>How do we manifest honesty, trust and goodwill in our efforts,  personally and in service? </a:t>
            </a:r>
          </a:p>
        </p:txBody>
      </p:sp>
    </p:spTree>
    <p:extLst>
      <p:ext uri="{BB962C8B-B14F-4D97-AF65-F5344CB8AC3E}">
        <p14:creationId xmlns:p14="http://schemas.microsoft.com/office/powerpoint/2010/main" val="987909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BC22C5B-A5BE-42C1-6C0A-C735E4330A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5" r="10937"/>
          <a:stretch/>
        </p:blipFill>
        <p:spPr>
          <a:xfrm>
            <a:off x="2559183" y="0"/>
            <a:ext cx="9632818" cy="45752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93D1CA-68A4-4EE3-B8D8-6E8E04EA0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8" y="1898305"/>
            <a:ext cx="4445000" cy="4762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7677">
            <a:off x="7901462" y="3691955"/>
            <a:ext cx="1748673" cy="414293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 descr="A logo with people walking on a bridge&#10;&#10;Description automatically generated">
            <a:extLst>
              <a:ext uri="{FF2B5EF4-FFF2-40B4-BE49-F238E27FC236}">
                <a16:creationId xmlns:a16="http://schemas.microsoft.com/office/drawing/2014/main" id="{B5E44B59-C244-7252-F965-09C754A710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758">
            <a:off x="6174126" y="3734178"/>
            <a:ext cx="1916763" cy="433570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0840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8229E-7337-9C4F-3143-32E4C8EA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5937">
            <a:off x="297908" y="90431"/>
            <a:ext cx="2822689" cy="6656978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D52376-CBE7-A518-9054-4285DE001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86" y="306058"/>
            <a:ext cx="2822689" cy="6627182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6B4CE8-25F3-7B00-E05B-48DE12CA7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16" y="1055567"/>
            <a:ext cx="4017422" cy="3546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C54AE6-7265-8717-4056-019094B8D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565">
            <a:off x="8931784" y="-369665"/>
            <a:ext cx="3402649" cy="7978627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775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hugging&#10;&#10;Description automatically generated">
            <a:extLst>
              <a:ext uri="{FF2B5EF4-FFF2-40B4-BE49-F238E27FC236}">
                <a16:creationId xmlns:a16="http://schemas.microsoft.com/office/drawing/2014/main" id="{9546EC6D-0F81-948A-B15A-DB4DA5864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84"/>
          <a:stretch/>
        </p:blipFill>
        <p:spPr>
          <a:xfrm>
            <a:off x="1" y="0"/>
            <a:ext cx="12191999" cy="686902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7404DE2-6E83-3F2A-B3C4-E92FAB689A4E}"/>
              </a:ext>
            </a:extLst>
          </p:cNvPr>
          <p:cNvGrpSpPr/>
          <p:nvPr/>
        </p:nvGrpSpPr>
        <p:grpSpPr>
          <a:xfrm>
            <a:off x="342719" y="3189514"/>
            <a:ext cx="3668486" cy="3668486"/>
            <a:chOff x="3725999" y="3320143"/>
            <a:chExt cx="3668486" cy="36684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D2C7F4-13D7-1A63-2AFF-B9AC331B3C1F}"/>
                </a:ext>
              </a:extLst>
            </p:cNvPr>
            <p:cNvSpPr/>
            <p:nvPr/>
          </p:nvSpPr>
          <p:spPr>
            <a:xfrm rot="18911961">
              <a:off x="4615539" y="4197764"/>
              <a:ext cx="1829311" cy="1853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blue qr code in a circle&#10;&#10;Description automatically generated">
              <a:extLst>
                <a:ext uri="{FF2B5EF4-FFF2-40B4-BE49-F238E27FC236}">
                  <a16:creationId xmlns:a16="http://schemas.microsoft.com/office/drawing/2014/main" id="{3C084187-04E3-63D9-DD80-3F5336EFA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999" y="3320143"/>
              <a:ext cx="3668486" cy="3668486"/>
            </a:xfrm>
            <a:prstGeom prst="rect">
              <a:avLst/>
            </a:prstGeom>
          </p:spPr>
        </p:pic>
      </p:grpSp>
      <p:pic>
        <p:nvPicPr>
          <p:cNvPr id="16" name="Picture 15" descr="A group of keychains with text&#10;&#10;Description automatically generated">
            <a:extLst>
              <a:ext uri="{FF2B5EF4-FFF2-40B4-BE49-F238E27FC236}">
                <a16:creationId xmlns:a16="http://schemas.microsoft.com/office/drawing/2014/main" id="{4327DFBB-6211-B21D-07B7-956092D11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82" y="1820817"/>
            <a:ext cx="71247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72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7BBAD7-2874-90E1-1551-B223561D1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55" b="8455"/>
          <a:stretch/>
        </p:blipFill>
        <p:spPr>
          <a:xfrm>
            <a:off x="1871134" y="0"/>
            <a:ext cx="825362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344020-2E0A-020A-A7AA-44006B8B1E79}"/>
              </a:ext>
            </a:extLst>
          </p:cNvPr>
          <p:cNvSpPr/>
          <p:nvPr/>
        </p:nvSpPr>
        <p:spPr>
          <a:xfrm rot="2700000">
            <a:off x="4580072" y="2011127"/>
            <a:ext cx="2835745" cy="2835745"/>
          </a:xfrm>
          <a:prstGeom prst="rect">
            <a:avLst/>
          </a:prstGeom>
          <a:solidFill>
            <a:srgbClr val="FCC30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F601CF-998C-7EFE-968C-3B73E8A7B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6818" y="1982958"/>
            <a:ext cx="3302349" cy="2774020"/>
          </a:xfrm>
        </p:spPr>
        <p:txBody>
          <a:bodyPr anchor="t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  <a:t>Our </a:t>
            </a:r>
            <a:b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</a:br>
            <a: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  <a:t>Vision </a:t>
            </a:r>
            <a:b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</a:br>
            <a: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  <a:t>at </a:t>
            </a:r>
            <a:b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</a:br>
            <a:r>
              <a:rPr lang="en-US" sz="5500" b="1" dirty="0">
                <a:solidFill>
                  <a:srgbClr val="1E689E"/>
                </a:solidFill>
                <a:latin typeface="Franklin Gothic Demi" panose="020B0603020102020204" pitchFamily="34" charset="0"/>
              </a:rPr>
              <a:t>Work!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830B5E-FB87-5422-20A7-6EE557EB0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9" y="4756978"/>
            <a:ext cx="1828800" cy="195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FC3F8-FAC2-043A-9783-F404CC31C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787">
            <a:off x="8272381" y="523420"/>
            <a:ext cx="3541487" cy="35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4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B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887E9F23-72A6-79BF-15CE-547AF953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0" r="5205" b="5423"/>
          <a:stretch/>
        </p:blipFill>
        <p:spPr>
          <a:xfrm>
            <a:off x="7623295" y="2276755"/>
            <a:ext cx="4568705" cy="4581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ACBBE2-9B2B-4CDE-3425-85F283FA8248}"/>
              </a:ext>
            </a:extLst>
          </p:cNvPr>
          <p:cNvSpPr txBox="1"/>
          <p:nvPr/>
        </p:nvSpPr>
        <p:spPr>
          <a:xfrm>
            <a:off x="96719" y="-1"/>
            <a:ext cx="1192870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effectLst/>
                <a:latin typeface="Franklin Gothic Demi" panose="020B0603020102020204" pitchFamily="34" charset="0"/>
              </a:rPr>
              <a:t>A Vision for NA Service</a:t>
            </a:r>
          </a:p>
          <a:p>
            <a:pPr algn="ctr"/>
            <a:r>
              <a:rPr lang="en-US" sz="2800" b="1" dirty="0">
                <a:effectLst/>
              </a:rPr>
              <a:t>All of the efforts of Narcotics Anonymous are inspired by the primary purpose of our groups. Upon this common ground we stand committed.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effectLst/>
              </a:rPr>
              <a:t>Our vision is that one day:</a:t>
            </a:r>
          </a:p>
          <a:p>
            <a:pPr marL="285750" indent="-285750">
              <a:spcBef>
                <a:spcPts val="600"/>
              </a:spcBef>
              <a:buBlip>
                <a:blip r:embed="rId4"/>
              </a:buBlip>
            </a:pPr>
            <a:r>
              <a:rPr lang="en-US" sz="2800" b="1" dirty="0">
                <a:effectLst/>
              </a:rPr>
              <a:t>Every addict in the world has the chance to experience our message in their own language and culture and find the opportunity for a new way of life;</a:t>
            </a:r>
          </a:p>
          <a:p>
            <a:pPr marL="285750" indent="-285750">
              <a:spcBef>
                <a:spcPts val="600"/>
              </a:spcBef>
              <a:buBlip>
                <a:blip r:embed="rId4"/>
              </a:buBlip>
            </a:pPr>
            <a:r>
              <a:rPr lang="en-US" sz="2800" b="1" dirty="0"/>
              <a:t>Every member, inspired by the gift of recovery, experiences spiritual growth and fulfillment through service;</a:t>
            </a:r>
          </a:p>
          <a:p>
            <a:pPr marL="285750" indent="-285750">
              <a:spcBef>
                <a:spcPts val="600"/>
              </a:spcBef>
              <a:buBlip>
                <a:blip r:embed="rId4"/>
              </a:buBlip>
            </a:pPr>
            <a:r>
              <a:rPr lang="en-US" sz="2800" b="1" dirty="0"/>
              <a:t>NA service bodies worldwide work together in a spirit of unity and cooperation to support the groups in carrying our message of recovery;</a:t>
            </a:r>
          </a:p>
          <a:p>
            <a:pPr marL="285750" indent="-285750">
              <a:spcBef>
                <a:spcPts val="600"/>
              </a:spcBef>
              <a:buBlip>
                <a:blip r:embed="rId4"/>
              </a:buBlip>
            </a:pPr>
            <a:r>
              <a:rPr lang="en-US" sz="2800" b="1" dirty="0"/>
              <a:t>Narcotics Anonymous has universal recognition and respect as a viable program of recovery.</a:t>
            </a:r>
          </a:p>
          <a:p>
            <a:pPr algn="ctr">
              <a:spcBef>
                <a:spcPts val="1200"/>
              </a:spcBef>
            </a:pPr>
            <a:r>
              <a:rPr lang="en-US" sz="2800" b="1" dirty="0">
                <a:effectLst/>
              </a:rPr>
              <a:t>Honesty, trust, and goodwill are the foundation of our service efforts, </a:t>
            </a:r>
            <a:br>
              <a:rPr lang="en-US" sz="2800" b="1" dirty="0">
                <a:effectLst/>
              </a:rPr>
            </a:br>
            <a:r>
              <a:rPr lang="en-US" sz="2800" b="1" dirty="0">
                <a:effectLst/>
              </a:rPr>
              <a:t>all of which rely upon the guidance of a loving Higher Power.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43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26606" y="353991"/>
            <a:ext cx="5289544" cy="615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32BEE2"/>
                </a:solidFill>
                <a:effectLst/>
                <a:latin typeface="Franklin Gothic Demi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We’ll discuss:</a:t>
            </a:r>
          </a:p>
          <a:p>
            <a:pPr marL="342900" marR="0" lvl="0" indent="-34290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400" b="1" dirty="0">
                <a:solidFill>
                  <a:srgbClr val="32BEE2"/>
                </a:solidFill>
                <a:effectLst/>
                <a:latin typeface="Franklin Gothic Demi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 each bullet means for us </a:t>
            </a:r>
          </a:p>
          <a:p>
            <a:pPr marL="342900" marR="0" lvl="0" indent="-34290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400" b="1" dirty="0">
                <a:solidFill>
                  <a:srgbClr val="32BEE2"/>
                </a:solidFill>
                <a:effectLst/>
                <a:latin typeface="Franklin Gothic Demi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How we—as members and trusted servants—can contribute to each piece of this Vision</a:t>
            </a:r>
            <a:endParaRPr lang="en-US" sz="3400" b="1" dirty="0">
              <a:solidFill>
                <a:srgbClr val="32BEE2"/>
              </a:solidFill>
              <a:latin typeface="Franklin Gothic Demi" panose="020B06030201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400" b="1" dirty="0">
                <a:solidFill>
                  <a:srgbClr val="32BEE2"/>
                </a:solidFill>
                <a:effectLst/>
                <a:latin typeface="Franklin Gothic Demi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How NA World Services supports these efforts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B10B86-B06E-95A3-22ED-CB9D4E1DFF09}"/>
              </a:ext>
            </a:extLst>
          </p:cNvPr>
          <p:cNvSpPr/>
          <p:nvPr/>
        </p:nvSpPr>
        <p:spPr>
          <a:xfrm>
            <a:off x="0" y="0"/>
            <a:ext cx="5582624" cy="6858000"/>
          </a:xfrm>
          <a:prstGeom prst="rect">
            <a:avLst/>
          </a:prstGeom>
          <a:solidFill>
            <a:srgbClr val="32BE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ADB41-89AA-EAB5-327D-85DD8040EE86}"/>
              </a:ext>
            </a:extLst>
          </p:cNvPr>
          <p:cNvSpPr txBox="1"/>
          <p:nvPr/>
        </p:nvSpPr>
        <p:spPr>
          <a:xfrm>
            <a:off x="230993" y="179249"/>
            <a:ext cx="512063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/>
                <a:latin typeface="Franklin Gothic Demi" panose="020B0603020102020204" pitchFamily="34" charset="0"/>
              </a:rPr>
              <a:t>A Vision for NA Service</a:t>
            </a:r>
          </a:p>
          <a:p>
            <a:pPr algn="ctr"/>
            <a:r>
              <a:rPr lang="en-US" b="1" dirty="0">
                <a:effectLst/>
              </a:rPr>
              <a:t>All of the efforts of Narcotics Anonymous are inspired by the primary purpose of our groups. Upon this common ground we stand committed.</a:t>
            </a:r>
          </a:p>
          <a:p>
            <a:pPr>
              <a:spcBef>
                <a:spcPts val="1200"/>
              </a:spcBef>
            </a:pPr>
            <a:r>
              <a:rPr lang="en-US" b="1" dirty="0">
                <a:effectLst/>
              </a:rPr>
              <a:t>Our vision is that one day: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b="1" dirty="0">
                <a:effectLst/>
              </a:rPr>
              <a:t>Every addict in the world has the chance to experience our message in his or her own language and culture and find the opportunity for a new way of life;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b="1" dirty="0"/>
              <a:t>Every member, inspired by the gift of recovery, experiences spiritual growth and fulfillment through service;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b="1" dirty="0"/>
              <a:t>NA service bodies worldwide work together in a spirit of unity and cooperation to support the groups in carrying our message of recovery;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b="1" dirty="0"/>
              <a:t>Narcotics Anonymous has universal recognition and respect as a viable program of recovery.</a:t>
            </a:r>
          </a:p>
          <a:p>
            <a:pPr algn="ctr">
              <a:spcBef>
                <a:spcPts val="1200"/>
              </a:spcBef>
            </a:pPr>
            <a:r>
              <a:rPr lang="en-US" b="1" dirty="0">
                <a:effectLst/>
              </a:rPr>
              <a:t>Honesty, trust, and goodwill are the foundation of our service efforts, all of which rely upon the guidance of a loving Higher Power.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42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3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A696EC-5244-C984-F072-24C50818E78C}"/>
              </a:ext>
            </a:extLst>
          </p:cNvPr>
          <p:cNvSpPr txBox="1"/>
          <p:nvPr/>
        </p:nvSpPr>
        <p:spPr>
          <a:xfrm>
            <a:off x="1690577" y="1118658"/>
            <a:ext cx="947545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effectLst/>
                <a:latin typeface="Franklin Gothic Demi" panose="020B0603020102020204" pitchFamily="34" charset="0"/>
              </a:rPr>
              <a:t>A Vision for NA Service</a:t>
            </a:r>
          </a:p>
          <a:p>
            <a:pPr algn="ctr"/>
            <a:r>
              <a:rPr lang="en-US" sz="3600" b="1" dirty="0">
                <a:effectLst/>
              </a:rPr>
              <a:t>All of the efforts of Narcotics Anonymous are inspired by the primary purpose of our groups. Upon this common ground we stand committed.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6DCD1B-66B3-9F57-609C-930B79CBB85E}"/>
              </a:ext>
            </a:extLst>
          </p:cNvPr>
          <p:cNvGrpSpPr/>
          <p:nvPr/>
        </p:nvGrpSpPr>
        <p:grpSpPr>
          <a:xfrm>
            <a:off x="0" y="3822192"/>
            <a:ext cx="7073094" cy="3035808"/>
            <a:chOff x="0" y="3822192"/>
            <a:chExt cx="7073094" cy="3035808"/>
          </a:xfrm>
        </p:grpSpPr>
        <p:pic>
          <p:nvPicPr>
            <p:cNvPr id="3" name="Picture 2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22192"/>
              <a:ext cx="6960385" cy="3035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523AE6-3473-539C-0AEE-DD6A5D14397F}"/>
                </a:ext>
              </a:extLst>
            </p:cNvPr>
            <p:cNvSpPr/>
            <p:nvPr/>
          </p:nvSpPr>
          <p:spPr>
            <a:xfrm>
              <a:off x="4578692" y="5340096"/>
              <a:ext cx="2494402" cy="451104"/>
            </a:xfrm>
            <a:prstGeom prst="rect">
              <a:avLst/>
            </a:prstGeom>
            <a:solidFill>
              <a:srgbClr val="FCC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2617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C1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B9AB6C-0A1F-0F34-86BA-402953BBB3E4}"/>
              </a:ext>
            </a:extLst>
          </p:cNvPr>
          <p:cNvSpPr/>
          <p:nvPr/>
        </p:nvSpPr>
        <p:spPr>
          <a:xfrm>
            <a:off x="463392" y="163433"/>
            <a:ext cx="11238954" cy="246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</a:rPr>
              <a:t>Our vision is that one day: </a:t>
            </a:r>
          </a:p>
          <a:p>
            <a:pPr marL="365760" marR="0" lvl="0">
              <a:spcBef>
                <a:spcPts val="60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</a:rPr>
              <a:t>Every addict in the world has the chance to experience our message in their own language and culture and find the opportunity for a new way of life</a:t>
            </a:r>
            <a:endParaRPr lang="en-US" sz="3600" b="1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Welc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7" y="3110081"/>
            <a:ext cx="2290878" cy="283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D4846-03CF-3874-3F1A-80C730316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4" y="1023628"/>
            <a:ext cx="354677" cy="35467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BF35BD7-12F8-8F4B-3B26-10A06387D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506" y="2829485"/>
            <a:ext cx="9185702" cy="3912765"/>
          </a:xfrm>
        </p:spPr>
        <p:txBody>
          <a:bodyPr>
            <a:noAutofit/>
          </a:bodyPr>
          <a:lstStyle/>
          <a:p>
            <a:pPr lvl="1"/>
            <a:r>
              <a:rPr lang="en-US" sz="3800" b="1" dirty="0"/>
              <a:t>NAWS is a hub of experience, strength, and hope</a:t>
            </a:r>
          </a:p>
          <a:p>
            <a:pPr lvl="1"/>
            <a:r>
              <a:rPr lang="en-US" sz="3800" b="1" dirty="0"/>
              <a:t>NAWS is positioned to hear about service efforts in different parts of the world </a:t>
            </a:r>
            <a:br>
              <a:rPr lang="en-US" sz="3800" b="1" dirty="0"/>
            </a:br>
            <a:r>
              <a:rPr lang="en-US" sz="3800" b="1" dirty="0"/>
              <a:t>and can help make connections</a:t>
            </a:r>
          </a:p>
          <a:p>
            <a:pPr lvl="1"/>
            <a:r>
              <a:rPr lang="en-US" sz="3800" b="1" dirty="0"/>
              <a:t>NAWS plays an essential role in translations</a:t>
            </a:r>
          </a:p>
        </p:txBody>
      </p:sp>
    </p:spTree>
    <p:extLst>
      <p:ext uri="{BB962C8B-B14F-4D97-AF65-F5344CB8AC3E}">
        <p14:creationId xmlns:p14="http://schemas.microsoft.com/office/powerpoint/2010/main" val="3818865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69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the growth of literature&#10;&#10;Description automatically generated with medium confidence">
            <a:extLst>
              <a:ext uri="{FF2B5EF4-FFF2-40B4-BE49-F238E27FC236}">
                <a16:creationId xmlns:a16="http://schemas.microsoft.com/office/drawing/2014/main" id="{5CECF417-E8C0-03B2-43E6-A305F2D6E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2404"/>
            <a:ext cx="12209109" cy="50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67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69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094A98-137E-C81E-DB4F-C8AE9223D826}"/>
              </a:ext>
            </a:extLst>
          </p:cNvPr>
          <p:cNvSpPr txBox="1">
            <a:spLocks/>
          </p:cNvSpPr>
          <p:nvPr/>
        </p:nvSpPr>
        <p:spPr>
          <a:xfrm>
            <a:off x="0" y="330117"/>
            <a:ext cx="11976914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 algn="ctr">
              <a:lnSpc>
                <a:spcPct val="100000"/>
              </a:lnSpc>
              <a:spcBef>
                <a:spcPts val="0"/>
              </a:spcBef>
              <a:buFont typeface="Calibri" pitchFamily="34" charset="0"/>
              <a:buNone/>
            </a:pPr>
            <a:r>
              <a:rPr lang="en-US" sz="5200" b="1" dirty="0">
                <a:solidFill>
                  <a:schemeClr val="bg1"/>
                </a:solidFill>
                <a:latin typeface="Franklin Gothic Demi" panose="020B0603020102020204" pitchFamily="34" charset="0"/>
                <a:ea typeface="Cambria" panose="02040503050406030204" pitchFamily="18" charset="0"/>
              </a:rPr>
              <a:t>Some of our most recent translations.</a:t>
            </a:r>
          </a:p>
        </p:txBody>
      </p:sp>
      <p:pic>
        <p:nvPicPr>
          <p:cNvPr id="11" name="Picture 10" descr="A blue book with white text&#10;&#10;Description automatically generated">
            <a:extLst>
              <a:ext uri="{FF2B5EF4-FFF2-40B4-BE49-F238E27FC236}">
                <a16:creationId xmlns:a16="http://schemas.microsoft.com/office/drawing/2014/main" id="{D0B1F771-7D6F-EEC9-0BEA-56484E4FB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857">
            <a:off x="-221859" y="1865944"/>
            <a:ext cx="3964983" cy="4992056"/>
          </a:xfrm>
          <a:prstGeom prst="rect">
            <a:avLst/>
          </a:prstGeom>
        </p:spPr>
      </p:pic>
      <p:pic>
        <p:nvPicPr>
          <p:cNvPr id="8" name="Picture 7" descr="A book cover with a hand holding a circular object&#10;&#10;Description automatically generated">
            <a:extLst>
              <a:ext uri="{FF2B5EF4-FFF2-40B4-BE49-F238E27FC236}">
                <a16:creationId xmlns:a16="http://schemas.microsoft.com/office/drawing/2014/main" id="{C5C8C6AB-63DB-6BD5-DA47-0CC508189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84" y="1906615"/>
            <a:ext cx="3521893" cy="4733424"/>
          </a:xfrm>
          <a:prstGeom prst="rect">
            <a:avLst/>
          </a:prstGeom>
        </p:spPr>
      </p:pic>
      <p:pic>
        <p:nvPicPr>
          <p:cNvPr id="15" name="Picture 14" descr="A book cover with a blue and green design&#10;&#10;Description automatically generated">
            <a:extLst>
              <a:ext uri="{FF2B5EF4-FFF2-40B4-BE49-F238E27FC236}">
                <a16:creationId xmlns:a16="http://schemas.microsoft.com/office/drawing/2014/main" id="{13801ADA-689F-C346-D371-A79520912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00" y="1365221"/>
            <a:ext cx="3284026" cy="4853060"/>
          </a:xfrm>
          <a:prstGeom prst="rect">
            <a:avLst/>
          </a:prstGeom>
        </p:spPr>
      </p:pic>
      <p:pic>
        <p:nvPicPr>
          <p:cNvPr id="21" name="Picture 20" descr="A blue book with red text&#10;&#10;Description automatically generated">
            <a:extLst>
              <a:ext uri="{FF2B5EF4-FFF2-40B4-BE49-F238E27FC236}">
                <a16:creationId xmlns:a16="http://schemas.microsoft.com/office/drawing/2014/main" id="{44535067-BA90-38F4-F155-1C35E3862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278" y="2002420"/>
            <a:ext cx="3156247" cy="47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38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69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2C2EBA3-0B59-D971-C8CC-B1E083909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9"/>
          <a:stretch/>
        </p:blipFill>
        <p:spPr>
          <a:xfrm>
            <a:off x="3737095" y="0"/>
            <a:ext cx="5719421" cy="4965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2141">
            <a:off x="-12300" y="2108251"/>
            <a:ext cx="1925417" cy="46163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097936" y="0"/>
            <a:ext cx="2898583" cy="3383172"/>
            <a:chOff x="7137917" y="1105018"/>
            <a:chExt cx="4275109" cy="4459770"/>
          </a:xfrm>
        </p:grpSpPr>
        <p:pic>
          <p:nvPicPr>
            <p:cNvPr id="1032" name="Picture 8" descr="Spanish Basic Text Softcove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5" t="6044" r="18689" b="5568"/>
            <a:stretch/>
          </p:blipFill>
          <p:spPr bwMode="auto">
            <a:xfrm>
              <a:off x="7978715" y="2043405"/>
              <a:ext cx="2506209" cy="3521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www.pinclipart.com/picdir/big/523-5237647_headphones-clip-art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7917" y="1105018"/>
              <a:ext cx="4275109" cy="3467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59DE8F-ED2B-198D-54C8-81405AFC10CC}"/>
              </a:ext>
            </a:extLst>
          </p:cNvPr>
          <p:cNvSpPr txBox="1">
            <a:spLocks/>
          </p:cNvSpPr>
          <p:nvPr/>
        </p:nvSpPr>
        <p:spPr>
          <a:xfrm>
            <a:off x="9167149" y="3377148"/>
            <a:ext cx="3024851" cy="6549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800" b="1" dirty="0" err="1">
                <a:ea typeface="Cambria" panose="02040503050406030204" pitchFamily="18" charset="0"/>
              </a:rPr>
              <a:t>na.org</a:t>
            </a:r>
            <a:r>
              <a:rPr lang="en-US" sz="3800" b="1" dirty="0">
                <a:ea typeface="Cambria" panose="02040503050406030204" pitchFamily="18" charset="0"/>
              </a:rPr>
              <a:t>/audio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0AE91B-1718-92EC-B642-EB5A9BDA9F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87" y="2104178"/>
            <a:ext cx="1969511" cy="462454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22A374-6C72-4AAA-3047-A91555AEC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942" y="0"/>
            <a:ext cx="1969512" cy="197082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39E901-F2B2-631C-96E2-7B3476AD7DDC}"/>
              </a:ext>
            </a:extLst>
          </p:cNvPr>
          <p:cNvSpPr txBox="1">
            <a:spLocks/>
          </p:cNvSpPr>
          <p:nvPr/>
        </p:nvSpPr>
        <p:spPr>
          <a:xfrm>
            <a:off x="4271028" y="5179911"/>
            <a:ext cx="782837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0" b="1" dirty="0">
                <a:latin typeface="Franklin Gothic Demi" panose="020B0603020102020204" pitchFamily="34" charset="0"/>
                <a:ea typeface="Cambria" panose="02040503050406030204" pitchFamily="18" charset="0"/>
              </a:rPr>
              <a:t>How can we contribute to this piece of our Vision? </a:t>
            </a:r>
          </a:p>
        </p:txBody>
      </p:sp>
    </p:spTree>
    <p:extLst>
      <p:ext uri="{BB962C8B-B14F-4D97-AF65-F5344CB8AC3E}">
        <p14:creationId xmlns:p14="http://schemas.microsoft.com/office/powerpoint/2010/main" val="894374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C1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723319-A280-C91F-335D-11E6CE6E747E}"/>
              </a:ext>
            </a:extLst>
          </p:cNvPr>
          <p:cNvSpPr/>
          <p:nvPr/>
        </p:nvSpPr>
        <p:spPr>
          <a:xfrm>
            <a:off x="317683" y="169648"/>
            <a:ext cx="11874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marR="0" lvl="0">
              <a:spcBef>
                <a:spcPts val="60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Every member, inspired by the gift of recovery, experiences spiritual growth and fulfillment through service</a:t>
            </a:r>
            <a:endParaRPr lang="en-US" sz="3600" b="1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13BE4F-8742-3F21-360C-C8D5D5533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3" y="321738"/>
            <a:ext cx="354677" cy="35467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A1241CC-3410-2C34-9577-BAE98E8A9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566" y="1449777"/>
            <a:ext cx="8738885" cy="5234603"/>
          </a:xfrm>
          <a:effectLst/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3800" b="1" dirty="0"/>
              <a:t>NA World Services plays an important supporting role</a:t>
            </a:r>
          </a:p>
          <a:p>
            <a:pPr lvl="1"/>
            <a:r>
              <a:rPr lang="en-US" sz="3800" b="1" dirty="0"/>
              <a:t>NAWS coordinates literature projects like </a:t>
            </a:r>
            <a:r>
              <a:rPr lang="en-US" sz="3800" b="1" i="1" dirty="0"/>
              <a:t>Guiding Principles </a:t>
            </a:r>
            <a:r>
              <a:rPr lang="en-US" sz="3800" b="1" dirty="0"/>
              <a:t>that help our recovery and service efforts</a:t>
            </a:r>
          </a:p>
          <a:p>
            <a:pPr lvl="1"/>
            <a:r>
              <a:rPr lang="en-US" sz="3800" b="1" dirty="0"/>
              <a:t>NAWS hosts </a:t>
            </a:r>
            <a:br>
              <a:rPr lang="en-US" sz="3800" b="1" dirty="0"/>
            </a:br>
            <a:r>
              <a:rPr lang="en-US" sz="3800" b="1" dirty="0"/>
              <a:t>web meetings </a:t>
            </a:r>
          </a:p>
          <a:p>
            <a:pPr marL="457200" lvl="1" indent="0">
              <a:buNone/>
            </a:pPr>
            <a:endParaRPr lang="en-US" sz="38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0297DE-1CD5-9ADA-F5E4-FB0A5EE31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3534"/>
            <a:ext cx="3067291" cy="533260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F109804-FCB9-29C6-B8F3-02083C948676}"/>
              </a:ext>
            </a:extLst>
          </p:cNvPr>
          <p:cNvGrpSpPr/>
          <p:nvPr/>
        </p:nvGrpSpPr>
        <p:grpSpPr>
          <a:xfrm>
            <a:off x="6531429" y="4122662"/>
            <a:ext cx="5660571" cy="2751734"/>
            <a:chOff x="7812911" y="4745620"/>
            <a:chExt cx="4379089" cy="2128776"/>
          </a:xfrm>
        </p:grpSpPr>
        <p:pic>
          <p:nvPicPr>
            <p:cNvPr id="29" name="Picture 28" descr="A poster for a service day&#10;&#10;Description automatically generated">
              <a:extLst>
                <a:ext uri="{FF2B5EF4-FFF2-40B4-BE49-F238E27FC236}">
                  <a16:creationId xmlns:a16="http://schemas.microsoft.com/office/drawing/2014/main" id="{DA9E9A4E-9834-F10A-6856-E9990D5AA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9620" y="4745620"/>
              <a:ext cx="2112380" cy="2112380"/>
            </a:xfrm>
            <a:prstGeom prst="rect">
              <a:avLst/>
            </a:prstGeom>
          </p:spPr>
        </p:pic>
        <p:pic>
          <p:nvPicPr>
            <p:cNvPr id="31" name="Picture 30" descr="A poster for a webinar&#10;&#10;Description automatically generated">
              <a:extLst>
                <a:ext uri="{FF2B5EF4-FFF2-40B4-BE49-F238E27FC236}">
                  <a16:creationId xmlns:a16="http://schemas.microsoft.com/office/drawing/2014/main" id="{C7831B1B-BFBC-D346-9519-8BB5EDC65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911" y="4768769"/>
              <a:ext cx="2105627" cy="2105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922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11027</TotalTime>
  <Words>773</Words>
  <Application>Microsoft Office PowerPoint</Application>
  <PresentationFormat>Widescreen</PresentationFormat>
  <Paragraphs>69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Franklin Gothic Demi</vt:lpstr>
      <vt:lpstr>Source Sans Pro</vt:lpstr>
      <vt:lpstr>Symbol</vt:lpstr>
      <vt:lpstr>Office Theme</vt:lpstr>
      <vt:lpstr>Retrospect</vt:lpstr>
      <vt:lpstr>Our  Vision  at  Work!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 Vision  at  Work!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Vision at Work!</dc:title>
  <dc:creator>Windows User</dc:creator>
  <cp:lastModifiedBy>Travis Koplow</cp:lastModifiedBy>
  <cp:revision>111</cp:revision>
  <dcterms:created xsi:type="dcterms:W3CDTF">2022-05-10T18:32:57Z</dcterms:created>
  <dcterms:modified xsi:type="dcterms:W3CDTF">2025-04-10T23:38:17Z</dcterms:modified>
</cp:coreProperties>
</file>