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3" r:id="rId2"/>
  </p:sldMasterIdLst>
  <p:notesMasterIdLst>
    <p:notesMasterId r:id="rId22"/>
  </p:notesMasterIdLst>
  <p:sldIdLst>
    <p:sldId id="272" r:id="rId3"/>
    <p:sldId id="262" r:id="rId4"/>
    <p:sldId id="256" r:id="rId5"/>
    <p:sldId id="351" r:id="rId6"/>
    <p:sldId id="344" r:id="rId7"/>
    <p:sldId id="345" r:id="rId8"/>
    <p:sldId id="346" r:id="rId9"/>
    <p:sldId id="265" r:id="rId10"/>
    <p:sldId id="352" r:id="rId11"/>
    <p:sldId id="353" r:id="rId12"/>
    <p:sldId id="354" r:id="rId13"/>
    <p:sldId id="259" r:id="rId14"/>
    <p:sldId id="270" r:id="rId15"/>
    <p:sldId id="271" r:id="rId16"/>
    <p:sldId id="295" r:id="rId17"/>
    <p:sldId id="337" r:id="rId18"/>
    <p:sldId id="341" r:id="rId19"/>
    <p:sldId id="299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A62"/>
    <a:srgbClr val="FBD100"/>
    <a:srgbClr val="6B6FED"/>
    <a:srgbClr val="575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9E7C3-AE7B-4B77-9BD8-54DBF968D9E9}" v="1" dt="2024-04-26T03:04:17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1"/>
    <p:restoredTop sz="94729"/>
  </p:normalViewPr>
  <p:slideViewPr>
    <p:cSldViewPr snapToGrid="0">
      <p:cViewPr varScale="1">
        <p:scale>
          <a:sx n="65" d="100"/>
          <a:sy n="65" d="100"/>
        </p:scale>
        <p:origin x="7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52E4E-D7A7-4BA6-A180-99D4B3B9658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4BE70D-403A-4425-B83C-F8FEC1E3DD15}">
      <dgm:prSet phldrT="[Text]" custT="1"/>
      <dgm:spPr/>
      <dgm:t>
        <a:bodyPr lIns="0" tIns="0" rIns="0" bIns="0"/>
        <a:lstStyle/>
        <a:p>
          <a:r>
            <a:rPr lang="en-US" sz="1400" b="1" dirty="0">
              <a:latin typeface="Arial Narrow" panose="020B0606020202030204" pitchFamily="34" charset="0"/>
            </a:rPr>
            <a:t>Town Hall</a:t>
          </a:r>
        </a:p>
      </dgm:t>
    </dgm:pt>
    <dgm:pt modelId="{37981001-12F2-4BF0-8296-C6F703B4DFDC}" type="parTrans" cxnId="{8AFF4684-3B43-4AEE-BAD0-7D4C385DB0DD}">
      <dgm:prSet/>
      <dgm:spPr/>
      <dgm:t>
        <a:bodyPr/>
        <a:lstStyle/>
        <a:p>
          <a:endParaRPr lang="en-US" sz="1400" b="1">
            <a:latin typeface="Arial Narrow" panose="020B0606020202030204" pitchFamily="34" charset="0"/>
          </a:endParaRPr>
        </a:p>
      </dgm:t>
    </dgm:pt>
    <dgm:pt modelId="{B487C4B6-3C6D-45B4-88D7-0B2A6C47736B}" type="sibTrans" cxnId="{8AFF4684-3B43-4AEE-BAD0-7D4C385DB0DD}">
      <dgm:prSet custT="1"/>
      <dgm:spPr>
        <a:noFill/>
      </dgm:spPr>
      <dgm:t>
        <a:bodyPr/>
        <a:lstStyle/>
        <a:p>
          <a:endParaRPr lang="en-US" sz="1400" b="1">
            <a:latin typeface="Arial Narrow" panose="020B0606020202030204" pitchFamily="34" charset="0"/>
          </a:endParaRPr>
        </a:p>
      </dgm:t>
    </dgm:pt>
    <dgm:pt modelId="{15DBBB93-CE6A-4C56-8581-B97BAEA56F19}">
      <dgm:prSet phldrT="[Text]" custT="1"/>
      <dgm:spPr/>
      <dgm:t>
        <a:bodyPr lIns="0" tIns="0" rIns="0" bIns="0"/>
        <a:lstStyle/>
        <a:p>
          <a:r>
            <a:rPr lang="en-US" sz="1400" b="1" i="0" dirty="0">
              <a:latin typeface="Arial Narrow" panose="020B0606020202030204" pitchFamily="34" charset="0"/>
            </a:rPr>
            <a:t>Town Hall: </a:t>
          </a:r>
          <a:br>
            <a:rPr lang="en-US" sz="1400" b="1" i="1" dirty="0">
              <a:latin typeface="Arial Narrow" panose="020B0606020202030204" pitchFamily="34" charset="0"/>
            </a:rPr>
          </a:br>
          <a:r>
            <a:rPr lang="en-US" sz="1400" b="1" i="1" dirty="0">
              <a:latin typeface="Arial Narrow" panose="020B0606020202030204" pitchFamily="34" charset="0"/>
            </a:rPr>
            <a:t>Planning Day</a:t>
          </a:r>
        </a:p>
      </dgm:t>
    </dgm:pt>
    <dgm:pt modelId="{4ADFD9C7-EA73-40B8-B15C-E382B4883CE3}" type="parTrans" cxnId="{E03B492F-4F2F-4144-8E69-AA523EAB1BBF}">
      <dgm:prSet/>
      <dgm:spPr/>
      <dgm:t>
        <a:bodyPr/>
        <a:lstStyle/>
        <a:p>
          <a:endParaRPr lang="en-US" sz="1400" b="1">
            <a:latin typeface="Arial Narrow" panose="020B0606020202030204" pitchFamily="34" charset="0"/>
          </a:endParaRPr>
        </a:p>
      </dgm:t>
    </dgm:pt>
    <dgm:pt modelId="{E1EF96F2-5FF6-47C4-8D3C-D58806859844}" type="sibTrans" cxnId="{E03B492F-4F2F-4144-8E69-AA523EAB1BBF}">
      <dgm:prSet custT="1"/>
      <dgm:spPr>
        <a:noFill/>
      </dgm:spPr>
      <dgm:t>
        <a:bodyPr/>
        <a:lstStyle/>
        <a:p>
          <a:endParaRPr lang="en-US" sz="1400" b="1">
            <a:latin typeface="Arial Narrow" panose="020B0606020202030204" pitchFamily="34" charset="0"/>
          </a:endParaRPr>
        </a:p>
      </dgm:t>
    </dgm:pt>
    <dgm:pt modelId="{E58BEDA0-01B3-4529-AE1F-64F678D07048}">
      <dgm:prSet phldrT="[Text]" custT="1"/>
      <dgm:spPr/>
      <dgm:t>
        <a:bodyPr lIns="0" tIns="0" rIns="0" bIns="0"/>
        <a:lstStyle/>
        <a:p>
          <a:r>
            <a:rPr lang="en-US" sz="1400" b="1" dirty="0">
              <a:latin typeface="Arial Narrow" panose="020B0606020202030204" pitchFamily="34" charset="0"/>
            </a:rPr>
            <a:t>Town Hall</a:t>
          </a:r>
        </a:p>
      </dgm:t>
    </dgm:pt>
    <dgm:pt modelId="{444BDA03-10CD-4849-B624-0320351EE216}" type="sibTrans" cxnId="{99560057-FDD0-4D41-9BDB-95CCCCBD0C81}">
      <dgm:prSet custT="1"/>
      <dgm:spPr>
        <a:noFill/>
      </dgm:spPr>
      <dgm:t>
        <a:bodyPr/>
        <a:lstStyle/>
        <a:p>
          <a:endParaRPr lang="en-US" sz="1400" b="1">
            <a:latin typeface="Arial Narrow" panose="020B0606020202030204" pitchFamily="34" charset="0"/>
          </a:endParaRPr>
        </a:p>
      </dgm:t>
    </dgm:pt>
    <dgm:pt modelId="{42F70D85-4E03-489A-B9B8-ACC9DBF13819}" type="parTrans" cxnId="{99560057-FDD0-4D41-9BDB-95CCCCBD0C81}">
      <dgm:prSet/>
      <dgm:spPr/>
      <dgm:t>
        <a:bodyPr/>
        <a:lstStyle/>
        <a:p>
          <a:endParaRPr lang="en-US" sz="1400" b="1">
            <a:latin typeface="Arial Narrow" panose="020B0606020202030204" pitchFamily="34" charset="0"/>
          </a:endParaRPr>
        </a:p>
      </dgm:t>
    </dgm:pt>
    <dgm:pt modelId="{B97F2D0C-2ADC-4ABF-B999-5BC9A2673CFD}">
      <dgm:prSet phldrT="[Text]" custT="1"/>
      <dgm:spPr/>
      <dgm:t>
        <a:bodyPr lIns="0" tIns="0" rIns="0" bIns="0"/>
        <a:lstStyle/>
        <a:p>
          <a:r>
            <a:rPr lang="en-US" sz="1400" b="1" dirty="0">
              <a:latin typeface="Arial Narrow" panose="020B0606020202030204" pitchFamily="34" charset="0"/>
            </a:rPr>
            <a:t>Town Hall</a:t>
          </a:r>
        </a:p>
      </dgm:t>
    </dgm:pt>
    <dgm:pt modelId="{F024C38B-F468-48BD-AF37-A1FB1391EDD5}" type="parTrans" cxnId="{8C8CA437-22E3-4E1A-9A89-301BE07115FD}">
      <dgm:prSet/>
      <dgm:spPr/>
      <dgm:t>
        <a:bodyPr/>
        <a:lstStyle/>
        <a:p>
          <a:endParaRPr lang="en-US" sz="1400">
            <a:latin typeface="Arial Narrow" panose="020B0606020202030204" pitchFamily="34" charset="0"/>
          </a:endParaRPr>
        </a:p>
      </dgm:t>
    </dgm:pt>
    <dgm:pt modelId="{CEE8732C-E868-4919-A5F0-77D1EC3C41E2}" type="sibTrans" cxnId="{8C8CA437-22E3-4E1A-9A89-301BE07115FD}">
      <dgm:prSet custT="1"/>
      <dgm:spPr>
        <a:noFill/>
      </dgm:spPr>
      <dgm:t>
        <a:bodyPr/>
        <a:lstStyle/>
        <a:p>
          <a:endParaRPr lang="en-US" sz="1400">
            <a:latin typeface="Arial Narrow" panose="020B0606020202030204" pitchFamily="34" charset="0"/>
          </a:endParaRPr>
        </a:p>
      </dgm:t>
    </dgm:pt>
    <dgm:pt modelId="{515ABA68-B118-4D82-A021-B540C914E172}" type="pres">
      <dgm:prSet presAssocID="{14452E4E-D7A7-4BA6-A180-99D4B3B96586}" presName="cycle" presStyleCnt="0">
        <dgm:presLayoutVars>
          <dgm:dir/>
          <dgm:resizeHandles val="exact"/>
        </dgm:presLayoutVars>
      </dgm:prSet>
      <dgm:spPr/>
    </dgm:pt>
    <dgm:pt modelId="{DBBE427A-C684-4182-ABA1-15693EE420A6}" type="pres">
      <dgm:prSet presAssocID="{D44BE70D-403A-4425-B83C-F8FEC1E3DD15}" presName="node" presStyleLbl="node1" presStyleIdx="0" presStyleCnt="4" custScaleX="79085" custScaleY="79085">
        <dgm:presLayoutVars>
          <dgm:bulletEnabled val="1"/>
        </dgm:presLayoutVars>
      </dgm:prSet>
      <dgm:spPr/>
    </dgm:pt>
    <dgm:pt modelId="{6FA7EB46-A251-42F4-BC70-27D0FECE7A85}" type="pres">
      <dgm:prSet presAssocID="{B487C4B6-3C6D-45B4-88D7-0B2A6C47736B}" presName="sibTrans" presStyleLbl="sibTrans2D1" presStyleIdx="0" presStyleCnt="4"/>
      <dgm:spPr/>
    </dgm:pt>
    <dgm:pt modelId="{2874BE60-03FC-4485-BEF4-1B5B881FF6DB}" type="pres">
      <dgm:prSet presAssocID="{B487C4B6-3C6D-45B4-88D7-0B2A6C47736B}" presName="connectorText" presStyleLbl="sibTrans2D1" presStyleIdx="0" presStyleCnt="4"/>
      <dgm:spPr/>
    </dgm:pt>
    <dgm:pt modelId="{886678BE-0B4B-43AF-802C-3708A4B46F3D}" type="pres">
      <dgm:prSet presAssocID="{B97F2D0C-2ADC-4ABF-B999-5BC9A2673CFD}" presName="node" presStyleLbl="node1" presStyleIdx="1" presStyleCnt="4" custScaleX="79182" custScaleY="79182">
        <dgm:presLayoutVars>
          <dgm:bulletEnabled val="1"/>
        </dgm:presLayoutVars>
      </dgm:prSet>
      <dgm:spPr/>
    </dgm:pt>
    <dgm:pt modelId="{C1F04CD0-7327-4EB0-8352-67E3B43B2C40}" type="pres">
      <dgm:prSet presAssocID="{CEE8732C-E868-4919-A5F0-77D1EC3C41E2}" presName="sibTrans" presStyleLbl="sibTrans2D1" presStyleIdx="1" presStyleCnt="4"/>
      <dgm:spPr/>
    </dgm:pt>
    <dgm:pt modelId="{DB4D2B1A-861A-44F0-91BA-BF86AA073C95}" type="pres">
      <dgm:prSet presAssocID="{CEE8732C-E868-4919-A5F0-77D1EC3C41E2}" presName="connectorText" presStyleLbl="sibTrans2D1" presStyleIdx="1" presStyleCnt="4"/>
      <dgm:spPr/>
    </dgm:pt>
    <dgm:pt modelId="{4D2BF993-F681-4D7A-9CE3-81884BDCE786}" type="pres">
      <dgm:prSet presAssocID="{E58BEDA0-01B3-4529-AE1F-64F678D07048}" presName="node" presStyleLbl="node1" presStyleIdx="2" presStyleCnt="4" custScaleX="79085" custScaleY="79085">
        <dgm:presLayoutVars>
          <dgm:bulletEnabled val="1"/>
        </dgm:presLayoutVars>
      </dgm:prSet>
      <dgm:spPr/>
    </dgm:pt>
    <dgm:pt modelId="{A2989C50-0020-44BC-A5E6-66CD2B77EEA3}" type="pres">
      <dgm:prSet presAssocID="{444BDA03-10CD-4849-B624-0320351EE216}" presName="sibTrans" presStyleLbl="sibTrans2D1" presStyleIdx="2" presStyleCnt="4"/>
      <dgm:spPr/>
    </dgm:pt>
    <dgm:pt modelId="{11C5FC17-9400-4B4F-8295-1C389F6E02D9}" type="pres">
      <dgm:prSet presAssocID="{444BDA03-10CD-4849-B624-0320351EE216}" presName="connectorText" presStyleLbl="sibTrans2D1" presStyleIdx="2" presStyleCnt="4"/>
      <dgm:spPr/>
    </dgm:pt>
    <dgm:pt modelId="{7354430A-5BFF-43EB-AAA1-203DD5648E4B}" type="pres">
      <dgm:prSet presAssocID="{15DBBB93-CE6A-4C56-8581-B97BAEA56F19}" presName="node" presStyleLbl="node1" presStyleIdx="3" presStyleCnt="4" custScaleX="79085" custScaleY="79085">
        <dgm:presLayoutVars>
          <dgm:bulletEnabled val="1"/>
        </dgm:presLayoutVars>
      </dgm:prSet>
      <dgm:spPr/>
    </dgm:pt>
    <dgm:pt modelId="{42CBC10C-7E51-43E3-8824-E331E653E283}" type="pres">
      <dgm:prSet presAssocID="{E1EF96F2-5FF6-47C4-8D3C-D58806859844}" presName="sibTrans" presStyleLbl="sibTrans2D1" presStyleIdx="3" presStyleCnt="4"/>
      <dgm:spPr/>
    </dgm:pt>
    <dgm:pt modelId="{C74AB18D-CD4F-409E-8190-375F742FAA7A}" type="pres">
      <dgm:prSet presAssocID="{E1EF96F2-5FF6-47C4-8D3C-D58806859844}" presName="connectorText" presStyleLbl="sibTrans2D1" presStyleIdx="3" presStyleCnt="4"/>
      <dgm:spPr/>
    </dgm:pt>
  </dgm:ptLst>
  <dgm:cxnLst>
    <dgm:cxn modelId="{21C27019-C314-4D6C-A718-A54697875B26}" type="presOf" srcId="{CEE8732C-E868-4919-A5F0-77D1EC3C41E2}" destId="{C1F04CD0-7327-4EB0-8352-67E3B43B2C40}" srcOrd="0" destOrd="0" presId="urn:microsoft.com/office/officeart/2005/8/layout/cycle2"/>
    <dgm:cxn modelId="{5BFF931D-DF93-418F-A5D8-B34A524EA7B3}" type="presOf" srcId="{E58BEDA0-01B3-4529-AE1F-64F678D07048}" destId="{4D2BF993-F681-4D7A-9CE3-81884BDCE786}" srcOrd="0" destOrd="0" presId="urn:microsoft.com/office/officeart/2005/8/layout/cycle2"/>
    <dgm:cxn modelId="{E03B492F-4F2F-4144-8E69-AA523EAB1BBF}" srcId="{14452E4E-D7A7-4BA6-A180-99D4B3B96586}" destId="{15DBBB93-CE6A-4C56-8581-B97BAEA56F19}" srcOrd="3" destOrd="0" parTransId="{4ADFD9C7-EA73-40B8-B15C-E382B4883CE3}" sibTransId="{E1EF96F2-5FF6-47C4-8D3C-D58806859844}"/>
    <dgm:cxn modelId="{F8739133-6388-4872-84C2-2FB6174B1230}" type="presOf" srcId="{B97F2D0C-2ADC-4ABF-B999-5BC9A2673CFD}" destId="{886678BE-0B4B-43AF-802C-3708A4B46F3D}" srcOrd="0" destOrd="0" presId="urn:microsoft.com/office/officeart/2005/8/layout/cycle2"/>
    <dgm:cxn modelId="{C62A1636-C0A1-4BA5-91E2-1034B5718597}" type="presOf" srcId="{B487C4B6-3C6D-45B4-88D7-0B2A6C47736B}" destId="{6FA7EB46-A251-42F4-BC70-27D0FECE7A85}" srcOrd="0" destOrd="0" presId="urn:microsoft.com/office/officeart/2005/8/layout/cycle2"/>
    <dgm:cxn modelId="{8C8CA437-22E3-4E1A-9A89-301BE07115FD}" srcId="{14452E4E-D7A7-4BA6-A180-99D4B3B96586}" destId="{B97F2D0C-2ADC-4ABF-B999-5BC9A2673CFD}" srcOrd="1" destOrd="0" parTransId="{F024C38B-F468-48BD-AF37-A1FB1391EDD5}" sibTransId="{CEE8732C-E868-4919-A5F0-77D1EC3C41E2}"/>
    <dgm:cxn modelId="{22D61A3A-DCA1-4E4E-AD23-93FD99A2E17A}" type="presOf" srcId="{14452E4E-D7A7-4BA6-A180-99D4B3B96586}" destId="{515ABA68-B118-4D82-A021-B540C914E172}" srcOrd="0" destOrd="0" presId="urn:microsoft.com/office/officeart/2005/8/layout/cycle2"/>
    <dgm:cxn modelId="{02BAC85C-1B63-4129-9715-D643B95229CB}" type="presOf" srcId="{B487C4B6-3C6D-45B4-88D7-0B2A6C47736B}" destId="{2874BE60-03FC-4485-BEF4-1B5B881FF6DB}" srcOrd="1" destOrd="0" presId="urn:microsoft.com/office/officeart/2005/8/layout/cycle2"/>
    <dgm:cxn modelId="{6034EA5D-DDC0-4A7A-B196-FE0194A542A8}" type="presOf" srcId="{444BDA03-10CD-4849-B624-0320351EE216}" destId="{A2989C50-0020-44BC-A5E6-66CD2B77EEA3}" srcOrd="0" destOrd="0" presId="urn:microsoft.com/office/officeart/2005/8/layout/cycle2"/>
    <dgm:cxn modelId="{4CD7E476-22B3-4B0A-B356-CFC17A9DF327}" type="presOf" srcId="{15DBBB93-CE6A-4C56-8581-B97BAEA56F19}" destId="{7354430A-5BFF-43EB-AAA1-203DD5648E4B}" srcOrd="0" destOrd="0" presId="urn:microsoft.com/office/officeart/2005/8/layout/cycle2"/>
    <dgm:cxn modelId="{99560057-FDD0-4D41-9BDB-95CCCCBD0C81}" srcId="{14452E4E-D7A7-4BA6-A180-99D4B3B96586}" destId="{E58BEDA0-01B3-4529-AE1F-64F678D07048}" srcOrd="2" destOrd="0" parTransId="{42F70D85-4E03-489A-B9B8-ACC9DBF13819}" sibTransId="{444BDA03-10CD-4849-B624-0320351EE216}"/>
    <dgm:cxn modelId="{E4CA9F82-8F59-4DE6-BCC0-5CA911A95A38}" type="presOf" srcId="{CEE8732C-E868-4919-A5F0-77D1EC3C41E2}" destId="{DB4D2B1A-861A-44F0-91BA-BF86AA073C95}" srcOrd="1" destOrd="0" presId="urn:microsoft.com/office/officeart/2005/8/layout/cycle2"/>
    <dgm:cxn modelId="{8AFF4684-3B43-4AEE-BAD0-7D4C385DB0DD}" srcId="{14452E4E-D7A7-4BA6-A180-99D4B3B96586}" destId="{D44BE70D-403A-4425-B83C-F8FEC1E3DD15}" srcOrd="0" destOrd="0" parTransId="{37981001-12F2-4BF0-8296-C6F703B4DFDC}" sibTransId="{B487C4B6-3C6D-45B4-88D7-0B2A6C47736B}"/>
    <dgm:cxn modelId="{92E1329C-1775-4322-B9FD-0563894188DD}" type="presOf" srcId="{D44BE70D-403A-4425-B83C-F8FEC1E3DD15}" destId="{DBBE427A-C684-4182-ABA1-15693EE420A6}" srcOrd="0" destOrd="0" presId="urn:microsoft.com/office/officeart/2005/8/layout/cycle2"/>
    <dgm:cxn modelId="{9FDD25B4-567E-45D5-A59E-7C12B31F0191}" type="presOf" srcId="{444BDA03-10CD-4849-B624-0320351EE216}" destId="{11C5FC17-9400-4B4F-8295-1C389F6E02D9}" srcOrd="1" destOrd="0" presId="urn:microsoft.com/office/officeart/2005/8/layout/cycle2"/>
    <dgm:cxn modelId="{1531B3B8-3B86-467F-8365-181EC8A3B170}" type="presOf" srcId="{E1EF96F2-5FF6-47C4-8D3C-D58806859844}" destId="{42CBC10C-7E51-43E3-8824-E331E653E283}" srcOrd="0" destOrd="0" presId="urn:microsoft.com/office/officeart/2005/8/layout/cycle2"/>
    <dgm:cxn modelId="{973FD8F6-AE00-4F87-9230-E9F30E3F3ADB}" type="presOf" srcId="{E1EF96F2-5FF6-47C4-8D3C-D58806859844}" destId="{C74AB18D-CD4F-409E-8190-375F742FAA7A}" srcOrd="1" destOrd="0" presId="urn:microsoft.com/office/officeart/2005/8/layout/cycle2"/>
    <dgm:cxn modelId="{2072D763-29C7-4575-BEBF-FEEF6FD1FA55}" type="presParOf" srcId="{515ABA68-B118-4D82-A021-B540C914E172}" destId="{DBBE427A-C684-4182-ABA1-15693EE420A6}" srcOrd="0" destOrd="0" presId="urn:microsoft.com/office/officeart/2005/8/layout/cycle2"/>
    <dgm:cxn modelId="{47988293-517A-4624-9B06-64428DA55626}" type="presParOf" srcId="{515ABA68-B118-4D82-A021-B540C914E172}" destId="{6FA7EB46-A251-42F4-BC70-27D0FECE7A85}" srcOrd="1" destOrd="0" presId="urn:microsoft.com/office/officeart/2005/8/layout/cycle2"/>
    <dgm:cxn modelId="{CDC044EA-9839-4A6E-AA5A-7AA9142B1CA5}" type="presParOf" srcId="{6FA7EB46-A251-42F4-BC70-27D0FECE7A85}" destId="{2874BE60-03FC-4485-BEF4-1B5B881FF6DB}" srcOrd="0" destOrd="0" presId="urn:microsoft.com/office/officeart/2005/8/layout/cycle2"/>
    <dgm:cxn modelId="{7A32F7AD-C3FC-45C9-BEA4-011D0A510D9A}" type="presParOf" srcId="{515ABA68-B118-4D82-A021-B540C914E172}" destId="{886678BE-0B4B-43AF-802C-3708A4B46F3D}" srcOrd="2" destOrd="0" presId="urn:microsoft.com/office/officeart/2005/8/layout/cycle2"/>
    <dgm:cxn modelId="{9AC57166-3F51-4F7F-A623-07F08BBA9C60}" type="presParOf" srcId="{515ABA68-B118-4D82-A021-B540C914E172}" destId="{C1F04CD0-7327-4EB0-8352-67E3B43B2C40}" srcOrd="3" destOrd="0" presId="urn:microsoft.com/office/officeart/2005/8/layout/cycle2"/>
    <dgm:cxn modelId="{1137A5EB-D24E-4376-88FC-20D3077FA8AC}" type="presParOf" srcId="{C1F04CD0-7327-4EB0-8352-67E3B43B2C40}" destId="{DB4D2B1A-861A-44F0-91BA-BF86AA073C95}" srcOrd="0" destOrd="0" presId="urn:microsoft.com/office/officeart/2005/8/layout/cycle2"/>
    <dgm:cxn modelId="{22354CA0-469E-4CE9-8CB9-46AF7F6DC451}" type="presParOf" srcId="{515ABA68-B118-4D82-A021-B540C914E172}" destId="{4D2BF993-F681-4D7A-9CE3-81884BDCE786}" srcOrd="4" destOrd="0" presId="urn:microsoft.com/office/officeart/2005/8/layout/cycle2"/>
    <dgm:cxn modelId="{CD42D3E8-7B23-42C1-9FB8-318DD0DDF0DC}" type="presParOf" srcId="{515ABA68-B118-4D82-A021-B540C914E172}" destId="{A2989C50-0020-44BC-A5E6-66CD2B77EEA3}" srcOrd="5" destOrd="0" presId="urn:microsoft.com/office/officeart/2005/8/layout/cycle2"/>
    <dgm:cxn modelId="{6478B2E0-5942-43CC-A54F-5B24F6CD17FA}" type="presParOf" srcId="{A2989C50-0020-44BC-A5E6-66CD2B77EEA3}" destId="{11C5FC17-9400-4B4F-8295-1C389F6E02D9}" srcOrd="0" destOrd="0" presId="urn:microsoft.com/office/officeart/2005/8/layout/cycle2"/>
    <dgm:cxn modelId="{9B34AA3F-CE1E-4400-AE99-5DED31CD7CAA}" type="presParOf" srcId="{515ABA68-B118-4D82-A021-B540C914E172}" destId="{7354430A-5BFF-43EB-AAA1-203DD5648E4B}" srcOrd="6" destOrd="0" presId="urn:microsoft.com/office/officeart/2005/8/layout/cycle2"/>
    <dgm:cxn modelId="{B45939FF-4629-48AF-B2E9-F063AD94F7B7}" type="presParOf" srcId="{515ABA68-B118-4D82-A021-B540C914E172}" destId="{42CBC10C-7E51-43E3-8824-E331E653E283}" srcOrd="7" destOrd="0" presId="urn:microsoft.com/office/officeart/2005/8/layout/cycle2"/>
    <dgm:cxn modelId="{58CA2654-E6B5-4B0C-ADAD-D982751ED5A0}" type="presParOf" srcId="{42CBC10C-7E51-43E3-8824-E331E653E283}" destId="{C74AB18D-CD4F-409E-8190-375F742FAA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427A-C684-4182-ABA1-15693EE420A6}">
      <dsp:nvSpPr>
        <dsp:cNvPr id="0" name=""/>
        <dsp:cNvSpPr/>
      </dsp:nvSpPr>
      <dsp:spPr>
        <a:xfrm>
          <a:off x="2891764" y="228022"/>
          <a:ext cx="1143550" cy="11435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arrow" panose="020B0606020202030204" pitchFamily="34" charset="0"/>
            </a:rPr>
            <a:t>Town Hall</a:t>
          </a:r>
        </a:p>
      </dsp:txBody>
      <dsp:txXfrm>
        <a:off x="3059233" y="395491"/>
        <a:ext cx="808612" cy="808612"/>
      </dsp:txXfrm>
    </dsp:sp>
    <dsp:sp modelId="{6FA7EB46-A251-42F4-BC70-27D0FECE7A85}">
      <dsp:nvSpPr>
        <dsp:cNvPr id="0" name=""/>
        <dsp:cNvSpPr/>
      </dsp:nvSpPr>
      <dsp:spPr>
        <a:xfrm rot="2700000">
          <a:off x="3947827" y="1311990"/>
          <a:ext cx="543829" cy="48801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latin typeface="Arial Narrow" panose="020B0606020202030204" pitchFamily="34" charset="0"/>
          </a:endParaRPr>
        </a:p>
      </dsp:txBody>
      <dsp:txXfrm>
        <a:off x="3969268" y="1357831"/>
        <a:ext cx="397424" cy="292811"/>
      </dsp:txXfrm>
    </dsp:sp>
    <dsp:sp modelId="{886678BE-0B4B-43AF-802C-3708A4B46F3D}">
      <dsp:nvSpPr>
        <dsp:cNvPr id="0" name=""/>
        <dsp:cNvSpPr/>
      </dsp:nvSpPr>
      <dsp:spPr>
        <a:xfrm>
          <a:off x="4425729" y="1761986"/>
          <a:ext cx="1144953" cy="11449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arrow" panose="020B0606020202030204" pitchFamily="34" charset="0"/>
            </a:rPr>
            <a:t>Town Hall</a:t>
          </a:r>
        </a:p>
      </dsp:txBody>
      <dsp:txXfrm>
        <a:off x="4593403" y="1929660"/>
        <a:ext cx="809605" cy="809605"/>
      </dsp:txXfrm>
    </dsp:sp>
    <dsp:sp modelId="{C1F04CD0-7327-4EB0-8352-67E3B43B2C40}">
      <dsp:nvSpPr>
        <dsp:cNvPr id="0" name=""/>
        <dsp:cNvSpPr/>
      </dsp:nvSpPr>
      <dsp:spPr>
        <a:xfrm rot="8100000">
          <a:off x="3969593" y="2847151"/>
          <a:ext cx="543829" cy="48801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 Narrow" panose="020B0606020202030204" pitchFamily="34" charset="0"/>
          </a:endParaRPr>
        </a:p>
      </dsp:txBody>
      <dsp:txXfrm rot="10800000">
        <a:off x="4094557" y="2892992"/>
        <a:ext cx="397424" cy="292811"/>
      </dsp:txXfrm>
    </dsp:sp>
    <dsp:sp modelId="{4D2BF993-F681-4D7A-9CE3-81884BDCE786}">
      <dsp:nvSpPr>
        <dsp:cNvPr id="0" name=""/>
        <dsp:cNvSpPr/>
      </dsp:nvSpPr>
      <dsp:spPr>
        <a:xfrm>
          <a:off x="2891764" y="3297353"/>
          <a:ext cx="1143550" cy="11435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Narrow" panose="020B0606020202030204" pitchFamily="34" charset="0"/>
            </a:rPr>
            <a:t>Town Hall</a:t>
          </a:r>
        </a:p>
      </dsp:txBody>
      <dsp:txXfrm>
        <a:off x="3059233" y="3464822"/>
        <a:ext cx="808612" cy="808612"/>
      </dsp:txXfrm>
    </dsp:sp>
    <dsp:sp modelId="{A2989C50-0020-44BC-A5E6-66CD2B77EEA3}">
      <dsp:nvSpPr>
        <dsp:cNvPr id="0" name=""/>
        <dsp:cNvSpPr/>
      </dsp:nvSpPr>
      <dsp:spPr>
        <a:xfrm rot="13500000">
          <a:off x="2434997" y="2868677"/>
          <a:ext cx="544200" cy="48801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latin typeface="Arial Narrow" panose="020B0606020202030204" pitchFamily="34" charset="0"/>
          </a:endParaRPr>
        </a:p>
      </dsp:txBody>
      <dsp:txXfrm rot="10800000">
        <a:off x="2559961" y="3018042"/>
        <a:ext cx="397795" cy="292811"/>
      </dsp:txXfrm>
    </dsp:sp>
    <dsp:sp modelId="{7354430A-5BFF-43EB-AAA1-203DD5648E4B}">
      <dsp:nvSpPr>
        <dsp:cNvPr id="0" name=""/>
        <dsp:cNvSpPr/>
      </dsp:nvSpPr>
      <dsp:spPr>
        <a:xfrm>
          <a:off x="1357099" y="1762687"/>
          <a:ext cx="1143550" cy="11435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rial Narrow" panose="020B0606020202030204" pitchFamily="34" charset="0"/>
            </a:rPr>
            <a:t>Town Hall: </a:t>
          </a:r>
          <a:br>
            <a:rPr lang="en-US" sz="1400" b="1" i="1" kern="1200" dirty="0">
              <a:latin typeface="Arial Narrow" panose="020B0606020202030204" pitchFamily="34" charset="0"/>
            </a:rPr>
          </a:br>
          <a:r>
            <a:rPr lang="en-US" sz="1400" b="1" i="1" kern="1200" dirty="0">
              <a:latin typeface="Arial Narrow" panose="020B0606020202030204" pitchFamily="34" charset="0"/>
            </a:rPr>
            <a:t>Planning Day</a:t>
          </a:r>
        </a:p>
      </dsp:txBody>
      <dsp:txXfrm>
        <a:off x="1524568" y="1930156"/>
        <a:ext cx="808612" cy="808612"/>
      </dsp:txXfrm>
    </dsp:sp>
    <dsp:sp modelId="{42CBC10C-7E51-43E3-8824-E331E653E283}">
      <dsp:nvSpPr>
        <dsp:cNvPr id="0" name=""/>
        <dsp:cNvSpPr/>
      </dsp:nvSpPr>
      <dsp:spPr>
        <a:xfrm rot="18900000">
          <a:off x="2413216" y="1334012"/>
          <a:ext cx="544200" cy="48801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latin typeface="Arial Narrow" panose="020B0606020202030204" pitchFamily="34" charset="0"/>
          </a:endParaRPr>
        </a:p>
      </dsp:txBody>
      <dsp:txXfrm>
        <a:off x="2434657" y="1483377"/>
        <a:ext cx="397795" cy="292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D507-9B64-4742-88E7-775FD36F9D2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B4C3A-AFE6-4604-94C9-0B912515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09F48-E3F7-4432-94C0-BC9DA42EACBA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99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13F5-F018-CDEE-7773-7E04E53AB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A15DE-EFEE-651D-B912-D5BCEC25B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1AD50-4CC2-3E87-4A40-DEB2BB63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0D5EF-3BB5-97F1-EB2A-D147F94B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3067-024C-7D12-2A3C-19F27671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5B0F-ECA8-16B8-5884-971F80E3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F4B95-DFE4-882C-9CA6-12F9D991D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5B60-42DE-3830-660E-79B72A94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6417B-AA06-C340-41B0-433540FB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86727-14D5-BAFE-B60E-67AEC12B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20D3E-5803-9279-6A39-7B2CB554A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D4880-864A-7492-8821-B7DCD3D2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822B1-FF91-75A9-1B3B-E83B71CC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9D538-0442-C370-078A-F4519AE2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204BF-DABF-DA4E-F8D4-A06B826F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5B2C-697F-9130-32D1-5921C581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B0F95-67E7-D7DB-4667-AF35C83AB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F803B-FB92-0C58-5B3C-2B544FF1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FB955-7040-D417-E580-5C0CB9FD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4C92-8E65-8251-DFEA-E17145F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0501-3293-EE06-6A10-848607A0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1865-38C3-7FAB-802A-E59F31C01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45A4-E435-61F4-2978-8F161E07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5A98-217B-30EA-58B5-50B1C994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78A3D-B323-64C6-FD5B-C2B0108D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9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EBAD-75A9-6C72-B647-92FC5139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AC15D-AFB8-3047-4306-5DE4823C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B276E-18AD-0CB7-49F3-A676B191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0C334-E159-984D-9781-5D6306F0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2029D-827F-5AE8-D33C-388CD957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3CAC-BE83-F5AE-8B83-7ABCA95A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7336-69F8-39C5-B922-FD7458771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FDD3D-8DE8-5855-6A9F-85F4CCB9D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DFB74-F0DA-5756-A98B-E983C507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1F38-224E-1423-7D51-F1B4D608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8D5FA-3D78-A199-BF7F-42900DB0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3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C148-4EC1-C424-1AE9-15B6701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04703-B45F-0633-9207-D4A3C70B5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A649B-6C13-7AC3-B12C-49B49D59A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0D223-0FA5-BC72-6192-A1C85930F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21E35-87AF-C154-E2B1-FB9CE113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64271-EB39-4F36-1007-FE81AAAD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F779D-BC5E-BCDD-A589-772BA003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44998-3977-69E2-E5BF-EF6491AE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3C3E-A9BF-7C09-5BF1-AD1E029D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8025-52C5-6A08-0CDC-0F000519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F065B-7627-03B9-9CA3-180B809B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E9EDE-3281-8D86-A706-7D3F7538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EED90-7B54-C740-2BF9-4DD43C59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3DBFE-9185-E0EE-8F77-5374337D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1A2C-D2B7-668B-974E-101AFCFC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5286-C419-1CEB-0F84-C63A8165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1AD4-10B7-4477-233E-808E7CB8F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8F8FF-74C4-6B4D-754A-1A700412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C2CF-8172-17B0-6160-A51A9FB1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0FA61-6733-1079-8C40-14E5D90F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6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4F77-7778-3FD2-E664-E0BF62D5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3A4F-818E-8F45-7603-373B522F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9755A-2CCA-2562-3421-3BB0B099F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2C97C-F415-A8E2-D35D-AED33E1A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C7550-1AA8-9329-182A-188098EB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66423-046B-F013-6FCD-2374D54A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03A44-0ACA-AB19-5829-13DCFAD7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0431D-C86E-536B-F30C-F6AF8A2AD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E3C7E-EDAD-5ECF-6C52-200600380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29B33-9DBB-464A-53AB-7395FA82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FD853-2030-DA37-9FDF-ACDB96B9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38498-594A-8239-1A41-6EF20B91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9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2C7C-A5BA-9080-3C19-25F4E921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39E89-655C-5585-2528-9E3F0F1F9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81AA-6132-DFB7-D6A8-B29DDB74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779C-40FD-F64C-A276-B11E0167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EDA4-228D-0975-4249-FECA9B28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D1DAD-E206-AE8F-638F-C8751BB4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05697-89F9-C124-7DA4-5D4F80430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528E-25EF-812D-6475-505143CF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AE55-4B9D-5D92-4608-9D279A4A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B2C8D-1332-3B93-47B5-4C2D7D8D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C1DE-D33E-93C3-5A89-8925D9C4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42C8B-EC01-7188-177D-30DA6F4E8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13A6-262D-FFD4-F9A2-4CF22A44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9F52-7024-2F05-6EB0-6C663636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C454D-F903-7A58-074B-2670F93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B461-965E-0A45-AFB3-1C5DB720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E206-C93B-F007-A516-10C75C45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868C4-5513-9E25-B2B6-064DCC00B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014AB-E914-25AF-364B-D7917481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4B44D-BA44-0AD3-6C13-892D84A3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2BC4F-B425-2A6D-B645-B3B42735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4C2D-1339-9C96-82E2-6684AA54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56484-2A79-B036-9EE6-D617F0357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D6D81-5F6C-9898-3CCC-BC6557099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B1B92-A0CF-2C73-2BDF-A4875551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EEC36-F7AD-39B4-2874-D8CAB18C3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CA4FC-843C-FB9E-16AE-07785739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A6A81-64DF-622F-D9F1-4CBFFD9E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BAF0E-F8D7-53E0-A5AE-A3C32287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F4E0-EC4A-9099-8979-F86F3D39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8B9E8-E040-1B56-2032-9F19CEB1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BC920-2695-4376-B887-CB5072FF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25CC6-CBF6-E358-2632-EE3C3C47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48418-1D76-5172-E285-DF64E9B0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0B6A8-D1AB-7FD0-BF3D-64D6E4B9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D6848-8362-8175-6CCB-644FC921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8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7DFB-0ABD-52EF-3448-0B65358B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4027-C53E-C6A3-149D-86B082D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0AE76-3F3A-ECD2-C4D3-43D7F6610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D8C9C-384E-552B-716F-5FF2585A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5B0F4-F8AA-62B2-F35A-87AD9562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7DF25-283A-6340-2F31-C7A9937F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9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761E-89B4-2D11-D327-B1F2435C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1D655-A3AF-02A3-AE4C-14FC77CAF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39F31-5EA1-0063-F334-543EE6C2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737E6-4B8D-8C95-D9BB-B18B051F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9102A-373F-5FDA-A39C-F47C37ED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83E4E-2EA6-15A5-3419-832D46A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77706-9053-D94B-1BF5-5D5F414F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9D11-152B-0B0F-C313-18632D902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CB20A-DDA2-6994-9A1A-1D99F5F84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DB942-A44B-4749-8CD2-491DF3528D4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3299A-3A27-5029-3A2E-B2BC4CFFB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997F5-C915-2992-9BE3-85F32A4A9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FD04C-6907-4F50-BA0A-5AEC197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45E91-6CE0-97CF-9A0B-ED975C89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72058-51A9-4CBA-E171-6EB049253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0692-59CA-5B22-D37D-E6B7F0D74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E63CA-F4F3-4629-A5B5-2A954BFCCF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37AF8-8309-D61E-C10C-32F9FD0BD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1F7C-839A-6AEA-4545-73D1952DA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0A5F6-6937-4ADF-AD65-F583009E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istinaskybox.blogspot.com/2011/12/imagin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gineeringmathematicsdbm1013.blogspot.com/2013/07/engineering-mathematics-1-ba101-group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.org/?ID=IDT-IDT" TargetMode="External"/><Relationship Id="rId2" Type="http://schemas.openxmlformats.org/officeDocument/2006/relationships/hyperlink" Target="https://www.na.org/?ID=service-basic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xels.com/photo/new-tree-grow-up-on-stump-3081415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freesvg.org/thank-you-decor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istinaskybox.blogspot.com/2011/12/imagin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istinaskybox.blogspot.com/2011/12/imagin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istinaskybox.blogspot.com/2011/12/imagin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05978-995E-4A0B-80B0-A8CA86B97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20" r="-1" b="11192"/>
          <a:stretch/>
        </p:blipFill>
        <p:spPr>
          <a:xfrm>
            <a:off x="3054285" y="-4"/>
            <a:ext cx="9137714" cy="2931740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9B276-2B37-4E97-BED3-316CBBD3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2" y="498576"/>
            <a:ext cx="4630281" cy="2763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14A62"/>
                </a:solidFill>
                <a:latin typeface="Gill Sans MT" panose="020B0502020104020203" pitchFamily="34" charset="0"/>
              </a:rPr>
              <a:t>Reimagining and Revitalizing Service Committees</a:t>
            </a:r>
            <a:r>
              <a:rPr lang="en-US" sz="3200" dirty="0"/>
              <a:t> </a:t>
            </a:r>
          </a:p>
        </p:txBody>
      </p:sp>
      <p:pic>
        <p:nvPicPr>
          <p:cNvPr id="20" name="Picture 13" descr="Empty office area">
            <a:extLst>
              <a:ext uri="{FF2B5EF4-FFF2-40B4-BE49-F238E27FC236}">
                <a16:creationId xmlns:a16="http://schemas.microsoft.com/office/drawing/2014/main" id="{77BE726C-4036-441F-BBFA-B9A278127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61" b="25689"/>
          <a:stretch/>
        </p:blipFill>
        <p:spPr>
          <a:xfrm>
            <a:off x="4468306" y="3926264"/>
            <a:ext cx="7730804" cy="2931740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96ACF-4C02-BCC1-DAC8-3BB2758D6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54" y="3760516"/>
            <a:ext cx="2254275" cy="2668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68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9883C6-477B-A7A8-5EB1-F345F403F68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6B6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70F47E-4A91-6EDC-A1BA-0EB389C0DDE2}"/>
              </a:ext>
            </a:extLst>
          </p:cNvPr>
          <p:cNvSpPr txBox="1">
            <a:spLocks/>
          </p:cNvSpPr>
          <p:nvPr/>
        </p:nvSpPr>
        <p:spPr>
          <a:xfrm>
            <a:off x="494297" y="1856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r>
              <a:rPr lang="en-US" sz="6200" dirty="0">
                <a:solidFill>
                  <a:schemeClr val="bg1"/>
                </a:solidFill>
              </a:rPr>
              <a:t>Large Group Discussion </a:t>
            </a:r>
          </a:p>
        </p:txBody>
      </p:sp>
      <p:pic>
        <p:nvPicPr>
          <p:cNvPr id="6" name="Picture 5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B12E285D-7454-911A-6C44-414E1E48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20" y="69873"/>
            <a:ext cx="1913662" cy="1185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BE50D-F09A-BB05-AC1F-1914389F4A50}"/>
              </a:ext>
            </a:extLst>
          </p:cNvPr>
          <p:cNvSpPr txBox="1"/>
          <p:nvPr/>
        </p:nvSpPr>
        <p:spPr>
          <a:xfrm>
            <a:off x="697841" y="1626932"/>
            <a:ext cx="107963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48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5400" dirty="0">
                <a:latin typeface="Gill Sans MT" panose="020B0502020104020203" pitchFamily="34" charset="77"/>
                <a:ea typeface="Times New Roman" panose="02020603050405020304" pitchFamily="18" charset="0"/>
              </a:rPr>
              <a:t>What idea have you heard about from another service body that you want to try out?</a:t>
            </a: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54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5400" dirty="0">
                <a:latin typeface="Gill Sans MT" panose="020B0502020104020203" pitchFamily="34" charset="77"/>
                <a:ea typeface="Times New Roman" panose="02020603050405020304" pitchFamily="18" charset="0"/>
              </a:rPr>
              <a:t>What excites you about it?</a:t>
            </a:r>
          </a:p>
        </p:txBody>
      </p:sp>
      <p:pic>
        <p:nvPicPr>
          <p:cNvPr id="9" name="Picture 8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49A5990D-457A-9E7E-9E45-BFFD2E20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566" y="3981422"/>
            <a:ext cx="2199531" cy="19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7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9883C6-477B-A7A8-5EB1-F345F403F68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6B6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70F47E-4A91-6EDC-A1BA-0EB389C0DDE2}"/>
              </a:ext>
            </a:extLst>
          </p:cNvPr>
          <p:cNvSpPr txBox="1">
            <a:spLocks/>
          </p:cNvSpPr>
          <p:nvPr/>
        </p:nvSpPr>
        <p:spPr>
          <a:xfrm>
            <a:off x="494297" y="1856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r>
              <a:rPr lang="en-US" sz="6200" dirty="0">
                <a:solidFill>
                  <a:schemeClr val="bg1"/>
                </a:solidFill>
              </a:rPr>
              <a:t>Large Group Discussion </a:t>
            </a:r>
          </a:p>
        </p:txBody>
      </p:sp>
      <p:pic>
        <p:nvPicPr>
          <p:cNvPr id="6" name="Picture 5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B12E285D-7454-911A-6C44-414E1E48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20" y="69873"/>
            <a:ext cx="1913662" cy="1185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BE50D-F09A-BB05-AC1F-1914389F4A50}"/>
              </a:ext>
            </a:extLst>
          </p:cNvPr>
          <p:cNvSpPr txBox="1"/>
          <p:nvPr/>
        </p:nvSpPr>
        <p:spPr>
          <a:xfrm>
            <a:off x="939972" y="1229172"/>
            <a:ext cx="103120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48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5400" dirty="0">
                <a:latin typeface="Gill Sans MT" panose="020B0502020104020203" pitchFamily="34" charset="77"/>
                <a:ea typeface="Times New Roman" panose="02020603050405020304" pitchFamily="18" charset="0"/>
              </a:rPr>
              <a:t>How have you incorporated virtual meetings and services in your service body?</a:t>
            </a: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54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5400" dirty="0">
                <a:latin typeface="Gill Sans MT" panose="020B0502020104020203" pitchFamily="34" charset="77"/>
                <a:ea typeface="Times New Roman" panose="02020603050405020304" pitchFamily="18" charset="0"/>
              </a:rPr>
              <a:t>How has this added value to recovery and service there?</a:t>
            </a:r>
          </a:p>
        </p:txBody>
      </p:sp>
      <p:pic>
        <p:nvPicPr>
          <p:cNvPr id="9" name="Picture 8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49A5990D-457A-9E7E-9E45-BFFD2E20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131" y="3429000"/>
            <a:ext cx="2199531" cy="19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71968D-7717-08D7-09D8-B5836CFDBDDB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14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C3AA8-A41A-4F2B-0CCA-E5271B6B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200" dirty="0">
                <a:solidFill>
                  <a:schemeClr val="bg1"/>
                </a:solidFill>
              </a:rPr>
              <a:t>Small Groups Set-up </a:t>
            </a:r>
          </a:p>
        </p:txBody>
      </p:sp>
      <p:pic>
        <p:nvPicPr>
          <p:cNvPr id="6" name="Picture 5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5C3D058E-C7A8-ADD4-2B52-E72F8454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20" y="69873"/>
            <a:ext cx="1913662" cy="1185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05D7A-0859-C353-7A01-58E75A5499FF}"/>
              </a:ext>
            </a:extLst>
          </p:cNvPr>
          <p:cNvSpPr txBox="1"/>
          <p:nvPr/>
        </p:nvSpPr>
        <p:spPr>
          <a:xfrm>
            <a:off x="245097" y="1633097"/>
            <a:ext cx="914603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1540" lvl="1" indent="-434340">
              <a:lnSpc>
                <a:spcPts val="4860"/>
              </a:lnSpc>
              <a:spcBef>
                <a:spcPts val="1200"/>
              </a:spcBef>
              <a:spcAft>
                <a:spcPts val="1800"/>
              </a:spcAft>
              <a:buFont typeface="Symbol" pitchFamily="2" charset="2"/>
              <a:buChar char=""/>
            </a:pPr>
            <a:r>
              <a:rPr lang="en-US" sz="4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You will need a facilitator and someone to take notes. </a:t>
            </a:r>
          </a:p>
          <a:p>
            <a:pPr marL="891540" lvl="1" indent="-434340">
              <a:lnSpc>
                <a:spcPts val="4860"/>
              </a:lnSpc>
              <a:spcBef>
                <a:spcPts val="1200"/>
              </a:spcBef>
              <a:spcAft>
                <a:spcPts val="1800"/>
              </a:spcAft>
              <a:buFont typeface="Symbol" pitchFamily="2" charset="2"/>
              <a:buChar char=""/>
            </a:pPr>
            <a:r>
              <a:rPr lang="en-US" sz="4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Review the groundrules, brainstorming guidelines, and facilitator’s instructions</a:t>
            </a:r>
          </a:p>
          <a:p>
            <a:pPr marL="891540" lvl="1" indent="-434340">
              <a:lnSpc>
                <a:spcPts val="4860"/>
              </a:lnSpc>
              <a:spcBef>
                <a:spcPts val="1200"/>
              </a:spcBef>
              <a:spcAft>
                <a:spcPts val="1800"/>
              </a:spcAft>
              <a:buFont typeface="Symbol" pitchFamily="2" charset="2"/>
              <a:buChar char=""/>
            </a:pPr>
            <a:r>
              <a:rPr lang="en-US" sz="4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Write clearly!</a:t>
            </a:r>
          </a:p>
        </p:txBody>
      </p:sp>
      <p:pic>
        <p:nvPicPr>
          <p:cNvPr id="9" name="Picture 8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8DAD7390-A0D8-7F0B-6D8C-FDF47103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35" y="2630078"/>
            <a:ext cx="1962929" cy="28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6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71968D-7717-08D7-09D8-B5836CFDBDDB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14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C3AA8-A41A-4F2B-0CCA-E5271B6B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200" dirty="0">
                <a:solidFill>
                  <a:schemeClr val="bg1"/>
                </a:solidFill>
              </a:rPr>
              <a:t>Small Groups Discussion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4107C-9558-1971-283B-B3C20A916842}"/>
              </a:ext>
            </a:extLst>
          </p:cNvPr>
          <p:cNvSpPr txBox="1"/>
          <p:nvPr/>
        </p:nvSpPr>
        <p:spPr>
          <a:xfrm>
            <a:off x="180109" y="1358601"/>
            <a:ext cx="11831782" cy="200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>
              <a:lnSpc>
                <a:spcPts val="466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First, decide what service body you are – group, area, region, etc.</a:t>
            </a:r>
            <a:endParaRPr lang="en-US" sz="32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L="914400" marR="0" lvl="0" indent="-914400">
              <a:lnSpc>
                <a:spcPts val="466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Next, come up with </a:t>
            </a:r>
            <a:r>
              <a:rPr lang="en-US" sz="3200" dirty="0">
                <a:latin typeface="Gill Sans MT" panose="020B0502020104020203" pitchFamily="34" charset="77"/>
                <a:ea typeface="Times New Roman" panose="02020603050405020304" pitchFamily="18" charset="0"/>
              </a:rPr>
              <a:t>ideas for service delivery at your service body – pick the 3 that most excite you.</a:t>
            </a:r>
            <a:endParaRPr lang="en-US" sz="32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</p:txBody>
      </p:sp>
      <p:pic>
        <p:nvPicPr>
          <p:cNvPr id="6" name="Picture 5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5C3D058E-C7A8-ADD4-2B52-E72F8454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20" y="69873"/>
            <a:ext cx="1913662" cy="1185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43CD8-02CA-B1DC-7967-C50F5E429198}"/>
              </a:ext>
            </a:extLst>
          </p:cNvPr>
          <p:cNvSpPr txBox="1"/>
          <p:nvPr/>
        </p:nvSpPr>
        <p:spPr>
          <a:xfrm>
            <a:off x="768205" y="4580728"/>
            <a:ext cx="9943070" cy="220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1540" lvl="1" indent="-434340">
              <a:lnSpc>
                <a:spcPts val="386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Do you need to make structural changes?</a:t>
            </a:r>
          </a:p>
          <a:p>
            <a:pPr marL="891540" lvl="1" indent="-434340">
              <a:lnSpc>
                <a:spcPts val="386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Do you need to redefine some of your trusted servants' roles and responsibilities?</a:t>
            </a:r>
          </a:p>
          <a:p>
            <a:pPr marL="891540" lvl="1" indent="-434340">
              <a:lnSpc>
                <a:spcPts val="386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Do you need any additional resources to help reach this goal?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B097A-3379-59F1-2E39-359FB4C12ACA}"/>
              </a:ext>
            </a:extLst>
          </p:cNvPr>
          <p:cNvSpPr txBox="1"/>
          <p:nvPr/>
        </p:nvSpPr>
        <p:spPr>
          <a:xfrm>
            <a:off x="180109" y="3393213"/>
            <a:ext cx="11651673" cy="124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>
              <a:lnSpc>
                <a:spcPts val="466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Last, think about changes that might need to happen to do these exciting new ideas.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0" descr="A group of colorful people sitting around a table&#10;&#10;Description automatically generated">
            <a:extLst>
              <a:ext uri="{FF2B5EF4-FFF2-40B4-BE49-F238E27FC236}">
                <a16:creationId xmlns:a16="http://schemas.microsoft.com/office/drawing/2014/main" id="{FC51593C-66EA-0B3E-8F23-27B8CFE6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08064" y="4313659"/>
            <a:ext cx="2043266" cy="1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960D31-E67D-15D4-9D5C-CFDA38C5556B}"/>
              </a:ext>
            </a:extLst>
          </p:cNvPr>
          <p:cNvSpPr txBox="1"/>
          <p:nvPr/>
        </p:nvSpPr>
        <p:spPr>
          <a:xfrm>
            <a:off x="2936653" y="1782906"/>
            <a:ext cx="8105332" cy="795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ts val="5360"/>
              </a:lnSpc>
              <a:spcAft>
                <a:spcPts val="1200"/>
              </a:spcAft>
              <a:buClr>
                <a:srgbClr val="6B6FED"/>
              </a:buClr>
            </a:pPr>
            <a:r>
              <a:rPr lang="en-US" sz="6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Share your three ideas!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0A0B4F-0D8A-C23E-6738-181E1D45EC5E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6B6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0C5EE6-35DA-3F87-D003-3ECE6F7A69A8}"/>
              </a:ext>
            </a:extLst>
          </p:cNvPr>
          <p:cNvSpPr txBox="1">
            <a:spLocks/>
          </p:cNvSpPr>
          <p:nvPr/>
        </p:nvSpPr>
        <p:spPr>
          <a:xfrm>
            <a:off x="494297" y="1856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r>
              <a:rPr lang="en-US" sz="6200" dirty="0">
                <a:solidFill>
                  <a:schemeClr val="bg1"/>
                </a:solidFill>
              </a:rPr>
              <a:t>Large Group Discussion </a:t>
            </a:r>
          </a:p>
        </p:txBody>
      </p:sp>
      <p:pic>
        <p:nvPicPr>
          <p:cNvPr id="11" name="Picture 10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A38CA06F-035C-37B6-B84E-71A2DCCC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20" y="69873"/>
            <a:ext cx="1913662" cy="11858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EA65A5-BA2C-474B-8B36-97E014A2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" y="1382308"/>
            <a:ext cx="2748322" cy="548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55C40-331A-4447-921B-BF1BBC0B8774}"/>
              </a:ext>
            </a:extLst>
          </p:cNvPr>
          <p:cNvSpPr txBox="1"/>
          <p:nvPr/>
        </p:nvSpPr>
        <p:spPr>
          <a:xfrm>
            <a:off x="2904565" y="3035467"/>
            <a:ext cx="813742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What’s exciting about them? </a:t>
            </a:r>
          </a:p>
          <a:p>
            <a:pPr lvl="0"/>
            <a:endParaRPr lang="en-US" sz="4400" b="1" dirty="0"/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What needs to change to </a:t>
            </a:r>
          </a:p>
          <a:p>
            <a:pPr lvl="0"/>
            <a:r>
              <a:rPr lang="en-US" sz="4400" b="1" dirty="0"/>
              <a:t>      accomplish them?</a:t>
            </a:r>
          </a:p>
        </p:txBody>
      </p:sp>
    </p:spTree>
    <p:extLst>
      <p:ext uri="{BB962C8B-B14F-4D97-AF65-F5344CB8AC3E}">
        <p14:creationId xmlns:p14="http://schemas.microsoft.com/office/powerpoint/2010/main" val="402477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26CF2D-0E3F-FFE8-8C6B-94DDA0647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6" r="15934"/>
          <a:stretch/>
        </p:blipFill>
        <p:spPr>
          <a:xfrm>
            <a:off x="3602182" y="0"/>
            <a:ext cx="6858000" cy="5392872"/>
          </a:xfrm>
          <a:prstGeom prst="ellipse">
            <a:avLst/>
          </a:prstGeom>
          <a:noFill/>
        </p:spPr>
      </p:pic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4CA5C130-DB4E-A3D9-E4D3-BDAD148ADC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1903" r="11903"/>
          <a:stretch>
            <a:fillRect/>
          </a:stretch>
        </p:blipFill>
        <p:spPr>
          <a:xfrm>
            <a:off x="1" y="0"/>
            <a:ext cx="4524507" cy="3957278"/>
          </a:xfr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D765BA1-BEB9-9F2A-C046-8674769E4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877" y="5222449"/>
            <a:ext cx="9829800" cy="128804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“Planning for NA services asks us to think ahead, take time to prepare,  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 and develop action plans to reach identified goals.”</a:t>
            </a:r>
            <a:b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                                                                    </a:t>
            </a:r>
            <a:r>
              <a:rPr lang="en-US" sz="2400" i="1" dirty="0">
                <a:solidFill>
                  <a:schemeClr val="tx1"/>
                </a:solidFill>
                <a:latin typeface="Gill Sans MT" panose="020B0502020104020203" pitchFamily="34" charset="0"/>
              </a:rPr>
              <a:t>Planning Basics</a:t>
            </a:r>
            <a:endParaRPr lang="en-US" sz="24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056F-849C-0F1E-EBFA-E0F3E7DF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457202"/>
            <a:ext cx="11121043" cy="581485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Real life example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4C9F-3C89-D06F-D54A-FB042E241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65" y="1038687"/>
            <a:ext cx="7670306" cy="5070311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a typeface="Calibri" panose="020F0502020204030204" pitchFamily="34" charset="0"/>
                <a:cs typeface="Calibri" panose="020F0502020204030204" pitchFamily="34" charset="0"/>
              </a:rPr>
              <a:t>May 2023 Capital Area Annual Service Planning Day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Issue:</a:t>
            </a:r>
            <a:r>
              <a:rPr lang="en-US" sz="19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Area structure is rigid / unable to bend; “this is how we’ve always done it”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US" sz="19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area service structure that provides flexible service delivery and focuses on outcomes rather than process</a:t>
            </a:r>
          </a:p>
          <a:p>
            <a:pPr marL="0" indent="0">
              <a:buNone/>
            </a:pPr>
            <a:r>
              <a:rPr lang="en-US" sz="1900" b="1" dirty="0">
                <a:latin typeface="Gill Sans MT" panose="020B0502020104020203" pitchFamily="34" charset="0"/>
              </a:rPr>
              <a:t>Approaches: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Gill Sans MT" panose="020B0502020104020203" pitchFamily="34" charset="0"/>
              </a:rPr>
              <a:t>Establish an annual planning process that includes prioritization and evaluation of services and development of an annual budget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Gill Sans MT" panose="020B0502020104020203" pitchFamily="34" charset="0"/>
              </a:rPr>
              <a:t>Streamline subcommittees and incorporate task teams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Gill Sans MT" panose="020B0502020104020203" pitchFamily="34" charset="0"/>
              </a:rPr>
              <a:t>Establish Consensus Based Decision Making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Gill Sans MT" panose="020B0502020104020203" pitchFamily="34" charset="0"/>
              </a:rPr>
              <a:t>Streamline the CASC policy to match actual practices  and move to an annual policy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 Delivery Ad Hoc Subcommittee</a:t>
            </a:r>
          </a:p>
          <a:p>
            <a:pPr marL="401638" indent="-285750"/>
            <a:r>
              <a:rPr lang="en-US" sz="19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Delivery Ad Hoc Subcommittee formed August 2023 as a result of the May 2023 Service Planning Day</a:t>
            </a:r>
          </a:p>
          <a:p>
            <a:pPr marL="401638" indent="-285750"/>
            <a:r>
              <a:rPr lang="en-US" sz="19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Subcommittee meets once a month – all are welcome</a:t>
            </a:r>
          </a:p>
          <a:p>
            <a:pPr marL="401638" indent="-285750"/>
            <a:r>
              <a:rPr lang="en-US" sz="19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into how other NA service bodies operate, discussion on how Capital Area NA can benefit from those examples</a:t>
            </a:r>
          </a:p>
          <a:p>
            <a:pPr marL="341312" lvl="1" indent="0">
              <a:buNone/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A33917-89D7-A894-FECD-CDBCCD24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96206" y="1607671"/>
            <a:ext cx="4295792" cy="3200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2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34C4E1-6EF5-A336-A4C3-7F67A0B6B37A}"/>
              </a:ext>
            </a:extLst>
          </p:cNvPr>
          <p:cNvSpPr txBox="1">
            <a:spLocks/>
          </p:cNvSpPr>
          <p:nvPr/>
        </p:nvSpPr>
        <p:spPr>
          <a:xfrm>
            <a:off x="133165" y="457201"/>
            <a:ext cx="11121043" cy="10786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Example: Flexible Service Model Structure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08E825D3-F3BD-BAB5-40EF-AF2A85748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FD7402C2-51F7-715C-BC64-030C39D5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CACECDB5-FA67-B675-2DF5-06C879AA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65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l"/>
              </a:tabLst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l"/>
              </a:tabLst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                 </a:t>
            </a: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l"/>
              </a:tabLst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</a:t>
            </a: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F7B0D421-0590-E7DB-9FDA-A0AF36B2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5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</a:tabLst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</a:tabLst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C47584-C9FA-EABB-EA41-34B64E667022}"/>
              </a:ext>
            </a:extLst>
          </p:cNvPr>
          <p:cNvGrpSpPr/>
          <p:nvPr/>
        </p:nvGrpSpPr>
        <p:grpSpPr>
          <a:xfrm>
            <a:off x="-715514" y="1284051"/>
            <a:ext cx="6776569" cy="4976022"/>
            <a:chOff x="-715514" y="1284051"/>
            <a:chExt cx="6776569" cy="4976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C563C3-CDE1-4DF1-DF2C-B0A0907D3035}"/>
                </a:ext>
              </a:extLst>
            </p:cNvPr>
            <p:cNvGrpSpPr/>
            <p:nvPr/>
          </p:nvGrpSpPr>
          <p:grpSpPr>
            <a:xfrm>
              <a:off x="-715514" y="1284051"/>
              <a:ext cx="6776569" cy="4517713"/>
              <a:chOff x="3231558" y="983549"/>
              <a:chExt cx="5357881" cy="357192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427F76A-75B2-CFCA-2860-7D2B0C534E17}"/>
                  </a:ext>
                </a:extLst>
              </p:cNvPr>
              <p:cNvGrpSpPr/>
              <p:nvPr/>
            </p:nvGrpSpPr>
            <p:grpSpPr>
              <a:xfrm>
                <a:off x="3231558" y="983549"/>
                <a:ext cx="5357881" cy="3571921"/>
                <a:chOff x="3231558" y="983549"/>
                <a:chExt cx="5357881" cy="3571921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8C568A0-E2B8-8B0A-FC52-9681FBE32CE3}"/>
                    </a:ext>
                  </a:extLst>
                </p:cNvPr>
                <p:cNvSpPr/>
                <p:nvPr/>
              </p:nvSpPr>
              <p:spPr>
                <a:xfrm>
                  <a:off x="4723164" y="1508830"/>
                  <a:ext cx="2531100" cy="2630433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10" name="Diagram 9">
                  <a:extLst>
                    <a:ext uri="{FF2B5EF4-FFF2-40B4-BE49-F238E27FC236}">
                      <a16:creationId xmlns:a16="http://schemas.microsoft.com/office/drawing/2014/main" id="{FAC2CBCD-86B1-F2B7-60C3-2F574EE43946}"/>
                    </a:ext>
                  </a:extLst>
                </p:cNvPr>
                <p:cNvGraphicFramePr/>
                <p:nvPr/>
              </p:nvGraphicFramePr>
              <p:xfrm>
                <a:off x="3231558" y="983549"/>
                <a:ext cx="5357881" cy="357192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9C57B52-D128-A36B-CC18-42E511674806}"/>
                    </a:ext>
                  </a:extLst>
                </p:cNvPr>
                <p:cNvSpPr/>
                <p:nvPr/>
              </p:nvSpPr>
              <p:spPr>
                <a:xfrm>
                  <a:off x="5255414" y="2117538"/>
                  <a:ext cx="1422680" cy="142268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CASC</a:t>
                  </a:r>
                  <a:b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</a:b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Services</a:t>
                  </a:r>
                </a:p>
              </p:txBody>
            </p:sp>
          </p:grp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FD331193-8038-D230-A5DF-4EF3131157BC}"/>
                  </a:ext>
                </a:extLst>
              </p:cNvPr>
              <p:cNvSpPr/>
              <p:nvPr/>
            </p:nvSpPr>
            <p:spPr>
              <a:xfrm rot="16200000">
                <a:off x="4516924" y="1391103"/>
                <a:ext cx="3010766" cy="2897070"/>
              </a:xfrm>
              <a:prstGeom prst="arc">
                <a:avLst>
                  <a:gd name="adj1" fmla="val 18064908"/>
                  <a:gd name="adj2" fmla="val 19928959"/>
                </a:avLst>
              </a:prstGeom>
              <a:noFill/>
              <a:ln w="28575">
                <a:solidFill>
                  <a:schemeClr val="tx1"/>
                </a:solidFill>
                <a:prstDash val="sysDot"/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40BE69-6C60-1ED5-5FCE-55535B576E12}"/>
                </a:ext>
              </a:extLst>
            </p:cNvPr>
            <p:cNvSpPr txBox="1"/>
            <p:nvPr/>
          </p:nvSpPr>
          <p:spPr>
            <a:xfrm>
              <a:off x="2037509" y="5890741"/>
              <a:ext cx="1412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Annual Cycle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BD9F6C2-714E-5D5D-0390-BFD44B9530C5}"/>
              </a:ext>
            </a:extLst>
          </p:cNvPr>
          <p:cNvSpPr txBox="1"/>
          <p:nvPr/>
        </p:nvSpPr>
        <p:spPr>
          <a:xfrm>
            <a:off x="8105991" y="5890741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5C638D-8C4A-DCF9-6D38-879D2DE58B61}"/>
              </a:ext>
            </a:extLst>
          </p:cNvPr>
          <p:cNvGrpSpPr/>
          <p:nvPr/>
        </p:nvGrpSpPr>
        <p:grpSpPr>
          <a:xfrm>
            <a:off x="5881989" y="1373016"/>
            <a:ext cx="5521374" cy="4517713"/>
            <a:chOff x="5732834" y="1373016"/>
            <a:chExt cx="5521374" cy="45177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A1A4B4-E1E9-1D62-3CB3-88B6176EA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2434" y="1782254"/>
              <a:ext cx="2019300" cy="73866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Admin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Chair, Secretary, Treasurer, RCM  and alternates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5DDFE0E-E33E-142A-6B34-519E523B6605}"/>
                </a:ext>
              </a:extLst>
            </p:cNvPr>
            <p:cNvGrpSpPr/>
            <p:nvPr/>
          </p:nvGrpSpPr>
          <p:grpSpPr>
            <a:xfrm>
              <a:off x="5966626" y="3171996"/>
              <a:ext cx="5050917" cy="1396335"/>
              <a:chOff x="5959867" y="3324694"/>
              <a:chExt cx="5050917" cy="1396335"/>
            </a:xfrm>
          </p:grpSpPr>
          <p:sp>
            <p:nvSpPr>
              <p:cNvPr id="14" name="Rectangle 15">
                <a:extLst>
                  <a:ext uri="{FF2B5EF4-FFF2-40B4-BE49-F238E27FC236}">
                    <a16:creationId xmlns:a16="http://schemas.microsoft.com/office/drawing/2014/main" id="{6937934B-0C70-6201-0BD6-BFBEDB187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2786" y="3536407"/>
                <a:ext cx="2020824" cy="74612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Activities Team  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Unity events, service days monthly potlucks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685C2ADF-1ED3-3250-AA32-C2DA0F098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3192" y="3324694"/>
                <a:ext cx="1307592" cy="116955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Convention Team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Convention event planning, facilitation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B08F4D93-D58E-C02D-8DE9-24DF96570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9867" y="3336034"/>
                <a:ext cx="1303338" cy="138499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Service Delivery Team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PR, group support , H&amp;I, Website, phoneline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5EA0395E-FDE5-6F21-A3E2-E64225F92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862" y="1504601"/>
              <a:ext cx="1335024" cy="1293971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GSR Orientation, policy updates, financials, ASC facilitation 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: Rounded Corners 10">
              <a:extLst>
                <a:ext uri="{FF2B5EF4-FFF2-40B4-BE49-F238E27FC236}">
                  <a16:creationId xmlns:a16="http://schemas.microsoft.com/office/drawing/2014/main" id="{3A94F654-A848-8798-2EF8-732D898943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875345" y="4953283"/>
              <a:ext cx="1485900" cy="817245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Cross functional task teams, TT coordinators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96FE2B9C-FFE7-8572-ADEF-7E551823C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283" y="1981327"/>
              <a:ext cx="1335024" cy="340519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Town Halls 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A68E27-3C1A-12EC-BFC1-675B0F5A8F8F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 flipV="1">
              <a:off x="7184307" y="2151586"/>
              <a:ext cx="29812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864DD8-D634-2FEF-C908-FF9063BB9D4C}"/>
                </a:ext>
              </a:extLst>
            </p:cNvPr>
            <p:cNvCxnSpPr>
              <a:cxnSpLocks/>
              <a:stCxn id="13" idx="3"/>
              <a:endCxn id="17" idx="1"/>
            </p:cNvCxnSpPr>
            <p:nvPr/>
          </p:nvCxnSpPr>
          <p:spPr>
            <a:xfrm>
              <a:off x="9501734" y="2151586"/>
              <a:ext cx="29812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DEC9A1A-9297-E6B6-26F1-83F33DA44DCA}"/>
                </a:ext>
              </a:extLst>
            </p:cNvPr>
            <p:cNvCxnSpPr>
              <a:cxnSpLocks/>
              <a:stCxn id="16" idx="2"/>
              <a:endCxn id="19" idx="0"/>
            </p:cNvCxnSpPr>
            <p:nvPr/>
          </p:nvCxnSpPr>
          <p:spPr>
            <a:xfrm>
              <a:off x="6618295" y="4568331"/>
              <a:ext cx="0" cy="3849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1CC4974-6484-77D5-FCBA-539D21EDF3FD}"/>
                </a:ext>
              </a:extLst>
            </p:cNvPr>
            <p:cNvSpPr/>
            <p:nvPr/>
          </p:nvSpPr>
          <p:spPr>
            <a:xfrm>
              <a:off x="5732834" y="1373016"/>
              <a:ext cx="5521374" cy="4517713"/>
            </a:xfrm>
            <a:custGeom>
              <a:avLst/>
              <a:gdLst>
                <a:gd name="connsiteX0" fmla="*/ 0 w 5521374"/>
                <a:gd name="connsiteY0" fmla="*/ 116873 h 4517713"/>
                <a:gd name="connsiteX1" fmla="*/ 116873 w 5521374"/>
                <a:gd name="connsiteY1" fmla="*/ 0 h 4517713"/>
                <a:gd name="connsiteX2" fmla="*/ 810140 w 5521374"/>
                <a:gd name="connsiteY2" fmla="*/ 0 h 4517713"/>
                <a:gd name="connsiteX3" fmla="*/ 1344778 w 5521374"/>
                <a:gd name="connsiteY3" fmla="*/ 0 h 4517713"/>
                <a:gd name="connsiteX4" fmla="*/ 1826539 w 5521374"/>
                <a:gd name="connsiteY4" fmla="*/ 0 h 4517713"/>
                <a:gd name="connsiteX5" fmla="*/ 2466930 w 5521374"/>
                <a:gd name="connsiteY5" fmla="*/ 0 h 4517713"/>
                <a:gd name="connsiteX6" fmla="*/ 3001568 w 5521374"/>
                <a:gd name="connsiteY6" fmla="*/ 0 h 4517713"/>
                <a:gd name="connsiteX7" fmla="*/ 3694835 w 5521374"/>
                <a:gd name="connsiteY7" fmla="*/ 0 h 4517713"/>
                <a:gd name="connsiteX8" fmla="*/ 4176596 w 5521374"/>
                <a:gd name="connsiteY8" fmla="*/ 0 h 4517713"/>
                <a:gd name="connsiteX9" fmla="*/ 4869863 w 5521374"/>
                <a:gd name="connsiteY9" fmla="*/ 0 h 4517713"/>
                <a:gd name="connsiteX10" fmla="*/ 5404501 w 5521374"/>
                <a:gd name="connsiteY10" fmla="*/ 0 h 4517713"/>
                <a:gd name="connsiteX11" fmla="*/ 5521374 w 5521374"/>
                <a:gd name="connsiteY11" fmla="*/ 116873 h 4517713"/>
                <a:gd name="connsiteX12" fmla="*/ 5521374 w 5521374"/>
                <a:gd name="connsiteY12" fmla="*/ 695209 h 4517713"/>
                <a:gd name="connsiteX13" fmla="*/ 5521374 w 5521374"/>
                <a:gd name="connsiteY13" fmla="*/ 1316384 h 4517713"/>
                <a:gd name="connsiteX14" fmla="*/ 5521374 w 5521374"/>
                <a:gd name="connsiteY14" fmla="*/ 1937559 h 4517713"/>
                <a:gd name="connsiteX15" fmla="*/ 5521374 w 5521374"/>
                <a:gd name="connsiteY15" fmla="*/ 2387376 h 4517713"/>
                <a:gd name="connsiteX16" fmla="*/ 5521374 w 5521374"/>
                <a:gd name="connsiteY16" fmla="*/ 2922871 h 4517713"/>
                <a:gd name="connsiteX17" fmla="*/ 5521374 w 5521374"/>
                <a:gd name="connsiteY17" fmla="*/ 3544047 h 4517713"/>
                <a:gd name="connsiteX18" fmla="*/ 5521374 w 5521374"/>
                <a:gd name="connsiteY18" fmla="*/ 4400840 h 4517713"/>
                <a:gd name="connsiteX19" fmla="*/ 5404501 w 5521374"/>
                <a:gd name="connsiteY19" fmla="*/ 4517713 h 4517713"/>
                <a:gd name="connsiteX20" fmla="*/ 4922739 w 5521374"/>
                <a:gd name="connsiteY20" fmla="*/ 4517713 h 4517713"/>
                <a:gd name="connsiteX21" fmla="*/ 4335225 w 5521374"/>
                <a:gd name="connsiteY21" fmla="*/ 4517713 h 4517713"/>
                <a:gd name="connsiteX22" fmla="*/ 3853463 w 5521374"/>
                <a:gd name="connsiteY22" fmla="*/ 4517713 h 4517713"/>
                <a:gd name="connsiteX23" fmla="*/ 3265949 w 5521374"/>
                <a:gd name="connsiteY23" fmla="*/ 4517713 h 4517713"/>
                <a:gd name="connsiteX24" fmla="*/ 2837064 w 5521374"/>
                <a:gd name="connsiteY24" fmla="*/ 4517713 h 4517713"/>
                <a:gd name="connsiteX25" fmla="*/ 2408178 w 5521374"/>
                <a:gd name="connsiteY25" fmla="*/ 4517713 h 4517713"/>
                <a:gd name="connsiteX26" fmla="*/ 1820664 w 5521374"/>
                <a:gd name="connsiteY26" fmla="*/ 4517713 h 4517713"/>
                <a:gd name="connsiteX27" fmla="*/ 1338903 w 5521374"/>
                <a:gd name="connsiteY27" fmla="*/ 4517713 h 4517713"/>
                <a:gd name="connsiteX28" fmla="*/ 698512 w 5521374"/>
                <a:gd name="connsiteY28" fmla="*/ 4517713 h 4517713"/>
                <a:gd name="connsiteX29" fmla="*/ 116873 w 5521374"/>
                <a:gd name="connsiteY29" fmla="*/ 4517713 h 4517713"/>
                <a:gd name="connsiteX30" fmla="*/ 0 w 5521374"/>
                <a:gd name="connsiteY30" fmla="*/ 4400840 h 4517713"/>
                <a:gd name="connsiteX31" fmla="*/ 0 w 5521374"/>
                <a:gd name="connsiteY31" fmla="*/ 3865344 h 4517713"/>
                <a:gd name="connsiteX32" fmla="*/ 0 w 5521374"/>
                <a:gd name="connsiteY32" fmla="*/ 3415528 h 4517713"/>
                <a:gd name="connsiteX33" fmla="*/ 0 w 5521374"/>
                <a:gd name="connsiteY33" fmla="*/ 3008551 h 4517713"/>
                <a:gd name="connsiteX34" fmla="*/ 0 w 5521374"/>
                <a:gd name="connsiteY34" fmla="*/ 2558734 h 4517713"/>
                <a:gd name="connsiteX35" fmla="*/ 0 w 5521374"/>
                <a:gd name="connsiteY35" fmla="*/ 1980399 h 4517713"/>
                <a:gd name="connsiteX36" fmla="*/ 0 w 5521374"/>
                <a:gd name="connsiteY36" fmla="*/ 1530582 h 4517713"/>
                <a:gd name="connsiteX37" fmla="*/ 0 w 5521374"/>
                <a:gd name="connsiteY37" fmla="*/ 1123605 h 4517713"/>
                <a:gd name="connsiteX38" fmla="*/ 0 w 5521374"/>
                <a:gd name="connsiteY38" fmla="*/ 673789 h 4517713"/>
                <a:gd name="connsiteX39" fmla="*/ 0 w 5521374"/>
                <a:gd name="connsiteY39" fmla="*/ 116873 h 451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521374" h="4517713" extrusionOk="0">
                  <a:moveTo>
                    <a:pt x="0" y="116873"/>
                  </a:moveTo>
                  <a:cubicBezTo>
                    <a:pt x="-8132" y="47310"/>
                    <a:pt x="36486" y="5945"/>
                    <a:pt x="116873" y="0"/>
                  </a:cubicBezTo>
                  <a:cubicBezTo>
                    <a:pt x="433052" y="-33388"/>
                    <a:pt x="616626" y="60867"/>
                    <a:pt x="810140" y="0"/>
                  </a:cubicBezTo>
                  <a:cubicBezTo>
                    <a:pt x="1003654" y="-60867"/>
                    <a:pt x="1172342" y="60814"/>
                    <a:pt x="1344778" y="0"/>
                  </a:cubicBezTo>
                  <a:cubicBezTo>
                    <a:pt x="1517214" y="-60814"/>
                    <a:pt x="1724833" y="14675"/>
                    <a:pt x="1826539" y="0"/>
                  </a:cubicBezTo>
                  <a:cubicBezTo>
                    <a:pt x="1928245" y="-14675"/>
                    <a:pt x="2283897" y="14919"/>
                    <a:pt x="2466930" y="0"/>
                  </a:cubicBezTo>
                  <a:cubicBezTo>
                    <a:pt x="2649963" y="-14919"/>
                    <a:pt x="2807355" y="51356"/>
                    <a:pt x="3001568" y="0"/>
                  </a:cubicBezTo>
                  <a:cubicBezTo>
                    <a:pt x="3195781" y="-51356"/>
                    <a:pt x="3427118" y="6107"/>
                    <a:pt x="3694835" y="0"/>
                  </a:cubicBezTo>
                  <a:cubicBezTo>
                    <a:pt x="3962552" y="-6107"/>
                    <a:pt x="4069916" y="22452"/>
                    <a:pt x="4176596" y="0"/>
                  </a:cubicBezTo>
                  <a:cubicBezTo>
                    <a:pt x="4283276" y="-22452"/>
                    <a:pt x="4652249" y="22616"/>
                    <a:pt x="4869863" y="0"/>
                  </a:cubicBezTo>
                  <a:cubicBezTo>
                    <a:pt x="5087477" y="-22616"/>
                    <a:pt x="5283023" y="42026"/>
                    <a:pt x="5404501" y="0"/>
                  </a:cubicBezTo>
                  <a:cubicBezTo>
                    <a:pt x="5458843" y="-584"/>
                    <a:pt x="5523841" y="45560"/>
                    <a:pt x="5521374" y="116873"/>
                  </a:cubicBezTo>
                  <a:cubicBezTo>
                    <a:pt x="5570622" y="348395"/>
                    <a:pt x="5516731" y="506750"/>
                    <a:pt x="5521374" y="695209"/>
                  </a:cubicBezTo>
                  <a:cubicBezTo>
                    <a:pt x="5526017" y="883668"/>
                    <a:pt x="5520796" y="1067518"/>
                    <a:pt x="5521374" y="1316384"/>
                  </a:cubicBezTo>
                  <a:cubicBezTo>
                    <a:pt x="5521952" y="1565251"/>
                    <a:pt x="5517151" y="1791286"/>
                    <a:pt x="5521374" y="1937559"/>
                  </a:cubicBezTo>
                  <a:cubicBezTo>
                    <a:pt x="5525597" y="2083832"/>
                    <a:pt x="5513145" y="2265836"/>
                    <a:pt x="5521374" y="2387376"/>
                  </a:cubicBezTo>
                  <a:cubicBezTo>
                    <a:pt x="5529603" y="2508916"/>
                    <a:pt x="5485843" y="2756515"/>
                    <a:pt x="5521374" y="2922871"/>
                  </a:cubicBezTo>
                  <a:cubicBezTo>
                    <a:pt x="5556905" y="3089228"/>
                    <a:pt x="5512327" y="3244423"/>
                    <a:pt x="5521374" y="3544047"/>
                  </a:cubicBezTo>
                  <a:cubicBezTo>
                    <a:pt x="5530421" y="3843671"/>
                    <a:pt x="5497173" y="4215301"/>
                    <a:pt x="5521374" y="4400840"/>
                  </a:cubicBezTo>
                  <a:cubicBezTo>
                    <a:pt x="5515622" y="4475672"/>
                    <a:pt x="5477452" y="4523958"/>
                    <a:pt x="5404501" y="4517713"/>
                  </a:cubicBezTo>
                  <a:cubicBezTo>
                    <a:pt x="5284066" y="4553911"/>
                    <a:pt x="5121091" y="4464823"/>
                    <a:pt x="4922739" y="4517713"/>
                  </a:cubicBezTo>
                  <a:cubicBezTo>
                    <a:pt x="4724387" y="4570603"/>
                    <a:pt x="4527057" y="4489324"/>
                    <a:pt x="4335225" y="4517713"/>
                  </a:cubicBezTo>
                  <a:cubicBezTo>
                    <a:pt x="4143393" y="4546102"/>
                    <a:pt x="3971265" y="4465695"/>
                    <a:pt x="3853463" y="4517713"/>
                  </a:cubicBezTo>
                  <a:cubicBezTo>
                    <a:pt x="3735661" y="4569731"/>
                    <a:pt x="3485400" y="4484604"/>
                    <a:pt x="3265949" y="4517713"/>
                  </a:cubicBezTo>
                  <a:cubicBezTo>
                    <a:pt x="3046498" y="4550822"/>
                    <a:pt x="2935159" y="4486662"/>
                    <a:pt x="2837064" y="4517713"/>
                  </a:cubicBezTo>
                  <a:cubicBezTo>
                    <a:pt x="2738969" y="4548764"/>
                    <a:pt x="2547168" y="4514233"/>
                    <a:pt x="2408178" y="4517713"/>
                  </a:cubicBezTo>
                  <a:cubicBezTo>
                    <a:pt x="2269188" y="4521193"/>
                    <a:pt x="2001208" y="4467422"/>
                    <a:pt x="1820664" y="4517713"/>
                  </a:cubicBezTo>
                  <a:cubicBezTo>
                    <a:pt x="1640120" y="4568004"/>
                    <a:pt x="1475732" y="4483287"/>
                    <a:pt x="1338903" y="4517713"/>
                  </a:cubicBezTo>
                  <a:cubicBezTo>
                    <a:pt x="1202074" y="4552139"/>
                    <a:pt x="980426" y="4482314"/>
                    <a:pt x="698512" y="4517713"/>
                  </a:cubicBezTo>
                  <a:cubicBezTo>
                    <a:pt x="416598" y="4553112"/>
                    <a:pt x="315294" y="4454558"/>
                    <a:pt x="116873" y="4517713"/>
                  </a:cubicBezTo>
                  <a:cubicBezTo>
                    <a:pt x="50106" y="4524635"/>
                    <a:pt x="-1116" y="4461872"/>
                    <a:pt x="0" y="4400840"/>
                  </a:cubicBezTo>
                  <a:cubicBezTo>
                    <a:pt x="-63189" y="4220012"/>
                    <a:pt x="63451" y="4067157"/>
                    <a:pt x="0" y="3865344"/>
                  </a:cubicBezTo>
                  <a:cubicBezTo>
                    <a:pt x="-63451" y="3663531"/>
                    <a:pt x="50448" y="3609796"/>
                    <a:pt x="0" y="3415528"/>
                  </a:cubicBezTo>
                  <a:cubicBezTo>
                    <a:pt x="-50448" y="3221260"/>
                    <a:pt x="12789" y="3141945"/>
                    <a:pt x="0" y="3008551"/>
                  </a:cubicBezTo>
                  <a:cubicBezTo>
                    <a:pt x="-12789" y="2875157"/>
                    <a:pt x="30269" y="2755214"/>
                    <a:pt x="0" y="2558734"/>
                  </a:cubicBezTo>
                  <a:cubicBezTo>
                    <a:pt x="-30269" y="2362254"/>
                    <a:pt x="53166" y="2264182"/>
                    <a:pt x="0" y="1980399"/>
                  </a:cubicBezTo>
                  <a:cubicBezTo>
                    <a:pt x="-53166" y="1696617"/>
                    <a:pt x="4859" y="1633697"/>
                    <a:pt x="0" y="1530582"/>
                  </a:cubicBezTo>
                  <a:cubicBezTo>
                    <a:pt x="-4859" y="1427467"/>
                    <a:pt x="22183" y="1234474"/>
                    <a:pt x="0" y="1123605"/>
                  </a:cubicBezTo>
                  <a:cubicBezTo>
                    <a:pt x="-22183" y="1012736"/>
                    <a:pt x="30204" y="787517"/>
                    <a:pt x="0" y="673789"/>
                  </a:cubicBezTo>
                  <a:cubicBezTo>
                    <a:pt x="-30204" y="560061"/>
                    <a:pt x="13812" y="386046"/>
                    <a:pt x="0" y="116873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258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45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C445-151C-63E8-82C9-4BE03D6C6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21" y="433634"/>
            <a:ext cx="7208365" cy="77299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14A62"/>
                </a:solidFill>
                <a:latin typeface="Gill Sans MT" panose="020B0502020104020203" pitchFamily="34" charset="0"/>
              </a:rPr>
              <a:t>Resources Available</a:t>
            </a:r>
            <a:r>
              <a:rPr lang="en-US" sz="5400" dirty="0">
                <a:solidFill>
                  <a:srgbClr val="F14A62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4E8D8-AD5B-9539-526E-406DA610D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13" y="2550495"/>
            <a:ext cx="6064579" cy="3297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Basics (na.org)</a:t>
            </a:r>
            <a:endParaRPr lang="en-US" sz="3600" dirty="0">
              <a:latin typeface="Gill Sans MT" panose="020B0502020104020203" pitchFamily="34" charset="0"/>
            </a:endParaRPr>
          </a:p>
          <a:p>
            <a:r>
              <a:rPr lang="en-US" sz="3200" i="1" dirty="0"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https://www.na.org/?ID=service-basics</a:t>
            </a:r>
          </a:p>
          <a:p>
            <a:endParaRPr lang="en-US" sz="3200" i="1" dirty="0">
              <a:latin typeface="Gill Sans MT" panose="020B05020201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600" dirty="0"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Issue Discussion Topics (na.org)</a:t>
            </a:r>
            <a:endParaRPr lang="en-US" sz="3600" dirty="0">
              <a:latin typeface="Gill Sans MT" panose="020B0502020104020203" pitchFamily="34" charset="0"/>
            </a:endParaRPr>
          </a:p>
          <a:p>
            <a:r>
              <a:rPr lang="en-US" sz="3600" i="1" dirty="0">
                <a:latin typeface="Gill Sans MT" panose="020B0502020104020203" pitchFamily="34" charset="0"/>
              </a:rPr>
              <a:t>https://www.na.org/?ID=IDT-IDT</a:t>
            </a:r>
          </a:p>
          <a:p>
            <a:endParaRPr lang="en-US" sz="3600" dirty="0"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22F16-F51A-E157-B5B5-5AB03809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637" y="1090612"/>
            <a:ext cx="38290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8866C-9DB8-2BC8-E90C-0A374A4EBCAC}"/>
              </a:ext>
            </a:extLst>
          </p:cNvPr>
          <p:cNvSpPr txBox="1"/>
          <p:nvPr/>
        </p:nvSpPr>
        <p:spPr>
          <a:xfrm>
            <a:off x="479144" y="-376918"/>
            <a:ext cx="11226018" cy="2115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80"/>
              </a:spcAft>
            </a:pPr>
            <a:endParaRPr lang="en-US" sz="3600" b="1" dirty="0">
              <a:solidFill>
                <a:srgbClr val="F14A62"/>
              </a:solidFill>
              <a:latin typeface="Gill Sans MT" panose="020B05020201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80"/>
              </a:spcAft>
            </a:pPr>
            <a:r>
              <a:rPr lang="en-US" sz="3600" b="1" dirty="0">
                <a:solidFill>
                  <a:srgbClr val="F14A62"/>
                </a:solidFill>
                <a:latin typeface="Gill Sans MT" panose="020B0502020104020203" pitchFamily="34" charset="0"/>
                <a:ea typeface="+mj-ea"/>
                <a:cs typeface="+mj-cs"/>
              </a:rPr>
              <a:t>What are you taking away from today to your service body?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80"/>
              </a:spcAft>
            </a:pPr>
            <a:endParaRPr lang="en-US" sz="3600" b="1" dirty="0">
              <a:solidFill>
                <a:srgbClr val="F14A62"/>
              </a:solidFill>
              <a:latin typeface="Gill Sans MT" panose="020B05020201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80"/>
              </a:spcAft>
            </a:pPr>
            <a:r>
              <a:rPr lang="en-US" sz="3600" b="1" dirty="0">
                <a:solidFill>
                  <a:srgbClr val="F14A62"/>
                </a:solidFill>
                <a:latin typeface="Gill Sans MT" panose="020B0502020104020203" pitchFamily="34" charset="0"/>
                <a:ea typeface="+mj-ea"/>
                <a:cs typeface="+mj-cs"/>
              </a:rPr>
              <a:t>What is the most exciting idea you look forward to trying?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4D4C8F-CF57-AF81-C67D-9B851F6B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44" y="2785950"/>
            <a:ext cx="2838245" cy="3514855"/>
          </a:xfrm>
          <a:prstGeom prst="rect">
            <a:avLst/>
          </a:prstGeom>
          <a:noFill/>
        </p:spPr>
      </p:pic>
      <p:pic>
        <p:nvPicPr>
          <p:cNvPr id="7" name="Picture 6" descr="A note with a red pin on it&#10;&#10;Description automatically generated">
            <a:extLst>
              <a:ext uri="{FF2B5EF4-FFF2-40B4-BE49-F238E27FC236}">
                <a16:creationId xmlns:a16="http://schemas.microsoft.com/office/drawing/2014/main" id="{27742C43-14BB-F70E-ABC0-0ABA7E27E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34726" y="2785950"/>
            <a:ext cx="3514855" cy="351485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2787F3-10BC-4D95-BD1D-7DCA6FB8C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92673" y="2785950"/>
            <a:ext cx="3797536" cy="302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1B9718F-5162-3DB7-9D9A-09F3C0442A58}"/>
              </a:ext>
            </a:extLst>
          </p:cNvPr>
          <p:cNvSpPr txBox="1">
            <a:spLocks/>
          </p:cNvSpPr>
          <p:nvPr/>
        </p:nvSpPr>
        <p:spPr>
          <a:xfrm>
            <a:off x="1423311" y="869757"/>
            <a:ext cx="4036150" cy="11624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pPr algn="l" defTabSz="731520">
              <a:spcAft>
                <a:spcPts val="600"/>
              </a:spcAft>
            </a:pPr>
            <a:br>
              <a:rPr lang="en-US" sz="4800" b="1" i="1" kern="1200" dirty="0">
                <a:solidFill>
                  <a:srgbClr val="B10018"/>
                </a:solidFill>
                <a:latin typeface="Gill Sans MT" panose="020B0502020104020203" pitchFamily="34" charset="77"/>
                <a:ea typeface="+mj-ea"/>
                <a:cs typeface="+mj-cs"/>
              </a:rPr>
            </a:br>
            <a:endParaRPr lang="en-US" i="1" dirty="0">
              <a:solidFill>
                <a:srgbClr val="F14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5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F170A-27FD-2DC0-423C-1F3335337A03}"/>
              </a:ext>
            </a:extLst>
          </p:cNvPr>
          <p:cNvSpPr txBox="1"/>
          <p:nvPr/>
        </p:nvSpPr>
        <p:spPr>
          <a:xfrm>
            <a:off x="288965" y="73335"/>
            <a:ext cx="117961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14A6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 I</a:t>
            </a:r>
            <a:r>
              <a:rPr lang="en-US" sz="3600" b="1" dirty="0">
                <a:solidFill>
                  <a:srgbClr val="F14A62"/>
                </a:solidFill>
                <a:latin typeface="Gill Sans MT" panose="020B0502020104020203" pitchFamily="34" charset="77"/>
                <a:ea typeface="Times New Roman" panose="02020603050405020304" pitchFamily="18" charset="0"/>
              </a:rPr>
              <a:t>ssue Discussion Topics </a:t>
            </a:r>
            <a:r>
              <a:rPr lang="en-US" sz="3600" b="1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for 2023–2026 cycle</a:t>
            </a:r>
          </a:p>
          <a:p>
            <a:pPr marL="525780" marR="0" indent="-52578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Dealing with disruptive and </a:t>
            </a:r>
            <a:b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predatory behavior</a:t>
            </a:r>
          </a:p>
          <a:p>
            <a:pPr marL="525780" marR="0" indent="-52578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Gender-neutral and inclusive </a:t>
            </a:r>
            <a:b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language in NA literature</a:t>
            </a:r>
          </a:p>
          <a:p>
            <a:pPr marL="525780" marR="0" indent="-52578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Reimagining and revitalizing </a:t>
            </a:r>
            <a:br>
              <a:rPr lang="en-US" sz="3200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F14A6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service committees </a:t>
            </a:r>
          </a:p>
          <a:p>
            <a:pPr marL="525780" marR="0" indent="-52578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DRT/MAT as it relates to NA </a:t>
            </a:r>
          </a:p>
        </p:txBody>
      </p:sp>
      <p:pic>
        <p:nvPicPr>
          <p:cNvPr id="3" name="Picture 2" descr="A yellow light bulb with a black background&#10;&#10;Description automatically generated">
            <a:extLst>
              <a:ext uri="{FF2B5EF4-FFF2-40B4-BE49-F238E27FC236}">
                <a16:creationId xmlns:a16="http://schemas.microsoft.com/office/drawing/2014/main" id="{B94CA648-8055-668B-6031-5CB1EBD1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635" y="2152314"/>
            <a:ext cx="2505551" cy="3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2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10B1-C798-3CC1-252C-795DCC4C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145" y="433633"/>
            <a:ext cx="9851010" cy="136688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14A62"/>
                </a:solidFill>
                <a:latin typeface="Gill Sans MT" panose="020B0502020104020203" pitchFamily="34" charset="77"/>
              </a:rPr>
              <a:t> More IDTs from years past,,</a:t>
            </a:r>
            <a:br>
              <a:rPr lang="en-US" sz="3600" b="1" dirty="0">
                <a:solidFill>
                  <a:srgbClr val="F14A62"/>
                </a:solidFill>
                <a:latin typeface="Gill Sans MT" panose="020B0502020104020203" pitchFamily="34" charset="77"/>
              </a:rPr>
            </a:br>
            <a:r>
              <a:rPr lang="en-US" sz="3600" b="1" dirty="0">
                <a:solidFill>
                  <a:srgbClr val="F14A62"/>
                </a:solidFill>
                <a:latin typeface="Gill Sans MT" panose="020B0502020104020203" pitchFamily="34" charset="77"/>
              </a:rPr>
              <a:t>www.na.org/idt</a:t>
            </a:r>
            <a:endParaRPr lang="en-US" sz="3600" dirty="0">
              <a:solidFill>
                <a:srgbClr val="F14A62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B5429-0CEF-3A17-CDD0-CED37138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75" y="2300140"/>
            <a:ext cx="8058150" cy="4433358"/>
          </a:xfrm>
          <a:prstGeom prst="rect">
            <a:avLst/>
          </a:prstGeom>
        </p:spPr>
      </p:pic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7B49EF9D-7F1A-EEB8-7BF5-078F167A5267}"/>
              </a:ext>
            </a:extLst>
          </p:cNvPr>
          <p:cNvSpPr/>
          <p:nvPr/>
        </p:nvSpPr>
        <p:spPr>
          <a:xfrm>
            <a:off x="754145" y="1381028"/>
            <a:ext cx="1635059" cy="3289955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7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F170A-27FD-2DC0-423C-1F3335337A03}"/>
              </a:ext>
            </a:extLst>
          </p:cNvPr>
          <p:cNvSpPr txBox="1"/>
          <p:nvPr/>
        </p:nvSpPr>
        <p:spPr>
          <a:xfrm>
            <a:off x="767266" y="354689"/>
            <a:ext cx="117961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14A6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F14A62"/>
                </a:solidFill>
                <a:latin typeface="Gill Sans MT" panose="020B0502020104020203" pitchFamily="34" charset="77"/>
                <a:ea typeface="Times New Roman" panose="02020603050405020304" pitchFamily="18" charset="0"/>
              </a:rPr>
              <a:t>With that said though…</a:t>
            </a:r>
            <a:endParaRPr lang="en-US" sz="4800" b="1" dirty="0">
              <a:solidFill>
                <a:srgbClr val="F14A6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This workshop isn’t the original IDT…</a:t>
            </a:r>
          </a:p>
          <a:p>
            <a:pPr marR="0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latin typeface="Gill Sans MT" panose="020B0502020104020203" pitchFamily="34" charset="77"/>
                <a:ea typeface="Times New Roman" panose="02020603050405020304" pitchFamily="18" charset="0"/>
              </a:rPr>
              <a:t>We rewrote it for today…</a:t>
            </a:r>
            <a:endParaRPr lang="en-US" sz="4400" dirty="0">
              <a:effectLst/>
              <a:latin typeface="Gill Sans MT" panose="020B0502020104020203" pitchFamily="34" charset="77"/>
              <a:ea typeface="Times New Roman" panose="02020603050405020304" pitchFamily="18" charset="0"/>
            </a:endParaRPr>
          </a:p>
        </p:txBody>
      </p:sp>
      <p:pic>
        <p:nvPicPr>
          <p:cNvPr id="3" name="Picture 2" descr="A yellow light bulb with a black background&#10;&#10;Description automatically generated">
            <a:extLst>
              <a:ext uri="{FF2B5EF4-FFF2-40B4-BE49-F238E27FC236}">
                <a16:creationId xmlns:a16="http://schemas.microsoft.com/office/drawing/2014/main" id="{B94CA648-8055-668B-6031-5CB1EBD1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65365" y="2686886"/>
            <a:ext cx="2505551" cy="3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05978-995E-4A0B-80B0-A8CA86B97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20" r="-1" b="11192"/>
          <a:stretch/>
        </p:blipFill>
        <p:spPr>
          <a:xfrm>
            <a:off x="0" y="-5"/>
            <a:ext cx="12191999" cy="391167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AAB4F2-E702-4543-8E8B-5270C9DA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90167"/>
            <a:ext cx="10515600" cy="1145268"/>
          </a:xfrm>
        </p:spPr>
        <p:txBody>
          <a:bodyPr>
            <a:normAutofit/>
          </a:bodyPr>
          <a:lstStyle/>
          <a:p>
            <a:r>
              <a:rPr lang="en-US" dirty="0"/>
              <a:t>Imagination :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14E1C57-F593-6CFC-80F1-7018C95AEB76}"/>
              </a:ext>
            </a:extLst>
          </p:cNvPr>
          <p:cNvSpPr txBox="1">
            <a:spLocks/>
          </p:cNvSpPr>
          <p:nvPr/>
        </p:nvSpPr>
        <p:spPr>
          <a:xfrm>
            <a:off x="745065" y="4613235"/>
            <a:ext cx="10515600" cy="114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the faculty or action of forming new ideas, or images or concepts of external objects not present to the senses.</a:t>
            </a:r>
          </a:p>
          <a:p>
            <a:endParaRPr lang="en-US" sz="3200" dirty="0"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 the ability of the mind to be creative or resourceful</a:t>
            </a:r>
          </a:p>
        </p:txBody>
      </p:sp>
    </p:spTree>
    <p:extLst>
      <p:ext uri="{BB962C8B-B14F-4D97-AF65-F5344CB8AC3E}">
        <p14:creationId xmlns:p14="http://schemas.microsoft.com/office/powerpoint/2010/main" val="414877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05978-995E-4A0B-80B0-A8CA86B97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20" r="-1" b="11192"/>
          <a:stretch/>
        </p:blipFill>
        <p:spPr>
          <a:xfrm>
            <a:off x="0" y="-5"/>
            <a:ext cx="12191999" cy="391167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AAB4F2-E702-4543-8E8B-5270C9DA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90167"/>
            <a:ext cx="10515600" cy="1145268"/>
          </a:xfrm>
        </p:spPr>
        <p:txBody>
          <a:bodyPr>
            <a:normAutofit/>
          </a:bodyPr>
          <a:lstStyle/>
          <a:p>
            <a:r>
              <a:rPr lang="en-US" dirty="0"/>
              <a:t>Reimagine :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14E1C57-F593-6CFC-80F1-7018C95AEB76}"/>
              </a:ext>
            </a:extLst>
          </p:cNvPr>
          <p:cNvSpPr txBox="1">
            <a:spLocks/>
          </p:cNvSpPr>
          <p:nvPr/>
        </p:nvSpPr>
        <p:spPr>
          <a:xfrm>
            <a:off x="838199" y="4105235"/>
            <a:ext cx="10515600" cy="114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Reinterpret, rethink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AFD05EE-9718-1C79-6DAF-0F1D71BFAF65}"/>
              </a:ext>
            </a:extLst>
          </p:cNvPr>
          <p:cNvSpPr txBox="1">
            <a:spLocks/>
          </p:cNvSpPr>
          <p:nvPr/>
        </p:nvSpPr>
        <p:spPr>
          <a:xfrm>
            <a:off x="228600" y="4871434"/>
            <a:ext cx="10515600" cy="114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Revitalize :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EA495FA-E736-F361-622B-3961A74ED8EE}"/>
              </a:ext>
            </a:extLst>
          </p:cNvPr>
          <p:cNvSpPr txBox="1">
            <a:spLocks/>
          </p:cNvSpPr>
          <p:nvPr/>
        </p:nvSpPr>
        <p:spPr>
          <a:xfrm>
            <a:off x="838199" y="5686502"/>
            <a:ext cx="10515600" cy="114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Imbue something with new life and vitality</a:t>
            </a:r>
          </a:p>
        </p:txBody>
      </p:sp>
    </p:spTree>
    <p:extLst>
      <p:ext uri="{BB962C8B-B14F-4D97-AF65-F5344CB8AC3E}">
        <p14:creationId xmlns:p14="http://schemas.microsoft.com/office/powerpoint/2010/main" val="279315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05978-995E-4A0B-80B0-A8CA86B97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20" r="-1" b="11192"/>
          <a:stretch/>
        </p:blipFill>
        <p:spPr>
          <a:xfrm>
            <a:off x="0" y="-5"/>
            <a:ext cx="12191999" cy="391167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AAB4F2-E702-4543-8E8B-5270C9DA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5" y="3768571"/>
            <a:ext cx="6942667" cy="1145268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What does that mean for us?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AFD05EE-9718-1C79-6DAF-0F1D71BFAF65}"/>
              </a:ext>
            </a:extLst>
          </p:cNvPr>
          <p:cNvSpPr txBox="1">
            <a:spLocks/>
          </p:cNvSpPr>
          <p:nvPr/>
        </p:nvSpPr>
        <p:spPr>
          <a:xfrm>
            <a:off x="773185" y="4659768"/>
            <a:ext cx="10645625" cy="219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We reinterpret and rethink the way we do service, using new,  resourceful, and creative ideas so that we can imbue our services with new life and vitality.</a:t>
            </a:r>
          </a:p>
          <a:p>
            <a:pPr algn="ctr"/>
            <a:endParaRPr lang="en-US" sz="1600" dirty="0"/>
          </a:p>
          <a:p>
            <a:pPr algn="ctr"/>
            <a:r>
              <a:rPr lang="en-US" sz="3200" dirty="0"/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222864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9883C6-477B-A7A8-5EB1-F345F403F68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6B6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70F47E-4A91-6EDC-A1BA-0EB389C0DDE2}"/>
              </a:ext>
            </a:extLst>
          </p:cNvPr>
          <p:cNvSpPr txBox="1">
            <a:spLocks/>
          </p:cNvSpPr>
          <p:nvPr/>
        </p:nvSpPr>
        <p:spPr>
          <a:xfrm>
            <a:off x="494297" y="1856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r>
              <a:rPr lang="en-US" sz="6200" dirty="0">
                <a:solidFill>
                  <a:schemeClr val="bg1"/>
                </a:solidFill>
              </a:rPr>
              <a:t>Large Group Discussion </a:t>
            </a:r>
          </a:p>
        </p:txBody>
      </p:sp>
      <p:pic>
        <p:nvPicPr>
          <p:cNvPr id="6" name="Picture 5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B12E285D-7454-911A-6C44-414E1E48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20" y="69873"/>
            <a:ext cx="1913662" cy="1185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BE50D-F09A-BB05-AC1F-1914389F4A50}"/>
              </a:ext>
            </a:extLst>
          </p:cNvPr>
          <p:cNvSpPr txBox="1"/>
          <p:nvPr/>
        </p:nvSpPr>
        <p:spPr>
          <a:xfrm>
            <a:off x="-84870" y="1767006"/>
            <a:ext cx="116739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48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4800" dirty="0">
                <a:latin typeface="Gill Sans MT" panose="020B0502020104020203" pitchFamily="34" charset="77"/>
                <a:ea typeface="Times New Roman" panose="02020603050405020304" pitchFamily="18" charset="0"/>
              </a:rPr>
              <a:t>What is working well in your service body?</a:t>
            </a: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48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4800" dirty="0">
                <a:latin typeface="Gill Sans MT" panose="020B0502020104020203" pitchFamily="34" charset="77"/>
                <a:ea typeface="Times New Roman" panose="02020603050405020304" pitchFamily="18" charset="0"/>
              </a:rPr>
              <a:t>What are your successes?</a:t>
            </a:r>
          </a:p>
        </p:txBody>
      </p:sp>
      <p:pic>
        <p:nvPicPr>
          <p:cNvPr id="9" name="Picture 8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49A5990D-457A-9E7E-9E45-BFFD2E20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251" y="4419429"/>
            <a:ext cx="2199531" cy="19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3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9883C6-477B-A7A8-5EB1-F345F403F68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6B6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70F47E-4A91-6EDC-A1BA-0EB389C0DDE2}"/>
              </a:ext>
            </a:extLst>
          </p:cNvPr>
          <p:cNvSpPr txBox="1">
            <a:spLocks/>
          </p:cNvSpPr>
          <p:nvPr/>
        </p:nvSpPr>
        <p:spPr>
          <a:xfrm>
            <a:off x="494297" y="1856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r>
              <a:rPr lang="en-US" sz="6200" dirty="0">
                <a:solidFill>
                  <a:schemeClr val="bg1"/>
                </a:solidFill>
              </a:rPr>
              <a:t>Large Group Discussion </a:t>
            </a:r>
          </a:p>
        </p:txBody>
      </p:sp>
      <p:pic>
        <p:nvPicPr>
          <p:cNvPr id="6" name="Picture 5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B12E285D-7454-911A-6C44-414E1E48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20" y="69873"/>
            <a:ext cx="1913662" cy="1185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BE50D-F09A-BB05-AC1F-1914389F4A50}"/>
              </a:ext>
            </a:extLst>
          </p:cNvPr>
          <p:cNvSpPr txBox="1"/>
          <p:nvPr/>
        </p:nvSpPr>
        <p:spPr>
          <a:xfrm>
            <a:off x="697841" y="1626932"/>
            <a:ext cx="1079631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48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5400" dirty="0">
                <a:latin typeface="Gill Sans MT" panose="020B0502020104020203" pitchFamily="34" charset="77"/>
                <a:ea typeface="Times New Roman" panose="02020603050405020304" pitchFamily="18" charset="0"/>
              </a:rPr>
              <a:t>What new idea have you tried out or are considering in your service body?</a:t>
            </a: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endParaRPr lang="en-US" sz="5400" dirty="0">
              <a:latin typeface="Gill Sans MT" panose="020B0502020104020203" pitchFamily="34" charset="77"/>
              <a:ea typeface="Times New Roman" panose="02020603050405020304" pitchFamily="18" charset="0"/>
            </a:endParaRPr>
          </a:p>
          <a:p>
            <a:pPr marR="0" lvl="0" algn="ctr">
              <a:lnSpc>
                <a:spcPts val="536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sz="5400" dirty="0">
                <a:latin typeface="Gill Sans MT" panose="020B0502020104020203" pitchFamily="34" charset="77"/>
                <a:ea typeface="Times New Roman" panose="02020603050405020304" pitchFamily="18" charset="0"/>
              </a:rPr>
              <a:t>Did it work? Not work?</a:t>
            </a:r>
          </a:p>
        </p:txBody>
      </p:sp>
      <p:pic>
        <p:nvPicPr>
          <p:cNvPr id="9" name="Picture 8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49A5990D-457A-9E7E-9E45-BFFD2E20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251" y="4419429"/>
            <a:ext cx="2199531" cy="19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02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19895</TotalTime>
  <Words>732</Words>
  <Application>Microsoft Office PowerPoint</Application>
  <PresentationFormat>Widescreen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Arial Narrow</vt:lpstr>
      <vt:lpstr>Calibri</vt:lpstr>
      <vt:lpstr>Calibri Light</vt:lpstr>
      <vt:lpstr>Gill Sans MT</vt:lpstr>
      <vt:lpstr>Symbol</vt:lpstr>
      <vt:lpstr>Wingdings</vt:lpstr>
      <vt:lpstr>1_Office Theme</vt:lpstr>
      <vt:lpstr>2_Office Theme</vt:lpstr>
      <vt:lpstr>Reimagining and Revitalizing Service Committees </vt:lpstr>
      <vt:lpstr>PowerPoint Presentation</vt:lpstr>
      <vt:lpstr> More IDTs from years past,, www.na.org/idt</vt:lpstr>
      <vt:lpstr>PowerPoint Presentation</vt:lpstr>
      <vt:lpstr>Imagination : </vt:lpstr>
      <vt:lpstr>Reimagine : </vt:lpstr>
      <vt:lpstr>What does that mean for us?</vt:lpstr>
      <vt:lpstr>PowerPoint Presentation</vt:lpstr>
      <vt:lpstr>PowerPoint Presentation</vt:lpstr>
      <vt:lpstr>PowerPoint Presentation</vt:lpstr>
      <vt:lpstr>PowerPoint Presentation</vt:lpstr>
      <vt:lpstr>Small Groups Set-up </vt:lpstr>
      <vt:lpstr>Small Groups Discussion </vt:lpstr>
      <vt:lpstr>PowerPoint Presentation</vt:lpstr>
      <vt:lpstr>PowerPoint Presentation</vt:lpstr>
      <vt:lpstr>Real life example  </vt:lpstr>
      <vt:lpstr>PowerPoint Presentation</vt:lpstr>
      <vt:lpstr>Resources Available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Fowler</dc:creator>
  <cp:lastModifiedBy>Louis Harris</cp:lastModifiedBy>
  <cp:revision>38</cp:revision>
  <dcterms:created xsi:type="dcterms:W3CDTF">2023-08-23T15:18:35Z</dcterms:created>
  <dcterms:modified xsi:type="dcterms:W3CDTF">2025-01-25T03:26:58Z</dcterms:modified>
</cp:coreProperties>
</file>