
<file path=[Content_Types].xml><?xml version="1.0" encoding="utf-8"?>
<Types xmlns="http://schemas.openxmlformats.org/package/2006/content-types">
  <Default Extension="gif" ContentType="image/gif"/>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6" r:id="rId3"/>
    <p:sldId id="267" r:id="rId4"/>
    <p:sldId id="257" r:id="rId5"/>
    <p:sldId id="259" r:id="rId6"/>
    <p:sldId id="260" r:id="rId7"/>
    <p:sldId id="258" r:id="rId8"/>
    <p:sldId id="263" r:id="rId9"/>
    <p:sldId id="262" r:id="rId10"/>
    <p:sldId id="264" r:id="rId11"/>
    <p:sldId id="265" r:id="rId12"/>
    <p:sldId id="269" r:id="rId13"/>
    <p:sldId id="270" r:id="rId14"/>
    <p:sldId id="271" r:id="rId15"/>
    <p:sldId id="272" r:id="rId16"/>
    <p:sldId id="273" r:id="rId17"/>
    <p:sldId id="274" r:id="rId18"/>
    <p:sldId id="275" r:id="rId19"/>
    <p:sldId id="276" r:id="rId20"/>
    <p:sldId id="277" r:id="rId21"/>
    <p:sldId id="278" r:id="rId22"/>
    <p:sldId id="282" r:id="rId23"/>
    <p:sldId id="280" r:id="rId24"/>
    <p:sldId id="281" r:id="rId25"/>
    <p:sldId id="283" r:id="rId26"/>
    <p:sldId id="284" r:id="rId27"/>
    <p:sldId id="285" r:id="rId28"/>
    <p:sldId id="286" r:id="rId29"/>
    <p:sldId id="287" r:id="rId30"/>
    <p:sldId id="289" r:id="rId31"/>
    <p:sldId id="288" r:id="rId32"/>
    <p:sldId id="290" r:id="rId33"/>
    <p:sldId id="291" r:id="rId34"/>
    <p:sldId id="292" r:id="rId35"/>
    <p:sldId id="293" r:id="rId36"/>
    <p:sldId id="294" r:id="rId37"/>
    <p:sldId id="295" r:id="rId38"/>
    <p:sldId id="296" r:id="rId39"/>
    <p:sldId id="297" r:id="rId40"/>
    <p:sldId id="298" r:id="rId41"/>
    <p:sldId id="305" r:id="rId42"/>
    <p:sldId id="306" r:id="rId43"/>
    <p:sldId id="300" r:id="rId44"/>
    <p:sldId id="301" r:id="rId45"/>
    <p:sldId id="303" r:id="rId46"/>
    <p:sldId id="307" r:id="rId47"/>
    <p:sldId id="308" r:id="rId48"/>
    <p:sldId id="309" r:id="rId49"/>
    <p:sldId id="310" r:id="rId50"/>
    <p:sldId id="268" r:id="rId5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sroofing azle" initials="ra" lastIdx="3" clrIdx="0">
    <p:extLst>
      <p:ext uri="{19B8F6BF-5375-455C-9EA6-DF929625EA0E}">
        <p15:presenceInfo xmlns:p15="http://schemas.microsoft.com/office/powerpoint/2012/main" userId="5e448a9389e2897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4C49D9B-B28B-481A-B167-1C9C89E26319}" v="63" dt="2022-05-20T01:24:51.24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5196" autoAdjust="0"/>
    <p:restoredTop sz="94660"/>
  </p:normalViewPr>
  <p:slideViewPr>
    <p:cSldViewPr snapToGrid="0">
      <p:cViewPr varScale="1">
        <p:scale>
          <a:sx n="86" d="100"/>
          <a:sy n="86" d="100"/>
        </p:scale>
        <p:origin x="91" y="29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microsoft.com/office/2015/10/relationships/revisionInfo" Target="revisionInfo.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commentAuthors" Target="commentAuthor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801"/>
            <a:ext cx="8001000" cy="2971801"/>
          </a:xfrm>
        </p:spPr>
        <p:txBody>
          <a:bodyPr anchor="b">
            <a:normAutofit/>
          </a:bodyPr>
          <a:lstStyle>
            <a:lvl1pPr algn="l">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684212" y="3843869"/>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5160060-B673-4EE9-8A36-5D4CE5A4BAB7}" type="datetimeFigureOut">
              <a:rPr lang="en-US" smtClean="0"/>
              <a:t>6/6/2022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ACE9B9-8733-4A66-B6D0-D38440887197}" type="slidenum">
              <a:rPr lang="en-US" smtClean="0"/>
              <a:t>‹#›</a:t>
            </a:fld>
            <a:endParaRPr lang="en-US"/>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1" y="91547"/>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8" y="32280"/>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7" y="609603"/>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5186772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17" name="Picture Placeholder 2"/>
          <p:cNvSpPr>
            <a:spLocks noGrp="1" noChangeAspect="1"/>
          </p:cNvSpPr>
          <p:nvPr>
            <p:ph type="pic" idx="13"/>
          </p:nvPr>
        </p:nvSpPr>
        <p:spPr>
          <a:xfrm>
            <a:off x="685801"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16" name="Text Placeholder 9"/>
          <p:cNvSpPr>
            <a:spLocks noGrp="1"/>
          </p:cNvSpPr>
          <p:nvPr>
            <p:ph type="body" sz="quarter" idx="14"/>
          </p:nvPr>
        </p:nvSpPr>
        <p:spPr>
          <a:xfrm>
            <a:off x="914401" y="3843867"/>
            <a:ext cx="8304211"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Date Placeholder 2"/>
          <p:cNvSpPr>
            <a:spLocks noGrp="1"/>
          </p:cNvSpPr>
          <p:nvPr>
            <p:ph type="dt" sz="half" idx="10"/>
          </p:nvPr>
        </p:nvSpPr>
        <p:spPr/>
        <p:txBody>
          <a:bodyPr/>
          <a:lstStyle/>
          <a:p>
            <a:fld id="{55160060-B673-4EE9-8A36-5D4CE5A4BAB7}" type="datetimeFigureOut">
              <a:rPr lang="en-US" smtClean="0"/>
              <a:t>6/6/2022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DACE9B9-8733-4A66-B6D0-D38440887197}" type="slidenum">
              <a:rPr lang="en-US" smtClean="0"/>
              <a:t>‹#›</a:t>
            </a:fld>
            <a:endParaRPr lang="en-US"/>
          </a:p>
        </p:txBody>
      </p:sp>
    </p:spTree>
    <p:extLst>
      <p:ext uri="{BB962C8B-B14F-4D97-AF65-F5344CB8AC3E}">
        <p14:creationId xmlns:p14="http://schemas.microsoft.com/office/powerpoint/2010/main" val="1365223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684213"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5160060-B673-4EE9-8A36-5D4CE5A4BAB7}" type="datetimeFigureOut">
              <a:rPr lang="en-US" smtClean="0"/>
              <a:t>6/6/2022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ACE9B9-8733-4A66-B6D0-D38440887197}" type="slidenum">
              <a:rPr lang="en-US" smtClean="0"/>
              <a:t>‹#›</a:t>
            </a:fld>
            <a:endParaRPr lang="en-US"/>
          </a:p>
        </p:txBody>
      </p:sp>
    </p:spTree>
    <p:extLst>
      <p:ext uri="{BB962C8B-B14F-4D97-AF65-F5344CB8AC3E}">
        <p14:creationId xmlns:p14="http://schemas.microsoft.com/office/powerpoint/2010/main" val="135818029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1" cy="2743200"/>
          </a:xfrm>
        </p:spPr>
        <p:txBody>
          <a:bodyPr anchor="ctr">
            <a:normAutofit/>
          </a:bodyPr>
          <a:lstStyle>
            <a:lvl1pPr algn="l">
              <a:defRPr sz="32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84213" y="4301069"/>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5160060-B673-4EE9-8A36-5D4CE5A4BAB7}" type="datetimeFigureOut">
              <a:rPr lang="en-US" smtClean="0"/>
              <a:t>6/6/2022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ACE9B9-8733-4A66-B6D0-D38440887197}" type="slidenum">
              <a:rPr lang="en-US" smtClean="0"/>
              <a:t>‹#›</a:t>
            </a:fld>
            <a:endParaRPr lang="en-US"/>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157881492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684211" y="5132981"/>
            <a:ext cx="8535991"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5160060-B673-4EE9-8A36-5D4CE5A4BAB7}" type="datetimeFigureOut">
              <a:rPr lang="en-US" smtClean="0"/>
              <a:t>6/6/2022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ACE9B9-8733-4A66-B6D0-D38440887197}" type="slidenum">
              <a:rPr lang="en-US" smtClean="0"/>
              <a:t>‹#›</a:t>
            </a:fld>
            <a:endParaRPr lang="en-US"/>
          </a:p>
        </p:txBody>
      </p:sp>
    </p:spTree>
    <p:extLst>
      <p:ext uri="{BB962C8B-B14F-4D97-AF65-F5344CB8AC3E}">
        <p14:creationId xmlns:p14="http://schemas.microsoft.com/office/powerpoint/2010/main" val="109504581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4213"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4213"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5160060-B673-4EE9-8A36-5D4CE5A4BAB7}" type="datetimeFigureOut">
              <a:rPr lang="en-US" smtClean="0"/>
              <a:t>6/6/2022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ACE9B9-8733-4A66-B6D0-D38440887197}" type="slidenum">
              <a:rPr lang="en-US" smtClean="0"/>
              <a:t>‹#›</a:t>
            </a:fld>
            <a:endParaRPr lang="en-US"/>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113403078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4213" y="4766734"/>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5160060-B673-4EE9-8A36-5D4CE5A4BAB7}" type="datetimeFigureOut">
              <a:rPr lang="en-US" smtClean="0"/>
              <a:t>6/6/2022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ACE9B9-8733-4A66-B6D0-D38440887197}" type="slidenum">
              <a:rPr lang="en-US" smtClean="0"/>
              <a:t>‹#›</a:t>
            </a:fld>
            <a:endParaRPr lang="en-US"/>
          </a:p>
        </p:txBody>
      </p:sp>
    </p:spTree>
    <p:extLst>
      <p:ext uri="{BB962C8B-B14F-4D97-AF65-F5344CB8AC3E}">
        <p14:creationId xmlns:p14="http://schemas.microsoft.com/office/powerpoint/2010/main" val="82058915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160060-B673-4EE9-8A36-5D4CE5A4BAB7}" type="datetimeFigureOut">
              <a:rPr lang="en-US" smtClean="0"/>
              <a:t>6/6/2022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ACE9B9-8733-4A66-B6D0-D38440887197}" type="slidenum">
              <a:rPr lang="en-US" smtClean="0"/>
              <a:t>‹#›</a:t>
            </a:fld>
            <a:endParaRPr lang="en-US"/>
          </a:p>
        </p:txBody>
      </p:sp>
    </p:spTree>
    <p:extLst>
      <p:ext uri="{BB962C8B-B14F-4D97-AF65-F5344CB8AC3E}">
        <p14:creationId xmlns:p14="http://schemas.microsoft.com/office/powerpoint/2010/main" val="365084224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160060-B673-4EE9-8A36-5D4CE5A4BAB7}" type="datetimeFigureOut">
              <a:rPr lang="en-US" smtClean="0"/>
              <a:t>6/6/2022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ACE9B9-8733-4A66-B6D0-D38440887197}" type="slidenum">
              <a:rPr lang="en-US" smtClean="0"/>
              <a:t>‹#›</a:t>
            </a:fld>
            <a:endParaRPr lang="en-US"/>
          </a:p>
        </p:txBody>
      </p:sp>
    </p:spTree>
    <p:extLst>
      <p:ext uri="{BB962C8B-B14F-4D97-AF65-F5344CB8AC3E}">
        <p14:creationId xmlns:p14="http://schemas.microsoft.com/office/powerpoint/2010/main" val="29374906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160060-B673-4EE9-8A36-5D4CE5A4BAB7}" type="datetimeFigureOut">
              <a:rPr lang="en-US" smtClean="0"/>
              <a:t>6/6/2022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ACE9B9-8733-4A66-B6D0-D38440887197}" type="slidenum">
              <a:rPr lang="en-US" smtClean="0"/>
              <a:t>‹#›</a:t>
            </a:fld>
            <a:endParaRPr lang="en-US"/>
          </a:p>
        </p:txBody>
      </p:sp>
    </p:spTree>
    <p:extLst>
      <p:ext uri="{BB962C8B-B14F-4D97-AF65-F5344CB8AC3E}">
        <p14:creationId xmlns:p14="http://schemas.microsoft.com/office/powerpoint/2010/main" val="12165112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4213" y="2006600"/>
            <a:ext cx="8534401" cy="2281600"/>
          </a:xfrm>
        </p:spPr>
        <p:txBody>
          <a:bodyPr anchor="b">
            <a:normAutofit/>
          </a:bodyPr>
          <a:lstStyle>
            <a:lvl1pPr algn="l">
              <a:defRPr sz="3600" b="0" cap="all"/>
            </a:lvl1pPr>
          </a:lstStyle>
          <a:p>
            <a:r>
              <a:rPr lang="en-US"/>
              <a:t>Click to edit Master title style</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5160060-B673-4EE9-8A36-5D4CE5A4BAB7}" type="datetimeFigureOut">
              <a:rPr lang="en-US" smtClean="0"/>
              <a:t>6/6/2022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ACE9B9-8733-4A66-B6D0-D38440887197}" type="slidenum">
              <a:rPr lang="en-US" smtClean="0"/>
              <a:t>‹#›</a:t>
            </a:fld>
            <a:endParaRPr lang="en-US"/>
          </a:p>
        </p:txBody>
      </p:sp>
    </p:spTree>
    <p:extLst>
      <p:ext uri="{BB962C8B-B14F-4D97-AF65-F5344CB8AC3E}">
        <p14:creationId xmlns:p14="http://schemas.microsoft.com/office/powerpoint/2010/main" val="27718439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4213" y="685802"/>
            <a:ext cx="4937655" cy="361526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08134" y="685801"/>
            <a:ext cx="4934479" cy="3615266"/>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5160060-B673-4EE9-8A36-5D4CE5A4BAB7}" type="datetimeFigureOut">
              <a:rPr lang="en-US" smtClean="0"/>
              <a:t>6/6/2022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DACE9B9-8733-4A66-B6D0-D38440887197}" type="slidenum">
              <a:rPr lang="en-US" smtClean="0"/>
              <a:t>‹#›</a:t>
            </a:fld>
            <a:endParaRPr lang="en-US"/>
          </a:p>
        </p:txBody>
      </p:sp>
    </p:spTree>
    <p:extLst>
      <p:ext uri="{BB962C8B-B14F-4D97-AF65-F5344CB8AC3E}">
        <p14:creationId xmlns:p14="http://schemas.microsoft.com/office/powerpoint/2010/main" val="23173629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72081"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4213" y="1270529"/>
            <a:ext cx="4937655" cy="303053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79066" y="685800"/>
            <a:ext cx="4665135"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806546" y="1262062"/>
            <a:ext cx="4929188" cy="303053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5160060-B673-4EE9-8A36-5D4CE5A4BAB7}" type="datetimeFigureOut">
              <a:rPr lang="en-US" smtClean="0"/>
              <a:t>6/6/2022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DACE9B9-8733-4A66-B6D0-D38440887197}" type="slidenum">
              <a:rPr lang="en-US" smtClean="0"/>
              <a:t>‹#›</a:t>
            </a:fld>
            <a:endParaRPr lang="en-US"/>
          </a:p>
        </p:txBody>
      </p:sp>
    </p:spTree>
    <p:extLst>
      <p:ext uri="{BB962C8B-B14F-4D97-AF65-F5344CB8AC3E}">
        <p14:creationId xmlns:p14="http://schemas.microsoft.com/office/powerpoint/2010/main" val="39630226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5160060-B673-4EE9-8A36-5D4CE5A4BAB7}" type="datetimeFigureOut">
              <a:rPr lang="en-US" smtClean="0"/>
              <a:t>6/6/2022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DACE9B9-8733-4A66-B6D0-D38440887197}" type="slidenum">
              <a:rPr lang="en-US" smtClean="0"/>
              <a:t>‹#›</a:t>
            </a:fld>
            <a:endParaRPr lang="en-US"/>
          </a:p>
        </p:txBody>
      </p:sp>
    </p:spTree>
    <p:extLst>
      <p:ext uri="{BB962C8B-B14F-4D97-AF65-F5344CB8AC3E}">
        <p14:creationId xmlns:p14="http://schemas.microsoft.com/office/powerpoint/2010/main" val="20630622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5160060-B673-4EE9-8A36-5D4CE5A4BAB7}" type="datetimeFigureOut">
              <a:rPr lang="en-US" smtClean="0"/>
              <a:t>6/6/2022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DACE9B9-8733-4A66-B6D0-D38440887197}" type="slidenum">
              <a:rPr lang="en-US" smtClean="0"/>
              <a:t>‹#›</a:t>
            </a:fld>
            <a:endParaRPr lang="en-US"/>
          </a:p>
        </p:txBody>
      </p:sp>
    </p:spTree>
    <p:extLst>
      <p:ext uri="{BB962C8B-B14F-4D97-AF65-F5344CB8AC3E}">
        <p14:creationId xmlns:p14="http://schemas.microsoft.com/office/powerpoint/2010/main" val="8262823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684213" y="685800"/>
            <a:ext cx="5943601" cy="53086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085012" y="2209801"/>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5160060-B673-4EE9-8A36-5D4CE5A4BAB7}" type="datetimeFigureOut">
              <a:rPr lang="en-US" smtClean="0"/>
              <a:t>6/6/2022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DACE9B9-8733-4A66-B6D0-D38440887197}" type="slidenum">
              <a:rPr lang="en-US" smtClean="0"/>
              <a:t>‹#›</a:t>
            </a:fld>
            <a:endParaRPr lang="en-US"/>
          </a:p>
        </p:txBody>
      </p:sp>
    </p:spTree>
    <p:extLst>
      <p:ext uri="{BB962C8B-B14F-4D97-AF65-F5344CB8AC3E}">
        <p14:creationId xmlns:p14="http://schemas.microsoft.com/office/powerpoint/2010/main" val="26464058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989013" y="914400"/>
            <a:ext cx="3280975"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4722813" y="2777067"/>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5160060-B673-4EE9-8A36-5D4CE5A4BAB7}" type="datetimeFigureOut">
              <a:rPr lang="en-US" smtClean="0"/>
              <a:t>6/6/2022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DACE9B9-8733-4A66-B6D0-D38440887197}" type="slidenum">
              <a:rPr lang="en-US" smtClean="0"/>
              <a:t>‹#›</a:t>
            </a:fld>
            <a:endParaRPr lang="en-US"/>
          </a:p>
        </p:txBody>
      </p:sp>
    </p:spTree>
    <p:extLst>
      <p:ext uri="{BB962C8B-B14F-4D97-AF65-F5344CB8AC3E}">
        <p14:creationId xmlns:p14="http://schemas.microsoft.com/office/powerpoint/2010/main" val="36487670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5"/>
            <a:ext cx="2981859"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4"/>
            <a:ext cx="8534400" cy="15070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4212" y="685802"/>
            <a:ext cx="8534400" cy="3615267"/>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904412" y="6172202"/>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55160060-B673-4EE9-8A36-5D4CE5A4BAB7}" type="datetimeFigureOut">
              <a:rPr lang="en-US" smtClean="0"/>
              <a:t>6/6/2022</a:t>
            </a:fld>
            <a:endParaRPr lang="en-US"/>
          </a:p>
        </p:txBody>
      </p:sp>
      <p:sp>
        <p:nvSpPr>
          <p:cNvPr id="5" name="Footer Placeholder 4"/>
          <p:cNvSpPr>
            <a:spLocks noGrp="1"/>
          </p:cNvSpPr>
          <p:nvPr>
            <p:ph type="ftr" sz="quarter" idx="3"/>
          </p:nvPr>
        </p:nvSpPr>
        <p:spPr>
          <a:xfrm>
            <a:off x="684212" y="6172202"/>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a:p>
        </p:txBody>
      </p:sp>
      <p:sp>
        <p:nvSpPr>
          <p:cNvPr id="6" name="Slide Number Placeholder 5"/>
          <p:cNvSpPr>
            <a:spLocks noGrp="1"/>
          </p:cNvSpPr>
          <p:nvPr>
            <p:ph type="sldNum" sz="quarter" idx="4"/>
          </p:nvPr>
        </p:nvSpPr>
        <p:spPr>
          <a:xfrm>
            <a:off x="10363200" y="5578477"/>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ADACE9B9-8733-4A66-B6D0-D38440887197}" type="slidenum">
              <a:rPr lang="en-US" smtClean="0"/>
              <a:t>‹#›</a:t>
            </a:fld>
            <a:endParaRPr lang="en-US"/>
          </a:p>
        </p:txBody>
      </p:sp>
    </p:spTree>
    <p:extLst>
      <p:ext uri="{BB962C8B-B14F-4D97-AF65-F5344CB8AC3E}">
        <p14:creationId xmlns:p14="http://schemas.microsoft.com/office/powerpoint/2010/main" val="3987596499"/>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lepamphletaire.blogspot.com/2011/08/je-suis-contre-narcotique-anonyme.html" TargetMode="External"/><Relationship Id="rId2" Type="http://schemas.openxmlformats.org/officeDocument/2006/relationships/image" Target="../media/image1.gif"/><Relationship Id="rId1" Type="http://schemas.openxmlformats.org/officeDocument/2006/relationships/slideLayout" Target="../slideLayouts/slideLayout1.xml"/><Relationship Id="rId4" Type="http://schemas.openxmlformats.org/officeDocument/2006/relationships/hyperlink" Target="https://creativecommons.org/licenses/by-sa/3.0/" TargetMode="External"/></Relationships>
</file>

<file path=ppt/slides/_rels/slide10.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3" Type="http://schemas.openxmlformats.org/officeDocument/2006/relationships/hyperlink" Target="https://capitalareancna.com/public-relations" TargetMode="External"/><Relationship Id="rId2" Type="http://schemas.openxmlformats.org/officeDocument/2006/relationships/image" Target="../media/image9.jpg"/><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6.xml.rels><?xml version="1.0" encoding="UTF-8" standalone="yes"?>
<Relationships xmlns="http://schemas.openxmlformats.org/package/2006/relationships"><Relationship Id="rId3" Type="http://schemas.openxmlformats.org/officeDocument/2006/relationships/hyperlink" Target="https://www.slideserve.com/arianna/leadership-in-na-combining-principles-personalities" TargetMode="External"/><Relationship Id="rId2" Type="http://schemas.openxmlformats.org/officeDocument/2006/relationships/image" Target="../media/image10.jpg"/><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3" Type="http://schemas.openxmlformats.org/officeDocument/2006/relationships/hyperlink" Target="https://aap-inclusion-psea.alnap.org/service-directory" TargetMode="External"/><Relationship Id="rId2" Type="http://schemas.openxmlformats.org/officeDocument/2006/relationships/image" Target="../media/image11.jpg"/><Relationship Id="rId1" Type="http://schemas.openxmlformats.org/officeDocument/2006/relationships/slideLayout" Target="../slideLayouts/slideLayout1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4.xml.rels><?xml version="1.0" encoding="UTF-8" standalone="yes"?>
<Relationships xmlns="http://schemas.openxmlformats.org/package/2006/relationships"><Relationship Id="rId3" Type="http://schemas.openxmlformats.org/officeDocument/2006/relationships/hyperlink" Target="http://www.hamascna.org/newcomers-corner/im-ready-for-a-meeting/" TargetMode="External"/><Relationship Id="rId2" Type="http://schemas.openxmlformats.org/officeDocument/2006/relationships/image" Target="../media/image12.jpg"/><Relationship Id="rId1" Type="http://schemas.openxmlformats.org/officeDocument/2006/relationships/slideLayout" Target="../slideLayouts/slideLayout1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7.xml.rels><?xml version="1.0" encoding="UTF-8" standalone="yes"?>
<Relationships xmlns="http://schemas.openxmlformats.org/package/2006/relationships"><Relationship Id="rId3" Type="http://schemas.openxmlformats.org/officeDocument/2006/relationships/hyperlink" Target="https://weascna.org/hi/" TargetMode="External"/><Relationship Id="rId2" Type="http://schemas.openxmlformats.org/officeDocument/2006/relationships/image" Target="../media/image13.jpg"/><Relationship Id="rId1" Type="http://schemas.openxmlformats.org/officeDocument/2006/relationships/slideLayout" Target="../slideLayouts/slideLayout1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3" Type="http://schemas.openxmlformats.org/officeDocument/2006/relationships/hyperlink" Target="https://goforthrecovery.com/recovery-resources/alcoholics-anonymous-online-intergroup-directory/" TargetMode="External"/><Relationship Id="rId2" Type="http://schemas.openxmlformats.org/officeDocument/2006/relationships/image" Target="../media/image14.jpg"/><Relationship Id="rId1" Type="http://schemas.openxmlformats.org/officeDocument/2006/relationships/slideLayout" Target="../slideLayouts/slideLayout1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4.xml.rels><?xml version="1.0" encoding="UTF-8" standalone="yes"?>
<Relationships xmlns="http://schemas.openxmlformats.org/package/2006/relationships"><Relationship Id="rId3" Type="http://schemas.openxmlformats.org/officeDocument/2006/relationships/hyperlink" Target="https://daniellemargheret.com/open-mind/" TargetMode="External"/><Relationship Id="rId2" Type="http://schemas.openxmlformats.org/officeDocument/2006/relationships/image" Target="../media/image15.png"/><Relationship Id="rId1" Type="http://schemas.openxmlformats.org/officeDocument/2006/relationships/slideLayout" Target="../slideLayouts/slideLayout1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8.xml.rels><?xml version="1.0" encoding="UTF-8" standalone="yes"?>
<Relationships xmlns="http://schemas.openxmlformats.org/package/2006/relationships"><Relationship Id="rId3" Type="http://schemas.openxmlformats.org/officeDocument/2006/relationships/hyperlink" Target="http://fergusonvalues.com/2016/08/whats-the-point-of-fairness-in-business/" TargetMode="External"/><Relationship Id="rId2" Type="http://schemas.openxmlformats.org/officeDocument/2006/relationships/image" Target="../media/image16.jpg"/><Relationship Id="rId1" Type="http://schemas.openxmlformats.org/officeDocument/2006/relationships/slideLayout" Target="../slideLayouts/slideLayout1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1.xml.rels><?xml version="1.0" encoding="UTF-8" standalone="yes"?>
<Relationships xmlns="http://schemas.openxmlformats.org/package/2006/relationships"><Relationship Id="rId3" Type="http://schemas.openxmlformats.org/officeDocument/2006/relationships/hyperlink" Target="https://www.picserver.org/highway-signs2/f/fiscal-responsibility.html" TargetMode="External"/><Relationship Id="rId2" Type="http://schemas.openxmlformats.org/officeDocument/2006/relationships/image" Target="../media/image17.jpg"/><Relationship Id="rId1" Type="http://schemas.openxmlformats.org/officeDocument/2006/relationships/slideLayout" Target="../slideLayouts/slideLayout4.xml"/><Relationship Id="rId5" Type="http://schemas.openxmlformats.org/officeDocument/2006/relationships/hyperlink" Target="https://creativecommons.org/licenses/by-sa/3.0/" TargetMode="External"/><Relationship Id="rId4" Type="http://schemas.openxmlformats.org/officeDocument/2006/relationships/image" Target="../media/image18.jpg"/></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hyperlink" Target="https://themeatandpotatoesoflife.com/confessions-of-a-tv-junkie/" TargetMode="External"/><Relationship Id="rId2" Type="http://schemas.openxmlformats.org/officeDocument/2006/relationships/image" Target="../media/image4.jpg"/><Relationship Id="rId1" Type="http://schemas.openxmlformats.org/officeDocument/2006/relationships/slideLayout" Target="../slideLayouts/slideLayout9.xml"/><Relationship Id="rId4" Type="http://schemas.openxmlformats.org/officeDocument/2006/relationships/hyperlink" Target="https://creativecommons.org/licenses/by-nc-nd/3.0/" TargetMode="External"/></Relationships>
</file>

<file path=ppt/slides/_rels/slide50.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hyperlink" Target="https://www.na.org/?ID=handbooks-handbook-index" TargetMode="External"/><Relationship Id="rId2" Type="http://schemas.openxmlformats.org/officeDocument/2006/relationships/image" Target="../media/image5.jp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10000">
              <a:schemeClr val="bg2">
                <a:tint val="97000"/>
                <a:hueMod val="92000"/>
                <a:satMod val="169000"/>
                <a:lumMod val="164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sp useBgFill="1">
        <p:nvSpPr>
          <p:cNvPr id="60" name="Rectangle 59">
            <a:extLst>
              <a:ext uri="{FF2B5EF4-FFF2-40B4-BE49-F238E27FC236}">
                <a16:creationId xmlns:a16="http://schemas.microsoft.com/office/drawing/2014/main" id="{1511F85B-5967-428B-BE8B-819A79813D9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descr="A picture containing drawing&#10;&#10;Description automatically generated">
            <a:extLst>
              <a:ext uri="{FF2B5EF4-FFF2-40B4-BE49-F238E27FC236}">
                <a16:creationId xmlns:a16="http://schemas.microsoft.com/office/drawing/2014/main" id="{149C2C67-3C80-4C0A-A47B-D1F340EC8365}"/>
              </a:ext>
            </a:extLst>
          </p:cNvPr>
          <p:cNvPicPr>
            <a:picLocks noChangeAspect="1"/>
          </p:cNvPicPr>
          <p:nvPr/>
        </p:nvPicPr>
        <p:blipFill rotWithShape="1">
          <a:blip r:embed="rId2">
            <a:grayscl/>
            <a:extLst>
              <a:ext uri="{28A0092B-C50C-407E-A947-70E740481C1C}">
                <a14:useLocalDpi xmlns:a14="http://schemas.microsoft.com/office/drawing/2010/main" val="0"/>
              </a:ext>
              <a:ext uri="{837473B0-CC2E-450A-ABE3-18F120FF3D39}">
                <a1611:picAttrSrcUrl xmlns:a1611="http://schemas.microsoft.com/office/drawing/2016/11/main" r:id="rId3"/>
              </a:ext>
            </a:extLst>
          </a:blip>
          <a:srcRect t="16803" b="26947"/>
          <a:stretch/>
        </p:blipFill>
        <p:spPr>
          <a:xfrm>
            <a:off x="20" y="10"/>
            <a:ext cx="12191980" cy="6857990"/>
          </a:xfrm>
          <a:prstGeom prst="rect">
            <a:avLst/>
          </a:prstGeom>
        </p:spPr>
      </p:pic>
      <p:sp>
        <p:nvSpPr>
          <p:cNvPr id="62" name="Snip Diagonal Corner Rectangle 6">
            <a:extLst>
              <a:ext uri="{FF2B5EF4-FFF2-40B4-BE49-F238E27FC236}">
                <a16:creationId xmlns:a16="http://schemas.microsoft.com/office/drawing/2014/main" id="{28DA8D05-CF65-4382-8BF4-2A08754DB5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12191075" cy="6857998"/>
          </a:xfrm>
          <a:prstGeom prst="snip2DiagRect">
            <a:avLst>
              <a:gd name="adj1" fmla="val 0"/>
              <a:gd name="adj2" fmla="val 42414"/>
            </a:avLst>
          </a:prstGeom>
          <a:gradFill>
            <a:gsLst>
              <a:gs pos="2000">
                <a:schemeClr val="dk2">
                  <a:tint val="97000"/>
                  <a:hueMod val="92000"/>
                  <a:satMod val="169000"/>
                  <a:lumMod val="164000"/>
                  <a:alpha val="79000"/>
                </a:schemeClr>
              </a:gs>
              <a:gs pos="100000">
                <a:schemeClr val="dk2">
                  <a:shade val="96000"/>
                  <a:satMod val="120000"/>
                  <a:lumMod val="90000"/>
                  <a:alpha val="88000"/>
                </a:schemeClr>
              </a:gs>
            </a:gsLst>
          </a:gradFill>
          <a:ln>
            <a:noFill/>
          </a:ln>
          <a:effectLst/>
        </p:spPr>
        <p:style>
          <a:lnRef idx="2">
            <a:schemeClr val="accent1">
              <a:shade val="50000"/>
            </a:schemeClr>
          </a:lnRef>
          <a:fillRef idx="1003">
            <a:schemeClr val="dk2"/>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52D6FD88-4C3E-4068-90BA-14D092BC0CC7}"/>
              </a:ext>
            </a:extLst>
          </p:cNvPr>
          <p:cNvSpPr>
            <a:spLocks noGrp="1"/>
          </p:cNvSpPr>
          <p:nvPr>
            <p:ph type="ctrTitle"/>
          </p:nvPr>
        </p:nvSpPr>
        <p:spPr>
          <a:xfrm>
            <a:off x="571274" y="2509284"/>
            <a:ext cx="6767736" cy="2486049"/>
          </a:xfrm>
        </p:spPr>
        <p:txBody>
          <a:bodyPr>
            <a:normAutofit/>
          </a:bodyPr>
          <a:lstStyle/>
          <a:p>
            <a:r>
              <a:rPr lang="en-US" dirty="0"/>
              <a:t>Lone Star Region</a:t>
            </a:r>
          </a:p>
        </p:txBody>
      </p:sp>
      <p:sp>
        <p:nvSpPr>
          <p:cNvPr id="3" name="Subtitle 2">
            <a:extLst>
              <a:ext uri="{FF2B5EF4-FFF2-40B4-BE49-F238E27FC236}">
                <a16:creationId xmlns:a16="http://schemas.microsoft.com/office/drawing/2014/main" id="{6E32757F-EE75-48AF-9E87-F80588495D19}"/>
              </a:ext>
            </a:extLst>
          </p:cNvPr>
          <p:cNvSpPr>
            <a:spLocks noGrp="1"/>
          </p:cNvSpPr>
          <p:nvPr>
            <p:ph type="subTitle" idx="1"/>
          </p:nvPr>
        </p:nvSpPr>
        <p:spPr>
          <a:xfrm>
            <a:off x="614249" y="5071532"/>
            <a:ext cx="5133408" cy="914401"/>
          </a:xfrm>
        </p:spPr>
        <p:txBody>
          <a:bodyPr>
            <a:normAutofit/>
          </a:bodyPr>
          <a:lstStyle/>
          <a:p>
            <a:r>
              <a:rPr lang="en-US">
                <a:solidFill>
                  <a:schemeClr val="tx1"/>
                </a:solidFill>
              </a:rPr>
              <a:t>12 Concepts</a:t>
            </a:r>
          </a:p>
        </p:txBody>
      </p:sp>
      <p:grpSp>
        <p:nvGrpSpPr>
          <p:cNvPr id="64" name="Group 63">
            <a:extLst>
              <a:ext uri="{FF2B5EF4-FFF2-40B4-BE49-F238E27FC236}">
                <a16:creationId xmlns:a16="http://schemas.microsoft.com/office/drawing/2014/main" id="{E0C6252F-9468-4CFE-8A28-0DFE703FB7B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111344" y="9144"/>
            <a:ext cx="6080656" cy="6163733"/>
            <a:chOff x="6108170" y="8467"/>
            <a:chExt cx="6080656" cy="6163733"/>
          </a:xfrm>
        </p:grpSpPr>
        <p:cxnSp>
          <p:nvCxnSpPr>
            <p:cNvPr id="65" name="Straight Connector 64">
              <a:extLst>
                <a:ext uri="{FF2B5EF4-FFF2-40B4-BE49-F238E27FC236}">
                  <a16:creationId xmlns:a16="http://schemas.microsoft.com/office/drawing/2014/main" id="{F873F8F7-6FEE-4BB3-94A3-78B5C2FF1D8E}"/>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66" name="Straight Connector 65">
              <a:extLst>
                <a:ext uri="{FF2B5EF4-FFF2-40B4-BE49-F238E27FC236}">
                  <a16:creationId xmlns:a16="http://schemas.microsoft.com/office/drawing/2014/main" id="{FF5B2264-1E71-4A5B-ABFC-2832FD78EC99}"/>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67" name="Straight Connector 66">
              <a:extLst>
                <a:ext uri="{FF2B5EF4-FFF2-40B4-BE49-F238E27FC236}">
                  <a16:creationId xmlns:a16="http://schemas.microsoft.com/office/drawing/2014/main" id="{C6E0A76D-9460-46B8-BD58-9E9BF9CEB3FE}"/>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68" name="Straight Connector 67">
              <a:extLst>
                <a:ext uri="{FF2B5EF4-FFF2-40B4-BE49-F238E27FC236}">
                  <a16:creationId xmlns:a16="http://schemas.microsoft.com/office/drawing/2014/main" id="{47E3790F-67C5-42CD-B933-75C6F3250AA5}"/>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69" name="Straight Connector 68">
              <a:extLst>
                <a:ext uri="{FF2B5EF4-FFF2-40B4-BE49-F238E27FC236}">
                  <a16:creationId xmlns:a16="http://schemas.microsoft.com/office/drawing/2014/main" id="{4EF3C2C4-F6BB-4D14-8577-3649162D0771}"/>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8" name="TextBox 7">
            <a:extLst>
              <a:ext uri="{FF2B5EF4-FFF2-40B4-BE49-F238E27FC236}">
                <a16:creationId xmlns:a16="http://schemas.microsoft.com/office/drawing/2014/main" id="{78FA2218-02AF-4CB1-A2DB-4A0BBD3A6443}"/>
              </a:ext>
            </a:extLst>
          </p:cNvPr>
          <p:cNvSpPr txBox="1"/>
          <p:nvPr/>
        </p:nvSpPr>
        <p:spPr>
          <a:xfrm>
            <a:off x="9511459" y="6657945"/>
            <a:ext cx="2680541" cy="200055"/>
          </a:xfrm>
          <a:prstGeom prst="rect">
            <a:avLst/>
          </a:prstGeom>
          <a:solidFill>
            <a:srgbClr val="000000"/>
          </a:solidFill>
        </p:spPr>
        <p:txBody>
          <a:bodyPr wrap="none" rtlCol="0">
            <a:spAutoFit/>
          </a:bodyPr>
          <a:lstStyle/>
          <a:p>
            <a:pPr algn="r">
              <a:spcAft>
                <a:spcPts val="600"/>
              </a:spcAft>
            </a:pPr>
            <a:r>
              <a:rPr lang="en-US" sz="700">
                <a:solidFill>
                  <a:srgbClr val="FFFFFF"/>
                </a:solidFill>
                <a:hlinkClick r:id="rId3" tooltip="http://lepamphletaire.blogspot.com/2011/08/je-suis-contre-narcotique-anonyme.html">
                  <a:extLst>
                    <a:ext uri="{A12FA001-AC4F-418D-AE19-62706E023703}">
                      <ahyp:hlinkClr xmlns:ahyp="http://schemas.microsoft.com/office/drawing/2018/hyperlinkcolor" val="tx"/>
                    </a:ext>
                  </a:extLst>
                </a:hlinkClick>
              </a:rPr>
              <a:t>This Photo</a:t>
            </a:r>
            <a:r>
              <a:rPr lang="en-US" sz="700">
                <a:solidFill>
                  <a:srgbClr val="FFFFFF"/>
                </a:solidFill>
              </a:rPr>
              <a:t> by Unknown Author is licensed under </a:t>
            </a:r>
            <a:r>
              <a:rPr lang="en-US" sz="700">
                <a:solidFill>
                  <a:srgbClr val="FFFFFF"/>
                </a:solidFill>
                <a:hlinkClick r:id="rId4" tooltip="https://creativecommons.org/licenses/by-sa/3.0/">
                  <a:extLst>
                    <a:ext uri="{A12FA001-AC4F-418D-AE19-62706E023703}">
                      <ahyp:hlinkClr xmlns:ahyp="http://schemas.microsoft.com/office/drawing/2018/hyperlinkcolor" val="tx"/>
                    </a:ext>
                  </a:extLst>
                </a:hlinkClick>
              </a:rPr>
              <a:t>CC BY-SA</a:t>
            </a:r>
            <a:endParaRPr lang="en-US" sz="700">
              <a:solidFill>
                <a:srgbClr val="FFFFFF"/>
              </a:solidFill>
            </a:endParaRPr>
          </a:p>
        </p:txBody>
      </p:sp>
    </p:spTree>
    <p:extLst>
      <p:ext uri="{BB962C8B-B14F-4D97-AF65-F5344CB8AC3E}">
        <p14:creationId xmlns:p14="http://schemas.microsoft.com/office/powerpoint/2010/main" val="15484878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rotWithShape="1">
          <a:gsLst>
            <a:gs pos="10000">
              <a:schemeClr val="bg2">
                <a:tint val="97000"/>
                <a:hueMod val="92000"/>
                <a:satMod val="169000"/>
                <a:lumMod val="164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grpSp>
        <p:nvGrpSpPr>
          <p:cNvPr id="42" name="Group 41">
            <a:extLst>
              <a:ext uri="{FF2B5EF4-FFF2-40B4-BE49-F238E27FC236}">
                <a16:creationId xmlns:a16="http://schemas.microsoft.com/office/drawing/2014/main" id="{8F1EF17D-1B70-428C-8A8A-A2C5B390E1E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206969" y="2963335"/>
            <a:ext cx="2981858" cy="3208867"/>
            <a:chOff x="9206969" y="2963333"/>
            <a:chExt cx="2981858" cy="3208867"/>
          </a:xfrm>
        </p:grpSpPr>
        <p:cxnSp>
          <p:nvCxnSpPr>
            <p:cNvPr id="43" name="Straight Connector 42">
              <a:extLst>
                <a:ext uri="{FF2B5EF4-FFF2-40B4-BE49-F238E27FC236}">
                  <a16:creationId xmlns:a16="http://schemas.microsoft.com/office/drawing/2014/main" id="{12FAEDF3-CEC8-4BF6-8EA7-4079C471838C}"/>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44" name="Straight Connector 43">
              <a:extLst>
                <a:ext uri="{FF2B5EF4-FFF2-40B4-BE49-F238E27FC236}">
                  <a16:creationId xmlns:a16="http://schemas.microsoft.com/office/drawing/2014/main" id="{398DB8F4-CD77-4FCC-8544-ADE8B478C151}"/>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45" name="Straight Connector 44">
              <a:extLst>
                <a:ext uri="{FF2B5EF4-FFF2-40B4-BE49-F238E27FC236}">
                  <a16:creationId xmlns:a16="http://schemas.microsoft.com/office/drawing/2014/main" id="{22202DFE-039D-48E4-8536-FA30F2489475}"/>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46" name="Straight Connector 45">
              <a:extLst>
                <a:ext uri="{FF2B5EF4-FFF2-40B4-BE49-F238E27FC236}">
                  <a16:creationId xmlns:a16="http://schemas.microsoft.com/office/drawing/2014/main" id="{81F05E26-510E-4164-83C7-28E4FE9D7EA3}"/>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47" name="Straight Connector 46">
              <a:extLst>
                <a:ext uri="{FF2B5EF4-FFF2-40B4-BE49-F238E27FC236}">
                  <a16:creationId xmlns:a16="http://schemas.microsoft.com/office/drawing/2014/main" id="{E632161A-50D4-4D96-887A-98FC9209310C}"/>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useBgFill="1">
        <p:nvSpPr>
          <p:cNvPr id="49" name="Rectangle 48">
            <a:extLst>
              <a:ext uri="{FF2B5EF4-FFF2-40B4-BE49-F238E27FC236}">
                <a16:creationId xmlns:a16="http://schemas.microsoft.com/office/drawing/2014/main" id="{E09CCB3F-DBCE-4964-9E34-8C5DE80EF4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344C4DC-0585-4F0D-9CD5-07808EF83CAB}"/>
              </a:ext>
            </a:extLst>
          </p:cNvPr>
          <p:cNvSpPr>
            <a:spLocks noGrp="1"/>
          </p:cNvSpPr>
          <p:nvPr>
            <p:ph type="title"/>
          </p:nvPr>
        </p:nvSpPr>
        <p:spPr>
          <a:xfrm>
            <a:off x="7532710" y="620722"/>
            <a:ext cx="3518748" cy="664622"/>
          </a:xfrm>
        </p:spPr>
        <p:txBody>
          <a:bodyPr vert="horz" lIns="91440" tIns="45720" rIns="91440" bIns="45720" rtlCol="0" anchor="b">
            <a:normAutofit/>
          </a:bodyPr>
          <a:lstStyle/>
          <a:p>
            <a:r>
              <a:rPr lang="en-US" dirty="0"/>
              <a:t>2</a:t>
            </a:r>
            <a:r>
              <a:rPr lang="en-US" baseline="30000" dirty="0"/>
              <a:t>nd</a:t>
            </a:r>
            <a:r>
              <a:rPr lang="en-US" dirty="0"/>
              <a:t> concept</a:t>
            </a:r>
          </a:p>
        </p:txBody>
      </p:sp>
      <p:sp>
        <p:nvSpPr>
          <p:cNvPr id="51" name="Snip Diagonal Corner Rectangle 24">
            <a:extLst>
              <a:ext uri="{FF2B5EF4-FFF2-40B4-BE49-F238E27FC236}">
                <a16:creationId xmlns:a16="http://schemas.microsoft.com/office/drawing/2014/main" id="{1DFF944F-74BA-483A-82C0-64E3AAF4AE9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2990" y="620722"/>
            <a:ext cx="6575496" cy="5286838"/>
          </a:xfrm>
          <a:prstGeom prst="snip2DiagRect">
            <a:avLst>
              <a:gd name="adj1" fmla="val 10787"/>
              <a:gd name="adj2" fmla="val 0"/>
            </a:avLst>
          </a:prstGeom>
          <a:solidFill>
            <a:schemeClr val="tx1"/>
          </a:solidFill>
          <a:ln>
            <a:noFill/>
          </a:ln>
          <a:effectLst>
            <a:innerShdw blurRad="57150" dist="38100" dir="14460000">
              <a:prstClr val="black">
                <a:alpha val="7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Placeholder 5" descr="A close up of a logo&#10;&#10;Description automatically generated">
            <a:extLst>
              <a:ext uri="{FF2B5EF4-FFF2-40B4-BE49-F238E27FC236}">
                <a16:creationId xmlns:a16="http://schemas.microsoft.com/office/drawing/2014/main" id="{22A98192-9D53-4B31-8FC6-BB797E8EB247}"/>
              </a:ext>
            </a:extLst>
          </p:cNvPr>
          <p:cNvPicPr>
            <a:picLocks noGrp="1" noChangeAspect="1"/>
          </p:cNvPicPr>
          <p:nvPr>
            <p:ph type="pic" idx="1"/>
          </p:nvPr>
        </p:nvPicPr>
        <p:blipFill rotWithShape="1">
          <a:blip r:embed="rId2">
            <a:extLst>
              <a:ext uri="{28A0092B-C50C-407E-A947-70E740481C1C}">
                <a14:useLocalDpi xmlns:a14="http://schemas.microsoft.com/office/drawing/2010/main" val="0"/>
              </a:ext>
            </a:extLst>
          </a:blip>
          <a:srcRect r="5488" b="-1"/>
          <a:stretch/>
        </p:blipFill>
        <p:spPr>
          <a:xfrm>
            <a:off x="778062" y="786117"/>
            <a:ext cx="6245352" cy="4956048"/>
          </a:xfrm>
          <a:custGeom>
            <a:avLst/>
            <a:gdLst>
              <a:gd name="connsiteX0" fmla="*/ 534609 w 6245352"/>
              <a:gd name="connsiteY0" fmla="*/ 0 h 4956048"/>
              <a:gd name="connsiteX1" fmla="*/ 6245352 w 6245352"/>
              <a:gd name="connsiteY1" fmla="*/ 0 h 4956048"/>
              <a:gd name="connsiteX2" fmla="*/ 6245352 w 6245352"/>
              <a:gd name="connsiteY2" fmla="*/ 4421439 h 4956048"/>
              <a:gd name="connsiteX3" fmla="*/ 5710743 w 6245352"/>
              <a:gd name="connsiteY3" fmla="*/ 4956048 h 4956048"/>
              <a:gd name="connsiteX4" fmla="*/ 0 w 6245352"/>
              <a:gd name="connsiteY4" fmla="*/ 4956048 h 4956048"/>
              <a:gd name="connsiteX5" fmla="*/ 0 w 6245352"/>
              <a:gd name="connsiteY5" fmla="*/ 534609 h 49560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245352" h="4956048">
                <a:moveTo>
                  <a:pt x="534609" y="0"/>
                </a:moveTo>
                <a:lnTo>
                  <a:pt x="6245352" y="0"/>
                </a:lnTo>
                <a:lnTo>
                  <a:pt x="6245352" y="4421439"/>
                </a:lnTo>
                <a:lnTo>
                  <a:pt x="5710743" y="4956048"/>
                </a:lnTo>
                <a:lnTo>
                  <a:pt x="0" y="4956048"/>
                </a:lnTo>
                <a:lnTo>
                  <a:pt x="0" y="534609"/>
                </a:lnTo>
                <a:close/>
              </a:path>
            </a:pathLst>
          </a:custGeom>
        </p:spPr>
      </p:pic>
      <p:sp>
        <p:nvSpPr>
          <p:cNvPr id="4" name="Text Placeholder 3">
            <a:extLst>
              <a:ext uri="{FF2B5EF4-FFF2-40B4-BE49-F238E27FC236}">
                <a16:creationId xmlns:a16="http://schemas.microsoft.com/office/drawing/2014/main" id="{A0B3043B-E54E-445D-8C59-3371988B1E5F}"/>
              </a:ext>
            </a:extLst>
          </p:cNvPr>
          <p:cNvSpPr>
            <a:spLocks noGrp="1"/>
          </p:cNvSpPr>
          <p:nvPr>
            <p:ph type="body" sz="half" idx="2"/>
          </p:nvPr>
        </p:nvSpPr>
        <p:spPr>
          <a:xfrm>
            <a:off x="7532712" y="1285344"/>
            <a:ext cx="3479419" cy="4886856"/>
          </a:xfrm>
        </p:spPr>
        <p:txBody>
          <a:bodyPr vert="horz" lIns="91440" tIns="45720" rIns="91440" bIns="45720" rtlCol="0" anchor="t">
            <a:normAutofit/>
          </a:bodyPr>
          <a:lstStyle/>
          <a:p>
            <a:pPr>
              <a:buFont typeface="Wingdings 3" panose="05040102010807070707" pitchFamily="18" charset="2"/>
              <a:buChar char=""/>
            </a:pPr>
            <a:r>
              <a:rPr lang="en-US" sz="1400" dirty="0">
                <a:solidFill>
                  <a:schemeClr val="bg1"/>
                </a:solidFill>
              </a:rPr>
              <a:t> </a:t>
            </a:r>
            <a:r>
              <a:rPr lang="en-US" sz="1600" dirty="0">
                <a:solidFill>
                  <a:schemeClr val="bg1"/>
                </a:solidFill>
              </a:rPr>
              <a:t>Ideally, responsibility and authority are flip sides of the same coin; the exercise of one is also an exercise of the other.</a:t>
            </a:r>
          </a:p>
          <a:p>
            <a:pPr>
              <a:buFont typeface="Wingdings 3" panose="05040102010807070707" pitchFamily="18" charset="2"/>
              <a:buChar char=""/>
            </a:pPr>
            <a:r>
              <a:rPr lang="en-US" sz="1600" dirty="0">
                <a:solidFill>
                  <a:schemeClr val="bg1"/>
                </a:solidFill>
              </a:rPr>
              <a:t> The most important resource contributed to the service structure by an NA group is almost exclusively spiritual: its ideas and its conscience.</a:t>
            </a:r>
          </a:p>
          <a:p>
            <a:pPr>
              <a:buFont typeface="Wingdings 3" panose="05040102010807070707" pitchFamily="18" charset="2"/>
              <a:buChar char=""/>
            </a:pPr>
            <a:r>
              <a:rPr lang="en-US" sz="1600" dirty="0">
                <a:solidFill>
                  <a:schemeClr val="bg1"/>
                </a:solidFill>
              </a:rPr>
              <a:t>Without the voice of the groups, the service structure may not know what kind of services are needed. </a:t>
            </a:r>
          </a:p>
          <a:p>
            <a:pPr>
              <a:buFont typeface="Wingdings 3" panose="05040102010807070707" pitchFamily="18" charset="2"/>
              <a:buChar char=""/>
            </a:pPr>
            <a:r>
              <a:rPr lang="en-US" sz="1600" dirty="0">
                <a:solidFill>
                  <a:schemeClr val="bg1"/>
                </a:solidFill>
              </a:rPr>
              <a:t> The NA groups bear the final authority in all our fellowship’s service affairs and should be routinely consulted in all matters directly affecting them. </a:t>
            </a:r>
            <a:endParaRPr lang="en-US" sz="1400" dirty="0">
              <a:solidFill>
                <a:schemeClr val="bg1"/>
              </a:solidFill>
            </a:endParaRPr>
          </a:p>
        </p:txBody>
      </p:sp>
      <p:grpSp>
        <p:nvGrpSpPr>
          <p:cNvPr id="53" name="Group 52">
            <a:extLst>
              <a:ext uri="{FF2B5EF4-FFF2-40B4-BE49-F238E27FC236}">
                <a16:creationId xmlns:a16="http://schemas.microsoft.com/office/drawing/2014/main" id="{A9733A91-F958-4629-801A-3F6F1E09AD6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206969" y="2963335"/>
            <a:ext cx="2981858" cy="3208867"/>
            <a:chOff x="9206969" y="2963333"/>
            <a:chExt cx="2981858" cy="3208867"/>
          </a:xfrm>
        </p:grpSpPr>
        <p:cxnSp>
          <p:nvCxnSpPr>
            <p:cNvPr id="54" name="Straight Connector 53">
              <a:extLst>
                <a:ext uri="{FF2B5EF4-FFF2-40B4-BE49-F238E27FC236}">
                  <a16:creationId xmlns:a16="http://schemas.microsoft.com/office/drawing/2014/main" id="{F3812972-C68B-4C59-B3A7-4AF61E935D4A}"/>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55" name="Straight Connector 54">
              <a:extLst>
                <a:ext uri="{FF2B5EF4-FFF2-40B4-BE49-F238E27FC236}">
                  <a16:creationId xmlns:a16="http://schemas.microsoft.com/office/drawing/2014/main" id="{CB3F3B7C-7909-4486-AA08-5C6B625C3A0A}"/>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56" name="Straight Connector 55">
              <a:extLst>
                <a:ext uri="{FF2B5EF4-FFF2-40B4-BE49-F238E27FC236}">
                  <a16:creationId xmlns:a16="http://schemas.microsoft.com/office/drawing/2014/main" id="{00BD7DA8-741F-4296-9363-05EF91541119}"/>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57" name="Straight Connector 56">
              <a:extLst>
                <a:ext uri="{FF2B5EF4-FFF2-40B4-BE49-F238E27FC236}">
                  <a16:creationId xmlns:a16="http://schemas.microsoft.com/office/drawing/2014/main" id="{62068EFC-20FC-456F-839F-4BCFFCAA8197}"/>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58" name="Straight Connector 57">
              <a:extLst>
                <a:ext uri="{FF2B5EF4-FFF2-40B4-BE49-F238E27FC236}">
                  <a16:creationId xmlns:a16="http://schemas.microsoft.com/office/drawing/2014/main" id="{3251C60F-B911-433E-BF75-3BBEFD0538CB}"/>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val="20351322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gradFill rotWithShape="1">
          <a:gsLst>
            <a:gs pos="10000">
              <a:schemeClr val="bg2">
                <a:tint val="97000"/>
                <a:hueMod val="92000"/>
                <a:satMod val="169000"/>
                <a:lumMod val="164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grpSp>
        <p:nvGrpSpPr>
          <p:cNvPr id="48" name="Group 36">
            <a:extLst>
              <a:ext uri="{FF2B5EF4-FFF2-40B4-BE49-F238E27FC236}">
                <a16:creationId xmlns:a16="http://schemas.microsoft.com/office/drawing/2014/main" id="{6CC7770B-E4E1-42D6-9437-DAA4A3A9E65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206969" y="2963335"/>
            <a:ext cx="2981858" cy="3208867"/>
            <a:chOff x="9206969" y="2963333"/>
            <a:chExt cx="2981858" cy="3208867"/>
          </a:xfrm>
        </p:grpSpPr>
        <p:cxnSp>
          <p:nvCxnSpPr>
            <p:cNvPr id="38" name="Straight Connector 37">
              <a:extLst>
                <a:ext uri="{FF2B5EF4-FFF2-40B4-BE49-F238E27FC236}">
                  <a16:creationId xmlns:a16="http://schemas.microsoft.com/office/drawing/2014/main" id="{5A26DE5B-A1A6-4746-8EF7-4D6809ED75EE}"/>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39" name="Straight Connector 38">
              <a:extLst>
                <a:ext uri="{FF2B5EF4-FFF2-40B4-BE49-F238E27FC236}">
                  <a16:creationId xmlns:a16="http://schemas.microsoft.com/office/drawing/2014/main" id="{377A3DDA-BF17-4302-867E-EBFD777B0627}"/>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40" name="Straight Connector 39">
              <a:extLst>
                <a:ext uri="{FF2B5EF4-FFF2-40B4-BE49-F238E27FC236}">
                  <a16:creationId xmlns:a16="http://schemas.microsoft.com/office/drawing/2014/main" id="{CBE30704-4227-4B7B-BDB8-BFCF39086FA4}"/>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41" name="Straight Connector 40">
              <a:extLst>
                <a:ext uri="{FF2B5EF4-FFF2-40B4-BE49-F238E27FC236}">
                  <a16:creationId xmlns:a16="http://schemas.microsoft.com/office/drawing/2014/main" id="{B923B1E7-AEA4-42D8-8F4A-9D116F29665C}"/>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42" name="Straight Connector 41">
              <a:extLst>
                <a:ext uri="{FF2B5EF4-FFF2-40B4-BE49-F238E27FC236}">
                  <a16:creationId xmlns:a16="http://schemas.microsoft.com/office/drawing/2014/main" id="{321B6244-6EAE-442C-ACCF-8146103EC1D5}"/>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useBgFill="1">
        <p:nvSpPr>
          <p:cNvPr id="49" name="Rectangle 43">
            <a:extLst>
              <a:ext uri="{FF2B5EF4-FFF2-40B4-BE49-F238E27FC236}">
                <a16:creationId xmlns:a16="http://schemas.microsoft.com/office/drawing/2014/main" id="{7509B08A-C1EC-478C-86AF-60ADE06D9B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A29A32D-A01F-4A77-B438-C43D22219C8F}"/>
              </a:ext>
            </a:extLst>
          </p:cNvPr>
          <p:cNvSpPr>
            <a:spLocks noGrp="1"/>
          </p:cNvSpPr>
          <p:nvPr>
            <p:ph type="title"/>
          </p:nvPr>
        </p:nvSpPr>
        <p:spPr>
          <a:xfrm>
            <a:off x="640290" y="685800"/>
            <a:ext cx="4818656" cy="4603749"/>
          </a:xfrm>
        </p:spPr>
        <p:txBody>
          <a:bodyPr vert="horz" lIns="91440" tIns="45720" rIns="91440" bIns="45720" rtlCol="0" anchor="ctr">
            <a:normAutofit/>
          </a:bodyPr>
          <a:lstStyle/>
          <a:p>
            <a:pPr algn="r"/>
            <a:r>
              <a:rPr lang="en-US" sz="4400"/>
              <a:t>Brainstorming Questions</a:t>
            </a:r>
          </a:p>
        </p:txBody>
      </p:sp>
      <p:sp>
        <p:nvSpPr>
          <p:cNvPr id="50" name="Rectangle 45">
            <a:extLst>
              <a:ext uri="{FF2B5EF4-FFF2-40B4-BE49-F238E27FC236}">
                <a16:creationId xmlns:a16="http://schemas.microsoft.com/office/drawing/2014/main" id="{221CC330-4259-4C32-BF8B-5FE13FFABB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96001" y="0"/>
            <a:ext cx="6096001" cy="6858000"/>
          </a:xfrm>
          <a:prstGeom prst="rect">
            <a:avLst/>
          </a:prstGeom>
          <a:solidFill>
            <a:schemeClr val="bg2">
              <a:alpha val="97000"/>
            </a:schemeClr>
          </a:solidFill>
          <a:ln>
            <a:noFill/>
          </a:ln>
          <a:effectLst/>
        </p:spPr>
        <p:style>
          <a:lnRef idx="2">
            <a:schemeClr val="accent1">
              <a:shade val="50000"/>
            </a:schemeClr>
          </a:lnRef>
          <a:fillRef idx="1001">
            <a:schemeClr val="dk2"/>
          </a:fillRef>
          <a:effectRef idx="0">
            <a:schemeClr val="accent1"/>
          </a:effectRef>
          <a:fontRef idx="minor">
            <a:schemeClr val="lt1"/>
          </a:fontRef>
        </p:style>
        <p:txBody>
          <a:bodyPr rtlCol="0" anchor="ctr"/>
          <a:lstStyle/>
          <a:p>
            <a:pPr algn="ctr"/>
            <a:endParaRPr lang="en-US"/>
          </a:p>
        </p:txBody>
      </p:sp>
      <p:sp>
        <p:nvSpPr>
          <p:cNvPr id="4" name="Text Placeholder 3">
            <a:extLst>
              <a:ext uri="{FF2B5EF4-FFF2-40B4-BE49-F238E27FC236}">
                <a16:creationId xmlns:a16="http://schemas.microsoft.com/office/drawing/2014/main" id="{73BFD6DC-6ADD-4F46-B4E3-596BF2A241DC}"/>
              </a:ext>
            </a:extLst>
          </p:cNvPr>
          <p:cNvSpPr>
            <a:spLocks noGrp="1"/>
          </p:cNvSpPr>
          <p:nvPr>
            <p:ph type="body" sz="half" idx="2"/>
          </p:nvPr>
        </p:nvSpPr>
        <p:spPr>
          <a:xfrm>
            <a:off x="6625653" y="685800"/>
            <a:ext cx="4878959" cy="5639844"/>
          </a:xfrm>
        </p:spPr>
        <p:txBody>
          <a:bodyPr vert="horz" lIns="91440" tIns="45720" rIns="91440" bIns="45720" rtlCol="0" anchor="t">
            <a:normAutofit/>
          </a:bodyPr>
          <a:lstStyle/>
          <a:p>
            <a:pPr marL="342900" indent="-342900">
              <a:buAutoNum type="arabicPeriod"/>
            </a:pPr>
            <a:r>
              <a:rPr lang="en-US" dirty="0">
                <a:solidFill>
                  <a:schemeClr val="bg1"/>
                </a:solidFill>
              </a:rPr>
              <a:t>Who creates the service structure and for what reason?</a:t>
            </a:r>
          </a:p>
          <a:p>
            <a:pPr marL="342900" indent="-342900">
              <a:buAutoNum type="arabicPeriod"/>
            </a:pPr>
            <a:r>
              <a:rPr lang="en-US" dirty="0">
                <a:solidFill>
                  <a:schemeClr val="bg1"/>
                </a:solidFill>
              </a:rPr>
              <a:t>Who has final authority over all the service structures affairs?</a:t>
            </a:r>
          </a:p>
          <a:p>
            <a:pPr marL="342900" indent="-342900">
              <a:buAutoNum type="arabicPeriod"/>
            </a:pPr>
            <a:r>
              <a:rPr lang="en-US" dirty="0">
                <a:solidFill>
                  <a:schemeClr val="bg1"/>
                </a:solidFill>
              </a:rPr>
              <a:t>Who has the final responsibility to support all the activities of the service structure?</a:t>
            </a:r>
          </a:p>
          <a:p>
            <a:pPr marL="342900" indent="-342900">
              <a:buAutoNum type="arabicPeriod"/>
            </a:pPr>
            <a:r>
              <a:rPr lang="en-US" dirty="0">
                <a:solidFill>
                  <a:schemeClr val="bg1"/>
                </a:solidFill>
              </a:rPr>
              <a:t>How do spiritual principles of responsibility an authority work together?</a:t>
            </a:r>
          </a:p>
          <a:p>
            <a:pPr marL="342900" indent="-342900">
              <a:buAutoNum type="arabicPeriod"/>
            </a:pPr>
            <a:r>
              <a:rPr lang="en-US" dirty="0">
                <a:solidFill>
                  <a:schemeClr val="bg1"/>
                </a:solidFill>
              </a:rPr>
              <a:t>What are the key points in selecting a qualified GSR, RCM, RD?</a:t>
            </a:r>
          </a:p>
          <a:p>
            <a:pPr marL="342900" indent="-342900">
              <a:buAutoNum type="arabicPeriod"/>
            </a:pPr>
            <a:r>
              <a:rPr lang="en-US" dirty="0">
                <a:solidFill>
                  <a:schemeClr val="bg1"/>
                </a:solidFill>
              </a:rPr>
              <a:t>Who is responsible for the training of the GSR in relation to Traditions and Concepts?</a:t>
            </a:r>
          </a:p>
          <a:p>
            <a:pPr marL="342900" indent="-342900">
              <a:buAutoNum type="arabicPeriod"/>
            </a:pPr>
            <a:r>
              <a:rPr lang="en-US" dirty="0">
                <a:solidFill>
                  <a:schemeClr val="bg1"/>
                </a:solidFill>
              </a:rPr>
              <a:t>What Tradition apply to this Concept?</a:t>
            </a:r>
          </a:p>
          <a:p>
            <a:pPr marL="342900" indent="-342900">
              <a:buAutoNum type="arabicPeriod"/>
            </a:pPr>
            <a:endParaRPr lang="en-US" dirty="0">
              <a:solidFill>
                <a:schemeClr val="tx1"/>
              </a:solidFill>
            </a:endParaRPr>
          </a:p>
        </p:txBody>
      </p:sp>
    </p:spTree>
    <p:extLst>
      <p:ext uri="{BB962C8B-B14F-4D97-AF65-F5344CB8AC3E}">
        <p14:creationId xmlns:p14="http://schemas.microsoft.com/office/powerpoint/2010/main" val="13174126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A9EF37-CCDB-47A7-B707-784C49376B98}"/>
              </a:ext>
            </a:extLst>
          </p:cNvPr>
          <p:cNvSpPr>
            <a:spLocks noGrp="1"/>
          </p:cNvSpPr>
          <p:nvPr>
            <p:ph type="title"/>
          </p:nvPr>
        </p:nvSpPr>
        <p:spPr>
          <a:xfrm>
            <a:off x="4722812" y="213064"/>
            <a:ext cx="6019800" cy="1478084"/>
          </a:xfrm>
        </p:spPr>
        <p:txBody>
          <a:bodyPr>
            <a:normAutofit/>
          </a:bodyPr>
          <a:lstStyle/>
          <a:p>
            <a:pPr algn="ctr"/>
            <a:r>
              <a:rPr lang="en-US" dirty="0"/>
              <a:t>Concept 3</a:t>
            </a:r>
            <a:br>
              <a:rPr lang="en-US" dirty="0"/>
            </a:br>
            <a:r>
              <a:rPr lang="en-US" sz="1800" dirty="0">
                <a:solidFill>
                  <a:schemeClr val="bg1"/>
                </a:solidFill>
              </a:rPr>
              <a:t>The na groups delegate to the service structure the authority necessary to fulfill the responsibility assigned to it. </a:t>
            </a:r>
            <a:endParaRPr lang="en-US" dirty="0">
              <a:solidFill>
                <a:schemeClr val="bg1"/>
              </a:solidFill>
            </a:endParaRPr>
          </a:p>
        </p:txBody>
      </p:sp>
      <p:pic>
        <p:nvPicPr>
          <p:cNvPr id="13" name="Picture Placeholder 12">
            <a:extLst>
              <a:ext uri="{FF2B5EF4-FFF2-40B4-BE49-F238E27FC236}">
                <a16:creationId xmlns:a16="http://schemas.microsoft.com/office/drawing/2014/main" id="{7DF6C7C7-C0E9-47F6-B939-96D816CAF71B}"/>
              </a:ext>
            </a:extLst>
          </p:cNvPr>
          <p:cNvPicPr>
            <a:picLocks noGrp="1" noChangeAspect="1"/>
          </p:cNvPicPr>
          <p:nvPr>
            <p:ph type="pic" idx="1"/>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rcRect l="23206" r="23206"/>
          <a:stretch>
            <a:fillRect/>
          </a:stretch>
        </p:blipFill>
        <p:spPr>
          <a:xfrm>
            <a:off x="796413" y="914400"/>
            <a:ext cx="3473573" cy="4572000"/>
          </a:xfrm>
        </p:spPr>
      </p:pic>
      <p:sp>
        <p:nvSpPr>
          <p:cNvPr id="4" name="Text Placeholder 3">
            <a:extLst>
              <a:ext uri="{FF2B5EF4-FFF2-40B4-BE49-F238E27FC236}">
                <a16:creationId xmlns:a16="http://schemas.microsoft.com/office/drawing/2014/main" id="{CA64B8AE-898F-4E76-B821-79BAB34A7D25}"/>
              </a:ext>
            </a:extLst>
          </p:cNvPr>
          <p:cNvSpPr>
            <a:spLocks noGrp="1"/>
          </p:cNvSpPr>
          <p:nvPr>
            <p:ph type="body" sz="half" idx="2"/>
          </p:nvPr>
        </p:nvSpPr>
        <p:spPr>
          <a:xfrm>
            <a:off x="4722812" y="2254930"/>
            <a:ext cx="6021388" cy="3320249"/>
          </a:xfrm>
        </p:spPr>
        <p:txBody>
          <a:bodyPr>
            <a:normAutofit lnSpcReduction="10000"/>
          </a:bodyPr>
          <a:lstStyle/>
          <a:p>
            <a:r>
              <a:rPr lang="en-US" dirty="0"/>
              <a:t>                           </a:t>
            </a:r>
            <a:r>
              <a:rPr lang="en-US" sz="3200" dirty="0">
                <a:solidFill>
                  <a:schemeClr val="tx1"/>
                </a:solidFill>
              </a:rPr>
              <a:t>DELEGATION</a:t>
            </a:r>
          </a:p>
          <a:p>
            <a:r>
              <a:rPr lang="en-US" dirty="0"/>
              <a:t>D</a:t>
            </a:r>
            <a:r>
              <a:rPr lang="en-US" dirty="0">
                <a:solidFill>
                  <a:schemeClr val="bg1"/>
                </a:solidFill>
              </a:rPr>
              <a:t>elegation of authority can do much to free up both our groups and our services. Groups not required to ratify every decision made on their behalf at every level of service, are freed to devote their full attention to carrying the message. Our services must remain directly accountable t they must also be given a reasonable degree of discretion in o those they serve, yet they must also be given a reasonable degree of discretion in fulfilling their duties</a:t>
            </a:r>
          </a:p>
          <a:p>
            <a:endParaRPr lang="en-US" dirty="0"/>
          </a:p>
        </p:txBody>
      </p:sp>
    </p:spTree>
    <p:extLst>
      <p:ext uri="{BB962C8B-B14F-4D97-AF65-F5344CB8AC3E}">
        <p14:creationId xmlns:p14="http://schemas.microsoft.com/office/powerpoint/2010/main" val="30969683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gradFill rotWithShape="1">
          <a:gsLst>
            <a:gs pos="10000">
              <a:schemeClr val="bg2">
                <a:tint val="97000"/>
                <a:hueMod val="92000"/>
                <a:satMod val="169000"/>
                <a:lumMod val="164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FEB90296-CFE0-401D-9CA3-32966EC4F01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a:extLst>
              <a:ext uri="{FF2B5EF4-FFF2-40B4-BE49-F238E27FC236}">
                <a16:creationId xmlns:a16="http://schemas.microsoft.com/office/drawing/2014/main" id="{08C9B4EE-7611-4ED9-B356-7BDD377C39B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6108172" y="91547"/>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a:extLst>
              <a:ext uri="{FF2B5EF4-FFF2-40B4-BE49-F238E27FC236}">
                <a16:creationId xmlns:a16="http://schemas.microsoft.com/office/drawing/2014/main" id="{4A4F266A-F2F7-47CD-8BBC-E3777E982FD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4" name="Straight Connector 13">
            <a:extLst>
              <a:ext uri="{FF2B5EF4-FFF2-40B4-BE49-F238E27FC236}">
                <a16:creationId xmlns:a16="http://schemas.microsoft.com/office/drawing/2014/main" id="{20D69C80-8919-4A32-B897-F2A21F94057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7335839" y="32280"/>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6" name="Straight Connector 15">
            <a:extLst>
              <a:ext uri="{FF2B5EF4-FFF2-40B4-BE49-F238E27FC236}">
                <a16:creationId xmlns:a16="http://schemas.microsoft.com/office/drawing/2014/main" id="{F427B072-CC5B-481B-9719-8CD4C54444B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7845428" y="609603"/>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 useBgFill="1">
        <p:nvSpPr>
          <p:cNvPr id="18" name="Rectangle 17">
            <a:extLst>
              <a:ext uri="{FF2B5EF4-FFF2-40B4-BE49-F238E27FC236}">
                <a16:creationId xmlns:a16="http://schemas.microsoft.com/office/drawing/2014/main" id="{EB88142C-D3C4-43DC-A844-A7D9ECB0F5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2888548-8275-4EF0-A752-2545799FDDB1}"/>
              </a:ext>
            </a:extLst>
          </p:cNvPr>
          <p:cNvSpPr>
            <a:spLocks noGrp="1"/>
          </p:cNvSpPr>
          <p:nvPr>
            <p:ph type="title"/>
          </p:nvPr>
        </p:nvSpPr>
        <p:spPr>
          <a:xfrm>
            <a:off x="684213" y="685799"/>
            <a:ext cx="4781147" cy="4892676"/>
          </a:xfrm>
        </p:spPr>
        <p:txBody>
          <a:bodyPr vert="horz" lIns="91440" tIns="45720" rIns="91440" bIns="45720" rtlCol="0" anchor="ctr">
            <a:normAutofit/>
          </a:bodyPr>
          <a:lstStyle/>
          <a:p>
            <a:pPr algn="r"/>
            <a:r>
              <a:rPr lang="en-US" sz="5200" dirty="0"/>
              <a:t>3</a:t>
            </a:r>
            <a:r>
              <a:rPr lang="en-US" sz="5200" baseline="30000" dirty="0"/>
              <a:t>rd</a:t>
            </a:r>
            <a:r>
              <a:rPr lang="en-US" sz="5200" dirty="0"/>
              <a:t> Concept</a:t>
            </a:r>
          </a:p>
        </p:txBody>
      </p:sp>
      <p:sp>
        <p:nvSpPr>
          <p:cNvPr id="20" name="Rectangle 19">
            <a:extLst>
              <a:ext uri="{FF2B5EF4-FFF2-40B4-BE49-F238E27FC236}">
                <a16:creationId xmlns:a16="http://schemas.microsoft.com/office/drawing/2014/main" id="{416DC9EF-092A-4FEF-8A40-0E509CA7985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96001" y="0"/>
            <a:ext cx="6096001" cy="6858000"/>
          </a:xfrm>
          <a:prstGeom prst="rect">
            <a:avLst/>
          </a:prstGeom>
          <a:solidFill>
            <a:schemeClr val="bg2">
              <a:alpha val="97000"/>
            </a:schemeClr>
          </a:solidFill>
          <a:ln>
            <a:noFill/>
          </a:ln>
          <a:effectLst/>
        </p:spPr>
        <p:style>
          <a:lnRef idx="2">
            <a:schemeClr val="accent1">
              <a:shade val="50000"/>
            </a:schemeClr>
          </a:lnRef>
          <a:fillRef idx="1001">
            <a:schemeClr val="dk2"/>
          </a:fillRef>
          <a:effectRef idx="0">
            <a:schemeClr val="accent1"/>
          </a:effectRef>
          <a:fontRef idx="minor">
            <a:schemeClr val="lt1"/>
          </a:fontRef>
        </p:style>
        <p:txBody>
          <a:bodyPr rtlCol="0" anchor="ctr"/>
          <a:lstStyle/>
          <a:p>
            <a:pPr algn="ctr"/>
            <a:endParaRPr lang="en-US"/>
          </a:p>
        </p:txBody>
      </p:sp>
      <p:sp>
        <p:nvSpPr>
          <p:cNvPr id="3" name="Text Placeholder 2">
            <a:extLst>
              <a:ext uri="{FF2B5EF4-FFF2-40B4-BE49-F238E27FC236}">
                <a16:creationId xmlns:a16="http://schemas.microsoft.com/office/drawing/2014/main" id="{8B90BFF8-1715-4B87-AAA6-B502C8242D6C}"/>
              </a:ext>
            </a:extLst>
          </p:cNvPr>
          <p:cNvSpPr>
            <a:spLocks noGrp="1"/>
          </p:cNvSpPr>
          <p:nvPr>
            <p:ph type="body" idx="1"/>
          </p:nvPr>
        </p:nvSpPr>
        <p:spPr>
          <a:xfrm>
            <a:off x="6827523" y="692622"/>
            <a:ext cx="4816572" cy="4869981"/>
          </a:xfrm>
        </p:spPr>
        <p:txBody>
          <a:bodyPr vert="horz" lIns="91440" tIns="45720" rIns="91440" bIns="45720" rtlCol="0" anchor="ctr">
            <a:normAutofit/>
          </a:bodyPr>
          <a:lstStyle/>
          <a:p>
            <a:pPr marL="285750" indent="-285750">
              <a:lnSpc>
                <a:spcPct val="90000"/>
              </a:lnSpc>
              <a:buFont typeface="Wingdings" panose="05000000000000000000" pitchFamily="2" charset="2"/>
              <a:buChar char="Ø"/>
            </a:pPr>
            <a:r>
              <a:rPr lang="en-US" sz="1400" dirty="0">
                <a:solidFill>
                  <a:schemeClr val="bg1"/>
                </a:solidFill>
              </a:rPr>
              <a:t> Delegation does not mean a loss of control over our services. Together, Concept One, Two, and Three have been designed to help maintain responsibility for our service structure without tying our trusted servants’ hands. </a:t>
            </a:r>
          </a:p>
          <a:p>
            <a:pPr marL="285750" indent="-285750">
              <a:lnSpc>
                <a:spcPct val="90000"/>
              </a:lnSpc>
              <a:buFont typeface="Wingdings" panose="05000000000000000000" pitchFamily="2" charset="2"/>
              <a:buChar char="Ø"/>
            </a:pPr>
            <a:r>
              <a:rPr lang="en-US" sz="1400" dirty="0">
                <a:solidFill>
                  <a:schemeClr val="bg1"/>
                </a:solidFill>
              </a:rPr>
              <a:t> The Third Concept encourages our groups to focus their responsibilities, while assuring that the service structure is given authority it needs to fulfill  other necessary NA services. </a:t>
            </a:r>
          </a:p>
          <a:p>
            <a:pPr marL="285750" indent="-285750">
              <a:lnSpc>
                <a:spcPct val="90000"/>
              </a:lnSpc>
              <a:buFont typeface="Wingdings" panose="05000000000000000000" pitchFamily="2" charset="2"/>
              <a:buChar char="Ø"/>
            </a:pPr>
            <a:r>
              <a:rPr lang="en-US" sz="1400" dirty="0">
                <a:solidFill>
                  <a:schemeClr val="bg1"/>
                </a:solidFill>
              </a:rPr>
              <a:t> Our Twelve concepts do not ask our groups to abdicate their authority, , allowing the service structure to do whatever it pleases. </a:t>
            </a:r>
          </a:p>
          <a:p>
            <a:pPr marL="285750" indent="-285750">
              <a:lnSpc>
                <a:spcPct val="90000"/>
              </a:lnSpc>
              <a:buFont typeface="Wingdings" panose="05000000000000000000" pitchFamily="2" charset="2"/>
              <a:buChar char="Ø"/>
            </a:pPr>
            <a:r>
              <a:rPr lang="en-US" sz="1400" dirty="0">
                <a:solidFill>
                  <a:schemeClr val="bg1"/>
                </a:solidFill>
              </a:rPr>
              <a:t> Groups after all have established the service structure to act on their behalf, at their direction.</a:t>
            </a:r>
          </a:p>
          <a:p>
            <a:pPr marL="285750" indent="-285750">
              <a:lnSpc>
                <a:spcPct val="90000"/>
              </a:lnSpc>
              <a:buFont typeface="Wingdings" panose="05000000000000000000" pitchFamily="2" charset="2"/>
              <a:buChar char="Ø"/>
            </a:pPr>
            <a:r>
              <a:rPr lang="en-US" sz="1400" dirty="0">
                <a:solidFill>
                  <a:schemeClr val="bg1"/>
                </a:solidFill>
              </a:rPr>
              <a:t> When the groups need to exercise final authority in service matters, they are encouraged to do so. </a:t>
            </a:r>
          </a:p>
          <a:p>
            <a:pPr marL="285750" indent="-285750">
              <a:lnSpc>
                <a:spcPct val="90000"/>
              </a:lnSpc>
              <a:buFont typeface="Wingdings" panose="05000000000000000000" pitchFamily="2" charset="2"/>
              <a:buChar char="Ø"/>
            </a:pPr>
            <a:r>
              <a:rPr lang="en-US" sz="1400" dirty="0">
                <a:solidFill>
                  <a:schemeClr val="bg1"/>
                </a:solidFill>
              </a:rPr>
              <a:t> In day-to-day matters, the groups have given our service boards and committees the practical authority necessary to do the jobs assigned them.</a:t>
            </a:r>
          </a:p>
          <a:p>
            <a:pPr>
              <a:lnSpc>
                <a:spcPct val="90000"/>
              </a:lnSpc>
            </a:pPr>
            <a:endParaRPr lang="en-US" sz="1300" dirty="0">
              <a:solidFill>
                <a:schemeClr val="tx2">
                  <a:lumMod val="60000"/>
                  <a:lumOff val="40000"/>
                </a:schemeClr>
              </a:solidFill>
            </a:endParaRPr>
          </a:p>
        </p:txBody>
      </p:sp>
    </p:spTree>
    <p:extLst>
      <p:ext uri="{BB962C8B-B14F-4D97-AF65-F5344CB8AC3E}">
        <p14:creationId xmlns:p14="http://schemas.microsoft.com/office/powerpoint/2010/main" val="18728183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gradFill rotWithShape="1">
          <a:gsLst>
            <a:gs pos="10000">
              <a:schemeClr val="bg2">
                <a:tint val="97000"/>
                <a:hueMod val="92000"/>
                <a:satMod val="169000"/>
                <a:lumMod val="164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6CC7770B-E4E1-42D6-9437-DAA4A3A9E65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206969" y="2963335"/>
            <a:ext cx="2981858" cy="3208867"/>
            <a:chOff x="9206969" y="2963333"/>
            <a:chExt cx="2981858" cy="3208867"/>
          </a:xfrm>
        </p:grpSpPr>
        <p:cxnSp>
          <p:nvCxnSpPr>
            <p:cNvPr id="9" name="Straight Connector 8">
              <a:extLst>
                <a:ext uri="{FF2B5EF4-FFF2-40B4-BE49-F238E27FC236}">
                  <a16:creationId xmlns:a16="http://schemas.microsoft.com/office/drawing/2014/main" id="{5A26DE5B-A1A6-4746-8EF7-4D6809ED75EE}"/>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a:extLst>
                <a:ext uri="{FF2B5EF4-FFF2-40B4-BE49-F238E27FC236}">
                  <a16:creationId xmlns:a16="http://schemas.microsoft.com/office/drawing/2014/main" id="{377A3DDA-BF17-4302-867E-EBFD777B0627}"/>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a:extLst>
                <a:ext uri="{FF2B5EF4-FFF2-40B4-BE49-F238E27FC236}">
                  <a16:creationId xmlns:a16="http://schemas.microsoft.com/office/drawing/2014/main" id="{CBE30704-4227-4B7B-BDB8-BFCF39086FA4}"/>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a:extLst>
                <a:ext uri="{FF2B5EF4-FFF2-40B4-BE49-F238E27FC236}">
                  <a16:creationId xmlns:a16="http://schemas.microsoft.com/office/drawing/2014/main" id="{B923B1E7-AEA4-42D8-8F4A-9D116F29665C}"/>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3" name="Straight Connector 12">
              <a:extLst>
                <a:ext uri="{FF2B5EF4-FFF2-40B4-BE49-F238E27FC236}">
                  <a16:creationId xmlns:a16="http://schemas.microsoft.com/office/drawing/2014/main" id="{321B6244-6EAE-442C-ACCF-8146103EC1D5}"/>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useBgFill="1">
        <p:nvSpPr>
          <p:cNvPr id="15" name="Rectangle 14">
            <a:extLst>
              <a:ext uri="{FF2B5EF4-FFF2-40B4-BE49-F238E27FC236}">
                <a16:creationId xmlns:a16="http://schemas.microsoft.com/office/drawing/2014/main" id="{290FE681-1E05-478A-89DC-5F7AB37CFD7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920B0CE-02E1-4E29-90DD-D015553B1F16}"/>
              </a:ext>
            </a:extLst>
          </p:cNvPr>
          <p:cNvSpPr>
            <a:spLocks noGrp="1"/>
          </p:cNvSpPr>
          <p:nvPr>
            <p:ph type="title"/>
          </p:nvPr>
        </p:nvSpPr>
        <p:spPr>
          <a:xfrm>
            <a:off x="684212" y="685799"/>
            <a:ext cx="3747111" cy="4892040"/>
          </a:xfrm>
        </p:spPr>
        <p:txBody>
          <a:bodyPr vert="horz" lIns="91440" tIns="45720" rIns="91440" bIns="45720" rtlCol="0" anchor="ctr">
            <a:normAutofit/>
          </a:bodyPr>
          <a:lstStyle/>
          <a:p>
            <a:pPr algn="r"/>
            <a:r>
              <a:rPr lang="en-US" sz="4000" dirty="0"/>
              <a:t>3</a:t>
            </a:r>
            <a:r>
              <a:rPr lang="en-US" sz="4000" baseline="30000" dirty="0"/>
              <a:t>rd</a:t>
            </a:r>
            <a:r>
              <a:rPr lang="en-US" sz="4000" dirty="0"/>
              <a:t> Concept</a:t>
            </a:r>
          </a:p>
        </p:txBody>
      </p:sp>
      <p:cxnSp>
        <p:nvCxnSpPr>
          <p:cNvPr id="17" name="Straight Connector 16">
            <a:extLst>
              <a:ext uri="{FF2B5EF4-FFF2-40B4-BE49-F238E27FC236}">
                <a16:creationId xmlns:a16="http://schemas.microsoft.com/office/drawing/2014/main" id="{2E2F21DC-5F0E-42CF-B89C-C1E25E175CB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0783" y="1532373"/>
            <a:ext cx="0" cy="3198892"/>
          </a:xfrm>
          <a:prstGeom prst="line">
            <a:avLst/>
          </a:prstGeom>
          <a:ln w="19050">
            <a:solidFill>
              <a:schemeClr val="tx1">
                <a:alpha val="60000"/>
              </a:schemeClr>
            </a:solidFill>
          </a:ln>
        </p:spPr>
        <p:style>
          <a:lnRef idx="1">
            <a:schemeClr val="accent1"/>
          </a:lnRef>
          <a:fillRef idx="0">
            <a:schemeClr val="accent1"/>
          </a:fillRef>
          <a:effectRef idx="0">
            <a:schemeClr val="accent1"/>
          </a:effectRef>
          <a:fontRef idx="minor">
            <a:schemeClr val="tx1"/>
          </a:fontRef>
        </p:style>
      </p:cxnSp>
      <p:sp>
        <p:nvSpPr>
          <p:cNvPr id="3" name="Text Placeholder 2">
            <a:extLst>
              <a:ext uri="{FF2B5EF4-FFF2-40B4-BE49-F238E27FC236}">
                <a16:creationId xmlns:a16="http://schemas.microsoft.com/office/drawing/2014/main" id="{1CBC93EA-C2F3-42D6-B7F3-84DDFD6E370C}"/>
              </a:ext>
            </a:extLst>
          </p:cNvPr>
          <p:cNvSpPr>
            <a:spLocks noGrp="1"/>
          </p:cNvSpPr>
          <p:nvPr>
            <p:ph type="body" idx="1"/>
          </p:nvPr>
        </p:nvSpPr>
        <p:spPr>
          <a:xfrm>
            <a:off x="4987752" y="198180"/>
            <a:ext cx="6288260" cy="5382530"/>
          </a:xfrm>
        </p:spPr>
        <p:txBody>
          <a:bodyPr vert="horz" lIns="91440" tIns="45720" rIns="91440" bIns="45720" rtlCol="0" anchor="ctr">
            <a:normAutofit lnSpcReduction="10000"/>
          </a:bodyPr>
          <a:lstStyle/>
          <a:p>
            <a:pPr marL="342900" indent="-342900">
              <a:lnSpc>
                <a:spcPct val="90000"/>
              </a:lnSpc>
              <a:buFont typeface="Wingdings 3" panose="05040102010807070707" pitchFamily="18" charset="2"/>
              <a:buChar char=""/>
            </a:pPr>
            <a:endParaRPr lang="en-US" sz="1600" dirty="0">
              <a:solidFill>
                <a:schemeClr val="tx1"/>
              </a:solidFill>
            </a:endParaRPr>
          </a:p>
          <a:p>
            <a:pPr marL="342900" indent="-342900">
              <a:lnSpc>
                <a:spcPct val="90000"/>
              </a:lnSpc>
              <a:buFont typeface="Wingdings 3" panose="05040102010807070707" pitchFamily="18" charset="2"/>
              <a:buChar char=""/>
            </a:pPr>
            <a:endParaRPr lang="en-US" sz="1600" dirty="0">
              <a:solidFill>
                <a:schemeClr val="tx1"/>
              </a:solidFill>
            </a:endParaRPr>
          </a:p>
          <a:p>
            <a:pPr marL="342900" indent="-342900">
              <a:lnSpc>
                <a:spcPct val="90000"/>
              </a:lnSpc>
              <a:buFont typeface="Wingdings 3" panose="05040102010807070707" pitchFamily="18" charset="2"/>
              <a:buChar char=""/>
            </a:pPr>
            <a:endParaRPr lang="en-US" sz="1600" dirty="0">
              <a:solidFill>
                <a:schemeClr val="tx1"/>
              </a:solidFill>
            </a:endParaRPr>
          </a:p>
          <a:p>
            <a:pPr marL="342900" indent="-342900">
              <a:lnSpc>
                <a:spcPct val="90000"/>
              </a:lnSpc>
              <a:buFont typeface="Wingdings 3" panose="05040102010807070707" pitchFamily="18" charset="2"/>
              <a:buChar char=""/>
            </a:pPr>
            <a:r>
              <a:rPr lang="en-US" sz="1600" dirty="0">
                <a:solidFill>
                  <a:schemeClr val="tx1"/>
                </a:solidFill>
              </a:rPr>
              <a:t> </a:t>
            </a:r>
            <a:r>
              <a:rPr lang="en-US" sz="1600" dirty="0">
                <a:solidFill>
                  <a:schemeClr val="bg1"/>
                </a:solidFill>
              </a:rPr>
              <a:t>Delegating can be risky business unless we do so responsibly. </a:t>
            </a:r>
          </a:p>
          <a:p>
            <a:pPr marL="342900" indent="-342900">
              <a:lnSpc>
                <a:spcPct val="90000"/>
              </a:lnSpc>
              <a:buFont typeface="Wingdings 3" panose="05040102010807070707" pitchFamily="18" charset="2"/>
              <a:buChar char=""/>
            </a:pPr>
            <a:r>
              <a:rPr lang="en-US" sz="1600" dirty="0">
                <a:solidFill>
                  <a:schemeClr val="bg1"/>
                </a:solidFill>
              </a:rPr>
              <a:t>To make Concept Three to work , other concepts must also be applied consistently. </a:t>
            </a:r>
          </a:p>
          <a:p>
            <a:pPr marL="342900" indent="-342900">
              <a:lnSpc>
                <a:spcPct val="90000"/>
              </a:lnSpc>
              <a:buFont typeface="Wingdings 3" panose="05040102010807070707" pitchFamily="18" charset="2"/>
              <a:buChar char=""/>
            </a:pPr>
            <a:r>
              <a:rPr lang="en-US" sz="1600" dirty="0">
                <a:solidFill>
                  <a:schemeClr val="bg1"/>
                </a:solidFill>
              </a:rPr>
              <a:t>If we select our leaders carefully, choosing those who can be trusted to responsibly exercise delegated authority in fulfilling the tasks we’ve given them, we can feel much more comfortable with the concept of delegation. </a:t>
            </a:r>
          </a:p>
          <a:p>
            <a:pPr marL="342900" indent="-342900">
              <a:lnSpc>
                <a:spcPct val="90000"/>
              </a:lnSpc>
              <a:buFont typeface="Wingdings 3" panose="05040102010807070707" pitchFamily="18" charset="2"/>
              <a:buChar char=""/>
            </a:pPr>
            <a:r>
              <a:rPr lang="en-US" sz="1600" dirty="0">
                <a:solidFill>
                  <a:schemeClr val="bg1"/>
                </a:solidFill>
              </a:rPr>
              <a:t>When we give our trusted servants a job, we must adequately describe to them the job we want done and must provide them with the support they need to complete their job. </a:t>
            </a:r>
          </a:p>
          <a:p>
            <a:pPr marL="342900" indent="-342900">
              <a:lnSpc>
                <a:spcPct val="90000"/>
              </a:lnSpc>
              <a:buFont typeface="Wingdings 3" panose="05040102010807070707" pitchFamily="18" charset="2"/>
              <a:buChar char=""/>
            </a:pPr>
            <a:r>
              <a:rPr lang="en-US" sz="1600" dirty="0">
                <a:solidFill>
                  <a:schemeClr val="bg1"/>
                </a:solidFill>
              </a:rPr>
              <a:t>With Third Concept squarely in place, our groups are free to conduct recovery meetings and carry the NA message directly to the addict who still suffers, confident that the service structure they have created has the authority it needs to make the decisions involved in fulfilling its responsibilities. </a:t>
            </a:r>
          </a:p>
          <a:p>
            <a:pPr marL="342900" indent="-342900">
              <a:lnSpc>
                <a:spcPct val="90000"/>
              </a:lnSpc>
              <a:buFont typeface="Wingdings 3" panose="05040102010807070707" pitchFamily="18" charset="2"/>
              <a:buChar char=""/>
            </a:pPr>
            <a:endParaRPr lang="en-US" sz="1600" dirty="0">
              <a:solidFill>
                <a:schemeClr val="tx1"/>
              </a:solidFill>
            </a:endParaRPr>
          </a:p>
        </p:txBody>
      </p:sp>
    </p:spTree>
    <p:extLst>
      <p:ext uri="{BB962C8B-B14F-4D97-AF65-F5344CB8AC3E}">
        <p14:creationId xmlns:p14="http://schemas.microsoft.com/office/powerpoint/2010/main" val="17272884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gradFill rotWithShape="1">
          <a:gsLst>
            <a:gs pos="10000">
              <a:schemeClr val="bg2">
                <a:tint val="97000"/>
                <a:hueMod val="92000"/>
                <a:satMod val="169000"/>
                <a:lumMod val="164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grpSp>
        <p:nvGrpSpPr>
          <p:cNvPr id="22" name="Group 21">
            <a:extLst>
              <a:ext uri="{FF2B5EF4-FFF2-40B4-BE49-F238E27FC236}">
                <a16:creationId xmlns:a16="http://schemas.microsoft.com/office/drawing/2014/main" id="{6CC7770B-E4E1-42D6-9437-DAA4A3A9E65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206969" y="2963335"/>
            <a:ext cx="2981858" cy="3208867"/>
            <a:chOff x="9206969" y="2963333"/>
            <a:chExt cx="2981858" cy="3208867"/>
          </a:xfrm>
        </p:grpSpPr>
        <p:cxnSp>
          <p:nvCxnSpPr>
            <p:cNvPr id="23" name="Straight Connector 22">
              <a:extLst>
                <a:ext uri="{FF2B5EF4-FFF2-40B4-BE49-F238E27FC236}">
                  <a16:creationId xmlns:a16="http://schemas.microsoft.com/office/drawing/2014/main" id="{5A26DE5B-A1A6-4746-8EF7-4D6809ED75EE}"/>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4" name="Straight Connector 23">
              <a:extLst>
                <a:ext uri="{FF2B5EF4-FFF2-40B4-BE49-F238E27FC236}">
                  <a16:creationId xmlns:a16="http://schemas.microsoft.com/office/drawing/2014/main" id="{377A3DDA-BF17-4302-867E-EBFD777B0627}"/>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5" name="Straight Connector 24">
              <a:extLst>
                <a:ext uri="{FF2B5EF4-FFF2-40B4-BE49-F238E27FC236}">
                  <a16:creationId xmlns:a16="http://schemas.microsoft.com/office/drawing/2014/main" id="{CBE30704-4227-4B7B-BDB8-BFCF39086FA4}"/>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6" name="Straight Connector 25">
              <a:extLst>
                <a:ext uri="{FF2B5EF4-FFF2-40B4-BE49-F238E27FC236}">
                  <a16:creationId xmlns:a16="http://schemas.microsoft.com/office/drawing/2014/main" id="{B923B1E7-AEA4-42D8-8F4A-9D116F29665C}"/>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7" name="Straight Connector 26">
              <a:extLst>
                <a:ext uri="{FF2B5EF4-FFF2-40B4-BE49-F238E27FC236}">
                  <a16:creationId xmlns:a16="http://schemas.microsoft.com/office/drawing/2014/main" id="{321B6244-6EAE-442C-ACCF-8146103EC1D5}"/>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useBgFill="1">
        <p:nvSpPr>
          <p:cNvPr id="29" name="Rectangle 28">
            <a:extLst>
              <a:ext uri="{FF2B5EF4-FFF2-40B4-BE49-F238E27FC236}">
                <a16:creationId xmlns:a16="http://schemas.microsoft.com/office/drawing/2014/main" id="{7509B08A-C1EC-478C-86AF-60ADE06D9B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920B0CE-02E1-4E29-90DD-D015553B1F16}"/>
              </a:ext>
            </a:extLst>
          </p:cNvPr>
          <p:cNvSpPr>
            <a:spLocks noGrp="1"/>
          </p:cNvSpPr>
          <p:nvPr>
            <p:ph type="title"/>
          </p:nvPr>
        </p:nvSpPr>
        <p:spPr>
          <a:xfrm>
            <a:off x="640290" y="685800"/>
            <a:ext cx="4818656" cy="4603749"/>
          </a:xfrm>
        </p:spPr>
        <p:txBody>
          <a:bodyPr vert="horz" lIns="91440" tIns="45720" rIns="91440" bIns="45720" rtlCol="0" anchor="ctr">
            <a:normAutofit/>
          </a:bodyPr>
          <a:lstStyle/>
          <a:p>
            <a:pPr algn="ctr"/>
            <a:r>
              <a:rPr lang="en-US" sz="4000" dirty="0" err="1"/>
              <a:t>BrainStorming</a:t>
            </a:r>
            <a:br>
              <a:rPr lang="en-US" sz="4000" dirty="0"/>
            </a:br>
            <a:r>
              <a:rPr lang="en-US" sz="4000" dirty="0"/>
              <a:t>Questions   </a:t>
            </a:r>
          </a:p>
        </p:txBody>
      </p:sp>
      <p:sp>
        <p:nvSpPr>
          <p:cNvPr id="31" name="Rectangle 30">
            <a:extLst>
              <a:ext uri="{FF2B5EF4-FFF2-40B4-BE49-F238E27FC236}">
                <a16:creationId xmlns:a16="http://schemas.microsoft.com/office/drawing/2014/main" id="{221CC330-4259-4C32-BF8B-5FE13FFABB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96001" y="0"/>
            <a:ext cx="6096001" cy="6858000"/>
          </a:xfrm>
          <a:prstGeom prst="rect">
            <a:avLst/>
          </a:prstGeom>
          <a:solidFill>
            <a:schemeClr val="bg2">
              <a:alpha val="97000"/>
            </a:schemeClr>
          </a:solidFill>
          <a:ln>
            <a:noFill/>
          </a:ln>
          <a:effectLst/>
        </p:spPr>
        <p:style>
          <a:lnRef idx="2">
            <a:schemeClr val="accent1">
              <a:shade val="50000"/>
            </a:schemeClr>
          </a:lnRef>
          <a:fillRef idx="1001">
            <a:schemeClr val="dk2"/>
          </a:fillRef>
          <a:effectRef idx="0">
            <a:schemeClr val="accent1"/>
          </a:effectRef>
          <a:fontRef idx="minor">
            <a:schemeClr val="lt1"/>
          </a:fontRef>
        </p:style>
        <p:txBody>
          <a:bodyPr rtlCol="0" anchor="ctr"/>
          <a:lstStyle/>
          <a:p>
            <a:pPr algn="ctr"/>
            <a:endParaRPr lang="en-US"/>
          </a:p>
        </p:txBody>
      </p:sp>
      <p:sp>
        <p:nvSpPr>
          <p:cNvPr id="3" name="Text Placeholder 2">
            <a:extLst>
              <a:ext uri="{FF2B5EF4-FFF2-40B4-BE49-F238E27FC236}">
                <a16:creationId xmlns:a16="http://schemas.microsoft.com/office/drawing/2014/main" id="{1CBC93EA-C2F3-42D6-B7F3-84DDFD6E370C}"/>
              </a:ext>
            </a:extLst>
          </p:cNvPr>
          <p:cNvSpPr>
            <a:spLocks noGrp="1"/>
          </p:cNvSpPr>
          <p:nvPr>
            <p:ph type="body" idx="1"/>
          </p:nvPr>
        </p:nvSpPr>
        <p:spPr>
          <a:xfrm>
            <a:off x="6672753" y="685800"/>
            <a:ext cx="4878959" cy="4603750"/>
          </a:xfrm>
        </p:spPr>
        <p:txBody>
          <a:bodyPr vert="horz" lIns="91440" tIns="45720" rIns="91440" bIns="45720" rtlCol="0" anchor="ctr">
            <a:normAutofit/>
          </a:bodyPr>
          <a:lstStyle/>
          <a:p>
            <a:pPr marL="342900" indent="-342900">
              <a:lnSpc>
                <a:spcPct val="90000"/>
              </a:lnSpc>
              <a:buFont typeface="+mj-lt"/>
              <a:buAutoNum type="arabicPeriod"/>
            </a:pPr>
            <a:r>
              <a:rPr lang="en-US" sz="1400" dirty="0">
                <a:solidFill>
                  <a:schemeClr val="bg1"/>
                </a:solidFill>
              </a:rPr>
              <a:t> How do the groups balance their responsibility and authority regarding the service structure?</a:t>
            </a:r>
          </a:p>
          <a:p>
            <a:pPr marL="342900" indent="-342900">
              <a:lnSpc>
                <a:spcPct val="90000"/>
              </a:lnSpc>
              <a:buFont typeface="+mj-lt"/>
              <a:buAutoNum type="arabicPeriod"/>
            </a:pPr>
            <a:r>
              <a:rPr lang="en-US" sz="1400" dirty="0">
                <a:solidFill>
                  <a:schemeClr val="bg1"/>
                </a:solidFill>
              </a:rPr>
              <a:t>What is the significance of the group choosing trusted servants who are qualified?</a:t>
            </a:r>
          </a:p>
          <a:p>
            <a:pPr marL="342900" indent="-342900">
              <a:lnSpc>
                <a:spcPct val="90000"/>
              </a:lnSpc>
              <a:buFont typeface="+mj-lt"/>
              <a:buAutoNum type="arabicPeriod"/>
            </a:pPr>
            <a:r>
              <a:rPr lang="en-US" sz="1400" dirty="0">
                <a:solidFill>
                  <a:schemeClr val="bg1"/>
                </a:solidFill>
              </a:rPr>
              <a:t>How can some service decisions made by the service structure affect the primary purpose?</a:t>
            </a:r>
          </a:p>
          <a:p>
            <a:pPr marL="342900" indent="-342900">
              <a:lnSpc>
                <a:spcPct val="90000"/>
              </a:lnSpc>
              <a:buFont typeface="+mj-lt"/>
              <a:buAutoNum type="arabicPeriod"/>
            </a:pPr>
            <a:r>
              <a:rPr lang="en-US" sz="1400" dirty="0">
                <a:solidFill>
                  <a:schemeClr val="bg1"/>
                </a:solidFill>
              </a:rPr>
              <a:t>How important is the responsibility of the group to train their trusted servants in understanding and application of the literature important?</a:t>
            </a:r>
          </a:p>
          <a:p>
            <a:pPr marL="342900" indent="-342900">
              <a:lnSpc>
                <a:spcPct val="90000"/>
              </a:lnSpc>
              <a:buFont typeface="+mj-lt"/>
              <a:buAutoNum type="arabicPeriod"/>
            </a:pPr>
            <a:r>
              <a:rPr lang="en-US" sz="1400" dirty="0">
                <a:solidFill>
                  <a:schemeClr val="bg1"/>
                </a:solidFill>
              </a:rPr>
              <a:t>How are guidelines important to help us apply the Third Concept?</a:t>
            </a:r>
          </a:p>
          <a:p>
            <a:pPr marL="342900" indent="-342900">
              <a:lnSpc>
                <a:spcPct val="90000"/>
              </a:lnSpc>
              <a:buFont typeface="+mj-lt"/>
              <a:buAutoNum type="arabicPeriod"/>
            </a:pPr>
            <a:r>
              <a:rPr lang="en-US" sz="1400" dirty="0">
                <a:solidFill>
                  <a:schemeClr val="bg1"/>
                </a:solidFill>
              </a:rPr>
              <a:t>What do we sometimes fear about delegation?</a:t>
            </a:r>
          </a:p>
          <a:p>
            <a:pPr marL="342900" indent="-342900">
              <a:lnSpc>
                <a:spcPct val="90000"/>
              </a:lnSpc>
              <a:buFont typeface="+mj-lt"/>
              <a:buAutoNum type="arabicPeriod"/>
            </a:pPr>
            <a:r>
              <a:rPr lang="en-US" sz="1400" dirty="0">
                <a:solidFill>
                  <a:schemeClr val="bg1"/>
                </a:solidFill>
              </a:rPr>
              <a:t>What is required to make concept Three work?</a:t>
            </a:r>
          </a:p>
          <a:p>
            <a:pPr marL="342900" indent="-342900">
              <a:lnSpc>
                <a:spcPct val="90000"/>
              </a:lnSpc>
              <a:buFont typeface="+mj-lt"/>
              <a:buAutoNum type="arabicPeriod"/>
            </a:pPr>
            <a:r>
              <a:rPr lang="en-US" sz="1400" dirty="0">
                <a:solidFill>
                  <a:schemeClr val="bg1"/>
                </a:solidFill>
              </a:rPr>
              <a:t>How should we select our leaders? What will be the outcome?</a:t>
            </a:r>
          </a:p>
          <a:p>
            <a:pPr marL="342900" indent="-342900">
              <a:lnSpc>
                <a:spcPct val="90000"/>
              </a:lnSpc>
              <a:buFont typeface="+mj-lt"/>
              <a:buAutoNum type="arabicPeriod"/>
            </a:pPr>
            <a:r>
              <a:rPr lang="en-US" sz="1400" dirty="0">
                <a:solidFill>
                  <a:schemeClr val="bg1"/>
                </a:solidFill>
              </a:rPr>
              <a:t>What happens when the Third Concept is squarely in place?</a:t>
            </a:r>
          </a:p>
          <a:p>
            <a:pPr marL="342900" indent="-342900">
              <a:lnSpc>
                <a:spcPct val="90000"/>
              </a:lnSpc>
              <a:buFont typeface="+mj-lt"/>
              <a:buAutoNum type="arabicPeriod"/>
            </a:pPr>
            <a:endParaRPr lang="en-US" sz="1400" dirty="0">
              <a:solidFill>
                <a:schemeClr val="tx1"/>
              </a:solidFill>
            </a:endParaRPr>
          </a:p>
          <a:p>
            <a:pPr marL="342900" indent="-342900">
              <a:lnSpc>
                <a:spcPct val="90000"/>
              </a:lnSpc>
              <a:buFont typeface="Wingdings 3" panose="05040102010807070707" pitchFamily="18" charset="2"/>
              <a:buChar char=""/>
            </a:pPr>
            <a:endParaRPr lang="en-US" sz="1400" dirty="0">
              <a:solidFill>
                <a:schemeClr val="tx1"/>
              </a:solidFill>
            </a:endParaRPr>
          </a:p>
        </p:txBody>
      </p:sp>
    </p:spTree>
    <p:extLst>
      <p:ext uri="{BB962C8B-B14F-4D97-AF65-F5344CB8AC3E}">
        <p14:creationId xmlns:p14="http://schemas.microsoft.com/office/powerpoint/2010/main" val="29588823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1" name="Group 10">
            <a:extLst>
              <a:ext uri="{FF2B5EF4-FFF2-40B4-BE49-F238E27FC236}">
                <a16:creationId xmlns:a16="http://schemas.microsoft.com/office/drawing/2014/main" id="{62CE031E-EE35-4AA7-9784-80509332778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206969" y="2963335"/>
            <a:ext cx="2981858" cy="3208867"/>
            <a:chOff x="9206969" y="2963333"/>
            <a:chExt cx="2981858" cy="3208867"/>
          </a:xfrm>
        </p:grpSpPr>
        <p:cxnSp>
          <p:nvCxnSpPr>
            <p:cNvPr id="12" name="Straight Connector 11">
              <a:extLst>
                <a:ext uri="{FF2B5EF4-FFF2-40B4-BE49-F238E27FC236}">
                  <a16:creationId xmlns:a16="http://schemas.microsoft.com/office/drawing/2014/main" id="{118D62D3-5800-4F4A-95BE-C1A2BB8B2338}"/>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3" name="Straight Connector 12">
              <a:extLst>
                <a:ext uri="{FF2B5EF4-FFF2-40B4-BE49-F238E27FC236}">
                  <a16:creationId xmlns:a16="http://schemas.microsoft.com/office/drawing/2014/main" id="{4C9E4F52-5D94-4242-AC69-EE6A23FAB1D5}"/>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4" name="Straight Connector 13">
              <a:extLst>
                <a:ext uri="{FF2B5EF4-FFF2-40B4-BE49-F238E27FC236}">
                  <a16:creationId xmlns:a16="http://schemas.microsoft.com/office/drawing/2014/main" id="{322CC7C0-D1D6-4FF0-A60C-1AEB9C8736A0}"/>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5" name="Straight Connector 14">
              <a:extLst>
                <a:ext uri="{FF2B5EF4-FFF2-40B4-BE49-F238E27FC236}">
                  <a16:creationId xmlns:a16="http://schemas.microsoft.com/office/drawing/2014/main" id="{99B43E48-8275-4871-8745-F5CB75CFDB87}"/>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6" name="Straight Connector 15">
              <a:extLst>
                <a:ext uri="{FF2B5EF4-FFF2-40B4-BE49-F238E27FC236}">
                  <a16:creationId xmlns:a16="http://schemas.microsoft.com/office/drawing/2014/main" id="{E87ED701-F942-4771-8F92-6EFCC2E8E0E0}"/>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18" name="Rectangle 17">
            <a:extLst>
              <a:ext uri="{FF2B5EF4-FFF2-40B4-BE49-F238E27FC236}">
                <a16:creationId xmlns:a16="http://schemas.microsoft.com/office/drawing/2014/main" id="{D6F819BF-BEC4-454B-82CF-C7F1926407F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2">
            <a:schemeClr val="dk2"/>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001EA38-1388-494A-889C-1776DAABDA1C}"/>
              </a:ext>
            </a:extLst>
          </p:cNvPr>
          <p:cNvSpPr>
            <a:spLocks noGrp="1"/>
          </p:cNvSpPr>
          <p:nvPr>
            <p:ph type="title"/>
          </p:nvPr>
        </p:nvSpPr>
        <p:spPr>
          <a:xfrm>
            <a:off x="7523589" y="668086"/>
            <a:ext cx="4387674" cy="2569622"/>
          </a:xfrm>
        </p:spPr>
        <p:txBody>
          <a:bodyPr vert="horz" lIns="91440" tIns="45720" rIns="91440" bIns="45720" rtlCol="0" anchor="b">
            <a:normAutofit fontScale="90000"/>
          </a:bodyPr>
          <a:lstStyle/>
          <a:p>
            <a:pPr algn="ctr"/>
            <a:r>
              <a:rPr lang="en-US" dirty="0">
                <a:solidFill>
                  <a:srgbClr val="FFFFFF"/>
                </a:solidFill>
              </a:rPr>
              <a:t>Concept 4</a:t>
            </a:r>
            <a:br>
              <a:rPr lang="en-US" dirty="0">
                <a:solidFill>
                  <a:srgbClr val="FFFFFF"/>
                </a:solidFill>
              </a:rPr>
            </a:br>
            <a:br>
              <a:rPr lang="en-US" dirty="0">
                <a:solidFill>
                  <a:srgbClr val="FFFFFF"/>
                </a:solidFill>
              </a:rPr>
            </a:br>
            <a:r>
              <a:rPr lang="en-US" sz="1600" dirty="0"/>
              <a:t>effective leadership is highly valued in Narcotics Anonymous. Leadership qualities should be carefully Considered when selecting trusted servants.</a:t>
            </a:r>
            <a:br>
              <a:rPr lang="en-US" sz="1600" dirty="0">
                <a:solidFill>
                  <a:srgbClr val="FFFFFF"/>
                </a:solidFill>
              </a:rPr>
            </a:br>
            <a:br>
              <a:rPr lang="en-US" sz="1600" dirty="0">
                <a:solidFill>
                  <a:srgbClr val="FFFFFF"/>
                </a:solidFill>
              </a:rPr>
            </a:br>
            <a:br>
              <a:rPr lang="en-US" sz="1600" dirty="0">
                <a:solidFill>
                  <a:srgbClr val="FFFFFF"/>
                </a:solidFill>
              </a:rPr>
            </a:br>
            <a:r>
              <a:rPr lang="en-US" dirty="0">
                <a:solidFill>
                  <a:srgbClr val="FFFFFF"/>
                </a:solidFill>
              </a:rPr>
              <a:t>LEADERSHIP</a:t>
            </a:r>
          </a:p>
        </p:txBody>
      </p:sp>
      <p:sp useBgFill="1">
        <p:nvSpPr>
          <p:cNvPr id="20" name="Snip Diagonal Corner Rectangle 21">
            <a:extLst>
              <a:ext uri="{FF2B5EF4-FFF2-40B4-BE49-F238E27FC236}">
                <a16:creationId xmlns:a16="http://schemas.microsoft.com/office/drawing/2014/main" id="{79D5C3D0-88DD-405B-A549-4B5C3712E1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4212" y="641648"/>
            <a:ext cx="6575496" cy="5286838"/>
          </a:xfrm>
          <a:prstGeom prst="snip2DiagRect">
            <a:avLst>
              <a:gd name="adj1" fmla="val 8741"/>
              <a:gd name="adj2" fmla="val 0"/>
            </a:avLst>
          </a:prstGeom>
          <a:ln>
            <a:noFill/>
          </a:ln>
          <a:effectLst>
            <a:innerShdw blurRad="57150" dist="38100" dir="14460000">
              <a:prstClr val="black">
                <a:alpha val="7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A close - up of a logo&#10;&#10;Description automatically generated with medium confidence">
            <a:extLst>
              <a:ext uri="{FF2B5EF4-FFF2-40B4-BE49-F238E27FC236}">
                <a16:creationId xmlns:a16="http://schemas.microsoft.com/office/drawing/2014/main" id="{0CD4AF19-3B51-4AA5-A1BF-6C438F7FE6BB}"/>
              </a:ext>
            </a:extLst>
          </p:cNvPr>
          <p:cNvPicPr>
            <a:picLocks noGrp="1" noChangeAspect="1"/>
          </p:cNvPicPr>
          <p:nvPr>
            <p:ph idx="1"/>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1101217" y="1148742"/>
            <a:ext cx="5730904" cy="4573632"/>
          </a:xfrm>
          <a:prstGeom prst="rect">
            <a:avLst/>
          </a:prstGeom>
        </p:spPr>
      </p:pic>
      <p:sp>
        <p:nvSpPr>
          <p:cNvPr id="4" name="Text Placeholder 3">
            <a:extLst>
              <a:ext uri="{FF2B5EF4-FFF2-40B4-BE49-F238E27FC236}">
                <a16:creationId xmlns:a16="http://schemas.microsoft.com/office/drawing/2014/main" id="{4CABEE8D-9FE6-49F8-927C-AB97EE06AD4D}"/>
              </a:ext>
            </a:extLst>
          </p:cNvPr>
          <p:cNvSpPr>
            <a:spLocks noGrp="1"/>
          </p:cNvSpPr>
          <p:nvPr>
            <p:ph type="body" sz="half" idx="2"/>
          </p:nvPr>
        </p:nvSpPr>
        <p:spPr>
          <a:xfrm>
            <a:off x="7532712" y="3429000"/>
            <a:ext cx="3479419" cy="2808278"/>
          </a:xfrm>
        </p:spPr>
        <p:txBody>
          <a:bodyPr vert="horz" lIns="91440" tIns="45720" rIns="91440" bIns="45720" rtlCol="0" anchor="t">
            <a:normAutofit/>
          </a:bodyPr>
          <a:lstStyle/>
          <a:p>
            <a:r>
              <a:rPr lang="en-US" dirty="0">
                <a:solidFill>
                  <a:schemeClr val="tx1"/>
                </a:solidFill>
              </a:rPr>
              <a:t>Leaders help us organize, focus our energy and resources, and act in unity. Without good leaders it will be challenging, if not impossible, to achieve these goals. The more we consider these qualities when selecting NA leaders, the better our services will be. </a:t>
            </a:r>
          </a:p>
        </p:txBody>
      </p:sp>
      <p:grpSp>
        <p:nvGrpSpPr>
          <p:cNvPr id="22" name="Group 21">
            <a:extLst>
              <a:ext uri="{FF2B5EF4-FFF2-40B4-BE49-F238E27FC236}">
                <a16:creationId xmlns:a16="http://schemas.microsoft.com/office/drawing/2014/main" id="{B29E1950-A366-48B7-8DAB-726C0DE58072}"/>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206969" y="2963335"/>
            <a:ext cx="2981858" cy="3208867"/>
            <a:chOff x="9206969" y="2963333"/>
            <a:chExt cx="2981858" cy="3208867"/>
          </a:xfrm>
        </p:grpSpPr>
        <p:cxnSp>
          <p:nvCxnSpPr>
            <p:cNvPr id="23" name="Straight Connector 22">
              <a:extLst>
                <a:ext uri="{FF2B5EF4-FFF2-40B4-BE49-F238E27FC236}">
                  <a16:creationId xmlns:a16="http://schemas.microsoft.com/office/drawing/2014/main" id="{624123CD-2156-4134-A3FB-C82036B5FAEB}"/>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1276012" y="2963333"/>
              <a:ext cx="912814" cy="912812"/>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24" name="Straight Connector 23">
              <a:extLst>
                <a:ext uri="{FF2B5EF4-FFF2-40B4-BE49-F238E27FC236}">
                  <a16:creationId xmlns:a16="http://schemas.microsoft.com/office/drawing/2014/main" id="{282DAEA8-4DC7-4972-8972-06976C61D518}"/>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9206969" y="3190344"/>
              <a:ext cx="2981857" cy="2981856"/>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25" name="Straight Connector 24">
              <a:extLst>
                <a:ext uri="{FF2B5EF4-FFF2-40B4-BE49-F238E27FC236}">
                  <a16:creationId xmlns:a16="http://schemas.microsoft.com/office/drawing/2014/main" id="{C33B16A3-1C35-4E6B-88DA-2A2550F94147}"/>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292292" y="3285067"/>
              <a:ext cx="1896534" cy="1896533"/>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26" name="Straight Connector 25">
              <a:extLst>
                <a:ext uri="{FF2B5EF4-FFF2-40B4-BE49-F238E27FC236}">
                  <a16:creationId xmlns:a16="http://schemas.microsoft.com/office/drawing/2014/main" id="{106381D1-240B-4A28-88D3-6ACC575DCF15}"/>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443103" y="3131080"/>
              <a:ext cx="1745722" cy="1745720"/>
            </a:xfrm>
            <a:prstGeom prst="line">
              <a:avLst/>
            </a:prstGeom>
            <a:ln w="2857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27" name="Straight Connector 26">
              <a:extLst>
                <a:ext uri="{FF2B5EF4-FFF2-40B4-BE49-F238E27FC236}">
                  <a16:creationId xmlns:a16="http://schemas.microsoft.com/office/drawing/2014/main" id="{7C8CFC7B-B818-47F0-AE87-6B34B07D14D2}"/>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918826" y="3683001"/>
              <a:ext cx="1270001" cy="1269999"/>
            </a:xfrm>
            <a:prstGeom prst="line">
              <a:avLst/>
            </a:prstGeom>
            <a:ln w="28575">
              <a:solidFill>
                <a:srgbClr val="FFFFFF"/>
              </a:solidFill>
            </a:ln>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val="517588553"/>
      </p:ext>
    </p:extLst>
  </p:cSld>
  <p:clrMapOvr>
    <a:overrideClrMapping bg1="lt1" tx1="dk1" bg2="lt2" tx2="dk2" accent1="accent1" accent2="accent2" accent3="accent3" accent4="accent4" accent5="accent5" accent6="accent6" hlink="hlink" folHlink="folHlink"/>
  </p:clrMapOvr>
</p:sld>
</file>

<file path=ppt/slides/slide17.xml><?xml version="1.0" encoding="utf-8"?>
<p:sld xmlns:a="http://schemas.openxmlformats.org/drawingml/2006/main" xmlns:r="http://schemas.openxmlformats.org/officeDocument/2006/relationships" xmlns:p="http://schemas.openxmlformats.org/presentationml/2006/main">
  <p:cSld>
    <p:bg>
      <p:bgPr>
        <a:gradFill rotWithShape="1">
          <a:gsLst>
            <a:gs pos="10000">
              <a:schemeClr val="bg2">
                <a:tint val="97000"/>
                <a:hueMod val="92000"/>
                <a:satMod val="169000"/>
                <a:lumMod val="164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FEB90296-CFE0-401D-9CA3-32966EC4F01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a:extLst>
              <a:ext uri="{FF2B5EF4-FFF2-40B4-BE49-F238E27FC236}">
                <a16:creationId xmlns:a16="http://schemas.microsoft.com/office/drawing/2014/main" id="{08C9B4EE-7611-4ED9-B356-7BDD377C39B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6108172" y="91547"/>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a:extLst>
              <a:ext uri="{FF2B5EF4-FFF2-40B4-BE49-F238E27FC236}">
                <a16:creationId xmlns:a16="http://schemas.microsoft.com/office/drawing/2014/main" id="{4A4F266A-F2F7-47CD-8BBC-E3777E982FD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4" name="Straight Connector 13">
            <a:extLst>
              <a:ext uri="{FF2B5EF4-FFF2-40B4-BE49-F238E27FC236}">
                <a16:creationId xmlns:a16="http://schemas.microsoft.com/office/drawing/2014/main" id="{20D69C80-8919-4A32-B897-F2A21F94057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7335839" y="32280"/>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6" name="Straight Connector 15">
            <a:extLst>
              <a:ext uri="{FF2B5EF4-FFF2-40B4-BE49-F238E27FC236}">
                <a16:creationId xmlns:a16="http://schemas.microsoft.com/office/drawing/2014/main" id="{F427B072-CC5B-481B-9719-8CD4C54444B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7845428" y="609603"/>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 useBgFill="1">
        <p:nvSpPr>
          <p:cNvPr id="18" name="Rectangle 17">
            <a:extLst>
              <a:ext uri="{FF2B5EF4-FFF2-40B4-BE49-F238E27FC236}">
                <a16:creationId xmlns:a16="http://schemas.microsoft.com/office/drawing/2014/main" id="{EB88142C-D3C4-43DC-A844-A7D9ECB0F5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2888548-8275-4EF0-A752-2545799FDDB1}"/>
              </a:ext>
            </a:extLst>
          </p:cNvPr>
          <p:cNvSpPr>
            <a:spLocks noGrp="1"/>
          </p:cNvSpPr>
          <p:nvPr>
            <p:ph type="title"/>
          </p:nvPr>
        </p:nvSpPr>
        <p:spPr>
          <a:xfrm>
            <a:off x="684213" y="685799"/>
            <a:ext cx="4781147" cy="4892676"/>
          </a:xfrm>
        </p:spPr>
        <p:txBody>
          <a:bodyPr vert="horz" lIns="91440" tIns="45720" rIns="91440" bIns="45720" rtlCol="0" anchor="ctr">
            <a:normAutofit/>
          </a:bodyPr>
          <a:lstStyle/>
          <a:p>
            <a:pPr algn="r"/>
            <a:r>
              <a:rPr lang="en-US" sz="5200" dirty="0"/>
              <a:t>4</a:t>
            </a:r>
            <a:r>
              <a:rPr lang="en-US" sz="5200" baseline="30000" dirty="0"/>
              <a:t>th</a:t>
            </a:r>
            <a:r>
              <a:rPr lang="en-US" sz="5200" dirty="0"/>
              <a:t>  Concept</a:t>
            </a:r>
          </a:p>
        </p:txBody>
      </p:sp>
      <p:sp>
        <p:nvSpPr>
          <p:cNvPr id="20" name="Rectangle 19">
            <a:extLst>
              <a:ext uri="{FF2B5EF4-FFF2-40B4-BE49-F238E27FC236}">
                <a16:creationId xmlns:a16="http://schemas.microsoft.com/office/drawing/2014/main" id="{416DC9EF-092A-4FEF-8A40-0E509CA7985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96001" y="0"/>
            <a:ext cx="6096001" cy="6858000"/>
          </a:xfrm>
          <a:prstGeom prst="rect">
            <a:avLst/>
          </a:prstGeom>
          <a:solidFill>
            <a:schemeClr val="bg2">
              <a:alpha val="97000"/>
            </a:schemeClr>
          </a:solidFill>
          <a:ln>
            <a:noFill/>
          </a:ln>
          <a:effectLst/>
        </p:spPr>
        <p:style>
          <a:lnRef idx="2">
            <a:schemeClr val="accent1">
              <a:shade val="50000"/>
            </a:schemeClr>
          </a:lnRef>
          <a:fillRef idx="1001">
            <a:schemeClr val="dk2"/>
          </a:fillRef>
          <a:effectRef idx="0">
            <a:schemeClr val="accent1"/>
          </a:effectRef>
          <a:fontRef idx="minor">
            <a:schemeClr val="lt1"/>
          </a:fontRef>
        </p:style>
        <p:txBody>
          <a:bodyPr rtlCol="0" anchor="ctr"/>
          <a:lstStyle/>
          <a:p>
            <a:pPr algn="ctr"/>
            <a:endParaRPr lang="en-US"/>
          </a:p>
        </p:txBody>
      </p:sp>
      <p:sp>
        <p:nvSpPr>
          <p:cNvPr id="3" name="Text Placeholder 2">
            <a:extLst>
              <a:ext uri="{FF2B5EF4-FFF2-40B4-BE49-F238E27FC236}">
                <a16:creationId xmlns:a16="http://schemas.microsoft.com/office/drawing/2014/main" id="{8B90BFF8-1715-4B87-AAA6-B502C8242D6C}"/>
              </a:ext>
            </a:extLst>
          </p:cNvPr>
          <p:cNvSpPr>
            <a:spLocks noGrp="1"/>
          </p:cNvSpPr>
          <p:nvPr>
            <p:ph type="body" idx="1"/>
          </p:nvPr>
        </p:nvSpPr>
        <p:spPr>
          <a:xfrm>
            <a:off x="6491625" y="685801"/>
            <a:ext cx="4816572" cy="6309252"/>
          </a:xfrm>
        </p:spPr>
        <p:txBody>
          <a:bodyPr vert="horz" lIns="91440" tIns="45720" rIns="91440" bIns="45720" rtlCol="0" anchor="ctr">
            <a:normAutofit fontScale="85000" lnSpcReduction="10000"/>
          </a:bodyPr>
          <a:lstStyle/>
          <a:p>
            <a:pPr marL="285750" indent="-285750">
              <a:lnSpc>
                <a:spcPct val="90000"/>
              </a:lnSpc>
              <a:buFont typeface="Wingdings" panose="05000000000000000000" pitchFamily="2" charset="2"/>
              <a:buChar char="Ø"/>
            </a:pPr>
            <a:r>
              <a:rPr lang="en-US" sz="1300" dirty="0">
                <a:solidFill>
                  <a:schemeClr val="bg1"/>
                </a:solidFill>
              </a:rPr>
              <a:t> </a:t>
            </a:r>
            <a:r>
              <a:rPr lang="en-US" sz="1700" dirty="0">
                <a:solidFill>
                  <a:schemeClr val="bg1"/>
                </a:solidFill>
              </a:rPr>
              <a:t>Personal background and professional or educational qualifications, though helpful do not necessarily make for effective leadership. </a:t>
            </a:r>
          </a:p>
          <a:p>
            <a:pPr marL="285750" indent="-285750">
              <a:lnSpc>
                <a:spcPct val="90000"/>
              </a:lnSpc>
              <a:buFont typeface="Wingdings" panose="05000000000000000000" pitchFamily="2" charset="2"/>
              <a:buChar char="Ø"/>
            </a:pPr>
            <a:r>
              <a:rPr lang="en-US" sz="1700" dirty="0">
                <a:solidFill>
                  <a:schemeClr val="bg1"/>
                </a:solidFill>
              </a:rPr>
              <a:t>One of the first things we look for when selecting trusted servants is humility. Being asked to lead, to serve , to accept responsibility is a humbling experience for a recovering addict. </a:t>
            </a:r>
          </a:p>
          <a:p>
            <a:pPr marL="285750" indent="-285750">
              <a:lnSpc>
                <a:spcPct val="90000"/>
              </a:lnSpc>
              <a:buFont typeface="Wingdings" panose="05000000000000000000" pitchFamily="2" charset="2"/>
              <a:buChar char="Ø"/>
            </a:pPr>
            <a:r>
              <a:rPr lang="en-US" sz="1700" dirty="0">
                <a:solidFill>
                  <a:schemeClr val="bg1"/>
                </a:solidFill>
              </a:rPr>
              <a:t>Good leaders do not think they have to do everything themselves; they ask for help, advise, and direction on a regular basis. </a:t>
            </a:r>
          </a:p>
          <a:p>
            <a:pPr marL="285750" indent="-285750">
              <a:lnSpc>
                <a:spcPct val="90000"/>
              </a:lnSpc>
              <a:buFont typeface="Wingdings" panose="05000000000000000000" pitchFamily="2" charset="2"/>
              <a:buChar char="Ø"/>
            </a:pPr>
            <a:r>
              <a:rPr lang="en-US" sz="1700" dirty="0">
                <a:solidFill>
                  <a:schemeClr val="bg1"/>
                </a:solidFill>
              </a:rPr>
              <a:t>We depend on those who serve us to report on their activities completely and truthfully. </a:t>
            </a:r>
          </a:p>
          <a:p>
            <a:pPr marL="285750" indent="-285750">
              <a:lnSpc>
                <a:spcPct val="90000"/>
              </a:lnSpc>
              <a:buFont typeface="Wingdings" panose="05000000000000000000" pitchFamily="2" charset="2"/>
              <a:buChar char="Ø"/>
            </a:pPr>
            <a:r>
              <a:rPr lang="en-US" sz="1700" dirty="0">
                <a:solidFill>
                  <a:schemeClr val="bg1"/>
                </a:solidFill>
              </a:rPr>
              <a:t>Affective NA leadership knows not only how to serve, but when it will serve best to step aside and allow others to take over. </a:t>
            </a:r>
          </a:p>
          <a:p>
            <a:pPr marL="285750" indent="-285750">
              <a:lnSpc>
                <a:spcPct val="90000"/>
              </a:lnSpc>
              <a:buFont typeface="Wingdings" panose="05000000000000000000" pitchFamily="2" charset="2"/>
              <a:buChar char="Ø"/>
            </a:pPr>
            <a:r>
              <a:rPr lang="en-US" sz="1700" dirty="0">
                <a:solidFill>
                  <a:schemeClr val="bg1"/>
                </a:solidFill>
              </a:rPr>
              <a:t>In some positions trusted servants will need specific skills in order to act as effective leaders. </a:t>
            </a:r>
          </a:p>
          <a:p>
            <a:pPr marL="285750" indent="-285750">
              <a:lnSpc>
                <a:spcPct val="90000"/>
              </a:lnSpc>
              <a:buFont typeface="Wingdings" panose="05000000000000000000" pitchFamily="2" charset="2"/>
              <a:buChar char="Ø"/>
            </a:pPr>
            <a:r>
              <a:rPr lang="en-US" sz="1700" dirty="0">
                <a:solidFill>
                  <a:schemeClr val="bg1"/>
                </a:solidFill>
              </a:rPr>
              <a:t>The ability to communicate well can help our trusted servants share information and ideas, both in committee work and in reporting to those they serve.</a:t>
            </a:r>
          </a:p>
          <a:p>
            <a:pPr marL="285750" indent="-285750">
              <a:lnSpc>
                <a:spcPct val="90000"/>
              </a:lnSpc>
              <a:buFont typeface="Wingdings" panose="05000000000000000000" pitchFamily="2" charset="2"/>
              <a:buChar char="Ø"/>
            </a:pPr>
            <a:r>
              <a:rPr lang="en-US" sz="1700" dirty="0">
                <a:solidFill>
                  <a:schemeClr val="bg1"/>
                </a:solidFill>
              </a:rPr>
              <a:t>Leaders capable of understanding where today’s action will take us and offering us the guidance we need to prepare for the demands of tomorrow, and to serve NA well.</a:t>
            </a:r>
          </a:p>
          <a:p>
            <a:pPr marL="285750" indent="-285750">
              <a:lnSpc>
                <a:spcPct val="90000"/>
              </a:lnSpc>
              <a:buFont typeface="Wingdings" panose="05000000000000000000" pitchFamily="2" charset="2"/>
              <a:buChar char="Ø"/>
            </a:pPr>
            <a:r>
              <a:rPr lang="en-US" sz="1700" dirty="0">
                <a:solidFill>
                  <a:schemeClr val="bg1"/>
                </a:solidFill>
              </a:rPr>
              <a:t>Through continuing to work the Twelve Steps, our trusted servants have come to know not only their assets and defects and their limitations. </a:t>
            </a:r>
          </a:p>
          <a:p>
            <a:pPr>
              <a:lnSpc>
                <a:spcPct val="90000"/>
              </a:lnSpc>
            </a:pPr>
            <a:endParaRPr lang="en-US" sz="1300" dirty="0">
              <a:solidFill>
                <a:schemeClr val="tx2">
                  <a:lumMod val="60000"/>
                  <a:lumOff val="40000"/>
                </a:schemeClr>
              </a:solidFill>
            </a:endParaRPr>
          </a:p>
          <a:p>
            <a:pPr>
              <a:lnSpc>
                <a:spcPct val="90000"/>
              </a:lnSpc>
            </a:pPr>
            <a:endParaRPr lang="en-US" sz="1300" dirty="0">
              <a:solidFill>
                <a:schemeClr val="tx2">
                  <a:lumMod val="60000"/>
                  <a:lumOff val="40000"/>
                </a:schemeClr>
              </a:solidFill>
            </a:endParaRPr>
          </a:p>
        </p:txBody>
      </p:sp>
    </p:spTree>
    <p:extLst>
      <p:ext uri="{BB962C8B-B14F-4D97-AF65-F5344CB8AC3E}">
        <p14:creationId xmlns:p14="http://schemas.microsoft.com/office/powerpoint/2010/main" val="52307553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gradFill rotWithShape="1">
          <a:gsLst>
            <a:gs pos="10000">
              <a:schemeClr val="bg2">
                <a:tint val="97000"/>
                <a:hueMod val="92000"/>
                <a:satMod val="169000"/>
                <a:lumMod val="164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FEB90296-CFE0-401D-9CA3-32966EC4F01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a:extLst>
              <a:ext uri="{FF2B5EF4-FFF2-40B4-BE49-F238E27FC236}">
                <a16:creationId xmlns:a16="http://schemas.microsoft.com/office/drawing/2014/main" id="{08C9B4EE-7611-4ED9-B356-7BDD377C39B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6108172" y="91547"/>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a:extLst>
              <a:ext uri="{FF2B5EF4-FFF2-40B4-BE49-F238E27FC236}">
                <a16:creationId xmlns:a16="http://schemas.microsoft.com/office/drawing/2014/main" id="{4A4F266A-F2F7-47CD-8BBC-E3777E982FD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4" name="Straight Connector 13">
            <a:extLst>
              <a:ext uri="{FF2B5EF4-FFF2-40B4-BE49-F238E27FC236}">
                <a16:creationId xmlns:a16="http://schemas.microsoft.com/office/drawing/2014/main" id="{20D69C80-8919-4A32-B897-F2A21F94057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7335839" y="32280"/>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6" name="Straight Connector 15">
            <a:extLst>
              <a:ext uri="{FF2B5EF4-FFF2-40B4-BE49-F238E27FC236}">
                <a16:creationId xmlns:a16="http://schemas.microsoft.com/office/drawing/2014/main" id="{F427B072-CC5B-481B-9719-8CD4C54444B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7845428" y="609603"/>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 useBgFill="1">
        <p:nvSpPr>
          <p:cNvPr id="18" name="Rectangle 17">
            <a:extLst>
              <a:ext uri="{FF2B5EF4-FFF2-40B4-BE49-F238E27FC236}">
                <a16:creationId xmlns:a16="http://schemas.microsoft.com/office/drawing/2014/main" id="{EB88142C-D3C4-43DC-A844-A7D9ECB0F5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2888548-8275-4EF0-A752-2545799FDDB1}"/>
              </a:ext>
            </a:extLst>
          </p:cNvPr>
          <p:cNvSpPr>
            <a:spLocks noGrp="1"/>
          </p:cNvSpPr>
          <p:nvPr>
            <p:ph type="title"/>
          </p:nvPr>
        </p:nvSpPr>
        <p:spPr>
          <a:xfrm>
            <a:off x="684213" y="685799"/>
            <a:ext cx="4781147" cy="4892676"/>
          </a:xfrm>
        </p:spPr>
        <p:txBody>
          <a:bodyPr vert="horz" lIns="91440" tIns="45720" rIns="91440" bIns="45720" rtlCol="0" anchor="ctr">
            <a:normAutofit/>
          </a:bodyPr>
          <a:lstStyle/>
          <a:p>
            <a:pPr algn="r"/>
            <a:r>
              <a:rPr lang="en-US" sz="5200" dirty="0"/>
              <a:t>4</a:t>
            </a:r>
            <a:r>
              <a:rPr lang="en-US" sz="5200" baseline="30000" dirty="0"/>
              <a:t>th</a:t>
            </a:r>
            <a:r>
              <a:rPr lang="en-US" sz="5200" dirty="0"/>
              <a:t>  Concept</a:t>
            </a:r>
          </a:p>
        </p:txBody>
      </p:sp>
      <p:sp>
        <p:nvSpPr>
          <p:cNvPr id="20" name="Rectangle 19">
            <a:extLst>
              <a:ext uri="{FF2B5EF4-FFF2-40B4-BE49-F238E27FC236}">
                <a16:creationId xmlns:a16="http://schemas.microsoft.com/office/drawing/2014/main" id="{416DC9EF-092A-4FEF-8A40-0E509CA7985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96001" y="0"/>
            <a:ext cx="6096001" cy="6858000"/>
          </a:xfrm>
          <a:prstGeom prst="rect">
            <a:avLst/>
          </a:prstGeom>
          <a:solidFill>
            <a:schemeClr val="bg2">
              <a:alpha val="97000"/>
            </a:schemeClr>
          </a:solidFill>
          <a:ln>
            <a:noFill/>
          </a:ln>
          <a:effectLst/>
        </p:spPr>
        <p:style>
          <a:lnRef idx="2">
            <a:schemeClr val="accent1">
              <a:shade val="50000"/>
            </a:schemeClr>
          </a:lnRef>
          <a:fillRef idx="1001">
            <a:schemeClr val="dk2"/>
          </a:fillRef>
          <a:effectRef idx="0">
            <a:schemeClr val="accent1"/>
          </a:effectRef>
          <a:fontRef idx="minor">
            <a:schemeClr val="lt1"/>
          </a:fontRef>
        </p:style>
        <p:txBody>
          <a:bodyPr rtlCol="0" anchor="ctr"/>
          <a:lstStyle/>
          <a:p>
            <a:pPr algn="ctr"/>
            <a:endParaRPr lang="en-US"/>
          </a:p>
        </p:txBody>
      </p:sp>
      <p:sp>
        <p:nvSpPr>
          <p:cNvPr id="3" name="Text Placeholder 2">
            <a:extLst>
              <a:ext uri="{FF2B5EF4-FFF2-40B4-BE49-F238E27FC236}">
                <a16:creationId xmlns:a16="http://schemas.microsoft.com/office/drawing/2014/main" id="{8B90BFF8-1715-4B87-AAA6-B502C8242D6C}"/>
              </a:ext>
            </a:extLst>
          </p:cNvPr>
          <p:cNvSpPr>
            <a:spLocks noGrp="1"/>
          </p:cNvSpPr>
          <p:nvPr>
            <p:ph type="body" idx="1"/>
          </p:nvPr>
        </p:nvSpPr>
        <p:spPr>
          <a:xfrm>
            <a:off x="6491625" y="405441"/>
            <a:ext cx="4816572" cy="5150341"/>
          </a:xfrm>
        </p:spPr>
        <p:txBody>
          <a:bodyPr vert="horz" lIns="91440" tIns="45720" rIns="91440" bIns="45720" rtlCol="0" anchor="ctr">
            <a:normAutofit fontScale="85000" lnSpcReduction="20000"/>
          </a:bodyPr>
          <a:lstStyle/>
          <a:p>
            <a:pPr marL="285750" indent="-285750">
              <a:lnSpc>
                <a:spcPct val="90000"/>
              </a:lnSpc>
              <a:buFont typeface="Wingdings" panose="05000000000000000000" pitchFamily="2" charset="2"/>
              <a:buChar char="Ø"/>
            </a:pPr>
            <a:r>
              <a:rPr lang="en-US" sz="1600" dirty="0">
                <a:solidFill>
                  <a:schemeClr val="bg1"/>
                </a:solidFill>
              </a:rPr>
              <a:t> NA leaders are but trusted servants, not governors; yet we also expect our trusted servants to lead us. </a:t>
            </a:r>
          </a:p>
          <a:p>
            <a:pPr marL="285750" indent="-285750">
              <a:lnSpc>
                <a:spcPct val="90000"/>
              </a:lnSpc>
              <a:buFont typeface="Wingdings" panose="05000000000000000000" pitchFamily="2" charset="2"/>
              <a:buChar char="Ø"/>
            </a:pPr>
            <a:r>
              <a:rPr lang="en-US" sz="1600" dirty="0">
                <a:solidFill>
                  <a:schemeClr val="bg1"/>
                </a:solidFill>
              </a:rPr>
              <a:t>If we select them carefully, we can confidently allow them to do so</a:t>
            </a:r>
          </a:p>
          <a:p>
            <a:pPr marL="285750" indent="-285750">
              <a:lnSpc>
                <a:spcPct val="90000"/>
              </a:lnSpc>
              <a:buFont typeface="Wingdings" panose="05000000000000000000" pitchFamily="2" charset="2"/>
              <a:buChar char="Ø"/>
            </a:pPr>
            <a:r>
              <a:rPr lang="en-US" sz="1600" dirty="0">
                <a:solidFill>
                  <a:schemeClr val="bg1"/>
                </a:solidFill>
              </a:rPr>
              <a:t>Effective leadership is highly valued in NA and the Fourth Concept speaks of qualities we should consider when selecting leaders for ourselves.</a:t>
            </a:r>
          </a:p>
          <a:p>
            <a:pPr marL="285750" indent="-285750">
              <a:lnSpc>
                <a:spcPct val="90000"/>
              </a:lnSpc>
              <a:buFont typeface="Wingdings" panose="05000000000000000000" pitchFamily="2" charset="2"/>
              <a:buChar char="Ø"/>
            </a:pPr>
            <a:r>
              <a:rPr lang="en-US" sz="1600" dirty="0">
                <a:solidFill>
                  <a:schemeClr val="bg1"/>
                </a:solidFill>
              </a:rPr>
              <a:t>We should remember that the fulfillment of many service responsibilities requires nothing more than willingness to serve. </a:t>
            </a:r>
          </a:p>
          <a:p>
            <a:pPr marL="285750" indent="-285750">
              <a:lnSpc>
                <a:spcPct val="90000"/>
              </a:lnSpc>
              <a:buFont typeface="Wingdings" panose="05000000000000000000" pitchFamily="2" charset="2"/>
              <a:buChar char="Ø"/>
            </a:pPr>
            <a:r>
              <a:rPr lang="en-US" sz="1600" dirty="0">
                <a:solidFill>
                  <a:schemeClr val="bg1"/>
                </a:solidFill>
              </a:rPr>
              <a:t>While other responsibilities requiring certain specific skills, depend for their fulfillment far more heavily on the trusted servant’s spiritual maturity and personal integrity. </a:t>
            </a:r>
          </a:p>
          <a:p>
            <a:pPr marL="285750" indent="-285750">
              <a:lnSpc>
                <a:spcPct val="90000"/>
              </a:lnSpc>
              <a:buFont typeface="Wingdings" panose="05000000000000000000" pitchFamily="2" charset="2"/>
              <a:buChar char="Ø"/>
            </a:pPr>
            <a:r>
              <a:rPr lang="en-US" sz="1600" dirty="0">
                <a:solidFill>
                  <a:schemeClr val="bg1"/>
                </a:solidFill>
              </a:rPr>
              <a:t>Willingness spiritual depth, and trustworthiness are strong demonstrations of the kind of leadership valued most highly.</a:t>
            </a:r>
          </a:p>
          <a:p>
            <a:pPr marL="285750" indent="-285750">
              <a:lnSpc>
                <a:spcPct val="90000"/>
              </a:lnSpc>
              <a:buFont typeface="Wingdings" panose="05000000000000000000" pitchFamily="2" charset="2"/>
              <a:buChar char="Ø"/>
            </a:pPr>
            <a:r>
              <a:rPr lang="en-US" sz="1600" dirty="0">
                <a:solidFill>
                  <a:schemeClr val="bg1"/>
                </a:solidFill>
              </a:rPr>
              <a:t>NA members exercise personal leadership by helping clean up after meeting, taking extra care to welcome newcomers, and in countless other ways. </a:t>
            </a:r>
          </a:p>
          <a:p>
            <a:pPr marL="285750" indent="-285750">
              <a:lnSpc>
                <a:spcPct val="90000"/>
              </a:lnSpc>
              <a:buFont typeface="Wingdings" panose="05000000000000000000" pitchFamily="2" charset="2"/>
              <a:buChar char="Ø"/>
            </a:pPr>
            <a:r>
              <a:rPr lang="en-US" sz="1600" dirty="0">
                <a:solidFill>
                  <a:schemeClr val="bg1"/>
                </a:solidFill>
              </a:rPr>
              <a:t>This modest spirit of service to others forms the foundation of our Fourth Concept, and the NA leadership itself. </a:t>
            </a:r>
          </a:p>
          <a:p>
            <a:pPr>
              <a:lnSpc>
                <a:spcPct val="90000"/>
              </a:lnSpc>
            </a:pPr>
            <a:endParaRPr lang="en-US" sz="1300" dirty="0">
              <a:solidFill>
                <a:schemeClr val="tx2">
                  <a:lumMod val="60000"/>
                  <a:lumOff val="40000"/>
                </a:schemeClr>
              </a:solidFill>
            </a:endParaRPr>
          </a:p>
          <a:p>
            <a:pPr>
              <a:lnSpc>
                <a:spcPct val="90000"/>
              </a:lnSpc>
            </a:pPr>
            <a:endParaRPr lang="en-US" sz="1300" dirty="0">
              <a:solidFill>
                <a:schemeClr val="tx2">
                  <a:lumMod val="60000"/>
                  <a:lumOff val="40000"/>
                </a:schemeClr>
              </a:solidFill>
            </a:endParaRPr>
          </a:p>
        </p:txBody>
      </p:sp>
    </p:spTree>
    <p:extLst>
      <p:ext uri="{BB962C8B-B14F-4D97-AF65-F5344CB8AC3E}">
        <p14:creationId xmlns:p14="http://schemas.microsoft.com/office/powerpoint/2010/main" val="220498000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gradFill rotWithShape="1">
          <a:gsLst>
            <a:gs pos="10000">
              <a:schemeClr val="bg2">
                <a:tint val="97000"/>
                <a:hueMod val="92000"/>
                <a:satMod val="169000"/>
                <a:lumMod val="164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grpSp>
        <p:nvGrpSpPr>
          <p:cNvPr id="22" name="Group 21">
            <a:extLst>
              <a:ext uri="{FF2B5EF4-FFF2-40B4-BE49-F238E27FC236}">
                <a16:creationId xmlns:a16="http://schemas.microsoft.com/office/drawing/2014/main" id="{6CC7770B-E4E1-42D6-9437-DAA4A3A9E65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206969" y="2963335"/>
            <a:ext cx="2981858" cy="3208867"/>
            <a:chOff x="9206969" y="2963333"/>
            <a:chExt cx="2981858" cy="3208867"/>
          </a:xfrm>
        </p:grpSpPr>
        <p:cxnSp>
          <p:nvCxnSpPr>
            <p:cNvPr id="23" name="Straight Connector 22">
              <a:extLst>
                <a:ext uri="{FF2B5EF4-FFF2-40B4-BE49-F238E27FC236}">
                  <a16:creationId xmlns:a16="http://schemas.microsoft.com/office/drawing/2014/main" id="{5A26DE5B-A1A6-4746-8EF7-4D6809ED75EE}"/>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4" name="Straight Connector 23">
              <a:extLst>
                <a:ext uri="{FF2B5EF4-FFF2-40B4-BE49-F238E27FC236}">
                  <a16:creationId xmlns:a16="http://schemas.microsoft.com/office/drawing/2014/main" id="{377A3DDA-BF17-4302-867E-EBFD777B0627}"/>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5" name="Straight Connector 24">
              <a:extLst>
                <a:ext uri="{FF2B5EF4-FFF2-40B4-BE49-F238E27FC236}">
                  <a16:creationId xmlns:a16="http://schemas.microsoft.com/office/drawing/2014/main" id="{CBE30704-4227-4B7B-BDB8-BFCF39086FA4}"/>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6" name="Straight Connector 25">
              <a:extLst>
                <a:ext uri="{FF2B5EF4-FFF2-40B4-BE49-F238E27FC236}">
                  <a16:creationId xmlns:a16="http://schemas.microsoft.com/office/drawing/2014/main" id="{B923B1E7-AEA4-42D8-8F4A-9D116F29665C}"/>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7" name="Straight Connector 26">
              <a:extLst>
                <a:ext uri="{FF2B5EF4-FFF2-40B4-BE49-F238E27FC236}">
                  <a16:creationId xmlns:a16="http://schemas.microsoft.com/office/drawing/2014/main" id="{321B6244-6EAE-442C-ACCF-8146103EC1D5}"/>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useBgFill="1">
        <p:nvSpPr>
          <p:cNvPr id="29" name="Rectangle 28">
            <a:extLst>
              <a:ext uri="{FF2B5EF4-FFF2-40B4-BE49-F238E27FC236}">
                <a16:creationId xmlns:a16="http://schemas.microsoft.com/office/drawing/2014/main" id="{7509B08A-C1EC-478C-86AF-60ADE06D9B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920B0CE-02E1-4E29-90DD-D015553B1F16}"/>
              </a:ext>
            </a:extLst>
          </p:cNvPr>
          <p:cNvSpPr>
            <a:spLocks noGrp="1"/>
          </p:cNvSpPr>
          <p:nvPr>
            <p:ph type="title"/>
          </p:nvPr>
        </p:nvSpPr>
        <p:spPr>
          <a:xfrm>
            <a:off x="640290" y="685800"/>
            <a:ext cx="4818656" cy="4603749"/>
          </a:xfrm>
        </p:spPr>
        <p:txBody>
          <a:bodyPr vert="horz" lIns="91440" tIns="45720" rIns="91440" bIns="45720" rtlCol="0" anchor="ctr">
            <a:normAutofit/>
          </a:bodyPr>
          <a:lstStyle/>
          <a:p>
            <a:pPr algn="ctr"/>
            <a:r>
              <a:rPr lang="en-US" sz="4000" dirty="0" err="1"/>
              <a:t>BrainStorming</a:t>
            </a:r>
            <a:br>
              <a:rPr lang="en-US" sz="4000" dirty="0"/>
            </a:br>
            <a:r>
              <a:rPr lang="en-US" sz="4000" dirty="0"/>
              <a:t>Questions   </a:t>
            </a:r>
          </a:p>
        </p:txBody>
      </p:sp>
      <p:sp>
        <p:nvSpPr>
          <p:cNvPr id="31" name="Rectangle 30">
            <a:extLst>
              <a:ext uri="{FF2B5EF4-FFF2-40B4-BE49-F238E27FC236}">
                <a16:creationId xmlns:a16="http://schemas.microsoft.com/office/drawing/2014/main" id="{221CC330-4259-4C32-BF8B-5FE13FFABB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96001" y="0"/>
            <a:ext cx="6096001" cy="6858000"/>
          </a:xfrm>
          <a:prstGeom prst="rect">
            <a:avLst/>
          </a:prstGeom>
          <a:solidFill>
            <a:schemeClr val="bg2">
              <a:alpha val="97000"/>
            </a:schemeClr>
          </a:solidFill>
          <a:ln>
            <a:noFill/>
          </a:ln>
          <a:effectLst/>
        </p:spPr>
        <p:style>
          <a:lnRef idx="2">
            <a:schemeClr val="accent1">
              <a:shade val="50000"/>
            </a:schemeClr>
          </a:lnRef>
          <a:fillRef idx="1001">
            <a:schemeClr val="dk2"/>
          </a:fillRef>
          <a:effectRef idx="0">
            <a:schemeClr val="accent1"/>
          </a:effectRef>
          <a:fontRef idx="minor">
            <a:schemeClr val="lt1"/>
          </a:fontRef>
        </p:style>
        <p:txBody>
          <a:bodyPr rtlCol="0" anchor="ctr"/>
          <a:lstStyle/>
          <a:p>
            <a:pPr algn="ctr"/>
            <a:endParaRPr lang="en-US"/>
          </a:p>
        </p:txBody>
      </p:sp>
      <p:sp>
        <p:nvSpPr>
          <p:cNvPr id="3" name="Text Placeholder 2">
            <a:extLst>
              <a:ext uri="{FF2B5EF4-FFF2-40B4-BE49-F238E27FC236}">
                <a16:creationId xmlns:a16="http://schemas.microsoft.com/office/drawing/2014/main" id="{1CBC93EA-C2F3-42D6-B7F3-84DDFD6E370C}"/>
              </a:ext>
            </a:extLst>
          </p:cNvPr>
          <p:cNvSpPr>
            <a:spLocks noGrp="1"/>
          </p:cNvSpPr>
          <p:nvPr>
            <p:ph type="body" idx="1"/>
          </p:nvPr>
        </p:nvSpPr>
        <p:spPr>
          <a:xfrm>
            <a:off x="6672753" y="685800"/>
            <a:ext cx="4878959" cy="4603750"/>
          </a:xfrm>
        </p:spPr>
        <p:txBody>
          <a:bodyPr vert="horz" lIns="91440" tIns="45720" rIns="91440" bIns="45720" rtlCol="0" anchor="ctr">
            <a:normAutofit fontScale="92500" lnSpcReduction="20000"/>
          </a:bodyPr>
          <a:lstStyle/>
          <a:p>
            <a:pPr marL="342900" indent="-342900">
              <a:lnSpc>
                <a:spcPct val="90000"/>
              </a:lnSpc>
              <a:buFont typeface="+mj-lt"/>
              <a:buAutoNum type="arabicPeriod"/>
            </a:pPr>
            <a:r>
              <a:rPr lang="en-US" sz="1600" dirty="0">
                <a:solidFill>
                  <a:schemeClr val="tx1"/>
                </a:solidFill>
              </a:rPr>
              <a:t> </a:t>
            </a:r>
            <a:r>
              <a:rPr lang="en-US" sz="1600" dirty="0">
                <a:solidFill>
                  <a:schemeClr val="bg1"/>
                </a:solidFill>
              </a:rPr>
              <a:t>How do the qualities of our leaders affect our services?</a:t>
            </a:r>
          </a:p>
          <a:p>
            <a:pPr marL="342900" indent="-342900">
              <a:lnSpc>
                <a:spcPct val="90000"/>
              </a:lnSpc>
              <a:buFont typeface="+mj-lt"/>
              <a:buAutoNum type="arabicPeriod"/>
            </a:pPr>
            <a:r>
              <a:rPr lang="en-US" sz="1600" dirty="0">
                <a:solidFill>
                  <a:schemeClr val="bg1"/>
                </a:solidFill>
              </a:rPr>
              <a:t>Why is it important that an effective leader continues to work steps?</a:t>
            </a:r>
          </a:p>
          <a:p>
            <a:pPr marL="342900" indent="-342900">
              <a:lnSpc>
                <a:spcPct val="90000"/>
              </a:lnSpc>
              <a:buFont typeface="+mj-lt"/>
              <a:buAutoNum type="arabicPeriod"/>
            </a:pPr>
            <a:r>
              <a:rPr lang="en-US" sz="1600" dirty="0">
                <a:solidFill>
                  <a:schemeClr val="bg1"/>
                </a:solidFill>
              </a:rPr>
              <a:t>What invites us to respect our trusted servants the most?</a:t>
            </a:r>
          </a:p>
          <a:p>
            <a:pPr marL="342900" indent="-342900">
              <a:lnSpc>
                <a:spcPct val="90000"/>
              </a:lnSpc>
              <a:buFont typeface="+mj-lt"/>
              <a:buAutoNum type="arabicPeriod"/>
            </a:pPr>
            <a:r>
              <a:rPr lang="en-US" sz="1600" dirty="0">
                <a:solidFill>
                  <a:schemeClr val="bg1"/>
                </a:solidFill>
              </a:rPr>
              <a:t>How does the spiritual principle of integrity affect our leaders?</a:t>
            </a:r>
          </a:p>
          <a:p>
            <a:pPr marL="342900" indent="-342900">
              <a:lnSpc>
                <a:spcPct val="90000"/>
              </a:lnSpc>
              <a:buFont typeface="+mj-lt"/>
              <a:buAutoNum type="arabicPeriod"/>
            </a:pPr>
            <a:r>
              <a:rPr lang="en-US" sz="1600" dirty="0">
                <a:solidFill>
                  <a:schemeClr val="bg1"/>
                </a:solidFill>
              </a:rPr>
              <a:t>What are some other spiritual principles that affect effective leadership?</a:t>
            </a:r>
          </a:p>
          <a:p>
            <a:pPr marL="342900" indent="-342900">
              <a:lnSpc>
                <a:spcPct val="90000"/>
              </a:lnSpc>
              <a:buFont typeface="+mj-lt"/>
              <a:buAutoNum type="arabicPeriod"/>
            </a:pPr>
            <a:r>
              <a:rPr lang="en-US" sz="1600" dirty="0">
                <a:solidFill>
                  <a:schemeClr val="bg1"/>
                </a:solidFill>
              </a:rPr>
              <a:t>What inhibits and inspires our fellowship growth?</a:t>
            </a:r>
          </a:p>
          <a:p>
            <a:pPr marL="342900" indent="-342900">
              <a:lnSpc>
                <a:spcPct val="90000"/>
              </a:lnSpc>
              <a:buFont typeface="+mj-lt"/>
              <a:buAutoNum type="arabicPeriod"/>
            </a:pPr>
            <a:r>
              <a:rPr lang="en-US" sz="1600" dirty="0">
                <a:solidFill>
                  <a:schemeClr val="bg1"/>
                </a:solidFill>
              </a:rPr>
              <a:t>Who do we do a disservice to when we ask our members to perform tasks, they are incapable of fulfilling?</a:t>
            </a:r>
          </a:p>
          <a:p>
            <a:pPr marL="342900" indent="-342900">
              <a:lnSpc>
                <a:spcPct val="90000"/>
              </a:lnSpc>
              <a:buFont typeface="+mj-lt"/>
              <a:buAutoNum type="arabicPeriod"/>
            </a:pPr>
            <a:r>
              <a:rPr lang="en-US" sz="1600" dirty="0">
                <a:solidFill>
                  <a:schemeClr val="bg1"/>
                </a:solidFill>
              </a:rPr>
              <a:t>What do we  expect of our trusted servants?</a:t>
            </a:r>
          </a:p>
          <a:p>
            <a:pPr marL="342900" indent="-342900">
              <a:lnSpc>
                <a:spcPct val="90000"/>
              </a:lnSpc>
              <a:buFont typeface="+mj-lt"/>
              <a:buAutoNum type="arabicPeriod"/>
            </a:pPr>
            <a:r>
              <a:rPr lang="en-US" sz="1600" dirty="0">
                <a:solidFill>
                  <a:schemeClr val="bg1"/>
                </a:solidFill>
              </a:rPr>
              <a:t>What other leaders does NA have that are not elected into office?</a:t>
            </a:r>
          </a:p>
          <a:p>
            <a:pPr marL="342900" indent="-342900">
              <a:lnSpc>
                <a:spcPct val="90000"/>
              </a:lnSpc>
              <a:buFont typeface="+mj-lt"/>
              <a:buAutoNum type="arabicPeriod"/>
            </a:pPr>
            <a:r>
              <a:rPr lang="en-US" sz="1600" dirty="0">
                <a:solidFill>
                  <a:schemeClr val="bg1"/>
                </a:solidFill>
              </a:rPr>
              <a:t>What forms the foundation of the Fourth Concept and of NA leadership itself?</a:t>
            </a:r>
          </a:p>
          <a:p>
            <a:pPr marL="342900" indent="-342900">
              <a:lnSpc>
                <a:spcPct val="90000"/>
              </a:lnSpc>
              <a:buFont typeface="+mj-lt"/>
              <a:buAutoNum type="arabicPeriod"/>
            </a:pPr>
            <a:endParaRPr lang="en-US" sz="1400" dirty="0">
              <a:solidFill>
                <a:schemeClr val="tx1"/>
              </a:solidFill>
            </a:endParaRPr>
          </a:p>
          <a:p>
            <a:pPr marL="342900" indent="-342900">
              <a:lnSpc>
                <a:spcPct val="90000"/>
              </a:lnSpc>
              <a:buFont typeface="+mj-lt"/>
              <a:buAutoNum type="arabicPeriod"/>
            </a:pPr>
            <a:endParaRPr lang="en-US" sz="1400" dirty="0">
              <a:solidFill>
                <a:schemeClr val="tx1"/>
              </a:solidFill>
            </a:endParaRPr>
          </a:p>
          <a:p>
            <a:pPr marL="342900" indent="-342900">
              <a:lnSpc>
                <a:spcPct val="90000"/>
              </a:lnSpc>
              <a:buFont typeface="+mj-lt"/>
              <a:buAutoNum type="arabicPeriod"/>
            </a:pPr>
            <a:endParaRPr lang="en-US" sz="1400" dirty="0">
              <a:solidFill>
                <a:schemeClr val="tx1"/>
              </a:solidFill>
            </a:endParaRPr>
          </a:p>
          <a:p>
            <a:pPr marL="342900" indent="-342900">
              <a:lnSpc>
                <a:spcPct val="90000"/>
              </a:lnSpc>
              <a:buFont typeface="Wingdings 3" panose="05040102010807070707" pitchFamily="18" charset="2"/>
              <a:buChar char=""/>
            </a:pPr>
            <a:endParaRPr lang="en-US" sz="1400" dirty="0">
              <a:solidFill>
                <a:schemeClr val="tx1"/>
              </a:solidFill>
            </a:endParaRPr>
          </a:p>
        </p:txBody>
      </p:sp>
    </p:spTree>
    <p:extLst>
      <p:ext uri="{BB962C8B-B14F-4D97-AF65-F5344CB8AC3E}">
        <p14:creationId xmlns:p14="http://schemas.microsoft.com/office/powerpoint/2010/main" val="30492689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rotWithShape="1">
          <a:gsLst>
            <a:gs pos="10000">
              <a:schemeClr val="bg2">
                <a:tint val="97000"/>
                <a:hueMod val="92000"/>
                <a:satMod val="169000"/>
                <a:lumMod val="164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cxnSp>
        <p:nvCxnSpPr>
          <p:cNvPr id="35" name="Straight Connector 20">
            <a:extLst>
              <a:ext uri="{FF2B5EF4-FFF2-40B4-BE49-F238E27FC236}">
                <a16:creationId xmlns:a16="http://schemas.microsoft.com/office/drawing/2014/main" id="{FEB90296-CFE0-401D-9CA3-32966EC4F01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36" name="Straight Connector 22">
            <a:extLst>
              <a:ext uri="{FF2B5EF4-FFF2-40B4-BE49-F238E27FC236}">
                <a16:creationId xmlns:a16="http://schemas.microsoft.com/office/drawing/2014/main" id="{08C9B4EE-7611-4ED9-B356-7BDD377C39B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37" name="Straight Connector 24">
            <a:extLst>
              <a:ext uri="{FF2B5EF4-FFF2-40B4-BE49-F238E27FC236}">
                <a16:creationId xmlns:a16="http://schemas.microsoft.com/office/drawing/2014/main" id="{4A4F266A-F2F7-47CD-8BBC-E3777E982FD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38" name="Straight Connector 26">
            <a:extLst>
              <a:ext uri="{FF2B5EF4-FFF2-40B4-BE49-F238E27FC236}">
                <a16:creationId xmlns:a16="http://schemas.microsoft.com/office/drawing/2014/main" id="{20D69C80-8919-4A32-B897-F2A21F94057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39" name="Straight Connector 28">
            <a:extLst>
              <a:ext uri="{FF2B5EF4-FFF2-40B4-BE49-F238E27FC236}">
                <a16:creationId xmlns:a16="http://schemas.microsoft.com/office/drawing/2014/main" id="{F427B072-CC5B-481B-9719-8CD4C54444B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 useBgFill="1">
        <p:nvSpPr>
          <p:cNvPr id="40" name="Rectangle 30">
            <a:extLst>
              <a:ext uri="{FF2B5EF4-FFF2-40B4-BE49-F238E27FC236}">
                <a16:creationId xmlns:a16="http://schemas.microsoft.com/office/drawing/2014/main" id="{EB88142C-D3C4-43DC-A844-A7D9ECB0F5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itle 14">
            <a:extLst>
              <a:ext uri="{FF2B5EF4-FFF2-40B4-BE49-F238E27FC236}">
                <a16:creationId xmlns:a16="http://schemas.microsoft.com/office/drawing/2014/main" id="{2E498D7E-DDF0-419C-ABA1-8AD5BD78755D}"/>
              </a:ext>
            </a:extLst>
          </p:cNvPr>
          <p:cNvSpPr>
            <a:spLocks noGrp="1"/>
          </p:cNvSpPr>
          <p:nvPr>
            <p:ph type="title"/>
          </p:nvPr>
        </p:nvSpPr>
        <p:spPr>
          <a:xfrm>
            <a:off x="684213" y="685799"/>
            <a:ext cx="4781147" cy="4892676"/>
          </a:xfrm>
        </p:spPr>
        <p:txBody>
          <a:bodyPr vert="horz" lIns="91440" tIns="45720" rIns="91440" bIns="45720" rtlCol="0" anchor="ctr">
            <a:normAutofit/>
          </a:bodyPr>
          <a:lstStyle/>
          <a:p>
            <a:pPr algn="r"/>
            <a:r>
              <a:rPr lang="en-US" sz="4800"/>
              <a:t>Introduction </a:t>
            </a:r>
          </a:p>
        </p:txBody>
      </p:sp>
      <p:sp>
        <p:nvSpPr>
          <p:cNvPr id="41" name="Rectangle 32">
            <a:extLst>
              <a:ext uri="{FF2B5EF4-FFF2-40B4-BE49-F238E27FC236}">
                <a16:creationId xmlns:a16="http://schemas.microsoft.com/office/drawing/2014/main" id="{416DC9EF-092A-4FEF-8A40-0E509CA7985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95999" y="0"/>
            <a:ext cx="6096001" cy="6858000"/>
          </a:xfrm>
          <a:prstGeom prst="rect">
            <a:avLst/>
          </a:prstGeom>
          <a:solidFill>
            <a:schemeClr val="bg2">
              <a:alpha val="97000"/>
            </a:schemeClr>
          </a:solidFill>
          <a:ln>
            <a:noFill/>
          </a:ln>
          <a:effectLst/>
        </p:spPr>
        <p:style>
          <a:lnRef idx="2">
            <a:schemeClr val="accent1">
              <a:shade val="50000"/>
            </a:schemeClr>
          </a:lnRef>
          <a:fillRef idx="1001">
            <a:schemeClr val="dk2"/>
          </a:fillRef>
          <a:effectRef idx="0">
            <a:schemeClr val="accent1"/>
          </a:effectRef>
          <a:fontRef idx="minor">
            <a:schemeClr val="lt1"/>
          </a:fontRef>
        </p:style>
        <p:txBody>
          <a:bodyPr rtlCol="0" anchor="ctr"/>
          <a:lstStyle/>
          <a:p>
            <a:pPr algn="ctr"/>
            <a:endParaRPr lang="en-US"/>
          </a:p>
        </p:txBody>
      </p:sp>
      <p:sp>
        <p:nvSpPr>
          <p:cNvPr id="16" name="Text Placeholder 15">
            <a:extLst>
              <a:ext uri="{FF2B5EF4-FFF2-40B4-BE49-F238E27FC236}">
                <a16:creationId xmlns:a16="http://schemas.microsoft.com/office/drawing/2014/main" id="{3343CE91-BE15-4628-87C3-D1DBD543F482}"/>
              </a:ext>
            </a:extLst>
          </p:cNvPr>
          <p:cNvSpPr>
            <a:spLocks noGrp="1"/>
          </p:cNvSpPr>
          <p:nvPr>
            <p:ph type="body" idx="1"/>
          </p:nvPr>
        </p:nvSpPr>
        <p:spPr>
          <a:xfrm>
            <a:off x="6491625" y="685799"/>
            <a:ext cx="4816572" cy="4869981"/>
          </a:xfrm>
        </p:spPr>
        <p:txBody>
          <a:bodyPr vert="horz" lIns="91440" tIns="45720" rIns="91440" bIns="45720" rtlCol="0" anchor="ctr">
            <a:normAutofit/>
          </a:bodyPr>
          <a:lstStyle/>
          <a:p>
            <a:pPr>
              <a:lnSpc>
                <a:spcPct val="90000"/>
              </a:lnSpc>
            </a:pPr>
            <a:r>
              <a:rPr lang="en-US" sz="1300" dirty="0">
                <a:solidFill>
                  <a:schemeClr val="bg1"/>
                </a:solidFill>
              </a:rPr>
              <a:t>Narcotics Anonymous, as a fellowship, is defined by its principles. Our Twelve Steps detail our program for personal recovery. Our Twelve Traditions relate experience that can help NA groups maintain their unity, and our Twelve Concepts are guiding principles for our service structure. The concepts summarize the hard – won experience of our fellowship’s first forty years with such things as responsibility, authority, delegation, leadership, accountability, spiritual guidance, participation, communication, open-mindedness, fairness, and finances. The Twelve Concepts, together, help ensure that our fellowship's service structure remains forever devoted to service not government. </a:t>
            </a:r>
          </a:p>
          <a:p>
            <a:pPr>
              <a:lnSpc>
                <a:spcPct val="90000"/>
              </a:lnSpc>
            </a:pPr>
            <a:r>
              <a:rPr lang="en-US" sz="1300" dirty="0">
                <a:solidFill>
                  <a:schemeClr val="bg1"/>
                </a:solidFill>
              </a:rPr>
              <a:t>The Twelve Concepts for NA Service are a relatively recent addition to our fellowship’s body of guiding principle. Since NA’s inception in the early 1950s, we have used the Twelve Steps as guidance in our personal recovery and the Twelve Traditions to steer our groups. The traditions empower the groups to create a service structure, directly responsible to them. The traditions also offer fundamental ideals to guide all our collective efforts</a:t>
            </a:r>
            <a:r>
              <a:rPr lang="en-US" sz="1300" dirty="0">
                <a:solidFill>
                  <a:schemeClr val="tx2">
                    <a:lumMod val="60000"/>
                    <a:lumOff val="40000"/>
                  </a:schemeClr>
                </a:solidFill>
              </a:rPr>
              <a:t>. </a:t>
            </a:r>
          </a:p>
        </p:txBody>
      </p:sp>
    </p:spTree>
    <p:extLst>
      <p:ext uri="{BB962C8B-B14F-4D97-AF65-F5344CB8AC3E}">
        <p14:creationId xmlns:p14="http://schemas.microsoft.com/office/powerpoint/2010/main" val="150515841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gradFill rotWithShape="1">
          <a:gsLst>
            <a:gs pos="10000">
              <a:schemeClr val="bg2">
                <a:tint val="97000"/>
                <a:hueMod val="92000"/>
                <a:satMod val="169000"/>
                <a:lumMod val="164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grpSp>
        <p:nvGrpSpPr>
          <p:cNvPr id="22" name="Group 21">
            <a:extLst>
              <a:ext uri="{FF2B5EF4-FFF2-40B4-BE49-F238E27FC236}">
                <a16:creationId xmlns:a16="http://schemas.microsoft.com/office/drawing/2014/main" id="{6CC7770B-E4E1-42D6-9437-DAA4A3A9E65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206969" y="2963335"/>
            <a:ext cx="2981858" cy="3208867"/>
            <a:chOff x="9206969" y="2963333"/>
            <a:chExt cx="2981858" cy="3208867"/>
          </a:xfrm>
        </p:grpSpPr>
        <p:cxnSp>
          <p:nvCxnSpPr>
            <p:cNvPr id="23" name="Straight Connector 22">
              <a:extLst>
                <a:ext uri="{FF2B5EF4-FFF2-40B4-BE49-F238E27FC236}">
                  <a16:creationId xmlns:a16="http://schemas.microsoft.com/office/drawing/2014/main" id="{5A26DE5B-A1A6-4746-8EF7-4D6809ED75EE}"/>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4" name="Straight Connector 23">
              <a:extLst>
                <a:ext uri="{FF2B5EF4-FFF2-40B4-BE49-F238E27FC236}">
                  <a16:creationId xmlns:a16="http://schemas.microsoft.com/office/drawing/2014/main" id="{377A3DDA-BF17-4302-867E-EBFD777B0627}"/>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5" name="Straight Connector 24">
              <a:extLst>
                <a:ext uri="{FF2B5EF4-FFF2-40B4-BE49-F238E27FC236}">
                  <a16:creationId xmlns:a16="http://schemas.microsoft.com/office/drawing/2014/main" id="{CBE30704-4227-4B7B-BDB8-BFCF39086FA4}"/>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6" name="Straight Connector 25">
              <a:extLst>
                <a:ext uri="{FF2B5EF4-FFF2-40B4-BE49-F238E27FC236}">
                  <a16:creationId xmlns:a16="http://schemas.microsoft.com/office/drawing/2014/main" id="{B923B1E7-AEA4-42D8-8F4A-9D116F29665C}"/>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7" name="Straight Connector 26">
              <a:extLst>
                <a:ext uri="{FF2B5EF4-FFF2-40B4-BE49-F238E27FC236}">
                  <a16:creationId xmlns:a16="http://schemas.microsoft.com/office/drawing/2014/main" id="{321B6244-6EAE-442C-ACCF-8146103EC1D5}"/>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useBgFill="1">
        <p:nvSpPr>
          <p:cNvPr id="29" name="Rectangle 28">
            <a:extLst>
              <a:ext uri="{FF2B5EF4-FFF2-40B4-BE49-F238E27FC236}">
                <a16:creationId xmlns:a16="http://schemas.microsoft.com/office/drawing/2014/main" id="{7509B08A-C1EC-478C-86AF-60ADE06D9B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920B0CE-02E1-4E29-90DD-D015553B1F16}"/>
              </a:ext>
            </a:extLst>
          </p:cNvPr>
          <p:cNvSpPr>
            <a:spLocks noGrp="1"/>
          </p:cNvSpPr>
          <p:nvPr>
            <p:ph type="title"/>
          </p:nvPr>
        </p:nvSpPr>
        <p:spPr>
          <a:xfrm>
            <a:off x="640290" y="685800"/>
            <a:ext cx="4818656" cy="4603749"/>
          </a:xfrm>
        </p:spPr>
        <p:txBody>
          <a:bodyPr vert="horz" lIns="91440" tIns="45720" rIns="91440" bIns="45720" rtlCol="0" anchor="ctr">
            <a:normAutofit/>
          </a:bodyPr>
          <a:lstStyle/>
          <a:p>
            <a:pPr algn="ctr"/>
            <a:endParaRPr lang="en-US" sz="4000" dirty="0"/>
          </a:p>
        </p:txBody>
      </p:sp>
      <p:sp>
        <p:nvSpPr>
          <p:cNvPr id="31" name="Rectangle 30">
            <a:extLst>
              <a:ext uri="{FF2B5EF4-FFF2-40B4-BE49-F238E27FC236}">
                <a16:creationId xmlns:a16="http://schemas.microsoft.com/office/drawing/2014/main" id="{221CC330-4259-4C32-BF8B-5FE13FFABB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96001" y="0"/>
            <a:ext cx="6096001" cy="6858000"/>
          </a:xfrm>
          <a:prstGeom prst="rect">
            <a:avLst/>
          </a:prstGeom>
          <a:solidFill>
            <a:schemeClr val="bg2">
              <a:alpha val="97000"/>
            </a:schemeClr>
          </a:solidFill>
          <a:ln>
            <a:noFill/>
          </a:ln>
          <a:effectLst/>
        </p:spPr>
        <p:style>
          <a:lnRef idx="2">
            <a:schemeClr val="accent1">
              <a:shade val="50000"/>
            </a:schemeClr>
          </a:lnRef>
          <a:fillRef idx="1001">
            <a:schemeClr val="dk2"/>
          </a:fillRef>
          <a:effectRef idx="0">
            <a:schemeClr val="accent1"/>
          </a:effectRef>
          <a:fontRef idx="minor">
            <a:schemeClr val="lt1"/>
          </a:fontRef>
        </p:style>
        <p:txBody>
          <a:bodyPr rtlCol="0" anchor="ctr"/>
          <a:lstStyle/>
          <a:p>
            <a:pPr algn="ctr"/>
            <a:endParaRPr lang="en-US"/>
          </a:p>
        </p:txBody>
      </p:sp>
      <p:sp>
        <p:nvSpPr>
          <p:cNvPr id="3" name="Text Placeholder 2">
            <a:extLst>
              <a:ext uri="{FF2B5EF4-FFF2-40B4-BE49-F238E27FC236}">
                <a16:creationId xmlns:a16="http://schemas.microsoft.com/office/drawing/2014/main" id="{1CBC93EA-C2F3-42D6-B7F3-84DDFD6E370C}"/>
              </a:ext>
            </a:extLst>
          </p:cNvPr>
          <p:cNvSpPr>
            <a:spLocks noGrp="1"/>
          </p:cNvSpPr>
          <p:nvPr>
            <p:ph type="body" idx="1"/>
          </p:nvPr>
        </p:nvSpPr>
        <p:spPr>
          <a:xfrm>
            <a:off x="6672753" y="263611"/>
            <a:ext cx="4878959" cy="5025939"/>
          </a:xfrm>
        </p:spPr>
        <p:txBody>
          <a:bodyPr vert="horz" lIns="91440" tIns="45720" rIns="91440" bIns="45720" rtlCol="0" anchor="ctr">
            <a:normAutofit/>
          </a:bodyPr>
          <a:lstStyle/>
          <a:p>
            <a:pPr>
              <a:lnSpc>
                <a:spcPct val="90000"/>
              </a:lnSpc>
            </a:pPr>
            <a:r>
              <a:rPr lang="en-US" sz="1400" dirty="0">
                <a:solidFill>
                  <a:schemeClr val="tx1"/>
                </a:solidFill>
              </a:rPr>
              <a:t>                               </a:t>
            </a:r>
            <a:r>
              <a:rPr lang="en-US" sz="1800" dirty="0">
                <a:solidFill>
                  <a:schemeClr val="tx1"/>
                </a:solidFill>
              </a:rPr>
              <a:t>CONCEPT 5</a:t>
            </a:r>
          </a:p>
          <a:p>
            <a:pPr>
              <a:lnSpc>
                <a:spcPct val="90000"/>
              </a:lnSpc>
            </a:pPr>
            <a:r>
              <a:rPr lang="en-US" sz="1800" dirty="0">
                <a:solidFill>
                  <a:schemeClr val="bg1"/>
                </a:solidFill>
              </a:rPr>
              <a:t>   For each responsibility assigned to the service structure, a single point of decision and accountability should be clearly defined. </a:t>
            </a:r>
          </a:p>
          <a:p>
            <a:pPr>
              <a:lnSpc>
                <a:spcPct val="90000"/>
              </a:lnSpc>
            </a:pPr>
            <a:endParaRPr lang="en-US" sz="1400" dirty="0">
              <a:solidFill>
                <a:schemeClr val="tx1"/>
              </a:solidFill>
            </a:endParaRPr>
          </a:p>
          <a:p>
            <a:pPr>
              <a:lnSpc>
                <a:spcPct val="90000"/>
              </a:lnSpc>
            </a:pPr>
            <a:endParaRPr lang="en-US" sz="1400" dirty="0">
              <a:solidFill>
                <a:schemeClr val="tx1"/>
              </a:solidFill>
            </a:endParaRPr>
          </a:p>
          <a:p>
            <a:pPr>
              <a:lnSpc>
                <a:spcPct val="90000"/>
              </a:lnSpc>
            </a:pPr>
            <a:r>
              <a:rPr lang="en-US" dirty="0">
                <a:solidFill>
                  <a:schemeClr val="tx1"/>
                </a:solidFill>
              </a:rPr>
              <a:t>                   ACCOUNTABILITY</a:t>
            </a:r>
          </a:p>
          <a:p>
            <a:pPr>
              <a:lnSpc>
                <a:spcPct val="90000"/>
              </a:lnSpc>
            </a:pPr>
            <a:endParaRPr lang="en-US" sz="1400" dirty="0">
              <a:solidFill>
                <a:schemeClr val="bg1"/>
              </a:solidFill>
            </a:endParaRPr>
          </a:p>
          <a:p>
            <a:pPr>
              <a:lnSpc>
                <a:spcPct val="90000"/>
              </a:lnSpc>
            </a:pPr>
            <a:r>
              <a:rPr lang="en-US" sz="1800" b="0" i="0" dirty="0">
                <a:solidFill>
                  <a:schemeClr val="bg1"/>
                </a:solidFill>
                <a:effectLst/>
                <a:latin typeface="Open Sans" panose="020B0606030504020204" pitchFamily="34" charset="0"/>
              </a:rPr>
              <a:t>    Each action we perform should have a clear point of accountability. For the committee as a whole, that point is the chair who reports to his or her respective Area Service Committee, Regional Service Committee, or World Services.</a:t>
            </a:r>
            <a:endParaRPr lang="en-US" sz="1800" dirty="0">
              <a:solidFill>
                <a:schemeClr val="bg1"/>
              </a:solidFill>
            </a:endParaRPr>
          </a:p>
        </p:txBody>
      </p:sp>
      <p:pic>
        <p:nvPicPr>
          <p:cNvPr id="5" name="Picture 4" descr="A picture containing text, sign, clipart&#10;&#10;Description automatically generated">
            <a:extLst>
              <a:ext uri="{FF2B5EF4-FFF2-40B4-BE49-F238E27FC236}">
                <a16:creationId xmlns:a16="http://schemas.microsoft.com/office/drawing/2014/main" id="{FF01D068-5440-4109-967C-32AEFBAEC5FB}"/>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882680" y="749644"/>
            <a:ext cx="4333875" cy="4203358"/>
          </a:xfrm>
          <a:prstGeom prst="rect">
            <a:avLst/>
          </a:prstGeom>
        </p:spPr>
      </p:pic>
    </p:spTree>
    <p:extLst>
      <p:ext uri="{BB962C8B-B14F-4D97-AF65-F5344CB8AC3E}">
        <p14:creationId xmlns:p14="http://schemas.microsoft.com/office/powerpoint/2010/main" val="142727582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gradFill rotWithShape="1">
          <a:gsLst>
            <a:gs pos="10000">
              <a:schemeClr val="bg2">
                <a:tint val="97000"/>
                <a:hueMod val="92000"/>
                <a:satMod val="169000"/>
                <a:lumMod val="164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grpSp>
        <p:nvGrpSpPr>
          <p:cNvPr id="36" name="Group 35">
            <a:extLst>
              <a:ext uri="{FF2B5EF4-FFF2-40B4-BE49-F238E27FC236}">
                <a16:creationId xmlns:a16="http://schemas.microsoft.com/office/drawing/2014/main" id="{6CC7770B-E4E1-42D6-9437-DAA4A3A9E65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206969" y="2963333"/>
            <a:ext cx="2981858" cy="3208867"/>
            <a:chOff x="9206969" y="2963333"/>
            <a:chExt cx="2981858" cy="3208867"/>
          </a:xfrm>
        </p:grpSpPr>
        <p:cxnSp>
          <p:nvCxnSpPr>
            <p:cNvPr id="37" name="Straight Connector 36">
              <a:extLst>
                <a:ext uri="{FF2B5EF4-FFF2-40B4-BE49-F238E27FC236}">
                  <a16:creationId xmlns:a16="http://schemas.microsoft.com/office/drawing/2014/main" id="{5A26DE5B-A1A6-4746-8EF7-4D6809ED75EE}"/>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38" name="Straight Connector 37">
              <a:extLst>
                <a:ext uri="{FF2B5EF4-FFF2-40B4-BE49-F238E27FC236}">
                  <a16:creationId xmlns:a16="http://schemas.microsoft.com/office/drawing/2014/main" id="{377A3DDA-BF17-4302-867E-EBFD777B0627}"/>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39" name="Straight Connector 38">
              <a:extLst>
                <a:ext uri="{FF2B5EF4-FFF2-40B4-BE49-F238E27FC236}">
                  <a16:creationId xmlns:a16="http://schemas.microsoft.com/office/drawing/2014/main" id="{CBE30704-4227-4B7B-BDB8-BFCF39086FA4}"/>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40" name="Straight Connector 39">
              <a:extLst>
                <a:ext uri="{FF2B5EF4-FFF2-40B4-BE49-F238E27FC236}">
                  <a16:creationId xmlns:a16="http://schemas.microsoft.com/office/drawing/2014/main" id="{B923B1E7-AEA4-42D8-8F4A-9D116F29665C}"/>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41" name="Straight Connector 40">
              <a:extLst>
                <a:ext uri="{FF2B5EF4-FFF2-40B4-BE49-F238E27FC236}">
                  <a16:creationId xmlns:a16="http://schemas.microsoft.com/office/drawing/2014/main" id="{321B6244-6EAE-442C-ACCF-8146103EC1D5}"/>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useBgFill="1">
        <p:nvSpPr>
          <p:cNvPr id="43" name="Rectangle 42">
            <a:extLst>
              <a:ext uri="{FF2B5EF4-FFF2-40B4-BE49-F238E27FC236}">
                <a16:creationId xmlns:a16="http://schemas.microsoft.com/office/drawing/2014/main" id="{290FE681-1E05-478A-89DC-5F7AB37CFD7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920B0CE-02E1-4E29-90DD-D015553B1F16}"/>
              </a:ext>
            </a:extLst>
          </p:cNvPr>
          <p:cNvSpPr>
            <a:spLocks noGrp="1"/>
          </p:cNvSpPr>
          <p:nvPr>
            <p:ph type="title"/>
          </p:nvPr>
        </p:nvSpPr>
        <p:spPr>
          <a:xfrm>
            <a:off x="684212" y="685799"/>
            <a:ext cx="3747111" cy="4892040"/>
          </a:xfrm>
        </p:spPr>
        <p:txBody>
          <a:bodyPr vert="horz" lIns="91440" tIns="45720" rIns="91440" bIns="45720" rtlCol="0" anchor="ctr">
            <a:normAutofit/>
          </a:bodyPr>
          <a:lstStyle/>
          <a:p>
            <a:pPr algn="r"/>
            <a:r>
              <a:rPr lang="en-US" sz="3600" baseline="30000" dirty="0"/>
              <a:t>5th Concept </a:t>
            </a:r>
            <a:endParaRPr lang="en-US" sz="3600" dirty="0"/>
          </a:p>
        </p:txBody>
      </p:sp>
      <p:cxnSp>
        <p:nvCxnSpPr>
          <p:cNvPr id="45" name="Straight Connector 44">
            <a:extLst>
              <a:ext uri="{FF2B5EF4-FFF2-40B4-BE49-F238E27FC236}">
                <a16:creationId xmlns:a16="http://schemas.microsoft.com/office/drawing/2014/main" id="{2E2F21DC-5F0E-42CF-B89C-C1E25E175CB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0783" y="1532373"/>
            <a:ext cx="0" cy="3198892"/>
          </a:xfrm>
          <a:prstGeom prst="line">
            <a:avLst/>
          </a:prstGeom>
          <a:ln w="19050">
            <a:solidFill>
              <a:schemeClr val="tx1">
                <a:alpha val="60000"/>
              </a:schemeClr>
            </a:solidFill>
          </a:ln>
        </p:spPr>
        <p:style>
          <a:lnRef idx="1">
            <a:schemeClr val="accent1"/>
          </a:lnRef>
          <a:fillRef idx="0">
            <a:schemeClr val="accent1"/>
          </a:fillRef>
          <a:effectRef idx="0">
            <a:schemeClr val="accent1"/>
          </a:effectRef>
          <a:fontRef idx="minor">
            <a:schemeClr val="tx1"/>
          </a:fontRef>
        </p:style>
      </p:cxnSp>
      <p:sp>
        <p:nvSpPr>
          <p:cNvPr id="3" name="Text Placeholder 2">
            <a:extLst>
              <a:ext uri="{FF2B5EF4-FFF2-40B4-BE49-F238E27FC236}">
                <a16:creationId xmlns:a16="http://schemas.microsoft.com/office/drawing/2014/main" id="{1CBC93EA-C2F3-42D6-B7F3-84DDFD6E370C}"/>
              </a:ext>
            </a:extLst>
          </p:cNvPr>
          <p:cNvSpPr>
            <a:spLocks noGrp="1"/>
          </p:cNvSpPr>
          <p:nvPr>
            <p:ph type="body" idx="1"/>
          </p:nvPr>
        </p:nvSpPr>
        <p:spPr>
          <a:xfrm>
            <a:off x="4979962" y="685799"/>
            <a:ext cx="6288260" cy="4892040"/>
          </a:xfrm>
        </p:spPr>
        <p:txBody>
          <a:bodyPr vert="horz" lIns="91440" tIns="45720" rIns="91440" bIns="45720" rtlCol="0" anchor="ctr">
            <a:normAutofit/>
          </a:bodyPr>
          <a:lstStyle/>
          <a:p>
            <a:pPr marL="342900" indent="-342900">
              <a:lnSpc>
                <a:spcPct val="90000"/>
              </a:lnSpc>
              <a:buFont typeface="Wingdings 3" panose="05040102010807070707" pitchFamily="18" charset="2"/>
              <a:buChar char=""/>
            </a:pPr>
            <a:r>
              <a:rPr lang="en-US" sz="1800" dirty="0">
                <a:solidFill>
                  <a:schemeClr val="bg1"/>
                </a:solidFill>
              </a:rPr>
              <a:t>When we decide a certain service task should be done, and clearly say which trusted servant, service board, or committee has the authority to accomplish the task, we avoid unnecessary confusion. </a:t>
            </a:r>
          </a:p>
          <a:p>
            <a:pPr marL="342900" indent="-342900">
              <a:lnSpc>
                <a:spcPct val="90000"/>
              </a:lnSpc>
              <a:buFont typeface="Wingdings 3" panose="05040102010807070707" pitchFamily="18" charset="2"/>
              <a:buChar char=""/>
            </a:pPr>
            <a:r>
              <a:rPr lang="en-US" sz="1800" dirty="0">
                <a:solidFill>
                  <a:schemeClr val="bg1"/>
                </a:solidFill>
              </a:rPr>
              <a:t>Project reports come straight from the single point of decision for the project, offering the best information available.</a:t>
            </a:r>
          </a:p>
          <a:p>
            <a:pPr marL="342900" indent="-342900">
              <a:lnSpc>
                <a:spcPct val="90000"/>
              </a:lnSpc>
              <a:buFont typeface="Wingdings 3" panose="05040102010807070707" pitchFamily="18" charset="2"/>
              <a:buChar char=""/>
            </a:pPr>
            <a:r>
              <a:rPr lang="en-US" sz="1800" dirty="0">
                <a:solidFill>
                  <a:schemeClr val="bg1"/>
                </a:solidFill>
              </a:rPr>
              <a:t>If problems in a project arise we know exactly where to go in order to correct them. </a:t>
            </a:r>
          </a:p>
          <a:p>
            <a:pPr marL="342900" indent="-342900">
              <a:lnSpc>
                <a:spcPct val="90000"/>
              </a:lnSpc>
              <a:buFont typeface="Wingdings 3" panose="05040102010807070707" pitchFamily="18" charset="2"/>
              <a:buChar char=""/>
            </a:pPr>
            <a:r>
              <a:rPr lang="en-US" sz="1800" dirty="0">
                <a:solidFill>
                  <a:schemeClr val="bg1"/>
                </a:solidFill>
              </a:rPr>
              <a:t>We do well when we clearly specify to whom authority is being given for each service responsibility.</a:t>
            </a:r>
          </a:p>
          <a:p>
            <a:pPr marL="342900" indent="-342900">
              <a:lnSpc>
                <a:spcPct val="90000"/>
              </a:lnSpc>
              <a:buFont typeface="Wingdings 3" panose="05040102010807070707" pitchFamily="18" charset="2"/>
              <a:buChar char=""/>
            </a:pPr>
            <a:r>
              <a:rPr lang="en-US" sz="1800" dirty="0">
                <a:solidFill>
                  <a:schemeClr val="bg1"/>
                </a:solidFill>
              </a:rPr>
              <a:t>AS we’ve already seen  in the Fourth Concept, and shall see further in Concept Eight, accountability is a central feature of the NA way of service.</a:t>
            </a:r>
          </a:p>
        </p:txBody>
      </p:sp>
    </p:spTree>
    <p:extLst>
      <p:ext uri="{BB962C8B-B14F-4D97-AF65-F5344CB8AC3E}">
        <p14:creationId xmlns:p14="http://schemas.microsoft.com/office/powerpoint/2010/main" val="35706832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gradFill rotWithShape="1">
          <a:gsLst>
            <a:gs pos="10000">
              <a:schemeClr val="bg2">
                <a:tint val="97000"/>
                <a:hueMod val="92000"/>
                <a:satMod val="169000"/>
                <a:lumMod val="164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grpSp>
        <p:nvGrpSpPr>
          <p:cNvPr id="36" name="Group 35">
            <a:extLst>
              <a:ext uri="{FF2B5EF4-FFF2-40B4-BE49-F238E27FC236}">
                <a16:creationId xmlns:a16="http://schemas.microsoft.com/office/drawing/2014/main" id="{6CC7770B-E4E1-42D6-9437-DAA4A3A9E65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206969" y="2963333"/>
            <a:ext cx="2981858" cy="3208867"/>
            <a:chOff x="9206969" y="2963333"/>
            <a:chExt cx="2981858" cy="3208867"/>
          </a:xfrm>
        </p:grpSpPr>
        <p:cxnSp>
          <p:nvCxnSpPr>
            <p:cNvPr id="37" name="Straight Connector 36">
              <a:extLst>
                <a:ext uri="{FF2B5EF4-FFF2-40B4-BE49-F238E27FC236}">
                  <a16:creationId xmlns:a16="http://schemas.microsoft.com/office/drawing/2014/main" id="{5A26DE5B-A1A6-4746-8EF7-4D6809ED75EE}"/>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38" name="Straight Connector 37">
              <a:extLst>
                <a:ext uri="{FF2B5EF4-FFF2-40B4-BE49-F238E27FC236}">
                  <a16:creationId xmlns:a16="http://schemas.microsoft.com/office/drawing/2014/main" id="{377A3DDA-BF17-4302-867E-EBFD777B0627}"/>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39" name="Straight Connector 38">
              <a:extLst>
                <a:ext uri="{FF2B5EF4-FFF2-40B4-BE49-F238E27FC236}">
                  <a16:creationId xmlns:a16="http://schemas.microsoft.com/office/drawing/2014/main" id="{CBE30704-4227-4B7B-BDB8-BFCF39086FA4}"/>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40" name="Straight Connector 39">
              <a:extLst>
                <a:ext uri="{FF2B5EF4-FFF2-40B4-BE49-F238E27FC236}">
                  <a16:creationId xmlns:a16="http://schemas.microsoft.com/office/drawing/2014/main" id="{B923B1E7-AEA4-42D8-8F4A-9D116F29665C}"/>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41" name="Straight Connector 40">
              <a:extLst>
                <a:ext uri="{FF2B5EF4-FFF2-40B4-BE49-F238E27FC236}">
                  <a16:creationId xmlns:a16="http://schemas.microsoft.com/office/drawing/2014/main" id="{321B6244-6EAE-442C-ACCF-8146103EC1D5}"/>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useBgFill="1">
        <p:nvSpPr>
          <p:cNvPr id="43" name="Rectangle 42">
            <a:extLst>
              <a:ext uri="{FF2B5EF4-FFF2-40B4-BE49-F238E27FC236}">
                <a16:creationId xmlns:a16="http://schemas.microsoft.com/office/drawing/2014/main" id="{290FE681-1E05-478A-89DC-5F7AB37CFD7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920B0CE-02E1-4E29-90DD-D015553B1F16}"/>
              </a:ext>
            </a:extLst>
          </p:cNvPr>
          <p:cNvSpPr>
            <a:spLocks noGrp="1"/>
          </p:cNvSpPr>
          <p:nvPr>
            <p:ph type="title"/>
          </p:nvPr>
        </p:nvSpPr>
        <p:spPr>
          <a:xfrm>
            <a:off x="684212" y="685799"/>
            <a:ext cx="3747111" cy="4892040"/>
          </a:xfrm>
        </p:spPr>
        <p:txBody>
          <a:bodyPr vert="horz" lIns="91440" tIns="45720" rIns="91440" bIns="45720" rtlCol="0" anchor="ctr">
            <a:normAutofit/>
          </a:bodyPr>
          <a:lstStyle/>
          <a:p>
            <a:pPr algn="r"/>
            <a:r>
              <a:rPr lang="en-US" sz="3600"/>
              <a:t>5</a:t>
            </a:r>
            <a:r>
              <a:rPr lang="en-US" sz="3600" baseline="30000"/>
              <a:t>th</a:t>
            </a:r>
            <a:r>
              <a:rPr lang="en-US" sz="3600"/>
              <a:t> Concept</a:t>
            </a:r>
          </a:p>
        </p:txBody>
      </p:sp>
      <p:cxnSp>
        <p:nvCxnSpPr>
          <p:cNvPr id="45" name="Straight Connector 44">
            <a:extLst>
              <a:ext uri="{FF2B5EF4-FFF2-40B4-BE49-F238E27FC236}">
                <a16:creationId xmlns:a16="http://schemas.microsoft.com/office/drawing/2014/main" id="{2E2F21DC-5F0E-42CF-B89C-C1E25E175CB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0783" y="1532373"/>
            <a:ext cx="0" cy="3198892"/>
          </a:xfrm>
          <a:prstGeom prst="line">
            <a:avLst/>
          </a:prstGeom>
          <a:ln w="19050">
            <a:solidFill>
              <a:schemeClr val="tx1">
                <a:alpha val="60000"/>
              </a:schemeClr>
            </a:solidFill>
          </a:ln>
        </p:spPr>
        <p:style>
          <a:lnRef idx="1">
            <a:schemeClr val="accent1"/>
          </a:lnRef>
          <a:fillRef idx="0">
            <a:schemeClr val="accent1"/>
          </a:fillRef>
          <a:effectRef idx="0">
            <a:schemeClr val="accent1"/>
          </a:effectRef>
          <a:fontRef idx="minor">
            <a:schemeClr val="tx1"/>
          </a:fontRef>
        </p:style>
      </p:cxnSp>
      <p:sp>
        <p:nvSpPr>
          <p:cNvPr id="3" name="Text Placeholder 2">
            <a:extLst>
              <a:ext uri="{FF2B5EF4-FFF2-40B4-BE49-F238E27FC236}">
                <a16:creationId xmlns:a16="http://schemas.microsoft.com/office/drawing/2014/main" id="{1CBC93EA-C2F3-42D6-B7F3-84DDFD6E370C}"/>
              </a:ext>
            </a:extLst>
          </p:cNvPr>
          <p:cNvSpPr>
            <a:spLocks noGrp="1"/>
          </p:cNvSpPr>
          <p:nvPr>
            <p:ph type="body" idx="1"/>
          </p:nvPr>
        </p:nvSpPr>
        <p:spPr>
          <a:xfrm>
            <a:off x="4979962" y="685799"/>
            <a:ext cx="6288260" cy="4892040"/>
          </a:xfrm>
        </p:spPr>
        <p:txBody>
          <a:bodyPr vert="horz" lIns="91440" tIns="45720" rIns="91440" bIns="45720" rtlCol="0" anchor="ctr">
            <a:normAutofit/>
          </a:bodyPr>
          <a:lstStyle/>
          <a:p>
            <a:pPr marL="342900" indent="-342900">
              <a:buFont typeface="Wingdings 3" panose="05040102010807070707" pitchFamily="18" charset="2"/>
              <a:buChar char=""/>
            </a:pPr>
            <a:r>
              <a:rPr lang="en-US" sz="1800" dirty="0">
                <a:solidFill>
                  <a:schemeClr val="bg1"/>
                </a:solidFill>
              </a:rPr>
              <a:t>When we give our trusted servants responsibility for a particular service task, we hold them accountable for the authority we’ve delegated them. We remain accessible, consistently providing us with reports of their progress and consulting with us about their responsibilities. </a:t>
            </a:r>
          </a:p>
          <a:p>
            <a:pPr marL="342900" indent="-342900">
              <a:buFont typeface="Wingdings 3" panose="05040102010807070707" pitchFamily="18" charset="2"/>
              <a:buChar char=""/>
            </a:pPr>
            <a:r>
              <a:rPr lang="en-US" sz="1800" dirty="0">
                <a:solidFill>
                  <a:schemeClr val="bg1"/>
                </a:solidFill>
              </a:rPr>
              <a:t>Accountability does not mean that we delegate authority only to take it back. IT simply means that we want to be informed of decisions our trusted servants are considering as they go  about the tasks we’ve assigned them.</a:t>
            </a:r>
          </a:p>
          <a:p>
            <a:pPr marL="342900" indent="-342900">
              <a:buFont typeface="Wingdings 3" panose="05040102010807070707" pitchFamily="18" charset="2"/>
              <a:buChar char=""/>
            </a:pPr>
            <a:r>
              <a:rPr lang="en-US" sz="1800" dirty="0">
                <a:solidFill>
                  <a:schemeClr val="bg1"/>
                </a:solidFill>
              </a:rPr>
              <a:t>We want to be kept up-to-date on each responsibility we’ve assigned to the service  structure so that, if something goes wrong, we can take part in making it right. </a:t>
            </a:r>
          </a:p>
          <a:p>
            <a:pPr marL="342900" indent="-342900">
              <a:buFont typeface="Wingdings 3" panose="05040102010807070707" pitchFamily="18" charset="2"/>
              <a:buChar char=""/>
            </a:pPr>
            <a:endParaRPr lang="en-US" sz="1900" dirty="0">
              <a:solidFill>
                <a:schemeClr val="tx1"/>
              </a:solidFill>
            </a:endParaRPr>
          </a:p>
        </p:txBody>
      </p:sp>
    </p:spTree>
    <p:extLst>
      <p:ext uri="{BB962C8B-B14F-4D97-AF65-F5344CB8AC3E}">
        <p14:creationId xmlns:p14="http://schemas.microsoft.com/office/powerpoint/2010/main" val="210260222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gradFill rotWithShape="1">
          <a:gsLst>
            <a:gs pos="10000">
              <a:schemeClr val="bg2">
                <a:tint val="97000"/>
                <a:hueMod val="92000"/>
                <a:satMod val="169000"/>
                <a:lumMod val="164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grpSp>
        <p:nvGrpSpPr>
          <p:cNvPr id="22" name="Group 21">
            <a:extLst>
              <a:ext uri="{FF2B5EF4-FFF2-40B4-BE49-F238E27FC236}">
                <a16:creationId xmlns:a16="http://schemas.microsoft.com/office/drawing/2014/main" id="{6CC7770B-E4E1-42D6-9437-DAA4A3A9E65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206969" y="2963335"/>
            <a:ext cx="2981858" cy="3208867"/>
            <a:chOff x="9206969" y="2963333"/>
            <a:chExt cx="2981858" cy="3208867"/>
          </a:xfrm>
        </p:grpSpPr>
        <p:cxnSp>
          <p:nvCxnSpPr>
            <p:cNvPr id="23" name="Straight Connector 22">
              <a:extLst>
                <a:ext uri="{FF2B5EF4-FFF2-40B4-BE49-F238E27FC236}">
                  <a16:creationId xmlns:a16="http://schemas.microsoft.com/office/drawing/2014/main" id="{5A26DE5B-A1A6-4746-8EF7-4D6809ED75EE}"/>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4" name="Straight Connector 23">
              <a:extLst>
                <a:ext uri="{FF2B5EF4-FFF2-40B4-BE49-F238E27FC236}">
                  <a16:creationId xmlns:a16="http://schemas.microsoft.com/office/drawing/2014/main" id="{377A3DDA-BF17-4302-867E-EBFD777B0627}"/>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5" name="Straight Connector 24">
              <a:extLst>
                <a:ext uri="{FF2B5EF4-FFF2-40B4-BE49-F238E27FC236}">
                  <a16:creationId xmlns:a16="http://schemas.microsoft.com/office/drawing/2014/main" id="{CBE30704-4227-4B7B-BDB8-BFCF39086FA4}"/>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6" name="Straight Connector 25">
              <a:extLst>
                <a:ext uri="{FF2B5EF4-FFF2-40B4-BE49-F238E27FC236}">
                  <a16:creationId xmlns:a16="http://schemas.microsoft.com/office/drawing/2014/main" id="{B923B1E7-AEA4-42D8-8F4A-9D116F29665C}"/>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7" name="Straight Connector 26">
              <a:extLst>
                <a:ext uri="{FF2B5EF4-FFF2-40B4-BE49-F238E27FC236}">
                  <a16:creationId xmlns:a16="http://schemas.microsoft.com/office/drawing/2014/main" id="{321B6244-6EAE-442C-ACCF-8146103EC1D5}"/>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useBgFill="1">
        <p:nvSpPr>
          <p:cNvPr id="29" name="Rectangle 28">
            <a:extLst>
              <a:ext uri="{FF2B5EF4-FFF2-40B4-BE49-F238E27FC236}">
                <a16:creationId xmlns:a16="http://schemas.microsoft.com/office/drawing/2014/main" id="{7509B08A-C1EC-478C-86AF-60ADE06D9B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920B0CE-02E1-4E29-90DD-D015553B1F16}"/>
              </a:ext>
            </a:extLst>
          </p:cNvPr>
          <p:cNvSpPr>
            <a:spLocks noGrp="1"/>
          </p:cNvSpPr>
          <p:nvPr>
            <p:ph type="title"/>
          </p:nvPr>
        </p:nvSpPr>
        <p:spPr>
          <a:xfrm>
            <a:off x="640290" y="685800"/>
            <a:ext cx="4818656" cy="4603749"/>
          </a:xfrm>
        </p:spPr>
        <p:txBody>
          <a:bodyPr vert="horz" lIns="91440" tIns="45720" rIns="91440" bIns="45720" rtlCol="0" anchor="ctr">
            <a:normAutofit/>
          </a:bodyPr>
          <a:lstStyle/>
          <a:p>
            <a:pPr algn="ctr"/>
            <a:r>
              <a:rPr lang="en-US" sz="4000" dirty="0" err="1"/>
              <a:t>BrainStorming</a:t>
            </a:r>
            <a:br>
              <a:rPr lang="en-US" sz="4000" dirty="0"/>
            </a:br>
            <a:r>
              <a:rPr lang="en-US" sz="4000" dirty="0"/>
              <a:t>Questions   </a:t>
            </a:r>
          </a:p>
        </p:txBody>
      </p:sp>
      <p:sp>
        <p:nvSpPr>
          <p:cNvPr id="31" name="Rectangle 30">
            <a:extLst>
              <a:ext uri="{FF2B5EF4-FFF2-40B4-BE49-F238E27FC236}">
                <a16:creationId xmlns:a16="http://schemas.microsoft.com/office/drawing/2014/main" id="{221CC330-4259-4C32-BF8B-5FE13FFABB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96001" y="0"/>
            <a:ext cx="6096001" cy="6858000"/>
          </a:xfrm>
          <a:prstGeom prst="rect">
            <a:avLst/>
          </a:prstGeom>
          <a:solidFill>
            <a:schemeClr val="bg2">
              <a:alpha val="97000"/>
            </a:schemeClr>
          </a:solidFill>
          <a:ln>
            <a:noFill/>
          </a:ln>
          <a:effectLst/>
        </p:spPr>
        <p:style>
          <a:lnRef idx="2">
            <a:schemeClr val="accent1">
              <a:shade val="50000"/>
            </a:schemeClr>
          </a:lnRef>
          <a:fillRef idx="1001">
            <a:schemeClr val="dk2"/>
          </a:fillRef>
          <a:effectRef idx="0">
            <a:schemeClr val="accent1"/>
          </a:effectRef>
          <a:fontRef idx="minor">
            <a:schemeClr val="lt1"/>
          </a:fontRef>
        </p:style>
        <p:txBody>
          <a:bodyPr rtlCol="0" anchor="ctr"/>
          <a:lstStyle/>
          <a:p>
            <a:pPr algn="ctr"/>
            <a:endParaRPr lang="en-US"/>
          </a:p>
        </p:txBody>
      </p:sp>
      <p:sp>
        <p:nvSpPr>
          <p:cNvPr id="3" name="Text Placeholder 2">
            <a:extLst>
              <a:ext uri="{FF2B5EF4-FFF2-40B4-BE49-F238E27FC236}">
                <a16:creationId xmlns:a16="http://schemas.microsoft.com/office/drawing/2014/main" id="{1CBC93EA-C2F3-42D6-B7F3-84DDFD6E370C}"/>
              </a:ext>
            </a:extLst>
          </p:cNvPr>
          <p:cNvSpPr>
            <a:spLocks noGrp="1"/>
          </p:cNvSpPr>
          <p:nvPr>
            <p:ph type="body" idx="1"/>
          </p:nvPr>
        </p:nvSpPr>
        <p:spPr>
          <a:xfrm>
            <a:off x="6672753" y="685800"/>
            <a:ext cx="4878959" cy="4603750"/>
          </a:xfrm>
        </p:spPr>
        <p:txBody>
          <a:bodyPr vert="horz" lIns="91440" tIns="45720" rIns="91440" bIns="45720" rtlCol="0" anchor="ctr">
            <a:normAutofit/>
          </a:bodyPr>
          <a:lstStyle/>
          <a:p>
            <a:pPr marL="342900" indent="-342900">
              <a:lnSpc>
                <a:spcPct val="90000"/>
              </a:lnSpc>
              <a:buFont typeface="+mj-lt"/>
              <a:buAutoNum type="arabicPeriod"/>
            </a:pPr>
            <a:r>
              <a:rPr lang="en-US" sz="1400" dirty="0">
                <a:solidFill>
                  <a:schemeClr val="bg1"/>
                </a:solidFill>
              </a:rPr>
              <a:t>Does your group assign particular tasks to particular people?</a:t>
            </a:r>
          </a:p>
          <a:p>
            <a:pPr marL="342900" indent="-342900">
              <a:lnSpc>
                <a:spcPct val="90000"/>
              </a:lnSpc>
              <a:buFont typeface="+mj-lt"/>
              <a:buAutoNum type="arabicPeriod"/>
            </a:pPr>
            <a:r>
              <a:rPr lang="en-US" sz="1400" dirty="0">
                <a:solidFill>
                  <a:schemeClr val="bg1"/>
                </a:solidFill>
              </a:rPr>
              <a:t>Does this help ensure that important jobs actually get done?</a:t>
            </a:r>
          </a:p>
          <a:p>
            <a:pPr marL="342900" indent="-342900">
              <a:lnSpc>
                <a:spcPct val="90000"/>
              </a:lnSpc>
              <a:buFont typeface="+mj-lt"/>
              <a:buAutoNum type="arabicPeriod"/>
            </a:pPr>
            <a:r>
              <a:rPr lang="en-US" sz="1400" dirty="0">
                <a:solidFill>
                  <a:schemeClr val="bg1"/>
                </a:solidFill>
              </a:rPr>
              <a:t>Does anyone in your group know of a situation, either in the group or in a service board or committee , where more than one person or subcommittee were given responsibilities for the same task? What Happen?</a:t>
            </a:r>
          </a:p>
          <a:p>
            <a:pPr marL="342900" indent="-342900">
              <a:lnSpc>
                <a:spcPct val="90000"/>
              </a:lnSpc>
              <a:buFont typeface="+mj-lt"/>
              <a:buAutoNum type="arabicPeriod"/>
            </a:pPr>
            <a:r>
              <a:rPr lang="en-US" sz="1400" dirty="0">
                <a:solidFill>
                  <a:schemeClr val="bg1"/>
                </a:solidFill>
              </a:rPr>
              <a:t>If three different people are all given equal authority in a particular service matter and work is not done, who can be held accountable?</a:t>
            </a:r>
          </a:p>
          <a:p>
            <a:pPr marL="342900" indent="-342900">
              <a:lnSpc>
                <a:spcPct val="90000"/>
              </a:lnSpc>
              <a:buFont typeface="+mj-lt"/>
              <a:buAutoNum type="arabicPeriod"/>
            </a:pPr>
            <a:endParaRPr lang="en-US" sz="1400" dirty="0">
              <a:solidFill>
                <a:schemeClr val="tx1"/>
              </a:solidFill>
            </a:endParaRPr>
          </a:p>
          <a:p>
            <a:pPr marL="342900" indent="-342900">
              <a:lnSpc>
                <a:spcPct val="90000"/>
              </a:lnSpc>
              <a:buFont typeface="Wingdings 3" panose="05040102010807070707" pitchFamily="18" charset="2"/>
              <a:buChar char=""/>
            </a:pPr>
            <a:endParaRPr lang="en-US" sz="1400" dirty="0">
              <a:solidFill>
                <a:schemeClr val="tx1"/>
              </a:solidFill>
            </a:endParaRPr>
          </a:p>
        </p:txBody>
      </p:sp>
    </p:spTree>
    <p:extLst>
      <p:ext uri="{BB962C8B-B14F-4D97-AF65-F5344CB8AC3E}">
        <p14:creationId xmlns:p14="http://schemas.microsoft.com/office/powerpoint/2010/main" val="208902474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gradFill rotWithShape="1">
          <a:gsLst>
            <a:gs pos="10000">
              <a:schemeClr val="bg2">
                <a:tint val="97000"/>
                <a:hueMod val="92000"/>
                <a:satMod val="169000"/>
                <a:lumMod val="164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grpSp>
        <p:nvGrpSpPr>
          <p:cNvPr id="22" name="Group 21">
            <a:extLst>
              <a:ext uri="{FF2B5EF4-FFF2-40B4-BE49-F238E27FC236}">
                <a16:creationId xmlns:a16="http://schemas.microsoft.com/office/drawing/2014/main" id="{6CC7770B-E4E1-42D6-9437-DAA4A3A9E65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206969" y="2963335"/>
            <a:ext cx="2981858" cy="3208867"/>
            <a:chOff x="9206969" y="2963333"/>
            <a:chExt cx="2981858" cy="3208867"/>
          </a:xfrm>
        </p:grpSpPr>
        <p:cxnSp>
          <p:nvCxnSpPr>
            <p:cNvPr id="23" name="Straight Connector 22">
              <a:extLst>
                <a:ext uri="{FF2B5EF4-FFF2-40B4-BE49-F238E27FC236}">
                  <a16:creationId xmlns:a16="http://schemas.microsoft.com/office/drawing/2014/main" id="{5A26DE5B-A1A6-4746-8EF7-4D6809ED75EE}"/>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4" name="Straight Connector 23">
              <a:extLst>
                <a:ext uri="{FF2B5EF4-FFF2-40B4-BE49-F238E27FC236}">
                  <a16:creationId xmlns:a16="http://schemas.microsoft.com/office/drawing/2014/main" id="{377A3DDA-BF17-4302-867E-EBFD777B0627}"/>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5" name="Straight Connector 24">
              <a:extLst>
                <a:ext uri="{FF2B5EF4-FFF2-40B4-BE49-F238E27FC236}">
                  <a16:creationId xmlns:a16="http://schemas.microsoft.com/office/drawing/2014/main" id="{CBE30704-4227-4B7B-BDB8-BFCF39086FA4}"/>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6" name="Straight Connector 25">
              <a:extLst>
                <a:ext uri="{FF2B5EF4-FFF2-40B4-BE49-F238E27FC236}">
                  <a16:creationId xmlns:a16="http://schemas.microsoft.com/office/drawing/2014/main" id="{B923B1E7-AEA4-42D8-8F4A-9D116F29665C}"/>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7" name="Straight Connector 26">
              <a:extLst>
                <a:ext uri="{FF2B5EF4-FFF2-40B4-BE49-F238E27FC236}">
                  <a16:creationId xmlns:a16="http://schemas.microsoft.com/office/drawing/2014/main" id="{321B6244-6EAE-442C-ACCF-8146103EC1D5}"/>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useBgFill="1">
        <p:nvSpPr>
          <p:cNvPr id="29" name="Rectangle 28">
            <a:extLst>
              <a:ext uri="{FF2B5EF4-FFF2-40B4-BE49-F238E27FC236}">
                <a16:creationId xmlns:a16="http://schemas.microsoft.com/office/drawing/2014/main" id="{7509B08A-C1EC-478C-86AF-60ADE06D9B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920B0CE-02E1-4E29-90DD-D015553B1F16}"/>
              </a:ext>
            </a:extLst>
          </p:cNvPr>
          <p:cNvSpPr>
            <a:spLocks noGrp="1"/>
          </p:cNvSpPr>
          <p:nvPr>
            <p:ph type="title"/>
          </p:nvPr>
        </p:nvSpPr>
        <p:spPr>
          <a:xfrm>
            <a:off x="640290" y="685800"/>
            <a:ext cx="4818656" cy="4603749"/>
          </a:xfrm>
        </p:spPr>
        <p:txBody>
          <a:bodyPr vert="horz" lIns="91440" tIns="45720" rIns="91440" bIns="45720" rtlCol="0" anchor="ctr">
            <a:normAutofit/>
          </a:bodyPr>
          <a:lstStyle/>
          <a:p>
            <a:pPr algn="ctr"/>
            <a:endParaRPr lang="en-US" sz="4000" dirty="0"/>
          </a:p>
        </p:txBody>
      </p:sp>
      <p:sp>
        <p:nvSpPr>
          <p:cNvPr id="31" name="Rectangle 30">
            <a:extLst>
              <a:ext uri="{FF2B5EF4-FFF2-40B4-BE49-F238E27FC236}">
                <a16:creationId xmlns:a16="http://schemas.microsoft.com/office/drawing/2014/main" id="{221CC330-4259-4C32-BF8B-5FE13FFABB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96001" y="0"/>
            <a:ext cx="6096001" cy="6858000"/>
          </a:xfrm>
          <a:prstGeom prst="rect">
            <a:avLst/>
          </a:prstGeom>
          <a:solidFill>
            <a:schemeClr val="bg2">
              <a:alpha val="97000"/>
            </a:schemeClr>
          </a:solidFill>
          <a:ln>
            <a:noFill/>
          </a:ln>
          <a:effectLst/>
        </p:spPr>
        <p:style>
          <a:lnRef idx="2">
            <a:schemeClr val="accent1">
              <a:shade val="50000"/>
            </a:schemeClr>
          </a:lnRef>
          <a:fillRef idx="1001">
            <a:schemeClr val="dk2"/>
          </a:fillRef>
          <a:effectRef idx="0">
            <a:schemeClr val="accent1"/>
          </a:effectRef>
          <a:fontRef idx="minor">
            <a:schemeClr val="lt1"/>
          </a:fontRef>
        </p:style>
        <p:txBody>
          <a:bodyPr rtlCol="0" anchor="ctr"/>
          <a:lstStyle/>
          <a:p>
            <a:pPr algn="ctr"/>
            <a:endParaRPr lang="en-US"/>
          </a:p>
        </p:txBody>
      </p:sp>
      <p:sp>
        <p:nvSpPr>
          <p:cNvPr id="3" name="Text Placeholder 2">
            <a:extLst>
              <a:ext uri="{FF2B5EF4-FFF2-40B4-BE49-F238E27FC236}">
                <a16:creationId xmlns:a16="http://schemas.microsoft.com/office/drawing/2014/main" id="{1CBC93EA-C2F3-42D6-B7F3-84DDFD6E370C}"/>
              </a:ext>
            </a:extLst>
          </p:cNvPr>
          <p:cNvSpPr>
            <a:spLocks noGrp="1"/>
          </p:cNvSpPr>
          <p:nvPr>
            <p:ph type="body" idx="1"/>
          </p:nvPr>
        </p:nvSpPr>
        <p:spPr>
          <a:xfrm>
            <a:off x="6672753" y="263611"/>
            <a:ext cx="4878959" cy="5025939"/>
          </a:xfrm>
        </p:spPr>
        <p:txBody>
          <a:bodyPr vert="horz" lIns="91440" tIns="45720" rIns="91440" bIns="45720" rtlCol="0" anchor="ctr">
            <a:normAutofit/>
          </a:bodyPr>
          <a:lstStyle/>
          <a:p>
            <a:pPr>
              <a:lnSpc>
                <a:spcPct val="90000"/>
              </a:lnSpc>
            </a:pPr>
            <a:r>
              <a:rPr lang="en-US" sz="1400" dirty="0">
                <a:solidFill>
                  <a:schemeClr val="tx1"/>
                </a:solidFill>
              </a:rPr>
              <a:t>                               </a:t>
            </a:r>
            <a:r>
              <a:rPr lang="en-US" sz="1800" dirty="0">
                <a:solidFill>
                  <a:schemeClr val="tx1"/>
                </a:solidFill>
              </a:rPr>
              <a:t>CONCEPT 6</a:t>
            </a:r>
          </a:p>
          <a:p>
            <a:pPr>
              <a:lnSpc>
                <a:spcPct val="90000"/>
              </a:lnSpc>
            </a:pPr>
            <a:r>
              <a:rPr lang="en-US" sz="1800" dirty="0">
                <a:solidFill>
                  <a:schemeClr val="bg1"/>
                </a:solidFill>
              </a:rPr>
              <a:t>   Group conscience is the spiritual means by which we invite a loving God to influence our decision </a:t>
            </a:r>
          </a:p>
          <a:p>
            <a:pPr>
              <a:lnSpc>
                <a:spcPct val="90000"/>
              </a:lnSpc>
            </a:pPr>
            <a:endParaRPr lang="en-US" sz="1400" dirty="0">
              <a:solidFill>
                <a:schemeClr val="tx1"/>
              </a:solidFill>
            </a:endParaRPr>
          </a:p>
          <a:p>
            <a:pPr>
              <a:lnSpc>
                <a:spcPct val="90000"/>
              </a:lnSpc>
            </a:pPr>
            <a:endParaRPr lang="en-US" sz="1400" dirty="0">
              <a:solidFill>
                <a:schemeClr val="tx1"/>
              </a:solidFill>
            </a:endParaRPr>
          </a:p>
          <a:p>
            <a:pPr>
              <a:lnSpc>
                <a:spcPct val="90000"/>
              </a:lnSpc>
            </a:pPr>
            <a:r>
              <a:rPr lang="en-US" dirty="0">
                <a:solidFill>
                  <a:schemeClr val="tx1"/>
                </a:solidFill>
              </a:rPr>
              <a:t>                   ACCOUNTABILITY</a:t>
            </a:r>
          </a:p>
          <a:p>
            <a:pPr>
              <a:lnSpc>
                <a:spcPct val="90000"/>
              </a:lnSpc>
            </a:pPr>
            <a:endParaRPr lang="en-US" sz="1400" dirty="0">
              <a:solidFill>
                <a:schemeClr val="bg1"/>
              </a:solidFill>
            </a:endParaRPr>
          </a:p>
          <a:p>
            <a:pPr>
              <a:lnSpc>
                <a:spcPct val="90000"/>
              </a:lnSpc>
            </a:pPr>
            <a:r>
              <a:rPr lang="en-US" sz="1800" b="0" i="0" dirty="0">
                <a:solidFill>
                  <a:schemeClr val="bg1"/>
                </a:solidFill>
                <a:effectLst/>
                <a:latin typeface="Open Sans" panose="020B0606030504020204" pitchFamily="34" charset="0"/>
              </a:rPr>
              <a:t>    Group Conscience is the means  by which we bring the spiritual awakening of the Twelve Steps to bear in making service-related decisions. It is fundamental to our fellowship’s decision-making process. It is not , however, merely a euphemism for “voting” and is not itself the NA decision-making process.</a:t>
            </a:r>
            <a:endParaRPr lang="en-US" sz="1800" dirty="0">
              <a:solidFill>
                <a:schemeClr val="bg1"/>
              </a:solidFill>
            </a:endParaRPr>
          </a:p>
        </p:txBody>
      </p:sp>
      <p:pic>
        <p:nvPicPr>
          <p:cNvPr id="5" name="Picture 4">
            <a:extLst>
              <a:ext uri="{FF2B5EF4-FFF2-40B4-BE49-F238E27FC236}">
                <a16:creationId xmlns:a16="http://schemas.microsoft.com/office/drawing/2014/main" id="{FF01D068-5440-4109-967C-32AEFBAEC5FB}"/>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rcRect/>
          <a:stretch/>
        </p:blipFill>
        <p:spPr>
          <a:xfrm>
            <a:off x="882680" y="1329307"/>
            <a:ext cx="4333875" cy="3044031"/>
          </a:xfrm>
          <a:prstGeom prst="rect">
            <a:avLst/>
          </a:prstGeom>
        </p:spPr>
      </p:pic>
    </p:spTree>
    <p:extLst>
      <p:ext uri="{BB962C8B-B14F-4D97-AF65-F5344CB8AC3E}">
        <p14:creationId xmlns:p14="http://schemas.microsoft.com/office/powerpoint/2010/main" val="150340332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gradFill rotWithShape="1">
          <a:gsLst>
            <a:gs pos="10000">
              <a:schemeClr val="bg2">
                <a:tint val="97000"/>
                <a:hueMod val="92000"/>
                <a:satMod val="169000"/>
                <a:lumMod val="164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6CC7770B-E4E1-42D6-9437-DAA4A3A9E65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206969" y="2963335"/>
            <a:ext cx="2981858" cy="3208867"/>
            <a:chOff x="9206969" y="2963333"/>
            <a:chExt cx="2981858" cy="3208867"/>
          </a:xfrm>
        </p:grpSpPr>
        <p:cxnSp>
          <p:nvCxnSpPr>
            <p:cNvPr id="9" name="Straight Connector 8">
              <a:extLst>
                <a:ext uri="{FF2B5EF4-FFF2-40B4-BE49-F238E27FC236}">
                  <a16:creationId xmlns:a16="http://schemas.microsoft.com/office/drawing/2014/main" id="{5A26DE5B-A1A6-4746-8EF7-4D6809ED75EE}"/>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a:extLst>
                <a:ext uri="{FF2B5EF4-FFF2-40B4-BE49-F238E27FC236}">
                  <a16:creationId xmlns:a16="http://schemas.microsoft.com/office/drawing/2014/main" id="{377A3DDA-BF17-4302-867E-EBFD777B0627}"/>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a:extLst>
                <a:ext uri="{FF2B5EF4-FFF2-40B4-BE49-F238E27FC236}">
                  <a16:creationId xmlns:a16="http://schemas.microsoft.com/office/drawing/2014/main" id="{CBE30704-4227-4B7B-BDB8-BFCF39086FA4}"/>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a:extLst>
                <a:ext uri="{FF2B5EF4-FFF2-40B4-BE49-F238E27FC236}">
                  <a16:creationId xmlns:a16="http://schemas.microsoft.com/office/drawing/2014/main" id="{B923B1E7-AEA4-42D8-8F4A-9D116F29665C}"/>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3" name="Straight Connector 12">
              <a:extLst>
                <a:ext uri="{FF2B5EF4-FFF2-40B4-BE49-F238E27FC236}">
                  <a16:creationId xmlns:a16="http://schemas.microsoft.com/office/drawing/2014/main" id="{321B6244-6EAE-442C-ACCF-8146103EC1D5}"/>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useBgFill="1">
        <p:nvSpPr>
          <p:cNvPr id="15" name="Rectangle 14">
            <a:extLst>
              <a:ext uri="{FF2B5EF4-FFF2-40B4-BE49-F238E27FC236}">
                <a16:creationId xmlns:a16="http://schemas.microsoft.com/office/drawing/2014/main" id="{290FE681-1E05-478A-89DC-5F7AB37CFD7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920B0CE-02E1-4E29-90DD-D015553B1F16}"/>
              </a:ext>
            </a:extLst>
          </p:cNvPr>
          <p:cNvSpPr>
            <a:spLocks noGrp="1"/>
          </p:cNvSpPr>
          <p:nvPr>
            <p:ph type="title"/>
          </p:nvPr>
        </p:nvSpPr>
        <p:spPr>
          <a:xfrm>
            <a:off x="684212" y="685799"/>
            <a:ext cx="3747111" cy="4892040"/>
          </a:xfrm>
        </p:spPr>
        <p:txBody>
          <a:bodyPr vert="horz" lIns="91440" tIns="45720" rIns="91440" bIns="45720" rtlCol="0" anchor="ctr">
            <a:normAutofit/>
          </a:bodyPr>
          <a:lstStyle/>
          <a:p>
            <a:pPr algn="r"/>
            <a:r>
              <a:rPr lang="en-US" sz="4000" dirty="0"/>
              <a:t>6</a:t>
            </a:r>
            <a:r>
              <a:rPr lang="en-US" sz="4000" baseline="30000" dirty="0"/>
              <a:t>th</a:t>
            </a:r>
            <a:r>
              <a:rPr lang="en-US" sz="4000" dirty="0"/>
              <a:t> concept </a:t>
            </a:r>
          </a:p>
        </p:txBody>
      </p:sp>
      <p:cxnSp>
        <p:nvCxnSpPr>
          <p:cNvPr id="17" name="Straight Connector 16">
            <a:extLst>
              <a:ext uri="{FF2B5EF4-FFF2-40B4-BE49-F238E27FC236}">
                <a16:creationId xmlns:a16="http://schemas.microsoft.com/office/drawing/2014/main" id="{2E2F21DC-5F0E-42CF-B89C-C1E25E175CB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0783" y="1532373"/>
            <a:ext cx="0" cy="3198892"/>
          </a:xfrm>
          <a:prstGeom prst="line">
            <a:avLst/>
          </a:prstGeom>
          <a:ln w="19050">
            <a:solidFill>
              <a:schemeClr val="tx1">
                <a:alpha val="60000"/>
              </a:schemeClr>
            </a:solidFill>
          </a:ln>
        </p:spPr>
        <p:style>
          <a:lnRef idx="1">
            <a:schemeClr val="accent1"/>
          </a:lnRef>
          <a:fillRef idx="0">
            <a:schemeClr val="accent1"/>
          </a:fillRef>
          <a:effectRef idx="0">
            <a:schemeClr val="accent1"/>
          </a:effectRef>
          <a:fontRef idx="minor">
            <a:schemeClr val="tx1"/>
          </a:fontRef>
        </p:style>
      </p:cxnSp>
      <p:sp>
        <p:nvSpPr>
          <p:cNvPr id="3" name="Text Placeholder 2">
            <a:extLst>
              <a:ext uri="{FF2B5EF4-FFF2-40B4-BE49-F238E27FC236}">
                <a16:creationId xmlns:a16="http://schemas.microsoft.com/office/drawing/2014/main" id="{1CBC93EA-C2F3-42D6-B7F3-84DDFD6E370C}"/>
              </a:ext>
            </a:extLst>
          </p:cNvPr>
          <p:cNvSpPr>
            <a:spLocks noGrp="1"/>
          </p:cNvSpPr>
          <p:nvPr>
            <p:ph type="body" idx="1"/>
          </p:nvPr>
        </p:nvSpPr>
        <p:spPr>
          <a:xfrm>
            <a:off x="4979962" y="195309"/>
            <a:ext cx="6288260" cy="5382530"/>
          </a:xfrm>
        </p:spPr>
        <p:txBody>
          <a:bodyPr vert="horz" lIns="91440" tIns="45720" rIns="91440" bIns="45720" rtlCol="0" anchor="ctr">
            <a:normAutofit fontScale="85000" lnSpcReduction="10000"/>
          </a:bodyPr>
          <a:lstStyle/>
          <a:p>
            <a:pPr marL="342900" indent="-342900">
              <a:lnSpc>
                <a:spcPct val="90000"/>
              </a:lnSpc>
              <a:buFont typeface="Wingdings 3" panose="05040102010807070707" pitchFamily="18" charset="2"/>
              <a:buChar char=""/>
            </a:pPr>
            <a:endParaRPr lang="en-US" sz="1600" dirty="0">
              <a:solidFill>
                <a:schemeClr val="tx1"/>
              </a:solidFill>
            </a:endParaRPr>
          </a:p>
          <a:p>
            <a:pPr marL="342900" indent="-342900">
              <a:lnSpc>
                <a:spcPct val="90000"/>
              </a:lnSpc>
              <a:buFont typeface="Wingdings 3" panose="05040102010807070707" pitchFamily="18" charset="2"/>
              <a:buChar char=""/>
            </a:pPr>
            <a:endParaRPr lang="en-US" sz="1600" dirty="0">
              <a:solidFill>
                <a:schemeClr val="tx1"/>
              </a:solidFill>
            </a:endParaRPr>
          </a:p>
          <a:p>
            <a:pPr marL="342900" indent="-342900">
              <a:lnSpc>
                <a:spcPct val="90000"/>
              </a:lnSpc>
              <a:buFont typeface="Wingdings 3" panose="05040102010807070707" pitchFamily="18" charset="2"/>
              <a:buChar char=""/>
            </a:pPr>
            <a:endParaRPr lang="en-US" sz="1600" dirty="0">
              <a:solidFill>
                <a:schemeClr val="tx1"/>
              </a:solidFill>
            </a:endParaRPr>
          </a:p>
          <a:p>
            <a:pPr marL="342900" indent="-342900">
              <a:lnSpc>
                <a:spcPct val="90000"/>
              </a:lnSpc>
              <a:buFont typeface="Wingdings 3" panose="05040102010807070707" pitchFamily="18" charset="2"/>
              <a:buChar char=""/>
            </a:pPr>
            <a:r>
              <a:rPr lang="en-US" sz="1600" dirty="0">
                <a:solidFill>
                  <a:schemeClr val="tx1"/>
                </a:solidFill>
              </a:rPr>
              <a:t> </a:t>
            </a:r>
            <a:r>
              <a:rPr lang="en-US" sz="1600" dirty="0">
                <a:solidFill>
                  <a:schemeClr val="bg1"/>
                </a:solidFill>
              </a:rPr>
              <a:t>Conscience is an essentially spiritual faculty.  It is our innate sense of right and wrong, an internal compass that each of us may consult in our personal reflections about the best course to take. </a:t>
            </a:r>
          </a:p>
          <a:p>
            <a:pPr marL="342900" indent="-342900">
              <a:lnSpc>
                <a:spcPct val="90000"/>
              </a:lnSpc>
              <a:buFont typeface="Wingdings 3" panose="05040102010807070707" pitchFamily="18" charset="2"/>
              <a:buChar char=""/>
            </a:pPr>
            <a:r>
              <a:rPr lang="en-US" sz="1600" dirty="0">
                <a:solidFill>
                  <a:schemeClr val="bg1"/>
                </a:solidFill>
              </a:rPr>
              <a:t>As we steadily apply spiritual principles in our lives, our decisions and actions increasingly become less motivated by self-interest, and more motivated by what our conscience tells us is good and right.</a:t>
            </a:r>
          </a:p>
          <a:p>
            <a:pPr marL="342900" indent="-342900">
              <a:lnSpc>
                <a:spcPct val="90000"/>
              </a:lnSpc>
              <a:buFont typeface="Wingdings 3" panose="05040102010807070707" pitchFamily="18" charset="2"/>
              <a:buChar char=""/>
            </a:pPr>
            <a:r>
              <a:rPr lang="en-US" sz="1600" dirty="0">
                <a:solidFill>
                  <a:schemeClr val="bg1"/>
                </a:solidFill>
              </a:rPr>
              <a:t>The development of a group conscience is an indispensable part of the decision-making process in Narcotics Anonymous however, group conscience is not itself a decision-making mechanism. </a:t>
            </a:r>
          </a:p>
          <a:p>
            <a:pPr marL="342900" indent="-342900">
              <a:lnSpc>
                <a:spcPct val="90000"/>
              </a:lnSpc>
              <a:buFont typeface="Wingdings 3" panose="05040102010807070707" pitchFamily="18" charset="2"/>
              <a:buChar char=""/>
            </a:pPr>
            <a:r>
              <a:rPr lang="en-US" sz="1600" dirty="0">
                <a:solidFill>
                  <a:schemeClr val="bg1"/>
                </a:solidFill>
              </a:rPr>
              <a:t>Developing a collective conscience provides us with the spiritual guidance we need for making service decisions.</a:t>
            </a:r>
          </a:p>
          <a:p>
            <a:pPr marL="342900" indent="-342900">
              <a:lnSpc>
                <a:spcPct val="90000"/>
              </a:lnSpc>
              <a:buFont typeface="Wingdings 3" panose="05040102010807070707" pitchFamily="18" charset="2"/>
              <a:buChar char=""/>
            </a:pPr>
            <a:r>
              <a:rPr lang="en-US" sz="1600" dirty="0">
                <a:solidFill>
                  <a:schemeClr val="bg1"/>
                </a:solidFill>
              </a:rPr>
              <a:t>We pray or meditate together, we share with one another, we consider our traditions, and we seek direction from a Higher Power. </a:t>
            </a:r>
          </a:p>
          <a:p>
            <a:pPr marL="342900" indent="-342900">
              <a:lnSpc>
                <a:spcPct val="90000"/>
              </a:lnSpc>
              <a:buFont typeface="Wingdings 3" panose="05040102010807070707" pitchFamily="18" charset="2"/>
              <a:buChar char=""/>
            </a:pPr>
            <a:r>
              <a:rPr lang="en-US" sz="1600" dirty="0">
                <a:solidFill>
                  <a:schemeClr val="bg1"/>
                </a:solidFill>
              </a:rPr>
              <a:t>The more care we take in our considerations, the more likely we are to arrive at unanimity, and no vote will be needed to help us translate our group conscience into a collective decision. </a:t>
            </a:r>
          </a:p>
          <a:p>
            <a:pPr marL="342900" indent="-342900">
              <a:lnSpc>
                <a:spcPct val="90000"/>
              </a:lnSpc>
              <a:buFont typeface="Wingdings 3" panose="05040102010807070707" pitchFamily="18" charset="2"/>
              <a:buChar char=""/>
            </a:pPr>
            <a:r>
              <a:rPr lang="en-US" sz="1600" dirty="0">
                <a:solidFill>
                  <a:schemeClr val="bg1"/>
                </a:solidFill>
              </a:rPr>
              <a:t>When making specific service decisions, voting or consensus may be the measure of our group conscience. However, group conscience can be seen in all our fellowship’s affairs, not merely in our  decision-making process.</a:t>
            </a:r>
          </a:p>
          <a:p>
            <a:pPr marL="342900" indent="-342900">
              <a:lnSpc>
                <a:spcPct val="90000"/>
              </a:lnSpc>
              <a:buFont typeface="Wingdings 3" panose="05040102010807070707" pitchFamily="18" charset="2"/>
              <a:buChar char=""/>
            </a:pPr>
            <a:endParaRPr lang="en-US" sz="1600" dirty="0">
              <a:solidFill>
                <a:schemeClr val="tx1"/>
              </a:solidFill>
            </a:endParaRPr>
          </a:p>
          <a:p>
            <a:pPr>
              <a:lnSpc>
                <a:spcPct val="90000"/>
              </a:lnSpc>
            </a:pPr>
            <a:endParaRPr lang="en-US" sz="1600" dirty="0">
              <a:solidFill>
                <a:schemeClr val="tx1"/>
              </a:solidFill>
            </a:endParaRPr>
          </a:p>
          <a:p>
            <a:pPr marL="342900" indent="-342900">
              <a:lnSpc>
                <a:spcPct val="90000"/>
              </a:lnSpc>
              <a:buFont typeface="Wingdings 3" panose="05040102010807070707" pitchFamily="18" charset="2"/>
              <a:buChar char=""/>
            </a:pPr>
            <a:endParaRPr lang="en-US" sz="1600" dirty="0">
              <a:solidFill>
                <a:schemeClr val="tx1"/>
              </a:solidFill>
            </a:endParaRPr>
          </a:p>
        </p:txBody>
      </p:sp>
    </p:spTree>
    <p:extLst>
      <p:ext uri="{BB962C8B-B14F-4D97-AF65-F5344CB8AC3E}">
        <p14:creationId xmlns:p14="http://schemas.microsoft.com/office/powerpoint/2010/main" val="365631269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gradFill rotWithShape="1">
          <a:gsLst>
            <a:gs pos="10000">
              <a:schemeClr val="bg2">
                <a:tint val="97000"/>
                <a:hueMod val="92000"/>
                <a:satMod val="169000"/>
                <a:lumMod val="164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grpSp>
        <p:nvGrpSpPr>
          <p:cNvPr id="22" name="Group 21">
            <a:extLst>
              <a:ext uri="{FF2B5EF4-FFF2-40B4-BE49-F238E27FC236}">
                <a16:creationId xmlns:a16="http://schemas.microsoft.com/office/drawing/2014/main" id="{6CC7770B-E4E1-42D6-9437-DAA4A3A9E65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206969" y="2963335"/>
            <a:ext cx="2981858" cy="3208867"/>
            <a:chOff x="9206969" y="2963333"/>
            <a:chExt cx="2981858" cy="3208867"/>
          </a:xfrm>
        </p:grpSpPr>
        <p:cxnSp>
          <p:nvCxnSpPr>
            <p:cNvPr id="23" name="Straight Connector 22">
              <a:extLst>
                <a:ext uri="{FF2B5EF4-FFF2-40B4-BE49-F238E27FC236}">
                  <a16:creationId xmlns:a16="http://schemas.microsoft.com/office/drawing/2014/main" id="{5A26DE5B-A1A6-4746-8EF7-4D6809ED75EE}"/>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4" name="Straight Connector 23">
              <a:extLst>
                <a:ext uri="{FF2B5EF4-FFF2-40B4-BE49-F238E27FC236}">
                  <a16:creationId xmlns:a16="http://schemas.microsoft.com/office/drawing/2014/main" id="{377A3DDA-BF17-4302-867E-EBFD777B0627}"/>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5" name="Straight Connector 24">
              <a:extLst>
                <a:ext uri="{FF2B5EF4-FFF2-40B4-BE49-F238E27FC236}">
                  <a16:creationId xmlns:a16="http://schemas.microsoft.com/office/drawing/2014/main" id="{CBE30704-4227-4B7B-BDB8-BFCF39086FA4}"/>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6" name="Straight Connector 25">
              <a:extLst>
                <a:ext uri="{FF2B5EF4-FFF2-40B4-BE49-F238E27FC236}">
                  <a16:creationId xmlns:a16="http://schemas.microsoft.com/office/drawing/2014/main" id="{B923B1E7-AEA4-42D8-8F4A-9D116F29665C}"/>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7" name="Straight Connector 26">
              <a:extLst>
                <a:ext uri="{FF2B5EF4-FFF2-40B4-BE49-F238E27FC236}">
                  <a16:creationId xmlns:a16="http://schemas.microsoft.com/office/drawing/2014/main" id="{321B6244-6EAE-442C-ACCF-8146103EC1D5}"/>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useBgFill="1">
        <p:nvSpPr>
          <p:cNvPr id="29" name="Rectangle 28">
            <a:extLst>
              <a:ext uri="{FF2B5EF4-FFF2-40B4-BE49-F238E27FC236}">
                <a16:creationId xmlns:a16="http://schemas.microsoft.com/office/drawing/2014/main" id="{7509B08A-C1EC-478C-86AF-60ADE06D9B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920B0CE-02E1-4E29-90DD-D015553B1F16}"/>
              </a:ext>
            </a:extLst>
          </p:cNvPr>
          <p:cNvSpPr>
            <a:spLocks noGrp="1"/>
          </p:cNvSpPr>
          <p:nvPr>
            <p:ph type="title"/>
          </p:nvPr>
        </p:nvSpPr>
        <p:spPr>
          <a:xfrm>
            <a:off x="640290" y="685800"/>
            <a:ext cx="4818656" cy="4603749"/>
          </a:xfrm>
        </p:spPr>
        <p:txBody>
          <a:bodyPr vert="horz" lIns="91440" tIns="45720" rIns="91440" bIns="45720" rtlCol="0" anchor="ctr">
            <a:normAutofit/>
          </a:bodyPr>
          <a:lstStyle/>
          <a:p>
            <a:pPr algn="ctr"/>
            <a:r>
              <a:rPr lang="en-US" sz="4000" dirty="0" err="1"/>
              <a:t>BrainStorming</a:t>
            </a:r>
            <a:br>
              <a:rPr lang="en-US" sz="4000" dirty="0"/>
            </a:br>
            <a:r>
              <a:rPr lang="en-US" sz="4000" dirty="0"/>
              <a:t>Questions   </a:t>
            </a:r>
          </a:p>
        </p:txBody>
      </p:sp>
      <p:sp>
        <p:nvSpPr>
          <p:cNvPr id="31" name="Rectangle 30">
            <a:extLst>
              <a:ext uri="{FF2B5EF4-FFF2-40B4-BE49-F238E27FC236}">
                <a16:creationId xmlns:a16="http://schemas.microsoft.com/office/drawing/2014/main" id="{221CC330-4259-4C32-BF8B-5FE13FFABB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96001" y="0"/>
            <a:ext cx="6096001" cy="6858000"/>
          </a:xfrm>
          <a:prstGeom prst="rect">
            <a:avLst/>
          </a:prstGeom>
          <a:solidFill>
            <a:schemeClr val="bg2">
              <a:alpha val="97000"/>
            </a:schemeClr>
          </a:solidFill>
          <a:ln>
            <a:noFill/>
          </a:ln>
          <a:effectLst/>
        </p:spPr>
        <p:style>
          <a:lnRef idx="2">
            <a:schemeClr val="accent1">
              <a:shade val="50000"/>
            </a:schemeClr>
          </a:lnRef>
          <a:fillRef idx="1001">
            <a:schemeClr val="dk2"/>
          </a:fillRef>
          <a:effectRef idx="0">
            <a:schemeClr val="accent1"/>
          </a:effectRef>
          <a:fontRef idx="minor">
            <a:schemeClr val="lt1"/>
          </a:fontRef>
        </p:style>
        <p:txBody>
          <a:bodyPr rtlCol="0" anchor="ctr"/>
          <a:lstStyle/>
          <a:p>
            <a:pPr algn="ctr"/>
            <a:endParaRPr lang="en-US"/>
          </a:p>
        </p:txBody>
      </p:sp>
      <p:sp>
        <p:nvSpPr>
          <p:cNvPr id="3" name="Text Placeholder 2">
            <a:extLst>
              <a:ext uri="{FF2B5EF4-FFF2-40B4-BE49-F238E27FC236}">
                <a16:creationId xmlns:a16="http://schemas.microsoft.com/office/drawing/2014/main" id="{1CBC93EA-C2F3-42D6-B7F3-84DDFD6E370C}"/>
              </a:ext>
            </a:extLst>
          </p:cNvPr>
          <p:cNvSpPr>
            <a:spLocks noGrp="1"/>
          </p:cNvSpPr>
          <p:nvPr>
            <p:ph type="body" idx="1"/>
          </p:nvPr>
        </p:nvSpPr>
        <p:spPr>
          <a:xfrm>
            <a:off x="6672753" y="685800"/>
            <a:ext cx="4878959" cy="4603750"/>
          </a:xfrm>
        </p:spPr>
        <p:txBody>
          <a:bodyPr vert="horz" lIns="91440" tIns="45720" rIns="91440" bIns="45720" rtlCol="0" anchor="ctr">
            <a:normAutofit/>
          </a:bodyPr>
          <a:lstStyle/>
          <a:p>
            <a:pPr marL="342900" indent="-342900">
              <a:lnSpc>
                <a:spcPct val="90000"/>
              </a:lnSpc>
              <a:buFont typeface="+mj-lt"/>
              <a:buAutoNum type="arabicPeriod"/>
            </a:pPr>
            <a:r>
              <a:rPr lang="en-US" sz="1400" dirty="0">
                <a:solidFill>
                  <a:schemeClr val="bg1"/>
                </a:solidFill>
              </a:rPr>
              <a:t>What do we mean when we say that NA is a spiritual society? Does a spiritual society approach the decision-making process differently than other organization?</a:t>
            </a:r>
          </a:p>
          <a:p>
            <a:pPr marL="342900" indent="-342900">
              <a:lnSpc>
                <a:spcPct val="90000"/>
              </a:lnSpc>
              <a:buFont typeface="+mj-lt"/>
              <a:buAutoNum type="arabicPeriod"/>
            </a:pPr>
            <a:r>
              <a:rPr lang="en-US" sz="1400" dirty="0">
                <a:solidFill>
                  <a:schemeClr val="bg1"/>
                </a:solidFill>
              </a:rPr>
              <a:t>Is “group conscience” just NA’s way of saying “voting”? (As in, “Let’s take a group conscience on that.”) In what way is group conscience distinct from our decision-making process? In what way is group conscience a fundamental part of that process?</a:t>
            </a:r>
          </a:p>
          <a:p>
            <a:pPr marL="342900" indent="-342900">
              <a:lnSpc>
                <a:spcPct val="90000"/>
              </a:lnSpc>
              <a:buFont typeface="+mj-lt"/>
              <a:buAutoNum type="arabicPeriod"/>
            </a:pPr>
            <a:r>
              <a:rPr lang="en-US" sz="1400" dirty="0">
                <a:solidFill>
                  <a:schemeClr val="bg1"/>
                </a:solidFill>
              </a:rPr>
              <a:t>Does the 6</a:t>
            </a:r>
            <a:r>
              <a:rPr lang="en-US" sz="1400" baseline="30000" dirty="0">
                <a:solidFill>
                  <a:schemeClr val="bg1"/>
                </a:solidFill>
              </a:rPr>
              <a:t>th</a:t>
            </a:r>
            <a:r>
              <a:rPr lang="en-US" sz="1400" dirty="0">
                <a:solidFill>
                  <a:schemeClr val="bg1"/>
                </a:solidFill>
              </a:rPr>
              <a:t> Concept conflict with the Second Tradition, or help clarify it?</a:t>
            </a:r>
          </a:p>
          <a:p>
            <a:pPr marL="342900" indent="-342900">
              <a:lnSpc>
                <a:spcPct val="90000"/>
              </a:lnSpc>
              <a:buFont typeface="+mj-lt"/>
              <a:buAutoNum type="arabicPeriod"/>
            </a:pPr>
            <a:r>
              <a:rPr lang="en-US" sz="1400" dirty="0">
                <a:solidFill>
                  <a:schemeClr val="bg1"/>
                </a:solidFill>
              </a:rPr>
              <a:t>How does the practice of the 6</a:t>
            </a:r>
            <a:r>
              <a:rPr lang="en-US" sz="1400" baseline="30000" dirty="0">
                <a:solidFill>
                  <a:schemeClr val="bg1"/>
                </a:solidFill>
              </a:rPr>
              <a:t>th</a:t>
            </a:r>
            <a:r>
              <a:rPr lang="en-US" sz="1400" dirty="0">
                <a:solidFill>
                  <a:schemeClr val="bg1"/>
                </a:solidFill>
              </a:rPr>
              <a:t> Concept help us focus on “principles, not personalities” when we make service decisions?</a:t>
            </a:r>
          </a:p>
          <a:p>
            <a:pPr marL="342900" indent="-342900">
              <a:lnSpc>
                <a:spcPct val="90000"/>
              </a:lnSpc>
              <a:buFont typeface="+mj-lt"/>
              <a:buAutoNum type="arabicPeriod"/>
            </a:pPr>
            <a:r>
              <a:rPr lang="en-US" sz="1400" dirty="0">
                <a:solidFill>
                  <a:schemeClr val="bg1"/>
                </a:solidFill>
              </a:rPr>
              <a:t>Besides decision making, in what other areas of our fellowship’s life can we see group conscience at work?</a:t>
            </a:r>
          </a:p>
        </p:txBody>
      </p:sp>
    </p:spTree>
    <p:extLst>
      <p:ext uri="{BB962C8B-B14F-4D97-AF65-F5344CB8AC3E}">
        <p14:creationId xmlns:p14="http://schemas.microsoft.com/office/powerpoint/2010/main" val="382058330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gradFill rotWithShape="1">
          <a:gsLst>
            <a:gs pos="10000">
              <a:schemeClr val="bg2">
                <a:tint val="97000"/>
                <a:hueMod val="92000"/>
                <a:satMod val="169000"/>
                <a:lumMod val="164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grpSp>
        <p:nvGrpSpPr>
          <p:cNvPr id="22" name="Group 21">
            <a:extLst>
              <a:ext uri="{FF2B5EF4-FFF2-40B4-BE49-F238E27FC236}">
                <a16:creationId xmlns:a16="http://schemas.microsoft.com/office/drawing/2014/main" id="{6CC7770B-E4E1-42D6-9437-DAA4A3A9E65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206969" y="2963335"/>
            <a:ext cx="2981858" cy="3208867"/>
            <a:chOff x="9206969" y="2963333"/>
            <a:chExt cx="2981858" cy="3208867"/>
          </a:xfrm>
        </p:grpSpPr>
        <p:cxnSp>
          <p:nvCxnSpPr>
            <p:cNvPr id="23" name="Straight Connector 22">
              <a:extLst>
                <a:ext uri="{FF2B5EF4-FFF2-40B4-BE49-F238E27FC236}">
                  <a16:creationId xmlns:a16="http://schemas.microsoft.com/office/drawing/2014/main" id="{5A26DE5B-A1A6-4746-8EF7-4D6809ED75EE}"/>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4" name="Straight Connector 23">
              <a:extLst>
                <a:ext uri="{FF2B5EF4-FFF2-40B4-BE49-F238E27FC236}">
                  <a16:creationId xmlns:a16="http://schemas.microsoft.com/office/drawing/2014/main" id="{377A3DDA-BF17-4302-867E-EBFD777B0627}"/>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5" name="Straight Connector 24">
              <a:extLst>
                <a:ext uri="{FF2B5EF4-FFF2-40B4-BE49-F238E27FC236}">
                  <a16:creationId xmlns:a16="http://schemas.microsoft.com/office/drawing/2014/main" id="{CBE30704-4227-4B7B-BDB8-BFCF39086FA4}"/>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6" name="Straight Connector 25">
              <a:extLst>
                <a:ext uri="{FF2B5EF4-FFF2-40B4-BE49-F238E27FC236}">
                  <a16:creationId xmlns:a16="http://schemas.microsoft.com/office/drawing/2014/main" id="{B923B1E7-AEA4-42D8-8F4A-9D116F29665C}"/>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7" name="Straight Connector 26">
              <a:extLst>
                <a:ext uri="{FF2B5EF4-FFF2-40B4-BE49-F238E27FC236}">
                  <a16:creationId xmlns:a16="http://schemas.microsoft.com/office/drawing/2014/main" id="{321B6244-6EAE-442C-ACCF-8146103EC1D5}"/>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useBgFill="1">
        <p:nvSpPr>
          <p:cNvPr id="29" name="Rectangle 28">
            <a:extLst>
              <a:ext uri="{FF2B5EF4-FFF2-40B4-BE49-F238E27FC236}">
                <a16:creationId xmlns:a16="http://schemas.microsoft.com/office/drawing/2014/main" id="{7509B08A-C1EC-478C-86AF-60ADE06D9B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920B0CE-02E1-4E29-90DD-D015553B1F16}"/>
              </a:ext>
            </a:extLst>
          </p:cNvPr>
          <p:cNvSpPr>
            <a:spLocks noGrp="1"/>
          </p:cNvSpPr>
          <p:nvPr>
            <p:ph type="title"/>
          </p:nvPr>
        </p:nvSpPr>
        <p:spPr>
          <a:xfrm>
            <a:off x="640290" y="685800"/>
            <a:ext cx="4818656" cy="4603749"/>
          </a:xfrm>
        </p:spPr>
        <p:txBody>
          <a:bodyPr vert="horz" lIns="91440" tIns="45720" rIns="91440" bIns="45720" rtlCol="0" anchor="ctr">
            <a:normAutofit/>
          </a:bodyPr>
          <a:lstStyle/>
          <a:p>
            <a:pPr algn="ctr"/>
            <a:endParaRPr lang="en-US" sz="4000" dirty="0"/>
          </a:p>
        </p:txBody>
      </p:sp>
      <p:sp>
        <p:nvSpPr>
          <p:cNvPr id="31" name="Rectangle 30">
            <a:extLst>
              <a:ext uri="{FF2B5EF4-FFF2-40B4-BE49-F238E27FC236}">
                <a16:creationId xmlns:a16="http://schemas.microsoft.com/office/drawing/2014/main" id="{221CC330-4259-4C32-BF8B-5FE13FFABB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96001" y="0"/>
            <a:ext cx="6096001" cy="6858000"/>
          </a:xfrm>
          <a:prstGeom prst="rect">
            <a:avLst/>
          </a:prstGeom>
          <a:solidFill>
            <a:schemeClr val="bg2">
              <a:alpha val="97000"/>
            </a:schemeClr>
          </a:solidFill>
          <a:ln>
            <a:noFill/>
          </a:ln>
          <a:effectLst/>
        </p:spPr>
        <p:style>
          <a:lnRef idx="2">
            <a:schemeClr val="accent1">
              <a:shade val="50000"/>
            </a:schemeClr>
          </a:lnRef>
          <a:fillRef idx="1001">
            <a:schemeClr val="dk2"/>
          </a:fillRef>
          <a:effectRef idx="0">
            <a:schemeClr val="accent1"/>
          </a:effectRef>
          <a:fontRef idx="minor">
            <a:schemeClr val="lt1"/>
          </a:fontRef>
        </p:style>
        <p:txBody>
          <a:bodyPr rtlCol="0" anchor="ctr"/>
          <a:lstStyle/>
          <a:p>
            <a:pPr algn="ctr"/>
            <a:endParaRPr lang="en-US"/>
          </a:p>
        </p:txBody>
      </p:sp>
      <p:sp>
        <p:nvSpPr>
          <p:cNvPr id="3" name="Text Placeholder 2">
            <a:extLst>
              <a:ext uri="{FF2B5EF4-FFF2-40B4-BE49-F238E27FC236}">
                <a16:creationId xmlns:a16="http://schemas.microsoft.com/office/drawing/2014/main" id="{1CBC93EA-C2F3-42D6-B7F3-84DDFD6E370C}"/>
              </a:ext>
            </a:extLst>
          </p:cNvPr>
          <p:cNvSpPr>
            <a:spLocks noGrp="1"/>
          </p:cNvSpPr>
          <p:nvPr>
            <p:ph type="body" idx="1"/>
          </p:nvPr>
        </p:nvSpPr>
        <p:spPr>
          <a:xfrm>
            <a:off x="6672753" y="263611"/>
            <a:ext cx="4878959" cy="5025939"/>
          </a:xfrm>
        </p:spPr>
        <p:txBody>
          <a:bodyPr vert="horz" lIns="91440" tIns="45720" rIns="91440" bIns="45720" rtlCol="0" anchor="ctr">
            <a:normAutofit/>
          </a:bodyPr>
          <a:lstStyle/>
          <a:p>
            <a:pPr>
              <a:lnSpc>
                <a:spcPct val="90000"/>
              </a:lnSpc>
            </a:pPr>
            <a:r>
              <a:rPr lang="en-US" sz="1400" dirty="0">
                <a:solidFill>
                  <a:schemeClr val="tx1"/>
                </a:solidFill>
              </a:rPr>
              <a:t>                               </a:t>
            </a:r>
            <a:r>
              <a:rPr lang="en-US" sz="1800" dirty="0">
                <a:solidFill>
                  <a:schemeClr val="tx1"/>
                </a:solidFill>
              </a:rPr>
              <a:t>CONCEPT 7</a:t>
            </a:r>
          </a:p>
          <a:p>
            <a:pPr>
              <a:lnSpc>
                <a:spcPct val="90000"/>
              </a:lnSpc>
            </a:pPr>
            <a:r>
              <a:rPr lang="en-US" sz="1800" dirty="0">
                <a:solidFill>
                  <a:schemeClr val="bg1"/>
                </a:solidFill>
              </a:rPr>
              <a:t>   All members of a service body bear substantial responsibility for that body’s decisions and should be allowed to fully participate in it’s decision – making process.</a:t>
            </a:r>
          </a:p>
          <a:p>
            <a:pPr>
              <a:lnSpc>
                <a:spcPct val="90000"/>
              </a:lnSpc>
            </a:pPr>
            <a:endParaRPr lang="en-US" sz="1400" dirty="0">
              <a:solidFill>
                <a:schemeClr val="tx1"/>
              </a:solidFill>
            </a:endParaRPr>
          </a:p>
          <a:p>
            <a:pPr>
              <a:lnSpc>
                <a:spcPct val="90000"/>
              </a:lnSpc>
            </a:pPr>
            <a:endParaRPr lang="en-US" sz="1400" dirty="0">
              <a:solidFill>
                <a:schemeClr val="tx1"/>
              </a:solidFill>
            </a:endParaRPr>
          </a:p>
          <a:p>
            <a:pPr>
              <a:lnSpc>
                <a:spcPct val="90000"/>
              </a:lnSpc>
            </a:pPr>
            <a:r>
              <a:rPr lang="en-US" dirty="0">
                <a:solidFill>
                  <a:schemeClr val="tx1"/>
                </a:solidFill>
              </a:rPr>
              <a:t>                   Participation</a:t>
            </a:r>
          </a:p>
          <a:p>
            <a:pPr>
              <a:lnSpc>
                <a:spcPct val="90000"/>
              </a:lnSpc>
            </a:pPr>
            <a:endParaRPr lang="en-US" sz="1400" dirty="0">
              <a:solidFill>
                <a:schemeClr val="bg1"/>
              </a:solidFill>
            </a:endParaRPr>
          </a:p>
          <a:p>
            <a:pPr>
              <a:lnSpc>
                <a:spcPct val="90000"/>
              </a:lnSpc>
            </a:pPr>
            <a:r>
              <a:rPr lang="en-US" sz="1200" b="0" i="0" dirty="0">
                <a:solidFill>
                  <a:schemeClr val="bg1"/>
                </a:solidFill>
                <a:effectLst/>
                <a:latin typeface="Open Sans" panose="020B0606030504020204" pitchFamily="34" charset="0"/>
              </a:rPr>
              <a:t>    </a:t>
            </a:r>
            <a:r>
              <a:rPr lang="en-US" sz="1800" b="0" i="0" dirty="0">
                <a:solidFill>
                  <a:schemeClr val="bg1"/>
                </a:solidFill>
                <a:effectLst/>
                <a:latin typeface="Open Sans" panose="020B0606030504020204" pitchFamily="34" charset="0"/>
              </a:rPr>
              <a:t>The Seventh Concept is one way of putting the principle of grou</a:t>
            </a:r>
            <a:r>
              <a:rPr lang="en-US" sz="1800" dirty="0">
                <a:solidFill>
                  <a:schemeClr val="bg1"/>
                </a:solidFill>
                <a:latin typeface="Open Sans" panose="020B0606030504020204" pitchFamily="34" charset="0"/>
              </a:rPr>
              <a:t>p conscience to work in the service environment. This concept suggest that each service body should encourage all it’s members to participate in its decision – making process</a:t>
            </a:r>
            <a:r>
              <a:rPr lang="en-US" sz="1800" dirty="0">
                <a:solidFill>
                  <a:srgbClr val="444444"/>
                </a:solidFill>
                <a:latin typeface="Open Sans" panose="020B0606030504020204" pitchFamily="34" charset="0"/>
              </a:rPr>
              <a:t>. </a:t>
            </a:r>
            <a:endParaRPr lang="en-US" sz="1800" dirty="0">
              <a:solidFill>
                <a:schemeClr val="tx1"/>
              </a:solidFill>
            </a:endParaRPr>
          </a:p>
        </p:txBody>
      </p:sp>
      <p:pic>
        <p:nvPicPr>
          <p:cNvPr id="5" name="Picture 4">
            <a:extLst>
              <a:ext uri="{FF2B5EF4-FFF2-40B4-BE49-F238E27FC236}">
                <a16:creationId xmlns:a16="http://schemas.microsoft.com/office/drawing/2014/main" id="{FF01D068-5440-4109-967C-32AEFBAEC5FB}"/>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rcRect/>
          <a:stretch/>
        </p:blipFill>
        <p:spPr>
          <a:xfrm>
            <a:off x="882680" y="1940390"/>
            <a:ext cx="4333875" cy="1857375"/>
          </a:xfrm>
          <a:prstGeom prst="rect">
            <a:avLst/>
          </a:prstGeom>
        </p:spPr>
      </p:pic>
    </p:spTree>
    <p:extLst>
      <p:ext uri="{BB962C8B-B14F-4D97-AF65-F5344CB8AC3E}">
        <p14:creationId xmlns:p14="http://schemas.microsoft.com/office/powerpoint/2010/main" val="81356181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gradFill rotWithShape="1">
          <a:gsLst>
            <a:gs pos="10000">
              <a:schemeClr val="bg2">
                <a:tint val="97000"/>
                <a:hueMod val="92000"/>
                <a:satMod val="169000"/>
                <a:lumMod val="164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6CC7770B-E4E1-42D6-9437-DAA4A3A9E65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206969" y="2963335"/>
            <a:ext cx="2981858" cy="3208867"/>
            <a:chOff x="9206969" y="2963333"/>
            <a:chExt cx="2981858" cy="3208867"/>
          </a:xfrm>
        </p:grpSpPr>
        <p:cxnSp>
          <p:nvCxnSpPr>
            <p:cNvPr id="9" name="Straight Connector 8">
              <a:extLst>
                <a:ext uri="{FF2B5EF4-FFF2-40B4-BE49-F238E27FC236}">
                  <a16:creationId xmlns:a16="http://schemas.microsoft.com/office/drawing/2014/main" id="{5A26DE5B-A1A6-4746-8EF7-4D6809ED75EE}"/>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a:extLst>
                <a:ext uri="{FF2B5EF4-FFF2-40B4-BE49-F238E27FC236}">
                  <a16:creationId xmlns:a16="http://schemas.microsoft.com/office/drawing/2014/main" id="{377A3DDA-BF17-4302-867E-EBFD777B0627}"/>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a:extLst>
                <a:ext uri="{FF2B5EF4-FFF2-40B4-BE49-F238E27FC236}">
                  <a16:creationId xmlns:a16="http://schemas.microsoft.com/office/drawing/2014/main" id="{CBE30704-4227-4B7B-BDB8-BFCF39086FA4}"/>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a:extLst>
                <a:ext uri="{FF2B5EF4-FFF2-40B4-BE49-F238E27FC236}">
                  <a16:creationId xmlns:a16="http://schemas.microsoft.com/office/drawing/2014/main" id="{B923B1E7-AEA4-42D8-8F4A-9D116F29665C}"/>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3" name="Straight Connector 12">
              <a:extLst>
                <a:ext uri="{FF2B5EF4-FFF2-40B4-BE49-F238E27FC236}">
                  <a16:creationId xmlns:a16="http://schemas.microsoft.com/office/drawing/2014/main" id="{321B6244-6EAE-442C-ACCF-8146103EC1D5}"/>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useBgFill="1">
        <p:nvSpPr>
          <p:cNvPr id="15" name="Rectangle 14">
            <a:extLst>
              <a:ext uri="{FF2B5EF4-FFF2-40B4-BE49-F238E27FC236}">
                <a16:creationId xmlns:a16="http://schemas.microsoft.com/office/drawing/2014/main" id="{290FE681-1E05-478A-89DC-5F7AB37CFD7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920B0CE-02E1-4E29-90DD-D015553B1F16}"/>
              </a:ext>
            </a:extLst>
          </p:cNvPr>
          <p:cNvSpPr>
            <a:spLocks noGrp="1"/>
          </p:cNvSpPr>
          <p:nvPr>
            <p:ph type="title"/>
          </p:nvPr>
        </p:nvSpPr>
        <p:spPr>
          <a:xfrm>
            <a:off x="684212" y="685799"/>
            <a:ext cx="3747111" cy="4892040"/>
          </a:xfrm>
        </p:spPr>
        <p:txBody>
          <a:bodyPr vert="horz" lIns="91440" tIns="45720" rIns="91440" bIns="45720" rtlCol="0" anchor="ctr">
            <a:normAutofit/>
          </a:bodyPr>
          <a:lstStyle/>
          <a:p>
            <a:pPr algn="ctr"/>
            <a:r>
              <a:rPr lang="en-US" sz="4800" baseline="30000" dirty="0"/>
              <a:t>7</a:t>
            </a:r>
            <a:r>
              <a:rPr lang="en-US" sz="4000" baseline="30000" dirty="0"/>
              <a:t> </a:t>
            </a:r>
            <a:r>
              <a:rPr lang="en-US" sz="4000" baseline="30000" dirty="0" err="1"/>
              <a:t>th</a:t>
            </a:r>
            <a:r>
              <a:rPr lang="en-US" sz="4000" dirty="0"/>
              <a:t> concept </a:t>
            </a:r>
          </a:p>
        </p:txBody>
      </p:sp>
      <p:cxnSp>
        <p:nvCxnSpPr>
          <p:cNvPr id="17" name="Straight Connector 16">
            <a:extLst>
              <a:ext uri="{FF2B5EF4-FFF2-40B4-BE49-F238E27FC236}">
                <a16:creationId xmlns:a16="http://schemas.microsoft.com/office/drawing/2014/main" id="{2E2F21DC-5F0E-42CF-B89C-C1E25E175CB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0783" y="1532373"/>
            <a:ext cx="0" cy="3198892"/>
          </a:xfrm>
          <a:prstGeom prst="line">
            <a:avLst/>
          </a:prstGeom>
          <a:ln w="19050">
            <a:solidFill>
              <a:schemeClr val="tx1">
                <a:alpha val="60000"/>
              </a:schemeClr>
            </a:solidFill>
          </a:ln>
        </p:spPr>
        <p:style>
          <a:lnRef idx="1">
            <a:schemeClr val="accent1"/>
          </a:lnRef>
          <a:fillRef idx="0">
            <a:schemeClr val="accent1"/>
          </a:fillRef>
          <a:effectRef idx="0">
            <a:schemeClr val="accent1"/>
          </a:effectRef>
          <a:fontRef idx="minor">
            <a:schemeClr val="tx1"/>
          </a:fontRef>
        </p:style>
      </p:cxnSp>
      <p:sp>
        <p:nvSpPr>
          <p:cNvPr id="3" name="Text Placeholder 2">
            <a:extLst>
              <a:ext uri="{FF2B5EF4-FFF2-40B4-BE49-F238E27FC236}">
                <a16:creationId xmlns:a16="http://schemas.microsoft.com/office/drawing/2014/main" id="{1CBC93EA-C2F3-42D6-B7F3-84DDFD6E370C}"/>
              </a:ext>
            </a:extLst>
          </p:cNvPr>
          <p:cNvSpPr>
            <a:spLocks noGrp="1"/>
          </p:cNvSpPr>
          <p:nvPr>
            <p:ph type="body" idx="1"/>
          </p:nvPr>
        </p:nvSpPr>
        <p:spPr>
          <a:xfrm>
            <a:off x="4979962" y="195309"/>
            <a:ext cx="6288260" cy="5382530"/>
          </a:xfrm>
        </p:spPr>
        <p:txBody>
          <a:bodyPr vert="horz" lIns="91440" tIns="45720" rIns="91440" bIns="45720" rtlCol="0" anchor="ctr">
            <a:normAutofit lnSpcReduction="10000"/>
          </a:bodyPr>
          <a:lstStyle/>
          <a:p>
            <a:pPr marL="342900" indent="-342900">
              <a:lnSpc>
                <a:spcPct val="90000"/>
              </a:lnSpc>
              <a:buFont typeface="Wingdings 3" panose="05040102010807070707" pitchFamily="18" charset="2"/>
              <a:buChar char=""/>
            </a:pPr>
            <a:endParaRPr lang="en-US" sz="1600" dirty="0">
              <a:solidFill>
                <a:schemeClr val="tx1"/>
              </a:solidFill>
            </a:endParaRPr>
          </a:p>
          <a:p>
            <a:pPr marL="342900" indent="-342900">
              <a:lnSpc>
                <a:spcPct val="90000"/>
              </a:lnSpc>
              <a:buFont typeface="Wingdings 3" panose="05040102010807070707" pitchFamily="18" charset="2"/>
              <a:buChar char=""/>
            </a:pPr>
            <a:endParaRPr lang="en-US" sz="1600" dirty="0">
              <a:solidFill>
                <a:schemeClr val="tx1"/>
              </a:solidFill>
            </a:endParaRPr>
          </a:p>
          <a:p>
            <a:pPr marL="342900" indent="-342900">
              <a:lnSpc>
                <a:spcPct val="90000"/>
              </a:lnSpc>
              <a:buFont typeface="Wingdings 3" panose="05040102010807070707" pitchFamily="18" charset="2"/>
              <a:buChar char=""/>
            </a:pPr>
            <a:endParaRPr lang="en-US" sz="1600" dirty="0">
              <a:solidFill>
                <a:schemeClr val="tx1"/>
              </a:solidFill>
            </a:endParaRPr>
          </a:p>
          <a:p>
            <a:pPr marL="342900" indent="-342900">
              <a:lnSpc>
                <a:spcPct val="90000"/>
              </a:lnSpc>
              <a:buFont typeface="Wingdings 3" panose="05040102010807070707" pitchFamily="18" charset="2"/>
              <a:buChar char=""/>
            </a:pPr>
            <a:r>
              <a:rPr lang="en-US" sz="1600" dirty="0">
                <a:solidFill>
                  <a:schemeClr val="tx1"/>
                </a:solidFill>
              </a:rPr>
              <a:t> </a:t>
            </a:r>
            <a:r>
              <a:rPr lang="en-US" sz="1600" dirty="0">
                <a:solidFill>
                  <a:schemeClr val="bg1"/>
                </a:solidFill>
              </a:rPr>
              <a:t>Bringing their different perspectives together, we give our service bodies the opportunity to develop a fully informed, balanced group conscience leading to sound, sensitive service decisions.</a:t>
            </a:r>
          </a:p>
          <a:p>
            <a:pPr marL="342900" indent="-342900">
              <a:lnSpc>
                <a:spcPct val="90000"/>
              </a:lnSpc>
              <a:buFont typeface="Wingdings 3" panose="05040102010807070707" pitchFamily="18" charset="2"/>
              <a:buChar char=""/>
            </a:pPr>
            <a:r>
              <a:rPr lang="en-US" sz="1600" dirty="0">
                <a:solidFill>
                  <a:schemeClr val="bg1"/>
                </a:solidFill>
              </a:rPr>
              <a:t>Our service boards and committees represent a cross – section of NA perspective and experience.</a:t>
            </a:r>
          </a:p>
          <a:p>
            <a:pPr marL="342900" indent="-342900">
              <a:lnSpc>
                <a:spcPct val="90000"/>
              </a:lnSpc>
              <a:buFont typeface="Wingdings 3" panose="05040102010807070707" pitchFamily="18" charset="2"/>
              <a:buChar char=""/>
            </a:pPr>
            <a:r>
              <a:rPr lang="en-US" sz="1600" dirty="0">
                <a:solidFill>
                  <a:schemeClr val="bg1"/>
                </a:solidFill>
              </a:rPr>
              <a:t>NA service is a team effort. Our service representatives are responsible to the NA Fellowship a whole rather than any special constituency; so are all the other trusted servants on the team. </a:t>
            </a:r>
          </a:p>
          <a:p>
            <a:pPr marL="342900" indent="-342900">
              <a:lnSpc>
                <a:spcPct val="90000"/>
              </a:lnSpc>
              <a:buFont typeface="Wingdings 3" panose="05040102010807070707" pitchFamily="18" charset="2"/>
              <a:buChar char=""/>
            </a:pPr>
            <a:r>
              <a:rPr lang="en-US" sz="1600" dirty="0">
                <a:solidFill>
                  <a:schemeClr val="bg1"/>
                </a:solidFill>
              </a:rPr>
              <a:t>There is no firm rule about how to apply the concept of participation to every situation. In an atmosphere of love, mutual respect, and frank open discussion, each service body decides these things for itself.</a:t>
            </a:r>
          </a:p>
          <a:p>
            <a:pPr marL="342900" indent="-342900">
              <a:lnSpc>
                <a:spcPct val="90000"/>
              </a:lnSpc>
              <a:buFont typeface="Wingdings 3" panose="05040102010807070707" pitchFamily="18" charset="2"/>
              <a:buChar char=""/>
            </a:pPr>
            <a:r>
              <a:rPr lang="en-US" sz="1600" dirty="0">
                <a:solidFill>
                  <a:schemeClr val="bg1"/>
                </a:solidFill>
              </a:rPr>
              <a:t>In the vast majority of cases, however, the service body will exercise its delegated authority in fulfilling the responsibilities to the groups have assigned to it, disposing of the matters in the normal </a:t>
            </a:r>
            <a:r>
              <a:rPr lang="en-US" sz="1600" dirty="0" err="1">
                <a:solidFill>
                  <a:schemeClr val="bg1"/>
                </a:solidFill>
              </a:rPr>
              <a:t>normal</a:t>
            </a:r>
            <a:r>
              <a:rPr lang="en-US" sz="1600" dirty="0">
                <a:solidFill>
                  <a:schemeClr val="bg1"/>
                </a:solidFill>
              </a:rPr>
              <a:t> course of its service meetings.  </a:t>
            </a:r>
          </a:p>
          <a:p>
            <a:pPr marL="342900" indent="-342900">
              <a:lnSpc>
                <a:spcPct val="90000"/>
              </a:lnSpc>
              <a:buFont typeface="Wingdings 3" panose="05040102010807070707" pitchFamily="18" charset="2"/>
              <a:buChar char=""/>
            </a:pPr>
            <a:endParaRPr lang="en-US" sz="1600" dirty="0">
              <a:solidFill>
                <a:schemeClr val="tx1"/>
              </a:solidFill>
            </a:endParaRPr>
          </a:p>
          <a:p>
            <a:pPr>
              <a:lnSpc>
                <a:spcPct val="90000"/>
              </a:lnSpc>
            </a:pPr>
            <a:endParaRPr lang="en-US" sz="1600" dirty="0">
              <a:solidFill>
                <a:schemeClr val="tx1"/>
              </a:solidFill>
            </a:endParaRPr>
          </a:p>
          <a:p>
            <a:pPr marL="342900" indent="-342900">
              <a:lnSpc>
                <a:spcPct val="90000"/>
              </a:lnSpc>
              <a:buFont typeface="Wingdings 3" panose="05040102010807070707" pitchFamily="18" charset="2"/>
              <a:buChar char=""/>
            </a:pPr>
            <a:endParaRPr lang="en-US" sz="1600" dirty="0">
              <a:solidFill>
                <a:schemeClr val="tx1"/>
              </a:solidFill>
            </a:endParaRPr>
          </a:p>
        </p:txBody>
      </p:sp>
    </p:spTree>
    <p:extLst>
      <p:ext uri="{BB962C8B-B14F-4D97-AF65-F5344CB8AC3E}">
        <p14:creationId xmlns:p14="http://schemas.microsoft.com/office/powerpoint/2010/main" val="381592255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gradFill rotWithShape="1">
          <a:gsLst>
            <a:gs pos="10000">
              <a:schemeClr val="bg2">
                <a:tint val="97000"/>
                <a:hueMod val="92000"/>
                <a:satMod val="169000"/>
                <a:lumMod val="164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grpSp>
        <p:nvGrpSpPr>
          <p:cNvPr id="22" name="Group 21">
            <a:extLst>
              <a:ext uri="{FF2B5EF4-FFF2-40B4-BE49-F238E27FC236}">
                <a16:creationId xmlns:a16="http://schemas.microsoft.com/office/drawing/2014/main" id="{6CC7770B-E4E1-42D6-9437-DAA4A3A9E65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206969" y="2963335"/>
            <a:ext cx="2981858" cy="3208867"/>
            <a:chOff x="9206969" y="2963333"/>
            <a:chExt cx="2981858" cy="3208867"/>
          </a:xfrm>
        </p:grpSpPr>
        <p:cxnSp>
          <p:nvCxnSpPr>
            <p:cNvPr id="23" name="Straight Connector 22">
              <a:extLst>
                <a:ext uri="{FF2B5EF4-FFF2-40B4-BE49-F238E27FC236}">
                  <a16:creationId xmlns:a16="http://schemas.microsoft.com/office/drawing/2014/main" id="{5A26DE5B-A1A6-4746-8EF7-4D6809ED75EE}"/>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4" name="Straight Connector 23">
              <a:extLst>
                <a:ext uri="{FF2B5EF4-FFF2-40B4-BE49-F238E27FC236}">
                  <a16:creationId xmlns:a16="http://schemas.microsoft.com/office/drawing/2014/main" id="{377A3DDA-BF17-4302-867E-EBFD777B0627}"/>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5" name="Straight Connector 24">
              <a:extLst>
                <a:ext uri="{FF2B5EF4-FFF2-40B4-BE49-F238E27FC236}">
                  <a16:creationId xmlns:a16="http://schemas.microsoft.com/office/drawing/2014/main" id="{CBE30704-4227-4B7B-BDB8-BFCF39086FA4}"/>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6" name="Straight Connector 25">
              <a:extLst>
                <a:ext uri="{FF2B5EF4-FFF2-40B4-BE49-F238E27FC236}">
                  <a16:creationId xmlns:a16="http://schemas.microsoft.com/office/drawing/2014/main" id="{B923B1E7-AEA4-42D8-8F4A-9D116F29665C}"/>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7" name="Straight Connector 26">
              <a:extLst>
                <a:ext uri="{FF2B5EF4-FFF2-40B4-BE49-F238E27FC236}">
                  <a16:creationId xmlns:a16="http://schemas.microsoft.com/office/drawing/2014/main" id="{321B6244-6EAE-442C-ACCF-8146103EC1D5}"/>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useBgFill="1">
        <p:nvSpPr>
          <p:cNvPr id="29" name="Rectangle 28">
            <a:extLst>
              <a:ext uri="{FF2B5EF4-FFF2-40B4-BE49-F238E27FC236}">
                <a16:creationId xmlns:a16="http://schemas.microsoft.com/office/drawing/2014/main" id="{7509B08A-C1EC-478C-86AF-60ADE06D9B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920B0CE-02E1-4E29-90DD-D015553B1F16}"/>
              </a:ext>
            </a:extLst>
          </p:cNvPr>
          <p:cNvSpPr>
            <a:spLocks noGrp="1"/>
          </p:cNvSpPr>
          <p:nvPr>
            <p:ph type="title"/>
          </p:nvPr>
        </p:nvSpPr>
        <p:spPr>
          <a:xfrm>
            <a:off x="640290" y="685800"/>
            <a:ext cx="4818656" cy="4603749"/>
          </a:xfrm>
        </p:spPr>
        <p:txBody>
          <a:bodyPr vert="horz" lIns="91440" tIns="45720" rIns="91440" bIns="45720" rtlCol="0" anchor="ctr">
            <a:normAutofit/>
          </a:bodyPr>
          <a:lstStyle/>
          <a:p>
            <a:pPr algn="ctr"/>
            <a:r>
              <a:rPr lang="en-US" sz="4000" dirty="0" err="1"/>
              <a:t>BrainStorming</a:t>
            </a:r>
            <a:br>
              <a:rPr lang="en-US" sz="4000" dirty="0"/>
            </a:br>
            <a:r>
              <a:rPr lang="en-US" sz="4000" dirty="0"/>
              <a:t>Questions   </a:t>
            </a:r>
          </a:p>
        </p:txBody>
      </p:sp>
      <p:sp>
        <p:nvSpPr>
          <p:cNvPr id="31" name="Rectangle 30">
            <a:extLst>
              <a:ext uri="{FF2B5EF4-FFF2-40B4-BE49-F238E27FC236}">
                <a16:creationId xmlns:a16="http://schemas.microsoft.com/office/drawing/2014/main" id="{221CC330-4259-4C32-BF8B-5FE13FFABB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96001" y="0"/>
            <a:ext cx="6096001" cy="6858000"/>
          </a:xfrm>
          <a:prstGeom prst="rect">
            <a:avLst/>
          </a:prstGeom>
          <a:solidFill>
            <a:schemeClr val="bg2">
              <a:alpha val="97000"/>
            </a:schemeClr>
          </a:solidFill>
          <a:ln>
            <a:noFill/>
          </a:ln>
          <a:effectLst/>
        </p:spPr>
        <p:style>
          <a:lnRef idx="2">
            <a:schemeClr val="accent1">
              <a:shade val="50000"/>
            </a:schemeClr>
          </a:lnRef>
          <a:fillRef idx="1001">
            <a:schemeClr val="dk2"/>
          </a:fillRef>
          <a:effectRef idx="0">
            <a:schemeClr val="accent1"/>
          </a:effectRef>
          <a:fontRef idx="minor">
            <a:schemeClr val="lt1"/>
          </a:fontRef>
        </p:style>
        <p:txBody>
          <a:bodyPr rtlCol="0" anchor="ctr"/>
          <a:lstStyle/>
          <a:p>
            <a:pPr algn="ctr"/>
            <a:endParaRPr lang="en-US"/>
          </a:p>
        </p:txBody>
      </p:sp>
      <p:sp>
        <p:nvSpPr>
          <p:cNvPr id="3" name="Text Placeholder 2">
            <a:extLst>
              <a:ext uri="{FF2B5EF4-FFF2-40B4-BE49-F238E27FC236}">
                <a16:creationId xmlns:a16="http://schemas.microsoft.com/office/drawing/2014/main" id="{1CBC93EA-C2F3-42D6-B7F3-84DDFD6E370C}"/>
              </a:ext>
            </a:extLst>
          </p:cNvPr>
          <p:cNvSpPr>
            <a:spLocks noGrp="1"/>
          </p:cNvSpPr>
          <p:nvPr>
            <p:ph type="body" idx="1"/>
          </p:nvPr>
        </p:nvSpPr>
        <p:spPr>
          <a:xfrm>
            <a:off x="6672753" y="685800"/>
            <a:ext cx="4878959" cy="4603750"/>
          </a:xfrm>
        </p:spPr>
        <p:txBody>
          <a:bodyPr vert="horz" lIns="91440" tIns="45720" rIns="91440" bIns="45720" rtlCol="0" anchor="ctr">
            <a:normAutofit/>
          </a:bodyPr>
          <a:lstStyle/>
          <a:p>
            <a:pPr marL="342900" indent="-342900">
              <a:lnSpc>
                <a:spcPct val="90000"/>
              </a:lnSpc>
              <a:buFont typeface="+mj-lt"/>
              <a:buAutoNum type="arabicPeriod"/>
            </a:pPr>
            <a:r>
              <a:rPr lang="en-US" sz="1400" dirty="0">
                <a:solidFill>
                  <a:schemeClr val="bg1"/>
                </a:solidFill>
              </a:rPr>
              <a:t>How does the Seventh Concept apply to the service environment?</a:t>
            </a:r>
          </a:p>
          <a:p>
            <a:pPr marL="342900" indent="-342900">
              <a:lnSpc>
                <a:spcPct val="90000"/>
              </a:lnSpc>
              <a:buFont typeface="+mj-lt"/>
              <a:buAutoNum type="arabicPeriod"/>
            </a:pPr>
            <a:r>
              <a:rPr lang="en-US" sz="1400" dirty="0">
                <a:solidFill>
                  <a:schemeClr val="bg1"/>
                </a:solidFill>
              </a:rPr>
              <a:t>What determines the participation as a group member?</a:t>
            </a:r>
          </a:p>
          <a:p>
            <a:pPr marL="342900" indent="-342900">
              <a:lnSpc>
                <a:spcPct val="90000"/>
              </a:lnSpc>
              <a:buFont typeface="+mj-lt"/>
              <a:buAutoNum type="arabicPeriod"/>
            </a:pPr>
            <a:r>
              <a:rPr lang="en-US" sz="1400" dirty="0">
                <a:solidFill>
                  <a:schemeClr val="bg1"/>
                </a:solidFill>
              </a:rPr>
              <a:t>How does Tradition Two apply to group conscience?</a:t>
            </a:r>
          </a:p>
          <a:p>
            <a:pPr marL="342900" indent="-342900">
              <a:lnSpc>
                <a:spcPct val="90000"/>
              </a:lnSpc>
              <a:buFont typeface="+mj-lt"/>
              <a:buAutoNum type="arabicPeriod"/>
            </a:pPr>
            <a:r>
              <a:rPr lang="en-US" sz="1400" dirty="0">
                <a:solidFill>
                  <a:schemeClr val="bg1"/>
                </a:solidFill>
              </a:rPr>
              <a:t>How does Tradition One </a:t>
            </a:r>
            <a:r>
              <a:rPr lang="en-US" sz="1400" dirty="0" err="1">
                <a:solidFill>
                  <a:schemeClr val="bg1"/>
                </a:solidFill>
              </a:rPr>
              <a:t>applky</a:t>
            </a:r>
            <a:r>
              <a:rPr lang="en-US" sz="1400" dirty="0">
                <a:solidFill>
                  <a:schemeClr val="bg1"/>
                </a:solidFill>
              </a:rPr>
              <a:t> to a service team? What is of great value when we seek to express the collective conscience of the whole?</a:t>
            </a:r>
          </a:p>
          <a:p>
            <a:pPr marL="342900" indent="-342900">
              <a:lnSpc>
                <a:spcPct val="90000"/>
              </a:lnSpc>
              <a:buFont typeface="+mj-lt"/>
              <a:buAutoNum type="arabicPeriod"/>
            </a:pPr>
            <a:r>
              <a:rPr lang="en-US" sz="1400" dirty="0">
                <a:solidFill>
                  <a:schemeClr val="bg1"/>
                </a:solidFill>
              </a:rPr>
              <a:t>What is the rule for applying the concept of participation to every situation?</a:t>
            </a:r>
          </a:p>
          <a:p>
            <a:pPr marL="342900" indent="-342900">
              <a:lnSpc>
                <a:spcPct val="90000"/>
              </a:lnSpc>
              <a:buFont typeface="+mj-lt"/>
              <a:buAutoNum type="arabicPeriod"/>
            </a:pPr>
            <a:r>
              <a:rPr lang="en-US" sz="1400" dirty="0">
                <a:solidFill>
                  <a:schemeClr val="bg1"/>
                </a:solidFill>
              </a:rPr>
              <a:t>In most cases how will the service body exercise its delegated authority?</a:t>
            </a:r>
          </a:p>
          <a:p>
            <a:pPr marL="342900" indent="-342900">
              <a:lnSpc>
                <a:spcPct val="90000"/>
              </a:lnSpc>
              <a:buFont typeface="+mj-lt"/>
              <a:buAutoNum type="arabicPeriod"/>
            </a:pPr>
            <a:r>
              <a:rPr lang="en-US" sz="1400" dirty="0">
                <a:solidFill>
                  <a:schemeClr val="bg1"/>
                </a:solidFill>
              </a:rPr>
              <a:t>What is the foundation for the Seventh Concept?</a:t>
            </a:r>
          </a:p>
          <a:p>
            <a:pPr marL="342900" indent="-342900">
              <a:lnSpc>
                <a:spcPct val="90000"/>
              </a:lnSpc>
              <a:buFont typeface="+mj-lt"/>
              <a:buAutoNum type="arabicPeriod"/>
            </a:pPr>
            <a:r>
              <a:rPr lang="en-US" sz="1400" dirty="0">
                <a:solidFill>
                  <a:schemeClr val="bg1"/>
                </a:solidFill>
              </a:rPr>
              <a:t>Who has the right to participate in the decision – making process?</a:t>
            </a:r>
          </a:p>
        </p:txBody>
      </p:sp>
    </p:spTree>
    <p:extLst>
      <p:ext uri="{BB962C8B-B14F-4D97-AF65-F5344CB8AC3E}">
        <p14:creationId xmlns:p14="http://schemas.microsoft.com/office/powerpoint/2010/main" val="40114951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rotWithShape="1">
          <a:gsLst>
            <a:gs pos="10000">
              <a:schemeClr val="bg2">
                <a:tint val="97000"/>
                <a:hueMod val="92000"/>
                <a:satMod val="169000"/>
                <a:lumMod val="164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FEB90296-CFE0-401D-9CA3-32966EC4F01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a:extLst>
              <a:ext uri="{FF2B5EF4-FFF2-40B4-BE49-F238E27FC236}">
                <a16:creationId xmlns:a16="http://schemas.microsoft.com/office/drawing/2014/main" id="{08C9B4EE-7611-4ED9-B356-7BDD377C39B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a:extLst>
              <a:ext uri="{FF2B5EF4-FFF2-40B4-BE49-F238E27FC236}">
                <a16:creationId xmlns:a16="http://schemas.microsoft.com/office/drawing/2014/main" id="{4A4F266A-F2F7-47CD-8BBC-E3777E982FD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4" name="Straight Connector 13">
            <a:extLst>
              <a:ext uri="{FF2B5EF4-FFF2-40B4-BE49-F238E27FC236}">
                <a16:creationId xmlns:a16="http://schemas.microsoft.com/office/drawing/2014/main" id="{20D69C80-8919-4A32-B897-F2A21F94057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6" name="Straight Connector 15">
            <a:extLst>
              <a:ext uri="{FF2B5EF4-FFF2-40B4-BE49-F238E27FC236}">
                <a16:creationId xmlns:a16="http://schemas.microsoft.com/office/drawing/2014/main" id="{F427B072-CC5B-481B-9719-8CD4C54444B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 useBgFill="1">
        <p:nvSpPr>
          <p:cNvPr id="18" name="Rectangle 17">
            <a:extLst>
              <a:ext uri="{FF2B5EF4-FFF2-40B4-BE49-F238E27FC236}">
                <a16:creationId xmlns:a16="http://schemas.microsoft.com/office/drawing/2014/main" id="{4609862E-48F9-45AC-8D44-67A0268A79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174AE9D-77B5-41B8-B89A-86DDEA21091F}"/>
              </a:ext>
            </a:extLst>
          </p:cNvPr>
          <p:cNvSpPr>
            <a:spLocks noGrp="1"/>
          </p:cNvSpPr>
          <p:nvPr>
            <p:ph type="title"/>
          </p:nvPr>
        </p:nvSpPr>
        <p:spPr>
          <a:xfrm>
            <a:off x="4546886" y="685799"/>
            <a:ext cx="7077667" cy="4892676"/>
          </a:xfrm>
        </p:spPr>
        <p:txBody>
          <a:bodyPr vert="horz" lIns="91440" tIns="45720" rIns="91440" bIns="45720" rtlCol="0" anchor="ctr">
            <a:normAutofit/>
          </a:bodyPr>
          <a:lstStyle/>
          <a:p>
            <a:r>
              <a:rPr lang="en-US" sz="4800"/>
              <a:t>The 12 Concepts for NA service</a:t>
            </a:r>
          </a:p>
        </p:txBody>
      </p:sp>
      <p:sp>
        <p:nvSpPr>
          <p:cNvPr id="3" name="Text Placeholder 2">
            <a:extLst>
              <a:ext uri="{FF2B5EF4-FFF2-40B4-BE49-F238E27FC236}">
                <a16:creationId xmlns:a16="http://schemas.microsoft.com/office/drawing/2014/main" id="{1AC65422-7956-4466-9DE0-D2E6B3808FA0}"/>
              </a:ext>
            </a:extLst>
          </p:cNvPr>
          <p:cNvSpPr>
            <a:spLocks noGrp="1"/>
          </p:cNvSpPr>
          <p:nvPr>
            <p:ph type="body" idx="1"/>
          </p:nvPr>
        </p:nvSpPr>
        <p:spPr>
          <a:xfrm>
            <a:off x="927687" y="685800"/>
            <a:ext cx="2888773" cy="4892675"/>
          </a:xfrm>
        </p:spPr>
        <p:txBody>
          <a:bodyPr vert="horz" lIns="91440" tIns="45720" rIns="91440" bIns="45720" rtlCol="0" anchor="ctr">
            <a:normAutofit/>
          </a:bodyPr>
          <a:lstStyle/>
          <a:p>
            <a:pPr algn="r">
              <a:lnSpc>
                <a:spcPct val="90000"/>
              </a:lnSpc>
            </a:pPr>
            <a:r>
              <a:rPr lang="en-US" sz="800" dirty="0">
                <a:solidFill>
                  <a:schemeClr val="bg1"/>
                </a:solidFill>
              </a:rPr>
              <a:t>The Twelve Traditions of NA have guided our groups well in the conduct of their individual affairs, and they are the foundation for NA services. They have steered us away from many pitfalls that could have meant our collapse. Our various service units serve, they do not govern; we stay out of public debate; we neither endorse nor oppose any of the many causes that our members may feel strongly about; our approach to addict is a non-professional one; we are fully self-supporting.</a:t>
            </a:r>
          </a:p>
          <a:p>
            <a:pPr algn="r">
              <a:lnSpc>
                <a:spcPct val="90000"/>
              </a:lnSpc>
            </a:pPr>
            <a:r>
              <a:rPr lang="en-US" sz="800" dirty="0">
                <a:solidFill>
                  <a:schemeClr val="bg1"/>
                </a:solidFill>
              </a:rPr>
              <a:t>The Twelve Concepts for NA Service describe here are intended to be practically applied to our service structure at every level. The spiritual ideals of our steps and traditions provide the basis for these concepts, which are tailored to the specific needs of our fellowship’s service structure. The concepts encourage our groups to more readily achieve our traditions’ ideals, and our service structure to function effectively and responsibly.</a:t>
            </a:r>
          </a:p>
          <a:p>
            <a:pPr algn="r">
              <a:lnSpc>
                <a:spcPct val="90000"/>
              </a:lnSpc>
            </a:pPr>
            <a:r>
              <a:rPr lang="en-US" sz="800" dirty="0">
                <a:solidFill>
                  <a:schemeClr val="bg1"/>
                </a:solidFill>
              </a:rPr>
              <a:t>These concepts have been crafted from our experience. They are not intended to be taken as “law” for NA service, but simply as guiding principles. We find that our services are stabilized when we conscientiously apply these concepts, much as our steps have stabilized our lives and our traditions have stabilized and unified our groups. The Twelve Concepts guide our services and help ensure that the message of Narcotics Anonymous is available to all addicts who have a desire ton stop using and begin practicing our way of life</a:t>
            </a:r>
            <a:r>
              <a:rPr lang="en-US" sz="800" dirty="0">
                <a:solidFill>
                  <a:schemeClr val="tx1"/>
                </a:solidFill>
              </a:rPr>
              <a:t>. </a:t>
            </a:r>
          </a:p>
          <a:p>
            <a:pPr algn="r">
              <a:lnSpc>
                <a:spcPct val="90000"/>
              </a:lnSpc>
            </a:pPr>
            <a:endParaRPr lang="en-US" sz="800" dirty="0">
              <a:solidFill>
                <a:schemeClr val="tx1"/>
              </a:solidFill>
            </a:endParaRPr>
          </a:p>
        </p:txBody>
      </p:sp>
      <p:cxnSp>
        <p:nvCxnSpPr>
          <p:cNvPr id="20" name="Straight Connector 19">
            <a:extLst>
              <a:ext uri="{FF2B5EF4-FFF2-40B4-BE49-F238E27FC236}">
                <a16:creationId xmlns:a16="http://schemas.microsoft.com/office/drawing/2014/main" id="{ABEC335A-D1CD-4687-AB54-7E9FEC72BC2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059935" y="1532691"/>
            <a:ext cx="0" cy="3198892"/>
          </a:xfrm>
          <a:prstGeom prst="line">
            <a:avLst/>
          </a:prstGeom>
          <a:ln w="19050">
            <a:solidFill>
              <a:schemeClr val="tx1">
                <a:alpha val="6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9988864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gradFill rotWithShape="1">
          <a:gsLst>
            <a:gs pos="10000">
              <a:schemeClr val="bg2">
                <a:tint val="97000"/>
                <a:hueMod val="92000"/>
                <a:satMod val="169000"/>
                <a:lumMod val="164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grpSp>
        <p:nvGrpSpPr>
          <p:cNvPr id="22" name="Group 21">
            <a:extLst>
              <a:ext uri="{FF2B5EF4-FFF2-40B4-BE49-F238E27FC236}">
                <a16:creationId xmlns:a16="http://schemas.microsoft.com/office/drawing/2014/main" id="{6CC7770B-E4E1-42D6-9437-DAA4A3A9E65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206969" y="2963335"/>
            <a:ext cx="2981858" cy="3208867"/>
            <a:chOff x="9206969" y="2963333"/>
            <a:chExt cx="2981858" cy="3208867"/>
          </a:xfrm>
        </p:grpSpPr>
        <p:cxnSp>
          <p:nvCxnSpPr>
            <p:cNvPr id="23" name="Straight Connector 22">
              <a:extLst>
                <a:ext uri="{FF2B5EF4-FFF2-40B4-BE49-F238E27FC236}">
                  <a16:creationId xmlns:a16="http://schemas.microsoft.com/office/drawing/2014/main" id="{5A26DE5B-A1A6-4746-8EF7-4D6809ED75EE}"/>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4" name="Straight Connector 23">
              <a:extLst>
                <a:ext uri="{FF2B5EF4-FFF2-40B4-BE49-F238E27FC236}">
                  <a16:creationId xmlns:a16="http://schemas.microsoft.com/office/drawing/2014/main" id="{377A3DDA-BF17-4302-867E-EBFD777B0627}"/>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5" name="Straight Connector 24">
              <a:extLst>
                <a:ext uri="{FF2B5EF4-FFF2-40B4-BE49-F238E27FC236}">
                  <a16:creationId xmlns:a16="http://schemas.microsoft.com/office/drawing/2014/main" id="{CBE30704-4227-4B7B-BDB8-BFCF39086FA4}"/>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6" name="Straight Connector 25">
              <a:extLst>
                <a:ext uri="{FF2B5EF4-FFF2-40B4-BE49-F238E27FC236}">
                  <a16:creationId xmlns:a16="http://schemas.microsoft.com/office/drawing/2014/main" id="{B923B1E7-AEA4-42D8-8F4A-9D116F29665C}"/>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7" name="Straight Connector 26">
              <a:extLst>
                <a:ext uri="{FF2B5EF4-FFF2-40B4-BE49-F238E27FC236}">
                  <a16:creationId xmlns:a16="http://schemas.microsoft.com/office/drawing/2014/main" id="{321B6244-6EAE-442C-ACCF-8146103EC1D5}"/>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useBgFill="1">
        <p:nvSpPr>
          <p:cNvPr id="29" name="Rectangle 28">
            <a:extLst>
              <a:ext uri="{FF2B5EF4-FFF2-40B4-BE49-F238E27FC236}">
                <a16:creationId xmlns:a16="http://schemas.microsoft.com/office/drawing/2014/main" id="{7509B08A-C1EC-478C-86AF-60ADE06D9B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920B0CE-02E1-4E29-90DD-D015553B1F16}"/>
              </a:ext>
            </a:extLst>
          </p:cNvPr>
          <p:cNvSpPr>
            <a:spLocks noGrp="1"/>
          </p:cNvSpPr>
          <p:nvPr>
            <p:ph type="title"/>
          </p:nvPr>
        </p:nvSpPr>
        <p:spPr>
          <a:xfrm>
            <a:off x="640290" y="685800"/>
            <a:ext cx="4818656" cy="4603749"/>
          </a:xfrm>
        </p:spPr>
        <p:txBody>
          <a:bodyPr vert="horz" lIns="91440" tIns="45720" rIns="91440" bIns="45720" rtlCol="0" anchor="ctr">
            <a:normAutofit/>
          </a:bodyPr>
          <a:lstStyle/>
          <a:p>
            <a:pPr algn="ctr"/>
            <a:endParaRPr lang="en-US" sz="4000" dirty="0"/>
          </a:p>
        </p:txBody>
      </p:sp>
      <p:sp>
        <p:nvSpPr>
          <p:cNvPr id="31" name="Rectangle 30">
            <a:extLst>
              <a:ext uri="{FF2B5EF4-FFF2-40B4-BE49-F238E27FC236}">
                <a16:creationId xmlns:a16="http://schemas.microsoft.com/office/drawing/2014/main" id="{221CC330-4259-4C32-BF8B-5FE13FFABB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96001" y="0"/>
            <a:ext cx="6096001" cy="6858000"/>
          </a:xfrm>
          <a:prstGeom prst="rect">
            <a:avLst/>
          </a:prstGeom>
          <a:solidFill>
            <a:schemeClr val="bg2">
              <a:alpha val="97000"/>
            </a:schemeClr>
          </a:solidFill>
          <a:ln>
            <a:noFill/>
          </a:ln>
          <a:effectLst/>
        </p:spPr>
        <p:style>
          <a:lnRef idx="2">
            <a:schemeClr val="accent1">
              <a:shade val="50000"/>
            </a:schemeClr>
          </a:lnRef>
          <a:fillRef idx="1001">
            <a:schemeClr val="dk2"/>
          </a:fillRef>
          <a:effectRef idx="0">
            <a:schemeClr val="accent1"/>
          </a:effectRef>
          <a:fontRef idx="minor">
            <a:schemeClr val="lt1"/>
          </a:fontRef>
        </p:style>
        <p:txBody>
          <a:bodyPr rtlCol="0" anchor="ctr"/>
          <a:lstStyle/>
          <a:p>
            <a:pPr algn="ctr"/>
            <a:endParaRPr lang="en-US"/>
          </a:p>
        </p:txBody>
      </p:sp>
      <p:sp>
        <p:nvSpPr>
          <p:cNvPr id="3" name="Text Placeholder 2">
            <a:extLst>
              <a:ext uri="{FF2B5EF4-FFF2-40B4-BE49-F238E27FC236}">
                <a16:creationId xmlns:a16="http://schemas.microsoft.com/office/drawing/2014/main" id="{1CBC93EA-C2F3-42D6-B7F3-84DDFD6E370C}"/>
              </a:ext>
            </a:extLst>
          </p:cNvPr>
          <p:cNvSpPr>
            <a:spLocks noGrp="1"/>
          </p:cNvSpPr>
          <p:nvPr>
            <p:ph type="body" idx="1"/>
          </p:nvPr>
        </p:nvSpPr>
        <p:spPr>
          <a:xfrm>
            <a:off x="6672753" y="263611"/>
            <a:ext cx="4878959" cy="5025939"/>
          </a:xfrm>
        </p:spPr>
        <p:txBody>
          <a:bodyPr vert="horz" lIns="91440" tIns="45720" rIns="91440" bIns="45720" rtlCol="0" anchor="ctr">
            <a:normAutofit/>
          </a:bodyPr>
          <a:lstStyle/>
          <a:p>
            <a:pPr>
              <a:lnSpc>
                <a:spcPct val="90000"/>
              </a:lnSpc>
            </a:pPr>
            <a:r>
              <a:rPr lang="en-US" sz="1400" dirty="0">
                <a:solidFill>
                  <a:schemeClr val="tx1"/>
                </a:solidFill>
              </a:rPr>
              <a:t>                               </a:t>
            </a:r>
            <a:r>
              <a:rPr lang="en-US" sz="1800" dirty="0">
                <a:solidFill>
                  <a:schemeClr val="tx1"/>
                </a:solidFill>
              </a:rPr>
              <a:t>CONCEPT 8</a:t>
            </a:r>
          </a:p>
          <a:p>
            <a:pPr>
              <a:lnSpc>
                <a:spcPct val="90000"/>
              </a:lnSpc>
            </a:pPr>
            <a:r>
              <a:rPr lang="en-US" sz="1800" dirty="0">
                <a:solidFill>
                  <a:schemeClr val="bg1"/>
                </a:solidFill>
              </a:rPr>
              <a:t>   Our Service structure depends on the integrity and effectiveness of our communications</a:t>
            </a:r>
            <a:r>
              <a:rPr lang="en-US" sz="1800" dirty="0">
                <a:solidFill>
                  <a:schemeClr val="tx1"/>
                </a:solidFill>
              </a:rPr>
              <a:t>. </a:t>
            </a:r>
          </a:p>
          <a:p>
            <a:pPr>
              <a:lnSpc>
                <a:spcPct val="90000"/>
              </a:lnSpc>
            </a:pPr>
            <a:endParaRPr lang="en-US" sz="1400" dirty="0">
              <a:solidFill>
                <a:schemeClr val="tx1"/>
              </a:solidFill>
            </a:endParaRPr>
          </a:p>
          <a:p>
            <a:pPr>
              <a:lnSpc>
                <a:spcPct val="90000"/>
              </a:lnSpc>
            </a:pPr>
            <a:endParaRPr lang="en-US" sz="1400" dirty="0">
              <a:solidFill>
                <a:schemeClr val="tx1"/>
              </a:solidFill>
            </a:endParaRPr>
          </a:p>
          <a:p>
            <a:pPr>
              <a:lnSpc>
                <a:spcPct val="90000"/>
              </a:lnSpc>
            </a:pPr>
            <a:r>
              <a:rPr lang="en-US" dirty="0">
                <a:solidFill>
                  <a:schemeClr val="tx1"/>
                </a:solidFill>
              </a:rPr>
              <a:t>                   Communication</a:t>
            </a:r>
          </a:p>
          <a:p>
            <a:pPr>
              <a:lnSpc>
                <a:spcPct val="90000"/>
              </a:lnSpc>
            </a:pPr>
            <a:endParaRPr lang="en-US" sz="1400" dirty="0">
              <a:solidFill>
                <a:schemeClr val="bg1"/>
              </a:solidFill>
            </a:endParaRPr>
          </a:p>
          <a:p>
            <a:pPr>
              <a:lnSpc>
                <a:spcPct val="90000"/>
              </a:lnSpc>
            </a:pPr>
            <a:r>
              <a:rPr lang="en-US" sz="1200" b="0" i="0" dirty="0">
                <a:solidFill>
                  <a:srgbClr val="444444"/>
                </a:solidFill>
                <a:effectLst/>
                <a:latin typeface="Open Sans" panose="020B0606030504020204" pitchFamily="34" charset="0"/>
              </a:rPr>
              <a:t>    </a:t>
            </a:r>
            <a:r>
              <a:rPr lang="en-US" sz="1600" b="0" i="0" dirty="0">
                <a:solidFill>
                  <a:srgbClr val="444444"/>
                </a:solidFill>
                <a:effectLst/>
                <a:latin typeface="Open Sans" panose="020B0606030504020204" pitchFamily="34" charset="0"/>
              </a:rPr>
              <a:t>Our fellowship</a:t>
            </a:r>
            <a:r>
              <a:rPr lang="en-US" sz="1600" dirty="0">
                <a:solidFill>
                  <a:srgbClr val="444444"/>
                </a:solidFill>
                <a:latin typeface="Open Sans" panose="020B0606030504020204" pitchFamily="34" charset="0"/>
              </a:rPr>
              <a:t>’s service structure is founded on the unity of our groups; to maintain that union we must have regular communications throughout Narcotics Anonymous. </a:t>
            </a:r>
            <a:endParaRPr lang="en-US" sz="1600" dirty="0">
              <a:solidFill>
                <a:schemeClr val="tx1"/>
              </a:solidFill>
            </a:endParaRPr>
          </a:p>
        </p:txBody>
      </p:sp>
      <p:pic>
        <p:nvPicPr>
          <p:cNvPr id="5" name="Picture 4">
            <a:extLst>
              <a:ext uri="{FF2B5EF4-FFF2-40B4-BE49-F238E27FC236}">
                <a16:creationId xmlns:a16="http://schemas.microsoft.com/office/drawing/2014/main" id="{FF01D068-5440-4109-967C-32AEFBAEC5FB}"/>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rcRect/>
          <a:stretch/>
        </p:blipFill>
        <p:spPr>
          <a:xfrm>
            <a:off x="1412826" y="1940390"/>
            <a:ext cx="3273583" cy="1857375"/>
          </a:xfrm>
          <a:prstGeom prst="rect">
            <a:avLst/>
          </a:prstGeom>
        </p:spPr>
      </p:pic>
    </p:spTree>
    <p:extLst>
      <p:ext uri="{BB962C8B-B14F-4D97-AF65-F5344CB8AC3E}">
        <p14:creationId xmlns:p14="http://schemas.microsoft.com/office/powerpoint/2010/main" val="295367315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gradFill rotWithShape="1">
          <a:gsLst>
            <a:gs pos="10000">
              <a:schemeClr val="bg2">
                <a:tint val="97000"/>
                <a:hueMod val="92000"/>
                <a:satMod val="169000"/>
                <a:lumMod val="164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6CC7770B-E4E1-42D6-9437-DAA4A3A9E65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206969" y="2963335"/>
            <a:ext cx="2981858" cy="3208867"/>
            <a:chOff x="9206969" y="2963333"/>
            <a:chExt cx="2981858" cy="3208867"/>
          </a:xfrm>
        </p:grpSpPr>
        <p:cxnSp>
          <p:nvCxnSpPr>
            <p:cNvPr id="9" name="Straight Connector 8">
              <a:extLst>
                <a:ext uri="{FF2B5EF4-FFF2-40B4-BE49-F238E27FC236}">
                  <a16:creationId xmlns:a16="http://schemas.microsoft.com/office/drawing/2014/main" id="{5A26DE5B-A1A6-4746-8EF7-4D6809ED75EE}"/>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a:extLst>
                <a:ext uri="{FF2B5EF4-FFF2-40B4-BE49-F238E27FC236}">
                  <a16:creationId xmlns:a16="http://schemas.microsoft.com/office/drawing/2014/main" id="{377A3DDA-BF17-4302-867E-EBFD777B0627}"/>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a:extLst>
                <a:ext uri="{FF2B5EF4-FFF2-40B4-BE49-F238E27FC236}">
                  <a16:creationId xmlns:a16="http://schemas.microsoft.com/office/drawing/2014/main" id="{CBE30704-4227-4B7B-BDB8-BFCF39086FA4}"/>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a:extLst>
                <a:ext uri="{FF2B5EF4-FFF2-40B4-BE49-F238E27FC236}">
                  <a16:creationId xmlns:a16="http://schemas.microsoft.com/office/drawing/2014/main" id="{B923B1E7-AEA4-42D8-8F4A-9D116F29665C}"/>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3" name="Straight Connector 12">
              <a:extLst>
                <a:ext uri="{FF2B5EF4-FFF2-40B4-BE49-F238E27FC236}">
                  <a16:creationId xmlns:a16="http://schemas.microsoft.com/office/drawing/2014/main" id="{321B6244-6EAE-442C-ACCF-8146103EC1D5}"/>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useBgFill="1">
        <p:nvSpPr>
          <p:cNvPr id="15" name="Rectangle 14">
            <a:extLst>
              <a:ext uri="{FF2B5EF4-FFF2-40B4-BE49-F238E27FC236}">
                <a16:creationId xmlns:a16="http://schemas.microsoft.com/office/drawing/2014/main" id="{290FE681-1E05-478A-89DC-5F7AB37CFD7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920B0CE-02E1-4E29-90DD-D015553B1F16}"/>
              </a:ext>
            </a:extLst>
          </p:cNvPr>
          <p:cNvSpPr>
            <a:spLocks noGrp="1"/>
          </p:cNvSpPr>
          <p:nvPr>
            <p:ph type="title"/>
          </p:nvPr>
        </p:nvSpPr>
        <p:spPr>
          <a:xfrm>
            <a:off x="684212" y="685799"/>
            <a:ext cx="3747111" cy="4892040"/>
          </a:xfrm>
        </p:spPr>
        <p:txBody>
          <a:bodyPr vert="horz" lIns="91440" tIns="45720" rIns="91440" bIns="45720" rtlCol="0" anchor="ctr">
            <a:normAutofit/>
          </a:bodyPr>
          <a:lstStyle/>
          <a:p>
            <a:pPr algn="ctr"/>
            <a:r>
              <a:rPr lang="en-US" sz="4800" baseline="30000" dirty="0"/>
              <a:t>8</a:t>
            </a:r>
            <a:r>
              <a:rPr lang="en-US" sz="4000" baseline="30000" dirty="0"/>
              <a:t> </a:t>
            </a:r>
            <a:r>
              <a:rPr lang="en-US" sz="4000" baseline="30000" dirty="0" err="1"/>
              <a:t>th</a:t>
            </a:r>
            <a:r>
              <a:rPr lang="en-US" sz="4000" dirty="0"/>
              <a:t> concept </a:t>
            </a:r>
          </a:p>
        </p:txBody>
      </p:sp>
      <p:cxnSp>
        <p:nvCxnSpPr>
          <p:cNvPr id="17" name="Straight Connector 16">
            <a:extLst>
              <a:ext uri="{FF2B5EF4-FFF2-40B4-BE49-F238E27FC236}">
                <a16:creationId xmlns:a16="http://schemas.microsoft.com/office/drawing/2014/main" id="{2E2F21DC-5F0E-42CF-B89C-C1E25E175CB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0783" y="1532373"/>
            <a:ext cx="0" cy="3198892"/>
          </a:xfrm>
          <a:prstGeom prst="line">
            <a:avLst/>
          </a:prstGeom>
          <a:ln w="19050">
            <a:solidFill>
              <a:schemeClr val="tx1">
                <a:alpha val="60000"/>
              </a:schemeClr>
            </a:solidFill>
          </a:ln>
        </p:spPr>
        <p:style>
          <a:lnRef idx="1">
            <a:schemeClr val="accent1"/>
          </a:lnRef>
          <a:fillRef idx="0">
            <a:schemeClr val="accent1"/>
          </a:fillRef>
          <a:effectRef idx="0">
            <a:schemeClr val="accent1"/>
          </a:effectRef>
          <a:fontRef idx="minor">
            <a:schemeClr val="tx1"/>
          </a:fontRef>
        </p:style>
      </p:cxnSp>
      <p:sp>
        <p:nvSpPr>
          <p:cNvPr id="3" name="Text Placeholder 2">
            <a:extLst>
              <a:ext uri="{FF2B5EF4-FFF2-40B4-BE49-F238E27FC236}">
                <a16:creationId xmlns:a16="http://schemas.microsoft.com/office/drawing/2014/main" id="{1CBC93EA-C2F3-42D6-B7F3-84DDFD6E370C}"/>
              </a:ext>
            </a:extLst>
          </p:cNvPr>
          <p:cNvSpPr>
            <a:spLocks noGrp="1"/>
          </p:cNvSpPr>
          <p:nvPr>
            <p:ph type="body" idx="1"/>
          </p:nvPr>
        </p:nvSpPr>
        <p:spPr>
          <a:xfrm>
            <a:off x="4979962" y="195309"/>
            <a:ext cx="6288260" cy="5382530"/>
          </a:xfrm>
        </p:spPr>
        <p:txBody>
          <a:bodyPr vert="horz" lIns="91440" tIns="45720" rIns="91440" bIns="45720" rtlCol="0" anchor="ctr">
            <a:normAutofit lnSpcReduction="10000"/>
          </a:bodyPr>
          <a:lstStyle/>
          <a:p>
            <a:pPr marL="342900" indent="-342900">
              <a:lnSpc>
                <a:spcPct val="90000"/>
              </a:lnSpc>
              <a:buFont typeface="Wingdings 3" panose="05040102010807070707" pitchFamily="18" charset="2"/>
              <a:buChar char=""/>
            </a:pPr>
            <a:endParaRPr lang="en-US" sz="1600" dirty="0">
              <a:solidFill>
                <a:schemeClr val="tx1"/>
              </a:solidFill>
            </a:endParaRPr>
          </a:p>
          <a:p>
            <a:pPr marL="342900" indent="-342900">
              <a:lnSpc>
                <a:spcPct val="90000"/>
              </a:lnSpc>
              <a:buFont typeface="Wingdings 3" panose="05040102010807070707" pitchFamily="18" charset="2"/>
              <a:buChar char=""/>
            </a:pPr>
            <a:endParaRPr lang="en-US" sz="1600" dirty="0">
              <a:solidFill>
                <a:schemeClr val="tx1"/>
              </a:solidFill>
            </a:endParaRPr>
          </a:p>
          <a:p>
            <a:pPr marL="342900" indent="-342900">
              <a:lnSpc>
                <a:spcPct val="90000"/>
              </a:lnSpc>
              <a:buFont typeface="Wingdings 3" panose="05040102010807070707" pitchFamily="18" charset="2"/>
              <a:buChar char=""/>
            </a:pPr>
            <a:endParaRPr lang="en-US" sz="1600" dirty="0">
              <a:solidFill>
                <a:schemeClr val="tx1"/>
              </a:solidFill>
            </a:endParaRPr>
          </a:p>
          <a:p>
            <a:pPr marL="342900" indent="-342900">
              <a:lnSpc>
                <a:spcPct val="90000"/>
              </a:lnSpc>
              <a:buFont typeface="Wingdings 3" panose="05040102010807070707" pitchFamily="18" charset="2"/>
              <a:buChar char=""/>
            </a:pPr>
            <a:r>
              <a:rPr lang="en-US" sz="1600" dirty="0">
                <a:solidFill>
                  <a:schemeClr val="bg1"/>
                </a:solidFill>
              </a:rPr>
              <a:t>The effectiveness of the service structure depends on the continued unity of the NA groups, and on their continued support and direction. These things can only be maintained in an atmosphere of honesty, open, and straightforward communication among all parties concern. </a:t>
            </a:r>
          </a:p>
          <a:p>
            <a:pPr marL="342900" indent="-342900">
              <a:lnSpc>
                <a:spcPct val="90000"/>
              </a:lnSpc>
              <a:buFont typeface="Wingdings 3" panose="05040102010807070707" pitchFamily="18" charset="2"/>
              <a:buChar char=""/>
            </a:pPr>
            <a:r>
              <a:rPr lang="en-US" sz="1600" dirty="0">
                <a:solidFill>
                  <a:schemeClr val="bg1"/>
                </a:solidFill>
              </a:rPr>
              <a:t>Regular communication plays a large part in the fulfillment of our groups’ final responsibility and authority for NA services. </a:t>
            </a:r>
          </a:p>
          <a:p>
            <a:pPr marL="342900" indent="-342900">
              <a:lnSpc>
                <a:spcPct val="90000"/>
              </a:lnSpc>
              <a:buFont typeface="Wingdings 3" panose="05040102010807070707" pitchFamily="18" charset="2"/>
              <a:buChar char=""/>
            </a:pPr>
            <a:r>
              <a:rPr lang="en-US" sz="1600" dirty="0">
                <a:solidFill>
                  <a:schemeClr val="bg1"/>
                </a:solidFill>
              </a:rPr>
              <a:t>When the groups are regularly given full and accurate information from all elements of the service structure, they become familiar with the structure’s normal pattern of activity.</a:t>
            </a:r>
          </a:p>
          <a:p>
            <a:pPr marL="342900" indent="-342900">
              <a:lnSpc>
                <a:spcPct val="90000"/>
              </a:lnSpc>
              <a:buFont typeface="Wingdings 3" panose="05040102010807070707" pitchFamily="18" charset="2"/>
              <a:buChar char=""/>
            </a:pPr>
            <a:r>
              <a:rPr lang="en-US" sz="1600" dirty="0">
                <a:solidFill>
                  <a:schemeClr val="bg1"/>
                </a:solidFill>
              </a:rPr>
              <a:t>Clear, frequent two – way communication is an important prerequisite for delegation. </a:t>
            </a:r>
          </a:p>
          <a:p>
            <a:pPr marL="342900" indent="-342900">
              <a:lnSpc>
                <a:spcPct val="90000"/>
              </a:lnSpc>
              <a:buFont typeface="Wingdings 3" panose="05040102010807070707" pitchFamily="18" charset="2"/>
              <a:buChar char=""/>
            </a:pPr>
            <a:r>
              <a:rPr lang="en-US" sz="1600" dirty="0">
                <a:solidFill>
                  <a:schemeClr val="bg1"/>
                </a:solidFill>
              </a:rPr>
              <a:t>Open frank communication is a critical ingredient of effective leadership. To better know the ideas, wishes, needs, and conscience of those they serve, trusted servants must listen carefully to their fellowship. </a:t>
            </a:r>
          </a:p>
          <a:p>
            <a:pPr marL="342900" indent="-342900">
              <a:lnSpc>
                <a:spcPct val="90000"/>
              </a:lnSpc>
              <a:buFont typeface="Wingdings 3" panose="05040102010807070707" pitchFamily="18" charset="2"/>
              <a:buChar char=""/>
            </a:pPr>
            <a:endParaRPr lang="en-US" sz="1600" dirty="0">
              <a:solidFill>
                <a:schemeClr val="tx1"/>
              </a:solidFill>
            </a:endParaRPr>
          </a:p>
          <a:p>
            <a:pPr marL="342900" indent="-342900">
              <a:lnSpc>
                <a:spcPct val="90000"/>
              </a:lnSpc>
              <a:buFont typeface="Wingdings 3" panose="05040102010807070707" pitchFamily="18" charset="2"/>
              <a:buChar char=""/>
            </a:pPr>
            <a:endParaRPr lang="en-US" sz="1600" dirty="0">
              <a:solidFill>
                <a:schemeClr val="tx1"/>
              </a:solidFill>
            </a:endParaRPr>
          </a:p>
          <a:p>
            <a:pPr>
              <a:lnSpc>
                <a:spcPct val="90000"/>
              </a:lnSpc>
            </a:pPr>
            <a:endParaRPr lang="en-US" sz="1600" dirty="0">
              <a:solidFill>
                <a:schemeClr val="tx1"/>
              </a:solidFill>
            </a:endParaRPr>
          </a:p>
          <a:p>
            <a:pPr marL="342900" indent="-342900">
              <a:lnSpc>
                <a:spcPct val="90000"/>
              </a:lnSpc>
              <a:buFont typeface="Wingdings 3" panose="05040102010807070707" pitchFamily="18" charset="2"/>
              <a:buChar char=""/>
            </a:pPr>
            <a:endParaRPr lang="en-US" sz="1600" dirty="0">
              <a:solidFill>
                <a:schemeClr val="tx1"/>
              </a:solidFill>
            </a:endParaRPr>
          </a:p>
        </p:txBody>
      </p:sp>
    </p:spTree>
    <p:extLst>
      <p:ext uri="{BB962C8B-B14F-4D97-AF65-F5344CB8AC3E}">
        <p14:creationId xmlns:p14="http://schemas.microsoft.com/office/powerpoint/2010/main" val="42224764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gradFill rotWithShape="1">
          <a:gsLst>
            <a:gs pos="10000">
              <a:schemeClr val="bg2">
                <a:tint val="97000"/>
                <a:hueMod val="92000"/>
                <a:satMod val="169000"/>
                <a:lumMod val="164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6CC7770B-E4E1-42D6-9437-DAA4A3A9E65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206969" y="2963335"/>
            <a:ext cx="2981858" cy="3208867"/>
            <a:chOff x="9206969" y="2963333"/>
            <a:chExt cx="2981858" cy="3208867"/>
          </a:xfrm>
        </p:grpSpPr>
        <p:cxnSp>
          <p:nvCxnSpPr>
            <p:cNvPr id="9" name="Straight Connector 8">
              <a:extLst>
                <a:ext uri="{FF2B5EF4-FFF2-40B4-BE49-F238E27FC236}">
                  <a16:creationId xmlns:a16="http://schemas.microsoft.com/office/drawing/2014/main" id="{5A26DE5B-A1A6-4746-8EF7-4D6809ED75EE}"/>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a:extLst>
                <a:ext uri="{FF2B5EF4-FFF2-40B4-BE49-F238E27FC236}">
                  <a16:creationId xmlns:a16="http://schemas.microsoft.com/office/drawing/2014/main" id="{377A3DDA-BF17-4302-867E-EBFD777B0627}"/>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a:extLst>
                <a:ext uri="{FF2B5EF4-FFF2-40B4-BE49-F238E27FC236}">
                  <a16:creationId xmlns:a16="http://schemas.microsoft.com/office/drawing/2014/main" id="{CBE30704-4227-4B7B-BDB8-BFCF39086FA4}"/>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a:extLst>
                <a:ext uri="{FF2B5EF4-FFF2-40B4-BE49-F238E27FC236}">
                  <a16:creationId xmlns:a16="http://schemas.microsoft.com/office/drawing/2014/main" id="{B923B1E7-AEA4-42D8-8F4A-9D116F29665C}"/>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3" name="Straight Connector 12">
              <a:extLst>
                <a:ext uri="{FF2B5EF4-FFF2-40B4-BE49-F238E27FC236}">
                  <a16:creationId xmlns:a16="http://schemas.microsoft.com/office/drawing/2014/main" id="{321B6244-6EAE-442C-ACCF-8146103EC1D5}"/>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useBgFill="1">
        <p:nvSpPr>
          <p:cNvPr id="15" name="Rectangle 14">
            <a:extLst>
              <a:ext uri="{FF2B5EF4-FFF2-40B4-BE49-F238E27FC236}">
                <a16:creationId xmlns:a16="http://schemas.microsoft.com/office/drawing/2014/main" id="{290FE681-1E05-478A-89DC-5F7AB37CFD7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920B0CE-02E1-4E29-90DD-D015553B1F16}"/>
              </a:ext>
            </a:extLst>
          </p:cNvPr>
          <p:cNvSpPr>
            <a:spLocks noGrp="1"/>
          </p:cNvSpPr>
          <p:nvPr>
            <p:ph type="title"/>
          </p:nvPr>
        </p:nvSpPr>
        <p:spPr>
          <a:xfrm>
            <a:off x="684212" y="685799"/>
            <a:ext cx="3747111" cy="4892040"/>
          </a:xfrm>
        </p:spPr>
        <p:txBody>
          <a:bodyPr vert="horz" lIns="91440" tIns="45720" rIns="91440" bIns="45720" rtlCol="0" anchor="ctr">
            <a:normAutofit/>
          </a:bodyPr>
          <a:lstStyle/>
          <a:p>
            <a:pPr algn="ctr"/>
            <a:r>
              <a:rPr lang="en-US" sz="4800" baseline="30000" dirty="0"/>
              <a:t>8</a:t>
            </a:r>
            <a:r>
              <a:rPr lang="en-US" sz="4000" baseline="30000" dirty="0"/>
              <a:t> </a:t>
            </a:r>
            <a:r>
              <a:rPr lang="en-US" sz="4000" baseline="30000" dirty="0" err="1"/>
              <a:t>th</a:t>
            </a:r>
            <a:r>
              <a:rPr lang="en-US" sz="4000" dirty="0"/>
              <a:t> concept </a:t>
            </a:r>
          </a:p>
        </p:txBody>
      </p:sp>
      <p:cxnSp>
        <p:nvCxnSpPr>
          <p:cNvPr id="17" name="Straight Connector 16">
            <a:extLst>
              <a:ext uri="{FF2B5EF4-FFF2-40B4-BE49-F238E27FC236}">
                <a16:creationId xmlns:a16="http://schemas.microsoft.com/office/drawing/2014/main" id="{2E2F21DC-5F0E-42CF-B89C-C1E25E175CB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0783" y="1532373"/>
            <a:ext cx="0" cy="3198892"/>
          </a:xfrm>
          <a:prstGeom prst="line">
            <a:avLst/>
          </a:prstGeom>
          <a:ln w="19050">
            <a:solidFill>
              <a:schemeClr val="tx1">
                <a:alpha val="60000"/>
              </a:schemeClr>
            </a:solidFill>
          </a:ln>
        </p:spPr>
        <p:style>
          <a:lnRef idx="1">
            <a:schemeClr val="accent1"/>
          </a:lnRef>
          <a:fillRef idx="0">
            <a:schemeClr val="accent1"/>
          </a:fillRef>
          <a:effectRef idx="0">
            <a:schemeClr val="accent1"/>
          </a:effectRef>
          <a:fontRef idx="minor">
            <a:schemeClr val="tx1"/>
          </a:fontRef>
        </p:style>
      </p:cxnSp>
      <p:sp>
        <p:nvSpPr>
          <p:cNvPr id="3" name="Text Placeholder 2">
            <a:extLst>
              <a:ext uri="{FF2B5EF4-FFF2-40B4-BE49-F238E27FC236}">
                <a16:creationId xmlns:a16="http://schemas.microsoft.com/office/drawing/2014/main" id="{1CBC93EA-C2F3-42D6-B7F3-84DDFD6E370C}"/>
              </a:ext>
            </a:extLst>
          </p:cNvPr>
          <p:cNvSpPr>
            <a:spLocks noGrp="1"/>
          </p:cNvSpPr>
          <p:nvPr>
            <p:ph type="body" idx="1"/>
          </p:nvPr>
        </p:nvSpPr>
        <p:spPr>
          <a:xfrm>
            <a:off x="4979962" y="195309"/>
            <a:ext cx="6288260" cy="5382530"/>
          </a:xfrm>
        </p:spPr>
        <p:txBody>
          <a:bodyPr vert="horz" lIns="91440" tIns="45720" rIns="91440" bIns="45720" rtlCol="0" anchor="ctr">
            <a:normAutofit fontScale="92500" lnSpcReduction="20000"/>
          </a:bodyPr>
          <a:lstStyle/>
          <a:p>
            <a:pPr marL="342900" indent="-342900">
              <a:lnSpc>
                <a:spcPct val="90000"/>
              </a:lnSpc>
              <a:buFont typeface="Wingdings 3" panose="05040102010807070707" pitchFamily="18" charset="2"/>
              <a:buChar char=""/>
            </a:pPr>
            <a:endParaRPr lang="en-US" sz="1600" dirty="0">
              <a:solidFill>
                <a:schemeClr val="tx1"/>
              </a:solidFill>
            </a:endParaRPr>
          </a:p>
          <a:p>
            <a:pPr marL="342900" indent="-342900">
              <a:lnSpc>
                <a:spcPct val="90000"/>
              </a:lnSpc>
              <a:buFont typeface="Wingdings 3" panose="05040102010807070707" pitchFamily="18" charset="2"/>
              <a:buChar char=""/>
            </a:pPr>
            <a:endParaRPr lang="en-US" sz="1600" dirty="0">
              <a:solidFill>
                <a:schemeClr val="tx1"/>
              </a:solidFill>
            </a:endParaRPr>
          </a:p>
          <a:p>
            <a:pPr marL="342900" indent="-342900">
              <a:lnSpc>
                <a:spcPct val="90000"/>
              </a:lnSpc>
              <a:buFont typeface="Wingdings 3" panose="05040102010807070707" pitchFamily="18" charset="2"/>
              <a:buChar char=""/>
            </a:pPr>
            <a:endParaRPr lang="en-US" sz="1600" dirty="0">
              <a:solidFill>
                <a:schemeClr val="tx1"/>
              </a:solidFill>
            </a:endParaRPr>
          </a:p>
          <a:p>
            <a:pPr marL="342900" indent="-342900">
              <a:lnSpc>
                <a:spcPct val="90000"/>
              </a:lnSpc>
              <a:buFont typeface="Wingdings 3" panose="05040102010807070707" pitchFamily="18" charset="2"/>
              <a:buChar char=""/>
            </a:pPr>
            <a:r>
              <a:rPr lang="en-US" sz="1600" dirty="0">
                <a:solidFill>
                  <a:schemeClr val="bg1"/>
                </a:solidFill>
              </a:rPr>
              <a:t>Finally, full and frequent communication is essential in the development of group conscience, the spiritual means by which we invite the influence of a loving God in making our collective decision.</a:t>
            </a:r>
          </a:p>
          <a:p>
            <a:pPr marL="342900" indent="-342900">
              <a:lnSpc>
                <a:spcPct val="90000"/>
              </a:lnSpc>
              <a:buFont typeface="Wingdings 3" panose="05040102010807070707" pitchFamily="18" charset="2"/>
              <a:buChar char=""/>
            </a:pPr>
            <a:r>
              <a:rPr lang="en-US" sz="1600" dirty="0">
                <a:solidFill>
                  <a:schemeClr val="bg1"/>
                </a:solidFill>
              </a:rPr>
              <a:t>To develop group conscience, communications must be honest and direct. </a:t>
            </a:r>
          </a:p>
          <a:p>
            <a:pPr marL="342900" indent="-342900">
              <a:lnSpc>
                <a:spcPct val="90000"/>
              </a:lnSpc>
              <a:buFont typeface="Wingdings 3" panose="05040102010807070707" pitchFamily="18" charset="2"/>
              <a:buChar char=""/>
            </a:pPr>
            <a:r>
              <a:rPr lang="en-US" sz="1600" dirty="0">
                <a:solidFill>
                  <a:schemeClr val="bg1"/>
                </a:solidFill>
              </a:rPr>
              <a:t>WE listen closely to one another, frankly speaking our minds and hearts on the matter at hand. </a:t>
            </a:r>
          </a:p>
          <a:p>
            <a:pPr marL="342900" indent="-342900">
              <a:lnSpc>
                <a:spcPct val="90000"/>
              </a:lnSpc>
              <a:buFont typeface="Wingdings 3" panose="05040102010807070707" pitchFamily="18" charset="2"/>
              <a:buChar char=""/>
            </a:pPr>
            <a:r>
              <a:rPr lang="en-US" sz="1600" dirty="0">
                <a:solidFill>
                  <a:schemeClr val="bg1"/>
                </a:solidFill>
              </a:rPr>
              <a:t>A conscience fed od ignorance is an ineffective conscience incapable of providing reliable guidance. </a:t>
            </a:r>
          </a:p>
          <a:p>
            <a:pPr marL="342900" indent="-342900">
              <a:lnSpc>
                <a:spcPct val="90000"/>
              </a:lnSpc>
              <a:buFont typeface="Wingdings 3" panose="05040102010807070707" pitchFamily="18" charset="2"/>
              <a:buChar char=""/>
            </a:pPr>
            <a:r>
              <a:rPr lang="en-US" sz="1600" dirty="0">
                <a:solidFill>
                  <a:schemeClr val="bg1"/>
                </a:solidFill>
              </a:rPr>
              <a:t>An effective conscience can develop only in an atmosphere of regular, open communication among all parties concerned. </a:t>
            </a:r>
          </a:p>
          <a:p>
            <a:pPr marL="342900" indent="-342900">
              <a:lnSpc>
                <a:spcPct val="90000"/>
              </a:lnSpc>
              <a:buFont typeface="Wingdings 3" panose="05040102010807070707" pitchFamily="18" charset="2"/>
              <a:buChar char=""/>
            </a:pPr>
            <a:r>
              <a:rPr lang="en-US" sz="1600" dirty="0">
                <a:solidFill>
                  <a:schemeClr val="bg1"/>
                </a:solidFill>
              </a:rPr>
              <a:t>Honesty, open, straightforward communication is essential to both the integrity and the effectiveness of the NA service structure.</a:t>
            </a:r>
          </a:p>
          <a:p>
            <a:pPr marL="342900" indent="-342900">
              <a:lnSpc>
                <a:spcPct val="90000"/>
              </a:lnSpc>
              <a:buFont typeface="Wingdings 3" panose="05040102010807070707" pitchFamily="18" charset="2"/>
              <a:buChar char=""/>
            </a:pPr>
            <a:r>
              <a:rPr lang="en-US" sz="1600" dirty="0">
                <a:solidFill>
                  <a:schemeClr val="bg1"/>
                </a:solidFill>
              </a:rPr>
              <a:t>With regular two – way communication, our groups and our services are well positioned communication, our groups and our services are well positioned to uphold the ideals and fulfill the responsibilities described in our Twelve Concepts.</a:t>
            </a:r>
          </a:p>
          <a:p>
            <a:pPr marL="342900" indent="-342900">
              <a:lnSpc>
                <a:spcPct val="90000"/>
              </a:lnSpc>
              <a:buFont typeface="Wingdings 3" panose="05040102010807070707" pitchFamily="18" charset="2"/>
              <a:buChar char=""/>
            </a:pPr>
            <a:endParaRPr lang="en-US" sz="1600" dirty="0">
              <a:solidFill>
                <a:schemeClr val="bg1"/>
              </a:solidFill>
            </a:endParaRPr>
          </a:p>
          <a:p>
            <a:pPr>
              <a:lnSpc>
                <a:spcPct val="90000"/>
              </a:lnSpc>
            </a:pPr>
            <a:endParaRPr lang="en-US" sz="1600" dirty="0">
              <a:solidFill>
                <a:schemeClr val="tx1"/>
              </a:solidFill>
            </a:endParaRPr>
          </a:p>
          <a:p>
            <a:pPr marL="342900" indent="-342900">
              <a:lnSpc>
                <a:spcPct val="90000"/>
              </a:lnSpc>
              <a:buFont typeface="Wingdings 3" panose="05040102010807070707" pitchFamily="18" charset="2"/>
              <a:buChar char=""/>
            </a:pPr>
            <a:endParaRPr lang="en-US" sz="1600" dirty="0">
              <a:solidFill>
                <a:schemeClr val="tx1"/>
              </a:solidFill>
            </a:endParaRPr>
          </a:p>
        </p:txBody>
      </p:sp>
    </p:spTree>
    <p:extLst>
      <p:ext uri="{BB962C8B-B14F-4D97-AF65-F5344CB8AC3E}">
        <p14:creationId xmlns:p14="http://schemas.microsoft.com/office/powerpoint/2010/main" val="148320681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gradFill rotWithShape="1">
          <a:gsLst>
            <a:gs pos="10000">
              <a:schemeClr val="bg2">
                <a:tint val="97000"/>
                <a:hueMod val="92000"/>
                <a:satMod val="169000"/>
                <a:lumMod val="164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grpSp>
        <p:nvGrpSpPr>
          <p:cNvPr id="22" name="Group 21">
            <a:extLst>
              <a:ext uri="{FF2B5EF4-FFF2-40B4-BE49-F238E27FC236}">
                <a16:creationId xmlns:a16="http://schemas.microsoft.com/office/drawing/2014/main" id="{6CC7770B-E4E1-42D6-9437-DAA4A3A9E65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206969" y="2963335"/>
            <a:ext cx="2981858" cy="3208867"/>
            <a:chOff x="9206969" y="2963333"/>
            <a:chExt cx="2981858" cy="3208867"/>
          </a:xfrm>
        </p:grpSpPr>
        <p:cxnSp>
          <p:nvCxnSpPr>
            <p:cNvPr id="23" name="Straight Connector 22">
              <a:extLst>
                <a:ext uri="{FF2B5EF4-FFF2-40B4-BE49-F238E27FC236}">
                  <a16:creationId xmlns:a16="http://schemas.microsoft.com/office/drawing/2014/main" id="{5A26DE5B-A1A6-4746-8EF7-4D6809ED75EE}"/>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4" name="Straight Connector 23">
              <a:extLst>
                <a:ext uri="{FF2B5EF4-FFF2-40B4-BE49-F238E27FC236}">
                  <a16:creationId xmlns:a16="http://schemas.microsoft.com/office/drawing/2014/main" id="{377A3DDA-BF17-4302-867E-EBFD777B0627}"/>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5" name="Straight Connector 24">
              <a:extLst>
                <a:ext uri="{FF2B5EF4-FFF2-40B4-BE49-F238E27FC236}">
                  <a16:creationId xmlns:a16="http://schemas.microsoft.com/office/drawing/2014/main" id="{CBE30704-4227-4B7B-BDB8-BFCF39086FA4}"/>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6" name="Straight Connector 25">
              <a:extLst>
                <a:ext uri="{FF2B5EF4-FFF2-40B4-BE49-F238E27FC236}">
                  <a16:creationId xmlns:a16="http://schemas.microsoft.com/office/drawing/2014/main" id="{B923B1E7-AEA4-42D8-8F4A-9D116F29665C}"/>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7" name="Straight Connector 26">
              <a:extLst>
                <a:ext uri="{FF2B5EF4-FFF2-40B4-BE49-F238E27FC236}">
                  <a16:creationId xmlns:a16="http://schemas.microsoft.com/office/drawing/2014/main" id="{321B6244-6EAE-442C-ACCF-8146103EC1D5}"/>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useBgFill="1">
        <p:nvSpPr>
          <p:cNvPr id="29" name="Rectangle 28">
            <a:extLst>
              <a:ext uri="{FF2B5EF4-FFF2-40B4-BE49-F238E27FC236}">
                <a16:creationId xmlns:a16="http://schemas.microsoft.com/office/drawing/2014/main" id="{7509B08A-C1EC-478C-86AF-60ADE06D9B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920B0CE-02E1-4E29-90DD-D015553B1F16}"/>
              </a:ext>
            </a:extLst>
          </p:cNvPr>
          <p:cNvSpPr>
            <a:spLocks noGrp="1"/>
          </p:cNvSpPr>
          <p:nvPr>
            <p:ph type="title"/>
          </p:nvPr>
        </p:nvSpPr>
        <p:spPr>
          <a:xfrm>
            <a:off x="640290" y="685800"/>
            <a:ext cx="4818656" cy="4603749"/>
          </a:xfrm>
        </p:spPr>
        <p:txBody>
          <a:bodyPr vert="horz" lIns="91440" tIns="45720" rIns="91440" bIns="45720" rtlCol="0" anchor="ctr">
            <a:normAutofit/>
          </a:bodyPr>
          <a:lstStyle/>
          <a:p>
            <a:pPr algn="ctr"/>
            <a:r>
              <a:rPr lang="en-US" sz="4000" dirty="0" err="1"/>
              <a:t>BrainStorming</a:t>
            </a:r>
            <a:br>
              <a:rPr lang="en-US" sz="4000" dirty="0"/>
            </a:br>
            <a:r>
              <a:rPr lang="en-US" sz="4000" dirty="0"/>
              <a:t>Questions   </a:t>
            </a:r>
          </a:p>
        </p:txBody>
      </p:sp>
      <p:sp>
        <p:nvSpPr>
          <p:cNvPr id="31" name="Rectangle 30">
            <a:extLst>
              <a:ext uri="{FF2B5EF4-FFF2-40B4-BE49-F238E27FC236}">
                <a16:creationId xmlns:a16="http://schemas.microsoft.com/office/drawing/2014/main" id="{221CC330-4259-4C32-BF8B-5FE13FFABB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96001" y="0"/>
            <a:ext cx="6096001" cy="6858000"/>
          </a:xfrm>
          <a:prstGeom prst="rect">
            <a:avLst/>
          </a:prstGeom>
          <a:solidFill>
            <a:schemeClr val="bg2">
              <a:alpha val="97000"/>
            </a:schemeClr>
          </a:solidFill>
          <a:ln>
            <a:noFill/>
          </a:ln>
          <a:effectLst/>
        </p:spPr>
        <p:style>
          <a:lnRef idx="2">
            <a:schemeClr val="accent1">
              <a:shade val="50000"/>
            </a:schemeClr>
          </a:lnRef>
          <a:fillRef idx="1001">
            <a:schemeClr val="dk2"/>
          </a:fillRef>
          <a:effectRef idx="0">
            <a:schemeClr val="accent1"/>
          </a:effectRef>
          <a:fontRef idx="minor">
            <a:schemeClr val="lt1"/>
          </a:fontRef>
        </p:style>
        <p:txBody>
          <a:bodyPr rtlCol="0" anchor="ctr"/>
          <a:lstStyle/>
          <a:p>
            <a:pPr algn="ctr"/>
            <a:endParaRPr lang="en-US"/>
          </a:p>
        </p:txBody>
      </p:sp>
      <p:sp>
        <p:nvSpPr>
          <p:cNvPr id="3" name="Text Placeholder 2">
            <a:extLst>
              <a:ext uri="{FF2B5EF4-FFF2-40B4-BE49-F238E27FC236}">
                <a16:creationId xmlns:a16="http://schemas.microsoft.com/office/drawing/2014/main" id="{1CBC93EA-C2F3-42D6-B7F3-84DDFD6E370C}"/>
              </a:ext>
            </a:extLst>
          </p:cNvPr>
          <p:cNvSpPr>
            <a:spLocks noGrp="1"/>
          </p:cNvSpPr>
          <p:nvPr>
            <p:ph type="body" idx="1"/>
          </p:nvPr>
        </p:nvSpPr>
        <p:spPr>
          <a:xfrm>
            <a:off x="6672753" y="685800"/>
            <a:ext cx="4878959" cy="4603750"/>
          </a:xfrm>
        </p:spPr>
        <p:txBody>
          <a:bodyPr vert="horz" lIns="91440" tIns="45720" rIns="91440" bIns="45720" rtlCol="0" anchor="ctr">
            <a:normAutofit/>
          </a:bodyPr>
          <a:lstStyle/>
          <a:p>
            <a:pPr marL="342900" indent="-342900">
              <a:lnSpc>
                <a:spcPct val="90000"/>
              </a:lnSpc>
              <a:buFont typeface="+mj-lt"/>
              <a:buAutoNum type="arabicPeriod"/>
            </a:pPr>
            <a:r>
              <a:rPr lang="en-US" sz="1400" dirty="0">
                <a:solidFill>
                  <a:schemeClr val="bg1"/>
                </a:solidFill>
              </a:rPr>
              <a:t>What is our service structure founded on?</a:t>
            </a:r>
          </a:p>
          <a:p>
            <a:pPr marL="342900" indent="-342900">
              <a:lnSpc>
                <a:spcPct val="90000"/>
              </a:lnSpc>
              <a:buFont typeface="+mj-lt"/>
              <a:buAutoNum type="arabicPeriod"/>
            </a:pPr>
            <a:r>
              <a:rPr lang="en-US" sz="1400" dirty="0">
                <a:solidFill>
                  <a:schemeClr val="bg1"/>
                </a:solidFill>
              </a:rPr>
              <a:t>What does the service structure depend on?</a:t>
            </a:r>
          </a:p>
          <a:p>
            <a:pPr marL="342900" indent="-342900">
              <a:lnSpc>
                <a:spcPct val="90000"/>
              </a:lnSpc>
              <a:buFont typeface="+mj-lt"/>
              <a:buAutoNum type="arabicPeriod"/>
            </a:pPr>
            <a:r>
              <a:rPr lang="en-US" sz="1400" dirty="0">
                <a:solidFill>
                  <a:schemeClr val="bg1"/>
                </a:solidFill>
              </a:rPr>
              <a:t>What plays a large part in the fulfillment of our groups’ authority for NA services?</a:t>
            </a:r>
          </a:p>
          <a:p>
            <a:pPr marL="342900" indent="-342900">
              <a:lnSpc>
                <a:spcPct val="90000"/>
              </a:lnSpc>
              <a:buFont typeface="+mj-lt"/>
              <a:buAutoNum type="arabicPeriod"/>
            </a:pPr>
            <a:r>
              <a:rPr lang="en-US" sz="1400" dirty="0">
                <a:solidFill>
                  <a:schemeClr val="bg1"/>
                </a:solidFill>
              </a:rPr>
              <a:t>How do group’s receive their information about the service structure?</a:t>
            </a:r>
          </a:p>
          <a:p>
            <a:pPr marL="342900" indent="-342900">
              <a:lnSpc>
                <a:spcPct val="90000"/>
              </a:lnSpc>
              <a:buFont typeface="+mj-lt"/>
              <a:buAutoNum type="arabicPeriod"/>
            </a:pPr>
            <a:r>
              <a:rPr lang="en-US" sz="1400" dirty="0">
                <a:solidFill>
                  <a:schemeClr val="bg1"/>
                </a:solidFill>
              </a:rPr>
              <a:t>What will more likely cause the groups to supply adequate support to the service structure?</a:t>
            </a:r>
          </a:p>
          <a:p>
            <a:pPr marL="342900" indent="-342900">
              <a:lnSpc>
                <a:spcPct val="90000"/>
              </a:lnSpc>
              <a:buFont typeface="+mj-lt"/>
              <a:buAutoNum type="arabicPeriod"/>
            </a:pPr>
            <a:r>
              <a:rPr lang="en-US" sz="1400" dirty="0">
                <a:solidFill>
                  <a:schemeClr val="bg1"/>
                </a:solidFill>
              </a:rPr>
              <a:t>What is a critical ingredient of effective leadership?</a:t>
            </a:r>
          </a:p>
          <a:p>
            <a:pPr marL="342900" indent="-342900">
              <a:lnSpc>
                <a:spcPct val="90000"/>
              </a:lnSpc>
              <a:buFont typeface="+mj-lt"/>
              <a:buAutoNum type="arabicPeriod"/>
            </a:pPr>
            <a:r>
              <a:rPr lang="en-US" sz="1400" dirty="0">
                <a:solidFill>
                  <a:schemeClr val="bg1"/>
                </a:solidFill>
              </a:rPr>
              <a:t>What must trusted servants do to better know the conscience of those they serve?</a:t>
            </a:r>
          </a:p>
          <a:p>
            <a:pPr marL="342900" indent="-342900">
              <a:lnSpc>
                <a:spcPct val="90000"/>
              </a:lnSpc>
              <a:buFont typeface="+mj-lt"/>
              <a:buAutoNum type="arabicPeriod"/>
            </a:pPr>
            <a:r>
              <a:rPr lang="en-US" sz="1400" dirty="0">
                <a:solidFill>
                  <a:schemeClr val="bg1"/>
                </a:solidFill>
              </a:rPr>
              <a:t>What cause an ineffective conscience?</a:t>
            </a:r>
          </a:p>
          <a:p>
            <a:pPr marL="342900" indent="-342900">
              <a:lnSpc>
                <a:spcPct val="90000"/>
              </a:lnSpc>
              <a:buFont typeface="+mj-lt"/>
              <a:buAutoNum type="arabicPeriod"/>
            </a:pPr>
            <a:r>
              <a:rPr lang="en-US" sz="1400" dirty="0">
                <a:solidFill>
                  <a:schemeClr val="bg1"/>
                </a:solidFill>
              </a:rPr>
              <a:t>What is the purpose of our services?</a:t>
            </a:r>
          </a:p>
          <a:p>
            <a:pPr>
              <a:lnSpc>
                <a:spcPct val="90000"/>
              </a:lnSpc>
            </a:pPr>
            <a:endParaRPr lang="en-US" sz="1400" dirty="0">
              <a:solidFill>
                <a:schemeClr val="tx1"/>
              </a:solidFill>
            </a:endParaRPr>
          </a:p>
        </p:txBody>
      </p:sp>
    </p:spTree>
    <p:extLst>
      <p:ext uri="{BB962C8B-B14F-4D97-AF65-F5344CB8AC3E}">
        <p14:creationId xmlns:p14="http://schemas.microsoft.com/office/powerpoint/2010/main" val="359199008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gradFill rotWithShape="1">
          <a:gsLst>
            <a:gs pos="10000">
              <a:schemeClr val="bg2">
                <a:tint val="97000"/>
                <a:hueMod val="92000"/>
                <a:satMod val="169000"/>
                <a:lumMod val="164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grpSp>
        <p:nvGrpSpPr>
          <p:cNvPr id="74" name="Group 56">
            <a:extLst>
              <a:ext uri="{FF2B5EF4-FFF2-40B4-BE49-F238E27FC236}">
                <a16:creationId xmlns:a16="http://schemas.microsoft.com/office/drawing/2014/main" id="{8F1EF17D-1B70-428C-8A8A-A2C5B390E1E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206969" y="2963333"/>
            <a:ext cx="2981858" cy="3208867"/>
            <a:chOff x="9206969" y="2963333"/>
            <a:chExt cx="2981858" cy="3208867"/>
          </a:xfrm>
        </p:grpSpPr>
        <p:cxnSp>
          <p:nvCxnSpPr>
            <p:cNvPr id="58" name="Straight Connector 57">
              <a:extLst>
                <a:ext uri="{FF2B5EF4-FFF2-40B4-BE49-F238E27FC236}">
                  <a16:creationId xmlns:a16="http://schemas.microsoft.com/office/drawing/2014/main" id="{12FAEDF3-CEC8-4BF6-8EA7-4079C471838C}"/>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59" name="Straight Connector 58">
              <a:extLst>
                <a:ext uri="{FF2B5EF4-FFF2-40B4-BE49-F238E27FC236}">
                  <a16:creationId xmlns:a16="http://schemas.microsoft.com/office/drawing/2014/main" id="{398DB8F4-CD77-4FCC-8544-ADE8B478C151}"/>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60" name="Straight Connector 59">
              <a:extLst>
                <a:ext uri="{FF2B5EF4-FFF2-40B4-BE49-F238E27FC236}">
                  <a16:creationId xmlns:a16="http://schemas.microsoft.com/office/drawing/2014/main" id="{22202DFE-039D-48E4-8536-FA30F2489475}"/>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61" name="Straight Connector 60">
              <a:extLst>
                <a:ext uri="{FF2B5EF4-FFF2-40B4-BE49-F238E27FC236}">
                  <a16:creationId xmlns:a16="http://schemas.microsoft.com/office/drawing/2014/main" id="{81F05E26-510E-4164-83C7-28E4FE9D7EA3}"/>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62" name="Straight Connector 61">
              <a:extLst>
                <a:ext uri="{FF2B5EF4-FFF2-40B4-BE49-F238E27FC236}">
                  <a16:creationId xmlns:a16="http://schemas.microsoft.com/office/drawing/2014/main" id="{E632161A-50D4-4D96-887A-98FC9209310C}"/>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useBgFill="1">
        <p:nvSpPr>
          <p:cNvPr id="75" name="Rectangle 63">
            <a:extLst>
              <a:ext uri="{FF2B5EF4-FFF2-40B4-BE49-F238E27FC236}">
                <a16:creationId xmlns:a16="http://schemas.microsoft.com/office/drawing/2014/main" id="{BADDD09E-8094-4188-9090-C1C7840FE71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Snip Diagonal Corner Rectangle 24">
            <a:extLst>
              <a:ext uri="{FF2B5EF4-FFF2-40B4-BE49-F238E27FC236}">
                <a16:creationId xmlns:a16="http://schemas.microsoft.com/office/drawing/2014/main" id="{C58F6CE0-025D-40A5-AEF1-00954E3F986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4000" y="620722"/>
            <a:ext cx="5136155" cy="5286838"/>
          </a:xfrm>
          <a:prstGeom prst="snip2DiagRect">
            <a:avLst>
              <a:gd name="adj1" fmla="val 9954"/>
              <a:gd name="adj2" fmla="val 0"/>
            </a:avLst>
          </a:prstGeom>
          <a:solidFill>
            <a:schemeClr val="tx1"/>
          </a:solidFill>
          <a:ln>
            <a:noFill/>
          </a:ln>
          <a:effectLst>
            <a:innerShdw blurRad="57150" dist="38100" dir="14460000">
              <a:prstClr val="black">
                <a:alpha val="7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FF01D068-5440-4109-967C-32AEFBAEC5FB}"/>
              </a:ext>
            </a:extLst>
          </p:cNvPr>
          <p:cNvPicPr>
            <a:picLocks noChangeAspect="1"/>
          </p:cNvPicPr>
          <p:nvPr/>
        </p:nvPicPr>
        <p:blipFill rotWithShape="1">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rcRect t="7879" r="-5" b="7794"/>
          <a:stretch/>
        </p:blipFill>
        <p:spPr>
          <a:xfrm>
            <a:off x="797205" y="786117"/>
            <a:ext cx="4809744" cy="4956048"/>
          </a:xfrm>
          <a:custGeom>
            <a:avLst/>
            <a:gdLst/>
            <a:ahLst/>
            <a:cxnLst/>
            <a:rect l="l" t="t" r="r" b="b"/>
            <a:pathLst>
              <a:path w="4809744" h="4956048">
                <a:moveTo>
                  <a:pt x="478762" y="0"/>
                </a:moveTo>
                <a:lnTo>
                  <a:pt x="4809744" y="0"/>
                </a:lnTo>
                <a:lnTo>
                  <a:pt x="4809744" y="4477286"/>
                </a:lnTo>
                <a:lnTo>
                  <a:pt x="4330982" y="4956048"/>
                </a:lnTo>
                <a:lnTo>
                  <a:pt x="0" y="4956048"/>
                </a:lnTo>
                <a:lnTo>
                  <a:pt x="0" y="478762"/>
                </a:lnTo>
                <a:close/>
              </a:path>
            </a:pathLst>
          </a:custGeom>
        </p:spPr>
      </p:pic>
      <p:sp>
        <p:nvSpPr>
          <p:cNvPr id="3" name="Text Placeholder 2">
            <a:extLst>
              <a:ext uri="{FF2B5EF4-FFF2-40B4-BE49-F238E27FC236}">
                <a16:creationId xmlns:a16="http://schemas.microsoft.com/office/drawing/2014/main" id="{1CBC93EA-C2F3-42D6-B7F3-84DDFD6E370C}"/>
              </a:ext>
            </a:extLst>
          </p:cNvPr>
          <p:cNvSpPr>
            <a:spLocks noGrp="1"/>
          </p:cNvSpPr>
          <p:nvPr>
            <p:ph type="body" idx="1"/>
          </p:nvPr>
        </p:nvSpPr>
        <p:spPr>
          <a:xfrm>
            <a:off x="6095998" y="491613"/>
            <a:ext cx="4819653" cy="5286837"/>
          </a:xfrm>
        </p:spPr>
        <p:txBody>
          <a:bodyPr vert="horz" lIns="91440" tIns="45720" rIns="91440" bIns="45720" rtlCol="0" anchor="ctr">
            <a:normAutofit lnSpcReduction="10000"/>
          </a:bodyPr>
          <a:lstStyle/>
          <a:p>
            <a:pPr>
              <a:lnSpc>
                <a:spcPct val="90000"/>
              </a:lnSpc>
            </a:pPr>
            <a:r>
              <a:rPr lang="en-US" sz="1500" dirty="0">
                <a:solidFill>
                  <a:schemeClr val="tx1"/>
                </a:solidFill>
              </a:rPr>
              <a:t>                               </a:t>
            </a:r>
            <a:r>
              <a:rPr lang="en-US" dirty="0">
                <a:solidFill>
                  <a:schemeClr val="tx1"/>
                </a:solidFill>
              </a:rPr>
              <a:t>CONCEPT 9</a:t>
            </a:r>
          </a:p>
          <a:p>
            <a:pPr>
              <a:lnSpc>
                <a:spcPct val="90000"/>
              </a:lnSpc>
            </a:pPr>
            <a:r>
              <a:rPr lang="en-US" dirty="0"/>
              <a:t>  </a:t>
            </a:r>
            <a:r>
              <a:rPr lang="en-US" dirty="0">
                <a:solidFill>
                  <a:schemeClr val="bg1"/>
                </a:solidFill>
              </a:rPr>
              <a:t>All elements of our service structure have the responsibility to carefully consider all viewpoints in their decision-making processes</a:t>
            </a:r>
          </a:p>
          <a:p>
            <a:pPr>
              <a:lnSpc>
                <a:spcPct val="90000"/>
              </a:lnSpc>
              <a:buFont typeface="Wingdings 3" panose="05040102010807070707" pitchFamily="18" charset="2"/>
              <a:buChar char=""/>
            </a:pPr>
            <a:endParaRPr lang="en-US" sz="1500" dirty="0"/>
          </a:p>
          <a:p>
            <a:pPr>
              <a:lnSpc>
                <a:spcPct val="90000"/>
              </a:lnSpc>
              <a:buFont typeface="Wingdings 3" panose="05040102010807070707" pitchFamily="18" charset="2"/>
              <a:buChar char=""/>
            </a:pPr>
            <a:endParaRPr lang="en-US" sz="1500" dirty="0"/>
          </a:p>
          <a:p>
            <a:pPr>
              <a:lnSpc>
                <a:spcPct val="90000"/>
              </a:lnSpc>
            </a:pPr>
            <a:r>
              <a:rPr lang="en-US" dirty="0"/>
              <a:t>                  </a:t>
            </a:r>
            <a:r>
              <a:rPr lang="en-US" dirty="0">
                <a:solidFill>
                  <a:schemeClr val="tx1"/>
                </a:solidFill>
              </a:rPr>
              <a:t>Open-mindedness</a:t>
            </a:r>
          </a:p>
          <a:p>
            <a:pPr>
              <a:lnSpc>
                <a:spcPct val="90000"/>
              </a:lnSpc>
              <a:buFont typeface="Wingdings 3" panose="05040102010807070707" pitchFamily="18" charset="2"/>
              <a:buChar char=""/>
            </a:pPr>
            <a:endParaRPr lang="en-US" sz="1500" dirty="0"/>
          </a:p>
          <a:p>
            <a:pPr>
              <a:lnSpc>
                <a:spcPct val="90000"/>
              </a:lnSpc>
            </a:pPr>
            <a:r>
              <a:rPr lang="en-US" b="0" i="0" dirty="0">
                <a:solidFill>
                  <a:schemeClr val="bg1"/>
                </a:solidFill>
              </a:rPr>
              <a:t>It’s easy to discuss things with those who agree with us. But in recovery we learned that our own best thinking may not necessarily offer us the best possible guidance. We have been taught that, before making significant decisions, we should check our judgement against the ideas of others. </a:t>
            </a:r>
            <a:endParaRPr lang="en-US" sz="1500" dirty="0">
              <a:solidFill>
                <a:schemeClr val="bg1"/>
              </a:solidFill>
            </a:endParaRPr>
          </a:p>
        </p:txBody>
      </p:sp>
      <p:grpSp>
        <p:nvGrpSpPr>
          <p:cNvPr id="68" name="Group 67">
            <a:extLst>
              <a:ext uri="{FF2B5EF4-FFF2-40B4-BE49-F238E27FC236}">
                <a16:creationId xmlns:a16="http://schemas.microsoft.com/office/drawing/2014/main" id="{D8025A22-9C86-4108-A289-BD5650A8EAE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206969" y="2963333"/>
            <a:ext cx="2981858" cy="3208867"/>
            <a:chOff x="9206969" y="2963333"/>
            <a:chExt cx="2981858" cy="3208867"/>
          </a:xfrm>
        </p:grpSpPr>
        <p:cxnSp>
          <p:nvCxnSpPr>
            <p:cNvPr id="69" name="Straight Connector 68">
              <a:extLst>
                <a:ext uri="{FF2B5EF4-FFF2-40B4-BE49-F238E27FC236}">
                  <a16:creationId xmlns:a16="http://schemas.microsoft.com/office/drawing/2014/main" id="{59A3623F-EF59-4F0B-9030-79CB7F9950E2}"/>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70" name="Straight Connector 69">
              <a:extLst>
                <a:ext uri="{FF2B5EF4-FFF2-40B4-BE49-F238E27FC236}">
                  <a16:creationId xmlns:a16="http://schemas.microsoft.com/office/drawing/2014/main" id="{9EBD0F53-A43D-414A-8653-E9F1D3610349}"/>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71" name="Straight Connector 70">
              <a:extLst>
                <a:ext uri="{FF2B5EF4-FFF2-40B4-BE49-F238E27FC236}">
                  <a16:creationId xmlns:a16="http://schemas.microsoft.com/office/drawing/2014/main" id="{908661C0-6128-4F64-8EDF-2D73D5F47644}"/>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72" name="Straight Connector 71">
              <a:extLst>
                <a:ext uri="{FF2B5EF4-FFF2-40B4-BE49-F238E27FC236}">
                  <a16:creationId xmlns:a16="http://schemas.microsoft.com/office/drawing/2014/main" id="{C8AFEF08-AFBA-4125-B170-D3EB3E11DB64}"/>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73" name="Straight Connector 72">
              <a:extLst>
                <a:ext uri="{FF2B5EF4-FFF2-40B4-BE49-F238E27FC236}">
                  <a16:creationId xmlns:a16="http://schemas.microsoft.com/office/drawing/2014/main" id="{AA0E13BF-B4CA-4B20-A5DD-50ABBAEC7BBE}"/>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val="44349859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gradFill rotWithShape="1">
          <a:gsLst>
            <a:gs pos="10000">
              <a:schemeClr val="bg2">
                <a:tint val="97000"/>
                <a:hueMod val="92000"/>
                <a:satMod val="169000"/>
                <a:lumMod val="164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6CC7770B-E4E1-42D6-9437-DAA4A3A9E65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206969" y="2963335"/>
            <a:ext cx="2981858" cy="3208867"/>
            <a:chOff x="9206969" y="2963333"/>
            <a:chExt cx="2981858" cy="3208867"/>
          </a:xfrm>
        </p:grpSpPr>
        <p:cxnSp>
          <p:nvCxnSpPr>
            <p:cNvPr id="9" name="Straight Connector 8">
              <a:extLst>
                <a:ext uri="{FF2B5EF4-FFF2-40B4-BE49-F238E27FC236}">
                  <a16:creationId xmlns:a16="http://schemas.microsoft.com/office/drawing/2014/main" id="{5A26DE5B-A1A6-4746-8EF7-4D6809ED75EE}"/>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a:extLst>
                <a:ext uri="{FF2B5EF4-FFF2-40B4-BE49-F238E27FC236}">
                  <a16:creationId xmlns:a16="http://schemas.microsoft.com/office/drawing/2014/main" id="{377A3DDA-BF17-4302-867E-EBFD777B0627}"/>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a:extLst>
                <a:ext uri="{FF2B5EF4-FFF2-40B4-BE49-F238E27FC236}">
                  <a16:creationId xmlns:a16="http://schemas.microsoft.com/office/drawing/2014/main" id="{CBE30704-4227-4B7B-BDB8-BFCF39086FA4}"/>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a:extLst>
                <a:ext uri="{FF2B5EF4-FFF2-40B4-BE49-F238E27FC236}">
                  <a16:creationId xmlns:a16="http://schemas.microsoft.com/office/drawing/2014/main" id="{B923B1E7-AEA4-42D8-8F4A-9D116F29665C}"/>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3" name="Straight Connector 12">
              <a:extLst>
                <a:ext uri="{FF2B5EF4-FFF2-40B4-BE49-F238E27FC236}">
                  <a16:creationId xmlns:a16="http://schemas.microsoft.com/office/drawing/2014/main" id="{321B6244-6EAE-442C-ACCF-8146103EC1D5}"/>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useBgFill="1">
        <p:nvSpPr>
          <p:cNvPr id="15" name="Rectangle 14">
            <a:extLst>
              <a:ext uri="{FF2B5EF4-FFF2-40B4-BE49-F238E27FC236}">
                <a16:creationId xmlns:a16="http://schemas.microsoft.com/office/drawing/2014/main" id="{290FE681-1E05-478A-89DC-5F7AB37CFD7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920B0CE-02E1-4E29-90DD-D015553B1F16}"/>
              </a:ext>
            </a:extLst>
          </p:cNvPr>
          <p:cNvSpPr>
            <a:spLocks noGrp="1"/>
          </p:cNvSpPr>
          <p:nvPr>
            <p:ph type="title"/>
          </p:nvPr>
        </p:nvSpPr>
        <p:spPr>
          <a:xfrm>
            <a:off x="684212" y="685799"/>
            <a:ext cx="3958779" cy="4892040"/>
          </a:xfrm>
        </p:spPr>
        <p:txBody>
          <a:bodyPr vert="horz" lIns="91440" tIns="45720" rIns="91440" bIns="45720" rtlCol="0" anchor="ctr">
            <a:normAutofit/>
          </a:bodyPr>
          <a:lstStyle/>
          <a:p>
            <a:pPr algn="ctr"/>
            <a:r>
              <a:rPr lang="en-US" sz="4000" dirty="0"/>
              <a:t>Ninth concept</a:t>
            </a:r>
          </a:p>
        </p:txBody>
      </p:sp>
      <p:cxnSp>
        <p:nvCxnSpPr>
          <p:cNvPr id="17" name="Straight Connector 16">
            <a:extLst>
              <a:ext uri="{FF2B5EF4-FFF2-40B4-BE49-F238E27FC236}">
                <a16:creationId xmlns:a16="http://schemas.microsoft.com/office/drawing/2014/main" id="{2E2F21DC-5F0E-42CF-B89C-C1E25E175CB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0783" y="1532373"/>
            <a:ext cx="0" cy="3198892"/>
          </a:xfrm>
          <a:prstGeom prst="line">
            <a:avLst/>
          </a:prstGeom>
          <a:ln w="19050">
            <a:solidFill>
              <a:schemeClr val="tx1">
                <a:alpha val="60000"/>
              </a:schemeClr>
            </a:solidFill>
          </a:ln>
        </p:spPr>
        <p:style>
          <a:lnRef idx="1">
            <a:schemeClr val="accent1"/>
          </a:lnRef>
          <a:fillRef idx="0">
            <a:schemeClr val="accent1"/>
          </a:fillRef>
          <a:effectRef idx="0">
            <a:schemeClr val="accent1"/>
          </a:effectRef>
          <a:fontRef idx="minor">
            <a:schemeClr val="tx1"/>
          </a:fontRef>
        </p:style>
      </p:cxnSp>
      <p:sp>
        <p:nvSpPr>
          <p:cNvPr id="3" name="Text Placeholder 2">
            <a:extLst>
              <a:ext uri="{FF2B5EF4-FFF2-40B4-BE49-F238E27FC236}">
                <a16:creationId xmlns:a16="http://schemas.microsoft.com/office/drawing/2014/main" id="{1CBC93EA-C2F3-42D6-B7F3-84DDFD6E370C}"/>
              </a:ext>
            </a:extLst>
          </p:cNvPr>
          <p:cNvSpPr>
            <a:spLocks noGrp="1"/>
          </p:cNvSpPr>
          <p:nvPr>
            <p:ph type="body" idx="1"/>
          </p:nvPr>
        </p:nvSpPr>
        <p:spPr>
          <a:xfrm>
            <a:off x="4979962" y="195308"/>
            <a:ext cx="6288260" cy="6053091"/>
          </a:xfrm>
        </p:spPr>
        <p:txBody>
          <a:bodyPr vert="horz" lIns="91440" tIns="45720" rIns="91440" bIns="45720" rtlCol="0" anchor="ctr">
            <a:normAutofit fontScale="70000" lnSpcReduction="20000"/>
          </a:bodyPr>
          <a:lstStyle/>
          <a:p>
            <a:pPr marL="342900" indent="-342900">
              <a:lnSpc>
                <a:spcPct val="90000"/>
              </a:lnSpc>
              <a:buFont typeface="Wingdings 3" panose="05040102010807070707" pitchFamily="18" charset="2"/>
              <a:buChar char=""/>
            </a:pPr>
            <a:endParaRPr lang="en-US" sz="1600" dirty="0">
              <a:solidFill>
                <a:schemeClr val="tx1"/>
              </a:solidFill>
            </a:endParaRPr>
          </a:p>
          <a:p>
            <a:pPr marL="342900" indent="-342900">
              <a:lnSpc>
                <a:spcPct val="90000"/>
              </a:lnSpc>
              <a:buFont typeface="Wingdings 3" panose="05040102010807070707" pitchFamily="18" charset="2"/>
              <a:buChar char=""/>
            </a:pPr>
            <a:endParaRPr lang="en-US" sz="1600" dirty="0">
              <a:solidFill>
                <a:schemeClr val="tx1"/>
              </a:solidFill>
            </a:endParaRPr>
          </a:p>
          <a:p>
            <a:pPr marL="342900" indent="-342900">
              <a:lnSpc>
                <a:spcPct val="90000"/>
              </a:lnSpc>
              <a:buFont typeface="Wingdings 3" panose="05040102010807070707" pitchFamily="18" charset="2"/>
              <a:buChar char=""/>
            </a:pPr>
            <a:endParaRPr lang="en-US" sz="1600" dirty="0">
              <a:solidFill>
                <a:schemeClr val="tx1"/>
              </a:solidFill>
            </a:endParaRPr>
          </a:p>
          <a:p>
            <a:pPr marL="342900" indent="-342900">
              <a:lnSpc>
                <a:spcPct val="90000"/>
              </a:lnSpc>
              <a:buFont typeface="Wingdings 3" panose="05040102010807070707" pitchFamily="18" charset="2"/>
              <a:buChar char=""/>
            </a:pPr>
            <a:r>
              <a:rPr lang="en-US" sz="2300" dirty="0">
                <a:solidFill>
                  <a:schemeClr val="bg1"/>
                </a:solidFill>
              </a:rPr>
              <a:t>The Ninth Concept is one tool we use to ensure that our group conscience is as well-informed as it can possibly be.</a:t>
            </a:r>
          </a:p>
          <a:p>
            <a:pPr marL="342900" indent="-342900">
              <a:lnSpc>
                <a:spcPct val="90000"/>
              </a:lnSpc>
              <a:buFont typeface="Wingdings 3" panose="05040102010807070707" pitchFamily="18" charset="2"/>
              <a:buChar char=""/>
            </a:pPr>
            <a:r>
              <a:rPr lang="en-US" sz="2300" dirty="0">
                <a:solidFill>
                  <a:schemeClr val="bg1"/>
                </a:solidFill>
              </a:rPr>
              <a:t>In any discussion, it is tempting to ignore dissenting members, especially if the vast majority of members think alike.</a:t>
            </a:r>
          </a:p>
          <a:p>
            <a:pPr marL="342900" indent="-342900">
              <a:lnSpc>
                <a:spcPct val="90000"/>
              </a:lnSpc>
              <a:buFont typeface="Wingdings 3" panose="05040102010807070707" pitchFamily="18" charset="2"/>
              <a:buChar char=""/>
            </a:pPr>
            <a:r>
              <a:rPr lang="en-US" sz="2300" dirty="0">
                <a:solidFill>
                  <a:schemeClr val="bg1"/>
                </a:solidFill>
              </a:rPr>
              <a:t>Yet it is often the lone voice, offering new information of a unique perspective on things that save us from hasty or misinformed decisions. </a:t>
            </a:r>
          </a:p>
          <a:p>
            <a:pPr marL="342900" indent="-342900">
              <a:lnSpc>
                <a:spcPct val="90000"/>
              </a:lnSpc>
              <a:buFont typeface="Wingdings 3" panose="05040102010807070707" pitchFamily="18" charset="2"/>
              <a:buChar char=""/>
            </a:pPr>
            <a:r>
              <a:rPr lang="en-US" sz="2300" dirty="0">
                <a:solidFill>
                  <a:schemeClr val="bg1"/>
                </a:solidFill>
              </a:rPr>
              <a:t>Concept Nine also encourages us, to frankly speak our minds in discussions of service issues, even when most other members think differently.</a:t>
            </a:r>
          </a:p>
          <a:p>
            <a:pPr marL="342900" indent="-342900">
              <a:lnSpc>
                <a:spcPct val="90000"/>
              </a:lnSpc>
              <a:buFont typeface="Wingdings 3" panose="05040102010807070707" pitchFamily="18" charset="2"/>
              <a:buChar char=""/>
            </a:pPr>
            <a:r>
              <a:rPr lang="en-US" sz="2300" dirty="0">
                <a:solidFill>
                  <a:schemeClr val="bg1"/>
                </a:solidFill>
              </a:rPr>
              <a:t>No, this concept is not telling us to be nay-sayers, objecting to anything agreed to by the majority. </a:t>
            </a:r>
          </a:p>
          <a:p>
            <a:pPr marL="342900" indent="-342900">
              <a:lnSpc>
                <a:spcPct val="90000"/>
              </a:lnSpc>
              <a:buFont typeface="Wingdings 3" panose="05040102010807070707" pitchFamily="18" charset="2"/>
              <a:buChar char=""/>
            </a:pPr>
            <a:r>
              <a:rPr lang="en-US" sz="2300" dirty="0">
                <a:solidFill>
                  <a:schemeClr val="bg1"/>
                </a:solidFill>
              </a:rPr>
              <a:t>It does say, however, that we are responsible to share our thoughts and our conscience with our fellow members, carefully explaining our position and listening with equal care to the positions of others. </a:t>
            </a:r>
          </a:p>
          <a:p>
            <a:pPr marL="342900" indent="-342900">
              <a:lnSpc>
                <a:spcPct val="90000"/>
              </a:lnSpc>
              <a:buFont typeface="Wingdings 3" panose="05040102010807070707" pitchFamily="18" charset="2"/>
              <a:buChar char=""/>
            </a:pPr>
            <a:r>
              <a:rPr lang="en-US" sz="2300" dirty="0">
                <a:solidFill>
                  <a:schemeClr val="bg1"/>
                </a:solidFill>
              </a:rPr>
              <a:t>By insisting on thorough discussion of important issues, the worst we can do is take a little of each other’s time; at best, we protect the fellowship from the consequences of a hasty or misinformed decision.</a:t>
            </a:r>
          </a:p>
          <a:p>
            <a:pPr marL="342900" indent="-342900">
              <a:lnSpc>
                <a:spcPct val="90000"/>
              </a:lnSpc>
              <a:buFont typeface="Wingdings 3" panose="05040102010807070707" pitchFamily="18" charset="2"/>
              <a:buChar char=""/>
            </a:pPr>
            <a:endParaRPr lang="en-US" sz="2300" dirty="0">
              <a:solidFill>
                <a:schemeClr val="tx1"/>
              </a:solidFill>
            </a:endParaRPr>
          </a:p>
          <a:p>
            <a:pPr>
              <a:lnSpc>
                <a:spcPct val="90000"/>
              </a:lnSpc>
            </a:pPr>
            <a:endParaRPr lang="en-US" sz="2300" dirty="0">
              <a:solidFill>
                <a:schemeClr val="tx1"/>
              </a:solidFill>
            </a:endParaRPr>
          </a:p>
          <a:p>
            <a:pPr marL="342900" indent="-342900">
              <a:lnSpc>
                <a:spcPct val="90000"/>
              </a:lnSpc>
              <a:buFont typeface="Wingdings 3" panose="05040102010807070707" pitchFamily="18" charset="2"/>
              <a:buChar char=""/>
            </a:pPr>
            <a:endParaRPr lang="en-US" sz="1600" dirty="0">
              <a:solidFill>
                <a:schemeClr val="tx1"/>
              </a:solidFill>
            </a:endParaRPr>
          </a:p>
        </p:txBody>
      </p:sp>
    </p:spTree>
    <p:extLst>
      <p:ext uri="{BB962C8B-B14F-4D97-AF65-F5344CB8AC3E}">
        <p14:creationId xmlns:p14="http://schemas.microsoft.com/office/powerpoint/2010/main" val="352186645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gradFill rotWithShape="1">
          <a:gsLst>
            <a:gs pos="10000">
              <a:schemeClr val="bg2">
                <a:tint val="97000"/>
                <a:hueMod val="92000"/>
                <a:satMod val="169000"/>
                <a:lumMod val="164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6CC7770B-E4E1-42D6-9437-DAA4A3A9E65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206969" y="2963335"/>
            <a:ext cx="2981858" cy="3208867"/>
            <a:chOff x="9206969" y="2963333"/>
            <a:chExt cx="2981858" cy="3208867"/>
          </a:xfrm>
        </p:grpSpPr>
        <p:cxnSp>
          <p:nvCxnSpPr>
            <p:cNvPr id="9" name="Straight Connector 8">
              <a:extLst>
                <a:ext uri="{FF2B5EF4-FFF2-40B4-BE49-F238E27FC236}">
                  <a16:creationId xmlns:a16="http://schemas.microsoft.com/office/drawing/2014/main" id="{5A26DE5B-A1A6-4746-8EF7-4D6809ED75EE}"/>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a:extLst>
                <a:ext uri="{FF2B5EF4-FFF2-40B4-BE49-F238E27FC236}">
                  <a16:creationId xmlns:a16="http://schemas.microsoft.com/office/drawing/2014/main" id="{377A3DDA-BF17-4302-867E-EBFD777B0627}"/>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a:extLst>
                <a:ext uri="{FF2B5EF4-FFF2-40B4-BE49-F238E27FC236}">
                  <a16:creationId xmlns:a16="http://schemas.microsoft.com/office/drawing/2014/main" id="{CBE30704-4227-4B7B-BDB8-BFCF39086FA4}"/>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a:extLst>
                <a:ext uri="{FF2B5EF4-FFF2-40B4-BE49-F238E27FC236}">
                  <a16:creationId xmlns:a16="http://schemas.microsoft.com/office/drawing/2014/main" id="{B923B1E7-AEA4-42D8-8F4A-9D116F29665C}"/>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3" name="Straight Connector 12">
              <a:extLst>
                <a:ext uri="{FF2B5EF4-FFF2-40B4-BE49-F238E27FC236}">
                  <a16:creationId xmlns:a16="http://schemas.microsoft.com/office/drawing/2014/main" id="{321B6244-6EAE-442C-ACCF-8146103EC1D5}"/>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useBgFill="1">
        <p:nvSpPr>
          <p:cNvPr id="15" name="Rectangle 14">
            <a:extLst>
              <a:ext uri="{FF2B5EF4-FFF2-40B4-BE49-F238E27FC236}">
                <a16:creationId xmlns:a16="http://schemas.microsoft.com/office/drawing/2014/main" id="{290FE681-1E05-478A-89DC-5F7AB37CFD7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920B0CE-02E1-4E29-90DD-D015553B1F16}"/>
              </a:ext>
            </a:extLst>
          </p:cNvPr>
          <p:cNvSpPr>
            <a:spLocks noGrp="1"/>
          </p:cNvSpPr>
          <p:nvPr>
            <p:ph type="title"/>
          </p:nvPr>
        </p:nvSpPr>
        <p:spPr>
          <a:xfrm>
            <a:off x="684212" y="685799"/>
            <a:ext cx="3747111" cy="4892040"/>
          </a:xfrm>
        </p:spPr>
        <p:txBody>
          <a:bodyPr vert="horz" lIns="91440" tIns="45720" rIns="91440" bIns="45720" rtlCol="0" anchor="ctr">
            <a:normAutofit/>
          </a:bodyPr>
          <a:lstStyle/>
          <a:p>
            <a:pPr algn="ctr"/>
            <a:r>
              <a:rPr lang="en-US" sz="4000" baseline="30000" dirty="0"/>
              <a:t>Ninth concept</a:t>
            </a:r>
            <a:endParaRPr lang="en-US" sz="4000" dirty="0"/>
          </a:p>
        </p:txBody>
      </p:sp>
      <p:cxnSp>
        <p:nvCxnSpPr>
          <p:cNvPr id="17" name="Straight Connector 16">
            <a:extLst>
              <a:ext uri="{FF2B5EF4-FFF2-40B4-BE49-F238E27FC236}">
                <a16:creationId xmlns:a16="http://schemas.microsoft.com/office/drawing/2014/main" id="{2E2F21DC-5F0E-42CF-B89C-C1E25E175CB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0783" y="1532373"/>
            <a:ext cx="0" cy="3198892"/>
          </a:xfrm>
          <a:prstGeom prst="line">
            <a:avLst/>
          </a:prstGeom>
          <a:ln w="19050">
            <a:solidFill>
              <a:schemeClr val="tx1">
                <a:alpha val="60000"/>
              </a:schemeClr>
            </a:solidFill>
          </a:ln>
        </p:spPr>
        <p:style>
          <a:lnRef idx="1">
            <a:schemeClr val="accent1"/>
          </a:lnRef>
          <a:fillRef idx="0">
            <a:schemeClr val="accent1"/>
          </a:fillRef>
          <a:effectRef idx="0">
            <a:schemeClr val="accent1"/>
          </a:effectRef>
          <a:fontRef idx="minor">
            <a:schemeClr val="tx1"/>
          </a:fontRef>
        </p:style>
      </p:cxnSp>
      <p:sp>
        <p:nvSpPr>
          <p:cNvPr id="3" name="Text Placeholder 2">
            <a:extLst>
              <a:ext uri="{FF2B5EF4-FFF2-40B4-BE49-F238E27FC236}">
                <a16:creationId xmlns:a16="http://schemas.microsoft.com/office/drawing/2014/main" id="{1CBC93EA-C2F3-42D6-B7F3-84DDFD6E370C}"/>
              </a:ext>
            </a:extLst>
          </p:cNvPr>
          <p:cNvSpPr>
            <a:spLocks noGrp="1"/>
          </p:cNvSpPr>
          <p:nvPr>
            <p:ph type="body" idx="1"/>
          </p:nvPr>
        </p:nvSpPr>
        <p:spPr>
          <a:xfrm>
            <a:off x="4979962" y="195309"/>
            <a:ext cx="6288260" cy="5382530"/>
          </a:xfrm>
        </p:spPr>
        <p:txBody>
          <a:bodyPr vert="horz" lIns="91440" tIns="45720" rIns="91440" bIns="45720" rtlCol="0" anchor="ctr">
            <a:normAutofit/>
          </a:bodyPr>
          <a:lstStyle/>
          <a:p>
            <a:pPr marL="342900" indent="-342900">
              <a:lnSpc>
                <a:spcPct val="90000"/>
              </a:lnSpc>
              <a:buFont typeface="Wingdings 3" panose="05040102010807070707" pitchFamily="18" charset="2"/>
              <a:buChar char=""/>
            </a:pPr>
            <a:endParaRPr lang="en-US" sz="1600" dirty="0">
              <a:solidFill>
                <a:schemeClr val="tx1"/>
              </a:solidFill>
            </a:endParaRPr>
          </a:p>
          <a:p>
            <a:pPr marL="342900" indent="-342900">
              <a:lnSpc>
                <a:spcPct val="90000"/>
              </a:lnSpc>
              <a:buFont typeface="Wingdings 3" panose="05040102010807070707" pitchFamily="18" charset="2"/>
              <a:buChar char=""/>
            </a:pPr>
            <a:endParaRPr lang="en-US" sz="1600" dirty="0">
              <a:solidFill>
                <a:schemeClr val="tx1"/>
              </a:solidFill>
            </a:endParaRPr>
          </a:p>
          <a:p>
            <a:pPr marL="342900" indent="-342900">
              <a:lnSpc>
                <a:spcPct val="90000"/>
              </a:lnSpc>
              <a:buFont typeface="Wingdings 3" panose="05040102010807070707" pitchFamily="18" charset="2"/>
              <a:buChar char=""/>
            </a:pPr>
            <a:endParaRPr lang="en-US" sz="1600" dirty="0">
              <a:solidFill>
                <a:schemeClr val="tx1"/>
              </a:solidFill>
            </a:endParaRPr>
          </a:p>
          <a:p>
            <a:pPr marL="342900" indent="-342900">
              <a:lnSpc>
                <a:spcPct val="90000"/>
              </a:lnSpc>
              <a:buFont typeface="Wingdings 3" panose="05040102010807070707" pitchFamily="18" charset="2"/>
              <a:buChar char=""/>
            </a:pPr>
            <a:r>
              <a:rPr lang="en-US" sz="1800" dirty="0">
                <a:solidFill>
                  <a:schemeClr val="bg1"/>
                </a:solidFill>
              </a:rPr>
              <a:t>Concept Nine encourages us to continue to consult group conscience, even after a decision has already been made.</a:t>
            </a:r>
          </a:p>
          <a:p>
            <a:pPr marL="342900" indent="-342900">
              <a:lnSpc>
                <a:spcPct val="90000"/>
              </a:lnSpc>
              <a:buFont typeface="Wingdings 3" panose="05040102010807070707" pitchFamily="18" charset="2"/>
              <a:buChar char=""/>
            </a:pPr>
            <a:r>
              <a:rPr lang="en-US" sz="1800" dirty="0">
                <a:solidFill>
                  <a:schemeClr val="bg1"/>
                </a:solidFill>
              </a:rPr>
              <a:t>The expression of the individual conscience to the group is the foundation of group conscience. Without it, we block the guidance of a loving God, our ultimate authority. </a:t>
            </a:r>
          </a:p>
          <a:p>
            <a:pPr marL="342900" indent="-342900">
              <a:lnSpc>
                <a:spcPct val="90000"/>
              </a:lnSpc>
              <a:buFont typeface="Wingdings 3" panose="05040102010807070707" pitchFamily="18" charset="2"/>
              <a:buChar char=""/>
            </a:pPr>
            <a:r>
              <a:rPr lang="en-US" sz="1800" dirty="0">
                <a:solidFill>
                  <a:schemeClr val="bg1"/>
                </a:solidFill>
              </a:rPr>
              <a:t>For the sake of our fellowship and for the sake of our members yet to come, our groups, service boards, and committees must always carefully consider all viewpoints in their decision – making processes</a:t>
            </a:r>
            <a:r>
              <a:rPr lang="en-US" sz="1800" dirty="0">
                <a:solidFill>
                  <a:schemeClr val="tx1"/>
                </a:solidFill>
              </a:rPr>
              <a:t>. </a:t>
            </a:r>
          </a:p>
          <a:p>
            <a:pPr marL="342900" indent="-342900">
              <a:lnSpc>
                <a:spcPct val="90000"/>
              </a:lnSpc>
              <a:buFont typeface="Wingdings 3" panose="05040102010807070707" pitchFamily="18" charset="2"/>
              <a:buChar char=""/>
            </a:pPr>
            <a:endParaRPr lang="en-US" sz="1800" dirty="0">
              <a:solidFill>
                <a:schemeClr val="tx1"/>
              </a:solidFill>
            </a:endParaRPr>
          </a:p>
          <a:p>
            <a:pPr marL="342900" indent="-342900">
              <a:lnSpc>
                <a:spcPct val="90000"/>
              </a:lnSpc>
              <a:buFont typeface="Wingdings 3" panose="05040102010807070707" pitchFamily="18" charset="2"/>
              <a:buChar char=""/>
            </a:pPr>
            <a:endParaRPr lang="en-US" sz="1600" dirty="0">
              <a:solidFill>
                <a:schemeClr val="tx1"/>
              </a:solidFill>
            </a:endParaRPr>
          </a:p>
          <a:p>
            <a:pPr marL="342900" indent="-342900">
              <a:lnSpc>
                <a:spcPct val="90000"/>
              </a:lnSpc>
              <a:buFont typeface="Wingdings 3" panose="05040102010807070707" pitchFamily="18" charset="2"/>
              <a:buChar char=""/>
            </a:pPr>
            <a:endParaRPr lang="en-US" sz="1600" dirty="0">
              <a:solidFill>
                <a:schemeClr val="tx1"/>
              </a:solidFill>
            </a:endParaRPr>
          </a:p>
        </p:txBody>
      </p:sp>
    </p:spTree>
    <p:extLst>
      <p:ext uri="{BB962C8B-B14F-4D97-AF65-F5344CB8AC3E}">
        <p14:creationId xmlns:p14="http://schemas.microsoft.com/office/powerpoint/2010/main" val="24088231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gradFill rotWithShape="1">
          <a:gsLst>
            <a:gs pos="10000">
              <a:schemeClr val="bg2">
                <a:tint val="97000"/>
                <a:hueMod val="92000"/>
                <a:satMod val="169000"/>
                <a:lumMod val="164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grpSp>
        <p:nvGrpSpPr>
          <p:cNvPr id="22" name="Group 21">
            <a:extLst>
              <a:ext uri="{FF2B5EF4-FFF2-40B4-BE49-F238E27FC236}">
                <a16:creationId xmlns:a16="http://schemas.microsoft.com/office/drawing/2014/main" id="{6CC7770B-E4E1-42D6-9437-DAA4A3A9E65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206969" y="2963335"/>
            <a:ext cx="2981858" cy="3208867"/>
            <a:chOff x="9206969" y="2963333"/>
            <a:chExt cx="2981858" cy="3208867"/>
          </a:xfrm>
        </p:grpSpPr>
        <p:cxnSp>
          <p:nvCxnSpPr>
            <p:cNvPr id="23" name="Straight Connector 22">
              <a:extLst>
                <a:ext uri="{FF2B5EF4-FFF2-40B4-BE49-F238E27FC236}">
                  <a16:creationId xmlns:a16="http://schemas.microsoft.com/office/drawing/2014/main" id="{5A26DE5B-A1A6-4746-8EF7-4D6809ED75EE}"/>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4" name="Straight Connector 23">
              <a:extLst>
                <a:ext uri="{FF2B5EF4-FFF2-40B4-BE49-F238E27FC236}">
                  <a16:creationId xmlns:a16="http://schemas.microsoft.com/office/drawing/2014/main" id="{377A3DDA-BF17-4302-867E-EBFD777B0627}"/>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5" name="Straight Connector 24">
              <a:extLst>
                <a:ext uri="{FF2B5EF4-FFF2-40B4-BE49-F238E27FC236}">
                  <a16:creationId xmlns:a16="http://schemas.microsoft.com/office/drawing/2014/main" id="{CBE30704-4227-4B7B-BDB8-BFCF39086FA4}"/>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6" name="Straight Connector 25">
              <a:extLst>
                <a:ext uri="{FF2B5EF4-FFF2-40B4-BE49-F238E27FC236}">
                  <a16:creationId xmlns:a16="http://schemas.microsoft.com/office/drawing/2014/main" id="{B923B1E7-AEA4-42D8-8F4A-9D116F29665C}"/>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7" name="Straight Connector 26">
              <a:extLst>
                <a:ext uri="{FF2B5EF4-FFF2-40B4-BE49-F238E27FC236}">
                  <a16:creationId xmlns:a16="http://schemas.microsoft.com/office/drawing/2014/main" id="{321B6244-6EAE-442C-ACCF-8146103EC1D5}"/>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useBgFill="1">
        <p:nvSpPr>
          <p:cNvPr id="29" name="Rectangle 28">
            <a:extLst>
              <a:ext uri="{FF2B5EF4-FFF2-40B4-BE49-F238E27FC236}">
                <a16:creationId xmlns:a16="http://schemas.microsoft.com/office/drawing/2014/main" id="{7509B08A-C1EC-478C-86AF-60ADE06D9B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920B0CE-02E1-4E29-90DD-D015553B1F16}"/>
              </a:ext>
            </a:extLst>
          </p:cNvPr>
          <p:cNvSpPr>
            <a:spLocks noGrp="1"/>
          </p:cNvSpPr>
          <p:nvPr>
            <p:ph type="title"/>
          </p:nvPr>
        </p:nvSpPr>
        <p:spPr>
          <a:xfrm>
            <a:off x="640290" y="685800"/>
            <a:ext cx="4818656" cy="4603749"/>
          </a:xfrm>
        </p:spPr>
        <p:txBody>
          <a:bodyPr vert="horz" lIns="91440" tIns="45720" rIns="91440" bIns="45720" rtlCol="0" anchor="ctr">
            <a:normAutofit/>
          </a:bodyPr>
          <a:lstStyle/>
          <a:p>
            <a:pPr algn="ctr"/>
            <a:r>
              <a:rPr lang="en-US" sz="4000" dirty="0" err="1"/>
              <a:t>BrainStorming</a:t>
            </a:r>
            <a:br>
              <a:rPr lang="en-US" sz="4000" dirty="0"/>
            </a:br>
            <a:r>
              <a:rPr lang="en-US" sz="4000" dirty="0"/>
              <a:t>Questions   </a:t>
            </a:r>
          </a:p>
        </p:txBody>
      </p:sp>
      <p:sp>
        <p:nvSpPr>
          <p:cNvPr id="31" name="Rectangle 30">
            <a:extLst>
              <a:ext uri="{FF2B5EF4-FFF2-40B4-BE49-F238E27FC236}">
                <a16:creationId xmlns:a16="http://schemas.microsoft.com/office/drawing/2014/main" id="{221CC330-4259-4C32-BF8B-5FE13FFABB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96001" y="0"/>
            <a:ext cx="6096001" cy="6858000"/>
          </a:xfrm>
          <a:prstGeom prst="rect">
            <a:avLst/>
          </a:prstGeom>
          <a:solidFill>
            <a:schemeClr val="bg2">
              <a:alpha val="97000"/>
            </a:schemeClr>
          </a:solidFill>
          <a:ln>
            <a:noFill/>
          </a:ln>
          <a:effectLst/>
        </p:spPr>
        <p:style>
          <a:lnRef idx="2">
            <a:schemeClr val="accent1">
              <a:shade val="50000"/>
            </a:schemeClr>
          </a:lnRef>
          <a:fillRef idx="1001">
            <a:schemeClr val="dk2"/>
          </a:fillRef>
          <a:effectRef idx="0">
            <a:schemeClr val="accent1"/>
          </a:effectRef>
          <a:fontRef idx="minor">
            <a:schemeClr val="lt1"/>
          </a:fontRef>
        </p:style>
        <p:txBody>
          <a:bodyPr rtlCol="0" anchor="ctr"/>
          <a:lstStyle/>
          <a:p>
            <a:pPr algn="ctr"/>
            <a:endParaRPr lang="en-US"/>
          </a:p>
        </p:txBody>
      </p:sp>
      <p:sp>
        <p:nvSpPr>
          <p:cNvPr id="3" name="Text Placeholder 2">
            <a:extLst>
              <a:ext uri="{FF2B5EF4-FFF2-40B4-BE49-F238E27FC236}">
                <a16:creationId xmlns:a16="http://schemas.microsoft.com/office/drawing/2014/main" id="{1CBC93EA-C2F3-42D6-B7F3-84DDFD6E370C}"/>
              </a:ext>
            </a:extLst>
          </p:cNvPr>
          <p:cNvSpPr>
            <a:spLocks noGrp="1"/>
          </p:cNvSpPr>
          <p:nvPr>
            <p:ph type="body" idx="1"/>
          </p:nvPr>
        </p:nvSpPr>
        <p:spPr>
          <a:xfrm>
            <a:off x="6672753" y="685800"/>
            <a:ext cx="4878959" cy="4603750"/>
          </a:xfrm>
        </p:spPr>
        <p:txBody>
          <a:bodyPr vert="horz" lIns="91440" tIns="45720" rIns="91440" bIns="45720" rtlCol="0" anchor="ctr">
            <a:normAutofit lnSpcReduction="10000"/>
          </a:bodyPr>
          <a:lstStyle/>
          <a:p>
            <a:pPr marL="342900" indent="-342900">
              <a:lnSpc>
                <a:spcPct val="90000"/>
              </a:lnSpc>
              <a:buFont typeface="+mj-lt"/>
              <a:buAutoNum type="arabicPeriod"/>
            </a:pPr>
            <a:r>
              <a:rPr lang="en-US" sz="1600" dirty="0">
                <a:solidFill>
                  <a:schemeClr val="bg1"/>
                </a:solidFill>
              </a:rPr>
              <a:t>What should we do before making significant decisions?</a:t>
            </a:r>
          </a:p>
          <a:p>
            <a:pPr marL="342900" indent="-342900">
              <a:lnSpc>
                <a:spcPct val="90000"/>
              </a:lnSpc>
              <a:buFont typeface="+mj-lt"/>
              <a:buAutoNum type="arabicPeriod"/>
            </a:pPr>
            <a:r>
              <a:rPr lang="en-US" sz="1600" dirty="0">
                <a:solidFill>
                  <a:schemeClr val="bg1"/>
                </a:solidFill>
              </a:rPr>
              <a:t>What has our experience shown us?</a:t>
            </a:r>
          </a:p>
          <a:p>
            <a:pPr marL="342900" indent="-342900">
              <a:lnSpc>
                <a:spcPct val="90000"/>
              </a:lnSpc>
              <a:buFont typeface="+mj-lt"/>
              <a:buAutoNum type="arabicPeriod"/>
            </a:pPr>
            <a:r>
              <a:rPr lang="en-US" sz="1600" dirty="0">
                <a:solidFill>
                  <a:schemeClr val="bg1"/>
                </a:solidFill>
              </a:rPr>
              <a:t>Should we ignore the dissenting members?</a:t>
            </a:r>
          </a:p>
          <a:p>
            <a:pPr marL="342900" indent="-342900">
              <a:lnSpc>
                <a:spcPct val="90000"/>
              </a:lnSpc>
              <a:buFont typeface="+mj-lt"/>
              <a:buAutoNum type="arabicPeriod"/>
            </a:pPr>
            <a:r>
              <a:rPr lang="en-US" sz="1600" dirty="0">
                <a:solidFill>
                  <a:schemeClr val="bg1"/>
                </a:solidFill>
              </a:rPr>
              <a:t>What is NA encouraged to do with the lone voice?</a:t>
            </a:r>
          </a:p>
          <a:p>
            <a:pPr marL="342900" indent="-342900">
              <a:lnSpc>
                <a:spcPct val="90000"/>
              </a:lnSpc>
              <a:buFont typeface="+mj-lt"/>
              <a:buAutoNum type="arabicPeriod"/>
            </a:pPr>
            <a:r>
              <a:rPr lang="en-US" sz="1600" dirty="0">
                <a:solidFill>
                  <a:schemeClr val="bg1"/>
                </a:solidFill>
              </a:rPr>
              <a:t>What does Concept Nine encourage us individually to do?</a:t>
            </a:r>
          </a:p>
          <a:p>
            <a:pPr marL="342900" indent="-342900">
              <a:lnSpc>
                <a:spcPct val="90000"/>
              </a:lnSpc>
              <a:buFont typeface="+mj-lt"/>
              <a:buAutoNum type="arabicPeriod"/>
            </a:pPr>
            <a:r>
              <a:rPr lang="en-US" sz="1600" dirty="0">
                <a:solidFill>
                  <a:schemeClr val="bg1"/>
                </a:solidFill>
              </a:rPr>
              <a:t>What is our responsibility as members in Concept Nine?</a:t>
            </a:r>
          </a:p>
          <a:p>
            <a:pPr marL="342900" indent="-342900">
              <a:lnSpc>
                <a:spcPct val="90000"/>
              </a:lnSpc>
              <a:buFont typeface="+mj-lt"/>
              <a:buAutoNum type="arabicPeriod"/>
            </a:pPr>
            <a:r>
              <a:rPr lang="en-US" sz="1600" dirty="0">
                <a:solidFill>
                  <a:schemeClr val="bg1"/>
                </a:solidFill>
              </a:rPr>
              <a:t>How should we apply patience in making our decisions?</a:t>
            </a:r>
          </a:p>
          <a:p>
            <a:pPr marL="342900" indent="-342900">
              <a:lnSpc>
                <a:spcPct val="90000"/>
              </a:lnSpc>
              <a:buFont typeface="+mj-lt"/>
              <a:buAutoNum type="arabicPeriod"/>
            </a:pPr>
            <a:r>
              <a:rPr lang="en-US" sz="1600" dirty="0">
                <a:solidFill>
                  <a:schemeClr val="bg1"/>
                </a:solidFill>
              </a:rPr>
              <a:t>What is the foundation of group conscience?</a:t>
            </a:r>
          </a:p>
          <a:p>
            <a:pPr marL="342900" indent="-342900">
              <a:lnSpc>
                <a:spcPct val="90000"/>
              </a:lnSpc>
              <a:buFont typeface="+mj-lt"/>
              <a:buAutoNum type="arabicPeriod"/>
            </a:pPr>
            <a:r>
              <a:rPr lang="en-US" sz="1600" dirty="0">
                <a:solidFill>
                  <a:schemeClr val="bg1"/>
                </a:solidFill>
              </a:rPr>
              <a:t>Who is affected when groups, service boards, and committees consider all viewpoints in our decision-making process?</a:t>
            </a:r>
          </a:p>
          <a:p>
            <a:pPr>
              <a:lnSpc>
                <a:spcPct val="90000"/>
              </a:lnSpc>
            </a:pPr>
            <a:endParaRPr lang="en-US" sz="1400" dirty="0">
              <a:solidFill>
                <a:schemeClr val="tx1"/>
              </a:solidFill>
            </a:endParaRPr>
          </a:p>
        </p:txBody>
      </p:sp>
    </p:spTree>
    <p:extLst>
      <p:ext uri="{BB962C8B-B14F-4D97-AF65-F5344CB8AC3E}">
        <p14:creationId xmlns:p14="http://schemas.microsoft.com/office/powerpoint/2010/main" val="120661671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bg>
      <p:bgPr>
        <a:gradFill rotWithShape="1">
          <a:gsLst>
            <a:gs pos="10000">
              <a:schemeClr val="bg2">
                <a:tint val="97000"/>
                <a:hueMod val="92000"/>
                <a:satMod val="169000"/>
                <a:lumMod val="164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grpSp>
        <p:nvGrpSpPr>
          <p:cNvPr id="22" name="Group 21">
            <a:extLst>
              <a:ext uri="{FF2B5EF4-FFF2-40B4-BE49-F238E27FC236}">
                <a16:creationId xmlns:a16="http://schemas.microsoft.com/office/drawing/2014/main" id="{6CC7770B-E4E1-42D6-9437-DAA4A3A9E65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206969" y="2963335"/>
            <a:ext cx="2981858" cy="3208867"/>
            <a:chOff x="9206969" y="2963333"/>
            <a:chExt cx="2981858" cy="3208867"/>
          </a:xfrm>
        </p:grpSpPr>
        <p:cxnSp>
          <p:nvCxnSpPr>
            <p:cNvPr id="23" name="Straight Connector 22">
              <a:extLst>
                <a:ext uri="{FF2B5EF4-FFF2-40B4-BE49-F238E27FC236}">
                  <a16:creationId xmlns:a16="http://schemas.microsoft.com/office/drawing/2014/main" id="{5A26DE5B-A1A6-4746-8EF7-4D6809ED75EE}"/>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4" name="Straight Connector 23">
              <a:extLst>
                <a:ext uri="{FF2B5EF4-FFF2-40B4-BE49-F238E27FC236}">
                  <a16:creationId xmlns:a16="http://schemas.microsoft.com/office/drawing/2014/main" id="{377A3DDA-BF17-4302-867E-EBFD777B0627}"/>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5" name="Straight Connector 24">
              <a:extLst>
                <a:ext uri="{FF2B5EF4-FFF2-40B4-BE49-F238E27FC236}">
                  <a16:creationId xmlns:a16="http://schemas.microsoft.com/office/drawing/2014/main" id="{CBE30704-4227-4B7B-BDB8-BFCF39086FA4}"/>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6" name="Straight Connector 25">
              <a:extLst>
                <a:ext uri="{FF2B5EF4-FFF2-40B4-BE49-F238E27FC236}">
                  <a16:creationId xmlns:a16="http://schemas.microsoft.com/office/drawing/2014/main" id="{B923B1E7-AEA4-42D8-8F4A-9D116F29665C}"/>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7" name="Straight Connector 26">
              <a:extLst>
                <a:ext uri="{FF2B5EF4-FFF2-40B4-BE49-F238E27FC236}">
                  <a16:creationId xmlns:a16="http://schemas.microsoft.com/office/drawing/2014/main" id="{321B6244-6EAE-442C-ACCF-8146103EC1D5}"/>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useBgFill="1">
        <p:nvSpPr>
          <p:cNvPr id="29" name="Rectangle 28">
            <a:extLst>
              <a:ext uri="{FF2B5EF4-FFF2-40B4-BE49-F238E27FC236}">
                <a16:creationId xmlns:a16="http://schemas.microsoft.com/office/drawing/2014/main" id="{7509B08A-C1EC-478C-86AF-60ADE06D9B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920B0CE-02E1-4E29-90DD-D015553B1F16}"/>
              </a:ext>
            </a:extLst>
          </p:cNvPr>
          <p:cNvSpPr>
            <a:spLocks noGrp="1"/>
          </p:cNvSpPr>
          <p:nvPr>
            <p:ph type="title"/>
          </p:nvPr>
        </p:nvSpPr>
        <p:spPr>
          <a:xfrm>
            <a:off x="640290" y="685800"/>
            <a:ext cx="4818656" cy="4603749"/>
          </a:xfrm>
        </p:spPr>
        <p:txBody>
          <a:bodyPr vert="horz" lIns="91440" tIns="45720" rIns="91440" bIns="45720" rtlCol="0" anchor="ctr">
            <a:normAutofit/>
          </a:bodyPr>
          <a:lstStyle/>
          <a:p>
            <a:pPr algn="ctr"/>
            <a:endParaRPr lang="en-US" sz="4000" dirty="0"/>
          </a:p>
        </p:txBody>
      </p:sp>
      <p:sp>
        <p:nvSpPr>
          <p:cNvPr id="31" name="Rectangle 30">
            <a:extLst>
              <a:ext uri="{FF2B5EF4-FFF2-40B4-BE49-F238E27FC236}">
                <a16:creationId xmlns:a16="http://schemas.microsoft.com/office/drawing/2014/main" id="{221CC330-4259-4C32-BF8B-5FE13FFABB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96001" y="0"/>
            <a:ext cx="6096001" cy="6858000"/>
          </a:xfrm>
          <a:prstGeom prst="rect">
            <a:avLst/>
          </a:prstGeom>
          <a:solidFill>
            <a:schemeClr val="bg2">
              <a:alpha val="97000"/>
            </a:schemeClr>
          </a:solidFill>
          <a:ln>
            <a:noFill/>
          </a:ln>
          <a:effectLst/>
        </p:spPr>
        <p:style>
          <a:lnRef idx="2">
            <a:schemeClr val="accent1">
              <a:shade val="50000"/>
            </a:schemeClr>
          </a:lnRef>
          <a:fillRef idx="1001">
            <a:schemeClr val="dk2"/>
          </a:fillRef>
          <a:effectRef idx="0">
            <a:schemeClr val="accent1"/>
          </a:effectRef>
          <a:fontRef idx="minor">
            <a:schemeClr val="lt1"/>
          </a:fontRef>
        </p:style>
        <p:txBody>
          <a:bodyPr rtlCol="0" anchor="ctr"/>
          <a:lstStyle/>
          <a:p>
            <a:pPr algn="ctr"/>
            <a:endParaRPr lang="en-US"/>
          </a:p>
        </p:txBody>
      </p:sp>
      <p:sp>
        <p:nvSpPr>
          <p:cNvPr id="3" name="Text Placeholder 2">
            <a:extLst>
              <a:ext uri="{FF2B5EF4-FFF2-40B4-BE49-F238E27FC236}">
                <a16:creationId xmlns:a16="http://schemas.microsoft.com/office/drawing/2014/main" id="{1CBC93EA-C2F3-42D6-B7F3-84DDFD6E370C}"/>
              </a:ext>
            </a:extLst>
          </p:cNvPr>
          <p:cNvSpPr>
            <a:spLocks noGrp="1"/>
          </p:cNvSpPr>
          <p:nvPr>
            <p:ph type="body" idx="1"/>
          </p:nvPr>
        </p:nvSpPr>
        <p:spPr>
          <a:xfrm>
            <a:off x="6672753" y="263611"/>
            <a:ext cx="4878959" cy="5025939"/>
          </a:xfrm>
        </p:spPr>
        <p:txBody>
          <a:bodyPr vert="horz" lIns="91440" tIns="45720" rIns="91440" bIns="45720" rtlCol="0" anchor="ctr">
            <a:normAutofit/>
          </a:bodyPr>
          <a:lstStyle/>
          <a:p>
            <a:pPr>
              <a:lnSpc>
                <a:spcPct val="90000"/>
              </a:lnSpc>
            </a:pPr>
            <a:r>
              <a:rPr lang="en-US" sz="1400" dirty="0">
                <a:solidFill>
                  <a:schemeClr val="tx1"/>
                </a:solidFill>
              </a:rPr>
              <a:t>                               </a:t>
            </a:r>
            <a:r>
              <a:rPr lang="en-US" sz="1800" dirty="0">
                <a:solidFill>
                  <a:schemeClr val="tx1"/>
                </a:solidFill>
              </a:rPr>
              <a:t>CONCEPT 10</a:t>
            </a:r>
          </a:p>
          <a:p>
            <a:pPr>
              <a:lnSpc>
                <a:spcPct val="90000"/>
              </a:lnSpc>
            </a:pPr>
            <a:r>
              <a:rPr lang="en-US" sz="1800" dirty="0">
                <a:solidFill>
                  <a:schemeClr val="bg1"/>
                </a:solidFill>
              </a:rPr>
              <a:t>   Any member of a service body can petition that body for the redress of a personal grievance, without fear of reprisal</a:t>
            </a:r>
            <a:endParaRPr lang="en-US" sz="1800" dirty="0">
              <a:solidFill>
                <a:schemeClr val="tx1"/>
              </a:solidFill>
            </a:endParaRPr>
          </a:p>
          <a:p>
            <a:pPr>
              <a:lnSpc>
                <a:spcPct val="90000"/>
              </a:lnSpc>
            </a:pPr>
            <a:endParaRPr lang="en-US" sz="1400" dirty="0">
              <a:solidFill>
                <a:schemeClr val="tx1"/>
              </a:solidFill>
            </a:endParaRPr>
          </a:p>
          <a:p>
            <a:pPr>
              <a:lnSpc>
                <a:spcPct val="90000"/>
              </a:lnSpc>
            </a:pPr>
            <a:endParaRPr lang="en-US" sz="1400" dirty="0">
              <a:solidFill>
                <a:schemeClr val="tx1"/>
              </a:solidFill>
            </a:endParaRPr>
          </a:p>
          <a:p>
            <a:pPr>
              <a:lnSpc>
                <a:spcPct val="90000"/>
              </a:lnSpc>
            </a:pPr>
            <a:r>
              <a:rPr lang="en-US" dirty="0">
                <a:solidFill>
                  <a:schemeClr val="tx1"/>
                </a:solidFill>
              </a:rPr>
              <a:t>                      Fairness</a:t>
            </a:r>
          </a:p>
          <a:p>
            <a:pPr>
              <a:lnSpc>
                <a:spcPct val="90000"/>
              </a:lnSpc>
            </a:pPr>
            <a:endParaRPr lang="en-US" sz="1400" dirty="0">
              <a:solidFill>
                <a:schemeClr val="bg1"/>
              </a:solidFill>
            </a:endParaRPr>
          </a:p>
          <a:p>
            <a:pPr>
              <a:lnSpc>
                <a:spcPct val="90000"/>
              </a:lnSpc>
            </a:pPr>
            <a:r>
              <a:rPr lang="en-US" sz="1200" dirty="0">
                <a:solidFill>
                  <a:srgbClr val="444444"/>
                </a:solidFill>
                <a:latin typeface="Open Sans" panose="020B0606030504020204" pitchFamily="34" charset="0"/>
              </a:rPr>
              <a:t>   </a:t>
            </a:r>
            <a:r>
              <a:rPr lang="en-US" sz="1800" dirty="0">
                <a:solidFill>
                  <a:srgbClr val="444444"/>
                </a:solidFill>
                <a:latin typeface="Open Sans" panose="020B0606030504020204" pitchFamily="34" charset="0"/>
              </a:rPr>
              <a:t>T</a:t>
            </a:r>
            <a:r>
              <a:rPr lang="en-US" sz="1800" dirty="0">
                <a:solidFill>
                  <a:schemeClr val="bg1"/>
                </a:solidFill>
                <a:latin typeface="Open Sans" panose="020B0606030504020204" pitchFamily="34" charset="0"/>
              </a:rPr>
              <a:t>he Tenth Concept is our fellowships’ guarantee of respect for the individual trusted servant. This concept may seem self-evident, but our belief in the principle involved is so strong that we want to say it loudly and clearly. </a:t>
            </a:r>
            <a:endParaRPr lang="en-US" sz="1800" dirty="0">
              <a:solidFill>
                <a:schemeClr val="bg1"/>
              </a:solidFill>
            </a:endParaRPr>
          </a:p>
        </p:txBody>
      </p:sp>
      <p:pic>
        <p:nvPicPr>
          <p:cNvPr id="5" name="Picture 4">
            <a:extLst>
              <a:ext uri="{FF2B5EF4-FFF2-40B4-BE49-F238E27FC236}">
                <a16:creationId xmlns:a16="http://schemas.microsoft.com/office/drawing/2014/main" id="{FF01D068-5440-4109-967C-32AEFBAEC5FB}"/>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rcRect/>
          <a:stretch/>
        </p:blipFill>
        <p:spPr>
          <a:xfrm>
            <a:off x="1259840" y="1686561"/>
            <a:ext cx="3606800" cy="2438400"/>
          </a:xfrm>
          <a:prstGeom prst="rect">
            <a:avLst/>
          </a:prstGeom>
        </p:spPr>
      </p:pic>
    </p:spTree>
    <p:extLst>
      <p:ext uri="{BB962C8B-B14F-4D97-AF65-F5344CB8AC3E}">
        <p14:creationId xmlns:p14="http://schemas.microsoft.com/office/powerpoint/2010/main" val="302003499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bg>
      <p:bgPr>
        <a:gradFill rotWithShape="1">
          <a:gsLst>
            <a:gs pos="10000">
              <a:schemeClr val="bg2">
                <a:tint val="97000"/>
                <a:hueMod val="92000"/>
                <a:satMod val="169000"/>
                <a:lumMod val="164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6CC7770B-E4E1-42D6-9437-DAA4A3A9E65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206969" y="2963335"/>
            <a:ext cx="2981858" cy="3208867"/>
            <a:chOff x="9206969" y="2963333"/>
            <a:chExt cx="2981858" cy="3208867"/>
          </a:xfrm>
        </p:grpSpPr>
        <p:cxnSp>
          <p:nvCxnSpPr>
            <p:cNvPr id="9" name="Straight Connector 8">
              <a:extLst>
                <a:ext uri="{FF2B5EF4-FFF2-40B4-BE49-F238E27FC236}">
                  <a16:creationId xmlns:a16="http://schemas.microsoft.com/office/drawing/2014/main" id="{5A26DE5B-A1A6-4746-8EF7-4D6809ED75EE}"/>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a:extLst>
                <a:ext uri="{FF2B5EF4-FFF2-40B4-BE49-F238E27FC236}">
                  <a16:creationId xmlns:a16="http://schemas.microsoft.com/office/drawing/2014/main" id="{377A3DDA-BF17-4302-867E-EBFD777B0627}"/>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a:extLst>
                <a:ext uri="{FF2B5EF4-FFF2-40B4-BE49-F238E27FC236}">
                  <a16:creationId xmlns:a16="http://schemas.microsoft.com/office/drawing/2014/main" id="{CBE30704-4227-4B7B-BDB8-BFCF39086FA4}"/>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a:extLst>
                <a:ext uri="{FF2B5EF4-FFF2-40B4-BE49-F238E27FC236}">
                  <a16:creationId xmlns:a16="http://schemas.microsoft.com/office/drawing/2014/main" id="{B923B1E7-AEA4-42D8-8F4A-9D116F29665C}"/>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3" name="Straight Connector 12">
              <a:extLst>
                <a:ext uri="{FF2B5EF4-FFF2-40B4-BE49-F238E27FC236}">
                  <a16:creationId xmlns:a16="http://schemas.microsoft.com/office/drawing/2014/main" id="{321B6244-6EAE-442C-ACCF-8146103EC1D5}"/>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useBgFill="1">
        <p:nvSpPr>
          <p:cNvPr id="15" name="Rectangle 14">
            <a:extLst>
              <a:ext uri="{FF2B5EF4-FFF2-40B4-BE49-F238E27FC236}">
                <a16:creationId xmlns:a16="http://schemas.microsoft.com/office/drawing/2014/main" id="{290FE681-1E05-478A-89DC-5F7AB37CFD7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920B0CE-02E1-4E29-90DD-D015553B1F16}"/>
              </a:ext>
            </a:extLst>
          </p:cNvPr>
          <p:cNvSpPr>
            <a:spLocks noGrp="1"/>
          </p:cNvSpPr>
          <p:nvPr>
            <p:ph type="title"/>
          </p:nvPr>
        </p:nvSpPr>
        <p:spPr>
          <a:xfrm>
            <a:off x="684212" y="685799"/>
            <a:ext cx="3747111" cy="4892040"/>
          </a:xfrm>
        </p:spPr>
        <p:txBody>
          <a:bodyPr vert="horz" lIns="91440" tIns="45720" rIns="91440" bIns="45720" rtlCol="0" anchor="ctr">
            <a:normAutofit/>
          </a:bodyPr>
          <a:lstStyle/>
          <a:p>
            <a:pPr algn="ctr"/>
            <a:r>
              <a:rPr lang="en-US" sz="4000" baseline="30000" dirty="0"/>
              <a:t> tenth concept</a:t>
            </a:r>
            <a:endParaRPr lang="en-US" sz="4000" dirty="0"/>
          </a:p>
        </p:txBody>
      </p:sp>
      <p:cxnSp>
        <p:nvCxnSpPr>
          <p:cNvPr id="17" name="Straight Connector 16">
            <a:extLst>
              <a:ext uri="{FF2B5EF4-FFF2-40B4-BE49-F238E27FC236}">
                <a16:creationId xmlns:a16="http://schemas.microsoft.com/office/drawing/2014/main" id="{2E2F21DC-5F0E-42CF-B89C-C1E25E175CB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0783" y="1532373"/>
            <a:ext cx="0" cy="3198892"/>
          </a:xfrm>
          <a:prstGeom prst="line">
            <a:avLst/>
          </a:prstGeom>
          <a:ln w="19050">
            <a:solidFill>
              <a:schemeClr val="tx1">
                <a:alpha val="60000"/>
              </a:schemeClr>
            </a:solidFill>
          </a:ln>
        </p:spPr>
        <p:style>
          <a:lnRef idx="1">
            <a:schemeClr val="accent1"/>
          </a:lnRef>
          <a:fillRef idx="0">
            <a:schemeClr val="accent1"/>
          </a:fillRef>
          <a:effectRef idx="0">
            <a:schemeClr val="accent1"/>
          </a:effectRef>
          <a:fontRef idx="minor">
            <a:schemeClr val="tx1"/>
          </a:fontRef>
        </p:style>
      </p:cxnSp>
      <p:sp>
        <p:nvSpPr>
          <p:cNvPr id="3" name="Text Placeholder 2">
            <a:extLst>
              <a:ext uri="{FF2B5EF4-FFF2-40B4-BE49-F238E27FC236}">
                <a16:creationId xmlns:a16="http://schemas.microsoft.com/office/drawing/2014/main" id="{1CBC93EA-C2F3-42D6-B7F3-84DDFD6E370C}"/>
              </a:ext>
            </a:extLst>
          </p:cNvPr>
          <p:cNvSpPr>
            <a:spLocks noGrp="1"/>
          </p:cNvSpPr>
          <p:nvPr>
            <p:ph type="body" idx="1"/>
          </p:nvPr>
        </p:nvSpPr>
        <p:spPr>
          <a:xfrm>
            <a:off x="4979962" y="195308"/>
            <a:ext cx="6288260" cy="6083572"/>
          </a:xfrm>
        </p:spPr>
        <p:txBody>
          <a:bodyPr vert="horz" lIns="91440" tIns="45720" rIns="91440" bIns="45720" rtlCol="0" anchor="ctr">
            <a:normAutofit fontScale="85000" lnSpcReduction="20000"/>
          </a:bodyPr>
          <a:lstStyle/>
          <a:p>
            <a:pPr marL="342900" indent="-342900">
              <a:lnSpc>
                <a:spcPct val="90000"/>
              </a:lnSpc>
              <a:buFont typeface="Wingdings 3" panose="05040102010807070707" pitchFamily="18" charset="2"/>
              <a:buChar char=""/>
            </a:pPr>
            <a:endParaRPr lang="en-US" sz="1600" dirty="0">
              <a:solidFill>
                <a:schemeClr val="tx1"/>
              </a:solidFill>
            </a:endParaRPr>
          </a:p>
          <a:p>
            <a:pPr marL="342900" indent="-342900">
              <a:lnSpc>
                <a:spcPct val="90000"/>
              </a:lnSpc>
              <a:buFont typeface="Wingdings 3" panose="05040102010807070707" pitchFamily="18" charset="2"/>
              <a:buChar char=""/>
            </a:pPr>
            <a:endParaRPr lang="en-US" sz="1600" dirty="0">
              <a:solidFill>
                <a:schemeClr val="tx1"/>
              </a:solidFill>
            </a:endParaRPr>
          </a:p>
          <a:p>
            <a:pPr marL="342900" indent="-342900">
              <a:lnSpc>
                <a:spcPct val="90000"/>
              </a:lnSpc>
              <a:buFont typeface="Wingdings 3" panose="05040102010807070707" pitchFamily="18" charset="2"/>
              <a:buChar char=""/>
            </a:pPr>
            <a:endParaRPr lang="en-US" sz="1600" dirty="0">
              <a:solidFill>
                <a:schemeClr val="tx1"/>
              </a:solidFill>
            </a:endParaRPr>
          </a:p>
          <a:p>
            <a:pPr marL="342900" indent="-342900">
              <a:lnSpc>
                <a:spcPct val="90000"/>
              </a:lnSpc>
              <a:buFont typeface="Wingdings" panose="05000000000000000000" pitchFamily="2" charset="2"/>
              <a:buChar char="Ø"/>
            </a:pPr>
            <a:r>
              <a:rPr lang="en-US" sz="2100" dirty="0">
                <a:solidFill>
                  <a:schemeClr val="bg1"/>
                </a:solidFill>
              </a:rPr>
              <a:t>Narcotics Anonymous is a spiritual society, with high ideals for how we treat each other. Our members, however, are only human, and we sometimes mistreat one another.</a:t>
            </a:r>
          </a:p>
          <a:p>
            <a:pPr marL="342900" indent="-342900">
              <a:lnSpc>
                <a:spcPct val="90000"/>
              </a:lnSpc>
              <a:buFont typeface="Wingdings" panose="05000000000000000000" pitchFamily="2" charset="2"/>
              <a:buChar char="Ø"/>
            </a:pPr>
            <a:r>
              <a:rPr lang="en-US" sz="2100" dirty="0">
                <a:solidFill>
                  <a:schemeClr val="bg1"/>
                </a:solidFill>
              </a:rPr>
              <a:t>The Tenth Concept is our spiritual society’s promise that one us is wronged in the service environment, the aggrieved trusted servant may ask that wrong be made right. </a:t>
            </a:r>
          </a:p>
          <a:p>
            <a:pPr marL="342900" indent="-342900">
              <a:lnSpc>
                <a:spcPct val="90000"/>
              </a:lnSpc>
              <a:buFont typeface="Wingdings" panose="05000000000000000000" pitchFamily="2" charset="2"/>
              <a:buChar char="Ø"/>
            </a:pPr>
            <a:r>
              <a:rPr lang="en-US" sz="2100" dirty="0">
                <a:solidFill>
                  <a:schemeClr val="bg1"/>
                </a:solidFill>
              </a:rPr>
              <a:t>Together, the Ninth and Tenth Concepts support an atmosphere in which our members feel free to express themselves frankly on matters at hand. </a:t>
            </a:r>
          </a:p>
          <a:p>
            <a:pPr marL="342900" indent="-342900">
              <a:lnSpc>
                <a:spcPct val="90000"/>
              </a:lnSpc>
              <a:buFont typeface="Wingdings" panose="05000000000000000000" pitchFamily="2" charset="2"/>
              <a:buChar char="Ø"/>
            </a:pPr>
            <a:r>
              <a:rPr lang="en-US" sz="2100" dirty="0">
                <a:solidFill>
                  <a:schemeClr val="bg1"/>
                </a:solidFill>
              </a:rPr>
              <a:t>After having demonstrated the courage of their convictions, individuals become the subject of reprisals initiated by those who have disagreed with them. </a:t>
            </a:r>
          </a:p>
          <a:p>
            <a:pPr marL="342900" indent="-342900">
              <a:lnSpc>
                <a:spcPct val="90000"/>
              </a:lnSpc>
              <a:buFont typeface="Wingdings" panose="05000000000000000000" pitchFamily="2" charset="2"/>
              <a:buChar char="Ø"/>
            </a:pPr>
            <a:r>
              <a:rPr lang="en-US" sz="2100" dirty="0">
                <a:solidFill>
                  <a:schemeClr val="bg1"/>
                </a:solidFill>
              </a:rPr>
              <a:t>The Tenth Concept allows them to petition the appropriate service body for redress of their grievance.</a:t>
            </a:r>
          </a:p>
          <a:p>
            <a:pPr marL="342900" indent="-342900">
              <a:lnSpc>
                <a:spcPct val="90000"/>
              </a:lnSpc>
              <a:buFont typeface="Wingdings" panose="05000000000000000000" pitchFamily="2" charset="2"/>
              <a:buChar char="Ø"/>
            </a:pPr>
            <a:r>
              <a:rPr lang="en-US" sz="2100" dirty="0">
                <a:solidFill>
                  <a:schemeClr val="bg1"/>
                </a:solidFill>
              </a:rPr>
              <a:t>In the fellowship such as ours, whose success is based upon mutual support and cooperation, that kind of respect for the individual is indispensable.</a:t>
            </a:r>
          </a:p>
          <a:p>
            <a:pPr marL="342900" indent="-342900">
              <a:lnSpc>
                <a:spcPct val="90000"/>
              </a:lnSpc>
              <a:buFont typeface="Wingdings 3" panose="05040102010807070707" pitchFamily="18" charset="2"/>
              <a:buChar char=""/>
            </a:pPr>
            <a:endParaRPr lang="en-US" sz="1600" dirty="0">
              <a:solidFill>
                <a:schemeClr val="bg1"/>
              </a:solidFill>
            </a:endParaRPr>
          </a:p>
          <a:p>
            <a:pPr>
              <a:lnSpc>
                <a:spcPct val="90000"/>
              </a:lnSpc>
            </a:pPr>
            <a:endParaRPr lang="en-US" sz="1600" dirty="0">
              <a:solidFill>
                <a:schemeClr val="tx1"/>
              </a:solidFill>
            </a:endParaRPr>
          </a:p>
          <a:p>
            <a:pPr marL="342900" indent="-342900">
              <a:lnSpc>
                <a:spcPct val="90000"/>
              </a:lnSpc>
              <a:buFont typeface="Wingdings 3" panose="05040102010807070707" pitchFamily="18" charset="2"/>
              <a:buChar char=""/>
            </a:pPr>
            <a:endParaRPr lang="en-US" sz="1600" dirty="0">
              <a:solidFill>
                <a:schemeClr val="tx1"/>
              </a:solidFill>
            </a:endParaRPr>
          </a:p>
        </p:txBody>
      </p:sp>
    </p:spTree>
    <p:extLst>
      <p:ext uri="{BB962C8B-B14F-4D97-AF65-F5344CB8AC3E}">
        <p14:creationId xmlns:p14="http://schemas.microsoft.com/office/powerpoint/2010/main" val="17393646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rotWithShape="1">
          <a:gsLst>
            <a:gs pos="10000">
              <a:schemeClr val="bg2">
                <a:tint val="97000"/>
                <a:hueMod val="92000"/>
                <a:satMod val="169000"/>
                <a:lumMod val="164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CB445F-5A75-4646-AA7F-116E101CBFB4}"/>
              </a:ext>
            </a:extLst>
          </p:cNvPr>
          <p:cNvSpPr>
            <a:spLocks noGrp="1"/>
          </p:cNvSpPr>
          <p:nvPr>
            <p:ph type="title"/>
          </p:nvPr>
        </p:nvSpPr>
        <p:spPr>
          <a:xfrm>
            <a:off x="684212" y="4487332"/>
            <a:ext cx="8622626" cy="1507067"/>
          </a:xfrm>
        </p:spPr>
        <p:txBody>
          <a:bodyPr>
            <a:normAutofit fontScale="90000"/>
          </a:bodyPr>
          <a:lstStyle/>
          <a:p>
            <a:pPr algn="ctr"/>
            <a:r>
              <a:rPr lang="en-US" sz="2000" dirty="0">
                <a:solidFill>
                  <a:schemeClr val="bg1"/>
                </a:solidFill>
              </a:rPr>
              <a:t>The primary responsibility of an na group is to conduct recovery meetings. The service structure ensures that other services are fulfilled effectively without distracting the groups from their  primary purpose.</a:t>
            </a:r>
            <a:br>
              <a:rPr lang="en-US" sz="2000" dirty="0"/>
            </a:br>
            <a:r>
              <a:rPr lang="en-US" dirty="0"/>
              <a:t>                              </a:t>
            </a:r>
          </a:p>
        </p:txBody>
      </p:sp>
      <p:pic>
        <p:nvPicPr>
          <p:cNvPr id="7" name="Graphic 6" descr="Connections">
            <a:extLst>
              <a:ext uri="{FF2B5EF4-FFF2-40B4-BE49-F238E27FC236}">
                <a16:creationId xmlns:a16="http://schemas.microsoft.com/office/drawing/2014/main" id="{B3AA519F-8DB4-46E0-A4F6-D60022787F0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655676" y="733647"/>
            <a:ext cx="3575884" cy="3575884"/>
          </a:xfrm>
          <a:prstGeom prst="rect">
            <a:avLst/>
          </a:prstGeom>
          <a:effectLst>
            <a:innerShdw blurRad="57150" dist="38100" dir="14460000">
              <a:prstClr val="black">
                <a:alpha val="70000"/>
              </a:prstClr>
            </a:innerShdw>
          </a:effectLst>
        </p:spPr>
      </p:pic>
      <p:sp>
        <p:nvSpPr>
          <p:cNvPr id="8" name="Content Placeholder 2">
            <a:extLst>
              <a:ext uri="{FF2B5EF4-FFF2-40B4-BE49-F238E27FC236}">
                <a16:creationId xmlns:a16="http://schemas.microsoft.com/office/drawing/2014/main" id="{CFCEC6E1-6704-4E54-8322-CCD3ECF433A7}"/>
              </a:ext>
            </a:extLst>
          </p:cNvPr>
          <p:cNvSpPr>
            <a:spLocks noGrp="1"/>
          </p:cNvSpPr>
          <p:nvPr>
            <p:ph idx="1"/>
          </p:nvPr>
        </p:nvSpPr>
        <p:spPr>
          <a:xfrm>
            <a:off x="5231560" y="213255"/>
            <a:ext cx="3502864" cy="4314826"/>
          </a:xfrm>
        </p:spPr>
        <p:txBody>
          <a:bodyPr>
            <a:normAutofit fontScale="92500" lnSpcReduction="10000"/>
          </a:bodyPr>
          <a:lstStyle/>
          <a:p>
            <a:pPr marL="0" indent="0">
              <a:lnSpc>
                <a:spcPct val="90000"/>
              </a:lnSpc>
              <a:buNone/>
            </a:pPr>
            <a:r>
              <a:rPr lang="en-US" dirty="0">
                <a:solidFill>
                  <a:schemeClr val="tx1"/>
                </a:solidFill>
              </a:rPr>
              <a:t>           </a:t>
            </a:r>
            <a:r>
              <a:rPr lang="en-US" sz="2600" dirty="0">
                <a:solidFill>
                  <a:schemeClr val="tx1"/>
                </a:solidFill>
                <a:effectLst>
                  <a:outerShdw blurRad="38100" dist="38100" dir="2700000" algn="tl">
                    <a:srgbClr val="000000">
                      <a:alpha val="43137"/>
                    </a:srgbClr>
                  </a:outerShdw>
                </a:effectLst>
              </a:rPr>
              <a:t>1</a:t>
            </a:r>
            <a:r>
              <a:rPr lang="en-US" sz="2600" baseline="30000" dirty="0">
                <a:solidFill>
                  <a:schemeClr val="tx1"/>
                </a:solidFill>
                <a:effectLst>
                  <a:outerShdw blurRad="38100" dist="38100" dir="2700000" algn="tl">
                    <a:srgbClr val="000000">
                      <a:alpha val="43137"/>
                    </a:srgbClr>
                  </a:outerShdw>
                </a:effectLst>
              </a:rPr>
              <a:t>ST</a:t>
            </a:r>
            <a:r>
              <a:rPr lang="en-US" sz="2600" dirty="0">
                <a:solidFill>
                  <a:schemeClr val="tx1"/>
                </a:solidFill>
                <a:effectLst>
                  <a:outerShdw blurRad="38100" dist="38100" dir="2700000" algn="tl">
                    <a:srgbClr val="000000">
                      <a:alpha val="43137"/>
                    </a:srgbClr>
                  </a:outerShdw>
                </a:effectLst>
              </a:rPr>
              <a:t>  CONCEPT</a:t>
            </a:r>
          </a:p>
          <a:p>
            <a:pPr marL="0" indent="0">
              <a:lnSpc>
                <a:spcPct val="90000"/>
              </a:lnSpc>
              <a:buNone/>
            </a:pPr>
            <a:r>
              <a:rPr lang="en-US" dirty="0">
                <a:solidFill>
                  <a:schemeClr val="bg1"/>
                </a:solidFill>
              </a:rPr>
              <a:t>To fulfill our fellowship’s primary purpose, the NA groups have joined to create a structure which develops, coordinates, and maintains services on behalf of NA as a whole.</a:t>
            </a:r>
          </a:p>
          <a:p>
            <a:pPr marL="0" indent="0">
              <a:lnSpc>
                <a:spcPct val="90000"/>
              </a:lnSpc>
              <a:buNone/>
            </a:pPr>
            <a:r>
              <a:rPr lang="en-US" dirty="0"/>
              <a:t>                </a:t>
            </a:r>
          </a:p>
          <a:p>
            <a:pPr marL="0" indent="0" algn="ctr">
              <a:lnSpc>
                <a:spcPct val="90000"/>
              </a:lnSpc>
              <a:buNone/>
            </a:pPr>
            <a:r>
              <a:rPr lang="en-US" sz="4000" dirty="0">
                <a:solidFill>
                  <a:schemeClr val="bg1"/>
                </a:solidFill>
              </a:rPr>
              <a:t>                    </a:t>
            </a:r>
            <a:r>
              <a:rPr lang="en-US" sz="3900" dirty="0">
                <a:solidFill>
                  <a:schemeClr val="tx1"/>
                </a:solidFill>
              </a:rPr>
              <a:t>RESPONSIBILITY</a:t>
            </a:r>
            <a:endParaRPr lang="en-US" sz="3900" dirty="0">
              <a:solidFill>
                <a:schemeClr val="tx1"/>
              </a:solidFill>
              <a:effectLst>
                <a:outerShdw blurRad="38100" dist="38100" dir="2700000" algn="tl">
                  <a:srgbClr val="000000">
                    <a:alpha val="43137"/>
                  </a:srgbClr>
                </a:outerShdw>
              </a:effectLst>
            </a:endParaRPr>
          </a:p>
          <a:p>
            <a:pPr marL="0" indent="0">
              <a:lnSpc>
                <a:spcPct val="90000"/>
              </a:lnSpc>
              <a:buNone/>
            </a:pPr>
            <a:r>
              <a:rPr lang="en-US" dirty="0"/>
              <a:t>                      </a:t>
            </a:r>
          </a:p>
        </p:txBody>
      </p:sp>
    </p:spTree>
    <p:extLst>
      <p:ext uri="{BB962C8B-B14F-4D97-AF65-F5344CB8AC3E}">
        <p14:creationId xmlns:p14="http://schemas.microsoft.com/office/powerpoint/2010/main" val="213710620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bg>
      <p:bgPr>
        <a:gradFill rotWithShape="1">
          <a:gsLst>
            <a:gs pos="10000">
              <a:schemeClr val="bg2">
                <a:tint val="97000"/>
                <a:hueMod val="92000"/>
                <a:satMod val="169000"/>
                <a:lumMod val="164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grpSp>
        <p:nvGrpSpPr>
          <p:cNvPr id="22" name="Group 21">
            <a:extLst>
              <a:ext uri="{FF2B5EF4-FFF2-40B4-BE49-F238E27FC236}">
                <a16:creationId xmlns:a16="http://schemas.microsoft.com/office/drawing/2014/main" id="{6CC7770B-E4E1-42D6-9437-DAA4A3A9E65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206969" y="2963335"/>
            <a:ext cx="2981858" cy="3208867"/>
            <a:chOff x="9206969" y="2963333"/>
            <a:chExt cx="2981858" cy="3208867"/>
          </a:xfrm>
        </p:grpSpPr>
        <p:cxnSp>
          <p:nvCxnSpPr>
            <p:cNvPr id="23" name="Straight Connector 22">
              <a:extLst>
                <a:ext uri="{FF2B5EF4-FFF2-40B4-BE49-F238E27FC236}">
                  <a16:creationId xmlns:a16="http://schemas.microsoft.com/office/drawing/2014/main" id="{5A26DE5B-A1A6-4746-8EF7-4D6809ED75EE}"/>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4" name="Straight Connector 23">
              <a:extLst>
                <a:ext uri="{FF2B5EF4-FFF2-40B4-BE49-F238E27FC236}">
                  <a16:creationId xmlns:a16="http://schemas.microsoft.com/office/drawing/2014/main" id="{377A3DDA-BF17-4302-867E-EBFD777B0627}"/>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5" name="Straight Connector 24">
              <a:extLst>
                <a:ext uri="{FF2B5EF4-FFF2-40B4-BE49-F238E27FC236}">
                  <a16:creationId xmlns:a16="http://schemas.microsoft.com/office/drawing/2014/main" id="{CBE30704-4227-4B7B-BDB8-BFCF39086FA4}"/>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6" name="Straight Connector 25">
              <a:extLst>
                <a:ext uri="{FF2B5EF4-FFF2-40B4-BE49-F238E27FC236}">
                  <a16:creationId xmlns:a16="http://schemas.microsoft.com/office/drawing/2014/main" id="{B923B1E7-AEA4-42D8-8F4A-9D116F29665C}"/>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7" name="Straight Connector 26">
              <a:extLst>
                <a:ext uri="{FF2B5EF4-FFF2-40B4-BE49-F238E27FC236}">
                  <a16:creationId xmlns:a16="http://schemas.microsoft.com/office/drawing/2014/main" id="{321B6244-6EAE-442C-ACCF-8146103EC1D5}"/>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useBgFill="1">
        <p:nvSpPr>
          <p:cNvPr id="29" name="Rectangle 28">
            <a:extLst>
              <a:ext uri="{FF2B5EF4-FFF2-40B4-BE49-F238E27FC236}">
                <a16:creationId xmlns:a16="http://schemas.microsoft.com/office/drawing/2014/main" id="{7509B08A-C1EC-478C-86AF-60ADE06D9B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920B0CE-02E1-4E29-90DD-D015553B1F16}"/>
              </a:ext>
            </a:extLst>
          </p:cNvPr>
          <p:cNvSpPr>
            <a:spLocks noGrp="1"/>
          </p:cNvSpPr>
          <p:nvPr>
            <p:ph type="title"/>
          </p:nvPr>
        </p:nvSpPr>
        <p:spPr>
          <a:xfrm>
            <a:off x="640290" y="685800"/>
            <a:ext cx="4818656" cy="4603749"/>
          </a:xfrm>
        </p:spPr>
        <p:txBody>
          <a:bodyPr vert="horz" lIns="91440" tIns="45720" rIns="91440" bIns="45720" rtlCol="0" anchor="ctr">
            <a:normAutofit/>
          </a:bodyPr>
          <a:lstStyle/>
          <a:p>
            <a:pPr algn="ctr"/>
            <a:r>
              <a:rPr lang="en-US" sz="4000" dirty="0" err="1"/>
              <a:t>BrainStorming</a:t>
            </a:r>
            <a:br>
              <a:rPr lang="en-US" sz="4000" dirty="0"/>
            </a:br>
            <a:r>
              <a:rPr lang="en-US" sz="4000" dirty="0"/>
              <a:t>Questions   </a:t>
            </a:r>
          </a:p>
        </p:txBody>
      </p:sp>
      <p:sp>
        <p:nvSpPr>
          <p:cNvPr id="31" name="Rectangle 30">
            <a:extLst>
              <a:ext uri="{FF2B5EF4-FFF2-40B4-BE49-F238E27FC236}">
                <a16:creationId xmlns:a16="http://schemas.microsoft.com/office/drawing/2014/main" id="{221CC330-4259-4C32-BF8B-5FE13FFABB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96001" y="0"/>
            <a:ext cx="6096001" cy="6858000"/>
          </a:xfrm>
          <a:prstGeom prst="rect">
            <a:avLst/>
          </a:prstGeom>
          <a:solidFill>
            <a:schemeClr val="bg2">
              <a:alpha val="97000"/>
            </a:schemeClr>
          </a:solidFill>
          <a:ln>
            <a:noFill/>
          </a:ln>
          <a:effectLst/>
        </p:spPr>
        <p:style>
          <a:lnRef idx="2">
            <a:schemeClr val="accent1">
              <a:shade val="50000"/>
            </a:schemeClr>
          </a:lnRef>
          <a:fillRef idx="1001">
            <a:schemeClr val="dk2"/>
          </a:fillRef>
          <a:effectRef idx="0">
            <a:schemeClr val="accent1"/>
          </a:effectRef>
          <a:fontRef idx="minor">
            <a:schemeClr val="lt1"/>
          </a:fontRef>
        </p:style>
        <p:txBody>
          <a:bodyPr rtlCol="0" anchor="ctr"/>
          <a:lstStyle/>
          <a:p>
            <a:pPr algn="ctr"/>
            <a:endParaRPr lang="en-US"/>
          </a:p>
        </p:txBody>
      </p:sp>
      <p:sp>
        <p:nvSpPr>
          <p:cNvPr id="3" name="Text Placeholder 2">
            <a:extLst>
              <a:ext uri="{FF2B5EF4-FFF2-40B4-BE49-F238E27FC236}">
                <a16:creationId xmlns:a16="http://schemas.microsoft.com/office/drawing/2014/main" id="{1CBC93EA-C2F3-42D6-B7F3-84DDFD6E370C}"/>
              </a:ext>
            </a:extLst>
          </p:cNvPr>
          <p:cNvSpPr>
            <a:spLocks noGrp="1"/>
          </p:cNvSpPr>
          <p:nvPr>
            <p:ph type="body" idx="1"/>
          </p:nvPr>
        </p:nvSpPr>
        <p:spPr>
          <a:xfrm>
            <a:off x="6672753" y="685800"/>
            <a:ext cx="4878959" cy="4603750"/>
          </a:xfrm>
        </p:spPr>
        <p:txBody>
          <a:bodyPr vert="horz" lIns="91440" tIns="45720" rIns="91440" bIns="45720" rtlCol="0" anchor="ctr">
            <a:normAutofit/>
          </a:bodyPr>
          <a:lstStyle/>
          <a:p>
            <a:pPr marL="342900" indent="-342900">
              <a:lnSpc>
                <a:spcPct val="90000"/>
              </a:lnSpc>
              <a:buFont typeface="+mj-lt"/>
              <a:buAutoNum type="arabicPeriod"/>
            </a:pPr>
            <a:r>
              <a:rPr lang="en-US" sz="1800" dirty="0">
                <a:solidFill>
                  <a:schemeClr val="bg1"/>
                </a:solidFill>
              </a:rPr>
              <a:t>What is the purpose of the Tenth Concept?</a:t>
            </a:r>
          </a:p>
          <a:p>
            <a:pPr marL="342900" indent="-342900">
              <a:lnSpc>
                <a:spcPct val="90000"/>
              </a:lnSpc>
              <a:buFont typeface="+mj-lt"/>
              <a:buAutoNum type="arabicPeriod"/>
            </a:pPr>
            <a:r>
              <a:rPr lang="en-US" sz="1800" dirty="0">
                <a:solidFill>
                  <a:schemeClr val="bg1"/>
                </a:solidFill>
              </a:rPr>
              <a:t>What is the promise of our spiritual society?</a:t>
            </a:r>
          </a:p>
          <a:p>
            <a:pPr marL="342900" indent="-342900">
              <a:lnSpc>
                <a:spcPct val="90000"/>
              </a:lnSpc>
              <a:buFont typeface="+mj-lt"/>
              <a:buAutoNum type="arabicPeriod"/>
            </a:pPr>
            <a:r>
              <a:rPr lang="en-US" sz="1800" dirty="0">
                <a:solidFill>
                  <a:schemeClr val="bg1"/>
                </a:solidFill>
              </a:rPr>
              <a:t>Why is the Tenth Concept’s guarantee of the right to appeal for redress of a personal grievance designed?</a:t>
            </a:r>
          </a:p>
          <a:p>
            <a:pPr marL="342900" indent="-342900">
              <a:lnSpc>
                <a:spcPct val="90000"/>
              </a:lnSpc>
              <a:buFont typeface="+mj-lt"/>
              <a:buAutoNum type="arabicPeriod"/>
            </a:pPr>
            <a:r>
              <a:rPr lang="en-US" sz="1800" dirty="0">
                <a:solidFill>
                  <a:schemeClr val="bg1"/>
                </a:solidFill>
              </a:rPr>
              <a:t>How do the Ninth and Tenth concepts work together?</a:t>
            </a:r>
          </a:p>
          <a:p>
            <a:pPr marL="342900" indent="-342900">
              <a:lnSpc>
                <a:spcPct val="90000"/>
              </a:lnSpc>
              <a:buFont typeface="+mj-lt"/>
              <a:buAutoNum type="arabicPeriod"/>
            </a:pPr>
            <a:r>
              <a:rPr lang="en-US" sz="1800" dirty="0">
                <a:solidFill>
                  <a:schemeClr val="bg1"/>
                </a:solidFill>
              </a:rPr>
              <a:t>What are the rights of the individual NA member?</a:t>
            </a:r>
          </a:p>
          <a:p>
            <a:pPr>
              <a:lnSpc>
                <a:spcPct val="90000"/>
              </a:lnSpc>
            </a:pPr>
            <a:endParaRPr lang="en-US" sz="1400" dirty="0">
              <a:solidFill>
                <a:schemeClr val="tx1"/>
              </a:solidFill>
            </a:endParaRPr>
          </a:p>
        </p:txBody>
      </p:sp>
    </p:spTree>
    <p:extLst>
      <p:ext uri="{BB962C8B-B14F-4D97-AF65-F5344CB8AC3E}">
        <p14:creationId xmlns:p14="http://schemas.microsoft.com/office/powerpoint/2010/main" val="392029660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2B38F1-F447-A439-B04E-ACF159CC344A}"/>
              </a:ext>
            </a:extLst>
          </p:cNvPr>
          <p:cNvSpPr>
            <a:spLocks noGrp="1"/>
          </p:cNvSpPr>
          <p:nvPr>
            <p:ph type="title"/>
          </p:nvPr>
        </p:nvSpPr>
        <p:spPr>
          <a:xfrm>
            <a:off x="684212" y="5346698"/>
            <a:ext cx="11507788" cy="1346201"/>
          </a:xfrm>
        </p:spPr>
        <p:txBody>
          <a:bodyPr/>
          <a:lstStyle/>
          <a:p>
            <a:r>
              <a:rPr lang="en-US" dirty="0"/>
              <a:t>                       Eleventh concept</a:t>
            </a:r>
          </a:p>
        </p:txBody>
      </p:sp>
      <p:pic>
        <p:nvPicPr>
          <p:cNvPr id="6" name="Content Placeholder 5" descr="A green street sign&#10;&#10;Description automatically generated with medium confidence">
            <a:extLst>
              <a:ext uri="{FF2B5EF4-FFF2-40B4-BE49-F238E27FC236}">
                <a16:creationId xmlns:a16="http://schemas.microsoft.com/office/drawing/2014/main" id="{1333F1CA-FD1A-F6D0-0FE4-DC343554D20F}"/>
              </a:ext>
            </a:extLst>
          </p:cNvPr>
          <p:cNvPicPr>
            <a:picLocks noGrp="1" noChangeAspect="1"/>
          </p:cNvPicPr>
          <p:nvPr>
            <p:ph sz="half" idx="1"/>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684213" y="975517"/>
            <a:ext cx="4937125" cy="4371182"/>
          </a:xfrm>
        </p:spPr>
      </p:pic>
      <p:pic>
        <p:nvPicPr>
          <p:cNvPr id="9" name="Content Placeholder 8" descr="A picture containing text&#10;&#10;Description automatically generated">
            <a:extLst>
              <a:ext uri="{FF2B5EF4-FFF2-40B4-BE49-F238E27FC236}">
                <a16:creationId xmlns:a16="http://schemas.microsoft.com/office/drawing/2014/main" id="{FEB8C991-B24F-C03F-0302-1F150ABE1B26}"/>
              </a:ext>
            </a:extLst>
          </p:cNvPr>
          <p:cNvPicPr>
            <a:picLocks noGrp="1" noChangeAspect="1"/>
          </p:cNvPicPr>
          <p:nvPr>
            <p:ph sz="half" idx="2"/>
          </p:nvPr>
        </p:nvPicPr>
        <p:blipFill>
          <a:blip r:embed="rId4">
            <a:extLst>
              <a:ext uri="{28A0092B-C50C-407E-A947-70E740481C1C}">
                <a14:useLocalDpi xmlns:a14="http://schemas.microsoft.com/office/drawing/2010/main" val="0"/>
              </a:ext>
            </a:extLst>
          </a:blip>
          <a:stretch>
            <a:fillRect/>
          </a:stretch>
        </p:blipFill>
        <p:spPr>
          <a:xfrm>
            <a:off x="6110288" y="975518"/>
            <a:ext cx="4330700" cy="4371181"/>
          </a:xfrm>
        </p:spPr>
      </p:pic>
      <p:sp>
        <p:nvSpPr>
          <p:cNvPr id="7" name="TextBox 6">
            <a:extLst>
              <a:ext uri="{FF2B5EF4-FFF2-40B4-BE49-F238E27FC236}">
                <a16:creationId xmlns:a16="http://schemas.microsoft.com/office/drawing/2014/main" id="{23279107-B90F-2ADE-C6F6-A5D07499D10D}"/>
              </a:ext>
            </a:extLst>
          </p:cNvPr>
          <p:cNvSpPr txBox="1"/>
          <p:nvPr/>
        </p:nvSpPr>
        <p:spPr>
          <a:xfrm>
            <a:off x="684213" y="4138877"/>
            <a:ext cx="4937125" cy="230832"/>
          </a:xfrm>
          <a:prstGeom prst="rect">
            <a:avLst/>
          </a:prstGeom>
          <a:noFill/>
        </p:spPr>
        <p:txBody>
          <a:bodyPr wrap="square" rtlCol="0">
            <a:spAutoFit/>
          </a:bodyPr>
          <a:lstStyle/>
          <a:p>
            <a:r>
              <a:rPr lang="en-US" sz="900">
                <a:hlinkClick r:id="rId3" tooltip="https://www.picserver.org/highway-signs2/f/fiscal-responsibility.html"/>
              </a:rPr>
              <a:t>This Photo</a:t>
            </a:r>
            <a:r>
              <a:rPr lang="en-US" sz="900"/>
              <a:t> by Unknown Author is licensed under </a:t>
            </a:r>
            <a:r>
              <a:rPr lang="en-US" sz="900">
                <a:hlinkClick r:id="rId5" tooltip="https://creativecommons.org/licenses/by-sa/3.0/"/>
              </a:rPr>
              <a:t>CC BY-SA</a:t>
            </a:r>
            <a:endParaRPr lang="en-US" sz="900"/>
          </a:p>
        </p:txBody>
      </p:sp>
    </p:spTree>
    <p:extLst>
      <p:ext uri="{BB962C8B-B14F-4D97-AF65-F5344CB8AC3E}">
        <p14:creationId xmlns:p14="http://schemas.microsoft.com/office/powerpoint/2010/main" val="408075641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D8F410-DE46-9976-F7D2-886C18C85F94}"/>
              </a:ext>
            </a:extLst>
          </p:cNvPr>
          <p:cNvSpPr>
            <a:spLocks noGrp="1"/>
          </p:cNvSpPr>
          <p:nvPr>
            <p:ph type="title"/>
          </p:nvPr>
        </p:nvSpPr>
        <p:spPr/>
        <p:txBody>
          <a:bodyPr>
            <a:normAutofit/>
          </a:bodyPr>
          <a:lstStyle/>
          <a:p>
            <a:r>
              <a:rPr lang="en-US" dirty="0"/>
              <a:t>                     </a:t>
            </a:r>
          </a:p>
        </p:txBody>
      </p:sp>
      <p:sp>
        <p:nvSpPr>
          <p:cNvPr id="3" name="Content Placeholder 2">
            <a:extLst>
              <a:ext uri="{FF2B5EF4-FFF2-40B4-BE49-F238E27FC236}">
                <a16:creationId xmlns:a16="http://schemas.microsoft.com/office/drawing/2014/main" id="{9861803A-84FF-5166-BA8D-BE9C80543F1C}"/>
              </a:ext>
            </a:extLst>
          </p:cNvPr>
          <p:cNvSpPr>
            <a:spLocks noGrp="1"/>
          </p:cNvSpPr>
          <p:nvPr>
            <p:ph sz="half" idx="1"/>
          </p:nvPr>
        </p:nvSpPr>
        <p:spPr>
          <a:xfrm>
            <a:off x="684213" y="1790700"/>
            <a:ext cx="4937655" cy="2510369"/>
          </a:xfrm>
        </p:spPr>
        <p:txBody>
          <a:bodyPr>
            <a:normAutofit/>
          </a:bodyPr>
          <a:lstStyle/>
          <a:p>
            <a:r>
              <a:rPr lang="en-US" sz="2800" dirty="0"/>
              <a:t>NA funds are to be used to further our primary purpose, and must be managed responsibly.</a:t>
            </a:r>
          </a:p>
        </p:txBody>
      </p:sp>
      <p:sp>
        <p:nvSpPr>
          <p:cNvPr id="4" name="Content Placeholder 3">
            <a:extLst>
              <a:ext uri="{FF2B5EF4-FFF2-40B4-BE49-F238E27FC236}">
                <a16:creationId xmlns:a16="http://schemas.microsoft.com/office/drawing/2014/main" id="{8A688FD9-53C6-8423-A783-48AD226ACE84}"/>
              </a:ext>
            </a:extLst>
          </p:cNvPr>
          <p:cNvSpPr>
            <a:spLocks noGrp="1"/>
          </p:cNvSpPr>
          <p:nvPr>
            <p:ph sz="half" idx="2"/>
          </p:nvPr>
        </p:nvSpPr>
        <p:spPr>
          <a:xfrm>
            <a:off x="5808134" y="1790697"/>
            <a:ext cx="4934479" cy="3454403"/>
          </a:xfrm>
        </p:spPr>
        <p:txBody>
          <a:bodyPr>
            <a:normAutofit/>
          </a:bodyPr>
          <a:lstStyle/>
          <a:p>
            <a:r>
              <a:rPr lang="en-US" dirty="0">
                <a:solidFill>
                  <a:schemeClr val="bg1"/>
                </a:solidFill>
              </a:rPr>
              <a:t>The Eleventh Concept establishes the sole absolute priority for the use of NA funds: to carry the message. The importance of that priority calls for total fiscal accountability. Direct contributions to each level of service help us focus on our primary purpose, and enhance accountability.</a:t>
            </a:r>
          </a:p>
        </p:txBody>
      </p:sp>
      <p:sp>
        <p:nvSpPr>
          <p:cNvPr id="6" name="TextBox 5">
            <a:extLst>
              <a:ext uri="{FF2B5EF4-FFF2-40B4-BE49-F238E27FC236}">
                <a16:creationId xmlns:a16="http://schemas.microsoft.com/office/drawing/2014/main" id="{7DE45775-68D4-8D88-0F0F-A08DA7545074}"/>
              </a:ext>
            </a:extLst>
          </p:cNvPr>
          <p:cNvSpPr txBox="1"/>
          <p:nvPr/>
        </p:nvSpPr>
        <p:spPr>
          <a:xfrm>
            <a:off x="1435100" y="810563"/>
            <a:ext cx="9804400" cy="523220"/>
          </a:xfrm>
          <a:prstGeom prst="rect">
            <a:avLst/>
          </a:prstGeom>
          <a:noFill/>
        </p:spPr>
        <p:txBody>
          <a:bodyPr wrap="square" rtlCol="0">
            <a:spAutoFit/>
          </a:bodyPr>
          <a:lstStyle/>
          <a:p>
            <a:r>
              <a:rPr lang="en-US" sz="2400" dirty="0"/>
              <a:t>    </a:t>
            </a:r>
            <a:r>
              <a:rPr lang="en-US" sz="2800" dirty="0"/>
              <a:t>FISCAL RESPONSIBILITY &amp; FISCAL ACCOUNTABILITY</a:t>
            </a:r>
          </a:p>
        </p:txBody>
      </p:sp>
    </p:spTree>
    <p:extLst>
      <p:ext uri="{BB962C8B-B14F-4D97-AF65-F5344CB8AC3E}">
        <p14:creationId xmlns:p14="http://schemas.microsoft.com/office/powerpoint/2010/main" val="362516413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50C6AB-693D-6A44-8BEE-A164927F5E13}"/>
              </a:ext>
            </a:extLst>
          </p:cNvPr>
          <p:cNvSpPr>
            <a:spLocks noGrp="1"/>
          </p:cNvSpPr>
          <p:nvPr>
            <p:ph type="title"/>
          </p:nvPr>
        </p:nvSpPr>
        <p:spPr>
          <a:xfrm>
            <a:off x="684212" y="2590801"/>
            <a:ext cx="4903788" cy="1651000"/>
          </a:xfrm>
        </p:spPr>
        <p:txBody>
          <a:bodyPr>
            <a:normAutofit/>
          </a:bodyPr>
          <a:lstStyle/>
          <a:p>
            <a:r>
              <a:rPr lang="en-US" sz="2800" dirty="0"/>
              <a:t>Eleventh concept</a:t>
            </a:r>
          </a:p>
        </p:txBody>
      </p:sp>
      <p:cxnSp>
        <p:nvCxnSpPr>
          <p:cNvPr id="4" name="Straight Connector 3">
            <a:extLst>
              <a:ext uri="{FF2B5EF4-FFF2-40B4-BE49-F238E27FC236}">
                <a16:creationId xmlns:a16="http://schemas.microsoft.com/office/drawing/2014/main" id="{5357542A-4735-4FC9-16E0-A1358B881307}"/>
              </a:ext>
            </a:extLst>
          </p:cNvPr>
          <p:cNvCxnSpPr>
            <a:cxnSpLocks/>
          </p:cNvCxnSpPr>
          <p:nvPr/>
        </p:nvCxnSpPr>
        <p:spPr>
          <a:xfrm flipV="1">
            <a:off x="5245100" y="1746250"/>
            <a:ext cx="0" cy="3295650"/>
          </a:xfrm>
          <a:prstGeom prst="line">
            <a:avLst/>
          </a:prstGeom>
          <a:ln>
            <a:solidFill>
              <a:schemeClr val="tx1">
                <a:alpha val="60000"/>
              </a:schemeClr>
            </a:solidFill>
          </a:ln>
        </p:spPr>
        <p:style>
          <a:lnRef idx="1">
            <a:schemeClr val="accent1"/>
          </a:lnRef>
          <a:fillRef idx="0">
            <a:schemeClr val="accent1"/>
          </a:fillRef>
          <a:effectRef idx="0">
            <a:schemeClr val="accent1"/>
          </a:effectRef>
          <a:fontRef idx="minor">
            <a:schemeClr val="tx1"/>
          </a:fontRef>
        </p:style>
      </p:cxnSp>
      <p:sp>
        <p:nvSpPr>
          <p:cNvPr id="14" name="TextBox 13">
            <a:extLst>
              <a:ext uri="{FF2B5EF4-FFF2-40B4-BE49-F238E27FC236}">
                <a16:creationId xmlns:a16="http://schemas.microsoft.com/office/drawing/2014/main" id="{0D85C98C-1C85-4BDD-DD12-6C72BEBD6A04}"/>
              </a:ext>
            </a:extLst>
          </p:cNvPr>
          <p:cNvSpPr txBox="1"/>
          <p:nvPr/>
        </p:nvSpPr>
        <p:spPr>
          <a:xfrm>
            <a:off x="5588000" y="1269242"/>
            <a:ext cx="5919777" cy="5355312"/>
          </a:xfrm>
          <a:prstGeom prst="rect">
            <a:avLst/>
          </a:prstGeom>
          <a:noFill/>
        </p:spPr>
        <p:txBody>
          <a:bodyPr wrap="square" rtlCol="0">
            <a:spAutoFit/>
          </a:bodyPr>
          <a:lstStyle/>
          <a:p>
            <a:pPr marL="342900" indent="-342900">
              <a:buFont typeface="Wingdings" panose="05000000000000000000" pitchFamily="2" charset="2"/>
              <a:buChar char="Ø"/>
            </a:pPr>
            <a:r>
              <a:rPr lang="en-US" dirty="0">
                <a:solidFill>
                  <a:schemeClr val="bg1"/>
                </a:solidFill>
              </a:rPr>
              <a:t>Narcotics Anonymous funds should always be used to further our primary purpose. </a:t>
            </a:r>
          </a:p>
          <a:p>
            <a:pPr marL="342900" indent="-342900">
              <a:buFont typeface="Wingdings" panose="05000000000000000000" pitchFamily="2" charset="2"/>
              <a:buChar char="Ø"/>
            </a:pPr>
            <a:endParaRPr lang="en-US" dirty="0">
              <a:solidFill>
                <a:schemeClr val="bg1"/>
              </a:solidFill>
            </a:endParaRPr>
          </a:p>
          <a:p>
            <a:pPr marL="342900" indent="-342900">
              <a:buFont typeface="Wingdings" panose="05000000000000000000" pitchFamily="2" charset="2"/>
              <a:buChar char="Ø"/>
            </a:pPr>
            <a:r>
              <a:rPr lang="en-US" dirty="0">
                <a:solidFill>
                  <a:schemeClr val="bg1"/>
                </a:solidFill>
              </a:rPr>
              <a:t>Our funds are used to pay expenses for running our meetings, informing the public where to find us,  reaching the addict who can’t get to meetings, </a:t>
            </a:r>
          </a:p>
          <a:p>
            <a:pPr marL="342900" indent="-342900">
              <a:buFont typeface="Wingdings" panose="05000000000000000000" pitchFamily="2" charset="2"/>
              <a:buChar char="Ø"/>
            </a:pPr>
            <a:endParaRPr lang="en-US" dirty="0">
              <a:solidFill>
                <a:schemeClr val="bg1"/>
              </a:solidFill>
            </a:endParaRPr>
          </a:p>
          <a:p>
            <a:pPr marL="342900" indent="-342900">
              <a:buFont typeface="Wingdings" panose="05000000000000000000" pitchFamily="2" charset="2"/>
              <a:buChar char="Ø"/>
            </a:pPr>
            <a:r>
              <a:rPr lang="en-US" dirty="0">
                <a:solidFill>
                  <a:schemeClr val="bg1"/>
                </a:solidFill>
              </a:rPr>
              <a:t>It is used to develop,  produce, translate and distribute our message  in written form.</a:t>
            </a:r>
          </a:p>
          <a:p>
            <a:pPr marL="342900" indent="-342900">
              <a:buFont typeface="Wingdings" panose="05000000000000000000" pitchFamily="2" charset="2"/>
              <a:buChar char="Ø"/>
            </a:pPr>
            <a:endParaRPr lang="en-US" dirty="0">
              <a:solidFill>
                <a:schemeClr val="bg1"/>
              </a:solidFill>
            </a:endParaRPr>
          </a:p>
          <a:p>
            <a:pPr marL="342900" indent="-342900">
              <a:buFont typeface="Wingdings" panose="05000000000000000000" pitchFamily="2" charset="2"/>
              <a:buChar char="Ø"/>
            </a:pPr>
            <a:r>
              <a:rPr lang="en-US" dirty="0">
                <a:solidFill>
                  <a:schemeClr val="bg1"/>
                </a:solidFill>
              </a:rPr>
              <a:t>To bring our members together in a service community committed to the vision of spreading our message around the world to those in need. All of this is done in support of our spiritual aim to carry the message to addict who still suffers.</a:t>
            </a:r>
          </a:p>
          <a:p>
            <a:pPr marL="342900" indent="-342900">
              <a:buFont typeface="Wingdings" panose="05000000000000000000" pitchFamily="2" charset="2"/>
              <a:buChar char="Ø"/>
            </a:pPr>
            <a:endParaRPr lang="en-US" dirty="0">
              <a:solidFill>
                <a:schemeClr val="bg1"/>
              </a:solidFill>
            </a:endParaRPr>
          </a:p>
          <a:p>
            <a:pPr marL="342900" indent="-342900">
              <a:buFont typeface="Wingdings" panose="05000000000000000000" pitchFamily="2" charset="2"/>
              <a:buChar char="Ø"/>
            </a:pPr>
            <a:r>
              <a:rPr lang="en-US" dirty="0">
                <a:solidFill>
                  <a:schemeClr val="bg1"/>
                </a:solidFill>
              </a:rPr>
              <a:t>One way we apply the Concept Eleven is by establishing clear spending priorities.</a:t>
            </a:r>
          </a:p>
        </p:txBody>
      </p:sp>
    </p:spTree>
    <p:extLst>
      <p:ext uri="{BB962C8B-B14F-4D97-AF65-F5344CB8AC3E}">
        <p14:creationId xmlns:p14="http://schemas.microsoft.com/office/powerpoint/2010/main" val="237234726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519E8C-D124-6975-28FB-6C2322FBE0F6}"/>
              </a:ext>
            </a:extLst>
          </p:cNvPr>
          <p:cNvSpPr>
            <a:spLocks noGrp="1"/>
          </p:cNvSpPr>
          <p:nvPr>
            <p:ph type="title"/>
          </p:nvPr>
        </p:nvSpPr>
        <p:spPr>
          <a:xfrm>
            <a:off x="684212" y="3234519"/>
            <a:ext cx="4147095" cy="1419368"/>
          </a:xfrm>
        </p:spPr>
        <p:txBody>
          <a:bodyPr>
            <a:normAutofit/>
          </a:bodyPr>
          <a:lstStyle/>
          <a:p>
            <a:r>
              <a:rPr lang="en-US" sz="2800" dirty="0"/>
              <a:t>Eleventh concept</a:t>
            </a:r>
          </a:p>
        </p:txBody>
      </p:sp>
      <p:cxnSp>
        <p:nvCxnSpPr>
          <p:cNvPr id="4" name="Straight Connector 3">
            <a:extLst>
              <a:ext uri="{FF2B5EF4-FFF2-40B4-BE49-F238E27FC236}">
                <a16:creationId xmlns:a16="http://schemas.microsoft.com/office/drawing/2014/main" id="{F05BE153-C451-6E58-3F7D-CE17C21DE05B}"/>
              </a:ext>
            </a:extLst>
          </p:cNvPr>
          <p:cNvCxnSpPr>
            <a:cxnSpLocks/>
          </p:cNvCxnSpPr>
          <p:nvPr/>
        </p:nvCxnSpPr>
        <p:spPr>
          <a:xfrm>
            <a:off x="5636525" y="2265528"/>
            <a:ext cx="0" cy="3794078"/>
          </a:xfrm>
          <a:prstGeom prst="line">
            <a:avLst/>
          </a:prstGeom>
          <a:ln>
            <a:solidFill>
              <a:schemeClr val="tx1">
                <a:alpha val="60000"/>
              </a:schemeClr>
            </a:solidFill>
          </a:ln>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id="{BF58E9BA-4E2E-7E57-4EBA-8F6E0045DB7D}"/>
              </a:ext>
            </a:extLst>
          </p:cNvPr>
          <p:cNvSpPr txBox="1"/>
          <p:nvPr/>
        </p:nvSpPr>
        <p:spPr>
          <a:xfrm>
            <a:off x="5759357" y="1583140"/>
            <a:ext cx="6332557" cy="5632311"/>
          </a:xfrm>
          <a:prstGeom prst="rect">
            <a:avLst/>
          </a:prstGeom>
          <a:noFill/>
        </p:spPr>
        <p:txBody>
          <a:bodyPr wrap="square" rtlCol="0">
            <a:spAutoFit/>
          </a:bodyPr>
          <a:lstStyle/>
          <a:p>
            <a:pPr marL="285750" indent="-285750">
              <a:buFont typeface="Wingdings" panose="05000000000000000000" pitchFamily="2" charset="2"/>
              <a:buChar char="Ø"/>
            </a:pPr>
            <a:r>
              <a:rPr lang="en-US" dirty="0">
                <a:solidFill>
                  <a:schemeClr val="bg1"/>
                </a:solidFill>
              </a:rPr>
              <a:t>The Eleventh Concept applies directly to the management of our funds, but it also has implications of the management of our resources.</a:t>
            </a:r>
          </a:p>
          <a:p>
            <a:pPr marL="285750" indent="-285750">
              <a:buFont typeface="Wingdings" panose="05000000000000000000" pitchFamily="2" charset="2"/>
              <a:buChar char="Ø"/>
            </a:pPr>
            <a:endParaRPr lang="en-US" dirty="0">
              <a:solidFill>
                <a:schemeClr val="bg1"/>
              </a:solidFill>
            </a:endParaRPr>
          </a:p>
          <a:p>
            <a:pPr marL="285750" indent="-285750">
              <a:buFont typeface="Wingdings" panose="05000000000000000000" pitchFamily="2" charset="2"/>
              <a:buChar char="Ø"/>
            </a:pPr>
            <a:r>
              <a:rPr lang="en-US" dirty="0">
                <a:solidFill>
                  <a:schemeClr val="bg1"/>
                </a:solidFill>
              </a:rPr>
              <a:t>While Groups are responsible to fund our services, they are also responsible to carefully manage those funds contributed.</a:t>
            </a:r>
          </a:p>
          <a:p>
            <a:pPr marL="285750" indent="-285750">
              <a:buFont typeface="Wingdings" panose="05000000000000000000" pitchFamily="2" charset="2"/>
              <a:buChar char="Ø"/>
            </a:pPr>
            <a:endParaRPr lang="en-US" dirty="0">
              <a:solidFill>
                <a:schemeClr val="bg1"/>
              </a:solidFill>
            </a:endParaRPr>
          </a:p>
          <a:p>
            <a:pPr marL="285750" indent="-285750">
              <a:buFont typeface="Wingdings" panose="05000000000000000000" pitchFamily="2" charset="2"/>
              <a:buChar char="Ø"/>
            </a:pPr>
            <a:r>
              <a:rPr lang="en-US" dirty="0">
                <a:solidFill>
                  <a:schemeClr val="bg1"/>
                </a:solidFill>
              </a:rPr>
              <a:t>The groups have created the service structure to not only provide the services  on their behalf but to also manage those services.</a:t>
            </a:r>
          </a:p>
          <a:p>
            <a:pPr marL="285750" indent="-285750">
              <a:buFont typeface="Wingdings" panose="05000000000000000000" pitchFamily="2" charset="2"/>
              <a:buChar char="Ø"/>
            </a:pPr>
            <a:endParaRPr lang="en-US" dirty="0">
              <a:solidFill>
                <a:schemeClr val="bg1"/>
              </a:solidFill>
            </a:endParaRPr>
          </a:p>
          <a:p>
            <a:pPr marL="285750" indent="-285750">
              <a:buFont typeface="Wingdings" panose="05000000000000000000" pitchFamily="2" charset="2"/>
              <a:buChar char="Ø"/>
            </a:pPr>
            <a:r>
              <a:rPr lang="en-US" dirty="0">
                <a:solidFill>
                  <a:schemeClr val="bg1"/>
                </a:solidFill>
              </a:rPr>
              <a:t>Direct group contributions to our service structure encourage responsible management of service fund sand help our services maintain their focus.</a:t>
            </a:r>
          </a:p>
          <a:p>
            <a:pPr marL="285750" indent="-285750">
              <a:buFont typeface="Wingdings" panose="05000000000000000000" pitchFamily="2" charset="2"/>
              <a:buChar char="Ø"/>
            </a:pPr>
            <a:endParaRPr lang="en-US" dirty="0">
              <a:solidFill>
                <a:schemeClr val="bg1"/>
              </a:solidFill>
            </a:endParaRPr>
          </a:p>
          <a:p>
            <a:pPr marL="285750" indent="-285750">
              <a:buFont typeface="Wingdings" panose="05000000000000000000" pitchFamily="2" charset="2"/>
              <a:buChar char="Ø"/>
            </a:pPr>
            <a:r>
              <a:rPr lang="en-US" dirty="0">
                <a:solidFill>
                  <a:schemeClr val="bg1"/>
                </a:solidFill>
              </a:rPr>
              <a:t>Accountability is an essential part of the responsibility of financial management. </a:t>
            </a:r>
          </a:p>
          <a:p>
            <a:pPr marL="285750" indent="-285750">
              <a:buFont typeface="Wingdings" panose="05000000000000000000" pitchFamily="2" charset="2"/>
              <a:buChar char="Ø"/>
            </a:pPr>
            <a:endParaRPr lang="en-US" dirty="0">
              <a:solidFill>
                <a:schemeClr val="bg1"/>
              </a:solidFill>
            </a:endParaRPr>
          </a:p>
          <a:p>
            <a:r>
              <a:rPr lang="en-US" dirty="0">
                <a:solidFill>
                  <a:schemeClr val="bg1"/>
                </a:solidFill>
              </a:rPr>
              <a:t> </a:t>
            </a:r>
          </a:p>
        </p:txBody>
      </p:sp>
    </p:spTree>
    <p:extLst>
      <p:ext uri="{BB962C8B-B14F-4D97-AF65-F5344CB8AC3E}">
        <p14:creationId xmlns:p14="http://schemas.microsoft.com/office/powerpoint/2010/main" val="311277008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DDB98B-C38D-328D-FA82-7B44793EB8FC}"/>
              </a:ext>
            </a:extLst>
          </p:cNvPr>
          <p:cNvSpPr>
            <a:spLocks noGrp="1"/>
          </p:cNvSpPr>
          <p:nvPr>
            <p:ph type="title"/>
          </p:nvPr>
        </p:nvSpPr>
        <p:spPr>
          <a:xfrm>
            <a:off x="684212" y="2634018"/>
            <a:ext cx="3628481" cy="2006222"/>
          </a:xfrm>
        </p:spPr>
        <p:txBody>
          <a:bodyPr>
            <a:normAutofit/>
          </a:bodyPr>
          <a:lstStyle/>
          <a:p>
            <a:r>
              <a:rPr lang="en-US" sz="3200" dirty="0"/>
              <a:t>Brainstorming</a:t>
            </a:r>
            <a:br>
              <a:rPr lang="en-US" sz="3200" dirty="0"/>
            </a:br>
            <a:r>
              <a:rPr lang="en-US" sz="3200" dirty="0"/>
              <a:t> Questions</a:t>
            </a:r>
          </a:p>
        </p:txBody>
      </p:sp>
      <p:cxnSp>
        <p:nvCxnSpPr>
          <p:cNvPr id="4" name="Straight Connector 3">
            <a:extLst>
              <a:ext uri="{FF2B5EF4-FFF2-40B4-BE49-F238E27FC236}">
                <a16:creationId xmlns:a16="http://schemas.microsoft.com/office/drawing/2014/main" id="{9293555D-6BA7-5128-1F63-51B98749F1F3}"/>
              </a:ext>
            </a:extLst>
          </p:cNvPr>
          <p:cNvCxnSpPr>
            <a:cxnSpLocks/>
          </p:cNvCxnSpPr>
          <p:nvPr/>
        </p:nvCxnSpPr>
        <p:spPr>
          <a:xfrm>
            <a:off x="4817660" y="1405719"/>
            <a:ext cx="0" cy="3971499"/>
          </a:xfrm>
          <a:prstGeom prst="line">
            <a:avLst/>
          </a:prstGeom>
          <a:ln>
            <a:solidFill>
              <a:schemeClr val="tx1">
                <a:alpha val="60000"/>
              </a:schemeClr>
            </a:solidFill>
          </a:ln>
        </p:spPr>
        <p:style>
          <a:lnRef idx="1">
            <a:schemeClr val="accent1"/>
          </a:lnRef>
          <a:fillRef idx="0">
            <a:schemeClr val="accent1"/>
          </a:fillRef>
          <a:effectRef idx="0">
            <a:schemeClr val="accent1"/>
          </a:effectRef>
          <a:fontRef idx="minor">
            <a:schemeClr val="tx1"/>
          </a:fontRef>
        </p:style>
      </p:cxnSp>
      <p:sp>
        <p:nvSpPr>
          <p:cNvPr id="7" name="TextBox 6">
            <a:extLst>
              <a:ext uri="{FF2B5EF4-FFF2-40B4-BE49-F238E27FC236}">
                <a16:creationId xmlns:a16="http://schemas.microsoft.com/office/drawing/2014/main" id="{2E2E5D36-780E-DE5F-BF3C-903CD03056B6}"/>
              </a:ext>
            </a:extLst>
          </p:cNvPr>
          <p:cNvSpPr txBox="1"/>
          <p:nvPr/>
        </p:nvSpPr>
        <p:spPr>
          <a:xfrm>
            <a:off x="5199797" y="1405719"/>
            <a:ext cx="6646458" cy="4801314"/>
          </a:xfrm>
          <a:prstGeom prst="rect">
            <a:avLst/>
          </a:prstGeom>
          <a:noFill/>
        </p:spPr>
        <p:txBody>
          <a:bodyPr wrap="square" rtlCol="0">
            <a:spAutoFit/>
          </a:bodyPr>
          <a:lstStyle/>
          <a:p>
            <a:pPr marL="342900" indent="-342900">
              <a:buFont typeface="+mj-lt"/>
              <a:buAutoNum type="arabicPeriod"/>
            </a:pPr>
            <a:endParaRPr lang="en-US" dirty="0">
              <a:solidFill>
                <a:schemeClr val="bg1"/>
              </a:solidFill>
            </a:endParaRPr>
          </a:p>
          <a:p>
            <a:pPr marL="342900" indent="-342900">
              <a:buFont typeface="+mj-lt"/>
              <a:buAutoNum type="arabicPeriod"/>
            </a:pPr>
            <a:r>
              <a:rPr lang="en-US" dirty="0">
                <a:solidFill>
                  <a:schemeClr val="bg1"/>
                </a:solidFill>
              </a:rPr>
              <a:t>What is the purpose of the Eleventh Concept?</a:t>
            </a:r>
          </a:p>
          <a:p>
            <a:pPr marL="342900" indent="-342900">
              <a:buFont typeface="+mj-lt"/>
              <a:buAutoNum type="arabicPeriod"/>
            </a:pPr>
            <a:r>
              <a:rPr lang="en-US" dirty="0">
                <a:solidFill>
                  <a:schemeClr val="bg1"/>
                </a:solidFill>
              </a:rPr>
              <a:t>Where do our contributions come from and how does the flow of funds work in NA?</a:t>
            </a:r>
          </a:p>
          <a:p>
            <a:pPr marL="342900" indent="-342900">
              <a:buFont typeface="+mj-lt"/>
              <a:buAutoNum type="arabicPeriod"/>
            </a:pPr>
            <a:r>
              <a:rPr lang="en-US" dirty="0">
                <a:solidFill>
                  <a:schemeClr val="bg1"/>
                </a:solidFill>
              </a:rPr>
              <a:t>What does it mean by prioritizing our services?</a:t>
            </a:r>
          </a:p>
          <a:p>
            <a:pPr marL="342900" indent="-342900">
              <a:buFont typeface="+mj-lt"/>
              <a:buAutoNum type="arabicPeriod"/>
            </a:pPr>
            <a:r>
              <a:rPr lang="en-US" dirty="0">
                <a:solidFill>
                  <a:schemeClr val="bg1"/>
                </a:solidFill>
              </a:rPr>
              <a:t>What are some of our resources and why must they also be managed?</a:t>
            </a:r>
          </a:p>
          <a:p>
            <a:pPr marL="342900" indent="-342900">
              <a:buFont typeface="+mj-lt"/>
              <a:buAutoNum type="arabicPeriod"/>
            </a:pPr>
            <a:r>
              <a:rPr lang="en-US" dirty="0">
                <a:solidFill>
                  <a:schemeClr val="bg1"/>
                </a:solidFill>
              </a:rPr>
              <a:t>Why should groups manage their contributions?</a:t>
            </a:r>
          </a:p>
          <a:p>
            <a:pPr marL="342900" indent="-342900">
              <a:buFont typeface="+mj-lt"/>
              <a:buAutoNum type="arabicPeriod"/>
            </a:pPr>
            <a:r>
              <a:rPr lang="en-US" dirty="0">
                <a:solidFill>
                  <a:schemeClr val="bg1"/>
                </a:solidFill>
              </a:rPr>
              <a:t>What are some of the ways we delegate our service resources?</a:t>
            </a:r>
          </a:p>
          <a:p>
            <a:pPr marL="342900" indent="-342900">
              <a:buFont typeface="+mj-lt"/>
              <a:buAutoNum type="arabicPeriod"/>
            </a:pPr>
            <a:r>
              <a:rPr lang="en-US" dirty="0">
                <a:solidFill>
                  <a:schemeClr val="bg1"/>
                </a:solidFill>
              </a:rPr>
              <a:t>What are some of the group’s financial priorities?</a:t>
            </a:r>
          </a:p>
          <a:p>
            <a:pPr marL="342900" indent="-342900">
              <a:buFont typeface="+mj-lt"/>
              <a:buAutoNum type="arabicPeriod"/>
            </a:pPr>
            <a:r>
              <a:rPr lang="en-US" dirty="0">
                <a:solidFill>
                  <a:schemeClr val="bg1"/>
                </a:solidFill>
              </a:rPr>
              <a:t>What must we have to hold our service structure accountable?</a:t>
            </a:r>
          </a:p>
          <a:p>
            <a:pPr marL="342900" indent="-342900">
              <a:buFont typeface="+mj-lt"/>
              <a:buAutoNum type="arabicPeriod"/>
            </a:pPr>
            <a:endParaRPr lang="en-US" dirty="0">
              <a:solidFill>
                <a:schemeClr val="bg1"/>
              </a:solidFill>
            </a:endParaRPr>
          </a:p>
          <a:p>
            <a:pPr marL="342900" indent="-342900">
              <a:buFont typeface="+mj-lt"/>
              <a:buAutoNum type="arabicPeriod"/>
            </a:pPr>
            <a:endParaRPr lang="en-US" dirty="0">
              <a:solidFill>
                <a:schemeClr val="bg1"/>
              </a:solidFill>
            </a:endParaRPr>
          </a:p>
          <a:p>
            <a:pPr marL="342900" indent="-342900">
              <a:buFont typeface="+mj-lt"/>
              <a:buAutoNum type="arabicPeriod"/>
            </a:pPr>
            <a:endParaRPr lang="en-US" dirty="0">
              <a:solidFill>
                <a:schemeClr val="bg1"/>
              </a:solidFill>
            </a:endParaRPr>
          </a:p>
          <a:p>
            <a:pPr marL="342900" indent="-342900">
              <a:buFont typeface="+mj-lt"/>
              <a:buAutoNum type="arabicPeriod"/>
            </a:pPr>
            <a:endParaRPr lang="en-US" dirty="0">
              <a:solidFill>
                <a:schemeClr val="bg1"/>
              </a:solidFill>
            </a:endParaRPr>
          </a:p>
        </p:txBody>
      </p:sp>
    </p:spTree>
    <p:extLst>
      <p:ext uri="{BB962C8B-B14F-4D97-AF65-F5344CB8AC3E}">
        <p14:creationId xmlns:p14="http://schemas.microsoft.com/office/powerpoint/2010/main" val="126523206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bg>
      <p:bgPr>
        <a:gradFill rotWithShape="1">
          <a:gsLst>
            <a:gs pos="10000">
              <a:schemeClr val="bg2">
                <a:tint val="97000"/>
                <a:hueMod val="92000"/>
                <a:satMod val="169000"/>
                <a:lumMod val="164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sp useBgFill="1">
        <p:nvSpPr>
          <p:cNvPr id="40" name="Rectangle 39">
            <a:extLst>
              <a:ext uri="{FF2B5EF4-FFF2-40B4-BE49-F238E27FC236}">
                <a16:creationId xmlns:a16="http://schemas.microsoft.com/office/drawing/2014/main" id="{9ACA6826-032C-4799-B079-15DB2A6CBD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678D3E0-8B83-084B-F998-7472B3DB1F4A}"/>
              </a:ext>
            </a:extLst>
          </p:cNvPr>
          <p:cNvSpPr>
            <a:spLocks noGrp="1"/>
          </p:cNvSpPr>
          <p:nvPr>
            <p:ph type="title"/>
          </p:nvPr>
        </p:nvSpPr>
        <p:spPr>
          <a:xfrm>
            <a:off x="684212" y="3429001"/>
            <a:ext cx="7201259" cy="609599"/>
          </a:xfrm>
        </p:spPr>
        <p:txBody>
          <a:bodyPr vert="horz" lIns="91440" tIns="45720" rIns="91440" bIns="45720" rtlCol="0">
            <a:normAutofit fontScale="90000"/>
          </a:bodyPr>
          <a:lstStyle/>
          <a:p>
            <a:r>
              <a:rPr lang="en-US" dirty="0"/>
              <a:t>   </a:t>
            </a:r>
          </a:p>
        </p:txBody>
      </p:sp>
      <p:sp>
        <p:nvSpPr>
          <p:cNvPr id="37" name="Content Placeholder 36">
            <a:extLst>
              <a:ext uri="{FF2B5EF4-FFF2-40B4-BE49-F238E27FC236}">
                <a16:creationId xmlns:a16="http://schemas.microsoft.com/office/drawing/2014/main" id="{C70C4F41-F292-AB49-A295-93916704C877}"/>
              </a:ext>
            </a:extLst>
          </p:cNvPr>
          <p:cNvSpPr>
            <a:spLocks noGrp="1"/>
          </p:cNvSpPr>
          <p:nvPr>
            <p:ph idx="1"/>
          </p:nvPr>
        </p:nvSpPr>
        <p:spPr>
          <a:xfrm>
            <a:off x="684212" y="1386819"/>
            <a:ext cx="7201259" cy="1547017"/>
          </a:xfrm>
        </p:spPr>
        <p:txBody>
          <a:bodyPr>
            <a:normAutofit/>
          </a:bodyPr>
          <a:lstStyle/>
          <a:p>
            <a:r>
              <a:rPr lang="en-US" dirty="0">
                <a:solidFill>
                  <a:schemeClr val="bg1"/>
                </a:solidFill>
              </a:rPr>
              <a:t>In keeping with the spiritual nature of Narcotics Anonymous, our structure should always be one of service, never of government. </a:t>
            </a:r>
          </a:p>
        </p:txBody>
      </p:sp>
      <p:pic>
        <p:nvPicPr>
          <p:cNvPr id="33" name="Picture Placeholder 32" descr="Logo&#10;&#10;Description automatically generated">
            <a:extLst>
              <a:ext uri="{FF2B5EF4-FFF2-40B4-BE49-F238E27FC236}">
                <a16:creationId xmlns:a16="http://schemas.microsoft.com/office/drawing/2014/main" id="{777E634B-ACBD-CF40-B796-EB12F2DAA07D}"/>
              </a:ext>
            </a:extLst>
          </p:cNvPr>
          <p:cNvPicPr>
            <a:picLocks noChangeAspect="1"/>
          </p:cNvPicPr>
          <p:nvPr/>
        </p:nvPicPr>
        <p:blipFill rotWithShape="1">
          <a:blip r:embed="rId2">
            <a:extLst>
              <a:ext uri="{28A0092B-C50C-407E-A947-70E740481C1C}">
                <a14:useLocalDpi xmlns:a14="http://schemas.microsoft.com/office/drawing/2010/main" val="0"/>
              </a:ext>
            </a:extLst>
          </a:blip>
          <a:stretch/>
        </p:blipFill>
        <p:spPr>
          <a:xfrm>
            <a:off x="8319504" y="1054101"/>
            <a:ext cx="3185108" cy="3185108"/>
          </a:xfrm>
          <a:prstGeom prst="rect">
            <a:avLst/>
          </a:prstGeom>
          <a:effectLst>
            <a:innerShdw blurRad="57150" dist="38100" dir="14460000">
              <a:prstClr val="black">
                <a:alpha val="70000"/>
              </a:prstClr>
            </a:innerShdw>
          </a:effectLst>
        </p:spPr>
      </p:pic>
      <p:grpSp>
        <p:nvGrpSpPr>
          <p:cNvPr id="42" name="Group 41">
            <a:extLst>
              <a:ext uri="{FF2B5EF4-FFF2-40B4-BE49-F238E27FC236}">
                <a16:creationId xmlns:a16="http://schemas.microsoft.com/office/drawing/2014/main" id="{DD58A807-BD0E-4B1D-A523-2F20E7FE269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206969" y="2933837"/>
            <a:ext cx="2981858" cy="3208867"/>
            <a:chOff x="9206969" y="2963333"/>
            <a:chExt cx="2981858" cy="3208867"/>
          </a:xfrm>
        </p:grpSpPr>
        <p:cxnSp>
          <p:nvCxnSpPr>
            <p:cNvPr id="43" name="Straight Connector 42">
              <a:extLst>
                <a:ext uri="{FF2B5EF4-FFF2-40B4-BE49-F238E27FC236}">
                  <a16:creationId xmlns:a16="http://schemas.microsoft.com/office/drawing/2014/main" id="{AC82FD88-0436-4D5C-B5A2-7B90191949E1}"/>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44" name="Straight Connector 43">
              <a:extLst>
                <a:ext uri="{FF2B5EF4-FFF2-40B4-BE49-F238E27FC236}">
                  <a16:creationId xmlns:a16="http://schemas.microsoft.com/office/drawing/2014/main" id="{E2706DBD-9DBD-49D6-80EB-C896096D2F0B}"/>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35" name="Straight Connector 44">
              <a:extLst>
                <a:ext uri="{FF2B5EF4-FFF2-40B4-BE49-F238E27FC236}">
                  <a16:creationId xmlns:a16="http://schemas.microsoft.com/office/drawing/2014/main" id="{251C7442-3F0F-49E3-9389-D6B4BAE14A89}"/>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46" name="Straight Connector 45">
              <a:extLst>
                <a:ext uri="{FF2B5EF4-FFF2-40B4-BE49-F238E27FC236}">
                  <a16:creationId xmlns:a16="http://schemas.microsoft.com/office/drawing/2014/main" id="{BA614368-43A5-4794-BA71-09F8585F9FC2}"/>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36" name="Straight Connector 46">
              <a:extLst>
                <a:ext uri="{FF2B5EF4-FFF2-40B4-BE49-F238E27FC236}">
                  <a16:creationId xmlns:a16="http://schemas.microsoft.com/office/drawing/2014/main" id="{3F42B96B-0C70-40CB-A027-175F2A16571A}"/>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48" name="TextBox 47">
            <a:extLst>
              <a:ext uri="{FF2B5EF4-FFF2-40B4-BE49-F238E27FC236}">
                <a16:creationId xmlns:a16="http://schemas.microsoft.com/office/drawing/2014/main" id="{97E60B29-B639-C2E7-AD63-A032BB1CB45A}"/>
              </a:ext>
            </a:extLst>
          </p:cNvPr>
          <p:cNvSpPr txBox="1"/>
          <p:nvPr/>
        </p:nvSpPr>
        <p:spPr>
          <a:xfrm>
            <a:off x="1308100" y="863600"/>
            <a:ext cx="5880100" cy="523220"/>
          </a:xfrm>
          <a:prstGeom prst="rect">
            <a:avLst/>
          </a:prstGeom>
          <a:noFill/>
        </p:spPr>
        <p:txBody>
          <a:bodyPr wrap="square" rtlCol="0">
            <a:spAutoFit/>
          </a:bodyPr>
          <a:lstStyle/>
          <a:p>
            <a:pPr algn="ctr"/>
            <a:r>
              <a:rPr lang="en-US" sz="2800" dirty="0"/>
              <a:t>CONCEPT TWELVE</a:t>
            </a:r>
          </a:p>
        </p:txBody>
      </p:sp>
      <p:sp>
        <p:nvSpPr>
          <p:cNvPr id="55" name="TextBox 54">
            <a:extLst>
              <a:ext uri="{FF2B5EF4-FFF2-40B4-BE49-F238E27FC236}">
                <a16:creationId xmlns:a16="http://schemas.microsoft.com/office/drawing/2014/main" id="{0D0750D5-17C8-F7EA-2065-913DF4FEBB8A}"/>
              </a:ext>
            </a:extLst>
          </p:cNvPr>
          <p:cNvSpPr txBox="1"/>
          <p:nvPr/>
        </p:nvSpPr>
        <p:spPr>
          <a:xfrm>
            <a:off x="647520" y="3428999"/>
            <a:ext cx="7201259" cy="461665"/>
          </a:xfrm>
          <a:prstGeom prst="rect">
            <a:avLst/>
          </a:prstGeom>
          <a:noFill/>
        </p:spPr>
        <p:txBody>
          <a:bodyPr wrap="square" rtlCol="0">
            <a:spAutoFit/>
          </a:bodyPr>
          <a:lstStyle/>
          <a:p>
            <a:pPr algn="ctr"/>
            <a:r>
              <a:rPr lang="en-US" sz="2400" dirty="0"/>
              <a:t>Selfless Service</a:t>
            </a:r>
          </a:p>
        </p:txBody>
      </p:sp>
      <p:sp>
        <p:nvSpPr>
          <p:cNvPr id="56" name="TextBox 55">
            <a:extLst>
              <a:ext uri="{FF2B5EF4-FFF2-40B4-BE49-F238E27FC236}">
                <a16:creationId xmlns:a16="http://schemas.microsoft.com/office/drawing/2014/main" id="{C57273C4-95C4-9B76-DA78-88DF78757ED1}"/>
              </a:ext>
            </a:extLst>
          </p:cNvPr>
          <p:cNvSpPr txBox="1"/>
          <p:nvPr/>
        </p:nvSpPr>
        <p:spPr>
          <a:xfrm>
            <a:off x="990600" y="4470400"/>
            <a:ext cx="6477000" cy="2031325"/>
          </a:xfrm>
          <a:prstGeom prst="rect">
            <a:avLst/>
          </a:prstGeom>
          <a:noFill/>
        </p:spPr>
        <p:txBody>
          <a:bodyPr wrap="square" rtlCol="0">
            <a:spAutoFit/>
          </a:bodyPr>
          <a:lstStyle/>
          <a:p>
            <a:pPr marL="285750" indent="-285750">
              <a:buFont typeface="Arial" panose="020B0604020202020204" pitchFamily="34" charset="0"/>
              <a:buChar char="•"/>
            </a:pPr>
            <a:r>
              <a:rPr lang="en-US" dirty="0">
                <a:solidFill>
                  <a:schemeClr val="bg1"/>
                </a:solidFill>
              </a:rPr>
              <a:t>Within the context of the Twelve Concepts, as a body, this concept serves much the same function as Tradition Twelve in the context of the traditions. It brings our consideration concepts for NA service back to the spiritual root of selfless service. “A  structure based on that foundation could only be one of service, never of government.” </a:t>
            </a:r>
          </a:p>
        </p:txBody>
      </p:sp>
    </p:spTree>
    <p:extLst>
      <p:ext uri="{BB962C8B-B14F-4D97-AF65-F5344CB8AC3E}">
        <p14:creationId xmlns:p14="http://schemas.microsoft.com/office/powerpoint/2010/main" val="396654362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575A7A0-2855-677E-5B09-8D26B8879CA0}"/>
              </a:ext>
            </a:extLst>
          </p:cNvPr>
          <p:cNvSpPr txBox="1"/>
          <p:nvPr/>
        </p:nvSpPr>
        <p:spPr>
          <a:xfrm>
            <a:off x="977900" y="3035300"/>
            <a:ext cx="4076700" cy="461665"/>
          </a:xfrm>
          <a:prstGeom prst="rect">
            <a:avLst/>
          </a:prstGeom>
          <a:noFill/>
        </p:spPr>
        <p:txBody>
          <a:bodyPr wrap="square" rtlCol="0">
            <a:spAutoFit/>
          </a:bodyPr>
          <a:lstStyle/>
          <a:p>
            <a:pPr algn="ctr"/>
            <a:r>
              <a:rPr lang="en-US" sz="2400" dirty="0"/>
              <a:t>TWELFTH CONCEPT</a:t>
            </a:r>
          </a:p>
        </p:txBody>
      </p:sp>
      <p:cxnSp>
        <p:nvCxnSpPr>
          <p:cNvPr id="5" name="Straight Connector 4">
            <a:extLst>
              <a:ext uri="{FF2B5EF4-FFF2-40B4-BE49-F238E27FC236}">
                <a16:creationId xmlns:a16="http://schemas.microsoft.com/office/drawing/2014/main" id="{D4E46557-6226-3FD5-22E8-A02B48836A79}"/>
              </a:ext>
            </a:extLst>
          </p:cNvPr>
          <p:cNvCxnSpPr>
            <a:cxnSpLocks/>
          </p:cNvCxnSpPr>
          <p:nvPr/>
        </p:nvCxnSpPr>
        <p:spPr>
          <a:xfrm>
            <a:off x="5270500" y="1498600"/>
            <a:ext cx="0" cy="3733800"/>
          </a:xfrm>
          <a:prstGeom prst="line">
            <a:avLst/>
          </a:prstGeom>
          <a:ln>
            <a:solidFill>
              <a:schemeClr val="tx1">
                <a:alpha val="60000"/>
              </a:schemeClr>
            </a:solidFill>
          </a:ln>
        </p:spPr>
        <p:style>
          <a:lnRef idx="1">
            <a:schemeClr val="accent1"/>
          </a:lnRef>
          <a:fillRef idx="0">
            <a:schemeClr val="accent1"/>
          </a:fillRef>
          <a:effectRef idx="0">
            <a:schemeClr val="accent1"/>
          </a:effectRef>
          <a:fontRef idx="minor">
            <a:schemeClr val="tx1"/>
          </a:fontRef>
        </p:style>
      </p:cxnSp>
      <p:sp>
        <p:nvSpPr>
          <p:cNvPr id="7" name="TextBox 6">
            <a:extLst>
              <a:ext uri="{FF2B5EF4-FFF2-40B4-BE49-F238E27FC236}">
                <a16:creationId xmlns:a16="http://schemas.microsoft.com/office/drawing/2014/main" id="{FA74EEC1-5685-040C-BE9B-A9C94FBE3C9C}"/>
              </a:ext>
            </a:extLst>
          </p:cNvPr>
          <p:cNvSpPr txBox="1"/>
          <p:nvPr/>
        </p:nvSpPr>
        <p:spPr>
          <a:xfrm>
            <a:off x="5715000" y="1358900"/>
            <a:ext cx="6108700" cy="5078313"/>
          </a:xfrm>
          <a:prstGeom prst="rect">
            <a:avLst/>
          </a:prstGeom>
          <a:noFill/>
        </p:spPr>
        <p:txBody>
          <a:bodyPr wrap="square" rtlCol="0">
            <a:spAutoFit/>
          </a:bodyPr>
          <a:lstStyle/>
          <a:p>
            <a:pPr marL="285750" indent="-285750">
              <a:buFont typeface="Wingdings" panose="05000000000000000000" pitchFamily="2" charset="2"/>
              <a:buChar char="Ø"/>
            </a:pPr>
            <a:r>
              <a:rPr lang="en-US" dirty="0">
                <a:solidFill>
                  <a:schemeClr val="bg1"/>
                </a:solidFill>
              </a:rPr>
              <a:t>Selfless service is an essentially spiritual endeavor. Our Twelfth Step says, in part, that “having  had a spiritual awakening,” we individually “tried to carry this message to addicts.”</a:t>
            </a:r>
          </a:p>
          <a:p>
            <a:pPr marL="285750" indent="-285750">
              <a:buFont typeface="Wingdings" panose="05000000000000000000" pitchFamily="2" charset="2"/>
              <a:buChar char="Ø"/>
            </a:pPr>
            <a:endParaRPr lang="en-US" dirty="0">
              <a:solidFill>
                <a:schemeClr val="bg1"/>
              </a:solidFill>
            </a:endParaRPr>
          </a:p>
          <a:p>
            <a:pPr marL="285750" indent="-285750">
              <a:buFont typeface="Wingdings" panose="05000000000000000000" pitchFamily="2" charset="2"/>
              <a:buChar char="Ø"/>
            </a:pPr>
            <a:r>
              <a:rPr lang="en-US" dirty="0">
                <a:solidFill>
                  <a:schemeClr val="bg1"/>
                </a:solidFill>
              </a:rPr>
              <a:t>Our collective service efforts arise from that same spiritual foundation. Having experienced results of this program in our own lives, we join together to carry the recovery message further than we could individually. </a:t>
            </a:r>
          </a:p>
          <a:p>
            <a:pPr marL="285750" indent="-285750">
              <a:buFont typeface="Wingdings" panose="05000000000000000000" pitchFamily="2" charset="2"/>
              <a:buChar char="Ø"/>
            </a:pPr>
            <a:endParaRPr lang="en-US" dirty="0">
              <a:solidFill>
                <a:schemeClr val="bg1"/>
              </a:solidFill>
            </a:endParaRPr>
          </a:p>
          <a:p>
            <a:pPr marL="285750" indent="-285750">
              <a:buFont typeface="Wingdings" panose="05000000000000000000" pitchFamily="2" charset="2"/>
              <a:buChar char="Ø"/>
            </a:pPr>
            <a:r>
              <a:rPr lang="en-US" dirty="0">
                <a:solidFill>
                  <a:schemeClr val="bg1"/>
                </a:solidFill>
              </a:rPr>
              <a:t>NA service is the cooperative effort of trusted servants receiving guidance from the groups, not a rule enforced by a governing body. </a:t>
            </a:r>
          </a:p>
          <a:p>
            <a:pPr marL="285750" indent="-285750">
              <a:buFont typeface="Wingdings" panose="05000000000000000000" pitchFamily="2" charset="2"/>
              <a:buChar char="Ø"/>
            </a:pPr>
            <a:endParaRPr lang="en-US" dirty="0">
              <a:solidFill>
                <a:schemeClr val="bg1"/>
              </a:solidFill>
            </a:endParaRPr>
          </a:p>
          <a:p>
            <a:pPr marL="285750" indent="-285750">
              <a:buFont typeface="Wingdings" panose="05000000000000000000" pitchFamily="2" charset="2"/>
              <a:buChar char="Ø"/>
            </a:pPr>
            <a:endParaRPr lang="en-US" dirty="0">
              <a:solidFill>
                <a:schemeClr val="bg1"/>
              </a:solidFill>
            </a:endParaRPr>
          </a:p>
          <a:p>
            <a:pPr marL="285750" indent="-285750">
              <a:buFont typeface="Wingdings" panose="05000000000000000000" pitchFamily="2" charset="2"/>
              <a:buChar char="Ø"/>
            </a:pPr>
            <a:endParaRPr lang="en-US" dirty="0">
              <a:solidFill>
                <a:schemeClr val="bg1"/>
              </a:solidFill>
            </a:endParaRPr>
          </a:p>
          <a:p>
            <a:pPr marL="285750" indent="-285750">
              <a:buFont typeface="Wingdings" panose="05000000000000000000" pitchFamily="2" charset="2"/>
              <a:buChar char="Ø"/>
            </a:pPr>
            <a:endParaRPr lang="en-US" dirty="0">
              <a:solidFill>
                <a:schemeClr val="bg1"/>
              </a:solidFill>
            </a:endParaRPr>
          </a:p>
        </p:txBody>
      </p:sp>
    </p:spTree>
    <p:extLst>
      <p:ext uri="{BB962C8B-B14F-4D97-AF65-F5344CB8AC3E}">
        <p14:creationId xmlns:p14="http://schemas.microsoft.com/office/powerpoint/2010/main" val="287408609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Straight Connector 3">
            <a:extLst>
              <a:ext uri="{FF2B5EF4-FFF2-40B4-BE49-F238E27FC236}">
                <a16:creationId xmlns:a16="http://schemas.microsoft.com/office/drawing/2014/main" id="{F04014C9-82B3-3836-9859-FC09409D5751}"/>
              </a:ext>
            </a:extLst>
          </p:cNvPr>
          <p:cNvCxnSpPr>
            <a:cxnSpLocks/>
          </p:cNvCxnSpPr>
          <p:nvPr/>
        </p:nvCxnSpPr>
        <p:spPr>
          <a:xfrm>
            <a:off x="5702300" y="1968500"/>
            <a:ext cx="0" cy="3886200"/>
          </a:xfrm>
          <a:prstGeom prst="line">
            <a:avLst/>
          </a:prstGeom>
          <a:ln>
            <a:solidFill>
              <a:schemeClr val="tx1">
                <a:alpha val="60000"/>
              </a:schemeClr>
            </a:solidFill>
          </a:ln>
        </p:spPr>
        <p:style>
          <a:lnRef idx="1">
            <a:schemeClr val="accent1"/>
          </a:lnRef>
          <a:fillRef idx="0">
            <a:schemeClr val="accent1"/>
          </a:fillRef>
          <a:effectRef idx="0">
            <a:schemeClr val="accent1"/>
          </a:effectRef>
          <a:fontRef idx="minor">
            <a:schemeClr val="tx1"/>
          </a:fontRef>
        </p:style>
      </p:cxnSp>
      <p:sp>
        <p:nvSpPr>
          <p:cNvPr id="7" name="TextBox 6">
            <a:extLst>
              <a:ext uri="{FF2B5EF4-FFF2-40B4-BE49-F238E27FC236}">
                <a16:creationId xmlns:a16="http://schemas.microsoft.com/office/drawing/2014/main" id="{B5F7B47B-B9FC-6E34-BC69-4975667C4DA1}"/>
              </a:ext>
            </a:extLst>
          </p:cNvPr>
          <p:cNvSpPr txBox="1"/>
          <p:nvPr/>
        </p:nvSpPr>
        <p:spPr>
          <a:xfrm>
            <a:off x="6096000" y="596900"/>
            <a:ext cx="5460980" cy="6186309"/>
          </a:xfrm>
          <a:prstGeom prst="rect">
            <a:avLst/>
          </a:prstGeom>
          <a:noFill/>
        </p:spPr>
        <p:txBody>
          <a:bodyPr wrap="square" rtlCol="0">
            <a:spAutoFit/>
          </a:bodyPr>
          <a:lstStyle/>
          <a:p>
            <a:pPr marL="285750" indent="-285750">
              <a:buFont typeface="Wingdings" panose="05000000000000000000" pitchFamily="2" charset="2"/>
              <a:buChar char="Ø"/>
            </a:pPr>
            <a:r>
              <a:rPr lang="en-US" dirty="0">
                <a:solidFill>
                  <a:schemeClr val="bg1"/>
                </a:solidFill>
              </a:rPr>
              <a:t>In order to serve well, each element of our service structure must make an earnest effort at effective communication.</a:t>
            </a:r>
          </a:p>
          <a:p>
            <a:pPr marL="285750" indent="-285750">
              <a:buFont typeface="Wingdings" panose="05000000000000000000" pitchFamily="2" charset="2"/>
              <a:buChar char="Ø"/>
            </a:pPr>
            <a:endParaRPr lang="en-US" dirty="0">
              <a:solidFill>
                <a:schemeClr val="bg1"/>
              </a:solidFill>
            </a:endParaRPr>
          </a:p>
          <a:p>
            <a:pPr marL="285750" indent="-285750">
              <a:buFont typeface="Wingdings" panose="05000000000000000000" pitchFamily="2" charset="2"/>
              <a:buChar char="Ø"/>
            </a:pPr>
            <a:r>
              <a:rPr lang="en-US" dirty="0">
                <a:solidFill>
                  <a:schemeClr val="bg1"/>
                </a:solidFill>
              </a:rPr>
              <a:t>In NA service, we share with one another so that we may combine our strength, to better fulfill the fellowship’s primary purpose.</a:t>
            </a:r>
          </a:p>
          <a:p>
            <a:pPr marL="285750" indent="-285750">
              <a:buFont typeface="Wingdings" panose="05000000000000000000" pitchFamily="2" charset="2"/>
              <a:buChar char="Ø"/>
            </a:pPr>
            <a:endParaRPr lang="en-US" dirty="0">
              <a:solidFill>
                <a:schemeClr val="bg1"/>
              </a:solidFill>
            </a:endParaRPr>
          </a:p>
          <a:p>
            <a:pPr marL="285750" indent="-285750">
              <a:buFont typeface="Wingdings" panose="05000000000000000000" pitchFamily="2" charset="2"/>
              <a:buChar char="Ø"/>
            </a:pPr>
            <a:r>
              <a:rPr lang="en-US" dirty="0">
                <a:solidFill>
                  <a:schemeClr val="bg1"/>
                </a:solidFill>
              </a:rPr>
              <a:t>To maintain our accountability to those we serve, we are bound to inform them in a complete, accurate, and concise fashion of our activities.</a:t>
            </a:r>
          </a:p>
          <a:p>
            <a:pPr marL="285750" indent="-285750">
              <a:buFont typeface="Wingdings" panose="05000000000000000000" pitchFamily="2" charset="2"/>
              <a:buChar char="Ø"/>
            </a:pPr>
            <a:endParaRPr lang="en-US" dirty="0">
              <a:solidFill>
                <a:schemeClr val="bg1"/>
              </a:solidFill>
            </a:endParaRPr>
          </a:p>
          <a:p>
            <a:pPr marL="285750" indent="-285750">
              <a:buFont typeface="Wingdings" panose="05000000000000000000" pitchFamily="2" charset="2"/>
              <a:buChar char="Ø"/>
            </a:pPr>
            <a:r>
              <a:rPr lang="en-US" dirty="0">
                <a:solidFill>
                  <a:schemeClr val="bg1"/>
                </a:solidFill>
              </a:rPr>
              <a:t>Open, honest, and straightforward communication nurtures the spirit of service in our  fellowship.</a:t>
            </a:r>
          </a:p>
          <a:p>
            <a:pPr marL="285750" indent="-285750">
              <a:buFont typeface="Wingdings" panose="05000000000000000000" pitchFamily="2" charset="2"/>
              <a:buChar char="Ø"/>
            </a:pPr>
            <a:endParaRPr lang="en-US" dirty="0">
              <a:solidFill>
                <a:schemeClr val="bg1"/>
              </a:solidFill>
            </a:endParaRPr>
          </a:p>
          <a:p>
            <a:pPr marL="285750" indent="-285750">
              <a:buFont typeface="Wingdings" panose="05000000000000000000" pitchFamily="2" charset="2"/>
              <a:buChar char="Ø"/>
            </a:pPr>
            <a:r>
              <a:rPr lang="en-US" dirty="0">
                <a:solidFill>
                  <a:schemeClr val="bg1"/>
                </a:solidFill>
              </a:rPr>
              <a:t>Together,  we recover, and together, we serve-----this is the spiritual core of our program, the foundation of our fellowship. A </a:t>
            </a:r>
            <a:r>
              <a:rPr lang="en-US" dirty="0" err="1">
                <a:solidFill>
                  <a:schemeClr val="bg1"/>
                </a:solidFill>
              </a:rPr>
              <a:t>a</a:t>
            </a:r>
            <a:r>
              <a:rPr lang="en-US" dirty="0">
                <a:solidFill>
                  <a:schemeClr val="bg1"/>
                </a:solidFill>
              </a:rPr>
              <a:t> structure based on that foundation could only be one of service, never government.  </a:t>
            </a:r>
          </a:p>
        </p:txBody>
      </p:sp>
      <p:sp>
        <p:nvSpPr>
          <p:cNvPr id="8" name="TextBox 7">
            <a:extLst>
              <a:ext uri="{FF2B5EF4-FFF2-40B4-BE49-F238E27FC236}">
                <a16:creationId xmlns:a16="http://schemas.microsoft.com/office/drawing/2014/main" id="{437692D6-9ED3-2F2C-C7C8-64C93AF81AB0}"/>
              </a:ext>
            </a:extLst>
          </p:cNvPr>
          <p:cNvSpPr txBox="1"/>
          <p:nvPr/>
        </p:nvSpPr>
        <p:spPr>
          <a:xfrm>
            <a:off x="774700" y="2717800"/>
            <a:ext cx="4813300" cy="523220"/>
          </a:xfrm>
          <a:prstGeom prst="rect">
            <a:avLst/>
          </a:prstGeom>
          <a:noFill/>
        </p:spPr>
        <p:txBody>
          <a:bodyPr wrap="square" rtlCol="0">
            <a:spAutoFit/>
          </a:bodyPr>
          <a:lstStyle/>
          <a:p>
            <a:pPr algn="ctr"/>
            <a:r>
              <a:rPr lang="en-US" sz="2800" dirty="0"/>
              <a:t>TWELFTH CONCEPT</a:t>
            </a:r>
          </a:p>
        </p:txBody>
      </p:sp>
    </p:spTree>
    <p:extLst>
      <p:ext uri="{BB962C8B-B14F-4D97-AF65-F5344CB8AC3E}">
        <p14:creationId xmlns:p14="http://schemas.microsoft.com/office/powerpoint/2010/main" val="379628159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Straight Connector 3">
            <a:extLst>
              <a:ext uri="{FF2B5EF4-FFF2-40B4-BE49-F238E27FC236}">
                <a16:creationId xmlns:a16="http://schemas.microsoft.com/office/drawing/2014/main" id="{DAF0F393-182A-ECB4-053A-42E556452FAC}"/>
              </a:ext>
            </a:extLst>
          </p:cNvPr>
          <p:cNvCxnSpPr>
            <a:cxnSpLocks/>
          </p:cNvCxnSpPr>
          <p:nvPr/>
        </p:nvCxnSpPr>
        <p:spPr>
          <a:xfrm>
            <a:off x="5537200" y="1193800"/>
            <a:ext cx="0" cy="4114800"/>
          </a:xfrm>
          <a:prstGeom prst="line">
            <a:avLst/>
          </a:prstGeom>
          <a:ln>
            <a:solidFill>
              <a:schemeClr val="tx1">
                <a:alpha val="60000"/>
              </a:schemeClr>
            </a:solidFill>
          </a:ln>
        </p:spPr>
        <p:style>
          <a:lnRef idx="1">
            <a:schemeClr val="accent1"/>
          </a:lnRef>
          <a:fillRef idx="0">
            <a:schemeClr val="accent1"/>
          </a:fillRef>
          <a:effectRef idx="0">
            <a:schemeClr val="accent1"/>
          </a:effectRef>
          <a:fontRef idx="minor">
            <a:schemeClr val="tx1"/>
          </a:fontRef>
        </p:style>
      </p:cxnSp>
      <p:sp>
        <p:nvSpPr>
          <p:cNvPr id="6" name="TextBox 5">
            <a:extLst>
              <a:ext uri="{FF2B5EF4-FFF2-40B4-BE49-F238E27FC236}">
                <a16:creationId xmlns:a16="http://schemas.microsoft.com/office/drawing/2014/main" id="{7683AB75-9DF8-E923-5802-966935591DE6}"/>
              </a:ext>
            </a:extLst>
          </p:cNvPr>
          <p:cNvSpPr txBox="1"/>
          <p:nvPr/>
        </p:nvSpPr>
        <p:spPr>
          <a:xfrm>
            <a:off x="850900" y="2938859"/>
            <a:ext cx="4254498" cy="954107"/>
          </a:xfrm>
          <a:prstGeom prst="rect">
            <a:avLst/>
          </a:prstGeom>
          <a:noFill/>
        </p:spPr>
        <p:txBody>
          <a:bodyPr wrap="square" rtlCol="0">
            <a:spAutoFit/>
          </a:bodyPr>
          <a:lstStyle/>
          <a:p>
            <a:pPr algn="ctr"/>
            <a:r>
              <a:rPr lang="en-US" sz="2800" dirty="0"/>
              <a:t>Brainstorming Questions</a:t>
            </a:r>
          </a:p>
        </p:txBody>
      </p:sp>
      <p:sp>
        <p:nvSpPr>
          <p:cNvPr id="7" name="TextBox 6">
            <a:extLst>
              <a:ext uri="{FF2B5EF4-FFF2-40B4-BE49-F238E27FC236}">
                <a16:creationId xmlns:a16="http://schemas.microsoft.com/office/drawing/2014/main" id="{175012E5-7030-67CF-0C0D-5FE027CFE3BB}"/>
              </a:ext>
            </a:extLst>
          </p:cNvPr>
          <p:cNvSpPr txBox="1"/>
          <p:nvPr/>
        </p:nvSpPr>
        <p:spPr>
          <a:xfrm>
            <a:off x="5803900" y="1092200"/>
            <a:ext cx="6108697" cy="3693319"/>
          </a:xfrm>
          <a:prstGeom prst="rect">
            <a:avLst/>
          </a:prstGeom>
          <a:noFill/>
        </p:spPr>
        <p:txBody>
          <a:bodyPr wrap="square" rtlCol="0">
            <a:spAutoFit/>
          </a:bodyPr>
          <a:lstStyle/>
          <a:p>
            <a:pPr marL="342900" indent="-342900">
              <a:buFont typeface="+mj-lt"/>
              <a:buAutoNum type="arabicPeriod"/>
            </a:pPr>
            <a:r>
              <a:rPr lang="en-US" dirty="0">
                <a:solidFill>
                  <a:schemeClr val="bg1"/>
                </a:solidFill>
              </a:rPr>
              <a:t> What is the difference between service and government?</a:t>
            </a:r>
          </a:p>
          <a:p>
            <a:pPr marL="342900" indent="-342900">
              <a:buFont typeface="+mj-lt"/>
              <a:buAutoNum type="arabicPeriod"/>
            </a:pPr>
            <a:endParaRPr lang="en-US" dirty="0">
              <a:solidFill>
                <a:schemeClr val="bg1"/>
              </a:solidFill>
            </a:endParaRPr>
          </a:p>
          <a:p>
            <a:pPr marL="342900" indent="-342900">
              <a:buFont typeface="+mj-lt"/>
              <a:buAutoNum type="arabicPeriod"/>
            </a:pPr>
            <a:r>
              <a:rPr lang="en-US" dirty="0">
                <a:solidFill>
                  <a:schemeClr val="bg1"/>
                </a:solidFill>
              </a:rPr>
              <a:t> What is it about NA’s ,primary purpose and it’s spiritual identity that says “our structure should always be one of service , never  of government?</a:t>
            </a:r>
          </a:p>
          <a:p>
            <a:pPr marL="342900" indent="-342900">
              <a:buFont typeface="+mj-lt"/>
              <a:buAutoNum type="arabicPeriod"/>
            </a:pPr>
            <a:endParaRPr lang="en-US" dirty="0">
              <a:solidFill>
                <a:schemeClr val="bg1"/>
              </a:solidFill>
            </a:endParaRPr>
          </a:p>
          <a:p>
            <a:pPr marL="342900" indent="-342900">
              <a:buFont typeface="+mj-lt"/>
              <a:buAutoNum type="arabicPeriod"/>
            </a:pPr>
            <a:r>
              <a:rPr lang="en-US" dirty="0">
                <a:solidFill>
                  <a:schemeClr val="bg1"/>
                </a:solidFill>
              </a:rPr>
              <a:t>How does gratitude, humility, communication, and selflessness help our structure remain “one of service, never of government?”</a:t>
            </a:r>
          </a:p>
          <a:p>
            <a:pPr marL="342900" indent="-342900">
              <a:buFont typeface="+mj-lt"/>
              <a:buAutoNum type="arabicPeriod"/>
            </a:pPr>
            <a:endParaRPr lang="en-US" dirty="0">
              <a:solidFill>
                <a:schemeClr val="bg1"/>
              </a:solidFill>
            </a:endParaRPr>
          </a:p>
          <a:p>
            <a:pPr marL="342900" indent="-342900">
              <a:buFont typeface="+mj-lt"/>
              <a:buAutoNum type="arabicPeriod"/>
            </a:pPr>
            <a:r>
              <a:rPr lang="en-US" dirty="0">
                <a:solidFill>
                  <a:schemeClr val="bg1"/>
                </a:solidFill>
              </a:rPr>
              <a:t> How does the Twelfth Concept apply to each of the other Eleven Concepts? </a:t>
            </a:r>
          </a:p>
        </p:txBody>
      </p:sp>
    </p:spTree>
    <p:extLst>
      <p:ext uri="{BB962C8B-B14F-4D97-AF65-F5344CB8AC3E}">
        <p14:creationId xmlns:p14="http://schemas.microsoft.com/office/powerpoint/2010/main" val="2898146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60" name="Group 41">
            <a:extLst>
              <a:ext uri="{FF2B5EF4-FFF2-40B4-BE49-F238E27FC236}">
                <a16:creationId xmlns:a16="http://schemas.microsoft.com/office/drawing/2014/main" id="{62CE031E-EE35-4AA7-9784-80509332778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206969" y="2963335"/>
            <a:ext cx="2981858" cy="3208867"/>
            <a:chOff x="9206969" y="2963333"/>
            <a:chExt cx="2981858" cy="3208867"/>
          </a:xfrm>
        </p:grpSpPr>
        <p:cxnSp>
          <p:nvCxnSpPr>
            <p:cNvPr id="43" name="Straight Connector 42">
              <a:extLst>
                <a:ext uri="{FF2B5EF4-FFF2-40B4-BE49-F238E27FC236}">
                  <a16:creationId xmlns:a16="http://schemas.microsoft.com/office/drawing/2014/main" id="{118D62D3-5800-4F4A-95BE-C1A2BB8B2338}"/>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44" name="Straight Connector 43">
              <a:extLst>
                <a:ext uri="{FF2B5EF4-FFF2-40B4-BE49-F238E27FC236}">
                  <a16:creationId xmlns:a16="http://schemas.microsoft.com/office/drawing/2014/main" id="{4C9E4F52-5D94-4242-AC69-EE6A23FAB1D5}"/>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45" name="Straight Connector 44">
              <a:extLst>
                <a:ext uri="{FF2B5EF4-FFF2-40B4-BE49-F238E27FC236}">
                  <a16:creationId xmlns:a16="http://schemas.microsoft.com/office/drawing/2014/main" id="{322CC7C0-D1D6-4FF0-A60C-1AEB9C8736A0}"/>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46" name="Straight Connector 45">
              <a:extLst>
                <a:ext uri="{FF2B5EF4-FFF2-40B4-BE49-F238E27FC236}">
                  <a16:creationId xmlns:a16="http://schemas.microsoft.com/office/drawing/2014/main" id="{99B43E48-8275-4871-8745-F5CB75CFDB87}"/>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47" name="Straight Connector 46">
              <a:extLst>
                <a:ext uri="{FF2B5EF4-FFF2-40B4-BE49-F238E27FC236}">
                  <a16:creationId xmlns:a16="http://schemas.microsoft.com/office/drawing/2014/main" id="{E87ED701-F942-4771-8F92-6EFCC2E8E0E0}"/>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61" name="Rectangle 48">
            <a:extLst>
              <a:ext uri="{FF2B5EF4-FFF2-40B4-BE49-F238E27FC236}">
                <a16:creationId xmlns:a16="http://schemas.microsoft.com/office/drawing/2014/main" id="{D6F819BF-BEC4-454B-82CF-C7F1926407F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2">
            <a:schemeClr val="dk2"/>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27C8D2B-4F55-47C4-AB67-465884557E5D}"/>
              </a:ext>
            </a:extLst>
          </p:cNvPr>
          <p:cNvSpPr>
            <a:spLocks noGrp="1"/>
          </p:cNvSpPr>
          <p:nvPr>
            <p:ph type="title"/>
          </p:nvPr>
        </p:nvSpPr>
        <p:spPr>
          <a:xfrm>
            <a:off x="7532712" y="87684"/>
            <a:ext cx="3382941" cy="1048967"/>
          </a:xfrm>
        </p:spPr>
        <p:txBody>
          <a:bodyPr vert="horz" lIns="91440" tIns="45720" rIns="91440" bIns="45720" rtlCol="0" anchor="b">
            <a:normAutofit/>
          </a:bodyPr>
          <a:lstStyle/>
          <a:p>
            <a:r>
              <a:rPr lang="en-US" sz="2400" dirty="0">
                <a:solidFill>
                  <a:srgbClr val="FFFFFF"/>
                </a:solidFill>
              </a:rPr>
              <a:t>1</a:t>
            </a:r>
            <a:r>
              <a:rPr lang="en-US" sz="2400" baseline="30000" dirty="0">
                <a:solidFill>
                  <a:srgbClr val="FFFFFF"/>
                </a:solidFill>
              </a:rPr>
              <a:t>st</a:t>
            </a:r>
            <a:r>
              <a:rPr lang="en-US" sz="2400" dirty="0">
                <a:solidFill>
                  <a:srgbClr val="FFFFFF"/>
                </a:solidFill>
              </a:rPr>
              <a:t> concept</a:t>
            </a:r>
          </a:p>
        </p:txBody>
      </p:sp>
      <p:sp useBgFill="1">
        <p:nvSpPr>
          <p:cNvPr id="62" name="Snip Diagonal Corner Rectangle 21">
            <a:extLst>
              <a:ext uri="{FF2B5EF4-FFF2-40B4-BE49-F238E27FC236}">
                <a16:creationId xmlns:a16="http://schemas.microsoft.com/office/drawing/2014/main" id="{79D5C3D0-88DD-405B-A549-4B5C3712E1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4212" y="641648"/>
            <a:ext cx="6575496" cy="5286838"/>
          </a:xfrm>
          <a:prstGeom prst="snip2DiagRect">
            <a:avLst>
              <a:gd name="adj1" fmla="val 8741"/>
              <a:gd name="adj2" fmla="val 0"/>
            </a:avLst>
          </a:prstGeom>
          <a:ln>
            <a:noFill/>
          </a:ln>
          <a:effectLst>
            <a:innerShdw blurRad="57150" dist="38100" dir="14460000">
              <a:prstClr val="black">
                <a:alpha val="7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Placeholder 5" descr="A group of people in costumes&#10;&#10;Description automatically generated">
            <a:extLst>
              <a:ext uri="{FF2B5EF4-FFF2-40B4-BE49-F238E27FC236}">
                <a16:creationId xmlns:a16="http://schemas.microsoft.com/office/drawing/2014/main" id="{CD636626-8F54-4A5E-A7BF-FCA7DF3833C4}"/>
              </a:ext>
            </a:extLst>
          </p:cNvPr>
          <p:cNvPicPr>
            <a:picLocks noGrp="1" noChangeAspect="1"/>
          </p:cNvPicPr>
          <p:nvPr>
            <p:ph type="pic" idx="1"/>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p:blipFill>
        <p:spPr>
          <a:xfrm>
            <a:off x="1287000" y="1097060"/>
            <a:ext cx="5269497" cy="4334162"/>
          </a:xfrm>
          <a:prstGeom prst="rect">
            <a:avLst/>
          </a:prstGeom>
        </p:spPr>
      </p:pic>
      <p:sp>
        <p:nvSpPr>
          <p:cNvPr id="4" name="Text Placeholder 3">
            <a:extLst>
              <a:ext uri="{FF2B5EF4-FFF2-40B4-BE49-F238E27FC236}">
                <a16:creationId xmlns:a16="http://schemas.microsoft.com/office/drawing/2014/main" id="{AB581857-ABA9-48B5-8FFB-93E822D467E0}"/>
              </a:ext>
            </a:extLst>
          </p:cNvPr>
          <p:cNvSpPr>
            <a:spLocks noGrp="1"/>
          </p:cNvSpPr>
          <p:nvPr>
            <p:ph type="body" sz="half" idx="2"/>
          </p:nvPr>
        </p:nvSpPr>
        <p:spPr>
          <a:xfrm>
            <a:off x="7616894" y="1136651"/>
            <a:ext cx="3479419" cy="4947869"/>
          </a:xfrm>
        </p:spPr>
        <p:txBody>
          <a:bodyPr vert="horz" lIns="91440" tIns="45720" rIns="91440" bIns="45720" rtlCol="0" anchor="t">
            <a:normAutofit/>
          </a:bodyPr>
          <a:lstStyle/>
          <a:p>
            <a:pPr>
              <a:buFont typeface="Wingdings 3" panose="05040102010807070707" pitchFamily="18" charset="2"/>
              <a:buChar char=""/>
            </a:pPr>
            <a:r>
              <a:rPr lang="en-US" sz="1600" dirty="0">
                <a:solidFill>
                  <a:schemeClr val="tx1"/>
                </a:solidFill>
              </a:rPr>
              <a:t>Our fellowship’s primary purpose is to carry the message “that an addict any addict, can stop using drugs, lose the desire to use, and find a new way to live.”</a:t>
            </a:r>
          </a:p>
          <a:p>
            <a:pPr>
              <a:buFont typeface="Wingdings 3" panose="05040102010807070707" pitchFamily="18" charset="2"/>
              <a:buChar char=""/>
            </a:pPr>
            <a:r>
              <a:rPr lang="en-US" sz="1600" dirty="0">
                <a:solidFill>
                  <a:schemeClr val="tx1"/>
                </a:solidFill>
              </a:rPr>
              <a:t>These recovery meetings, conducted thousands of times each day by NA groups around the world, are the most important service offered by our fellowship</a:t>
            </a:r>
            <a:r>
              <a:rPr lang="en-US" sz="1200" dirty="0">
                <a:solidFill>
                  <a:schemeClr val="tx1"/>
                </a:solidFill>
              </a:rPr>
              <a:t>.</a:t>
            </a:r>
          </a:p>
          <a:p>
            <a:endParaRPr lang="en-US" sz="1200" dirty="0">
              <a:solidFill>
                <a:srgbClr val="0F496F"/>
              </a:solidFill>
            </a:endParaRPr>
          </a:p>
        </p:txBody>
      </p:sp>
      <p:grpSp>
        <p:nvGrpSpPr>
          <p:cNvPr id="63" name="Group 52">
            <a:extLst>
              <a:ext uri="{FF2B5EF4-FFF2-40B4-BE49-F238E27FC236}">
                <a16:creationId xmlns:a16="http://schemas.microsoft.com/office/drawing/2014/main" id="{B29E1950-A366-48B7-8DAB-726C0DE58072}"/>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206969" y="2963335"/>
            <a:ext cx="2981858" cy="3208867"/>
            <a:chOff x="9206969" y="2963333"/>
            <a:chExt cx="2981858" cy="3208867"/>
          </a:xfrm>
        </p:grpSpPr>
        <p:cxnSp>
          <p:nvCxnSpPr>
            <p:cNvPr id="54" name="Straight Connector 53">
              <a:extLst>
                <a:ext uri="{FF2B5EF4-FFF2-40B4-BE49-F238E27FC236}">
                  <a16:creationId xmlns:a16="http://schemas.microsoft.com/office/drawing/2014/main" id="{624123CD-2156-4134-A3FB-C82036B5FAEB}"/>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1276012" y="2963333"/>
              <a:ext cx="912814" cy="912812"/>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55" name="Straight Connector 54">
              <a:extLst>
                <a:ext uri="{FF2B5EF4-FFF2-40B4-BE49-F238E27FC236}">
                  <a16:creationId xmlns:a16="http://schemas.microsoft.com/office/drawing/2014/main" id="{282DAEA8-4DC7-4972-8972-06976C61D518}"/>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9206969" y="3190344"/>
              <a:ext cx="2981857" cy="2981856"/>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56" name="Straight Connector 55">
              <a:extLst>
                <a:ext uri="{FF2B5EF4-FFF2-40B4-BE49-F238E27FC236}">
                  <a16:creationId xmlns:a16="http://schemas.microsoft.com/office/drawing/2014/main" id="{C33B16A3-1C35-4E6B-88DA-2A2550F94147}"/>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292292" y="3285067"/>
              <a:ext cx="1896534" cy="1896533"/>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57" name="Straight Connector 56">
              <a:extLst>
                <a:ext uri="{FF2B5EF4-FFF2-40B4-BE49-F238E27FC236}">
                  <a16:creationId xmlns:a16="http://schemas.microsoft.com/office/drawing/2014/main" id="{106381D1-240B-4A28-88D3-6ACC575DCF15}"/>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443103" y="3131080"/>
              <a:ext cx="1745722" cy="1745720"/>
            </a:xfrm>
            <a:prstGeom prst="line">
              <a:avLst/>
            </a:prstGeom>
            <a:ln w="2857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58" name="Straight Connector 57">
              <a:extLst>
                <a:ext uri="{FF2B5EF4-FFF2-40B4-BE49-F238E27FC236}">
                  <a16:creationId xmlns:a16="http://schemas.microsoft.com/office/drawing/2014/main" id="{7C8CFC7B-B818-47F0-AE87-6B34B07D14D2}"/>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918826" y="3683001"/>
              <a:ext cx="1270001" cy="1269999"/>
            </a:xfrm>
            <a:prstGeom prst="line">
              <a:avLst/>
            </a:prstGeom>
            <a:ln w="28575">
              <a:solidFill>
                <a:srgbClr val="FFFFFF"/>
              </a:solidFill>
            </a:ln>
          </p:spPr>
          <p:style>
            <a:lnRef idx="2">
              <a:schemeClr val="accent1"/>
            </a:lnRef>
            <a:fillRef idx="0">
              <a:schemeClr val="accent1"/>
            </a:fillRef>
            <a:effectRef idx="1">
              <a:schemeClr val="accent1"/>
            </a:effectRef>
            <a:fontRef idx="minor">
              <a:schemeClr val="tx1"/>
            </a:fontRef>
          </p:style>
        </p:cxnSp>
      </p:grpSp>
      <p:sp>
        <p:nvSpPr>
          <p:cNvPr id="7" name="TextBox 6">
            <a:extLst>
              <a:ext uri="{FF2B5EF4-FFF2-40B4-BE49-F238E27FC236}">
                <a16:creationId xmlns:a16="http://schemas.microsoft.com/office/drawing/2014/main" id="{837EA460-A868-48B2-B591-28C443F72F9A}"/>
              </a:ext>
            </a:extLst>
          </p:cNvPr>
          <p:cNvSpPr txBox="1"/>
          <p:nvPr/>
        </p:nvSpPr>
        <p:spPr>
          <a:xfrm>
            <a:off x="3683598" y="5231169"/>
            <a:ext cx="2872901" cy="200055"/>
          </a:xfrm>
          <a:prstGeom prst="rect">
            <a:avLst/>
          </a:prstGeom>
          <a:solidFill>
            <a:srgbClr val="000000"/>
          </a:solidFill>
        </p:spPr>
        <p:txBody>
          <a:bodyPr wrap="none" rtlCol="0">
            <a:spAutoFit/>
          </a:bodyPr>
          <a:lstStyle/>
          <a:p>
            <a:pPr algn="r">
              <a:spcAft>
                <a:spcPts val="600"/>
              </a:spcAft>
            </a:pPr>
            <a:r>
              <a:rPr lang="en-US" sz="700">
                <a:solidFill>
                  <a:srgbClr val="FFFFFF"/>
                </a:solidFill>
                <a:hlinkClick r:id="rId3" tooltip="https://themeatandpotatoesoflife.com/confessions-of-a-tv-junkie/">
                  <a:extLst>
                    <a:ext uri="{A12FA001-AC4F-418D-AE19-62706E023703}">
                      <ahyp:hlinkClr xmlns:ahyp="http://schemas.microsoft.com/office/drawing/2018/hyperlinkcolor" val="tx"/>
                    </a:ext>
                  </a:extLst>
                </a:hlinkClick>
              </a:rPr>
              <a:t>This Photo</a:t>
            </a:r>
            <a:r>
              <a:rPr lang="en-US" sz="700">
                <a:solidFill>
                  <a:srgbClr val="FFFFFF"/>
                </a:solidFill>
              </a:rPr>
              <a:t> by Unknown Author is licensed under </a:t>
            </a:r>
            <a:r>
              <a:rPr lang="en-US" sz="700">
                <a:solidFill>
                  <a:srgbClr val="FFFFFF"/>
                </a:solidFill>
                <a:hlinkClick r:id="rId4" tooltip="https://creativecommons.org/licenses/by-nc-nd/3.0/">
                  <a:extLst>
                    <a:ext uri="{A12FA001-AC4F-418D-AE19-62706E023703}">
                      <ahyp:hlinkClr xmlns:ahyp="http://schemas.microsoft.com/office/drawing/2018/hyperlinkcolor" val="tx"/>
                    </a:ext>
                  </a:extLst>
                </a:hlinkClick>
              </a:rPr>
              <a:t>CC BY-NC-ND</a:t>
            </a:r>
            <a:endParaRPr lang="en-US" sz="700">
              <a:solidFill>
                <a:srgbClr val="FFFFFF"/>
              </a:solidFill>
            </a:endParaRPr>
          </a:p>
        </p:txBody>
      </p:sp>
    </p:spTree>
    <p:extLst>
      <p:ext uri="{BB962C8B-B14F-4D97-AF65-F5344CB8AC3E}">
        <p14:creationId xmlns:p14="http://schemas.microsoft.com/office/powerpoint/2010/main" val="1472977399"/>
      </p:ext>
    </p:extLst>
  </p:cSld>
  <p:clrMapOvr>
    <a:overrideClrMapping bg1="lt1" tx1="dk1" bg2="lt2" tx2="dk2" accent1="accent1" accent2="accent2" accent3="accent3" accent4="accent4" accent5="accent5" accent6="accent6" hlink="hlink" folHlink="folHlink"/>
  </p:clrMapOvr>
</p:sld>
</file>

<file path=ppt/slides/slide50.xml><?xml version="1.0" encoding="utf-8"?>
<p:sld xmlns:a="http://schemas.openxmlformats.org/drawingml/2006/main" xmlns:r="http://schemas.openxmlformats.org/officeDocument/2006/relationships" xmlns:p="http://schemas.openxmlformats.org/presentationml/2006/main">
  <p:cSld>
    <p:bg>
      <p:bgPr>
        <a:gradFill rotWithShape="1">
          <a:gsLst>
            <a:gs pos="10000">
              <a:schemeClr val="bg2">
                <a:tint val="97000"/>
                <a:hueMod val="92000"/>
                <a:satMod val="169000"/>
                <a:lumMod val="164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cxnSp>
        <p:nvCxnSpPr>
          <p:cNvPr id="15" name="Straight Connector 14">
            <a:extLst>
              <a:ext uri="{FF2B5EF4-FFF2-40B4-BE49-F238E27FC236}">
                <a16:creationId xmlns:a16="http://schemas.microsoft.com/office/drawing/2014/main" id="{0512F9CB-A1A0-4043-A103-F6A4B94B695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a:extLst>
              <a:ext uri="{FF2B5EF4-FFF2-40B4-BE49-F238E27FC236}">
                <a16:creationId xmlns:a16="http://schemas.microsoft.com/office/drawing/2014/main" id="{ADBE6588-EE16-4389-857C-86A156D49E5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6108172" y="91547"/>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a:extLst>
              <a:ext uri="{FF2B5EF4-FFF2-40B4-BE49-F238E27FC236}">
                <a16:creationId xmlns:a16="http://schemas.microsoft.com/office/drawing/2014/main" id="{17FD48D2-B0A7-413D-B947-AA55AC1296D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a:extLst>
              <a:ext uri="{FF2B5EF4-FFF2-40B4-BE49-F238E27FC236}">
                <a16:creationId xmlns:a16="http://schemas.microsoft.com/office/drawing/2014/main" id="{2BE668D0-D906-4EEE-B32F-8C028624B8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7335839" y="32280"/>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a:extLst>
              <a:ext uri="{FF2B5EF4-FFF2-40B4-BE49-F238E27FC236}">
                <a16:creationId xmlns:a16="http://schemas.microsoft.com/office/drawing/2014/main" id="{D1DE67A3-B8F6-4CFD-A8E0-D15200F2315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7845428" y="609603"/>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 useBgFill="1">
        <p:nvSpPr>
          <p:cNvPr id="25" name="Rectangle 24">
            <a:extLst>
              <a:ext uri="{FF2B5EF4-FFF2-40B4-BE49-F238E27FC236}">
                <a16:creationId xmlns:a16="http://schemas.microsoft.com/office/drawing/2014/main" id="{762362DE-7747-4D8B-99FA-8E36F0B15F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itle 7">
            <a:extLst>
              <a:ext uri="{FF2B5EF4-FFF2-40B4-BE49-F238E27FC236}">
                <a16:creationId xmlns:a16="http://schemas.microsoft.com/office/drawing/2014/main" id="{32FDDE91-10EC-4164-9B6D-4469E30A6048}"/>
              </a:ext>
            </a:extLst>
          </p:cNvPr>
          <p:cNvSpPr>
            <a:spLocks noGrp="1"/>
          </p:cNvSpPr>
          <p:nvPr>
            <p:ph type="title"/>
          </p:nvPr>
        </p:nvSpPr>
        <p:spPr>
          <a:xfrm>
            <a:off x="5135754" y="628619"/>
            <a:ext cx="6368858" cy="3028983"/>
          </a:xfrm>
        </p:spPr>
        <p:txBody>
          <a:bodyPr vert="horz" lIns="91440" tIns="45720" rIns="91440" bIns="45720" rtlCol="0" anchor="b">
            <a:normAutofit/>
          </a:bodyPr>
          <a:lstStyle/>
          <a:p>
            <a:pPr algn="ctr"/>
            <a:r>
              <a:rPr lang="en-US" sz="4800" dirty="0"/>
              <a:t>Thank you </a:t>
            </a:r>
          </a:p>
        </p:txBody>
      </p:sp>
      <p:pic>
        <p:nvPicPr>
          <p:cNvPr id="12" name="Graphic 11">
            <a:extLst>
              <a:ext uri="{FF2B5EF4-FFF2-40B4-BE49-F238E27FC236}">
                <a16:creationId xmlns:a16="http://schemas.microsoft.com/office/drawing/2014/main" id="{64B4E30E-3C14-48C7-82CC-619D0ADA596C}"/>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646633" y="628616"/>
            <a:ext cx="5130053" cy="5772184"/>
          </a:xfrm>
          <a:prstGeom prst="rect">
            <a:avLst/>
          </a:prstGeom>
          <a:ln w="15875">
            <a:solidFill>
              <a:srgbClr val="FFFFFF">
                <a:alpha val="40000"/>
              </a:srgbClr>
            </a:solidFill>
          </a:ln>
          <a:effectLst>
            <a:innerShdw blurRad="57150" dist="38100" dir="14460000">
              <a:prstClr val="black">
                <a:alpha val="70000"/>
              </a:prstClr>
            </a:innerShdw>
          </a:effectLst>
        </p:spPr>
      </p:pic>
      <p:grpSp>
        <p:nvGrpSpPr>
          <p:cNvPr id="27" name="Group 26">
            <a:extLst>
              <a:ext uri="{FF2B5EF4-FFF2-40B4-BE49-F238E27FC236}">
                <a16:creationId xmlns:a16="http://schemas.microsoft.com/office/drawing/2014/main" id="{25123E6E-F713-4254-A6BF-358CC8EC6C9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206969" y="2963335"/>
            <a:ext cx="2981858" cy="3208867"/>
            <a:chOff x="9206969" y="2963333"/>
            <a:chExt cx="2981858" cy="3208867"/>
          </a:xfrm>
        </p:grpSpPr>
        <p:cxnSp>
          <p:nvCxnSpPr>
            <p:cNvPr id="28" name="Straight Connector 27">
              <a:extLst>
                <a:ext uri="{FF2B5EF4-FFF2-40B4-BE49-F238E27FC236}">
                  <a16:creationId xmlns:a16="http://schemas.microsoft.com/office/drawing/2014/main" id="{2F690FE0-5412-4598-8AD6-769BB36E2CE1}"/>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9" name="Straight Connector 28">
              <a:extLst>
                <a:ext uri="{FF2B5EF4-FFF2-40B4-BE49-F238E27FC236}">
                  <a16:creationId xmlns:a16="http://schemas.microsoft.com/office/drawing/2014/main" id="{B4850BB6-6709-408E-BEFD-24DC5E3C2964}"/>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30" name="Straight Connector 29">
              <a:extLst>
                <a:ext uri="{FF2B5EF4-FFF2-40B4-BE49-F238E27FC236}">
                  <a16:creationId xmlns:a16="http://schemas.microsoft.com/office/drawing/2014/main" id="{4A03B410-983E-40D8-A4EA-2BB747CB003B}"/>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31" name="Straight Connector 30">
              <a:extLst>
                <a:ext uri="{FF2B5EF4-FFF2-40B4-BE49-F238E27FC236}">
                  <a16:creationId xmlns:a16="http://schemas.microsoft.com/office/drawing/2014/main" id="{12B92421-6A58-4A51-AB7D-B97EA85E3036}"/>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32" name="Straight Connector 31">
              <a:extLst>
                <a:ext uri="{FF2B5EF4-FFF2-40B4-BE49-F238E27FC236}">
                  <a16:creationId xmlns:a16="http://schemas.microsoft.com/office/drawing/2014/main" id="{9D092B0B-C6FB-4CDC-ABE8-5C817CAC697B}"/>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val="23783070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37" name="Group 36">
            <a:extLst>
              <a:ext uri="{FF2B5EF4-FFF2-40B4-BE49-F238E27FC236}">
                <a16:creationId xmlns:a16="http://schemas.microsoft.com/office/drawing/2014/main" id="{62CE031E-EE35-4AA7-9784-80509332778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206969" y="2963335"/>
            <a:ext cx="2981858" cy="3208867"/>
            <a:chOff x="9206969" y="2963333"/>
            <a:chExt cx="2981858" cy="3208867"/>
          </a:xfrm>
        </p:grpSpPr>
        <p:cxnSp>
          <p:nvCxnSpPr>
            <p:cNvPr id="38" name="Straight Connector 37">
              <a:extLst>
                <a:ext uri="{FF2B5EF4-FFF2-40B4-BE49-F238E27FC236}">
                  <a16:creationId xmlns:a16="http://schemas.microsoft.com/office/drawing/2014/main" id="{118D62D3-5800-4F4A-95BE-C1A2BB8B2338}"/>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39" name="Straight Connector 38">
              <a:extLst>
                <a:ext uri="{FF2B5EF4-FFF2-40B4-BE49-F238E27FC236}">
                  <a16:creationId xmlns:a16="http://schemas.microsoft.com/office/drawing/2014/main" id="{4C9E4F52-5D94-4242-AC69-EE6A23FAB1D5}"/>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40" name="Straight Connector 39">
              <a:extLst>
                <a:ext uri="{FF2B5EF4-FFF2-40B4-BE49-F238E27FC236}">
                  <a16:creationId xmlns:a16="http://schemas.microsoft.com/office/drawing/2014/main" id="{322CC7C0-D1D6-4FF0-A60C-1AEB9C8736A0}"/>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41" name="Straight Connector 40">
              <a:extLst>
                <a:ext uri="{FF2B5EF4-FFF2-40B4-BE49-F238E27FC236}">
                  <a16:creationId xmlns:a16="http://schemas.microsoft.com/office/drawing/2014/main" id="{99B43E48-8275-4871-8745-F5CB75CFDB87}"/>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42" name="Straight Connector 41">
              <a:extLst>
                <a:ext uri="{FF2B5EF4-FFF2-40B4-BE49-F238E27FC236}">
                  <a16:creationId xmlns:a16="http://schemas.microsoft.com/office/drawing/2014/main" id="{E87ED701-F942-4771-8F92-6EFCC2E8E0E0}"/>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44" name="Rectangle 43">
            <a:extLst>
              <a:ext uri="{FF2B5EF4-FFF2-40B4-BE49-F238E27FC236}">
                <a16:creationId xmlns:a16="http://schemas.microsoft.com/office/drawing/2014/main" id="{91A19049-4FE8-4A2F-AEED-CF53C86D9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2">
            <a:schemeClr val="dk2"/>
          </a:fillRef>
          <a:effectRef idx="0">
            <a:schemeClr val="accent1"/>
          </a:effectRef>
          <a:fontRef idx="minor">
            <a:schemeClr val="lt1"/>
          </a:fontRef>
        </p:style>
        <p:txBody>
          <a:bodyPr rtlCol="0" anchor="ctr"/>
          <a:lstStyle/>
          <a:p>
            <a:pPr algn="ctr"/>
            <a:endParaRPr lang="en-US"/>
          </a:p>
        </p:txBody>
      </p:sp>
      <p:sp>
        <p:nvSpPr>
          <p:cNvPr id="32" name="Title 31">
            <a:extLst>
              <a:ext uri="{FF2B5EF4-FFF2-40B4-BE49-F238E27FC236}">
                <a16:creationId xmlns:a16="http://schemas.microsoft.com/office/drawing/2014/main" id="{DCC42BCF-DBB5-428E-AF60-21DC3BEF4916}"/>
              </a:ext>
            </a:extLst>
          </p:cNvPr>
          <p:cNvSpPr>
            <a:spLocks noGrp="1"/>
          </p:cNvSpPr>
          <p:nvPr>
            <p:ph type="title"/>
          </p:nvPr>
        </p:nvSpPr>
        <p:spPr>
          <a:xfrm>
            <a:off x="4661860" y="4487334"/>
            <a:ext cx="5627258" cy="1507067"/>
          </a:xfrm>
        </p:spPr>
        <p:txBody>
          <a:bodyPr vert="horz" lIns="91440" tIns="45720" rIns="91440" bIns="45720" rtlCol="0" anchor="ctr">
            <a:normAutofit/>
          </a:bodyPr>
          <a:lstStyle/>
          <a:p>
            <a:r>
              <a:rPr lang="en-US" sz="900" dirty="0">
                <a:solidFill>
                  <a:srgbClr val="FFFFFF"/>
                </a:solidFill>
              </a:rPr>
              <a:t>1</a:t>
            </a:r>
            <a:r>
              <a:rPr lang="en-US" sz="900" baseline="30000" dirty="0">
                <a:solidFill>
                  <a:srgbClr val="FFFFFF"/>
                </a:solidFill>
              </a:rPr>
              <a:t>st</a:t>
            </a:r>
            <a:r>
              <a:rPr lang="en-US" sz="900" dirty="0">
                <a:solidFill>
                  <a:srgbClr val="FFFFFF"/>
                </a:solidFill>
              </a:rPr>
              <a:t> concept</a:t>
            </a:r>
          </a:p>
        </p:txBody>
      </p:sp>
      <p:sp useBgFill="1">
        <p:nvSpPr>
          <p:cNvPr id="46" name="Snip Diagonal Corner Rectangle 15">
            <a:extLst>
              <a:ext uri="{FF2B5EF4-FFF2-40B4-BE49-F238E27FC236}">
                <a16:creationId xmlns:a16="http://schemas.microsoft.com/office/drawing/2014/main" id="{0EDFFA12-494E-4803-98D4-7815E65B91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4001" y="620722"/>
            <a:ext cx="3670674" cy="5286838"/>
          </a:xfrm>
          <a:prstGeom prst="snip2DiagRect">
            <a:avLst>
              <a:gd name="adj1" fmla="val 15804"/>
              <a:gd name="adj2" fmla="val 0"/>
            </a:avLst>
          </a:prstGeom>
          <a:ln>
            <a:noFill/>
          </a:ln>
          <a:effectLst>
            <a:innerShdw blurRad="57150" dist="38100" dir="14460000">
              <a:prstClr val="black">
                <a:alpha val="7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Placeholder 5">
            <a:extLst>
              <a:ext uri="{FF2B5EF4-FFF2-40B4-BE49-F238E27FC236}">
                <a16:creationId xmlns:a16="http://schemas.microsoft.com/office/drawing/2014/main" id="{006AC5CA-671A-4FA0-BCD1-FCD0947AEC12}"/>
              </a:ext>
            </a:extLst>
          </p:cNvPr>
          <p:cNvPicPr>
            <a:picLocks noGrp="1" noChangeAspect="1"/>
          </p:cNvPicPr>
          <p:nvPr>
            <p:ph sz="half" idx="1"/>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p:blipFill>
        <p:spPr>
          <a:xfrm>
            <a:off x="1124712" y="1173816"/>
            <a:ext cx="2709870" cy="4185127"/>
          </a:xfrm>
          <a:prstGeom prst="rect">
            <a:avLst/>
          </a:prstGeom>
        </p:spPr>
      </p:pic>
      <p:sp>
        <p:nvSpPr>
          <p:cNvPr id="4" name="Text Placeholder 3">
            <a:extLst>
              <a:ext uri="{FF2B5EF4-FFF2-40B4-BE49-F238E27FC236}">
                <a16:creationId xmlns:a16="http://schemas.microsoft.com/office/drawing/2014/main" id="{95B46854-2334-40B9-B96D-22EFD9A8292E}"/>
              </a:ext>
            </a:extLst>
          </p:cNvPr>
          <p:cNvSpPr>
            <a:spLocks noGrp="1"/>
          </p:cNvSpPr>
          <p:nvPr>
            <p:ph sz="half" idx="2"/>
          </p:nvPr>
        </p:nvSpPr>
        <p:spPr>
          <a:xfrm>
            <a:off x="4661860" y="685802"/>
            <a:ext cx="6253792" cy="3615267"/>
          </a:xfrm>
        </p:spPr>
        <p:txBody>
          <a:bodyPr vert="horz" lIns="91440" tIns="45720" rIns="91440" bIns="45720" rtlCol="0" anchor="ctr">
            <a:normAutofit/>
          </a:bodyPr>
          <a:lstStyle/>
          <a:p>
            <a:pPr>
              <a:lnSpc>
                <a:spcPct val="90000"/>
              </a:lnSpc>
            </a:pPr>
            <a:r>
              <a:rPr lang="en-US" sz="1600" dirty="0">
                <a:solidFill>
                  <a:schemeClr val="tx1"/>
                </a:solidFill>
              </a:rPr>
              <a:t>However, while recovery meetings are NA’s most important service, they are not the only means we have of fulling our fellowship’s primary purpose.</a:t>
            </a:r>
          </a:p>
          <a:p>
            <a:pPr>
              <a:lnSpc>
                <a:spcPct val="90000"/>
              </a:lnSpc>
            </a:pPr>
            <a:r>
              <a:rPr lang="en-US" sz="1600" dirty="0">
                <a:solidFill>
                  <a:schemeClr val="tx1"/>
                </a:solidFill>
              </a:rPr>
              <a:t>Other NA services attract the still suffering addict to our meetings.</a:t>
            </a:r>
          </a:p>
          <a:p>
            <a:pPr>
              <a:lnSpc>
                <a:spcPct val="90000"/>
              </a:lnSpc>
            </a:pPr>
            <a:r>
              <a:rPr lang="en-US" sz="1600" dirty="0">
                <a:solidFill>
                  <a:schemeClr val="tx1"/>
                </a:solidFill>
              </a:rPr>
              <a:t>No one of these service, by itself, comes close to matching the values of group recovery meetings in carrying our message.</a:t>
            </a:r>
          </a:p>
          <a:p>
            <a:pPr>
              <a:lnSpc>
                <a:spcPct val="90000"/>
              </a:lnSpc>
            </a:pPr>
            <a:r>
              <a:rPr lang="en-US" sz="1600" dirty="0">
                <a:solidFill>
                  <a:schemeClr val="tx1"/>
                </a:solidFill>
              </a:rPr>
              <a:t>Each committee, however, plays its own indispensable part of the overall program devised by the NA fellowship to fulfill its primary purpose. </a:t>
            </a:r>
          </a:p>
          <a:p>
            <a:pPr>
              <a:lnSpc>
                <a:spcPct val="90000"/>
              </a:lnSpc>
            </a:pPr>
            <a:r>
              <a:rPr lang="en-US" sz="1600" dirty="0">
                <a:solidFill>
                  <a:schemeClr val="tx1"/>
                </a:solidFill>
              </a:rPr>
              <a:t>We can do together what we cannot accomplish separately</a:t>
            </a:r>
            <a:r>
              <a:rPr lang="en-US" sz="1600" dirty="0">
                <a:solidFill>
                  <a:schemeClr val="bg1"/>
                </a:solidFill>
              </a:rPr>
              <a:t>. </a:t>
            </a:r>
          </a:p>
        </p:txBody>
      </p:sp>
      <p:grpSp>
        <p:nvGrpSpPr>
          <p:cNvPr id="48" name="Group 47">
            <a:extLst>
              <a:ext uri="{FF2B5EF4-FFF2-40B4-BE49-F238E27FC236}">
                <a16:creationId xmlns:a16="http://schemas.microsoft.com/office/drawing/2014/main" id="{4989EFA4-96C5-4503-8017-D2CE662EB8F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206969" y="2963335"/>
            <a:ext cx="2981858" cy="3208867"/>
            <a:chOff x="9206969" y="2963333"/>
            <a:chExt cx="2981858" cy="3208867"/>
          </a:xfrm>
        </p:grpSpPr>
        <p:cxnSp>
          <p:nvCxnSpPr>
            <p:cNvPr id="49" name="Straight Connector 48">
              <a:extLst>
                <a:ext uri="{FF2B5EF4-FFF2-40B4-BE49-F238E27FC236}">
                  <a16:creationId xmlns:a16="http://schemas.microsoft.com/office/drawing/2014/main" id="{25584CC7-A97D-40E0-A760-FDBBBB7A6212}"/>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1276012" y="2963333"/>
              <a:ext cx="912814" cy="912812"/>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50" name="Straight Connector 49">
              <a:extLst>
                <a:ext uri="{FF2B5EF4-FFF2-40B4-BE49-F238E27FC236}">
                  <a16:creationId xmlns:a16="http://schemas.microsoft.com/office/drawing/2014/main" id="{52DB1AE3-1E93-4048-BB83-757A3C794083}"/>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9206969" y="3190344"/>
              <a:ext cx="2981857" cy="2981856"/>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51" name="Straight Connector 50">
              <a:extLst>
                <a:ext uri="{FF2B5EF4-FFF2-40B4-BE49-F238E27FC236}">
                  <a16:creationId xmlns:a16="http://schemas.microsoft.com/office/drawing/2014/main" id="{44E88C92-A5AB-4421-B94D-85AA003BAA33}"/>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292292" y="3285067"/>
              <a:ext cx="1896534" cy="1896533"/>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52" name="Straight Connector 51">
              <a:extLst>
                <a:ext uri="{FF2B5EF4-FFF2-40B4-BE49-F238E27FC236}">
                  <a16:creationId xmlns:a16="http://schemas.microsoft.com/office/drawing/2014/main" id="{857D1F43-6875-443D-A459-65454B3D81E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443103" y="3131080"/>
              <a:ext cx="1745722" cy="1745720"/>
            </a:xfrm>
            <a:prstGeom prst="line">
              <a:avLst/>
            </a:prstGeom>
            <a:ln w="2857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53" name="Straight Connector 52">
              <a:extLst>
                <a:ext uri="{FF2B5EF4-FFF2-40B4-BE49-F238E27FC236}">
                  <a16:creationId xmlns:a16="http://schemas.microsoft.com/office/drawing/2014/main" id="{9289146B-3F32-4783-8CDB-4DAB8A80052E}"/>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918826" y="3683001"/>
              <a:ext cx="1270001" cy="1269999"/>
            </a:xfrm>
            <a:prstGeom prst="line">
              <a:avLst/>
            </a:prstGeom>
            <a:ln w="28575">
              <a:solidFill>
                <a:srgbClr val="FFFFFF"/>
              </a:solidFill>
            </a:ln>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val="1220943092"/>
      </p:ext>
    </p:extLst>
  </p:cSld>
  <p:clrMapOvr>
    <a:overrideClrMapping bg1="lt1" tx1="dk1" bg2="lt2" tx2="dk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rotWithShape="1">
          <a:gsLst>
            <a:gs pos="10000">
              <a:schemeClr val="bg2">
                <a:tint val="97000"/>
                <a:hueMod val="92000"/>
                <a:satMod val="169000"/>
                <a:lumMod val="164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sp useBgFill="1">
        <p:nvSpPr>
          <p:cNvPr id="34" name="Rectangle 33">
            <a:extLst>
              <a:ext uri="{FF2B5EF4-FFF2-40B4-BE49-F238E27FC236}">
                <a16:creationId xmlns:a16="http://schemas.microsoft.com/office/drawing/2014/main" id="{290FE681-1E05-478A-89DC-5F7AB37CFD7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2F525B6-DEC5-4D10-BD3A-800262143FA2}"/>
              </a:ext>
            </a:extLst>
          </p:cNvPr>
          <p:cNvSpPr>
            <a:spLocks noGrp="1"/>
          </p:cNvSpPr>
          <p:nvPr>
            <p:ph type="title"/>
          </p:nvPr>
        </p:nvSpPr>
        <p:spPr>
          <a:xfrm>
            <a:off x="684212" y="685799"/>
            <a:ext cx="3747111" cy="4892040"/>
          </a:xfrm>
        </p:spPr>
        <p:txBody>
          <a:bodyPr>
            <a:normAutofit/>
          </a:bodyPr>
          <a:lstStyle/>
          <a:p>
            <a:pPr algn="ctr"/>
            <a:r>
              <a:rPr lang="en-US" sz="3300" dirty="0"/>
              <a:t>Brainstorming questions</a:t>
            </a:r>
          </a:p>
        </p:txBody>
      </p:sp>
      <p:cxnSp>
        <p:nvCxnSpPr>
          <p:cNvPr id="36" name="Straight Connector 35">
            <a:extLst>
              <a:ext uri="{FF2B5EF4-FFF2-40B4-BE49-F238E27FC236}">
                <a16:creationId xmlns:a16="http://schemas.microsoft.com/office/drawing/2014/main" id="{2E2F21DC-5F0E-42CF-B89C-C1E25E175CB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0783" y="1532373"/>
            <a:ext cx="0" cy="3198892"/>
          </a:xfrm>
          <a:prstGeom prst="line">
            <a:avLst/>
          </a:prstGeom>
          <a:ln w="19050">
            <a:solidFill>
              <a:schemeClr val="tx1">
                <a:alpha val="60000"/>
              </a:schemeClr>
            </a:solidFill>
          </a:ln>
        </p:spPr>
        <p:style>
          <a:lnRef idx="1">
            <a:schemeClr val="accent1"/>
          </a:lnRef>
          <a:fillRef idx="0">
            <a:schemeClr val="accent1"/>
          </a:fillRef>
          <a:effectRef idx="0">
            <a:schemeClr val="accent1"/>
          </a:effectRef>
          <a:fontRef idx="minor">
            <a:schemeClr val="tx1"/>
          </a:fontRef>
        </p:style>
      </p:cxnSp>
      <p:sp>
        <p:nvSpPr>
          <p:cNvPr id="29" name="Content Placeholder 2">
            <a:extLst>
              <a:ext uri="{FF2B5EF4-FFF2-40B4-BE49-F238E27FC236}">
                <a16:creationId xmlns:a16="http://schemas.microsoft.com/office/drawing/2014/main" id="{6F188FD0-C6F3-47F2-AA37-C452602ACEFE}"/>
              </a:ext>
            </a:extLst>
          </p:cNvPr>
          <p:cNvSpPr>
            <a:spLocks noGrp="1"/>
          </p:cNvSpPr>
          <p:nvPr>
            <p:ph idx="1"/>
          </p:nvPr>
        </p:nvSpPr>
        <p:spPr>
          <a:xfrm>
            <a:off x="4979962" y="685800"/>
            <a:ext cx="6288260" cy="5639845"/>
          </a:xfrm>
        </p:spPr>
        <p:txBody>
          <a:bodyPr>
            <a:normAutofit/>
          </a:bodyPr>
          <a:lstStyle/>
          <a:p>
            <a:pPr marL="457200" indent="-457200">
              <a:buAutoNum type="arabicPeriod"/>
            </a:pPr>
            <a:r>
              <a:rPr lang="en-US" dirty="0">
                <a:solidFill>
                  <a:schemeClr val="bg1"/>
                </a:solidFill>
              </a:rPr>
              <a:t>What is the primary purpose of the groups?</a:t>
            </a:r>
          </a:p>
          <a:p>
            <a:pPr marL="457200" indent="-457200">
              <a:buAutoNum type="arabicPeriod"/>
            </a:pPr>
            <a:r>
              <a:rPr lang="en-US" dirty="0">
                <a:solidFill>
                  <a:schemeClr val="bg1"/>
                </a:solidFill>
              </a:rPr>
              <a:t>What Tradition is involved with the primary purpose?</a:t>
            </a:r>
          </a:p>
          <a:p>
            <a:pPr marL="457200" indent="-457200">
              <a:buAutoNum type="arabicPeriod"/>
            </a:pPr>
            <a:r>
              <a:rPr lang="en-US" dirty="0">
                <a:solidFill>
                  <a:schemeClr val="bg1"/>
                </a:solidFill>
              </a:rPr>
              <a:t>What Principles joins the Home Groups together to create services? </a:t>
            </a:r>
          </a:p>
          <a:p>
            <a:pPr marL="457200" indent="-457200">
              <a:buAutoNum type="arabicPeriod"/>
            </a:pPr>
            <a:r>
              <a:rPr lang="en-US" dirty="0">
                <a:solidFill>
                  <a:schemeClr val="bg1"/>
                </a:solidFill>
              </a:rPr>
              <a:t>What are some other NA services that attract the still suffering addict to our meetings?</a:t>
            </a:r>
          </a:p>
          <a:p>
            <a:pPr marL="457200" indent="-457200">
              <a:buAutoNum type="arabicPeriod"/>
            </a:pPr>
            <a:r>
              <a:rPr lang="en-US" dirty="0">
                <a:solidFill>
                  <a:schemeClr val="bg1"/>
                </a:solidFill>
              </a:rPr>
              <a:t>What could result when a group tries to perform their own services?</a:t>
            </a:r>
          </a:p>
          <a:p>
            <a:pPr marL="457200" indent="-457200">
              <a:buAutoNum type="arabicPeriod"/>
            </a:pPr>
            <a:r>
              <a:rPr lang="en-US" dirty="0">
                <a:solidFill>
                  <a:schemeClr val="bg1"/>
                </a:solidFill>
              </a:rPr>
              <a:t>How, then, can NA groups ensure the fulfillment of these services?</a:t>
            </a:r>
          </a:p>
          <a:p>
            <a:pPr marL="0" indent="0">
              <a:buNone/>
            </a:pPr>
            <a:endParaRPr lang="en-US" dirty="0">
              <a:solidFill>
                <a:schemeClr val="tx1"/>
              </a:solidFill>
            </a:endParaRPr>
          </a:p>
          <a:p>
            <a:pPr marL="457200" indent="-457200">
              <a:buAutoNum type="arabicPeriod"/>
            </a:pPr>
            <a:endParaRPr lang="en-US" dirty="0">
              <a:solidFill>
                <a:schemeClr val="tx1"/>
              </a:solidFill>
            </a:endParaRPr>
          </a:p>
          <a:p>
            <a:pPr marL="0" indent="0">
              <a:buNone/>
            </a:pPr>
            <a:endParaRPr lang="en-US" dirty="0">
              <a:solidFill>
                <a:schemeClr val="tx1"/>
              </a:solidFill>
            </a:endParaRPr>
          </a:p>
        </p:txBody>
      </p:sp>
    </p:spTree>
    <p:extLst>
      <p:ext uri="{BB962C8B-B14F-4D97-AF65-F5344CB8AC3E}">
        <p14:creationId xmlns:p14="http://schemas.microsoft.com/office/powerpoint/2010/main" val="9675054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rotWithShape="1">
          <a:gsLst>
            <a:gs pos="10000">
              <a:schemeClr val="bg2">
                <a:tint val="97000"/>
                <a:hueMod val="92000"/>
                <a:satMod val="169000"/>
                <a:lumMod val="164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grpSp>
        <p:nvGrpSpPr>
          <p:cNvPr id="33" name="Group 32">
            <a:extLst>
              <a:ext uri="{FF2B5EF4-FFF2-40B4-BE49-F238E27FC236}">
                <a16:creationId xmlns:a16="http://schemas.microsoft.com/office/drawing/2014/main" id="{8F1EF17D-1B70-428C-8A8A-A2C5B390E1E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206969" y="2963335"/>
            <a:ext cx="2981858" cy="3208867"/>
            <a:chOff x="9206969" y="2963333"/>
            <a:chExt cx="2981858" cy="3208867"/>
          </a:xfrm>
        </p:grpSpPr>
        <p:cxnSp>
          <p:nvCxnSpPr>
            <p:cNvPr id="34" name="Straight Connector 33">
              <a:extLst>
                <a:ext uri="{FF2B5EF4-FFF2-40B4-BE49-F238E27FC236}">
                  <a16:creationId xmlns:a16="http://schemas.microsoft.com/office/drawing/2014/main" id="{12FAEDF3-CEC8-4BF6-8EA7-4079C471838C}"/>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35" name="Straight Connector 34">
              <a:extLst>
                <a:ext uri="{FF2B5EF4-FFF2-40B4-BE49-F238E27FC236}">
                  <a16:creationId xmlns:a16="http://schemas.microsoft.com/office/drawing/2014/main" id="{398DB8F4-CD77-4FCC-8544-ADE8B478C151}"/>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36" name="Straight Connector 35">
              <a:extLst>
                <a:ext uri="{FF2B5EF4-FFF2-40B4-BE49-F238E27FC236}">
                  <a16:creationId xmlns:a16="http://schemas.microsoft.com/office/drawing/2014/main" id="{22202DFE-039D-48E4-8536-FA30F2489475}"/>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37" name="Straight Connector 36">
              <a:extLst>
                <a:ext uri="{FF2B5EF4-FFF2-40B4-BE49-F238E27FC236}">
                  <a16:creationId xmlns:a16="http://schemas.microsoft.com/office/drawing/2014/main" id="{81F05E26-510E-4164-83C7-28E4FE9D7EA3}"/>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38" name="Straight Connector 37">
              <a:extLst>
                <a:ext uri="{FF2B5EF4-FFF2-40B4-BE49-F238E27FC236}">
                  <a16:creationId xmlns:a16="http://schemas.microsoft.com/office/drawing/2014/main" id="{E632161A-50D4-4D96-887A-98FC9209310C}"/>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useBgFill="1">
        <p:nvSpPr>
          <p:cNvPr id="50" name="Rectangle 39">
            <a:extLst>
              <a:ext uri="{FF2B5EF4-FFF2-40B4-BE49-F238E27FC236}">
                <a16:creationId xmlns:a16="http://schemas.microsoft.com/office/drawing/2014/main" id="{E09CCB3F-DBCE-4964-9E34-8C5DE80EF4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056823A-5C60-4968-8CC3-7D4334FAB516}"/>
              </a:ext>
            </a:extLst>
          </p:cNvPr>
          <p:cNvSpPr>
            <a:spLocks noGrp="1"/>
          </p:cNvSpPr>
          <p:nvPr>
            <p:ph type="title"/>
          </p:nvPr>
        </p:nvSpPr>
        <p:spPr>
          <a:xfrm>
            <a:off x="7532710" y="362860"/>
            <a:ext cx="3518748" cy="468991"/>
          </a:xfrm>
        </p:spPr>
        <p:txBody>
          <a:bodyPr vert="horz" lIns="91440" tIns="45720" rIns="91440" bIns="45720" rtlCol="0" anchor="b">
            <a:normAutofit fontScale="90000"/>
          </a:bodyPr>
          <a:lstStyle/>
          <a:p>
            <a:r>
              <a:rPr lang="en-US"/>
              <a:t>2</a:t>
            </a:r>
            <a:r>
              <a:rPr lang="en-US" baseline="30000"/>
              <a:t>nd</a:t>
            </a:r>
            <a:r>
              <a:rPr lang="en-US"/>
              <a:t> concept</a:t>
            </a:r>
            <a:endParaRPr lang="en-US" dirty="0"/>
          </a:p>
        </p:txBody>
      </p:sp>
      <p:sp>
        <p:nvSpPr>
          <p:cNvPr id="51" name="Snip Diagonal Corner Rectangle 24">
            <a:extLst>
              <a:ext uri="{FF2B5EF4-FFF2-40B4-BE49-F238E27FC236}">
                <a16:creationId xmlns:a16="http://schemas.microsoft.com/office/drawing/2014/main" id="{1DFF944F-74BA-483A-82C0-64E3AAF4AE9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2990" y="620722"/>
            <a:ext cx="6575496" cy="5286838"/>
          </a:xfrm>
          <a:prstGeom prst="snip2DiagRect">
            <a:avLst>
              <a:gd name="adj1" fmla="val 10787"/>
              <a:gd name="adj2" fmla="val 0"/>
            </a:avLst>
          </a:prstGeom>
          <a:solidFill>
            <a:schemeClr val="tx1"/>
          </a:solidFill>
          <a:ln>
            <a:noFill/>
          </a:ln>
          <a:effectLst>
            <a:innerShdw blurRad="57150" dist="38100" dir="14460000">
              <a:prstClr val="black">
                <a:alpha val="7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Placeholder 5" descr="A close up of a sign&#10;&#10;Description automatically generated">
            <a:extLst>
              <a:ext uri="{FF2B5EF4-FFF2-40B4-BE49-F238E27FC236}">
                <a16:creationId xmlns:a16="http://schemas.microsoft.com/office/drawing/2014/main" id="{E1ECADD5-D449-4439-BCAD-2203B743F55F}"/>
              </a:ext>
            </a:extLst>
          </p:cNvPr>
          <p:cNvPicPr>
            <a:picLocks noGrp="1" noChangeAspect="1"/>
          </p:cNvPicPr>
          <p:nvPr>
            <p:ph type="pic" idx="1"/>
          </p:nvPr>
        </p:nvPicPr>
        <p:blipFill rotWithShape="1">
          <a:blip r:embed="rId2">
            <a:extLst>
              <a:ext uri="{28A0092B-C50C-407E-A947-70E740481C1C}">
                <a14:useLocalDpi xmlns:a14="http://schemas.microsoft.com/office/drawing/2010/main" val="0"/>
              </a:ext>
            </a:extLst>
          </a:blip>
          <a:srcRect l="2278" r="3210" b="-1"/>
          <a:stretch/>
        </p:blipFill>
        <p:spPr>
          <a:xfrm>
            <a:off x="778062" y="786117"/>
            <a:ext cx="6245352" cy="4956048"/>
          </a:xfrm>
          <a:custGeom>
            <a:avLst/>
            <a:gdLst>
              <a:gd name="connsiteX0" fmla="*/ 534609 w 6245352"/>
              <a:gd name="connsiteY0" fmla="*/ 0 h 4956048"/>
              <a:gd name="connsiteX1" fmla="*/ 6245352 w 6245352"/>
              <a:gd name="connsiteY1" fmla="*/ 0 h 4956048"/>
              <a:gd name="connsiteX2" fmla="*/ 6245352 w 6245352"/>
              <a:gd name="connsiteY2" fmla="*/ 4421439 h 4956048"/>
              <a:gd name="connsiteX3" fmla="*/ 5710743 w 6245352"/>
              <a:gd name="connsiteY3" fmla="*/ 4956048 h 4956048"/>
              <a:gd name="connsiteX4" fmla="*/ 0 w 6245352"/>
              <a:gd name="connsiteY4" fmla="*/ 4956048 h 4956048"/>
              <a:gd name="connsiteX5" fmla="*/ 0 w 6245352"/>
              <a:gd name="connsiteY5" fmla="*/ 534609 h 49560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245352" h="4956048">
                <a:moveTo>
                  <a:pt x="534609" y="0"/>
                </a:moveTo>
                <a:lnTo>
                  <a:pt x="6245352" y="0"/>
                </a:lnTo>
                <a:lnTo>
                  <a:pt x="6245352" y="4421439"/>
                </a:lnTo>
                <a:lnTo>
                  <a:pt x="5710743" y="4956048"/>
                </a:lnTo>
                <a:lnTo>
                  <a:pt x="0" y="4956048"/>
                </a:lnTo>
                <a:lnTo>
                  <a:pt x="0" y="534609"/>
                </a:lnTo>
                <a:close/>
              </a:path>
            </a:pathLst>
          </a:custGeom>
        </p:spPr>
      </p:pic>
      <p:sp>
        <p:nvSpPr>
          <p:cNvPr id="3" name="Subtitle 2">
            <a:extLst>
              <a:ext uri="{FF2B5EF4-FFF2-40B4-BE49-F238E27FC236}">
                <a16:creationId xmlns:a16="http://schemas.microsoft.com/office/drawing/2014/main" id="{D89891DD-E75B-48FA-A52B-94B346679038}"/>
              </a:ext>
            </a:extLst>
          </p:cNvPr>
          <p:cNvSpPr>
            <a:spLocks noGrp="1"/>
          </p:cNvSpPr>
          <p:nvPr>
            <p:ph type="body" sz="half" idx="2"/>
          </p:nvPr>
        </p:nvSpPr>
        <p:spPr>
          <a:xfrm>
            <a:off x="7532712" y="831850"/>
            <a:ext cx="4223861" cy="5075711"/>
          </a:xfrm>
        </p:spPr>
        <p:txBody>
          <a:bodyPr vert="horz" lIns="91440" tIns="45720" rIns="91440" bIns="45720" rtlCol="0" anchor="t">
            <a:normAutofit/>
          </a:bodyPr>
          <a:lstStyle/>
          <a:p>
            <a:r>
              <a:rPr lang="en-US" dirty="0">
                <a:solidFill>
                  <a:schemeClr val="bg1"/>
                </a:solidFill>
              </a:rPr>
              <a:t>The final responsibility and authority for NA services rest with NA groups.</a:t>
            </a:r>
          </a:p>
          <a:p>
            <a:pPr>
              <a:buFont typeface="Wingdings 3" panose="05040102010807070707" pitchFamily="18" charset="2"/>
              <a:buChar char=""/>
            </a:pPr>
            <a:endParaRPr lang="en-US" sz="1400" dirty="0"/>
          </a:p>
          <a:p>
            <a:pPr algn="ctr"/>
            <a:r>
              <a:rPr lang="en-US" sz="3200" dirty="0">
                <a:solidFill>
                  <a:schemeClr val="bg1"/>
                </a:solidFill>
              </a:rPr>
              <a:t>AUTHORITY</a:t>
            </a:r>
          </a:p>
          <a:p>
            <a:pPr>
              <a:buFont typeface="Wingdings 3" panose="05040102010807070707" pitchFamily="18" charset="2"/>
              <a:buChar char=""/>
            </a:pPr>
            <a:endParaRPr lang="en-US" sz="1400" dirty="0"/>
          </a:p>
          <a:p>
            <a:r>
              <a:rPr lang="en-US" dirty="0">
                <a:solidFill>
                  <a:schemeClr val="bg1"/>
                </a:solidFill>
              </a:rPr>
              <a:t>The service structure must always look to the groups for support and direction. The group have final responsibility for and authority over the service structure they have created. </a:t>
            </a:r>
          </a:p>
          <a:p>
            <a:pPr>
              <a:buFont typeface="Wingdings 3" panose="05040102010807070707" pitchFamily="18" charset="2"/>
              <a:buChar char=""/>
            </a:pPr>
            <a:endParaRPr lang="en-US" sz="1400" dirty="0"/>
          </a:p>
        </p:txBody>
      </p:sp>
      <p:grpSp>
        <p:nvGrpSpPr>
          <p:cNvPr id="44" name="Group 43">
            <a:extLst>
              <a:ext uri="{FF2B5EF4-FFF2-40B4-BE49-F238E27FC236}">
                <a16:creationId xmlns:a16="http://schemas.microsoft.com/office/drawing/2014/main" id="{A9733A91-F958-4629-801A-3F6F1E09AD6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206969" y="2963335"/>
            <a:ext cx="2981858" cy="3208867"/>
            <a:chOff x="9206969" y="2963333"/>
            <a:chExt cx="2981858" cy="3208867"/>
          </a:xfrm>
        </p:grpSpPr>
        <p:cxnSp>
          <p:nvCxnSpPr>
            <p:cNvPr id="45" name="Straight Connector 44">
              <a:extLst>
                <a:ext uri="{FF2B5EF4-FFF2-40B4-BE49-F238E27FC236}">
                  <a16:creationId xmlns:a16="http://schemas.microsoft.com/office/drawing/2014/main" id="{F3812972-C68B-4C59-B3A7-4AF61E935D4A}"/>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46" name="Straight Connector 45">
              <a:extLst>
                <a:ext uri="{FF2B5EF4-FFF2-40B4-BE49-F238E27FC236}">
                  <a16:creationId xmlns:a16="http://schemas.microsoft.com/office/drawing/2014/main" id="{CB3F3B7C-7909-4486-AA08-5C6B625C3A0A}"/>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47" name="Straight Connector 46">
              <a:extLst>
                <a:ext uri="{FF2B5EF4-FFF2-40B4-BE49-F238E27FC236}">
                  <a16:creationId xmlns:a16="http://schemas.microsoft.com/office/drawing/2014/main" id="{00BD7DA8-741F-4296-9363-05EF91541119}"/>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48" name="Straight Connector 47">
              <a:extLst>
                <a:ext uri="{FF2B5EF4-FFF2-40B4-BE49-F238E27FC236}">
                  <a16:creationId xmlns:a16="http://schemas.microsoft.com/office/drawing/2014/main" id="{62068EFC-20FC-456F-839F-4BCFFCAA8197}"/>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49" name="Straight Connector 48">
              <a:extLst>
                <a:ext uri="{FF2B5EF4-FFF2-40B4-BE49-F238E27FC236}">
                  <a16:creationId xmlns:a16="http://schemas.microsoft.com/office/drawing/2014/main" id="{3251C60F-B911-433E-BF75-3BBEFD0538CB}"/>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val="9482361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rotWithShape="1">
          <a:gsLst>
            <a:gs pos="10000">
              <a:schemeClr val="bg2">
                <a:tint val="97000"/>
                <a:hueMod val="92000"/>
                <a:satMod val="169000"/>
                <a:lumMod val="164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grpSp>
        <p:nvGrpSpPr>
          <p:cNvPr id="44" name="Group 33">
            <a:extLst>
              <a:ext uri="{FF2B5EF4-FFF2-40B4-BE49-F238E27FC236}">
                <a16:creationId xmlns:a16="http://schemas.microsoft.com/office/drawing/2014/main" id="{8F1EF17D-1B70-428C-8A8A-A2C5B390E1E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206969" y="2963335"/>
            <a:ext cx="2981858" cy="3208867"/>
            <a:chOff x="9206969" y="2963333"/>
            <a:chExt cx="2981858" cy="3208867"/>
          </a:xfrm>
        </p:grpSpPr>
        <p:cxnSp>
          <p:nvCxnSpPr>
            <p:cNvPr id="35" name="Straight Connector 34">
              <a:extLst>
                <a:ext uri="{FF2B5EF4-FFF2-40B4-BE49-F238E27FC236}">
                  <a16:creationId xmlns:a16="http://schemas.microsoft.com/office/drawing/2014/main" id="{12FAEDF3-CEC8-4BF6-8EA7-4079C471838C}"/>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36" name="Straight Connector 35">
              <a:extLst>
                <a:ext uri="{FF2B5EF4-FFF2-40B4-BE49-F238E27FC236}">
                  <a16:creationId xmlns:a16="http://schemas.microsoft.com/office/drawing/2014/main" id="{398DB8F4-CD77-4FCC-8544-ADE8B478C151}"/>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37" name="Straight Connector 36">
              <a:extLst>
                <a:ext uri="{FF2B5EF4-FFF2-40B4-BE49-F238E27FC236}">
                  <a16:creationId xmlns:a16="http://schemas.microsoft.com/office/drawing/2014/main" id="{22202DFE-039D-48E4-8536-FA30F2489475}"/>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38" name="Straight Connector 37">
              <a:extLst>
                <a:ext uri="{FF2B5EF4-FFF2-40B4-BE49-F238E27FC236}">
                  <a16:creationId xmlns:a16="http://schemas.microsoft.com/office/drawing/2014/main" id="{81F05E26-510E-4164-83C7-28E4FE9D7EA3}"/>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39" name="Straight Connector 38">
              <a:extLst>
                <a:ext uri="{FF2B5EF4-FFF2-40B4-BE49-F238E27FC236}">
                  <a16:creationId xmlns:a16="http://schemas.microsoft.com/office/drawing/2014/main" id="{E632161A-50D4-4D96-887A-98FC9209310C}"/>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useBgFill="1">
        <p:nvSpPr>
          <p:cNvPr id="51" name="Rectangle 40">
            <a:extLst>
              <a:ext uri="{FF2B5EF4-FFF2-40B4-BE49-F238E27FC236}">
                <a16:creationId xmlns:a16="http://schemas.microsoft.com/office/drawing/2014/main" id="{E09CCB3F-DBCE-4964-9E34-8C5DE80EF4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a:extLst>
              <a:ext uri="{FF2B5EF4-FFF2-40B4-BE49-F238E27FC236}">
                <a16:creationId xmlns:a16="http://schemas.microsoft.com/office/drawing/2014/main" id="{FAA743AC-A76B-4C15-A13F-DACA4EEFACAB}"/>
              </a:ext>
            </a:extLst>
          </p:cNvPr>
          <p:cNvSpPr>
            <a:spLocks noGrp="1"/>
          </p:cNvSpPr>
          <p:nvPr>
            <p:ph type="title"/>
          </p:nvPr>
        </p:nvSpPr>
        <p:spPr>
          <a:xfrm>
            <a:off x="7532710" y="174172"/>
            <a:ext cx="3518748" cy="812800"/>
          </a:xfrm>
        </p:spPr>
        <p:txBody>
          <a:bodyPr vert="horz" lIns="91440" tIns="45720" rIns="91440" bIns="45720" rtlCol="0" anchor="b">
            <a:normAutofit/>
          </a:bodyPr>
          <a:lstStyle/>
          <a:p>
            <a:r>
              <a:rPr lang="en-US" dirty="0"/>
              <a:t>2</a:t>
            </a:r>
            <a:r>
              <a:rPr lang="en-US" baseline="30000" dirty="0"/>
              <a:t>nd</a:t>
            </a:r>
            <a:r>
              <a:rPr lang="en-US" dirty="0"/>
              <a:t> concept</a:t>
            </a:r>
          </a:p>
        </p:txBody>
      </p:sp>
      <p:sp>
        <p:nvSpPr>
          <p:cNvPr id="43" name="Snip Diagonal Corner Rectangle 24">
            <a:extLst>
              <a:ext uri="{FF2B5EF4-FFF2-40B4-BE49-F238E27FC236}">
                <a16:creationId xmlns:a16="http://schemas.microsoft.com/office/drawing/2014/main" id="{1DFF944F-74BA-483A-82C0-64E3AAF4AE9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2990" y="620722"/>
            <a:ext cx="6575496" cy="5286838"/>
          </a:xfrm>
          <a:prstGeom prst="snip2DiagRect">
            <a:avLst>
              <a:gd name="adj1" fmla="val 10787"/>
              <a:gd name="adj2" fmla="val 0"/>
            </a:avLst>
          </a:prstGeom>
          <a:solidFill>
            <a:schemeClr val="tx1"/>
          </a:solidFill>
          <a:ln>
            <a:noFill/>
          </a:ln>
          <a:effectLst>
            <a:innerShdw blurRad="57150" dist="38100" dir="14460000">
              <a:prstClr val="black">
                <a:alpha val="7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Placeholder 7" descr="A picture containing screenshot&#10;&#10;Description automatically generated">
            <a:extLst>
              <a:ext uri="{FF2B5EF4-FFF2-40B4-BE49-F238E27FC236}">
                <a16:creationId xmlns:a16="http://schemas.microsoft.com/office/drawing/2014/main" id="{4664A666-25BB-4802-85C9-B99A4C9E3536}"/>
              </a:ext>
            </a:extLst>
          </p:cNvPr>
          <p:cNvPicPr>
            <a:picLocks noGrp="1" noChangeAspect="1"/>
          </p:cNvPicPr>
          <p:nvPr>
            <p:ph type="pic" idx="1"/>
          </p:nvPr>
        </p:nvPicPr>
        <p:blipFill rotWithShape="1">
          <a:blip r:embed="rId2">
            <a:extLst>
              <a:ext uri="{28A0092B-C50C-407E-A947-70E740481C1C}">
                <a14:useLocalDpi xmlns:a14="http://schemas.microsoft.com/office/drawing/2010/main" val="0"/>
              </a:ext>
            </a:extLst>
          </a:blip>
          <a:srcRect l="5895" r="5893" b="-1"/>
          <a:stretch/>
        </p:blipFill>
        <p:spPr>
          <a:xfrm>
            <a:off x="778062" y="786117"/>
            <a:ext cx="6245352" cy="4956048"/>
          </a:xfrm>
          <a:custGeom>
            <a:avLst/>
            <a:gdLst>
              <a:gd name="connsiteX0" fmla="*/ 534609 w 6245352"/>
              <a:gd name="connsiteY0" fmla="*/ 0 h 4956048"/>
              <a:gd name="connsiteX1" fmla="*/ 6245352 w 6245352"/>
              <a:gd name="connsiteY1" fmla="*/ 0 h 4956048"/>
              <a:gd name="connsiteX2" fmla="*/ 6245352 w 6245352"/>
              <a:gd name="connsiteY2" fmla="*/ 4421439 h 4956048"/>
              <a:gd name="connsiteX3" fmla="*/ 5710743 w 6245352"/>
              <a:gd name="connsiteY3" fmla="*/ 4956048 h 4956048"/>
              <a:gd name="connsiteX4" fmla="*/ 0 w 6245352"/>
              <a:gd name="connsiteY4" fmla="*/ 4956048 h 4956048"/>
              <a:gd name="connsiteX5" fmla="*/ 0 w 6245352"/>
              <a:gd name="connsiteY5" fmla="*/ 534609 h 49560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245352" h="4956048">
                <a:moveTo>
                  <a:pt x="534609" y="0"/>
                </a:moveTo>
                <a:lnTo>
                  <a:pt x="6245352" y="0"/>
                </a:lnTo>
                <a:lnTo>
                  <a:pt x="6245352" y="4421439"/>
                </a:lnTo>
                <a:lnTo>
                  <a:pt x="5710743" y="4956048"/>
                </a:lnTo>
                <a:lnTo>
                  <a:pt x="0" y="4956048"/>
                </a:lnTo>
                <a:lnTo>
                  <a:pt x="0" y="534609"/>
                </a:lnTo>
                <a:close/>
              </a:path>
            </a:pathLst>
          </a:custGeom>
        </p:spPr>
      </p:pic>
      <p:sp>
        <p:nvSpPr>
          <p:cNvPr id="6" name="Text Placeholder 5">
            <a:extLst>
              <a:ext uri="{FF2B5EF4-FFF2-40B4-BE49-F238E27FC236}">
                <a16:creationId xmlns:a16="http://schemas.microsoft.com/office/drawing/2014/main" id="{7681687E-06D5-417B-87EE-AEB58C8BF7A6}"/>
              </a:ext>
            </a:extLst>
          </p:cNvPr>
          <p:cNvSpPr>
            <a:spLocks noGrp="1"/>
          </p:cNvSpPr>
          <p:nvPr>
            <p:ph type="body" sz="half" idx="2"/>
          </p:nvPr>
        </p:nvSpPr>
        <p:spPr>
          <a:xfrm>
            <a:off x="7532712" y="1046238"/>
            <a:ext cx="3479419" cy="4695929"/>
          </a:xfrm>
        </p:spPr>
        <p:txBody>
          <a:bodyPr vert="horz" lIns="91440" tIns="45720" rIns="91440" bIns="45720" rtlCol="0" anchor="t">
            <a:normAutofit/>
          </a:bodyPr>
          <a:lstStyle/>
          <a:p>
            <a:pPr>
              <a:lnSpc>
                <a:spcPct val="90000"/>
              </a:lnSpc>
              <a:buFont typeface="Wingdings 3" panose="05040102010807070707" pitchFamily="18" charset="2"/>
              <a:buChar char=""/>
            </a:pPr>
            <a:r>
              <a:rPr lang="en-US" sz="1400" dirty="0">
                <a:solidFill>
                  <a:schemeClr val="bg1"/>
                </a:solidFill>
              </a:rPr>
              <a:t> </a:t>
            </a:r>
            <a:r>
              <a:rPr lang="en-US" sz="1600" dirty="0">
                <a:solidFill>
                  <a:schemeClr val="bg1"/>
                </a:solidFill>
              </a:rPr>
              <a:t>The NA service structure has been created by the groups to serve the common needs of the groups.</a:t>
            </a:r>
          </a:p>
          <a:p>
            <a:pPr>
              <a:lnSpc>
                <a:spcPct val="90000"/>
              </a:lnSpc>
              <a:buFont typeface="Wingdings 3" panose="05040102010807070707" pitchFamily="18" charset="2"/>
              <a:buChar char=""/>
            </a:pPr>
            <a:r>
              <a:rPr lang="en-US" sz="1600" dirty="0">
                <a:solidFill>
                  <a:schemeClr val="bg1"/>
                </a:solidFill>
              </a:rPr>
              <a:t> Our fellowship’s service boards and committees exist to help groups share their experience with one another.</a:t>
            </a:r>
          </a:p>
          <a:p>
            <a:pPr>
              <a:lnSpc>
                <a:spcPct val="90000"/>
              </a:lnSpc>
              <a:buFont typeface="Wingdings 3" panose="05040102010807070707" pitchFamily="18" charset="2"/>
              <a:buChar char=""/>
            </a:pPr>
            <a:r>
              <a:rPr lang="en-US" sz="1600" dirty="0">
                <a:solidFill>
                  <a:schemeClr val="bg1"/>
                </a:solidFill>
              </a:rPr>
              <a:t>Attracts new members to group recovery meetings and carry the NA message further than any single group could carry alone. </a:t>
            </a:r>
          </a:p>
          <a:p>
            <a:pPr>
              <a:lnSpc>
                <a:spcPct val="90000"/>
              </a:lnSpc>
              <a:buFont typeface="Wingdings 3" panose="05040102010807070707" pitchFamily="18" charset="2"/>
              <a:buChar char=""/>
            </a:pPr>
            <a:r>
              <a:rPr lang="en-US" sz="1600" dirty="0">
                <a:solidFill>
                  <a:schemeClr val="bg1"/>
                </a:solidFill>
              </a:rPr>
              <a:t>The groups have created the service structure, they have final authority over all its affairs. </a:t>
            </a:r>
          </a:p>
          <a:p>
            <a:pPr>
              <a:lnSpc>
                <a:spcPct val="90000"/>
              </a:lnSpc>
              <a:buFont typeface="Wingdings 3" panose="05040102010807070707" pitchFamily="18" charset="2"/>
              <a:buChar char=""/>
            </a:pPr>
            <a:endParaRPr lang="en-US" sz="1400" dirty="0"/>
          </a:p>
        </p:txBody>
      </p:sp>
      <p:grpSp>
        <p:nvGrpSpPr>
          <p:cNvPr id="45" name="Group 44">
            <a:extLst>
              <a:ext uri="{FF2B5EF4-FFF2-40B4-BE49-F238E27FC236}">
                <a16:creationId xmlns:a16="http://schemas.microsoft.com/office/drawing/2014/main" id="{A9733A91-F958-4629-801A-3F6F1E09AD6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206969" y="2963335"/>
            <a:ext cx="2981858" cy="3208867"/>
            <a:chOff x="9206969" y="2963333"/>
            <a:chExt cx="2981858" cy="3208867"/>
          </a:xfrm>
        </p:grpSpPr>
        <p:cxnSp>
          <p:nvCxnSpPr>
            <p:cNvPr id="46" name="Straight Connector 45">
              <a:extLst>
                <a:ext uri="{FF2B5EF4-FFF2-40B4-BE49-F238E27FC236}">
                  <a16:creationId xmlns:a16="http://schemas.microsoft.com/office/drawing/2014/main" id="{F3812972-C68B-4C59-B3A7-4AF61E935D4A}"/>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47" name="Straight Connector 46">
              <a:extLst>
                <a:ext uri="{FF2B5EF4-FFF2-40B4-BE49-F238E27FC236}">
                  <a16:creationId xmlns:a16="http://schemas.microsoft.com/office/drawing/2014/main" id="{CB3F3B7C-7909-4486-AA08-5C6B625C3A0A}"/>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48" name="Straight Connector 47">
              <a:extLst>
                <a:ext uri="{FF2B5EF4-FFF2-40B4-BE49-F238E27FC236}">
                  <a16:creationId xmlns:a16="http://schemas.microsoft.com/office/drawing/2014/main" id="{00BD7DA8-741F-4296-9363-05EF91541119}"/>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49" name="Straight Connector 48">
              <a:extLst>
                <a:ext uri="{FF2B5EF4-FFF2-40B4-BE49-F238E27FC236}">
                  <a16:creationId xmlns:a16="http://schemas.microsoft.com/office/drawing/2014/main" id="{62068EFC-20FC-456F-839F-4BCFFCAA8197}"/>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50" name="Straight Connector 49">
              <a:extLst>
                <a:ext uri="{FF2B5EF4-FFF2-40B4-BE49-F238E27FC236}">
                  <a16:creationId xmlns:a16="http://schemas.microsoft.com/office/drawing/2014/main" id="{3251C60F-B911-433E-BF75-3BBEFD0538CB}"/>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val="2961159351"/>
      </p:ext>
    </p:extLst>
  </p:cSld>
  <p:clrMapOvr>
    <a:masterClrMapping/>
  </p:clrMapOvr>
</p:sld>
</file>

<file path=ppt/theme/theme1.xml><?xml version="1.0" encoding="utf-8"?>
<a:theme xmlns:a="http://schemas.openxmlformats.org/drawingml/2006/main" name="Slice">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3819</TotalTime>
  <Words>5455</Words>
  <Application>Microsoft Office PowerPoint</Application>
  <PresentationFormat>Widescreen</PresentationFormat>
  <Paragraphs>367</Paragraphs>
  <Slides>50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50</vt:i4>
      </vt:variant>
    </vt:vector>
  </HeadingPairs>
  <TitlesOfParts>
    <vt:vector size="56" baseType="lpstr">
      <vt:lpstr>Arial</vt:lpstr>
      <vt:lpstr>Century Gothic</vt:lpstr>
      <vt:lpstr>Open Sans</vt:lpstr>
      <vt:lpstr>Wingdings</vt:lpstr>
      <vt:lpstr>Wingdings 3</vt:lpstr>
      <vt:lpstr>Slice</vt:lpstr>
      <vt:lpstr>Lone Star Region</vt:lpstr>
      <vt:lpstr>Introduction </vt:lpstr>
      <vt:lpstr>The 12 Concepts for NA service</vt:lpstr>
      <vt:lpstr>The primary responsibility of an na group is to conduct recovery meetings. The service structure ensures that other services are fulfilled effectively without distracting the groups from their  primary purpose.                               </vt:lpstr>
      <vt:lpstr>1st concept</vt:lpstr>
      <vt:lpstr>1st concept</vt:lpstr>
      <vt:lpstr>Brainstorming questions</vt:lpstr>
      <vt:lpstr>2nd concept</vt:lpstr>
      <vt:lpstr>2nd concept</vt:lpstr>
      <vt:lpstr>2nd concept</vt:lpstr>
      <vt:lpstr>Brainstorming Questions</vt:lpstr>
      <vt:lpstr>Concept 3 The na groups delegate to the service structure the authority necessary to fulfill the responsibility assigned to it. </vt:lpstr>
      <vt:lpstr>3rd Concept</vt:lpstr>
      <vt:lpstr>3rd Concept</vt:lpstr>
      <vt:lpstr>BrainStorming Questions   </vt:lpstr>
      <vt:lpstr>Concept 4  effective leadership is highly valued in Narcotics Anonymous. Leadership qualities should be carefully Considered when selecting trusted servants.   LEADERSHIP</vt:lpstr>
      <vt:lpstr>4th  Concept</vt:lpstr>
      <vt:lpstr>4th  Concept</vt:lpstr>
      <vt:lpstr>BrainStorming Questions   </vt:lpstr>
      <vt:lpstr>PowerPoint Presentation</vt:lpstr>
      <vt:lpstr>5th Concept </vt:lpstr>
      <vt:lpstr>5th Concept</vt:lpstr>
      <vt:lpstr>BrainStorming Questions   </vt:lpstr>
      <vt:lpstr>PowerPoint Presentation</vt:lpstr>
      <vt:lpstr>6th concept </vt:lpstr>
      <vt:lpstr>BrainStorming Questions   </vt:lpstr>
      <vt:lpstr>PowerPoint Presentation</vt:lpstr>
      <vt:lpstr>7 th concept </vt:lpstr>
      <vt:lpstr>BrainStorming Questions   </vt:lpstr>
      <vt:lpstr>PowerPoint Presentation</vt:lpstr>
      <vt:lpstr>8 th concept </vt:lpstr>
      <vt:lpstr>8 th concept </vt:lpstr>
      <vt:lpstr>BrainStorming Questions   </vt:lpstr>
      <vt:lpstr>PowerPoint Presentation</vt:lpstr>
      <vt:lpstr>Ninth concept</vt:lpstr>
      <vt:lpstr>Ninth concept</vt:lpstr>
      <vt:lpstr>BrainStorming Questions   </vt:lpstr>
      <vt:lpstr>PowerPoint Presentation</vt:lpstr>
      <vt:lpstr> tenth concept</vt:lpstr>
      <vt:lpstr>BrainStorming Questions   </vt:lpstr>
      <vt:lpstr>                       Eleventh concept</vt:lpstr>
      <vt:lpstr>                     </vt:lpstr>
      <vt:lpstr>Eleventh concept</vt:lpstr>
      <vt:lpstr>Eleventh concept</vt:lpstr>
      <vt:lpstr>Brainstorming  Questions</vt:lpstr>
      <vt:lpstr>   </vt:lpstr>
      <vt:lpstr>PowerPoint Presentation</vt:lpstr>
      <vt:lpstr>PowerPoint Presentation</vt:lpstr>
      <vt:lpstr>PowerPoint Presentation</vt:lpstr>
      <vt:lpstr>Thank you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Lone Star Region</dc:title>
  <dc:creator>rsroofing azle</dc:creator>
  <cp:lastModifiedBy>Jennette Flowers</cp:lastModifiedBy>
  <cp:revision>56</cp:revision>
  <dcterms:created xsi:type="dcterms:W3CDTF">2021-01-15T17:26:29Z</dcterms:created>
  <dcterms:modified xsi:type="dcterms:W3CDTF">2022-06-06T11:41:43Z</dcterms:modified>
</cp:coreProperties>
</file>