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6" r:id="rId5"/>
    <p:sldId id="257" r:id="rId6"/>
    <p:sldId id="299" r:id="rId7"/>
    <p:sldId id="289" r:id="rId8"/>
    <p:sldId id="286" r:id="rId9"/>
    <p:sldId id="301" r:id="rId10"/>
    <p:sldId id="290" r:id="rId11"/>
    <p:sldId id="288" r:id="rId12"/>
    <p:sldId id="300" r:id="rId13"/>
    <p:sldId id="294" r:id="rId14"/>
    <p:sldId id="297"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5556" autoAdjust="0"/>
  </p:normalViewPr>
  <p:slideViewPr>
    <p:cSldViewPr snapToGrid="0">
      <p:cViewPr varScale="1">
        <p:scale>
          <a:sx n="120" d="100"/>
          <a:sy n="120" d="100"/>
        </p:scale>
        <p:origin x="736" y="176"/>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8190EA-5EEC-4300-B6AE-D9734C6C648E}" type="datetimeFigureOut">
              <a:rPr lang="en-US" smtClean="0"/>
              <a:t>1/31/25</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1/31/25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16938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291524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419479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193894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163908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386274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331908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142515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3990086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pic>
        <p:nvPicPr>
          <p:cNvPr id="8" name="Picture 7">
            <a:extLst>
              <a:ext uri="{FF2B5EF4-FFF2-40B4-BE49-F238E27FC236}">
                <a16:creationId xmlns:a16="http://schemas.microsoft.com/office/drawing/2014/main" id="{7D7C5626-B0B1-DC24-0CEF-BE7448368CFD}"/>
              </a:ext>
            </a:extLst>
          </p:cNvPr>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87817" y="5146683"/>
            <a:ext cx="1160489" cy="1160489"/>
          </a:xfrm>
          <a:prstGeom prst="rect">
            <a:avLst/>
          </a:prstGeom>
        </p:spPr>
      </p:pic>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hart ">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pic>
        <p:nvPicPr>
          <p:cNvPr id="14" name="Picture 13">
            <a:extLst>
              <a:ext uri="{FF2B5EF4-FFF2-40B4-BE49-F238E27FC236}">
                <a16:creationId xmlns:a16="http://schemas.microsoft.com/office/drawing/2014/main" id="{CCC40812-416B-EDA0-ECB6-55C3934B7520}"/>
              </a:ext>
            </a:extLst>
          </p:cNvPr>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79108" y="5155392"/>
            <a:ext cx="1160489" cy="1160489"/>
          </a:xfrm>
          <a:prstGeom prst="rect">
            <a:avLst/>
          </a:prstGeom>
        </p:spPr>
      </p:pic>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grpSp>
        <p:nvGrpSpPr>
          <p:cNvPr id="21" name="Group 20">
            <a:extLst>
              <a:ext uri="{FF2B5EF4-FFF2-40B4-BE49-F238E27FC236}">
                <a16:creationId xmlns:a16="http://schemas.microsoft.com/office/drawing/2014/main" id="{65D74741-FC87-7919-EFFF-12D8BC310B56}"/>
              </a:ext>
            </a:extLst>
          </p:cNvPr>
          <p:cNvGrpSpPr/>
          <p:nvPr userDrawn="1"/>
        </p:nvGrpSpPr>
        <p:grpSpPr>
          <a:xfrm>
            <a:off x="165773" y="145960"/>
            <a:ext cx="351280" cy="351280"/>
            <a:chOff x="165773" y="145960"/>
            <a:chExt cx="351280" cy="351280"/>
          </a:xfrm>
        </p:grpSpPr>
        <p:sp>
          <p:nvSpPr>
            <p:cNvPr id="17" name="Oval 16">
              <a:extLst>
                <a:ext uri="{FF2B5EF4-FFF2-40B4-BE49-F238E27FC236}">
                  <a16:creationId xmlns:a16="http://schemas.microsoft.com/office/drawing/2014/main" id="{7C14DE50-4D62-5E86-7F37-9DE1FEF44476}"/>
                </a:ext>
              </a:extLst>
            </p:cNvPr>
            <p:cNvSpPr/>
            <p:nvPr userDrawn="1"/>
          </p:nvSpPr>
          <p:spPr>
            <a:xfrm>
              <a:off x="165773" y="145960"/>
              <a:ext cx="351280" cy="351280"/>
            </a:xfrm>
            <a:prstGeom prst="ellipse">
              <a:avLst/>
            </a:prstGeom>
            <a:noFill/>
            <a:ln w="19050">
              <a:solidFill>
                <a:schemeClr val="bg1">
                  <a:alpha val="43064"/>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D67BBC-C883-3734-F07A-0F865DF0DDEE}"/>
                </a:ext>
              </a:extLst>
            </p:cNvPr>
            <p:cNvSpPr/>
            <p:nvPr userDrawn="1"/>
          </p:nvSpPr>
          <p:spPr>
            <a:xfrm rot="18888637">
              <a:off x="240543" y="220730"/>
              <a:ext cx="201740" cy="201740"/>
            </a:xfrm>
            <a:prstGeom prst="rect">
              <a:avLst/>
            </a:prstGeom>
            <a:noFill/>
            <a:ln w="19050">
              <a:solidFill>
                <a:schemeClr val="bg1">
                  <a:alpha val="43064"/>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Righ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flipH="1">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71600"/>
            <a:ext cx="5486400" cy="4114800"/>
          </a:xfrm>
        </p:spPr>
        <p:txBody>
          <a:bodyPr anchor="ctr" anchorCtr="0">
            <a:noAutofit/>
          </a:bodyPr>
          <a:lstStyle>
            <a:lvl1pPr>
              <a:defRPr sz="6000" b="1">
                <a:latin typeface="+mj-lt"/>
              </a:defRPr>
            </a:lvl1pPr>
          </a:lstStyle>
          <a:p>
            <a:r>
              <a:rPr lang="en-US" dirty="0"/>
              <a:t>Click to add title</a:t>
            </a:r>
          </a:p>
        </p:txBody>
      </p:sp>
      <p:sp>
        <p:nvSpPr>
          <p:cNvPr id="15" name="Picture Placeholder 14">
            <a:extLst>
              <a:ext uri="{FF2B5EF4-FFF2-40B4-BE49-F238E27FC236}">
                <a16:creationId xmlns:a16="http://schemas.microsoft.com/office/drawing/2014/main" id="{3124234B-E1C4-2616-9993-A23142AA69B2}"/>
              </a:ext>
            </a:extLst>
          </p:cNvPr>
          <p:cNvSpPr>
            <a:spLocks noGrp="1"/>
          </p:cNvSpPr>
          <p:nvPr>
            <p:ph type="pic" sz="quarter" idx="10"/>
          </p:nvPr>
        </p:nvSpPr>
        <p:spPr>
          <a:xfrm>
            <a:off x="7183438" y="1168400"/>
            <a:ext cx="4500562" cy="452120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9126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Lef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943600" y="457200"/>
            <a:ext cx="5120640" cy="3200400"/>
          </a:xfrm>
        </p:spPr>
        <p:txBody>
          <a:bodyPr anchor="b" anchorCtr="0">
            <a:noAutofit/>
          </a:bodyPr>
          <a:lstStyle>
            <a:lvl1pPr>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8763DBBF-E63D-81E5-E7CE-32F6F2C2F935}"/>
              </a:ext>
            </a:extLst>
          </p:cNvPr>
          <p:cNvSpPr>
            <a:spLocks noGrp="1"/>
          </p:cNvSpPr>
          <p:nvPr>
            <p:ph type="subTitle" idx="1" hasCustomPrompt="1"/>
          </p:nvPr>
        </p:nvSpPr>
        <p:spPr>
          <a:xfrm>
            <a:off x="5943598" y="3657600"/>
            <a:ext cx="5120640" cy="1828800"/>
          </a:xfrm>
        </p:spPr>
        <p:txBody>
          <a:bodyPr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Picture Placeholder 14">
            <a:extLst>
              <a:ext uri="{FF2B5EF4-FFF2-40B4-BE49-F238E27FC236}">
                <a16:creationId xmlns:a16="http://schemas.microsoft.com/office/drawing/2014/main" id="{64033732-ADA1-C540-7276-3FF5CDEF2C5E}"/>
              </a:ext>
            </a:extLst>
          </p:cNvPr>
          <p:cNvSpPr>
            <a:spLocks noGrp="1"/>
          </p:cNvSpPr>
          <p:nvPr>
            <p:ph type="pic" sz="quarter" idx="10"/>
          </p:nvPr>
        </p:nvSpPr>
        <p:spPr>
          <a:xfrm>
            <a:off x="904238" y="1157224"/>
            <a:ext cx="4500562" cy="452120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grpSp>
        <p:nvGrpSpPr>
          <p:cNvPr id="14" name="Group 13">
            <a:extLst>
              <a:ext uri="{FF2B5EF4-FFF2-40B4-BE49-F238E27FC236}">
                <a16:creationId xmlns:a16="http://schemas.microsoft.com/office/drawing/2014/main" id="{81C37D15-38E0-B034-837A-77BEB708415A}"/>
              </a:ext>
            </a:extLst>
          </p:cNvPr>
          <p:cNvGrpSpPr/>
          <p:nvPr userDrawn="1"/>
        </p:nvGrpSpPr>
        <p:grpSpPr>
          <a:xfrm>
            <a:off x="165773" y="145960"/>
            <a:ext cx="351280" cy="351280"/>
            <a:chOff x="165773" y="145960"/>
            <a:chExt cx="351280" cy="351280"/>
          </a:xfrm>
        </p:grpSpPr>
        <p:sp>
          <p:nvSpPr>
            <p:cNvPr id="16" name="Oval 15">
              <a:extLst>
                <a:ext uri="{FF2B5EF4-FFF2-40B4-BE49-F238E27FC236}">
                  <a16:creationId xmlns:a16="http://schemas.microsoft.com/office/drawing/2014/main" id="{6F946115-22DE-8978-C64C-4AC226B2C087}"/>
                </a:ext>
              </a:extLst>
            </p:cNvPr>
            <p:cNvSpPr/>
            <p:nvPr userDrawn="1"/>
          </p:nvSpPr>
          <p:spPr>
            <a:xfrm>
              <a:off x="165773" y="145960"/>
              <a:ext cx="351280" cy="351280"/>
            </a:xfrm>
            <a:prstGeom prst="ellipse">
              <a:avLst/>
            </a:prstGeom>
            <a:noFill/>
            <a:ln w="19050">
              <a:solidFill>
                <a:schemeClr val="bg1">
                  <a:alpha val="52675"/>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4763AF-F9FA-ACF1-2C48-858091BB0DEE}"/>
                </a:ext>
              </a:extLst>
            </p:cNvPr>
            <p:cNvSpPr/>
            <p:nvPr userDrawn="1"/>
          </p:nvSpPr>
          <p:spPr>
            <a:xfrm rot="18888637">
              <a:off x="240543" y="220730"/>
              <a:ext cx="201740" cy="201740"/>
            </a:xfrm>
            <a:prstGeom prst="rect">
              <a:avLst/>
            </a:prstGeom>
            <a:noFill/>
            <a:ln w="19050">
              <a:solidFill>
                <a:schemeClr val="bg1">
                  <a:alpha val="52675"/>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85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grpSp>
        <p:nvGrpSpPr>
          <p:cNvPr id="9" name="Group 8">
            <a:extLst>
              <a:ext uri="{FF2B5EF4-FFF2-40B4-BE49-F238E27FC236}">
                <a16:creationId xmlns:a16="http://schemas.microsoft.com/office/drawing/2014/main" id="{E6BFF60B-938A-AFDE-0ED1-BC7250929453}"/>
              </a:ext>
            </a:extLst>
          </p:cNvPr>
          <p:cNvGrpSpPr/>
          <p:nvPr userDrawn="1"/>
        </p:nvGrpSpPr>
        <p:grpSpPr>
          <a:xfrm>
            <a:off x="165773" y="145960"/>
            <a:ext cx="351280" cy="351280"/>
            <a:chOff x="165773" y="145960"/>
            <a:chExt cx="351280" cy="351280"/>
          </a:xfrm>
        </p:grpSpPr>
        <p:sp>
          <p:nvSpPr>
            <p:cNvPr id="10" name="Oval 9">
              <a:extLst>
                <a:ext uri="{FF2B5EF4-FFF2-40B4-BE49-F238E27FC236}">
                  <a16:creationId xmlns:a16="http://schemas.microsoft.com/office/drawing/2014/main" id="{AC316E15-A522-0D60-919C-55C3526704CD}"/>
                </a:ext>
              </a:extLst>
            </p:cNvPr>
            <p:cNvSpPr/>
            <p:nvPr userDrawn="1"/>
          </p:nvSpPr>
          <p:spPr>
            <a:xfrm>
              <a:off x="165773" y="145960"/>
              <a:ext cx="351280" cy="351280"/>
            </a:xfrm>
            <a:prstGeom prst="ellipse">
              <a:avLst/>
            </a:prstGeom>
            <a:noFill/>
            <a:ln w="19050">
              <a:solidFill>
                <a:schemeClr val="bg1">
                  <a:alpha val="52675"/>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0B5FB1-1E7A-0B27-CB01-2391488CF5D9}"/>
                </a:ext>
              </a:extLst>
            </p:cNvPr>
            <p:cNvSpPr/>
            <p:nvPr userDrawn="1"/>
          </p:nvSpPr>
          <p:spPr>
            <a:xfrm rot="18888637">
              <a:off x="240543" y="220730"/>
              <a:ext cx="201740" cy="201740"/>
            </a:xfrm>
            <a:prstGeom prst="rect">
              <a:avLst/>
            </a:prstGeom>
            <a:noFill/>
            <a:ln w="19050">
              <a:solidFill>
                <a:schemeClr val="bg1">
                  <a:alpha val="52675"/>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8317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1">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grpSp>
        <p:nvGrpSpPr>
          <p:cNvPr id="14" name="Group 13">
            <a:extLst>
              <a:ext uri="{FF2B5EF4-FFF2-40B4-BE49-F238E27FC236}">
                <a16:creationId xmlns:a16="http://schemas.microsoft.com/office/drawing/2014/main" id="{5A20154B-0F43-0D97-3105-A2ED30A21F6A}"/>
              </a:ext>
            </a:extLst>
          </p:cNvPr>
          <p:cNvGrpSpPr/>
          <p:nvPr userDrawn="1"/>
        </p:nvGrpSpPr>
        <p:grpSpPr>
          <a:xfrm>
            <a:off x="165773" y="145960"/>
            <a:ext cx="351280" cy="351280"/>
            <a:chOff x="165773" y="145960"/>
            <a:chExt cx="351280" cy="351280"/>
          </a:xfrm>
        </p:grpSpPr>
        <p:sp>
          <p:nvSpPr>
            <p:cNvPr id="15" name="Oval 14">
              <a:extLst>
                <a:ext uri="{FF2B5EF4-FFF2-40B4-BE49-F238E27FC236}">
                  <a16:creationId xmlns:a16="http://schemas.microsoft.com/office/drawing/2014/main" id="{DC7672B3-E129-3D90-09AD-9B078974FAAB}"/>
                </a:ext>
              </a:extLst>
            </p:cNvPr>
            <p:cNvSpPr/>
            <p:nvPr userDrawn="1"/>
          </p:nvSpPr>
          <p:spPr>
            <a:xfrm>
              <a:off x="165773" y="145960"/>
              <a:ext cx="351280" cy="351280"/>
            </a:xfrm>
            <a:prstGeom prst="ellipse">
              <a:avLst/>
            </a:prstGeom>
            <a:noFill/>
            <a:ln w="19050">
              <a:solidFill>
                <a:schemeClr val="bg1">
                  <a:alpha val="4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B230511-4352-537F-3782-6064F92D1B93}"/>
                </a:ext>
              </a:extLst>
            </p:cNvPr>
            <p:cNvSpPr/>
            <p:nvPr userDrawn="1"/>
          </p:nvSpPr>
          <p:spPr>
            <a:xfrm rot="18888637">
              <a:off x="240543" y="220730"/>
              <a:ext cx="201740" cy="201740"/>
            </a:xfrm>
            <a:prstGeom prst="rect">
              <a:avLst/>
            </a:prstGeom>
            <a:noFill/>
            <a:ln w="19050">
              <a:solidFill>
                <a:schemeClr val="bg1">
                  <a:alpha val="4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6784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and Image 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F46B00-4AE8-52A2-6926-FC2F5DD1FAD4}"/>
              </a:ext>
              <a:ext uri="{C183D7F6-B498-43B3-948B-1728B52AA6E4}">
                <adec:decorative xmlns:adec="http://schemas.microsoft.com/office/drawing/2017/decorative" val="1"/>
              </a:ext>
            </a:extLst>
          </p:cNvPr>
          <p:cNvGrpSpPr/>
          <p:nvPr userDrawn="1"/>
        </p:nvGrpSpPr>
        <p:grpSpPr>
          <a:xfrm>
            <a:off x="-2364" y="0"/>
            <a:ext cx="12194364" cy="6858000"/>
            <a:chOff x="-2364" y="0"/>
            <a:chExt cx="12194364"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549489" y="457199"/>
            <a:ext cx="5943599" cy="1920240"/>
          </a:xfrm>
        </p:spPr>
        <p:txBody>
          <a:bodyPr anchor="b">
            <a:noAutofit/>
          </a:bodyPr>
          <a:lstStyle>
            <a:lvl1pPr>
              <a:defRPr sz="4200" b="1">
                <a:latin typeface="+mj-lt"/>
              </a:defRPr>
            </a:lvl1pPr>
          </a:lstStyle>
          <a:p>
            <a:r>
              <a:rPr lang="en-US" dirty="0"/>
              <a:t>Click to add title</a:t>
            </a:r>
          </a:p>
        </p:txBody>
      </p:sp>
      <p:sp>
        <p:nvSpPr>
          <p:cNvPr id="15" name="Content Placeholder 2">
            <a:extLst>
              <a:ext uri="{FF2B5EF4-FFF2-40B4-BE49-F238E27FC236}">
                <a16:creationId xmlns:a16="http://schemas.microsoft.com/office/drawing/2014/main" id="{6BBDFA0C-B372-969D-6C8A-F664A4BF8D41}"/>
              </a:ext>
            </a:extLst>
          </p:cNvPr>
          <p:cNvSpPr>
            <a:spLocks noGrp="1" noChangeAspect="1"/>
          </p:cNvSpPr>
          <p:nvPr>
            <p:ph idx="17" hasCustomPrompt="1"/>
          </p:nvPr>
        </p:nvSpPr>
        <p:spPr>
          <a:xfrm>
            <a:off x="823108" y="640080"/>
            <a:ext cx="4297680" cy="4297680"/>
          </a:xfrm>
          <a:prstGeom prst="ellipse">
            <a:avLst/>
          </a:prstGeom>
          <a:solidFill>
            <a:schemeClr val="accent2"/>
          </a:solidFill>
        </p:spPr>
        <p:txBody>
          <a:bodyPr anchor="ctr" anchorCtr="0">
            <a:noAutofit/>
          </a:bodyPr>
          <a:lstStyle>
            <a:lvl1pPr marL="0" indent="0" algn="ctr">
              <a:buFont typeface="Arial" panose="020B0604020202020204" pitchFamily="34" charset="0"/>
              <a:buNone/>
              <a:defRPr sz="2000">
                <a:latin typeface="+mn-lt"/>
              </a:defRPr>
            </a:lvl1pPr>
            <a:lvl2pPr marL="347663" indent="0" algn="ctr">
              <a:buFont typeface="Arial" panose="020B0604020202020204" pitchFamily="34" charset="0"/>
              <a:buNone/>
              <a:defRPr sz="2000">
                <a:latin typeface="+mn-lt"/>
              </a:defRPr>
            </a:lvl2pPr>
            <a:lvl3pPr marL="685800" indent="0" algn="ctr">
              <a:buFont typeface="Arial" panose="020B0604020202020204" pitchFamily="34" charset="0"/>
              <a:buNone/>
              <a:defRPr sz="2000">
                <a:latin typeface="+mn-lt"/>
              </a:defRPr>
            </a:lvl3pPr>
            <a:lvl4pPr marL="914400" indent="0" algn="ctr">
              <a:buFont typeface="Arial" panose="020B0604020202020204" pitchFamily="34" charset="0"/>
              <a:buNone/>
              <a:defRPr sz="2000">
                <a:latin typeface="+mn-lt"/>
              </a:defRPr>
            </a:lvl4pPr>
            <a:lvl5pPr marL="1143000" indent="0" algn="ctr">
              <a:buFont typeface="Arial" panose="020B0604020202020204" pitchFamily="34" charse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99A8D2CC-EE75-85FA-1577-88C0BEC7B10C}"/>
              </a:ext>
            </a:extLst>
          </p:cNvPr>
          <p:cNvSpPr>
            <a:spLocks noGrp="1"/>
          </p:cNvSpPr>
          <p:nvPr>
            <p:ph idx="15" hasCustomPrompt="1"/>
          </p:nvPr>
        </p:nvSpPr>
        <p:spPr>
          <a:xfrm>
            <a:off x="5549490" y="2706369"/>
            <a:ext cx="5943600" cy="3383279"/>
          </a:xfrm>
        </p:spPr>
        <p:txBody>
          <a:bodyPr>
            <a:normAutofit/>
          </a:bodyPr>
          <a:lstStyle>
            <a:lvl1pPr marL="283464" indent="-283464">
              <a:spcBef>
                <a:spcPts val="1000"/>
              </a:spcBef>
              <a:buFont typeface="Arial" panose="020B0604020202020204" pitchFamily="34" charset="0"/>
              <a:buChar char="•"/>
              <a:defRPr sz="2000">
                <a:solidFill>
                  <a:schemeClr val="tx1"/>
                </a:solidFill>
                <a:latin typeface="+mn-lt"/>
              </a:defRPr>
            </a:lvl1pPr>
            <a:lvl2pPr marL="566928" indent="-283464">
              <a:spcBef>
                <a:spcPts val="1000"/>
              </a:spcBef>
              <a:buFont typeface="Arial" panose="020B0604020202020204" pitchFamily="34" charset="0"/>
              <a:buChar char="•"/>
              <a:defRPr sz="2000">
                <a:solidFill>
                  <a:schemeClr val="tx1"/>
                </a:solidFill>
                <a:latin typeface="+mn-lt"/>
              </a:defRPr>
            </a:lvl2pPr>
            <a:lvl3pPr marL="850392" indent="-283464">
              <a:spcBef>
                <a:spcPts val="1000"/>
              </a:spcBef>
              <a:buFont typeface="Arial" panose="020B0604020202020204" pitchFamily="34" charset="0"/>
              <a:buChar char="•"/>
              <a:defRPr sz="2000">
                <a:solidFill>
                  <a:schemeClr val="tx1"/>
                </a:solidFill>
                <a:latin typeface="+mn-lt"/>
              </a:defRPr>
            </a:lvl3pPr>
            <a:lvl4pPr marL="1133856" indent="-283464">
              <a:spcBef>
                <a:spcPts val="1000"/>
              </a:spcBef>
              <a:buFont typeface="Arial" panose="020B0604020202020204" pitchFamily="34" charset="0"/>
              <a:buChar char="•"/>
              <a:defRPr sz="2000">
                <a:solidFill>
                  <a:schemeClr val="tx1"/>
                </a:solidFill>
                <a:latin typeface="+mn-lt"/>
              </a:defRPr>
            </a:lvl4pPr>
            <a:lvl5pPr marL="1463040" indent="-283464">
              <a:spcBef>
                <a:spcPts val="1000"/>
              </a:spcBef>
              <a:buFont typeface="Arial" panose="020B0604020202020204" pitchFamily="34" charset="0"/>
              <a:buChar char="•"/>
              <a:defRPr sz="200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5656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4" r:id="rId4"/>
    <p:sldLayoutId id="2147483671" r:id="rId5"/>
    <p:sldLayoutId id="2147483659" r:id="rId6"/>
    <p:sldLayoutId id="2147483668" r:id="rId7"/>
    <p:sldLayoutId id="2147483669" r:id="rId8"/>
    <p:sldLayoutId id="2147483676" r:id="rId9"/>
    <p:sldLayoutId id="2147483661" r:id="rId10"/>
    <p:sldLayoutId id="2147483666" r:id="rId11"/>
  </p:sldLayoutIdLst>
  <p:hf sldNum="0" hdr="0" ftr="0" dt="0"/>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na.org/admin/include/spaw2/uploads/pdf/conference/project/2301_MS_2018_Nov19.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232913"/>
            <a:ext cx="7096933" cy="3830130"/>
          </a:xfrm>
        </p:spPr>
        <p:txBody>
          <a:bodyPr/>
          <a:lstStyle/>
          <a:p>
            <a:r>
              <a:rPr lang="en-US" sz="4400" b="0" dirty="0"/>
              <a:t>Narcotics Anonymous</a:t>
            </a:r>
            <a:br>
              <a:rPr lang="en-US" dirty="0"/>
            </a:br>
            <a:r>
              <a:rPr lang="en-US" dirty="0"/>
              <a:t>A Resource in the Community</a:t>
            </a:r>
          </a:p>
        </p:txBody>
      </p:sp>
      <p:sp>
        <p:nvSpPr>
          <p:cNvPr id="3" name="Title 1">
            <a:extLst>
              <a:ext uri="{FF2B5EF4-FFF2-40B4-BE49-F238E27FC236}">
                <a16:creationId xmlns:a16="http://schemas.microsoft.com/office/drawing/2014/main" id="{A601F241-C615-7E68-2B45-ACAD32E7C5A5}"/>
              </a:ext>
            </a:extLst>
          </p:cNvPr>
          <p:cNvSpPr txBox="1">
            <a:spLocks/>
          </p:cNvSpPr>
          <p:nvPr/>
        </p:nvSpPr>
        <p:spPr>
          <a:xfrm>
            <a:off x="4429328" y="4974077"/>
            <a:ext cx="6257285" cy="1754771"/>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pPr algn="r"/>
            <a:r>
              <a:rPr lang="en-US" sz="2000" b="0" dirty="0">
                <a:solidFill>
                  <a:schemeClr val="bg1"/>
                </a:solidFill>
              </a:rPr>
              <a:t>Narcotics Anonymous</a:t>
            </a:r>
            <a:br>
              <a:rPr lang="en-US" sz="3200" dirty="0">
                <a:solidFill>
                  <a:schemeClr val="bg1"/>
                </a:solidFill>
              </a:rPr>
            </a:br>
            <a:r>
              <a:rPr lang="en-US" sz="3200" dirty="0">
                <a:solidFill>
                  <a:schemeClr val="bg1"/>
                </a:solidFill>
              </a:rPr>
              <a:t>Public Relations</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00FF-6B42-7D84-7831-AACC4E189E93}"/>
              </a:ext>
            </a:extLst>
          </p:cNvPr>
          <p:cNvSpPr>
            <a:spLocks noGrp="1"/>
          </p:cNvSpPr>
          <p:nvPr>
            <p:ph type="title"/>
          </p:nvPr>
        </p:nvSpPr>
        <p:spPr>
          <a:xfrm>
            <a:off x="5549489" y="457199"/>
            <a:ext cx="5943599" cy="1920240"/>
          </a:xfrm>
        </p:spPr>
        <p:txBody>
          <a:bodyPr/>
          <a:lstStyle/>
          <a:p>
            <a:r>
              <a:rPr lang="en-US" dirty="0"/>
              <a:t>Summary</a:t>
            </a:r>
          </a:p>
        </p:txBody>
      </p:sp>
      <p:sp>
        <p:nvSpPr>
          <p:cNvPr id="7" name="Content Placeholder 6">
            <a:extLst>
              <a:ext uri="{FF2B5EF4-FFF2-40B4-BE49-F238E27FC236}">
                <a16:creationId xmlns:a16="http://schemas.microsoft.com/office/drawing/2014/main" id="{CC7FC500-BBFB-3AA4-BEDE-038CB94FFF61}"/>
              </a:ext>
            </a:extLst>
          </p:cNvPr>
          <p:cNvSpPr>
            <a:spLocks noGrp="1" noChangeAspect="1"/>
          </p:cNvSpPr>
          <p:nvPr>
            <p:ph idx="17"/>
          </p:nvPr>
        </p:nvSpPr>
        <p:spPr>
          <a:xfrm>
            <a:off x="809660" y="572839"/>
            <a:ext cx="4297680" cy="4241208"/>
          </a:xfrm>
        </p:spPr>
        <p:txBody>
          <a:bodyPr anchor="ctr"/>
          <a:lstStyle/>
          <a:p>
            <a:endParaRPr lang="en-US" sz="1400" dirty="0"/>
          </a:p>
        </p:txBody>
      </p:sp>
      <p:sp>
        <p:nvSpPr>
          <p:cNvPr id="4" name="Content Placeholder 3">
            <a:extLst>
              <a:ext uri="{FF2B5EF4-FFF2-40B4-BE49-F238E27FC236}">
                <a16:creationId xmlns:a16="http://schemas.microsoft.com/office/drawing/2014/main" id="{DE5C7B5A-A5C3-15D4-DF71-B692D28942FC}"/>
              </a:ext>
            </a:extLst>
          </p:cNvPr>
          <p:cNvSpPr>
            <a:spLocks noGrp="1"/>
          </p:cNvSpPr>
          <p:nvPr>
            <p:ph idx="15"/>
          </p:nvPr>
        </p:nvSpPr>
        <p:spPr>
          <a:xfrm>
            <a:off x="5549900" y="2706688"/>
            <a:ext cx="5943600" cy="3382962"/>
          </a:xfrm>
        </p:spPr>
        <p:txBody>
          <a:bodyPr>
            <a:normAutofit fontScale="92500" lnSpcReduction="20000"/>
          </a:bodyPr>
          <a:lstStyle/>
          <a:p>
            <a:r>
              <a:rPr lang="en-US" dirty="0"/>
              <a:t>We are a society of people who help each other stay clean and recover from addiction; founded in 1953, many of our members enjoy many years of complete abstinence from all drugs</a:t>
            </a:r>
          </a:p>
          <a:p>
            <a:r>
              <a:rPr lang="en-US" dirty="0"/>
              <a:t>Our members hold over 500 weekly meetings in the Greater Pittsburgh region, over 72k weekly meetings worldwide in 140+ countries, helping millions of people find a new way of life </a:t>
            </a:r>
          </a:p>
          <a:p>
            <a:r>
              <a:rPr lang="en-US" dirty="0"/>
              <a:t>We are an inclusive, spiritual - not religious, program; anyone may join us regardless of age, race, sexual/gender identity, creed, religion, or lack of religion</a:t>
            </a:r>
          </a:p>
          <a:p>
            <a:r>
              <a:rPr lang="en-US" dirty="0"/>
              <a:t>Learn more at </a:t>
            </a:r>
            <a:r>
              <a:rPr lang="en-US" dirty="0" err="1"/>
              <a:t>NA.org</a:t>
            </a:r>
            <a:r>
              <a:rPr lang="en-US" dirty="0"/>
              <a:t> or </a:t>
            </a:r>
            <a:r>
              <a:rPr lang="en-US" b="1" dirty="0"/>
              <a:t>&lt;insert local website&gt;</a:t>
            </a:r>
          </a:p>
        </p:txBody>
      </p:sp>
      <p:grpSp>
        <p:nvGrpSpPr>
          <p:cNvPr id="3" name="Group 2">
            <a:extLst>
              <a:ext uri="{FF2B5EF4-FFF2-40B4-BE49-F238E27FC236}">
                <a16:creationId xmlns:a16="http://schemas.microsoft.com/office/drawing/2014/main" id="{15F890EC-1C7F-508E-A79F-9F5F059E1C3F}"/>
              </a:ext>
            </a:extLst>
          </p:cNvPr>
          <p:cNvGrpSpPr/>
          <p:nvPr/>
        </p:nvGrpSpPr>
        <p:grpSpPr>
          <a:xfrm>
            <a:off x="1156773" y="891716"/>
            <a:ext cx="3603454" cy="3603454"/>
            <a:chOff x="165773" y="145960"/>
            <a:chExt cx="351280" cy="351280"/>
          </a:xfrm>
        </p:grpSpPr>
        <p:sp>
          <p:nvSpPr>
            <p:cNvPr id="5" name="Oval 4">
              <a:extLst>
                <a:ext uri="{FF2B5EF4-FFF2-40B4-BE49-F238E27FC236}">
                  <a16:creationId xmlns:a16="http://schemas.microsoft.com/office/drawing/2014/main" id="{5C1FF78D-DEFB-24B0-8C01-19278DA270A5}"/>
                </a:ext>
              </a:extLst>
            </p:cNvPr>
            <p:cNvSpPr/>
            <p:nvPr/>
          </p:nvSpPr>
          <p:spPr>
            <a:xfrm>
              <a:off x="165773" y="145960"/>
              <a:ext cx="351280" cy="351280"/>
            </a:xfrm>
            <a:prstGeom prst="ellipse">
              <a:avLst/>
            </a:prstGeom>
            <a:noFill/>
            <a:ln w="28575">
              <a:solidFill>
                <a:schemeClr val="bg1">
                  <a:alpha val="412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Rectangle 5">
              <a:extLst>
                <a:ext uri="{FF2B5EF4-FFF2-40B4-BE49-F238E27FC236}">
                  <a16:creationId xmlns:a16="http://schemas.microsoft.com/office/drawing/2014/main" id="{FDB06A44-957F-91BE-9474-B6CC19D45BDA}"/>
                </a:ext>
              </a:extLst>
            </p:cNvPr>
            <p:cNvSpPr/>
            <p:nvPr/>
          </p:nvSpPr>
          <p:spPr>
            <a:xfrm rot="18888637">
              <a:off x="220607" y="198682"/>
              <a:ext cx="241532" cy="245314"/>
            </a:xfrm>
            <a:prstGeom prst="rect">
              <a:avLst/>
            </a:prstGeom>
            <a:noFill/>
            <a:ln w="28575">
              <a:solidFill>
                <a:schemeClr val="bg1">
                  <a:alpha val="412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8" name="TextBox 7">
            <a:extLst>
              <a:ext uri="{FF2B5EF4-FFF2-40B4-BE49-F238E27FC236}">
                <a16:creationId xmlns:a16="http://schemas.microsoft.com/office/drawing/2014/main" id="{EED3E98F-CF95-2963-0754-13C05C003AC4}"/>
              </a:ext>
            </a:extLst>
          </p:cNvPr>
          <p:cNvSpPr txBox="1"/>
          <p:nvPr/>
        </p:nvSpPr>
        <p:spPr>
          <a:xfrm>
            <a:off x="1489409" y="1631614"/>
            <a:ext cx="2938182" cy="2123658"/>
          </a:xfrm>
          <a:prstGeom prst="rect">
            <a:avLst/>
          </a:prstGeom>
          <a:noFill/>
        </p:spPr>
        <p:txBody>
          <a:bodyPr wrap="square" rtlCol="0" anchor="ctr">
            <a:spAutoFit/>
          </a:bodyPr>
          <a:lstStyle/>
          <a:p>
            <a:pPr algn="just"/>
            <a:r>
              <a:rPr lang="en-US" i="1" dirty="0"/>
              <a:t>“An addict, any addict, can stop using drugs, lose the desire to use, and find a new way to live. Our message is hope and the promise of freedom.”</a:t>
            </a:r>
          </a:p>
          <a:p>
            <a:endParaRPr lang="en-US" sz="1200" dirty="0"/>
          </a:p>
          <a:p>
            <a:pPr algn="r"/>
            <a:r>
              <a:rPr lang="en-US" sz="1200" dirty="0"/>
              <a:t>- Narcotics Anonymous Basic Text, p. 95</a:t>
            </a:r>
          </a:p>
        </p:txBody>
      </p:sp>
    </p:spTree>
    <p:extLst>
      <p:ext uri="{BB962C8B-B14F-4D97-AF65-F5344CB8AC3E}">
        <p14:creationId xmlns:p14="http://schemas.microsoft.com/office/powerpoint/2010/main" val="85326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A093-E00B-31E9-0A13-71142E30E57C}"/>
              </a:ext>
            </a:extLst>
          </p:cNvPr>
          <p:cNvSpPr>
            <a:spLocks noGrp="1"/>
          </p:cNvSpPr>
          <p:nvPr>
            <p:ph type="ctrTitle"/>
          </p:nvPr>
        </p:nvSpPr>
        <p:spPr>
          <a:xfrm>
            <a:off x="1167494" y="177553"/>
            <a:ext cx="6245912" cy="3269447"/>
          </a:xfrm>
        </p:spPr>
        <p:txBody>
          <a:bodyPr/>
          <a:lstStyle/>
          <a:p>
            <a:r>
              <a:rPr lang="en-US" dirty="0"/>
              <a:t>Thank you!</a:t>
            </a:r>
          </a:p>
        </p:txBody>
      </p:sp>
      <p:sp>
        <p:nvSpPr>
          <p:cNvPr id="3" name="Subtitle 2">
            <a:extLst>
              <a:ext uri="{FF2B5EF4-FFF2-40B4-BE49-F238E27FC236}">
                <a16:creationId xmlns:a16="http://schemas.microsoft.com/office/drawing/2014/main" id="{C62C8177-F0B6-B02C-3682-183D8307E999}"/>
              </a:ext>
            </a:extLst>
          </p:cNvPr>
          <p:cNvSpPr>
            <a:spLocks noGrp="1"/>
          </p:cNvSpPr>
          <p:nvPr>
            <p:ph type="subTitle" idx="1"/>
          </p:nvPr>
        </p:nvSpPr>
        <p:spPr>
          <a:xfrm>
            <a:off x="1167494" y="3492896"/>
            <a:ext cx="6245912" cy="912850"/>
          </a:xfrm>
        </p:spPr>
        <p:txBody>
          <a:bodyPr/>
          <a:lstStyle/>
          <a:p>
            <a:r>
              <a:rPr lang="en-US" dirty="0"/>
              <a:t>Q&amp;A</a:t>
            </a:r>
          </a:p>
        </p:txBody>
      </p:sp>
      <p:grpSp>
        <p:nvGrpSpPr>
          <p:cNvPr id="6" name="Group 5">
            <a:extLst>
              <a:ext uri="{FF2B5EF4-FFF2-40B4-BE49-F238E27FC236}">
                <a16:creationId xmlns:a16="http://schemas.microsoft.com/office/drawing/2014/main" id="{A5DF4096-028F-20C8-53CE-B3BF518D078A}"/>
              </a:ext>
            </a:extLst>
          </p:cNvPr>
          <p:cNvGrpSpPr/>
          <p:nvPr/>
        </p:nvGrpSpPr>
        <p:grpSpPr>
          <a:xfrm>
            <a:off x="3156710" y="1563377"/>
            <a:ext cx="3603454" cy="3603454"/>
            <a:chOff x="165773" y="145960"/>
            <a:chExt cx="351280" cy="351280"/>
          </a:xfrm>
        </p:grpSpPr>
        <p:sp>
          <p:nvSpPr>
            <p:cNvPr id="4" name="Oval 3">
              <a:extLst>
                <a:ext uri="{FF2B5EF4-FFF2-40B4-BE49-F238E27FC236}">
                  <a16:creationId xmlns:a16="http://schemas.microsoft.com/office/drawing/2014/main" id="{536D0EAE-C63C-6D9F-B75D-7CFBC76A33F1}"/>
                </a:ext>
              </a:extLst>
            </p:cNvPr>
            <p:cNvSpPr/>
            <p:nvPr/>
          </p:nvSpPr>
          <p:spPr>
            <a:xfrm>
              <a:off x="165773" y="145960"/>
              <a:ext cx="351280" cy="351280"/>
            </a:xfrm>
            <a:prstGeom prst="ellipse">
              <a:avLst/>
            </a:prstGeom>
            <a:noFill/>
            <a:ln w="28575">
              <a:solidFill>
                <a:schemeClr val="bg1">
                  <a:alpha val="26124"/>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2FE3938-0EC3-02E7-FBE5-9D8CC4AD8E9A}"/>
                </a:ext>
              </a:extLst>
            </p:cNvPr>
            <p:cNvSpPr/>
            <p:nvPr/>
          </p:nvSpPr>
          <p:spPr>
            <a:xfrm rot="18888637">
              <a:off x="220607" y="198682"/>
              <a:ext cx="241532" cy="245314"/>
            </a:xfrm>
            <a:prstGeom prst="rect">
              <a:avLst/>
            </a:prstGeom>
            <a:noFill/>
            <a:ln w="28575">
              <a:solidFill>
                <a:schemeClr val="bg1">
                  <a:alpha val="26124"/>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66D1259D-9A6B-BB89-AC6F-B1A3EC87B817}"/>
              </a:ext>
            </a:extLst>
          </p:cNvPr>
          <p:cNvSpPr txBox="1"/>
          <p:nvPr/>
        </p:nvSpPr>
        <p:spPr>
          <a:xfrm>
            <a:off x="4773706" y="51905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1715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C753FD-96EC-101A-B8A4-5F69A189BEF4}"/>
              </a:ext>
            </a:extLst>
          </p:cNvPr>
          <p:cNvSpPr>
            <a:spLocks noGrp="1"/>
          </p:cNvSpPr>
          <p:nvPr>
            <p:ph type="ctrTitle"/>
          </p:nvPr>
        </p:nvSpPr>
        <p:spPr>
          <a:xfrm>
            <a:off x="1167494" y="252549"/>
            <a:ext cx="6220278" cy="3262811"/>
          </a:xfrm>
        </p:spPr>
        <p:txBody>
          <a:bodyPr/>
          <a:lstStyle/>
          <a:p>
            <a:r>
              <a:rPr lang="en-US" dirty="0"/>
              <a:t>Contact Us</a:t>
            </a:r>
          </a:p>
        </p:txBody>
      </p:sp>
      <p:sp>
        <p:nvSpPr>
          <p:cNvPr id="5" name="Subtitle 4">
            <a:extLst>
              <a:ext uri="{FF2B5EF4-FFF2-40B4-BE49-F238E27FC236}">
                <a16:creationId xmlns:a16="http://schemas.microsoft.com/office/drawing/2014/main" id="{67BB04B7-47A4-741B-59E0-F0E6F2126E8F}"/>
              </a:ext>
            </a:extLst>
          </p:cNvPr>
          <p:cNvSpPr>
            <a:spLocks noGrp="1"/>
          </p:cNvSpPr>
          <p:nvPr>
            <p:ph type="subTitle" idx="1"/>
          </p:nvPr>
        </p:nvSpPr>
        <p:spPr>
          <a:xfrm>
            <a:off x="1167493" y="3685939"/>
            <a:ext cx="6913251" cy="2919512"/>
          </a:xfrm>
        </p:spPr>
        <p:txBody>
          <a:bodyPr>
            <a:normAutofit/>
          </a:bodyPr>
          <a:lstStyle/>
          <a:p>
            <a:r>
              <a:rPr lang="en-US" sz="2400" dirty="0"/>
              <a:t>&lt;insert area&gt; Public Relations Committee</a:t>
            </a:r>
          </a:p>
          <a:p>
            <a:r>
              <a:rPr lang="en-US" sz="2400" dirty="0"/>
              <a:t>&lt;insert email address&gt;</a:t>
            </a:r>
          </a:p>
          <a:p>
            <a:r>
              <a:rPr lang="en-US" sz="2400" dirty="0"/>
              <a:t>&lt;insert website&gt;</a:t>
            </a:r>
          </a:p>
          <a:p>
            <a:endParaRPr lang="en-US" sz="2400" dirty="0"/>
          </a:p>
        </p:txBody>
      </p:sp>
    </p:spTree>
    <p:extLst>
      <p:ext uri="{BB962C8B-B14F-4D97-AF65-F5344CB8AC3E}">
        <p14:creationId xmlns:p14="http://schemas.microsoft.com/office/powerpoint/2010/main" val="160967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58864" y="102021"/>
            <a:ext cx="9779183" cy="1744415"/>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58865" y="2017467"/>
            <a:ext cx="9779182" cy="3366815"/>
          </a:xfrm>
        </p:spPr>
        <p:txBody>
          <a:bodyPr vert="horz" lIns="91440" tIns="45720" rIns="91440" bIns="45720" rtlCol="0" anchor="t">
            <a:normAutofit/>
          </a:bodyPr>
          <a:lstStyle/>
          <a:p>
            <a:r>
              <a:rPr lang="en-US" dirty="0"/>
              <a:t>A Brief Introduction to NA</a:t>
            </a:r>
          </a:p>
          <a:p>
            <a:r>
              <a:rPr lang="en-US" dirty="0"/>
              <a:t>Our Primary Purpose</a:t>
            </a:r>
          </a:p>
          <a:p>
            <a:r>
              <a:rPr lang="en-US" dirty="0"/>
              <a:t>NA Meetings, Steps, and Traditions</a:t>
            </a:r>
          </a:p>
          <a:p>
            <a:r>
              <a:rPr lang="en-US" dirty="0"/>
              <a:t>How Our Program Works</a:t>
            </a:r>
          </a:p>
          <a:p>
            <a:r>
              <a:rPr lang="en-US" dirty="0"/>
              <a:t>NA Cooperation with Professionals and Organizations</a:t>
            </a:r>
          </a:p>
          <a:p>
            <a:r>
              <a:rPr lang="en-US" dirty="0"/>
              <a:t>Where to Find Us</a:t>
            </a:r>
          </a:p>
        </p:txBody>
      </p:sp>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51D0-4AB7-7310-87BA-7988851FEEBD}"/>
              </a:ext>
            </a:extLst>
          </p:cNvPr>
          <p:cNvSpPr>
            <a:spLocks noGrp="1"/>
          </p:cNvSpPr>
          <p:nvPr>
            <p:ph type="title"/>
          </p:nvPr>
        </p:nvSpPr>
        <p:spPr/>
        <p:txBody>
          <a:bodyPr/>
          <a:lstStyle/>
          <a:p>
            <a:r>
              <a:rPr lang="en-US" dirty="0"/>
              <a:t>A Brief Introduction to NA</a:t>
            </a:r>
          </a:p>
        </p:txBody>
      </p:sp>
      <p:sp>
        <p:nvSpPr>
          <p:cNvPr id="3" name="Content Placeholder 2">
            <a:extLst>
              <a:ext uri="{FF2B5EF4-FFF2-40B4-BE49-F238E27FC236}">
                <a16:creationId xmlns:a16="http://schemas.microsoft.com/office/drawing/2014/main" id="{25270388-61A6-0024-F3E9-B1D06E26F740}"/>
              </a:ext>
            </a:extLst>
          </p:cNvPr>
          <p:cNvSpPr>
            <a:spLocks noGrp="1"/>
          </p:cNvSpPr>
          <p:nvPr>
            <p:ph idx="1"/>
          </p:nvPr>
        </p:nvSpPr>
        <p:spPr>
          <a:xfrm>
            <a:off x="1158865" y="2017467"/>
            <a:ext cx="9779182" cy="3566904"/>
          </a:xfrm>
        </p:spPr>
        <p:txBody>
          <a:bodyPr>
            <a:normAutofit fontScale="77500" lnSpcReduction="20000"/>
          </a:bodyPr>
          <a:lstStyle/>
          <a:p>
            <a:pPr marL="295275" indent="-295275" algn="just">
              <a:buFont typeface="Arial" panose="020B0604020202020204" pitchFamily="34" charset="0"/>
              <a:buChar char="•"/>
            </a:pPr>
            <a:r>
              <a:rPr lang="en-US" dirty="0"/>
              <a:t>Founded in 1953, our members now hold over </a:t>
            </a:r>
            <a:r>
              <a:rPr lang="en-US" b="1" dirty="0"/>
              <a:t>72k</a:t>
            </a:r>
            <a:r>
              <a:rPr lang="en-US" dirty="0"/>
              <a:t> weekly meetings in over 140 countries; </a:t>
            </a:r>
            <a:r>
              <a:rPr lang="en-US" b="1" dirty="0"/>
              <a:t>500+</a:t>
            </a:r>
            <a:r>
              <a:rPr lang="en-US" dirty="0"/>
              <a:t> meetings in the Greater Pittsburgh Region</a:t>
            </a:r>
          </a:p>
          <a:p>
            <a:pPr marL="295275" indent="-295275" algn="just">
              <a:buFont typeface="Arial" panose="020B0604020202020204" pitchFamily="34" charset="0"/>
              <a:buChar char="•"/>
            </a:pPr>
            <a:r>
              <a:rPr lang="en-US" dirty="0"/>
              <a:t>We are a nonprofit, nonprofessional (volunteer-based) fellowship of recovering addicts that help each other stay clean</a:t>
            </a:r>
          </a:p>
          <a:p>
            <a:pPr marL="295275" indent="-295275" algn="just">
              <a:buFont typeface="Arial" panose="020B0604020202020204" pitchFamily="34" charset="0"/>
              <a:buChar char="•"/>
            </a:pPr>
            <a:r>
              <a:rPr lang="en-US" dirty="0"/>
              <a:t>We are an inclusive, spiritual - not religious, program; anyone may join us regardless of age, race, sexual/gender identity, creed, religion, or lack of religion</a:t>
            </a:r>
          </a:p>
          <a:p>
            <a:pPr marL="295275" indent="-295275" algn="just">
              <a:buFont typeface="Arial" panose="020B0604020202020204" pitchFamily="34" charset="0"/>
              <a:buChar char="•"/>
            </a:pPr>
            <a:r>
              <a:rPr lang="en-US" dirty="0"/>
              <a:t>Our program is comprised of 12 steps and traditions based on spiritual (or ethical) principles (e.g. honesty, open-mindedness, courage, etc.)</a:t>
            </a:r>
          </a:p>
          <a:p>
            <a:pPr marL="295275" indent="-295275" algn="just">
              <a:buFont typeface="Arial" panose="020B0604020202020204" pitchFamily="34" charset="0"/>
              <a:buChar char="•"/>
            </a:pPr>
            <a:r>
              <a:rPr lang="en-US" dirty="0"/>
              <a:t>Member’s apply our spiritual program </a:t>
            </a:r>
            <a:r>
              <a:rPr lang="en-US" b="1" dirty="0"/>
              <a:t>in whichever way is most effective for them individually</a:t>
            </a:r>
            <a:r>
              <a:rPr lang="en-US" dirty="0"/>
              <a:t> – this may be through their personal religion, a more general “higher power” or even atheism/agnosticism based on principles</a:t>
            </a:r>
          </a:p>
        </p:txBody>
      </p:sp>
    </p:spTree>
    <p:extLst>
      <p:ext uri="{BB962C8B-B14F-4D97-AF65-F5344CB8AC3E}">
        <p14:creationId xmlns:p14="http://schemas.microsoft.com/office/powerpoint/2010/main" val="395372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F5EE67-DE83-C00F-F31C-58A2B46234DB}"/>
              </a:ext>
            </a:extLst>
          </p:cNvPr>
          <p:cNvSpPr>
            <a:spLocks noGrp="1"/>
          </p:cNvSpPr>
          <p:nvPr>
            <p:ph type="title"/>
          </p:nvPr>
        </p:nvSpPr>
        <p:spPr>
          <a:xfrm>
            <a:off x="1167492" y="449820"/>
            <a:ext cx="9779183" cy="1600835"/>
          </a:xfrm>
        </p:spPr>
        <p:txBody>
          <a:bodyPr/>
          <a:lstStyle/>
          <a:p>
            <a:r>
              <a:rPr lang="en-US" dirty="0"/>
              <a:t>Our Primary Purpose</a:t>
            </a:r>
          </a:p>
        </p:txBody>
      </p:sp>
      <p:sp>
        <p:nvSpPr>
          <p:cNvPr id="3" name="Content Placeholder 2">
            <a:extLst>
              <a:ext uri="{FF2B5EF4-FFF2-40B4-BE49-F238E27FC236}">
                <a16:creationId xmlns:a16="http://schemas.microsoft.com/office/drawing/2014/main" id="{DAF7743C-9A64-6DD7-26EC-7870E2484D2F}"/>
              </a:ext>
            </a:extLst>
          </p:cNvPr>
          <p:cNvSpPr>
            <a:spLocks noGrp="1"/>
          </p:cNvSpPr>
          <p:nvPr>
            <p:ph idx="14"/>
          </p:nvPr>
        </p:nvSpPr>
        <p:spPr>
          <a:xfrm>
            <a:off x="1166814" y="2652713"/>
            <a:ext cx="9323978" cy="3436937"/>
          </a:xfrm>
        </p:spPr>
        <p:txBody>
          <a:bodyPr>
            <a:normAutofit/>
          </a:bodyPr>
          <a:lstStyle/>
          <a:p>
            <a:pPr algn="just"/>
            <a:r>
              <a:rPr lang="en-US" dirty="0"/>
              <a:t>Each NA group has one primary purpose – to carry the message to the addict that still suffers</a:t>
            </a:r>
          </a:p>
          <a:p>
            <a:pPr lvl="1" algn="just">
              <a:buFont typeface="System Font Regular"/>
              <a:buChar char="-"/>
            </a:pPr>
            <a:r>
              <a:rPr lang="en-US" dirty="0"/>
              <a:t>Our message is that </a:t>
            </a:r>
            <a:r>
              <a:rPr lang="en-US" i="1" dirty="0"/>
              <a:t>“An addict, any addict, can stop using drugs, lose the desire to use, and find a new way to live.”</a:t>
            </a:r>
          </a:p>
          <a:p>
            <a:pPr algn="just"/>
            <a:r>
              <a:rPr lang="en-US" dirty="0"/>
              <a:t>Our program of recovery is based on the 12 Steps of NA and helping others</a:t>
            </a:r>
          </a:p>
          <a:p>
            <a:pPr algn="just"/>
            <a:r>
              <a:rPr lang="en-US" dirty="0"/>
              <a:t>Members work these steps with the help of a “sponsor” to guide them</a:t>
            </a:r>
          </a:p>
          <a:p>
            <a:pPr algn="just"/>
            <a:r>
              <a:rPr lang="en-US" dirty="0"/>
              <a:t>We also observe a set of 12 Traditions to help preserve our fellowship and guide interactions with society at-large</a:t>
            </a:r>
          </a:p>
        </p:txBody>
      </p:sp>
    </p:spTree>
    <p:extLst>
      <p:ext uri="{BB962C8B-B14F-4D97-AF65-F5344CB8AC3E}">
        <p14:creationId xmlns:p14="http://schemas.microsoft.com/office/powerpoint/2010/main" val="252933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C0FCB0-4FF8-B5BE-4AD4-E86683A438FC}"/>
              </a:ext>
            </a:extLst>
          </p:cNvPr>
          <p:cNvSpPr>
            <a:spLocks noGrp="1"/>
          </p:cNvSpPr>
          <p:nvPr>
            <p:ph type="title"/>
          </p:nvPr>
        </p:nvSpPr>
        <p:spPr>
          <a:xfrm>
            <a:off x="1167492" y="1195253"/>
            <a:ext cx="5486400" cy="973183"/>
          </a:xfrm>
        </p:spPr>
        <p:txBody>
          <a:bodyPr/>
          <a:lstStyle/>
          <a:p>
            <a:r>
              <a:rPr lang="en-US" dirty="0"/>
              <a:t>NA Meetings</a:t>
            </a:r>
          </a:p>
        </p:txBody>
      </p:sp>
      <p:sp>
        <p:nvSpPr>
          <p:cNvPr id="15" name="TextBox 14">
            <a:extLst>
              <a:ext uri="{FF2B5EF4-FFF2-40B4-BE49-F238E27FC236}">
                <a16:creationId xmlns:a16="http://schemas.microsoft.com/office/drawing/2014/main" id="{13C5A1A2-A488-D90B-101E-3AC93D2926EC}"/>
              </a:ext>
            </a:extLst>
          </p:cNvPr>
          <p:cNvSpPr txBox="1"/>
          <p:nvPr/>
        </p:nvSpPr>
        <p:spPr>
          <a:xfrm>
            <a:off x="1167492" y="2168436"/>
            <a:ext cx="5580638" cy="3416320"/>
          </a:xfrm>
          <a:prstGeom prst="rect">
            <a:avLst/>
          </a:prstGeom>
          <a:noFill/>
        </p:spPr>
        <p:txBody>
          <a:bodyPr wrap="square" rtlCol="0">
            <a:spAutoFit/>
          </a:bodyPr>
          <a:lstStyle/>
          <a:p>
            <a:pPr marL="285750" indent="-285750" algn="just">
              <a:buFont typeface="Arial" panose="020B0604020202020204" pitchFamily="34" charset="0"/>
              <a:buChar char="•"/>
            </a:pPr>
            <a:r>
              <a:rPr lang="en-US" dirty="0"/>
              <a:t>Two or more NA members gathering constitute a meeting; meetings create an atmosphere of recovery from drug dependence</a:t>
            </a:r>
          </a:p>
          <a:p>
            <a:pPr marL="285750" indent="-285750" algn="just">
              <a:buFont typeface="Arial" panose="020B0604020202020204" pitchFamily="34" charset="0"/>
              <a:buChar char="•"/>
            </a:pPr>
            <a:r>
              <a:rPr lang="en-US" dirty="0"/>
              <a:t>NA meetings are self-supporting and self-organizing by those who choose to contribute and participate (no fees or dues)</a:t>
            </a:r>
          </a:p>
          <a:p>
            <a:pPr marL="285750" indent="-285750" algn="just">
              <a:buFont typeface="Arial" panose="020B0604020202020204" pitchFamily="34" charset="0"/>
              <a:buChar char="•"/>
            </a:pPr>
            <a:r>
              <a:rPr lang="en-US" dirty="0"/>
              <a:t>Members typically share their personal experiences with addiction and recovery; experienced older members support and guide newer members</a:t>
            </a:r>
          </a:p>
          <a:p>
            <a:pPr marL="285750" indent="-285750" algn="just">
              <a:buFont typeface="Arial" panose="020B0604020202020204" pitchFamily="34" charset="0"/>
              <a:buChar char="•"/>
            </a:pPr>
            <a:r>
              <a:rPr lang="en-US" dirty="0"/>
              <a:t>Guidelines of how to conduct an NA meeting are available</a:t>
            </a:r>
          </a:p>
          <a:p>
            <a:pPr marL="285750" indent="-285750" algn="just">
              <a:buFont typeface="Arial" panose="020B0604020202020204" pitchFamily="34" charset="0"/>
              <a:buChar char="•"/>
            </a:pPr>
            <a:endParaRPr lang="en-US" dirty="0"/>
          </a:p>
        </p:txBody>
      </p:sp>
      <p:pic>
        <p:nvPicPr>
          <p:cNvPr id="5" name="Picture Placeholder 4">
            <a:extLst>
              <a:ext uri="{FF2B5EF4-FFF2-40B4-BE49-F238E27FC236}">
                <a16:creationId xmlns:a16="http://schemas.microsoft.com/office/drawing/2014/main" id="{42B9E91A-C998-440F-6645-40CDDAB549FD}"/>
              </a:ext>
            </a:extLst>
          </p:cNvPr>
          <p:cNvPicPr>
            <a:picLocks noGrp="1" noChangeAspect="1"/>
          </p:cNvPicPr>
          <p:nvPr>
            <p:ph type="pic" sz="quarter" idx="10"/>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182000"/>
                    </a14:imgEffect>
                    <a14:imgEffect>
                      <a14:brightnessContrast contrast="16000"/>
                    </a14:imgEffect>
                  </a14:imgLayer>
                </a14:imgProps>
              </a:ext>
            </a:extLst>
          </a:blip>
          <a:srcRect l="16819" r="16819"/>
          <a:stretch>
            <a:fillRect/>
          </a:stretch>
        </p:blipFill>
        <p:spPr/>
      </p:pic>
    </p:spTree>
    <p:extLst>
      <p:ext uri="{BB962C8B-B14F-4D97-AF65-F5344CB8AC3E}">
        <p14:creationId xmlns:p14="http://schemas.microsoft.com/office/powerpoint/2010/main" val="366267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DFF57-3420-C3B7-D2D5-A400D1042050}"/>
              </a:ext>
            </a:extLst>
          </p:cNvPr>
          <p:cNvSpPr>
            <a:spLocks noGrp="1"/>
          </p:cNvSpPr>
          <p:nvPr>
            <p:ph type="title"/>
          </p:nvPr>
        </p:nvSpPr>
        <p:spPr/>
        <p:txBody>
          <a:bodyPr/>
          <a:lstStyle/>
          <a:p>
            <a:r>
              <a:rPr lang="en-US" dirty="0"/>
              <a:t>How NA Works</a:t>
            </a:r>
          </a:p>
        </p:txBody>
      </p:sp>
      <p:sp>
        <p:nvSpPr>
          <p:cNvPr id="5" name="Content Placeholder 4">
            <a:extLst>
              <a:ext uri="{FF2B5EF4-FFF2-40B4-BE49-F238E27FC236}">
                <a16:creationId xmlns:a16="http://schemas.microsoft.com/office/drawing/2014/main" id="{5CA5698C-F41E-101F-BD2E-AAE4372B1E90}"/>
              </a:ext>
            </a:extLst>
          </p:cNvPr>
          <p:cNvSpPr>
            <a:spLocks noGrp="1"/>
          </p:cNvSpPr>
          <p:nvPr>
            <p:ph idx="1"/>
          </p:nvPr>
        </p:nvSpPr>
        <p:spPr/>
        <p:txBody>
          <a:bodyPr/>
          <a:lstStyle/>
          <a:p>
            <a:pPr marL="342900" indent="-342900">
              <a:buFont typeface="Arial" panose="020B0604020202020204" pitchFamily="34" charset="0"/>
              <a:buChar char="•"/>
            </a:pPr>
            <a:r>
              <a:rPr lang="en-US" dirty="0"/>
              <a:t>Our definition of addiction is all-inclusive of drugs, alcohol or other illicit mind/mood-altering substances</a:t>
            </a:r>
          </a:p>
          <a:p>
            <a:pPr marL="342900" indent="-342900">
              <a:buFont typeface="Arial" panose="020B0604020202020204" pitchFamily="34" charset="0"/>
              <a:buChar char="•"/>
            </a:pPr>
            <a:r>
              <a:rPr lang="en-US" dirty="0"/>
              <a:t>We are recovering addicts who meet regularly to help each other stay clean</a:t>
            </a:r>
          </a:p>
          <a:p>
            <a:pPr marL="342900" indent="-342900">
              <a:buFont typeface="Arial" panose="020B0604020202020204" pitchFamily="34" charset="0"/>
              <a:buChar char="•"/>
            </a:pPr>
            <a:r>
              <a:rPr lang="en-US" dirty="0"/>
              <a:t>This is a program of complete abstinence from drugs and alcohol, but the only requirement for membership is a desire to stop using</a:t>
            </a:r>
          </a:p>
          <a:p>
            <a:pPr marL="342900" indent="-342900">
              <a:buFont typeface="Arial" panose="020B0604020202020204" pitchFamily="34" charset="0"/>
              <a:buChar char="•"/>
            </a:pPr>
            <a:endParaRPr lang="en-US" dirty="0"/>
          </a:p>
        </p:txBody>
      </p:sp>
      <p:sp>
        <p:nvSpPr>
          <p:cNvPr id="6" name="Content Placeholder 5">
            <a:extLst>
              <a:ext uri="{FF2B5EF4-FFF2-40B4-BE49-F238E27FC236}">
                <a16:creationId xmlns:a16="http://schemas.microsoft.com/office/drawing/2014/main" id="{CD8678F9-A643-F49E-E2CB-9CE46906DE7C}"/>
              </a:ext>
            </a:extLst>
          </p:cNvPr>
          <p:cNvSpPr>
            <a:spLocks noGrp="1"/>
          </p:cNvSpPr>
          <p:nvPr>
            <p:ph idx="10"/>
          </p:nvPr>
        </p:nvSpPr>
        <p:spPr/>
        <p:txBody>
          <a:bodyPr/>
          <a:lstStyle/>
          <a:p>
            <a:pPr marL="342900" indent="-342900">
              <a:buFont typeface="Arial" panose="020B0604020202020204" pitchFamily="34" charset="0"/>
              <a:buChar char="•"/>
            </a:pPr>
            <a:r>
              <a:rPr lang="en-US" dirty="0"/>
              <a:t>Our members support one another and celebrate recovery milestones</a:t>
            </a:r>
          </a:p>
          <a:p>
            <a:pPr marL="342900" indent="-342900">
              <a:buFont typeface="Arial" panose="020B0604020202020204" pitchFamily="34" charset="0"/>
              <a:buChar char="•"/>
            </a:pPr>
            <a:r>
              <a:rPr lang="en-US" dirty="0"/>
              <a:t>We study and practice spiritual or ethical principles in the form of “steps” and “traditions” </a:t>
            </a:r>
          </a:p>
          <a:p>
            <a:pPr marL="342900" indent="-342900">
              <a:buFont typeface="Arial" panose="020B0604020202020204" pitchFamily="34" charset="0"/>
              <a:buChar char="•"/>
            </a:pPr>
            <a:r>
              <a:rPr lang="en-US" dirty="0"/>
              <a:t>People using Drug Replacement Therapy (e.g. suboxone or methadone) are welcome and encouraged to attend our meetings</a:t>
            </a:r>
          </a:p>
          <a:p>
            <a:endParaRPr lang="en-US" dirty="0"/>
          </a:p>
        </p:txBody>
      </p:sp>
    </p:spTree>
    <p:extLst>
      <p:ext uri="{BB962C8B-B14F-4D97-AF65-F5344CB8AC3E}">
        <p14:creationId xmlns:p14="http://schemas.microsoft.com/office/powerpoint/2010/main" val="327066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F9E134-98AA-3ECE-E40A-180C85ACD7D5}"/>
              </a:ext>
            </a:extLst>
          </p:cNvPr>
          <p:cNvSpPr>
            <a:spLocks noGrp="1"/>
          </p:cNvSpPr>
          <p:nvPr>
            <p:ph type="title"/>
          </p:nvPr>
        </p:nvSpPr>
        <p:spPr>
          <a:xfrm>
            <a:off x="859427" y="-268426"/>
            <a:ext cx="10473146" cy="1653371"/>
          </a:xfrm>
        </p:spPr>
        <p:txBody>
          <a:bodyPr/>
          <a:lstStyle/>
          <a:p>
            <a:pPr algn="ctr"/>
            <a:r>
              <a:rPr lang="en-US" dirty="0"/>
              <a:t>The 12 Steps and Traditions of NA</a:t>
            </a:r>
          </a:p>
        </p:txBody>
      </p:sp>
      <p:sp>
        <p:nvSpPr>
          <p:cNvPr id="3" name="Content Placeholder 2">
            <a:extLst>
              <a:ext uri="{FF2B5EF4-FFF2-40B4-BE49-F238E27FC236}">
                <a16:creationId xmlns:a16="http://schemas.microsoft.com/office/drawing/2014/main" id="{D1455C0B-19FB-954B-532A-0A68CAC4E0E4}"/>
              </a:ext>
            </a:extLst>
          </p:cNvPr>
          <p:cNvSpPr>
            <a:spLocks noGrp="1"/>
          </p:cNvSpPr>
          <p:nvPr>
            <p:ph idx="1"/>
          </p:nvPr>
        </p:nvSpPr>
        <p:spPr>
          <a:xfrm>
            <a:off x="859428" y="1511641"/>
            <a:ext cx="5071110" cy="4004525"/>
          </a:xfrm>
        </p:spPr>
        <p:txBody>
          <a:bodyPr>
            <a:noAutofit/>
          </a:bodyPr>
          <a:lstStyle/>
          <a:p>
            <a:pPr algn="ctr">
              <a:lnSpc>
                <a:spcPct val="100000"/>
              </a:lnSpc>
            </a:pPr>
            <a:r>
              <a:rPr lang="en-US" sz="900" b="1" dirty="0"/>
              <a:t>The Twelve Steps</a:t>
            </a:r>
          </a:p>
          <a:p>
            <a:pPr marL="174625" indent="-174625">
              <a:lnSpc>
                <a:spcPct val="100000"/>
              </a:lnSpc>
              <a:buFont typeface="+mj-lt"/>
              <a:buAutoNum type="arabicPeriod"/>
            </a:pPr>
            <a:r>
              <a:rPr lang="en-US" sz="900" dirty="0"/>
              <a:t>We admitted that we were powerless over our addiction, that our lives had become unmanageable.</a:t>
            </a:r>
          </a:p>
          <a:p>
            <a:pPr marL="174625" indent="-174625">
              <a:lnSpc>
                <a:spcPct val="100000"/>
              </a:lnSpc>
              <a:buFont typeface="+mj-lt"/>
              <a:buAutoNum type="arabicPeriod"/>
            </a:pPr>
            <a:r>
              <a:rPr lang="en-US" sz="900" dirty="0"/>
              <a:t>We came to believe that a Power greater than ourselves could restore us to sanity.</a:t>
            </a:r>
          </a:p>
          <a:p>
            <a:pPr marL="174625" indent="-174625">
              <a:lnSpc>
                <a:spcPct val="100000"/>
              </a:lnSpc>
              <a:buFont typeface="+mj-lt"/>
              <a:buAutoNum type="arabicPeriod"/>
            </a:pPr>
            <a:r>
              <a:rPr lang="en-US" sz="900" dirty="0"/>
              <a:t>We made a decision to turn our will and our lives over to the care of God as we understood Him.</a:t>
            </a:r>
          </a:p>
          <a:p>
            <a:pPr marL="174625" indent="-174625">
              <a:lnSpc>
                <a:spcPct val="100000"/>
              </a:lnSpc>
              <a:buFont typeface="+mj-lt"/>
              <a:buAutoNum type="arabicPeriod"/>
            </a:pPr>
            <a:r>
              <a:rPr lang="en-US" sz="900" dirty="0"/>
              <a:t>We made a searching and fearless moral inventory of ourselves.</a:t>
            </a:r>
          </a:p>
          <a:p>
            <a:pPr marL="174625" indent="-174625">
              <a:lnSpc>
                <a:spcPct val="100000"/>
              </a:lnSpc>
              <a:buFont typeface="+mj-lt"/>
              <a:buAutoNum type="arabicPeriod"/>
            </a:pPr>
            <a:r>
              <a:rPr lang="en-US" sz="900" dirty="0"/>
              <a:t>We admitted to God, to ourselves, and to another human being the exact nature of our wrongs.</a:t>
            </a:r>
          </a:p>
          <a:p>
            <a:pPr marL="174625" indent="-174625">
              <a:lnSpc>
                <a:spcPct val="100000"/>
              </a:lnSpc>
              <a:buFont typeface="+mj-lt"/>
              <a:buAutoNum type="arabicPeriod"/>
            </a:pPr>
            <a:r>
              <a:rPr lang="en-US" sz="900" dirty="0"/>
              <a:t>We were entirely ready to have God remove all these defects of character.</a:t>
            </a:r>
          </a:p>
          <a:p>
            <a:pPr marL="174625" indent="-174625">
              <a:lnSpc>
                <a:spcPct val="100000"/>
              </a:lnSpc>
              <a:buFont typeface="+mj-lt"/>
              <a:buAutoNum type="arabicPeriod"/>
            </a:pPr>
            <a:r>
              <a:rPr lang="en-US" sz="900" dirty="0"/>
              <a:t>We humbly asked Him to remove our shortcomings.</a:t>
            </a:r>
          </a:p>
          <a:p>
            <a:pPr marL="174625" indent="-174625">
              <a:lnSpc>
                <a:spcPct val="100000"/>
              </a:lnSpc>
              <a:buFont typeface="+mj-lt"/>
              <a:buAutoNum type="arabicPeriod"/>
            </a:pPr>
            <a:r>
              <a:rPr lang="en-US" sz="900" dirty="0"/>
              <a:t>We made a list of all persons we had harmed and became willing to make amends to them all.</a:t>
            </a:r>
          </a:p>
          <a:p>
            <a:pPr marL="174625" indent="-174625">
              <a:lnSpc>
                <a:spcPct val="100000"/>
              </a:lnSpc>
              <a:buFont typeface="+mj-lt"/>
              <a:buAutoNum type="arabicPeriod"/>
            </a:pPr>
            <a:r>
              <a:rPr lang="en-US" sz="900" dirty="0"/>
              <a:t>We made direct amends to such people wherever possible, except when to do so would injure them or others.</a:t>
            </a:r>
          </a:p>
          <a:p>
            <a:pPr marL="174625" indent="-174625">
              <a:lnSpc>
                <a:spcPct val="100000"/>
              </a:lnSpc>
              <a:buFont typeface="+mj-lt"/>
              <a:buAutoNum type="arabicPeriod"/>
            </a:pPr>
            <a:r>
              <a:rPr lang="en-US" sz="900" dirty="0"/>
              <a:t>We continued to take personal inventory and when we were wrong promptly admitted it.</a:t>
            </a:r>
          </a:p>
          <a:p>
            <a:pPr marL="174625" indent="-174625">
              <a:lnSpc>
                <a:spcPct val="100000"/>
              </a:lnSpc>
              <a:buFont typeface="+mj-lt"/>
              <a:buAutoNum type="arabicPeriod"/>
            </a:pPr>
            <a:r>
              <a:rPr lang="en-US" sz="900" dirty="0"/>
              <a:t>We sought through prayer and meditation to improve our conscious contact with God as we understood Him, praying only for knowledge of His will for us and the power to carry that out.</a:t>
            </a:r>
          </a:p>
          <a:p>
            <a:pPr marL="174625" indent="-174625">
              <a:lnSpc>
                <a:spcPct val="100000"/>
              </a:lnSpc>
              <a:buFont typeface="+mj-lt"/>
              <a:buAutoNum type="arabicPeriod"/>
            </a:pPr>
            <a:r>
              <a:rPr lang="en-US" sz="900" dirty="0"/>
              <a:t>Having had a spiritual awakening as a result of these steps, we tried to carry this message to addicts, and to practice these principles in all our affairs.</a:t>
            </a:r>
          </a:p>
        </p:txBody>
      </p:sp>
      <p:sp>
        <p:nvSpPr>
          <p:cNvPr id="4" name="Content Placeholder 3">
            <a:extLst>
              <a:ext uri="{FF2B5EF4-FFF2-40B4-BE49-F238E27FC236}">
                <a16:creationId xmlns:a16="http://schemas.microsoft.com/office/drawing/2014/main" id="{DBA34351-9D9C-8C32-5CC0-3F19A1CAC037}"/>
              </a:ext>
            </a:extLst>
          </p:cNvPr>
          <p:cNvSpPr>
            <a:spLocks noGrp="1"/>
          </p:cNvSpPr>
          <p:nvPr>
            <p:ph idx="10"/>
          </p:nvPr>
        </p:nvSpPr>
        <p:spPr>
          <a:xfrm>
            <a:off x="6096001" y="1511641"/>
            <a:ext cx="5151120" cy="4004525"/>
          </a:xfrm>
        </p:spPr>
        <p:txBody>
          <a:bodyPr>
            <a:noAutofit/>
          </a:bodyPr>
          <a:lstStyle/>
          <a:p>
            <a:pPr algn="ctr"/>
            <a:r>
              <a:rPr lang="en-US" sz="900" b="1" dirty="0"/>
              <a:t>The Twelve Traditions</a:t>
            </a:r>
          </a:p>
          <a:p>
            <a:pPr marL="174625" indent="-174625">
              <a:buFont typeface="+mj-lt"/>
              <a:buAutoNum type="arabicPeriod"/>
            </a:pPr>
            <a:r>
              <a:rPr lang="en-US" sz="900" dirty="0"/>
              <a:t>Our common welfare should come first; personal recovery depends on NA unity. </a:t>
            </a:r>
          </a:p>
          <a:p>
            <a:pPr marL="174625" indent="-174625">
              <a:buFont typeface="+mj-lt"/>
              <a:buAutoNum type="arabicPeriod"/>
            </a:pPr>
            <a:r>
              <a:rPr lang="en-US" sz="900" dirty="0"/>
              <a:t>For our group purpose there is but one ultimate authority— a loving God as He may express Himself in our group conscience. Our leaders are but trusted servants; they do not govern. </a:t>
            </a:r>
          </a:p>
          <a:p>
            <a:pPr marL="174625" indent="-174625">
              <a:buFont typeface="+mj-lt"/>
              <a:buAutoNum type="arabicPeriod"/>
            </a:pPr>
            <a:r>
              <a:rPr lang="en-US" sz="900" dirty="0"/>
              <a:t>The only requirement for membership is a desire to stop using. </a:t>
            </a:r>
          </a:p>
          <a:p>
            <a:pPr marL="174625" indent="-174625">
              <a:buFont typeface="+mj-lt"/>
              <a:buAutoNum type="arabicPeriod"/>
            </a:pPr>
            <a:r>
              <a:rPr lang="en-US" sz="900" dirty="0"/>
              <a:t>Each group should be autonomous except in matters affecting other groups or NA as a whole. </a:t>
            </a:r>
          </a:p>
          <a:p>
            <a:pPr marL="174625" indent="-174625">
              <a:buFont typeface="+mj-lt"/>
              <a:buAutoNum type="arabicPeriod"/>
            </a:pPr>
            <a:r>
              <a:rPr lang="en-US" sz="900" dirty="0"/>
              <a:t>Each group has but one primary purpose—to carry the message to the addict who still suffers. </a:t>
            </a:r>
          </a:p>
          <a:p>
            <a:pPr marL="174625" indent="-174625">
              <a:buFont typeface="+mj-lt"/>
              <a:buAutoNum type="arabicPeriod"/>
            </a:pPr>
            <a:r>
              <a:rPr lang="en-US" sz="900" dirty="0"/>
              <a:t>An NA group ought never endorse, finance, or lend the NA name to any related facility or outside enterprise, lest problems of money, property, or prestige divert us from our primary purpose. </a:t>
            </a:r>
          </a:p>
          <a:p>
            <a:pPr marL="174625" indent="-174625">
              <a:buFont typeface="+mj-lt"/>
              <a:buAutoNum type="arabicPeriod"/>
            </a:pPr>
            <a:r>
              <a:rPr lang="en-US" sz="900" dirty="0"/>
              <a:t>Every NA group ought to be fully self-supporting, declining outside contributions. </a:t>
            </a:r>
          </a:p>
          <a:p>
            <a:pPr marL="174625" indent="-174625">
              <a:buFont typeface="+mj-lt"/>
              <a:buAutoNum type="arabicPeriod"/>
            </a:pPr>
            <a:r>
              <a:rPr lang="en-US" sz="900" dirty="0"/>
              <a:t>Narcotics Anonymous should remain forever nonprofessional, but our service centers may employ special workers. </a:t>
            </a:r>
          </a:p>
          <a:p>
            <a:pPr marL="174625" indent="-174625">
              <a:buFont typeface="+mj-lt"/>
              <a:buAutoNum type="arabicPeriod"/>
            </a:pPr>
            <a:r>
              <a:rPr lang="en-US" sz="900" dirty="0"/>
              <a:t>NA, as such, ought never be organized, but we may create service boards or committees directly responsible to those they serve. </a:t>
            </a:r>
          </a:p>
          <a:p>
            <a:pPr marL="174625" indent="-174625">
              <a:buFont typeface="+mj-lt"/>
              <a:buAutoNum type="arabicPeriod"/>
            </a:pPr>
            <a:r>
              <a:rPr lang="en-US" sz="900" dirty="0"/>
              <a:t>Narcotics Anonymous has no opinion on outside issues; hence the NA name ought never be drawn into public controversy. </a:t>
            </a:r>
          </a:p>
          <a:p>
            <a:pPr marL="174625" indent="-174625">
              <a:buFont typeface="+mj-lt"/>
              <a:buAutoNum type="arabicPeriod"/>
            </a:pPr>
            <a:r>
              <a:rPr lang="en-US" sz="900" dirty="0"/>
              <a:t>Our public relations policy is based on attraction rather than promotion; we need always maintain personal anonymity at the level of press, radio, and films. </a:t>
            </a:r>
          </a:p>
          <a:p>
            <a:pPr marL="174625" indent="-174625">
              <a:buFont typeface="+mj-lt"/>
              <a:buAutoNum type="arabicPeriod"/>
            </a:pPr>
            <a:r>
              <a:rPr lang="en-US" sz="900" dirty="0"/>
              <a:t>Anonymity is the spiritual foundation of all our Traditions, ever reminding us to place principles before personalities. </a:t>
            </a:r>
          </a:p>
        </p:txBody>
      </p:sp>
    </p:spTree>
    <p:extLst>
      <p:ext uri="{BB962C8B-B14F-4D97-AF65-F5344CB8AC3E}">
        <p14:creationId xmlns:p14="http://schemas.microsoft.com/office/powerpoint/2010/main" val="1265939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E190-899A-46D2-989D-C4BC6A46F946}"/>
              </a:ext>
            </a:extLst>
          </p:cNvPr>
          <p:cNvSpPr>
            <a:spLocks noGrp="1"/>
          </p:cNvSpPr>
          <p:nvPr>
            <p:ph type="title"/>
          </p:nvPr>
        </p:nvSpPr>
        <p:spPr>
          <a:xfrm>
            <a:off x="5505997" y="298992"/>
            <a:ext cx="5120640" cy="1384663"/>
          </a:xfrm>
        </p:spPr>
        <p:txBody>
          <a:bodyPr/>
          <a:lstStyle/>
          <a:p>
            <a:r>
              <a:rPr lang="en-US" sz="5400" dirty="0"/>
              <a:t>NA as a Solution</a:t>
            </a:r>
          </a:p>
        </p:txBody>
      </p:sp>
      <p:sp>
        <p:nvSpPr>
          <p:cNvPr id="3" name="Subtitle 2">
            <a:extLst>
              <a:ext uri="{FF2B5EF4-FFF2-40B4-BE49-F238E27FC236}">
                <a16:creationId xmlns:a16="http://schemas.microsoft.com/office/drawing/2014/main" id="{26BC9DE8-A5CC-4BE1-0DE5-CB15D01A7919}"/>
              </a:ext>
            </a:extLst>
          </p:cNvPr>
          <p:cNvSpPr>
            <a:spLocks noGrp="1"/>
          </p:cNvSpPr>
          <p:nvPr>
            <p:ph type="subTitle" idx="1"/>
          </p:nvPr>
        </p:nvSpPr>
        <p:spPr>
          <a:xfrm>
            <a:off x="5505993" y="1683655"/>
            <a:ext cx="5796259" cy="3644537"/>
          </a:xfrm>
        </p:spPr>
        <p:txBody>
          <a:bodyPr/>
          <a:lstStyle/>
          <a:p>
            <a:pPr algn="just"/>
            <a:r>
              <a:rPr lang="en-US" sz="1800" dirty="0"/>
              <a:t>Based on a 2018 </a:t>
            </a:r>
            <a:r>
              <a:rPr lang="en-US" sz="1800" dirty="0">
                <a:hlinkClick r:id="rId3"/>
              </a:rPr>
              <a:t>survey</a:t>
            </a:r>
            <a:r>
              <a:rPr lang="en-US" sz="1800" dirty="0"/>
              <a:t> of 28k NA members, NA has proven to be an effective means of recovering from addiction for a many people. </a:t>
            </a:r>
          </a:p>
          <a:p>
            <a:pPr marL="174625" indent="-174625" algn="just">
              <a:buFont typeface="Arial" panose="020B0604020202020204" pitchFamily="34" charset="0"/>
              <a:buChar char="•"/>
            </a:pPr>
            <a:r>
              <a:rPr lang="en-US" sz="1800" dirty="0"/>
              <a:t>15% of our members are under the age of 30, and 15% are over 60; average age is 45</a:t>
            </a:r>
          </a:p>
          <a:p>
            <a:pPr marL="174625" indent="-174625">
              <a:buFont typeface="Arial" panose="020B0604020202020204" pitchFamily="34" charset="0"/>
              <a:buChar char="•"/>
            </a:pPr>
            <a:r>
              <a:rPr lang="en-US" sz="1800" dirty="0"/>
              <a:t>91% say they’ve experienced significant improvement in Family Relationships, 87% in Social Connections, 78% in Employment, and 55% in Education </a:t>
            </a:r>
          </a:p>
          <a:p>
            <a:pPr marL="174625" indent="-174625" algn="just">
              <a:buFont typeface="Arial" panose="020B0604020202020204" pitchFamily="34" charset="0"/>
              <a:buChar char="•"/>
            </a:pPr>
            <a:r>
              <a:rPr lang="en-US" sz="1800" dirty="0"/>
              <a:t>45% of our members say that a treatment facility/professional organization was a significant influence in attending their first meeting</a:t>
            </a:r>
          </a:p>
          <a:p>
            <a:pPr marL="174625" indent="-174625" algn="just">
              <a:buFont typeface="Arial" panose="020B0604020202020204" pitchFamily="34" charset="0"/>
              <a:buChar char="•"/>
            </a:pPr>
            <a:r>
              <a:rPr lang="en-US" sz="1800" dirty="0"/>
              <a:t>Average length of time clean of respondents was 11 years</a:t>
            </a:r>
          </a:p>
          <a:p>
            <a:pPr marL="174625" indent="-174625" algn="just">
              <a:buFont typeface="Arial" panose="020B0604020202020204" pitchFamily="34" charset="0"/>
              <a:buChar char="•"/>
            </a:pPr>
            <a:endParaRPr lang="en-US" sz="1800" dirty="0"/>
          </a:p>
        </p:txBody>
      </p:sp>
      <p:pic>
        <p:nvPicPr>
          <p:cNvPr id="17" name="Picture Placeholder 16" descr="Two people walking down a sidewalk">
            <a:extLst>
              <a:ext uri="{FF2B5EF4-FFF2-40B4-BE49-F238E27FC236}">
                <a16:creationId xmlns:a16="http://schemas.microsoft.com/office/drawing/2014/main" id="{2ECBBDA4-D2C1-0F46-BA36-5967266F87AD}"/>
              </a:ext>
            </a:extLst>
          </p:cNvPr>
          <p:cNvPicPr>
            <a:picLocks noGrp="1" noChangeAspect="1"/>
          </p:cNvPicPr>
          <p:nvPr>
            <p:ph type="pic" sz="quarter" idx="10"/>
          </p:nvPr>
        </p:nvPicPr>
        <p:blipFill rotWithShape="1">
          <a:blip r:embed="rId4">
            <a:duotone>
              <a:schemeClr val="accent4">
                <a:shade val="45000"/>
                <a:satMod val="135000"/>
              </a:schemeClr>
              <a:prstClr val="white"/>
            </a:duotone>
          </a:blip>
          <a:srcRect l="16819" r="16819"/>
          <a:stretch/>
        </p:blipFill>
        <p:spPr>
          <a:xfrm>
            <a:off x="603794" y="1157224"/>
            <a:ext cx="4500562" cy="4521200"/>
          </a:xfrm>
        </p:spPr>
      </p:pic>
    </p:spTree>
    <p:extLst>
      <p:ext uri="{BB962C8B-B14F-4D97-AF65-F5344CB8AC3E}">
        <p14:creationId xmlns:p14="http://schemas.microsoft.com/office/powerpoint/2010/main" val="779750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16ED-D21F-DC7E-6873-05984CA4D1F3}"/>
              </a:ext>
            </a:extLst>
          </p:cNvPr>
          <p:cNvSpPr>
            <a:spLocks noGrp="1"/>
          </p:cNvSpPr>
          <p:nvPr>
            <p:ph type="title"/>
          </p:nvPr>
        </p:nvSpPr>
        <p:spPr>
          <a:xfrm>
            <a:off x="1167493" y="489223"/>
            <a:ext cx="9184822" cy="1600835"/>
          </a:xfrm>
        </p:spPr>
        <p:txBody>
          <a:bodyPr/>
          <a:lstStyle/>
          <a:p>
            <a:r>
              <a:rPr lang="en-US" sz="4800" dirty="0"/>
              <a:t>NA Cooperation with Professionals and Organizations</a:t>
            </a:r>
          </a:p>
        </p:txBody>
      </p:sp>
      <p:sp>
        <p:nvSpPr>
          <p:cNvPr id="3" name="Content Placeholder 2">
            <a:extLst>
              <a:ext uri="{FF2B5EF4-FFF2-40B4-BE49-F238E27FC236}">
                <a16:creationId xmlns:a16="http://schemas.microsoft.com/office/drawing/2014/main" id="{655D148D-6D22-917C-81F1-71464EABDA95}"/>
              </a:ext>
            </a:extLst>
          </p:cNvPr>
          <p:cNvSpPr>
            <a:spLocks noGrp="1"/>
          </p:cNvSpPr>
          <p:nvPr>
            <p:ph idx="14"/>
          </p:nvPr>
        </p:nvSpPr>
        <p:spPr>
          <a:xfrm>
            <a:off x="1167494" y="2574741"/>
            <a:ext cx="9649362" cy="3436936"/>
          </a:xfrm>
        </p:spPr>
        <p:txBody>
          <a:bodyPr>
            <a:noAutofit/>
          </a:bodyPr>
          <a:lstStyle/>
          <a:p>
            <a:r>
              <a:rPr lang="en-US" dirty="0"/>
              <a:t>We welcome your clients and community members to our meetings, especially those that think they may have a problem with drugs or alcohol</a:t>
            </a:r>
          </a:p>
          <a:p>
            <a:r>
              <a:rPr lang="en-US" dirty="0"/>
              <a:t>Presentations to professionals and clients, printed material, helplines, resources, and websites are available </a:t>
            </a:r>
          </a:p>
          <a:p>
            <a:r>
              <a:rPr lang="en-US" dirty="0"/>
              <a:t>There is no cost or fee to attend NA recovery meetings or for NA presentations</a:t>
            </a:r>
          </a:p>
          <a:p>
            <a:r>
              <a:rPr lang="en-US" dirty="0"/>
              <a:t>Clients/patients benefit by connecting with a support network and resources to long-term recovery</a:t>
            </a:r>
          </a:p>
          <a:p>
            <a:r>
              <a:rPr lang="en-US" dirty="0"/>
              <a:t>Professionals and organizations benefit from increased retention and success for their clients/patients via aftercare support</a:t>
            </a:r>
          </a:p>
          <a:p>
            <a:r>
              <a:rPr lang="en-US" dirty="0"/>
              <a:t>Our Public Relations committee is the primary point of contact for outside organizations</a:t>
            </a:r>
          </a:p>
          <a:p>
            <a:endParaRPr lang="en-US" dirty="0"/>
          </a:p>
        </p:txBody>
      </p:sp>
    </p:spTree>
    <p:extLst>
      <p:ext uri="{BB962C8B-B14F-4D97-AF65-F5344CB8AC3E}">
        <p14:creationId xmlns:p14="http://schemas.microsoft.com/office/powerpoint/2010/main" val="150573296"/>
      </p:ext>
    </p:extLst>
  </p:cSld>
  <p:clrMapOvr>
    <a:masterClrMapping/>
  </p:clrMapOvr>
</p:sld>
</file>

<file path=ppt/theme/theme1.xml><?xml version="1.0" encoding="utf-8"?>
<a:theme xmlns:a="http://schemas.openxmlformats.org/drawingml/2006/main" name="Custom">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E98C35-9ECE-4425-BCBA-00E118C705C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AA6A711-2C3F-4EC0-B88B-62D740851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A8381C-73EB-48EA-B45F-7B7C8C7DF409}">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Custom</Template>
  <TotalTime>1420</TotalTime>
  <Words>1388</Words>
  <Application>Microsoft Macintosh PowerPoint</Application>
  <PresentationFormat>Widescreen</PresentationFormat>
  <Paragraphs>96</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System Font Regular</vt:lpstr>
      <vt:lpstr>Tenorite</vt:lpstr>
      <vt:lpstr>Custom</vt:lpstr>
      <vt:lpstr>Narcotics Anonymous A Resource in the Community</vt:lpstr>
      <vt:lpstr>Agenda</vt:lpstr>
      <vt:lpstr>A Brief Introduction to NA</vt:lpstr>
      <vt:lpstr>Our Primary Purpose</vt:lpstr>
      <vt:lpstr>NA Meetings</vt:lpstr>
      <vt:lpstr>How NA Works</vt:lpstr>
      <vt:lpstr>The 12 Steps and Traditions of NA</vt:lpstr>
      <vt:lpstr>NA as a Solution</vt:lpstr>
      <vt:lpstr>NA Cooperation with Professionals and Organizations</vt:lpstr>
      <vt:lpstr>Summary</vt:lpstr>
      <vt:lpstr>Thank you!</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Terry Boring</dc:creator>
  <cp:lastModifiedBy>Terry Boring</cp:lastModifiedBy>
  <cp:revision>24</cp:revision>
  <cp:lastPrinted>2024-06-17T11:18:13Z</cp:lastPrinted>
  <dcterms:created xsi:type="dcterms:W3CDTF">2024-06-16T12:02:00Z</dcterms:created>
  <dcterms:modified xsi:type="dcterms:W3CDTF">2025-01-31T15:52:19Z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