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87" r:id="rId2"/>
    <p:sldId id="310" r:id="rId3"/>
    <p:sldId id="322" r:id="rId4"/>
    <p:sldId id="324" r:id="rId5"/>
    <p:sldId id="323" r:id="rId6"/>
    <p:sldId id="326" r:id="rId7"/>
    <p:sldId id="289" r:id="rId8"/>
    <p:sldId id="332" r:id="rId9"/>
    <p:sldId id="333" r:id="rId10"/>
    <p:sldId id="334" r:id="rId11"/>
    <p:sldId id="290" r:id="rId12"/>
    <p:sldId id="291" r:id="rId13"/>
    <p:sldId id="335" r:id="rId14"/>
    <p:sldId id="305" r:id="rId15"/>
    <p:sldId id="292" r:id="rId16"/>
    <p:sldId id="336" r:id="rId17"/>
    <p:sldId id="293" r:id="rId18"/>
    <p:sldId id="294" r:id="rId19"/>
    <p:sldId id="337" r:id="rId20"/>
    <p:sldId id="338" r:id="rId21"/>
    <p:sldId id="339" r:id="rId22"/>
    <p:sldId id="306" r:id="rId23"/>
    <p:sldId id="307" r:id="rId24"/>
    <p:sldId id="295" r:id="rId25"/>
    <p:sldId id="308" r:id="rId26"/>
    <p:sldId id="340" r:id="rId27"/>
    <p:sldId id="296" r:id="rId28"/>
    <p:sldId id="309" r:id="rId29"/>
    <p:sldId id="341" r:id="rId30"/>
    <p:sldId id="298" r:id="rId31"/>
    <p:sldId id="297" r:id="rId32"/>
    <p:sldId id="299" r:id="rId33"/>
    <p:sldId id="300" r:id="rId34"/>
    <p:sldId id="342" r:id="rId35"/>
    <p:sldId id="343" r:id="rId36"/>
    <p:sldId id="301" r:id="rId37"/>
    <p:sldId id="302" r:id="rId38"/>
    <p:sldId id="344" r:id="rId39"/>
    <p:sldId id="303" r:id="rId40"/>
    <p:sldId id="345" r:id="rId41"/>
    <p:sldId id="312" r:id="rId42"/>
    <p:sldId id="313" r:id="rId43"/>
    <p:sldId id="314" r:id="rId44"/>
    <p:sldId id="315" r:id="rId45"/>
    <p:sldId id="317" r:id="rId46"/>
    <p:sldId id="318" r:id="rId47"/>
    <p:sldId id="331" r:id="rId48"/>
    <p:sldId id="321" r:id="rId49"/>
    <p:sldId id="319" r:id="rId50"/>
    <p:sldId id="32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979"/>
    <a:srgbClr val="5CBFC6"/>
    <a:srgbClr val="9B236B"/>
    <a:srgbClr val="00A8C2"/>
    <a:srgbClr val="1A4A69"/>
    <a:srgbClr val="4986BA"/>
    <a:srgbClr val="6A2656"/>
    <a:srgbClr val="3A668B"/>
    <a:srgbClr val="0099BD"/>
    <a:srgbClr val="1CA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5"/>
    <p:restoredTop sz="97106"/>
  </p:normalViewPr>
  <p:slideViewPr>
    <p:cSldViewPr snapToGrid="0">
      <p:cViewPr varScale="1">
        <p:scale>
          <a:sx n="109" d="100"/>
          <a:sy n="109" d="100"/>
        </p:scale>
        <p:origin x="200" y="504"/>
      </p:cViewPr>
      <p:guideLst/>
    </p:cSldViewPr>
  </p:slideViewPr>
  <p:notesTextViewPr>
    <p:cViewPr>
      <p:scale>
        <a:sx n="1" d="1"/>
        <a:sy n="1" d="1"/>
      </p:scale>
      <p:origin x="0" y="0"/>
    </p:cViewPr>
  </p:notesTextViewPr>
  <p:notesViewPr>
    <p:cSldViewPr snapToGrid="0">
      <p:cViewPr varScale="1">
        <p:scale>
          <a:sx n="124" d="100"/>
          <a:sy n="124" d="100"/>
        </p:scale>
        <p:origin x="4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F7081-9DBF-1E41-8D05-2FE772E65B0F}" type="datetimeFigureOut">
              <a:t>12/13/24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98F22-2303-A840-8390-320B3AC248C9}" type="slidenum">
              <a:t>‹#›</a:t>
            </a:fld>
            <a:endParaRPr lang="en-US" dirty="0"/>
          </a:p>
        </p:txBody>
      </p:sp>
    </p:spTree>
    <p:extLst>
      <p:ext uri="{BB962C8B-B14F-4D97-AF65-F5344CB8AC3E}">
        <p14:creationId xmlns:p14="http://schemas.microsoft.com/office/powerpoint/2010/main" val="400286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1</a:t>
            </a:fld>
            <a:endParaRPr lang="en-US" dirty="0"/>
          </a:p>
        </p:txBody>
      </p:sp>
    </p:spTree>
    <p:extLst>
      <p:ext uri="{BB962C8B-B14F-4D97-AF65-F5344CB8AC3E}">
        <p14:creationId xmlns:p14="http://schemas.microsoft.com/office/powerpoint/2010/main" val="1896741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10</a:t>
            </a:fld>
            <a:endParaRPr lang="en-US" dirty="0"/>
          </a:p>
        </p:txBody>
      </p:sp>
    </p:spTree>
    <p:extLst>
      <p:ext uri="{BB962C8B-B14F-4D97-AF65-F5344CB8AC3E}">
        <p14:creationId xmlns:p14="http://schemas.microsoft.com/office/powerpoint/2010/main" val="208684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11</a:t>
            </a:fld>
            <a:endParaRPr lang="en-US" dirty="0"/>
          </a:p>
        </p:txBody>
      </p:sp>
    </p:spTree>
    <p:extLst>
      <p:ext uri="{BB962C8B-B14F-4D97-AF65-F5344CB8AC3E}">
        <p14:creationId xmlns:p14="http://schemas.microsoft.com/office/powerpoint/2010/main" val="195511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12</a:t>
            </a:fld>
            <a:endParaRPr lang="en-US" dirty="0"/>
          </a:p>
        </p:txBody>
      </p:sp>
    </p:spTree>
    <p:extLst>
      <p:ext uri="{BB962C8B-B14F-4D97-AF65-F5344CB8AC3E}">
        <p14:creationId xmlns:p14="http://schemas.microsoft.com/office/powerpoint/2010/main" val="36818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13</a:t>
            </a:fld>
            <a:endParaRPr lang="en-US" dirty="0"/>
          </a:p>
        </p:txBody>
      </p:sp>
    </p:spTree>
    <p:extLst>
      <p:ext uri="{BB962C8B-B14F-4D97-AF65-F5344CB8AC3E}">
        <p14:creationId xmlns:p14="http://schemas.microsoft.com/office/powerpoint/2010/main" val="110488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14</a:t>
            </a:fld>
            <a:endParaRPr lang="en-US"/>
          </a:p>
        </p:txBody>
      </p:sp>
    </p:spTree>
    <p:extLst>
      <p:ext uri="{BB962C8B-B14F-4D97-AF65-F5344CB8AC3E}">
        <p14:creationId xmlns:p14="http://schemas.microsoft.com/office/powerpoint/2010/main" val="42241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15</a:t>
            </a:fld>
            <a:endParaRPr lang="en-US"/>
          </a:p>
        </p:txBody>
      </p:sp>
    </p:spTree>
    <p:extLst>
      <p:ext uri="{BB962C8B-B14F-4D97-AF65-F5344CB8AC3E}">
        <p14:creationId xmlns:p14="http://schemas.microsoft.com/office/powerpoint/2010/main" val="2979419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16</a:t>
            </a:fld>
            <a:endParaRPr lang="en-US"/>
          </a:p>
        </p:txBody>
      </p:sp>
    </p:spTree>
    <p:extLst>
      <p:ext uri="{BB962C8B-B14F-4D97-AF65-F5344CB8AC3E}">
        <p14:creationId xmlns:p14="http://schemas.microsoft.com/office/powerpoint/2010/main" val="285377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17</a:t>
            </a:fld>
            <a:endParaRPr lang="en-US"/>
          </a:p>
        </p:txBody>
      </p:sp>
    </p:spTree>
    <p:extLst>
      <p:ext uri="{BB962C8B-B14F-4D97-AF65-F5344CB8AC3E}">
        <p14:creationId xmlns:p14="http://schemas.microsoft.com/office/powerpoint/2010/main" val="333505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18</a:t>
            </a:fld>
            <a:endParaRPr lang="en-US"/>
          </a:p>
        </p:txBody>
      </p:sp>
    </p:spTree>
    <p:extLst>
      <p:ext uri="{BB962C8B-B14F-4D97-AF65-F5344CB8AC3E}">
        <p14:creationId xmlns:p14="http://schemas.microsoft.com/office/powerpoint/2010/main" val="2835069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19</a:t>
            </a:fld>
            <a:endParaRPr lang="en-US"/>
          </a:p>
        </p:txBody>
      </p:sp>
    </p:spTree>
    <p:extLst>
      <p:ext uri="{BB962C8B-B14F-4D97-AF65-F5344CB8AC3E}">
        <p14:creationId xmlns:p14="http://schemas.microsoft.com/office/powerpoint/2010/main" val="424397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998F22-2303-A840-8390-320B3AC248C9}" type="slidenum">
              <a:t>2</a:t>
            </a:fld>
            <a:endParaRPr lang="en-US" dirty="0"/>
          </a:p>
        </p:txBody>
      </p:sp>
    </p:spTree>
    <p:extLst>
      <p:ext uri="{BB962C8B-B14F-4D97-AF65-F5344CB8AC3E}">
        <p14:creationId xmlns:p14="http://schemas.microsoft.com/office/powerpoint/2010/main" val="836083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20</a:t>
            </a:fld>
            <a:endParaRPr lang="en-US"/>
          </a:p>
        </p:txBody>
      </p:sp>
    </p:spTree>
    <p:extLst>
      <p:ext uri="{BB962C8B-B14F-4D97-AF65-F5344CB8AC3E}">
        <p14:creationId xmlns:p14="http://schemas.microsoft.com/office/powerpoint/2010/main" val="3795427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21</a:t>
            </a:fld>
            <a:endParaRPr lang="en-US"/>
          </a:p>
        </p:txBody>
      </p:sp>
    </p:spTree>
    <p:extLst>
      <p:ext uri="{BB962C8B-B14F-4D97-AF65-F5344CB8AC3E}">
        <p14:creationId xmlns:p14="http://schemas.microsoft.com/office/powerpoint/2010/main" val="181084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22</a:t>
            </a:fld>
            <a:endParaRPr lang="en-US"/>
          </a:p>
        </p:txBody>
      </p:sp>
    </p:spTree>
    <p:extLst>
      <p:ext uri="{BB962C8B-B14F-4D97-AF65-F5344CB8AC3E}">
        <p14:creationId xmlns:p14="http://schemas.microsoft.com/office/powerpoint/2010/main" val="3254338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23</a:t>
            </a:fld>
            <a:endParaRPr lang="en-US"/>
          </a:p>
        </p:txBody>
      </p:sp>
    </p:spTree>
    <p:extLst>
      <p:ext uri="{BB962C8B-B14F-4D97-AF65-F5344CB8AC3E}">
        <p14:creationId xmlns:p14="http://schemas.microsoft.com/office/powerpoint/2010/main" val="2691502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24</a:t>
            </a:fld>
            <a:endParaRPr lang="en-US"/>
          </a:p>
        </p:txBody>
      </p:sp>
    </p:spTree>
    <p:extLst>
      <p:ext uri="{BB962C8B-B14F-4D97-AF65-F5344CB8AC3E}">
        <p14:creationId xmlns:p14="http://schemas.microsoft.com/office/powerpoint/2010/main" val="1320150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25</a:t>
            </a:fld>
            <a:endParaRPr lang="en-US"/>
          </a:p>
        </p:txBody>
      </p:sp>
    </p:spTree>
    <p:extLst>
      <p:ext uri="{BB962C8B-B14F-4D97-AF65-F5344CB8AC3E}">
        <p14:creationId xmlns:p14="http://schemas.microsoft.com/office/powerpoint/2010/main" val="1058803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26</a:t>
            </a:fld>
            <a:endParaRPr lang="en-US"/>
          </a:p>
        </p:txBody>
      </p:sp>
    </p:spTree>
    <p:extLst>
      <p:ext uri="{BB962C8B-B14F-4D97-AF65-F5344CB8AC3E}">
        <p14:creationId xmlns:p14="http://schemas.microsoft.com/office/powerpoint/2010/main" val="607132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27</a:t>
            </a:fld>
            <a:endParaRPr lang="en-US"/>
          </a:p>
        </p:txBody>
      </p:sp>
    </p:spTree>
    <p:extLst>
      <p:ext uri="{BB962C8B-B14F-4D97-AF65-F5344CB8AC3E}">
        <p14:creationId xmlns:p14="http://schemas.microsoft.com/office/powerpoint/2010/main" val="2242283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28</a:t>
            </a:fld>
            <a:endParaRPr lang="en-US"/>
          </a:p>
        </p:txBody>
      </p:sp>
    </p:spTree>
    <p:extLst>
      <p:ext uri="{BB962C8B-B14F-4D97-AF65-F5344CB8AC3E}">
        <p14:creationId xmlns:p14="http://schemas.microsoft.com/office/powerpoint/2010/main" val="284061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29</a:t>
            </a:fld>
            <a:endParaRPr lang="en-US"/>
          </a:p>
        </p:txBody>
      </p:sp>
    </p:spTree>
    <p:extLst>
      <p:ext uri="{BB962C8B-B14F-4D97-AF65-F5344CB8AC3E}">
        <p14:creationId xmlns:p14="http://schemas.microsoft.com/office/powerpoint/2010/main" val="36585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3</a:t>
            </a:fld>
            <a:endParaRPr lang="en-US" dirty="0"/>
          </a:p>
        </p:txBody>
      </p:sp>
    </p:spTree>
    <p:extLst>
      <p:ext uri="{BB962C8B-B14F-4D97-AF65-F5344CB8AC3E}">
        <p14:creationId xmlns:p14="http://schemas.microsoft.com/office/powerpoint/2010/main" val="4003137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30</a:t>
            </a:fld>
            <a:endParaRPr lang="en-US"/>
          </a:p>
        </p:txBody>
      </p:sp>
    </p:spTree>
    <p:extLst>
      <p:ext uri="{BB962C8B-B14F-4D97-AF65-F5344CB8AC3E}">
        <p14:creationId xmlns:p14="http://schemas.microsoft.com/office/powerpoint/2010/main" val="1128714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31</a:t>
            </a:fld>
            <a:endParaRPr lang="en-US"/>
          </a:p>
        </p:txBody>
      </p:sp>
    </p:spTree>
    <p:extLst>
      <p:ext uri="{BB962C8B-B14F-4D97-AF65-F5344CB8AC3E}">
        <p14:creationId xmlns:p14="http://schemas.microsoft.com/office/powerpoint/2010/main" val="2459829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32</a:t>
            </a:fld>
            <a:endParaRPr lang="en-US"/>
          </a:p>
        </p:txBody>
      </p:sp>
    </p:spTree>
    <p:extLst>
      <p:ext uri="{BB962C8B-B14F-4D97-AF65-F5344CB8AC3E}">
        <p14:creationId xmlns:p14="http://schemas.microsoft.com/office/powerpoint/2010/main" val="4029425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33</a:t>
            </a:fld>
            <a:endParaRPr lang="en-US"/>
          </a:p>
        </p:txBody>
      </p:sp>
    </p:spTree>
    <p:extLst>
      <p:ext uri="{BB962C8B-B14F-4D97-AF65-F5344CB8AC3E}">
        <p14:creationId xmlns:p14="http://schemas.microsoft.com/office/powerpoint/2010/main" val="1297464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34</a:t>
            </a:fld>
            <a:endParaRPr lang="en-US"/>
          </a:p>
        </p:txBody>
      </p:sp>
    </p:spTree>
    <p:extLst>
      <p:ext uri="{BB962C8B-B14F-4D97-AF65-F5344CB8AC3E}">
        <p14:creationId xmlns:p14="http://schemas.microsoft.com/office/powerpoint/2010/main" val="1823612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35</a:t>
            </a:fld>
            <a:endParaRPr lang="en-US"/>
          </a:p>
        </p:txBody>
      </p:sp>
    </p:spTree>
    <p:extLst>
      <p:ext uri="{BB962C8B-B14F-4D97-AF65-F5344CB8AC3E}">
        <p14:creationId xmlns:p14="http://schemas.microsoft.com/office/powerpoint/2010/main" val="4022890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36</a:t>
            </a:fld>
            <a:endParaRPr lang="en-US"/>
          </a:p>
        </p:txBody>
      </p:sp>
    </p:spTree>
    <p:extLst>
      <p:ext uri="{BB962C8B-B14F-4D97-AF65-F5344CB8AC3E}">
        <p14:creationId xmlns:p14="http://schemas.microsoft.com/office/powerpoint/2010/main" val="476270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37</a:t>
            </a:fld>
            <a:endParaRPr lang="en-US"/>
          </a:p>
        </p:txBody>
      </p:sp>
    </p:spTree>
    <p:extLst>
      <p:ext uri="{BB962C8B-B14F-4D97-AF65-F5344CB8AC3E}">
        <p14:creationId xmlns:p14="http://schemas.microsoft.com/office/powerpoint/2010/main" val="4285937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38</a:t>
            </a:fld>
            <a:endParaRPr lang="en-US"/>
          </a:p>
        </p:txBody>
      </p:sp>
    </p:spTree>
    <p:extLst>
      <p:ext uri="{BB962C8B-B14F-4D97-AF65-F5344CB8AC3E}">
        <p14:creationId xmlns:p14="http://schemas.microsoft.com/office/powerpoint/2010/main" val="76532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39</a:t>
            </a:fld>
            <a:endParaRPr lang="en-US"/>
          </a:p>
        </p:txBody>
      </p:sp>
    </p:spTree>
    <p:extLst>
      <p:ext uri="{BB962C8B-B14F-4D97-AF65-F5344CB8AC3E}">
        <p14:creationId xmlns:p14="http://schemas.microsoft.com/office/powerpoint/2010/main" val="184711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a:t>
            </a:fld>
            <a:endParaRPr lang="en-US"/>
          </a:p>
        </p:txBody>
      </p:sp>
    </p:spTree>
    <p:extLst>
      <p:ext uri="{BB962C8B-B14F-4D97-AF65-F5344CB8AC3E}">
        <p14:creationId xmlns:p14="http://schemas.microsoft.com/office/powerpoint/2010/main" val="1453999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40</a:t>
            </a:fld>
            <a:endParaRPr lang="en-US"/>
          </a:p>
        </p:txBody>
      </p:sp>
    </p:spTree>
    <p:extLst>
      <p:ext uri="{BB962C8B-B14F-4D97-AF65-F5344CB8AC3E}">
        <p14:creationId xmlns:p14="http://schemas.microsoft.com/office/powerpoint/2010/main" val="3470265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41</a:t>
            </a:fld>
            <a:endParaRPr lang="en-US"/>
          </a:p>
        </p:txBody>
      </p:sp>
    </p:spTree>
    <p:extLst>
      <p:ext uri="{BB962C8B-B14F-4D97-AF65-F5344CB8AC3E}">
        <p14:creationId xmlns:p14="http://schemas.microsoft.com/office/powerpoint/2010/main" val="933402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42</a:t>
            </a:fld>
            <a:endParaRPr lang="en-US"/>
          </a:p>
        </p:txBody>
      </p:sp>
    </p:spTree>
    <p:extLst>
      <p:ext uri="{BB962C8B-B14F-4D97-AF65-F5344CB8AC3E}">
        <p14:creationId xmlns:p14="http://schemas.microsoft.com/office/powerpoint/2010/main" val="3740698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43</a:t>
            </a:fld>
            <a:endParaRPr lang="en-US"/>
          </a:p>
        </p:txBody>
      </p:sp>
    </p:spTree>
    <p:extLst>
      <p:ext uri="{BB962C8B-B14F-4D97-AF65-F5344CB8AC3E}">
        <p14:creationId xmlns:p14="http://schemas.microsoft.com/office/powerpoint/2010/main" val="3207837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44</a:t>
            </a:fld>
            <a:endParaRPr lang="en-US"/>
          </a:p>
        </p:txBody>
      </p:sp>
    </p:spTree>
    <p:extLst>
      <p:ext uri="{BB962C8B-B14F-4D97-AF65-F5344CB8AC3E}">
        <p14:creationId xmlns:p14="http://schemas.microsoft.com/office/powerpoint/2010/main" val="4055123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45</a:t>
            </a:fld>
            <a:endParaRPr lang="en-US"/>
          </a:p>
        </p:txBody>
      </p:sp>
    </p:spTree>
    <p:extLst>
      <p:ext uri="{BB962C8B-B14F-4D97-AF65-F5344CB8AC3E}">
        <p14:creationId xmlns:p14="http://schemas.microsoft.com/office/powerpoint/2010/main" val="2801778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46</a:t>
            </a:fld>
            <a:endParaRPr lang="en-US"/>
          </a:p>
        </p:txBody>
      </p:sp>
    </p:spTree>
    <p:extLst>
      <p:ext uri="{BB962C8B-B14F-4D97-AF65-F5344CB8AC3E}">
        <p14:creationId xmlns:p14="http://schemas.microsoft.com/office/powerpoint/2010/main" val="1997899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47</a:t>
            </a:fld>
            <a:endParaRPr lang="en-US"/>
          </a:p>
        </p:txBody>
      </p:sp>
    </p:spTree>
    <p:extLst>
      <p:ext uri="{BB962C8B-B14F-4D97-AF65-F5344CB8AC3E}">
        <p14:creationId xmlns:p14="http://schemas.microsoft.com/office/powerpoint/2010/main" val="3534225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48</a:t>
            </a:fld>
            <a:endParaRPr lang="en-US"/>
          </a:p>
        </p:txBody>
      </p:sp>
    </p:spTree>
    <p:extLst>
      <p:ext uri="{BB962C8B-B14F-4D97-AF65-F5344CB8AC3E}">
        <p14:creationId xmlns:p14="http://schemas.microsoft.com/office/powerpoint/2010/main" val="1018387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49</a:t>
            </a:fld>
            <a:endParaRPr lang="en-US" dirty="0"/>
          </a:p>
        </p:txBody>
      </p:sp>
    </p:spTree>
    <p:extLst>
      <p:ext uri="{BB962C8B-B14F-4D97-AF65-F5344CB8AC3E}">
        <p14:creationId xmlns:p14="http://schemas.microsoft.com/office/powerpoint/2010/main" val="75784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5</a:t>
            </a:fld>
            <a:endParaRPr lang="en-US"/>
          </a:p>
        </p:txBody>
      </p:sp>
    </p:spTree>
    <p:extLst>
      <p:ext uri="{BB962C8B-B14F-4D97-AF65-F5344CB8AC3E}">
        <p14:creationId xmlns:p14="http://schemas.microsoft.com/office/powerpoint/2010/main" val="2289010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50</a:t>
            </a:fld>
            <a:endParaRPr lang="en-US" dirty="0"/>
          </a:p>
        </p:txBody>
      </p:sp>
    </p:spTree>
    <p:extLst>
      <p:ext uri="{BB962C8B-B14F-4D97-AF65-F5344CB8AC3E}">
        <p14:creationId xmlns:p14="http://schemas.microsoft.com/office/powerpoint/2010/main" val="403913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6</a:t>
            </a:fld>
            <a:endParaRPr lang="en-US"/>
          </a:p>
        </p:txBody>
      </p:sp>
    </p:spTree>
    <p:extLst>
      <p:ext uri="{BB962C8B-B14F-4D97-AF65-F5344CB8AC3E}">
        <p14:creationId xmlns:p14="http://schemas.microsoft.com/office/powerpoint/2010/main" val="55041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998F22-2303-A840-8390-320B3AC248C9}" type="slidenum">
              <a:t>7</a:t>
            </a:fld>
            <a:endParaRPr lang="en-US"/>
          </a:p>
        </p:txBody>
      </p:sp>
    </p:spTree>
    <p:extLst>
      <p:ext uri="{BB962C8B-B14F-4D97-AF65-F5344CB8AC3E}">
        <p14:creationId xmlns:p14="http://schemas.microsoft.com/office/powerpoint/2010/main" val="382172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8</a:t>
            </a:fld>
            <a:endParaRPr lang="en-US" dirty="0"/>
          </a:p>
        </p:txBody>
      </p:sp>
    </p:spTree>
    <p:extLst>
      <p:ext uri="{BB962C8B-B14F-4D97-AF65-F5344CB8AC3E}">
        <p14:creationId xmlns:p14="http://schemas.microsoft.com/office/powerpoint/2010/main" val="428192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8F22-2303-A840-8390-320B3AC248C9}" type="slidenum">
              <a:t>9</a:t>
            </a:fld>
            <a:endParaRPr lang="en-US" dirty="0"/>
          </a:p>
        </p:txBody>
      </p:sp>
    </p:spTree>
    <p:extLst>
      <p:ext uri="{BB962C8B-B14F-4D97-AF65-F5344CB8AC3E}">
        <p14:creationId xmlns:p14="http://schemas.microsoft.com/office/powerpoint/2010/main" val="225637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blue planet with white clouds and blue lines around it&#10;&#10;Description automatically generated">
            <a:extLst>
              <a:ext uri="{FF2B5EF4-FFF2-40B4-BE49-F238E27FC236}">
                <a16:creationId xmlns:a16="http://schemas.microsoft.com/office/drawing/2014/main" id="{CF7053FF-A020-296E-9D9E-A6389E46BD86}"/>
              </a:ext>
            </a:extLst>
          </p:cNvPr>
          <p:cNvPicPr>
            <a:picLocks noChangeAspect="1"/>
          </p:cNvPicPr>
          <p:nvPr userDrawn="1"/>
        </p:nvPicPr>
        <p:blipFill rotWithShape="1">
          <a:blip r:embed="rId2">
            <a:alphaModFix amt="27000"/>
          </a:blip>
          <a:srcRect r="19023" b="18998"/>
          <a:stretch/>
        </p:blipFill>
        <p:spPr>
          <a:xfrm>
            <a:off x="7680760" y="2345359"/>
            <a:ext cx="4511240" cy="4512641"/>
          </a:xfrm>
          <a:prstGeom prst="rect">
            <a:avLst/>
          </a:prstGeom>
        </p:spPr>
      </p:pic>
      <p:sp>
        <p:nvSpPr>
          <p:cNvPr id="3" name="Rectangle 2">
            <a:extLst>
              <a:ext uri="{FF2B5EF4-FFF2-40B4-BE49-F238E27FC236}">
                <a16:creationId xmlns:a16="http://schemas.microsoft.com/office/drawing/2014/main" id="{85949A7B-26DC-6801-5C0B-D027DAB8BBED}"/>
              </a:ext>
            </a:extLst>
          </p:cNvPr>
          <p:cNvSpPr/>
          <p:nvPr userDrawn="1"/>
        </p:nvSpPr>
        <p:spPr>
          <a:xfrm>
            <a:off x="7543800" y="2226365"/>
            <a:ext cx="4648200" cy="4631635"/>
          </a:xfrm>
          <a:prstGeom prst="rect">
            <a:avLst/>
          </a:prstGeom>
          <a:gradFill>
            <a:gsLst>
              <a:gs pos="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780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36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00A8C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00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44451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2" r:id="rId1"/>
    <p:sldLayoutId id="2147483665"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9925D7-5945-4800-554E-87593AAD6E66}"/>
              </a:ext>
            </a:extLst>
          </p:cNvPr>
          <p:cNvSpPr txBox="1">
            <a:spLocks/>
          </p:cNvSpPr>
          <p:nvPr/>
        </p:nvSpPr>
        <p:spPr>
          <a:xfrm>
            <a:off x="104503" y="341257"/>
            <a:ext cx="4815840" cy="3358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7500" dirty="0">
                <a:solidFill>
                  <a:srgbClr val="6A2656"/>
                </a:solidFill>
                <a:latin typeface="+mn-lt"/>
              </a:rPr>
              <a:t>Taller del Informe de la CSM  Intermedia</a:t>
            </a:r>
          </a:p>
        </p:txBody>
      </p:sp>
      <p:pic>
        <p:nvPicPr>
          <p:cNvPr id="7" name="Picture 6" descr="A black and gold logo&#10;&#10;Description automatically generated">
            <a:extLst>
              <a:ext uri="{FF2B5EF4-FFF2-40B4-BE49-F238E27FC236}">
                <a16:creationId xmlns:a16="http://schemas.microsoft.com/office/drawing/2014/main" id="{A96D90C6-8BFE-6FFA-6FE4-C3AA7E6389A5}"/>
              </a:ext>
            </a:extLst>
          </p:cNvPr>
          <p:cNvPicPr>
            <a:picLocks noChangeAspect="1"/>
          </p:cNvPicPr>
          <p:nvPr/>
        </p:nvPicPr>
        <p:blipFill>
          <a:blip r:embed="rId3"/>
          <a:stretch>
            <a:fillRect/>
          </a:stretch>
        </p:blipFill>
        <p:spPr>
          <a:xfrm>
            <a:off x="1666874" y="4751387"/>
            <a:ext cx="1828800" cy="1955800"/>
          </a:xfrm>
          <a:prstGeom prst="rect">
            <a:avLst/>
          </a:prstGeom>
        </p:spPr>
      </p:pic>
      <p:pic>
        <p:nvPicPr>
          <p:cNvPr id="4" name="Picture 3" descr="A poster with text and images&#10;&#10;Description automatically generated">
            <a:extLst>
              <a:ext uri="{FF2B5EF4-FFF2-40B4-BE49-F238E27FC236}">
                <a16:creationId xmlns:a16="http://schemas.microsoft.com/office/drawing/2014/main" id="{62EE0944-7B36-3717-60F8-A24235B4B166}"/>
              </a:ext>
            </a:extLst>
          </p:cNvPr>
          <p:cNvPicPr>
            <a:picLocks noChangeAspect="1"/>
          </p:cNvPicPr>
          <p:nvPr/>
        </p:nvPicPr>
        <p:blipFill>
          <a:blip r:embed="rId4"/>
          <a:stretch>
            <a:fillRect/>
          </a:stretch>
        </p:blipFill>
        <p:spPr>
          <a:xfrm>
            <a:off x="5305529" y="-10048"/>
            <a:ext cx="6896519" cy="6896519"/>
          </a:xfrm>
          <a:prstGeom prst="rect">
            <a:avLst/>
          </a:prstGeom>
        </p:spPr>
      </p:pic>
    </p:spTree>
    <p:extLst>
      <p:ext uri="{BB962C8B-B14F-4D97-AF65-F5344CB8AC3E}">
        <p14:creationId xmlns:p14="http://schemas.microsoft.com/office/powerpoint/2010/main" val="71811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 </a:t>
            </a:r>
            <a:r>
              <a:rPr lang="en-US" sz="3600" b="1" i="1" dirty="0">
                <a:solidFill>
                  <a:srgbClr val="00A8C2"/>
                </a:solidFill>
              </a:rPr>
              <a:t>continuación del razonamiento</a:t>
            </a:r>
            <a:endParaRPr lang="en-US" sz="3600" i="1"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8" y="1051179"/>
            <a:ext cx="11586769" cy="4031873"/>
          </a:xfrm>
          <a:prstGeom prst="rect">
            <a:avLst/>
          </a:prstGeom>
          <a:noFill/>
        </p:spPr>
        <p:txBody>
          <a:bodyPr wrap="square" rtlCol="0">
            <a:spAutoFit/>
          </a:bodyPr>
          <a:lstStyle/>
          <a:p>
            <a:r>
              <a:rPr lang="en-US" sz="3200" dirty="0">
                <a:solidFill>
                  <a:schemeClr val="tx2">
                    <a:lumMod val="75000"/>
                  </a:schemeClr>
                </a:solidFill>
              </a:rPr>
              <a:t>En la CSM de 2023, más de seis horas y media de tiempo de la conferencia (más de un día completo de sesión de la CSM) se dedicaron a decidir sobre mociones que ya contaban con consenso en una votación preliminar. Las 28 mociones fueron aprobadas finalmente: 27 de ellas con consenso y una con un 79% de apoyo. Nuestro tiempo como grupo es muy limitado; creemos que es más efectivo y productivo utilizar el tiempo de la CSM y esta perspectiva global única para colaborar en la creación conjunta de los temas que se decidirán.</a:t>
            </a:r>
            <a:endParaRPr lang="en-US" sz="3400" dirty="0">
              <a:solidFill>
                <a:schemeClr val="tx2">
                  <a:lumMod val="75000"/>
                </a:schemeClr>
              </a:solidFill>
            </a:endParaRPr>
          </a:p>
        </p:txBody>
      </p:sp>
      <p:sp>
        <p:nvSpPr>
          <p:cNvPr id="5" name="Rounded Rectangle 4">
            <a:extLst>
              <a:ext uri="{FF2B5EF4-FFF2-40B4-BE49-F238E27FC236}">
                <a16:creationId xmlns:a16="http://schemas.microsoft.com/office/drawing/2014/main" id="{92DEA8A2-E058-9B0E-154B-4E8220041AC6}"/>
              </a:ext>
            </a:extLst>
          </p:cNvPr>
          <p:cNvSpPr/>
          <p:nvPr/>
        </p:nvSpPr>
        <p:spPr>
          <a:xfrm>
            <a:off x="9857432" y="5643715"/>
            <a:ext cx="2208761" cy="1208119"/>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2ED5E45-8F02-333E-6457-5E24CDCE5E14}"/>
              </a:ext>
            </a:extLst>
          </p:cNvPr>
          <p:cNvSpPr txBox="1"/>
          <p:nvPr/>
        </p:nvSpPr>
        <p:spPr>
          <a:xfrm>
            <a:off x="9857434" y="5719227"/>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endParaRPr lang="en-US" sz="3400" dirty="0">
              <a:solidFill>
                <a:schemeClr val="bg1"/>
              </a:solidFill>
            </a:endParaRPr>
          </a:p>
        </p:txBody>
      </p:sp>
    </p:spTree>
    <p:extLst>
      <p:ext uri="{BB962C8B-B14F-4D97-AF65-F5344CB8AC3E}">
        <p14:creationId xmlns:p14="http://schemas.microsoft.com/office/powerpoint/2010/main" val="196708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 2:</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Aprobar el acta de la Conferencia de Servicio Mundial de 2023.</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178219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1F9A903-C758-1D40-F68B-38720A25FC11}"/>
              </a:ext>
            </a:extLst>
          </p:cNvPr>
          <p:cNvSpPr/>
          <p:nvPr/>
        </p:nvSpPr>
        <p:spPr>
          <a:xfrm>
            <a:off x="676476" y="3308254"/>
            <a:ext cx="5092727" cy="2350423"/>
          </a:xfrm>
          <a:prstGeom prst="rect">
            <a:avLst/>
          </a:prstGeom>
          <a:solidFill>
            <a:srgbClr val="15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40C4750-B4D0-3E8A-7FE2-363C78C8718A}"/>
              </a:ext>
            </a:extLst>
          </p:cNvPr>
          <p:cNvSpPr txBox="1"/>
          <p:nvPr/>
        </p:nvSpPr>
        <p:spPr>
          <a:xfrm>
            <a:off x="874642" y="3429000"/>
            <a:ext cx="4772014" cy="1938992"/>
          </a:xfrm>
          <a:prstGeom prst="rect">
            <a:avLst/>
          </a:prstGeom>
          <a:noFill/>
        </p:spPr>
        <p:txBody>
          <a:bodyPr wrap="square" rtlCol="0">
            <a:spAutoFit/>
          </a:bodyPr>
          <a:lstStyle/>
          <a:p>
            <a:r>
              <a:rPr lang="en-US" sz="4000" dirty="0">
                <a:solidFill>
                  <a:schemeClr val="bg1"/>
                </a:solidFill>
              </a:rPr>
              <a:t>El borrador del acta se encuentra publicado en na.org/conference</a:t>
            </a:r>
          </a:p>
        </p:txBody>
      </p:sp>
      <p:sp>
        <p:nvSpPr>
          <p:cNvPr id="4" name="Rounded Rectangle 3">
            <a:extLst>
              <a:ext uri="{FF2B5EF4-FFF2-40B4-BE49-F238E27FC236}">
                <a16:creationId xmlns:a16="http://schemas.microsoft.com/office/drawing/2014/main" id="{16058F76-5AA4-B2FB-5E80-4D946A68057E}"/>
              </a:ext>
            </a:extLst>
          </p:cNvPr>
          <p:cNvSpPr/>
          <p:nvPr/>
        </p:nvSpPr>
        <p:spPr>
          <a:xfrm>
            <a:off x="9857432" y="5643715"/>
            <a:ext cx="2208761" cy="1208119"/>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2EAD3B1-5E54-888B-25AC-557DF9FD31FA}"/>
              </a:ext>
            </a:extLst>
          </p:cNvPr>
          <p:cNvSpPr txBox="1"/>
          <p:nvPr/>
        </p:nvSpPr>
        <p:spPr>
          <a:xfrm>
            <a:off x="9857434" y="5719227"/>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endParaRPr lang="en-US" sz="3400" dirty="0">
              <a:solidFill>
                <a:schemeClr val="bg1"/>
              </a:solidFill>
            </a:endParaRPr>
          </a:p>
        </p:txBody>
      </p:sp>
    </p:spTree>
    <p:extLst>
      <p:ext uri="{BB962C8B-B14F-4D97-AF65-F5344CB8AC3E}">
        <p14:creationId xmlns:p14="http://schemas.microsoft.com/office/powerpoint/2010/main" val="248727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3:</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Aprobar el presupuesto de NAWS Inc. para 2025-2026. (Ver Apéndice A)</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178219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529913" y="2932551"/>
            <a:ext cx="9462226" cy="1323439"/>
          </a:xfrm>
          <a:prstGeom prst="rect">
            <a:avLst/>
          </a:prstGeom>
          <a:noFill/>
        </p:spPr>
        <p:txBody>
          <a:bodyPr wrap="square" rtlCol="0">
            <a:spAutoFit/>
          </a:bodyPr>
          <a:lstStyle/>
          <a:p>
            <a:r>
              <a:rPr lang="en-US" sz="4000" b="1" dirty="0">
                <a:solidFill>
                  <a:srgbClr val="00A8C2"/>
                </a:solidFill>
              </a:rPr>
              <a:t>Propósito:  </a:t>
            </a:r>
            <a:r>
              <a:rPr lang="en-US" sz="4000" dirty="0">
                <a:solidFill>
                  <a:schemeClr val="tx2">
                    <a:lumMod val="75000"/>
                  </a:schemeClr>
                </a:solidFill>
              </a:rPr>
              <a:t>Tener un presupuesto de NAWS Inc. aprobado hasta la CSM de 2026. </a:t>
            </a:r>
          </a:p>
        </p:txBody>
      </p:sp>
      <p:sp>
        <p:nvSpPr>
          <p:cNvPr id="5" name="Right Arrow 4">
            <a:extLst>
              <a:ext uri="{FF2B5EF4-FFF2-40B4-BE49-F238E27FC236}">
                <a16:creationId xmlns:a16="http://schemas.microsoft.com/office/drawing/2014/main" id="{6C3016F1-ECE4-C356-502F-F7B48D156B5D}"/>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728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3</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157316" y="1051179"/>
            <a:ext cx="12034684" cy="5914440"/>
          </a:xfrm>
          <a:prstGeom prst="rect">
            <a:avLst/>
          </a:prstGeom>
          <a:noFill/>
        </p:spPr>
        <p:txBody>
          <a:bodyPr wrap="square" rtlCol="0">
            <a:spAutoFit/>
          </a:bodyPr>
          <a:lstStyle/>
          <a:p>
            <a:pPr>
              <a:lnSpc>
                <a:spcPts val="3420"/>
              </a:lnSpc>
            </a:pPr>
            <a:r>
              <a:rPr lang="es-ES_tradnl" sz="2900" b="1" dirty="0">
                <a:solidFill>
                  <a:srgbClr val="00A8C2"/>
                </a:solidFill>
              </a:rPr>
              <a:t>Razonamiento:  </a:t>
            </a:r>
            <a:r>
              <a:rPr lang="es-ES_tradnl" sz="2900" dirty="0">
                <a:solidFill>
                  <a:schemeClr val="tx2">
                    <a:lumMod val="75000"/>
                  </a:schemeClr>
                </a:solidFill>
              </a:rPr>
              <a:t>En la CSM de 2023, los Servicios Mundiales de NA solo presentaron un presupuesto de dos años a la CSM porque la conferencia aún no había decidido probar un ciclo de tres años. Hasta que se tomara una decisión sobre un ciclo de conferencia de tres años, parecía presuntuoso hacer lo contrario. Este presupuesto cubrirá a los Servicios Mundiales de NA hasta el cierre de este ciclo de conferencia después de la CSM de 2026. Las categorías y las definiciones del presupuesto básico siguen siendo las mismas como lo eran en el presupuesto 2023–2025. La carta de presentación para ese presupuesto que se encuentra en los materiales por Vía de Aprobación de la Conferencia 2023 tienen mucha información detallada sobre el presupuesto de los Servicios Mundiales. Lo pueden encontrar aquí: na.org/conference. En la CSM de 2026, presentaremos un presupuesto para 2027–2029.</a:t>
            </a:r>
          </a:p>
          <a:p>
            <a:pPr>
              <a:lnSpc>
                <a:spcPts val="3420"/>
              </a:lnSpc>
              <a:spcBef>
                <a:spcPts val="1200"/>
              </a:spcBef>
            </a:pPr>
            <a:r>
              <a:rPr lang="es-ES_tradnl" sz="2900" dirty="0">
                <a:solidFill>
                  <a:schemeClr val="tx2">
                    <a:lumMod val="75000"/>
                  </a:schemeClr>
                </a:solidFill>
              </a:rPr>
              <a:t>Como recordatorio, este presupuesto cubre todas las actividades de las sedes de los Servicios Mundiales de NA en Bélgica, Canadá, India, Irán y los EE. UU. </a:t>
            </a:r>
          </a:p>
        </p:txBody>
      </p:sp>
      <p:sp>
        <p:nvSpPr>
          <p:cNvPr id="6" name="Right Arrow 5">
            <a:extLst>
              <a:ext uri="{FF2B5EF4-FFF2-40B4-BE49-F238E27FC236}">
                <a16:creationId xmlns:a16="http://schemas.microsoft.com/office/drawing/2014/main" id="{A6024B8B-C73D-0DE8-64DD-D8DCB49DAB71}"/>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43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96568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3</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950094"/>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F2F5E2-7E98-360E-F272-9058645ACC7C}"/>
              </a:ext>
            </a:extLst>
          </p:cNvPr>
          <p:cNvSpPr txBox="1"/>
          <p:nvPr/>
        </p:nvSpPr>
        <p:spPr>
          <a:xfrm>
            <a:off x="613286" y="867798"/>
            <a:ext cx="11243092" cy="5740033"/>
          </a:xfrm>
          <a:prstGeom prst="rect">
            <a:avLst/>
          </a:prstGeom>
          <a:noFill/>
        </p:spPr>
        <p:txBody>
          <a:bodyPr wrap="square" rtlCol="0">
            <a:spAutoFit/>
          </a:bodyPr>
          <a:lstStyle/>
          <a:p>
            <a:r>
              <a:rPr lang="en-US" sz="3300" dirty="0">
                <a:solidFill>
                  <a:schemeClr val="tx2">
                    <a:lumMod val="60000"/>
                    <a:lumOff val="40000"/>
                  </a:schemeClr>
                </a:solidFill>
              </a:rPr>
              <a:t>Diferencias en el presupuesto 2025–2026:</a:t>
            </a:r>
          </a:p>
          <a:p>
            <a:pPr marL="548640" indent="-731520"/>
            <a:r>
              <a:rPr lang="en-US" sz="3300" dirty="0">
                <a:solidFill>
                  <a:schemeClr val="tx2">
                    <a:lumMod val="60000"/>
                    <a:lumOff val="40000"/>
                  </a:schemeClr>
                </a:solidFill>
              </a:rPr>
              <a:t>•	</a:t>
            </a:r>
            <a:r>
              <a:rPr lang="es-ES_tradnl" sz="3300" dirty="0">
                <a:solidFill>
                  <a:schemeClr val="tx2">
                    <a:lumMod val="60000"/>
                    <a:lumOff val="40000"/>
                  </a:schemeClr>
                </a:solidFill>
              </a:rPr>
              <a:t>El año base se utiliza como base, estos ajustes:</a:t>
            </a:r>
            <a:r>
              <a:rPr lang="en-US" sz="3300" dirty="0">
                <a:solidFill>
                  <a:schemeClr val="tx2">
                    <a:lumMod val="60000"/>
                    <a:lumOff val="40000"/>
                  </a:schemeClr>
                </a:solidFill>
              </a:rPr>
              <a:t> </a:t>
            </a:r>
          </a:p>
          <a:p>
            <a:pPr marL="1463040" lvl="2" indent="-365760">
              <a:buFont typeface="Wingdings" pitchFamily="2" charset="2"/>
              <a:buChar char="ü"/>
            </a:pPr>
            <a:r>
              <a:rPr lang="en-US" sz="2500" dirty="0">
                <a:solidFill>
                  <a:schemeClr val="tx2">
                    <a:lumMod val="60000"/>
                    <a:lumOff val="40000"/>
                  </a:schemeClr>
                </a:solidFill>
              </a:rPr>
              <a:t>Un aumento del 2,5 % para las contribuciones</a:t>
            </a:r>
          </a:p>
          <a:p>
            <a:pPr marL="1463040" lvl="2" indent="-365760">
              <a:buFont typeface="Wingdings" pitchFamily="2" charset="2"/>
              <a:buChar char="ü"/>
            </a:pPr>
            <a:r>
              <a:rPr lang="en-US" sz="2500" dirty="0">
                <a:solidFill>
                  <a:schemeClr val="tx2">
                    <a:lumMod val="60000"/>
                    <a:lumOff val="40000"/>
                  </a:schemeClr>
                </a:solidFill>
              </a:rPr>
              <a:t>Un aumento del 7,5 % para los ingresos por literatura</a:t>
            </a:r>
          </a:p>
          <a:p>
            <a:pPr marL="1463040" lvl="2" indent="-365760">
              <a:buFont typeface="Wingdings" pitchFamily="2" charset="2"/>
              <a:buChar char="ü"/>
            </a:pPr>
            <a:r>
              <a:rPr lang="en-US" sz="2500" dirty="0">
                <a:solidFill>
                  <a:schemeClr val="tx2">
                    <a:lumMod val="60000"/>
                    <a:lumOff val="40000"/>
                  </a:schemeClr>
                </a:solidFill>
              </a:rPr>
              <a:t>Un aumento del 11 % para los gastos por literatura y</a:t>
            </a:r>
          </a:p>
          <a:p>
            <a:pPr marL="1463040" lvl="2" indent="-365760">
              <a:buFont typeface="Wingdings" pitchFamily="2" charset="2"/>
              <a:buChar char="ü"/>
            </a:pPr>
            <a:r>
              <a:rPr lang="en-US" sz="2500" dirty="0">
                <a:solidFill>
                  <a:schemeClr val="tx2">
                    <a:lumMod val="60000"/>
                    <a:lumOff val="40000"/>
                  </a:schemeClr>
                </a:solidFill>
              </a:rPr>
              <a:t>Un aumento del 5 % para otros gastos.</a:t>
            </a:r>
          </a:p>
          <a:p>
            <a:pPr marL="548640" indent="-731520"/>
            <a:r>
              <a:rPr lang="en-US" sz="3300" dirty="0">
                <a:solidFill>
                  <a:schemeClr val="tx2">
                    <a:lumMod val="60000"/>
                    <a:lumOff val="40000"/>
                  </a:schemeClr>
                </a:solidFill>
              </a:rPr>
              <a:t>•	</a:t>
            </a:r>
            <a:r>
              <a:rPr lang="es-ES_tradnl" sz="2800" dirty="0">
                <a:solidFill>
                  <a:schemeClr val="tx2">
                    <a:lumMod val="60000"/>
                    <a:lumOff val="40000"/>
                  </a:schemeClr>
                </a:solidFill>
              </a:rPr>
              <a:t>Se agregó una línea para el Kit de supervivencia de NA y se redujeron los ingresos proyectados para la mayoría de los libros (excepto el Texto Básico y Funciona)</a:t>
            </a:r>
            <a:r>
              <a:rPr lang="en-US" sz="2800" dirty="0">
                <a:solidFill>
                  <a:schemeClr val="tx2">
                    <a:lumMod val="60000"/>
                    <a:lumOff val="40000"/>
                  </a:schemeClr>
                </a:solidFill>
              </a:rPr>
              <a:t> </a:t>
            </a:r>
          </a:p>
          <a:p>
            <a:pPr marL="548640" indent="-731520"/>
            <a:r>
              <a:rPr lang="en-US" sz="2800" dirty="0">
                <a:solidFill>
                  <a:schemeClr val="tx2">
                    <a:lumMod val="60000"/>
                    <a:lumOff val="40000"/>
                  </a:schemeClr>
                </a:solidFill>
              </a:rPr>
              <a:t>•	</a:t>
            </a:r>
            <a:r>
              <a:rPr lang="es-ES_tradnl" sz="2800" dirty="0">
                <a:solidFill>
                  <a:schemeClr val="tx2">
                    <a:lumMod val="60000"/>
                    <a:lumOff val="40000"/>
                  </a:schemeClr>
                </a:solidFill>
              </a:rPr>
              <a:t>Los gastos de la CSM, PRH y cofacilitadores de la CSM se trasladaron del año fiscal 2025 al año fiscal 2026 porque se aprobó un ciclo de 3 años</a:t>
            </a:r>
            <a:endParaRPr lang="en-US" sz="2800" dirty="0">
              <a:solidFill>
                <a:schemeClr val="tx2">
                  <a:lumMod val="60000"/>
                  <a:lumOff val="40000"/>
                </a:schemeClr>
              </a:solidFill>
            </a:endParaRPr>
          </a:p>
          <a:p>
            <a:pPr marL="548640" indent="-731520"/>
            <a:r>
              <a:rPr lang="en-US" sz="2800" dirty="0">
                <a:solidFill>
                  <a:schemeClr val="tx2">
                    <a:lumMod val="60000"/>
                    <a:lumOff val="40000"/>
                  </a:schemeClr>
                </a:solidFill>
              </a:rPr>
              <a:t>•	</a:t>
            </a:r>
            <a:r>
              <a:rPr lang="es-ES_tradnl" sz="2800" dirty="0">
                <a:solidFill>
                  <a:schemeClr val="tx2">
                    <a:lumMod val="60000"/>
                    <a:lumOff val="40000"/>
                  </a:schemeClr>
                </a:solidFill>
              </a:rPr>
              <a:t>Se trasladaron los gastos de las líneas individuales de la categoría  de producción y distribución de literatura a líneas individuales bajo costo</a:t>
            </a:r>
            <a:br>
              <a:rPr lang="es-ES_tradnl" sz="2800" dirty="0">
                <a:solidFill>
                  <a:schemeClr val="tx2">
                    <a:lumMod val="60000"/>
                    <a:lumOff val="40000"/>
                  </a:schemeClr>
                </a:solidFill>
              </a:rPr>
            </a:br>
            <a:r>
              <a:rPr lang="es-ES_tradnl" sz="2800" dirty="0">
                <a:solidFill>
                  <a:schemeClr val="tx2">
                    <a:lumMod val="60000"/>
                    <a:lumOff val="40000"/>
                  </a:schemeClr>
                </a:solidFill>
              </a:rPr>
              <a:t>de bienes vendidos</a:t>
            </a:r>
            <a:endParaRPr lang="en-US" sz="2800" dirty="0">
              <a:solidFill>
                <a:schemeClr val="tx2">
                  <a:lumMod val="60000"/>
                  <a:lumOff val="40000"/>
                </a:schemeClr>
              </a:solidFill>
            </a:endParaRPr>
          </a:p>
        </p:txBody>
      </p:sp>
      <p:sp>
        <p:nvSpPr>
          <p:cNvPr id="4" name="Rounded Rectangle 3">
            <a:extLst>
              <a:ext uri="{FF2B5EF4-FFF2-40B4-BE49-F238E27FC236}">
                <a16:creationId xmlns:a16="http://schemas.microsoft.com/office/drawing/2014/main" id="{8DE251ED-B316-8030-EC12-8194F2D477A3}"/>
              </a:ext>
            </a:extLst>
          </p:cNvPr>
          <p:cNvSpPr/>
          <p:nvPr/>
        </p:nvSpPr>
        <p:spPr>
          <a:xfrm>
            <a:off x="10671048" y="6099048"/>
            <a:ext cx="1604167" cy="758952"/>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C6E0F4-0223-770F-3339-30297526727C}"/>
              </a:ext>
            </a:extLst>
          </p:cNvPr>
          <p:cNvSpPr txBox="1"/>
          <p:nvPr/>
        </p:nvSpPr>
        <p:spPr>
          <a:xfrm>
            <a:off x="10617347" y="5965448"/>
            <a:ext cx="1711568" cy="892552"/>
          </a:xfrm>
          <a:prstGeom prst="rect">
            <a:avLst/>
          </a:prstGeom>
          <a:noFill/>
        </p:spPr>
        <p:txBody>
          <a:bodyPr wrap="square" rtlCol="0">
            <a:spAutoFit/>
          </a:bodyPr>
          <a:lstStyle/>
          <a:p>
            <a:pPr algn="ctr">
              <a:spcBef>
                <a:spcPts val="1200"/>
              </a:spcBef>
              <a:spcAft>
                <a:spcPts val="1200"/>
              </a:spcAft>
            </a:pPr>
            <a:r>
              <a:rPr lang="en-US" sz="2600" b="1" dirty="0">
                <a:solidFill>
                  <a:schemeClr val="bg1"/>
                </a:solidFill>
              </a:rPr>
              <a:t>Pausa para la discusión</a:t>
            </a:r>
          </a:p>
        </p:txBody>
      </p:sp>
    </p:spTree>
    <p:extLst>
      <p:ext uri="{BB962C8B-B14F-4D97-AF65-F5344CB8AC3E}">
        <p14:creationId xmlns:p14="http://schemas.microsoft.com/office/powerpoint/2010/main" val="44050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4:</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Extender la política de reembolso 2023–2025 hasta el año fiscal 2026. </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178219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529913" y="2932551"/>
            <a:ext cx="9462226" cy="1323439"/>
          </a:xfrm>
          <a:prstGeom prst="rect">
            <a:avLst/>
          </a:prstGeom>
          <a:noFill/>
        </p:spPr>
        <p:txBody>
          <a:bodyPr wrap="square" rtlCol="0">
            <a:spAutoFit/>
          </a:bodyPr>
          <a:lstStyle/>
          <a:p>
            <a:r>
              <a:rPr lang="en-US" sz="4000" b="1" dirty="0">
                <a:solidFill>
                  <a:srgbClr val="00A8C2"/>
                </a:solidFill>
              </a:rPr>
              <a:t>Propósito:  </a:t>
            </a:r>
            <a:r>
              <a:rPr lang="en-US" sz="4000" dirty="0">
                <a:solidFill>
                  <a:schemeClr val="tx2">
                    <a:lumMod val="75000"/>
                  </a:schemeClr>
                </a:solidFill>
              </a:rPr>
              <a:t>Mantener vigente la política aprobada en la CSM de 2023 hasta la próxima CSM. </a:t>
            </a:r>
          </a:p>
        </p:txBody>
      </p:sp>
      <p:sp>
        <p:nvSpPr>
          <p:cNvPr id="5" name="Right Arrow 4">
            <a:extLst>
              <a:ext uri="{FF2B5EF4-FFF2-40B4-BE49-F238E27FC236}">
                <a16:creationId xmlns:a16="http://schemas.microsoft.com/office/drawing/2014/main" id="{6DBC4BAD-2F88-B3C6-FFEC-AF50AB80F96C}"/>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43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4</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9" y="1051179"/>
            <a:ext cx="11026116" cy="3262432"/>
          </a:xfrm>
          <a:prstGeom prst="rect">
            <a:avLst/>
          </a:prstGeom>
          <a:noFill/>
        </p:spPr>
        <p:txBody>
          <a:bodyPr wrap="square" rtlCol="0">
            <a:spAutoFit/>
          </a:bodyPr>
          <a:lstStyle/>
          <a:p>
            <a:r>
              <a:rPr lang="en-US" sz="3600" b="1" dirty="0">
                <a:solidFill>
                  <a:srgbClr val="00A8C2"/>
                </a:solidFill>
              </a:rPr>
              <a:t>Razonamiento:  </a:t>
            </a:r>
            <a:r>
              <a:rPr lang="en-US" sz="3400" dirty="0">
                <a:solidFill>
                  <a:schemeClr val="tx2">
                    <a:lumMod val="75000"/>
                  </a:schemeClr>
                </a:solidFill>
              </a:rPr>
              <a:t>En la CSM de 2023, la conferencia aprobó una política de reembolso que incluye el monto diario de viáticos. (Ver el Anexo A de la Guía para los Servicios Mundiales en NA [aquí] https://na.org/wp-content/uploads/2024/06/GWSNA-English-2023-26.pdf.) Esta moción mantendría dicha política vigente hasta la CSM de 2026.</a:t>
            </a:r>
          </a:p>
        </p:txBody>
      </p:sp>
      <p:sp>
        <p:nvSpPr>
          <p:cNvPr id="6" name="Rounded Rectangle 5">
            <a:extLst>
              <a:ext uri="{FF2B5EF4-FFF2-40B4-BE49-F238E27FC236}">
                <a16:creationId xmlns:a16="http://schemas.microsoft.com/office/drawing/2014/main" id="{1910B20A-8A18-C764-3BF8-7D8A4FA2C355}"/>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D4F9EC-8778-A797-F2D4-14B0A526ADE0}"/>
              </a:ext>
            </a:extLst>
          </p:cNvPr>
          <p:cNvSpPr txBox="1"/>
          <p:nvPr/>
        </p:nvSpPr>
        <p:spPr>
          <a:xfrm>
            <a:off x="9857434" y="5476166"/>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endParaRPr lang="en-US" sz="3400" dirty="0">
              <a:solidFill>
                <a:schemeClr val="bg1"/>
              </a:solidFill>
            </a:endParaRPr>
          </a:p>
        </p:txBody>
      </p:sp>
    </p:spTree>
    <p:extLst>
      <p:ext uri="{BB962C8B-B14F-4D97-AF65-F5344CB8AC3E}">
        <p14:creationId xmlns:p14="http://schemas.microsoft.com/office/powerpoint/2010/main" val="37920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34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lang="en-US" sz="4400" b="1" dirty="0">
                <a:solidFill>
                  <a:srgbClr val="00A8C2"/>
                </a:solidFill>
                <a:latin typeface="+mn-lt"/>
                <a:ea typeface="Cambria" charset="0"/>
                <a:cs typeface="Cambria" charset="0"/>
                <a:sym typeface="BotonBQ-Bold"/>
              </a:rPr>
              <a:t>  </a:t>
            </a:r>
            <a:r>
              <a:rPr lang="en-US" sz="3700" dirty="0">
                <a:solidFill>
                  <a:schemeClr val="tx2">
                    <a:lumMod val="60000"/>
                    <a:lumOff val="40000"/>
                  </a:schemeClr>
                </a:solidFill>
              </a:rPr>
              <a:t>Adoptar únicamente para el ciclo de Conferencia actual: La CSM de 2026 tomará un nuevo paso en la Planificación Estratégica mediante el uso de un proceso revisado (descrito a continuación) para la Encuesta </a:t>
            </a:r>
            <a:r>
              <a:rPr lang="en-US" sz="3700" i="1" dirty="0">
                <a:solidFill>
                  <a:schemeClr val="tx2">
                    <a:lumMod val="60000"/>
                    <a:lumOff val="40000"/>
                  </a:schemeClr>
                </a:solidFill>
              </a:rPr>
              <a:t>IAC</a:t>
            </a:r>
            <a:r>
              <a:rPr lang="en-US" sz="3700" dirty="0">
                <a:solidFill>
                  <a:schemeClr val="tx2">
                    <a:lumMod val="60000"/>
                    <a:lumOff val="40000"/>
                  </a:schemeClr>
                </a:solidFill>
              </a:rPr>
              <a:t>, que considere ideas para literatura de recuperación, material de servicio y temas de discusión. En lugar de presentar mociones para planes de proyectos relacionados con la creación de piezas específicas de material de servicio, literatura de recuperación o temas de debate para el </a:t>
            </a:r>
            <a:r>
              <a:rPr lang="en-US" sz="3700" i="1" dirty="0">
                <a:solidFill>
                  <a:schemeClr val="tx2">
                    <a:lumMod val="60000"/>
                    <a:lumOff val="40000"/>
                  </a:schemeClr>
                </a:solidFill>
              </a:rPr>
              <a:t>Informe de Agenda de la Conferencia </a:t>
            </a:r>
            <a:r>
              <a:rPr lang="en-US" sz="3700" dirty="0">
                <a:solidFill>
                  <a:schemeClr val="tx2">
                    <a:lumMod val="60000"/>
                    <a:lumOff val="40000"/>
                  </a:schemeClr>
                </a:solidFill>
              </a:rPr>
              <a:t>(</a:t>
            </a:r>
            <a:r>
              <a:rPr lang="en-US" sz="3700" i="1" dirty="0">
                <a:solidFill>
                  <a:schemeClr val="tx2">
                    <a:lumMod val="60000"/>
                    <a:lumOff val="40000"/>
                  </a:schemeClr>
                </a:solidFill>
              </a:rPr>
              <a:t>IAC </a:t>
            </a:r>
            <a:r>
              <a:rPr lang="en-US" sz="3700" dirty="0">
                <a:solidFill>
                  <a:schemeClr val="tx2">
                    <a:lumMod val="60000"/>
                    <a:lumOff val="40000"/>
                  </a:schemeClr>
                </a:solidFill>
              </a:rPr>
              <a:t>) de 2026, los participantes de la conferencia presentarán esas ideas para posible inclusión en la encuesta </a:t>
            </a:r>
            <a:r>
              <a:rPr lang="en-US" sz="3700" i="1" dirty="0">
                <a:solidFill>
                  <a:schemeClr val="tx2">
                    <a:lumMod val="60000"/>
                    <a:lumOff val="40000"/>
                  </a:schemeClr>
                </a:solidFill>
              </a:rPr>
              <a:t>IAC</a:t>
            </a:r>
            <a:r>
              <a:rPr lang="en-US" sz="3700" dirty="0">
                <a:solidFill>
                  <a:schemeClr val="tx2">
                    <a:lumMod val="60000"/>
                    <a:lumOff val="40000"/>
                  </a:schemeClr>
                </a:solidFill>
              </a:rPr>
              <a:t>  de 2026. </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6367449"/>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62B86F3D-4AA6-88C3-9A71-DB0526FD9B5A}"/>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61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86139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46630" y="962892"/>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300693" y="1133022"/>
            <a:ext cx="11646797" cy="2657138"/>
          </a:xfrm>
          <a:prstGeom prst="rect">
            <a:avLst/>
          </a:prstGeom>
          <a:noFill/>
        </p:spPr>
        <p:txBody>
          <a:bodyPr wrap="square" rtlCol="0">
            <a:spAutoFit/>
          </a:bodyPr>
          <a:lstStyle/>
          <a:p>
            <a:pPr>
              <a:lnSpc>
                <a:spcPts val="3960"/>
              </a:lnSpc>
            </a:pPr>
            <a:r>
              <a:rPr lang="en-US" sz="3800" b="1" dirty="0">
                <a:solidFill>
                  <a:srgbClr val="00A8C2"/>
                </a:solidFill>
              </a:rPr>
              <a:t>Propósito:  </a:t>
            </a:r>
            <a:r>
              <a:rPr lang="en-US" sz="3800" dirty="0">
                <a:solidFill>
                  <a:schemeClr val="tx2">
                    <a:lumMod val="75000"/>
                  </a:schemeClr>
                </a:solidFill>
              </a:rPr>
              <a:t>Implementar un proceso en el cual todos los participantes de la conferencia colaboren en la creación de una encuesta del </a:t>
            </a:r>
            <a:r>
              <a:rPr lang="en-US" sz="3800" i="1" dirty="0">
                <a:solidFill>
                  <a:schemeClr val="tx2">
                    <a:lumMod val="75000"/>
                  </a:schemeClr>
                </a:solidFill>
              </a:rPr>
              <a:t>IAC</a:t>
            </a:r>
            <a:r>
              <a:rPr lang="en-US" sz="3800" dirty="0">
                <a:solidFill>
                  <a:schemeClr val="tx2">
                    <a:lumMod val="75000"/>
                  </a:schemeClr>
                </a:solidFill>
              </a:rPr>
              <a:t>  que contenga todas las ideas para consideración de la confraternidad, sobre literatura, materiales de servicio y temas de debate. </a:t>
            </a:r>
          </a:p>
        </p:txBody>
      </p:sp>
      <p:sp>
        <p:nvSpPr>
          <p:cNvPr id="5" name="TextBox 4">
            <a:extLst>
              <a:ext uri="{FF2B5EF4-FFF2-40B4-BE49-F238E27FC236}">
                <a16:creationId xmlns:a16="http://schemas.microsoft.com/office/drawing/2014/main" id="{459A04A3-BF28-6A23-B295-D87C6A47BEDF}"/>
              </a:ext>
            </a:extLst>
          </p:cNvPr>
          <p:cNvSpPr txBox="1"/>
          <p:nvPr/>
        </p:nvSpPr>
        <p:spPr>
          <a:xfrm>
            <a:off x="320743" y="3803318"/>
            <a:ext cx="11586769" cy="3054682"/>
          </a:xfrm>
          <a:prstGeom prst="rect">
            <a:avLst/>
          </a:prstGeom>
          <a:noFill/>
        </p:spPr>
        <p:txBody>
          <a:bodyPr wrap="square" rtlCol="0">
            <a:spAutoFit/>
          </a:bodyPr>
          <a:lstStyle/>
          <a:p>
            <a:pPr>
              <a:lnSpc>
                <a:spcPts val="3340"/>
              </a:lnSpc>
            </a:pPr>
            <a:r>
              <a:rPr lang="en-US" sz="3200" b="1" dirty="0">
                <a:solidFill>
                  <a:srgbClr val="00A8C2"/>
                </a:solidFill>
              </a:rPr>
              <a:t>Razonamiento:  </a:t>
            </a:r>
            <a:r>
              <a:rPr lang="en-US" sz="3200" dirty="0">
                <a:solidFill>
                  <a:schemeClr val="tx2">
                    <a:lumMod val="75000"/>
                  </a:schemeClr>
                </a:solidFill>
              </a:rPr>
              <a:t>Proponemos un proceso en el que los participantes de la conferencia trabajen juntos para crear la encuesta del IAC, que incluiría todas las ideas para literatura, material de servicio y temas de debate para consideración de la CSM. El proceso de la encuesta del </a:t>
            </a:r>
            <a:r>
              <a:rPr lang="en-US" sz="3200" i="1" dirty="0">
                <a:solidFill>
                  <a:schemeClr val="tx2">
                    <a:lumMod val="75000"/>
                  </a:schemeClr>
                </a:solidFill>
              </a:rPr>
              <a:t>IAC</a:t>
            </a:r>
            <a:r>
              <a:rPr lang="en-US" sz="3200" dirty="0">
                <a:solidFill>
                  <a:schemeClr val="tx2">
                    <a:lumMod val="75000"/>
                  </a:schemeClr>
                </a:solidFill>
              </a:rPr>
              <a:t> permite a cualquier miembro u organismo de servicio enviar ideas para piezas de literatura de recuperación, material de servicio o temas de debate nuevos o revisados. </a:t>
            </a:r>
          </a:p>
        </p:txBody>
      </p:sp>
      <p:sp>
        <p:nvSpPr>
          <p:cNvPr id="6" name="Right Arrow 5">
            <a:extLst>
              <a:ext uri="{FF2B5EF4-FFF2-40B4-BE49-F238E27FC236}">
                <a16:creationId xmlns:a16="http://schemas.microsoft.com/office/drawing/2014/main" id="{BE1FB000-CEDB-E230-7CC9-C2D3530BCDCA}"/>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23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04800" y="951252"/>
            <a:ext cx="11887200" cy="6017032"/>
          </a:xfrm>
          <a:prstGeom prst="rect">
            <a:avLst/>
          </a:prstGeom>
          <a:noFill/>
        </p:spPr>
        <p:txBody>
          <a:bodyPr wrap="square" rtlCol="0">
            <a:spAutoFit/>
          </a:bodyPr>
          <a:lstStyle/>
          <a:p>
            <a:pPr>
              <a:lnSpc>
                <a:spcPts val="3340"/>
              </a:lnSpc>
            </a:pPr>
            <a:r>
              <a:rPr lang="en-US" sz="3200" dirty="0">
                <a:solidFill>
                  <a:schemeClr val="tx2">
                    <a:lumMod val="75000"/>
                  </a:schemeClr>
                </a:solidFill>
              </a:rPr>
              <a:t>Esto puede tener como resultado listas de ideas muy extensas. Las </a:t>
            </a:r>
            <a:r>
              <a:rPr lang="en-US" sz="3200" dirty="0" err="1">
                <a:solidFill>
                  <a:schemeClr val="tx2">
                    <a:lumMod val="75000"/>
                  </a:schemeClr>
                </a:solidFill>
              </a:rPr>
              <a:t>revisiones</a:t>
            </a:r>
            <a:r>
              <a:rPr lang="en-US" sz="3200" dirty="0">
                <a:solidFill>
                  <a:schemeClr val="tx2">
                    <a:lumMod val="75000"/>
                  </a:schemeClr>
                </a:solidFill>
              </a:rPr>
              <a:t> propuestas al proceso mantienen las puertas abiertas para que todos los miembros presenten ideas y les proporcionan a los participantes de la conferencia un mecanismo para crear un borrador final de la encuesta en un tamaño más manejable. </a:t>
            </a:r>
          </a:p>
          <a:p>
            <a:pPr>
              <a:lnSpc>
                <a:spcPts val="3340"/>
              </a:lnSpc>
            </a:pPr>
            <a:r>
              <a:rPr lang="en-US" sz="3200" dirty="0">
                <a:solidFill>
                  <a:schemeClr val="tx2">
                    <a:lumMod val="75000"/>
                  </a:schemeClr>
                </a:solidFill>
              </a:rPr>
              <a:t>Los resultados de la encuesta del </a:t>
            </a:r>
            <a:r>
              <a:rPr lang="en-US" sz="3200" i="1" dirty="0">
                <a:solidFill>
                  <a:schemeClr val="tx2">
                    <a:lumMod val="75000"/>
                  </a:schemeClr>
                </a:solidFill>
              </a:rPr>
              <a:t>IAC</a:t>
            </a:r>
            <a:r>
              <a:rPr lang="en-US" sz="3200" dirty="0">
                <a:solidFill>
                  <a:schemeClr val="tx2">
                    <a:lumMod val="75000"/>
                  </a:schemeClr>
                </a:solidFill>
              </a:rPr>
              <a:t>  han ayudado a los participantes de la conferencia a determinar prioridades para los proyectos de literatura y materiales de servicio de los Servicios Mundiales de NA desde la CSM de 2016. La encuesta del </a:t>
            </a:r>
            <a:r>
              <a:rPr lang="en-US" sz="3200" i="1" dirty="0">
                <a:solidFill>
                  <a:schemeClr val="tx2">
                    <a:lumMod val="75000"/>
                  </a:schemeClr>
                </a:solidFill>
              </a:rPr>
              <a:t>IAC</a:t>
            </a:r>
            <a:r>
              <a:rPr lang="en-US" sz="3200" dirty="0">
                <a:solidFill>
                  <a:schemeClr val="tx2">
                    <a:lumMod val="75000"/>
                  </a:schemeClr>
                </a:solidFill>
              </a:rPr>
              <a:t>  permite que todas las ideas sobre el enfoque de estos proyectos se examinen y prioricen paralelamente. En la actualidad, cuando la conferencia aprueba una moción regional o zonal para crear un plan de proyecto para una pieza de literatura o material de servicio específico, esa idea se incluye en la encuesta del </a:t>
            </a:r>
            <a:r>
              <a:rPr lang="en-US" sz="3200" i="1" dirty="0">
                <a:solidFill>
                  <a:schemeClr val="tx2">
                    <a:lumMod val="75000"/>
                  </a:schemeClr>
                </a:solidFill>
              </a:rPr>
              <a:t>IAC</a:t>
            </a:r>
            <a:r>
              <a:rPr lang="en-US" sz="3200" dirty="0">
                <a:solidFill>
                  <a:schemeClr val="tx2">
                    <a:lumMod val="75000"/>
                  </a:schemeClr>
                </a:solidFill>
              </a:rPr>
              <a:t>  para que la conferencia </a:t>
            </a:r>
            <a:br>
              <a:rPr lang="en-US" sz="3200" dirty="0">
                <a:solidFill>
                  <a:schemeClr val="tx2">
                    <a:lumMod val="75000"/>
                  </a:schemeClr>
                </a:solidFill>
              </a:rPr>
            </a:br>
            <a:r>
              <a:rPr lang="en-US" sz="3200" dirty="0">
                <a:solidFill>
                  <a:schemeClr val="tx2">
                    <a:lumMod val="75000"/>
                  </a:schemeClr>
                </a:solidFill>
              </a:rPr>
              <a:t>posiblemente la priorice. </a:t>
            </a:r>
          </a:p>
        </p:txBody>
      </p:sp>
      <p:sp>
        <p:nvSpPr>
          <p:cNvPr id="5" name="Right Arrow 4">
            <a:extLst>
              <a:ext uri="{FF2B5EF4-FFF2-40B4-BE49-F238E27FC236}">
                <a16:creationId xmlns:a16="http://schemas.microsoft.com/office/drawing/2014/main" id="{7C526C35-BAF3-26AD-34C6-A36E2DD83C6F}"/>
              </a:ext>
            </a:extLst>
          </p:cNvPr>
          <p:cNvSpPr/>
          <p:nvPr/>
        </p:nvSpPr>
        <p:spPr>
          <a:xfrm>
            <a:off x="10761785" y="6425921"/>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55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81218F-D633-CF0A-9F53-8C1EB95629F1}"/>
              </a:ext>
            </a:extLst>
          </p:cNvPr>
          <p:cNvPicPr>
            <a:picLocks noChangeAspect="1"/>
          </p:cNvPicPr>
          <p:nvPr/>
        </p:nvPicPr>
        <p:blipFill>
          <a:blip r:embed="rId3"/>
          <a:stretch>
            <a:fillRect/>
          </a:stretch>
        </p:blipFill>
        <p:spPr>
          <a:xfrm>
            <a:off x="6569571" y="1213828"/>
            <a:ext cx="5523154" cy="5491772"/>
          </a:xfrm>
          <a:prstGeom prst="rect">
            <a:avLst/>
          </a:prstGeom>
        </p:spPr>
      </p:pic>
      <p:sp>
        <p:nvSpPr>
          <p:cNvPr id="2" name="TextBox 1">
            <a:extLst>
              <a:ext uri="{FF2B5EF4-FFF2-40B4-BE49-F238E27FC236}">
                <a16:creationId xmlns:a16="http://schemas.microsoft.com/office/drawing/2014/main" id="{C9B53EF6-3E75-89A6-1E08-43819A26A81A}"/>
              </a:ext>
            </a:extLst>
          </p:cNvPr>
          <p:cNvSpPr txBox="1"/>
          <p:nvPr/>
        </p:nvSpPr>
        <p:spPr>
          <a:xfrm>
            <a:off x="603316" y="0"/>
            <a:ext cx="6410226" cy="6722353"/>
          </a:xfrm>
          <a:prstGeom prst="rect">
            <a:avLst/>
          </a:prstGeom>
          <a:noFill/>
        </p:spPr>
        <p:txBody>
          <a:bodyPr wrap="square" rtlCol="0">
            <a:spAutoFit/>
          </a:bodyPr>
          <a:lstStyle/>
          <a:p>
            <a:pPr algn="ctr">
              <a:lnSpc>
                <a:spcPts val="4740"/>
              </a:lnSpc>
            </a:pPr>
            <a:r>
              <a:rPr lang="es-ES_tradnl" sz="4200" b="1" spc="140" dirty="0">
                <a:cs typeface="Arial" panose="020B0604020202020204" pitchFamily="34" charset="0"/>
              </a:rPr>
              <a:t>Dios, concédeme la serenidad para </a:t>
            </a:r>
          </a:p>
          <a:p>
            <a:pPr algn="ctr">
              <a:lnSpc>
                <a:spcPts val="4740"/>
              </a:lnSpc>
            </a:pPr>
            <a:r>
              <a:rPr lang="es-ES_tradnl" sz="4200" b="1" spc="140" dirty="0">
                <a:latin typeface="Franklin Gothic Demi" panose="020B0603020102020204" pitchFamily="34" charset="0"/>
                <a:cs typeface="Arial" panose="020B0604020202020204" pitchFamily="34" charset="0"/>
              </a:rPr>
              <a:t>ACEPTAR</a:t>
            </a:r>
          </a:p>
          <a:p>
            <a:pPr algn="ctr">
              <a:lnSpc>
                <a:spcPts val="4740"/>
              </a:lnSpc>
            </a:pPr>
            <a:r>
              <a:rPr lang="es-ES_tradnl" sz="4200" b="1" spc="140" dirty="0">
                <a:cs typeface="Arial" panose="020B0604020202020204" pitchFamily="34" charset="0"/>
              </a:rPr>
              <a:t> las cosas que </a:t>
            </a:r>
            <a:br>
              <a:rPr lang="es-ES_tradnl" sz="4200" b="1" spc="140" dirty="0">
                <a:cs typeface="Arial" panose="020B0604020202020204" pitchFamily="34" charset="0"/>
              </a:rPr>
            </a:br>
            <a:r>
              <a:rPr lang="es-ES_tradnl" sz="4200" b="1" spc="140" dirty="0">
                <a:cs typeface="Arial" panose="020B0604020202020204" pitchFamily="34" charset="0"/>
              </a:rPr>
              <a:t>no puedo cambiar, </a:t>
            </a:r>
          </a:p>
          <a:p>
            <a:pPr algn="ctr">
              <a:lnSpc>
                <a:spcPts val="4740"/>
              </a:lnSpc>
            </a:pPr>
            <a:r>
              <a:rPr lang="es-ES_tradnl" sz="4200" b="1" spc="140" dirty="0">
                <a:latin typeface="Franklin Gothic Demi" panose="020B0603020102020204" pitchFamily="34" charset="0"/>
                <a:cs typeface="Arial" panose="020B0604020202020204" pitchFamily="34" charset="0"/>
              </a:rPr>
              <a:t>VALOR</a:t>
            </a:r>
          </a:p>
          <a:p>
            <a:pPr algn="ctr">
              <a:lnSpc>
                <a:spcPts val="4740"/>
              </a:lnSpc>
            </a:pPr>
            <a:r>
              <a:rPr lang="es-ES_tradnl" sz="4200" b="1" spc="140" dirty="0">
                <a:cs typeface="Arial" panose="020B0604020202020204" pitchFamily="34" charset="0"/>
              </a:rPr>
              <a:t> para cambiar </a:t>
            </a:r>
            <a:br>
              <a:rPr lang="es-ES_tradnl" sz="4200" b="1" spc="140" dirty="0">
                <a:cs typeface="Arial" panose="020B0604020202020204" pitchFamily="34" charset="0"/>
              </a:rPr>
            </a:br>
            <a:r>
              <a:rPr lang="es-ES_tradnl" sz="4200" b="1" spc="140" dirty="0">
                <a:cs typeface="Arial" panose="020B0604020202020204" pitchFamily="34" charset="0"/>
              </a:rPr>
              <a:t>las que puedo y </a:t>
            </a:r>
          </a:p>
          <a:p>
            <a:pPr algn="ctr">
              <a:lnSpc>
                <a:spcPts val="4740"/>
              </a:lnSpc>
            </a:pPr>
            <a:r>
              <a:rPr lang="es-ES_tradnl" sz="4200" b="1" spc="140" dirty="0">
                <a:latin typeface="Franklin Gothic Demi" panose="020B0603020102020204" pitchFamily="34" charset="0"/>
                <a:cs typeface="Arial" panose="020B0604020202020204" pitchFamily="34" charset="0"/>
              </a:rPr>
              <a:t>SABIDURÍA</a:t>
            </a:r>
            <a:r>
              <a:rPr lang="es-ES_tradnl" sz="4200" b="1" spc="140" dirty="0">
                <a:cs typeface="Arial" panose="020B0604020202020204" pitchFamily="34" charset="0"/>
              </a:rPr>
              <a:t> </a:t>
            </a:r>
            <a:br>
              <a:rPr lang="es-ES_tradnl" sz="4200" b="1" spc="140" dirty="0">
                <a:cs typeface="Arial" panose="020B0604020202020204" pitchFamily="34" charset="0"/>
              </a:rPr>
            </a:br>
            <a:r>
              <a:rPr lang="es-ES_tradnl" sz="4200" b="1" spc="140" dirty="0">
                <a:cs typeface="Arial" panose="020B0604020202020204" pitchFamily="34" charset="0"/>
              </a:rPr>
              <a:t>para reconocer </a:t>
            </a:r>
            <a:br>
              <a:rPr lang="es-ES_tradnl" sz="4200" b="1" spc="140" dirty="0">
                <a:cs typeface="Arial" panose="020B0604020202020204" pitchFamily="34" charset="0"/>
              </a:rPr>
            </a:br>
            <a:r>
              <a:rPr lang="es-ES_tradnl" sz="4200" b="1" spc="140" dirty="0">
                <a:cs typeface="Arial" panose="020B0604020202020204" pitchFamily="34" charset="0"/>
              </a:rPr>
              <a:t>la diferencia. </a:t>
            </a:r>
          </a:p>
        </p:txBody>
      </p:sp>
    </p:spTree>
    <p:extLst>
      <p:ext uri="{BB962C8B-B14F-4D97-AF65-F5344CB8AC3E}">
        <p14:creationId xmlns:p14="http://schemas.microsoft.com/office/powerpoint/2010/main" val="55476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221064" y="945195"/>
            <a:ext cx="11897248" cy="6017032"/>
          </a:xfrm>
          <a:prstGeom prst="rect">
            <a:avLst/>
          </a:prstGeom>
          <a:noFill/>
        </p:spPr>
        <p:txBody>
          <a:bodyPr wrap="square" rtlCol="0">
            <a:spAutoFit/>
          </a:bodyPr>
          <a:lstStyle/>
          <a:p>
            <a:pPr>
              <a:lnSpc>
                <a:spcPts val="3340"/>
              </a:lnSpc>
            </a:pPr>
            <a:r>
              <a:rPr lang="en-US" sz="3200" dirty="0">
                <a:solidFill>
                  <a:schemeClr val="tx2">
                    <a:lumMod val="75000"/>
                  </a:schemeClr>
                </a:solidFill>
              </a:rPr>
              <a:t>Si se aprobara la Moción n.° 5, esas ideas irían directamente a la encuesta del </a:t>
            </a:r>
            <a:r>
              <a:rPr lang="en-US" sz="3200" i="1" dirty="0">
                <a:solidFill>
                  <a:schemeClr val="tx2">
                    <a:lumMod val="75000"/>
                  </a:schemeClr>
                </a:solidFill>
              </a:rPr>
              <a:t>IAC</a:t>
            </a:r>
            <a:r>
              <a:rPr lang="en-US" sz="3200" dirty="0">
                <a:solidFill>
                  <a:schemeClr val="tx2">
                    <a:lumMod val="75000"/>
                  </a:schemeClr>
                </a:solidFill>
              </a:rPr>
              <a:t>  en lugar de incluirse en la encuesta del IAC como mociones separadas. Esto permite que las ideas se pongan en práctica más rápidamente si la conferencia las prioriza al incluirlas inmediatamente en la encuesta del </a:t>
            </a:r>
            <a:r>
              <a:rPr lang="en-US" sz="3200" i="1" dirty="0">
                <a:solidFill>
                  <a:schemeClr val="tx2">
                    <a:lumMod val="75000"/>
                  </a:schemeClr>
                </a:solidFill>
              </a:rPr>
              <a:t>IAC</a:t>
            </a:r>
            <a:r>
              <a:rPr lang="en-US" sz="3200" dirty="0">
                <a:solidFill>
                  <a:schemeClr val="tx2">
                    <a:lumMod val="75000"/>
                  </a:schemeClr>
                </a:solidFill>
              </a:rPr>
              <a:t>  en lugar de hacerlo en el ciclo siguiente. (Para obtener más información, ver el documento sobre el proceso y estado de proyectos actual en na.org.) Esta propuesta para revisar el proceso aún permitiría a todos los miembros y organismos de servicio que presenten ideas, pero implica más colaboración para crear la encuesta en sí. El nuevo proceso permitiría a los participantes de la conferencia crear la encuesta colectivamente al añadir pasos de priorización y aprobación antes de que la encuesta se finalice para su inclusión en el informe de la agenda de la conferencia. Miles de miembros expresan sus preferencias para la literatura, materiales de servicio y temas de debate a través de la encuesta del </a:t>
            </a:r>
            <a:r>
              <a:rPr lang="en-US" sz="3200" i="1" dirty="0">
                <a:solidFill>
                  <a:schemeClr val="tx2">
                    <a:lumMod val="75000"/>
                  </a:schemeClr>
                </a:solidFill>
              </a:rPr>
              <a:t>IAC</a:t>
            </a:r>
            <a:r>
              <a:rPr lang="en-US" sz="3200" dirty="0">
                <a:solidFill>
                  <a:schemeClr val="tx2">
                    <a:lumMod val="75000"/>
                  </a:schemeClr>
                </a:solidFill>
              </a:rPr>
              <a:t> (7,731 en 2023). </a:t>
            </a:r>
          </a:p>
        </p:txBody>
      </p:sp>
      <p:sp>
        <p:nvSpPr>
          <p:cNvPr id="5" name="Right Arrow 4">
            <a:extLst>
              <a:ext uri="{FF2B5EF4-FFF2-40B4-BE49-F238E27FC236}">
                <a16:creationId xmlns:a16="http://schemas.microsoft.com/office/drawing/2014/main" id="{7C526C35-BAF3-26AD-34C6-A36E2DD83C6F}"/>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99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401935" y="1051179"/>
            <a:ext cx="11023042" cy="2185214"/>
          </a:xfrm>
          <a:prstGeom prst="rect">
            <a:avLst/>
          </a:prstGeom>
          <a:noFill/>
        </p:spPr>
        <p:txBody>
          <a:bodyPr wrap="square" rtlCol="0">
            <a:spAutoFit/>
          </a:bodyPr>
          <a:lstStyle/>
          <a:p>
            <a:r>
              <a:rPr lang="en-US" sz="3400" dirty="0">
                <a:solidFill>
                  <a:schemeClr val="tx2">
                    <a:lumMod val="75000"/>
                  </a:schemeClr>
                </a:solidFill>
              </a:rPr>
              <a:t>La encuesta del </a:t>
            </a:r>
            <a:r>
              <a:rPr lang="en-US" sz="3400" i="1" dirty="0">
                <a:solidFill>
                  <a:schemeClr val="tx2">
                    <a:lumMod val="75000"/>
                  </a:schemeClr>
                </a:solidFill>
              </a:rPr>
              <a:t>IAC</a:t>
            </a:r>
            <a:r>
              <a:rPr lang="en-US" sz="3400" dirty="0">
                <a:solidFill>
                  <a:schemeClr val="tx2">
                    <a:lumMod val="75000"/>
                  </a:schemeClr>
                </a:solidFill>
              </a:rPr>
              <a:t>  es una herramienta profundamente inclusiva: cualquier miembro de la confraternidad, cualquier grupo, cualquier organismo de servicio puede opinar sobre lo que consideran que es prioritario para el trabajo.</a:t>
            </a:r>
          </a:p>
        </p:txBody>
      </p:sp>
      <p:sp>
        <p:nvSpPr>
          <p:cNvPr id="5" name="Right Arrow 4">
            <a:extLst>
              <a:ext uri="{FF2B5EF4-FFF2-40B4-BE49-F238E27FC236}">
                <a16:creationId xmlns:a16="http://schemas.microsoft.com/office/drawing/2014/main" id="{7C526C35-BAF3-26AD-34C6-A36E2DD83C6F}"/>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88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96568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950094"/>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F2F5E2-7E98-360E-F272-9058645ACC7C}"/>
              </a:ext>
            </a:extLst>
          </p:cNvPr>
          <p:cNvSpPr txBox="1"/>
          <p:nvPr/>
        </p:nvSpPr>
        <p:spPr>
          <a:xfrm>
            <a:off x="228600" y="1060705"/>
            <a:ext cx="11545584" cy="6509474"/>
          </a:xfrm>
          <a:prstGeom prst="rect">
            <a:avLst/>
          </a:prstGeom>
          <a:noFill/>
        </p:spPr>
        <p:txBody>
          <a:bodyPr wrap="square" rtlCol="0">
            <a:spAutoFit/>
          </a:bodyPr>
          <a:lstStyle/>
          <a:p>
            <a:r>
              <a:rPr lang="en-US" sz="3200" dirty="0">
                <a:solidFill>
                  <a:schemeClr val="tx2">
                    <a:lumMod val="75000"/>
                  </a:schemeClr>
                </a:solidFill>
              </a:rPr>
              <a:t>Proceso Propuesto para la encuesta del </a:t>
            </a:r>
            <a:r>
              <a:rPr lang="en-US" sz="3200" i="1" dirty="0">
                <a:solidFill>
                  <a:schemeClr val="tx2">
                    <a:lumMod val="75000"/>
                  </a:schemeClr>
                </a:solidFill>
              </a:rPr>
              <a:t>IAC </a:t>
            </a:r>
            <a:r>
              <a:rPr lang="en-US" sz="3200" dirty="0">
                <a:solidFill>
                  <a:schemeClr val="tx2">
                    <a:lumMod val="75000"/>
                  </a:schemeClr>
                </a:solidFill>
              </a:rPr>
              <a:t>:</a:t>
            </a:r>
          </a:p>
          <a:p>
            <a:pPr marL="548640" indent="-731520"/>
            <a:r>
              <a:rPr lang="en-US" sz="3100" dirty="0">
                <a:solidFill>
                  <a:schemeClr val="tx2">
                    <a:lumMod val="75000"/>
                  </a:schemeClr>
                </a:solidFill>
              </a:rPr>
              <a:t>•	</a:t>
            </a:r>
            <a:r>
              <a:rPr lang="es-ES_tradnl" sz="3100" dirty="0">
                <a:solidFill>
                  <a:schemeClr val="tx2">
                    <a:lumMod val="75000"/>
                  </a:schemeClr>
                </a:solidFill>
              </a:rPr>
              <a:t>¡Comience de nuevo! Vuelva a introducir las ideas de la encuesta del </a:t>
            </a:r>
            <a:br>
              <a:rPr lang="es-ES_tradnl" sz="3100" dirty="0">
                <a:solidFill>
                  <a:schemeClr val="tx2">
                    <a:lumMod val="75000"/>
                  </a:schemeClr>
                </a:solidFill>
              </a:rPr>
            </a:br>
            <a:r>
              <a:rPr lang="es-ES_tradnl" sz="3100" i="1" dirty="0">
                <a:solidFill>
                  <a:schemeClr val="tx2">
                    <a:lumMod val="75000"/>
                  </a:schemeClr>
                </a:solidFill>
              </a:rPr>
              <a:t>IAC</a:t>
            </a:r>
            <a:r>
              <a:rPr lang="es-ES_tradnl" sz="3100" dirty="0">
                <a:solidFill>
                  <a:schemeClr val="tx2">
                    <a:lumMod val="75000"/>
                  </a:schemeClr>
                </a:solidFill>
              </a:rPr>
              <a:t>  2023</a:t>
            </a:r>
            <a:r>
              <a:rPr lang="en-US" sz="3100" dirty="0">
                <a:solidFill>
                  <a:schemeClr val="tx2">
                    <a:lumMod val="75000"/>
                  </a:schemeClr>
                </a:solidFill>
              </a:rPr>
              <a:t>! </a:t>
            </a:r>
          </a:p>
          <a:p>
            <a:pPr marL="548640" indent="-731520"/>
            <a:r>
              <a:rPr lang="en-US" sz="3100" dirty="0">
                <a:solidFill>
                  <a:schemeClr val="tx2">
                    <a:lumMod val="75000"/>
                  </a:schemeClr>
                </a:solidFill>
              </a:rPr>
              <a:t>•	</a:t>
            </a:r>
            <a:r>
              <a:rPr lang="es-ES_tradnl" sz="3100" dirty="0">
                <a:solidFill>
                  <a:schemeClr val="tx2">
                    <a:lumMod val="75000"/>
                  </a:schemeClr>
                </a:solidFill>
              </a:rPr>
              <a:t>Las ideas que surjan de los debates en la CSM intermedia podrían añadirse</a:t>
            </a:r>
            <a:endParaRPr lang="en-US" sz="3100" dirty="0">
              <a:solidFill>
                <a:schemeClr val="tx2">
                  <a:lumMod val="75000"/>
                </a:schemeClr>
              </a:solidFill>
            </a:endParaRPr>
          </a:p>
          <a:p>
            <a:pPr marL="548640" indent="-731520"/>
            <a:r>
              <a:rPr lang="en-US" sz="3100" dirty="0">
                <a:solidFill>
                  <a:schemeClr val="tx2">
                    <a:lumMod val="75000"/>
                  </a:schemeClr>
                </a:solidFill>
              </a:rPr>
              <a:t>•	</a:t>
            </a:r>
            <a:r>
              <a:rPr lang="es-ES_tradnl" sz="3100" dirty="0">
                <a:solidFill>
                  <a:schemeClr val="tx2">
                    <a:lumMod val="75000"/>
                  </a:schemeClr>
                </a:solidFill>
              </a:rPr>
              <a:t>Cualquier miembro u organismo de servicio podría enviar ideas antes del plazo límite. </a:t>
            </a:r>
            <a:endParaRPr lang="en-US" sz="3100" dirty="0">
              <a:solidFill>
                <a:schemeClr val="tx2">
                  <a:lumMod val="75000"/>
                </a:schemeClr>
              </a:solidFill>
            </a:endParaRPr>
          </a:p>
          <a:p>
            <a:pPr marL="548640" indent="-731520"/>
            <a:r>
              <a:rPr lang="en-US" sz="3100" dirty="0">
                <a:solidFill>
                  <a:schemeClr val="tx2">
                    <a:lumMod val="75000"/>
                  </a:schemeClr>
                </a:solidFill>
              </a:rPr>
              <a:t>•	</a:t>
            </a:r>
            <a:r>
              <a:rPr lang="es-ES_tradnl" sz="3100" dirty="0">
                <a:solidFill>
                  <a:schemeClr val="tx2">
                    <a:lumMod val="75000"/>
                  </a:schemeClr>
                </a:solidFill>
              </a:rPr>
              <a:t>Cuando se recopilan listas de ideas, los participantes de la conferencia las priorizarían mediante votación. </a:t>
            </a:r>
          </a:p>
          <a:p>
            <a:pPr marL="548640" indent="-731520"/>
            <a:r>
              <a:rPr lang="en-US" sz="3100" dirty="0">
                <a:solidFill>
                  <a:schemeClr val="tx2">
                    <a:lumMod val="75000"/>
                  </a:schemeClr>
                </a:solidFill>
              </a:rPr>
              <a:t>•	</a:t>
            </a:r>
            <a:r>
              <a:rPr lang="es-ES_tradnl" sz="3100" dirty="0">
                <a:solidFill>
                  <a:schemeClr val="tx2">
                    <a:lumMod val="75000"/>
                  </a:schemeClr>
                </a:solidFill>
              </a:rPr>
              <a:t>Se distribuirían los resultados de la priorización y juntos condensaríamos la lista. </a:t>
            </a:r>
          </a:p>
          <a:p>
            <a:pPr marL="548640" indent="-731520"/>
            <a:r>
              <a:rPr lang="en-US" sz="3100" dirty="0">
                <a:solidFill>
                  <a:schemeClr val="tx2">
                    <a:lumMod val="75000"/>
                  </a:schemeClr>
                </a:solidFill>
              </a:rPr>
              <a:t>•	</a:t>
            </a:r>
            <a:r>
              <a:rPr lang="es-ES_tradnl" sz="3100" dirty="0">
                <a:solidFill>
                  <a:schemeClr val="tx2">
                    <a:lumMod val="75000"/>
                  </a:schemeClr>
                </a:solidFill>
              </a:rPr>
              <a:t>De esta manera, la conferencia crearía colectivamente las listas finales para la encuesta del </a:t>
            </a:r>
            <a:r>
              <a:rPr lang="es-ES_tradnl" sz="3100" i="1" dirty="0">
                <a:solidFill>
                  <a:schemeClr val="tx2">
                    <a:lumMod val="75000"/>
                  </a:schemeClr>
                </a:solidFill>
              </a:rPr>
              <a:t>IAC</a:t>
            </a:r>
            <a:r>
              <a:rPr lang="es-ES_tradnl" sz="3100" dirty="0">
                <a:solidFill>
                  <a:schemeClr val="tx2">
                    <a:lumMod val="75000"/>
                  </a:schemeClr>
                </a:solidFill>
              </a:rPr>
              <a:t>.</a:t>
            </a:r>
            <a:r>
              <a:rPr lang="en-US" sz="3100" dirty="0">
                <a:solidFill>
                  <a:schemeClr val="tx2">
                    <a:lumMod val="75000"/>
                  </a:schemeClr>
                </a:solidFill>
              </a:rPr>
              <a:t> </a:t>
            </a:r>
          </a:p>
          <a:p>
            <a:pPr marL="548640" indent="-731520"/>
            <a:r>
              <a:rPr lang="en-US" sz="3300" dirty="0">
                <a:solidFill>
                  <a:schemeClr val="tx2">
                    <a:lumMod val="75000"/>
                  </a:schemeClr>
                </a:solidFill>
              </a:rPr>
              <a:t> </a:t>
            </a:r>
          </a:p>
        </p:txBody>
      </p:sp>
      <p:sp>
        <p:nvSpPr>
          <p:cNvPr id="7" name="Right Arrow 6">
            <a:extLst>
              <a:ext uri="{FF2B5EF4-FFF2-40B4-BE49-F238E27FC236}">
                <a16:creationId xmlns:a16="http://schemas.microsoft.com/office/drawing/2014/main" id="{5351C566-2988-FB05-3785-C2D3C8AC43D5}"/>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95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96568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950094"/>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F2F5E2-7E98-360E-F272-9058645ACC7C}"/>
              </a:ext>
            </a:extLst>
          </p:cNvPr>
          <p:cNvSpPr txBox="1"/>
          <p:nvPr/>
        </p:nvSpPr>
        <p:spPr>
          <a:xfrm>
            <a:off x="304800" y="982047"/>
            <a:ext cx="11729884" cy="5940088"/>
          </a:xfrm>
          <a:prstGeom prst="rect">
            <a:avLst/>
          </a:prstGeom>
          <a:noFill/>
        </p:spPr>
        <p:txBody>
          <a:bodyPr wrap="square" rtlCol="0">
            <a:spAutoFit/>
          </a:bodyPr>
          <a:lstStyle/>
          <a:p>
            <a:pPr>
              <a:lnSpc>
                <a:spcPts val="3640"/>
              </a:lnSpc>
            </a:pPr>
            <a:r>
              <a:rPr lang="en-US" sz="3200" b="1" u="sng" dirty="0">
                <a:solidFill>
                  <a:schemeClr val="tx2">
                    <a:lumMod val="75000"/>
                  </a:schemeClr>
                </a:solidFill>
              </a:rPr>
              <a:t>Cronograma:</a:t>
            </a:r>
          </a:p>
          <a:p>
            <a:pPr marL="548640" indent="-731520">
              <a:lnSpc>
                <a:spcPts val="3640"/>
              </a:lnSpc>
              <a:spcBef>
                <a:spcPts val="600"/>
              </a:spcBef>
            </a:pPr>
            <a:r>
              <a:rPr lang="en-US" sz="3200" b="1" dirty="0">
                <a:solidFill>
                  <a:schemeClr val="tx2">
                    <a:lumMod val="75000"/>
                  </a:schemeClr>
                </a:solidFill>
              </a:rPr>
              <a:t>Marzo 2025:  </a:t>
            </a:r>
            <a:r>
              <a:rPr lang="en-US" sz="3200" dirty="0">
                <a:solidFill>
                  <a:schemeClr val="tx2">
                    <a:lumMod val="75000"/>
                  </a:schemeClr>
                </a:solidFill>
              </a:rPr>
              <a:t>Enviar por correo electrónico a los participantes de la conferencia el enlace de la encuesta del IAC 2023 y las ideas que se han recibido desde 2023.</a:t>
            </a:r>
          </a:p>
          <a:p>
            <a:pPr marL="548640" indent="-731520">
              <a:lnSpc>
                <a:spcPts val="3640"/>
              </a:lnSpc>
              <a:spcBef>
                <a:spcPts val="600"/>
              </a:spcBef>
            </a:pPr>
            <a:r>
              <a:rPr lang="en-US" sz="3200" b="1" dirty="0">
                <a:solidFill>
                  <a:schemeClr val="tx2">
                    <a:lumMod val="75000"/>
                  </a:schemeClr>
                </a:solidFill>
              </a:rPr>
              <a:t>Marzo–mayo 2025:  </a:t>
            </a:r>
            <a:r>
              <a:rPr lang="en-US" sz="3200" dirty="0">
                <a:solidFill>
                  <a:schemeClr val="tx2">
                    <a:lumMod val="75000"/>
                  </a:schemeClr>
                </a:solidFill>
              </a:rPr>
              <a:t>Recopilar ideas para la encuesta del IAC 2026, incluidas las ideas generadas en la CSM Intermedia.</a:t>
            </a:r>
          </a:p>
          <a:p>
            <a:pPr marL="548640" indent="-731520">
              <a:lnSpc>
                <a:spcPts val="3640"/>
              </a:lnSpc>
              <a:spcBef>
                <a:spcPts val="600"/>
              </a:spcBef>
            </a:pPr>
            <a:r>
              <a:rPr lang="en-US" sz="3200" b="1" dirty="0">
                <a:solidFill>
                  <a:schemeClr val="tx2">
                    <a:lumMod val="75000"/>
                  </a:schemeClr>
                </a:solidFill>
              </a:rPr>
              <a:t>Junio o julio 2025:  </a:t>
            </a:r>
            <a:r>
              <a:rPr lang="en-US" sz="3200" dirty="0">
                <a:solidFill>
                  <a:schemeClr val="tx2">
                    <a:lumMod val="75000"/>
                  </a:schemeClr>
                </a:solidFill>
              </a:rPr>
              <a:t>Enviar la votación de todas las ideas a los participantes de la conferencia (¿priorizar o un simple sí/no?)</a:t>
            </a:r>
          </a:p>
          <a:p>
            <a:pPr marL="548640" indent="-731520">
              <a:lnSpc>
                <a:spcPts val="3640"/>
              </a:lnSpc>
              <a:spcBef>
                <a:spcPts val="600"/>
              </a:spcBef>
            </a:pPr>
            <a:r>
              <a:rPr lang="en-US" sz="3200" b="1" dirty="0">
                <a:solidFill>
                  <a:schemeClr val="tx2">
                    <a:lumMod val="75000"/>
                  </a:schemeClr>
                </a:solidFill>
              </a:rPr>
              <a:t>Reunión en línea de PC en agosto 2025: </a:t>
            </a:r>
            <a:r>
              <a:rPr lang="en-US" sz="3200" dirty="0">
                <a:solidFill>
                  <a:schemeClr val="tx2">
                    <a:lumMod val="75000"/>
                  </a:schemeClr>
                </a:solidFill>
              </a:rPr>
              <a:t>Discutir la lista y preparar la lista de ideas para la encuesta del IAC 2026. La lista podría </a:t>
            </a:r>
            <a:br>
              <a:rPr lang="en-US" sz="3200" dirty="0">
                <a:solidFill>
                  <a:schemeClr val="tx2">
                    <a:lumMod val="75000"/>
                  </a:schemeClr>
                </a:solidFill>
              </a:rPr>
            </a:br>
            <a:r>
              <a:rPr lang="en-US" sz="3200" dirty="0">
                <a:solidFill>
                  <a:schemeClr val="tx2">
                    <a:lumMod val="75000"/>
                  </a:schemeClr>
                </a:solidFill>
              </a:rPr>
              <a:t>finalizarse en la reunión en línea o podría requerir otra </a:t>
            </a:r>
            <a:br>
              <a:rPr lang="en-US" sz="3200" dirty="0">
                <a:solidFill>
                  <a:schemeClr val="tx2">
                    <a:lumMod val="75000"/>
                  </a:schemeClr>
                </a:solidFill>
              </a:rPr>
            </a:br>
            <a:r>
              <a:rPr lang="en-US" sz="3200" dirty="0">
                <a:solidFill>
                  <a:schemeClr val="tx2">
                    <a:lumMod val="75000"/>
                  </a:schemeClr>
                </a:solidFill>
              </a:rPr>
              <a:t>votación.</a:t>
            </a:r>
          </a:p>
        </p:txBody>
      </p:sp>
      <p:sp>
        <p:nvSpPr>
          <p:cNvPr id="4" name="Rounded Rectangle 3">
            <a:extLst>
              <a:ext uri="{FF2B5EF4-FFF2-40B4-BE49-F238E27FC236}">
                <a16:creationId xmlns:a16="http://schemas.microsoft.com/office/drawing/2014/main" id="{41CA2A1A-8F2E-8FA2-ABA1-C3A2B21EF65B}"/>
              </a:ext>
            </a:extLst>
          </p:cNvPr>
          <p:cNvSpPr/>
          <p:nvPr/>
        </p:nvSpPr>
        <p:spPr>
          <a:xfrm>
            <a:off x="9857432" y="5712541"/>
            <a:ext cx="2208761" cy="1139293"/>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D20E87-D32E-DD9E-BC11-6F43B00E045B}"/>
              </a:ext>
            </a:extLst>
          </p:cNvPr>
          <p:cNvSpPr txBox="1"/>
          <p:nvPr/>
        </p:nvSpPr>
        <p:spPr>
          <a:xfrm>
            <a:off x="9857434" y="5719227"/>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p>
        </p:txBody>
      </p:sp>
    </p:spTree>
    <p:extLst>
      <p:ext uri="{BB962C8B-B14F-4D97-AF65-F5344CB8AC3E}">
        <p14:creationId xmlns:p14="http://schemas.microsoft.com/office/powerpoint/2010/main" val="391784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235974" y="92764"/>
            <a:ext cx="12022287" cy="217335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6:</a:t>
            </a:r>
            <a:r>
              <a:rPr lang="en-US" sz="4400" b="1" dirty="0">
                <a:solidFill>
                  <a:srgbClr val="00A8C2"/>
                </a:solidFill>
                <a:latin typeface="+mn-lt"/>
                <a:ea typeface="Cambria" charset="0"/>
                <a:cs typeface="Cambria" charset="0"/>
                <a:sym typeface="BotonBQ-Bold"/>
              </a:rPr>
              <a:t>  </a:t>
            </a:r>
            <a:r>
              <a:rPr lang="en-US" sz="3800" spc="-10" dirty="0">
                <a:solidFill>
                  <a:schemeClr val="tx2">
                    <a:lumMod val="60000"/>
                    <a:lumOff val="40000"/>
                  </a:schemeClr>
                </a:solidFill>
              </a:rPr>
              <a:t>Actualizar la política de fecha límite para enmiendas de la </a:t>
            </a:r>
            <a:r>
              <a:rPr lang="en-US" sz="3800" i="1" spc="-10" dirty="0">
                <a:solidFill>
                  <a:schemeClr val="tx2">
                    <a:lumMod val="60000"/>
                    <a:lumOff val="40000"/>
                  </a:schemeClr>
                </a:solidFill>
              </a:rPr>
              <a:t>Guía de los Servicios Mundiales de NA </a:t>
            </a:r>
            <a:r>
              <a:rPr lang="en-US" sz="3800" spc="-10" dirty="0">
                <a:solidFill>
                  <a:schemeClr val="tx2">
                    <a:lumMod val="60000"/>
                    <a:lumOff val="40000"/>
                  </a:schemeClr>
                </a:solidFill>
              </a:rPr>
              <a:t>(</a:t>
            </a:r>
            <a:r>
              <a:rPr lang="en-US" sz="3800" i="1" spc="-10" dirty="0">
                <a:solidFill>
                  <a:schemeClr val="tx2">
                    <a:lumMod val="60000"/>
                    <a:lumOff val="40000"/>
                  </a:schemeClr>
                </a:solidFill>
              </a:rPr>
              <a:t>GSMNA </a:t>
            </a:r>
            <a:r>
              <a:rPr lang="en-US" sz="3800" spc="-10" dirty="0">
                <a:solidFill>
                  <a:schemeClr val="tx2">
                    <a:lumMod val="60000"/>
                    <a:lumOff val="40000"/>
                  </a:schemeClr>
                </a:solidFill>
              </a:rPr>
              <a:t>) para incluir un primer borrador que debe presentarse cuarenta y cinco (45) días antes de la CSM, y la fecha límite de la enmienda final treinta (30) días antes de la CSM.</a:t>
            </a:r>
          </a:p>
          <a:p>
            <a:pPr>
              <a:lnSpc>
                <a:spcPct val="108000"/>
              </a:lnSpc>
            </a:pP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278496" y="3415272"/>
            <a:ext cx="11679240"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186385" y="3753465"/>
            <a:ext cx="11781183" cy="2862322"/>
          </a:xfrm>
          <a:prstGeom prst="rect">
            <a:avLst/>
          </a:prstGeom>
          <a:noFill/>
        </p:spPr>
        <p:txBody>
          <a:bodyPr wrap="square" rtlCol="0">
            <a:spAutoFit/>
          </a:bodyPr>
          <a:lstStyle/>
          <a:p>
            <a:r>
              <a:rPr lang="en-US" sz="4000" b="1" dirty="0">
                <a:solidFill>
                  <a:srgbClr val="00A8C2"/>
                </a:solidFill>
              </a:rPr>
              <a:t>Política afectada: </a:t>
            </a:r>
            <a:r>
              <a:rPr lang="en-US" sz="4000" dirty="0">
                <a:solidFill>
                  <a:schemeClr val="tx2">
                    <a:lumMod val="75000"/>
                  </a:schemeClr>
                </a:solidFill>
              </a:rPr>
              <a:t>Cambio en la </a:t>
            </a:r>
            <a:r>
              <a:rPr lang="en-US" sz="4000" i="1" dirty="0">
                <a:solidFill>
                  <a:schemeClr val="tx2">
                    <a:lumMod val="75000"/>
                  </a:schemeClr>
                </a:solidFill>
              </a:rPr>
              <a:t>GWSNA</a:t>
            </a:r>
            <a:r>
              <a:rPr lang="en-US" sz="4000" dirty="0">
                <a:solidFill>
                  <a:schemeClr val="tx2">
                    <a:lumMod val="75000"/>
                  </a:schemeClr>
                </a:solidFill>
              </a:rPr>
              <a:t>  (Páginas. 13 y 14):</a:t>
            </a:r>
          </a:p>
          <a:p>
            <a:pPr marL="365760"/>
            <a:r>
              <a:rPr lang="en-US" sz="3500" dirty="0">
                <a:solidFill>
                  <a:schemeClr val="tx2">
                    <a:lumMod val="75000"/>
                  </a:schemeClr>
                </a:solidFill>
              </a:rPr>
              <a:t>Las enmiendas a las mociones deben presentarse </a:t>
            </a:r>
            <a:r>
              <a:rPr lang="en-US" sz="3500" u="sng" dirty="0">
                <a:solidFill>
                  <a:srgbClr val="FF0000"/>
                </a:solidFill>
              </a:rPr>
              <a:t>no menos de </a:t>
            </a:r>
            <a:r>
              <a:rPr lang="en-US" sz="3500" strike="sngStrike" dirty="0">
                <a:solidFill>
                  <a:srgbClr val="FF0000"/>
                </a:solidFill>
              </a:rPr>
              <a:t>quince</a:t>
            </a:r>
            <a:r>
              <a:rPr lang="en-US" sz="3500" dirty="0">
                <a:solidFill>
                  <a:schemeClr val="tx2">
                    <a:lumMod val="75000"/>
                  </a:schemeClr>
                </a:solidFill>
              </a:rPr>
              <a:t> </a:t>
            </a:r>
            <a:r>
              <a:rPr lang="en-US" sz="3500" u="sng" dirty="0">
                <a:solidFill>
                  <a:srgbClr val="FF0000"/>
                </a:solidFill>
              </a:rPr>
              <a:t>cuarenta y cinco </a:t>
            </a:r>
            <a:r>
              <a:rPr lang="en-US" sz="3500" dirty="0">
                <a:solidFill>
                  <a:schemeClr val="tx2">
                    <a:lumMod val="75000"/>
                  </a:schemeClr>
                </a:solidFill>
              </a:rPr>
              <a:t>días antes del día de apertura de la CSM, </a:t>
            </a:r>
            <a:r>
              <a:rPr lang="en-US" sz="3500" u="sng" dirty="0">
                <a:solidFill>
                  <a:srgbClr val="FF0000"/>
                </a:solidFill>
              </a:rPr>
              <a:t>con la forma final esperada no menos de treinta días antes del día de apertura de la CSM</a:t>
            </a:r>
            <a:r>
              <a:rPr lang="en-US" sz="3500" dirty="0">
                <a:solidFill>
                  <a:schemeClr val="tx2">
                    <a:lumMod val="75000"/>
                  </a:schemeClr>
                </a:solidFill>
              </a:rPr>
              <a:t>.  </a:t>
            </a:r>
          </a:p>
        </p:txBody>
      </p:sp>
      <p:sp>
        <p:nvSpPr>
          <p:cNvPr id="5" name="Right Arrow 4">
            <a:extLst>
              <a:ext uri="{FF2B5EF4-FFF2-40B4-BE49-F238E27FC236}">
                <a16:creationId xmlns:a16="http://schemas.microsoft.com/office/drawing/2014/main" id="{1F09AA5C-9941-B2FA-BD75-F8FB73C0A802}"/>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072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296825" y="92764"/>
            <a:ext cx="11961436" cy="79474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6</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90406"/>
            <a:ext cx="11679240"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81059" y="983359"/>
            <a:ext cx="11274546" cy="2785378"/>
          </a:xfrm>
          <a:prstGeom prst="rect">
            <a:avLst/>
          </a:prstGeom>
          <a:noFill/>
        </p:spPr>
        <p:txBody>
          <a:bodyPr wrap="square" rtlCol="0">
            <a:spAutoFit/>
          </a:bodyPr>
          <a:lstStyle/>
          <a:p>
            <a:pPr>
              <a:lnSpc>
                <a:spcPts val="4160"/>
              </a:lnSpc>
              <a:spcBef>
                <a:spcPts val="600"/>
              </a:spcBef>
            </a:pPr>
            <a:r>
              <a:rPr lang="en-US" sz="3800" b="1" dirty="0">
                <a:solidFill>
                  <a:srgbClr val="00A8C2"/>
                </a:solidFill>
              </a:rPr>
              <a:t>Propósito:  </a:t>
            </a:r>
            <a:r>
              <a:rPr lang="en-US" sz="3800" dirty="0">
                <a:solidFill>
                  <a:schemeClr val="tx2">
                    <a:lumMod val="75000"/>
                  </a:schemeClr>
                </a:solidFill>
              </a:rPr>
              <a:t>Establecer fechas límite para la presentación de enmiendas que permitan tiempo suficiente para obtener un borrador de la enmienda adecuado para la conferencia, y traducirlo y realizar un sondeo de opinión antes de la reunión de la CSM.</a:t>
            </a:r>
          </a:p>
        </p:txBody>
      </p:sp>
      <p:sp>
        <p:nvSpPr>
          <p:cNvPr id="5" name="TextBox 4">
            <a:extLst>
              <a:ext uri="{FF2B5EF4-FFF2-40B4-BE49-F238E27FC236}">
                <a16:creationId xmlns:a16="http://schemas.microsoft.com/office/drawing/2014/main" id="{32D901F3-4AF7-19C2-BEAE-646F580F5750}"/>
              </a:ext>
            </a:extLst>
          </p:cNvPr>
          <p:cNvSpPr txBox="1"/>
          <p:nvPr/>
        </p:nvSpPr>
        <p:spPr>
          <a:xfrm>
            <a:off x="330575" y="3595568"/>
            <a:ext cx="11586769" cy="3262432"/>
          </a:xfrm>
          <a:prstGeom prst="rect">
            <a:avLst/>
          </a:prstGeom>
          <a:noFill/>
        </p:spPr>
        <p:txBody>
          <a:bodyPr wrap="square" rtlCol="0">
            <a:spAutoFit/>
          </a:bodyPr>
          <a:lstStyle/>
          <a:p>
            <a:r>
              <a:rPr lang="en-US" sz="3600" b="1" dirty="0">
                <a:solidFill>
                  <a:srgbClr val="00A8C2"/>
                </a:solidFill>
              </a:rPr>
              <a:t>Razonamiento:  </a:t>
            </a:r>
            <a:r>
              <a:rPr lang="en-US" sz="3400" dirty="0">
                <a:solidFill>
                  <a:schemeClr val="tx2">
                    <a:lumMod val="75000"/>
                  </a:schemeClr>
                </a:solidFill>
              </a:rPr>
              <a:t>Establecer una fecha límite para enmiendas antes de la CSM facilita que los participantes de la conferencia revisen con antelación toda la información que se discutirá sobre cada moción. Establecer fechas límite apropiadas permite comunicar a los participantes de la conferencia los posibles puntos de discusión sobre las mociones antes de la CSM. </a:t>
            </a:r>
          </a:p>
        </p:txBody>
      </p:sp>
      <p:sp>
        <p:nvSpPr>
          <p:cNvPr id="6" name="Right Arrow 5">
            <a:extLst>
              <a:ext uri="{FF2B5EF4-FFF2-40B4-BE49-F238E27FC236}">
                <a16:creationId xmlns:a16="http://schemas.microsoft.com/office/drawing/2014/main" id="{59B071C4-475D-B9CF-8D2D-BC18F4DEB75E}"/>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69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6</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51692" y="974691"/>
            <a:ext cx="11113477" cy="3754874"/>
          </a:xfrm>
          <a:prstGeom prst="rect">
            <a:avLst/>
          </a:prstGeom>
          <a:noFill/>
        </p:spPr>
        <p:txBody>
          <a:bodyPr wrap="square" rtlCol="0">
            <a:spAutoFit/>
          </a:bodyPr>
          <a:lstStyle/>
          <a:p>
            <a:r>
              <a:rPr lang="en-US" sz="3400" dirty="0">
                <a:solidFill>
                  <a:schemeClr val="tx2">
                    <a:lumMod val="75000"/>
                  </a:schemeClr>
                </a:solidFill>
              </a:rPr>
              <a:t>También ayuda a realizar el sondeo de opinión preliminar antes de la CSM; al incluir las enmiendas en este sondeo de opinión preliminar, se pueden estructurar mejor las sesiones de toma de decisiones. Otra razón es permitir el tiempo necesario para traducir la información antes de la CSM y de los sondeos de opinión preliminares. En la actualidad el sondeo de opinión preliminar se envía a los participantes en inglés, español y portugués. </a:t>
            </a:r>
          </a:p>
        </p:txBody>
      </p:sp>
      <p:sp>
        <p:nvSpPr>
          <p:cNvPr id="6" name="Rounded Rectangle 5">
            <a:extLst>
              <a:ext uri="{FF2B5EF4-FFF2-40B4-BE49-F238E27FC236}">
                <a16:creationId xmlns:a16="http://schemas.microsoft.com/office/drawing/2014/main" id="{25A69210-BFC1-C1E1-8E5E-0BFAE274F769}"/>
              </a:ext>
            </a:extLst>
          </p:cNvPr>
          <p:cNvSpPr/>
          <p:nvPr/>
        </p:nvSpPr>
        <p:spPr>
          <a:xfrm>
            <a:off x="9857432" y="5653547"/>
            <a:ext cx="2208761" cy="1198287"/>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76BC79-4E89-2039-66E2-DBFFE24DFAAD}"/>
              </a:ext>
            </a:extLst>
          </p:cNvPr>
          <p:cNvSpPr txBox="1"/>
          <p:nvPr/>
        </p:nvSpPr>
        <p:spPr>
          <a:xfrm>
            <a:off x="9867266" y="5719227"/>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p>
        </p:txBody>
      </p:sp>
    </p:spTree>
    <p:extLst>
      <p:ext uri="{BB962C8B-B14F-4D97-AF65-F5344CB8AC3E}">
        <p14:creationId xmlns:p14="http://schemas.microsoft.com/office/powerpoint/2010/main" val="1433096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488433" cy="227936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 7:</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Añadir a la política de fecha límite de enmiendas de la </a:t>
            </a:r>
            <a:r>
              <a:rPr lang="en-US" sz="4000" i="1" dirty="0">
                <a:solidFill>
                  <a:schemeClr val="tx2">
                    <a:lumMod val="60000"/>
                    <a:lumOff val="40000"/>
                  </a:schemeClr>
                </a:solidFill>
              </a:rPr>
              <a:t>GSMNA</a:t>
            </a:r>
            <a:r>
              <a:rPr lang="en-US" sz="4000" dirty="0">
                <a:solidFill>
                  <a:schemeClr val="tx2">
                    <a:lumMod val="60000"/>
                    <a:lumOff val="40000"/>
                  </a:schemeClr>
                </a:solidFill>
              </a:rPr>
              <a:t>  que el primer borrador debe presentarse treinta (30) días antes de la CSM </a:t>
            </a:r>
            <a:r>
              <a:rPr lang="en-US" sz="4000" u="sng" dirty="0">
                <a:solidFill>
                  <a:schemeClr val="tx2">
                    <a:lumMod val="60000"/>
                    <a:lumOff val="40000"/>
                  </a:schemeClr>
                </a:solidFill>
              </a:rPr>
              <a:t>intermedia</a:t>
            </a:r>
            <a:r>
              <a:rPr lang="en-US" sz="4000" dirty="0">
                <a:solidFill>
                  <a:schemeClr val="tx2">
                    <a:lumMod val="60000"/>
                    <a:lumOff val="40000"/>
                  </a:schemeClr>
                </a:solidFill>
              </a:rPr>
              <a:t> y la fecha límite de la enmienda final quince (15) días antes de la CSM </a:t>
            </a:r>
            <a:r>
              <a:rPr lang="en-US" sz="4000" u="sng" dirty="0">
                <a:solidFill>
                  <a:schemeClr val="tx2">
                    <a:lumMod val="60000"/>
                    <a:lumOff val="40000"/>
                  </a:schemeClr>
                </a:solidFill>
              </a:rPr>
              <a:t>intermedia</a:t>
            </a:r>
            <a:r>
              <a:rPr lang="en-US" sz="4000" dirty="0">
                <a:solidFill>
                  <a:schemeClr val="tx2">
                    <a:lumMod val="60000"/>
                    <a:lumOff val="40000"/>
                  </a:schemeClr>
                </a:solidFill>
              </a:rPr>
              <a:t>.</a:t>
            </a:r>
          </a:p>
          <a:p>
            <a:pPr>
              <a:lnSpc>
                <a:spcPct val="108000"/>
              </a:lnSpc>
            </a:pP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57154" y="3229356"/>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516662" y="3654635"/>
            <a:ext cx="11308352" cy="2323713"/>
          </a:xfrm>
          <a:prstGeom prst="rect">
            <a:avLst/>
          </a:prstGeom>
          <a:noFill/>
        </p:spPr>
        <p:txBody>
          <a:bodyPr wrap="square" rtlCol="0">
            <a:spAutoFit/>
          </a:bodyPr>
          <a:lstStyle/>
          <a:p>
            <a:r>
              <a:rPr lang="en-US" sz="4000" b="1" dirty="0">
                <a:solidFill>
                  <a:srgbClr val="00A8C2"/>
                </a:solidFill>
              </a:rPr>
              <a:t>Política afectada: </a:t>
            </a:r>
            <a:r>
              <a:rPr lang="en-US" sz="4000" dirty="0">
                <a:solidFill>
                  <a:schemeClr val="tx2">
                    <a:lumMod val="75000"/>
                  </a:schemeClr>
                </a:solidFill>
              </a:rPr>
              <a:t>Añadir a la </a:t>
            </a:r>
            <a:r>
              <a:rPr lang="en-US" sz="4000" i="1" dirty="0">
                <a:solidFill>
                  <a:schemeClr val="tx2">
                    <a:lumMod val="75000"/>
                  </a:schemeClr>
                </a:solidFill>
              </a:rPr>
              <a:t>GSMNA</a:t>
            </a:r>
            <a:r>
              <a:rPr lang="en-US" sz="4000" dirty="0">
                <a:solidFill>
                  <a:schemeClr val="tx2">
                    <a:lumMod val="75000"/>
                  </a:schemeClr>
                </a:solidFill>
              </a:rPr>
              <a:t>  (Págs. 13 y 14):</a:t>
            </a:r>
          </a:p>
          <a:p>
            <a:pPr marL="365760"/>
            <a:r>
              <a:rPr lang="en-US" sz="3500" u="sng" dirty="0">
                <a:solidFill>
                  <a:srgbClr val="FF0000"/>
                </a:solidFill>
              </a:rPr>
              <a:t>Para la CSM intermedia, las enmiendas deben presentarse no menos de treinta días antes, con la forma final esperada no menos de quince días antes de la sesión de apertura.</a:t>
            </a:r>
          </a:p>
        </p:txBody>
      </p:sp>
      <p:sp>
        <p:nvSpPr>
          <p:cNvPr id="5" name="Right Arrow 4">
            <a:extLst>
              <a:ext uri="{FF2B5EF4-FFF2-40B4-BE49-F238E27FC236}">
                <a16:creationId xmlns:a16="http://schemas.microsoft.com/office/drawing/2014/main" id="{009C8020-6F84-7EB2-D6DF-54573032756C}"/>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411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488433" cy="74641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7</a:t>
            </a:r>
            <a:endParaRPr lang="en-US" sz="4000" dirty="0">
              <a:solidFill>
                <a:schemeClr val="tx2">
                  <a:lumMod val="60000"/>
                  <a:lumOff val="40000"/>
                </a:schemeClr>
              </a:solidFill>
            </a:endParaRPr>
          </a:p>
          <a:p>
            <a:pPr>
              <a:lnSpc>
                <a:spcPct val="108000"/>
              </a:lnSpc>
            </a:pP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905435"/>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302553" y="989735"/>
            <a:ext cx="11388001" cy="2657138"/>
          </a:xfrm>
          <a:prstGeom prst="rect">
            <a:avLst/>
          </a:prstGeom>
          <a:noFill/>
        </p:spPr>
        <p:txBody>
          <a:bodyPr wrap="square" rtlCol="0">
            <a:spAutoFit/>
          </a:bodyPr>
          <a:lstStyle/>
          <a:p>
            <a:pPr>
              <a:lnSpc>
                <a:spcPts val="3960"/>
              </a:lnSpc>
            </a:pPr>
            <a:r>
              <a:rPr lang="en-US" sz="3700" b="1" dirty="0">
                <a:solidFill>
                  <a:srgbClr val="00A8C2"/>
                </a:solidFill>
              </a:rPr>
              <a:t>Propósito:  </a:t>
            </a:r>
            <a:r>
              <a:rPr lang="en-US" sz="3700" dirty="0">
                <a:solidFill>
                  <a:schemeClr val="tx2">
                    <a:lumMod val="75000"/>
                  </a:schemeClr>
                </a:solidFill>
              </a:rPr>
              <a:t>Establecer fechas límite para la presentación de enmiendas que permitan tiempo suficiente para preparar un borrador adecuado para la conferencia, traducirlo y realizar una un sondeo de opinión preliminar antes de la reunión intermedia de la CSM. </a:t>
            </a:r>
          </a:p>
        </p:txBody>
      </p:sp>
      <p:sp>
        <p:nvSpPr>
          <p:cNvPr id="6" name="Right Arrow 5">
            <a:extLst>
              <a:ext uri="{FF2B5EF4-FFF2-40B4-BE49-F238E27FC236}">
                <a16:creationId xmlns:a16="http://schemas.microsoft.com/office/drawing/2014/main" id="{45D9B680-B42B-CC29-2A88-A973ECA2F550}"/>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BA92DD-7FA2-55F6-02FD-D33FFAF4D766}"/>
              </a:ext>
            </a:extLst>
          </p:cNvPr>
          <p:cNvSpPr txBox="1"/>
          <p:nvPr/>
        </p:nvSpPr>
        <p:spPr>
          <a:xfrm>
            <a:off x="350672" y="3595568"/>
            <a:ext cx="11586769" cy="3262432"/>
          </a:xfrm>
          <a:prstGeom prst="rect">
            <a:avLst/>
          </a:prstGeom>
          <a:noFill/>
        </p:spPr>
        <p:txBody>
          <a:bodyPr wrap="square" rtlCol="0">
            <a:spAutoFit/>
          </a:bodyPr>
          <a:lstStyle/>
          <a:p>
            <a:r>
              <a:rPr lang="en-US" sz="3600" b="1" dirty="0">
                <a:solidFill>
                  <a:srgbClr val="00A8C2"/>
                </a:solidFill>
              </a:rPr>
              <a:t>Razonamiento:  </a:t>
            </a:r>
            <a:r>
              <a:rPr lang="en-US" sz="3400" dirty="0">
                <a:solidFill>
                  <a:schemeClr val="tx2">
                    <a:lumMod val="75000"/>
                  </a:schemeClr>
                </a:solidFill>
              </a:rPr>
              <a:t>Establecer una fecha límite para enmiendas antes de la CSM intermedia facilita que los participantes de la conferencia revisen con antelación toda la información que se discutirá sobre cada moción. Establecer fechas límite adecuadas permite comunicar a los participantes de la conferencia los posibles puntos de discusión sobre las mociones antes de la CSM intermedia. </a:t>
            </a:r>
          </a:p>
        </p:txBody>
      </p:sp>
    </p:spTree>
    <p:extLst>
      <p:ext uri="{BB962C8B-B14F-4D97-AF65-F5344CB8AC3E}">
        <p14:creationId xmlns:p14="http://schemas.microsoft.com/office/powerpoint/2010/main" val="613264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488433" cy="74641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7</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a:p>
            <a:pPr>
              <a:lnSpc>
                <a:spcPct val="108000"/>
              </a:lnSpc>
            </a:pP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77034" y="804951"/>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263777-379F-5520-1B86-28009162E64F}"/>
              </a:ext>
            </a:extLst>
          </p:cNvPr>
          <p:cNvSpPr txBox="1"/>
          <p:nvPr/>
        </p:nvSpPr>
        <p:spPr>
          <a:xfrm>
            <a:off x="320527" y="972948"/>
            <a:ext cx="11586769" cy="4801314"/>
          </a:xfrm>
          <a:prstGeom prst="rect">
            <a:avLst/>
          </a:prstGeom>
          <a:noFill/>
        </p:spPr>
        <p:txBody>
          <a:bodyPr wrap="square" rtlCol="0">
            <a:spAutoFit/>
          </a:bodyPr>
          <a:lstStyle/>
          <a:p>
            <a:r>
              <a:rPr lang="en-US" sz="3400" dirty="0">
                <a:solidFill>
                  <a:schemeClr val="tx2">
                    <a:lumMod val="75000"/>
                  </a:schemeClr>
                </a:solidFill>
              </a:rPr>
              <a:t>También ayuda a realizar el sondeo de opinión preliminar antes de la CSM intermedia; al incluir las enmiendas en este sondeo de opinión preliminar, se pueden estructurar mejor las sesiones de toma de decisiones. Otra razón es permitir el tiempo necesario para traducir la información antes de la CSM intermedia. El cronograma desde el informe interino hasta la CSM intermedia es más corto en comparación con la CSM presencial, y el informe de la CSM intermedia se publica 90 días antes de la reunión y por ello el tiempo para la presentación de enmiendas es más ajustado.</a:t>
            </a:r>
          </a:p>
        </p:txBody>
      </p:sp>
      <p:sp>
        <p:nvSpPr>
          <p:cNvPr id="6" name="Rounded Rectangle 5">
            <a:extLst>
              <a:ext uri="{FF2B5EF4-FFF2-40B4-BE49-F238E27FC236}">
                <a16:creationId xmlns:a16="http://schemas.microsoft.com/office/drawing/2014/main" id="{1D8EA901-BF85-05F9-2C77-9189BFBBA9B0}"/>
              </a:ext>
            </a:extLst>
          </p:cNvPr>
          <p:cNvSpPr/>
          <p:nvPr/>
        </p:nvSpPr>
        <p:spPr>
          <a:xfrm>
            <a:off x="9857432" y="5712541"/>
            <a:ext cx="2208761" cy="1139293"/>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55011D-5C93-1D61-617E-245FA21A38D5}"/>
              </a:ext>
            </a:extLst>
          </p:cNvPr>
          <p:cNvSpPr txBox="1"/>
          <p:nvPr/>
        </p:nvSpPr>
        <p:spPr>
          <a:xfrm>
            <a:off x="9857434" y="5719227"/>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p>
        </p:txBody>
      </p:sp>
    </p:spTree>
    <p:extLst>
      <p:ext uri="{BB962C8B-B14F-4D97-AF65-F5344CB8AC3E}">
        <p14:creationId xmlns:p14="http://schemas.microsoft.com/office/powerpoint/2010/main" val="319848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5B2610-0BCA-92A2-73B1-A2CF598408FB}"/>
              </a:ext>
            </a:extLst>
          </p:cNvPr>
          <p:cNvSpPr txBox="1"/>
          <p:nvPr/>
        </p:nvSpPr>
        <p:spPr>
          <a:xfrm>
            <a:off x="139336" y="0"/>
            <a:ext cx="12052664" cy="7735451"/>
          </a:xfrm>
          <a:prstGeom prst="rect">
            <a:avLst/>
          </a:prstGeom>
          <a:noFill/>
        </p:spPr>
        <p:txBody>
          <a:bodyPr wrap="square" rtlCol="0">
            <a:spAutoFit/>
          </a:bodyPr>
          <a:lstStyle/>
          <a:p>
            <a:pPr>
              <a:lnSpc>
                <a:spcPts val="7000"/>
              </a:lnSpc>
            </a:pPr>
            <a:r>
              <a:rPr lang="es-ES_tradnl" sz="7000" b="1" dirty="0">
                <a:solidFill>
                  <a:srgbClr val="9B236B"/>
                </a:solidFill>
                <a:latin typeface="Franklin Gothic Demi Cond" panose="020B0603020102020204" pitchFamily="34" charset="0"/>
                <a:cs typeface="Arial Narrow" panose="020B0604020202020204" pitchFamily="34" charset="0"/>
              </a:rPr>
              <a:t>La reunión intermedia de la CSM</a:t>
            </a:r>
          </a:p>
          <a:p>
            <a:pPr marL="502920" indent="-502920">
              <a:spcBef>
                <a:spcPts val="600"/>
              </a:spcBef>
              <a:buFont typeface="Arial" panose="020B0604020202020204" pitchFamily="34" charset="0"/>
              <a:buChar char="•"/>
            </a:pPr>
            <a:r>
              <a:rPr lang="es-ES_tradnl" sz="4800" b="1" spc="-100" dirty="0">
                <a:solidFill>
                  <a:schemeClr val="tx1">
                    <a:lumMod val="50000"/>
                    <a:lumOff val="50000"/>
                  </a:schemeClr>
                </a:solidFill>
                <a:cs typeface="Arial Narrow" panose="020B0604020202020204" pitchFamily="34" charset="0"/>
              </a:rPr>
              <a:t>El informe de la CSM intermedia contiene 12 mociones</a:t>
            </a:r>
          </a:p>
          <a:p>
            <a:pPr marL="960120" lvl="1" indent="-502920">
              <a:spcBef>
                <a:spcPts val="1600"/>
              </a:spcBef>
              <a:buFont typeface="Wingdings" pitchFamily="2" charset="2"/>
              <a:buChar char="ü"/>
            </a:pPr>
            <a:r>
              <a:rPr lang="es-ES_tradnl" sz="3500" b="1" spc="-100" dirty="0">
                <a:solidFill>
                  <a:schemeClr val="tx1">
                    <a:lumMod val="50000"/>
                    <a:lumOff val="50000"/>
                  </a:schemeClr>
                </a:solidFill>
                <a:cs typeface="Arial Narrow" panose="020B0604020202020204" pitchFamily="34" charset="0"/>
              </a:rPr>
              <a:t>Algunas son remanentes de la CSM 2023</a:t>
            </a:r>
          </a:p>
          <a:p>
            <a:pPr marL="960120" lvl="1" indent="-502920">
              <a:spcBef>
                <a:spcPts val="1600"/>
              </a:spcBef>
              <a:buFont typeface="Wingdings" pitchFamily="2" charset="2"/>
              <a:buChar char="ü"/>
            </a:pPr>
            <a:r>
              <a:rPr lang="es-ES_tradnl" sz="3500" b="1" spc="-100" dirty="0">
                <a:solidFill>
                  <a:schemeClr val="tx1">
                    <a:lumMod val="50000"/>
                    <a:lumOff val="50000"/>
                  </a:schemeClr>
                </a:solidFill>
                <a:cs typeface="Arial Narrow" panose="020B0604020202020204" pitchFamily="34" charset="0"/>
              </a:rPr>
              <a:t>Dos son necesarias desde el punto de vista legal</a:t>
            </a:r>
          </a:p>
          <a:p>
            <a:pPr marL="960120" lvl="1" indent="-502920">
              <a:spcBef>
                <a:spcPts val="1600"/>
              </a:spcBef>
              <a:buFont typeface="Wingdings" pitchFamily="2" charset="2"/>
              <a:buChar char="ü"/>
            </a:pPr>
            <a:r>
              <a:rPr lang="es-ES_tradnl" sz="3500" b="1" spc="-100" dirty="0">
                <a:solidFill>
                  <a:schemeClr val="tx1">
                    <a:lumMod val="50000"/>
                    <a:lumOff val="50000"/>
                  </a:schemeClr>
                </a:solidFill>
                <a:cs typeface="Arial Narrow" panose="020B0604020202020204" pitchFamily="34" charset="0"/>
              </a:rPr>
              <a:t>Algunas presentan procesos nuevos para tener tiempo para debatir/planificar/colaborar</a:t>
            </a:r>
          </a:p>
          <a:p>
            <a:pPr marL="502920" indent="-502920">
              <a:spcBef>
                <a:spcPts val="1600"/>
              </a:spcBef>
              <a:buFont typeface="Arial" panose="020B0604020202020204" pitchFamily="34" charset="0"/>
              <a:buChar char="•"/>
            </a:pPr>
            <a:r>
              <a:rPr lang="es-ES_tradnl" sz="4800" b="1" spc="-100" dirty="0">
                <a:solidFill>
                  <a:schemeClr val="tx1">
                    <a:lumMod val="50000"/>
                    <a:lumOff val="50000"/>
                  </a:schemeClr>
                </a:solidFill>
                <a:cs typeface="Arial Narrow" panose="020B0604020202020204" pitchFamily="34" charset="0"/>
              </a:rPr>
              <a:t>Para mantener las cosas simples, solo los delegados votarán sobre las mociones en la CSM intermedia</a:t>
            </a:r>
          </a:p>
        </p:txBody>
      </p:sp>
      <p:pic>
        <p:nvPicPr>
          <p:cNvPr id="5" name="Picture 4" descr="A person holding a pencil on his shoulder&#10;&#10;Description automatically generated">
            <a:extLst>
              <a:ext uri="{FF2B5EF4-FFF2-40B4-BE49-F238E27FC236}">
                <a16:creationId xmlns:a16="http://schemas.microsoft.com/office/drawing/2014/main" id="{F22DECF2-D3FE-71F7-BF42-1BA63A3C374D}"/>
              </a:ext>
            </a:extLst>
          </p:cNvPr>
          <p:cNvPicPr>
            <a:picLocks noChangeAspect="1"/>
          </p:cNvPicPr>
          <p:nvPr/>
        </p:nvPicPr>
        <p:blipFill>
          <a:blip r:embed="rId3"/>
          <a:stretch>
            <a:fillRect/>
          </a:stretch>
        </p:blipFill>
        <p:spPr>
          <a:xfrm>
            <a:off x="9079420" y="1790108"/>
            <a:ext cx="3112580" cy="2855209"/>
          </a:xfrm>
          <a:prstGeom prst="rect">
            <a:avLst/>
          </a:prstGeom>
        </p:spPr>
      </p:pic>
    </p:spTree>
    <p:extLst>
      <p:ext uri="{BB962C8B-B14F-4D97-AF65-F5344CB8AC3E}">
        <p14:creationId xmlns:p14="http://schemas.microsoft.com/office/powerpoint/2010/main" val="5008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4"/>
            <a:ext cx="11458028" cy="227936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8:</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Añadir el siguiente texto que define las enmiendas en los párrafos relacionados con el </a:t>
            </a:r>
            <a:r>
              <a:rPr lang="en-US" sz="4000" i="1" dirty="0">
                <a:solidFill>
                  <a:schemeClr val="tx2">
                    <a:lumMod val="60000"/>
                    <a:lumOff val="40000"/>
                  </a:schemeClr>
                </a:solidFill>
              </a:rPr>
              <a:t>IAC</a:t>
            </a:r>
            <a:r>
              <a:rPr lang="en-US" sz="4000" dirty="0">
                <a:solidFill>
                  <a:schemeClr val="tx2">
                    <a:lumMod val="60000"/>
                    <a:lumOff val="40000"/>
                  </a:schemeClr>
                </a:solidFill>
              </a:rPr>
              <a:t>  y el </a:t>
            </a:r>
            <a:r>
              <a:rPr lang="en-US" sz="4000" i="1" dirty="0">
                <a:solidFill>
                  <a:schemeClr val="tx2">
                    <a:lumMod val="60000"/>
                    <a:lumOff val="40000"/>
                  </a:schemeClr>
                </a:solidFill>
              </a:rPr>
              <a:t>VAC</a:t>
            </a:r>
            <a:r>
              <a:rPr lang="en-US" sz="4000" dirty="0">
                <a:solidFill>
                  <a:schemeClr val="tx2">
                    <a:lumMod val="60000"/>
                    <a:lumOff val="40000"/>
                  </a:schemeClr>
                </a:solidFill>
              </a:rPr>
              <a:t> en la </a:t>
            </a:r>
            <a:r>
              <a:rPr lang="en-US" sz="4000" i="1" dirty="0">
                <a:solidFill>
                  <a:schemeClr val="tx2">
                    <a:lumMod val="60000"/>
                    <a:lumOff val="40000"/>
                  </a:schemeClr>
                </a:solidFill>
              </a:rPr>
              <a:t>GSMNA</a:t>
            </a:r>
            <a:r>
              <a:rPr lang="en-US" sz="4000" dirty="0">
                <a:solidFill>
                  <a:schemeClr val="tx2">
                    <a:lumMod val="60000"/>
                    <a:lumOff val="40000"/>
                  </a:schemeClr>
                </a:solidFill>
              </a:rPr>
              <a:t> (Págs. 13 y 14):</a:t>
            </a:r>
          </a:p>
          <a:p>
            <a:pPr marL="182880">
              <a:lnSpc>
                <a:spcPts val="4100"/>
              </a:lnSpc>
            </a:pPr>
            <a:r>
              <a:rPr lang="en-US" sz="3800" dirty="0"/>
              <a:t>Una enmienda a una moción es un cambio o adición diseñado para mejorar la moción. </a:t>
            </a:r>
            <a:r>
              <a:rPr lang="en-US" sz="3800" u="sng" dirty="0">
                <a:solidFill>
                  <a:srgbClr val="FF0000"/>
                </a:solidFill>
              </a:rPr>
              <a:t>El propósito de una enmienda es refinar una moción para acercar a la confraternidad hacia el consenso. Para ello, una enmienda debe aclarar, añadir o eliminar lenguaje que mantenga la moción coherente con su propósito. Una enmienda no es el lugar adecuado para reemplazar una moción o presentar una moción sustituta o contraria. Una moción para dividir o separar una moción se considera una enmienda a la moción.</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6602140"/>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30513078-BFB3-35D1-4CC6-9C32F40EE2C7}"/>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266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5"/>
            <a:ext cx="11458028" cy="76862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8</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49479"/>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94710" y="1050264"/>
            <a:ext cx="11622635" cy="1323439"/>
          </a:xfrm>
          <a:prstGeom prst="rect">
            <a:avLst/>
          </a:prstGeom>
          <a:noFill/>
        </p:spPr>
        <p:txBody>
          <a:bodyPr wrap="square" rtlCol="0">
            <a:spAutoFit/>
          </a:bodyPr>
          <a:lstStyle/>
          <a:p>
            <a:r>
              <a:rPr lang="en-US" sz="4000" b="1" dirty="0">
                <a:solidFill>
                  <a:srgbClr val="00A8C2"/>
                </a:solidFill>
              </a:rPr>
              <a:t>Propósito:  </a:t>
            </a:r>
            <a:r>
              <a:rPr lang="en-US" sz="4000" dirty="0">
                <a:solidFill>
                  <a:schemeClr val="tx2">
                    <a:lumMod val="75000"/>
                  </a:schemeClr>
                </a:solidFill>
              </a:rPr>
              <a:t>Definir claramente el propósito de una enmienda y su relación con una moción.</a:t>
            </a:r>
          </a:p>
        </p:txBody>
      </p:sp>
      <p:sp>
        <p:nvSpPr>
          <p:cNvPr id="5" name="TextBox 4">
            <a:extLst>
              <a:ext uri="{FF2B5EF4-FFF2-40B4-BE49-F238E27FC236}">
                <a16:creationId xmlns:a16="http://schemas.microsoft.com/office/drawing/2014/main" id="{3CB48F58-42FA-0E9C-AAF0-78EE06B80D34}"/>
              </a:ext>
            </a:extLst>
          </p:cNvPr>
          <p:cNvSpPr txBox="1"/>
          <p:nvPr/>
        </p:nvSpPr>
        <p:spPr>
          <a:xfrm>
            <a:off x="320527" y="2570636"/>
            <a:ext cx="11586769" cy="4308872"/>
          </a:xfrm>
          <a:prstGeom prst="rect">
            <a:avLst/>
          </a:prstGeom>
          <a:noFill/>
        </p:spPr>
        <p:txBody>
          <a:bodyPr wrap="square" rtlCol="0">
            <a:spAutoFit/>
          </a:bodyPr>
          <a:lstStyle/>
          <a:p>
            <a:r>
              <a:rPr lang="en-US" sz="3600" b="1" dirty="0">
                <a:solidFill>
                  <a:srgbClr val="00A8C2"/>
                </a:solidFill>
              </a:rPr>
              <a:t>Razonamiento:  </a:t>
            </a:r>
            <a:r>
              <a:rPr lang="en-US" sz="3400" dirty="0">
                <a:solidFill>
                  <a:schemeClr val="tx2">
                    <a:lumMod val="75000"/>
                  </a:schemeClr>
                </a:solidFill>
              </a:rPr>
              <a:t>El lenguaje actual sobre enmiendas en la </a:t>
            </a:r>
            <a:r>
              <a:rPr lang="en-US" sz="3400" i="1" dirty="0">
                <a:solidFill>
                  <a:schemeClr val="tx2">
                    <a:lumMod val="75000"/>
                  </a:schemeClr>
                </a:solidFill>
              </a:rPr>
              <a:t>GSMNA</a:t>
            </a:r>
            <a:r>
              <a:rPr lang="en-US" sz="3400" dirty="0">
                <a:solidFill>
                  <a:schemeClr val="tx2">
                    <a:lumMod val="75000"/>
                  </a:schemeClr>
                </a:solidFill>
              </a:rPr>
              <a:t> necesita ajustarse al proceso actual utilizado por la CSM. En una conferencia basada en la discusión, vemos que las enmiendas son útiles para mejorar o aclarar una moción que se está discutiendo. Sin embargo, en ocasiones, una enmienda puede intentar cambiar el resultado o el propósito de una moción, y eso no constituye </a:t>
            </a:r>
            <a:br>
              <a:rPr lang="en-US" sz="3400" dirty="0">
                <a:solidFill>
                  <a:schemeClr val="tx2">
                    <a:lumMod val="75000"/>
                  </a:schemeClr>
                </a:solidFill>
              </a:rPr>
            </a:br>
            <a:r>
              <a:rPr lang="en-US" sz="3400" dirty="0">
                <a:solidFill>
                  <a:schemeClr val="tx2">
                    <a:lumMod val="75000"/>
                  </a:schemeClr>
                </a:solidFill>
              </a:rPr>
              <a:t>una mejora a la moción, sino más bien una razón en </a:t>
            </a:r>
            <a:br>
              <a:rPr lang="en-US" sz="3400" dirty="0">
                <a:solidFill>
                  <a:schemeClr val="tx2">
                    <a:lumMod val="75000"/>
                  </a:schemeClr>
                </a:solidFill>
              </a:rPr>
            </a:br>
            <a:r>
              <a:rPr lang="en-US" sz="3400" dirty="0">
                <a:solidFill>
                  <a:schemeClr val="tx2">
                    <a:lumMod val="75000"/>
                  </a:schemeClr>
                </a:solidFill>
              </a:rPr>
              <a:t>contra de votar a favor.</a:t>
            </a:r>
          </a:p>
        </p:txBody>
      </p:sp>
      <p:sp>
        <p:nvSpPr>
          <p:cNvPr id="6" name="Rounded Rectangle 5">
            <a:extLst>
              <a:ext uri="{FF2B5EF4-FFF2-40B4-BE49-F238E27FC236}">
                <a16:creationId xmlns:a16="http://schemas.microsoft.com/office/drawing/2014/main" id="{F3808355-23F4-AAEE-A99B-874A95B65229}"/>
              </a:ext>
            </a:extLst>
          </p:cNvPr>
          <p:cNvSpPr/>
          <p:nvPr/>
        </p:nvSpPr>
        <p:spPr>
          <a:xfrm>
            <a:off x="9857432" y="5742039"/>
            <a:ext cx="2208761" cy="1109796"/>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75D3C7-BF53-927B-3C10-F3FD84760ABB}"/>
              </a:ext>
            </a:extLst>
          </p:cNvPr>
          <p:cNvSpPr txBox="1"/>
          <p:nvPr/>
        </p:nvSpPr>
        <p:spPr>
          <a:xfrm>
            <a:off x="9867266" y="5719227"/>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p>
        </p:txBody>
      </p:sp>
    </p:spTree>
    <p:extLst>
      <p:ext uri="{BB962C8B-B14F-4D97-AF65-F5344CB8AC3E}">
        <p14:creationId xmlns:p14="http://schemas.microsoft.com/office/powerpoint/2010/main" val="123591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4"/>
            <a:ext cx="11855418" cy="227936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9:</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Realizar los siguientes cambios sobre enmiendas y reemplazos de mociones durante el proceso de toma de decisiones en el Anexo D (página 67) de </a:t>
            </a:r>
            <a:r>
              <a:rPr lang="en-US" sz="4000" i="1" dirty="0">
                <a:solidFill>
                  <a:schemeClr val="tx2">
                    <a:lumMod val="60000"/>
                    <a:lumOff val="40000"/>
                  </a:schemeClr>
                </a:solidFill>
              </a:rPr>
              <a:t>GSMNA </a:t>
            </a:r>
            <a:r>
              <a:rPr lang="en-US" sz="4000" dirty="0">
                <a:solidFill>
                  <a:schemeClr val="tx2">
                    <a:lumMod val="60000"/>
                    <a:lumOff val="40000"/>
                  </a:schemeClr>
                </a:solidFill>
              </a:rPr>
              <a:t>:</a:t>
            </a:r>
          </a:p>
          <a:p>
            <a:pPr marL="182880">
              <a:lnSpc>
                <a:spcPts val="4100"/>
              </a:lnSpc>
            </a:pPr>
            <a:r>
              <a:rPr lang="en-US" sz="3700" dirty="0"/>
              <a:t>8. La conferencia, basándose en las discusiones previas, tiene la potestad de reemplazar o enmendar las mociones que se hayan presentado. Cuando se presenta la moción, </a:t>
            </a:r>
            <a:r>
              <a:rPr lang="en-US" sz="3700" u="sng" dirty="0">
                <a:solidFill>
                  <a:srgbClr val="FF0000"/>
                </a:solidFill>
              </a:rPr>
              <a:t>el co-</a:t>
            </a:r>
            <a:r>
              <a:rPr lang="en-US" sz="3700" dirty="0"/>
              <a:t>facilitador de la </a:t>
            </a:r>
            <a:r>
              <a:rPr lang="en-US" sz="3700" u="sng" dirty="0">
                <a:solidFill>
                  <a:srgbClr val="FF0000"/>
                </a:solidFill>
              </a:rPr>
              <a:t>CSM</a:t>
            </a:r>
            <a:r>
              <a:rPr lang="en-US" sz="3700" dirty="0"/>
              <a:t> puede </a:t>
            </a:r>
            <a:r>
              <a:rPr lang="en-US" sz="3700" strike="sngStrike" dirty="0">
                <a:solidFill>
                  <a:srgbClr val="FF0000"/>
                </a:solidFill>
              </a:rPr>
              <a:t>dar la palabra a cualquier participante que</a:t>
            </a:r>
            <a:r>
              <a:rPr lang="en-US" sz="3700" dirty="0">
                <a:solidFill>
                  <a:srgbClr val="FF0000"/>
                </a:solidFill>
              </a:rPr>
              <a:t> </a:t>
            </a:r>
            <a:r>
              <a:rPr lang="en-US" sz="3700" u="sng" dirty="0">
                <a:solidFill>
                  <a:srgbClr val="FF0000"/>
                </a:solidFill>
              </a:rPr>
              <a:t>proponer</a:t>
            </a:r>
            <a:r>
              <a:rPr lang="en-US" sz="3700" dirty="0"/>
              <a:t> una modificación o una enmienda, o que haga una sugerencia a la conferencia </a:t>
            </a:r>
            <a:r>
              <a:rPr lang="en-US" sz="3700" u="sng" dirty="0">
                <a:solidFill>
                  <a:srgbClr val="FF0000"/>
                </a:solidFill>
              </a:rPr>
              <a:t>durante la discusión de una moción</a:t>
            </a:r>
            <a:r>
              <a:rPr lang="en-US" sz="3700" dirty="0"/>
              <a:t>. Si dos tercios de la conferencia la apoya, se aceptará la modificación o la enmienda. El </a:t>
            </a:r>
            <a:r>
              <a:rPr lang="en-US" sz="3700" u="sng" dirty="0">
                <a:solidFill>
                  <a:srgbClr val="FF0000"/>
                </a:solidFill>
              </a:rPr>
              <a:t>co-</a:t>
            </a:r>
            <a:r>
              <a:rPr lang="en-US" sz="3700" dirty="0"/>
              <a:t>facilitador de la </a:t>
            </a:r>
            <a:r>
              <a:rPr lang="en-US" sz="3700" u="sng" dirty="0">
                <a:solidFill>
                  <a:srgbClr val="FF0000"/>
                </a:solidFill>
              </a:rPr>
              <a:t>CSM</a:t>
            </a:r>
            <a:r>
              <a:rPr lang="en-US" sz="3700" dirty="0"/>
              <a:t> puede interrumpir este procedimiento simplificado si considera que tal medida está justificada.</a:t>
            </a:r>
          </a:p>
          <a:p>
            <a:pPr marL="182880">
              <a:lnSpc>
                <a:spcPts val="4200"/>
              </a:lnSpc>
            </a:pPr>
            <a:endParaRPr lang="en-US" sz="38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6658996"/>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F8B5695A-8F79-ED5B-B6A4-E22F14693C1F}"/>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74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5"/>
            <a:ext cx="11458028" cy="76862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9</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2894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94279" y="891002"/>
            <a:ext cx="11723118" cy="2246769"/>
          </a:xfrm>
          <a:prstGeom prst="rect">
            <a:avLst/>
          </a:prstGeom>
          <a:noFill/>
        </p:spPr>
        <p:txBody>
          <a:bodyPr wrap="square" rtlCol="0">
            <a:spAutoFit/>
          </a:bodyPr>
          <a:lstStyle/>
          <a:p>
            <a:pPr>
              <a:lnSpc>
                <a:spcPts val="4160"/>
              </a:lnSpc>
            </a:pPr>
            <a:r>
              <a:rPr lang="en-US" sz="3800" b="1" dirty="0">
                <a:solidFill>
                  <a:srgbClr val="00A8C2"/>
                </a:solidFill>
              </a:rPr>
              <a:t>Propósito:  </a:t>
            </a:r>
            <a:r>
              <a:rPr lang="en-US" sz="3800" dirty="0">
                <a:solidFill>
                  <a:schemeClr val="tx2">
                    <a:lumMod val="75000"/>
                  </a:schemeClr>
                </a:solidFill>
              </a:rPr>
              <a:t>Revisar la GSMNA para que refleje las prácticas actuales de la CSM sobre cómo se manejan las enmiendas o reemplazos de mociones durante las sesiones de asuntos basadas en la discusión.</a:t>
            </a:r>
          </a:p>
        </p:txBody>
      </p:sp>
      <p:sp>
        <p:nvSpPr>
          <p:cNvPr id="5" name="TextBox 4">
            <a:extLst>
              <a:ext uri="{FF2B5EF4-FFF2-40B4-BE49-F238E27FC236}">
                <a16:creationId xmlns:a16="http://schemas.microsoft.com/office/drawing/2014/main" id="{489CD5D1-7752-6A7E-DB9B-108E2237530E}"/>
              </a:ext>
            </a:extLst>
          </p:cNvPr>
          <p:cNvSpPr txBox="1"/>
          <p:nvPr/>
        </p:nvSpPr>
        <p:spPr>
          <a:xfrm>
            <a:off x="251053" y="3174940"/>
            <a:ext cx="11787737" cy="3683060"/>
          </a:xfrm>
          <a:prstGeom prst="rect">
            <a:avLst/>
          </a:prstGeom>
          <a:noFill/>
        </p:spPr>
        <p:txBody>
          <a:bodyPr wrap="square" rtlCol="0">
            <a:spAutoFit/>
          </a:bodyPr>
          <a:lstStyle/>
          <a:p>
            <a:pPr>
              <a:lnSpc>
                <a:spcPts val="3520"/>
              </a:lnSpc>
            </a:pPr>
            <a:r>
              <a:rPr lang="en-US" sz="3600" b="1" dirty="0">
                <a:solidFill>
                  <a:srgbClr val="00A8C2"/>
                </a:solidFill>
              </a:rPr>
              <a:t>Razonamiento:  </a:t>
            </a:r>
            <a:r>
              <a:rPr lang="en-US" sz="3400" dirty="0">
                <a:solidFill>
                  <a:schemeClr val="tx2">
                    <a:lumMod val="75000"/>
                  </a:schemeClr>
                </a:solidFill>
              </a:rPr>
              <a:t>En la toma de decisiones basada en el consenso, puede haber momentos en que la discusión revele una solución adecuada para el proceso de toma de decisiones. Creemos que, durante una conferencia basada en la discusión, hay ocasiones en que el diálogo lleva a un cambio que debe ser considerado por el grupo, basándose en la dirección que ha tomado la discusión respecto a una moción. La práctica actual de la CSM ha sido no permitir enmiendas o reemplazos de mociones de los participantes en el pleno de la conferencia. </a:t>
            </a:r>
          </a:p>
        </p:txBody>
      </p:sp>
      <p:sp>
        <p:nvSpPr>
          <p:cNvPr id="6" name="Right Arrow 5">
            <a:extLst>
              <a:ext uri="{FF2B5EF4-FFF2-40B4-BE49-F238E27FC236}">
                <a16:creationId xmlns:a16="http://schemas.microsoft.com/office/drawing/2014/main" id="{4FB69A0F-250F-E333-9853-C036D0108233}"/>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07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5"/>
            <a:ext cx="11458028" cy="76862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9</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58443"/>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9CD5D1-7752-6A7E-DB9B-108E2237530E}"/>
              </a:ext>
            </a:extLst>
          </p:cNvPr>
          <p:cNvSpPr txBox="1"/>
          <p:nvPr/>
        </p:nvSpPr>
        <p:spPr>
          <a:xfrm>
            <a:off x="331595" y="1002387"/>
            <a:ext cx="11349127" cy="5847755"/>
          </a:xfrm>
          <a:prstGeom prst="rect">
            <a:avLst/>
          </a:prstGeom>
          <a:noFill/>
        </p:spPr>
        <p:txBody>
          <a:bodyPr wrap="square" rtlCol="0">
            <a:spAutoFit/>
          </a:bodyPr>
          <a:lstStyle/>
          <a:p>
            <a:r>
              <a:rPr lang="en-US" sz="3400" dirty="0">
                <a:solidFill>
                  <a:schemeClr val="tx2">
                    <a:lumMod val="75000"/>
                  </a:schemeClr>
                </a:solidFill>
              </a:rPr>
              <a:t>Sin embargo, ha habido casos en los que los cofacilitadores han ofrecido enmiendas o reemplazos basándose en la dirección de la discusión del organismo de servicio para que la moción evolucione y que gane su apoyo. Por ejemplo, en el último día de la primera parte de la CSM 2020, el organismo pasó mucho tiempo discutiendo qué hacer a continuación. El organismo fue encuestado durante la noche: “¿Quieren volver a reunirse virtualmente como CSM durante este ciclo de conferencia para considerar las mociones del </a:t>
            </a:r>
            <a:r>
              <a:rPr lang="en-US" sz="3400" i="1" dirty="0">
                <a:solidFill>
                  <a:schemeClr val="tx2">
                    <a:lumMod val="75000"/>
                  </a:schemeClr>
                </a:solidFill>
              </a:rPr>
              <a:t>IAC</a:t>
            </a:r>
            <a:r>
              <a:rPr lang="en-US" sz="3400" dirty="0">
                <a:solidFill>
                  <a:schemeClr val="tx2">
                    <a:lumMod val="75000"/>
                  </a:schemeClr>
                </a:solidFill>
              </a:rPr>
              <a:t>  y del </a:t>
            </a:r>
            <a:r>
              <a:rPr lang="en-US" sz="3400" i="1" dirty="0">
                <a:solidFill>
                  <a:schemeClr val="tx2">
                    <a:lumMod val="75000"/>
                  </a:schemeClr>
                </a:solidFill>
              </a:rPr>
              <a:t>VAC</a:t>
            </a:r>
            <a:r>
              <a:rPr lang="en-US" sz="3400" dirty="0">
                <a:solidFill>
                  <a:schemeClr val="tx2">
                    <a:lumMod val="75000"/>
                  </a:schemeClr>
                </a:solidFill>
              </a:rPr>
              <a:t> ?” y, si bien hubo un apoyo solido en un sondeo de opinión inicial, el organismo no pudo tomar una decisión sobre los próximos pasos para la conferencia. </a:t>
            </a:r>
          </a:p>
        </p:txBody>
      </p:sp>
      <p:sp>
        <p:nvSpPr>
          <p:cNvPr id="6" name="Right Arrow 5">
            <a:extLst>
              <a:ext uri="{FF2B5EF4-FFF2-40B4-BE49-F238E27FC236}">
                <a16:creationId xmlns:a16="http://schemas.microsoft.com/office/drawing/2014/main" id="{A1DE9995-5C80-00FF-1281-406F61CBA8D3}"/>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22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5"/>
            <a:ext cx="11458028" cy="76862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9</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continuación del razonamiento</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58443"/>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9CD5D1-7752-6A7E-DB9B-108E2237530E}"/>
              </a:ext>
            </a:extLst>
          </p:cNvPr>
          <p:cNvSpPr txBox="1"/>
          <p:nvPr/>
        </p:nvSpPr>
        <p:spPr>
          <a:xfrm>
            <a:off x="250189" y="1002387"/>
            <a:ext cx="11586769" cy="4278094"/>
          </a:xfrm>
          <a:prstGeom prst="rect">
            <a:avLst/>
          </a:prstGeom>
          <a:noFill/>
        </p:spPr>
        <p:txBody>
          <a:bodyPr wrap="square" rtlCol="0">
            <a:spAutoFit/>
          </a:bodyPr>
          <a:lstStyle/>
          <a:p>
            <a:r>
              <a:rPr lang="en-US" sz="3400" dirty="0">
                <a:solidFill>
                  <a:schemeClr val="tx2">
                    <a:lumMod val="75000"/>
                  </a:schemeClr>
                </a:solidFill>
              </a:rPr>
              <a:t>Finalmente, después de una extensa discusión, el cofacilitador presentó una propuesta: “¿Apoyan volver a reunirse virtualmente como CSM 2020 durante este ciclo y los puntos para decidir serán determinados por los PC mediante votación electrónica?” Después de una discusión, se aprobó por consenso. Si bien estos escenarios pueden no ser comunes, la aspiración de una conferencia basada en debates con raíces en la TDPC debería tener un mecanismo para que la discusión del organismo cree una moción.</a:t>
            </a:r>
          </a:p>
        </p:txBody>
      </p:sp>
      <p:sp>
        <p:nvSpPr>
          <p:cNvPr id="4" name="Rounded Rectangle 3">
            <a:extLst>
              <a:ext uri="{FF2B5EF4-FFF2-40B4-BE49-F238E27FC236}">
                <a16:creationId xmlns:a16="http://schemas.microsoft.com/office/drawing/2014/main" id="{4B853C04-7BC4-F1C1-5BD5-5320F75D3A0F}"/>
              </a:ext>
            </a:extLst>
          </p:cNvPr>
          <p:cNvSpPr/>
          <p:nvPr/>
        </p:nvSpPr>
        <p:spPr>
          <a:xfrm>
            <a:off x="9857432" y="5722373"/>
            <a:ext cx="2208761" cy="1129461"/>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65D62D-C9A2-CA34-A236-D10E5598C361}"/>
              </a:ext>
            </a:extLst>
          </p:cNvPr>
          <p:cNvSpPr txBox="1"/>
          <p:nvPr/>
        </p:nvSpPr>
        <p:spPr>
          <a:xfrm>
            <a:off x="9867267" y="5719227"/>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p>
        </p:txBody>
      </p:sp>
    </p:spTree>
    <p:extLst>
      <p:ext uri="{BB962C8B-B14F-4D97-AF65-F5344CB8AC3E}">
        <p14:creationId xmlns:p14="http://schemas.microsoft.com/office/powerpoint/2010/main" val="3284693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0145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56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10:</a:t>
            </a:r>
            <a:r>
              <a:rPr lang="en-US" sz="4400" b="1" dirty="0">
                <a:solidFill>
                  <a:srgbClr val="00A8C2"/>
                </a:solidFill>
                <a:latin typeface="+mn-lt"/>
                <a:ea typeface="Cambria" charset="0"/>
                <a:cs typeface="Cambria" charset="0"/>
                <a:sym typeface="BotonBQ-Bold"/>
              </a:rPr>
              <a:t>  </a:t>
            </a:r>
            <a:r>
              <a:rPr lang="en-US" sz="3800" dirty="0">
                <a:solidFill>
                  <a:schemeClr val="tx2">
                    <a:lumMod val="60000"/>
                    <a:lumOff val="40000"/>
                  </a:schemeClr>
                </a:solidFill>
              </a:rPr>
              <a:t>Todos los candidatos para posiciones de Servicio Mundial serán remitidos al PRH (Panel de Recursos Humanos) de las regiones, foros zonales o la junta mundial (RJZ).</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47322" y="2028003"/>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140188" y="2099078"/>
            <a:ext cx="12179632" cy="1292662"/>
          </a:xfrm>
          <a:prstGeom prst="rect">
            <a:avLst/>
          </a:prstGeom>
          <a:noFill/>
        </p:spPr>
        <p:txBody>
          <a:bodyPr wrap="square" rtlCol="0">
            <a:spAutoFit/>
          </a:bodyPr>
          <a:lstStyle/>
          <a:p>
            <a:r>
              <a:rPr lang="en-US" sz="4000" b="1" dirty="0">
                <a:solidFill>
                  <a:srgbClr val="00A8C2"/>
                </a:solidFill>
              </a:rPr>
              <a:t>Propósito:  </a:t>
            </a:r>
            <a:r>
              <a:rPr lang="en-US" sz="3800" dirty="0">
                <a:solidFill>
                  <a:schemeClr val="tx2">
                    <a:lumMod val="75000"/>
                  </a:schemeClr>
                </a:solidFill>
              </a:rPr>
              <a:t>Asegurar que todos los nominados potenciales para elección en la CSM sean remitidos a través del proceso RJZ del PRH.</a:t>
            </a:r>
          </a:p>
        </p:txBody>
      </p:sp>
      <p:sp>
        <p:nvSpPr>
          <p:cNvPr id="5" name="TextBox 4">
            <a:extLst>
              <a:ext uri="{FF2B5EF4-FFF2-40B4-BE49-F238E27FC236}">
                <a16:creationId xmlns:a16="http://schemas.microsoft.com/office/drawing/2014/main" id="{EC990834-19BA-9765-7F71-221C88FAD4E5}"/>
              </a:ext>
            </a:extLst>
          </p:cNvPr>
          <p:cNvSpPr txBox="1"/>
          <p:nvPr/>
        </p:nvSpPr>
        <p:spPr>
          <a:xfrm>
            <a:off x="240356" y="3640834"/>
            <a:ext cx="11787737" cy="2939266"/>
          </a:xfrm>
          <a:prstGeom prst="rect">
            <a:avLst/>
          </a:prstGeom>
          <a:noFill/>
        </p:spPr>
        <p:txBody>
          <a:bodyPr wrap="square" rtlCol="0">
            <a:spAutoFit/>
          </a:bodyPr>
          <a:lstStyle/>
          <a:p>
            <a:pPr>
              <a:lnSpc>
                <a:spcPts val="3720"/>
              </a:lnSpc>
            </a:pPr>
            <a:r>
              <a:rPr lang="en-US" sz="3600" b="1" dirty="0">
                <a:solidFill>
                  <a:srgbClr val="00A8C2"/>
                </a:solidFill>
              </a:rPr>
              <a:t>Razonamiento:  </a:t>
            </a:r>
            <a:r>
              <a:rPr lang="en-US" sz="3400" dirty="0">
                <a:solidFill>
                  <a:schemeClr val="tx2">
                    <a:lumMod val="75000"/>
                  </a:schemeClr>
                </a:solidFill>
              </a:rPr>
              <a:t>Desde el inicio del proceso RJZ en 2006, la gran mayoría (más del 95%) de los miembros electos de la Junta Mundial han tenido al menos una recomendación RJZ. Incluyendo al PRH y los cofacilitadores, el 73% han tenido una recomendación RJZ. Desde 2006, ninguna nominación directa de los participantes de la </a:t>
            </a:r>
            <a:br>
              <a:rPr lang="en-US" sz="3400" dirty="0">
                <a:solidFill>
                  <a:schemeClr val="tx2">
                    <a:lumMod val="75000"/>
                  </a:schemeClr>
                </a:solidFill>
              </a:rPr>
            </a:br>
            <a:r>
              <a:rPr lang="en-US" sz="3400" dirty="0">
                <a:solidFill>
                  <a:schemeClr val="tx2">
                    <a:lumMod val="75000"/>
                  </a:schemeClr>
                </a:solidFill>
              </a:rPr>
              <a:t>conferencia ha resultado en una elección en la CSM.</a:t>
            </a:r>
          </a:p>
        </p:txBody>
      </p:sp>
      <p:sp>
        <p:nvSpPr>
          <p:cNvPr id="6" name="Rounded Rectangle 5">
            <a:extLst>
              <a:ext uri="{FF2B5EF4-FFF2-40B4-BE49-F238E27FC236}">
                <a16:creationId xmlns:a16="http://schemas.microsoft.com/office/drawing/2014/main" id="{1DA609FD-9B5C-E682-F227-9806B077A19B}"/>
              </a:ext>
            </a:extLst>
          </p:cNvPr>
          <p:cNvSpPr/>
          <p:nvPr/>
        </p:nvSpPr>
        <p:spPr>
          <a:xfrm>
            <a:off x="9857432" y="5624051"/>
            <a:ext cx="2208761" cy="1227783"/>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ED580D-3024-45BA-0BBB-B18AAE52C270}"/>
              </a:ext>
            </a:extLst>
          </p:cNvPr>
          <p:cNvSpPr txBox="1"/>
          <p:nvPr/>
        </p:nvSpPr>
        <p:spPr>
          <a:xfrm>
            <a:off x="9857434" y="5643315"/>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p>
        </p:txBody>
      </p:sp>
    </p:spTree>
    <p:extLst>
      <p:ext uri="{BB962C8B-B14F-4D97-AF65-F5344CB8AC3E}">
        <p14:creationId xmlns:p14="http://schemas.microsoft.com/office/powerpoint/2010/main" val="843052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325332"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11:</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Si se aprueba la moción 10, redefinir el propósito de la reserva mundial para que se utilice para retener información sobre candidatos que se han remitido para que sean considerados por regiones, zonas y la junta mundial, como parte del proceso de nominación del panel de recursos humanos.</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4349699"/>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588906" y="4860957"/>
            <a:ext cx="8203270" cy="1323439"/>
          </a:xfrm>
          <a:prstGeom prst="rect">
            <a:avLst/>
          </a:prstGeom>
          <a:noFill/>
        </p:spPr>
        <p:txBody>
          <a:bodyPr wrap="square" rtlCol="0">
            <a:spAutoFit/>
          </a:bodyPr>
          <a:lstStyle/>
          <a:p>
            <a:r>
              <a:rPr lang="en-US" sz="4000" b="1" dirty="0">
                <a:solidFill>
                  <a:srgbClr val="00A8C2"/>
                </a:solidFill>
              </a:rPr>
              <a:t>Propósito:  </a:t>
            </a:r>
            <a:r>
              <a:rPr lang="en-US" sz="4000" dirty="0">
                <a:solidFill>
                  <a:schemeClr val="tx2">
                    <a:lumMod val="75000"/>
                  </a:schemeClr>
                </a:solidFill>
              </a:rPr>
              <a:t>Revisar la política de la CSM para que refleje las prácticas actuales.</a:t>
            </a:r>
          </a:p>
        </p:txBody>
      </p:sp>
      <p:sp>
        <p:nvSpPr>
          <p:cNvPr id="5" name="Right Arrow 4">
            <a:extLst>
              <a:ext uri="{FF2B5EF4-FFF2-40B4-BE49-F238E27FC236}">
                <a16:creationId xmlns:a16="http://schemas.microsoft.com/office/drawing/2014/main" id="{8C5DCF2D-F4CD-BB4F-509A-5E00A1D3F5CC}"/>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199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86139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11</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46630" y="962892"/>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59A04A3-BF28-6A23-B295-D87C6A47BEDF}"/>
              </a:ext>
            </a:extLst>
          </p:cNvPr>
          <p:cNvSpPr txBox="1"/>
          <p:nvPr/>
        </p:nvSpPr>
        <p:spPr>
          <a:xfrm>
            <a:off x="260237" y="1101422"/>
            <a:ext cx="11586769" cy="4308872"/>
          </a:xfrm>
          <a:prstGeom prst="rect">
            <a:avLst/>
          </a:prstGeom>
          <a:noFill/>
        </p:spPr>
        <p:txBody>
          <a:bodyPr wrap="square" rtlCol="0">
            <a:spAutoFit/>
          </a:bodyPr>
          <a:lstStyle/>
          <a:p>
            <a:r>
              <a:rPr lang="en-US" sz="3600" b="1" dirty="0">
                <a:solidFill>
                  <a:srgbClr val="00A8C2"/>
                </a:solidFill>
              </a:rPr>
              <a:t>Razonamiento:  </a:t>
            </a:r>
            <a:r>
              <a:rPr lang="en-US" sz="3400" dirty="0">
                <a:solidFill>
                  <a:schemeClr val="tx2">
                    <a:lumMod val="75000"/>
                  </a:schemeClr>
                </a:solidFill>
              </a:rPr>
              <a:t>Con la aprobación de la moción 10, la reserva mundial ya no sería necesaria para recopilar información sobre miembros que están dispuestos a servir en el ámbito mundial. La reserva mundial ha demostrado ser ineficaz para identificar servidores de confianza para proyectos y grupos de trabajo. La junta mundial utiliza un formulario en línea para que los miembros expresen su interés en participar en los proyectos del ciclo actual. Los datos existentes de los miembros permanecerían en la reserva mundial.</a:t>
            </a:r>
          </a:p>
        </p:txBody>
      </p:sp>
      <p:sp>
        <p:nvSpPr>
          <p:cNvPr id="7" name="Rounded Rectangle 6">
            <a:extLst>
              <a:ext uri="{FF2B5EF4-FFF2-40B4-BE49-F238E27FC236}">
                <a16:creationId xmlns:a16="http://schemas.microsoft.com/office/drawing/2014/main" id="{A24BD6F9-72C2-9BE1-6A7E-EB65C6CD7BFB}"/>
              </a:ext>
            </a:extLst>
          </p:cNvPr>
          <p:cNvSpPr/>
          <p:nvPr/>
        </p:nvSpPr>
        <p:spPr>
          <a:xfrm>
            <a:off x="9857432" y="5722373"/>
            <a:ext cx="2208761" cy="1129461"/>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84C914-6656-4006-B458-ADB5D44E5597}"/>
              </a:ext>
            </a:extLst>
          </p:cNvPr>
          <p:cNvSpPr txBox="1"/>
          <p:nvPr/>
        </p:nvSpPr>
        <p:spPr>
          <a:xfrm>
            <a:off x="9857434" y="5719227"/>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p>
        </p:txBody>
      </p:sp>
    </p:spTree>
    <p:extLst>
      <p:ext uri="{BB962C8B-B14F-4D97-AF65-F5344CB8AC3E}">
        <p14:creationId xmlns:p14="http://schemas.microsoft.com/office/powerpoint/2010/main" val="3318317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325332"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12:</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No utilizar un grupo de trabajo de admisión para el ciclo 2023–2026.</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1836062"/>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48558" y="1965914"/>
            <a:ext cx="11943441" cy="1292662"/>
          </a:xfrm>
          <a:prstGeom prst="rect">
            <a:avLst/>
          </a:prstGeom>
          <a:noFill/>
        </p:spPr>
        <p:txBody>
          <a:bodyPr wrap="square" rtlCol="0">
            <a:spAutoFit/>
          </a:bodyPr>
          <a:lstStyle/>
          <a:p>
            <a:r>
              <a:rPr lang="en-US" sz="4000" b="1" dirty="0">
                <a:solidFill>
                  <a:srgbClr val="00A8C2"/>
                </a:solidFill>
              </a:rPr>
              <a:t>Propósito:  </a:t>
            </a:r>
            <a:r>
              <a:rPr lang="en-US" sz="3800" dirty="0">
                <a:solidFill>
                  <a:schemeClr val="tx2">
                    <a:lumMod val="75000"/>
                  </a:schemeClr>
                </a:solidFill>
              </a:rPr>
              <a:t>Intentar tener un proceso más simple para recopilar información y recomendaciones sobre las admisiones.</a:t>
            </a:r>
          </a:p>
        </p:txBody>
      </p:sp>
      <p:sp>
        <p:nvSpPr>
          <p:cNvPr id="5" name="TextBox 4">
            <a:extLst>
              <a:ext uri="{FF2B5EF4-FFF2-40B4-BE49-F238E27FC236}">
                <a16:creationId xmlns:a16="http://schemas.microsoft.com/office/drawing/2014/main" id="{5379A0D9-233F-AFDC-C7CE-9084AF2D34B0}"/>
              </a:ext>
            </a:extLst>
          </p:cNvPr>
          <p:cNvSpPr txBox="1"/>
          <p:nvPr/>
        </p:nvSpPr>
        <p:spPr>
          <a:xfrm>
            <a:off x="239707" y="3396120"/>
            <a:ext cx="11863803" cy="3139321"/>
          </a:xfrm>
          <a:prstGeom prst="rect">
            <a:avLst/>
          </a:prstGeom>
          <a:noFill/>
        </p:spPr>
        <p:txBody>
          <a:bodyPr wrap="square" rtlCol="0">
            <a:spAutoFit/>
          </a:bodyPr>
          <a:lstStyle/>
          <a:p>
            <a:r>
              <a:rPr lang="en-US" sz="3300" b="1" dirty="0">
                <a:solidFill>
                  <a:srgbClr val="00A8C2"/>
                </a:solidFill>
              </a:rPr>
              <a:t>Razonamiento:  </a:t>
            </a:r>
            <a:r>
              <a:rPr lang="en-US" sz="3300" dirty="0">
                <a:solidFill>
                  <a:schemeClr val="tx2">
                    <a:lumMod val="75000"/>
                  </a:schemeClr>
                </a:solidFill>
              </a:rPr>
              <a:t>Ha sido una práctica de la CSM que ha sido comprobada por el tiempo probar cambios durante un ciclo de conferencia antes de decidir si cambiar o no la política. Esta moción se suma a esa tradición. Si se aprueba, el proceso de admisión descrito en las páginas 34 y 35 de la </a:t>
            </a:r>
            <a:r>
              <a:rPr lang="en-US" sz="3300" i="1" dirty="0">
                <a:solidFill>
                  <a:schemeClr val="tx2">
                    <a:lumMod val="75000"/>
                  </a:schemeClr>
                </a:solidFill>
              </a:rPr>
              <a:t>Guía de los Servicios Mundiales de NA </a:t>
            </a:r>
            <a:r>
              <a:rPr lang="en-US" sz="3300" dirty="0">
                <a:solidFill>
                  <a:schemeClr val="tx2">
                    <a:lumMod val="75000"/>
                  </a:schemeClr>
                </a:solidFill>
              </a:rPr>
              <a:t> no se modificaría, excepto que no utilizaríamos un grupo de trabajo para hacer recomendaciones a la junta. </a:t>
            </a:r>
          </a:p>
        </p:txBody>
      </p:sp>
      <p:sp>
        <p:nvSpPr>
          <p:cNvPr id="6" name="Right Arrow 5">
            <a:extLst>
              <a:ext uri="{FF2B5EF4-FFF2-40B4-BE49-F238E27FC236}">
                <a16:creationId xmlns:a16="http://schemas.microsoft.com/office/drawing/2014/main" id="{6A1BAEA4-9E09-2FBB-44E8-BE57EC583C27}"/>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06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F6BD5-33E8-0885-D5F0-63FF742A1025}"/>
              </a:ext>
            </a:extLst>
          </p:cNvPr>
          <p:cNvSpPr txBox="1"/>
          <p:nvPr/>
        </p:nvSpPr>
        <p:spPr>
          <a:xfrm>
            <a:off x="235670" y="149168"/>
            <a:ext cx="11792931" cy="6488699"/>
          </a:xfrm>
          <a:prstGeom prst="rect">
            <a:avLst/>
          </a:prstGeom>
          <a:noFill/>
        </p:spPr>
        <p:txBody>
          <a:bodyPr wrap="square" rtlCol="0">
            <a:spAutoFit/>
          </a:bodyPr>
          <a:lstStyle/>
          <a:p>
            <a:pPr>
              <a:lnSpc>
                <a:spcPts val="7000"/>
              </a:lnSpc>
            </a:pPr>
            <a:r>
              <a:rPr lang="en-US" sz="7000" b="1" i="1" dirty="0" err="1">
                <a:solidFill>
                  <a:srgbClr val="9B236B"/>
                </a:solidFill>
                <a:latin typeface="Franklin Gothic Demi Cond" panose="020B0603020102020204" pitchFamily="34" charset="0"/>
                <a:cs typeface="Arial Narrow" panose="020B0604020202020204" pitchFamily="34" charset="0"/>
              </a:rPr>
              <a:t>Guia</a:t>
            </a:r>
            <a:r>
              <a:rPr lang="en-US" sz="7000" b="1" i="1" dirty="0">
                <a:solidFill>
                  <a:srgbClr val="9B236B"/>
                </a:solidFill>
                <a:latin typeface="Franklin Gothic Demi Cond" panose="020B0603020102020204" pitchFamily="34" charset="0"/>
                <a:cs typeface="Arial Narrow" panose="020B0604020202020204" pitchFamily="34" charset="0"/>
              </a:rPr>
              <a:t> de </a:t>
            </a:r>
            <a:r>
              <a:rPr lang="en-US" sz="7000" b="1" i="1" dirty="0" err="1">
                <a:solidFill>
                  <a:srgbClr val="9B236B"/>
                </a:solidFill>
                <a:latin typeface="Franklin Gothic Demi Cond" panose="020B0603020102020204" pitchFamily="34" charset="0"/>
                <a:cs typeface="Arial Narrow" panose="020B0604020202020204" pitchFamily="34" charset="0"/>
              </a:rPr>
              <a:t>los</a:t>
            </a:r>
            <a:r>
              <a:rPr lang="en-US" sz="7000" b="1" i="1" dirty="0">
                <a:solidFill>
                  <a:srgbClr val="9B236B"/>
                </a:solidFill>
                <a:latin typeface="Franklin Gothic Demi Cond" panose="020B0603020102020204" pitchFamily="34" charset="0"/>
                <a:cs typeface="Arial Narrow" panose="020B0604020202020204" pitchFamily="34" charset="0"/>
              </a:rPr>
              <a:t> Servicios </a:t>
            </a:r>
            <a:r>
              <a:rPr lang="en-US" sz="7000" b="1" i="1" dirty="0" err="1">
                <a:solidFill>
                  <a:srgbClr val="9B236B"/>
                </a:solidFill>
                <a:latin typeface="Franklin Gothic Demi Cond" panose="020B0603020102020204" pitchFamily="34" charset="0"/>
                <a:cs typeface="Arial Narrow" panose="020B0604020202020204" pitchFamily="34" charset="0"/>
              </a:rPr>
              <a:t>Mundiales</a:t>
            </a:r>
            <a:r>
              <a:rPr lang="en-US" sz="7000" b="1" i="1" dirty="0">
                <a:solidFill>
                  <a:srgbClr val="9B236B"/>
                </a:solidFill>
                <a:latin typeface="Franklin Gothic Demi Cond" panose="020B0603020102020204" pitchFamily="34" charset="0"/>
                <a:cs typeface="Arial Narrow" panose="020B0604020202020204" pitchFamily="34" charset="0"/>
              </a:rPr>
              <a:t> </a:t>
            </a:r>
            <a:r>
              <a:rPr lang="en-US" sz="6000" b="1" i="1" dirty="0">
                <a:solidFill>
                  <a:srgbClr val="9B236B"/>
                </a:solidFill>
                <a:latin typeface="Franklin Gothic Demi Cond" panose="020B0603020102020204" pitchFamily="34" charset="0"/>
                <a:cs typeface="Arial Narrow" panose="020B0604020202020204" pitchFamily="34" charset="0"/>
              </a:rPr>
              <a:t>(GSMNA) </a:t>
            </a:r>
          </a:p>
          <a:p>
            <a:pPr lvl="1">
              <a:lnSpc>
                <a:spcPts val="7000"/>
              </a:lnSpc>
              <a:spcBef>
                <a:spcPts val="2400"/>
              </a:spcBef>
            </a:pPr>
            <a:r>
              <a:rPr lang="en-US" sz="5200" b="1" spc="-100" dirty="0">
                <a:solidFill>
                  <a:srgbClr val="1A4A69"/>
                </a:solidFill>
                <a:cs typeface="Arial Narrow" panose="020B0604020202020204" pitchFamily="34" charset="0"/>
              </a:rPr>
              <a:t>Informe de la CSM intermedia</a:t>
            </a:r>
          </a:p>
          <a:p>
            <a:pPr lvl="1">
              <a:lnSpc>
                <a:spcPts val="5400"/>
              </a:lnSpc>
            </a:pPr>
            <a:r>
              <a:rPr lang="es-ES_tradnl" sz="3600" b="1" spc="-100" dirty="0">
                <a:solidFill>
                  <a:srgbClr val="4986BA"/>
                </a:solidFill>
                <a:cs typeface="Arial Narrow" panose="020B0604020202020204" pitchFamily="34" charset="0"/>
              </a:rPr>
              <a:t>Las decisiones que sean legalmente necesarias y las que los participantes de la conferencia decidan tratar se publicarán en na.org 90 días antes de la reunión intermedia de la CSM Se realizará un sondeo de opinión con todos los participantes de la conferencia con derecho a voto para que elijan los temas que desean tratar.</a:t>
            </a:r>
            <a:endParaRPr lang="en-US" sz="3600" b="1" spc="-100" dirty="0">
              <a:solidFill>
                <a:srgbClr val="4986BA"/>
              </a:solidFill>
              <a:cs typeface="Arial Narrow" panose="020B0604020202020204" pitchFamily="34" charset="0"/>
            </a:endParaRPr>
          </a:p>
        </p:txBody>
      </p:sp>
      <p:pic>
        <p:nvPicPr>
          <p:cNvPr id="3" name="Picture 2">
            <a:extLst>
              <a:ext uri="{FF2B5EF4-FFF2-40B4-BE49-F238E27FC236}">
                <a16:creationId xmlns:a16="http://schemas.microsoft.com/office/drawing/2014/main" id="{54AA7ABC-A71A-6616-914E-B0B4E5C9FAC5}"/>
              </a:ext>
            </a:extLst>
          </p:cNvPr>
          <p:cNvPicPr>
            <a:picLocks noChangeAspect="1"/>
          </p:cNvPicPr>
          <p:nvPr/>
        </p:nvPicPr>
        <p:blipFill>
          <a:blip r:embed="rId3"/>
          <a:stretch>
            <a:fillRect/>
          </a:stretch>
        </p:blipFill>
        <p:spPr>
          <a:xfrm>
            <a:off x="9953009" y="1340043"/>
            <a:ext cx="1899357" cy="1842940"/>
          </a:xfrm>
          <a:prstGeom prst="rect">
            <a:avLst/>
          </a:prstGeom>
        </p:spPr>
      </p:pic>
    </p:spTree>
    <p:extLst>
      <p:ext uri="{BB962C8B-B14F-4D97-AF65-F5344CB8AC3E}">
        <p14:creationId xmlns:p14="http://schemas.microsoft.com/office/powerpoint/2010/main" val="557242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79A0D9-233F-AFDC-C7CE-9084AF2D34B0}"/>
              </a:ext>
            </a:extLst>
          </p:cNvPr>
          <p:cNvSpPr txBox="1"/>
          <p:nvPr/>
        </p:nvSpPr>
        <p:spPr>
          <a:xfrm>
            <a:off x="310477" y="930599"/>
            <a:ext cx="11773368" cy="5927264"/>
          </a:xfrm>
          <a:prstGeom prst="rect">
            <a:avLst/>
          </a:prstGeom>
          <a:noFill/>
        </p:spPr>
        <p:txBody>
          <a:bodyPr wrap="square" rtlCol="0">
            <a:spAutoFit/>
          </a:bodyPr>
          <a:lstStyle/>
          <a:p>
            <a:pPr>
              <a:lnSpc>
                <a:spcPts val="3460"/>
              </a:lnSpc>
            </a:pPr>
            <a:r>
              <a:rPr lang="en-US" sz="3300" dirty="0">
                <a:solidFill>
                  <a:schemeClr val="tx2">
                    <a:lumMod val="75000"/>
                  </a:schemeClr>
                </a:solidFill>
              </a:rPr>
              <a:t>Las regiones que soliciten admisión seguirían enviando la información que esta descrita en la </a:t>
            </a:r>
            <a:r>
              <a:rPr lang="en-US" sz="3300" i="1" dirty="0">
                <a:solidFill>
                  <a:schemeClr val="tx2">
                    <a:lumMod val="75000"/>
                  </a:schemeClr>
                </a:solidFill>
              </a:rPr>
              <a:t>GSMNA</a:t>
            </a:r>
            <a:r>
              <a:rPr lang="en-US" sz="3300" dirty="0">
                <a:solidFill>
                  <a:schemeClr val="tx2">
                    <a:lumMod val="75000"/>
                  </a:schemeClr>
                </a:solidFill>
              </a:rPr>
              <a:t>, y la conferencia seguiría recibiendo toda esa información junto con las recomendaciones de la junta. En el pasado, un grupo de trabajo ha revisado toda la información que se ha enviado y ha presentado recomendaciones a la junta, pero parece que la información de las propias regiones ha sido la consideración más importante tanto para la junta como para la conferencia. La junta tiene la responsabilidad de tomar decisiones prudentes sobre los recursos de los SMNA, y creemos que el trabajo y el tiempo que se requiere para organizar las </a:t>
            </a:r>
            <a:r>
              <a:rPr lang="en-US" sz="3300" dirty="0" err="1">
                <a:solidFill>
                  <a:schemeClr val="tx2">
                    <a:lumMod val="75000"/>
                  </a:schemeClr>
                </a:solidFill>
              </a:rPr>
              <a:t>reuniones</a:t>
            </a:r>
            <a:r>
              <a:rPr lang="en-US" sz="3300" dirty="0">
                <a:solidFill>
                  <a:schemeClr val="tx2">
                    <a:lumMod val="75000"/>
                  </a:schemeClr>
                </a:solidFill>
              </a:rPr>
              <a:t> de los grupos de trabajo podrían utilizarse de mejor forma en otras tareas. Si parece que todo esto funcionara bien durante este ciclo, </a:t>
            </a:r>
            <a:br>
              <a:rPr lang="en-US" sz="3300" dirty="0">
                <a:solidFill>
                  <a:schemeClr val="tx2">
                    <a:lumMod val="75000"/>
                  </a:schemeClr>
                </a:solidFill>
              </a:rPr>
            </a:br>
            <a:r>
              <a:rPr lang="en-US" sz="3300" dirty="0">
                <a:solidFill>
                  <a:schemeClr val="tx2">
                    <a:lumMod val="75000"/>
                  </a:schemeClr>
                </a:solidFill>
              </a:rPr>
              <a:t>en un futuro se puede presentar una moción para cambiar </a:t>
            </a:r>
            <a:br>
              <a:rPr lang="en-US" sz="3300" dirty="0">
                <a:solidFill>
                  <a:schemeClr val="tx2">
                    <a:lumMod val="75000"/>
                  </a:schemeClr>
                </a:solidFill>
              </a:rPr>
            </a:br>
            <a:r>
              <a:rPr lang="en-US" sz="3300" dirty="0">
                <a:solidFill>
                  <a:schemeClr val="tx2">
                    <a:lumMod val="75000"/>
                  </a:schemeClr>
                </a:solidFill>
              </a:rPr>
              <a:t>la política de manera permanente.</a:t>
            </a:r>
          </a:p>
        </p:txBody>
      </p:sp>
      <p:sp>
        <p:nvSpPr>
          <p:cNvPr id="7" name="Shape 74">
            <a:extLst>
              <a:ext uri="{FF2B5EF4-FFF2-40B4-BE49-F238E27FC236}">
                <a16:creationId xmlns:a16="http://schemas.microsoft.com/office/drawing/2014/main" id="{7D3993A2-0223-F8D5-FBBB-9922B1E35486}"/>
              </a:ext>
            </a:extLst>
          </p:cNvPr>
          <p:cNvSpPr/>
          <p:nvPr/>
        </p:nvSpPr>
        <p:spPr>
          <a:xfrm>
            <a:off x="336582" y="159025"/>
            <a:ext cx="11458028" cy="76862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12</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8" name="Straight Connector 7">
            <a:extLst>
              <a:ext uri="{FF2B5EF4-FFF2-40B4-BE49-F238E27FC236}">
                <a16:creationId xmlns:a16="http://schemas.microsoft.com/office/drawing/2014/main" id="{DEC3D147-85E1-2A87-6F66-23047C116B10}"/>
              </a:ext>
            </a:extLst>
          </p:cNvPr>
          <p:cNvCxnSpPr>
            <a:cxnSpLocks/>
          </p:cNvCxnSpPr>
          <p:nvPr/>
        </p:nvCxnSpPr>
        <p:spPr>
          <a:xfrm>
            <a:off x="366986" y="858443"/>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C4BA30CE-E167-E7EA-F6E1-0859E5BCB8D3}"/>
              </a:ext>
            </a:extLst>
          </p:cNvPr>
          <p:cNvSpPr/>
          <p:nvPr/>
        </p:nvSpPr>
        <p:spPr>
          <a:xfrm>
            <a:off x="9857432" y="5657221"/>
            <a:ext cx="2208761" cy="1194613"/>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383AC0-302A-96AB-627C-874885F52348}"/>
              </a:ext>
            </a:extLst>
          </p:cNvPr>
          <p:cNvSpPr txBox="1"/>
          <p:nvPr/>
        </p:nvSpPr>
        <p:spPr>
          <a:xfrm>
            <a:off x="9837337" y="5657671"/>
            <a:ext cx="2208760" cy="1138773"/>
          </a:xfrm>
          <a:prstGeom prst="rect">
            <a:avLst/>
          </a:prstGeom>
          <a:noFill/>
        </p:spPr>
        <p:txBody>
          <a:bodyPr wrap="square" rtlCol="0">
            <a:spAutoFit/>
          </a:bodyPr>
          <a:lstStyle/>
          <a:p>
            <a:pPr algn="ctr">
              <a:spcBef>
                <a:spcPts val="1200"/>
              </a:spcBef>
              <a:spcAft>
                <a:spcPts val="1200"/>
              </a:spcAft>
            </a:pPr>
            <a:r>
              <a:rPr lang="en-US" sz="3400" b="1" dirty="0">
                <a:solidFill>
                  <a:schemeClr val="bg1"/>
                </a:solidFill>
              </a:rPr>
              <a:t>Pausa para la discusión</a:t>
            </a:r>
          </a:p>
        </p:txBody>
      </p:sp>
    </p:spTree>
    <p:extLst>
      <p:ext uri="{BB962C8B-B14F-4D97-AF65-F5344CB8AC3E}">
        <p14:creationId xmlns:p14="http://schemas.microsoft.com/office/powerpoint/2010/main" val="824428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98D4C-A226-20BC-68CF-A9221A19C42C}"/>
              </a:ext>
            </a:extLst>
          </p:cNvPr>
          <p:cNvSpPr txBox="1"/>
          <p:nvPr/>
        </p:nvSpPr>
        <p:spPr>
          <a:xfrm>
            <a:off x="78581" y="0"/>
            <a:ext cx="8890758" cy="6760825"/>
          </a:xfrm>
          <a:prstGeom prst="rect">
            <a:avLst/>
          </a:prstGeom>
          <a:noFill/>
        </p:spPr>
        <p:txBody>
          <a:bodyPr wrap="square" rtlCol="0">
            <a:spAutoFit/>
          </a:bodyPr>
          <a:lstStyle/>
          <a:p>
            <a:r>
              <a:rPr lang="en-US" sz="7000" b="1" dirty="0">
                <a:solidFill>
                  <a:srgbClr val="9B236B"/>
                </a:solidFill>
                <a:latin typeface="Franklin Gothic Demi Cond" panose="020B0603020102020204" pitchFamily="34" charset="0"/>
                <a:cs typeface="Arial Narrow" panose="020B0604020202020204" pitchFamily="34" charset="0"/>
              </a:rPr>
              <a:t>CMNA 38</a:t>
            </a:r>
          </a:p>
          <a:p>
            <a:pPr marL="502920" indent="-502920">
              <a:lnSpc>
                <a:spcPts val="4840"/>
              </a:lnSpc>
              <a:spcBef>
                <a:spcPts val="400"/>
              </a:spcBef>
              <a:buFont typeface="Arial" panose="020B0604020202020204" pitchFamily="34" charset="0"/>
              <a:buChar char="•"/>
            </a:pPr>
            <a:r>
              <a:rPr lang="en-US" sz="4200" b="1" spc="-100" dirty="0" err="1">
                <a:solidFill>
                  <a:schemeClr val="tx1">
                    <a:lumMod val="50000"/>
                    <a:lumOff val="50000"/>
                  </a:schemeClr>
                </a:solidFill>
                <a:cs typeface="Arial Narrow" panose="020B0604020202020204" pitchFamily="34" charset="0"/>
              </a:rPr>
              <a:t>Más</a:t>
            </a:r>
            <a:r>
              <a:rPr lang="en-US" sz="4200" b="1" spc="-100" dirty="0">
                <a:solidFill>
                  <a:schemeClr val="tx1">
                    <a:lumMod val="50000"/>
                    <a:lumOff val="50000"/>
                  </a:schemeClr>
                </a:solidFill>
                <a:cs typeface="Arial Narrow" panose="020B0604020202020204" pitchFamily="34" charset="0"/>
              </a:rPr>
              <a:t> de 21,000 se inscribieron en  2018                                   </a:t>
            </a:r>
            <a:r>
              <a:rPr lang="en-US" sz="4200" b="1" spc="-100" dirty="0">
                <a:ln w="0">
                  <a:noFill/>
                </a:ln>
                <a:solidFill>
                  <a:schemeClr val="tx1">
                    <a:lumMod val="50000"/>
                    <a:lumOff val="50000"/>
                  </a:schemeClr>
                </a:solidFill>
                <a:cs typeface="Arial Narrow" panose="020B0604020202020204" pitchFamily="34" charset="0"/>
              </a:rPr>
              <a:t>Se esperaban 24,000 en 2024</a:t>
            </a:r>
          </a:p>
          <a:p>
            <a:pPr marL="502920" indent="-502920">
              <a:lnSpc>
                <a:spcPts val="4840"/>
              </a:lnSpc>
              <a:spcBef>
                <a:spcPts val="1600"/>
              </a:spcBef>
              <a:buFont typeface="Arial" panose="020B0604020202020204" pitchFamily="34" charset="0"/>
              <a:buChar char="•"/>
            </a:pPr>
            <a:r>
              <a:rPr lang="es-ES_tradnl" sz="4200" b="1" spc="-100" dirty="0">
                <a:ln w="0">
                  <a:noFill/>
                </a:ln>
                <a:solidFill>
                  <a:schemeClr val="tx1">
                    <a:lumMod val="50000"/>
                    <a:lumOff val="50000"/>
                  </a:schemeClr>
                </a:solidFill>
                <a:cs typeface="Arial Narrow" panose="020B0604020202020204" pitchFamily="34" charset="0"/>
              </a:rPr>
              <a:t>7.000 menos que el punto de equilibrio</a:t>
            </a:r>
            <a:endParaRPr lang="en-US" sz="4200" b="1" spc="-100" dirty="0">
              <a:ln w="0">
                <a:noFill/>
              </a:ln>
              <a:solidFill>
                <a:schemeClr val="tx1">
                  <a:lumMod val="50000"/>
                  <a:lumOff val="50000"/>
                </a:schemeClr>
              </a:solidFill>
              <a:cs typeface="Arial Narrow" panose="020B0604020202020204" pitchFamily="34" charset="0"/>
            </a:endParaRPr>
          </a:p>
          <a:p>
            <a:pPr marL="502920" indent="-502920">
              <a:lnSpc>
                <a:spcPts val="4840"/>
              </a:lnSpc>
              <a:spcBef>
                <a:spcPts val="1600"/>
              </a:spcBef>
              <a:buFont typeface="Arial" panose="020B0604020202020204" pitchFamily="34" charset="0"/>
              <a:buChar char="•"/>
            </a:pPr>
            <a:r>
              <a:rPr lang="en-US" sz="4200" b="1" spc="-100" dirty="0">
                <a:ln w="0">
                  <a:noFill/>
                </a:ln>
                <a:solidFill>
                  <a:schemeClr val="tx1">
                    <a:lumMod val="50000"/>
                    <a:lumOff val="50000"/>
                  </a:schemeClr>
                </a:solidFill>
                <a:cs typeface="Arial Narrow" panose="020B0604020202020204" pitchFamily="34" charset="0"/>
              </a:rPr>
              <a:t>Los costos subieron</a:t>
            </a:r>
          </a:p>
          <a:p>
            <a:pPr marL="502920" indent="-502920">
              <a:lnSpc>
                <a:spcPts val="4840"/>
              </a:lnSpc>
              <a:spcBef>
                <a:spcPts val="1600"/>
              </a:spcBef>
              <a:buFont typeface="Arial" panose="020B0604020202020204" pitchFamily="34" charset="0"/>
              <a:buChar char="•"/>
            </a:pPr>
            <a:r>
              <a:rPr lang="es-ES_tradnl" sz="4200" b="1" spc="-100" dirty="0">
                <a:ln w="0">
                  <a:noFill/>
                </a:ln>
                <a:solidFill>
                  <a:schemeClr val="tx1">
                    <a:lumMod val="50000"/>
                    <a:lumOff val="50000"/>
                  </a:schemeClr>
                </a:solidFill>
                <a:cs typeface="Arial Narrow" panose="020B0604020202020204" pitchFamily="34" charset="0"/>
              </a:rPr>
              <a:t>Todavía estamos trabajando en las                              cifras finales: parece que los gastos superan los ingresos en poco más de $800,000</a:t>
            </a:r>
            <a:endParaRPr lang="en-US" sz="4200" b="1" spc="-100" dirty="0">
              <a:ln w="0">
                <a:noFill/>
              </a:ln>
              <a:solidFill>
                <a:schemeClr val="tx1">
                  <a:lumMod val="50000"/>
                  <a:lumOff val="50000"/>
                </a:schemeClr>
              </a:solidFill>
              <a:cs typeface="Arial Narrow" panose="020B0604020202020204" pitchFamily="34" charset="0"/>
            </a:endParaRPr>
          </a:p>
        </p:txBody>
      </p:sp>
      <p:pic>
        <p:nvPicPr>
          <p:cNvPr id="3" name="Picture 2">
            <a:extLst>
              <a:ext uri="{FF2B5EF4-FFF2-40B4-BE49-F238E27FC236}">
                <a16:creationId xmlns:a16="http://schemas.microsoft.com/office/drawing/2014/main" id="{44691A22-1FB0-CDBF-B1BD-A4FFB340249D}"/>
              </a:ext>
            </a:extLst>
          </p:cNvPr>
          <p:cNvPicPr>
            <a:picLocks noChangeAspect="1"/>
          </p:cNvPicPr>
          <p:nvPr/>
        </p:nvPicPr>
        <p:blipFill>
          <a:blip r:embed="rId3"/>
          <a:stretch>
            <a:fillRect/>
          </a:stretch>
        </p:blipFill>
        <p:spPr>
          <a:xfrm>
            <a:off x="8864435" y="0"/>
            <a:ext cx="3455581" cy="6858000"/>
          </a:xfrm>
          <a:prstGeom prst="rect">
            <a:avLst/>
          </a:prstGeom>
        </p:spPr>
      </p:pic>
    </p:spTree>
    <p:extLst>
      <p:ext uri="{BB962C8B-B14F-4D97-AF65-F5344CB8AC3E}">
        <p14:creationId xmlns:p14="http://schemas.microsoft.com/office/powerpoint/2010/main" val="100671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few different types of information&#10;&#10;Description automatically generated with medium confidence">
            <a:extLst>
              <a:ext uri="{FF2B5EF4-FFF2-40B4-BE49-F238E27FC236}">
                <a16:creationId xmlns:a16="http://schemas.microsoft.com/office/drawing/2014/main" id="{4121771A-F379-26EE-C94C-956845C6A81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62721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blue background&#10;&#10;Description automatically generated">
            <a:extLst>
              <a:ext uri="{FF2B5EF4-FFF2-40B4-BE49-F238E27FC236}">
                <a16:creationId xmlns:a16="http://schemas.microsoft.com/office/drawing/2014/main" id="{2D97287B-6A21-829B-26F2-1F97996E78E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7933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5079D-82D4-D36C-467D-A892A7333334}"/>
              </a:ext>
            </a:extLst>
          </p:cNvPr>
          <p:cNvPicPr>
            <a:picLocks noChangeAspect="1"/>
          </p:cNvPicPr>
          <p:nvPr/>
        </p:nvPicPr>
        <p:blipFill>
          <a:blip r:embed="rId3"/>
          <a:stretch>
            <a:fillRect/>
          </a:stretch>
        </p:blipFill>
        <p:spPr>
          <a:xfrm>
            <a:off x="5001768" y="24766"/>
            <a:ext cx="7082076" cy="6833234"/>
          </a:xfrm>
          <a:prstGeom prst="rect">
            <a:avLst/>
          </a:prstGeom>
        </p:spPr>
      </p:pic>
      <p:sp>
        <p:nvSpPr>
          <p:cNvPr id="4" name="TextBox 3">
            <a:extLst>
              <a:ext uri="{FF2B5EF4-FFF2-40B4-BE49-F238E27FC236}">
                <a16:creationId xmlns:a16="http://schemas.microsoft.com/office/drawing/2014/main" id="{30759EE4-DEF4-1916-1FB2-A12E6A908952}"/>
              </a:ext>
            </a:extLst>
          </p:cNvPr>
          <p:cNvSpPr txBox="1"/>
          <p:nvPr/>
        </p:nvSpPr>
        <p:spPr>
          <a:xfrm>
            <a:off x="471060" y="122823"/>
            <a:ext cx="4871502" cy="6735177"/>
          </a:xfrm>
          <a:prstGeom prst="rect">
            <a:avLst/>
          </a:prstGeom>
          <a:noFill/>
        </p:spPr>
        <p:txBody>
          <a:bodyPr wrap="square" rtlCol="0">
            <a:spAutoFit/>
          </a:bodyPr>
          <a:lstStyle/>
          <a:p>
            <a:pPr>
              <a:lnSpc>
                <a:spcPts val="5440"/>
              </a:lnSpc>
              <a:spcBef>
                <a:spcPts val="1600"/>
              </a:spcBef>
            </a:pPr>
            <a:r>
              <a:rPr lang="en-US" sz="4800" b="1" spc="-100" dirty="0">
                <a:ln w="0">
                  <a:noFill/>
                </a:ln>
                <a:solidFill>
                  <a:srgbClr val="9B236B"/>
                </a:solidFill>
                <a:cs typeface="Arial Narrow" panose="020B0604020202020204" pitchFamily="34" charset="0"/>
              </a:rPr>
              <a:t>Trabajando en las traducciones.</a:t>
            </a:r>
          </a:p>
          <a:p>
            <a:pPr>
              <a:lnSpc>
                <a:spcPts val="5440"/>
              </a:lnSpc>
              <a:spcBef>
                <a:spcPts val="1600"/>
              </a:spcBef>
            </a:pPr>
            <a:r>
              <a:rPr lang="en-US" sz="4800" b="1" spc="-100" dirty="0">
                <a:ln w="0">
                  <a:noFill/>
                </a:ln>
                <a:solidFill>
                  <a:srgbClr val="9B236B"/>
                </a:solidFill>
                <a:cs typeface="Arial Narrow" panose="020B0604020202020204" pitchFamily="34" charset="0"/>
              </a:rPr>
              <a:t>Farsi y español se encuentran en curso.</a:t>
            </a:r>
          </a:p>
          <a:p>
            <a:pPr>
              <a:lnSpc>
                <a:spcPts val="5440"/>
              </a:lnSpc>
              <a:spcBef>
                <a:spcPts val="1600"/>
              </a:spcBef>
            </a:pPr>
            <a:r>
              <a:rPr lang="es-ES_tradnl" sz="4800" b="1" spc="-100" dirty="0">
                <a:ln w="0">
                  <a:noFill/>
                </a:ln>
                <a:solidFill>
                  <a:srgbClr val="9B236B"/>
                </a:solidFill>
                <a:cs typeface="Arial Narrow" panose="020B0604020202020204" pitchFamily="34" charset="0"/>
              </a:rPr>
              <a:t>A continuación le seguirán el portugués brasileño,  el ruso, y después el sueco.</a:t>
            </a:r>
            <a:endParaRPr lang="en-US" sz="4800" b="1" spc="-100" dirty="0">
              <a:ln w="0">
                <a:noFill/>
              </a:ln>
              <a:solidFill>
                <a:srgbClr val="9B236B"/>
              </a:solidFill>
              <a:cs typeface="Arial Narrow" panose="020B0604020202020204" pitchFamily="34" charset="0"/>
            </a:endParaRPr>
          </a:p>
        </p:txBody>
      </p:sp>
      <p:sp>
        <p:nvSpPr>
          <p:cNvPr id="7" name="Oval 6">
            <a:extLst>
              <a:ext uri="{FF2B5EF4-FFF2-40B4-BE49-F238E27FC236}">
                <a16:creationId xmlns:a16="http://schemas.microsoft.com/office/drawing/2014/main" id="{9F0A1B39-5217-28E4-F12B-EDE8E19BA3BF}"/>
              </a:ext>
            </a:extLst>
          </p:cNvPr>
          <p:cNvSpPr/>
          <p:nvPr/>
        </p:nvSpPr>
        <p:spPr>
          <a:xfrm>
            <a:off x="10312924" y="5580667"/>
            <a:ext cx="1753385" cy="11972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Item #9425</a:t>
            </a:r>
          </a:p>
        </p:txBody>
      </p:sp>
      <p:sp>
        <p:nvSpPr>
          <p:cNvPr id="8" name="Oval 7">
            <a:extLst>
              <a:ext uri="{FF2B5EF4-FFF2-40B4-BE49-F238E27FC236}">
                <a16:creationId xmlns:a16="http://schemas.microsoft.com/office/drawing/2014/main" id="{DB993792-7A17-261A-B62D-7A6531D2840F}"/>
              </a:ext>
            </a:extLst>
          </p:cNvPr>
          <p:cNvSpPr/>
          <p:nvPr/>
        </p:nvSpPr>
        <p:spPr>
          <a:xfrm>
            <a:off x="6006446" y="2301710"/>
            <a:ext cx="1498861" cy="13857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$20</a:t>
            </a:r>
          </a:p>
        </p:txBody>
      </p:sp>
    </p:spTree>
    <p:extLst>
      <p:ext uri="{BB962C8B-B14F-4D97-AF65-F5344CB8AC3E}">
        <p14:creationId xmlns:p14="http://schemas.microsoft.com/office/powerpoint/2010/main" val="1646812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283F0-BEA1-6B19-412F-D337F94931CD}"/>
              </a:ext>
            </a:extLst>
          </p:cNvPr>
          <p:cNvPicPr>
            <a:picLocks noChangeAspect="1"/>
          </p:cNvPicPr>
          <p:nvPr/>
        </p:nvPicPr>
        <p:blipFill>
          <a:blip r:embed="rId3"/>
          <a:stretch>
            <a:fillRect/>
          </a:stretch>
        </p:blipFill>
        <p:spPr>
          <a:xfrm>
            <a:off x="4843978" y="0"/>
            <a:ext cx="7348022" cy="6181344"/>
          </a:xfrm>
          <a:prstGeom prst="rect">
            <a:avLst/>
          </a:prstGeom>
        </p:spPr>
      </p:pic>
      <p:pic>
        <p:nvPicPr>
          <p:cNvPr id="6" name="Picture 5">
            <a:extLst>
              <a:ext uri="{FF2B5EF4-FFF2-40B4-BE49-F238E27FC236}">
                <a16:creationId xmlns:a16="http://schemas.microsoft.com/office/drawing/2014/main" id="{58D9713D-3398-216E-AE6A-82D27DE001DD}"/>
              </a:ext>
            </a:extLst>
          </p:cNvPr>
          <p:cNvPicPr>
            <a:picLocks noChangeAspect="1"/>
          </p:cNvPicPr>
          <p:nvPr/>
        </p:nvPicPr>
        <p:blipFill>
          <a:blip r:embed="rId4"/>
          <a:stretch>
            <a:fillRect/>
          </a:stretch>
        </p:blipFill>
        <p:spPr>
          <a:xfrm>
            <a:off x="2084324" y="3497580"/>
            <a:ext cx="3253740" cy="3360420"/>
          </a:xfrm>
          <a:prstGeom prst="rect">
            <a:avLst/>
          </a:prstGeom>
        </p:spPr>
      </p:pic>
      <p:sp>
        <p:nvSpPr>
          <p:cNvPr id="18" name="TextBox 17">
            <a:extLst>
              <a:ext uri="{FF2B5EF4-FFF2-40B4-BE49-F238E27FC236}">
                <a16:creationId xmlns:a16="http://schemas.microsoft.com/office/drawing/2014/main" id="{EB1C6A35-A556-6FC9-38C6-530D8DAC16DD}"/>
              </a:ext>
            </a:extLst>
          </p:cNvPr>
          <p:cNvSpPr txBox="1"/>
          <p:nvPr/>
        </p:nvSpPr>
        <p:spPr>
          <a:xfrm>
            <a:off x="78582" y="0"/>
            <a:ext cx="5671770" cy="6324808"/>
          </a:xfrm>
          <a:prstGeom prst="rect">
            <a:avLst/>
          </a:prstGeom>
          <a:noFill/>
        </p:spPr>
        <p:txBody>
          <a:bodyPr wrap="square" rtlCol="0">
            <a:spAutoFit/>
          </a:bodyPr>
          <a:lstStyle/>
          <a:p>
            <a:pPr>
              <a:lnSpc>
                <a:spcPts val="7000"/>
              </a:lnSpc>
            </a:pPr>
            <a:r>
              <a:rPr lang="en-US" sz="7000" b="1" dirty="0">
                <a:solidFill>
                  <a:schemeClr val="bg1"/>
                </a:solidFill>
                <a:latin typeface="Franklin Gothic Demi Cond" panose="020B0603020102020204" pitchFamily="34" charset="0"/>
                <a:cs typeface="Arial Narrow" panose="020B0604020202020204" pitchFamily="34" charset="0"/>
              </a:rPr>
              <a:t>¡Talleres de servicio!</a:t>
            </a:r>
          </a:p>
          <a:p>
            <a:pPr>
              <a:lnSpc>
                <a:spcPts val="5440"/>
              </a:lnSpc>
              <a:spcBef>
                <a:spcPts val="400"/>
              </a:spcBef>
            </a:pPr>
            <a:r>
              <a:rPr lang="en-US" sz="6000" b="1" spc="-100" dirty="0">
                <a:ln w="0">
                  <a:noFill/>
                </a:ln>
                <a:solidFill>
                  <a:srgbClr val="9B236B"/>
                </a:solidFill>
                <a:cs typeface="Arial Narrow" panose="020B0604020202020204" pitchFamily="34" charset="0"/>
              </a:rPr>
              <a:t>na.org/idt</a:t>
            </a:r>
          </a:p>
          <a:p>
            <a:pPr>
              <a:lnSpc>
                <a:spcPts val="4040"/>
              </a:lnSpc>
              <a:spcBef>
                <a:spcPts val="1600"/>
              </a:spcBef>
            </a:pPr>
            <a:r>
              <a:rPr lang="en-US" sz="4000" dirty="0">
                <a:effectLst/>
              </a:rPr>
              <a:t>Fondos electrónicos </a:t>
            </a:r>
            <a:br>
              <a:rPr lang="en-US" sz="4000" dirty="0">
                <a:effectLst/>
              </a:rPr>
            </a:br>
            <a:r>
              <a:rPr lang="en-US" sz="4000" dirty="0">
                <a:effectLst/>
              </a:rPr>
              <a:t>(Manejo de dinero)</a:t>
            </a:r>
          </a:p>
          <a:p>
            <a:pPr>
              <a:lnSpc>
                <a:spcPts val="4040"/>
              </a:lnSpc>
              <a:spcBef>
                <a:spcPts val="1600"/>
              </a:spcBef>
            </a:pPr>
            <a:r>
              <a:rPr lang="en-US" sz="4000" b="1" spc="-100" dirty="0">
                <a:ln w="0">
                  <a:noFill/>
                </a:ln>
                <a:solidFill>
                  <a:srgbClr val="9B236B"/>
                </a:solidFill>
                <a:cs typeface="Arial Narrow" panose="020B0604020202020204" pitchFamily="34" charset="0"/>
              </a:rPr>
              <a:t>na.org</a:t>
            </a:r>
            <a:br>
              <a:rPr lang="en-US" sz="4000" b="1" spc="-100" dirty="0">
                <a:ln w="0">
                  <a:noFill/>
                </a:ln>
                <a:solidFill>
                  <a:srgbClr val="9B236B"/>
                </a:solidFill>
                <a:cs typeface="Arial Narrow" panose="020B0604020202020204" pitchFamily="34" charset="0"/>
              </a:rPr>
            </a:br>
            <a:r>
              <a:rPr lang="en-US" sz="4000" b="1" spc="-100" dirty="0">
                <a:ln w="0">
                  <a:noFill/>
                </a:ln>
                <a:solidFill>
                  <a:srgbClr val="9B236B"/>
                </a:solidFill>
                <a:cs typeface="Arial Narrow" panose="020B0604020202020204" pitchFamily="34" charset="0"/>
              </a:rPr>
              <a:t>/virtual </a:t>
            </a:r>
            <a:br>
              <a:rPr lang="en-US" sz="4000" b="1" spc="-100" dirty="0">
                <a:ln w="0">
                  <a:noFill/>
                </a:ln>
                <a:solidFill>
                  <a:srgbClr val="9B236B"/>
                </a:solidFill>
                <a:cs typeface="Arial Narrow" panose="020B0604020202020204" pitchFamily="34" charset="0"/>
              </a:rPr>
            </a:br>
            <a:r>
              <a:rPr lang="en-US" sz="4000" b="1" spc="-100" dirty="0">
                <a:ln w="0">
                  <a:noFill/>
                </a:ln>
                <a:solidFill>
                  <a:srgbClr val="9B236B"/>
                </a:solidFill>
                <a:cs typeface="Arial Narrow" panose="020B0604020202020204" pitchFamily="34" charset="0"/>
              </a:rPr>
              <a:t>/localresources</a:t>
            </a:r>
          </a:p>
          <a:p>
            <a:pPr>
              <a:lnSpc>
                <a:spcPts val="4040"/>
              </a:lnSpc>
              <a:spcBef>
                <a:spcPts val="1600"/>
              </a:spcBef>
            </a:pPr>
            <a:r>
              <a:rPr lang="en-US" sz="4000" b="1" spc="-100" dirty="0">
                <a:ln w="0">
                  <a:noFill/>
                </a:ln>
                <a:solidFill>
                  <a:srgbClr val="9B236B"/>
                </a:solidFill>
                <a:cs typeface="Arial Narrow" panose="020B0604020202020204" pitchFamily="34" charset="0"/>
              </a:rPr>
              <a:t> </a:t>
            </a:r>
          </a:p>
        </p:txBody>
      </p:sp>
    </p:spTree>
    <p:extLst>
      <p:ext uri="{BB962C8B-B14F-4D97-AF65-F5344CB8AC3E}">
        <p14:creationId xmlns:p14="http://schemas.microsoft.com/office/powerpoint/2010/main" val="38169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2E94A0B-E981-A73D-3915-9C04EB131A31}"/>
              </a:ext>
            </a:extLst>
          </p:cNvPr>
          <p:cNvSpPr txBox="1"/>
          <p:nvPr/>
        </p:nvSpPr>
        <p:spPr>
          <a:xfrm>
            <a:off x="88009" y="199767"/>
            <a:ext cx="8528090" cy="6145272"/>
          </a:xfrm>
          <a:prstGeom prst="rect">
            <a:avLst/>
          </a:prstGeom>
          <a:noFill/>
        </p:spPr>
        <p:txBody>
          <a:bodyPr wrap="square" rtlCol="0">
            <a:spAutoFit/>
          </a:bodyPr>
          <a:lstStyle/>
          <a:p>
            <a:pPr>
              <a:lnSpc>
                <a:spcPts val="7000"/>
              </a:lnSpc>
            </a:pPr>
            <a:r>
              <a:rPr lang="en-US" sz="7000" b="1" dirty="0">
                <a:solidFill>
                  <a:schemeClr val="bg1"/>
                </a:solidFill>
                <a:latin typeface="Franklin Gothic Demi Cond" panose="020B0603020102020204" pitchFamily="34" charset="0"/>
                <a:cs typeface="Arial Narrow" panose="020B0604020202020204" pitchFamily="34" charset="0"/>
              </a:rPr>
              <a:t>Temas de debate</a:t>
            </a:r>
          </a:p>
          <a:p>
            <a:pPr>
              <a:lnSpc>
                <a:spcPts val="5440"/>
              </a:lnSpc>
              <a:spcBef>
                <a:spcPts val="400"/>
              </a:spcBef>
            </a:pPr>
            <a:r>
              <a:rPr lang="en-US" sz="6000" b="1" spc="-100" dirty="0">
                <a:ln w="0">
                  <a:noFill/>
                </a:ln>
                <a:solidFill>
                  <a:srgbClr val="9B236B"/>
                </a:solidFill>
                <a:cs typeface="Arial Narrow" panose="020B0604020202020204" pitchFamily="34" charset="0"/>
              </a:rPr>
              <a:t>na.org/idt</a:t>
            </a:r>
          </a:p>
          <a:p>
            <a:pPr>
              <a:lnSpc>
                <a:spcPts val="5580"/>
              </a:lnSpc>
              <a:spcBef>
                <a:spcPts val="1600"/>
              </a:spcBef>
            </a:pPr>
            <a:endParaRPr lang="en-US" sz="5400" dirty="0">
              <a:effectLst/>
            </a:endParaRPr>
          </a:p>
          <a:p>
            <a:pPr>
              <a:lnSpc>
                <a:spcPts val="5580"/>
              </a:lnSpc>
              <a:spcBef>
                <a:spcPts val="1600"/>
              </a:spcBef>
            </a:pPr>
            <a:r>
              <a:rPr lang="en-US" sz="5400" dirty="0">
                <a:effectLst/>
              </a:rPr>
              <a:t>Reuniones web</a:t>
            </a:r>
          </a:p>
          <a:p>
            <a:pPr>
              <a:lnSpc>
                <a:spcPts val="5580"/>
              </a:lnSpc>
              <a:spcBef>
                <a:spcPts val="1600"/>
              </a:spcBef>
            </a:pPr>
            <a:r>
              <a:rPr lang="en-US" sz="5400" dirty="0"/>
              <a:t>abiertas a la</a:t>
            </a:r>
            <a:endParaRPr lang="en-US" sz="5400" dirty="0">
              <a:effectLst/>
            </a:endParaRPr>
          </a:p>
          <a:p>
            <a:pPr>
              <a:lnSpc>
                <a:spcPts val="5580"/>
              </a:lnSpc>
              <a:spcBef>
                <a:spcPts val="1600"/>
              </a:spcBef>
            </a:pPr>
            <a:r>
              <a:rPr lang="en-US" sz="5400" dirty="0"/>
              <a:t>confraternidad</a:t>
            </a:r>
            <a:endParaRPr lang="en-US" sz="5400" dirty="0">
              <a:effectLst/>
            </a:endParaRPr>
          </a:p>
          <a:p>
            <a:pPr>
              <a:lnSpc>
                <a:spcPts val="4040"/>
              </a:lnSpc>
              <a:spcBef>
                <a:spcPts val="1600"/>
              </a:spcBef>
            </a:pPr>
            <a:r>
              <a:rPr lang="en-US" sz="4000" b="1" spc="-100" dirty="0">
                <a:ln w="0">
                  <a:noFill/>
                </a:ln>
                <a:solidFill>
                  <a:srgbClr val="9B236B"/>
                </a:solidFill>
                <a:cs typeface="Arial Narrow" panose="020B0604020202020204" pitchFamily="34" charset="0"/>
              </a:rPr>
              <a:t> </a:t>
            </a:r>
          </a:p>
        </p:txBody>
      </p:sp>
      <p:pic>
        <p:nvPicPr>
          <p:cNvPr id="12" name="Picture 11">
            <a:extLst>
              <a:ext uri="{FF2B5EF4-FFF2-40B4-BE49-F238E27FC236}">
                <a16:creationId xmlns:a16="http://schemas.microsoft.com/office/drawing/2014/main" id="{D8436B8F-C3BD-EB0A-BDEB-D2EDA2B8C102}"/>
              </a:ext>
            </a:extLst>
          </p:cNvPr>
          <p:cNvPicPr>
            <a:picLocks noChangeAspect="1"/>
          </p:cNvPicPr>
          <p:nvPr/>
        </p:nvPicPr>
        <p:blipFill>
          <a:blip r:embed="rId3"/>
          <a:stretch>
            <a:fillRect/>
          </a:stretch>
        </p:blipFill>
        <p:spPr>
          <a:xfrm>
            <a:off x="4069080" y="2021417"/>
            <a:ext cx="8122920" cy="4836583"/>
          </a:xfrm>
          <a:prstGeom prst="rect">
            <a:avLst/>
          </a:prstGeom>
        </p:spPr>
      </p:pic>
    </p:spTree>
    <p:extLst>
      <p:ext uri="{BB962C8B-B14F-4D97-AF65-F5344CB8AC3E}">
        <p14:creationId xmlns:p14="http://schemas.microsoft.com/office/powerpoint/2010/main" val="151316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text on a black background&#10;&#10;Description automatically generated">
            <a:extLst>
              <a:ext uri="{FF2B5EF4-FFF2-40B4-BE49-F238E27FC236}">
                <a16:creationId xmlns:a16="http://schemas.microsoft.com/office/drawing/2014/main" id="{B2EA98CF-91E7-324A-CEB7-6D068250D8B2}"/>
              </a:ext>
            </a:extLst>
          </p:cNvPr>
          <p:cNvPicPr>
            <a:picLocks noChangeAspect="1"/>
          </p:cNvPicPr>
          <p:nvPr/>
        </p:nvPicPr>
        <p:blipFill>
          <a:blip r:embed="rId3"/>
          <a:stretch>
            <a:fillRect/>
          </a:stretch>
        </p:blipFill>
        <p:spPr>
          <a:xfrm>
            <a:off x="6824744" y="991771"/>
            <a:ext cx="5367256" cy="3621060"/>
          </a:xfrm>
          <a:prstGeom prst="rect">
            <a:avLst/>
          </a:prstGeom>
          <a:noFill/>
        </p:spPr>
      </p:pic>
      <p:sp>
        <p:nvSpPr>
          <p:cNvPr id="3" name="TextBox 2">
            <a:extLst>
              <a:ext uri="{FF2B5EF4-FFF2-40B4-BE49-F238E27FC236}">
                <a16:creationId xmlns:a16="http://schemas.microsoft.com/office/drawing/2014/main" id="{3F1CAB3F-5A96-F374-7F99-92CB560BFCE4}"/>
              </a:ext>
            </a:extLst>
          </p:cNvPr>
          <p:cNvSpPr txBox="1"/>
          <p:nvPr/>
        </p:nvSpPr>
        <p:spPr>
          <a:xfrm>
            <a:off x="78581" y="0"/>
            <a:ext cx="12034837" cy="1913344"/>
          </a:xfrm>
          <a:prstGeom prst="rect">
            <a:avLst/>
          </a:prstGeom>
          <a:noFill/>
        </p:spPr>
        <p:txBody>
          <a:bodyPr wrap="square" rtlCol="0">
            <a:spAutoFit/>
          </a:bodyPr>
          <a:lstStyle/>
          <a:p>
            <a:r>
              <a:rPr lang="en-US" sz="7000" b="1" dirty="0">
                <a:solidFill>
                  <a:srgbClr val="9B236B"/>
                </a:solidFill>
                <a:latin typeface="Franklin Gothic Demi Cond" panose="020B0603020102020204" pitchFamily="34" charset="0"/>
                <a:cs typeface="Arial Narrow" panose="020B0604020202020204" pitchFamily="34" charset="0"/>
              </a:rPr>
              <a:t>Guía Básica de Servicios Virtuales </a:t>
            </a:r>
          </a:p>
          <a:p>
            <a:pPr>
              <a:lnSpc>
                <a:spcPts val="5440"/>
              </a:lnSpc>
              <a:spcBef>
                <a:spcPts val="400"/>
              </a:spcBef>
            </a:pPr>
            <a:r>
              <a:rPr lang="en-US" sz="6000" b="1" spc="-100" dirty="0">
                <a:ln w="0">
                  <a:noFill/>
                </a:ln>
                <a:solidFill>
                  <a:srgbClr val="157979"/>
                </a:solidFill>
                <a:cs typeface="Arial Narrow" panose="020B0604020202020204" pitchFamily="34" charset="0"/>
              </a:rPr>
              <a:t>na.org/toolbox</a:t>
            </a:r>
          </a:p>
        </p:txBody>
      </p:sp>
      <p:pic>
        <p:nvPicPr>
          <p:cNvPr id="4" name="Picture 3">
            <a:extLst>
              <a:ext uri="{FF2B5EF4-FFF2-40B4-BE49-F238E27FC236}">
                <a16:creationId xmlns:a16="http://schemas.microsoft.com/office/drawing/2014/main" id="{EBC1A970-BBFE-06CE-23D6-6182327227C7}"/>
              </a:ext>
            </a:extLst>
          </p:cNvPr>
          <p:cNvPicPr>
            <a:picLocks noChangeAspect="1"/>
          </p:cNvPicPr>
          <p:nvPr/>
        </p:nvPicPr>
        <p:blipFill>
          <a:blip r:embed="rId4"/>
          <a:stretch>
            <a:fillRect/>
          </a:stretch>
        </p:blipFill>
        <p:spPr>
          <a:xfrm>
            <a:off x="0" y="2299029"/>
            <a:ext cx="8053878" cy="45589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9701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riting on a notepad&#10;&#10;Description automatically generated">
            <a:extLst>
              <a:ext uri="{FF2B5EF4-FFF2-40B4-BE49-F238E27FC236}">
                <a16:creationId xmlns:a16="http://schemas.microsoft.com/office/drawing/2014/main" id="{8109E454-5A81-6B45-C855-161ECB540355}"/>
              </a:ext>
            </a:extLst>
          </p:cNvPr>
          <p:cNvPicPr>
            <a:picLocks noChangeAspect="1"/>
          </p:cNvPicPr>
          <p:nvPr/>
        </p:nvPicPr>
        <p:blipFill rotWithShape="1">
          <a:blip r:embed="rId3"/>
          <a:srcRect r="7198"/>
          <a:stretch/>
        </p:blipFill>
        <p:spPr>
          <a:xfrm flipH="1">
            <a:off x="-1" y="2262432"/>
            <a:ext cx="4419675" cy="4595567"/>
          </a:xfrm>
          <a:prstGeom prst="rect">
            <a:avLst/>
          </a:prstGeom>
        </p:spPr>
      </p:pic>
      <p:sp>
        <p:nvSpPr>
          <p:cNvPr id="5" name="TextBox 4">
            <a:extLst>
              <a:ext uri="{FF2B5EF4-FFF2-40B4-BE49-F238E27FC236}">
                <a16:creationId xmlns:a16="http://schemas.microsoft.com/office/drawing/2014/main" id="{661A790D-72F2-4B4C-3CED-6E8A32ED23D0}"/>
              </a:ext>
            </a:extLst>
          </p:cNvPr>
          <p:cNvSpPr txBox="1"/>
          <p:nvPr/>
        </p:nvSpPr>
        <p:spPr>
          <a:xfrm>
            <a:off x="3271949" y="79090"/>
            <a:ext cx="8653809" cy="3683060"/>
          </a:xfrm>
          <a:prstGeom prst="rect">
            <a:avLst/>
          </a:prstGeom>
          <a:noFill/>
        </p:spPr>
        <p:txBody>
          <a:bodyPr wrap="square" rtlCol="0">
            <a:spAutoFit/>
          </a:bodyPr>
          <a:lstStyle/>
          <a:p>
            <a:pPr algn="r">
              <a:lnSpc>
                <a:spcPts val="7000"/>
              </a:lnSpc>
            </a:pPr>
            <a:r>
              <a:rPr lang="en-US" sz="7000" b="1" dirty="0">
                <a:solidFill>
                  <a:schemeClr val="bg1"/>
                </a:solidFill>
                <a:latin typeface="Franklin Gothic Demi Cond" panose="020B0603020102020204" pitchFamily="34" charset="0"/>
                <a:cs typeface="Arial Narrow" panose="020B0604020202020204" pitchFamily="34" charset="0"/>
              </a:rPr>
              <a:t>Se publicará pronto para recibir aportes</a:t>
            </a:r>
          </a:p>
          <a:p>
            <a:pPr algn="r">
              <a:lnSpc>
                <a:spcPts val="5440"/>
              </a:lnSpc>
              <a:spcBef>
                <a:spcPts val="1600"/>
              </a:spcBef>
            </a:pPr>
            <a:r>
              <a:rPr lang="en-US" sz="4800" b="1" spc="-100" dirty="0">
                <a:ln w="0">
                  <a:noFill/>
                </a:ln>
                <a:solidFill>
                  <a:srgbClr val="9B236B"/>
                </a:solidFill>
                <a:cs typeface="Arial Narrow" panose="020B0604020202020204" pitchFamily="34" charset="0"/>
              </a:rPr>
              <a:t>Revisiones IP #21</a:t>
            </a:r>
          </a:p>
          <a:p>
            <a:pPr algn="r">
              <a:lnSpc>
                <a:spcPts val="5440"/>
              </a:lnSpc>
              <a:spcBef>
                <a:spcPts val="1600"/>
              </a:spcBef>
            </a:pPr>
            <a:r>
              <a:rPr lang="en-US" sz="4800" b="1" spc="-100" dirty="0">
                <a:ln w="0">
                  <a:noFill/>
                </a:ln>
                <a:solidFill>
                  <a:srgbClr val="9B236B"/>
                </a:solidFill>
                <a:cs typeface="Arial Narrow" panose="020B0604020202020204" pitchFamily="34" charset="0"/>
              </a:rPr>
              <a:t>Revisiones para guía básica de HeI</a:t>
            </a:r>
          </a:p>
        </p:txBody>
      </p:sp>
      <p:pic>
        <p:nvPicPr>
          <p:cNvPr id="2" name="Picture 1">
            <a:extLst>
              <a:ext uri="{FF2B5EF4-FFF2-40B4-BE49-F238E27FC236}">
                <a16:creationId xmlns:a16="http://schemas.microsoft.com/office/drawing/2014/main" id="{160E4C7C-07C0-2228-F8A7-3019175B272C}"/>
              </a:ext>
            </a:extLst>
          </p:cNvPr>
          <p:cNvPicPr>
            <a:picLocks noChangeAspect="1"/>
          </p:cNvPicPr>
          <p:nvPr/>
        </p:nvPicPr>
        <p:blipFill rotWithShape="1">
          <a:blip r:embed="rId4"/>
          <a:srcRect b="1778"/>
          <a:stretch/>
        </p:blipFill>
        <p:spPr>
          <a:xfrm>
            <a:off x="6547104" y="3666028"/>
            <a:ext cx="4696896" cy="3191971"/>
          </a:xfrm>
          <a:prstGeom prst="rect">
            <a:avLst/>
          </a:prstGeom>
        </p:spPr>
      </p:pic>
    </p:spTree>
    <p:extLst>
      <p:ext uri="{BB962C8B-B14F-4D97-AF65-F5344CB8AC3E}">
        <p14:creationId xmlns:p14="http://schemas.microsoft.com/office/powerpoint/2010/main" val="482980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BC2CA-C51E-5088-8FC6-A995FA5AA5A0}"/>
              </a:ext>
            </a:extLst>
          </p:cNvPr>
          <p:cNvSpPr txBox="1"/>
          <p:nvPr/>
        </p:nvSpPr>
        <p:spPr>
          <a:xfrm>
            <a:off x="88009" y="199767"/>
            <a:ext cx="7491142" cy="6453049"/>
          </a:xfrm>
          <a:prstGeom prst="rect">
            <a:avLst/>
          </a:prstGeom>
          <a:noFill/>
        </p:spPr>
        <p:txBody>
          <a:bodyPr wrap="square" rtlCol="0">
            <a:spAutoFit/>
          </a:bodyPr>
          <a:lstStyle/>
          <a:p>
            <a:pPr>
              <a:lnSpc>
                <a:spcPts val="7000"/>
              </a:lnSpc>
            </a:pPr>
            <a:r>
              <a:rPr lang="es-ES_tradnl" sz="4800" b="1" dirty="0">
                <a:solidFill>
                  <a:srgbClr val="9B236B"/>
                </a:solidFill>
                <a:latin typeface="Franklin Gothic Demi Cond" panose="020B0603020102020204" pitchFamily="34" charset="0"/>
                <a:cs typeface="Arial Narrow" panose="020B0604020202020204" pitchFamily="34" charset="0"/>
              </a:rPr>
              <a:t>Sigan enviándonos fotos geniales de la confraternidad </a:t>
            </a:r>
          </a:p>
          <a:p>
            <a:pPr>
              <a:lnSpc>
                <a:spcPts val="7000"/>
              </a:lnSpc>
            </a:pPr>
            <a:r>
              <a:rPr lang="es-ES_tradnl" sz="4800" b="1" spc="-100" dirty="0">
                <a:ln w="0">
                  <a:noFill/>
                </a:ln>
                <a:solidFill>
                  <a:srgbClr val="00A8C2"/>
                </a:solidFill>
                <a:cs typeface="Arial Narrow" panose="020B0604020202020204" pitchFamily="34" charset="0"/>
              </a:rPr>
              <a:t>na.org/wcna </a:t>
            </a:r>
          </a:p>
          <a:p>
            <a:pPr>
              <a:lnSpc>
                <a:spcPts val="7000"/>
              </a:lnSpc>
            </a:pPr>
            <a:r>
              <a:rPr lang="es-ES_tradnl" sz="4800" b="1" spc="-100" dirty="0">
                <a:ln w="0">
                  <a:noFill/>
                </a:ln>
                <a:solidFill>
                  <a:srgbClr val="00A8C2"/>
                </a:solidFill>
                <a:cs typeface="Arial Narrow" panose="020B0604020202020204" pitchFamily="34" charset="0"/>
              </a:rPr>
              <a:t>“Compartan sus fotos”</a:t>
            </a:r>
          </a:p>
          <a:p>
            <a:pPr>
              <a:lnSpc>
                <a:spcPts val="5580"/>
              </a:lnSpc>
              <a:spcBef>
                <a:spcPts val="1600"/>
              </a:spcBef>
            </a:pPr>
            <a:r>
              <a:rPr lang="es-ES_tradnl" sz="4800" dirty="0">
                <a:solidFill>
                  <a:srgbClr val="9B236B"/>
                </a:solidFill>
                <a:effectLst/>
              </a:rPr>
              <a:t>• eventos • talleres</a:t>
            </a:r>
            <a:r>
              <a:rPr lang="es-ES_tradnl" sz="4800" spc="-100" dirty="0">
                <a:ln w="0">
                  <a:noFill/>
                </a:ln>
                <a:solidFill>
                  <a:srgbClr val="9B236B"/>
                </a:solidFill>
                <a:cs typeface="Arial Narrow" panose="020B0604020202020204" pitchFamily="34" charset="0"/>
              </a:rPr>
              <a:t> •</a:t>
            </a:r>
          </a:p>
          <a:p>
            <a:pPr>
              <a:lnSpc>
                <a:spcPts val="5580"/>
              </a:lnSpc>
              <a:spcBef>
                <a:spcPts val="1600"/>
              </a:spcBef>
            </a:pPr>
            <a:r>
              <a:rPr lang="es-ES_tradnl" sz="4800" spc="-100" dirty="0">
                <a:ln w="0">
                  <a:noFill/>
                </a:ln>
                <a:solidFill>
                  <a:srgbClr val="9B236B"/>
                </a:solidFill>
                <a:cs typeface="Arial Narrow" panose="020B0604020202020204" pitchFamily="34" charset="0"/>
              </a:rPr>
              <a:t>• lugares de reuniones• DC •</a:t>
            </a:r>
          </a:p>
          <a:p>
            <a:pPr>
              <a:lnSpc>
                <a:spcPts val="5580"/>
              </a:lnSpc>
              <a:spcBef>
                <a:spcPts val="1600"/>
              </a:spcBef>
            </a:pPr>
            <a:r>
              <a:rPr lang="es-ES_tradnl" sz="4800" spc="-100" dirty="0">
                <a:ln w="0">
                  <a:noFill/>
                </a:ln>
                <a:solidFill>
                  <a:srgbClr val="9B236B"/>
                </a:solidFill>
                <a:cs typeface="Arial Narrow" panose="020B0604020202020204" pitchFamily="34" charset="0"/>
              </a:rPr>
              <a:t>• símbolos de servicio •</a:t>
            </a:r>
          </a:p>
        </p:txBody>
      </p:sp>
      <p:pic>
        <p:nvPicPr>
          <p:cNvPr id="4" name="Picture 3">
            <a:extLst>
              <a:ext uri="{FF2B5EF4-FFF2-40B4-BE49-F238E27FC236}">
                <a16:creationId xmlns:a16="http://schemas.microsoft.com/office/drawing/2014/main" id="{25418BC6-6C5C-1FB3-2AB4-7D55B99855CB}"/>
              </a:ext>
            </a:extLst>
          </p:cNvPr>
          <p:cNvPicPr>
            <a:picLocks noChangeAspect="1"/>
          </p:cNvPicPr>
          <p:nvPr/>
        </p:nvPicPr>
        <p:blipFill>
          <a:blip r:embed="rId3"/>
          <a:stretch>
            <a:fillRect/>
          </a:stretch>
        </p:blipFill>
        <p:spPr>
          <a:xfrm>
            <a:off x="6151295" y="283464"/>
            <a:ext cx="6040705" cy="6574536"/>
          </a:xfrm>
          <a:prstGeom prst="rect">
            <a:avLst/>
          </a:prstGeom>
        </p:spPr>
      </p:pic>
    </p:spTree>
    <p:extLst>
      <p:ext uri="{BB962C8B-B14F-4D97-AF65-F5344CB8AC3E}">
        <p14:creationId xmlns:p14="http://schemas.microsoft.com/office/powerpoint/2010/main" val="246150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with a clock&#10;&#10;Description automatically generated">
            <a:extLst>
              <a:ext uri="{FF2B5EF4-FFF2-40B4-BE49-F238E27FC236}">
                <a16:creationId xmlns:a16="http://schemas.microsoft.com/office/drawing/2014/main" id="{A219CECC-9EC6-0F58-CF1B-337F5D023F74}"/>
              </a:ext>
            </a:extLst>
          </p:cNvPr>
          <p:cNvPicPr>
            <a:picLocks noChangeAspect="1"/>
          </p:cNvPicPr>
          <p:nvPr/>
        </p:nvPicPr>
        <p:blipFill>
          <a:blip r:embed="rId3"/>
          <a:stretch>
            <a:fillRect/>
          </a:stretch>
        </p:blipFill>
        <p:spPr>
          <a:xfrm>
            <a:off x="7295561" y="1894788"/>
            <a:ext cx="4963212" cy="4963212"/>
          </a:xfrm>
          <a:prstGeom prst="rect">
            <a:avLst/>
          </a:prstGeom>
        </p:spPr>
      </p:pic>
      <p:sp>
        <p:nvSpPr>
          <p:cNvPr id="6" name="TextBox 5">
            <a:extLst>
              <a:ext uri="{FF2B5EF4-FFF2-40B4-BE49-F238E27FC236}">
                <a16:creationId xmlns:a16="http://schemas.microsoft.com/office/drawing/2014/main" id="{0D17CD56-D03F-B922-0D57-A1ED110F035C}"/>
              </a:ext>
            </a:extLst>
          </p:cNvPr>
          <p:cNvSpPr txBox="1"/>
          <p:nvPr/>
        </p:nvSpPr>
        <p:spPr>
          <a:xfrm>
            <a:off x="235671" y="149168"/>
            <a:ext cx="11956330" cy="6406882"/>
          </a:xfrm>
          <a:prstGeom prst="rect">
            <a:avLst/>
          </a:prstGeom>
          <a:noFill/>
        </p:spPr>
        <p:txBody>
          <a:bodyPr wrap="square" rtlCol="0">
            <a:spAutoFit/>
          </a:bodyPr>
          <a:lstStyle/>
          <a:p>
            <a:pPr>
              <a:lnSpc>
                <a:spcPts val="7000"/>
              </a:lnSpc>
            </a:pPr>
            <a:r>
              <a:rPr lang="en-US" sz="7000" b="1" dirty="0">
                <a:solidFill>
                  <a:srgbClr val="9B236B"/>
                </a:solidFill>
                <a:latin typeface="Franklin Gothic Demi Cond" panose="020B0603020102020204" pitchFamily="34" charset="0"/>
                <a:cs typeface="Arial Narrow" panose="020B0604020202020204" pitchFamily="34" charset="0"/>
              </a:rPr>
              <a:t>Plazo para las </a:t>
            </a:r>
            <a:r>
              <a:rPr lang="en-US" sz="7000" b="1" dirty="0" err="1">
                <a:solidFill>
                  <a:srgbClr val="9B236B"/>
                </a:solidFill>
                <a:latin typeface="Franklin Gothic Demi Cond" panose="020B0603020102020204" pitchFamily="34" charset="0"/>
                <a:cs typeface="Arial Narrow" panose="020B0604020202020204" pitchFamily="34" charset="0"/>
              </a:rPr>
              <a:t>enmiendas</a:t>
            </a:r>
            <a:endParaRPr lang="en-US" sz="7000" b="1" dirty="0">
              <a:solidFill>
                <a:srgbClr val="9B236B"/>
              </a:solidFill>
              <a:latin typeface="Franklin Gothic Demi Cond" panose="020B0603020102020204" pitchFamily="34" charset="0"/>
              <a:cs typeface="Arial Narrow" panose="020B0604020202020204" pitchFamily="34" charset="0"/>
            </a:endParaRPr>
          </a:p>
          <a:p>
            <a:pPr marL="502920" indent="-502920">
              <a:spcBef>
                <a:spcPts val="1600"/>
              </a:spcBef>
              <a:buFont typeface="Arial" panose="020B0604020202020204" pitchFamily="34" charset="0"/>
              <a:buChar char="•"/>
            </a:pPr>
            <a:r>
              <a:rPr lang="es-ES_tradnl" sz="5200" b="1" spc="-100" dirty="0">
                <a:solidFill>
                  <a:schemeClr val="tx1">
                    <a:lumMod val="50000"/>
                    <a:lumOff val="50000"/>
                  </a:schemeClr>
                </a:solidFill>
                <a:cs typeface="Arial Narrow" panose="020B0604020202020204" pitchFamily="34" charset="0"/>
              </a:rPr>
              <a:t>El plazo límite para que las enmiendas estén en su forma final es 15 días antes de la reunión intermedia.</a:t>
            </a:r>
          </a:p>
          <a:p>
            <a:pPr marL="502920" indent="-502920">
              <a:spcBef>
                <a:spcPts val="1600"/>
              </a:spcBef>
              <a:buFont typeface="Arial" panose="020B0604020202020204" pitchFamily="34" charset="0"/>
              <a:buChar char="•"/>
            </a:pPr>
            <a:r>
              <a:rPr lang="es-ES_tradnl" sz="5200" b="1" spc="-100" dirty="0">
                <a:solidFill>
                  <a:schemeClr val="tx1">
                    <a:lumMod val="50000"/>
                    <a:lumOff val="50000"/>
                  </a:schemeClr>
                </a:solidFill>
                <a:cs typeface="Arial Narrow" panose="020B0604020202020204" pitchFamily="34" charset="0"/>
              </a:rPr>
              <a:t>Es decir, el 13 de febrero.</a:t>
            </a:r>
          </a:p>
          <a:p>
            <a:pPr marL="502920" indent="-502920">
              <a:spcBef>
                <a:spcPts val="1600"/>
              </a:spcBef>
              <a:buFont typeface="Arial" panose="020B0604020202020204" pitchFamily="34" charset="0"/>
              <a:buChar char="•"/>
            </a:pPr>
            <a:r>
              <a:rPr lang="es-ES_tradnl" sz="5200" b="1" spc="-100" dirty="0">
                <a:solidFill>
                  <a:schemeClr val="tx1">
                    <a:lumMod val="50000"/>
                    <a:lumOff val="50000"/>
                  </a:schemeClr>
                </a:solidFill>
                <a:cs typeface="Arial Narrow" panose="020B0604020202020204" pitchFamily="34" charset="0"/>
              </a:rPr>
              <a:t>No esperen hasta el último                           momento.</a:t>
            </a:r>
            <a:endParaRPr lang="en-US" sz="5200" b="1" spc="-100" dirty="0">
              <a:solidFill>
                <a:schemeClr val="tx1">
                  <a:lumMod val="50000"/>
                  <a:lumOff val="50000"/>
                </a:schemeClr>
              </a:solidFill>
              <a:cs typeface="Arial Narrow" panose="020B0604020202020204" pitchFamily="34" charset="0"/>
            </a:endParaRPr>
          </a:p>
        </p:txBody>
      </p:sp>
    </p:spTree>
    <p:extLst>
      <p:ext uri="{BB962C8B-B14F-4D97-AF65-F5344CB8AC3E}">
        <p14:creationId xmlns:p14="http://schemas.microsoft.com/office/powerpoint/2010/main" val="1454693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9925D7-5945-4800-554E-87593AAD6E66}"/>
              </a:ext>
            </a:extLst>
          </p:cNvPr>
          <p:cNvSpPr txBox="1">
            <a:spLocks/>
          </p:cNvSpPr>
          <p:nvPr/>
        </p:nvSpPr>
        <p:spPr>
          <a:xfrm>
            <a:off x="282975" y="358643"/>
            <a:ext cx="5269042" cy="132023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7500" dirty="0">
                <a:solidFill>
                  <a:srgbClr val="6A2656"/>
                </a:solidFill>
                <a:latin typeface="+mn-lt"/>
              </a:rPr>
              <a:t>Gracias</a:t>
            </a:r>
          </a:p>
          <a:p>
            <a:endParaRPr lang="en-US" sz="7500" dirty="0">
              <a:solidFill>
                <a:srgbClr val="6A2656"/>
              </a:solidFill>
              <a:latin typeface="+mn-lt"/>
            </a:endParaRPr>
          </a:p>
        </p:txBody>
      </p:sp>
      <p:pic>
        <p:nvPicPr>
          <p:cNvPr id="5" name="Picture 4" descr="A poster with text and images&#10;&#10;Description automatically generated">
            <a:extLst>
              <a:ext uri="{FF2B5EF4-FFF2-40B4-BE49-F238E27FC236}">
                <a16:creationId xmlns:a16="http://schemas.microsoft.com/office/drawing/2014/main" id="{62EE0944-7B36-3717-60F8-A24235B4B166}"/>
              </a:ext>
            </a:extLst>
          </p:cNvPr>
          <p:cNvPicPr>
            <a:picLocks noChangeAspect="1"/>
          </p:cNvPicPr>
          <p:nvPr/>
        </p:nvPicPr>
        <p:blipFill>
          <a:blip r:embed="rId3"/>
          <a:stretch>
            <a:fillRect/>
          </a:stretch>
        </p:blipFill>
        <p:spPr>
          <a:xfrm>
            <a:off x="6967728" y="1880751"/>
            <a:ext cx="4694824" cy="4694824"/>
          </a:xfrm>
          <a:prstGeom prst="rect">
            <a:avLst/>
          </a:prstGeom>
        </p:spPr>
      </p:pic>
    </p:spTree>
    <p:extLst>
      <p:ext uri="{BB962C8B-B14F-4D97-AF65-F5344CB8AC3E}">
        <p14:creationId xmlns:p14="http://schemas.microsoft.com/office/powerpoint/2010/main" val="156423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9D675-5096-3FF2-B9AD-DAD64A7A2DC8}"/>
              </a:ext>
            </a:extLst>
          </p:cNvPr>
          <p:cNvSpPr txBox="1"/>
          <p:nvPr/>
        </p:nvSpPr>
        <p:spPr>
          <a:xfrm>
            <a:off x="641023" y="386499"/>
            <a:ext cx="10958794" cy="1913344"/>
          </a:xfrm>
          <a:prstGeom prst="rect">
            <a:avLst/>
          </a:prstGeom>
          <a:noFill/>
        </p:spPr>
        <p:txBody>
          <a:bodyPr wrap="square" rtlCol="0">
            <a:spAutoFit/>
          </a:bodyPr>
          <a:lstStyle/>
          <a:p>
            <a:r>
              <a:rPr lang="en-US" sz="7000" b="1" dirty="0">
                <a:solidFill>
                  <a:srgbClr val="9B236B"/>
                </a:solidFill>
                <a:latin typeface="Franklin Gothic Demi Cond" panose="020B0603020102020204" pitchFamily="34" charset="0"/>
                <a:cs typeface="Arial Narrow" panose="020B0604020202020204" pitchFamily="34" charset="0"/>
              </a:rPr>
              <a:t>Informe de la CSM Intermedia</a:t>
            </a:r>
          </a:p>
          <a:p>
            <a:pPr>
              <a:lnSpc>
                <a:spcPts val="5440"/>
              </a:lnSpc>
              <a:spcBef>
                <a:spcPts val="400"/>
              </a:spcBef>
            </a:pPr>
            <a:r>
              <a:rPr lang="en-US" sz="6000" b="1" spc="-100" dirty="0">
                <a:ln w="0">
                  <a:noFill/>
                </a:ln>
                <a:solidFill>
                  <a:srgbClr val="157979"/>
                </a:solidFill>
                <a:cs typeface="Arial Narrow" panose="020B0604020202020204" pitchFamily="34" charset="0"/>
              </a:rPr>
              <a:t>na.org/conference</a:t>
            </a:r>
          </a:p>
        </p:txBody>
      </p:sp>
      <p:sp>
        <p:nvSpPr>
          <p:cNvPr id="5" name="TextBox 4">
            <a:extLst>
              <a:ext uri="{FF2B5EF4-FFF2-40B4-BE49-F238E27FC236}">
                <a16:creationId xmlns:a16="http://schemas.microsoft.com/office/drawing/2014/main" id="{4F8D4B59-AB83-315F-65EC-AD45C3B7F3DA}"/>
              </a:ext>
            </a:extLst>
          </p:cNvPr>
          <p:cNvSpPr txBox="1"/>
          <p:nvPr/>
        </p:nvSpPr>
        <p:spPr>
          <a:xfrm>
            <a:off x="1074655" y="3384222"/>
            <a:ext cx="5505254" cy="1938992"/>
          </a:xfrm>
          <a:prstGeom prst="rect">
            <a:avLst/>
          </a:prstGeom>
          <a:noFill/>
        </p:spPr>
        <p:txBody>
          <a:bodyPr wrap="square" rtlCol="0">
            <a:spAutoFit/>
          </a:bodyPr>
          <a:lstStyle/>
          <a:p>
            <a:pPr algn="ctr"/>
            <a:r>
              <a:rPr lang="en-US" sz="6000" spc="-100" dirty="0">
                <a:ln w="0">
                  <a:noFill/>
                </a:ln>
                <a:cs typeface="Arial Narrow" panose="020B0604020202020204" pitchFamily="34" charset="0"/>
              </a:rPr>
              <a:t>Repasemos las 12 mociones</a:t>
            </a:r>
          </a:p>
        </p:txBody>
      </p:sp>
      <p:pic>
        <p:nvPicPr>
          <p:cNvPr id="4" name="Picture 3" descr="A blue cover with white text&#10;&#10;Description automatically generated">
            <a:extLst>
              <a:ext uri="{FF2B5EF4-FFF2-40B4-BE49-F238E27FC236}">
                <a16:creationId xmlns:a16="http://schemas.microsoft.com/office/drawing/2014/main" id="{F339B51B-5632-6190-2E22-9E99BB2F854D}"/>
              </a:ext>
            </a:extLst>
          </p:cNvPr>
          <p:cNvPicPr>
            <a:picLocks noChangeAspect="1"/>
          </p:cNvPicPr>
          <p:nvPr/>
        </p:nvPicPr>
        <p:blipFill>
          <a:blip r:embed="rId3"/>
          <a:stretch>
            <a:fillRect/>
          </a:stretch>
        </p:blipFill>
        <p:spPr>
          <a:xfrm>
            <a:off x="7232338" y="1746739"/>
            <a:ext cx="3822789" cy="4947138"/>
          </a:xfrm>
          <a:prstGeom prst="rect">
            <a:avLst/>
          </a:prstGeom>
        </p:spPr>
      </p:pic>
    </p:spTree>
    <p:extLst>
      <p:ext uri="{BB962C8B-B14F-4D97-AF65-F5344CB8AC3E}">
        <p14:creationId xmlns:p14="http://schemas.microsoft.com/office/powerpoint/2010/main" val="249414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 1:</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Adoptar lo siguiente únicamente para la CSM Intermedia de 2025 y la CSM de 2026: Si una moción obtiene consenso en una votación preliminar (es decir, un 80% o más de apoyo o falta de apoyo), los cofacilitadores anunciarán los resultados como una decisión final.</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3619085"/>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908842" y="4216302"/>
            <a:ext cx="8242852" cy="1938992"/>
          </a:xfrm>
          <a:prstGeom prst="rect">
            <a:avLst/>
          </a:prstGeom>
          <a:noFill/>
        </p:spPr>
        <p:txBody>
          <a:bodyPr wrap="square" rtlCol="0">
            <a:spAutoFit/>
          </a:bodyPr>
          <a:lstStyle/>
          <a:p>
            <a:r>
              <a:rPr lang="en-US" sz="4000" b="1" dirty="0">
                <a:solidFill>
                  <a:srgbClr val="00A8C2"/>
                </a:solidFill>
              </a:rPr>
              <a:t>Propósito:  </a:t>
            </a:r>
            <a:r>
              <a:rPr lang="en-US" sz="4000" dirty="0">
                <a:solidFill>
                  <a:schemeClr val="tx2">
                    <a:lumMod val="75000"/>
                  </a:schemeClr>
                </a:solidFill>
              </a:rPr>
              <a:t>Minimizar el tiempo que se dedica para tratar temas sobre los que la conferencia ya tiene consenso.</a:t>
            </a:r>
          </a:p>
        </p:txBody>
      </p:sp>
      <p:sp>
        <p:nvSpPr>
          <p:cNvPr id="5" name="Right Arrow 4">
            <a:extLst>
              <a:ext uri="{FF2B5EF4-FFF2-40B4-BE49-F238E27FC236}">
                <a16:creationId xmlns:a16="http://schemas.microsoft.com/office/drawing/2014/main" id="{03D4BBB2-4157-B861-6BF7-2AE7689BE3CC}"/>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15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8" y="1051179"/>
            <a:ext cx="11586769" cy="5837495"/>
          </a:xfrm>
          <a:prstGeom prst="rect">
            <a:avLst/>
          </a:prstGeom>
          <a:noFill/>
        </p:spPr>
        <p:txBody>
          <a:bodyPr wrap="square" rtlCol="0">
            <a:spAutoFit/>
          </a:bodyPr>
          <a:lstStyle/>
          <a:p>
            <a:pPr>
              <a:lnSpc>
                <a:spcPts val="3240"/>
              </a:lnSpc>
            </a:pPr>
            <a:r>
              <a:rPr lang="en-US" sz="3200" b="1" dirty="0">
                <a:solidFill>
                  <a:srgbClr val="00A8C2"/>
                </a:solidFill>
              </a:rPr>
              <a:t>Razonamiento:  </a:t>
            </a:r>
            <a:r>
              <a:rPr lang="en-US" sz="3200" dirty="0">
                <a:solidFill>
                  <a:schemeClr val="tx2">
                    <a:lumMod val="75000"/>
                  </a:schemeClr>
                </a:solidFill>
              </a:rPr>
              <a:t>Se propone este cambio como un experimento de un ciclo para liberar el tiempo escaso de las sesiones de la CSM, permitiendo que el organismo avance en el nuevo proceso de planificación estratégica. Es difícil observar un cambio dentro de un sistema en su totalidad, pero parece que la CSM evoluciona más efectivamente cuando se toma un paso a la vez. Cuando el nuevo proceso de planificación esté plenamente implementado, la meta es lograr una verdadera colaboración entre los participantes de la conferencia, creando y refinando mociones conjuntamente antes de que estas se publiquen para que sean consideradas por la confraternidad mundial. Esa colaboración permitiría que todas las voces sean escuchadas, incluidas las de la minoría. Considerar todas las perspectivas en el proceso de co-creación del </a:t>
            </a:r>
            <a:r>
              <a:rPr lang="en-US" sz="3200" i="1" dirty="0">
                <a:solidFill>
                  <a:schemeClr val="tx2">
                    <a:lumMod val="75000"/>
                  </a:schemeClr>
                </a:solidFill>
              </a:rPr>
              <a:t>IAC</a:t>
            </a:r>
            <a:r>
              <a:rPr lang="en-US" sz="3200" dirty="0">
                <a:solidFill>
                  <a:schemeClr val="tx2">
                    <a:lumMod val="75000"/>
                  </a:schemeClr>
                </a:solidFill>
              </a:rPr>
              <a:t> y los elementos para la toma de decisiones, otorga a la voz de la minoría mayor influencia en la estructuración de ideas y, en última instancia, en las decisiones.</a:t>
            </a:r>
          </a:p>
        </p:txBody>
      </p:sp>
      <p:sp>
        <p:nvSpPr>
          <p:cNvPr id="5" name="Right Arrow 4">
            <a:extLst>
              <a:ext uri="{FF2B5EF4-FFF2-40B4-BE49-F238E27FC236}">
                <a16:creationId xmlns:a16="http://schemas.microsoft.com/office/drawing/2014/main" id="{D8DD65DA-0B8B-7487-88E3-FDF96A74F951}"/>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842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Moción</a:t>
            </a: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 </a:t>
            </a:r>
            <a:r>
              <a:rPr lang="en-US" sz="3600" b="1" i="1" dirty="0">
                <a:solidFill>
                  <a:srgbClr val="00A8C2"/>
                </a:solidFill>
              </a:rPr>
              <a:t>continuación del razonamiento</a:t>
            </a:r>
            <a:endParaRPr lang="en-US" sz="3600" i="1"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8" y="1051179"/>
            <a:ext cx="11586769" cy="5170646"/>
          </a:xfrm>
          <a:prstGeom prst="rect">
            <a:avLst/>
          </a:prstGeom>
          <a:noFill/>
        </p:spPr>
        <p:txBody>
          <a:bodyPr wrap="square" rtlCol="0">
            <a:spAutoFit/>
          </a:bodyPr>
          <a:lstStyle/>
          <a:p>
            <a:pPr>
              <a:lnSpc>
                <a:spcPts val="3640"/>
              </a:lnSpc>
            </a:pPr>
            <a:r>
              <a:rPr lang="en-US" sz="3200" dirty="0">
                <a:solidFill>
                  <a:schemeClr val="tx2">
                    <a:lumMod val="75000"/>
                  </a:schemeClr>
                </a:solidFill>
              </a:rPr>
              <a:t>La Junta está comprometida con el Noveno Concepto y, aun en la actualidad, antes de que el nuevo proceso de planificación esté implementado, existe amplia discusión antes de tomar decisiones en la CSM. Las </a:t>
            </a:r>
            <a:r>
              <a:rPr lang="en-US" sz="3200" dirty="0" err="1">
                <a:solidFill>
                  <a:schemeClr val="tx2">
                    <a:lumMod val="75000"/>
                  </a:schemeClr>
                </a:solidFill>
              </a:rPr>
              <a:t>reuniones</a:t>
            </a:r>
            <a:r>
              <a:rPr lang="en-US" sz="3200" dirty="0">
                <a:solidFill>
                  <a:schemeClr val="tx2">
                    <a:lumMod val="75000"/>
                  </a:schemeClr>
                </a:solidFill>
              </a:rPr>
              <a:t> en línea de participantes de la conferencia, </a:t>
            </a:r>
            <a:r>
              <a:rPr lang="en-US" sz="3200" dirty="0" err="1">
                <a:solidFill>
                  <a:schemeClr val="tx2">
                    <a:lumMod val="75000"/>
                  </a:schemeClr>
                </a:solidFill>
              </a:rPr>
              <a:t>talleres</a:t>
            </a:r>
            <a:r>
              <a:rPr lang="en-US" sz="3200" dirty="0">
                <a:solidFill>
                  <a:schemeClr val="tx2">
                    <a:lumMod val="75000"/>
                  </a:schemeClr>
                </a:solidFill>
              </a:rPr>
              <a:t> del </a:t>
            </a:r>
            <a:r>
              <a:rPr lang="en-US" sz="3200" i="1" dirty="0">
                <a:solidFill>
                  <a:schemeClr val="tx2">
                    <a:lumMod val="75000"/>
                  </a:schemeClr>
                </a:solidFill>
              </a:rPr>
              <a:t>IAC</a:t>
            </a:r>
            <a:r>
              <a:rPr lang="en-US" sz="3200" dirty="0">
                <a:solidFill>
                  <a:schemeClr val="tx2">
                    <a:lumMod val="75000"/>
                  </a:schemeClr>
                </a:solidFill>
              </a:rPr>
              <a:t>, los webinarios de discusión de participantes de la conferencia y otros foros, aseguran que los temas se discutan a fondo y que se consideren todos los puntos de vista antes de tomar una votación preliminar. Escuchar las voces en la CSM después de que una moción ha logrado consenso no ha cambiado el resultado de ninguna decisión. El propósito de esta moción no es silenciar ninguna voz, sino hacer que nuestras voces sean más significativas y permitir que exista más tiempo para discusiones productivas y creativas. </a:t>
            </a:r>
          </a:p>
        </p:txBody>
      </p:sp>
      <p:sp>
        <p:nvSpPr>
          <p:cNvPr id="5" name="Right Arrow 4">
            <a:extLst>
              <a:ext uri="{FF2B5EF4-FFF2-40B4-BE49-F238E27FC236}">
                <a16:creationId xmlns:a16="http://schemas.microsoft.com/office/drawing/2014/main" id="{A41775D6-4F3A-529C-D155-B153E70029D7}"/>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1611136"/>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2196</TotalTime>
  <Words>4311</Words>
  <Application>Microsoft Macintosh PowerPoint</Application>
  <PresentationFormat>Widescreen</PresentationFormat>
  <Paragraphs>216</Paragraphs>
  <Slides>50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Aptos</vt:lpstr>
      <vt:lpstr>Arial</vt:lpstr>
      <vt:lpstr>Franklin Gothic Demi</vt:lpstr>
      <vt:lpstr>Franklin Gothic Demi Cond</vt:lpstr>
      <vt:lpstr>Franklin Gothic Heavy</vt:lpstr>
      <vt:lpstr>Franklin Gothic Medium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59</cp:revision>
  <dcterms:created xsi:type="dcterms:W3CDTF">2022-10-26T22:08:46Z</dcterms:created>
  <dcterms:modified xsi:type="dcterms:W3CDTF">2024-12-13T21:52:08Z</dcterms:modified>
</cp:coreProperties>
</file>