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7" r:id="rId3"/>
    <p:sldId id="268" r:id="rId4"/>
    <p:sldId id="269" r:id="rId5"/>
    <p:sldId id="270" r:id="rId6"/>
    <p:sldId id="27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902" autoAdjust="0"/>
  </p:normalViewPr>
  <p:slideViewPr>
    <p:cSldViewPr snapToGrid="0" snapToObjects="1">
      <p:cViewPr varScale="1">
        <p:scale>
          <a:sx n="61" d="100"/>
          <a:sy n="61" d="100"/>
        </p:scale>
        <p:origin x="60" y="1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D98F2-29DD-444B-9AE5-0A8E7E18DD41}" type="datetimeFigureOut">
              <a:rPr lang="en-US" smtClean="0"/>
              <a:t>12/27/2024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484BE-B109-4602-BD60-1A76B33BD510}" type="slidenum">
              <a:rPr lang="en-US" smtClean="0"/>
              <a:t>‹#›</a:t>
            </a:fld>
            <a:endParaRPr lang="en-US"/>
          </a:p>
        </p:txBody>
      </p:sp>
    </p:spTree>
    <p:extLst>
      <p:ext uri="{BB962C8B-B14F-4D97-AF65-F5344CB8AC3E}">
        <p14:creationId xmlns:p14="http://schemas.microsoft.com/office/powerpoint/2010/main" val="427829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2016 World Service Conference overwhelmingly approved our new Traditions workbook, </a:t>
            </a:r>
            <a:r>
              <a:rPr lang="en-US" sz="1200" i="1" kern="1200" dirty="0">
                <a:solidFill>
                  <a:schemeClr val="tx1"/>
                </a:solidFill>
                <a:effectLst/>
                <a:latin typeface="+mn-lt"/>
                <a:ea typeface="+mn-ea"/>
                <a:cs typeface="+mn-cs"/>
              </a:rPr>
              <a:t>Guiding Principles: The Spirit of Our Traditions</a:t>
            </a:r>
            <a:r>
              <a:rPr lang="en-US" sz="1200" kern="1200" dirty="0">
                <a:solidFill>
                  <a:schemeClr val="tx1"/>
                </a:solidFill>
                <a:effectLst/>
                <a:latin typeface="+mn-lt"/>
                <a:ea typeface="+mn-ea"/>
                <a:cs typeface="+mn-cs"/>
              </a:rPr>
              <a:t>. Our hope is that this new resource will improve the understanding and application of the Twelve Traditions throughout Narcotics Anonymous as members study ways to practice these principles in their personal lives and recovery, in NA groups, and in service to NA at all levels. This workshop is designed to introduce members to this new piece of literature and provide an opportunity to participate in the sort of discussion the book aims to inspire. </a:t>
            </a:r>
            <a:endParaRPr lang="en-US" dirty="0"/>
          </a:p>
        </p:txBody>
      </p:sp>
      <p:sp>
        <p:nvSpPr>
          <p:cNvPr id="4" name="Slide Number Placeholder 3"/>
          <p:cNvSpPr>
            <a:spLocks noGrp="1"/>
          </p:cNvSpPr>
          <p:nvPr>
            <p:ph type="sldNum" sz="quarter" idx="10"/>
          </p:nvPr>
        </p:nvSpPr>
        <p:spPr/>
        <p:txBody>
          <a:bodyPr/>
          <a:lstStyle/>
          <a:p>
            <a:fld id="{4FF484BE-B109-4602-BD60-1A76B33BD510}" type="slidenum">
              <a:rPr lang="en-US" smtClean="0"/>
              <a:t>1</a:t>
            </a:fld>
            <a:endParaRPr lang="en-US"/>
          </a:p>
        </p:txBody>
      </p:sp>
    </p:spTree>
    <p:extLst>
      <p:ext uri="{BB962C8B-B14F-4D97-AF65-F5344CB8AC3E}">
        <p14:creationId xmlns:p14="http://schemas.microsoft.com/office/powerpoint/2010/main" val="364239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Traditions workbook has pieces and parts designed to work together or separately</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chapter…</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Begins and ends with short readings on one Tradition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Includes two introductory exercises: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Word by Word encourages a focused look at words and phrases that make up each Tradition.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Spiritual Principles invites us to explore some of the principles associated with each Tradition in writing or discussion.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Contains three main sections, each applying a Tradition to a different area of our lives in recovery: </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Members” includes an essay on the applications of a Tradition to our personal recovery, followed by questions suitable for writing or discussion.</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“For Groups” essays will be most relevant for groups as they seek to understand and apply the Traditions. It includes questions that may be useful for a group inventory.</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 Service” sections look at the Tradition from the perspective of service bodies. The questions in this section are intended to prompt discussion in service workshops.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F484BE-B109-4602-BD60-1A76B33BD510}" type="slidenum">
              <a:rPr lang="en-US" smtClean="0"/>
              <a:t>2</a:t>
            </a:fld>
            <a:endParaRPr lang="en-US"/>
          </a:p>
        </p:txBody>
      </p:sp>
    </p:spTree>
    <p:extLst>
      <p:ext uri="{BB962C8B-B14F-4D97-AF65-F5344CB8AC3E}">
        <p14:creationId xmlns:p14="http://schemas.microsoft.com/office/powerpoint/2010/main" val="91288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F484BE-B109-4602-BD60-1A76B33BD510}" type="slidenum">
              <a:rPr lang="en-US" smtClean="0"/>
              <a:t>4</a:t>
            </a:fld>
            <a:endParaRPr lang="en-US"/>
          </a:p>
        </p:txBody>
      </p:sp>
    </p:spTree>
    <p:extLst>
      <p:ext uri="{BB962C8B-B14F-4D97-AF65-F5344CB8AC3E}">
        <p14:creationId xmlns:p14="http://schemas.microsoft.com/office/powerpoint/2010/main" val="387307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BBB3C5-0AA4-074E-81CF-CD44E1D78A87}"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352468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B3C5-0AA4-074E-81CF-CD44E1D78A87}"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345005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B3C5-0AA4-074E-81CF-CD44E1D78A87}"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331013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B3C5-0AA4-074E-81CF-CD44E1D78A87}"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90856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BB3C5-0AA4-074E-81CF-CD44E1D78A87}"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87307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Oval 10"/>
          <p:cNvSpPr/>
          <p:nvPr userDrawn="1"/>
        </p:nvSpPr>
        <p:spPr>
          <a:xfrm>
            <a:off x="5502191" y="75647"/>
            <a:ext cx="2626239" cy="2626239"/>
          </a:xfrm>
          <a:prstGeom prst="ellipse">
            <a:avLst/>
          </a:prstGeom>
          <a:solidFill>
            <a:schemeClr val="accent5">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userDrawn="1"/>
        </p:nvSpPr>
        <p:spPr>
          <a:xfrm>
            <a:off x="7246599" y="1492453"/>
            <a:ext cx="1763662" cy="1763662"/>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B3C5-0AA4-074E-81CF-CD44E1D78A87}"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28522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B3C5-0AA4-074E-81CF-CD44E1D78A87}" type="datetimeFigureOut">
              <a:rPr lang="en-US" smtClean="0"/>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42A73-56E6-B245-9D04-6BE966B061C7}" type="slidenum">
              <a:rPr lang="en-US" smtClean="0"/>
              <a:t>‹#›</a:t>
            </a:fld>
            <a:endParaRPr lang="en-US"/>
          </a:p>
        </p:txBody>
      </p:sp>
    </p:spTree>
    <p:extLst>
      <p:ext uri="{BB962C8B-B14F-4D97-AF65-F5344CB8AC3E}">
        <p14:creationId xmlns:p14="http://schemas.microsoft.com/office/powerpoint/2010/main" val="318030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Oval 4"/>
          <p:cNvSpPr/>
          <p:nvPr userDrawn="1"/>
        </p:nvSpPr>
        <p:spPr>
          <a:xfrm>
            <a:off x="5493724" y="101048"/>
            <a:ext cx="2626239" cy="2626239"/>
          </a:xfrm>
          <a:prstGeom prst="ellipse">
            <a:avLst/>
          </a:prstGeom>
          <a:solidFill>
            <a:schemeClr val="accent5">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userDrawn="1"/>
        </p:nvSpPr>
        <p:spPr>
          <a:xfrm>
            <a:off x="7238132" y="1517854"/>
            <a:ext cx="1763662" cy="1763662"/>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634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Oval 4"/>
          <p:cNvSpPr/>
          <p:nvPr userDrawn="1"/>
        </p:nvSpPr>
        <p:spPr>
          <a:xfrm>
            <a:off x="5409054" y="185718"/>
            <a:ext cx="2626239" cy="2626239"/>
          </a:xfrm>
          <a:prstGeom prst="ellipse">
            <a:avLst/>
          </a:prstGeom>
          <a:solidFill>
            <a:schemeClr val="accent5">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userDrawn="1"/>
        </p:nvSpPr>
        <p:spPr>
          <a:xfrm>
            <a:off x="7153462" y="1602524"/>
            <a:ext cx="1763662" cy="1763662"/>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7200" y="274638"/>
            <a:ext cx="8229600" cy="1143000"/>
          </a:xfrm>
        </p:spPr>
        <p:txBody>
          <a:bodyPr/>
          <a:lstStyle/>
          <a:p>
            <a:r>
              <a:rPr lang="en-US"/>
              <a:t>Click to edit Master title style</a:t>
            </a:r>
          </a:p>
        </p:txBody>
      </p:sp>
    </p:spTree>
    <p:extLst>
      <p:ext uri="{BB962C8B-B14F-4D97-AF65-F5344CB8AC3E}">
        <p14:creationId xmlns:p14="http://schemas.microsoft.com/office/powerpoint/2010/main" val="369786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r>
              <a:rPr lang="en-US"/>
              <a:t>Click to edit Master title style</a:t>
            </a:r>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9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Oval 5"/>
          <p:cNvSpPr/>
          <p:nvPr userDrawn="1"/>
        </p:nvSpPr>
        <p:spPr>
          <a:xfrm>
            <a:off x="5493724" y="92581"/>
            <a:ext cx="2626239" cy="2626239"/>
          </a:xfrm>
          <a:prstGeom prst="ellipse">
            <a:avLst/>
          </a:prstGeom>
          <a:solidFill>
            <a:schemeClr val="accent5">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userDrawn="1"/>
        </p:nvSpPr>
        <p:spPr>
          <a:xfrm>
            <a:off x="7238132" y="1509387"/>
            <a:ext cx="1763662" cy="1763662"/>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1081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B3C5-0AA4-074E-81CF-CD44E1D78A87}" type="datetimeFigureOut">
              <a:rPr lang="en-US" smtClean="0"/>
              <a:t>12/27/2024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42A73-56E6-B245-9D04-6BE966B061C7}" type="slidenum">
              <a:rPr lang="en-US" smtClean="0"/>
              <a:t>‹#›</a:t>
            </a:fld>
            <a:endParaRPr lang="en-US"/>
          </a:p>
        </p:txBody>
      </p:sp>
    </p:spTree>
    <p:extLst>
      <p:ext uri="{BB962C8B-B14F-4D97-AF65-F5344CB8AC3E}">
        <p14:creationId xmlns:p14="http://schemas.microsoft.com/office/powerpoint/2010/main" val="335074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7" r:id="rId9"/>
    <p:sldLayoutId id="2147483658" r:id="rId10"/>
    <p:sldLayoutId id="2147483659" r:id="rId11"/>
  </p:sldLayoutIdLst>
  <p:txStyles>
    <p:titleStyle>
      <a:lvl1pPr algn="ctr" defTabSz="457200" rtl="0" eaLnBrk="1" latinLnBrk="0" hangingPunct="1">
        <a:spcBef>
          <a:spcPct val="0"/>
        </a:spcBef>
        <a:buNone/>
        <a:tabLst>
          <a:tab pos="5029200" algn="l"/>
        </a:tabLst>
        <a:defRPr sz="4400" b="1" i="0" kern="1200">
          <a:solidFill>
            <a:schemeClr val="tx2"/>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2"/>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2"/>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tif"/><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34277" y="2949222"/>
            <a:ext cx="4238691" cy="3447098"/>
          </a:xfrm>
          <a:prstGeom prst="rect">
            <a:avLst/>
          </a:prstGeom>
          <a:noFill/>
        </p:spPr>
        <p:txBody>
          <a:bodyPr wrap="square" rtlCol="0">
            <a:spAutoFit/>
          </a:bodyPr>
          <a:lstStyle/>
          <a:p>
            <a:r>
              <a:rPr lang="en-US" sz="4000" b="1" dirty="0">
                <a:solidFill>
                  <a:schemeClr val="tx2"/>
                </a:solidFill>
                <a:latin typeface="Helvetica"/>
                <a:cs typeface="Helvetica"/>
              </a:rPr>
              <a:t>Putting Our </a:t>
            </a:r>
            <a:br>
              <a:rPr lang="en-US" sz="4000" b="1" dirty="0">
                <a:solidFill>
                  <a:schemeClr val="tx2"/>
                </a:solidFill>
                <a:latin typeface="Helvetica"/>
                <a:cs typeface="Helvetica"/>
              </a:rPr>
            </a:br>
            <a:r>
              <a:rPr lang="en-US" sz="4000" b="1" dirty="0">
                <a:solidFill>
                  <a:schemeClr val="tx2"/>
                </a:solidFill>
                <a:latin typeface="Helvetica"/>
                <a:cs typeface="Helvetica"/>
              </a:rPr>
              <a:t>New Traditions Workbook </a:t>
            </a:r>
            <a:br>
              <a:rPr lang="en-US" sz="4000" b="1" dirty="0">
                <a:solidFill>
                  <a:schemeClr val="tx2"/>
                </a:solidFill>
                <a:latin typeface="Helvetica"/>
                <a:cs typeface="Helvetica"/>
              </a:rPr>
            </a:br>
            <a:r>
              <a:rPr lang="en-US" sz="4000" b="1" dirty="0">
                <a:solidFill>
                  <a:schemeClr val="tx2"/>
                </a:solidFill>
                <a:latin typeface="Helvetica"/>
                <a:cs typeface="Helvetica"/>
              </a:rPr>
              <a:t>to Work</a:t>
            </a:r>
          </a:p>
          <a:p>
            <a:endParaRPr lang="en-US" sz="4000" b="1" dirty="0">
              <a:solidFill>
                <a:schemeClr val="tx2"/>
              </a:solidFill>
              <a:latin typeface="Helvetica"/>
              <a:cs typeface="Helvetica"/>
            </a:endParaRPr>
          </a:p>
          <a:p>
            <a:endParaRPr lang="en-US" dirty="0"/>
          </a:p>
        </p:txBody>
      </p:sp>
      <p:sp>
        <p:nvSpPr>
          <p:cNvPr id="15" name="Oval 14"/>
          <p:cNvSpPr/>
          <p:nvPr/>
        </p:nvSpPr>
        <p:spPr>
          <a:xfrm>
            <a:off x="5491991" y="90835"/>
            <a:ext cx="2626239" cy="2626239"/>
          </a:xfrm>
          <a:prstGeom prst="ellipse">
            <a:avLst/>
          </a:prstGeom>
          <a:solidFill>
            <a:schemeClr val="accent5">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236399" y="1507641"/>
            <a:ext cx="1763662" cy="1763662"/>
          </a:xfrm>
          <a:prstGeom prst="ellipse">
            <a:avLst/>
          </a:prstGeom>
          <a:solidFill>
            <a:schemeClr val="accent3">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493724" y="84114"/>
            <a:ext cx="2626239" cy="2626239"/>
          </a:xfrm>
          <a:prstGeom prst="ellipse">
            <a:avLst/>
          </a:prstGeom>
          <a:solidFill>
            <a:schemeClr val="accent5">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238132" y="1500920"/>
            <a:ext cx="1763662" cy="1763662"/>
          </a:xfrm>
          <a:prstGeom prst="ellipse">
            <a:avLst/>
          </a:prstGeom>
          <a:solidFill>
            <a:schemeClr val="accent3">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GP_Cover_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605867" cy="6873097"/>
          </a:xfrm>
          <a:prstGeom prst="rect">
            <a:avLst/>
          </a:prstGeom>
        </p:spPr>
      </p:pic>
    </p:spTree>
    <p:extLst>
      <p:ext uri="{BB962C8B-B14F-4D97-AF65-F5344CB8AC3E}">
        <p14:creationId xmlns:p14="http://schemas.microsoft.com/office/powerpoint/2010/main" val="89625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P_Cover_logo_sm.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02" y="5162487"/>
            <a:ext cx="1457501" cy="1608613"/>
          </a:xfrm>
          <a:prstGeom prst="rect">
            <a:avLst/>
          </a:prstGeom>
        </p:spPr>
      </p:pic>
      <p:pic>
        <p:nvPicPr>
          <p:cNvPr id="18" name="Picture 17" descr="GP_080116_intro_s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00000">
            <a:off x="497739" y="1413792"/>
            <a:ext cx="2514600" cy="3773978"/>
          </a:xfrm>
          <a:prstGeom prst="rect">
            <a:avLst/>
          </a:prstGeom>
          <a:ln w="19050" cmpd="sng">
            <a:solidFill>
              <a:srgbClr val="4F81BD"/>
            </a:solidFill>
          </a:ln>
        </p:spPr>
      </p:pic>
      <p:pic>
        <p:nvPicPr>
          <p:cNvPr id="9" name="Picture 8" descr="GP_080116_members_s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00000">
            <a:off x="5262021" y="1273971"/>
            <a:ext cx="2514600" cy="3773978"/>
          </a:xfrm>
          <a:prstGeom prst="rect">
            <a:avLst/>
          </a:prstGeom>
          <a:ln w="19050">
            <a:solidFill>
              <a:schemeClr val="accent1"/>
            </a:solidFill>
          </a:ln>
        </p:spPr>
      </p:pic>
      <p:pic>
        <p:nvPicPr>
          <p:cNvPr id="14" name="Picture 13" descr="GP_080116_groups_s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00000">
            <a:off x="5659228" y="1952977"/>
            <a:ext cx="2514600" cy="3773978"/>
          </a:xfrm>
          <a:prstGeom prst="rect">
            <a:avLst/>
          </a:prstGeom>
          <a:ln w="19050" cmpd="sng">
            <a:solidFill>
              <a:schemeClr val="accent1"/>
            </a:solidFill>
          </a:ln>
        </p:spPr>
      </p:pic>
      <p:pic>
        <p:nvPicPr>
          <p:cNvPr id="16" name="Picture 15" descr="GP_080116_inservice_sm.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00000">
            <a:off x="6119174" y="2640925"/>
            <a:ext cx="2514600" cy="3773978"/>
          </a:xfrm>
          <a:prstGeom prst="rect">
            <a:avLst/>
          </a:prstGeom>
          <a:ln w="19050" cmpd="sng">
            <a:solidFill>
              <a:srgbClr val="4F81BD"/>
            </a:solidFill>
          </a:ln>
        </p:spPr>
      </p:pic>
      <p:sp>
        <p:nvSpPr>
          <p:cNvPr id="2" name="Title 1"/>
          <p:cNvSpPr>
            <a:spLocks noGrp="1"/>
          </p:cNvSpPr>
          <p:nvPr>
            <p:ph type="title"/>
          </p:nvPr>
        </p:nvSpPr>
        <p:spPr>
          <a:xfrm>
            <a:off x="457200" y="79897"/>
            <a:ext cx="8229600" cy="1143000"/>
          </a:xfrm>
        </p:spPr>
        <p:txBody>
          <a:bodyPr/>
          <a:lstStyle/>
          <a:p>
            <a:r>
              <a:rPr lang="en-US" dirty="0">
                <a:solidFill>
                  <a:srgbClr val="245896"/>
                </a:solidFill>
              </a:rPr>
              <a:t>Each chapter contains</a:t>
            </a:r>
          </a:p>
        </p:txBody>
      </p:sp>
      <p:sp>
        <p:nvSpPr>
          <p:cNvPr id="10" name="Rectangle 9"/>
          <p:cNvSpPr/>
          <p:nvPr/>
        </p:nvSpPr>
        <p:spPr>
          <a:xfrm>
            <a:off x="854453" y="4524051"/>
            <a:ext cx="1776899" cy="461665"/>
          </a:xfrm>
          <a:prstGeom prst="rect">
            <a:avLst/>
          </a:prstGeom>
        </p:spPr>
        <p:txBody>
          <a:bodyPr wrap="none">
            <a:spAutoFit/>
          </a:bodyPr>
          <a:lstStyle/>
          <a:p>
            <a:r>
              <a:rPr lang="en-US" sz="2400" b="1" dirty="0">
                <a:solidFill>
                  <a:srgbClr val="245896"/>
                </a:solidFill>
              </a:rPr>
              <a:t>introduction</a:t>
            </a:r>
          </a:p>
        </p:txBody>
      </p:sp>
      <p:sp>
        <p:nvSpPr>
          <p:cNvPr id="11" name="Rectangle 10"/>
          <p:cNvSpPr/>
          <p:nvPr/>
        </p:nvSpPr>
        <p:spPr>
          <a:xfrm>
            <a:off x="3160632" y="5960691"/>
            <a:ext cx="1793430" cy="830997"/>
          </a:xfrm>
          <a:prstGeom prst="rect">
            <a:avLst/>
          </a:prstGeom>
        </p:spPr>
        <p:txBody>
          <a:bodyPr wrap="none">
            <a:spAutoFit/>
          </a:bodyPr>
          <a:lstStyle/>
          <a:p>
            <a:pPr algn="ctr"/>
            <a:r>
              <a:rPr lang="en-US" sz="2400" b="1" dirty="0">
                <a:solidFill>
                  <a:srgbClr val="245896"/>
                </a:solidFill>
              </a:rPr>
              <a:t>introductory </a:t>
            </a:r>
            <a:br>
              <a:rPr lang="en-US" sz="2400" b="1" dirty="0">
                <a:solidFill>
                  <a:srgbClr val="245896"/>
                </a:solidFill>
              </a:rPr>
            </a:br>
            <a:r>
              <a:rPr lang="en-US" sz="2400" b="1" dirty="0">
                <a:solidFill>
                  <a:srgbClr val="245896"/>
                </a:solidFill>
              </a:rPr>
              <a:t>exercises</a:t>
            </a:r>
          </a:p>
        </p:txBody>
      </p:sp>
      <p:sp>
        <p:nvSpPr>
          <p:cNvPr id="12" name="Rectangle 11"/>
          <p:cNvSpPr/>
          <p:nvPr/>
        </p:nvSpPr>
        <p:spPr>
          <a:xfrm>
            <a:off x="5592327" y="6332372"/>
            <a:ext cx="1956034" cy="461665"/>
          </a:xfrm>
          <a:prstGeom prst="rect">
            <a:avLst/>
          </a:prstGeom>
        </p:spPr>
        <p:txBody>
          <a:bodyPr wrap="none">
            <a:spAutoFit/>
          </a:bodyPr>
          <a:lstStyle/>
          <a:p>
            <a:pPr algn="ctr"/>
            <a:r>
              <a:rPr lang="en-US" sz="2400" b="1" dirty="0">
                <a:solidFill>
                  <a:srgbClr val="245896"/>
                </a:solidFill>
              </a:rPr>
              <a:t>main sections</a:t>
            </a:r>
          </a:p>
        </p:txBody>
      </p:sp>
      <p:pic>
        <p:nvPicPr>
          <p:cNvPr id="17" name="Picture 16"/>
          <p:cNvPicPr>
            <a:picLocks noChangeAspect="1"/>
          </p:cNvPicPr>
          <p:nvPr/>
        </p:nvPicPr>
        <p:blipFill>
          <a:blip r:embed="rId8"/>
          <a:stretch>
            <a:fillRect/>
          </a:stretch>
        </p:blipFill>
        <p:spPr>
          <a:xfrm>
            <a:off x="2864609" y="2189917"/>
            <a:ext cx="2514600" cy="3759810"/>
          </a:xfrm>
          <a:prstGeom prst="rect">
            <a:avLst/>
          </a:prstGeom>
          <a:ln w="19050" cmpd="sng">
            <a:solidFill>
              <a:srgbClr val="4F81BD"/>
            </a:solidFill>
          </a:ln>
        </p:spPr>
      </p:pic>
    </p:spTree>
    <p:extLst>
      <p:ext uri="{BB962C8B-B14F-4D97-AF65-F5344CB8AC3E}">
        <p14:creationId xmlns:p14="http://schemas.microsoft.com/office/powerpoint/2010/main" val="356954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067" y="-321734"/>
            <a:ext cx="1024467" cy="2015936"/>
          </a:xfrm>
          <a:prstGeom prst="rect">
            <a:avLst/>
          </a:prstGeom>
          <a:noFill/>
        </p:spPr>
        <p:txBody>
          <a:bodyPr wrap="square" rtlCol="0">
            <a:spAutoFit/>
          </a:bodyPr>
          <a:lstStyle/>
          <a:p>
            <a:r>
              <a:rPr lang="en-US" sz="12500" b="1" spc="10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5</a:t>
            </a:r>
          </a:p>
        </p:txBody>
      </p:sp>
      <p:sp>
        <p:nvSpPr>
          <p:cNvPr id="2" name="Title 1"/>
          <p:cNvSpPr>
            <a:spLocks noGrp="1"/>
          </p:cNvSpPr>
          <p:nvPr>
            <p:ph type="title"/>
          </p:nvPr>
        </p:nvSpPr>
        <p:spPr>
          <a:xfrm>
            <a:off x="457200" y="494780"/>
            <a:ext cx="8229600" cy="902226"/>
          </a:xfrm>
        </p:spPr>
        <p:txBody>
          <a:bodyPr>
            <a:noAutofit/>
          </a:bodyPr>
          <a:lstStyle/>
          <a:p>
            <a:r>
              <a:rPr lang="en-US" sz="2500" i="1">
                <a:solidFill>
                  <a:srgbClr val="245896"/>
                </a:solidFill>
              </a:rPr>
              <a:t>Each group has but one primary purpose—</a:t>
            </a:r>
            <a:br>
              <a:rPr lang="en-US" sz="2500">
                <a:solidFill>
                  <a:srgbClr val="245896"/>
                </a:solidFill>
              </a:rPr>
            </a:br>
            <a:r>
              <a:rPr lang="en-US" sz="2500" i="1">
                <a:solidFill>
                  <a:srgbClr val="245896"/>
                </a:solidFill>
              </a:rPr>
              <a:t>to carry the message to the addict who still suffers</a:t>
            </a:r>
            <a:r>
              <a:rPr lang="en-US" sz="2500" i="1" dirty="0"/>
              <a:t>.</a:t>
            </a:r>
            <a:br>
              <a:rPr lang="en-US" sz="2500" i="1" dirty="0"/>
            </a:br>
            <a:endParaRPr lang="en-US" sz="2500" i="1" dirty="0"/>
          </a:p>
        </p:txBody>
      </p:sp>
      <p:sp>
        <p:nvSpPr>
          <p:cNvPr id="3" name="Content Placeholder 2"/>
          <p:cNvSpPr txBox="1">
            <a:spLocks/>
          </p:cNvSpPr>
          <p:nvPr/>
        </p:nvSpPr>
        <p:spPr>
          <a:xfrm>
            <a:off x="457199" y="1371595"/>
            <a:ext cx="8288867" cy="54271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2"/>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2"/>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700" dirty="0"/>
              <a:t>Each Tradition embodies a variety of spiritual principles. The list of principles and values below may be useful as we consider applications of this Tradition. Explore them in writing or discussion with your sponsor or other NA members. If other principles or values not listed below seem relevant for you, include those as well.</a:t>
            </a:r>
          </a:p>
          <a:p>
            <a:pPr marL="0" indent="0">
              <a:buNone/>
            </a:pPr>
            <a:endParaRPr lang="en-US" sz="1700" dirty="0"/>
          </a:p>
          <a:p>
            <a:pPr marL="0" indent="0">
              <a:buNone/>
              <a:tabLst>
                <a:tab pos="1262063" algn="l"/>
                <a:tab pos="3030538" algn="l"/>
                <a:tab pos="4402138" algn="l"/>
                <a:tab pos="6570663" algn="l"/>
              </a:tabLst>
            </a:pPr>
            <a:r>
              <a:rPr lang="en-US" sz="1700"/>
              <a:t>integrity 	responsibility	unity 	anonymity	commitment</a:t>
            </a:r>
          </a:p>
          <a:p>
            <a:pPr marL="0" indent="0">
              <a:buNone/>
              <a:tabLst>
                <a:tab pos="1262063" algn="l"/>
                <a:tab pos="3030538" algn="l"/>
                <a:tab pos="4402138" algn="l"/>
                <a:tab pos="6570663" algn="l"/>
              </a:tabLst>
            </a:pPr>
            <a:r>
              <a:rPr lang="en-US" sz="1700"/>
              <a:t>empathy	service	purpose	open-mindedness	surrender</a:t>
            </a:r>
          </a:p>
          <a:p>
            <a:pPr marL="0" indent="0">
              <a:buNone/>
              <a:tabLst>
                <a:tab pos="1262063" algn="l"/>
                <a:tab pos="3030538" algn="l"/>
                <a:tab pos="4402138" algn="l"/>
                <a:tab pos="6570663" algn="l"/>
              </a:tabLst>
            </a:pPr>
            <a:r>
              <a:rPr lang="en-US" sz="1700"/>
              <a:t>fidelity	consistency	vigilance	passion	compassion	</a:t>
            </a:r>
          </a:p>
          <a:p>
            <a:pPr marL="0" indent="0">
              <a:buNone/>
              <a:tabLst>
                <a:tab pos="1262063" algn="l"/>
                <a:tab pos="3030538" algn="l"/>
                <a:tab pos="4402138" algn="l"/>
                <a:tab pos="6570663" algn="l"/>
              </a:tabLst>
            </a:pPr>
            <a:r>
              <a:rPr lang="en-US" sz="1700"/>
              <a:t>security	hope</a:t>
            </a:r>
          </a:p>
          <a:p>
            <a:pPr marL="0" indent="0">
              <a:buNone/>
              <a:tabLst>
                <a:tab pos="1262063" algn="l"/>
                <a:tab pos="3030538" algn="l"/>
                <a:tab pos="4402138" algn="l"/>
                <a:tab pos="6570663" algn="l"/>
              </a:tabLst>
            </a:pPr>
            <a:r>
              <a:rPr lang="en-US" sz="1700" dirty="0"/>
              <a:t> </a:t>
            </a:r>
          </a:p>
          <a:p>
            <a:pPr marL="0" indent="0">
              <a:buNone/>
            </a:pPr>
            <a:r>
              <a:rPr lang="en-US" sz="1700" i="1" dirty="0"/>
              <a:t>Example: </a:t>
            </a:r>
            <a:r>
              <a:rPr lang="en-US" sz="1700" i="1"/>
              <a:t>consistency</a:t>
            </a:r>
            <a:r>
              <a:rPr lang="en-US" sz="1700">
                <a:effectLst/>
              </a:rPr>
              <a:t> </a:t>
            </a:r>
          </a:p>
          <a:p>
            <a:pPr marL="0" indent="0">
              <a:buNone/>
            </a:pPr>
            <a:r>
              <a:rPr lang="en-US" sz="1700"/>
              <a:t>Consistency is a spiritual principle that keeps us doing what we do. It begins with the refrain, “Keep coming back!” Coming to meetings regularly helps us stay clean, and it also carries a message of hope: We keep coming back because it works. The group depends on its members, and members depend on the group being true to its purpose. Showing up consistently, sharing honestly, and treating others with respect all further our primary purpose. A consistent message is powerful. When our actions and message are clear and consistent, our groups cannot fail.</a:t>
            </a:r>
          </a:p>
        </p:txBody>
      </p:sp>
    </p:spTree>
    <p:extLst>
      <p:ext uri="{BB962C8B-B14F-4D97-AF65-F5344CB8AC3E}">
        <p14:creationId xmlns:p14="http://schemas.microsoft.com/office/powerpoint/2010/main" val="367708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23333" y="997356"/>
            <a:ext cx="8348134" cy="57692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2"/>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2"/>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tabLst>
                <a:tab pos="4859338" algn="l"/>
              </a:tabLst>
            </a:pPr>
            <a:r>
              <a:rPr lang="en-US" sz="3600" b="1" dirty="0">
                <a:solidFill>
                  <a:srgbClr val="245896"/>
                </a:solidFill>
              </a:rPr>
              <a:t>integrity	responsibility</a:t>
            </a:r>
          </a:p>
          <a:p>
            <a:pPr marL="0" indent="0">
              <a:spcBef>
                <a:spcPts val="600"/>
              </a:spcBef>
              <a:buNone/>
              <a:tabLst>
                <a:tab pos="4859338" algn="l"/>
              </a:tabLst>
            </a:pPr>
            <a:r>
              <a:rPr lang="en-US" sz="3600" b="1" dirty="0">
                <a:solidFill>
                  <a:srgbClr val="245896"/>
                </a:solidFill>
              </a:rPr>
              <a:t>unity 	anonymity</a:t>
            </a:r>
          </a:p>
          <a:p>
            <a:pPr marL="0" indent="0">
              <a:spcBef>
                <a:spcPts val="600"/>
              </a:spcBef>
              <a:buNone/>
              <a:tabLst>
                <a:tab pos="4859338" algn="l"/>
              </a:tabLst>
            </a:pPr>
            <a:r>
              <a:rPr lang="en-US" sz="3600" b="1" dirty="0">
                <a:solidFill>
                  <a:srgbClr val="245896"/>
                </a:solidFill>
              </a:rPr>
              <a:t>commitment	empathy</a:t>
            </a:r>
          </a:p>
          <a:p>
            <a:pPr marL="0" indent="0">
              <a:spcBef>
                <a:spcPts val="600"/>
              </a:spcBef>
              <a:buNone/>
              <a:tabLst>
                <a:tab pos="4859338" algn="l"/>
              </a:tabLst>
            </a:pPr>
            <a:r>
              <a:rPr lang="en-US" sz="3600" b="1" dirty="0">
                <a:solidFill>
                  <a:srgbClr val="245896"/>
                </a:solidFill>
              </a:rPr>
              <a:t>service	purpose	</a:t>
            </a:r>
          </a:p>
          <a:p>
            <a:pPr marL="0" indent="0">
              <a:spcBef>
                <a:spcPts val="600"/>
              </a:spcBef>
              <a:buNone/>
              <a:tabLst>
                <a:tab pos="4859338" algn="l"/>
              </a:tabLst>
            </a:pPr>
            <a:r>
              <a:rPr lang="en-US" sz="3600" b="1" dirty="0">
                <a:solidFill>
                  <a:srgbClr val="245896"/>
                </a:solidFill>
              </a:rPr>
              <a:t>open-mindedness	surrender</a:t>
            </a:r>
          </a:p>
          <a:p>
            <a:pPr marL="0" indent="0">
              <a:spcBef>
                <a:spcPts val="600"/>
              </a:spcBef>
              <a:buNone/>
              <a:tabLst>
                <a:tab pos="4859338" algn="l"/>
              </a:tabLst>
            </a:pPr>
            <a:r>
              <a:rPr lang="en-US" sz="3600" b="1" dirty="0">
                <a:solidFill>
                  <a:srgbClr val="245896"/>
                </a:solidFill>
              </a:rPr>
              <a:t>fidelity	consistency</a:t>
            </a:r>
          </a:p>
          <a:p>
            <a:pPr marL="0" indent="0">
              <a:spcBef>
                <a:spcPts val="600"/>
              </a:spcBef>
              <a:buNone/>
              <a:tabLst>
                <a:tab pos="4859338" algn="l"/>
              </a:tabLst>
            </a:pPr>
            <a:r>
              <a:rPr lang="en-US" sz="3600" b="1" dirty="0">
                <a:solidFill>
                  <a:srgbClr val="245896"/>
                </a:solidFill>
              </a:rPr>
              <a:t>vigilance	passion	</a:t>
            </a:r>
          </a:p>
          <a:p>
            <a:pPr marL="0" indent="0">
              <a:spcBef>
                <a:spcPts val="600"/>
              </a:spcBef>
              <a:buNone/>
              <a:tabLst>
                <a:tab pos="4859338" algn="l"/>
              </a:tabLst>
            </a:pPr>
            <a:r>
              <a:rPr lang="en-US" sz="3600" b="1" dirty="0">
                <a:solidFill>
                  <a:srgbClr val="245896"/>
                </a:solidFill>
              </a:rPr>
              <a:t>compassion	security</a:t>
            </a:r>
          </a:p>
          <a:p>
            <a:pPr marL="0" indent="0">
              <a:spcBef>
                <a:spcPts val="600"/>
              </a:spcBef>
              <a:buNone/>
              <a:tabLst>
                <a:tab pos="4859338" algn="l"/>
              </a:tabLst>
            </a:pPr>
            <a:r>
              <a:rPr lang="en-US" sz="3600" b="1" dirty="0">
                <a:solidFill>
                  <a:srgbClr val="245896"/>
                </a:solidFill>
              </a:rPr>
              <a:t>hope</a:t>
            </a:r>
          </a:p>
          <a:p>
            <a:pPr marL="0" indent="0">
              <a:spcAft>
                <a:spcPts val="1800"/>
              </a:spcAft>
              <a:buNone/>
              <a:tabLst>
                <a:tab pos="4859338" algn="l"/>
              </a:tabLst>
            </a:pPr>
            <a:r>
              <a:rPr lang="en-US" sz="3600" b="1" dirty="0"/>
              <a:t> </a:t>
            </a:r>
          </a:p>
        </p:txBody>
      </p:sp>
      <p:sp>
        <p:nvSpPr>
          <p:cNvPr id="4" name="Title 1"/>
          <p:cNvSpPr>
            <a:spLocks noGrp="1"/>
          </p:cNvSpPr>
          <p:nvPr>
            <p:ph type="title"/>
          </p:nvPr>
        </p:nvSpPr>
        <p:spPr>
          <a:xfrm>
            <a:off x="0" y="79897"/>
            <a:ext cx="9144000" cy="1143000"/>
          </a:xfrm>
        </p:spPr>
        <p:txBody>
          <a:bodyPr>
            <a:normAutofit fontScale="90000"/>
          </a:bodyPr>
          <a:lstStyle/>
          <a:p>
            <a:r>
              <a:rPr lang="en-US" dirty="0">
                <a:solidFill>
                  <a:srgbClr val="245896"/>
                </a:solidFill>
              </a:rPr>
              <a:t>How do these apply to HG service?</a:t>
            </a:r>
          </a:p>
        </p:txBody>
      </p:sp>
    </p:spTree>
    <p:extLst>
      <p:ext uri="{BB962C8B-B14F-4D97-AF65-F5344CB8AC3E}">
        <p14:creationId xmlns:p14="http://schemas.microsoft.com/office/powerpoint/2010/main" val="78399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45896"/>
                </a:solidFill>
              </a:rPr>
              <a:t>Small Group Discussion</a:t>
            </a:r>
          </a:p>
        </p:txBody>
      </p:sp>
      <p:sp>
        <p:nvSpPr>
          <p:cNvPr id="3" name="Content Placeholder 2"/>
          <p:cNvSpPr>
            <a:spLocks noGrp="1"/>
          </p:cNvSpPr>
          <p:nvPr>
            <p:ph sz="half" idx="1"/>
          </p:nvPr>
        </p:nvSpPr>
        <p:spPr>
          <a:xfrm>
            <a:off x="233680" y="1290320"/>
            <a:ext cx="8768080" cy="5242560"/>
          </a:xfrm>
        </p:spPr>
        <p:txBody>
          <a:bodyPr>
            <a:noAutofit/>
          </a:bodyPr>
          <a:lstStyle/>
          <a:p>
            <a:pPr marL="0" indent="0">
              <a:buNone/>
            </a:pPr>
            <a:r>
              <a:rPr lang="en-US" sz="3000" b="1" dirty="0">
                <a:solidFill>
                  <a:srgbClr val="245896"/>
                </a:solidFill>
              </a:rPr>
              <a:t>Tradition One: </a:t>
            </a:r>
            <a:r>
              <a:rPr lang="en-US" sz="3000" dirty="0"/>
              <a:t>Does our NA community work together in a spirit of unity? How can we build or enhance a spirit of unity?</a:t>
            </a:r>
          </a:p>
          <a:p>
            <a:pPr marL="0" indent="0">
              <a:buNone/>
            </a:pPr>
            <a:r>
              <a:rPr lang="en-US" sz="3000" b="1" dirty="0">
                <a:solidFill>
                  <a:srgbClr val="245896"/>
                </a:solidFill>
              </a:rPr>
              <a:t>Tradition Two: </a:t>
            </a:r>
            <a:r>
              <a:rPr lang="en-US" sz="3000" dirty="0"/>
              <a:t>What does a good group conscience process look like? What would an observer notice about decision making in our service body?</a:t>
            </a:r>
          </a:p>
          <a:p>
            <a:pPr marL="0" indent="0">
              <a:buNone/>
            </a:pPr>
            <a:r>
              <a:rPr lang="en-US" sz="3000" b="1" dirty="0"/>
              <a:t>Tradition Three:</a:t>
            </a:r>
            <a:r>
              <a:rPr lang="en-US" sz="3000" dirty="0"/>
              <a:t> Who is missing from our meetings? How and why do outside issues affect opportunities for addicts to recover in NA in our community? </a:t>
            </a:r>
          </a:p>
          <a:p>
            <a:pPr marL="0" indent="0">
              <a:buNone/>
            </a:pPr>
            <a:endParaRPr lang="en-US" sz="3000" dirty="0"/>
          </a:p>
          <a:p>
            <a:pPr marL="0" indent="0">
              <a:buNone/>
            </a:pPr>
            <a:endParaRPr lang="en-US" sz="3000" dirty="0"/>
          </a:p>
        </p:txBody>
      </p:sp>
    </p:spTree>
    <p:extLst>
      <p:ext uri="{BB962C8B-B14F-4D97-AF65-F5344CB8AC3E}">
        <p14:creationId xmlns:p14="http://schemas.microsoft.com/office/powerpoint/2010/main" val="154431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783"/>
            <a:ext cx="8229600" cy="944628"/>
          </a:xfrm>
        </p:spPr>
        <p:txBody>
          <a:bodyPr>
            <a:noAutofit/>
          </a:bodyPr>
          <a:lstStyle/>
          <a:p>
            <a:r>
              <a:rPr lang="en-US" sz="3600" i="1" dirty="0"/>
              <a:t>Guiding Principles: </a:t>
            </a:r>
            <a:r>
              <a:rPr lang="en-US" sz="3600" dirty="0"/>
              <a:t>Putting Our New Traditions Workbook to Work</a:t>
            </a:r>
          </a:p>
        </p:txBody>
      </p:sp>
      <p:sp>
        <p:nvSpPr>
          <p:cNvPr id="4" name="Content Placeholder 2"/>
          <p:cNvSpPr txBox="1">
            <a:spLocks/>
          </p:cNvSpPr>
          <p:nvPr/>
        </p:nvSpPr>
        <p:spPr>
          <a:xfrm>
            <a:off x="822960" y="2396068"/>
            <a:ext cx="7520940" cy="4038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2"/>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2"/>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2"/>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buSzPct val="90000"/>
            </a:pPr>
            <a:r>
              <a:rPr lang="en-US" sz="3600" dirty="0">
                <a:latin typeface="Franklin Gothic Demi" panose="020B0703020102020204" pitchFamily="34" charset="0"/>
              </a:rPr>
              <a:t>Put on a workshop locally</a:t>
            </a:r>
          </a:p>
          <a:p>
            <a:pPr>
              <a:spcAft>
                <a:spcPts val="1200"/>
              </a:spcAft>
              <a:buSzPct val="90000"/>
            </a:pPr>
            <a:r>
              <a:rPr lang="en-US" sz="3600" dirty="0">
                <a:latin typeface="Franklin Gothic Demi" panose="020B0703020102020204" pitchFamily="34" charset="0"/>
              </a:rPr>
              <a:t>Send your input to </a:t>
            </a:r>
            <a:r>
              <a:rPr lang="en-US" sz="3600" dirty="0">
                <a:solidFill>
                  <a:schemeClr val="accent3">
                    <a:lumMod val="75000"/>
                  </a:schemeClr>
                </a:solidFill>
                <a:latin typeface="Franklin Gothic Demi" panose="020B0703020102020204" pitchFamily="34" charset="0"/>
              </a:rPr>
              <a:t>wb@na.org </a:t>
            </a:r>
          </a:p>
          <a:p>
            <a:pPr>
              <a:spcAft>
                <a:spcPts val="1200"/>
              </a:spcAft>
              <a:buSzPct val="90000"/>
            </a:pPr>
            <a:r>
              <a:rPr lang="en-US" sz="3600" dirty="0">
                <a:latin typeface="Franklin Gothic Demi" panose="020B0703020102020204" pitchFamily="34" charset="0"/>
              </a:rPr>
              <a:t>Get outlines and PowerPoints for this and other workshops </a:t>
            </a:r>
            <a:r>
              <a:rPr lang="en-US" sz="3600" dirty="0">
                <a:solidFill>
                  <a:schemeClr val="accent3">
                    <a:lumMod val="75000"/>
                  </a:schemeClr>
                </a:solidFill>
                <a:latin typeface="Franklin Gothic Demi" panose="020B0703020102020204" pitchFamily="34" charset="0"/>
              </a:rPr>
              <a:t>www.na.org/IDT</a:t>
            </a:r>
          </a:p>
          <a:p>
            <a:pPr marL="0" indent="0">
              <a:buNone/>
            </a:pPr>
            <a:endParaRPr lang="en-US" dirty="0"/>
          </a:p>
        </p:txBody>
      </p:sp>
    </p:spTree>
    <p:extLst>
      <p:ext uri="{BB962C8B-B14F-4D97-AF65-F5344CB8AC3E}">
        <p14:creationId xmlns:p14="http://schemas.microsoft.com/office/powerpoint/2010/main" val="3499325887"/>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245896"/>
      </a:dk2>
      <a:lt2>
        <a:srgbClr val="EEECE1"/>
      </a:lt2>
      <a:accent1>
        <a:srgbClr val="4F81BD"/>
      </a:accent1>
      <a:accent2>
        <a:srgbClr val="C0504D"/>
      </a:accent2>
      <a:accent3>
        <a:srgbClr val="B1D6A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1265</TotalTime>
  <Words>678</Words>
  <Application>Microsoft Office PowerPoint</Application>
  <PresentationFormat>On-screen Show (4:3)</PresentationFormat>
  <Paragraphs>49</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Franklin Gothic Demi</vt:lpstr>
      <vt:lpstr>Helvetica</vt:lpstr>
      <vt:lpstr>Office Theme</vt:lpstr>
      <vt:lpstr>PowerPoint Presentation</vt:lpstr>
      <vt:lpstr>Each chapter contains</vt:lpstr>
      <vt:lpstr>Each group has but one primary purpose— to carry the message to the addict who still suffers. </vt:lpstr>
      <vt:lpstr>How do these apply to HG service?</vt:lpstr>
      <vt:lpstr>Small Group Discussion</vt:lpstr>
      <vt:lpstr>Guiding Principles: Putting Our New Traditions Workbook to Work</vt:lpstr>
    </vt:vector>
  </TitlesOfParts>
  <Company>NAWS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McDade</dc:creator>
  <cp:lastModifiedBy>Travis Koplow</cp:lastModifiedBy>
  <cp:revision>36</cp:revision>
  <cp:lastPrinted>2016-10-14T17:30:58Z</cp:lastPrinted>
  <dcterms:created xsi:type="dcterms:W3CDTF">2016-09-08T22:08:03Z</dcterms:created>
  <dcterms:modified xsi:type="dcterms:W3CDTF">2024-12-27T18:20:45Z</dcterms:modified>
</cp:coreProperties>
</file>