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embeddedFontLst>
    <p:embeddedFont>
      <p:font typeface="Century Gothic" panose="020B050202020202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jn5uENMx93/d7Okqb0883TcMWx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6645e2f47bad1a7d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6645e2f47bad1a7d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4" descr="A tree with a blue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9817" y="-59634"/>
            <a:ext cx="12245010" cy="6997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lank">
  <p:cSld name="3_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6" descr="A blue and white gradien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9" name="Google Shape;19;p17" descr="A blue rectangle with black line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9818" y="-29794"/>
            <a:ext cx="12264887" cy="6957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.org/id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9378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"/>
          <p:cNvSpPr txBox="1"/>
          <p:nvPr/>
        </p:nvSpPr>
        <p:spPr>
          <a:xfrm>
            <a:off x="427372" y="402850"/>
            <a:ext cx="9458400" cy="11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200"/>
              <a:buFont typeface="Century Gothic"/>
              <a:buNone/>
            </a:pPr>
            <a:r>
              <a:rPr lang="en-US" sz="63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ЗТ/МЛ</a:t>
            </a:r>
            <a:r>
              <a:rPr lang="en-US" sz="63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u-RU" sz="63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 </a:t>
            </a:r>
            <a:r>
              <a:rPr lang="en-US" sz="63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АН </a:t>
            </a:r>
            <a:endParaRPr sz="6300" b="1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" name="Google Shape;28;p1"/>
          <p:cNvSpPr txBox="1"/>
          <p:nvPr/>
        </p:nvSpPr>
        <p:spPr>
          <a:xfrm>
            <a:off x="427375" y="1900238"/>
            <a:ext cx="10362600" cy="2508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Font typeface="Arial"/>
              <a:buNone/>
            </a:pPr>
            <a:r>
              <a:rPr lang="ru-RU" sz="65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Как п</a:t>
            </a:r>
            <a:r>
              <a:rPr lang="en-US" sz="65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омо</a:t>
            </a:r>
            <a:r>
              <a:rPr lang="ru-RU" sz="65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ч</a:t>
            </a:r>
            <a:r>
              <a:rPr lang="en-US" sz="65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ь </a:t>
            </a:r>
            <a:endParaRPr lang="ru-RU" sz="65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Font typeface="Arial"/>
              <a:buNone/>
            </a:pPr>
            <a:r>
              <a:rPr lang="en-US" sz="65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членам</a:t>
            </a:r>
            <a:r>
              <a:rPr lang="ru-RU" sz="65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АН</a:t>
            </a:r>
            <a:r>
              <a:rPr lang="en-US" sz="65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стать </a:t>
            </a:r>
            <a:endParaRPr lang="ru-RU" sz="65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Font typeface="Arial"/>
              <a:buNone/>
            </a:pPr>
            <a:r>
              <a:rPr lang="en-US" sz="65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частью сообщества </a:t>
            </a:r>
            <a:endParaRPr sz="65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" name="Google Shape;2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383" y="5138599"/>
            <a:ext cx="1472670" cy="1574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0" descr="A long thin yellow stick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302482">
            <a:off x="9471706" y="1361341"/>
            <a:ext cx="3504252" cy="881013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0"/>
          <p:cNvSpPr txBox="1"/>
          <p:nvPr/>
        </p:nvSpPr>
        <p:spPr>
          <a:xfrm>
            <a:off x="542243" y="-1"/>
            <a:ext cx="11107500" cy="24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B0F0"/>
              </a:buClr>
              <a:buSzPts val="4000"/>
              <a:buFont typeface="Century Gothic"/>
              <a:buNone/>
            </a:pPr>
            <a:r>
              <a:rPr lang="en-US" sz="4300" b="1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Нам необходимо углубиться в тему и подумать о том, что значит «стать членом АН» из «человека, который время от времени посещает собрания».</a:t>
            </a:r>
            <a:endParaRPr sz="4300"/>
          </a:p>
        </p:txBody>
      </p:sp>
      <p:sp>
        <p:nvSpPr>
          <p:cNvPr id="97" name="Google Shape;97;p10"/>
          <p:cNvSpPr txBox="1"/>
          <p:nvPr/>
        </p:nvSpPr>
        <p:spPr>
          <a:xfrm>
            <a:off x="0" y="3074325"/>
            <a:ext cx="12192000" cy="3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23368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Являясь программой полного воздержания, как мы можем помочь людям почувствовать себя настолько нужными, чтобы они смогли решить, быть ли им членами АН?</a:t>
            </a:r>
            <a:endParaRPr sz="3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20040" marR="0" lvl="0" indent="-23368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Как мы помогаем друг другу понять, что такое членство в АН, и ощутить свою связь с Сообществом?</a:t>
            </a:r>
            <a:endParaRPr sz="3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1"/>
          <p:cNvSpPr txBox="1"/>
          <p:nvPr/>
        </p:nvSpPr>
        <p:spPr>
          <a:xfrm>
            <a:off x="399750" y="711019"/>
            <a:ext cx="11392500" cy="26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45098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ts val="2550"/>
              <a:buFont typeface="Century Gothic"/>
              <a:buNone/>
            </a:pPr>
            <a:r>
              <a:rPr lang="en-US" sz="2550" i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 Третьей традиции книга «Это работает: Как и почему» напоминает нам, что «группа не является судом по оценке желания... ни один зависимый не должен быть лишен шанса оставаться в сообществе, пока у него не появится это желание... Эта Традиция просит нас проявить по отношению к другим те же заботу и неравнодушие, которые когда-то помогли каждому из нас обрести чувство сопричастности». Мы закроем наше обсуждение парой вопросов – если у нас не останется времени их рассмотреть, поразмышляйте о них позже, или обсудите со своей домашней группой.</a:t>
            </a:r>
            <a:endParaRPr sz="2550" b="0" i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6645e2f47bad1a7d_0"/>
          <p:cNvSpPr txBox="1"/>
          <p:nvPr/>
        </p:nvSpPr>
        <p:spPr>
          <a:xfrm>
            <a:off x="0" y="2037905"/>
            <a:ext cx="12192000" cy="27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 Каким образом мы можем создать новичку условия для капитуляции, даже если для этого потребуется много времени?</a:t>
            </a:r>
            <a:endParaRPr sz="28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•   Как мы можем отбросить страх и оценочное мнение о тех, кто приходит к нам, находясь на ЗТ/МЛ и сосредоточиться на том, чтобы помочь этим зависимым почувствовать, что в АН они дома?</a:t>
            </a:r>
            <a:endParaRPr sz="28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2"/>
          <p:cNvSpPr txBox="1"/>
          <p:nvPr/>
        </p:nvSpPr>
        <p:spPr>
          <a:xfrm>
            <a:off x="265814" y="158874"/>
            <a:ext cx="11724300" cy="12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Поделитесь идеями заполнив форму на  </a:t>
            </a:r>
            <a:r>
              <a:rPr lang="en-US" sz="3800" b="1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www.na.org/survey</a:t>
            </a:r>
            <a:endParaRPr/>
          </a:p>
        </p:txBody>
      </p:sp>
      <p:sp>
        <p:nvSpPr>
          <p:cNvPr id="113" name="Google Shape;113;p12"/>
          <p:cNvSpPr txBox="1"/>
          <p:nvPr/>
        </p:nvSpPr>
        <p:spPr>
          <a:xfrm>
            <a:off x="2529751" y="5016670"/>
            <a:ext cx="9460200" cy="12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2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 мере поступления материалов они будут добавлены на   </a:t>
            </a:r>
            <a:r>
              <a:rPr lang="en-US" sz="3600" b="1" u="sng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www.na.org/idt</a:t>
            </a:r>
            <a:r>
              <a:rPr lang="en-US" sz="3600" b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  <p:pic>
        <p:nvPicPr>
          <p:cNvPr id="114" name="Google Shape;114;p12" descr="A cartoon of a squirrel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0" y="5337544"/>
            <a:ext cx="1449373" cy="1377622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2"/>
          <p:cNvSpPr txBox="1"/>
          <p:nvPr/>
        </p:nvSpPr>
        <p:spPr>
          <a:xfrm>
            <a:off x="829341" y="1520456"/>
            <a:ext cx="11160600" cy="3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ЮЭто одна из Горячих тем для обсуждения (ГТО) текущего цикла ВКО. Оставшиеся три темы:</a:t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Меры в отношении деструктивного и хищнического поведения</a:t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Переосмысление и возрождение комитетов по обслуживанию (как способствовать несению вести АН, улучшить коммуникацию, обеспечить наставничество и обучение, сделать служение более привлекательным и доступным, исходя из нашего опыта прошлых лет)</a:t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Гендерно-нейтральный и инклюзивный язык в литературе АН</a:t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2"/>
          <p:cNvPicPr preferRelativeResize="0"/>
          <p:nvPr/>
        </p:nvPicPr>
        <p:blipFill rotWithShape="1">
          <a:blip r:embed="rId3">
            <a:alphaModFix/>
          </a:blip>
          <a:srcRect r="11646" b="10232"/>
          <a:stretch/>
        </p:blipFill>
        <p:spPr>
          <a:xfrm>
            <a:off x="7244075" y="1095475"/>
            <a:ext cx="4947926" cy="5061474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2"/>
          <p:cNvSpPr txBox="1"/>
          <p:nvPr/>
        </p:nvSpPr>
        <p:spPr>
          <a:xfrm>
            <a:off x="173821" y="290425"/>
            <a:ext cx="8116800" cy="57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Мы уже пару десятков лет обсуждаем вопросы заместительной терапии и медикаментозного лечения (ЗТ/МЛ)</a:t>
            </a:r>
            <a:endParaRPr sz="3800" b="1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0" b="1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Но по ним пока так и не выработана единая позиция Сообщества</a:t>
            </a:r>
            <a:endParaRPr sz="3800" b="1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371E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 txBox="1"/>
          <p:nvPr/>
        </p:nvSpPr>
        <p:spPr>
          <a:xfrm>
            <a:off x="380550" y="0"/>
            <a:ext cx="11080200" cy="14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6300"/>
              <a:buFont typeface="Century Gothic"/>
              <a:buNone/>
            </a:pPr>
            <a:r>
              <a:rPr lang="en-US" sz="6300" b="1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Важно обсудить эту проблему, потому что: </a:t>
            </a:r>
            <a:endParaRPr sz="6300" b="1" i="0">
              <a:solidFill>
                <a:srgbClr val="00B0F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41;p3"/>
          <p:cNvSpPr txBox="1"/>
          <p:nvPr/>
        </p:nvSpPr>
        <p:spPr>
          <a:xfrm>
            <a:off x="731525" y="1800000"/>
            <a:ext cx="11080200" cy="30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215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Char char="•"/>
            </a:pPr>
            <a:r>
              <a:rPr lang="en-US" sz="3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Эта тема  никуда не исчезнет </a:t>
            </a:r>
            <a:endParaRPr sz="3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20040" marR="0" lvl="0" indent="-215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Char char="•"/>
            </a:pPr>
            <a:r>
              <a:rPr lang="en-US" sz="3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Медицинские препараты все чаще  являются частью лечения в закрытых учреждениях </a:t>
            </a:r>
            <a:endParaRPr sz="3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20040" marR="0" lvl="0" indent="-215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Char char="•"/>
            </a:pPr>
            <a:r>
              <a:rPr lang="en-US" sz="3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Для многих м/л  и з/т - обязательное требование исправительного или лечебного учреждения;</a:t>
            </a:r>
            <a:endParaRPr sz="3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20040" marR="0" lvl="0" indent="-215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Char char="•"/>
            </a:pPr>
            <a:r>
              <a:rPr lang="en-US" sz="3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Нам нужно подумать о том, как нести весть в реалиях, в которых мы живем, а не в тех, которые мы хотели бы видеть.</a:t>
            </a:r>
            <a:endParaRPr sz="3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42;p3"/>
          <p:cNvSpPr/>
          <p:nvPr/>
        </p:nvSpPr>
        <p:spPr>
          <a:xfrm>
            <a:off x="8397930" y="750503"/>
            <a:ext cx="2521688" cy="1471702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36C4F3">
              <a:alpha val="5215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3"/>
          <p:cNvSpPr/>
          <p:nvPr/>
        </p:nvSpPr>
        <p:spPr>
          <a:xfrm flipH="1">
            <a:off x="9572827" y="1768577"/>
            <a:ext cx="2521688" cy="1471702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36C4F3">
              <a:alpha val="5215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4" descr="A person waving at a blue doo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0609" t="6052" r="17163"/>
          <a:stretch/>
        </p:blipFill>
        <p:spPr>
          <a:xfrm>
            <a:off x="7325350" y="483450"/>
            <a:ext cx="4866648" cy="5275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4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 r="50575"/>
          <a:stretch/>
        </p:blipFill>
        <p:spPr>
          <a:xfrm>
            <a:off x="3066435" y="4925765"/>
            <a:ext cx="2197738" cy="122812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4"/>
          <p:cNvSpPr txBox="1"/>
          <p:nvPr/>
        </p:nvSpPr>
        <p:spPr>
          <a:xfrm>
            <a:off x="191501" y="-467350"/>
            <a:ext cx="7656000" cy="57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spcBef>
                <a:spcPts val="22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Наша задача сделать так, чтобы выздоровление было доступно каждому, кто хочет его получить, и чтобы оно было привлекательным для тех, кто в нем нуждается.</a:t>
            </a:r>
            <a:endParaRPr sz="30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22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Если профессионалы не захотят направлять людей в АН, некоторые зависимые могут никогда нас не найти.</a:t>
            </a:r>
            <a:endParaRPr sz="30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2200"/>
              </a:spcBef>
              <a:spcAft>
                <a:spcPts val="0"/>
              </a:spcAft>
              <a:buNone/>
            </a:pPr>
            <a:endParaRPr sz="30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" name="Google Shape;51;p4"/>
          <p:cNvSpPr txBox="1"/>
          <p:nvPr/>
        </p:nvSpPr>
        <p:spPr>
          <a:xfrm>
            <a:off x="191500" y="5291150"/>
            <a:ext cx="3273000" cy="17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Последний опрос членов сообщества</a:t>
            </a:r>
            <a:endParaRPr sz="2600" b="1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Google Shape;52;p4"/>
          <p:cNvSpPr txBox="1"/>
          <p:nvPr/>
        </p:nvSpPr>
        <p:spPr>
          <a:xfrm>
            <a:off x="2095600" y="5588700"/>
            <a:ext cx="3789900" cy="13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82% </a:t>
            </a:r>
            <a:endParaRPr/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323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Остались в АН благодаря идентификации с другими членами сообщества</a:t>
            </a:r>
            <a:endParaRPr sz="1800">
              <a:solidFill>
                <a:srgbClr val="23232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" name="Google Shape;53;p4"/>
          <p:cNvSpPr/>
          <p:nvPr/>
        </p:nvSpPr>
        <p:spPr>
          <a:xfrm>
            <a:off x="6559961" y="4906295"/>
            <a:ext cx="1338417" cy="137651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" name="Google Shape;54;p4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 l="55882"/>
          <a:stretch/>
        </p:blipFill>
        <p:spPr>
          <a:xfrm>
            <a:off x="5885612" y="4925765"/>
            <a:ext cx="1961760" cy="122812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4"/>
          <p:cNvSpPr txBox="1"/>
          <p:nvPr/>
        </p:nvSpPr>
        <p:spPr>
          <a:xfrm>
            <a:off x="5887975" y="5758500"/>
            <a:ext cx="3789900" cy="10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68% </a:t>
            </a:r>
            <a:endParaRPr/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Первое собрание было важными или очень важным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"/>
          <p:cNvSpPr txBox="1"/>
          <p:nvPr/>
        </p:nvSpPr>
        <p:spPr>
          <a:xfrm>
            <a:off x="216300" y="274674"/>
            <a:ext cx="12192000" cy="8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entury Gothic"/>
              <a:buNone/>
            </a:pPr>
            <a:r>
              <a:rPr lang="en-US" sz="45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 чем у нас есть единое мнение, как у Сообщества:</a:t>
            </a:r>
            <a:endParaRPr sz="4500" b="1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" name="Google Shape;61;p5"/>
          <p:cNvSpPr txBox="1"/>
          <p:nvPr/>
        </p:nvSpPr>
        <p:spPr>
          <a:xfrm>
            <a:off x="216300" y="1483370"/>
            <a:ext cx="11112000" cy="56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marR="0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840"/>
              <a:buFont typeface="Arial"/>
              <a:buChar char="•"/>
            </a:pPr>
            <a:r>
              <a:rPr lang="en-US" sz="2500"/>
              <a:t>Наша весть – это весть надежды и обещание свободы. АН – это программа полного воздержания.</a:t>
            </a:r>
            <a:endParaRPr sz="2500"/>
          </a:p>
          <a:p>
            <a:pPr marL="320040" marR="0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840"/>
              <a:buFont typeface="Arial"/>
              <a:buChar char="•"/>
            </a:pPr>
            <a:r>
              <a:rPr lang="en-US" sz="2500"/>
              <a:t>•​Неважно, сколько или какие наркотики ты употреблял.</a:t>
            </a:r>
            <a:endParaRPr sz="2500"/>
          </a:p>
          <a:p>
            <a:pPr marL="320040" marR="0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840"/>
              <a:buFont typeface="Arial"/>
              <a:buChar char="•"/>
            </a:pPr>
            <a:r>
              <a:rPr lang="en-US" sz="2500"/>
              <a:t>•​Нас интересует только твое желание решить эту проблему и как мы можем тебе помочь.</a:t>
            </a:r>
            <a:endParaRPr sz="2500"/>
          </a:p>
          <a:p>
            <a:pPr marL="320040" marR="0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840"/>
              <a:buFont typeface="Arial"/>
              <a:buChar char="•"/>
            </a:pPr>
            <a:r>
              <a:rPr lang="en-US" sz="2500"/>
              <a:t>•​Единственным условием для членства в АН является желание прекратить употребление.</a:t>
            </a:r>
            <a:endParaRPr sz="2500"/>
          </a:p>
          <a:p>
            <a:pPr marL="320040" marR="0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840"/>
              <a:buFont typeface="Arial"/>
              <a:buChar char="•"/>
            </a:pPr>
            <a:r>
              <a:rPr lang="en-US" sz="2500"/>
              <a:t>•​Мы хотим, чтобы люди могли выбирать членство в АН независимо от того, как они к нам пришли.</a:t>
            </a:r>
            <a:endParaRPr sz="2500"/>
          </a:p>
          <a:p>
            <a:pPr marL="320040" marR="0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840"/>
              <a:buFont typeface="Arial"/>
              <a:buChar char="•"/>
            </a:pPr>
            <a:r>
              <a:rPr lang="en-US" sz="2500"/>
              <a:t>•​Нам хочется, чтобы Анонимные Наркоманы были безопасным местом для выздоровления.</a:t>
            </a:r>
            <a:endParaRPr sz="2500"/>
          </a:p>
        </p:txBody>
      </p:sp>
      <p:pic>
        <p:nvPicPr>
          <p:cNvPr id="62" name="Google Shape;62;p5" descr="A cartoon of a squirrel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37476" y="5043948"/>
            <a:ext cx="1728744" cy="1643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6" descr="A blue circle on a white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12722"/>
            <a:ext cx="3234813" cy="5168869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6"/>
          <p:cNvSpPr txBox="1"/>
          <p:nvPr/>
        </p:nvSpPr>
        <p:spPr>
          <a:xfrm>
            <a:off x="3741176" y="584905"/>
            <a:ext cx="8318100" cy="71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Возможно здесь есть кто-то, кто пришел в АН, находясь на лекарственной терапии от зависимости, а теперь живет без наркотиков?</a:t>
            </a:r>
            <a:endParaRPr sz="42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Можете ли вы поделиться своим опытом?</a:t>
            </a:r>
            <a:endParaRPr sz="42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4008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4008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4008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9" name="Google Shape;6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134" y="1689131"/>
            <a:ext cx="1989393" cy="51688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7"/>
          <p:cNvSpPr txBox="1"/>
          <p:nvPr/>
        </p:nvSpPr>
        <p:spPr>
          <a:xfrm>
            <a:off x="445400" y="10"/>
            <a:ext cx="12192000" cy="21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5500"/>
              <a:buFont typeface="Century Gothic"/>
              <a:buNone/>
            </a:pPr>
            <a:r>
              <a:rPr lang="en-US" sz="4800" b="1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Обсуждение в небольшой группе</a:t>
            </a:r>
            <a:endParaRPr sz="4800"/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B0F0"/>
              </a:buClr>
              <a:buSzPts val="4000"/>
              <a:buFont typeface="Century Gothic"/>
              <a:buNone/>
            </a:pPr>
            <a:r>
              <a:rPr lang="en-US" sz="4000" b="0" i="0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en-US" sz="3600" b="0" i="0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Мы собираемся поговорить о том как каждый из нас почувствовал себя частью АН и как мы помогаем друг другу развивать это чув</a:t>
            </a:r>
            <a:r>
              <a:rPr lang="en-US" sz="3600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ство</a:t>
            </a:r>
            <a:r>
              <a:rPr lang="en-US" sz="3600" b="0" i="0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3600"/>
          </a:p>
        </p:txBody>
      </p:sp>
      <p:sp>
        <p:nvSpPr>
          <p:cNvPr id="75" name="Google Shape;75;p7"/>
          <p:cNvSpPr txBox="1"/>
          <p:nvPr/>
        </p:nvSpPr>
        <p:spPr>
          <a:xfrm>
            <a:off x="1" y="2608500"/>
            <a:ext cx="11276400" cy="16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699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Century Gothic"/>
              <a:buChar char="●"/>
            </a:pPr>
            <a:r>
              <a:rPr lang="en-US" sz="3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Что, по-твоему, мешало тебе почувствовать себя частью АН в начале выздоровления, и что заставило тебя остаться в сообществе? </a:t>
            </a:r>
            <a:endParaRPr sz="3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69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Century Gothic"/>
              <a:buChar char="●"/>
            </a:pPr>
            <a:r>
              <a:rPr lang="en-US" sz="3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Каким образом мы можем помочь людям почувствовать себя в АН безопасно и ощутить связь с Сообществом?</a:t>
            </a:r>
            <a:endParaRPr sz="3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6" name="Google Shape;76;p7" descr="A logo with a tree and a squirrel on i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10800" y="4249500"/>
            <a:ext cx="1734524" cy="2458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8"/>
          <p:cNvSpPr txBox="1"/>
          <p:nvPr/>
        </p:nvSpPr>
        <p:spPr>
          <a:xfrm>
            <a:off x="430578" y="274672"/>
            <a:ext cx="11761421" cy="1126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Century Gothic"/>
              <a:buNone/>
            </a:pPr>
            <a:r>
              <a:rPr lang="en-US" sz="55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Обсуждение в большой группе</a:t>
            </a:r>
            <a:endParaRPr sz="5500" b="1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2" name="Google Shape;82;p8" descr="A light shining on a black background&#10;&#10;Description automatically generated"/>
          <p:cNvPicPr preferRelativeResize="0"/>
          <p:nvPr/>
        </p:nvPicPr>
        <p:blipFill rotWithShape="1">
          <a:blip r:embed="rId3">
            <a:alphaModFix amt="64000"/>
          </a:blip>
          <a:srcRect/>
          <a:stretch/>
        </p:blipFill>
        <p:spPr>
          <a:xfrm flipH="1">
            <a:off x="5233961" y="434161"/>
            <a:ext cx="6774424" cy="555359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8"/>
          <p:cNvSpPr txBox="1"/>
          <p:nvPr/>
        </p:nvSpPr>
        <p:spPr>
          <a:xfrm>
            <a:off x="1067371" y="1984506"/>
            <a:ext cx="9129252" cy="37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600"/>
              <a:buFont typeface="Arial"/>
              <a:buNone/>
            </a:pPr>
            <a:r>
              <a:rPr lang="en-US" sz="55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Что из того, что было рассказано в ходе обсуждения в малой группе, привлекло ваше внимание?</a:t>
            </a:r>
            <a:endParaRPr sz="55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600"/>
              <a:buFont typeface="Arial"/>
              <a:buNone/>
            </a:pPr>
            <a:endParaRPr sz="55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9" descr="A blue circle on a white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3169"/>
          <a:stretch/>
        </p:blipFill>
        <p:spPr>
          <a:xfrm>
            <a:off x="0" y="1359500"/>
            <a:ext cx="2913626" cy="450807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9"/>
          <p:cNvSpPr txBox="1"/>
          <p:nvPr/>
        </p:nvSpPr>
        <p:spPr>
          <a:xfrm>
            <a:off x="2093280" y="638140"/>
            <a:ext cx="9560400" cy="29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6000"/>
              <a:buFont typeface="Century Gothic"/>
              <a:buNone/>
            </a:pPr>
            <a:r>
              <a:rPr lang="en-US" sz="4900" b="1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Наша Третья Традиция предлагает нам освобождение от оговорок, которые могут быть у нас насчет членства в АН или относительно друг друга.</a:t>
            </a:r>
            <a:endParaRPr sz="4900" b="1">
              <a:solidFill>
                <a:srgbClr val="00B0F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6000"/>
              <a:buFont typeface="Century Gothic"/>
              <a:buNone/>
            </a:pPr>
            <a:endParaRPr sz="4900" b="1">
              <a:solidFill>
                <a:srgbClr val="00B0F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6000"/>
              <a:buFont typeface="Century Gothic"/>
              <a:buNone/>
            </a:pPr>
            <a:r>
              <a:rPr lang="en-US" sz="4300"/>
              <a:t>                 </a:t>
            </a:r>
            <a:r>
              <a:rPr lang="en-US" sz="2500"/>
              <a:t>Путеводные Принципы:дух наших Традиций</a:t>
            </a:r>
            <a:endParaRPr sz="2500" b="1" i="0">
              <a:solidFill>
                <a:srgbClr val="00B0F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0" name="Google Shape;90;p9" descr="Cartoon of a hand with a blue sleev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b="4670"/>
          <a:stretch/>
        </p:blipFill>
        <p:spPr>
          <a:xfrm>
            <a:off x="377724" y="3057525"/>
            <a:ext cx="1198125" cy="380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766</Words>
  <Application>Microsoft Office PowerPoint</Application>
  <PresentationFormat>Widescreen</PresentationFormat>
  <Paragraphs>53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Stacy Fowler</dc:creator>
  <cp:lastModifiedBy>Anton Koptelov/CEE/CE</cp:lastModifiedBy>
  <cp:revision>1</cp:revision>
  <dcterms:created xsi:type="dcterms:W3CDTF">2023-09-28T12:32:30Z</dcterms:created>
  <dcterms:modified xsi:type="dcterms:W3CDTF">2024-09-12T14:55:00Z</dcterms:modified>
</cp:coreProperties>
</file>