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8" r:id="rId2"/>
    <p:sldId id="468" r:id="rId3"/>
    <p:sldId id="441" r:id="rId4"/>
    <p:sldId id="461" r:id="rId5"/>
    <p:sldId id="466" r:id="rId6"/>
    <p:sldId id="467" r:id="rId7"/>
    <p:sldId id="464" r:id="rId8"/>
    <p:sldId id="465" r:id="rId9"/>
    <p:sldId id="447" r:id="rId10"/>
    <p:sldId id="470" r:id="rId11"/>
    <p:sldId id="443" r:id="rId12"/>
    <p:sldId id="460" r:id="rId13"/>
    <p:sldId id="459" r:id="rId14"/>
    <p:sldId id="463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4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B1E6D9-EBBB-3DAA-2B33-B647FC172C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441AF-2F05-01AE-3219-05A932602B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031F91-616C-CC40-AD6A-54EF4C877F52}" type="datetimeFigureOut">
              <a:rPr lang="en-ID"/>
              <a:pPr>
                <a:defRPr/>
              </a:pPr>
              <a:t>06/11/24</a:t>
            </a:fld>
            <a:endParaRPr lang="en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9ECA598-84DB-87D7-8601-854858DCD3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7890C67-AB5D-A052-6878-9859AFBF6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90A68-1F6D-3B78-B4AF-CC530D2841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621AD-552D-FCDC-A942-57BCBD628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8EF45F-407A-6345-952C-98061623A2D0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30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14650"/>
          </a:xfrm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85506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00600" cy="6858000"/>
          </a:xfrm>
          <a:custGeom>
            <a:avLst/>
            <a:gdLst>
              <a:gd name="connsiteX0" fmla="*/ 0 w 4800600"/>
              <a:gd name="connsiteY0" fmla="*/ 0 h 6858000"/>
              <a:gd name="connsiteX1" fmla="*/ 3857862 w 4800600"/>
              <a:gd name="connsiteY1" fmla="*/ 0 h 6858000"/>
              <a:gd name="connsiteX2" fmla="*/ 3991271 w 4800600"/>
              <a:gd name="connsiteY2" fmla="*/ 232066 h 6858000"/>
              <a:gd name="connsiteX3" fmla="*/ 4800600 w 4800600"/>
              <a:gd name="connsiteY3" fmla="*/ 3429000 h 6858000"/>
              <a:gd name="connsiteX4" fmla="*/ 3902067 w 4800600"/>
              <a:gd name="connsiteY4" fmla="*/ 6784973 h 6858000"/>
              <a:gd name="connsiteX5" fmla="*/ 3857856 w 4800600"/>
              <a:gd name="connsiteY5" fmla="*/ 6858000 h 6858000"/>
              <a:gd name="connsiteX6" fmla="*/ 0 w 48006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0600" h="6858000">
                <a:moveTo>
                  <a:pt x="0" y="0"/>
                </a:moveTo>
                <a:lnTo>
                  <a:pt x="3857862" y="0"/>
                </a:lnTo>
                <a:lnTo>
                  <a:pt x="3991271" y="232066"/>
                </a:lnTo>
                <a:cubicBezTo>
                  <a:pt x="4507417" y="1182397"/>
                  <a:pt x="4800600" y="2271453"/>
                  <a:pt x="4800600" y="3429000"/>
                </a:cubicBezTo>
                <a:cubicBezTo>
                  <a:pt x="4800600" y="4651659"/>
                  <a:pt x="4473506" y="5797906"/>
                  <a:pt x="3902067" y="6784973"/>
                </a:cubicBezTo>
                <a:lnTo>
                  <a:pt x="385785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77570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0" y="571500"/>
            <a:ext cx="5249333" cy="5715000"/>
          </a:xfrm>
          <a:prstGeom prst="roundRect">
            <a:avLst>
              <a:gd name="adj" fmla="val 7374"/>
            </a:avLst>
          </a:prstGeom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85990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 rtlCol="0">
            <a:norm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413569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7CF007-9E9E-E8A1-EC4B-F5340B61F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ID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AC95312-D585-860A-B40E-61E0B9846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ID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B5E62-036A-9AB7-5769-9ADCD2AD9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6A448A-B7D1-7C46-8238-B20CAC73D101}" type="datetimeFigureOut">
              <a:rPr lang="en-ID"/>
              <a:pPr>
                <a:defRPr/>
              </a:pPr>
              <a:t>06/11/24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2BBDF-A0AF-560A-FB58-E888570A6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A1927-A8AA-8905-CEFA-B816ECD91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0FC07E-543B-9943-AF9A-14760E4EA252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7" r:id="rId3"/>
    <p:sldLayoutId id="2147483718" r:id="rId4"/>
    <p:sldLayoutId id="2147483726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Bahnschrift Condensed" panose="020B0502040204020203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ahnschrift Condensed" panose="020B0502040204020203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hnschrift Condensed" panose="020B0502040204020203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Bahnschrift Condensed" panose="020B0502040204020203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Bahnschrift Condensed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69578CF-904B-5FE3-42A6-61CCA7B7A45B}"/>
              </a:ext>
            </a:extLst>
          </p:cNvPr>
          <p:cNvSpPr/>
          <p:nvPr/>
        </p:nvSpPr>
        <p:spPr>
          <a:xfrm>
            <a:off x="0" y="0"/>
            <a:ext cx="4271818" cy="6858000"/>
          </a:xfrm>
          <a:custGeom>
            <a:avLst/>
            <a:gdLst>
              <a:gd name="connsiteX0" fmla="*/ 0 w 5536918"/>
              <a:gd name="connsiteY0" fmla="*/ 0 h 6858000"/>
              <a:gd name="connsiteX1" fmla="*/ 4299917 w 5536918"/>
              <a:gd name="connsiteY1" fmla="*/ 0 h 6858000"/>
              <a:gd name="connsiteX2" fmla="*/ 4474968 w 5536918"/>
              <a:gd name="connsiteY2" fmla="*/ 232066 h 6858000"/>
              <a:gd name="connsiteX3" fmla="*/ 5536918 w 5536918"/>
              <a:gd name="connsiteY3" fmla="*/ 3429000 h 6858000"/>
              <a:gd name="connsiteX4" fmla="*/ 4357920 w 5536918"/>
              <a:gd name="connsiteY4" fmla="*/ 6784973 h 6858000"/>
              <a:gd name="connsiteX5" fmla="*/ 4299909 w 5536918"/>
              <a:gd name="connsiteY5" fmla="*/ 6858000 h 6858000"/>
              <a:gd name="connsiteX6" fmla="*/ 0 w 553691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6918" h="6858000">
                <a:moveTo>
                  <a:pt x="0" y="0"/>
                </a:moveTo>
                <a:lnTo>
                  <a:pt x="4299917" y="0"/>
                </a:lnTo>
                <a:lnTo>
                  <a:pt x="4474968" y="232066"/>
                </a:lnTo>
                <a:cubicBezTo>
                  <a:pt x="5152222" y="1182397"/>
                  <a:pt x="5536918" y="2271453"/>
                  <a:pt x="5536918" y="3429000"/>
                </a:cubicBezTo>
                <a:cubicBezTo>
                  <a:pt x="5536918" y="4651659"/>
                  <a:pt x="5107726" y="5797906"/>
                  <a:pt x="4357920" y="6784973"/>
                </a:cubicBezTo>
                <a:lnTo>
                  <a:pt x="429990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4FE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2572CC9-7405-ACB6-225D-8022AA0E3512}"/>
              </a:ext>
            </a:extLst>
          </p:cNvPr>
          <p:cNvSpPr/>
          <p:nvPr/>
        </p:nvSpPr>
        <p:spPr>
          <a:xfrm>
            <a:off x="5184" y="0"/>
            <a:ext cx="3967438" cy="6858000"/>
          </a:xfrm>
          <a:custGeom>
            <a:avLst/>
            <a:gdLst>
              <a:gd name="connsiteX0" fmla="*/ 0 w 4800600"/>
              <a:gd name="connsiteY0" fmla="*/ 0 h 6858000"/>
              <a:gd name="connsiteX1" fmla="*/ 3857862 w 4800600"/>
              <a:gd name="connsiteY1" fmla="*/ 0 h 6858000"/>
              <a:gd name="connsiteX2" fmla="*/ 3991271 w 4800600"/>
              <a:gd name="connsiteY2" fmla="*/ 232066 h 6858000"/>
              <a:gd name="connsiteX3" fmla="*/ 4800600 w 4800600"/>
              <a:gd name="connsiteY3" fmla="*/ 3429000 h 6858000"/>
              <a:gd name="connsiteX4" fmla="*/ 3902067 w 4800600"/>
              <a:gd name="connsiteY4" fmla="*/ 6784973 h 6858000"/>
              <a:gd name="connsiteX5" fmla="*/ 3857856 w 4800600"/>
              <a:gd name="connsiteY5" fmla="*/ 6858000 h 6858000"/>
              <a:gd name="connsiteX6" fmla="*/ 0 w 48006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0600" h="6858000">
                <a:moveTo>
                  <a:pt x="0" y="0"/>
                </a:moveTo>
                <a:lnTo>
                  <a:pt x="3857862" y="0"/>
                </a:lnTo>
                <a:lnTo>
                  <a:pt x="3991271" y="232066"/>
                </a:lnTo>
                <a:cubicBezTo>
                  <a:pt x="4507417" y="1182397"/>
                  <a:pt x="4800600" y="2271453"/>
                  <a:pt x="4800600" y="3429000"/>
                </a:cubicBezTo>
                <a:cubicBezTo>
                  <a:pt x="4800600" y="4651659"/>
                  <a:pt x="4473506" y="5797906"/>
                  <a:pt x="3902067" y="6784973"/>
                </a:cubicBezTo>
                <a:lnTo>
                  <a:pt x="385785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4FE1">
              <a:alpha val="857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2534" name="Freeform: Shape 6">
            <a:extLst>
              <a:ext uri="{FF2B5EF4-FFF2-40B4-BE49-F238E27FC236}">
                <a16:creationId xmlns:a16="http://schemas.microsoft.com/office/drawing/2014/main" id="{5E5AE7E8-5DF0-F11C-F550-B822AE0236EE}"/>
              </a:ext>
            </a:extLst>
          </p:cNvPr>
          <p:cNvSpPr>
            <a:spLocks/>
          </p:cNvSpPr>
          <p:nvPr/>
        </p:nvSpPr>
        <p:spPr bwMode="auto">
          <a:xfrm rot="10800000">
            <a:off x="7786688" y="2668588"/>
            <a:ext cx="4405312" cy="4189412"/>
          </a:xfrm>
          <a:custGeom>
            <a:avLst/>
            <a:gdLst>
              <a:gd name="T0" fmla="*/ 0 w 6299045"/>
              <a:gd name="T1" fmla="*/ 3079780 h 4265748"/>
              <a:gd name="T2" fmla="*/ 0 w 6299045"/>
              <a:gd name="T3" fmla="*/ 0 h 4265748"/>
              <a:gd name="T4" fmla="*/ 3080909 w 6299045"/>
              <a:gd name="T5" fmla="*/ 0 h 4265748"/>
              <a:gd name="T6" fmla="*/ 2992719 w 6299045"/>
              <a:gd name="T7" fmla="*/ 127511 h 4265748"/>
              <a:gd name="T8" fmla="*/ 2498993 w 6299045"/>
              <a:gd name="T9" fmla="*/ 1283768 h 4265748"/>
              <a:gd name="T10" fmla="*/ 2007984 w 6299045"/>
              <a:gd name="T11" fmla="*/ 3257034 h 4265748"/>
              <a:gd name="T12" fmla="*/ 1573215 w 6299045"/>
              <a:gd name="T13" fmla="*/ 3799436 h 4265748"/>
              <a:gd name="T14" fmla="*/ 740973 w 6299045"/>
              <a:gd name="T15" fmla="*/ 4098362 h 4265748"/>
              <a:gd name="T16" fmla="*/ 39982 w 6299045"/>
              <a:gd name="T17" fmla="*/ 3245454 h 42657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99045" h="4265748">
                <a:moveTo>
                  <a:pt x="0" y="3193464"/>
                </a:moveTo>
                <a:lnTo>
                  <a:pt x="0" y="0"/>
                </a:lnTo>
                <a:lnTo>
                  <a:pt x="6299045" y="0"/>
                </a:lnTo>
                <a:lnTo>
                  <a:pt x="6118737" y="132217"/>
                </a:lnTo>
                <a:cubicBezTo>
                  <a:pt x="5705715" y="461264"/>
                  <a:pt x="5355995" y="853026"/>
                  <a:pt x="5109293" y="1331156"/>
                </a:cubicBezTo>
                <a:cubicBezTo>
                  <a:pt x="4758600" y="2010596"/>
                  <a:pt x="4640068" y="2830562"/>
                  <a:pt x="4105406" y="3377262"/>
                </a:cubicBezTo>
                <a:cubicBezTo>
                  <a:pt x="3858535" y="3629558"/>
                  <a:pt x="3541154" y="3801362"/>
                  <a:pt x="3216501" y="3939685"/>
                </a:cubicBezTo>
                <a:cubicBezTo>
                  <a:pt x="2680148" y="4168139"/>
                  <a:pt x="2094252" y="4316439"/>
                  <a:pt x="1514950" y="4249646"/>
                </a:cubicBezTo>
                <a:cubicBezTo>
                  <a:pt x="935650" y="4182851"/>
                  <a:pt x="364632" y="3875090"/>
                  <a:pt x="81745" y="3365254"/>
                </a:cubicBezTo>
                <a:lnTo>
                  <a:pt x="0" y="3193464"/>
                </a:lnTo>
                <a:close/>
              </a:path>
            </a:pathLst>
          </a:custGeom>
          <a:solidFill>
            <a:srgbClr val="7D4FE1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EBF06-1020-C01B-A634-83DF34BBFC7C}"/>
              </a:ext>
            </a:extLst>
          </p:cNvPr>
          <p:cNvSpPr txBox="1"/>
          <p:nvPr/>
        </p:nvSpPr>
        <p:spPr>
          <a:xfrm>
            <a:off x="4405313" y="192831"/>
            <a:ext cx="75546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 dirty="0">
                <a:solidFill>
                  <a:srgbClr val="7D4FE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 Addicts Find Us: </a:t>
            </a:r>
            <a:endParaRPr lang="en-US" sz="6400" dirty="0">
              <a:solidFill>
                <a:srgbClr val="7D4FE1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55889-CB6C-3A51-C79A-5CCD8CF37677}"/>
              </a:ext>
            </a:extLst>
          </p:cNvPr>
          <p:cNvSpPr txBox="1"/>
          <p:nvPr/>
        </p:nvSpPr>
        <p:spPr>
          <a:xfrm>
            <a:off x="4308550" y="4334232"/>
            <a:ext cx="755466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  <a:spcBef>
                <a:spcPts val="2400"/>
              </a:spcBef>
            </a:pPr>
            <a:r>
              <a:rPr lang="en-US" sz="5000" i="1" dirty="0">
                <a:solidFill>
                  <a:schemeClr val="bg1">
                    <a:alpha val="74000"/>
                  </a:schemeClr>
                </a:solidFill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This workshop is ideal for trusted servants involved with meeting information and flyers.</a:t>
            </a:r>
            <a:endParaRPr lang="en-US" sz="5000" i="1" dirty="0">
              <a:solidFill>
                <a:schemeClr val="bg1">
                  <a:alpha val="74000"/>
                </a:schemeClr>
              </a:solidFill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  <a:p>
            <a:endParaRPr lang="en-US" dirty="0">
              <a:solidFill>
                <a:schemeClr val="tx1">
                  <a:alpha val="74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1FF028-BADB-9080-114C-1651AAF2D514}"/>
              </a:ext>
            </a:extLst>
          </p:cNvPr>
          <p:cNvSpPr txBox="1"/>
          <p:nvPr/>
        </p:nvSpPr>
        <p:spPr>
          <a:xfrm>
            <a:off x="5355771" y="2284544"/>
            <a:ext cx="660421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80"/>
              </a:lnSpc>
            </a:pPr>
            <a:r>
              <a:rPr lang="en-US" sz="6400" dirty="0">
                <a:solidFill>
                  <a:srgbClr val="7D4FE1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Meeting Lists, Websites, and Flyers</a:t>
            </a:r>
          </a:p>
        </p:txBody>
      </p:sp>
      <p:pic>
        <p:nvPicPr>
          <p:cNvPr id="4" name="Picture 3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10CB5D7D-2ACD-FED8-77EB-569FD2C7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" y="4535666"/>
            <a:ext cx="2120900" cy="2120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4C7F96-4B7D-673C-18AF-0F255BEABDEE}"/>
              </a:ext>
            </a:extLst>
          </p:cNvPr>
          <p:cNvGrpSpPr/>
          <p:nvPr/>
        </p:nvGrpSpPr>
        <p:grpSpPr>
          <a:xfrm flipH="1">
            <a:off x="84222" y="0"/>
            <a:ext cx="12191999" cy="6299200"/>
            <a:chOff x="0" y="0"/>
            <a:chExt cx="12191999" cy="6299200"/>
          </a:xfrm>
        </p:grpSpPr>
        <p:sp>
          <p:nvSpPr>
            <p:cNvPr id="23554" name="Freeform: Shape 13">
              <a:extLst>
                <a:ext uri="{FF2B5EF4-FFF2-40B4-BE49-F238E27FC236}">
                  <a16:creationId xmlns:a16="http://schemas.microsoft.com/office/drawing/2014/main" id="{E1B7A77C-C1D7-5071-C5DF-5C3B0D90B4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082971" y="1190171"/>
              <a:ext cx="6299200" cy="3918857"/>
            </a:xfrm>
            <a:custGeom>
              <a:avLst/>
              <a:gdLst>
                <a:gd name="T0" fmla="*/ 0 w 6299045"/>
                <a:gd name="T1" fmla="*/ 3193362 h 4265748"/>
                <a:gd name="T2" fmla="*/ 0 w 6299045"/>
                <a:gd name="T3" fmla="*/ 0 h 4265748"/>
                <a:gd name="T4" fmla="*/ 6299200 w 6299045"/>
                <a:gd name="T5" fmla="*/ 0 h 4265748"/>
                <a:gd name="T6" fmla="*/ 6118888 w 6299045"/>
                <a:gd name="T7" fmla="*/ 132213 h 4265748"/>
                <a:gd name="T8" fmla="*/ 5109419 w 6299045"/>
                <a:gd name="T9" fmla="*/ 1331114 h 4265748"/>
                <a:gd name="T10" fmla="*/ 4105507 w 6299045"/>
                <a:gd name="T11" fmla="*/ 3377154 h 4265748"/>
                <a:gd name="T12" fmla="*/ 3216580 w 6299045"/>
                <a:gd name="T13" fmla="*/ 3939559 h 4265748"/>
                <a:gd name="T14" fmla="*/ 1514987 w 6299045"/>
                <a:gd name="T15" fmla="*/ 4249511 h 4265748"/>
                <a:gd name="T16" fmla="*/ 81747 w 6299045"/>
                <a:gd name="T17" fmla="*/ 3365147 h 42657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99045" h="4265748">
                  <a:moveTo>
                    <a:pt x="0" y="3193464"/>
                  </a:moveTo>
                  <a:lnTo>
                    <a:pt x="0" y="0"/>
                  </a:lnTo>
                  <a:lnTo>
                    <a:pt x="6299045" y="0"/>
                  </a:lnTo>
                  <a:lnTo>
                    <a:pt x="6118737" y="132217"/>
                  </a:lnTo>
                  <a:cubicBezTo>
                    <a:pt x="5705715" y="461264"/>
                    <a:pt x="5355995" y="853026"/>
                    <a:pt x="5109293" y="1331156"/>
                  </a:cubicBezTo>
                  <a:cubicBezTo>
                    <a:pt x="4758600" y="2010596"/>
                    <a:pt x="4640068" y="2830562"/>
                    <a:pt x="4105406" y="3377262"/>
                  </a:cubicBezTo>
                  <a:cubicBezTo>
                    <a:pt x="3858535" y="3629558"/>
                    <a:pt x="3541154" y="3801362"/>
                    <a:pt x="3216501" y="3939685"/>
                  </a:cubicBezTo>
                  <a:cubicBezTo>
                    <a:pt x="2680148" y="4168139"/>
                    <a:pt x="2094252" y="4316439"/>
                    <a:pt x="1514950" y="4249646"/>
                  </a:cubicBezTo>
                  <a:cubicBezTo>
                    <a:pt x="935650" y="4182851"/>
                    <a:pt x="364632" y="3875090"/>
                    <a:pt x="81745" y="3365254"/>
                  </a:cubicBezTo>
                  <a:lnTo>
                    <a:pt x="0" y="3193464"/>
                  </a:lnTo>
                  <a:close/>
                </a:path>
              </a:pathLst>
            </a:custGeom>
            <a:solidFill>
              <a:srgbClr val="7D4FE1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3560" name="Graphic 19">
              <a:extLst>
                <a:ext uri="{FF2B5EF4-FFF2-40B4-BE49-F238E27FC236}">
                  <a16:creationId xmlns:a16="http://schemas.microsoft.com/office/drawing/2014/main" id="{1AB4CD56-14E2-DD8E-19B8-AA6712E7BBF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57150" y="60325"/>
              <a:ext cx="2492375" cy="2378075"/>
            </a:xfrm>
            <a:custGeom>
              <a:avLst/>
              <a:gdLst>
                <a:gd name="T0" fmla="*/ 114569 w 6212014"/>
                <a:gd name="T1" fmla="*/ 462418 h 5153840"/>
                <a:gd name="T2" fmla="*/ 562645 w 6212014"/>
                <a:gd name="T3" fmla="*/ 821874 h 5153840"/>
                <a:gd name="T4" fmla="*/ 1000261 w 6212014"/>
                <a:gd name="T5" fmla="*/ 1034124 h 5153840"/>
                <a:gd name="T6" fmla="*/ 1000261 w 6212014"/>
                <a:gd name="T7" fmla="*/ 0 h 5153840"/>
                <a:gd name="T8" fmla="*/ 0 w 6212014"/>
                <a:gd name="T9" fmla="*/ 0 h 5153840"/>
                <a:gd name="T10" fmla="*/ 114569 w 6212014"/>
                <a:gd name="T11" fmla="*/ 462418 h 51538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12014" h="5153840">
                  <a:moveTo>
                    <a:pt x="711518" y="2172272"/>
                  </a:moveTo>
                  <a:cubicBezTo>
                    <a:pt x="1670685" y="3486722"/>
                    <a:pt x="3245644" y="2719292"/>
                    <a:pt x="3494246" y="3860864"/>
                  </a:cubicBezTo>
                  <a:cubicBezTo>
                    <a:pt x="3709226" y="4847558"/>
                    <a:pt x="5109591" y="5591747"/>
                    <a:pt x="6212015" y="4857941"/>
                  </a:cubicBezTo>
                  <a:lnTo>
                    <a:pt x="6212015" y="0"/>
                  </a:lnTo>
                  <a:lnTo>
                    <a:pt x="0" y="0"/>
                  </a:lnTo>
                  <a:cubicBezTo>
                    <a:pt x="20288" y="578930"/>
                    <a:pt x="161449" y="1418463"/>
                    <a:pt x="711518" y="2172272"/>
                  </a:cubicBezTo>
                  <a:close/>
                </a:path>
              </a:pathLst>
            </a:custGeom>
            <a:solidFill>
              <a:srgbClr val="7D4FE1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3555" name="Text Box 7">
            <a:extLst>
              <a:ext uri="{FF2B5EF4-FFF2-40B4-BE49-F238E27FC236}">
                <a16:creationId xmlns:a16="http://schemas.microsoft.com/office/drawing/2014/main" id="{B767FE97-C28B-C087-FB9C-20A67279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94" y="691148"/>
            <a:ext cx="333467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en-CA" altLang="en-US" sz="48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COMMON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en-CA" altLang="en-US" sz="48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WEBSITE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en-CA" altLang="en-US" sz="48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652B8-49CB-BB44-5FF4-EB055CF85086}"/>
              </a:ext>
            </a:extLst>
          </p:cNvPr>
          <p:cNvSpPr txBox="1"/>
          <p:nvPr/>
        </p:nvSpPr>
        <p:spPr>
          <a:xfrm>
            <a:off x="4145531" y="104690"/>
            <a:ext cx="804646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 info </a:t>
            </a:r>
            <a:r>
              <a:rPr lang="en-US" sz="4800" b="1" dirty="0">
                <a:solidFill>
                  <a:srgbClr val="7D4FE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prominent</a:t>
            </a:r>
            <a:endParaRPr lang="en-US" sz="4800" b="1" dirty="0">
              <a:solidFill>
                <a:srgbClr val="7D4FE1"/>
              </a:solidFill>
              <a:effectLst/>
              <a:latin typeface="Bahnschrift Condensed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 of date meeting info</a:t>
            </a:r>
            <a:endParaRPr lang="en-US" sz="3600" b="1" dirty="0">
              <a:solidFill>
                <a:srgbClr val="7D4FE1">
                  <a:alpha val="60000"/>
                </a:srgbClr>
              </a:solidFill>
              <a:effectLst/>
              <a:latin typeface="Bahnschrift Condensed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a map interface </a:t>
            </a:r>
            <a:r>
              <a:rPr lang="en-US" sz="3600" b="1" dirty="0">
                <a:solidFill>
                  <a:srgbClr val="7D4FE1">
                    <a:alpha val="60000"/>
                  </a:srgbClr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(doesn’t work if you’re searching from outside the area)</a:t>
            </a: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integrity </a:t>
            </a:r>
            <a:r>
              <a:rPr lang="en-US" sz="3600" b="1" dirty="0">
                <a:solidFill>
                  <a:srgbClr val="7D4FE1">
                    <a:alpha val="60000"/>
                  </a:srgb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(inconsistencies, spelling or grammar errors)</a:t>
            </a: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Broken links</a:t>
            </a: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Programming not working</a:t>
            </a:r>
          </a:p>
          <a:p>
            <a:pPr marL="411480" indent="-4114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Acronyms!</a:t>
            </a:r>
            <a:endParaRPr lang="en-US" sz="4800" b="1" dirty="0">
              <a:solidFill>
                <a:srgbClr val="7D4FE1">
                  <a:alpha val="60000"/>
                </a:srgbClr>
              </a:solidFill>
              <a:latin typeface="Bahnschrift Condensed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0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6">
            <a:extLst>
              <a:ext uri="{FF2B5EF4-FFF2-40B4-BE49-F238E27FC236}">
                <a16:creationId xmlns:a16="http://schemas.microsoft.com/office/drawing/2014/main" id="{1DDB4686-F1D0-CAF9-F25B-2912E24AF4A3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786688" y="25025"/>
            <a:ext cx="4405312" cy="3740727"/>
          </a:xfrm>
          <a:custGeom>
            <a:avLst/>
            <a:gdLst>
              <a:gd name="T0" fmla="*/ 0 w 6299045"/>
              <a:gd name="T1" fmla="*/ 3079780 h 4265748"/>
              <a:gd name="T2" fmla="*/ 0 w 6299045"/>
              <a:gd name="T3" fmla="*/ 0 h 4265748"/>
              <a:gd name="T4" fmla="*/ 3080909 w 6299045"/>
              <a:gd name="T5" fmla="*/ 0 h 4265748"/>
              <a:gd name="T6" fmla="*/ 2992719 w 6299045"/>
              <a:gd name="T7" fmla="*/ 127511 h 4265748"/>
              <a:gd name="T8" fmla="*/ 2498993 w 6299045"/>
              <a:gd name="T9" fmla="*/ 1283768 h 4265748"/>
              <a:gd name="T10" fmla="*/ 2007984 w 6299045"/>
              <a:gd name="T11" fmla="*/ 3257034 h 4265748"/>
              <a:gd name="T12" fmla="*/ 1573215 w 6299045"/>
              <a:gd name="T13" fmla="*/ 3799436 h 4265748"/>
              <a:gd name="T14" fmla="*/ 740973 w 6299045"/>
              <a:gd name="T15" fmla="*/ 4098362 h 4265748"/>
              <a:gd name="T16" fmla="*/ 39982 w 6299045"/>
              <a:gd name="T17" fmla="*/ 3245454 h 42657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99045" h="4265748">
                <a:moveTo>
                  <a:pt x="0" y="3193464"/>
                </a:moveTo>
                <a:lnTo>
                  <a:pt x="0" y="0"/>
                </a:lnTo>
                <a:lnTo>
                  <a:pt x="6299045" y="0"/>
                </a:lnTo>
                <a:lnTo>
                  <a:pt x="6118737" y="132217"/>
                </a:lnTo>
                <a:cubicBezTo>
                  <a:pt x="5705715" y="461264"/>
                  <a:pt x="5355995" y="853026"/>
                  <a:pt x="5109293" y="1331156"/>
                </a:cubicBezTo>
                <a:cubicBezTo>
                  <a:pt x="4758600" y="2010596"/>
                  <a:pt x="4640068" y="2830562"/>
                  <a:pt x="4105406" y="3377262"/>
                </a:cubicBezTo>
                <a:cubicBezTo>
                  <a:pt x="3858535" y="3629558"/>
                  <a:pt x="3541154" y="3801362"/>
                  <a:pt x="3216501" y="3939685"/>
                </a:cubicBezTo>
                <a:cubicBezTo>
                  <a:pt x="2680148" y="4168139"/>
                  <a:pt x="2094252" y="4316439"/>
                  <a:pt x="1514950" y="4249646"/>
                </a:cubicBezTo>
                <a:cubicBezTo>
                  <a:pt x="935650" y="4182851"/>
                  <a:pt x="364632" y="3875090"/>
                  <a:pt x="81745" y="3365254"/>
                </a:cubicBezTo>
                <a:lnTo>
                  <a:pt x="0" y="3193464"/>
                </a:lnTo>
                <a:close/>
              </a:path>
            </a:pathLst>
          </a:custGeom>
          <a:solidFill>
            <a:srgbClr val="7D4FE1">
              <a:alpha val="32875"/>
            </a:srgbClr>
          </a:solidFill>
          <a:ln>
            <a:noFill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9698" name="Graphic 19">
            <a:extLst>
              <a:ext uri="{FF2B5EF4-FFF2-40B4-BE49-F238E27FC236}">
                <a16:creationId xmlns:a16="http://schemas.microsoft.com/office/drawing/2014/main" id="{7A98DC71-242C-E078-0903-8B6AC4CD2A3D}"/>
              </a:ext>
            </a:extLst>
          </p:cNvPr>
          <p:cNvSpPr>
            <a:spLocks/>
          </p:cNvSpPr>
          <p:nvPr/>
        </p:nvSpPr>
        <p:spPr bwMode="auto">
          <a:xfrm rot="10800000">
            <a:off x="0" y="4435133"/>
            <a:ext cx="2563813" cy="2444750"/>
          </a:xfrm>
          <a:custGeom>
            <a:avLst/>
            <a:gdLst>
              <a:gd name="T0" fmla="*/ 121179 w 6212014"/>
              <a:gd name="T1" fmla="*/ 488800 h 5153840"/>
              <a:gd name="T2" fmla="*/ 595106 w 6212014"/>
              <a:gd name="T3" fmla="*/ 868763 h 5153840"/>
              <a:gd name="T4" fmla="*/ 1057970 w 6212014"/>
              <a:gd name="T5" fmla="*/ 1093123 h 5153840"/>
              <a:gd name="T6" fmla="*/ 1057970 w 6212014"/>
              <a:gd name="T7" fmla="*/ 0 h 5153840"/>
              <a:gd name="T8" fmla="*/ 0 w 6212014"/>
              <a:gd name="T9" fmla="*/ 0 h 5153840"/>
              <a:gd name="T10" fmla="*/ 121179 w 6212014"/>
              <a:gd name="T11" fmla="*/ 48880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B8A02894-A9F3-0F1A-A4BB-E7CE5E2A1065}"/>
              </a:ext>
            </a:extLst>
          </p:cNvPr>
          <p:cNvSpPr/>
          <p:nvPr/>
        </p:nvSpPr>
        <p:spPr>
          <a:xfrm>
            <a:off x="8544814" y="2560943"/>
            <a:ext cx="3334803" cy="3993646"/>
          </a:xfrm>
          <a:prstGeom prst="roundRect">
            <a:avLst>
              <a:gd name="adj" fmla="val 3704"/>
            </a:avLst>
          </a:prstGeom>
          <a:solidFill>
            <a:srgbClr val="7D4FE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7203BB78-92DB-29D5-C851-7B1FB2F0539D}"/>
              </a:ext>
            </a:extLst>
          </p:cNvPr>
          <p:cNvSpPr/>
          <p:nvPr/>
        </p:nvSpPr>
        <p:spPr>
          <a:xfrm>
            <a:off x="4428598" y="2560943"/>
            <a:ext cx="3334803" cy="3993646"/>
          </a:xfrm>
          <a:prstGeom prst="roundRect">
            <a:avLst>
              <a:gd name="adj" fmla="val 3704"/>
            </a:avLst>
          </a:prstGeom>
          <a:solidFill>
            <a:srgbClr val="7D4FE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5A5B254C-4ADE-0587-BADF-D23B382D31BE}"/>
              </a:ext>
            </a:extLst>
          </p:cNvPr>
          <p:cNvSpPr/>
          <p:nvPr/>
        </p:nvSpPr>
        <p:spPr>
          <a:xfrm>
            <a:off x="312383" y="2560942"/>
            <a:ext cx="3334803" cy="3993647"/>
          </a:xfrm>
          <a:prstGeom prst="roundRect">
            <a:avLst>
              <a:gd name="adj" fmla="val 3704"/>
            </a:avLst>
          </a:prstGeom>
          <a:solidFill>
            <a:srgbClr val="7D4FE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F3D3375-6BCA-A466-DEBE-706167539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87" y="2882354"/>
            <a:ext cx="305069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4600"/>
              </a:lnSpc>
              <a:spcBef>
                <a:spcPct val="0"/>
              </a:spcBef>
              <a:buFontTx/>
              <a:buNone/>
            </a:pPr>
            <a:r>
              <a:rPr lang="en-CA" altLang="en-US" sz="45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Cutting meetings from the list if not represented at area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AC5477BA-9677-74A1-0438-721765BFA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974" y="2847827"/>
            <a:ext cx="319446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4600"/>
              </a:lnSpc>
              <a:spcBef>
                <a:spcPct val="0"/>
              </a:spcBef>
              <a:buFontTx/>
              <a:buNone/>
            </a:pPr>
            <a:r>
              <a:rPr lang="en-CA" altLang="en-US" sz="45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Cutting meetings from the list because of ideological battles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C52376A6-4272-0A0B-EE4A-28D165461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056" y="2889602"/>
            <a:ext cx="3010317" cy="301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4600"/>
              </a:lnSpc>
              <a:spcBef>
                <a:spcPct val="0"/>
              </a:spcBef>
              <a:buFontTx/>
              <a:buNone/>
            </a:pPr>
            <a:r>
              <a:rPr lang="en-CA" altLang="en-US" sz="45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Service bodies with boundaries that are not intuitive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22A8F7B-B3C1-026B-A552-4C52C58FD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464"/>
            <a:ext cx="12192000" cy="17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6700"/>
              </a:lnSpc>
              <a:spcBef>
                <a:spcPct val="0"/>
              </a:spcBef>
              <a:buFontTx/>
              <a:buNone/>
            </a:pPr>
            <a:r>
              <a:rPr lang="en-CA" altLang="en-US" sz="60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WHAT GETS IN THE WAY OF COMPLETE MEETING LIST INFORMATION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raphic 19">
            <a:extLst>
              <a:ext uri="{FF2B5EF4-FFF2-40B4-BE49-F238E27FC236}">
                <a16:creationId xmlns:a16="http://schemas.microsoft.com/office/drawing/2014/main" id="{7A98DC71-242C-E078-0903-8B6AC4CD2A3D}"/>
              </a:ext>
            </a:extLst>
          </p:cNvPr>
          <p:cNvSpPr>
            <a:spLocks/>
          </p:cNvSpPr>
          <p:nvPr/>
        </p:nvSpPr>
        <p:spPr bwMode="auto">
          <a:xfrm rot="10800000">
            <a:off x="-1" y="3728852"/>
            <a:ext cx="3515095" cy="3129148"/>
          </a:xfrm>
          <a:custGeom>
            <a:avLst/>
            <a:gdLst>
              <a:gd name="T0" fmla="*/ 121179 w 6212014"/>
              <a:gd name="T1" fmla="*/ 488800 h 5153840"/>
              <a:gd name="T2" fmla="*/ 595106 w 6212014"/>
              <a:gd name="T3" fmla="*/ 868763 h 5153840"/>
              <a:gd name="T4" fmla="*/ 1057970 w 6212014"/>
              <a:gd name="T5" fmla="*/ 1093123 h 5153840"/>
              <a:gd name="T6" fmla="*/ 1057970 w 6212014"/>
              <a:gd name="T7" fmla="*/ 0 h 5153840"/>
              <a:gd name="T8" fmla="*/ 0 w 6212014"/>
              <a:gd name="T9" fmla="*/ 0 h 5153840"/>
              <a:gd name="T10" fmla="*/ 121179 w 6212014"/>
              <a:gd name="T11" fmla="*/ 48880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10000"/>
            </a:srgbClr>
          </a:solidFill>
          <a:ln>
            <a:noFill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22A8F7B-B3C1-026B-A552-4C52C58FD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74" y="537752"/>
            <a:ext cx="7218445" cy="9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6700"/>
              </a:lnSpc>
              <a:spcBef>
                <a:spcPct val="0"/>
              </a:spcBef>
              <a:buFontTx/>
              <a:buNone/>
            </a:pPr>
            <a:r>
              <a:rPr lang="en-CA" altLang="en-US" sz="7000" b="1" dirty="0">
                <a:solidFill>
                  <a:srgbClr val="7D4FE1"/>
                </a:solidFill>
                <a:latin typeface="Bahnschrift" panose="020B0502040204020203" pitchFamily="34" charset="0"/>
                <a:cs typeface="Open Sans" panose="020B0606030504020204" pitchFamily="34" charset="0"/>
              </a:rPr>
              <a:t>LET’S DISCUSS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90FB7-1F31-B995-722E-A523781DFBA2}"/>
              </a:ext>
            </a:extLst>
          </p:cNvPr>
          <p:cNvSpPr txBox="1"/>
          <p:nvPr/>
        </p:nvSpPr>
        <p:spPr>
          <a:xfrm>
            <a:off x="321676" y="1836285"/>
            <a:ext cx="1073425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lnSpc>
                <a:spcPts val="57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else can get in the way of </a:t>
            </a:r>
            <a:br>
              <a:rPr lang="en-US" sz="54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 meeting list information? </a:t>
            </a:r>
          </a:p>
          <a:p>
            <a:pPr marL="411480" indent="-411480">
              <a:lnSpc>
                <a:spcPts val="57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some of the spiritual principles that can guide us when listing meetings?</a:t>
            </a:r>
          </a:p>
          <a:p>
            <a:pPr marL="411480" indent="-411480">
              <a:lnSpc>
                <a:spcPts val="574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54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some best practices that those spiritual principles give rise to? </a:t>
            </a:r>
          </a:p>
        </p:txBody>
      </p:sp>
      <p:pic>
        <p:nvPicPr>
          <p:cNvPr id="11" name="Picture 10" descr="A group of colorful speech bubbles&#10;&#10;Description automatically generated">
            <a:extLst>
              <a:ext uri="{FF2B5EF4-FFF2-40B4-BE49-F238E27FC236}">
                <a16:creationId xmlns:a16="http://schemas.microsoft.com/office/drawing/2014/main" id="{A0F0F295-AFF2-B180-8BC5-8609A3F6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19" y="122543"/>
            <a:ext cx="4197004" cy="26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9">
            <a:extLst>
              <a:ext uri="{FF2B5EF4-FFF2-40B4-BE49-F238E27FC236}">
                <a16:creationId xmlns:a16="http://schemas.microsoft.com/office/drawing/2014/main" id="{6EE90AE0-F4D7-2742-A849-C4129018598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9266238" y="280988"/>
            <a:ext cx="3206750" cy="2644775"/>
          </a:xfrm>
          <a:custGeom>
            <a:avLst/>
            <a:gdLst>
              <a:gd name="T0" fmla="*/ 189619 w 6212014"/>
              <a:gd name="T1" fmla="*/ 572050 h 5153840"/>
              <a:gd name="T2" fmla="*/ 931212 w 6212014"/>
              <a:gd name="T3" fmla="*/ 1016727 h 5153840"/>
              <a:gd name="T4" fmla="*/ 1655494 w 6212014"/>
              <a:gd name="T5" fmla="*/ 1279299 h 5153840"/>
              <a:gd name="T6" fmla="*/ 1655494 w 6212014"/>
              <a:gd name="T7" fmla="*/ 0 h 5153840"/>
              <a:gd name="T8" fmla="*/ 0 w 6212014"/>
              <a:gd name="T9" fmla="*/ 0 h 5153840"/>
              <a:gd name="T10" fmla="*/ 189619 w 6212014"/>
              <a:gd name="T11" fmla="*/ 57205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40000"/>
            </a:srgbClr>
          </a:solidFill>
          <a:ln>
            <a:noFill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Graphic 19">
            <a:extLst>
              <a:ext uri="{FF2B5EF4-FFF2-40B4-BE49-F238E27FC236}">
                <a16:creationId xmlns:a16="http://schemas.microsoft.com/office/drawing/2014/main" id="{BBA15EC8-1B16-E8CB-B6CA-647C3C56CE16}"/>
              </a:ext>
            </a:extLst>
          </p:cNvPr>
          <p:cNvSpPr>
            <a:spLocks/>
          </p:cNvSpPr>
          <p:nvPr/>
        </p:nvSpPr>
        <p:spPr bwMode="auto">
          <a:xfrm flipV="1">
            <a:off x="7048500" y="2590800"/>
            <a:ext cx="5143500" cy="4267200"/>
          </a:xfrm>
          <a:custGeom>
            <a:avLst/>
            <a:gdLst>
              <a:gd name="T0" fmla="*/ 487787 w 6212014"/>
              <a:gd name="T1" fmla="*/ 1489150 h 5153840"/>
              <a:gd name="T2" fmla="*/ 2395508 w 6212014"/>
              <a:gd name="T3" fmla="*/ 2646724 h 5153840"/>
              <a:gd name="T4" fmla="*/ 4258695 w 6212014"/>
              <a:gd name="T5" fmla="*/ 3330246 h 5153840"/>
              <a:gd name="T6" fmla="*/ 4258695 w 6212014"/>
              <a:gd name="T7" fmla="*/ 0 h 5153840"/>
              <a:gd name="T8" fmla="*/ 0 w 6212014"/>
              <a:gd name="T9" fmla="*/ 0 h 5153840"/>
              <a:gd name="T10" fmla="*/ 487787 w 6212014"/>
              <a:gd name="T11" fmla="*/ 148915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BE140-3CA6-EE9B-888D-22E416E8C465}"/>
              </a:ext>
            </a:extLst>
          </p:cNvPr>
          <p:cNvSpPr txBox="1"/>
          <p:nvPr/>
        </p:nvSpPr>
        <p:spPr>
          <a:xfrm>
            <a:off x="2971801" y="5236763"/>
            <a:ext cx="10077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Helping Addicts Find Us webinar recording:</a:t>
            </a:r>
          </a:p>
          <a:p>
            <a:r>
              <a:rPr lang="en-US" sz="5000" b="1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US" sz="50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5000" b="1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org/</a:t>
            </a:r>
            <a:r>
              <a:rPr lang="en-US" sz="5000" b="1" dirty="0" err="1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webarchive</a:t>
            </a:r>
            <a:endParaRPr lang="en-US" sz="5000" b="1" dirty="0">
              <a:solidFill>
                <a:srgbClr val="7D4FE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" name="Picture 9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179EEFF6-1970-EF7D-95DD-1B54507F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9" y="247651"/>
            <a:ext cx="2120900" cy="2120900"/>
          </a:xfrm>
          <a:prstGeom prst="rect">
            <a:avLst/>
          </a:prstGeom>
        </p:spPr>
      </p:pic>
      <p:pic>
        <p:nvPicPr>
          <p:cNvPr id="3" name="Picture 2" descr="A map with location pins&#10;&#10;Description automatically generated with medium confidence">
            <a:extLst>
              <a:ext uri="{FF2B5EF4-FFF2-40B4-BE49-F238E27FC236}">
                <a16:creationId xmlns:a16="http://schemas.microsoft.com/office/drawing/2014/main" id="{402EEFE9-56E5-9120-15E1-395D35BA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516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6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69578CF-904B-5FE3-42A6-61CCA7B7A45B}"/>
              </a:ext>
            </a:extLst>
          </p:cNvPr>
          <p:cNvSpPr/>
          <p:nvPr/>
        </p:nvSpPr>
        <p:spPr>
          <a:xfrm>
            <a:off x="0" y="0"/>
            <a:ext cx="4271818" cy="6858000"/>
          </a:xfrm>
          <a:custGeom>
            <a:avLst/>
            <a:gdLst>
              <a:gd name="connsiteX0" fmla="*/ 0 w 5536918"/>
              <a:gd name="connsiteY0" fmla="*/ 0 h 6858000"/>
              <a:gd name="connsiteX1" fmla="*/ 4299917 w 5536918"/>
              <a:gd name="connsiteY1" fmla="*/ 0 h 6858000"/>
              <a:gd name="connsiteX2" fmla="*/ 4474968 w 5536918"/>
              <a:gd name="connsiteY2" fmla="*/ 232066 h 6858000"/>
              <a:gd name="connsiteX3" fmla="*/ 5536918 w 5536918"/>
              <a:gd name="connsiteY3" fmla="*/ 3429000 h 6858000"/>
              <a:gd name="connsiteX4" fmla="*/ 4357920 w 5536918"/>
              <a:gd name="connsiteY4" fmla="*/ 6784973 h 6858000"/>
              <a:gd name="connsiteX5" fmla="*/ 4299909 w 5536918"/>
              <a:gd name="connsiteY5" fmla="*/ 6858000 h 6858000"/>
              <a:gd name="connsiteX6" fmla="*/ 0 w 553691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6918" h="6858000">
                <a:moveTo>
                  <a:pt x="0" y="0"/>
                </a:moveTo>
                <a:lnTo>
                  <a:pt x="4299917" y="0"/>
                </a:lnTo>
                <a:lnTo>
                  <a:pt x="4474968" y="232066"/>
                </a:lnTo>
                <a:cubicBezTo>
                  <a:pt x="5152222" y="1182397"/>
                  <a:pt x="5536918" y="2271453"/>
                  <a:pt x="5536918" y="3429000"/>
                </a:cubicBezTo>
                <a:cubicBezTo>
                  <a:pt x="5536918" y="4651659"/>
                  <a:pt x="5107726" y="5797906"/>
                  <a:pt x="4357920" y="6784973"/>
                </a:cubicBezTo>
                <a:lnTo>
                  <a:pt x="429990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4FE1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2572CC9-7405-ACB6-225D-8022AA0E3512}"/>
              </a:ext>
            </a:extLst>
          </p:cNvPr>
          <p:cNvSpPr/>
          <p:nvPr/>
        </p:nvSpPr>
        <p:spPr>
          <a:xfrm>
            <a:off x="5184" y="0"/>
            <a:ext cx="3967438" cy="6858000"/>
          </a:xfrm>
          <a:custGeom>
            <a:avLst/>
            <a:gdLst>
              <a:gd name="connsiteX0" fmla="*/ 0 w 4800600"/>
              <a:gd name="connsiteY0" fmla="*/ 0 h 6858000"/>
              <a:gd name="connsiteX1" fmla="*/ 3857862 w 4800600"/>
              <a:gd name="connsiteY1" fmla="*/ 0 h 6858000"/>
              <a:gd name="connsiteX2" fmla="*/ 3991271 w 4800600"/>
              <a:gd name="connsiteY2" fmla="*/ 232066 h 6858000"/>
              <a:gd name="connsiteX3" fmla="*/ 4800600 w 4800600"/>
              <a:gd name="connsiteY3" fmla="*/ 3429000 h 6858000"/>
              <a:gd name="connsiteX4" fmla="*/ 3902067 w 4800600"/>
              <a:gd name="connsiteY4" fmla="*/ 6784973 h 6858000"/>
              <a:gd name="connsiteX5" fmla="*/ 3857856 w 4800600"/>
              <a:gd name="connsiteY5" fmla="*/ 6858000 h 6858000"/>
              <a:gd name="connsiteX6" fmla="*/ 0 w 48006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0600" h="6858000">
                <a:moveTo>
                  <a:pt x="0" y="0"/>
                </a:moveTo>
                <a:lnTo>
                  <a:pt x="3857862" y="0"/>
                </a:lnTo>
                <a:lnTo>
                  <a:pt x="3991271" y="232066"/>
                </a:lnTo>
                <a:cubicBezTo>
                  <a:pt x="4507417" y="1182397"/>
                  <a:pt x="4800600" y="2271453"/>
                  <a:pt x="4800600" y="3429000"/>
                </a:cubicBezTo>
                <a:cubicBezTo>
                  <a:pt x="4800600" y="4651659"/>
                  <a:pt x="4473506" y="5797906"/>
                  <a:pt x="3902067" y="6784973"/>
                </a:cubicBezTo>
                <a:lnTo>
                  <a:pt x="385785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4FE1">
              <a:alpha val="136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2534" name="Freeform: Shape 6">
            <a:extLst>
              <a:ext uri="{FF2B5EF4-FFF2-40B4-BE49-F238E27FC236}">
                <a16:creationId xmlns:a16="http://schemas.microsoft.com/office/drawing/2014/main" id="{5E5AE7E8-5DF0-F11C-F550-B822AE0236EE}"/>
              </a:ext>
            </a:extLst>
          </p:cNvPr>
          <p:cNvSpPr>
            <a:spLocks/>
          </p:cNvSpPr>
          <p:nvPr/>
        </p:nvSpPr>
        <p:spPr bwMode="auto">
          <a:xfrm rot="10800000">
            <a:off x="7786688" y="2668588"/>
            <a:ext cx="4405312" cy="4189412"/>
          </a:xfrm>
          <a:custGeom>
            <a:avLst/>
            <a:gdLst>
              <a:gd name="T0" fmla="*/ 0 w 6299045"/>
              <a:gd name="T1" fmla="*/ 3079780 h 4265748"/>
              <a:gd name="T2" fmla="*/ 0 w 6299045"/>
              <a:gd name="T3" fmla="*/ 0 h 4265748"/>
              <a:gd name="T4" fmla="*/ 3080909 w 6299045"/>
              <a:gd name="T5" fmla="*/ 0 h 4265748"/>
              <a:gd name="T6" fmla="*/ 2992719 w 6299045"/>
              <a:gd name="T7" fmla="*/ 127511 h 4265748"/>
              <a:gd name="T8" fmla="*/ 2498993 w 6299045"/>
              <a:gd name="T9" fmla="*/ 1283768 h 4265748"/>
              <a:gd name="T10" fmla="*/ 2007984 w 6299045"/>
              <a:gd name="T11" fmla="*/ 3257034 h 4265748"/>
              <a:gd name="T12" fmla="*/ 1573215 w 6299045"/>
              <a:gd name="T13" fmla="*/ 3799436 h 4265748"/>
              <a:gd name="T14" fmla="*/ 740973 w 6299045"/>
              <a:gd name="T15" fmla="*/ 4098362 h 4265748"/>
              <a:gd name="T16" fmla="*/ 39982 w 6299045"/>
              <a:gd name="T17" fmla="*/ 3245454 h 42657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99045" h="4265748">
                <a:moveTo>
                  <a:pt x="0" y="3193464"/>
                </a:moveTo>
                <a:lnTo>
                  <a:pt x="0" y="0"/>
                </a:lnTo>
                <a:lnTo>
                  <a:pt x="6299045" y="0"/>
                </a:lnTo>
                <a:lnTo>
                  <a:pt x="6118737" y="132217"/>
                </a:lnTo>
                <a:cubicBezTo>
                  <a:pt x="5705715" y="461264"/>
                  <a:pt x="5355995" y="853026"/>
                  <a:pt x="5109293" y="1331156"/>
                </a:cubicBezTo>
                <a:cubicBezTo>
                  <a:pt x="4758600" y="2010596"/>
                  <a:pt x="4640068" y="2830562"/>
                  <a:pt x="4105406" y="3377262"/>
                </a:cubicBezTo>
                <a:cubicBezTo>
                  <a:pt x="3858535" y="3629558"/>
                  <a:pt x="3541154" y="3801362"/>
                  <a:pt x="3216501" y="3939685"/>
                </a:cubicBezTo>
                <a:cubicBezTo>
                  <a:pt x="2680148" y="4168139"/>
                  <a:pt x="2094252" y="4316439"/>
                  <a:pt x="1514950" y="4249646"/>
                </a:cubicBezTo>
                <a:cubicBezTo>
                  <a:pt x="935650" y="4182851"/>
                  <a:pt x="364632" y="3875090"/>
                  <a:pt x="81745" y="3365254"/>
                </a:cubicBezTo>
                <a:lnTo>
                  <a:pt x="0" y="3193464"/>
                </a:lnTo>
                <a:close/>
              </a:path>
            </a:pathLst>
          </a:custGeom>
          <a:solidFill>
            <a:srgbClr val="7D4FE1"/>
          </a:solidFill>
          <a:ln>
            <a:noFill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EBF06-1020-C01B-A634-83DF34BBFC7C}"/>
              </a:ext>
            </a:extLst>
          </p:cNvPr>
          <p:cNvSpPr txBox="1"/>
          <p:nvPr/>
        </p:nvSpPr>
        <p:spPr>
          <a:xfrm>
            <a:off x="344886" y="1753064"/>
            <a:ext cx="28020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00" b="1" dirty="0">
                <a:solidFill>
                  <a:schemeClr val="bg1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en-US" sz="6400" dirty="0">
              <a:solidFill>
                <a:schemeClr val="bg1"/>
              </a:solidFill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EA8C2-14F4-FFBA-8DB3-BD81CE23ECC1}"/>
              </a:ext>
            </a:extLst>
          </p:cNvPr>
          <p:cNvSpPr txBox="1"/>
          <p:nvPr/>
        </p:nvSpPr>
        <p:spPr>
          <a:xfrm>
            <a:off x="4730739" y="629391"/>
            <a:ext cx="611189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  <a:spcBef>
                <a:spcPts val="1200"/>
              </a:spcBef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Remember to post your photos using the form on na.org/</a:t>
            </a:r>
            <a:r>
              <a:rPr lang="en-US" sz="4800" b="1" dirty="0" err="1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wcna</a:t>
            </a: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F1979313-A388-1A0B-DCD7-25C44ECD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14" y="4336883"/>
            <a:ext cx="21209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2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K 07 screen">
            <a:hlinkClick r:id="" action="ppaction://media"/>
            <a:extLst>
              <a:ext uri="{FF2B5EF4-FFF2-40B4-BE49-F238E27FC236}">
                <a16:creationId xmlns:a16="http://schemas.microsoft.com/office/drawing/2014/main" id="{FCF2E9EC-28D8-E5A6-07AD-6BDA985C2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4C7F96-4B7D-673C-18AF-0F255BEABDEE}"/>
              </a:ext>
            </a:extLst>
          </p:cNvPr>
          <p:cNvGrpSpPr/>
          <p:nvPr/>
        </p:nvGrpSpPr>
        <p:grpSpPr>
          <a:xfrm flipH="1">
            <a:off x="1" y="0"/>
            <a:ext cx="12191999" cy="6299200"/>
            <a:chOff x="0" y="0"/>
            <a:chExt cx="12191999" cy="6299200"/>
          </a:xfrm>
        </p:grpSpPr>
        <p:sp>
          <p:nvSpPr>
            <p:cNvPr id="23554" name="Freeform: Shape 13">
              <a:extLst>
                <a:ext uri="{FF2B5EF4-FFF2-40B4-BE49-F238E27FC236}">
                  <a16:creationId xmlns:a16="http://schemas.microsoft.com/office/drawing/2014/main" id="{E1B7A77C-C1D7-5071-C5DF-5C3B0D90B4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969633" y="1076834"/>
              <a:ext cx="6299200" cy="4145532"/>
            </a:xfrm>
            <a:custGeom>
              <a:avLst/>
              <a:gdLst>
                <a:gd name="T0" fmla="*/ 0 w 6299045"/>
                <a:gd name="T1" fmla="*/ 3193362 h 4265748"/>
                <a:gd name="T2" fmla="*/ 0 w 6299045"/>
                <a:gd name="T3" fmla="*/ 0 h 4265748"/>
                <a:gd name="T4" fmla="*/ 6299200 w 6299045"/>
                <a:gd name="T5" fmla="*/ 0 h 4265748"/>
                <a:gd name="T6" fmla="*/ 6118888 w 6299045"/>
                <a:gd name="T7" fmla="*/ 132213 h 4265748"/>
                <a:gd name="T8" fmla="*/ 5109419 w 6299045"/>
                <a:gd name="T9" fmla="*/ 1331114 h 4265748"/>
                <a:gd name="T10" fmla="*/ 4105507 w 6299045"/>
                <a:gd name="T11" fmla="*/ 3377154 h 4265748"/>
                <a:gd name="T12" fmla="*/ 3216580 w 6299045"/>
                <a:gd name="T13" fmla="*/ 3939559 h 4265748"/>
                <a:gd name="T14" fmla="*/ 1514987 w 6299045"/>
                <a:gd name="T15" fmla="*/ 4249511 h 4265748"/>
                <a:gd name="T16" fmla="*/ 81747 w 6299045"/>
                <a:gd name="T17" fmla="*/ 3365147 h 42657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99045" h="4265748">
                  <a:moveTo>
                    <a:pt x="0" y="3193464"/>
                  </a:moveTo>
                  <a:lnTo>
                    <a:pt x="0" y="0"/>
                  </a:lnTo>
                  <a:lnTo>
                    <a:pt x="6299045" y="0"/>
                  </a:lnTo>
                  <a:lnTo>
                    <a:pt x="6118737" y="132217"/>
                  </a:lnTo>
                  <a:cubicBezTo>
                    <a:pt x="5705715" y="461264"/>
                    <a:pt x="5355995" y="853026"/>
                    <a:pt x="5109293" y="1331156"/>
                  </a:cubicBezTo>
                  <a:cubicBezTo>
                    <a:pt x="4758600" y="2010596"/>
                    <a:pt x="4640068" y="2830562"/>
                    <a:pt x="4105406" y="3377262"/>
                  </a:cubicBezTo>
                  <a:cubicBezTo>
                    <a:pt x="3858535" y="3629558"/>
                    <a:pt x="3541154" y="3801362"/>
                    <a:pt x="3216501" y="3939685"/>
                  </a:cubicBezTo>
                  <a:cubicBezTo>
                    <a:pt x="2680148" y="4168139"/>
                    <a:pt x="2094252" y="4316439"/>
                    <a:pt x="1514950" y="4249646"/>
                  </a:cubicBezTo>
                  <a:cubicBezTo>
                    <a:pt x="935650" y="4182851"/>
                    <a:pt x="364632" y="3875090"/>
                    <a:pt x="81745" y="3365254"/>
                  </a:cubicBezTo>
                  <a:lnTo>
                    <a:pt x="0" y="3193464"/>
                  </a:lnTo>
                  <a:close/>
                </a:path>
              </a:pathLst>
            </a:custGeom>
            <a:solidFill>
              <a:srgbClr val="7D4FE1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3560" name="Graphic 19">
              <a:extLst>
                <a:ext uri="{FF2B5EF4-FFF2-40B4-BE49-F238E27FC236}">
                  <a16:creationId xmlns:a16="http://schemas.microsoft.com/office/drawing/2014/main" id="{1AB4CD56-14E2-DD8E-19B8-AA6712E7BBF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57150" y="60325"/>
              <a:ext cx="2492375" cy="2378075"/>
            </a:xfrm>
            <a:custGeom>
              <a:avLst/>
              <a:gdLst>
                <a:gd name="T0" fmla="*/ 114569 w 6212014"/>
                <a:gd name="T1" fmla="*/ 462418 h 5153840"/>
                <a:gd name="T2" fmla="*/ 562645 w 6212014"/>
                <a:gd name="T3" fmla="*/ 821874 h 5153840"/>
                <a:gd name="T4" fmla="*/ 1000261 w 6212014"/>
                <a:gd name="T5" fmla="*/ 1034124 h 5153840"/>
                <a:gd name="T6" fmla="*/ 1000261 w 6212014"/>
                <a:gd name="T7" fmla="*/ 0 h 5153840"/>
                <a:gd name="T8" fmla="*/ 0 w 6212014"/>
                <a:gd name="T9" fmla="*/ 0 h 5153840"/>
                <a:gd name="T10" fmla="*/ 114569 w 6212014"/>
                <a:gd name="T11" fmla="*/ 462418 h 51538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12014" h="5153840">
                  <a:moveTo>
                    <a:pt x="711518" y="2172272"/>
                  </a:moveTo>
                  <a:cubicBezTo>
                    <a:pt x="1670685" y="3486722"/>
                    <a:pt x="3245644" y="2719292"/>
                    <a:pt x="3494246" y="3860864"/>
                  </a:cubicBezTo>
                  <a:cubicBezTo>
                    <a:pt x="3709226" y="4847558"/>
                    <a:pt x="5109591" y="5591747"/>
                    <a:pt x="6212015" y="4857941"/>
                  </a:cubicBezTo>
                  <a:lnTo>
                    <a:pt x="6212015" y="0"/>
                  </a:lnTo>
                  <a:lnTo>
                    <a:pt x="0" y="0"/>
                  </a:lnTo>
                  <a:cubicBezTo>
                    <a:pt x="20288" y="578930"/>
                    <a:pt x="161449" y="1418463"/>
                    <a:pt x="711518" y="2172272"/>
                  </a:cubicBezTo>
                  <a:close/>
                </a:path>
              </a:pathLst>
            </a:custGeom>
            <a:solidFill>
              <a:srgbClr val="7D4FE1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3555" name="Text Box 7">
            <a:extLst>
              <a:ext uri="{FF2B5EF4-FFF2-40B4-BE49-F238E27FC236}">
                <a16:creationId xmlns:a16="http://schemas.microsoft.com/office/drawing/2014/main" id="{B767FE97-C28B-C087-FB9C-20A67279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1" y="273132"/>
            <a:ext cx="346551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60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GETTING ADDICTS TO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652B8-49CB-BB44-5FF4-EB055CF85086}"/>
              </a:ext>
            </a:extLst>
          </p:cNvPr>
          <p:cNvSpPr txBox="1"/>
          <p:nvPr/>
        </p:nvSpPr>
        <p:spPr>
          <a:xfrm>
            <a:off x="4145531" y="273132"/>
            <a:ext cx="80464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 info is easy to find</a:t>
            </a:r>
          </a:p>
          <a:p>
            <a:pPr marL="411480" indent="-4114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Meeting lists are printable </a:t>
            </a:r>
            <a:r>
              <a:rPr lang="en-US" sz="4000" b="1" dirty="0">
                <a:solidFill>
                  <a:srgbClr val="7D4FE1">
                    <a:alpha val="60000"/>
                  </a:srgbClr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(think of professionals giving addicts a printed list)</a:t>
            </a:r>
          </a:p>
          <a:p>
            <a:pPr marL="411480" indent="-4114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50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meeting page is user-friendly </a:t>
            </a:r>
            <a:r>
              <a:rPr lang="en-US" sz="4000" b="1" dirty="0">
                <a:solidFill>
                  <a:srgbClr val="7D4FE1">
                    <a:alpha val="60000"/>
                  </a:srgbClr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(no acronyms and non-geographic labels)</a:t>
            </a:r>
          </a:p>
          <a:p>
            <a:pPr marL="1143000" lvl="1" indent="-685800">
              <a:buFont typeface="Courier New" panose="02070309020205020404" pitchFamily="49" charset="0"/>
              <a:buChar char="o"/>
            </a:pPr>
            <a:r>
              <a:rPr lang="en-US" sz="45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new members </a:t>
            </a:r>
          </a:p>
          <a:p>
            <a:pPr marL="1143000" lvl="1" indent="-685800">
              <a:buFont typeface="Courier New" panose="02070309020205020404" pitchFamily="49" charset="0"/>
              <a:buChar char="o"/>
            </a:pPr>
            <a:r>
              <a:rPr lang="en-US" sz="45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current members </a:t>
            </a:r>
          </a:p>
          <a:p>
            <a:pPr marL="1143000" lvl="1" indent="-685800">
              <a:buFont typeface="Courier New" panose="02070309020205020404" pitchFamily="49" charset="0"/>
              <a:buChar char="o"/>
            </a:pPr>
            <a:r>
              <a:rPr lang="en-US" sz="45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professionals </a:t>
            </a:r>
            <a:r>
              <a:rPr lang="en-US" sz="3500" b="1" dirty="0">
                <a:solidFill>
                  <a:srgbClr val="7D4FE1">
                    <a:alpha val="60000"/>
                  </a:srgbClr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(who use common city and county names to find meetings)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4C7F96-4B7D-673C-18AF-0F255BEABDEE}"/>
              </a:ext>
            </a:extLst>
          </p:cNvPr>
          <p:cNvGrpSpPr/>
          <p:nvPr/>
        </p:nvGrpSpPr>
        <p:grpSpPr>
          <a:xfrm flipH="1">
            <a:off x="2" y="0"/>
            <a:ext cx="12191998" cy="6299200"/>
            <a:chOff x="0" y="0"/>
            <a:chExt cx="12191998" cy="6299200"/>
          </a:xfrm>
        </p:grpSpPr>
        <p:sp>
          <p:nvSpPr>
            <p:cNvPr id="23554" name="Freeform: Shape 13">
              <a:extLst>
                <a:ext uri="{FF2B5EF4-FFF2-40B4-BE49-F238E27FC236}">
                  <a16:creationId xmlns:a16="http://schemas.microsoft.com/office/drawing/2014/main" id="{E1B7A77C-C1D7-5071-C5DF-5C3B0D90B4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516418" y="1623620"/>
              <a:ext cx="6299200" cy="3051960"/>
            </a:xfrm>
            <a:custGeom>
              <a:avLst/>
              <a:gdLst>
                <a:gd name="T0" fmla="*/ 0 w 6299045"/>
                <a:gd name="T1" fmla="*/ 3193362 h 4265748"/>
                <a:gd name="T2" fmla="*/ 0 w 6299045"/>
                <a:gd name="T3" fmla="*/ 0 h 4265748"/>
                <a:gd name="T4" fmla="*/ 6299200 w 6299045"/>
                <a:gd name="T5" fmla="*/ 0 h 4265748"/>
                <a:gd name="T6" fmla="*/ 6118888 w 6299045"/>
                <a:gd name="T7" fmla="*/ 132213 h 4265748"/>
                <a:gd name="T8" fmla="*/ 5109419 w 6299045"/>
                <a:gd name="T9" fmla="*/ 1331114 h 4265748"/>
                <a:gd name="T10" fmla="*/ 4105507 w 6299045"/>
                <a:gd name="T11" fmla="*/ 3377154 h 4265748"/>
                <a:gd name="T12" fmla="*/ 3216580 w 6299045"/>
                <a:gd name="T13" fmla="*/ 3939559 h 4265748"/>
                <a:gd name="T14" fmla="*/ 1514987 w 6299045"/>
                <a:gd name="T15" fmla="*/ 4249511 h 4265748"/>
                <a:gd name="T16" fmla="*/ 81747 w 6299045"/>
                <a:gd name="T17" fmla="*/ 3365147 h 42657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99045" h="4265748">
                  <a:moveTo>
                    <a:pt x="0" y="3193464"/>
                  </a:moveTo>
                  <a:lnTo>
                    <a:pt x="0" y="0"/>
                  </a:lnTo>
                  <a:lnTo>
                    <a:pt x="6299045" y="0"/>
                  </a:lnTo>
                  <a:lnTo>
                    <a:pt x="6118737" y="132217"/>
                  </a:lnTo>
                  <a:cubicBezTo>
                    <a:pt x="5705715" y="461264"/>
                    <a:pt x="5355995" y="853026"/>
                    <a:pt x="5109293" y="1331156"/>
                  </a:cubicBezTo>
                  <a:cubicBezTo>
                    <a:pt x="4758600" y="2010596"/>
                    <a:pt x="4640068" y="2830562"/>
                    <a:pt x="4105406" y="3377262"/>
                  </a:cubicBezTo>
                  <a:cubicBezTo>
                    <a:pt x="3858535" y="3629558"/>
                    <a:pt x="3541154" y="3801362"/>
                    <a:pt x="3216501" y="3939685"/>
                  </a:cubicBezTo>
                  <a:cubicBezTo>
                    <a:pt x="2680148" y="4168139"/>
                    <a:pt x="2094252" y="4316439"/>
                    <a:pt x="1514950" y="4249646"/>
                  </a:cubicBezTo>
                  <a:cubicBezTo>
                    <a:pt x="935650" y="4182851"/>
                    <a:pt x="364632" y="3875090"/>
                    <a:pt x="81745" y="3365254"/>
                  </a:cubicBezTo>
                  <a:lnTo>
                    <a:pt x="0" y="3193464"/>
                  </a:lnTo>
                  <a:close/>
                </a:path>
              </a:pathLst>
            </a:custGeom>
            <a:solidFill>
              <a:srgbClr val="7D4FE1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/>
            </a:p>
          </p:txBody>
        </p:sp>
        <p:sp>
          <p:nvSpPr>
            <p:cNvPr id="23560" name="Graphic 19">
              <a:extLst>
                <a:ext uri="{FF2B5EF4-FFF2-40B4-BE49-F238E27FC236}">
                  <a16:creationId xmlns:a16="http://schemas.microsoft.com/office/drawing/2014/main" id="{1AB4CD56-14E2-DD8E-19B8-AA6712E7BBF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-57150" y="60325"/>
              <a:ext cx="2492375" cy="2378075"/>
            </a:xfrm>
            <a:custGeom>
              <a:avLst/>
              <a:gdLst>
                <a:gd name="T0" fmla="*/ 114569 w 6212014"/>
                <a:gd name="T1" fmla="*/ 462418 h 5153840"/>
                <a:gd name="T2" fmla="*/ 562645 w 6212014"/>
                <a:gd name="T3" fmla="*/ 821874 h 5153840"/>
                <a:gd name="T4" fmla="*/ 1000261 w 6212014"/>
                <a:gd name="T5" fmla="*/ 1034124 h 5153840"/>
                <a:gd name="T6" fmla="*/ 1000261 w 6212014"/>
                <a:gd name="T7" fmla="*/ 0 h 5153840"/>
                <a:gd name="T8" fmla="*/ 0 w 6212014"/>
                <a:gd name="T9" fmla="*/ 0 h 5153840"/>
                <a:gd name="T10" fmla="*/ 114569 w 6212014"/>
                <a:gd name="T11" fmla="*/ 462418 h 51538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12014" h="5153840">
                  <a:moveTo>
                    <a:pt x="711518" y="2172272"/>
                  </a:moveTo>
                  <a:cubicBezTo>
                    <a:pt x="1670685" y="3486722"/>
                    <a:pt x="3245644" y="2719292"/>
                    <a:pt x="3494246" y="3860864"/>
                  </a:cubicBezTo>
                  <a:cubicBezTo>
                    <a:pt x="3709226" y="4847558"/>
                    <a:pt x="5109591" y="5591747"/>
                    <a:pt x="6212015" y="4857941"/>
                  </a:cubicBezTo>
                  <a:lnTo>
                    <a:pt x="6212015" y="0"/>
                  </a:lnTo>
                  <a:lnTo>
                    <a:pt x="0" y="0"/>
                  </a:lnTo>
                  <a:cubicBezTo>
                    <a:pt x="20288" y="578930"/>
                    <a:pt x="161449" y="1418463"/>
                    <a:pt x="711518" y="2172272"/>
                  </a:cubicBezTo>
                  <a:close/>
                </a:path>
              </a:pathLst>
            </a:custGeom>
            <a:solidFill>
              <a:srgbClr val="7D4FE1">
                <a:alpha val="372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3555" name="Text Box 7">
            <a:extLst>
              <a:ext uri="{FF2B5EF4-FFF2-40B4-BE49-F238E27FC236}">
                <a16:creationId xmlns:a16="http://schemas.microsoft.com/office/drawing/2014/main" id="{B767FE97-C28B-C087-FB9C-20A67279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1" y="391118"/>
            <a:ext cx="2730283" cy="353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 defTabSz="144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493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493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CA" altLang="en-US" sz="5600" b="1" dirty="0">
                <a:solidFill>
                  <a:schemeClr val="bg1"/>
                </a:solidFill>
                <a:latin typeface="Bahnschrift SemiBold SemiCondensed" panose="020B0502040204020203" pitchFamily="34" charset="0"/>
                <a:cs typeface="Open Sans" panose="020B0606030504020204" pitchFamily="34" charset="0"/>
              </a:rPr>
              <a:t>WHAT SHOULD BE ON A FLYER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652B8-49CB-BB44-5FF4-EB055CF85086}"/>
              </a:ext>
            </a:extLst>
          </p:cNvPr>
          <p:cNvSpPr txBox="1"/>
          <p:nvPr/>
        </p:nvSpPr>
        <p:spPr>
          <a:xfrm>
            <a:off x="3278635" y="166254"/>
            <a:ext cx="9024201" cy="6889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lnSpc>
                <a:spcPts val="4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Clear information</a:t>
            </a:r>
            <a:endParaRPr lang="en-US" sz="4800" b="1" dirty="0">
              <a:solidFill>
                <a:srgbClr val="7D4FE1">
                  <a:alpha val="60000"/>
                </a:srgbClr>
              </a:solidFill>
              <a:latin typeface="Bahnschrift Condensed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11480" indent="-411480">
              <a:lnSpc>
                <a:spcPts val="4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should be clear it is an </a:t>
            </a:r>
            <a:b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event or NA meeting</a:t>
            </a:r>
          </a:p>
          <a:p>
            <a:pPr marL="411480" indent="-411480">
              <a:lnSpc>
                <a:spcPts val="4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should have </a:t>
            </a:r>
          </a:p>
          <a:p>
            <a:pPr marL="960120" lvl="1" indent="-502920">
              <a:lnSpc>
                <a:spcPts val="44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3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location</a:t>
            </a:r>
          </a:p>
          <a:p>
            <a:pPr marL="960120" lvl="1" indent="-502920">
              <a:lnSpc>
                <a:spcPts val="44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3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meeting or event name </a:t>
            </a:r>
          </a:p>
          <a:p>
            <a:pPr marL="960120" lvl="1" indent="-502920">
              <a:lnSpc>
                <a:spcPts val="44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43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enough description to know what kind of event it is and who is hosting/sponsoring</a:t>
            </a:r>
          </a:p>
          <a:p>
            <a:pPr marL="411480" indent="-411480">
              <a:lnSpc>
                <a:spcPts val="49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7D4FE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posted online, include town and state or country</a:t>
            </a:r>
          </a:p>
        </p:txBody>
      </p:sp>
      <p:pic>
        <p:nvPicPr>
          <p:cNvPr id="4" name="Picture 3" descr="A white square with a black background&#10;&#10;Description automatically generated">
            <a:extLst>
              <a:ext uri="{FF2B5EF4-FFF2-40B4-BE49-F238E27FC236}">
                <a16:creationId xmlns:a16="http://schemas.microsoft.com/office/drawing/2014/main" id="{05C4D436-BF80-E53B-E81E-D9D8FFC4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89" y="1308100"/>
            <a:ext cx="21209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for a campfire and a tent&#10;&#10;Description automatically generated">
            <a:extLst>
              <a:ext uri="{FF2B5EF4-FFF2-40B4-BE49-F238E27FC236}">
                <a16:creationId xmlns:a16="http://schemas.microsoft.com/office/drawing/2014/main" id="{E46A0DA9-CD34-BDB4-8DFF-2E05916DE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844">
            <a:off x="1562320" y="-437643"/>
            <a:ext cx="9514239" cy="79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a person and a coin&#10;&#10;Description automatically generated">
            <a:extLst>
              <a:ext uri="{FF2B5EF4-FFF2-40B4-BE49-F238E27FC236}">
                <a16:creationId xmlns:a16="http://schemas.microsoft.com/office/drawing/2014/main" id="{5036964F-B121-3A00-E1F9-F08F73A75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893">
            <a:off x="1976960" y="-357958"/>
            <a:ext cx="8640306" cy="7825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4D21B-82B2-3288-DDDC-E5B297E08631}"/>
              </a:ext>
            </a:extLst>
          </p:cNvPr>
          <p:cNvSpPr txBox="1"/>
          <p:nvPr/>
        </p:nvSpPr>
        <p:spPr>
          <a:xfrm>
            <a:off x="116269" y="5302014"/>
            <a:ext cx="1691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images are stock photos</a:t>
            </a:r>
            <a:r>
              <a:rPr lang="en-US" sz="3000" b="1" i="1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</a:rPr>
              <a:t> </a:t>
            </a:r>
            <a:endParaRPr lang="en-US" sz="3000" b="1" i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82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swirl of paint with a logo&#10;&#10;Description automatically generated">
            <a:extLst>
              <a:ext uri="{FF2B5EF4-FFF2-40B4-BE49-F238E27FC236}">
                <a16:creationId xmlns:a16="http://schemas.microsoft.com/office/drawing/2014/main" id="{9542AC95-F887-6F4D-75DA-7903838E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41">
            <a:off x="2043220" y="-899328"/>
            <a:ext cx="7932892" cy="79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81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oster drive&#10;&#10;Description automatically generated">
            <a:extLst>
              <a:ext uri="{FF2B5EF4-FFF2-40B4-BE49-F238E27FC236}">
                <a16:creationId xmlns:a16="http://schemas.microsoft.com/office/drawing/2014/main" id="{78FB9D2E-67CE-85C4-14B0-452607CD9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782">
            <a:off x="1583380" y="-395275"/>
            <a:ext cx="8866004" cy="77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1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raphic 19">
            <a:extLst>
              <a:ext uri="{FF2B5EF4-FFF2-40B4-BE49-F238E27FC236}">
                <a16:creationId xmlns:a16="http://schemas.microsoft.com/office/drawing/2014/main" id="{F6C9B0AB-D1DE-A875-EDB6-1DDC8568FBF9}"/>
              </a:ext>
            </a:extLst>
          </p:cNvPr>
          <p:cNvSpPr>
            <a:spLocks/>
          </p:cNvSpPr>
          <p:nvPr/>
        </p:nvSpPr>
        <p:spPr bwMode="auto">
          <a:xfrm rot="-5400000">
            <a:off x="-135731" y="110331"/>
            <a:ext cx="4772025" cy="4551363"/>
          </a:xfrm>
          <a:custGeom>
            <a:avLst/>
            <a:gdLst>
              <a:gd name="T0" fmla="*/ 419859 w 6212014"/>
              <a:gd name="T1" fmla="*/ 1693940 h 5153840"/>
              <a:gd name="T2" fmla="*/ 2061916 w 6212014"/>
              <a:gd name="T3" fmla="*/ 3010705 h 5153840"/>
              <a:gd name="T4" fmla="*/ 3665641 w 6212014"/>
              <a:gd name="T5" fmla="*/ 3788227 h 5153840"/>
              <a:gd name="T6" fmla="*/ 3665641 w 6212014"/>
              <a:gd name="T7" fmla="*/ 0 h 5153840"/>
              <a:gd name="T8" fmla="*/ 0 w 6212014"/>
              <a:gd name="T9" fmla="*/ 0 h 5153840"/>
              <a:gd name="T10" fmla="*/ 419859 w 6212014"/>
              <a:gd name="T11" fmla="*/ 169394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8131" name="Graphic 19">
            <a:extLst>
              <a:ext uri="{FF2B5EF4-FFF2-40B4-BE49-F238E27FC236}">
                <a16:creationId xmlns:a16="http://schemas.microsoft.com/office/drawing/2014/main" id="{51761E4B-D7CD-8AB4-EFD9-A66ACA98C9AC}"/>
              </a:ext>
            </a:extLst>
          </p:cNvPr>
          <p:cNvSpPr>
            <a:spLocks/>
          </p:cNvSpPr>
          <p:nvPr/>
        </p:nvSpPr>
        <p:spPr bwMode="auto">
          <a:xfrm rot="5400000">
            <a:off x="7550944" y="2212181"/>
            <a:ext cx="4772025" cy="4551363"/>
          </a:xfrm>
          <a:custGeom>
            <a:avLst/>
            <a:gdLst>
              <a:gd name="T0" fmla="*/ 419859 w 6212014"/>
              <a:gd name="T1" fmla="*/ 1693940 h 5153840"/>
              <a:gd name="T2" fmla="*/ 2061916 w 6212014"/>
              <a:gd name="T3" fmla="*/ 3010705 h 5153840"/>
              <a:gd name="T4" fmla="*/ 3665641 w 6212014"/>
              <a:gd name="T5" fmla="*/ 3788227 h 5153840"/>
              <a:gd name="T6" fmla="*/ 3665641 w 6212014"/>
              <a:gd name="T7" fmla="*/ 0 h 5153840"/>
              <a:gd name="T8" fmla="*/ 0 w 6212014"/>
              <a:gd name="T9" fmla="*/ 0 h 5153840"/>
              <a:gd name="T10" fmla="*/ 419859 w 6212014"/>
              <a:gd name="T11" fmla="*/ 1693940 h 5153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12014" h="5153840">
                <a:moveTo>
                  <a:pt x="711518" y="2172272"/>
                </a:moveTo>
                <a:cubicBezTo>
                  <a:pt x="1670685" y="3486722"/>
                  <a:pt x="3245644" y="2719292"/>
                  <a:pt x="3494246" y="3860864"/>
                </a:cubicBezTo>
                <a:cubicBezTo>
                  <a:pt x="3709226" y="4847558"/>
                  <a:pt x="5109591" y="5591747"/>
                  <a:pt x="6212015" y="4857941"/>
                </a:cubicBezTo>
                <a:lnTo>
                  <a:pt x="6212015" y="0"/>
                </a:lnTo>
                <a:lnTo>
                  <a:pt x="0" y="0"/>
                </a:lnTo>
                <a:cubicBezTo>
                  <a:pt x="20288" y="578930"/>
                  <a:pt x="161449" y="1418463"/>
                  <a:pt x="711518" y="2172272"/>
                </a:cubicBezTo>
                <a:close/>
              </a:path>
            </a:pathLst>
          </a:custGeom>
          <a:solidFill>
            <a:srgbClr val="7D4FE1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378BB-9309-2220-AA0C-36D030D489F8}"/>
              </a:ext>
            </a:extLst>
          </p:cNvPr>
          <p:cNvGrpSpPr/>
          <p:nvPr/>
        </p:nvGrpSpPr>
        <p:grpSpPr>
          <a:xfrm>
            <a:off x="950799" y="980147"/>
            <a:ext cx="10220552" cy="4897706"/>
            <a:chOff x="1579563" y="1247775"/>
            <a:chExt cx="9032875" cy="43624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3A669CD-EDA5-9AEA-EB4A-928A6013B3E0}"/>
                </a:ext>
              </a:extLst>
            </p:cNvPr>
            <p:cNvSpPr/>
            <p:nvPr/>
          </p:nvSpPr>
          <p:spPr>
            <a:xfrm>
              <a:off x="1579563" y="1247775"/>
              <a:ext cx="9032875" cy="4362450"/>
            </a:xfrm>
            <a:prstGeom prst="roundRect">
              <a:avLst>
                <a:gd name="adj" fmla="val 4747"/>
              </a:avLst>
            </a:prstGeom>
            <a:solidFill>
              <a:srgbClr val="7D4F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48140" name="Shape 768">
              <a:extLst>
                <a:ext uri="{FF2B5EF4-FFF2-40B4-BE49-F238E27FC236}">
                  <a16:creationId xmlns:a16="http://schemas.microsoft.com/office/drawing/2014/main" id="{59F85075-10B1-7935-CBF8-AB6EA5867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055" y="1992709"/>
              <a:ext cx="8193974" cy="287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D" altLang="en-US" sz="6600" b="1" dirty="0">
                  <a:solidFill>
                    <a:schemeClr val="bg1"/>
                  </a:solidFill>
                  <a:latin typeface="Bahnschrift" panose="020B0502040204020203" pitchFamily="34" charset="0"/>
                  <a:cs typeface="Open Sans Light" panose="020B0606030504020204" pitchFamily="34" charset="0"/>
                  <a:sym typeface="Open Sans Light" panose="020B0606030504020204" pitchFamily="34" charset="0"/>
                </a:rPr>
                <a:t>What are some considerations for posting flyers online?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309</Words>
  <Application>Microsoft Macintosh PowerPoint</Application>
  <PresentationFormat>Widescreen</PresentationFormat>
  <Paragraphs>42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Narrow</vt:lpstr>
      <vt:lpstr>Bahnschrift</vt:lpstr>
      <vt:lpstr>Bahnschrift Condensed</vt:lpstr>
      <vt:lpstr>Bahnschrift Light Condensed</vt:lpstr>
      <vt:lpstr>Bahnschrift SemiBold SemiCondensed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VaiO</dc:creator>
  <cp:lastModifiedBy>Stacy Fowler</cp:lastModifiedBy>
  <cp:revision>69</cp:revision>
  <dcterms:created xsi:type="dcterms:W3CDTF">2021-06-16T04:46:06Z</dcterms:created>
  <dcterms:modified xsi:type="dcterms:W3CDTF">2024-11-06T13:56:40Z</dcterms:modified>
</cp:coreProperties>
</file>