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5" r:id="rId2"/>
    <p:sldId id="291" r:id="rId3"/>
    <p:sldId id="292" r:id="rId4"/>
    <p:sldId id="294" r:id="rId5"/>
    <p:sldId id="295" r:id="rId6"/>
    <p:sldId id="296" r:id="rId7"/>
    <p:sldId id="297" r:id="rId8"/>
    <p:sldId id="293" r:id="rId9"/>
    <p:sldId id="304" r:id="rId10"/>
    <p:sldId id="298" r:id="rId11"/>
    <p:sldId id="299" r:id="rId12"/>
    <p:sldId id="301" r:id="rId13"/>
    <p:sldId id="303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C213"/>
    <a:srgbClr val="FBC600"/>
    <a:srgbClr val="BABAC2"/>
    <a:srgbClr val="FFFFFF"/>
    <a:srgbClr val="EB1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2" autoAdjust="0"/>
    <p:restoredTop sz="94660"/>
  </p:normalViewPr>
  <p:slideViewPr>
    <p:cSldViewPr snapToGrid="0">
      <p:cViewPr>
        <p:scale>
          <a:sx n="100" d="100"/>
          <a:sy n="100" d="100"/>
        </p:scale>
        <p:origin x="328" y="14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16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F422E-D74D-46B9-AB01-15178AF3AA17}" type="datetimeFigureOut">
              <a:rPr lang="en-US" smtClean="0"/>
              <a:t>11/6/24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2A856-5844-46C3-8DB5-778B7F0BC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96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27DB0-F6FF-4338-AD0C-60E32880752F}" type="datetimeFigureOut">
              <a:rPr lang="en-US" smtClean="0"/>
              <a:t>11/6/24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FAD16-93C4-4128-912C-A06D0861F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9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905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572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86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41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095750" y="1304925"/>
            <a:ext cx="4000500" cy="40005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placeholder insert your picture, and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1102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001359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image placeholder insert your picture, and “Send to back”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861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 hasCustomPrompt="1"/>
          </p:nvPr>
        </p:nvSpPr>
        <p:spPr>
          <a:xfrm>
            <a:off x="1972573" y="2235328"/>
            <a:ext cx="2314575" cy="231298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image placeholder insert your picture, and “Send to back”</a:t>
            </a:r>
          </a:p>
        </p:txBody>
      </p:sp>
      <p:sp>
        <p:nvSpPr>
          <p:cNvPr id="28" name="Picture Placeholder 26"/>
          <p:cNvSpPr>
            <a:spLocks noGrp="1"/>
          </p:cNvSpPr>
          <p:nvPr>
            <p:ph type="pic" sz="quarter" idx="11" hasCustomPrompt="1"/>
          </p:nvPr>
        </p:nvSpPr>
        <p:spPr>
          <a:xfrm>
            <a:off x="5010409" y="2235328"/>
            <a:ext cx="2314575" cy="231298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image placeholder insert your picture, and “Send to back”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Picture Placeholder 26"/>
          <p:cNvSpPr>
            <a:spLocks noGrp="1"/>
          </p:cNvSpPr>
          <p:nvPr>
            <p:ph type="pic" sz="quarter" idx="12" hasCustomPrompt="1"/>
          </p:nvPr>
        </p:nvSpPr>
        <p:spPr>
          <a:xfrm>
            <a:off x="7936074" y="2235328"/>
            <a:ext cx="2314575" cy="231298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image placeholder insert your picture, and “Send to back”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712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9CACE90A-8013-4C5B-BDD7-10498CF69154}"/>
              </a:ext>
            </a:extLst>
          </p:cNvPr>
          <p:cNvSpPr>
            <a:spLocks noGrp="1"/>
          </p:cNvSpPr>
          <p:nvPr>
            <p:ph type="pic" sz="quarter" idx="245" hasCustomPrompt="1"/>
          </p:nvPr>
        </p:nvSpPr>
        <p:spPr>
          <a:xfrm>
            <a:off x="5573919" y="1302441"/>
            <a:ext cx="6202018" cy="4397408"/>
          </a:xfrm>
          <a:custGeom>
            <a:avLst/>
            <a:gdLst>
              <a:gd name="connsiteX0" fmla="*/ 0 w 6202018"/>
              <a:gd name="connsiteY0" fmla="*/ 0 h 4397408"/>
              <a:gd name="connsiteX1" fmla="*/ 6202018 w 6202018"/>
              <a:gd name="connsiteY1" fmla="*/ 0 h 4397408"/>
              <a:gd name="connsiteX2" fmla="*/ 6202018 w 6202018"/>
              <a:gd name="connsiteY2" fmla="*/ 4397408 h 4397408"/>
              <a:gd name="connsiteX3" fmla="*/ 0 w 6202018"/>
              <a:gd name="connsiteY3" fmla="*/ 4397408 h 439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2018" h="4397408">
                <a:moveTo>
                  <a:pt x="0" y="0"/>
                </a:moveTo>
                <a:lnTo>
                  <a:pt x="6202018" y="0"/>
                </a:lnTo>
                <a:lnTo>
                  <a:pt x="6202018" y="4397408"/>
                </a:lnTo>
                <a:lnTo>
                  <a:pt x="0" y="439740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placeholder insert your picture, and “Send to back”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FCF72D65-64B6-4949-9FEE-E8CDB51C57C0}"/>
              </a:ext>
            </a:extLst>
          </p:cNvPr>
          <p:cNvSpPr>
            <a:spLocks noGrp="1"/>
          </p:cNvSpPr>
          <p:nvPr>
            <p:ph type="pic" sz="quarter" idx="244" hasCustomPrompt="1"/>
          </p:nvPr>
        </p:nvSpPr>
        <p:spPr>
          <a:xfrm>
            <a:off x="606563" y="3742463"/>
            <a:ext cx="2316922" cy="1957387"/>
          </a:xfrm>
          <a:custGeom>
            <a:avLst/>
            <a:gdLst>
              <a:gd name="connsiteX0" fmla="*/ 0 w 2316922"/>
              <a:gd name="connsiteY0" fmla="*/ 0 h 1957387"/>
              <a:gd name="connsiteX1" fmla="*/ 2316922 w 2316922"/>
              <a:gd name="connsiteY1" fmla="*/ 0 h 1957387"/>
              <a:gd name="connsiteX2" fmla="*/ 2316922 w 2316922"/>
              <a:gd name="connsiteY2" fmla="*/ 1957387 h 1957387"/>
              <a:gd name="connsiteX3" fmla="*/ 0 w 2316922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922" h="1957387">
                <a:moveTo>
                  <a:pt x="0" y="0"/>
                </a:moveTo>
                <a:lnTo>
                  <a:pt x="2316922" y="0"/>
                </a:lnTo>
                <a:lnTo>
                  <a:pt x="2316922" y="1957387"/>
                </a:lnTo>
                <a:lnTo>
                  <a:pt x="0" y="195738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placeholder insert your picture, and “Send to back”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96ADD230-78C3-41AB-B086-9493439283A1}"/>
              </a:ext>
            </a:extLst>
          </p:cNvPr>
          <p:cNvSpPr>
            <a:spLocks noGrp="1"/>
          </p:cNvSpPr>
          <p:nvPr>
            <p:ph type="pic" sz="quarter" idx="243" hasCustomPrompt="1"/>
          </p:nvPr>
        </p:nvSpPr>
        <p:spPr>
          <a:xfrm>
            <a:off x="2989745" y="3742462"/>
            <a:ext cx="2517914" cy="1957387"/>
          </a:xfrm>
          <a:custGeom>
            <a:avLst/>
            <a:gdLst>
              <a:gd name="connsiteX0" fmla="*/ 0 w 2517914"/>
              <a:gd name="connsiteY0" fmla="*/ 0 h 1957387"/>
              <a:gd name="connsiteX1" fmla="*/ 2517914 w 2517914"/>
              <a:gd name="connsiteY1" fmla="*/ 0 h 1957387"/>
              <a:gd name="connsiteX2" fmla="*/ 2517914 w 2517914"/>
              <a:gd name="connsiteY2" fmla="*/ 1957387 h 1957387"/>
              <a:gd name="connsiteX3" fmla="*/ 0 w 2517914"/>
              <a:gd name="connsiteY3" fmla="*/ 1957387 h 19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7914" h="1957387">
                <a:moveTo>
                  <a:pt x="0" y="0"/>
                </a:moveTo>
                <a:lnTo>
                  <a:pt x="2517914" y="0"/>
                </a:lnTo>
                <a:lnTo>
                  <a:pt x="2517914" y="1957387"/>
                </a:lnTo>
                <a:lnTo>
                  <a:pt x="0" y="195738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placeholder insert your picture, and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2244978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21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468A1-4B87-439B-82EC-C3C09A9F3392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971EA-3A6D-44E0-AE21-1C9457776B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4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3" r:id="rId2"/>
    <p:sldLayoutId id="2147483666" r:id="rId3"/>
    <p:sldLayoutId id="2147483664" r:id="rId4"/>
    <p:sldLayoutId id="2147483650" r:id="rId5"/>
    <p:sldLayoutId id="2147483655" r:id="rId6"/>
    <p:sldLayoutId id="2147483659" r:id="rId7"/>
    <p:sldLayoutId id="2147483668" r:id="rId8"/>
    <p:sldLayoutId id="21474836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 descr="A person in a wheelchair&#10;&#10;Description automatically generated">
            <a:extLst>
              <a:ext uri="{FF2B5EF4-FFF2-40B4-BE49-F238E27FC236}">
                <a16:creationId xmlns:a16="http://schemas.microsoft.com/office/drawing/2014/main" id="{C90918FF-628E-C605-3891-B3325B687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8" t="27760" r="12168"/>
          <a:stretch/>
        </p:blipFill>
        <p:spPr>
          <a:xfrm>
            <a:off x="152708" y="90467"/>
            <a:ext cx="1734287" cy="1745536"/>
          </a:xfrm>
          <a:prstGeom prst="roundRect">
            <a:avLst>
              <a:gd name="adj" fmla="val 13356"/>
            </a:avLst>
          </a:prstGeom>
          <a:effectLst>
            <a:outerShdw blurRad="127137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Placeholder 7" descr="A person reading a book&#10;&#10;Description automatically generated">
            <a:extLst>
              <a:ext uri="{FF2B5EF4-FFF2-40B4-BE49-F238E27FC236}">
                <a16:creationId xmlns:a16="http://schemas.microsoft.com/office/drawing/2014/main" id="{A8D1B479-D923-10A3-5CA2-F211A571C6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8" t="14075" r="7500" b="2193"/>
          <a:stretch/>
        </p:blipFill>
        <p:spPr>
          <a:xfrm>
            <a:off x="2414479" y="1371127"/>
            <a:ext cx="1734287" cy="1745536"/>
          </a:xfrm>
          <a:prstGeom prst="roundRect">
            <a:avLst>
              <a:gd name="adj" fmla="val 13356"/>
            </a:avLst>
          </a:prstGeom>
          <a:effectLst>
            <a:outerShdw blurRad="127137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Placeholder 9" descr="A person in a black shirt&#10;&#10;Description automatically generated">
            <a:extLst>
              <a:ext uri="{FF2B5EF4-FFF2-40B4-BE49-F238E27FC236}">
                <a16:creationId xmlns:a16="http://schemas.microsoft.com/office/drawing/2014/main" id="{B1BC1172-F3BA-4191-C7A9-D41529EF5E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4" t="1824" r="20369" b="11378"/>
          <a:stretch/>
        </p:blipFill>
        <p:spPr>
          <a:xfrm>
            <a:off x="4448807" y="710235"/>
            <a:ext cx="1734287" cy="1745538"/>
          </a:xfrm>
          <a:prstGeom prst="roundRect">
            <a:avLst>
              <a:gd name="adj" fmla="val 13356"/>
            </a:avLst>
          </a:prstGeom>
          <a:effectLst>
            <a:outerShdw blurRad="127137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Placeholder 12">
            <a:extLst>
              <a:ext uri="{FF2B5EF4-FFF2-40B4-BE49-F238E27FC236}">
                <a16:creationId xmlns:a16="http://schemas.microsoft.com/office/drawing/2014/main" id="{F5337857-45D2-C4C9-67E8-91B9B78784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3" r="9811"/>
          <a:stretch/>
        </p:blipFill>
        <p:spPr>
          <a:xfrm>
            <a:off x="3926821" y="3331846"/>
            <a:ext cx="1734288" cy="1745537"/>
          </a:xfrm>
          <a:prstGeom prst="roundRect">
            <a:avLst>
              <a:gd name="adj" fmla="val 13356"/>
            </a:avLst>
          </a:prstGeom>
          <a:effectLst>
            <a:outerShdw blurRad="127137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Placeholder 16">
            <a:extLst>
              <a:ext uri="{FF2B5EF4-FFF2-40B4-BE49-F238E27FC236}">
                <a16:creationId xmlns:a16="http://schemas.microsoft.com/office/drawing/2014/main" id="{A5CC09AD-1E48-FE84-62B4-FD2BFA53D7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7" r="31411"/>
          <a:stretch/>
        </p:blipFill>
        <p:spPr>
          <a:xfrm>
            <a:off x="380150" y="2157410"/>
            <a:ext cx="1734288" cy="1745537"/>
          </a:xfrm>
          <a:prstGeom prst="roundRect">
            <a:avLst>
              <a:gd name="adj" fmla="val 13356"/>
            </a:avLst>
          </a:prstGeom>
          <a:effectLst>
            <a:outerShdw blurRad="127137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48ED2D-5518-8A07-98D6-46079BB4382C}"/>
              </a:ext>
            </a:extLst>
          </p:cNvPr>
          <p:cNvSpPr/>
          <p:nvPr/>
        </p:nvSpPr>
        <p:spPr>
          <a:xfrm>
            <a:off x="6910476" y="3871772"/>
            <a:ext cx="51288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7060"/>
              </a:lnSpc>
            </a:pPr>
            <a:r>
              <a:rPr lang="id-ID" sz="6300" b="1" i="1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Expanding Accessibility in NA </a:t>
            </a:r>
            <a:endParaRPr lang="en-US" sz="6300" b="1" i="1" dirty="0">
              <a:solidFill>
                <a:schemeClr val="bg1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261891-3CD7-CF64-44BD-095FA17D4675}"/>
              </a:ext>
            </a:extLst>
          </p:cNvPr>
          <p:cNvSpPr/>
          <p:nvPr/>
        </p:nvSpPr>
        <p:spPr>
          <a:xfrm>
            <a:off x="6865424" y="1240102"/>
            <a:ext cx="5173868" cy="240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id-ID" sz="94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EVERY Addict</a:t>
            </a:r>
            <a:endParaRPr lang="en-US" sz="9400" b="1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6EB2008-13AD-A1A7-244C-6B30E5E732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6" y="4224354"/>
            <a:ext cx="2559095" cy="255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80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391D42-76E5-EF56-F4EA-11865BA420C4}"/>
              </a:ext>
            </a:extLst>
          </p:cNvPr>
          <p:cNvSpPr/>
          <p:nvPr/>
        </p:nvSpPr>
        <p:spPr>
          <a:xfrm>
            <a:off x="0" y="3685984"/>
            <a:ext cx="12192000" cy="3172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37A5A5-2DB6-25DE-8942-E5905024C41B}"/>
              </a:ext>
            </a:extLst>
          </p:cNvPr>
          <p:cNvSpPr txBox="1"/>
          <p:nvPr/>
        </p:nvSpPr>
        <p:spPr>
          <a:xfrm>
            <a:off x="748792" y="247048"/>
            <a:ext cx="8827008" cy="292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Small group facilitator:</a:t>
            </a:r>
            <a:br>
              <a:rPr lang="en-US" sz="40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</a:br>
            <a:r>
              <a:rPr lang="en-US" sz="35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ensures all have opportunity to share</a:t>
            </a:r>
          </a:p>
          <a:p>
            <a:pPr marL="800100" lvl="1" indent="-342900">
              <a:lnSpc>
                <a:spcPct val="107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30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Facilitator’s Instructions</a:t>
            </a:r>
          </a:p>
          <a:p>
            <a:pPr marL="800100" lvl="1" indent="-342900">
              <a:lnSpc>
                <a:spcPct val="107000"/>
              </a:lnSpc>
              <a:buFont typeface="Wingdings" pitchFamily="2" charset="2"/>
              <a:buChar char="Ø"/>
            </a:pPr>
            <a:r>
              <a:rPr lang="en-US" sz="30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Groundrules</a:t>
            </a:r>
          </a:p>
          <a:p>
            <a:pPr marL="800100" lvl="1" indent="-342900">
              <a:lnSpc>
                <a:spcPct val="107000"/>
              </a:lnSpc>
              <a:buFont typeface="Wingdings" pitchFamily="2" charset="2"/>
              <a:buChar char="Ø"/>
            </a:pPr>
            <a:r>
              <a:rPr lang="en-US" sz="30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Brainstorming Guidelines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C8A56B-E3AF-9A52-555F-7B37BC60D580}"/>
              </a:ext>
            </a:extLst>
          </p:cNvPr>
          <p:cNvSpPr txBox="1"/>
          <p:nvPr/>
        </p:nvSpPr>
        <p:spPr>
          <a:xfrm>
            <a:off x="5626100" y="4054286"/>
            <a:ext cx="5829300" cy="243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24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Note taker:</a:t>
            </a:r>
            <a:br>
              <a:rPr lang="en-US" sz="3000" dirty="0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</a:br>
            <a:r>
              <a:rPr lang="en-US" sz="3500" dirty="0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captures the discussion on note sheet and may report back </a:t>
            </a:r>
          </a:p>
        </p:txBody>
      </p:sp>
      <p:pic>
        <p:nvPicPr>
          <p:cNvPr id="6" name="Picture Placeholder 12">
            <a:extLst>
              <a:ext uri="{FF2B5EF4-FFF2-40B4-BE49-F238E27FC236}">
                <a16:creationId xmlns:a16="http://schemas.microsoft.com/office/drawing/2014/main" id="{907FFBAB-FFCF-4906-CD53-8FC7A3447B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3" r="9811"/>
          <a:stretch/>
        </p:blipFill>
        <p:spPr>
          <a:xfrm>
            <a:off x="2359176" y="4824865"/>
            <a:ext cx="1734288" cy="1745537"/>
          </a:xfrm>
          <a:prstGeom prst="roundRect">
            <a:avLst>
              <a:gd name="adj" fmla="val 13356"/>
            </a:avLst>
          </a:prstGeom>
          <a:effectLst>
            <a:outerShdw blurRad="127137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Placeholder 16">
            <a:extLst>
              <a:ext uri="{FF2B5EF4-FFF2-40B4-BE49-F238E27FC236}">
                <a16:creationId xmlns:a16="http://schemas.microsoft.com/office/drawing/2014/main" id="{96D08F20-1769-937E-A5B0-4B19605493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7" r="31411"/>
          <a:stretch/>
        </p:blipFill>
        <p:spPr>
          <a:xfrm>
            <a:off x="335812" y="3331845"/>
            <a:ext cx="1734288" cy="1745537"/>
          </a:xfrm>
          <a:prstGeom prst="roundRect">
            <a:avLst>
              <a:gd name="adj" fmla="val 13356"/>
            </a:avLst>
          </a:prstGeom>
          <a:effectLst>
            <a:outerShdw blurRad="127137" dist="38100" dir="2700000" sx="104000" sy="104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897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A2CED-346C-50A8-C550-DBC0C6A42486}"/>
              </a:ext>
            </a:extLst>
          </p:cNvPr>
          <p:cNvSpPr txBox="1"/>
          <p:nvPr/>
        </p:nvSpPr>
        <p:spPr>
          <a:xfrm>
            <a:off x="2264410" y="153823"/>
            <a:ext cx="9403334" cy="912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kern="0" dirty="0">
                <a:solidFill>
                  <a:schemeClr val="accent1">
                    <a:alpha val="75225"/>
                  </a:schemeClr>
                </a:solidFill>
                <a:effectLst/>
                <a:latin typeface="+mj-lt"/>
                <a:ea typeface="Arial Unicode MS" panose="020B0604020202020204" pitchFamily="34" charset="-128"/>
              </a:rPr>
              <a:t>Small Group Discussion</a:t>
            </a:r>
            <a:endParaRPr lang="en-US" sz="5400" b="1" dirty="0">
              <a:solidFill>
                <a:schemeClr val="accent1">
                  <a:alpha val="75225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89E2EF-86C6-40EB-D1FE-1EB8748F06FB}"/>
              </a:ext>
            </a:extLst>
          </p:cNvPr>
          <p:cNvSpPr txBox="1"/>
          <p:nvPr/>
        </p:nvSpPr>
        <p:spPr>
          <a:xfrm>
            <a:off x="2162175" y="1375610"/>
            <a:ext cx="9607804" cy="5107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8975" lvl="1" indent="-590550">
              <a:lnSpc>
                <a:spcPct val="107000"/>
              </a:lnSpc>
              <a:buFont typeface="+mj-lt"/>
              <a:buAutoNum type="arabicPeriod"/>
            </a:pPr>
            <a:r>
              <a:rPr lang="en-US" sz="44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What is something you heard during this workshop that you would like to do as a member? As a service body?</a:t>
            </a:r>
          </a:p>
          <a:p>
            <a:pPr marL="688975" lvl="1" indent="-590550">
              <a:lnSpc>
                <a:spcPct val="107000"/>
              </a:lnSpc>
              <a:buFont typeface="+mj-lt"/>
              <a:buAutoNum type="arabicPeriod"/>
            </a:pPr>
            <a:endParaRPr lang="en-US" sz="440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Calibri" panose="020F0502020204030204" pitchFamily="34" charset="0"/>
            </a:endParaRPr>
          </a:p>
          <a:p>
            <a:pPr marL="688975" lvl="1" indent="-590550">
              <a:lnSpc>
                <a:spcPct val="107000"/>
              </a:lnSpc>
              <a:buFont typeface="+mj-lt"/>
              <a:buAutoNum type="arabicPeriod"/>
            </a:pPr>
            <a:r>
              <a:rPr lang="en-US" sz="44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What are some ways you can go about making that happen?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4D6FD-620C-76F2-EAAB-697481817A35}"/>
              </a:ext>
            </a:extLst>
          </p:cNvPr>
          <p:cNvSpPr/>
          <p:nvPr/>
        </p:nvSpPr>
        <p:spPr>
          <a:xfrm>
            <a:off x="0" y="0"/>
            <a:ext cx="17647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C6F365-ADA0-DA9A-C1FC-563668334009}"/>
              </a:ext>
            </a:extLst>
          </p:cNvPr>
          <p:cNvGrpSpPr/>
          <p:nvPr/>
        </p:nvGrpSpPr>
        <p:grpSpPr>
          <a:xfrm>
            <a:off x="192926" y="153823"/>
            <a:ext cx="1222671" cy="6550353"/>
            <a:chOff x="10772534" y="150720"/>
            <a:chExt cx="1276464" cy="6838545"/>
          </a:xfrm>
        </p:grpSpPr>
        <p:pic>
          <p:nvPicPr>
            <p:cNvPr id="4" name="Picture Placeholder 5" descr="A person in a wheelchair&#10;&#10;Description automatically generated">
              <a:extLst>
                <a:ext uri="{FF2B5EF4-FFF2-40B4-BE49-F238E27FC236}">
                  <a16:creationId xmlns:a16="http://schemas.microsoft.com/office/drawing/2014/main" id="{8FE37699-605B-4145-28E7-0A1922E4F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28" t="27760" r="12168"/>
            <a:stretch/>
          </p:blipFill>
          <p:spPr>
            <a:xfrm>
              <a:off x="10781678" y="2927744"/>
              <a:ext cx="1267320" cy="1275540"/>
            </a:xfrm>
            <a:prstGeom prst="roundRect">
              <a:avLst>
                <a:gd name="adj" fmla="val 13356"/>
              </a:avLst>
            </a:prstGeom>
            <a:effectLst>
              <a:outerShdw blurRad="127137" dist="38100" dir="2700000" sx="104000" sy="104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Placeholder 7" descr="A person reading a book&#10;&#10;Description automatically generated">
              <a:extLst>
                <a:ext uri="{FF2B5EF4-FFF2-40B4-BE49-F238E27FC236}">
                  <a16:creationId xmlns:a16="http://schemas.microsoft.com/office/drawing/2014/main" id="{998F2F52-1EF1-0ACD-AE52-2F25D25F8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78" t="14075" r="7500" b="2193"/>
            <a:stretch/>
          </p:blipFill>
          <p:spPr>
            <a:xfrm>
              <a:off x="10772534" y="5713725"/>
              <a:ext cx="1267320" cy="1275540"/>
            </a:xfrm>
            <a:prstGeom prst="roundRect">
              <a:avLst>
                <a:gd name="adj" fmla="val 13356"/>
              </a:avLst>
            </a:prstGeom>
            <a:effectLst>
              <a:outerShdw blurRad="127137" dist="38100" dir="2700000" sx="104000" sy="104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Placeholder 9" descr="A person in a black shirt&#10;&#10;Description automatically generated">
              <a:extLst>
                <a:ext uri="{FF2B5EF4-FFF2-40B4-BE49-F238E27FC236}">
                  <a16:creationId xmlns:a16="http://schemas.microsoft.com/office/drawing/2014/main" id="{C0F0ACD7-78DD-1438-AEA3-C99353722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54" t="1824" r="20369" b="11378"/>
            <a:stretch/>
          </p:blipFill>
          <p:spPr>
            <a:xfrm>
              <a:off x="10781678" y="150720"/>
              <a:ext cx="1267320" cy="1275541"/>
            </a:xfrm>
            <a:prstGeom prst="roundRect">
              <a:avLst>
                <a:gd name="adj" fmla="val 13356"/>
              </a:avLst>
            </a:prstGeom>
            <a:effectLst>
              <a:outerShdw blurRad="127137" dist="38100" dir="2700000" sx="104000" sy="104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Placeholder 12">
              <a:extLst>
                <a:ext uri="{FF2B5EF4-FFF2-40B4-BE49-F238E27FC236}">
                  <a16:creationId xmlns:a16="http://schemas.microsoft.com/office/drawing/2014/main" id="{AFF9EC64-C401-6ED7-AD32-09B1C594E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3" r="9811"/>
            <a:stretch/>
          </p:blipFill>
          <p:spPr>
            <a:xfrm>
              <a:off x="10781678" y="4320734"/>
              <a:ext cx="1267320" cy="1275541"/>
            </a:xfrm>
            <a:prstGeom prst="roundRect">
              <a:avLst>
                <a:gd name="adj" fmla="val 13356"/>
              </a:avLst>
            </a:prstGeom>
            <a:effectLst>
              <a:outerShdw blurRad="127137" dist="38100" dir="2700000" sx="104000" sy="104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Placeholder 16">
              <a:extLst>
                <a:ext uri="{FF2B5EF4-FFF2-40B4-BE49-F238E27FC236}">
                  <a16:creationId xmlns:a16="http://schemas.microsoft.com/office/drawing/2014/main" id="{94009FD6-23EA-F76E-074C-C391826BB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7" r="31411"/>
            <a:stretch/>
          </p:blipFill>
          <p:spPr>
            <a:xfrm>
              <a:off x="10781678" y="1534753"/>
              <a:ext cx="1267320" cy="1275541"/>
            </a:xfrm>
            <a:prstGeom prst="roundRect">
              <a:avLst>
                <a:gd name="adj" fmla="val 13356"/>
              </a:avLst>
            </a:prstGeom>
            <a:effectLst>
              <a:outerShdw blurRad="127137" dist="38100" dir="2700000" sx="104000" sy="104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7525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42CF50-5EF9-B7A8-6B6E-F5C9A2FA152E}"/>
              </a:ext>
            </a:extLst>
          </p:cNvPr>
          <p:cNvSpPr txBox="1"/>
          <p:nvPr/>
        </p:nvSpPr>
        <p:spPr>
          <a:xfrm>
            <a:off x="1289304" y="1060704"/>
            <a:ext cx="54955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kern="0" dirty="0">
                <a:solidFill>
                  <a:schemeClr val="bg1"/>
                </a:solidFill>
                <a:effectLst/>
                <a:latin typeface="+mj-lt"/>
                <a:ea typeface="Arial Unicode MS" panose="020B0604020202020204" pitchFamily="34" charset="-128"/>
              </a:rPr>
              <a:t>Share a highlight from your discussion</a:t>
            </a:r>
            <a:r>
              <a:rPr lang="en-US" sz="7200" b="1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sz="7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 descr="A white square with a black background&#10;&#10;Description automatically generated">
            <a:extLst>
              <a:ext uri="{FF2B5EF4-FFF2-40B4-BE49-F238E27FC236}">
                <a16:creationId xmlns:a16="http://schemas.microsoft.com/office/drawing/2014/main" id="{5DC041F7-C7CC-A174-10A0-AAFDF5942A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96" y="2894492"/>
            <a:ext cx="3197978" cy="319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37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F2AB7F3D-5860-4080-B828-08D49F06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t="6075" r="935" b="3460"/>
          <a:stretch/>
        </p:blipFill>
        <p:spPr>
          <a:xfrm>
            <a:off x="4826643" y="416688"/>
            <a:ext cx="7118430" cy="6204031"/>
          </a:xfrm>
          <a:prstGeom prst="rect">
            <a:avLst/>
          </a:prstGeom>
        </p:spPr>
      </p:pic>
      <p:pic>
        <p:nvPicPr>
          <p:cNvPr id="5" name="Sateré-Maué Serenity Prayer">
            <a:hlinkClick r:id="" action="ppaction://media"/>
            <a:extLst>
              <a:ext uri="{FF2B5EF4-FFF2-40B4-BE49-F238E27FC236}">
                <a16:creationId xmlns:a16="http://schemas.microsoft.com/office/drawing/2014/main" id="{F2B9D5CD-2BA8-DB30-BBB6-A80D6531A3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41778"/>
            <a:ext cx="4717708" cy="833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1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18129" y="226250"/>
            <a:ext cx="69977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kern="0" dirty="0">
                <a:solidFill>
                  <a:schemeClr val="bg1"/>
                </a:solidFill>
                <a:latin typeface="+mj-lt"/>
              </a:rPr>
              <a:t>Thank you for attending!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BFD897-68A4-CF8F-CE64-F4E4CBAA70C4}"/>
              </a:ext>
            </a:extLst>
          </p:cNvPr>
          <p:cNvGrpSpPr/>
          <p:nvPr/>
        </p:nvGrpSpPr>
        <p:grpSpPr>
          <a:xfrm>
            <a:off x="6350000" y="2216962"/>
            <a:ext cx="5225523" cy="4212929"/>
            <a:chOff x="152708" y="90467"/>
            <a:chExt cx="6030386" cy="4986916"/>
          </a:xfrm>
        </p:grpSpPr>
        <p:pic>
          <p:nvPicPr>
            <p:cNvPr id="4" name="Picture Placeholder 5" descr="A person in a wheelchair&#10;&#10;Description automatically generated">
              <a:extLst>
                <a:ext uri="{FF2B5EF4-FFF2-40B4-BE49-F238E27FC236}">
                  <a16:creationId xmlns:a16="http://schemas.microsoft.com/office/drawing/2014/main" id="{4E31E56A-E7E3-454B-7981-D6B79DC89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28" t="27760" r="12168"/>
            <a:stretch/>
          </p:blipFill>
          <p:spPr>
            <a:xfrm>
              <a:off x="152708" y="90467"/>
              <a:ext cx="1734287" cy="1745536"/>
            </a:xfrm>
            <a:prstGeom prst="roundRect">
              <a:avLst>
                <a:gd name="adj" fmla="val 13356"/>
              </a:avLst>
            </a:prstGeom>
            <a:effectLst>
              <a:outerShdw blurRad="127137" dist="38100" dir="2700000" sx="104000" sy="104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Placeholder 7" descr="A person reading a book&#10;&#10;Description automatically generated">
              <a:extLst>
                <a:ext uri="{FF2B5EF4-FFF2-40B4-BE49-F238E27FC236}">
                  <a16:creationId xmlns:a16="http://schemas.microsoft.com/office/drawing/2014/main" id="{C9B21AAE-C630-542E-BB62-46D72AD4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78" t="14075" r="7500" b="2193"/>
            <a:stretch/>
          </p:blipFill>
          <p:spPr>
            <a:xfrm>
              <a:off x="2414479" y="1371127"/>
              <a:ext cx="1734287" cy="1745536"/>
            </a:xfrm>
            <a:prstGeom prst="roundRect">
              <a:avLst>
                <a:gd name="adj" fmla="val 13356"/>
              </a:avLst>
            </a:prstGeom>
            <a:effectLst>
              <a:outerShdw blurRad="127137" dist="38100" dir="2700000" sx="104000" sy="104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Placeholder 9" descr="A person in a black shirt&#10;&#10;Description automatically generated">
              <a:extLst>
                <a:ext uri="{FF2B5EF4-FFF2-40B4-BE49-F238E27FC236}">
                  <a16:creationId xmlns:a16="http://schemas.microsoft.com/office/drawing/2014/main" id="{54213333-A7C4-C876-FF77-E4CF13611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54" t="1824" r="20369" b="11378"/>
            <a:stretch/>
          </p:blipFill>
          <p:spPr>
            <a:xfrm>
              <a:off x="4448807" y="710235"/>
              <a:ext cx="1734287" cy="1745538"/>
            </a:xfrm>
            <a:prstGeom prst="roundRect">
              <a:avLst>
                <a:gd name="adj" fmla="val 13356"/>
              </a:avLst>
            </a:prstGeom>
            <a:effectLst>
              <a:outerShdw blurRad="127137" dist="38100" dir="2700000" sx="104000" sy="104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Placeholder 12">
              <a:extLst>
                <a:ext uri="{FF2B5EF4-FFF2-40B4-BE49-F238E27FC236}">
                  <a16:creationId xmlns:a16="http://schemas.microsoft.com/office/drawing/2014/main" id="{0A4FD9FA-9D02-E5A8-BB50-DCCD2966E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3" r="9811"/>
            <a:stretch/>
          </p:blipFill>
          <p:spPr>
            <a:xfrm>
              <a:off x="3926821" y="3331846"/>
              <a:ext cx="1734288" cy="1745537"/>
            </a:xfrm>
            <a:prstGeom prst="roundRect">
              <a:avLst>
                <a:gd name="adj" fmla="val 13356"/>
              </a:avLst>
            </a:prstGeom>
            <a:effectLst>
              <a:outerShdw blurRad="127137" dist="38100" dir="2700000" sx="104000" sy="104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Placeholder 16">
              <a:extLst>
                <a:ext uri="{FF2B5EF4-FFF2-40B4-BE49-F238E27FC236}">
                  <a16:creationId xmlns:a16="http://schemas.microsoft.com/office/drawing/2014/main" id="{4E1E07D6-95BA-285D-76BC-F9987036A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7" r="31411"/>
            <a:stretch/>
          </p:blipFill>
          <p:spPr>
            <a:xfrm>
              <a:off x="380150" y="2157410"/>
              <a:ext cx="1734288" cy="1745537"/>
            </a:xfrm>
            <a:prstGeom prst="roundRect">
              <a:avLst>
                <a:gd name="adj" fmla="val 13356"/>
              </a:avLst>
            </a:prstGeom>
            <a:effectLst>
              <a:outerShdw blurRad="127137" dist="38100" dir="2700000" sx="104000" sy="104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A5B3D36-5C7A-0E5F-F889-90CF5419F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6" y="4224354"/>
            <a:ext cx="2559095" cy="255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34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logo with a black background&#10;&#10;Description automatically generated">
            <a:extLst>
              <a:ext uri="{FF2B5EF4-FFF2-40B4-BE49-F238E27FC236}">
                <a16:creationId xmlns:a16="http://schemas.microsoft.com/office/drawing/2014/main" id="{4ECF49AD-B40A-7667-005B-0EB2D4B0AF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904" y="4012053"/>
            <a:ext cx="2753269" cy="27532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AC4552-C245-AC28-7623-DC9BFB424CFD}"/>
              </a:ext>
            </a:extLst>
          </p:cNvPr>
          <p:cNvSpPr/>
          <p:nvPr/>
        </p:nvSpPr>
        <p:spPr>
          <a:xfrm>
            <a:off x="0" y="2107096"/>
            <a:ext cx="12192000" cy="914400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769C16-3CFE-C2D4-703C-F17E77CD66C8}"/>
              </a:ext>
            </a:extLst>
          </p:cNvPr>
          <p:cNvSpPr txBox="1"/>
          <p:nvPr/>
        </p:nvSpPr>
        <p:spPr>
          <a:xfrm>
            <a:off x="46254" y="0"/>
            <a:ext cx="12208695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3200" b="1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Vision for NA Service</a:t>
            </a:r>
          </a:p>
          <a:p>
            <a:pPr marL="0" marR="0">
              <a:spcBef>
                <a:spcPts val="0"/>
              </a:spcBef>
              <a:spcAft>
                <a:spcPts val="1600"/>
              </a:spcAft>
            </a:pPr>
            <a:r>
              <a:rPr lang="en-US" sz="25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All of the efforts of Narcotics Anonymous are inspired by the primary purpose of our groups. Upon this common ground we stand committed.</a:t>
            </a:r>
          </a:p>
          <a:p>
            <a:pPr marL="0" marR="0">
              <a:spcBef>
                <a:spcPts val="0"/>
              </a:spcBef>
              <a:spcAft>
                <a:spcPts val="1600"/>
              </a:spcAft>
            </a:pPr>
            <a:r>
              <a:rPr lang="en-US" sz="25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Our vision is that one day:</a:t>
            </a:r>
          </a:p>
          <a:p>
            <a:pPr marL="342900" marR="0" lvl="0" indent="-342900">
              <a:spcBef>
                <a:spcPts val="0"/>
              </a:spcBef>
              <a:spcAft>
                <a:spcPts val="1600"/>
              </a:spcAft>
              <a:buFont typeface="Symbol" pitchFamily="2" charset="2"/>
              <a:buChar char=""/>
            </a:pPr>
            <a:r>
              <a:rPr lang="en-US" sz="2500" kern="100" spc="-1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Every addict in the world has the chance to experience our message in their </a:t>
            </a:r>
            <a:r>
              <a:rPr lang="en-US" sz="25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own language and culture and find the opportunity for a new way of life;</a:t>
            </a:r>
          </a:p>
          <a:p>
            <a:pPr marL="342900" marR="0" lvl="0" indent="-342900">
              <a:spcBef>
                <a:spcPts val="0"/>
              </a:spcBef>
              <a:spcAft>
                <a:spcPts val="1600"/>
              </a:spcAft>
              <a:buFont typeface="Symbol" pitchFamily="2" charset="2"/>
              <a:buChar char=""/>
            </a:pPr>
            <a:r>
              <a:rPr lang="en-US" sz="25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Every member, inspired by the gift of recovery, experiences spiritual growth and fulfillment through service;</a:t>
            </a:r>
          </a:p>
          <a:p>
            <a:pPr marL="342900" marR="0" lvl="0" indent="-342900">
              <a:spcBef>
                <a:spcPts val="0"/>
              </a:spcBef>
              <a:spcAft>
                <a:spcPts val="1600"/>
              </a:spcAft>
              <a:buFont typeface="Symbol" pitchFamily="2" charset="2"/>
              <a:buChar char=""/>
            </a:pPr>
            <a:r>
              <a:rPr lang="en-US" sz="25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 service bodies worldwide work together in a spirit of unity and cooperation to support the groups in carrying our message of recovery;</a:t>
            </a:r>
          </a:p>
          <a:p>
            <a:pPr marL="342900" marR="0" lvl="0" indent="-342900">
              <a:spcBef>
                <a:spcPts val="0"/>
              </a:spcBef>
              <a:spcAft>
                <a:spcPts val="1600"/>
              </a:spcAft>
              <a:buFont typeface="Symbol" pitchFamily="2" charset="2"/>
              <a:buChar char=""/>
            </a:pPr>
            <a:r>
              <a:rPr lang="en-US" sz="25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Narcotics Anonymous has universal recognition and respect </a:t>
            </a:r>
            <a:br>
              <a:rPr lang="en-US" sz="25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5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a viable program of recovery.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25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Honesty, trust, and goodwill are the foundation of our service efforts, all of which rely upon the guidance of a loving Higher Power.</a:t>
            </a:r>
          </a:p>
        </p:txBody>
      </p:sp>
    </p:spTree>
    <p:extLst>
      <p:ext uri="{BB962C8B-B14F-4D97-AF65-F5344CB8AC3E}">
        <p14:creationId xmlns:p14="http://schemas.microsoft.com/office/powerpoint/2010/main" val="3566885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 descr="A white folder with black text&#10;&#10;Description automatically generated">
            <a:extLst>
              <a:ext uri="{FF2B5EF4-FFF2-40B4-BE49-F238E27FC236}">
                <a16:creationId xmlns:a16="http://schemas.microsoft.com/office/drawing/2014/main" id="{38ADA764-03BF-7F65-7E78-2B2BD15D7A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" r="3007" b="7810"/>
          <a:stretch/>
        </p:blipFill>
        <p:spPr>
          <a:xfrm>
            <a:off x="-468198" y="1"/>
            <a:ext cx="9017520" cy="6858000"/>
          </a:xfrm>
          <a:prstGeom prst="rect">
            <a:avLst/>
          </a:prstGeom>
        </p:spPr>
      </p:pic>
      <p:sp>
        <p:nvSpPr>
          <p:cNvPr id="80" name="Rounded Rectangle 79"/>
          <p:cNvSpPr/>
          <p:nvPr/>
        </p:nvSpPr>
        <p:spPr>
          <a:xfrm>
            <a:off x="154682" y="338814"/>
            <a:ext cx="5034754" cy="91848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A449B5-975E-7988-584A-FEDD9867AD23}"/>
              </a:ext>
            </a:extLst>
          </p:cNvPr>
          <p:cNvGrpSpPr/>
          <p:nvPr/>
        </p:nvGrpSpPr>
        <p:grpSpPr>
          <a:xfrm>
            <a:off x="6096000" y="-168713"/>
            <a:ext cx="5664794" cy="7026712"/>
            <a:chOff x="7086600" y="-84357"/>
            <a:chExt cx="5664794" cy="702671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DD078D0-110B-A177-5234-8E877F8B7C2D}"/>
                </a:ext>
              </a:extLst>
            </p:cNvPr>
            <p:cNvSpPr/>
            <p:nvPr/>
          </p:nvSpPr>
          <p:spPr>
            <a:xfrm>
              <a:off x="7943874" y="5449003"/>
              <a:ext cx="2258131" cy="1405633"/>
            </a:xfrm>
            <a:custGeom>
              <a:avLst/>
              <a:gdLst>
                <a:gd name="connsiteX0" fmla="*/ 0 w 2721752"/>
                <a:gd name="connsiteY0" fmla="*/ 0 h 1225417"/>
                <a:gd name="connsiteX1" fmla="*/ 2721752 w 2721752"/>
                <a:gd name="connsiteY1" fmla="*/ 0 h 1225417"/>
                <a:gd name="connsiteX2" fmla="*/ 2721752 w 2721752"/>
                <a:gd name="connsiteY2" fmla="*/ 1225417 h 1225417"/>
                <a:gd name="connsiteX3" fmla="*/ 0 w 2721752"/>
                <a:gd name="connsiteY3" fmla="*/ 1225417 h 1225417"/>
                <a:gd name="connsiteX4" fmla="*/ 0 w 2721752"/>
                <a:gd name="connsiteY4" fmla="*/ 0 h 1225417"/>
                <a:gd name="connsiteX0" fmla="*/ 0 w 2721752"/>
                <a:gd name="connsiteY0" fmla="*/ 0 h 1225417"/>
                <a:gd name="connsiteX1" fmla="*/ 2721752 w 2721752"/>
                <a:gd name="connsiteY1" fmla="*/ 0 h 1225417"/>
                <a:gd name="connsiteX2" fmla="*/ 2721752 w 2721752"/>
                <a:gd name="connsiteY2" fmla="*/ 1225417 h 1225417"/>
                <a:gd name="connsiteX3" fmla="*/ 953729 w 2721752"/>
                <a:gd name="connsiteY3" fmla="*/ 940282 h 1225417"/>
                <a:gd name="connsiteX4" fmla="*/ 0 w 2721752"/>
                <a:gd name="connsiteY4" fmla="*/ 0 h 1225417"/>
                <a:gd name="connsiteX0" fmla="*/ 0 w 2721752"/>
                <a:gd name="connsiteY0" fmla="*/ 0 h 1225417"/>
                <a:gd name="connsiteX1" fmla="*/ 2721752 w 2721752"/>
                <a:gd name="connsiteY1" fmla="*/ 0 h 1225417"/>
                <a:gd name="connsiteX2" fmla="*/ 2721752 w 2721752"/>
                <a:gd name="connsiteY2" fmla="*/ 1225417 h 1225417"/>
                <a:gd name="connsiteX3" fmla="*/ 78658 w 2721752"/>
                <a:gd name="connsiteY3" fmla="*/ 851791 h 1225417"/>
                <a:gd name="connsiteX4" fmla="*/ 0 w 2721752"/>
                <a:gd name="connsiteY4" fmla="*/ 0 h 1225417"/>
                <a:gd name="connsiteX0" fmla="*/ 0 w 2721752"/>
                <a:gd name="connsiteY0" fmla="*/ 0 h 1254913"/>
                <a:gd name="connsiteX1" fmla="*/ 2721752 w 2721752"/>
                <a:gd name="connsiteY1" fmla="*/ 0 h 1254913"/>
                <a:gd name="connsiteX2" fmla="*/ 1915507 w 2721752"/>
                <a:gd name="connsiteY2" fmla="*/ 1254913 h 1254913"/>
                <a:gd name="connsiteX3" fmla="*/ 78658 w 2721752"/>
                <a:gd name="connsiteY3" fmla="*/ 851791 h 1254913"/>
                <a:gd name="connsiteX4" fmla="*/ 0 w 2721752"/>
                <a:gd name="connsiteY4" fmla="*/ 0 h 1254913"/>
                <a:gd name="connsiteX0" fmla="*/ 0 w 1984333"/>
                <a:gd name="connsiteY0" fmla="*/ 0 h 1254913"/>
                <a:gd name="connsiteX1" fmla="*/ 1984333 w 1984333"/>
                <a:gd name="connsiteY1" fmla="*/ 373626 h 1254913"/>
                <a:gd name="connsiteX2" fmla="*/ 1915507 w 1984333"/>
                <a:gd name="connsiteY2" fmla="*/ 1254913 h 1254913"/>
                <a:gd name="connsiteX3" fmla="*/ 78658 w 1984333"/>
                <a:gd name="connsiteY3" fmla="*/ 851791 h 1254913"/>
                <a:gd name="connsiteX4" fmla="*/ 0 w 1984333"/>
                <a:gd name="connsiteY4" fmla="*/ 0 h 1254913"/>
                <a:gd name="connsiteX0" fmla="*/ 0 w 1915507"/>
                <a:gd name="connsiteY0" fmla="*/ 0 h 1254913"/>
                <a:gd name="connsiteX1" fmla="*/ 1817184 w 1915507"/>
                <a:gd name="connsiteY1" fmla="*/ 757084 h 1254913"/>
                <a:gd name="connsiteX2" fmla="*/ 1915507 w 1915507"/>
                <a:gd name="connsiteY2" fmla="*/ 1254913 h 1254913"/>
                <a:gd name="connsiteX3" fmla="*/ 78658 w 1915507"/>
                <a:gd name="connsiteY3" fmla="*/ 851791 h 1254913"/>
                <a:gd name="connsiteX4" fmla="*/ 0 w 1915507"/>
                <a:gd name="connsiteY4" fmla="*/ 0 h 1254913"/>
                <a:gd name="connsiteX0" fmla="*/ 0 w 1945003"/>
                <a:gd name="connsiteY0" fmla="*/ 0 h 1254913"/>
                <a:gd name="connsiteX1" fmla="*/ 1945003 w 1945003"/>
                <a:gd name="connsiteY1" fmla="*/ 914400 h 1254913"/>
                <a:gd name="connsiteX2" fmla="*/ 1915507 w 1945003"/>
                <a:gd name="connsiteY2" fmla="*/ 1254913 h 1254913"/>
                <a:gd name="connsiteX3" fmla="*/ 78658 w 1945003"/>
                <a:gd name="connsiteY3" fmla="*/ 851791 h 1254913"/>
                <a:gd name="connsiteX4" fmla="*/ 0 w 1945003"/>
                <a:gd name="connsiteY4" fmla="*/ 0 h 1254913"/>
                <a:gd name="connsiteX0" fmla="*/ 0 w 1945003"/>
                <a:gd name="connsiteY0" fmla="*/ 0 h 1294242"/>
                <a:gd name="connsiteX1" fmla="*/ 1945003 w 1945003"/>
                <a:gd name="connsiteY1" fmla="*/ 914400 h 1294242"/>
                <a:gd name="connsiteX2" fmla="*/ 1846681 w 1945003"/>
                <a:gd name="connsiteY2" fmla="*/ 1294242 h 1294242"/>
                <a:gd name="connsiteX3" fmla="*/ 78658 w 1945003"/>
                <a:gd name="connsiteY3" fmla="*/ 851791 h 1294242"/>
                <a:gd name="connsiteX4" fmla="*/ 0 w 1945003"/>
                <a:gd name="connsiteY4" fmla="*/ 0 h 1294242"/>
                <a:gd name="connsiteX0" fmla="*/ 0 w 1984332"/>
                <a:gd name="connsiteY0" fmla="*/ 0 h 1254913"/>
                <a:gd name="connsiteX1" fmla="*/ 1984332 w 1984332"/>
                <a:gd name="connsiteY1" fmla="*/ 875071 h 1254913"/>
                <a:gd name="connsiteX2" fmla="*/ 1886010 w 1984332"/>
                <a:gd name="connsiteY2" fmla="*/ 1254913 h 1254913"/>
                <a:gd name="connsiteX3" fmla="*/ 117987 w 1984332"/>
                <a:gd name="connsiteY3" fmla="*/ 812462 h 1254913"/>
                <a:gd name="connsiteX4" fmla="*/ 0 w 1984332"/>
                <a:gd name="connsiteY4" fmla="*/ 0 h 1254913"/>
                <a:gd name="connsiteX0" fmla="*/ 0 w 1990941"/>
                <a:gd name="connsiteY0" fmla="*/ 0 h 1194952"/>
                <a:gd name="connsiteX1" fmla="*/ 1984332 w 1990941"/>
                <a:gd name="connsiteY1" fmla="*/ 875071 h 1194952"/>
                <a:gd name="connsiteX2" fmla="*/ 1990941 w 1990941"/>
                <a:gd name="connsiteY2" fmla="*/ 1194952 h 1194952"/>
                <a:gd name="connsiteX3" fmla="*/ 117987 w 1990941"/>
                <a:gd name="connsiteY3" fmla="*/ 812462 h 1194952"/>
                <a:gd name="connsiteX4" fmla="*/ 0 w 1990941"/>
                <a:gd name="connsiteY4" fmla="*/ 0 h 1194952"/>
                <a:gd name="connsiteX0" fmla="*/ 0 w 1990941"/>
                <a:gd name="connsiteY0" fmla="*/ 0 h 1194952"/>
                <a:gd name="connsiteX1" fmla="*/ 1984332 w 1990941"/>
                <a:gd name="connsiteY1" fmla="*/ 875071 h 1194952"/>
                <a:gd name="connsiteX2" fmla="*/ 1990941 w 1990941"/>
                <a:gd name="connsiteY2" fmla="*/ 1194952 h 1194952"/>
                <a:gd name="connsiteX3" fmla="*/ 117987 w 1990941"/>
                <a:gd name="connsiteY3" fmla="*/ 812462 h 1194952"/>
                <a:gd name="connsiteX4" fmla="*/ 0 w 1990941"/>
                <a:gd name="connsiteY4" fmla="*/ 0 h 119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0941" h="1194952">
                  <a:moveTo>
                    <a:pt x="0" y="0"/>
                  </a:moveTo>
                  <a:lnTo>
                    <a:pt x="1984332" y="875071"/>
                  </a:lnTo>
                  <a:lnTo>
                    <a:pt x="1990941" y="1194952"/>
                  </a:lnTo>
                  <a:cubicBezTo>
                    <a:pt x="1366623" y="1172386"/>
                    <a:pt x="742305" y="939959"/>
                    <a:pt x="117987" y="8124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294695" dist="167286" dir="7980000" sx="106000" sy="106000" algn="tl" rotWithShape="0">
                <a:prstClr val="black">
                  <a:alpha val="64458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125497B8-633D-7894-F069-4A009182EA3F}"/>
                </a:ext>
              </a:extLst>
            </p:cNvPr>
            <p:cNvSpPr/>
            <p:nvPr/>
          </p:nvSpPr>
          <p:spPr>
            <a:xfrm rot="19223929">
              <a:off x="9356892" y="5164519"/>
              <a:ext cx="2115199" cy="1426418"/>
            </a:xfrm>
            <a:custGeom>
              <a:avLst/>
              <a:gdLst>
                <a:gd name="connsiteX0" fmla="*/ 0 w 2721752"/>
                <a:gd name="connsiteY0" fmla="*/ 0 h 1225417"/>
                <a:gd name="connsiteX1" fmla="*/ 2721752 w 2721752"/>
                <a:gd name="connsiteY1" fmla="*/ 0 h 1225417"/>
                <a:gd name="connsiteX2" fmla="*/ 2721752 w 2721752"/>
                <a:gd name="connsiteY2" fmla="*/ 1225417 h 1225417"/>
                <a:gd name="connsiteX3" fmla="*/ 0 w 2721752"/>
                <a:gd name="connsiteY3" fmla="*/ 1225417 h 1225417"/>
                <a:gd name="connsiteX4" fmla="*/ 0 w 2721752"/>
                <a:gd name="connsiteY4" fmla="*/ 0 h 1225417"/>
                <a:gd name="connsiteX0" fmla="*/ 0 w 2721752"/>
                <a:gd name="connsiteY0" fmla="*/ 0 h 1225417"/>
                <a:gd name="connsiteX1" fmla="*/ 2721752 w 2721752"/>
                <a:gd name="connsiteY1" fmla="*/ 0 h 1225417"/>
                <a:gd name="connsiteX2" fmla="*/ 2721752 w 2721752"/>
                <a:gd name="connsiteY2" fmla="*/ 1225417 h 1225417"/>
                <a:gd name="connsiteX3" fmla="*/ 953729 w 2721752"/>
                <a:gd name="connsiteY3" fmla="*/ 940282 h 1225417"/>
                <a:gd name="connsiteX4" fmla="*/ 0 w 2721752"/>
                <a:gd name="connsiteY4" fmla="*/ 0 h 1225417"/>
                <a:gd name="connsiteX0" fmla="*/ 0 w 2721752"/>
                <a:gd name="connsiteY0" fmla="*/ 0 h 1225417"/>
                <a:gd name="connsiteX1" fmla="*/ 2721752 w 2721752"/>
                <a:gd name="connsiteY1" fmla="*/ 0 h 1225417"/>
                <a:gd name="connsiteX2" fmla="*/ 2721752 w 2721752"/>
                <a:gd name="connsiteY2" fmla="*/ 1225417 h 1225417"/>
                <a:gd name="connsiteX3" fmla="*/ 78658 w 2721752"/>
                <a:gd name="connsiteY3" fmla="*/ 851791 h 1225417"/>
                <a:gd name="connsiteX4" fmla="*/ 0 w 2721752"/>
                <a:gd name="connsiteY4" fmla="*/ 0 h 1225417"/>
                <a:gd name="connsiteX0" fmla="*/ 0 w 2721752"/>
                <a:gd name="connsiteY0" fmla="*/ 0 h 1254913"/>
                <a:gd name="connsiteX1" fmla="*/ 2721752 w 2721752"/>
                <a:gd name="connsiteY1" fmla="*/ 0 h 1254913"/>
                <a:gd name="connsiteX2" fmla="*/ 1915507 w 2721752"/>
                <a:gd name="connsiteY2" fmla="*/ 1254913 h 1254913"/>
                <a:gd name="connsiteX3" fmla="*/ 78658 w 2721752"/>
                <a:gd name="connsiteY3" fmla="*/ 851791 h 1254913"/>
                <a:gd name="connsiteX4" fmla="*/ 0 w 2721752"/>
                <a:gd name="connsiteY4" fmla="*/ 0 h 1254913"/>
                <a:gd name="connsiteX0" fmla="*/ 0 w 1984333"/>
                <a:gd name="connsiteY0" fmla="*/ 0 h 1254913"/>
                <a:gd name="connsiteX1" fmla="*/ 1984333 w 1984333"/>
                <a:gd name="connsiteY1" fmla="*/ 373626 h 1254913"/>
                <a:gd name="connsiteX2" fmla="*/ 1915507 w 1984333"/>
                <a:gd name="connsiteY2" fmla="*/ 1254913 h 1254913"/>
                <a:gd name="connsiteX3" fmla="*/ 78658 w 1984333"/>
                <a:gd name="connsiteY3" fmla="*/ 851791 h 1254913"/>
                <a:gd name="connsiteX4" fmla="*/ 0 w 1984333"/>
                <a:gd name="connsiteY4" fmla="*/ 0 h 1254913"/>
                <a:gd name="connsiteX0" fmla="*/ 0 w 1915507"/>
                <a:gd name="connsiteY0" fmla="*/ 0 h 1254913"/>
                <a:gd name="connsiteX1" fmla="*/ 1817184 w 1915507"/>
                <a:gd name="connsiteY1" fmla="*/ 757084 h 1254913"/>
                <a:gd name="connsiteX2" fmla="*/ 1915507 w 1915507"/>
                <a:gd name="connsiteY2" fmla="*/ 1254913 h 1254913"/>
                <a:gd name="connsiteX3" fmla="*/ 78658 w 1915507"/>
                <a:gd name="connsiteY3" fmla="*/ 851791 h 1254913"/>
                <a:gd name="connsiteX4" fmla="*/ 0 w 1915507"/>
                <a:gd name="connsiteY4" fmla="*/ 0 h 1254913"/>
                <a:gd name="connsiteX0" fmla="*/ 0 w 1945003"/>
                <a:gd name="connsiteY0" fmla="*/ 0 h 1254913"/>
                <a:gd name="connsiteX1" fmla="*/ 1945003 w 1945003"/>
                <a:gd name="connsiteY1" fmla="*/ 914400 h 1254913"/>
                <a:gd name="connsiteX2" fmla="*/ 1915507 w 1945003"/>
                <a:gd name="connsiteY2" fmla="*/ 1254913 h 1254913"/>
                <a:gd name="connsiteX3" fmla="*/ 78658 w 1945003"/>
                <a:gd name="connsiteY3" fmla="*/ 851791 h 1254913"/>
                <a:gd name="connsiteX4" fmla="*/ 0 w 1945003"/>
                <a:gd name="connsiteY4" fmla="*/ 0 h 1254913"/>
                <a:gd name="connsiteX0" fmla="*/ 0 w 1945003"/>
                <a:gd name="connsiteY0" fmla="*/ 0 h 1294242"/>
                <a:gd name="connsiteX1" fmla="*/ 1945003 w 1945003"/>
                <a:gd name="connsiteY1" fmla="*/ 914400 h 1294242"/>
                <a:gd name="connsiteX2" fmla="*/ 1846681 w 1945003"/>
                <a:gd name="connsiteY2" fmla="*/ 1294242 h 1294242"/>
                <a:gd name="connsiteX3" fmla="*/ 78658 w 1945003"/>
                <a:gd name="connsiteY3" fmla="*/ 851791 h 1294242"/>
                <a:gd name="connsiteX4" fmla="*/ 0 w 1945003"/>
                <a:gd name="connsiteY4" fmla="*/ 0 h 1294242"/>
                <a:gd name="connsiteX0" fmla="*/ 0 w 1984332"/>
                <a:gd name="connsiteY0" fmla="*/ 0 h 1254913"/>
                <a:gd name="connsiteX1" fmla="*/ 1984332 w 1984332"/>
                <a:gd name="connsiteY1" fmla="*/ 875071 h 1254913"/>
                <a:gd name="connsiteX2" fmla="*/ 1886010 w 1984332"/>
                <a:gd name="connsiteY2" fmla="*/ 1254913 h 1254913"/>
                <a:gd name="connsiteX3" fmla="*/ 117987 w 1984332"/>
                <a:gd name="connsiteY3" fmla="*/ 812462 h 1254913"/>
                <a:gd name="connsiteX4" fmla="*/ 0 w 1984332"/>
                <a:gd name="connsiteY4" fmla="*/ 0 h 125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4332" h="1254913">
                  <a:moveTo>
                    <a:pt x="0" y="0"/>
                  </a:moveTo>
                  <a:lnTo>
                    <a:pt x="1984332" y="875071"/>
                  </a:lnTo>
                  <a:lnTo>
                    <a:pt x="1886010" y="1254913"/>
                  </a:lnTo>
                  <a:lnTo>
                    <a:pt x="117987" y="8124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294695" dist="167286" dir="7980000" sx="106000" sy="106000" algn="tl" rotWithShape="0">
                <a:prstClr val="black">
                  <a:alpha val="64458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white folded paper with black text&#10;&#10;Description automatically generated">
              <a:extLst>
                <a:ext uri="{FF2B5EF4-FFF2-40B4-BE49-F238E27FC236}">
                  <a16:creationId xmlns:a16="http://schemas.microsoft.com/office/drawing/2014/main" id="{B9869D33-2A24-469A-16AC-F251E8CC2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0" y="-84357"/>
              <a:ext cx="5664794" cy="702671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D260D69-4433-7CCD-E20E-8B71BAA71A5B}"/>
              </a:ext>
            </a:extLst>
          </p:cNvPr>
          <p:cNvSpPr txBox="1"/>
          <p:nvPr/>
        </p:nvSpPr>
        <p:spPr>
          <a:xfrm>
            <a:off x="161850" y="415299"/>
            <a:ext cx="5034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0" dirty="0">
                <a:solidFill>
                  <a:schemeClr val="bg1"/>
                </a:solidFill>
                <a:latin typeface="+mj-lt"/>
              </a:rPr>
              <a:t>na.org/handbooks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9449B2D-688D-57F4-85BC-99788028A61F}"/>
              </a:ext>
            </a:extLst>
          </p:cNvPr>
          <p:cNvSpPr/>
          <p:nvPr/>
        </p:nvSpPr>
        <p:spPr>
          <a:xfrm>
            <a:off x="7402673" y="5885877"/>
            <a:ext cx="4573724" cy="88130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D764ED-2ED6-AF30-0EA6-CAF5179C7F03}"/>
              </a:ext>
            </a:extLst>
          </p:cNvPr>
          <p:cNvSpPr txBox="1"/>
          <p:nvPr/>
        </p:nvSpPr>
        <p:spPr>
          <a:xfrm>
            <a:off x="7809387" y="5937519"/>
            <a:ext cx="3623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0" dirty="0">
                <a:solidFill>
                  <a:schemeClr val="bg1"/>
                </a:solidFill>
                <a:latin typeface="+mj-lt"/>
              </a:rPr>
              <a:t>na.org/ips    </a:t>
            </a:r>
          </a:p>
        </p:txBody>
      </p:sp>
    </p:spTree>
    <p:extLst>
      <p:ext uri="{BB962C8B-B14F-4D97-AF65-F5344CB8AC3E}">
        <p14:creationId xmlns:p14="http://schemas.microsoft.com/office/powerpoint/2010/main" val="1057992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etter to a person&#10;&#10;Description automatically generated">
            <a:extLst>
              <a:ext uri="{FF2B5EF4-FFF2-40B4-BE49-F238E27FC236}">
                <a16:creationId xmlns:a16="http://schemas.microsoft.com/office/drawing/2014/main" id="{D61D8ED2-EE66-19F1-6795-6C8B07B62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1727">
            <a:off x="8560651" y="512964"/>
            <a:ext cx="4838161" cy="6268309"/>
          </a:xfrm>
          <a:prstGeom prst="rect">
            <a:avLst/>
          </a:prstGeom>
          <a:effectLst>
            <a:outerShdw blurRad="388599" dist="38100" dir="2700000" sx="101000" sy="101000" algn="tl" rotWithShape="0">
              <a:prstClr val="black">
                <a:alpha val="61000"/>
              </a:prstClr>
            </a:outerShdw>
          </a:effectLst>
        </p:spPr>
      </p:pic>
      <p:pic>
        <p:nvPicPr>
          <p:cNvPr id="7" name="Picture 6" descr="A paper with text on it&#10;&#10;Description automatically generated">
            <a:extLst>
              <a:ext uri="{FF2B5EF4-FFF2-40B4-BE49-F238E27FC236}">
                <a16:creationId xmlns:a16="http://schemas.microsoft.com/office/drawing/2014/main" id="{0E048119-BC4C-38A2-C235-A1B1AC25B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1326"/>
            <a:ext cx="4838161" cy="6268309"/>
          </a:xfrm>
          <a:prstGeom prst="rect">
            <a:avLst/>
          </a:prstGeom>
          <a:effectLst>
            <a:outerShdw blurRad="388599" dist="38100" dir="2700000" sx="101000" sy="101000" algn="tl" rotWithShape="0">
              <a:prstClr val="black">
                <a:alpha val="61000"/>
              </a:prstClr>
            </a:outerShdw>
          </a:effec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A09546D-6420-6B91-8A59-713193564462}"/>
              </a:ext>
            </a:extLst>
          </p:cNvPr>
          <p:cNvSpPr/>
          <p:nvPr/>
        </p:nvSpPr>
        <p:spPr>
          <a:xfrm>
            <a:off x="132595" y="4508500"/>
            <a:ext cx="6622153" cy="221313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8D489B-36E4-0876-2435-A8F8482121C9}"/>
              </a:ext>
            </a:extLst>
          </p:cNvPr>
          <p:cNvSpPr txBox="1"/>
          <p:nvPr/>
        </p:nvSpPr>
        <p:spPr>
          <a:xfrm>
            <a:off x="393835" y="4592677"/>
            <a:ext cx="982926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0" dirty="0">
                <a:solidFill>
                  <a:schemeClr val="bg1"/>
                </a:solidFill>
                <a:effectLst/>
                <a:ea typeface="Arial Unicode MS" panose="020B0604020202020204" pitchFamily="34" charset="-128"/>
              </a:rPr>
              <a:t>na.org/localresources</a:t>
            </a:r>
          </a:p>
          <a:p>
            <a:r>
              <a:rPr lang="en-US" sz="2800" b="1" kern="0" dirty="0">
                <a:solidFill>
                  <a:schemeClr val="bg1"/>
                </a:solidFill>
                <a:ea typeface="Arial Unicode MS" panose="020B0604020202020204" pitchFamily="34" charset="-128"/>
              </a:rPr>
              <a:t>(under miscellaneous)</a:t>
            </a:r>
          </a:p>
          <a:p>
            <a:pPr>
              <a:spcBef>
                <a:spcPts val="2400"/>
              </a:spcBef>
            </a:pPr>
            <a:r>
              <a:rPr lang="en-US" sz="3600" b="1" kern="0" dirty="0">
                <a:solidFill>
                  <a:schemeClr val="bg1"/>
                </a:solidFill>
                <a:effectLst/>
                <a:ea typeface="Arial Unicode MS" panose="020B0604020202020204" pitchFamily="34" charset="-128"/>
              </a:rPr>
              <a:t>fsmail@na.org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white square with a black background&#10;&#10;Description automatically generated">
            <a:extLst>
              <a:ext uri="{FF2B5EF4-FFF2-40B4-BE49-F238E27FC236}">
                <a16:creationId xmlns:a16="http://schemas.microsoft.com/office/drawing/2014/main" id="{AA3FDAE3-6ED4-B1C8-7D08-CA7088667C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0" y="2014792"/>
            <a:ext cx="2303742" cy="2303742"/>
          </a:xfrm>
          <a:prstGeom prst="rect">
            <a:avLst/>
          </a:prstGeom>
        </p:spPr>
      </p:pic>
      <p:pic>
        <p:nvPicPr>
          <p:cNvPr id="12" name="Picture Placeholder 5" descr="A person in a wheelchair&#10;&#10;Description automatically generated">
            <a:extLst>
              <a:ext uri="{FF2B5EF4-FFF2-40B4-BE49-F238E27FC236}">
                <a16:creationId xmlns:a16="http://schemas.microsoft.com/office/drawing/2014/main" id="{793A1451-5265-CBF0-C2BD-E11425930A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8" t="27760" r="12168"/>
          <a:stretch/>
        </p:blipFill>
        <p:spPr>
          <a:xfrm>
            <a:off x="1801367" y="491430"/>
            <a:ext cx="2567161" cy="2583812"/>
          </a:xfrm>
          <a:prstGeom prst="roundRect">
            <a:avLst>
              <a:gd name="adj" fmla="val 13356"/>
            </a:avLst>
          </a:prstGeom>
          <a:effectLst>
            <a:outerShdw blurRad="127137" dist="38100" dir="2700000" sx="104000" sy="104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9748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ook with black text&#10;&#10;Description automatically generated">
            <a:extLst>
              <a:ext uri="{FF2B5EF4-FFF2-40B4-BE49-F238E27FC236}">
                <a16:creationId xmlns:a16="http://schemas.microsoft.com/office/drawing/2014/main" id="{42C2E251-7D01-A435-0CAE-DB4167E744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3" t="8195" r="-3223" b="15065"/>
          <a:stretch/>
        </p:blipFill>
        <p:spPr>
          <a:xfrm>
            <a:off x="0" y="0"/>
            <a:ext cx="5333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0D5CB4-9C02-188B-99EE-07A4623A18ED}"/>
              </a:ext>
            </a:extLst>
          </p:cNvPr>
          <p:cNvSpPr/>
          <p:nvPr/>
        </p:nvSpPr>
        <p:spPr>
          <a:xfrm>
            <a:off x="4902200" y="0"/>
            <a:ext cx="7289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age of a notepad&#10;&#10;Description automatically generated">
            <a:extLst>
              <a:ext uri="{FF2B5EF4-FFF2-40B4-BE49-F238E27FC236}">
                <a16:creationId xmlns:a16="http://schemas.microsoft.com/office/drawing/2014/main" id="{D92D999A-0982-4945-8315-DD96CA496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272">
            <a:off x="9473034" y="938031"/>
            <a:ext cx="3967972" cy="5139860"/>
          </a:xfrm>
          <a:prstGeom prst="rect">
            <a:avLst/>
          </a:prstGeom>
          <a:effectLst>
            <a:outerShdw blurRad="233038" dist="38100" dir="2700000" sx="102000" sy="102000" algn="tl" rotWithShape="0">
              <a:prstClr val="black">
                <a:alpha val="52882"/>
              </a:prstClr>
            </a:outerShdw>
          </a:effectLst>
        </p:spPr>
      </p:pic>
      <p:pic>
        <p:nvPicPr>
          <p:cNvPr id="15" name="Picture 14" descr="A document with text on it&#10;&#10;Description automatically generated">
            <a:extLst>
              <a:ext uri="{FF2B5EF4-FFF2-40B4-BE49-F238E27FC236}">
                <a16:creationId xmlns:a16="http://schemas.microsoft.com/office/drawing/2014/main" id="{A0C28EF4-C683-EA4F-B389-327BA9A92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460">
            <a:off x="8262238" y="-82128"/>
            <a:ext cx="3967972" cy="5139860"/>
          </a:xfrm>
          <a:prstGeom prst="rect">
            <a:avLst/>
          </a:prstGeom>
          <a:effectLst>
            <a:outerShdw blurRad="233038" dist="38100" dir="2700000" sx="102000" sy="102000" algn="tl" rotWithShape="0">
              <a:prstClr val="black">
                <a:alpha val="52882"/>
              </a:prstClr>
            </a:outerShdw>
          </a:effectLst>
        </p:spPr>
      </p:pic>
      <p:pic>
        <p:nvPicPr>
          <p:cNvPr id="13" name="Picture 12" descr="A close-up of a document&#10;&#10;Description automatically generated">
            <a:extLst>
              <a:ext uri="{FF2B5EF4-FFF2-40B4-BE49-F238E27FC236}">
                <a16:creationId xmlns:a16="http://schemas.microsoft.com/office/drawing/2014/main" id="{73607A6A-0CAB-7DE1-94AB-EF87635A5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575">
            <a:off x="7823856" y="752929"/>
            <a:ext cx="3967972" cy="5139860"/>
          </a:xfrm>
          <a:prstGeom prst="rect">
            <a:avLst/>
          </a:prstGeom>
          <a:effectLst>
            <a:outerShdw blurRad="233038" dist="38100" dir="2700000" sx="102000" sy="102000" algn="tl" rotWithShape="0">
              <a:prstClr val="black">
                <a:alpha val="52882"/>
              </a:prstClr>
            </a:outerShdw>
          </a:effectLst>
        </p:spPr>
      </p:pic>
      <p:pic>
        <p:nvPicPr>
          <p:cNvPr id="20" name="Picture 19" descr="A logo with blue and orange circles&#10;&#10;Description automatically generated">
            <a:extLst>
              <a:ext uri="{FF2B5EF4-FFF2-40B4-BE49-F238E27FC236}">
                <a16:creationId xmlns:a16="http://schemas.microsoft.com/office/drawing/2014/main" id="{6B367A88-C24C-4276-D205-848411231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36" y="412914"/>
            <a:ext cx="3319219" cy="5129703"/>
          </a:xfrm>
          <a:prstGeom prst="rect">
            <a:avLst/>
          </a:prstGeom>
          <a:effectLst>
            <a:outerShdw blurRad="256375" dist="38100" dir="2700000" sx="105000" sy="105000" algn="tl" rotWithShape="0">
              <a:prstClr val="black">
                <a:alpha val="26806"/>
              </a:prstClr>
            </a:outerShdw>
          </a:effectLst>
        </p:spPr>
      </p:pic>
      <p:pic>
        <p:nvPicPr>
          <p:cNvPr id="11" name="Picture 10" descr="A document with text on it&#10;&#10;Description automatically generated">
            <a:extLst>
              <a:ext uri="{FF2B5EF4-FFF2-40B4-BE49-F238E27FC236}">
                <a16:creationId xmlns:a16="http://schemas.microsoft.com/office/drawing/2014/main" id="{31D9BA1F-CC3A-A021-0D4E-775B5997D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500">
            <a:off x="6920406" y="1172092"/>
            <a:ext cx="3803496" cy="4934265"/>
          </a:xfrm>
          <a:prstGeom prst="rect">
            <a:avLst/>
          </a:prstGeom>
          <a:effectLst>
            <a:outerShdw blurRad="233038" dist="38100" dir="2700000" sx="102000" sy="102000" algn="tl" rotWithShape="0">
              <a:prstClr val="black">
                <a:alpha val="52882"/>
              </a:prstClr>
            </a:outerShdw>
          </a:effec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466D924-66D0-73B0-0900-72F77709C7EE}"/>
              </a:ext>
            </a:extLst>
          </p:cNvPr>
          <p:cNvSpPr/>
          <p:nvPr/>
        </p:nvSpPr>
        <p:spPr>
          <a:xfrm>
            <a:off x="6946900" y="5335989"/>
            <a:ext cx="4048938" cy="144563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2D9D73-9105-A692-303C-A836752CFEB0}"/>
              </a:ext>
            </a:extLst>
          </p:cNvPr>
          <p:cNvSpPr txBox="1"/>
          <p:nvPr/>
        </p:nvSpPr>
        <p:spPr>
          <a:xfrm>
            <a:off x="7179807" y="5361674"/>
            <a:ext cx="3640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kern="0" dirty="0">
                <a:solidFill>
                  <a:schemeClr val="bg1"/>
                </a:solidFill>
                <a:latin typeface="+mj-lt"/>
              </a:rPr>
              <a:t>na.org/ips</a:t>
            </a:r>
          </a:p>
          <a:p>
            <a:pPr algn="r"/>
            <a:r>
              <a:rPr lang="en-US" sz="4000" b="1" kern="0" dirty="0">
                <a:solidFill>
                  <a:schemeClr val="bg1"/>
                </a:solidFill>
                <a:latin typeface="+mj-lt"/>
              </a:rPr>
              <a:t>na.org/basics</a:t>
            </a:r>
          </a:p>
        </p:txBody>
      </p:sp>
    </p:spTree>
    <p:extLst>
      <p:ext uri="{BB962C8B-B14F-4D97-AF65-F5344CB8AC3E}">
        <p14:creationId xmlns:p14="http://schemas.microsoft.com/office/powerpoint/2010/main" val="1227730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10B69E-9786-D9AC-B38E-3366747D512F}"/>
              </a:ext>
            </a:extLst>
          </p:cNvPr>
          <p:cNvSpPr txBox="1"/>
          <p:nvPr/>
        </p:nvSpPr>
        <p:spPr>
          <a:xfrm>
            <a:off x="122454" y="157110"/>
            <a:ext cx="12208695" cy="654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lnSpc>
                <a:spcPts val="286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Any time information is shared onscreen, remember to read the information out loud and describe any graphics</a:t>
            </a:r>
          </a:p>
          <a:p>
            <a:pPr marL="342900" marR="0" indent="-342900">
              <a:lnSpc>
                <a:spcPts val="286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Provide sign language interpretation during meetings and include instructions in the meeting format for how to access the service</a:t>
            </a:r>
          </a:p>
          <a:p>
            <a:pPr marL="342900" marR="0" indent="-342900">
              <a:lnSpc>
                <a:spcPts val="286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Ensure that members understand how to continue viewing sign language interpreters during screen sharing, and provide instructions if needed</a:t>
            </a:r>
          </a:p>
          <a:p>
            <a:pPr marL="342900" marR="0" indent="-342900">
              <a:lnSpc>
                <a:spcPts val="286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Provide subtitles during meetings</a:t>
            </a:r>
          </a:p>
          <a:p>
            <a:pPr marL="342900" marR="0" indent="-342900">
              <a:lnSpc>
                <a:spcPts val="286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Provide information about literature in audio</a:t>
            </a:r>
            <a:br>
              <a:rPr lang="en-US" sz="24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sign language formats</a:t>
            </a:r>
          </a:p>
          <a:p>
            <a:pPr marL="342900" marR="0" indent="-342900">
              <a:lnSpc>
                <a:spcPts val="286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Ask members with additional needs how </a:t>
            </a:r>
            <a:br>
              <a:rPr lang="en-US" sz="24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group can help</a:t>
            </a:r>
          </a:p>
          <a:p>
            <a:pPr marL="342900" marR="0" indent="-342900">
              <a:lnSpc>
                <a:spcPts val="286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Designate a contact person in the meeting </a:t>
            </a:r>
            <a:br>
              <a:rPr lang="en-US" sz="24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who can provide additional assistance</a:t>
            </a:r>
          </a:p>
          <a:p>
            <a:pPr marL="342900" marR="0" indent="-342900">
              <a:lnSpc>
                <a:spcPts val="286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kern="1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voting is taking place during a group business meeting, please remember to read the result out loud to assist members who are unable to see raised hands</a:t>
            </a:r>
          </a:p>
        </p:txBody>
      </p:sp>
      <p:pic>
        <p:nvPicPr>
          <p:cNvPr id="3" name="Picture Placeholder 7" descr="A person reading a book&#10;&#10;Description automatically generated">
            <a:extLst>
              <a:ext uri="{FF2B5EF4-FFF2-40B4-BE49-F238E27FC236}">
                <a16:creationId xmlns:a16="http://schemas.microsoft.com/office/drawing/2014/main" id="{FC4270CD-35E7-FC17-5DDF-4B96D0191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8" t="14075" r="7500" b="2193"/>
          <a:stretch/>
        </p:blipFill>
        <p:spPr>
          <a:xfrm>
            <a:off x="7806968" y="3179192"/>
            <a:ext cx="1734287" cy="1745536"/>
          </a:xfrm>
          <a:prstGeom prst="roundRect">
            <a:avLst>
              <a:gd name="adj" fmla="val 13356"/>
            </a:avLst>
          </a:prstGeom>
          <a:effectLst>
            <a:outerShdw blurRad="127137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Placeholder 9" descr="A person in a black shirt&#10;&#10;Description automatically generated">
            <a:extLst>
              <a:ext uri="{FF2B5EF4-FFF2-40B4-BE49-F238E27FC236}">
                <a16:creationId xmlns:a16="http://schemas.microsoft.com/office/drawing/2014/main" id="{85CB481C-2181-9AC8-12D9-7D24594C09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4" t="1824" r="20369" b="11378"/>
          <a:stretch/>
        </p:blipFill>
        <p:spPr>
          <a:xfrm>
            <a:off x="9947655" y="2768108"/>
            <a:ext cx="1734287" cy="1745538"/>
          </a:xfrm>
          <a:prstGeom prst="roundRect">
            <a:avLst>
              <a:gd name="adj" fmla="val 13356"/>
            </a:avLst>
          </a:prstGeom>
          <a:effectLst>
            <a:outerShdw blurRad="127137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35ECBD0-2443-E1D6-0EB5-2316659CEBA2}"/>
              </a:ext>
            </a:extLst>
          </p:cNvPr>
          <p:cNvSpPr/>
          <p:nvPr/>
        </p:nvSpPr>
        <p:spPr>
          <a:xfrm>
            <a:off x="8851900" y="4756148"/>
            <a:ext cx="2933700" cy="10413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6DE4E8-BC9A-34A4-DC81-7244560380E4}"/>
              </a:ext>
            </a:extLst>
          </p:cNvPr>
          <p:cNvSpPr txBox="1"/>
          <p:nvPr/>
        </p:nvSpPr>
        <p:spPr>
          <a:xfrm>
            <a:off x="8551407" y="4781832"/>
            <a:ext cx="3640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kern="0" dirty="0">
                <a:solidFill>
                  <a:schemeClr val="bg1"/>
                </a:solidFill>
                <a:latin typeface="+mj-lt"/>
              </a:rPr>
              <a:t>na.org/basics</a:t>
            </a:r>
          </a:p>
          <a:p>
            <a:pPr algn="ctr"/>
            <a:r>
              <a:rPr lang="en-US" sz="3000" b="1" kern="0" dirty="0">
                <a:solidFill>
                  <a:schemeClr val="bg1"/>
                </a:solidFill>
                <a:latin typeface="+mj-lt"/>
              </a:rPr>
              <a:t>na.org/virtual</a:t>
            </a:r>
          </a:p>
        </p:txBody>
      </p:sp>
    </p:spTree>
    <p:extLst>
      <p:ext uri="{BB962C8B-B14F-4D97-AF65-F5344CB8AC3E}">
        <p14:creationId xmlns:p14="http://schemas.microsoft.com/office/powerpoint/2010/main" val="3149080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LS Every Addict:asl">
            <a:hlinkClick r:id="" action="ppaction://media"/>
            <a:extLst>
              <a:ext uri="{FF2B5EF4-FFF2-40B4-BE49-F238E27FC236}">
                <a16:creationId xmlns:a16="http://schemas.microsoft.com/office/drawing/2014/main" id="{905CF396-01BD-A61C-3493-9F022108A5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080" y="629967"/>
            <a:ext cx="10913839" cy="6139034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FACBFDD-DD65-5ED3-54A6-7A5D66139B9A}"/>
              </a:ext>
            </a:extLst>
          </p:cNvPr>
          <p:cNvSpPr/>
          <p:nvPr/>
        </p:nvSpPr>
        <p:spPr>
          <a:xfrm>
            <a:off x="73152" y="88999"/>
            <a:ext cx="4212776" cy="72281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77800" dist="190500" dir="6420000" algn="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ED8772-39C5-FD5A-BC20-1826B137C362}"/>
              </a:ext>
            </a:extLst>
          </p:cNvPr>
          <p:cNvSpPr txBox="1"/>
          <p:nvPr/>
        </p:nvSpPr>
        <p:spPr>
          <a:xfrm>
            <a:off x="192024" y="127242"/>
            <a:ext cx="3794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0" dirty="0" err="1">
                <a:solidFill>
                  <a:schemeClr val="bg1"/>
                </a:solidFill>
                <a:latin typeface="+mj-lt"/>
              </a:rPr>
              <a:t>na.org</a:t>
            </a:r>
            <a:r>
              <a:rPr lang="en-US" sz="4000" b="1" kern="0" dirty="0">
                <a:solidFill>
                  <a:schemeClr val="bg1"/>
                </a:solidFill>
                <a:latin typeface="+mj-lt"/>
              </a:rPr>
              <a:t>/asl</a:t>
            </a:r>
          </a:p>
        </p:txBody>
      </p:sp>
    </p:spTree>
    <p:extLst>
      <p:ext uri="{BB962C8B-B14F-4D97-AF65-F5344CB8AC3E}">
        <p14:creationId xmlns:p14="http://schemas.microsoft.com/office/powerpoint/2010/main" val="268213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ssian Accessibility video trimmed.mp4">
            <a:hlinkClick r:id="" action="ppaction://media"/>
            <a:extLst>
              <a:ext uri="{FF2B5EF4-FFF2-40B4-BE49-F238E27FC236}">
                <a16:creationId xmlns:a16="http://schemas.microsoft.com/office/drawing/2014/main" id="{CD2B0047-0D6A-5659-E3E8-8FB1C56035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1430"/>
            <a:ext cx="11907078" cy="68465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11A37A-D1BD-E5E1-9A30-4EEC3A43AC66}"/>
              </a:ext>
            </a:extLst>
          </p:cNvPr>
          <p:cNvSpPr/>
          <p:nvPr/>
        </p:nvSpPr>
        <p:spPr>
          <a:xfrm>
            <a:off x="-31751" y="-9144"/>
            <a:ext cx="12223751" cy="368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C2040E-F3F4-F160-59A1-34B8C46FB2A8}"/>
              </a:ext>
            </a:extLst>
          </p:cNvPr>
          <p:cNvSpPr/>
          <p:nvPr/>
        </p:nvSpPr>
        <p:spPr>
          <a:xfrm>
            <a:off x="9939" y="6501130"/>
            <a:ext cx="12192000" cy="368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2F9037-641A-EDC7-E699-D9FD0D80FAE3}"/>
              </a:ext>
            </a:extLst>
          </p:cNvPr>
          <p:cNvSpPr/>
          <p:nvPr/>
        </p:nvSpPr>
        <p:spPr>
          <a:xfrm rot="16200000">
            <a:off x="-3282315" y="3250565"/>
            <a:ext cx="6869430" cy="368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B50ADB-190A-979D-D2F6-E7CF565F68CB}"/>
              </a:ext>
            </a:extLst>
          </p:cNvPr>
          <p:cNvSpPr/>
          <p:nvPr/>
        </p:nvSpPr>
        <p:spPr>
          <a:xfrm rot="16200000">
            <a:off x="8600219" y="3244850"/>
            <a:ext cx="6835140" cy="368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3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A2CED-346C-50A8-C550-DBC0C6A42486}"/>
              </a:ext>
            </a:extLst>
          </p:cNvPr>
          <p:cNvSpPr txBox="1"/>
          <p:nvPr/>
        </p:nvSpPr>
        <p:spPr>
          <a:xfrm>
            <a:off x="167140" y="114300"/>
            <a:ext cx="9403334" cy="912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kern="0" dirty="0">
                <a:solidFill>
                  <a:schemeClr val="accent1">
                    <a:alpha val="75225"/>
                  </a:schemeClr>
                </a:solidFill>
                <a:effectLst/>
                <a:latin typeface="+mj-lt"/>
                <a:ea typeface="Arial Unicode MS" panose="020B0604020202020204" pitchFamily="34" charset="-128"/>
              </a:rPr>
              <a:t>Challenges</a:t>
            </a:r>
            <a:endParaRPr lang="en-US" sz="5400" b="1" dirty="0">
              <a:solidFill>
                <a:schemeClr val="accent1">
                  <a:alpha val="75225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89E2EF-86C6-40EB-D1FE-1EB8748F06FB}"/>
              </a:ext>
            </a:extLst>
          </p:cNvPr>
          <p:cNvSpPr txBox="1"/>
          <p:nvPr/>
        </p:nvSpPr>
        <p:spPr>
          <a:xfrm>
            <a:off x="114486" y="1242121"/>
            <a:ext cx="10211880" cy="519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8975" lvl="1" indent="-590550">
              <a:lnSpc>
                <a:spcPts val="426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40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What disabilities or circumstances limit addicts’ access to NA meetings? </a:t>
            </a:r>
          </a:p>
          <a:p>
            <a:pPr marL="688975" lvl="1" indent="-590550">
              <a:lnSpc>
                <a:spcPts val="426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40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What can we do to manage obstacles?</a:t>
            </a:r>
          </a:p>
          <a:p>
            <a:pPr marL="688975" lvl="1" indent="-590550">
              <a:lnSpc>
                <a:spcPts val="426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40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What resources do your group, area, or region provide?</a:t>
            </a:r>
          </a:p>
          <a:p>
            <a:pPr marL="688975" lvl="1" indent="-590550">
              <a:lnSpc>
                <a:spcPts val="426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40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What do you wish they would do? What do you wish they wouldn’t do?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4D6FD-620C-76F2-EAAB-697481817A35}"/>
              </a:ext>
            </a:extLst>
          </p:cNvPr>
          <p:cNvSpPr/>
          <p:nvPr/>
        </p:nvSpPr>
        <p:spPr>
          <a:xfrm>
            <a:off x="10427208" y="0"/>
            <a:ext cx="17647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C6F365-ADA0-DA9A-C1FC-563668334009}"/>
              </a:ext>
            </a:extLst>
          </p:cNvPr>
          <p:cNvGrpSpPr/>
          <p:nvPr/>
        </p:nvGrpSpPr>
        <p:grpSpPr>
          <a:xfrm>
            <a:off x="10620134" y="153823"/>
            <a:ext cx="1222671" cy="6550353"/>
            <a:chOff x="10772534" y="150720"/>
            <a:chExt cx="1276464" cy="6838545"/>
          </a:xfrm>
        </p:grpSpPr>
        <p:pic>
          <p:nvPicPr>
            <p:cNvPr id="4" name="Picture Placeholder 5" descr="A person in a wheelchair&#10;&#10;Description automatically generated">
              <a:extLst>
                <a:ext uri="{FF2B5EF4-FFF2-40B4-BE49-F238E27FC236}">
                  <a16:creationId xmlns:a16="http://schemas.microsoft.com/office/drawing/2014/main" id="{8FE37699-605B-4145-28E7-0A1922E4F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28" t="27760" r="12168"/>
            <a:stretch/>
          </p:blipFill>
          <p:spPr>
            <a:xfrm>
              <a:off x="10781678" y="2927744"/>
              <a:ext cx="1267320" cy="1275540"/>
            </a:xfrm>
            <a:prstGeom prst="roundRect">
              <a:avLst>
                <a:gd name="adj" fmla="val 13356"/>
              </a:avLst>
            </a:prstGeom>
            <a:effectLst>
              <a:outerShdw blurRad="127137" dist="38100" dir="2700000" sx="104000" sy="104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Placeholder 7" descr="A person reading a book&#10;&#10;Description automatically generated">
              <a:extLst>
                <a:ext uri="{FF2B5EF4-FFF2-40B4-BE49-F238E27FC236}">
                  <a16:creationId xmlns:a16="http://schemas.microsoft.com/office/drawing/2014/main" id="{998F2F52-1EF1-0ACD-AE52-2F25D25F8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78" t="14075" r="7500" b="2193"/>
            <a:stretch/>
          </p:blipFill>
          <p:spPr>
            <a:xfrm>
              <a:off x="10772534" y="5713725"/>
              <a:ext cx="1267320" cy="1275540"/>
            </a:xfrm>
            <a:prstGeom prst="roundRect">
              <a:avLst>
                <a:gd name="adj" fmla="val 13356"/>
              </a:avLst>
            </a:prstGeom>
            <a:effectLst>
              <a:outerShdw blurRad="127137" dist="38100" dir="2700000" sx="104000" sy="104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Placeholder 9" descr="A person in a black shirt&#10;&#10;Description automatically generated">
              <a:extLst>
                <a:ext uri="{FF2B5EF4-FFF2-40B4-BE49-F238E27FC236}">
                  <a16:creationId xmlns:a16="http://schemas.microsoft.com/office/drawing/2014/main" id="{C0F0ACD7-78DD-1438-AEA3-C99353722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54" t="1824" r="20369" b="11378"/>
            <a:stretch/>
          </p:blipFill>
          <p:spPr>
            <a:xfrm>
              <a:off x="10781678" y="150720"/>
              <a:ext cx="1267320" cy="1275541"/>
            </a:xfrm>
            <a:prstGeom prst="roundRect">
              <a:avLst>
                <a:gd name="adj" fmla="val 13356"/>
              </a:avLst>
            </a:prstGeom>
            <a:effectLst>
              <a:outerShdw blurRad="127137" dist="38100" dir="2700000" sx="104000" sy="104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Placeholder 12">
              <a:extLst>
                <a:ext uri="{FF2B5EF4-FFF2-40B4-BE49-F238E27FC236}">
                  <a16:creationId xmlns:a16="http://schemas.microsoft.com/office/drawing/2014/main" id="{AFF9EC64-C401-6ED7-AD32-09B1C594E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3" r="9811"/>
            <a:stretch/>
          </p:blipFill>
          <p:spPr>
            <a:xfrm>
              <a:off x="10781678" y="4320734"/>
              <a:ext cx="1267320" cy="1275541"/>
            </a:xfrm>
            <a:prstGeom prst="roundRect">
              <a:avLst>
                <a:gd name="adj" fmla="val 13356"/>
              </a:avLst>
            </a:prstGeom>
            <a:effectLst>
              <a:outerShdw blurRad="127137" dist="38100" dir="2700000" sx="104000" sy="104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Placeholder 16">
              <a:extLst>
                <a:ext uri="{FF2B5EF4-FFF2-40B4-BE49-F238E27FC236}">
                  <a16:creationId xmlns:a16="http://schemas.microsoft.com/office/drawing/2014/main" id="{94009FD6-23EA-F76E-074C-C391826BB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7" r="31411"/>
            <a:stretch/>
          </p:blipFill>
          <p:spPr>
            <a:xfrm>
              <a:off x="10781678" y="1534753"/>
              <a:ext cx="1267320" cy="1275541"/>
            </a:xfrm>
            <a:prstGeom prst="roundRect">
              <a:avLst>
                <a:gd name="adj" fmla="val 13356"/>
              </a:avLst>
            </a:prstGeom>
            <a:effectLst>
              <a:outerShdw blurRad="127137" dist="38100" dir="2700000" sx="104000" sy="104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84979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000"/>
      </a:accent1>
      <a:accent2>
        <a:srgbClr val="3F434D"/>
      </a:accent2>
      <a:accent3>
        <a:srgbClr val="FFC000"/>
      </a:accent3>
      <a:accent4>
        <a:srgbClr val="3F434D"/>
      </a:accent4>
      <a:accent5>
        <a:srgbClr val="FFC000"/>
      </a:accent5>
      <a:accent6>
        <a:srgbClr val="3F434D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458</Words>
  <Application>Microsoft Macintosh PowerPoint</Application>
  <PresentationFormat>Widescreen</PresentationFormat>
  <Paragraphs>44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ilhamsyahvutra@outlook.com</dc:creator>
  <cp:lastModifiedBy>Stacy Fowler</cp:lastModifiedBy>
  <cp:revision>150</cp:revision>
  <dcterms:created xsi:type="dcterms:W3CDTF">2018-05-05T03:43:01Z</dcterms:created>
  <dcterms:modified xsi:type="dcterms:W3CDTF">2024-11-06T16:59:12Z</dcterms:modified>
</cp:coreProperties>
</file>